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9" r:id="rId1"/>
  </p:sldMasterIdLst>
  <p:notesMasterIdLst>
    <p:notesMasterId r:id="rId11"/>
  </p:notesMasterIdLst>
  <p:sldIdLst>
    <p:sldId id="284" r:id="rId2"/>
    <p:sldId id="298" r:id="rId3"/>
    <p:sldId id="299" r:id="rId4"/>
    <p:sldId id="300" r:id="rId5"/>
    <p:sldId id="301" r:id="rId6"/>
    <p:sldId id="302" r:id="rId7"/>
    <p:sldId id="303" r:id="rId8"/>
    <p:sldId id="304" r:id="rId9"/>
    <p:sldId id="30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84"/>
            <p14:sldId id="298"/>
            <p14:sldId id="299"/>
            <p14:sldId id="300"/>
            <p14:sldId id="301"/>
            <p14:sldId id="302"/>
            <p14:sldId id="303"/>
            <p14:sldId id="304"/>
            <p14:sldId id="30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autoAdjust="0"/>
  </p:normalViewPr>
  <p:slideViewPr>
    <p:cSldViewPr snapToGrid="0">
      <p:cViewPr varScale="1">
        <p:scale>
          <a:sx n="70" d="100"/>
          <a:sy n="70" d="100"/>
        </p:scale>
        <p:origin x="726"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AB072-065D-4DF4-9A05-DF5A026552B0}" type="datetimeFigureOut">
              <a:rPr lang="en-US" smtClean="0"/>
              <a:t>1/27/2014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90C3-4902-426F-8E4D-CB5110E1D6CC}" type="slidenum">
              <a:rPr lang="en-US" smtClean="0"/>
              <a:t>‹#›</a:t>
            </a:fld>
            <a:endParaRPr lang="en-US"/>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1/27/2014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5198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888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7081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7804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4648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4588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49731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1131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20436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049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56013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9510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1/27/2014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76621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1/27/2014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2074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1/27/2014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293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461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1/27/2014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4575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12000"/>
            <a:lum/>
          </a:blip>
          <a:srcRect/>
          <a:stretch>
            <a:fillRect l="20000" r="30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1/27/2014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a:p>
        </p:txBody>
      </p:sp>
    </p:spTree>
    <p:extLst>
      <p:ext uri="{BB962C8B-B14F-4D97-AF65-F5344CB8AC3E}">
        <p14:creationId xmlns:p14="http://schemas.microsoft.com/office/powerpoint/2010/main" val="978328999"/>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928401" y="2343150"/>
            <a:ext cx="8574622" cy="165311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6000" dirty="0" smtClean="0"/>
              <a:t>Application Module</a:t>
            </a:r>
            <a:endParaRPr lang="en-US" sz="6000" b="1" dirty="0"/>
          </a:p>
        </p:txBody>
      </p:sp>
      <p:sp>
        <p:nvSpPr>
          <p:cNvPr id="3" name="Subtitle 2"/>
          <p:cNvSpPr txBox="1">
            <a:spLocks/>
          </p:cNvSpPr>
          <p:nvPr/>
        </p:nvSpPr>
        <p:spPr>
          <a:xfrm>
            <a:off x="4515377" y="39962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r>
              <a:rPr lang="en-US" dirty="0" smtClean="0"/>
              <a:t>(Section 2)</a:t>
            </a:r>
            <a:endParaRPr lang="en-US" dirty="0"/>
          </a:p>
        </p:txBody>
      </p:sp>
    </p:spTree>
    <p:extLst>
      <p:ext uri="{BB962C8B-B14F-4D97-AF65-F5344CB8AC3E}">
        <p14:creationId xmlns:p14="http://schemas.microsoft.com/office/powerpoint/2010/main" val="2585168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Passivation activation of application modules</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pPr lvl="0" fontAlgn="base"/>
            <a:r>
              <a:rPr lang="en-US" dirty="0"/>
              <a:t>When an application module pool does not find any unreferenced entity instances to serve a new request, the framework will check to see if the number of application module instances in the pool which were released in the managed state has reached the recycle threshold value. If the recycle threshold is reached, then the framework will look for the least recently used (LRU) instance in the pool and will allocate it to the current requestor. </a:t>
            </a:r>
            <a:endParaRPr lang="en-US" dirty="0" smtClean="0"/>
          </a:p>
          <a:p>
            <a:pPr lvl="0" fontAlgn="base"/>
            <a:r>
              <a:rPr lang="en-US" dirty="0" smtClean="0"/>
              <a:t>Then it </a:t>
            </a:r>
            <a:r>
              <a:rPr lang="en-US" dirty="0"/>
              <a:t>will </a:t>
            </a:r>
            <a:r>
              <a:rPr lang="en-US" dirty="0" err="1"/>
              <a:t>passivate</a:t>
            </a:r>
            <a:r>
              <a:rPr lang="en-US" dirty="0"/>
              <a:t> the chosen application module instance. The framework </a:t>
            </a:r>
            <a:r>
              <a:rPr lang="en-US" dirty="0" err="1"/>
              <a:t>passivates</a:t>
            </a:r>
            <a:r>
              <a:rPr lang="en-US" dirty="0"/>
              <a:t> both transactional data and </a:t>
            </a:r>
            <a:r>
              <a:rPr lang="en-US" dirty="0" err="1"/>
              <a:t>nontransactional</a:t>
            </a:r>
            <a:r>
              <a:rPr lang="en-US" dirty="0"/>
              <a:t> data attached to the application module. This list includes dirty  entity rows, current state of view objects such as current rows, applied view criteria, bind variables, </a:t>
            </a:r>
            <a:r>
              <a:rPr lang="en-US" dirty="0" err="1"/>
              <a:t>passivate</a:t>
            </a:r>
            <a:r>
              <a:rPr lang="en-US" dirty="0"/>
              <a:t> enabled transient attributes, page ranging parameters, row set state, query set at runtime, and dynamic structural changes performed on business components</a:t>
            </a:r>
            <a:r>
              <a:rPr lang="en-US" dirty="0" smtClean="0"/>
              <a:t>.(</a:t>
            </a:r>
            <a:r>
              <a:rPr lang="en-US" dirty="0" err="1" smtClean="0"/>
              <a:t>j</a:t>
            </a:r>
            <a:r>
              <a:rPr lang="en-US" b="1" dirty="0" err="1" smtClean="0"/>
              <a:t>bo.passivationstore</a:t>
            </a:r>
            <a:r>
              <a:rPr lang="en-US" dirty="0" smtClean="0"/>
              <a:t>  property)</a:t>
            </a:r>
            <a:endParaRPr lang="en-US" dirty="0"/>
          </a:p>
        </p:txBody>
      </p:sp>
    </p:spTree>
    <p:extLst>
      <p:ext uri="{BB962C8B-B14F-4D97-AF65-F5344CB8AC3E}">
        <p14:creationId xmlns:p14="http://schemas.microsoft.com/office/powerpoint/2010/main" val="3145668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Programmatic passivation and activation of  custom data</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public void </a:t>
            </a:r>
            <a:r>
              <a:rPr lang="en-US" sz="2000" dirty="0" err="1" smtClean="0">
                <a:latin typeface="Courier New" panose="02070309020205020404" pitchFamily="49" charset="0"/>
                <a:cs typeface="Courier New" panose="02070309020205020404" pitchFamily="49" charset="0"/>
              </a:rPr>
              <a:t>passivateState</a:t>
            </a:r>
            <a:r>
              <a:rPr lang="en-US" sz="2000" dirty="0" smtClean="0">
                <a:latin typeface="Courier New" panose="02070309020205020404" pitchFamily="49" charset="0"/>
                <a:cs typeface="Courier New" panose="02070309020205020404" pitchFamily="49" charset="0"/>
              </a:rPr>
              <a:t> (Document doc</a:t>
            </a:r>
            <a:r>
              <a:rPr lang="en-US" sz="2000" dirty="0">
                <a:latin typeface="Courier New" panose="02070309020205020404" pitchFamily="49" charset="0"/>
                <a:cs typeface="Courier New" panose="02070309020205020404" pitchFamily="49" charset="0"/>
              </a:rPr>
              <a:t>, Element parent) {    </a:t>
            </a:r>
            <a:endParaRPr lang="en-US" sz="2000" dirty="0" smtClean="0">
              <a:latin typeface="Courier New" panose="02070309020205020404" pitchFamily="49" charset="0"/>
              <a:cs typeface="Courier New" panose="02070309020205020404" pitchFamily="49" charset="0"/>
            </a:endParaRPr>
          </a:p>
          <a:p>
            <a:pPr marL="457200" lvl="1" indent="0">
              <a:buNone/>
            </a:pPr>
            <a:r>
              <a:rPr lang="en-US" sz="1800" dirty="0" smtClean="0">
                <a:latin typeface="Courier New" panose="02070309020205020404" pitchFamily="49" charset="0"/>
                <a:cs typeface="Courier New" panose="02070309020205020404" pitchFamily="49" charset="0"/>
              </a:rPr>
              <a:t>Element </a:t>
            </a:r>
            <a:r>
              <a:rPr lang="en-US" sz="1800" dirty="0" err="1" smtClean="0">
                <a:latin typeface="Courier New" panose="02070309020205020404" pitchFamily="49" charset="0"/>
                <a:cs typeface="Courier New" panose="02070309020205020404" pitchFamily="49" charset="0"/>
              </a:rPr>
              <a:t>nodeUserData</a:t>
            </a:r>
            <a:r>
              <a:rPr lang="en-US"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doc.createElement</a:t>
            </a:r>
            <a:r>
              <a:rPr lang="en-US" sz="1800" dirty="0" smtClean="0">
                <a:latin typeface="Courier New" panose="02070309020205020404" pitchFamily="49" charset="0"/>
                <a:cs typeface="Courier New" panose="02070309020205020404" pitchFamily="49" charset="0"/>
              </a:rPr>
              <a:t>("USERDATA"); </a:t>
            </a:r>
            <a:r>
              <a:rPr lang="en-US" sz="1800" dirty="0" err="1" smtClean="0">
                <a:latin typeface="Courier New" panose="02070309020205020404" pitchFamily="49" charset="0"/>
                <a:cs typeface="Courier New" panose="02070309020205020404" pitchFamily="49" charset="0"/>
              </a:rPr>
              <a:t>nodeUserData.setAttribute</a:t>
            </a:r>
            <a:r>
              <a:rPr lang="en-US" sz="1800" dirty="0" smtClean="0">
                <a:latin typeface="Courier New" panose="02070309020205020404" pitchFamily="49" charset="0"/>
                <a:cs typeface="Courier New" panose="02070309020205020404" pitchFamily="49" charset="0"/>
              </a:rPr>
              <a:t>("KEY", USER_REGION); </a:t>
            </a:r>
            <a:r>
              <a:rPr lang="en-US" sz="1800" dirty="0" err="1" smtClean="0">
                <a:latin typeface="Courier New" panose="02070309020205020404" pitchFamily="49" charset="0"/>
                <a:cs typeface="Courier New" panose="02070309020205020404" pitchFamily="49" charset="0"/>
              </a:rPr>
              <a:t>nodeUserData.setAttribute</a:t>
            </a:r>
            <a:r>
              <a:rPr lang="en-US" sz="1800" dirty="0" smtClean="0">
                <a:latin typeface="Courier New" panose="02070309020205020404" pitchFamily="49" charset="0"/>
                <a:cs typeface="Courier New" panose="02070309020205020404" pitchFamily="49" charset="0"/>
              </a:rPr>
              <a:t>("VALUE", </a:t>
            </a:r>
            <a:r>
              <a:rPr lang="en-US" sz="1800" dirty="0" err="1" smtClean="0">
                <a:latin typeface="Courier New" panose="02070309020205020404" pitchFamily="49" charset="0"/>
                <a:cs typeface="Courier New" panose="02070309020205020404" pitchFamily="49" charset="0"/>
              </a:rPr>
              <a:t>getRegionId</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toString</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parent.appendChild</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nodeUserData</a:t>
            </a:r>
            <a:r>
              <a:rPr lang="en-US" sz="1800" dirty="0" smtClean="0">
                <a:latin typeface="Courier New" panose="02070309020205020404" pitchFamily="49" charset="0"/>
                <a:cs typeface="Courier New" panose="02070309020205020404" pitchFamily="49" charset="0"/>
              </a:rPr>
              <a:t>);</a:t>
            </a:r>
          </a:p>
          <a:p>
            <a:pPr marL="457200" lvl="1" indent="0">
              <a:buNone/>
            </a:pPr>
            <a:r>
              <a:rPr lang="en-US" sz="1800" dirty="0" err="1" smtClean="0">
                <a:latin typeface="Courier New" panose="02070309020205020404" pitchFamily="49" charset="0"/>
                <a:cs typeface="Courier New" panose="02070309020205020404" pitchFamily="49" charset="0"/>
              </a:rPr>
              <a:t>super.passivateState</a:t>
            </a:r>
            <a:r>
              <a:rPr lang="en-US" sz="1800" dirty="0" smtClean="0">
                <a:latin typeface="Courier New" panose="02070309020205020404" pitchFamily="49" charset="0"/>
                <a:cs typeface="Courier New" panose="02070309020205020404" pitchFamily="49" charset="0"/>
              </a:rPr>
              <a:t>(doc, parent);</a:t>
            </a:r>
          </a:p>
          <a:p>
            <a:pPr marL="0" indent="0">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005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Programmatic passivation and activation of  custom data</a:t>
            </a:r>
            <a:endParaRPr lang="en-US" dirty="0"/>
          </a:p>
        </p:txBody>
      </p:sp>
      <p:sp>
        <p:nvSpPr>
          <p:cNvPr id="3" name="Content Placeholder 2"/>
          <p:cNvSpPr>
            <a:spLocks noGrp="1"/>
          </p:cNvSpPr>
          <p:nvPr>
            <p:ph idx="1"/>
          </p:nvPr>
        </p:nvSpPr>
        <p:spPr>
          <a:xfrm>
            <a:off x="1484310" y="1378857"/>
            <a:ext cx="10018713" cy="5152572"/>
          </a:xfrm>
        </p:spPr>
        <p:txBody>
          <a:bodyPr>
            <a:noAutofit/>
          </a:bodyPr>
          <a:lstStyle/>
          <a:p>
            <a:pPr marL="0" indent="0">
              <a:buNone/>
            </a:pPr>
            <a:r>
              <a:rPr lang="en-US" sz="1600" dirty="0">
                <a:latin typeface="Courier New" panose="02070309020205020404" pitchFamily="49" charset="0"/>
                <a:cs typeface="Courier New" panose="02070309020205020404" pitchFamily="49" charset="0"/>
              </a:rPr>
              <a:t>public void </a:t>
            </a:r>
            <a:r>
              <a:rPr lang="en-US" sz="1600" dirty="0" err="1">
                <a:latin typeface="Courier New" panose="02070309020205020404" pitchFamily="49" charset="0"/>
                <a:cs typeface="Courier New" panose="02070309020205020404" pitchFamily="49" charset="0"/>
              </a:rPr>
              <a:t>activateState</a:t>
            </a:r>
            <a:r>
              <a:rPr lang="en-US" sz="1600" dirty="0">
                <a:latin typeface="Courier New" panose="02070309020205020404" pitchFamily="49" charset="0"/>
                <a:cs typeface="Courier New" panose="02070309020205020404" pitchFamily="49" charset="0"/>
              </a:rPr>
              <a:t>(Element parent) {</a:t>
            </a:r>
          </a:p>
          <a:p>
            <a:pPr marL="457200" lvl="1" indent="0">
              <a:buNone/>
            </a:pPr>
            <a:r>
              <a:rPr lang="en-US" sz="1600" dirty="0">
                <a:latin typeface="Courier New" panose="02070309020205020404" pitchFamily="49" charset="0"/>
                <a:cs typeface="Courier New" panose="02070309020205020404" pitchFamily="49" charset="0"/>
              </a:rPr>
              <a:t>if (parent != null) {</a:t>
            </a:r>
          </a:p>
          <a:p>
            <a:pPr marL="457200" lvl="1" indent="0">
              <a:buNone/>
            </a:pPr>
            <a:r>
              <a:rPr lang="en-US" sz="1600" dirty="0" err="1">
                <a:latin typeface="Courier New" panose="02070309020205020404" pitchFamily="49" charset="0"/>
                <a:cs typeface="Courier New" panose="02070309020205020404" pitchFamily="49" charset="0"/>
              </a:rPr>
              <a:t>NodeList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parent.getElementsByTagName</a:t>
            </a:r>
            <a:r>
              <a:rPr lang="en-US" sz="1600" dirty="0">
                <a:latin typeface="Courier New" panose="02070309020205020404" pitchFamily="49" charset="0"/>
                <a:cs typeface="Courier New" panose="02070309020205020404" pitchFamily="49" charset="0"/>
              </a:rPr>
              <a:t>("USERDATA");     </a:t>
            </a:r>
          </a:p>
          <a:p>
            <a:pPr marL="457200" lvl="1"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nl.getLength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pPr marL="457200" lvl="1" indent="0">
              <a:buNone/>
            </a:pPr>
            <a:r>
              <a:rPr lang="en-US" sz="1600" dirty="0">
                <a:latin typeface="Courier New" panose="02070309020205020404" pitchFamily="49" charset="0"/>
                <a:cs typeface="Courier New" panose="02070309020205020404" pitchFamily="49" charset="0"/>
              </a:rPr>
              <a:t>Element e = (Element)</a:t>
            </a:r>
            <a:r>
              <a:rPr lang="en-US" sz="1600" dirty="0" err="1">
                <a:latin typeface="Courier New" panose="02070309020205020404" pitchFamily="49" charset="0"/>
                <a:cs typeface="Courier New" panose="02070309020205020404" pitchFamily="49" charset="0"/>
              </a:rPr>
              <a:t>nl.item</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457200" lvl="1" indent="0">
              <a:buNone/>
            </a:pPr>
            <a:r>
              <a:rPr lang="en-US" sz="1600" dirty="0">
                <a:latin typeface="Courier New" panose="02070309020205020404" pitchFamily="49" charset="0"/>
                <a:cs typeface="Courier New" panose="02070309020205020404" pitchFamily="49" charset="0"/>
              </a:rPr>
              <a:t>String key = </a:t>
            </a:r>
            <a:r>
              <a:rPr lang="en-US" sz="1600" dirty="0" err="1">
                <a:latin typeface="Courier New" panose="02070309020205020404" pitchFamily="49" charset="0"/>
                <a:cs typeface="Courier New" panose="02070309020205020404" pitchFamily="49" charset="0"/>
              </a:rPr>
              <a:t>e.getAttribute</a:t>
            </a:r>
            <a:r>
              <a:rPr lang="en-US" sz="1600" dirty="0">
                <a:latin typeface="Courier New" panose="02070309020205020404" pitchFamily="49" charset="0"/>
                <a:cs typeface="Courier New" panose="02070309020205020404" pitchFamily="49" charset="0"/>
              </a:rPr>
              <a:t>("KEY");</a:t>
            </a:r>
          </a:p>
          <a:p>
            <a:pPr marL="457200" lvl="1" indent="0">
              <a:buNone/>
            </a:pPr>
            <a:r>
              <a:rPr lang="en-US" sz="1600" dirty="0">
                <a:latin typeface="Courier New" panose="02070309020205020404" pitchFamily="49" charset="0"/>
                <a:cs typeface="Courier New" panose="02070309020205020404" pitchFamily="49" charset="0"/>
              </a:rPr>
              <a:t>String value = </a:t>
            </a:r>
            <a:r>
              <a:rPr lang="en-US" sz="1600" dirty="0" err="1">
                <a:latin typeface="Courier New" panose="02070309020205020404" pitchFamily="49" charset="0"/>
                <a:cs typeface="Courier New" panose="02070309020205020404" pitchFamily="49" charset="0"/>
              </a:rPr>
              <a:t>e.getAttribute</a:t>
            </a:r>
            <a:r>
              <a:rPr lang="en-US" sz="1600" dirty="0">
                <a:latin typeface="Courier New" panose="02070309020205020404" pitchFamily="49" charset="0"/>
                <a:cs typeface="Courier New" panose="02070309020205020404" pitchFamily="49" charset="0"/>
              </a:rPr>
              <a:t>("VALUE");</a:t>
            </a:r>
          </a:p>
          <a:p>
            <a:pPr marL="457200" lvl="1" indent="0">
              <a:buNone/>
            </a:pPr>
            <a:r>
              <a:rPr lang="en-US" sz="1600" dirty="0" err="1">
                <a:latin typeface="Courier New" panose="02070309020205020404" pitchFamily="49" charset="0"/>
                <a:cs typeface="Courier New" panose="02070309020205020404" pitchFamily="49" charset="0"/>
              </a:rPr>
              <a:t>setRegionId</a:t>
            </a:r>
            <a:r>
              <a:rPr lang="en-US" sz="1600" dirty="0">
                <a:latin typeface="Courier New" panose="02070309020205020404" pitchFamily="49" charset="0"/>
                <a:cs typeface="Courier New" panose="02070309020205020404" pitchFamily="49" charset="0"/>
              </a:rPr>
              <a:t>(new Integer(value));</a:t>
            </a:r>
          </a:p>
          <a:p>
            <a:pPr marL="457200" lvl="1" indent="0">
              <a:buNone/>
            </a:pPr>
            <a:r>
              <a:rPr lang="en-US" sz="1600" dirty="0">
                <a:latin typeface="Courier New" panose="02070309020205020404" pitchFamily="49" charset="0"/>
                <a:cs typeface="Courier New" panose="02070309020205020404" pitchFamily="49" charset="0"/>
              </a:rPr>
              <a:t>       break;</a:t>
            </a:r>
          </a:p>
          <a:p>
            <a:pPr marL="457200" lvl="1" indent="0">
              <a:buNone/>
            </a:pPr>
            <a:r>
              <a:rPr lang="en-US" sz="1600" dirty="0">
                <a:latin typeface="Courier New" panose="02070309020205020404" pitchFamily="49" charset="0"/>
                <a:cs typeface="Courier New" panose="02070309020205020404" pitchFamily="49" charset="0"/>
              </a:rPr>
              <a:t>    }</a:t>
            </a:r>
          </a:p>
          <a:p>
            <a:pPr marL="457200" lvl="1" indent="0">
              <a:buNone/>
            </a:pPr>
            <a:r>
              <a:rPr lang="en-US" sz="1600" dirty="0">
                <a:latin typeface="Courier New" panose="02070309020205020404" pitchFamily="49" charset="0"/>
                <a:cs typeface="Courier New" panose="02070309020205020404" pitchFamily="49" charset="0"/>
              </a:rPr>
              <a:t>  }</a:t>
            </a:r>
          </a:p>
          <a:p>
            <a:pPr marL="457200" lvl="1" indent="0">
              <a:buNone/>
            </a:pPr>
            <a:r>
              <a:rPr lang="en-US" sz="1600" dirty="0" err="1">
                <a:latin typeface="Courier New" panose="02070309020205020404" pitchFamily="49" charset="0"/>
                <a:cs typeface="Courier New" panose="02070309020205020404" pitchFamily="49" charset="0"/>
              </a:rPr>
              <a:t>super.activateState</a:t>
            </a:r>
            <a:r>
              <a:rPr lang="en-US" sz="1600" dirty="0">
                <a:latin typeface="Courier New" panose="02070309020205020404" pitchFamily="49" charset="0"/>
                <a:cs typeface="Courier New" panose="02070309020205020404" pitchFamily="49" charset="0"/>
              </a:rPr>
              <a:t>(parent);</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18697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Storing business data at user session level</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pPr fontAlgn="base"/>
            <a:r>
              <a:rPr lang="en-US" b="1" dirty="0"/>
              <a:t>Using a transient view object</a:t>
            </a:r>
            <a:endParaRPr lang="en-US" dirty="0"/>
          </a:p>
          <a:p>
            <a:pPr lvl="1" fontAlgn="base"/>
            <a:r>
              <a:rPr lang="en-US" dirty="0"/>
              <a:t>A </a:t>
            </a:r>
            <a:r>
              <a:rPr lang="en-US" b="1" dirty="0"/>
              <a:t>transient view object</a:t>
            </a:r>
            <a:r>
              <a:rPr lang="en-US" dirty="0"/>
              <a:t> contains only transient attributes, whose values are populated programmatically. This can be used to store user session specific  business data which needs to be accessed from the view layer or from other  business components.</a:t>
            </a:r>
          </a:p>
          <a:p>
            <a:pPr lvl="1" fontAlgn="base"/>
            <a:r>
              <a:rPr lang="en-US" dirty="0"/>
              <a:t>Generate the implementation class for the view object and override the </a:t>
            </a:r>
            <a:r>
              <a:rPr lang="en-US" b="1" dirty="0" err="1"/>
              <a:t>beforeRollback</a:t>
            </a:r>
            <a:r>
              <a:rPr lang="en-US" b="1" dirty="0"/>
              <a:t>(Trans </a:t>
            </a:r>
            <a:r>
              <a:rPr lang="en-US" b="1" dirty="0" err="1"/>
              <a:t>actionEvent</a:t>
            </a:r>
            <a:r>
              <a:rPr lang="en-US" b="1" dirty="0"/>
              <a:t>)</a:t>
            </a:r>
            <a:r>
              <a:rPr lang="en-US" dirty="0"/>
              <a:t> and </a:t>
            </a:r>
            <a:r>
              <a:rPr lang="en-US" b="1" dirty="0" err="1"/>
              <a:t>afterRollback</a:t>
            </a:r>
            <a:r>
              <a:rPr lang="en-US" b="1" dirty="0"/>
              <a:t>(</a:t>
            </a:r>
            <a:r>
              <a:rPr lang="en-US" b="1" dirty="0" err="1"/>
              <a:t>TransactionEvent</a:t>
            </a:r>
            <a:r>
              <a:rPr lang="en-US" b="1" dirty="0"/>
              <a:t>)</a:t>
            </a:r>
            <a:r>
              <a:rPr lang="en-US" dirty="0"/>
              <a:t> methods with an empty method body</a:t>
            </a:r>
            <a:r>
              <a:rPr lang="en-US" dirty="0" smtClean="0"/>
              <a:t>.</a:t>
            </a:r>
          </a:p>
          <a:p>
            <a:pPr lvl="1" fontAlgn="base"/>
            <a:r>
              <a:rPr lang="en-US" dirty="0"/>
              <a:t>Expand the </a:t>
            </a:r>
            <a:r>
              <a:rPr lang="en-US" b="1" dirty="0"/>
              <a:t>Tuning</a:t>
            </a:r>
            <a:r>
              <a:rPr lang="en-US" dirty="0"/>
              <a:t> section, and in the </a:t>
            </a:r>
            <a:r>
              <a:rPr lang="en-US" b="1" dirty="0"/>
              <a:t>Retrieve from Database</a:t>
            </a:r>
            <a:r>
              <a:rPr lang="en-US" dirty="0"/>
              <a:t> group box, select the </a:t>
            </a:r>
            <a:r>
              <a:rPr lang="en-US" b="1" dirty="0"/>
              <a:t>No Rows</a:t>
            </a:r>
            <a:r>
              <a:rPr lang="en-US" dirty="0"/>
              <a:t> option</a:t>
            </a:r>
            <a:r>
              <a:rPr lang="en-US" dirty="0" smtClean="0"/>
              <a:t>.</a:t>
            </a:r>
          </a:p>
          <a:p>
            <a:pPr lvl="1" fontAlgn="base"/>
            <a:r>
              <a:rPr lang="en-US" dirty="0"/>
              <a:t>select the </a:t>
            </a:r>
            <a:r>
              <a:rPr lang="en-US" b="1" dirty="0"/>
              <a:t>Including All Transient Attributes</a:t>
            </a:r>
            <a:r>
              <a:rPr lang="en-US" dirty="0"/>
              <a:t> checkbox displayed as  a child to the </a:t>
            </a:r>
            <a:r>
              <a:rPr lang="en-US" b="1" dirty="0" err="1"/>
              <a:t>Passivate</a:t>
            </a:r>
            <a:r>
              <a:rPr lang="en-US" dirty="0"/>
              <a:t> flag</a:t>
            </a:r>
            <a:r>
              <a:rPr lang="en-US" dirty="0" smtClean="0"/>
              <a:t>.</a:t>
            </a:r>
            <a:endParaRPr lang="en-US" dirty="0"/>
          </a:p>
        </p:txBody>
      </p:sp>
    </p:spTree>
    <p:extLst>
      <p:ext uri="{BB962C8B-B14F-4D97-AF65-F5344CB8AC3E}">
        <p14:creationId xmlns:p14="http://schemas.microsoft.com/office/powerpoint/2010/main" val="3802215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Storing business data at user session level</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b="1" dirty="0"/>
              <a:t>Using a user session data </a:t>
            </a:r>
            <a:r>
              <a:rPr lang="en-US" b="1" dirty="0" smtClean="0"/>
              <a:t>map</a:t>
            </a:r>
          </a:p>
          <a:p>
            <a:pPr marL="457200" lvl="1" indent="0">
              <a:buNone/>
            </a:pPr>
            <a:r>
              <a:rPr lang="en-US" sz="1800" dirty="0">
                <a:latin typeface="Courier New" panose="02070309020205020404" pitchFamily="49" charset="0"/>
                <a:cs typeface="Courier New" panose="02070309020205020404" pitchFamily="49" charset="0"/>
              </a:rPr>
              <a:t>public void </a:t>
            </a:r>
            <a:r>
              <a:rPr lang="en-US" sz="1800" dirty="0" err="1">
                <a:latin typeface="Courier New" panose="02070309020205020404" pitchFamily="49" charset="0"/>
                <a:cs typeface="Courier New" panose="02070309020205020404" pitchFamily="49" charset="0"/>
              </a:rPr>
              <a:t>updateSessionWithRegionId</a:t>
            </a:r>
            <a:r>
              <a:rPr lang="en-US" sz="1800" dirty="0">
                <a:latin typeface="Courier New" panose="02070309020205020404" pitchFamily="49" charset="0"/>
                <a:cs typeface="Courier New" panose="02070309020205020404" pitchFamily="49" charset="0"/>
              </a:rPr>
              <a:t>(Integer </a:t>
            </a:r>
            <a:r>
              <a:rPr lang="en-US" sz="1800" dirty="0" err="1">
                <a:latin typeface="Courier New" panose="02070309020205020404" pitchFamily="49" charset="0"/>
                <a:cs typeface="Courier New" panose="02070309020205020404" pitchFamily="49" charset="0"/>
              </a:rPr>
              <a:t>regionId</a:t>
            </a:r>
            <a:r>
              <a:rPr lang="en-US" sz="18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marL="457200" lvl="1"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Hashtable</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userdata</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getSession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getUserData</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userdata.put</a:t>
            </a:r>
            <a:r>
              <a:rPr lang="en-US" sz="1800" dirty="0">
                <a:latin typeface="Courier New" panose="02070309020205020404" pitchFamily="49" charset="0"/>
                <a:cs typeface="Courier New" panose="02070309020205020404" pitchFamily="49" charset="0"/>
              </a:rPr>
              <a:t>("USER_REGION", </a:t>
            </a:r>
            <a:r>
              <a:rPr lang="en-US" sz="1800" dirty="0" err="1">
                <a:latin typeface="Courier New" panose="02070309020205020404" pitchFamily="49" charset="0"/>
                <a:cs typeface="Courier New" panose="02070309020205020404" pitchFamily="49" charset="0"/>
              </a:rPr>
              <a:t>regionId</a:t>
            </a:r>
            <a:r>
              <a:rPr lang="en-US" sz="1800" dirty="0" smtClean="0">
                <a:latin typeface="Courier New" panose="02070309020205020404" pitchFamily="49" charset="0"/>
                <a:cs typeface="Courier New" panose="02070309020205020404" pitchFamily="49" charset="0"/>
              </a:rPr>
              <a:t>);</a:t>
            </a:r>
          </a:p>
          <a:p>
            <a:pPr marL="457200" lvl="1" indent="0">
              <a:buNone/>
            </a:pPr>
            <a:r>
              <a:rPr lang="en-US" sz="1800" dirty="0" smtClean="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r>
              <a:rPr lang="en-US" b="1" dirty="0"/>
              <a:t>Using a user session data map</a:t>
            </a:r>
          </a:p>
          <a:p>
            <a:pPr marL="0" indent="0">
              <a:buNone/>
            </a:pPr>
            <a:r>
              <a:rPr lang="en-US" b="1" dirty="0" smtClean="0"/>
              <a:t>	The </a:t>
            </a:r>
            <a:r>
              <a:rPr lang="en-US" b="1" dirty="0"/>
              <a:t>same can be accessed through Groovy expression as follows:</a:t>
            </a:r>
            <a:endParaRPr lang="en-US" sz="2800" dirty="0"/>
          </a:p>
          <a:p>
            <a:pPr marL="0" indent="0">
              <a:buNone/>
            </a:pPr>
            <a:r>
              <a:rPr lang="en-US" sz="1800" dirty="0" smtClean="0"/>
              <a:t>	</a:t>
            </a:r>
            <a:r>
              <a:rPr lang="en-US" sz="1800" dirty="0" err="1" smtClean="0">
                <a:latin typeface="Courier New" panose="02070309020205020404" pitchFamily="49" charset="0"/>
                <a:cs typeface="Courier New" panose="02070309020205020404" pitchFamily="49" charset="0"/>
              </a:rPr>
              <a:t>adf.userSession.userData.USER_REGION</a:t>
            </a:r>
            <a:endParaRPr lang="en-US" sz="1800" dirty="0">
              <a:latin typeface="Courier New" panose="02070309020205020404" pitchFamily="49" charset="0"/>
              <a:cs typeface="Courier New" panose="02070309020205020404" pitchFamily="49" charset="0"/>
            </a:endParaRPr>
          </a:p>
          <a:p>
            <a:pPr marL="457200" lvl="1"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65935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Storing business data at user session level</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b="1" dirty="0"/>
              <a:t>Using a client bound session map </a:t>
            </a:r>
            <a:r>
              <a:rPr lang="en-US" b="1" dirty="0" smtClean="0"/>
              <a:t>object</a:t>
            </a:r>
          </a:p>
          <a:p>
            <a:pPr lvl="1"/>
            <a:r>
              <a:rPr lang="en-US" dirty="0"/>
              <a:t>If you have some legacy web client code which uses </a:t>
            </a:r>
            <a:r>
              <a:rPr lang="en-US" b="1" dirty="0" err="1"/>
              <a:t>javax.servlet.http</a:t>
            </a:r>
            <a:r>
              <a:rPr lang="en-US" b="1" dirty="0"/>
              <a:t>. </a:t>
            </a:r>
            <a:r>
              <a:rPr lang="en-US" b="1" dirty="0" err="1"/>
              <a:t>HttpSession</a:t>
            </a:r>
            <a:r>
              <a:rPr lang="en-US" dirty="0"/>
              <a:t> for storing session scoped business data, then the same can be accessed from your business components using the </a:t>
            </a:r>
            <a:r>
              <a:rPr lang="en-US" b="1" dirty="0" err="1"/>
              <a:t>oracle.adf.share.ADFContext</a:t>
            </a:r>
            <a:r>
              <a:rPr lang="en-US" dirty="0"/>
              <a:t> class as shown in the following code </a:t>
            </a:r>
            <a:r>
              <a:rPr lang="en-US" dirty="0" smtClean="0"/>
              <a:t>snippet</a:t>
            </a:r>
            <a:endParaRPr lang="en-US" dirty="0"/>
          </a:p>
          <a:p>
            <a:pPr marL="0" indent="0">
              <a:buNone/>
            </a:pPr>
            <a:r>
              <a:rPr lang="en-US" sz="2000" dirty="0" err="1">
                <a:latin typeface="Courier New" panose="02070309020205020404" pitchFamily="49" charset="0"/>
                <a:cs typeface="Courier New" panose="02070309020205020404" pitchFamily="49" charset="0"/>
              </a:rPr>
              <a:t>ADFContext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adfContext</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ADFContext.getCurrent</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Map </a:t>
            </a:r>
            <a:r>
              <a:rPr lang="en-US" sz="2000" dirty="0" err="1">
                <a:latin typeface="Courier New" panose="02070309020205020404" pitchFamily="49" charset="0"/>
                <a:cs typeface="Courier New" panose="02070309020205020404" pitchFamily="49" charset="0"/>
              </a:rPr>
              <a:t>httpSessionMap</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adfContext.getSessionScope</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7016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Using save points for undo operations</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a:t>An application module enables you to create save points within a transaction that can be </a:t>
            </a:r>
            <a:r>
              <a:rPr lang="en-US" i="1" dirty="0"/>
              <a:t>rolled back to</a:t>
            </a:r>
            <a:r>
              <a:rPr lang="en-US" dirty="0"/>
              <a:t> without affecting any work done in the transaction before the save point was created. These save points are within transaction scope only, and will be removed when transaction commit or rollback occurs. The following custom application module implementation uses </a:t>
            </a:r>
            <a:r>
              <a:rPr lang="en-US" b="1" dirty="0" err="1"/>
              <a:t>passivateStateForUndo</a:t>
            </a:r>
            <a:r>
              <a:rPr lang="en-US" b="1" dirty="0"/>
              <a:t>(String id, byte[] </a:t>
            </a:r>
            <a:r>
              <a:rPr lang="en-US" b="1" dirty="0" err="1"/>
              <a:t>clientData</a:t>
            </a:r>
            <a:r>
              <a:rPr lang="en-US" b="1" dirty="0"/>
              <a:t>, </a:t>
            </a:r>
            <a:r>
              <a:rPr lang="en-US" b="1" dirty="0" err="1"/>
              <a:t>int</a:t>
            </a:r>
            <a:r>
              <a:rPr lang="en-US" b="1" dirty="0"/>
              <a:t> flags)</a:t>
            </a:r>
            <a:r>
              <a:rPr lang="en-US" dirty="0"/>
              <a:t> and </a:t>
            </a:r>
            <a:r>
              <a:rPr lang="en-US" b="1" dirty="0" err="1"/>
              <a:t>activateStateForUndo</a:t>
            </a:r>
            <a:r>
              <a:rPr lang="en-US" b="1" dirty="0"/>
              <a:t>(String id,  </a:t>
            </a:r>
            <a:r>
              <a:rPr lang="en-US" b="1" dirty="0" err="1"/>
              <a:t>int</a:t>
            </a:r>
            <a:r>
              <a:rPr lang="en-US" b="1" dirty="0"/>
              <a:t> flags)</a:t>
            </a:r>
            <a:r>
              <a:rPr lang="en-US" dirty="0"/>
              <a:t> methods defined in </a:t>
            </a:r>
            <a:r>
              <a:rPr lang="en-US" b="1" dirty="0" err="1"/>
              <a:t>ApplicationModuleImpl</a:t>
            </a:r>
            <a:r>
              <a:rPr lang="en-US" dirty="0"/>
              <a:t> to illustrate the usage  of this feature</a:t>
            </a:r>
            <a:r>
              <a:rPr lang="en-US" dirty="0" smtClean="0"/>
              <a:t>.</a:t>
            </a:r>
          </a:p>
          <a:p>
            <a:pPr lvl="1"/>
            <a:r>
              <a:rPr lang="en-US" sz="1600" dirty="0" smtClean="0">
                <a:latin typeface="Courier New" panose="02070309020205020404" pitchFamily="49" charset="0"/>
                <a:cs typeface="Courier New" panose="02070309020205020404" pitchFamily="49" charset="0"/>
              </a:rPr>
              <a:t>String </a:t>
            </a:r>
            <a:r>
              <a:rPr lang="en-US" sz="1600" dirty="0" err="1" smtClean="0">
                <a:latin typeface="Courier New" panose="02070309020205020404" pitchFamily="49" charset="0"/>
                <a:cs typeface="Courier New" panose="02070309020205020404" pitchFamily="49" charset="0"/>
              </a:rPr>
              <a:t>savePointId</a:t>
            </a:r>
            <a:r>
              <a:rPr lang="en-US" sz="1600" dirty="0" smtClean="0">
                <a:latin typeface="Courier New" panose="02070309020205020404" pitchFamily="49" charset="0"/>
                <a:cs typeface="Courier New" panose="02070309020205020404" pitchFamily="49" charset="0"/>
              </a:rPr>
              <a:t> = </a:t>
            </a:r>
            <a:r>
              <a:rPr lang="en-US" sz="1600" dirty="0" err="1" smtClean="0">
                <a:latin typeface="Courier New" panose="02070309020205020404" pitchFamily="49" charset="0"/>
                <a:cs typeface="Courier New" panose="02070309020205020404" pitchFamily="49" charset="0"/>
              </a:rPr>
              <a:t>super.passivateStateForUndo</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savePointId</a:t>
            </a:r>
            <a:r>
              <a:rPr lang="en-US" sz="1600" dirty="0">
                <a:latin typeface="Courier New" panose="02070309020205020404" pitchFamily="49" charset="0"/>
                <a:cs typeface="Courier New" panose="02070309020205020404" pitchFamily="49" charset="0"/>
              </a:rPr>
              <a:t>, null, PASSIVATE_UNDO_FLAG</a:t>
            </a:r>
            <a:r>
              <a:rPr lang="en-US" sz="1600" dirty="0" smtClean="0">
                <a:latin typeface="Courier New" panose="02070309020205020404" pitchFamily="49" charset="0"/>
                <a:cs typeface="Courier New" panose="02070309020205020404" pitchFamily="49" charset="0"/>
              </a:rPr>
              <a:t>);</a:t>
            </a:r>
          </a:p>
          <a:p>
            <a:pPr lvl="1"/>
            <a:r>
              <a:rPr lang="en-US" sz="1600" dirty="0" err="1" smtClean="0">
                <a:latin typeface="Courier New" panose="02070309020205020404" pitchFamily="49" charset="0"/>
                <a:cs typeface="Courier New" panose="02070309020205020404" pitchFamily="49" charset="0"/>
              </a:rPr>
              <a:t>super.activateStateForUndo</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savePointId</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ACTIVATE_UNDO_FLAG);</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8112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Programmatically configuring an application module</a:t>
            </a:r>
            <a:endParaRPr lang="en-US" dirty="0"/>
          </a:p>
        </p:txBody>
      </p:sp>
      <p:sp>
        <p:nvSpPr>
          <p:cNvPr id="3" name="Content Placeholder 2"/>
          <p:cNvSpPr>
            <a:spLocks noGrp="1"/>
          </p:cNvSpPr>
          <p:nvPr>
            <p:ph idx="1"/>
          </p:nvPr>
        </p:nvSpPr>
        <p:spPr>
          <a:xfrm>
            <a:off x="1484310" y="1378857"/>
            <a:ext cx="10018713" cy="5152572"/>
          </a:xfrm>
        </p:spPr>
        <p:txBody>
          <a:bodyPr>
            <a:normAutofit/>
          </a:bodyPr>
          <a:lstStyle/>
          <a:p>
            <a:r>
              <a:rPr lang="en-US" dirty="0" smtClean="0"/>
              <a:t>An </a:t>
            </a:r>
            <a:r>
              <a:rPr lang="en-US" dirty="0"/>
              <a:t>application module has support supplying configuration parameters at runtime. Configuration properties can be set programmatically by creating a Java class that implements the </a:t>
            </a:r>
            <a:r>
              <a:rPr lang="en-US" b="1" dirty="0" err="1"/>
              <a:t>oracle.jbo.common.ampool</a:t>
            </a:r>
            <a:r>
              <a:rPr lang="en-US" b="1" dirty="0"/>
              <a:t>. </a:t>
            </a:r>
            <a:r>
              <a:rPr lang="en-US" b="1" dirty="0" err="1" smtClean="0"/>
              <a:t>EnvInfoProvider</a:t>
            </a:r>
            <a:r>
              <a:rPr lang="en-US" dirty="0" smtClean="0"/>
              <a:t> </a:t>
            </a:r>
            <a:r>
              <a:rPr lang="en-US" dirty="0"/>
              <a:t>interface</a:t>
            </a:r>
            <a:r>
              <a:rPr lang="en-US" dirty="0" smtClean="0"/>
              <a:t>.(</a:t>
            </a:r>
            <a:r>
              <a:rPr lang="en-US" b="1" dirty="0" err="1"/>
              <a:t>jbo.envinfoprovider</a:t>
            </a:r>
            <a:r>
              <a:rPr lang="en-US" dirty="0"/>
              <a:t> </a:t>
            </a:r>
            <a:r>
              <a:rPr lang="en-US" dirty="0" smtClean="0"/>
              <a:t> property)</a:t>
            </a:r>
          </a:p>
          <a:p>
            <a:pPr marL="0" indent="0">
              <a:buNone/>
            </a:pPr>
            <a:endParaRPr lang="en-US" dirty="0" smtClean="0"/>
          </a:p>
          <a:p>
            <a:pPr marL="0" indent="0">
              <a:buNone/>
            </a:pPr>
            <a:r>
              <a:rPr lang="en-US" sz="1800" dirty="0">
                <a:latin typeface="Courier New" panose="02070309020205020404" pitchFamily="49" charset="0"/>
                <a:cs typeface="Courier New" panose="02070309020205020404" pitchFamily="49" charset="0"/>
              </a:rPr>
              <a:t>public Object </a:t>
            </a:r>
            <a:r>
              <a:rPr lang="en-US" sz="1800" dirty="0" err="1">
                <a:latin typeface="Courier New" panose="02070309020205020404" pitchFamily="49" charset="0"/>
                <a:cs typeface="Courier New" panose="02070309020205020404" pitchFamily="49" charset="0"/>
              </a:rPr>
              <a:t>getInfo</a:t>
            </a:r>
            <a:r>
              <a:rPr lang="en-US" sz="1800" dirty="0">
                <a:latin typeface="Courier New" panose="02070309020205020404" pitchFamily="49" charset="0"/>
                <a:cs typeface="Courier New" panose="02070309020205020404" pitchFamily="49" charset="0"/>
              </a:rPr>
              <a:t>(String </a:t>
            </a:r>
            <a:r>
              <a:rPr lang="en-US" sz="1800" dirty="0" err="1">
                <a:latin typeface="Courier New" panose="02070309020205020404" pitchFamily="49" charset="0"/>
                <a:cs typeface="Courier New" panose="02070309020205020404" pitchFamily="49" charset="0"/>
              </a:rPr>
              <a:t>infoType</a:t>
            </a:r>
            <a:r>
              <a:rPr lang="en-US" sz="1800" dirty="0">
                <a:latin typeface="Courier New" panose="02070309020205020404" pitchFamily="49" charset="0"/>
                <a:cs typeface="Courier New" panose="02070309020205020404" pitchFamily="49" charset="0"/>
              </a:rPr>
              <a:t>, Object </a:t>
            </a:r>
            <a:r>
              <a:rPr lang="en-US" sz="1800" dirty="0" err="1">
                <a:latin typeface="Courier New" panose="02070309020205020404" pitchFamily="49" charset="0"/>
                <a:cs typeface="Courier New" panose="02070309020205020404" pitchFamily="49" charset="0"/>
              </a:rPr>
              <a:t>env</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if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EnvInfoProvider</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NFO_TYPE_JDBC_PROPERTIES.equals</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infoType</a:t>
            </a:r>
            <a:r>
              <a:rPr lang="en-US" sz="1800" dirty="0">
                <a:latin typeface="Courier New" panose="02070309020205020404" pitchFamily="49" charset="0"/>
                <a:cs typeface="Courier New" panose="02070309020205020404" pitchFamily="49" charset="0"/>
              </a:rPr>
              <a:t>)) {</a:t>
            </a:r>
          </a:p>
          <a:p>
            <a:pPr marL="0" indent="0">
              <a:buNone/>
            </a:pPr>
            <a:r>
              <a:rPr lang="en-US" sz="1800" dirty="0" smtClean="0">
                <a:latin typeface="Courier New" panose="02070309020205020404" pitchFamily="49" charset="0"/>
                <a:cs typeface="Courier New" panose="02070309020205020404" pitchFamily="49" charset="0"/>
              </a:rPr>
              <a:t>Map </a:t>
            </a:r>
            <a:r>
              <a:rPr lang="en-US" sz="1800" dirty="0">
                <a:latin typeface="Courier New" panose="02070309020205020404" pitchFamily="49" charset="0"/>
                <a:cs typeface="Courier New" panose="02070309020205020404" pitchFamily="49" charset="0"/>
              </a:rPr>
              <a:t>session = </a:t>
            </a:r>
            <a:r>
              <a:rPr lang="en-US" sz="1800" dirty="0" err="1">
                <a:latin typeface="Courier New" panose="02070309020205020404" pitchFamily="49" charset="0"/>
                <a:cs typeface="Courier New" panose="02070309020205020404" pitchFamily="49" charset="0"/>
              </a:rPr>
              <a:t>ADFContext.getCurrent</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getSessionScope</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Object </a:t>
            </a:r>
            <a:r>
              <a:rPr lang="en-US" sz="1800" dirty="0" err="1">
                <a:latin typeface="Courier New" panose="02070309020205020404" pitchFamily="49" charset="0"/>
                <a:cs typeface="Courier New" panose="02070309020205020404" pitchFamily="49" charset="0"/>
              </a:rPr>
              <a:t>dsName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session.get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Configuration.JDBC_DS_NAME</a:t>
            </a:r>
            <a:r>
              <a:rPr lang="en-US" sz="1800" dirty="0" smtClean="0">
                <a:latin typeface="Courier New" panose="02070309020205020404" pitchFamily="49" charset="0"/>
                <a:cs typeface="Courier New" panose="02070309020205020404" pitchFamily="49" charset="0"/>
              </a:rPr>
              <a:t>); </a:t>
            </a:r>
          </a:p>
          <a:p>
            <a:pPr marL="0" indent="0">
              <a:buNone/>
            </a:pPr>
            <a:r>
              <a:rPr lang="en-US" sz="1800" dirty="0" smtClean="0">
                <a:latin typeface="Courier New" panose="02070309020205020404" pitchFamily="49" charset="0"/>
                <a:cs typeface="Courier New" panose="02070309020205020404" pitchFamily="49" charset="0"/>
              </a:rPr>
              <a:t>if(((</a:t>
            </a:r>
            <a:r>
              <a:rPr lang="en-US" sz="1800" dirty="0" err="1">
                <a:latin typeface="Courier New" panose="02070309020205020404" pitchFamily="49" charset="0"/>
                <a:cs typeface="Courier New" panose="02070309020205020404" pitchFamily="49" charset="0"/>
              </a:rPr>
              <a:t>Hashtable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env</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containsKey</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Configuration.JDBC_DS_NAME</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Hashtable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env</a:t>
            </a:r>
            <a:r>
              <a:rPr lang="en-US" sz="1800" dirty="0" smtClean="0">
                <a:latin typeface="Courier New" panose="02070309020205020404" pitchFamily="49" charset="0"/>
                <a:cs typeface="Courier New" panose="02070309020205020404" pitchFamily="49" charset="0"/>
              </a:rPr>
              <a:t>).put(</a:t>
            </a:r>
            <a:r>
              <a:rPr lang="en-US" sz="1800" dirty="0" err="1" smtClean="0">
                <a:latin typeface="Courier New" panose="02070309020205020404" pitchFamily="49" charset="0"/>
                <a:cs typeface="Courier New" panose="02070309020205020404" pitchFamily="49" charset="0"/>
              </a:rPr>
              <a:t>Configuration.JDBC_DS_NAME</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String)</a:t>
            </a:r>
            <a:r>
              <a:rPr lang="en-US" sz="1800" dirty="0" err="1">
                <a:latin typeface="Courier New" panose="02070309020205020404" pitchFamily="49" charset="0"/>
                <a:cs typeface="Courier New" panose="02070309020205020404" pitchFamily="49" charset="0"/>
              </a:rPr>
              <a:t>dsName</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673639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racle Adf -Example.potx" id="{11C7C6D3-D5A0-4CD7-BDD3-4736FBFF5CDD}" vid="{FACF3ED7-8AEF-4203-8BB0-FB4162EC3D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Adf -Example</Template>
  <TotalTime>1139</TotalTime>
  <Words>677</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Corbel</vt:lpstr>
      <vt:lpstr>Courier New</vt:lpstr>
      <vt:lpstr>Parallax</vt:lpstr>
      <vt:lpstr>PowerPoint Presentation</vt:lpstr>
      <vt:lpstr>Passivation activation of application modules</vt:lpstr>
      <vt:lpstr>Programmatic passivation and activation of  custom data</vt:lpstr>
      <vt:lpstr>Programmatic passivation and activation of  custom data</vt:lpstr>
      <vt:lpstr>Storing business data at user session level</vt:lpstr>
      <vt:lpstr>Storing business data at user session level</vt:lpstr>
      <vt:lpstr>Storing business data at user session level</vt:lpstr>
      <vt:lpstr>Using save points for undo operations</vt:lpstr>
      <vt:lpstr>Programmatically configuring an application module</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176</cp:revision>
  <dcterms:created xsi:type="dcterms:W3CDTF">2013-09-28T20:16:03Z</dcterms:created>
  <dcterms:modified xsi:type="dcterms:W3CDTF">2014-01-27T13:57:03Z</dcterms:modified>
</cp:coreProperties>
</file>