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3"/>
  </p:notesMasterIdLst>
  <p:sldIdLst>
    <p:sldId id="284" r:id="rId2"/>
    <p:sldId id="298" r:id="rId3"/>
    <p:sldId id="299" r:id="rId4"/>
    <p:sldId id="300" r:id="rId5"/>
    <p:sldId id="301" r:id="rId6"/>
    <p:sldId id="303" r:id="rId7"/>
    <p:sldId id="304" r:id="rId8"/>
    <p:sldId id="302"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8"/>
            <p14:sldId id="299"/>
            <p14:sldId id="300"/>
            <p14:sldId id="301"/>
            <p14:sldId id="303"/>
            <p14:sldId id="304"/>
            <p14:sldId id="302"/>
            <p14:sldId id="305"/>
            <p14:sldId id="306"/>
            <p14:sldId id="307"/>
            <p14:sldId id="308"/>
            <p14:sldId id="309"/>
            <p14:sldId id="310"/>
            <p14:sldId id="311"/>
            <p14:sldId id="312"/>
            <p14:sldId id="313"/>
            <p14:sldId id="314"/>
            <p14:sldId id="315"/>
            <p14:sldId id="316"/>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1/28/2014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More </a:t>
            </a:r>
            <a:r>
              <a:rPr lang="en-US" sz="6000" dirty="0" smtClean="0"/>
              <a:t>About BC4J</a:t>
            </a:r>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Steps for building a view definition with entity usage at runtime</a:t>
            </a:r>
            <a:endParaRPr lang="en-US" dirty="0"/>
          </a:p>
        </p:txBody>
      </p:sp>
      <p:sp>
        <p:nvSpPr>
          <p:cNvPr id="3" name="Content Placeholder 2"/>
          <p:cNvSpPr>
            <a:spLocks noGrp="1"/>
          </p:cNvSpPr>
          <p:nvPr>
            <p:ph idx="1"/>
          </p:nvPr>
        </p:nvSpPr>
        <p:spPr>
          <a:xfrm>
            <a:off x="1484310" y="1378857"/>
            <a:ext cx="10018713" cy="5152572"/>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private </a:t>
            </a:r>
            <a:r>
              <a:rPr lang="en-US" dirty="0" err="1">
                <a:latin typeface="Courier New" panose="02070309020205020404" pitchFamily="49" charset="0"/>
                <a:cs typeface="Courier New" panose="02070309020205020404" pitchFamily="49" charset="0"/>
              </a:rPr>
              <a:t>ViewDefImpl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buildDeptViewSessionDef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EntityDefImpl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entityDef</a:t>
            </a:r>
            <a:r>
              <a:rPr lang="en-US" dirty="0">
                <a:latin typeface="Courier New" panose="02070309020205020404" pitchFamily="49" charset="0"/>
                <a:cs typeface="Courier New" panose="02070309020205020404" pitchFamily="49" charset="0"/>
              </a:rPr>
              <a:t>) {</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1:Define the </a:t>
            </a:r>
            <a:r>
              <a:rPr lang="en-US" dirty="0" err="1">
                <a:solidFill>
                  <a:schemeClr val="bg1">
                    <a:lumMod val="50000"/>
                  </a:schemeClr>
                </a:solidFill>
                <a:latin typeface="Courier New" panose="02070309020205020404" pitchFamily="49" charset="0"/>
                <a:cs typeface="Courier New" panose="02070309020205020404" pitchFamily="49" charset="0"/>
              </a:rPr>
              <a:t>ViewDefImpl</a:t>
            </a:r>
            <a:r>
              <a:rPr lang="en-US" dirty="0">
                <a:solidFill>
                  <a:schemeClr val="bg1">
                    <a:lumMod val="50000"/>
                  </a:schemeClr>
                </a:solidFill>
                <a:latin typeface="Courier New" panose="02070309020205020404" pitchFamily="49" charset="0"/>
                <a:cs typeface="Courier New" panose="02070309020205020404" pitchFamily="49" charset="0"/>
              </a:rPr>
              <a:t>. All definitions created </a:t>
            </a:r>
            <a:r>
              <a:rPr lang="en-US" dirty="0" smtClean="0">
                <a:solidFill>
                  <a:schemeClr val="bg1">
                    <a:lumMod val="50000"/>
                  </a:schemeClr>
                </a:solidFill>
                <a:latin typeface="Courier New" panose="02070309020205020404" pitchFamily="49" charset="0"/>
                <a:cs typeface="Courier New" panose="02070309020205020404" pitchFamily="49" charset="0"/>
              </a:rPr>
              <a:t>at  </a:t>
            </a:r>
            <a:r>
              <a:rPr lang="en-US" dirty="0">
                <a:solidFill>
                  <a:schemeClr val="bg1">
                    <a:lumMod val="50000"/>
                  </a:schemeClr>
                </a:solidFill>
                <a:latin typeface="Courier New" panose="02070309020205020404" pitchFamily="49" charset="0"/>
                <a:cs typeface="Courier New" panose="02070309020205020404" pitchFamily="49" charset="0"/>
              </a:rPr>
              <a:t>runtime should be marked as session scope.</a:t>
            </a:r>
          </a:p>
          <a:p>
            <a:pPr marL="0" indent="0">
              <a:buNone/>
            </a:pPr>
            <a:r>
              <a:rPr lang="en-US" b="1" dirty="0" err="1" smtClean="0">
                <a:latin typeface="Courier New" panose="02070309020205020404" pitchFamily="49" charset="0"/>
                <a:cs typeface="Courier New" panose="02070309020205020404" pitchFamily="49" charset="0"/>
              </a:rPr>
              <a:t>ViewDefImpl</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viewDef</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new </a:t>
            </a:r>
            <a:r>
              <a:rPr lang="en-US" b="1" dirty="0" err="1" smtClean="0">
                <a:latin typeface="Courier New" panose="02070309020205020404" pitchFamily="49" charset="0"/>
                <a:cs typeface="Courier New" panose="02070309020205020404" pitchFamily="49" charset="0"/>
              </a:rPr>
              <a:t>oracle.jbo.server.ViewDefImpl</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oracle.jbo.server.ViewDefImpl.DEF_SCOPE_SESSION</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DynamicDeptViewDef</a:t>
            </a:r>
            <a:r>
              <a:rPr lang="en-US" b="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2: Sets the full name for the view definition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viewDef.setFullName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viewDef.getBasePackage</a:t>
            </a:r>
            <a:r>
              <a:rPr lang="en-US" b="1" dirty="0" smtClean="0">
                <a:latin typeface="Courier New" panose="02070309020205020404" pitchFamily="49" charset="0"/>
                <a:cs typeface="Courier New" panose="02070309020205020404" pitchFamily="49" charset="0"/>
              </a:rPr>
              <a:t>() + ".dynamic." </a:t>
            </a:r>
            <a:r>
              <a:rPr lang="en-US" b="1" dirty="0" err="1" smtClean="0">
                <a:latin typeface="Courier New" panose="02070309020205020404" pitchFamily="49" charset="0"/>
                <a:cs typeface="Courier New" panose="02070309020205020404" pitchFamily="49" charset="0"/>
              </a:rPr>
              <a:t>viewDef.getName</a:t>
            </a:r>
            <a:r>
              <a:rPr lang="en-US" b="1" dirty="0" smtClean="0">
                <a:latin typeface="Courier New" panose="02070309020205020404" pitchFamily="49" charset="0"/>
                <a:cs typeface="Courier New" panose="02070309020205020404" pitchFamily="49" charset="0"/>
              </a:rPr>
              <a:t>()); </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//Step 3: Sets the access mode and generic configurations </a:t>
            </a:r>
          </a:p>
          <a:p>
            <a:pPr marL="0" indent="0">
              <a:buNone/>
            </a:pPr>
            <a:r>
              <a:rPr lang="en-US" b="1" dirty="0" err="1" smtClean="0">
                <a:latin typeface="Courier New" panose="02070309020205020404" pitchFamily="49" charset="0"/>
                <a:cs typeface="Courier New" panose="02070309020205020404" pitchFamily="49" charset="0"/>
              </a:rPr>
              <a:t>viewDef.setUseGlueCode</a:t>
            </a:r>
            <a:r>
              <a:rPr lang="en-US" b="1" dirty="0" smtClean="0">
                <a:latin typeface="Courier New" panose="02070309020205020404" pitchFamily="49" charset="0"/>
                <a:cs typeface="Courier New" panose="02070309020205020404" pitchFamily="49" charset="0"/>
              </a:rPr>
              <a:t>(false</a:t>
            </a:r>
            <a:r>
              <a:rPr lang="en-US" b="1" dirty="0">
                <a:latin typeface="Courier New" panose="02070309020205020404" pitchFamily="49" charset="0"/>
                <a:cs typeface="Courier New" panose="02070309020205020404" pitchFamily="49" charset="0"/>
              </a:rPr>
              <a:t>);</a:t>
            </a:r>
          </a:p>
          <a:p>
            <a:pPr marL="0" indent="0">
              <a:buNone/>
            </a:pPr>
            <a:r>
              <a:rPr lang="en-US" b="1" dirty="0" err="1">
                <a:latin typeface="Courier New" panose="02070309020205020404" pitchFamily="49" charset="0"/>
                <a:cs typeface="Courier New" panose="02070309020205020404" pitchFamily="49" charset="0"/>
              </a:rPr>
              <a:t>viewDef.setIterMode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RowIterator.ITER_MODE_LAST_PAGE_FULL</a:t>
            </a:r>
            <a:r>
              <a:rPr lang="en-US" b="1" dirty="0" smtClean="0">
                <a:latin typeface="Courier New" panose="02070309020205020404" pitchFamily="49" charset="0"/>
                <a:cs typeface="Courier New" panose="02070309020205020404" pitchFamily="49" charset="0"/>
              </a:rPr>
              <a:t>);</a:t>
            </a:r>
          </a:p>
          <a:p>
            <a:pPr marL="0" indent="0">
              <a:buNone/>
            </a:pPr>
            <a:r>
              <a:rPr lang="en-US" b="1" dirty="0" err="1" smtClean="0">
                <a:latin typeface="Courier New" panose="02070309020205020404" pitchFamily="49" charset="0"/>
                <a:cs typeface="Courier New" panose="02070309020205020404" pitchFamily="49" charset="0"/>
              </a:rPr>
              <a:t>viewDef.setBindingStyle</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SQLBuilder.BINDING_STYLE_ORACLE_NAME</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viewDef.setSelectClauseFlags</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ViewDefImpl.CLAUSE_GENERATE_RT</a:t>
            </a:r>
            <a:r>
              <a:rPr lang="en-US" b="1" dirty="0">
                <a:latin typeface="Courier New" panose="02070309020205020404" pitchFamily="49" charset="0"/>
                <a:cs typeface="Courier New" panose="02070309020205020404" pitchFamily="49" charset="0"/>
              </a:rPr>
              <a:t>);</a:t>
            </a:r>
          </a:p>
          <a:p>
            <a:pPr marL="0" indent="0">
              <a:buNone/>
            </a:pPr>
            <a:r>
              <a:rPr lang="en-US" b="1" dirty="0" err="1" smtClean="0">
                <a:latin typeface="Courier New" panose="02070309020205020404" pitchFamily="49" charset="0"/>
                <a:cs typeface="Courier New" panose="02070309020205020404" pitchFamily="49" charset="0"/>
              </a:rPr>
              <a:t>viewDef.setFromClauseFlags</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ViewDefImpl.CLAUSE_GENERATE_RT</a:t>
            </a:r>
            <a:r>
              <a:rPr lang="en-US" b="1" dirty="0" smtClean="0">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//Step 4:Add entity </a:t>
            </a:r>
            <a:r>
              <a:rPr lang="en-US" dirty="0" smtClean="0">
                <a:solidFill>
                  <a:schemeClr val="bg1">
                    <a:lumMod val="50000"/>
                  </a:schemeClr>
                </a:solidFill>
                <a:latin typeface="Courier New" panose="02070309020205020404" pitchFamily="49" charset="0"/>
                <a:cs typeface="Courier New" panose="02070309020205020404" pitchFamily="49" charset="0"/>
              </a:rPr>
              <a:t>usage</a:t>
            </a:r>
          </a:p>
          <a:p>
            <a:pPr marL="0" indent="0">
              <a:buNone/>
            </a:pPr>
            <a:r>
              <a:rPr lang="en-US" b="1" dirty="0" err="1" smtClean="0">
                <a:latin typeface="Courier New" panose="02070309020205020404" pitchFamily="49" charset="0"/>
                <a:cs typeface="Courier New" panose="02070309020205020404" pitchFamily="49" charset="0"/>
              </a:rPr>
              <a:t>viewDef.addEntityUsage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DynamicDeptUsage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entityDef.getFullName</a:t>
            </a:r>
            <a:r>
              <a:rPr lang="en-US" b="1" dirty="0">
                <a:latin typeface="Courier New" panose="02070309020205020404" pitchFamily="49" charset="0"/>
                <a:cs typeface="Courier New" panose="02070309020205020404" pitchFamily="49" charset="0"/>
              </a:rPr>
              <a:t>(), false, false</a:t>
            </a:r>
            <a:r>
              <a:rPr lang="en-US" b="1" dirty="0" smtClean="0">
                <a:latin typeface="Courier New" panose="02070309020205020404" pitchFamily="49" charset="0"/>
                <a:cs typeface="Courier New" panose="02070309020205020404" pitchFamily="49" charset="0"/>
              </a:rPr>
              <a:t>); </a:t>
            </a:r>
            <a:r>
              <a:rPr lang="en-US" sz="1900" dirty="0" smtClean="0">
                <a:solidFill>
                  <a:schemeClr val="bg1">
                    <a:lumMod val="50000"/>
                  </a:schemeClr>
                </a:solidFill>
                <a:latin typeface="Courier New" panose="02070309020205020404" pitchFamily="49" charset="0"/>
                <a:cs typeface="Courier New" panose="02070309020205020404" pitchFamily="49" charset="0"/>
              </a:rPr>
              <a:t>//</a:t>
            </a:r>
            <a:r>
              <a:rPr lang="en-US" sz="1900" dirty="0">
                <a:solidFill>
                  <a:schemeClr val="bg1">
                    <a:lumMod val="50000"/>
                  </a:schemeClr>
                </a:solidFill>
                <a:latin typeface="Courier New" panose="02070309020205020404" pitchFamily="49" charset="0"/>
                <a:cs typeface="Courier New" panose="02070309020205020404" pitchFamily="49" charset="0"/>
              </a:rPr>
              <a:t>Step 5:Add all attributes from </a:t>
            </a:r>
            <a:r>
              <a:rPr lang="en-US" sz="1900" dirty="0" smtClean="0">
                <a:solidFill>
                  <a:schemeClr val="bg1">
                    <a:lumMod val="50000"/>
                  </a:schemeClr>
                </a:solidFill>
                <a:latin typeface="Courier New" panose="02070309020205020404" pitchFamily="49" charset="0"/>
                <a:cs typeface="Courier New" panose="02070309020205020404" pitchFamily="49" charset="0"/>
              </a:rPr>
              <a:t>entity</a:t>
            </a:r>
            <a:endParaRPr lang="en-US" sz="2100"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viewDef.addAllEntityAttributes</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DynamicDeptUsage</a:t>
            </a:r>
            <a:r>
              <a:rPr lang="en-US" sz="2100" b="1" dirty="0" smtClean="0">
                <a:latin typeface="Courier New" panose="02070309020205020404" pitchFamily="49" charset="0"/>
                <a:cs typeface="Courier New" panose="02070309020205020404" pitchFamily="49" charset="0"/>
              </a:rPr>
              <a:t>");</a:t>
            </a:r>
            <a:r>
              <a:rPr lang="en-US" sz="2100" dirty="0" smtClean="0">
                <a:solidFill>
                  <a:schemeClr val="bg1">
                    <a:lumMod val="50000"/>
                  </a:schemeClr>
                </a:solidFill>
                <a:latin typeface="Courier New" panose="02070309020205020404" pitchFamily="49" charset="0"/>
                <a:cs typeface="Courier New" panose="02070309020205020404" pitchFamily="49" charset="0"/>
              </a:rPr>
              <a:t>//Step </a:t>
            </a:r>
            <a:r>
              <a:rPr lang="en-US" sz="2100" dirty="0">
                <a:solidFill>
                  <a:schemeClr val="bg1">
                    <a:lumMod val="50000"/>
                  </a:schemeClr>
                </a:solidFill>
                <a:latin typeface="Courier New" panose="02070309020205020404" pitchFamily="49" charset="0"/>
                <a:cs typeface="Courier New" panose="02070309020205020404" pitchFamily="49" charset="0"/>
              </a:rPr>
              <a:t>6: It resolves attribute </a:t>
            </a:r>
            <a:r>
              <a:rPr lang="en-US" sz="2100" dirty="0" smtClean="0">
                <a:solidFill>
                  <a:schemeClr val="bg1">
                    <a:lumMod val="50000"/>
                  </a:schemeClr>
                </a:solidFill>
                <a:latin typeface="Courier New" panose="02070309020205020404" pitchFamily="49" charset="0"/>
                <a:cs typeface="Courier New" panose="02070309020205020404" pitchFamily="49" charset="0"/>
              </a:rPr>
              <a:t>definitions with </a:t>
            </a:r>
            <a:r>
              <a:rPr lang="en-US" sz="2100" dirty="0">
                <a:solidFill>
                  <a:schemeClr val="bg1">
                    <a:lumMod val="50000"/>
                  </a:schemeClr>
                </a:solidFill>
                <a:latin typeface="Courier New" panose="02070309020205020404" pitchFamily="49" charset="0"/>
                <a:cs typeface="Courier New" panose="02070309020205020404" pitchFamily="49" charset="0"/>
              </a:rPr>
              <a:t>its entity bases</a:t>
            </a:r>
            <a:r>
              <a:rPr lang="en-US" sz="2100" dirty="0" smtClean="0">
                <a:solidFill>
                  <a:schemeClr val="bg1">
                    <a:lumMod val="50000"/>
                  </a:schemeClr>
                </a:solidFill>
                <a:latin typeface="Courier New" panose="02070309020205020404" pitchFamily="49" charset="0"/>
                <a:cs typeface="Courier New" panose="02070309020205020404" pitchFamily="49" charset="0"/>
              </a:rPr>
              <a:t>.</a:t>
            </a:r>
            <a:endParaRPr lang="en-US"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viewDef.resolveDefObject</a:t>
            </a:r>
            <a:r>
              <a:rPr lang="en-US" b="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7: Write to XML Stream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viewDef.writeXMLContents</a:t>
            </a:r>
            <a:r>
              <a:rPr lang="en-US" b="1" dirty="0" smtClean="0">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//Step 8: Save to XML file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viewDef.saveXMLContents</a:t>
            </a:r>
            <a:r>
              <a:rPr lang="en-US" b="1" dirty="0">
                <a:latin typeface="Courier New" panose="02070309020205020404" pitchFamily="49" charset="0"/>
                <a:cs typeface="Courier New" panose="02070309020205020404" pitchFamily="49" charset="0"/>
              </a:rPr>
              <a:t>();</a:t>
            </a:r>
          </a:p>
          <a:p>
            <a:pPr marL="0" indent="0">
              <a:buNone/>
            </a:pPr>
            <a:r>
              <a:rPr lang="en-US" b="1" dirty="0" smtClean="0">
                <a:latin typeface="Courier New" panose="02070309020205020404" pitchFamily="49" charset="0"/>
                <a:cs typeface="Courier New" panose="02070309020205020404" pitchFamily="49" charset="0"/>
              </a:rPr>
              <a:t>return </a:t>
            </a:r>
            <a:r>
              <a:rPr lang="en-US" b="1" dirty="0" err="1">
                <a:latin typeface="Courier New" panose="02070309020205020404" pitchFamily="49" charset="0"/>
                <a:cs typeface="Courier New" panose="02070309020205020404" pitchFamily="49" charset="0"/>
              </a:rPr>
              <a:t>viewDef</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1529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Steps for building a view definition with entity usage at runtime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dirty="0"/>
              <a:t>Once the entity definition and view definition objects are in place, the last step in this exercise is to add the view object that we generated in the previous step to the desired application module. This is shown in the following code snippet</a:t>
            </a:r>
            <a:r>
              <a:rPr lang="en-US" dirty="0" smtClean="0"/>
              <a:t>.</a:t>
            </a:r>
          </a:p>
          <a:p>
            <a:pPr marL="0" indent="0">
              <a:buNone/>
            </a:pPr>
            <a:r>
              <a:rPr lang="en-US" dirty="0" smtClean="0"/>
              <a:t> </a:t>
            </a:r>
            <a:r>
              <a:rPr lang="en-US" sz="1600" dirty="0" smtClean="0">
                <a:solidFill>
                  <a:schemeClr val="bg1">
                    <a:lumMod val="50000"/>
                  </a:schemeClr>
                </a:solidFill>
                <a:latin typeface="Courier New" panose="02070309020205020404" pitchFamily="49" charset="0"/>
                <a:cs typeface="Courier New" panose="02070309020205020404" pitchFamily="49" charset="0"/>
              </a:rPr>
              <a:t>private </a:t>
            </a:r>
            <a:r>
              <a:rPr lang="en-US" sz="1600" dirty="0">
                <a:solidFill>
                  <a:schemeClr val="bg1">
                    <a:lumMod val="50000"/>
                  </a:schemeClr>
                </a:solidFill>
                <a:latin typeface="Courier New" panose="02070309020205020404" pitchFamily="49" charset="0"/>
                <a:cs typeface="Courier New" panose="02070309020205020404" pitchFamily="49" charset="0"/>
              </a:rPr>
              <a:t>void </a:t>
            </a:r>
            <a:r>
              <a:rPr lang="en-US" sz="1600" dirty="0" err="1">
                <a:solidFill>
                  <a:schemeClr val="bg1">
                    <a:lumMod val="50000"/>
                  </a:schemeClr>
                </a:solidFill>
                <a:latin typeface="Courier New" panose="02070309020205020404" pitchFamily="49" charset="0"/>
                <a:cs typeface="Courier New" panose="02070309020205020404" pitchFamily="49" charset="0"/>
              </a:rPr>
              <a:t>addViewToPdefApplicationModule</a:t>
            </a:r>
            <a:r>
              <a:rPr lang="en-US" sz="1600" dirty="0">
                <a:solidFill>
                  <a:schemeClr val="bg1">
                    <a:lumMod val="50000"/>
                  </a:schemeClr>
                </a:solidFill>
                <a:latin typeface="Courier New" panose="02070309020205020404" pitchFamily="49" charset="0"/>
                <a:cs typeface="Courier New" panose="02070309020205020404" pitchFamily="49" charset="0"/>
              </a:rPr>
              <a:t>(</a:t>
            </a:r>
            <a:r>
              <a:rPr lang="en-US" sz="1600" dirty="0" err="1">
                <a:solidFill>
                  <a:schemeClr val="bg1">
                    <a:lumMod val="50000"/>
                  </a:schemeClr>
                </a:solidFill>
                <a:latin typeface="Courier New" panose="02070309020205020404" pitchFamily="49" charset="0"/>
                <a:cs typeface="Courier New" panose="02070309020205020404" pitchFamily="49" charset="0"/>
              </a:rPr>
              <a:t>ViewDefImpl</a:t>
            </a:r>
            <a:r>
              <a:rPr lang="en-US" sz="1600" dirty="0">
                <a:solidFill>
                  <a:schemeClr val="bg1">
                    <a:lumMod val="50000"/>
                  </a:schemeClr>
                </a:solidFill>
                <a:latin typeface="Courier New" panose="02070309020205020404" pitchFamily="49" charset="0"/>
                <a:cs typeface="Courier New" panose="02070309020205020404" pitchFamily="49" charset="0"/>
              </a:rPr>
              <a:t> </a:t>
            </a:r>
            <a:r>
              <a:rPr lang="en-US" sz="1600" dirty="0" err="1">
                <a:solidFill>
                  <a:schemeClr val="bg1">
                    <a:lumMod val="50000"/>
                  </a:schemeClr>
                </a:solidFill>
                <a:latin typeface="Courier New" panose="02070309020205020404" pitchFamily="49" charset="0"/>
                <a:cs typeface="Courier New" panose="02070309020205020404" pitchFamily="49" charset="0"/>
              </a:rPr>
              <a:t>viewDef</a:t>
            </a:r>
            <a:r>
              <a:rPr lang="en-US" sz="1600" dirty="0">
                <a:solidFill>
                  <a:schemeClr val="bg1">
                    <a:lumMod val="50000"/>
                  </a:schemeClr>
                </a:solidFill>
                <a:latin typeface="Courier New" panose="02070309020205020404" pitchFamily="49" charset="0"/>
                <a:cs typeface="Courier New" panose="02070309020205020404" pitchFamily="49" charset="0"/>
              </a:rPr>
              <a:t>) {</a:t>
            </a:r>
          </a:p>
          <a:p>
            <a:pPr marL="0" indent="0">
              <a:buNone/>
            </a:pPr>
            <a:r>
              <a:rPr lang="en-US" sz="1600" dirty="0" err="1" smtClean="0">
                <a:latin typeface="Courier New" panose="02070309020205020404" pitchFamily="49" charset="0"/>
                <a:cs typeface="Courier New" panose="02070309020205020404" pitchFamily="49" charset="0"/>
              </a:rPr>
              <a:t>oracle.jbo.server.PDefApplicationModule</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pDefAM</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oracle.jbo.server.PDefApplicationModule.findDefObject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getDefFullName</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pDefAM</a:t>
            </a:r>
            <a:r>
              <a:rPr lang="en-US" sz="1600" dirty="0">
                <a:latin typeface="Courier New" panose="02070309020205020404" pitchFamily="49" charset="0"/>
                <a:cs typeface="Courier New" panose="02070309020205020404" pitchFamily="49" charset="0"/>
              </a:rPr>
              <a:t> == null) {</a:t>
            </a:r>
          </a:p>
          <a:p>
            <a:pPr marL="0" indent="0">
              <a:buNone/>
            </a:pPr>
            <a:r>
              <a:rPr lang="en-US" sz="1600" dirty="0" err="1" smtClean="0">
                <a:latin typeface="Courier New" panose="02070309020205020404" pitchFamily="49" charset="0"/>
                <a:cs typeface="Courier New" panose="02070309020205020404" pitchFamily="49" charset="0"/>
              </a:rPr>
              <a:t>pDefAM</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oracle.jbo.server.PDefApplicationModule</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pDefAM.setFullName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getDefFullName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pDefAM.setEditable</a:t>
            </a:r>
            <a:r>
              <a:rPr lang="en-US" sz="1600" dirty="0" smtClean="0">
                <a:latin typeface="Courier New" panose="02070309020205020404" pitchFamily="49" charset="0"/>
                <a:cs typeface="Courier New" panose="02070309020205020404" pitchFamily="49" charset="0"/>
              </a:rPr>
              <a:t>(true</a:t>
            </a:r>
            <a:r>
              <a:rPr lang="en-US" sz="1600" dirty="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pDefAM.createViewObject</a:t>
            </a:r>
            <a:r>
              <a:rPr lang="en-US" sz="1600" dirty="0" smtClean="0">
                <a:latin typeface="Courier New" panose="02070309020205020404" pitchFamily="49" charset="0"/>
                <a:cs typeface="Courier New" panose="02070309020205020404" pitchFamily="49" charset="0"/>
              </a:rPr>
              <a:t>(DYNAMIC_DETP_VO_INSTANCE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viewDef.getFullName</a:t>
            </a:r>
            <a:r>
              <a:rPr lang="en-US" sz="1600" dirty="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pDefAM.applyPersonalization</a:t>
            </a:r>
            <a:r>
              <a:rPr lang="en-US" sz="1600" dirty="0" smtClean="0">
                <a:latin typeface="Courier New" panose="02070309020205020404" pitchFamily="49" charset="0"/>
                <a:cs typeface="Courier New" panose="02070309020205020404" pitchFamily="49" charset="0"/>
              </a:rPr>
              <a:t>(this</a:t>
            </a:r>
            <a:r>
              <a:rPr lang="en-US" sz="1600" dirty="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pDefAM.writeXMLContents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pDefAM.saveXMLContents</a:t>
            </a:r>
            <a:r>
              <a:rPr lang="en-US" sz="1600" dirty="0">
                <a:latin typeface="Courier New" panose="02070309020205020404" pitchFamily="49" charset="0"/>
                <a:cs typeface="Courier New" panose="02070309020205020404" pitchFamily="49" charset="0"/>
              </a:rPr>
              <a:t>();  </a:t>
            </a:r>
            <a:r>
              <a:rPr lang="en-US" sz="1600" dirty="0" smtClean="0">
                <a:solidFill>
                  <a:schemeClr val="bg1">
                    <a:lumMod val="50000"/>
                  </a:schemeClr>
                </a:solidFill>
                <a:latin typeface="Courier New" panose="02070309020205020404" pitchFamily="49" charset="0"/>
                <a:cs typeface="Courier New" panose="02070309020205020404" pitchFamily="49" charset="0"/>
              </a:rPr>
              <a:t>}</a:t>
            </a:r>
            <a:endParaRPr lang="en-US" sz="16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8156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Personalized business components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dirty="0"/>
              <a:t>Oracle ADF Business Components use personalization definition objects to customize the business component definitions at runtime. ADF uses </a:t>
            </a:r>
            <a:r>
              <a:rPr lang="en-US" b="1" dirty="0" err="1"/>
              <a:t>oracle.jbo</a:t>
            </a:r>
            <a:r>
              <a:rPr lang="en-US" b="1" dirty="0"/>
              <a:t>. </a:t>
            </a:r>
            <a:r>
              <a:rPr lang="en-US" b="1" dirty="0" err="1"/>
              <a:t>server.PDefEntityObject</a:t>
            </a:r>
            <a:r>
              <a:rPr lang="en-US" dirty="0"/>
              <a:t>, </a:t>
            </a:r>
            <a:r>
              <a:rPr lang="en-US" b="1" dirty="0" err="1"/>
              <a:t>oracle.jbo.server.PDefViewObject</a:t>
            </a:r>
            <a:r>
              <a:rPr lang="en-US" dirty="0"/>
              <a:t>, and </a:t>
            </a:r>
            <a:r>
              <a:rPr lang="en-US" b="1" dirty="0"/>
              <a:t>oracle. </a:t>
            </a:r>
            <a:r>
              <a:rPr lang="en-US" b="1" dirty="0" err="1"/>
              <a:t>jbo.server.PDefApplicationModule</a:t>
            </a:r>
            <a:r>
              <a:rPr lang="en-US" dirty="0"/>
              <a:t> to store the runtime customization for an entity object, view objects, and application modules respectively. </a:t>
            </a:r>
            <a:endParaRPr lang="en-US" dirty="0" smtClean="0"/>
          </a:p>
          <a:p>
            <a:pPr marL="0" indent="0">
              <a:buNone/>
            </a:pPr>
            <a:r>
              <a:rPr lang="en-US" dirty="0"/>
              <a:t>The runtime changes are stored in the Meta Data Service (MDS) store. </a:t>
            </a:r>
            <a:r>
              <a:rPr lang="en-US" dirty="0"/>
              <a:t>All the structural changes are stored at site level, reflecting changes across all user sessions. </a:t>
            </a:r>
          </a:p>
        </p:txBody>
      </p:sp>
    </p:spTree>
    <p:extLst>
      <p:ext uri="{BB962C8B-B14F-4D97-AF65-F5344CB8AC3E}">
        <p14:creationId xmlns:p14="http://schemas.microsoft.com/office/powerpoint/2010/main" val="1237245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Personalized business components</a:t>
            </a:r>
            <a:endParaRPr lang="en-US" dirty="0"/>
          </a:p>
        </p:txBody>
      </p:sp>
      <p:sp>
        <p:nvSpPr>
          <p:cNvPr id="3" name="Content Placeholder 2"/>
          <p:cNvSpPr>
            <a:spLocks noGrp="1"/>
          </p:cNvSpPr>
          <p:nvPr>
            <p:ph idx="1"/>
          </p:nvPr>
        </p:nvSpPr>
        <p:spPr>
          <a:xfrm>
            <a:off x="1484310" y="1378857"/>
            <a:ext cx="10018713" cy="5152572"/>
          </a:xfrm>
        </p:spPr>
        <p:txBody>
          <a:bodyPr>
            <a:normAutofit fontScale="70000" lnSpcReduction="20000"/>
          </a:bodyPr>
          <a:lstStyle/>
          <a:p>
            <a:pPr marL="0" indent="0">
              <a:buNone/>
            </a:pPr>
            <a:r>
              <a:rPr lang="en-US" dirty="0" smtClean="0">
                <a:latin typeface="Courier New" panose="02070309020205020404" pitchFamily="49" charset="0"/>
                <a:cs typeface="Courier New" panose="02070309020205020404" pitchFamily="49" charset="0"/>
              </a:rPr>
              <a:t>private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addLocAttributeToDeptView</a:t>
            </a:r>
            <a:r>
              <a:rPr lang="en-US" dirty="0">
                <a:latin typeface="Courier New" panose="02070309020205020404" pitchFamily="49" charset="0"/>
                <a:cs typeface="Courier New" panose="02070309020205020404" pitchFamily="49" charset="0"/>
              </a:rPr>
              <a:t>() {</a:t>
            </a:r>
          </a:p>
          <a:p>
            <a:pPr marL="0" indent="0">
              <a:buNone/>
            </a:pPr>
            <a:r>
              <a:rPr lang="en-US" dirty="0" err="1" smtClean="0">
                <a:latin typeface="Courier New" panose="02070309020205020404" pitchFamily="49" charset="0"/>
                <a:cs typeface="Courier New" panose="02070309020205020404" pitchFamily="49" charset="0"/>
              </a:rPr>
              <a:t>ViewDefImpl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viewDef</a:t>
            </a:r>
            <a:r>
              <a:rPr lang="en-US" dirty="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ViewDefImpl.findDefObject</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sessiondef.dynamic.DynamicDeptViewDef</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PDefViewObject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pDefVO</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PDefViewObject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viewDef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getPersDef</a:t>
            </a:r>
            <a:r>
              <a:rPr lang="en-US" dirty="0" smtClean="0">
                <a:latin typeface="Courier New" panose="02070309020205020404" pitchFamily="49" charset="0"/>
                <a:cs typeface="Courier New" panose="02070309020205020404" pitchFamily="49" charset="0"/>
              </a:rPr>
              <a:t>();    </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2- No personalization exist, then create </a:t>
            </a:r>
            <a:r>
              <a:rPr lang="en-US" dirty="0" smtClean="0">
                <a:solidFill>
                  <a:schemeClr val="bg1">
                    <a:lumMod val="50000"/>
                  </a:schemeClr>
                </a:solidFill>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a new </a:t>
            </a:r>
            <a:r>
              <a:rPr lang="en-US" dirty="0" err="1">
                <a:solidFill>
                  <a:schemeClr val="bg1">
                    <a:lumMod val="50000"/>
                  </a:schemeClr>
                </a:solidFill>
                <a:latin typeface="Courier New" panose="02070309020205020404" pitchFamily="49" charset="0"/>
                <a:cs typeface="Courier New" panose="02070309020205020404" pitchFamily="49" charset="0"/>
              </a:rPr>
              <a:t>PDefViewObject</a:t>
            </a:r>
            <a:r>
              <a:rPr lang="en-US" dirty="0">
                <a:solidFill>
                  <a:schemeClr val="bg1">
                    <a:lumMod val="50000"/>
                  </a:schemeClr>
                </a:solidFill>
                <a:latin typeface="Courier New" panose="02070309020205020404" pitchFamily="49" charset="0"/>
                <a:cs typeface="Courier New" panose="02070309020205020404" pitchFamily="49" charset="0"/>
              </a:rPr>
              <a:t>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pDefVO</a:t>
            </a:r>
            <a:r>
              <a:rPr lang="en-US" dirty="0">
                <a:latin typeface="Courier New" panose="02070309020205020404" pitchFamily="49" charset="0"/>
                <a:cs typeface="Courier New" panose="02070309020205020404" pitchFamily="49" charset="0"/>
              </a:rPr>
              <a:t> == null) { </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pDefVO</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PDefViewObject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pDefVO.setFullName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viewDef.getFullName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3- check if </a:t>
            </a: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err="1" smtClean="0">
                <a:solidFill>
                  <a:schemeClr val="bg1">
                    <a:lumMod val="50000"/>
                  </a:schemeClr>
                </a:solidFill>
                <a:latin typeface="Courier New" panose="02070309020205020404" pitchFamily="49" charset="0"/>
                <a:cs typeface="Courier New" panose="02070309020205020404" pitchFamily="49" charset="0"/>
              </a:rPr>
              <a:t>LocationId</a:t>
            </a:r>
            <a:r>
              <a:rPr lang="en-US" dirty="0" smtClean="0">
                <a:solidFill>
                  <a:schemeClr val="bg1">
                    <a:lumMod val="50000"/>
                  </a:schemeClr>
                </a:solidFill>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exist in the </a:t>
            </a:r>
            <a:r>
              <a:rPr lang="en-US" dirty="0" err="1">
                <a:solidFill>
                  <a:schemeClr val="bg1">
                    <a:lumMod val="50000"/>
                  </a:schemeClr>
                </a:solidFill>
                <a:latin typeface="Courier New" panose="02070309020205020404" pitchFamily="49" charset="0"/>
                <a:cs typeface="Courier New" panose="02070309020205020404" pitchFamily="49" charset="0"/>
              </a:rPr>
              <a:t>defnition</a:t>
            </a:r>
            <a:r>
              <a:rPr lang="en-US" dirty="0">
                <a:solidFill>
                  <a:schemeClr val="bg1">
                    <a:lumMod val="50000"/>
                  </a:schemeClr>
                </a:solidFill>
                <a:latin typeface="Courier New" panose="02070309020205020404" pitchFamily="49" charset="0"/>
                <a:cs typeface="Courier New" panose="02070309020205020404" pitchFamily="49" charset="0"/>
              </a:rPr>
              <a:t>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pDefVO.getAttributeIndexOf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LocationId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-1) {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false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4- If no definition exist for </a:t>
            </a: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err="1" smtClean="0">
                <a:solidFill>
                  <a:schemeClr val="bg1">
                    <a:lumMod val="50000"/>
                  </a:schemeClr>
                </a:solidFill>
                <a:latin typeface="Courier New" panose="02070309020205020404" pitchFamily="49" charset="0"/>
                <a:cs typeface="Courier New" panose="02070309020205020404" pitchFamily="49" charset="0"/>
              </a:rPr>
              <a:t>LocationId</a:t>
            </a:r>
            <a:r>
              <a:rPr lang="en-US" dirty="0" smtClean="0">
                <a:solidFill>
                  <a:schemeClr val="bg1">
                    <a:lumMod val="50000"/>
                  </a:schemeClr>
                </a:solidFill>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then </a:t>
            </a:r>
          </a:p>
          <a:p>
            <a:pPr marL="0" indent="0">
              <a:buNone/>
            </a:pPr>
            <a:r>
              <a:rPr lang="en-US" dirty="0" err="1" smtClean="0">
                <a:latin typeface="Courier New" panose="02070309020205020404" pitchFamily="49" charset="0"/>
                <a:cs typeface="Courier New" panose="02070309020205020404" pitchFamily="49" charset="0"/>
              </a:rPr>
              <a:t>pDefVO.setEditable</a:t>
            </a:r>
            <a:r>
              <a:rPr lang="en-US" dirty="0" smtClean="0">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pDefVO.addEntityAttribute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LocationId</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DynamicDeptUsage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LocationId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true);</a:t>
            </a:r>
          </a:p>
          <a:p>
            <a:pPr marL="0" indent="0">
              <a:buNone/>
            </a:pPr>
            <a:r>
              <a:rPr lang="en-US" dirty="0" err="1" smtClean="0">
                <a:latin typeface="Courier New" panose="02070309020205020404" pitchFamily="49" charset="0"/>
                <a:cs typeface="Courier New" panose="02070309020205020404" pitchFamily="49" charset="0"/>
              </a:rPr>
              <a:t>pDefVO.applyPersonalization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findViewObject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DYNAMIC_DETP_VO_INSTANCE));</a:t>
            </a:r>
          </a:p>
          <a:p>
            <a:pPr marL="0" indent="0">
              <a:buNone/>
            </a:pPr>
            <a:r>
              <a:rPr lang="en-US" dirty="0" err="1" smtClean="0">
                <a:latin typeface="Courier New" panose="02070309020205020404" pitchFamily="49" charset="0"/>
                <a:cs typeface="Courier New" panose="02070309020205020404" pitchFamily="49" charset="0"/>
              </a:rPr>
              <a:t>pDefVO.writeXMLContents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pDefVO.saveXMLContents</a:t>
            </a:r>
            <a:r>
              <a:rPr lang="en-US" dirty="0">
                <a:latin typeface="Courier New" panose="02070309020205020404" pitchFamily="49" charset="0"/>
                <a:cs typeface="Courier New" panose="02070309020205020404" pitchFamily="49" charset="0"/>
              </a:rPr>
              <a:t>();   return true; } </a:t>
            </a:r>
          </a:p>
        </p:txBody>
      </p:sp>
    </p:spTree>
    <p:extLst>
      <p:ext uri="{BB962C8B-B14F-4D97-AF65-F5344CB8AC3E}">
        <p14:creationId xmlns:p14="http://schemas.microsoft.com/office/powerpoint/2010/main" val="252889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building a master-child  view object</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//In Application Module</a:t>
            </a:r>
            <a:endParaRPr lang="en-US" b="1" dirty="0" smtClean="0"/>
          </a:p>
          <a:p>
            <a:pPr marL="0" indent="0">
              <a:buNone/>
            </a:pPr>
            <a:r>
              <a:rPr lang="en-US" sz="1800" dirty="0" err="1" smtClean="0">
                <a:latin typeface="Courier New" panose="02070309020205020404" pitchFamily="49" charset="0"/>
                <a:cs typeface="Courier New" panose="02070309020205020404" pitchFamily="49" charset="0"/>
              </a:rPr>
              <a:t>ViewLink</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empsInDepartment</a:t>
            </a:r>
            <a:r>
              <a:rPr lang="en-US" sz="1800" dirty="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createViewLinkBetweenViewObjects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DynamicDeptEmpViewLink</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EmployeesInDepartment</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deptView,new</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AttributeDef</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deptView.findAttributeDef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DepartmentId</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empView</a:t>
            </a:r>
            <a:r>
              <a:rPr lang="en-US" sz="1800" dirty="0">
                <a:latin typeface="Courier New" panose="02070309020205020404" pitchFamily="49" charset="0"/>
                <a:cs typeface="Courier New" panose="02070309020205020404" pitchFamily="49" charset="0"/>
              </a:rPr>
              <a:t>, new </a:t>
            </a:r>
            <a:r>
              <a:rPr lang="en-US" sz="1800" dirty="0" err="1">
                <a:latin typeface="Courier New" panose="02070309020205020404" pitchFamily="49" charset="0"/>
                <a:cs typeface="Courier New" panose="02070309020205020404" pitchFamily="49" charset="0"/>
              </a:rPr>
              <a:t>AttributeDef</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empView.findAttributeDef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DepartmentId</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DEPARTMENT_ID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Bind_DepartmentId</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571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Integrating </a:t>
            </a:r>
            <a:r>
              <a:rPr lang="en-US" b="1" dirty="0"/>
              <a:t>Service-Enabled Application Modules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Service-enabled application modules are ADF application modules that you advertise through a service interface to service consumers. There are three scenarios for service consumers to consume a published service-enabled application module: web service access, Service Component Architecture (</a:t>
            </a:r>
            <a:r>
              <a:rPr lang="en-US" dirty="0" smtClean="0"/>
              <a:t>SCA : </a:t>
            </a:r>
            <a:r>
              <a:rPr lang="en-US" dirty="0" err="1"/>
              <a:t>Remoteable</a:t>
            </a:r>
            <a:r>
              <a:rPr lang="en-US" dirty="0"/>
              <a:t> </a:t>
            </a:r>
            <a:r>
              <a:rPr lang="en-US" dirty="0" smtClean="0"/>
              <a:t>services or </a:t>
            </a:r>
            <a:r>
              <a:rPr lang="en-US" dirty="0"/>
              <a:t>Local services</a:t>
            </a:r>
            <a:r>
              <a:rPr lang="en-US" dirty="0" smtClean="0"/>
              <a:t>) composite </a:t>
            </a:r>
            <a:r>
              <a:rPr lang="en-US" dirty="0"/>
              <a:t>access, and access by another ADF application module</a:t>
            </a:r>
            <a:r>
              <a:rPr lang="en-US" dirty="0" smtClean="0"/>
              <a:t>.</a:t>
            </a:r>
          </a:p>
          <a:p>
            <a:r>
              <a:rPr lang="en-US" dirty="0"/>
              <a:t>When you service-enable your application module, </a:t>
            </a:r>
            <a:r>
              <a:rPr lang="en-US" dirty="0" err="1"/>
              <a:t>JDeveloper</a:t>
            </a:r>
            <a:r>
              <a:rPr lang="en-US" dirty="0"/>
              <a:t> generates the necessary artifacts </a:t>
            </a:r>
            <a:r>
              <a:rPr lang="en-US" dirty="0" smtClean="0"/>
              <a:t>comprising</a:t>
            </a:r>
          </a:p>
          <a:p>
            <a:pPr lvl="1"/>
            <a:r>
              <a:rPr lang="en-US" dirty="0" smtClean="0"/>
              <a:t>The </a:t>
            </a:r>
            <a:r>
              <a:rPr lang="en-US" dirty="0"/>
              <a:t>Java interface defining the service, </a:t>
            </a:r>
          </a:p>
          <a:p>
            <a:pPr lvl="1"/>
            <a:r>
              <a:rPr lang="en-US" dirty="0" smtClean="0"/>
              <a:t>an </a:t>
            </a:r>
            <a:r>
              <a:rPr lang="en-US" dirty="0"/>
              <a:t>EJB 3.0 session bean that implements this Java interface, </a:t>
            </a:r>
          </a:p>
          <a:p>
            <a:pPr lvl="1"/>
            <a:r>
              <a:rPr lang="en-US" dirty="0" smtClean="0"/>
              <a:t> </a:t>
            </a:r>
            <a:r>
              <a:rPr lang="en-US" dirty="0"/>
              <a:t>a WSDL file that describes the service’s operations, and </a:t>
            </a:r>
          </a:p>
          <a:p>
            <a:pPr lvl="1"/>
            <a:r>
              <a:rPr lang="en-US" dirty="0" smtClean="0"/>
              <a:t>an </a:t>
            </a:r>
            <a:r>
              <a:rPr lang="en-US" dirty="0"/>
              <a:t>XML Schema Document (XSD) that defines the service’s data structures</a:t>
            </a:r>
            <a:r>
              <a:rPr lang="en-US" dirty="0" smtClean="0"/>
              <a:t>.</a:t>
            </a:r>
            <a:endParaRPr lang="en-US" dirty="0"/>
          </a:p>
        </p:txBody>
      </p:sp>
    </p:spTree>
    <p:extLst>
      <p:ext uri="{BB962C8B-B14F-4D97-AF65-F5344CB8AC3E}">
        <p14:creationId xmlns:p14="http://schemas.microsoft.com/office/powerpoint/2010/main" val="3683634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Publishing Service-Enabled Application Modules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err="1"/>
              <a:t>JDeveloper</a:t>
            </a:r>
            <a:r>
              <a:rPr lang="en-US" dirty="0"/>
              <a:t> allows you to expose application modules as web services which use SDO components based on view instance that your application module defines to standardize the way that data structures are passed between Java and XML. </a:t>
            </a:r>
          </a:p>
          <a:p>
            <a:r>
              <a:rPr lang="en-US" dirty="0"/>
              <a:t>The service-enabled application module exposes the view objects, custom methods, built-in data manipulation operations, and specialized find methods based on named view criteria to be used by the client. Once you have enabled the application module service interface, you will need to create an ADF Business Components Service Interface deployment profile and deploy it to the target application server</a:t>
            </a:r>
          </a:p>
        </p:txBody>
      </p:sp>
    </p:spTree>
    <p:extLst>
      <p:ext uri="{BB962C8B-B14F-4D97-AF65-F5344CB8AC3E}">
        <p14:creationId xmlns:p14="http://schemas.microsoft.com/office/powerpoint/2010/main" val="4091299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How to Enable the Application Module Service Interface</a:t>
            </a:r>
            <a:endParaRPr lang="en-US" dirty="0"/>
          </a:p>
        </p:txBody>
      </p:sp>
      <p:sp>
        <p:nvSpPr>
          <p:cNvPr id="3" name="Content Placeholder 2"/>
          <p:cNvSpPr>
            <a:spLocks noGrp="1"/>
          </p:cNvSpPr>
          <p:nvPr>
            <p:ph idx="1"/>
          </p:nvPr>
        </p:nvSpPr>
        <p:spPr>
          <a:xfrm>
            <a:off x="1484310" y="1378857"/>
            <a:ext cx="10018713" cy="1186543"/>
          </a:xfrm>
        </p:spPr>
        <p:txBody>
          <a:bodyPr>
            <a:normAutofit/>
          </a:bodyPr>
          <a:lstStyle/>
          <a:p>
            <a:pPr marL="0" indent="0">
              <a:buNone/>
            </a:pPr>
            <a:r>
              <a:rPr lang="en-US" dirty="0"/>
              <a:t>The primary purpose of the standard service operations is to expose data manipulation operations on the view objects</a:t>
            </a:r>
            <a:r>
              <a:rPr lang="en-US" dirty="0" smtClean="0"/>
              <a:t>.</a:t>
            </a:r>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4226508905"/>
              </p:ext>
            </p:extLst>
          </p:nvPr>
        </p:nvGraphicFramePr>
        <p:xfrm>
          <a:off x="3210646" y="2663933"/>
          <a:ext cx="6398681" cy="3511143"/>
        </p:xfrm>
        <a:graphic>
          <a:graphicData uri="http://schemas.openxmlformats.org/drawingml/2006/table">
            <a:tbl>
              <a:tblPr bandRow="1">
                <a:tableStyleId>{F5AB1C69-6EDB-4FF4-983F-18BD219EF322}</a:tableStyleId>
              </a:tblPr>
              <a:tblGrid>
                <a:gridCol w="3723554"/>
                <a:gridCol w="2675127"/>
              </a:tblGrid>
              <a:tr h="390127">
                <a:tc>
                  <a:txBody>
                    <a:bodyPr/>
                    <a:lstStyle/>
                    <a:p>
                      <a:pPr marL="0" marR="0" indent="0">
                        <a:lnSpc>
                          <a:spcPct val="115000"/>
                        </a:lnSpc>
                        <a:spcBef>
                          <a:spcPts val="0"/>
                        </a:spcBef>
                        <a:spcAft>
                          <a:spcPts val="0"/>
                        </a:spcAft>
                      </a:pPr>
                      <a:r>
                        <a:rPr lang="en-US" sz="1700" b="1" dirty="0">
                          <a:effectLst/>
                        </a:rPr>
                        <a:t>Create</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119381" marT="91353" marB="0"/>
                </a:tc>
                <a:tc>
                  <a:txBody>
                    <a:bodyPr/>
                    <a:lstStyle/>
                    <a:p>
                      <a:pPr marL="0" marR="0" indent="0">
                        <a:lnSpc>
                          <a:spcPct val="115000"/>
                        </a:lnSpc>
                        <a:spcBef>
                          <a:spcPts val="0"/>
                        </a:spcBef>
                        <a:spcAft>
                          <a:spcPts val="0"/>
                        </a:spcAft>
                      </a:pPr>
                      <a:r>
                        <a:rPr lang="en-US" sz="1700" dirty="0">
                          <a:effectLst/>
                        </a:rPr>
                        <a:t>create&lt;</a:t>
                      </a:r>
                      <a:r>
                        <a:rPr lang="en-US" sz="1700" dirty="0" err="1">
                          <a:effectLst/>
                        </a:rPr>
                        <a:t>VOName</a:t>
                      </a:r>
                      <a:r>
                        <a:rPr lang="en-US" sz="1700" dirty="0">
                          <a:effectLst/>
                        </a:rPr>
                        <a:t>&gt;</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119381" marT="91353" marB="0"/>
                </a:tc>
              </a:tr>
              <a:tr h="390127">
                <a:tc>
                  <a:txBody>
                    <a:bodyPr/>
                    <a:lstStyle/>
                    <a:p>
                      <a:pPr marL="0" marR="0" indent="0">
                        <a:lnSpc>
                          <a:spcPct val="115000"/>
                        </a:lnSpc>
                        <a:spcBef>
                          <a:spcPts val="0"/>
                        </a:spcBef>
                        <a:spcAft>
                          <a:spcPts val="0"/>
                        </a:spcAft>
                      </a:pPr>
                      <a:r>
                        <a:rPr lang="en-US" sz="1700" b="1" dirty="0">
                          <a:effectLst/>
                        </a:rPr>
                        <a:t>Update</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119381" marT="91353" marB="0"/>
                </a:tc>
                <a:tc>
                  <a:txBody>
                    <a:bodyPr/>
                    <a:lstStyle/>
                    <a:p>
                      <a:pPr marL="0" marR="0" indent="0">
                        <a:lnSpc>
                          <a:spcPct val="115000"/>
                        </a:lnSpc>
                        <a:spcBef>
                          <a:spcPts val="0"/>
                        </a:spcBef>
                        <a:spcAft>
                          <a:spcPts val="0"/>
                        </a:spcAft>
                      </a:pPr>
                      <a:r>
                        <a:rPr lang="en-US" sz="1700" dirty="0">
                          <a:effectLst/>
                        </a:rPr>
                        <a:t>update&lt;</a:t>
                      </a:r>
                      <a:r>
                        <a:rPr lang="en-US" sz="1700" dirty="0" err="1">
                          <a:effectLst/>
                        </a:rPr>
                        <a:t>VOName</a:t>
                      </a:r>
                      <a:r>
                        <a:rPr lang="en-US" sz="1700" dirty="0">
                          <a:effectLst/>
                        </a:rPr>
                        <a:t>&gt;</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119381" marT="91353" marB="0"/>
                </a:tc>
              </a:tr>
              <a:tr h="390127">
                <a:tc>
                  <a:txBody>
                    <a:bodyPr/>
                    <a:lstStyle/>
                    <a:p>
                      <a:pPr marL="0" marR="0" indent="0">
                        <a:lnSpc>
                          <a:spcPct val="115000"/>
                        </a:lnSpc>
                        <a:spcBef>
                          <a:spcPts val="0"/>
                        </a:spcBef>
                        <a:spcAft>
                          <a:spcPts val="0"/>
                        </a:spcAft>
                      </a:pPr>
                      <a:r>
                        <a:rPr lang="en-US" sz="1700" b="1" dirty="0">
                          <a:effectLst/>
                        </a:rPr>
                        <a:t>Delete</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pPr marL="0" marR="0" indent="0">
                        <a:lnSpc>
                          <a:spcPct val="115000"/>
                        </a:lnSpc>
                        <a:spcBef>
                          <a:spcPts val="0"/>
                        </a:spcBef>
                        <a:spcAft>
                          <a:spcPts val="0"/>
                        </a:spcAft>
                      </a:pPr>
                      <a:r>
                        <a:rPr lang="en-US" sz="1700">
                          <a:effectLst/>
                        </a:rPr>
                        <a:t>delete&lt;VOName&gt;</a:t>
                      </a:r>
                      <a:endParaRPr lang="en-US" sz="1700" b="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r h="390127">
                <a:tc>
                  <a:txBody>
                    <a:bodyPr/>
                    <a:lstStyle/>
                    <a:p>
                      <a:pPr marL="0" marR="0" indent="0">
                        <a:lnSpc>
                          <a:spcPct val="115000"/>
                        </a:lnSpc>
                        <a:spcBef>
                          <a:spcPts val="0"/>
                        </a:spcBef>
                        <a:spcAft>
                          <a:spcPts val="0"/>
                        </a:spcAft>
                      </a:pPr>
                      <a:r>
                        <a:rPr lang="en-US" sz="1700" b="1" dirty="0">
                          <a:effectLst/>
                        </a:rPr>
                        <a:t>Merge</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pPr marL="0" marR="0" indent="0">
                        <a:lnSpc>
                          <a:spcPct val="115000"/>
                        </a:lnSpc>
                        <a:spcBef>
                          <a:spcPts val="0"/>
                        </a:spcBef>
                        <a:spcAft>
                          <a:spcPts val="0"/>
                        </a:spcAft>
                      </a:pPr>
                      <a:r>
                        <a:rPr lang="en-US" sz="1700" dirty="0">
                          <a:effectLst/>
                        </a:rPr>
                        <a:t>merge&lt;</a:t>
                      </a:r>
                      <a:r>
                        <a:rPr lang="en-US" sz="1700" dirty="0" err="1">
                          <a:effectLst/>
                        </a:rPr>
                        <a:t>VOName</a:t>
                      </a:r>
                      <a:r>
                        <a:rPr lang="en-US" sz="1700" dirty="0">
                          <a:effectLst/>
                        </a:rPr>
                        <a:t>&gt;</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r h="390127">
                <a:tc>
                  <a:txBody>
                    <a:bodyPr/>
                    <a:lstStyle/>
                    <a:p>
                      <a:pPr marL="0" marR="0" indent="0">
                        <a:lnSpc>
                          <a:spcPct val="115000"/>
                        </a:lnSpc>
                        <a:spcBef>
                          <a:spcPts val="0"/>
                        </a:spcBef>
                        <a:spcAft>
                          <a:spcPts val="0"/>
                        </a:spcAft>
                      </a:pPr>
                      <a:r>
                        <a:rPr lang="en-US" sz="1700" b="1" dirty="0" err="1">
                          <a:effectLst/>
                        </a:rPr>
                        <a:t>GetByKey</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pPr marL="0" marR="0" indent="0">
                        <a:lnSpc>
                          <a:spcPct val="115000"/>
                        </a:lnSpc>
                        <a:spcBef>
                          <a:spcPts val="0"/>
                        </a:spcBef>
                        <a:spcAft>
                          <a:spcPts val="0"/>
                        </a:spcAft>
                      </a:pPr>
                      <a:r>
                        <a:rPr lang="en-US" sz="1700">
                          <a:effectLst/>
                        </a:rPr>
                        <a:t>get&lt;VOName&gt;</a:t>
                      </a:r>
                      <a:endParaRPr lang="en-US" sz="1700" b="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r h="390127">
                <a:tc>
                  <a:txBody>
                    <a:bodyPr/>
                    <a:lstStyle/>
                    <a:p>
                      <a:pPr marL="0" marR="2540" indent="0">
                        <a:lnSpc>
                          <a:spcPct val="115000"/>
                        </a:lnSpc>
                        <a:spcBef>
                          <a:spcPts val="0"/>
                        </a:spcBef>
                        <a:spcAft>
                          <a:spcPts val="0"/>
                        </a:spcAft>
                      </a:pPr>
                      <a:r>
                        <a:rPr lang="en-US" sz="1700" b="1" dirty="0">
                          <a:effectLst/>
                        </a:rPr>
                        <a:t>Find (by view object query statement)</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pPr marL="0" marR="0" indent="0">
                        <a:lnSpc>
                          <a:spcPct val="115000"/>
                        </a:lnSpc>
                        <a:spcBef>
                          <a:spcPts val="0"/>
                        </a:spcBef>
                        <a:spcAft>
                          <a:spcPts val="0"/>
                        </a:spcAft>
                      </a:pPr>
                      <a:r>
                        <a:rPr lang="en-US" sz="1700" dirty="0">
                          <a:effectLst/>
                        </a:rPr>
                        <a:t>find&lt;</a:t>
                      </a:r>
                      <a:r>
                        <a:rPr lang="en-US" sz="1700" dirty="0" err="1">
                          <a:effectLst/>
                        </a:rPr>
                        <a:t>VOName</a:t>
                      </a:r>
                      <a:r>
                        <a:rPr lang="en-US" sz="1700" dirty="0">
                          <a:effectLst/>
                        </a:rPr>
                        <a:t>&gt;</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r h="390127">
                <a:tc>
                  <a:txBody>
                    <a:bodyPr/>
                    <a:lstStyle/>
                    <a:p>
                      <a:pPr marL="0" marR="2540" indent="0">
                        <a:lnSpc>
                          <a:spcPct val="115000"/>
                        </a:lnSpc>
                        <a:spcBef>
                          <a:spcPts val="0"/>
                        </a:spcBef>
                        <a:spcAft>
                          <a:spcPts val="0"/>
                        </a:spcAft>
                      </a:pPr>
                      <a:r>
                        <a:rPr lang="en-US" sz="1700" b="1" kern="1200" dirty="0" smtClean="0">
                          <a:effectLst/>
                        </a:rPr>
                        <a:t>Find (by view criteria)</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r>
                        <a:rPr lang="en-US" sz="1700" kern="1200" dirty="0" smtClean="0">
                          <a:effectLst/>
                        </a:rPr>
                        <a:t>find&lt;</a:t>
                      </a:r>
                      <a:r>
                        <a:rPr lang="en-US" sz="1700" kern="1200" dirty="0" err="1" smtClean="0">
                          <a:effectLst/>
                        </a:rPr>
                        <a:t>VOName</a:t>
                      </a:r>
                      <a:r>
                        <a:rPr lang="en-US" sz="1700" kern="1200" dirty="0" smtClean="0">
                          <a:effectLst/>
                        </a:rPr>
                        <a:t>&gt;&lt;</a:t>
                      </a:r>
                      <a:r>
                        <a:rPr lang="en-US" sz="1700" kern="1200" dirty="0" err="1" smtClean="0">
                          <a:effectLst/>
                        </a:rPr>
                        <a:t>VCName</a:t>
                      </a:r>
                      <a:r>
                        <a:rPr lang="en-US" sz="1700" kern="1200" dirty="0" smtClean="0">
                          <a:effectLst/>
                        </a:rPr>
                        <a:t>&gt;</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r h="390127">
                <a:tc>
                  <a:txBody>
                    <a:bodyPr/>
                    <a:lstStyle/>
                    <a:p>
                      <a:pPr marL="0" marR="2540" indent="0">
                        <a:lnSpc>
                          <a:spcPct val="115000"/>
                        </a:lnSpc>
                        <a:spcBef>
                          <a:spcPts val="0"/>
                        </a:spcBef>
                        <a:spcAft>
                          <a:spcPts val="0"/>
                        </a:spcAft>
                      </a:pPr>
                      <a:r>
                        <a:rPr lang="en-US" sz="1700" b="1" kern="1200" dirty="0" smtClean="0">
                          <a:effectLst/>
                        </a:rPr>
                        <a:t>Process</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pPr marL="0" marR="0" indent="0">
                        <a:lnSpc>
                          <a:spcPct val="115000"/>
                        </a:lnSpc>
                        <a:spcBef>
                          <a:spcPts val="0"/>
                        </a:spcBef>
                        <a:spcAft>
                          <a:spcPts val="0"/>
                        </a:spcAft>
                      </a:pPr>
                      <a:r>
                        <a:rPr lang="en-US" sz="1700" kern="1200" dirty="0" smtClean="0">
                          <a:effectLst/>
                        </a:rPr>
                        <a:t>process&lt;</a:t>
                      </a:r>
                      <a:r>
                        <a:rPr lang="en-US" sz="1700" kern="1200" dirty="0" err="1" smtClean="0">
                          <a:effectLst/>
                        </a:rPr>
                        <a:t>VOName</a:t>
                      </a:r>
                      <a:r>
                        <a:rPr lang="en-US" sz="1700" kern="1200" dirty="0" smtClean="0">
                          <a:effectLst/>
                        </a:rPr>
                        <a:t>&gt; </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r h="390127">
                <a:tc>
                  <a:txBody>
                    <a:bodyPr/>
                    <a:lstStyle/>
                    <a:p>
                      <a:pPr marL="0" marR="2540" indent="0">
                        <a:lnSpc>
                          <a:spcPct val="115000"/>
                        </a:lnSpc>
                        <a:spcBef>
                          <a:spcPts val="0"/>
                        </a:spcBef>
                        <a:spcAft>
                          <a:spcPts val="0"/>
                        </a:spcAft>
                      </a:pPr>
                      <a:r>
                        <a:rPr lang="en-US" sz="1700" b="1" kern="1200" dirty="0" err="1" smtClean="0">
                          <a:effectLst/>
                        </a:rPr>
                        <a:t>ProcessChangeSummary</a:t>
                      </a:r>
                      <a:endParaRPr lang="en-US" sz="17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c>
                  <a:txBody>
                    <a:bodyPr/>
                    <a:lstStyle/>
                    <a:p>
                      <a:pPr marL="0" marR="0" indent="0">
                        <a:lnSpc>
                          <a:spcPct val="115000"/>
                        </a:lnSpc>
                        <a:spcBef>
                          <a:spcPts val="0"/>
                        </a:spcBef>
                        <a:spcAft>
                          <a:spcPts val="0"/>
                        </a:spcAft>
                      </a:pPr>
                      <a:r>
                        <a:rPr lang="en-US" sz="1700" kern="1200" dirty="0" err="1" smtClean="0">
                          <a:effectLst/>
                        </a:rPr>
                        <a:t>processCS</a:t>
                      </a:r>
                      <a:r>
                        <a:rPr lang="en-US" sz="1700" kern="1200" dirty="0" smtClean="0">
                          <a:effectLst/>
                        </a:rPr>
                        <a:t>&lt;</a:t>
                      </a:r>
                      <a:r>
                        <a:rPr lang="en-US" sz="1700" kern="1200" dirty="0" err="1" smtClean="0">
                          <a:effectLst/>
                        </a:rPr>
                        <a:t>VOName</a:t>
                      </a:r>
                      <a:r>
                        <a:rPr lang="en-US" sz="1700" kern="1200" dirty="0" smtClean="0">
                          <a:effectLst/>
                        </a:rPr>
                        <a:t>&gt; </a:t>
                      </a:r>
                      <a:endParaRPr lang="en-US" sz="17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81387" marT="62278" marB="0"/>
                </a:tc>
              </a:tr>
            </a:tbl>
          </a:graphicData>
        </a:graphic>
      </p:graphicFrame>
    </p:spTree>
    <p:extLst>
      <p:ext uri="{BB962C8B-B14F-4D97-AF65-F5344CB8AC3E}">
        <p14:creationId xmlns:p14="http://schemas.microsoft.com/office/powerpoint/2010/main" val="3208327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Publishing Service-Enabled Application Modules</a:t>
            </a:r>
            <a:endParaRPr lang="en-US" dirty="0"/>
          </a:p>
        </p:txBody>
      </p:sp>
      <p:pic>
        <p:nvPicPr>
          <p:cNvPr id="4" name="Content Placeholder 3"/>
          <p:cNvPicPr>
            <a:picLocks noGrp="1"/>
          </p:cNvPicPr>
          <p:nvPr>
            <p:ph idx="1"/>
          </p:nvPr>
        </p:nvPicPr>
        <p:blipFill>
          <a:blip r:embed="rId2" cstate="screen">
            <a:extLst>
              <a:ext uri="{28A0092B-C50C-407E-A947-70E740481C1C}">
                <a14:useLocalDpi xmlns:a14="http://schemas.microsoft.com/office/drawing/2010/main"/>
              </a:ext>
            </a:extLst>
          </a:blip>
          <a:stretch>
            <a:fillRect/>
          </a:stretch>
        </p:blipFill>
        <p:spPr>
          <a:xfrm>
            <a:off x="2888692" y="1379538"/>
            <a:ext cx="7209953" cy="5151437"/>
          </a:xfrm>
          <a:prstGeom prst="rect">
            <a:avLst/>
          </a:prstGeom>
        </p:spPr>
      </p:pic>
    </p:spTree>
    <p:extLst>
      <p:ext uri="{BB962C8B-B14F-4D97-AF65-F5344CB8AC3E}">
        <p14:creationId xmlns:p14="http://schemas.microsoft.com/office/powerpoint/2010/main" val="1005117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Method </a:t>
            </a:r>
            <a:r>
              <a:rPr lang="en-US" b="1" dirty="0"/>
              <a:t>Signatures on the ADF Web Service Interface</a:t>
            </a:r>
            <a:endParaRPr lang="en-US" dirty="0"/>
          </a:p>
        </p:txBody>
      </p:sp>
      <p:sp>
        <p:nvSpPr>
          <p:cNvPr id="3" name="Content Placeholder 2"/>
          <p:cNvSpPr>
            <a:spLocks noGrp="1"/>
          </p:cNvSpPr>
          <p:nvPr>
            <p:ph idx="1"/>
          </p:nvPr>
        </p:nvSpPr>
        <p:spPr>
          <a:xfrm>
            <a:off x="1484310" y="1378857"/>
            <a:ext cx="10018713" cy="1669143"/>
          </a:xfrm>
        </p:spPr>
        <p:txBody>
          <a:bodyPr>
            <a:normAutofit/>
          </a:bodyPr>
          <a:lstStyle/>
          <a:p>
            <a:r>
              <a:rPr lang="en-US" dirty="0"/>
              <a:t>You can define two different kinds of interfaces for an application module: the client interface and the service interface. The client interface is used by the </a:t>
            </a:r>
            <a:r>
              <a:rPr lang="en-US" dirty="0" smtClean="0"/>
              <a:t>ADF </a:t>
            </a:r>
            <a:r>
              <a:rPr lang="en-US" dirty="0"/>
              <a:t>Model layer for UI clients.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224445"/>
              </p:ext>
            </p:extLst>
          </p:nvPr>
        </p:nvGraphicFramePr>
        <p:xfrm>
          <a:off x="2300282" y="3136900"/>
          <a:ext cx="9202741" cy="3195320"/>
        </p:xfrm>
        <a:graphic>
          <a:graphicData uri="http://schemas.openxmlformats.org/drawingml/2006/table">
            <a:tbl>
              <a:tblPr bandRow="1">
                <a:tableStyleId>{5C22544A-7EE6-4342-B048-85BDC9FD1C3A}</a:tableStyleId>
              </a:tblPr>
              <a:tblGrid>
                <a:gridCol w="2468726"/>
                <a:gridCol w="3300595"/>
                <a:gridCol w="3433420"/>
              </a:tblGrid>
              <a:tr h="370840">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Java primitive types and their object wrapper types (for example, </a:t>
                      </a:r>
                      <a:r>
                        <a:rPr lang="en-US" sz="1400" b="0" kern="1200" dirty="0" err="1" smtClean="0">
                          <a:solidFill>
                            <a:schemeClr val="tx1"/>
                          </a:solidFill>
                          <a:effectLst/>
                          <a:latin typeface="+mn-lt"/>
                          <a:ea typeface="+mn-ea"/>
                          <a:cs typeface="+mn-cs"/>
                        </a:rPr>
                        <a:t>int</a:t>
                      </a:r>
                      <a:r>
                        <a:rPr lang="en-US" sz="1400" b="0" kern="1200" dirty="0" smtClean="0">
                          <a:solidFill>
                            <a:schemeClr val="tx1"/>
                          </a:solidFill>
                          <a:effectLst/>
                          <a:latin typeface="+mn-lt"/>
                          <a:ea typeface="+mn-ea"/>
                          <a:cs typeface="+mn-cs"/>
                        </a:rPr>
                        <a:t>, Integer, and Long , </a:t>
                      </a:r>
                      <a:r>
                        <a:rPr lang="en-US" sz="1400" b="0" kern="1200" dirty="0" err="1" smtClean="0">
                          <a:solidFill>
                            <a:schemeClr val="tx1"/>
                          </a:solidFill>
                          <a:effectLst/>
                          <a:latin typeface="+mn-lt"/>
                          <a:ea typeface="+mn-ea"/>
                          <a:cs typeface="+mn-cs"/>
                        </a:rPr>
                        <a:t>java.util.List</a:t>
                      </a:r>
                      <a:r>
                        <a:rPr lang="en-US" sz="1400" b="0" kern="1200" dirty="0" smtClean="0">
                          <a:solidFill>
                            <a:schemeClr val="tx1"/>
                          </a:solidFill>
                          <a:effectLst/>
                          <a:latin typeface="+mn-lt"/>
                          <a:ea typeface="+mn-ea"/>
                          <a:cs typeface="+mn-cs"/>
                        </a:rPr>
                        <a:t>)</a:t>
                      </a:r>
                    </a:p>
                  </a:txBody>
                  <a:tcPr/>
                </a:tc>
                <a:tc hMerge="1">
                  <a:txBody>
                    <a:bodyPr/>
                    <a:lstStyle/>
                    <a:p>
                      <a:endParaRPr lang="en-US" dirty="0"/>
                    </a:p>
                  </a:txBody>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1"/>
                        </a:solidFill>
                        <a:effectLst/>
                        <a:latin typeface="+mn-lt"/>
                        <a:ea typeface="+mn-ea"/>
                        <a:cs typeface="+mn-cs"/>
                      </a:endParaRPr>
                    </a:p>
                  </a:txBody>
                  <a:tcPr/>
                </a:tc>
              </a:tr>
              <a:tr h="177981">
                <a:tc>
                  <a:txBody>
                    <a:bodyPr/>
                    <a:lstStyle/>
                    <a:p>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java.lang.String</a:t>
                      </a:r>
                      <a:endParaRPr lang="en-US" sz="1400" b="0" kern="1200" dirty="0" smtClean="0">
                        <a:solidFill>
                          <a:schemeClr val="tx1"/>
                        </a:solidFill>
                        <a:effectLst/>
                        <a:latin typeface="+mn-lt"/>
                        <a:ea typeface="+mn-ea"/>
                        <a:cs typeface="+mn-cs"/>
                      </a:endParaRPr>
                    </a:p>
                  </a:txBody>
                  <a:tcPr/>
                </a:tc>
                <a:tc>
                  <a:txBody>
                    <a:bodyPr/>
                    <a:lstStyle/>
                    <a:p>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oracle.jbo.domain.Char</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java.util.Date</a:t>
                      </a:r>
                      <a:endParaRPr lang="en-US" sz="1400" b="0" kern="1200" dirty="0" smtClean="0">
                        <a:solidFill>
                          <a:schemeClr val="tx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java.math.BigDecimal</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oracle.jbo.domain.ClobDomain</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oracle.jbo.AttributeList</a:t>
                      </a:r>
                      <a:endParaRPr lang="en-US" sz="1400" b="0" kern="1200" dirty="0" smtClean="0">
                        <a:solidFill>
                          <a:schemeClr val="tx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java.math.BigInteger</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oracle.jbo.domain.DBSequence</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oracle.jbo.domain.BlobDomain</a:t>
                      </a:r>
                      <a:endParaRPr lang="en-US" sz="1400" b="0" kern="1200" dirty="0" smtClean="0">
                        <a:solidFill>
                          <a:schemeClr val="tx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java.sql.Date</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oracle.jbo.domain.Date</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err="1" smtClean="0">
                          <a:solidFill>
                            <a:schemeClr val="tx1"/>
                          </a:solidFill>
                          <a:effectLst/>
                          <a:latin typeface="+mn-lt"/>
                          <a:ea typeface="+mn-ea"/>
                          <a:cs typeface="+mn-cs"/>
                        </a:rPr>
                        <a:t>oracle.jbo.domain.Char</a:t>
                      </a:r>
                      <a:endParaRPr lang="en-US" sz="1400" b="0" kern="1200" dirty="0" smtClean="0">
                        <a:solidFill>
                          <a:schemeClr val="tx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java.sql.Time</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oracle.jbo.domain.NClobDomain</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oracle.jbo.server.ViewRowImpl</a:t>
                      </a:r>
                      <a:r>
                        <a:rPr lang="en-US" sz="1400" b="0" kern="1200" dirty="0" smtClean="0">
                          <a:solidFill>
                            <a:schemeClr val="tx1"/>
                          </a:solidFill>
                          <a:effectLst/>
                          <a:latin typeface="+mn-lt"/>
                          <a:ea typeface="+mn-ea"/>
                          <a:cs typeface="+mn-cs"/>
                        </a:rPr>
                        <a:t> </a:t>
                      </a:r>
                      <a:endParaRPr lang="en-US" sz="1400" b="0"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kern="1200" dirty="0" smtClean="0">
                        <a:solidFill>
                          <a:schemeClr val="tx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java.sql.Timestamp</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oracle.jbo.domain.Number</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oracle.jbo.domain.TimestampTZ</a:t>
                      </a:r>
                      <a:endParaRPr lang="en-US" sz="1400" b="0" kern="1200" dirty="0" smtClean="0">
                        <a:solidFill>
                          <a:schemeClr val="tx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err="1" smtClean="0">
                          <a:solidFill>
                            <a:schemeClr val="tx1"/>
                          </a:solidFill>
                          <a:effectLst/>
                          <a:latin typeface="+mn-lt"/>
                          <a:ea typeface="+mn-ea"/>
                          <a:cs typeface="+mn-cs"/>
                        </a:rPr>
                        <a:t>oracle.jbo.domain.Timestamp</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mn-lt"/>
                          <a:ea typeface="+mn-ea"/>
                          <a:cs typeface="+mn-cs"/>
                        </a:rPr>
                        <a:t>  </a:t>
                      </a:r>
                      <a:r>
                        <a:rPr lang="en-US" sz="1400" b="0" kern="1200" dirty="0" err="1" smtClean="0">
                          <a:solidFill>
                            <a:schemeClr val="tx1"/>
                          </a:solidFill>
                          <a:effectLst/>
                          <a:latin typeface="+mn-lt"/>
                          <a:ea typeface="+mn-ea"/>
                          <a:cs typeface="+mn-cs"/>
                        </a:rPr>
                        <a:t>oracle.jbo.domain.TimestampLTZ</a:t>
                      </a:r>
                      <a:endParaRPr lang="en-US" sz="1400" b="0" kern="1200" dirty="0" smtClean="0">
                        <a:solidFill>
                          <a:schemeClr val="tx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453685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Building custom data types using domain type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ADF allows you to customize the data types used for attributes in a business component by defining custom domain types. You can either extend the existing  data types such as </a:t>
            </a:r>
            <a:r>
              <a:rPr lang="en-US" b="1" dirty="0"/>
              <a:t>String</a:t>
            </a:r>
            <a:r>
              <a:rPr lang="en-US" dirty="0"/>
              <a:t>, </a:t>
            </a:r>
            <a:r>
              <a:rPr lang="en-US" b="1" dirty="0"/>
              <a:t>Integer</a:t>
            </a:r>
            <a:r>
              <a:rPr lang="en-US" dirty="0"/>
              <a:t>, and </a:t>
            </a:r>
            <a:r>
              <a:rPr lang="en-US" b="1" dirty="0"/>
              <a:t>Date</a:t>
            </a:r>
            <a:r>
              <a:rPr lang="en-US" dirty="0"/>
              <a:t>, or build new domain types to represent a custom data structure such as </a:t>
            </a:r>
            <a:r>
              <a:rPr lang="en-US" b="1" dirty="0"/>
              <a:t>Oracle Object type</a:t>
            </a:r>
            <a:r>
              <a:rPr lang="en-US" dirty="0"/>
              <a:t> used in the </a:t>
            </a:r>
            <a:r>
              <a:rPr lang="en-US" dirty="0" smtClean="0"/>
              <a:t>database.</a:t>
            </a:r>
          </a:p>
          <a:p>
            <a:pPr marL="0" indent="0">
              <a:buNone/>
            </a:pPr>
            <a:r>
              <a:rPr lang="en-US" sz="1800" dirty="0">
                <a:latin typeface="Courier New" panose="02070309020205020404" pitchFamily="49" charset="0"/>
                <a:cs typeface="Courier New" panose="02070309020205020404" pitchFamily="49" charset="0"/>
              </a:rPr>
              <a:t>CREATE OR REPLACE TYPE ADDRESS_DETAIL AS OBJECT (CITY </a:t>
            </a:r>
            <a:r>
              <a:rPr lang="en-US" sz="1800" dirty="0" smtClean="0">
                <a:latin typeface="Courier New" panose="02070309020205020404" pitchFamily="49" charset="0"/>
                <a:cs typeface="Courier New" panose="02070309020205020404" pitchFamily="49" charset="0"/>
              </a:rPr>
              <a:t>VARCHAR2(100</a:t>
            </a:r>
            <a:r>
              <a:rPr lang="en-US" sz="1800" dirty="0">
                <a:latin typeface="Courier New" panose="02070309020205020404" pitchFamily="49" charset="0"/>
                <a:cs typeface="Courier New" panose="02070309020205020404" pitchFamily="49" charset="0"/>
              </a:rPr>
              <a:t>), COUNTRY VARCHAR2(100</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668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Support </a:t>
            </a:r>
            <a:r>
              <a:rPr lang="en-US" b="1" dirty="0"/>
              <a:t>Nested Processing in Service-Enabled Master-Detail </a:t>
            </a:r>
            <a:r>
              <a:rPr lang="en-US" b="1" dirty="0" smtClean="0"/>
              <a:t>View Objects</a:t>
            </a:r>
            <a:endParaRPr lang="en-US" dirty="0"/>
          </a:p>
        </p:txBody>
      </p:sp>
      <p:sp>
        <p:nvSpPr>
          <p:cNvPr id="6" name="Content Placeholder 5"/>
          <p:cNvSpPr>
            <a:spLocks noGrp="1"/>
          </p:cNvSpPr>
          <p:nvPr>
            <p:ph idx="1"/>
          </p:nvPr>
        </p:nvSpPr>
        <p:spPr>
          <a:xfrm>
            <a:off x="1484310" y="1751527"/>
            <a:ext cx="10018713" cy="4842456"/>
          </a:xfrm>
        </p:spPr>
        <p:txBody>
          <a:bodyPr/>
          <a:lstStyle/>
          <a:p>
            <a:r>
              <a:rPr lang="en-US" dirty="0"/>
              <a:t>The view link uses the default composition association, then post operations </a:t>
            </a:r>
            <a:r>
              <a:rPr lang="en-US" dirty="0" smtClean="0"/>
              <a:t>on the </a:t>
            </a:r>
            <a:r>
              <a:rPr lang="en-US" dirty="0"/>
              <a:t>detail view object are supported by default.</a:t>
            </a:r>
          </a:p>
          <a:p>
            <a:pPr lvl="1"/>
            <a:r>
              <a:rPr lang="en-US" dirty="0" smtClean="0"/>
              <a:t>The </a:t>
            </a:r>
            <a:r>
              <a:rPr lang="en-US" dirty="0"/>
              <a:t>view link is based on an association, and the association has the destination</a:t>
            </a:r>
          </a:p>
          <a:p>
            <a:pPr lvl="1"/>
            <a:r>
              <a:rPr lang="en-US" dirty="0"/>
              <a:t>accessor generated, and the association has a custom property </a:t>
            </a:r>
            <a:r>
              <a:rPr lang="en-US" dirty="0" smtClean="0"/>
              <a:t>SERVICE_PROCESS_CHILDREN=true </a:t>
            </a:r>
            <a:r>
              <a:rPr lang="en-US" dirty="0"/>
              <a:t>defined.</a:t>
            </a:r>
          </a:p>
          <a:p>
            <a:pPr lvl="1"/>
            <a:r>
              <a:rPr lang="en-US" dirty="0" smtClean="0"/>
              <a:t>The </a:t>
            </a:r>
            <a:r>
              <a:rPr lang="en-US" dirty="0"/>
              <a:t>view link is not based on an association but has a custom property </a:t>
            </a:r>
            <a:r>
              <a:rPr lang="en-US" dirty="0" smtClean="0"/>
              <a:t>SERVICE_PROCESS_CHILDREN=true </a:t>
            </a:r>
            <a:r>
              <a:rPr lang="en-US" dirty="0"/>
              <a:t>defined.</a:t>
            </a:r>
            <a:endParaRPr lang="en-US" dirty="0"/>
          </a:p>
        </p:txBody>
      </p:sp>
    </p:spTree>
    <p:extLst>
      <p:ext uri="{BB962C8B-B14F-4D97-AF65-F5344CB8AC3E}">
        <p14:creationId xmlns:p14="http://schemas.microsoft.com/office/powerpoint/2010/main" val="3467308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Accessing Remote Data Over the Service-Enabled Application Module</a:t>
            </a:r>
            <a:endParaRPr lang="en-US" dirty="0"/>
          </a:p>
        </p:txBody>
      </p:sp>
      <p:pic>
        <p:nvPicPr>
          <p:cNvPr id="6" name="Content Placeholder 5"/>
          <p:cNvPicPr>
            <a:picLocks noGrp="1"/>
          </p:cNvPicPr>
          <p:nvPr>
            <p:ph idx="1"/>
          </p:nvPr>
        </p:nvPicPr>
        <p:blipFill>
          <a:blip r:embed="rId2"/>
          <a:stretch>
            <a:fillRect/>
          </a:stretch>
        </p:blipFill>
        <p:spPr>
          <a:xfrm>
            <a:off x="3225530" y="1662448"/>
            <a:ext cx="5544984" cy="3961834"/>
          </a:xfrm>
          <a:prstGeom prst="rect">
            <a:avLst/>
          </a:prstGeom>
        </p:spPr>
      </p:pic>
      <p:sp>
        <p:nvSpPr>
          <p:cNvPr id="4" name="Rectangle 3"/>
          <p:cNvSpPr/>
          <p:nvPr/>
        </p:nvSpPr>
        <p:spPr>
          <a:xfrm>
            <a:off x="3039414" y="6215535"/>
            <a:ext cx="8358388" cy="360163"/>
          </a:xfrm>
          <a:prstGeom prst="rect">
            <a:avLst/>
          </a:prstGeom>
        </p:spPr>
        <p:txBody>
          <a:bodyPr wrap="square">
            <a:spAutoFit/>
          </a:bodyPr>
          <a:lstStyle/>
          <a:p>
            <a:pPr marL="987425" marR="9525" indent="-6350" algn="l" rtl="1">
              <a:lnSpc>
                <a:spcPct val="103000"/>
              </a:lnSpc>
              <a:spcBef>
                <a:spcPts val="0"/>
              </a:spcBef>
              <a:spcAft>
                <a:spcPts val="945"/>
              </a:spcAft>
            </a:pPr>
            <a:r>
              <a:rPr lang="en-US" dirty="0">
                <a:solidFill>
                  <a:srgbClr val="000000"/>
                </a:solidFill>
                <a:latin typeface="Arial" panose="020B0604020202020204" pitchFamily="34" charset="0"/>
                <a:ea typeface="Arial" panose="020B0604020202020204" pitchFamily="34" charset="0"/>
              </a:rPr>
              <a:t>View Object Can Be Created from Service-Backed Entity Object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8990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Working with BLOB and CLOB data types</a:t>
            </a:r>
            <a:endParaRPr lang="en-US" dirty="0"/>
          </a:p>
        </p:txBody>
      </p:sp>
      <p:sp>
        <p:nvSpPr>
          <p:cNvPr id="3" name="Content Placeholder 2"/>
          <p:cNvSpPr>
            <a:spLocks noGrp="1"/>
          </p:cNvSpPr>
          <p:nvPr>
            <p:ph idx="1"/>
          </p:nvPr>
        </p:nvSpPr>
        <p:spPr>
          <a:xfrm>
            <a:off x="1484310" y="1378857"/>
            <a:ext cx="10018713" cy="5152572"/>
          </a:xfrm>
        </p:spPr>
        <p:txBody>
          <a:bodyPr>
            <a:normAutofit fontScale="92500" lnSpcReduction="20000"/>
          </a:bodyPr>
          <a:lstStyle/>
          <a:p>
            <a:r>
              <a:rPr lang="en-US" dirty="0"/>
              <a:t>The </a:t>
            </a:r>
            <a:r>
              <a:rPr lang="en-US" b="1" dirty="0" smtClean="0"/>
              <a:t>BLOB (</a:t>
            </a:r>
            <a:r>
              <a:rPr lang="en-US" b="1" dirty="0" err="1" smtClean="0"/>
              <a:t>jbo.domain.BlobDomain</a:t>
            </a:r>
            <a:r>
              <a:rPr lang="en-US" dirty="0" smtClean="0"/>
              <a:t>) </a:t>
            </a:r>
            <a:r>
              <a:rPr lang="en-US" dirty="0"/>
              <a:t>data type is used for storing large binary data, in a database table, such as images, audio, or other multimedia objects. The </a:t>
            </a:r>
            <a:r>
              <a:rPr lang="en-US" b="1" dirty="0" smtClean="0"/>
              <a:t>CLOB (</a:t>
            </a:r>
            <a:r>
              <a:rPr lang="en-US" b="1" dirty="0" err="1" smtClean="0"/>
              <a:t>oracle.jbo.domain.ClobDomain</a:t>
            </a:r>
            <a:r>
              <a:rPr lang="en-US" dirty="0" smtClean="0"/>
              <a:t>) </a:t>
            </a:r>
            <a:r>
              <a:rPr lang="en-US" dirty="0"/>
              <a:t>data type is used to store large texts with a special sense to handle the character set used for the text. </a:t>
            </a:r>
            <a:endParaRPr lang="en-US" dirty="0" smtClean="0"/>
          </a:p>
          <a:p>
            <a:endParaRPr lang="en-US" sz="1800" dirty="0">
              <a:latin typeface="Courier New" panose="02070309020205020404" pitchFamily="49" charset="0"/>
              <a:cs typeface="Courier New" panose="02070309020205020404" pitchFamily="49" charset="0"/>
            </a:endParaRPr>
          </a:p>
          <a:p>
            <a:pPr marL="0" indent="0">
              <a:buNone/>
            </a:pPr>
            <a:r>
              <a:rPr lang="en-US" sz="1900" dirty="0" err="1">
                <a:latin typeface="Courier New" panose="02070309020205020404" pitchFamily="49" charset="0"/>
                <a:cs typeface="Courier New" panose="02070309020205020404" pitchFamily="49" charset="0"/>
              </a:rPr>
              <a:t>ClobDomain</a:t>
            </a:r>
            <a:r>
              <a:rPr lang="en-US" sz="1900" dirty="0">
                <a:latin typeface="Courier New" panose="02070309020205020404" pitchFamily="49" charset="0"/>
                <a:cs typeface="Courier New" panose="02070309020205020404" pitchFamily="49" charset="0"/>
              </a:rPr>
              <a:t> b = new </a:t>
            </a:r>
            <a:r>
              <a:rPr lang="en-US" sz="1900" dirty="0" err="1">
                <a:latin typeface="Courier New" panose="02070309020205020404" pitchFamily="49" charset="0"/>
                <a:cs typeface="Courier New" panose="02070309020205020404" pitchFamily="49" charset="0"/>
              </a:rPr>
              <a:t>ClobDomain</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Writer out = </a:t>
            </a:r>
            <a:r>
              <a:rPr lang="en-US" sz="1900" dirty="0" err="1">
                <a:latin typeface="Courier New" panose="02070309020205020404" pitchFamily="49" charset="0"/>
                <a:cs typeface="Courier New" panose="02070309020205020404" pitchFamily="49" charset="0"/>
              </a:rPr>
              <a:t>b.getCharacterOutputStream</a:t>
            </a:r>
            <a:r>
              <a:rPr lang="en-US" sz="1900" dirty="0">
                <a:latin typeface="Courier New" panose="02070309020205020404" pitchFamily="49" charset="0"/>
                <a:cs typeface="Courier New" panose="02070309020205020404" pitchFamily="49" charset="0"/>
              </a:rPr>
              <a:t>();</a:t>
            </a:r>
          </a:p>
          <a:p>
            <a:pPr marL="0" indent="0">
              <a:buNone/>
            </a:pPr>
            <a:r>
              <a:rPr lang="en-US" sz="1900" dirty="0" err="1">
                <a:latin typeface="Courier New" panose="02070309020205020404" pitchFamily="49" charset="0"/>
                <a:cs typeface="Courier New" panose="02070309020205020404" pitchFamily="49" charset="0"/>
              </a:rPr>
              <a:t>InputStreamReader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isr</a:t>
            </a:r>
            <a:r>
              <a:rPr lang="en-US" sz="1900" dirty="0">
                <a:latin typeface="Courier New" panose="02070309020205020404" pitchFamily="49" charset="0"/>
                <a:cs typeface="Courier New" panose="02070309020205020404" pitchFamily="49" charset="0"/>
              </a:rPr>
              <a:t> = new </a:t>
            </a:r>
            <a:r>
              <a:rPr lang="en-US" sz="1900" dirty="0" err="1">
                <a:latin typeface="Courier New" panose="02070309020205020404" pitchFamily="49" charset="0"/>
                <a:cs typeface="Courier New" panose="02070309020205020404" pitchFamily="49" charset="0"/>
              </a:rPr>
              <a:t>InputStreamReader</a:t>
            </a:r>
            <a:r>
              <a:rPr lang="en-US" sz="1900" dirty="0">
                <a:latin typeface="Courier New" panose="02070309020205020404" pitchFamily="49" charset="0"/>
                <a:cs typeface="Courier New" panose="02070309020205020404" pitchFamily="49" charset="0"/>
              </a:rPr>
              <a:t>(in);</a:t>
            </a:r>
          </a:p>
          <a:p>
            <a:pPr marL="0" indent="0">
              <a:buNone/>
            </a:pPr>
            <a:r>
              <a:rPr lang="en-US" sz="1900" dirty="0">
                <a:latin typeface="Courier New" panose="02070309020205020404" pitchFamily="49" charset="0"/>
                <a:cs typeface="Courier New" panose="02070309020205020404" pitchFamily="49" charset="0"/>
              </a:rPr>
              <a:t>char[] buffer = new char[8192];</a:t>
            </a:r>
          </a:p>
          <a:p>
            <a:pPr marL="0" indent="0">
              <a:buNone/>
            </a:pPr>
            <a:r>
              <a:rPr lang="en-US" sz="1900" dirty="0" err="1">
                <a:latin typeface="Courier New" panose="02070309020205020404" pitchFamily="49" charset="0"/>
                <a:cs typeface="Courier New" panose="02070309020205020404" pitchFamily="49" charset="0"/>
              </a:rPr>
              <a:t>int</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charsRead</a:t>
            </a:r>
            <a:r>
              <a:rPr lang="en-US" sz="1900" dirty="0">
                <a:latin typeface="Courier New" panose="02070309020205020404" pitchFamily="49" charset="0"/>
                <a:cs typeface="Courier New" panose="02070309020205020404" pitchFamily="49" charset="0"/>
              </a:rPr>
              <a:t> = 0;</a:t>
            </a:r>
          </a:p>
          <a:p>
            <a:pPr marL="0" indent="0">
              <a:buNone/>
            </a:pPr>
            <a:r>
              <a:rPr lang="en-US" sz="1900" dirty="0">
                <a:latin typeface="Courier New" panose="02070309020205020404" pitchFamily="49" charset="0"/>
                <a:cs typeface="Courier New" panose="02070309020205020404" pitchFamily="49" charset="0"/>
              </a:rPr>
              <a:t>while ((</a:t>
            </a:r>
            <a:r>
              <a:rPr lang="en-US" sz="1900" dirty="0" err="1">
                <a:latin typeface="Courier New" panose="02070309020205020404" pitchFamily="49" charset="0"/>
                <a:cs typeface="Courier New" panose="02070309020205020404" pitchFamily="49" charset="0"/>
              </a:rPr>
              <a:t>charsRead</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isr.read</a:t>
            </a:r>
            <a:r>
              <a:rPr lang="en-US" sz="1900" dirty="0">
                <a:latin typeface="Courier New" panose="02070309020205020404" pitchFamily="49" charset="0"/>
                <a:cs typeface="Courier New" panose="02070309020205020404" pitchFamily="49" charset="0"/>
              </a:rPr>
              <a:t>(buffer, 0, 8192)) != -1) {     </a:t>
            </a:r>
            <a:r>
              <a:rPr lang="en-US" sz="1900" dirty="0" err="1">
                <a:latin typeface="Courier New" panose="02070309020205020404" pitchFamily="49" charset="0"/>
                <a:cs typeface="Courier New" panose="02070309020205020404" pitchFamily="49" charset="0"/>
              </a:rPr>
              <a:t>out.write</a:t>
            </a:r>
            <a:r>
              <a:rPr lang="en-US" sz="1900" dirty="0">
                <a:latin typeface="Courier New" panose="02070309020205020404" pitchFamily="49" charset="0"/>
                <a:cs typeface="Courier New" panose="02070309020205020404" pitchFamily="49" charset="0"/>
              </a:rPr>
              <a:t>(buffer, 0, </a:t>
            </a:r>
            <a:r>
              <a:rPr lang="en-US" sz="1900" dirty="0" err="1">
                <a:latin typeface="Courier New" panose="02070309020205020404" pitchFamily="49" charset="0"/>
                <a:cs typeface="Courier New" panose="02070309020205020404" pitchFamily="49" charset="0"/>
              </a:rPr>
              <a:t>charsRead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err="1">
                <a:latin typeface="Courier New" panose="02070309020205020404" pitchFamily="49" charset="0"/>
                <a:cs typeface="Courier New" panose="02070309020205020404" pitchFamily="49" charset="0"/>
              </a:rPr>
              <a:t>in.close</a:t>
            </a:r>
            <a:r>
              <a:rPr lang="en-US" sz="1900" dirty="0">
                <a:latin typeface="Courier New" panose="02070309020205020404" pitchFamily="49" charset="0"/>
                <a:cs typeface="Courier New" panose="02070309020205020404" pitchFamily="49" charset="0"/>
              </a:rPr>
              <a:t>();</a:t>
            </a:r>
          </a:p>
          <a:p>
            <a:pPr marL="0" indent="0">
              <a:buNone/>
            </a:pPr>
            <a:r>
              <a:rPr lang="en-US" sz="1900" dirty="0" err="1">
                <a:latin typeface="Courier New" panose="02070309020205020404" pitchFamily="49" charset="0"/>
                <a:cs typeface="Courier New" panose="02070309020205020404" pitchFamily="49" charset="0"/>
              </a:rPr>
              <a:t>out.close</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4972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Working with BLOB and CLOB data types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BlobDomain</a:t>
            </a:r>
            <a:r>
              <a:rPr lang="en-US" sz="2000" dirty="0">
                <a:latin typeface="Courier New" panose="02070309020205020404" pitchFamily="49" charset="0"/>
                <a:cs typeface="Courier New" panose="02070309020205020404" pitchFamily="49" charset="0"/>
              </a:rPr>
              <a:t> b = new </a:t>
            </a:r>
            <a:r>
              <a:rPr lang="en-US" sz="2000" dirty="0" err="1">
                <a:latin typeface="Courier New" panose="02070309020205020404" pitchFamily="49" charset="0"/>
                <a:cs typeface="Courier New" panose="02070309020205020404" pitchFamily="49" charset="0"/>
              </a:rPr>
              <a:t>BlobDomain</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OutputStream</a:t>
            </a:r>
            <a:r>
              <a:rPr lang="en-US" sz="2000" dirty="0">
                <a:latin typeface="Courier New" panose="02070309020205020404" pitchFamily="49" charset="0"/>
                <a:cs typeface="Courier New" panose="02070309020205020404" pitchFamily="49" charset="0"/>
              </a:rPr>
              <a:t> out = </a:t>
            </a:r>
            <a:r>
              <a:rPr lang="en-US" sz="2000" dirty="0" err="1">
                <a:latin typeface="Courier New" panose="02070309020205020404" pitchFamily="49" charset="0"/>
                <a:cs typeface="Courier New" panose="02070309020205020404" pitchFamily="49" charset="0"/>
              </a:rPr>
              <a:t>b.getBinaryOutputStream</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byte[] buffer = new byte[8192];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bytesRead</a:t>
            </a:r>
            <a:r>
              <a:rPr lang="en-US" sz="2000" dirty="0">
                <a:latin typeface="Courier New" panose="02070309020205020404" pitchFamily="49" charset="0"/>
                <a:cs typeface="Courier New" panose="02070309020205020404" pitchFamily="49" charset="0"/>
              </a:rPr>
              <a:t> = 0;</a:t>
            </a:r>
          </a:p>
          <a:p>
            <a:pPr marL="0" indent="0">
              <a:buNone/>
            </a:pPr>
            <a:r>
              <a:rPr lang="en-US" sz="2000" dirty="0">
                <a:latin typeface="Courier New" panose="02070309020205020404" pitchFamily="49" charset="0"/>
                <a:cs typeface="Courier New" panose="02070309020205020404" pitchFamily="49" charset="0"/>
              </a:rPr>
              <a:t>  while ((</a:t>
            </a:r>
            <a:r>
              <a:rPr lang="en-US" sz="2000" dirty="0" err="1">
                <a:latin typeface="Courier New" panose="02070309020205020404" pitchFamily="49" charset="0"/>
                <a:cs typeface="Courier New" panose="02070309020205020404" pitchFamily="49" charset="0"/>
              </a:rPr>
              <a:t>bytesRead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in.read</a:t>
            </a:r>
            <a:r>
              <a:rPr lang="en-US" sz="2000" dirty="0">
                <a:latin typeface="Courier New" panose="02070309020205020404" pitchFamily="49" charset="0"/>
                <a:cs typeface="Courier New" panose="02070309020205020404" pitchFamily="49" charset="0"/>
              </a:rPr>
              <a:t>(buffer, 0, 8192)) != -1)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out.write</a:t>
            </a:r>
            <a:r>
              <a:rPr lang="en-US" sz="2000" dirty="0">
                <a:latin typeface="Courier New" panose="02070309020205020404" pitchFamily="49" charset="0"/>
                <a:cs typeface="Courier New" panose="02070309020205020404" pitchFamily="49" charset="0"/>
              </a:rPr>
              <a:t>(buffer, 0, </a:t>
            </a:r>
            <a:r>
              <a:rPr lang="en-US" sz="2000" dirty="0" err="1">
                <a:latin typeface="Courier New" panose="02070309020205020404" pitchFamily="49" charset="0"/>
                <a:cs typeface="Courier New" panose="02070309020205020404" pitchFamily="49" charset="0"/>
              </a:rPr>
              <a:t>bytesRead</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err="1">
                <a:latin typeface="Courier New" panose="02070309020205020404" pitchFamily="49" charset="0"/>
                <a:cs typeface="Courier New" panose="02070309020205020404" pitchFamily="49" charset="0"/>
              </a:rPr>
              <a:t>in.close</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out.close</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750475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BLOB and CLOB support for alternate databases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If your application uses a non-Oracle database, then you can use </a:t>
            </a:r>
            <a:r>
              <a:rPr lang="en-US" b="1" dirty="0" err="1"/>
              <a:t>java.sql.Clob</a:t>
            </a:r>
            <a:r>
              <a:rPr lang="en-US" dirty="0"/>
              <a:t> and </a:t>
            </a:r>
            <a:r>
              <a:rPr lang="en-US" b="1" dirty="0" err="1"/>
              <a:t>java.sql.Blob</a:t>
            </a:r>
            <a:r>
              <a:rPr lang="en-US" dirty="0"/>
              <a:t> attribute types in the entity objects and view objects to represent CLOB and BLOB database table columns. </a:t>
            </a:r>
            <a:r>
              <a:rPr lang="en-US" b="1" dirty="0"/>
              <a:t>The </a:t>
            </a:r>
            <a:r>
              <a:rPr lang="en-US" b="1" dirty="0" err="1"/>
              <a:t>java.sql.Clob</a:t>
            </a:r>
            <a:r>
              <a:rPr lang="en-US" dirty="0"/>
              <a:t> and </a:t>
            </a:r>
            <a:r>
              <a:rPr lang="en-US" b="1" dirty="0" err="1"/>
              <a:t>java.sql.Blob</a:t>
            </a:r>
            <a:r>
              <a:rPr lang="en-US" dirty="0"/>
              <a:t> are interfaces; the actual implementation classes used by ADF runtime for these interfaces are: </a:t>
            </a:r>
          </a:p>
          <a:p>
            <a:pPr lvl="1" fontAlgn="base"/>
            <a:r>
              <a:rPr lang="en-US" sz="2400" b="1" dirty="0" err="1"/>
              <a:t>oracle.jbo.domain.generic.GenericClob</a:t>
            </a:r>
            <a:endParaRPr lang="en-US" sz="2400" dirty="0"/>
          </a:p>
          <a:p>
            <a:pPr lvl="1" fontAlgn="base"/>
            <a:r>
              <a:rPr lang="en-US" sz="2400" b="1" dirty="0" err="1"/>
              <a:t>oracle.jbo.domain.generic.GenericBlob</a:t>
            </a:r>
            <a:endParaRPr lang="en-US" sz="2400" dirty="0"/>
          </a:p>
        </p:txBody>
      </p:sp>
    </p:spTree>
    <p:extLst>
      <p:ext uri="{BB962C8B-B14F-4D97-AF65-F5344CB8AC3E}">
        <p14:creationId xmlns:p14="http://schemas.microsoft.com/office/powerpoint/2010/main" val="3139941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Building business components dynamically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The ADF Business Component framework allows you to programmatically define entity objects and view objects at runtime. This feature is useful when you need to deal with a highly dynamic business model where the same web UI may need to query or update different data sources depending upon the current user profile or  other settings</a:t>
            </a:r>
            <a:r>
              <a:rPr lang="en-US" dirty="0" smtClean="0"/>
              <a:t>.</a:t>
            </a:r>
          </a:p>
          <a:p>
            <a:r>
              <a:rPr lang="en-US" dirty="0"/>
              <a:t>ADF entity objects and view objects expose APIs for building definitions at runtime. </a:t>
            </a:r>
          </a:p>
        </p:txBody>
      </p:sp>
    </p:spTree>
    <p:extLst>
      <p:ext uri="{BB962C8B-B14F-4D97-AF65-F5344CB8AC3E}">
        <p14:creationId xmlns:p14="http://schemas.microsoft.com/office/powerpoint/2010/main" val="1013897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Steps for building entity definition at runtime</a:t>
            </a:r>
            <a:endParaRPr lang="en-US" dirty="0"/>
          </a:p>
        </p:txBody>
      </p:sp>
      <p:sp>
        <p:nvSpPr>
          <p:cNvPr id="3" name="Content Placeholder 2"/>
          <p:cNvSpPr>
            <a:spLocks noGrp="1"/>
          </p:cNvSpPr>
          <p:nvPr>
            <p:ph idx="1"/>
          </p:nvPr>
        </p:nvSpPr>
        <p:spPr>
          <a:xfrm>
            <a:off x="1484310" y="1378857"/>
            <a:ext cx="10018713" cy="5152572"/>
          </a:xfrm>
        </p:spPr>
        <p:txBody>
          <a:bodyPr>
            <a:normAutofit fontScale="92500" lnSpcReduction="20000"/>
          </a:bodyPr>
          <a:lstStyle/>
          <a:p>
            <a:pPr lvl="0" fontAlgn="base"/>
            <a:r>
              <a:rPr lang="en-US" b="1" dirty="0" err="1" smtClean="0"/>
              <a:t>EntityDefImpl</a:t>
            </a:r>
            <a:r>
              <a:rPr lang="en-US" b="1" dirty="0"/>
              <a:t>::</a:t>
            </a:r>
            <a:r>
              <a:rPr lang="en-US" b="1" dirty="0" err="1"/>
              <a:t>setFullName</a:t>
            </a:r>
            <a:r>
              <a:rPr lang="en-US" b="1" dirty="0"/>
              <a:t>(String </a:t>
            </a:r>
            <a:r>
              <a:rPr lang="en-US" b="1" dirty="0" smtClean="0"/>
              <a:t>name) . </a:t>
            </a:r>
            <a:r>
              <a:rPr lang="en-US" dirty="0" smtClean="0"/>
              <a:t>Fully Qualified name</a:t>
            </a:r>
            <a:endParaRPr lang="en-US" dirty="0"/>
          </a:p>
          <a:p>
            <a:pPr lvl="0" fontAlgn="base"/>
            <a:r>
              <a:rPr lang="en-US" b="1" dirty="0" err="1" smtClean="0"/>
              <a:t>EntityDefImpl</a:t>
            </a:r>
            <a:r>
              <a:rPr lang="en-US" b="1" dirty="0"/>
              <a:t>::</a:t>
            </a:r>
            <a:r>
              <a:rPr lang="en-US" b="1" dirty="0" err="1"/>
              <a:t>setName</a:t>
            </a:r>
            <a:r>
              <a:rPr lang="en-US" b="1" dirty="0"/>
              <a:t>(String </a:t>
            </a:r>
            <a:r>
              <a:rPr lang="en-US" b="1" dirty="0" smtClean="0"/>
              <a:t>name)</a:t>
            </a:r>
            <a:r>
              <a:rPr lang="en-US" dirty="0" smtClean="0"/>
              <a:t>. </a:t>
            </a:r>
          </a:p>
          <a:p>
            <a:pPr lvl="0" fontAlgn="base"/>
            <a:r>
              <a:rPr lang="en-US" b="1" dirty="0" err="1" smtClean="0"/>
              <a:t>EntityDefImpl</a:t>
            </a:r>
            <a:r>
              <a:rPr lang="en-US" b="1" dirty="0"/>
              <a:t>: :</a:t>
            </a:r>
            <a:r>
              <a:rPr lang="en-US" b="1" dirty="0" err="1"/>
              <a:t>setAliasName</a:t>
            </a:r>
            <a:r>
              <a:rPr lang="en-US" b="1" dirty="0"/>
              <a:t>(String s</a:t>
            </a:r>
            <a:r>
              <a:rPr lang="en-US" b="1" dirty="0" smtClean="0"/>
              <a:t>)</a:t>
            </a:r>
            <a:r>
              <a:rPr lang="en-US" dirty="0" smtClean="0"/>
              <a:t>. </a:t>
            </a:r>
            <a:r>
              <a:rPr lang="en-US" dirty="0"/>
              <a:t>Set the alias name </a:t>
            </a:r>
            <a:r>
              <a:rPr lang="en-US" dirty="0" smtClean="0"/>
              <a:t> which </a:t>
            </a:r>
            <a:r>
              <a:rPr lang="en-US" dirty="0"/>
              <a:t>will be used by the framework while generating a query at runtime.</a:t>
            </a:r>
          </a:p>
          <a:p>
            <a:pPr lvl="0" fontAlgn="base"/>
            <a:r>
              <a:rPr lang="en-US" b="1" dirty="0" err="1" smtClean="0"/>
              <a:t>EntityDefImpl</a:t>
            </a:r>
            <a:r>
              <a:rPr lang="en-US" b="1" dirty="0"/>
              <a:t>::</a:t>
            </a:r>
            <a:r>
              <a:rPr lang="en-US" b="1" dirty="0" err="1"/>
              <a:t>setSource</a:t>
            </a:r>
            <a:r>
              <a:rPr lang="en-US" b="1" dirty="0"/>
              <a:t>(String source</a:t>
            </a:r>
            <a:r>
              <a:rPr lang="en-US" b="1" dirty="0" smtClean="0"/>
              <a:t>)</a:t>
            </a:r>
            <a:r>
              <a:rPr lang="en-US" dirty="0" smtClean="0"/>
              <a:t>.</a:t>
            </a:r>
            <a:r>
              <a:rPr lang="en-US" dirty="0"/>
              <a:t> Set the name of the database </a:t>
            </a:r>
            <a:r>
              <a:rPr lang="en-US" dirty="0" smtClean="0"/>
              <a:t>source DB </a:t>
            </a:r>
            <a:r>
              <a:rPr lang="en-US" dirty="0" err="1" smtClean="0"/>
              <a:t>Obj</a:t>
            </a:r>
            <a:endParaRPr lang="en-US" dirty="0" smtClean="0"/>
          </a:p>
          <a:p>
            <a:pPr lvl="0" fontAlgn="base"/>
            <a:r>
              <a:rPr lang="en-US" b="1" dirty="0" err="1" smtClean="0"/>
              <a:t>EntityDefImpl</a:t>
            </a:r>
            <a:r>
              <a:rPr lang="en-US" b="1" dirty="0"/>
              <a:t>::</a:t>
            </a:r>
            <a:r>
              <a:rPr lang="en-US" b="1" dirty="0" err="1"/>
              <a:t>setSourceType</a:t>
            </a:r>
            <a:r>
              <a:rPr lang="en-US" b="1" dirty="0"/>
              <a:t>(String </a:t>
            </a:r>
            <a:r>
              <a:rPr lang="en-US" b="1" dirty="0" err="1"/>
              <a:t>sourceType</a:t>
            </a:r>
            <a:r>
              <a:rPr lang="en-US" b="1" dirty="0" smtClean="0"/>
              <a:t>)</a:t>
            </a:r>
            <a:r>
              <a:rPr lang="en-US" dirty="0" smtClean="0"/>
              <a:t>.</a:t>
            </a:r>
            <a:r>
              <a:rPr lang="en-US" dirty="0"/>
              <a:t> such as table, view, and so on</a:t>
            </a:r>
            <a:endParaRPr lang="en-US" dirty="0"/>
          </a:p>
          <a:p>
            <a:pPr lvl="0" fontAlgn="base"/>
            <a:r>
              <a:rPr lang="en-US" b="1" dirty="0" err="1" smtClean="0"/>
              <a:t>addAttribute</a:t>
            </a:r>
            <a:r>
              <a:rPr lang="en-US" b="1" dirty="0" smtClean="0"/>
              <a:t>(String </a:t>
            </a:r>
            <a:r>
              <a:rPr lang="en-US" b="1" dirty="0" err="1"/>
              <a:t>attrName</a:t>
            </a:r>
            <a:r>
              <a:rPr lang="en-US" b="1" dirty="0"/>
              <a:t>, String </a:t>
            </a:r>
            <a:r>
              <a:rPr lang="en-US" b="1" dirty="0" err="1"/>
              <a:t>columnName</a:t>
            </a:r>
            <a:r>
              <a:rPr lang="en-US" b="1" dirty="0"/>
              <a:t>, Class </a:t>
            </a:r>
            <a:r>
              <a:rPr lang="en-US" b="1" dirty="0" err="1"/>
              <a:t>javaType</a:t>
            </a:r>
            <a:r>
              <a:rPr lang="en-US" b="1" dirty="0"/>
              <a:t>, </a:t>
            </a:r>
            <a:r>
              <a:rPr lang="en-US" b="1" dirty="0" err="1"/>
              <a:t>boolean</a:t>
            </a:r>
            <a:r>
              <a:rPr lang="en-US" b="1" dirty="0"/>
              <a:t> </a:t>
            </a:r>
            <a:r>
              <a:rPr lang="en-US" b="1" dirty="0" err="1"/>
              <a:t>isPrimaryKey</a:t>
            </a:r>
            <a:r>
              <a:rPr lang="en-US" b="1" dirty="0"/>
              <a:t>, </a:t>
            </a:r>
            <a:r>
              <a:rPr lang="en-US" b="1" dirty="0" err="1"/>
              <a:t>boolean</a:t>
            </a:r>
            <a:r>
              <a:rPr lang="en-US" b="1" dirty="0"/>
              <a:t> </a:t>
            </a:r>
            <a:r>
              <a:rPr lang="en-US" b="1" dirty="0" err="1"/>
              <a:t>isDiscriminator</a:t>
            </a:r>
            <a:r>
              <a:rPr lang="en-US" b="1" dirty="0"/>
              <a:t>, </a:t>
            </a:r>
            <a:r>
              <a:rPr lang="en-US" b="1" dirty="0" err="1"/>
              <a:t>boolean</a:t>
            </a:r>
            <a:r>
              <a:rPr lang="en-US" b="1" dirty="0"/>
              <a:t> </a:t>
            </a:r>
            <a:r>
              <a:rPr lang="en-US" b="1" dirty="0" err="1"/>
              <a:t>isPersistent</a:t>
            </a:r>
            <a:r>
              <a:rPr lang="en-US" b="1" dirty="0" smtClean="0"/>
              <a:t>)</a:t>
            </a:r>
            <a:r>
              <a:rPr lang="en-US" dirty="0" smtClean="0"/>
              <a:t>.</a:t>
            </a:r>
            <a:endParaRPr lang="en-US" dirty="0"/>
          </a:p>
          <a:p>
            <a:pPr lvl="0" fontAlgn="base"/>
            <a:r>
              <a:rPr lang="en-US" b="1" dirty="0" err="1" smtClean="0"/>
              <a:t>EntityDefIm</a:t>
            </a:r>
            <a:r>
              <a:rPr lang="en-US" b="1" dirty="0" smtClean="0"/>
              <a:t> </a:t>
            </a:r>
            <a:r>
              <a:rPr lang="en-US" b="1" dirty="0" err="1"/>
              <a:t>pl</a:t>
            </a:r>
            <a:r>
              <a:rPr lang="en-US" b="1" dirty="0"/>
              <a:t>::</a:t>
            </a:r>
            <a:r>
              <a:rPr lang="en-US" b="1" dirty="0" err="1"/>
              <a:t>resolveDefObject</a:t>
            </a:r>
            <a:r>
              <a:rPr lang="en-US" b="1" dirty="0"/>
              <a:t>()</a:t>
            </a:r>
            <a:r>
              <a:rPr lang="en-US" dirty="0"/>
              <a:t>. When you call this API, the framework performs the validation and resolution of various part of the definition.</a:t>
            </a:r>
          </a:p>
          <a:p>
            <a:pPr lvl="0" fontAlgn="base"/>
            <a:r>
              <a:rPr lang="en-US" b="1" dirty="0" err="1" smtClean="0"/>
              <a:t>EntityDefImpl</a:t>
            </a:r>
            <a:r>
              <a:rPr lang="en-US" b="1" dirty="0"/>
              <a:t>::w </a:t>
            </a:r>
            <a:r>
              <a:rPr lang="en-US" b="1" dirty="0" err="1"/>
              <a:t>riteXMLContents</a:t>
            </a:r>
            <a:r>
              <a:rPr lang="en-US" b="1" dirty="0" smtClean="0"/>
              <a:t>()</a:t>
            </a:r>
            <a:r>
              <a:rPr lang="en-US" dirty="0" smtClean="0"/>
              <a:t>. </a:t>
            </a:r>
            <a:r>
              <a:rPr lang="en-US" dirty="0"/>
              <a:t>Write the definition to an XML </a:t>
            </a:r>
            <a:r>
              <a:rPr lang="en-US" dirty="0" smtClean="0"/>
              <a:t>.</a:t>
            </a:r>
            <a:endParaRPr lang="en-US" dirty="0"/>
          </a:p>
          <a:p>
            <a:pPr lvl="0" fontAlgn="base"/>
            <a:r>
              <a:rPr lang="en-US" b="1" dirty="0" err="1" smtClean="0"/>
              <a:t>EntityDefImpl</a:t>
            </a:r>
            <a:r>
              <a:rPr lang="en-US" b="1" dirty="0"/>
              <a:t>::</a:t>
            </a:r>
            <a:r>
              <a:rPr lang="en-US" b="1" dirty="0" err="1"/>
              <a:t>saveXMLContents</a:t>
            </a:r>
            <a:r>
              <a:rPr lang="en-US" b="1" dirty="0" smtClean="0"/>
              <a:t>()</a:t>
            </a:r>
            <a:r>
              <a:rPr lang="en-US" dirty="0" smtClean="0"/>
              <a:t>.</a:t>
            </a:r>
            <a:r>
              <a:rPr lang="en-US" dirty="0"/>
              <a:t> Save the definition to </a:t>
            </a:r>
            <a:r>
              <a:rPr lang="en-US" dirty="0" smtClean="0"/>
              <a:t>XML</a:t>
            </a:r>
            <a:endParaRPr lang="en-US" dirty="0"/>
          </a:p>
        </p:txBody>
      </p:sp>
    </p:spTree>
    <p:extLst>
      <p:ext uri="{BB962C8B-B14F-4D97-AF65-F5344CB8AC3E}">
        <p14:creationId xmlns:p14="http://schemas.microsoft.com/office/powerpoint/2010/main" val="2815765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Steps for building entity definition at runtime</a:t>
            </a:r>
            <a:endParaRPr lang="en-US" dirty="0"/>
          </a:p>
        </p:txBody>
      </p:sp>
      <p:sp>
        <p:nvSpPr>
          <p:cNvPr id="3" name="Content Placeholder 2"/>
          <p:cNvSpPr>
            <a:spLocks noGrp="1"/>
          </p:cNvSpPr>
          <p:nvPr>
            <p:ph idx="1"/>
          </p:nvPr>
        </p:nvSpPr>
        <p:spPr>
          <a:xfrm>
            <a:off x="1484310" y="1378857"/>
            <a:ext cx="10018713" cy="5152572"/>
          </a:xfrm>
        </p:spPr>
        <p:txBody>
          <a:bodyPr>
            <a:normAutofit fontScale="55000" lnSpcReduction="20000"/>
          </a:bodyPr>
          <a:lstStyle/>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Step1: Build the entity definition object</a:t>
            </a:r>
            <a:r>
              <a:rPr lang="en-US" dirty="0" smtClean="0">
                <a:solidFill>
                  <a:schemeClr val="bg1">
                    <a:lumMod val="50000"/>
                  </a:schemeClr>
                </a:solidFill>
                <a:latin typeface="Courier New" panose="02070309020205020404" pitchFamily="49" charset="0"/>
                <a:cs typeface="Courier New" panose="02070309020205020404" pitchFamily="49" charset="0"/>
              </a:rPr>
              <a:t>. should </a:t>
            </a:r>
            <a:r>
              <a:rPr lang="en-US" dirty="0">
                <a:solidFill>
                  <a:schemeClr val="bg1">
                    <a:lumMod val="50000"/>
                  </a:schemeClr>
                </a:solidFill>
                <a:latin typeface="Courier New" panose="02070309020205020404" pitchFamily="49" charset="0"/>
                <a:cs typeface="Courier New" panose="02070309020205020404" pitchFamily="49" charset="0"/>
              </a:rPr>
              <a:t>be marked as session scope.</a:t>
            </a:r>
          </a:p>
          <a:p>
            <a:pPr marL="0" indent="0">
              <a:buNone/>
            </a:pPr>
            <a:r>
              <a:rPr lang="en-US" b="1" dirty="0" err="1" smtClean="0">
                <a:latin typeface="Courier New" panose="02070309020205020404" pitchFamily="49" charset="0"/>
                <a:cs typeface="Courier New" panose="02070309020205020404" pitchFamily="49" charset="0"/>
              </a:rPr>
              <a:t>EntityDefImpl</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entDef</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new </a:t>
            </a:r>
            <a:r>
              <a:rPr lang="en-US" b="1" dirty="0" err="1">
                <a:latin typeface="Courier New" panose="02070309020205020404" pitchFamily="49" charset="0"/>
                <a:cs typeface="Courier New" panose="02070309020205020404" pitchFamily="49" charset="0"/>
              </a:rPr>
              <a:t>EntityDefImpl</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oracle.jbo.server.EntityDefImpl.DEF_SCOPE_SESSION</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DynamicDeptEntityDef</a:t>
            </a:r>
            <a:r>
              <a:rPr lang="en-US" b="1" dirty="0">
                <a:latin typeface="Courier New" panose="02070309020205020404" pitchFamily="49" charset="0"/>
                <a:cs typeface="Courier New" panose="02070309020205020404" pitchFamily="49" charset="0"/>
              </a:rPr>
              <a:t>");</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2: Set the full name for the entity definition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entDef.setFullName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entDef.getBasePackage</a:t>
            </a:r>
            <a:r>
              <a:rPr lang="en-US" b="1" dirty="0">
                <a:latin typeface="Courier New" panose="02070309020205020404" pitchFamily="49" charset="0"/>
                <a:cs typeface="Courier New" panose="02070309020205020404" pitchFamily="49" charset="0"/>
              </a:rPr>
              <a:t>() + ".dynamic." </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entDef.getName</a:t>
            </a:r>
            <a:r>
              <a:rPr lang="en-US" b="1" dirty="0" smtClean="0">
                <a:latin typeface="Courier New" panose="02070309020205020404" pitchFamily="49" charset="0"/>
                <a:cs typeface="Courier New" panose="02070309020205020404" pitchFamily="49" charset="0"/>
              </a:rPr>
              <a:t>());</a:t>
            </a:r>
          </a:p>
          <a:p>
            <a:pPr marL="0"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//Step 3: Sets the name for entity definition  </a:t>
            </a:r>
            <a:r>
              <a:rPr lang="en-US" dirty="0" smtClean="0">
                <a:latin typeface="Courier New" panose="02070309020205020404" pitchFamily="49" charset="0"/>
                <a:cs typeface="Courier New" panose="02070309020205020404" pitchFamily="49" charset="0"/>
              </a:rPr>
              <a:t> </a:t>
            </a:r>
          </a:p>
          <a:p>
            <a:pPr marL="0" indent="0">
              <a:buNone/>
            </a:pPr>
            <a:r>
              <a:rPr lang="en-US" b="1" dirty="0" err="1" smtClean="0">
                <a:latin typeface="Courier New" panose="02070309020205020404" pitchFamily="49" charset="0"/>
                <a:cs typeface="Courier New" panose="02070309020205020404" pitchFamily="49" charset="0"/>
              </a:rPr>
              <a:t>entDef.setName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entDef.getName</a:t>
            </a:r>
            <a:r>
              <a:rPr lang="en-US" b="1" dirty="0" smtClean="0">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//Step 4: Sets the alias which is used in query </a:t>
            </a:r>
          </a:p>
          <a:p>
            <a:pPr marL="0" indent="0">
              <a:buNone/>
            </a:pPr>
            <a:r>
              <a:rPr lang="en-US" b="1" dirty="0" err="1" smtClean="0">
                <a:latin typeface="Courier New" panose="02070309020205020404" pitchFamily="49" charset="0"/>
                <a:cs typeface="Courier New" panose="02070309020205020404" pitchFamily="49" charset="0"/>
              </a:rPr>
              <a:t>entDef.setAliasName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entDef.getName</a:t>
            </a:r>
            <a:r>
              <a:rPr lang="en-US" b="1" dirty="0" smtClean="0">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//Step 5: Set the database table name </a:t>
            </a:r>
            <a:r>
              <a:rPr lang="en-US" b="1" dirty="0" err="1" smtClean="0">
                <a:latin typeface="Courier New" panose="02070309020205020404" pitchFamily="49" charset="0"/>
                <a:cs typeface="Courier New" panose="02070309020205020404" pitchFamily="49" charset="0"/>
              </a:rPr>
              <a:t>entDef.setSource</a:t>
            </a:r>
            <a:r>
              <a:rPr lang="en-US" b="1" dirty="0">
                <a:latin typeface="Courier New" panose="02070309020205020404" pitchFamily="49" charset="0"/>
                <a:cs typeface="Courier New" panose="02070309020205020404" pitchFamily="49" charset="0"/>
              </a:rPr>
              <a:t>("DEPARTMENTS</a:t>
            </a:r>
            <a:r>
              <a:rPr lang="en-US" b="1" dirty="0" smtClean="0">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//Step 6: Set the database source type</a:t>
            </a:r>
          </a:p>
          <a:p>
            <a:pPr marL="0" indent="0">
              <a:buNone/>
            </a:pPr>
            <a:r>
              <a:rPr lang="en-US" b="1" dirty="0" err="1" smtClean="0">
                <a:latin typeface="Courier New" panose="02070309020205020404" pitchFamily="49" charset="0"/>
                <a:cs typeface="Courier New" panose="02070309020205020404" pitchFamily="49" charset="0"/>
              </a:rPr>
              <a:t>entDef.setSourceType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EntityDefImpl.DBOBJ_TYPE_TABLE</a:t>
            </a:r>
            <a:r>
              <a:rPr lang="en-US" b="1" dirty="0" smtClean="0">
                <a:latin typeface="Courier New" panose="02070309020205020404" pitchFamily="49" charset="0"/>
                <a:cs typeface="Courier New" panose="02070309020205020404" pitchFamily="49" charset="0"/>
              </a:rPr>
              <a:t> );   </a:t>
            </a:r>
            <a:r>
              <a:rPr lang="en-US" dirty="0">
                <a:solidFill>
                  <a:schemeClr val="bg1">
                    <a:lumMod val="50000"/>
                  </a:schemeClr>
                </a:solidFill>
                <a:latin typeface="Courier New" panose="02070309020205020404" pitchFamily="49" charset="0"/>
                <a:cs typeface="Courier New" panose="02070309020205020404" pitchFamily="49" charset="0"/>
              </a:rPr>
              <a:t>//Step 7:Add the attributes</a:t>
            </a:r>
          </a:p>
          <a:p>
            <a:pPr marL="0" indent="0">
              <a:buNone/>
            </a:pPr>
            <a:r>
              <a:rPr lang="en-US" b="1" dirty="0" err="1" smtClean="0">
                <a:latin typeface="Courier New" panose="02070309020205020404" pitchFamily="49" charset="0"/>
                <a:cs typeface="Courier New" panose="02070309020205020404" pitchFamily="49" charset="0"/>
              </a:rPr>
              <a:t>entDef.addAttribute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DepartmentId</a:t>
            </a:r>
            <a:r>
              <a:rPr lang="en-US" b="1" dirty="0">
                <a:latin typeface="Courier New" panose="02070309020205020404" pitchFamily="49" charset="0"/>
                <a:cs typeface="Courier New" panose="02070309020205020404" pitchFamily="49" charset="0"/>
              </a:rPr>
              <a:t>", "DEPARTMENT_ID</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Integer.class</a:t>
            </a:r>
            <a:r>
              <a:rPr lang="en-US" b="1" dirty="0">
                <a:latin typeface="Courier New" panose="02070309020205020404" pitchFamily="49" charset="0"/>
                <a:cs typeface="Courier New" panose="02070309020205020404" pitchFamily="49" charset="0"/>
              </a:rPr>
              <a:t>, true, false, true);</a:t>
            </a:r>
          </a:p>
          <a:p>
            <a:pPr marL="0" indent="0">
              <a:buNone/>
            </a:pPr>
            <a:r>
              <a:rPr lang="en-US" b="1" dirty="0" err="1" smtClean="0">
                <a:latin typeface="Courier New" panose="02070309020205020404" pitchFamily="49" charset="0"/>
                <a:cs typeface="Courier New" panose="02070309020205020404" pitchFamily="49" charset="0"/>
              </a:rPr>
              <a:t>entDef.addAttribute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DepartmentName</a:t>
            </a:r>
            <a:r>
              <a:rPr lang="en-US" b="1" dirty="0">
                <a:latin typeface="Courier New" panose="02070309020205020404" pitchFamily="49" charset="0"/>
                <a:cs typeface="Courier New" panose="02070309020205020404" pitchFamily="49" charset="0"/>
              </a:rPr>
              <a:t>", "DEPARTMENT_NAME</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String.class</a:t>
            </a:r>
            <a:r>
              <a:rPr lang="en-US" b="1" dirty="0">
                <a:latin typeface="Courier New" panose="02070309020205020404" pitchFamily="49" charset="0"/>
                <a:cs typeface="Courier New" panose="02070309020205020404" pitchFamily="49" charset="0"/>
              </a:rPr>
              <a:t>, false, false, true); </a:t>
            </a:r>
            <a:endParaRPr lang="en-US" b="1" dirty="0" smtClean="0">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entDef.addAttribute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ManagerId</a:t>
            </a:r>
            <a:r>
              <a:rPr lang="en-US" b="1" dirty="0">
                <a:latin typeface="Courier New" panose="02070309020205020404" pitchFamily="49" charset="0"/>
                <a:cs typeface="Courier New" panose="02070309020205020404" pitchFamily="49" charset="0"/>
              </a:rPr>
              <a:t>", "MANAGER_ID", </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Integer.class</a:t>
            </a:r>
            <a:r>
              <a:rPr lang="en-US" b="1" dirty="0">
                <a:latin typeface="Courier New" panose="02070309020205020404" pitchFamily="49" charset="0"/>
                <a:cs typeface="Courier New" panose="02070309020205020404" pitchFamily="49" charset="0"/>
              </a:rPr>
              <a:t>, false, false, true);</a:t>
            </a:r>
          </a:p>
          <a:p>
            <a:pPr marL="0" indent="0">
              <a:buNone/>
            </a:pPr>
            <a:r>
              <a:rPr lang="en-US" dirty="0">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//Step 8:Resolves entity definition and </a:t>
            </a:r>
            <a:r>
              <a:rPr lang="en-US" dirty="0" smtClean="0">
                <a:solidFill>
                  <a:schemeClr val="bg1">
                    <a:lumMod val="50000"/>
                  </a:schemeClr>
                </a:solidFill>
                <a:latin typeface="Courier New" panose="02070309020205020404" pitchFamily="49" charset="0"/>
                <a:cs typeface="Courier New" panose="02070309020205020404" pitchFamily="49" charset="0"/>
              </a:rPr>
              <a:t>validates </a:t>
            </a:r>
            <a:r>
              <a:rPr lang="en-US" dirty="0">
                <a:solidFill>
                  <a:schemeClr val="bg1">
                    <a:lumMod val="50000"/>
                  </a:schemeClr>
                </a:solidFill>
                <a:latin typeface="Courier New" panose="02070309020205020404" pitchFamily="49" charset="0"/>
                <a:cs typeface="Courier New" panose="02070309020205020404" pitchFamily="49" charset="0"/>
              </a:rPr>
              <a:t>it before this definition object can be used.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entDef.resolveDefObject</a:t>
            </a:r>
            <a:r>
              <a:rPr lang="en-US" b="1" dirty="0">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bg1">
                    <a:lumMod val="50000"/>
                  </a:schemeClr>
                </a:solidFill>
                <a:latin typeface="Courier New" panose="02070309020205020404" pitchFamily="49" charset="0"/>
                <a:cs typeface="Courier New" panose="02070309020205020404" pitchFamily="49" charset="0"/>
              </a:rPr>
              <a:t>Step 9: Write the definition to XML stream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b="1" dirty="0" err="1" smtClean="0">
                <a:latin typeface="Courier New" panose="02070309020205020404" pitchFamily="49" charset="0"/>
                <a:cs typeface="Courier New" panose="02070309020205020404" pitchFamily="49" charset="0"/>
              </a:rPr>
              <a:t>entDef.writeXMLContents</a:t>
            </a:r>
            <a:r>
              <a:rPr lang="en-US" b="1" dirty="0">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//Step 10:Save the XML file   </a:t>
            </a:r>
          </a:p>
          <a:p>
            <a:pPr marL="0" indent="0">
              <a:buNone/>
            </a:pPr>
            <a:r>
              <a:rPr lang="en-US" b="1" dirty="0" err="1">
                <a:latin typeface="Courier New" panose="02070309020205020404" pitchFamily="49" charset="0"/>
                <a:cs typeface="Courier New" panose="02070309020205020404" pitchFamily="49" charset="0"/>
              </a:rPr>
              <a:t>entDef.saveXMLContents</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23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Steps for building a view definition with entity usage at runtime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fontAlgn="base"/>
            <a:r>
              <a:rPr lang="en-US" b="1" dirty="0" err="1" smtClean="0"/>
              <a:t>ViewDefImpl</a:t>
            </a:r>
            <a:r>
              <a:rPr lang="en-US" b="1" dirty="0"/>
              <a:t>::</a:t>
            </a:r>
            <a:r>
              <a:rPr lang="en-US" b="1" dirty="0" err="1"/>
              <a:t>setFullName</a:t>
            </a:r>
            <a:r>
              <a:rPr lang="en-US" b="1" dirty="0"/>
              <a:t>(String </a:t>
            </a:r>
            <a:r>
              <a:rPr lang="en-US" b="1" dirty="0" smtClean="0"/>
              <a:t>name)</a:t>
            </a:r>
          </a:p>
          <a:p>
            <a:pPr lvl="0" fontAlgn="base"/>
            <a:r>
              <a:rPr lang="en-US" b="1" dirty="0" err="1" smtClean="0"/>
              <a:t>addEntityUsage</a:t>
            </a:r>
            <a:r>
              <a:rPr lang="en-US" b="1" dirty="0" smtClean="0"/>
              <a:t>(String </a:t>
            </a:r>
            <a:r>
              <a:rPr lang="en-US" b="1" dirty="0" err="1"/>
              <a:t>usageName</a:t>
            </a:r>
            <a:r>
              <a:rPr lang="en-US" b="1" dirty="0"/>
              <a:t>, String </a:t>
            </a:r>
            <a:r>
              <a:rPr lang="en-US" b="1" dirty="0" err="1"/>
              <a:t>entityDefName</a:t>
            </a:r>
            <a:r>
              <a:rPr lang="en-US" b="1" dirty="0"/>
              <a:t>, </a:t>
            </a:r>
            <a:r>
              <a:rPr lang="en-US" b="1" dirty="0" err="1"/>
              <a:t>boolean</a:t>
            </a:r>
            <a:r>
              <a:rPr lang="en-US" b="1" dirty="0"/>
              <a:t> </a:t>
            </a:r>
            <a:r>
              <a:rPr lang="en-US" b="1" dirty="0" err="1"/>
              <a:t>referenceOnly</a:t>
            </a:r>
            <a:r>
              <a:rPr lang="en-US" b="1" dirty="0"/>
              <a:t>, </a:t>
            </a:r>
            <a:r>
              <a:rPr lang="en-US" b="1" dirty="0" err="1"/>
              <a:t>boolean</a:t>
            </a:r>
            <a:r>
              <a:rPr lang="en-US" b="1" dirty="0"/>
              <a:t> </a:t>
            </a:r>
            <a:r>
              <a:rPr lang="en-US" b="1" dirty="0" err="1"/>
              <a:t>readOnly</a:t>
            </a:r>
            <a:r>
              <a:rPr lang="en-US" b="1" dirty="0"/>
              <a:t>)</a:t>
            </a:r>
            <a:r>
              <a:rPr lang="en-US" dirty="0"/>
              <a:t> </a:t>
            </a:r>
          </a:p>
          <a:p>
            <a:pPr lvl="0" fontAlgn="base"/>
            <a:r>
              <a:rPr lang="en-US" b="1" dirty="0" err="1" smtClean="0"/>
              <a:t>addAllEntityAttributes</a:t>
            </a:r>
            <a:r>
              <a:rPr lang="en-US" b="1" dirty="0" smtClean="0"/>
              <a:t>(String </a:t>
            </a:r>
            <a:r>
              <a:rPr lang="en-US" b="1" dirty="0" err="1"/>
              <a:t>entityUsageName</a:t>
            </a:r>
            <a:r>
              <a:rPr lang="en-US" b="1" dirty="0"/>
              <a:t>)</a:t>
            </a:r>
            <a:r>
              <a:rPr lang="en-US" dirty="0"/>
              <a:t> </a:t>
            </a:r>
            <a:endParaRPr lang="en-US" dirty="0" smtClean="0"/>
          </a:p>
          <a:p>
            <a:pPr lvl="0" fontAlgn="base"/>
            <a:r>
              <a:rPr lang="en-US" b="1" dirty="0" err="1" smtClean="0"/>
              <a:t>ViewDefImp</a:t>
            </a:r>
            <a:r>
              <a:rPr lang="en-US" b="1" dirty="0" smtClean="0"/>
              <a:t> ::</a:t>
            </a:r>
            <a:r>
              <a:rPr lang="en-US" b="1" dirty="0" err="1"/>
              <a:t>resolveDefObject</a:t>
            </a:r>
            <a:r>
              <a:rPr lang="en-US" b="1" dirty="0" smtClean="0"/>
              <a:t>()</a:t>
            </a:r>
            <a:r>
              <a:rPr lang="en-US" dirty="0" smtClean="0"/>
              <a:t>.</a:t>
            </a:r>
          </a:p>
          <a:p>
            <a:pPr lvl="0" fontAlgn="base"/>
            <a:r>
              <a:rPr lang="en-US" b="1" dirty="0" err="1" smtClean="0"/>
              <a:t>ViewDefImpl</a:t>
            </a:r>
            <a:r>
              <a:rPr lang="en-US" b="1" dirty="0"/>
              <a:t>::writ </a:t>
            </a:r>
            <a:r>
              <a:rPr lang="en-US" b="1" dirty="0" err="1"/>
              <a:t>eXMLContents</a:t>
            </a:r>
            <a:r>
              <a:rPr lang="en-US" b="1" dirty="0"/>
              <a:t>()</a:t>
            </a:r>
            <a:r>
              <a:rPr lang="en-US" dirty="0"/>
              <a:t>.</a:t>
            </a:r>
          </a:p>
          <a:p>
            <a:pPr lvl="0" fontAlgn="base"/>
            <a:r>
              <a:rPr lang="en-US" b="1" dirty="0" err="1" smtClean="0"/>
              <a:t>ViewDefImpl</a:t>
            </a:r>
            <a:r>
              <a:rPr lang="en-US" b="1" dirty="0"/>
              <a:t>::</a:t>
            </a:r>
            <a:r>
              <a:rPr lang="en-US" b="1" dirty="0" err="1"/>
              <a:t>saveXMLContents</a:t>
            </a:r>
            <a:r>
              <a:rPr lang="en-US" b="1" dirty="0"/>
              <a:t>()</a:t>
            </a:r>
            <a:r>
              <a:rPr lang="en-US" dirty="0"/>
              <a:t>.</a:t>
            </a:r>
          </a:p>
        </p:txBody>
      </p:sp>
    </p:spTree>
    <p:extLst>
      <p:ext uri="{BB962C8B-B14F-4D97-AF65-F5344CB8AC3E}">
        <p14:creationId xmlns:p14="http://schemas.microsoft.com/office/powerpoint/2010/main" val="1551002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1251</TotalTime>
  <Words>1757</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Courier New</vt:lpstr>
      <vt:lpstr>Times New Roman</vt:lpstr>
      <vt:lpstr>Parallax</vt:lpstr>
      <vt:lpstr>PowerPoint Presentation</vt:lpstr>
      <vt:lpstr>Building custom data types using domain type</vt:lpstr>
      <vt:lpstr>Working with BLOB and CLOB data types</vt:lpstr>
      <vt:lpstr>Working with BLOB and CLOB data types</vt:lpstr>
      <vt:lpstr>BLOB and CLOB support for alternate databases</vt:lpstr>
      <vt:lpstr>Building business components dynamically</vt:lpstr>
      <vt:lpstr>Steps for building entity definition at runtime</vt:lpstr>
      <vt:lpstr>Steps for building entity definition at runtime</vt:lpstr>
      <vt:lpstr>Steps for building a view definition with entity usage at runtime</vt:lpstr>
      <vt:lpstr>Steps for building a view definition with entity usage at runtime</vt:lpstr>
      <vt:lpstr>Steps for building a view definition with entity usage at runtime</vt:lpstr>
      <vt:lpstr>Personalized business components</vt:lpstr>
      <vt:lpstr>Personalized business components</vt:lpstr>
      <vt:lpstr>Programmatically building a master-child  view object</vt:lpstr>
      <vt:lpstr>Integrating Service-Enabled Application Modules</vt:lpstr>
      <vt:lpstr>Publishing Service-Enabled Application Modules</vt:lpstr>
      <vt:lpstr>How to Enable the Application Module Service Interface</vt:lpstr>
      <vt:lpstr>Publishing Service-Enabled Application Modules</vt:lpstr>
      <vt:lpstr>Method Signatures on the ADF Web Service Interface</vt:lpstr>
      <vt:lpstr>Support Nested Processing in Service-Enabled Master-Detail View Objects</vt:lpstr>
      <vt:lpstr>Accessing Remote Data Over the Service-Enabled Application Module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207</cp:revision>
  <dcterms:created xsi:type="dcterms:W3CDTF">2013-09-28T20:16:03Z</dcterms:created>
  <dcterms:modified xsi:type="dcterms:W3CDTF">2014-01-28T14:03:29Z</dcterms:modified>
</cp:coreProperties>
</file>