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8"/>
  </p:notesMasterIdLst>
  <p:sldIdLst>
    <p:sldId id="284" r:id="rId2"/>
    <p:sldId id="298" r:id="rId3"/>
    <p:sldId id="300" r:id="rId4"/>
    <p:sldId id="299"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8"/>
            <p14:sldId id="300"/>
            <p14:sldId id="299"/>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2/4/2014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2/4/2014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Binding Business Services with the User Interface</a:t>
            </a:r>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Accessing the list control binding</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marL="0" indent="0">
              <a:buNone/>
            </a:pP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list </a:t>
            </a:r>
            <a:r>
              <a:rPr lang="en-US" sz="1600" dirty="0" err="1">
                <a:latin typeface="Courier New" panose="02070309020205020404" pitchFamily="49" charset="0"/>
                <a:cs typeface="Courier New" panose="02070309020205020404" pitchFamily="49" charset="0"/>
              </a:rPr>
              <a:t>IterBinding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EmployeesIterator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StaticList</a:t>
            </a:r>
            <a:r>
              <a:rPr lang="en-US" sz="1600" dirty="0">
                <a:latin typeface="Courier New" panose="02070309020205020404" pitchFamily="49" charset="0"/>
                <a:cs typeface="Courier New" panose="02070309020205020404" pitchFamily="49" charset="0"/>
              </a:rPr>
              <a:t>="false" </a:t>
            </a:r>
          </a:p>
          <a:p>
            <a:pPr marL="0" indent="0">
              <a:buNone/>
            </a:pPr>
            <a:r>
              <a:rPr lang="en-US" sz="1600" dirty="0" smtClean="0">
                <a:latin typeface="Courier New" panose="02070309020205020404" pitchFamily="49" charset="0"/>
                <a:cs typeface="Courier New" panose="02070309020205020404" pitchFamily="49" charset="0"/>
              </a:rPr>
              <a:t>Uses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LOV_DepartmentId</a:t>
            </a:r>
            <a:r>
              <a:rPr lang="en-US" sz="1600" dirty="0">
                <a:latin typeface="Courier New" panose="02070309020205020404" pitchFamily="49" charset="0"/>
                <a:cs typeface="Courier New" panose="02070309020205020404" pitchFamily="49" charset="0"/>
              </a:rPr>
              <a:t>" id="</a:t>
            </a:r>
            <a:r>
              <a:rPr lang="en-US" sz="1600" dirty="0" err="1">
                <a:latin typeface="Courier New" panose="02070309020205020404" pitchFamily="49" charset="0"/>
                <a:cs typeface="Courier New" panose="02070309020205020404" pitchFamily="49" charset="0"/>
              </a:rPr>
              <a:t>DepartmentId</a:t>
            </a:r>
            <a:r>
              <a:rPr lang="en-US" sz="1600" dirty="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DTSupportsMRU</a:t>
            </a:r>
            <a:r>
              <a:rPr lang="en-US" sz="1600" dirty="0">
                <a:latin typeface="Courier New" panose="02070309020205020404" pitchFamily="49" charset="0"/>
                <a:cs typeface="Courier New" panose="02070309020205020404" pitchFamily="49" charset="0"/>
              </a:rPr>
              <a:t>="false" </a:t>
            </a:r>
            <a:r>
              <a:rPr lang="en-US" sz="1600" dirty="0" err="1">
                <a:latin typeface="Courier New" panose="02070309020205020404" pitchFamily="49" charset="0"/>
                <a:cs typeface="Courier New" panose="02070309020205020404" pitchFamily="49" charset="0"/>
              </a:rPr>
              <a:t>SelectItemValueMode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ListObject</a:t>
            </a:r>
            <a:r>
              <a:rPr lang="en-US" sz="1600" dirty="0">
                <a:latin typeface="Courier New" panose="02070309020205020404" pitchFamily="49" charset="0"/>
                <a:cs typeface="Courier New" panose="02070309020205020404" pitchFamily="49" charset="0"/>
              </a:rPr>
              <a:t>"/&gt;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JUCtrlListBinding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lb</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JUCtrlListBinding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bc</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getControlBinding</a:t>
            </a:r>
            <a:r>
              <a:rPr lang="en-US"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DepartmentId</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Row </a:t>
            </a:r>
            <a:r>
              <a:rPr lang="en-US" sz="1600" dirty="0" err="1">
                <a:latin typeface="Courier New" panose="02070309020205020404" pitchFamily="49" charset="0"/>
                <a:cs typeface="Courier New" panose="02070309020205020404" pitchFamily="49" charset="0"/>
              </a:rPr>
              <a:t>selectedRow</a:t>
            </a:r>
            <a:r>
              <a:rPr lang="en-US" sz="1600" dirty="0">
                <a:latin typeface="Courier New" panose="02070309020205020404" pitchFamily="49" charset="0"/>
                <a:cs typeface="Courier New" panose="02070309020205020404" pitchFamily="49" charset="0"/>
              </a:rPr>
              <a:t> = (Row)</a:t>
            </a:r>
            <a:r>
              <a:rPr lang="en-US" sz="1600" dirty="0" err="1">
                <a:latin typeface="Courier New" panose="02070309020205020404" pitchFamily="49" charset="0"/>
                <a:cs typeface="Courier New" panose="02070309020205020404" pitchFamily="49" charset="0"/>
              </a:rPr>
              <a:t>lb.getSelectedValue</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Integer </a:t>
            </a:r>
            <a:r>
              <a:rPr lang="en-US" sz="1600" dirty="0" err="1">
                <a:latin typeface="Courier New" panose="02070309020205020404" pitchFamily="49" charset="0"/>
                <a:cs typeface="Courier New" panose="02070309020205020404" pitchFamily="49" charset="0"/>
              </a:rPr>
              <a:t>deptId</a:t>
            </a:r>
            <a:r>
              <a:rPr lang="en-US" sz="1600" dirty="0">
                <a:latin typeface="Courier New" panose="02070309020205020404" pitchFamily="49" charset="0"/>
                <a:cs typeface="Courier New" panose="02070309020205020404" pitchFamily="49" charset="0"/>
              </a:rPr>
              <a:t>= (Integer)</a:t>
            </a:r>
            <a:r>
              <a:rPr lang="en-US" sz="1600" dirty="0" err="1">
                <a:latin typeface="Courier New" panose="02070309020205020404" pitchFamily="49" charset="0"/>
                <a:cs typeface="Courier New" panose="02070309020205020404" pitchFamily="49" charset="0"/>
              </a:rPr>
              <a:t>selectedRow</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getAttribute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DepartmentId</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3980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Accessing the attribute binding</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attributeValues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IterBinding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DepartmentsIterator</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id=" </a:t>
            </a:r>
            <a:r>
              <a:rPr lang="en-US" sz="2000" dirty="0" err="1">
                <a:latin typeface="Courier New" panose="02070309020205020404" pitchFamily="49" charset="0"/>
                <a:cs typeface="Courier New" panose="02070309020205020404" pitchFamily="49" charset="0"/>
              </a:rPr>
              <a:t>DepartmentId</a:t>
            </a:r>
            <a:r>
              <a:rPr lang="en-US" sz="2000" dirty="0">
                <a:latin typeface="Courier New" panose="02070309020205020404" pitchFamily="49" charset="0"/>
                <a:cs typeface="Courier New" panose="02070309020205020404" pitchFamily="49" charset="0"/>
              </a:rPr>
              <a:t>"&gt;</a:t>
            </a:r>
          </a:p>
          <a:p>
            <a:pPr marL="0"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AttrNames</a:t>
            </a:r>
            <a:r>
              <a:rPr lang="en-US" sz="2000" dirty="0">
                <a:latin typeface="Courier New" panose="02070309020205020404" pitchFamily="49" charset="0"/>
                <a:cs typeface="Courier New" panose="02070309020205020404" pitchFamily="49" charset="0"/>
              </a:rPr>
              <a:t>&gt;</a:t>
            </a:r>
          </a:p>
          <a:p>
            <a:pPr marL="0" indent="0">
              <a:buNone/>
            </a:pPr>
            <a:r>
              <a:rPr lang="en-US" sz="2000" dirty="0">
                <a:latin typeface="Courier New" panose="02070309020205020404" pitchFamily="49" charset="0"/>
                <a:cs typeface="Courier New" panose="02070309020205020404" pitchFamily="49" charset="0"/>
              </a:rPr>
              <a:t>        &lt;Item Value="</a:t>
            </a:r>
            <a:r>
              <a:rPr lang="en-US" sz="2000" dirty="0" err="1">
                <a:latin typeface="Courier New" panose="02070309020205020404" pitchFamily="49" charset="0"/>
                <a:cs typeface="Courier New" panose="02070309020205020404" pitchFamily="49" charset="0"/>
              </a:rPr>
              <a:t>DepartmentId</a:t>
            </a:r>
            <a:r>
              <a:rPr lang="en-US" sz="2000" dirty="0">
                <a:latin typeface="Courier New" panose="02070309020205020404" pitchFamily="49" charset="0"/>
                <a:cs typeface="Courier New" panose="02070309020205020404" pitchFamily="49" charset="0"/>
              </a:rPr>
              <a:t>"/&gt;</a:t>
            </a:r>
          </a:p>
          <a:p>
            <a:pPr marL="0"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AttrNames</a:t>
            </a:r>
            <a:r>
              <a:rPr lang="en-US" sz="2000" dirty="0">
                <a:latin typeface="Courier New" panose="02070309020205020404" pitchFamily="49" charset="0"/>
                <a:cs typeface="Courier New" panose="02070309020205020404" pitchFamily="49" charset="0"/>
              </a:rPr>
              <a:t>&gt;</a:t>
            </a:r>
          </a:p>
          <a:p>
            <a:pPr marL="0"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attributeValues</a:t>
            </a:r>
            <a:r>
              <a:rPr lang="en-US" sz="2000" dirty="0" smtClean="0">
                <a:latin typeface="Courier New" panose="02070309020205020404" pitchFamily="49" charset="0"/>
                <a:cs typeface="Courier New" panose="02070309020205020404" pitchFamily="49" charset="0"/>
              </a:rPr>
              <a:t>&gt;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AttributeBinding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departmentIdBinding</a:t>
            </a:r>
            <a:r>
              <a:rPr lang="en-US" sz="2000" dirty="0">
                <a:latin typeface="Courier New" panose="02070309020205020404" pitchFamily="49"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AttributeBinding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bc.getControlBinding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DepartmentId</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Integer </a:t>
            </a:r>
            <a:r>
              <a:rPr lang="en-US" sz="2000" dirty="0" err="1">
                <a:latin typeface="Courier New" panose="02070309020205020404" pitchFamily="49" charset="0"/>
                <a:cs typeface="Courier New" panose="02070309020205020404" pitchFamily="49" charset="0"/>
              </a:rPr>
              <a:t>deptId</a:t>
            </a:r>
            <a:r>
              <a:rPr lang="en-US" sz="2000" dirty="0">
                <a:latin typeface="Courier New" panose="02070309020205020404" pitchFamily="49" charset="0"/>
                <a:cs typeface="Courier New" panose="02070309020205020404" pitchFamily="49" charset="0"/>
              </a:rPr>
              <a:t>=(Integer)</a:t>
            </a:r>
            <a:r>
              <a:rPr lang="en-US" sz="2000" dirty="0" err="1">
                <a:latin typeface="Courier New" panose="02070309020205020404" pitchFamily="49" charset="0"/>
                <a:cs typeface="Courier New" panose="02070309020205020404" pitchFamily="49" charset="0"/>
              </a:rPr>
              <a:t>departmentIdBinding.getInputValue</a:t>
            </a: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03682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Accessing the iterator binding and associated view object</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marL="0" indent="0">
              <a:buNone/>
            </a:pPr>
            <a:r>
              <a:rPr lang="en-US" sz="1800" dirty="0">
                <a:latin typeface="Courier New" panose="02070309020205020404" pitchFamily="49" charset="0"/>
                <a:cs typeface="Courier New" panose="02070309020205020404" pitchFamily="49" charset="0"/>
              </a:rPr>
              <a:t> &lt;iterator Binds="Departments" </a:t>
            </a:r>
            <a:r>
              <a:rPr lang="en-US" sz="1800" dirty="0" err="1">
                <a:latin typeface="Courier New" panose="02070309020205020404" pitchFamily="49" charset="0"/>
                <a:cs typeface="Courier New" panose="02070309020205020404" pitchFamily="49" charset="0"/>
              </a:rPr>
              <a:t>RangeSize</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25"     </a:t>
            </a:r>
            <a:r>
              <a:rPr lang="en-US" sz="1800" dirty="0" err="1">
                <a:latin typeface="Courier New" panose="02070309020205020404" pitchFamily="49" charset="0"/>
                <a:cs typeface="Courier New" panose="02070309020205020404" pitchFamily="49" charset="0"/>
              </a:rPr>
              <a:t>DataControl</a:t>
            </a:r>
            <a:r>
              <a:rPr lang="en-US" sz="1800" dirty="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HRServiceAppModuleDataControl</a:t>
            </a:r>
            <a:r>
              <a:rPr lang="en-US" sz="1800" dirty="0" smtClean="0">
                <a:latin typeface="Courier New" panose="02070309020205020404" pitchFamily="49" charset="0"/>
                <a:cs typeface="Courier New" panose="02070309020205020404" pitchFamily="49" charset="0"/>
              </a:rPr>
              <a:t>“ id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DepartmentsIterator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ChangeEventPolicy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ppr</a:t>
            </a:r>
            <a:r>
              <a:rPr lang="en-US" sz="1800" dirty="0">
                <a:latin typeface="Courier New" panose="02070309020205020404" pitchFamily="49" charset="0"/>
                <a:cs typeface="Courier New" panose="02070309020205020404" pitchFamily="49" charset="0"/>
              </a:rPr>
              <a:t>"/&gt; </a:t>
            </a:r>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DCBindingContainer</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DCBindingContainer</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getBindingContainer</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DCIteratorBinding</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iteratorBinding</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bc</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findIteratorBinding</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DepartmentsIterator</a:t>
            </a:r>
            <a:r>
              <a:rPr lang="en-US" sz="1800" dirty="0">
                <a:latin typeface="Courier New" panose="02070309020205020404" pitchFamily="49" charset="0"/>
                <a:cs typeface="Courier New" panose="02070309020205020404" pitchFamily="49" charset="0"/>
              </a:rPr>
              <a: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iteratorBinding.executeQuery</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ViewObject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vo</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iteratorBinding.getViewObject</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6510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r>
              <a:rPr lang="en-US" sz="2000" dirty="0"/>
              <a:t>When a client (for example, a web browser) requests a page, the web server inspects the application name present in the URL and delegates the request to the appropriate web application deployed on the server. Once the request is routed to the target application that application takes over the request processing job. A Fusion web application uses the Faces Servlet (</a:t>
            </a:r>
            <a:r>
              <a:rPr lang="en-US" sz="2000" b="1" dirty="0" err="1" smtClean="0"/>
              <a:t>javax.faces.webapp.FacesServlet</a:t>
            </a:r>
            <a:r>
              <a:rPr lang="en-US" sz="2000" dirty="0"/>
              <a:t>) to control the processing of a </a:t>
            </a:r>
            <a:r>
              <a:rPr lang="en-US" sz="2000" dirty="0" smtClean="0"/>
              <a:t>request.</a:t>
            </a:r>
          </a:p>
          <a:p>
            <a:r>
              <a:rPr lang="en-US" sz="2000" dirty="0"/>
              <a:t>The ADF Faces framework is extended from JSF with extra features such as declarative data bindings and an enhanced security model that calls for </a:t>
            </a:r>
            <a:r>
              <a:rPr lang="en-US" sz="2000" dirty="0" smtClean="0"/>
              <a:t>pre-processing using filters.</a:t>
            </a:r>
          </a:p>
          <a:p>
            <a:pPr lvl="1"/>
            <a:r>
              <a:rPr lang="en-US" sz="1600" b="1" dirty="0"/>
              <a:t>JPS </a:t>
            </a:r>
            <a:r>
              <a:rPr lang="en-US" sz="1600" b="1" dirty="0" smtClean="0"/>
              <a:t>filter </a:t>
            </a:r>
            <a:r>
              <a:rPr lang="en-US" sz="1600" dirty="0" smtClean="0"/>
              <a:t>: </a:t>
            </a:r>
            <a:r>
              <a:rPr lang="en-US" sz="1600" dirty="0"/>
              <a:t>This filter is used to set up the </a:t>
            </a:r>
            <a:r>
              <a:rPr lang="en-US" sz="1600" b="1" dirty="0"/>
              <a:t>Oracle Platform Security Services</a:t>
            </a:r>
            <a:r>
              <a:rPr lang="en-US" sz="1600" dirty="0"/>
              <a:t> (</a:t>
            </a:r>
            <a:r>
              <a:rPr lang="en-US" sz="1600" b="1" dirty="0"/>
              <a:t>OPSS</a:t>
            </a:r>
            <a:r>
              <a:rPr lang="en-US" sz="1600" dirty="0"/>
              <a:t>) policy </a:t>
            </a:r>
            <a:r>
              <a:rPr lang="en-US" sz="1600" dirty="0" smtClean="0"/>
              <a:t>provider.</a:t>
            </a:r>
          </a:p>
          <a:p>
            <a:pPr lvl="1"/>
            <a:r>
              <a:rPr lang="en-US" sz="1600" b="1" dirty="0"/>
              <a:t>Trinidad filter</a:t>
            </a:r>
            <a:r>
              <a:rPr lang="en-US" sz="1600" dirty="0"/>
              <a:t>: </a:t>
            </a:r>
            <a:r>
              <a:rPr lang="en-US" sz="1600" dirty="0" smtClean="0"/>
              <a:t>This </a:t>
            </a:r>
            <a:r>
              <a:rPr lang="en-US" sz="1600" dirty="0"/>
              <a:t>ensures that Trinidad is properly initialized  by establishing a </a:t>
            </a:r>
            <a:r>
              <a:rPr lang="en-US" sz="1600" b="1" dirty="0" err="1"/>
              <a:t>RequestContext</a:t>
            </a:r>
            <a:r>
              <a:rPr lang="en-US" sz="1600" dirty="0"/>
              <a:t> </a:t>
            </a:r>
            <a:r>
              <a:rPr lang="en-US" sz="1600" dirty="0" smtClean="0"/>
              <a:t>object.</a:t>
            </a:r>
          </a:p>
          <a:p>
            <a:pPr lvl="1"/>
            <a:r>
              <a:rPr lang="en-US" sz="1600" b="1" dirty="0"/>
              <a:t>ADF Binding </a:t>
            </a:r>
            <a:r>
              <a:rPr lang="en-US" sz="1600" b="1" dirty="0" smtClean="0"/>
              <a:t>filter : </a:t>
            </a:r>
            <a:r>
              <a:rPr lang="en-US" sz="1600" dirty="0" smtClean="0"/>
              <a:t>This </a:t>
            </a:r>
            <a:r>
              <a:rPr lang="en-US" sz="1600" dirty="0"/>
              <a:t>is used to pre-process any HTTP requests that may require access to the binding context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2051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r>
              <a:rPr lang="en-US" sz="2000" dirty="0"/>
              <a:t>When the request reaches </a:t>
            </a:r>
            <a:r>
              <a:rPr lang="en-US" sz="2000" b="1" dirty="0" err="1"/>
              <a:t>ADFBindingFilter</a:t>
            </a:r>
            <a:r>
              <a:rPr lang="en-US" sz="2000" dirty="0"/>
              <a:t>, it looks for the ADF binding context in the HTTP session, and if it is not yet present, initializes it for the first time. The ADF binding context contains data binding metadata, such as page definition usages and data control usages for the application. </a:t>
            </a:r>
            <a:r>
              <a:rPr lang="en-US" sz="2000" b="1" dirty="0" err="1"/>
              <a:t>ADFBindingFilter</a:t>
            </a:r>
            <a:r>
              <a:rPr lang="en-US" sz="2000" dirty="0"/>
              <a:t> performs the following tasks on a high level:</a:t>
            </a:r>
          </a:p>
          <a:p>
            <a:pPr lvl="1"/>
            <a:r>
              <a:rPr lang="en-US" sz="1600" dirty="0" smtClean="0"/>
              <a:t>Finds </a:t>
            </a:r>
            <a:r>
              <a:rPr lang="en-US" sz="1600" dirty="0"/>
              <a:t>the name of the binding context metadata file( the </a:t>
            </a:r>
            <a:r>
              <a:rPr lang="en-US" sz="1600" b="1" dirty="0"/>
              <a:t>.</a:t>
            </a:r>
            <a:r>
              <a:rPr lang="en-US" sz="1600" b="1" dirty="0" err="1"/>
              <a:t>cpx</a:t>
            </a:r>
            <a:r>
              <a:rPr lang="en-US" sz="1600" dirty="0"/>
              <a:t> extension file ), reads the entries, and generates binding context</a:t>
            </a:r>
          </a:p>
          <a:p>
            <a:pPr lvl="1"/>
            <a:r>
              <a:rPr lang="en-US" sz="1600" dirty="0" smtClean="0"/>
              <a:t>Creates </a:t>
            </a:r>
            <a:r>
              <a:rPr lang="en-US" sz="1600" b="1" dirty="0" err="1"/>
              <a:t>SessionContext</a:t>
            </a:r>
            <a:r>
              <a:rPr lang="en-US" sz="1600" dirty="0"/>
              <a:t>, if it's not existing</a:t>
            </a:r>
          </a:p>
          <a:p>
            <a:pPr lvl="1"/>
            <a:r>
              <a:rPr lang="en-US" sz="1600" dirty="0" smtClean="0"/>
              <a:t>Sets </a:t>
            </a:r>
            <a:r>
              <a:rPr lang="en-US" sz="1600" dirty="0"/>
              <a:t>up the error handler</a:t>
            </a:r>
          </a:p>
          <a:p>
            <a:pPr lvl="1"/>
            <a:r>
              <a:rPr lang="en-US" sz="1600" dirty="0" smtClean="0"/>
              <a:t>Sets </a:t>
            </a:r>
            <a:r>
              <a:rPr lang="en-US" sz="1600" dirty="0"/>
              <a:t>up locale</a:t>
            </a:r>
          </a:p>
          <a:p>
            <a:pPr lvl="1"/>
            <a:r>
              <a:rPr lang="en-US" sz="1600" dirty="0" smtClean="0"/>
              <a:t>Creates </a:t>
            </a:r>
            <a:r>
              <a:rPr lang="en-US" sz="1600" dirty="0"/>
              <a:t>the binding container for the page</a:t>
            </a:r>
          </a:p>
          <a:p>
            <a:r>
              <a:rPr lang="en-US" sz="2000" dirty="0" smtClean="0"/>
              <a:t>Finds </a:t>
            </a:r>
            <a:r>
              <a:rPr lang="en-US" sz="2000" dirty="0"/>
              <a:t>or constructs an instance of each data control present in the binding container for the requested page</a:t>
            </a:r>
          </a:p>
        </p:txBody>
      </p:sp>
    </p:spTree>
    <p:extLst>
      <p:ext uri="{BB962C8B-B14F-4D97-AF65-F5344CB8AC3E}">
        <p14:creationId xmlns:p14="http://schemas.microsoft.com/office/powerpoint/2010/main" val="2146623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r>
              <a:rPr lang="en-US" sz="2000" dirty="0"/>
              <a:t>Faces Servlet by design follows an extensible architecture. It allows you to configure a custom lifecycle implementation for the JSF pages by overriding the default lifecycle-factory entry in the </a:t>
            </a:r>
            <a:r>
              <a:rPr lang="en-US" sz="2000" b="1" dirty="0"/>
              <a:t>faces-config.xml</a:t>
            </a:r>
            <a:r>
              <a:rPr lang="en-US" sz="2000" dirty="0"/>
              <a:t> </a:t>
            </a:r>
            <a:r>
              <a:rPr lang="en-US" sz="2000" dirty="0" smtClean="0"/>
              <a:t>file , </a:t>
            </a:r>
            <a:r>
              <a:rPr lang="en-US" sz="2000" dirty="0"/>
              <a:t>Customized </a:t>
            </a:r>
            <a:r>
              <a:rPr lang="en-US" sz="2000" b="1" dirty="0" err="1" smtClean="0"/>
              <a:t>javax.faces.lifecycle.LifecycleFactory</a:t>
            </a:r>
            <a:r>
              <a:rPr lang="en-US" sz="2000" dirty="0" smtClean="0"/>
              <a:t> </a:t>
            </a:r>
            <a:r>
              <a:rPr lang="en-US" sz="2000" dirty="0"/>
              <a:t>can be coded to return custom lifecycle implementation.</a:t>
            </a:r>
          </a:p>
        </p:txBody>
      </p:sp>
    </p:spTree>
    <p:extLst>
      <p:ext uri="{BB962C8B-B14F-4D97-AF65-F5344CB8AC3E}">
        <p14:creationId xmlns:p14="http://schemas.microsoft.com/office/powerpoint/2010/main" val="3916937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smtClean="0"/>
              <a:t>ADF Lifecycle Phases</a:t>
            </a:r>
            <a:endParaRPr lang="en-US" dirty="0"/>
          </a:p>
        </p:txBody>
      </p:sp>
      <p:pic>
        <p:nvPicPr>
          <p:cNvPr id="4" name="Content Placeholder 3"/>
          <p:cNvPicPr>
            <a:picLocks noGrp="1" noChangeAspect="1"/>
          </p:cNvPicPr>
          <p:nvPr>
            <p:ph idx="1"/>
          </p:nvPr>
        </p:nvPicPr>
        <p:blipFill>
          <a:blip r:embed="rId2"/>
          <a:stretch>
            <a:fillRect/>
          </a:stretch>
        </p:blipFill>
        <p:spPr>
          <a:xfrm>
            <a:off x="2727001" y="1393167"/>
            <a:ext cx="8426103" cy="5286038"/>
          </a:xfrm>
          <a:prstGeom prst="rect">
            <a:avLst/>
          </a:prstGeom>
        </p:spPr>
      </p:pic>
    </p:spTree>
    <p:extLst>
      <p:ext uri="{BB962C8B-B14F-4D97-AF65-F5344CB8AC3E}">
        <p14:creationId xmlns:p14="http://schemas.microsoft.com/office/powerpoint/2010/main" val="779081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lvl="0" fontAlgn="base"/>
            <a:r>
              <a:rPr lang="en-US" sz="2000" b="1" dirty="0"/>
              <a:t>Restore view</a:t>
            </a:r>
            <a:r>
              <a:rPr lang="en-US" sz="2000" dirty="0"/>
              <a:t>: The component tree for the view of the requested page is either newly built or restored. The framework attempts to restore the component tree if the view has been already processed and the component tree is available in the </a:t>
            </a:r>
            <a:r>
              <a:rPr lang="en-US" sz="2000" b="1" dirty="0" err="1"/>
              <a:t>FacesContext</a:t>
            </a:r>
            <a:r>
              <a:rPr lang="en-US" sz="2000" dirty="0"/>
              <a:t> object</a:t>
            </a:r>
            <a:r>
              <a:rPr lang="en-US" sz="2000"/>
              <a:t>. </a:t>
            </a:r>
            <a:endParaRPr lang="en-US" sz="2000" dirty="0"/>
          </a:p>
          <a:p>
            <a:pPr lvl="0" fontAlgn="base"/>
            <a:r>
              <a:rPr lang="en-US" sz="2000" b="1" dirty="0"/>
              <a:t>JSF restore view</a:t>
            </a:r>
            <a:r>
              <a:rPr lang="en-US" sz="2000" dirty="0"/>
              <a:t>: This phase is extended from the restore view phase in the JSF lifecycle. Custom phase listeners can listen on the </a:t>
            </a:r>
            <a:r>
              <a:rPr lang="en-US" sz="2000" b="1" dirty="0"/>
              <a:t>before</a:t>
            </a:r>
            <a:r>
              <a:rPr lang="en-US" sz="2000" dirty="0"/>
              <a:t> and </a:t>
            </a:r>
            <a:r>
              <a:rPr lang="en-US" sz="2000" b="1" dirty="0"/>
              <a:t>after</a:t>
            </a:r>
            <a:r>
              <a:rPr lang="en-US" sz="2000" dirty="0"/>
              <a:t> events of this phase, to perform extra processing, if any. As mentioned earlier, the framework deploys a set of internal ADF page I </a:t>
            </a:r>
            <a:r>
              <a:rPr lang="en-US" sz="2000" dirty="0" err="1"/>
              <a:t>ifecycle</a:t>
            </a:r>
            <a:r>
              <a:rPr lang="en-US" sz="2000" dirty="0"/>
              <a:t> listeners to carry out extra tasks during the page lifecycle. During the </a:t>
            </a:r>
            <a:r>
              <a:rPr lang="en-US" sz="2000" b="1" dirty="0"/>
              <a:t>before</a:t>
            </a:r>
            <a:r>
              <a:rPr lang="en-US" sz="2000" dirty="0"/>
              <a:t> phase event for the JSF restore view, </a:t>
            </a:r>
            <a:r>
              <a:rPr lang="en-US" sz="2000" b="1" dirty="0" err="1"/>
              <a:t>UpdateBindingListener</a:t>
            </a:r>
            <a:r>
              <a:rPr lang="en-US" sz="2000" dirty="0"/>
              <a:t> (an internal ADF </a:t>
            </a:r>
            <a:r>
              <a:rPr lang="en-US" sz="2000" dirty="0" smtClean="0"/>
              <a:t>page </a:t>
            </a:r>
            <a:r>
              <a:rPr lang="en-US" sz="2000" dirty="0"/>
              <a:t>lifecycle listener) initializes the binding container object by calling </a:t>
            </a:r>
            <a:r>
              <a:rPr lang="en-US" sz="2000" b="1" dirty="0" err="1" smtClean="0"/>
              <a:t>findBindingContainerByPath</a:t>
            </a:r>
            <a:r>
              <a:rPr lang="en-US" sz="2000" b="1" dirty="0"/>
              <a:t>()</a:t>
            </a:r>
            <a:r>
              <a:rPr lang="en-US" sz="2000" dirty="0"/>
              <a:t> on the </a:t>
            </a:r>
            <a:r>
              <a:rPr lang="en-US" sz="2000" b="1" dirty="0" err="1"/>
              <a:t>BindingContext</a:t>
            </a:r>
            <a:r>
              <a:rPr lang="en-US" sz="2000" dirty="0"/>
              <a:t> object, which finds the page definition file that matches the URL and builds the binding container for the page. The ADF Controller uses listeners for the </a:t>
            </a:r>
            <a:r>
              <a:rPr lang="en-US" sz="2000" b="1" dirty="0"/>
              <a:t>before</a:t>
            </a:r>
            <a:r>
              <a:rPr lang="en-US" sz="2000" dirty="0"/>
              <a:t> and </a:t>
            </a:r>
            <a:r>
              <a:rPr lang="en-US" sz="2000" b="1" dirty="0"/>
              <a:t>after</a:t>
            </a:r>
            <a:r>
              <a:rPr lang="en-US" sz="2000" dirty="0"/>
              <a:t> events of this phase to synchronize the server-side state with the request. The page flow scope is available at the end of this phase.</a:t>
            </a:r>
          </a:p>
        </p:txBody>
      </p:sp>
    </p:spTree>
    <p:extLst>
      <p:ext uri="{BB962C8B-B14F-4D97-AF65-F5344CB8AC3E}">
        <p14:creationId xmlns:p14="http://schemas.microsoft.com/office/powerpoint/2010/main" val="2784167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lvl="0" fontAlgn="base"/>
            <a:r>
              <a:rPr lang="en-US" sz="2000" b="1" dirty="0"/>
              <a:t>Prepare model</a:t>
            </a:r>
            <a:r>
              <a:rPr lang="en-US" sz="2000" dirty="0"/>
              <a:t>: During the Prepare model phase, the framework does  the following:</a:t>
            </a:r>
          </a:p>
          <a:p>
            <a:pPr lvl="1"/>
            <a:r>
              <a:rPr lang="en-US" sz="1600" dirty="0" smtClean="0"/>
              <a:t>Page </a:t>
            </a:r>
            <a:r>
              <a:rPr lang="en-US" sz="1600" dirty="0"/>
              <a:t>parameters defined in the page definition are evaluated.</a:t>
            </a:r>
          </a:p>
          <a:p>
            <a:pPr lvl="1"/>
            <a:r>
              <a:rPr lang="en-US" sz="1600" dirty="0" smtClean="0"/>
              <a:t>If </a:t>
            </a:r>
            <a:r>
              <a:rPr lang="en-US" sz="1600" dirty="0"/>
              <a:t>a task flow binding with parameters exists in the page definition, parameters are evaluated and are passed into the task flow.</a:t>
            </a:r>
          </a:p>
          <a:p>
            <a:pPr lvl="1"/>
            <a:r>
              <a:rPr lang="en-US" sz="1600" dirty="0" smtClean="0"/>
              <a:t>For </a:t>
            </a:r>
            <a:r>
              <a:rPr lang="en-US" sz="1600" dirty="0"/>
              <a:t>any </a:t>
            </a:r>
            <a:r>
              <a:rPr lang="en-US" sz="1600" dirty="0" err="1"/>
              <a:t>executables</a:t>
            </a:r>
            <a:r>
              <a:rPr lang="en-US" sz="1600" dirty="0"/>
              <a:t> entry, whose refresh property is set to </a:t>
            </a:r>
            <a:r>
              <a:rPr lang="en-US" sz="1600" b="1" dirty="0" err="1"/>
              <a:t>prepareModel</a:t>
            </a:r>
            <a:r>
              <a:rPr lang="en-US" sz="1600" dirty="0"/>
              <a:t>, is executed. This leads to execution of the underlying </a:t>
            </a:r>
            <a:r>
              <a:rPr lang="en-US" sz="1600" dirty="0" err="1"/>
              <a:t>datasource</a:t>
            </a:r>
            <a:r>
              <a:rPr lang="en-US" sz="1600" dirty="0"/>
              <a:t> available on the data control. This explains how the page binding reads the data from the </a:t>
            </a:r>
            <a:r>
              <a:rPr lang="en-US" sz="1600" dirty="0" err="1"/>
              <a:t>datasource</a:t>
            </a:r>
            <a:r>
              <a:rPr lang="en-US" sz="1600" dirty="0"/>
              <a:t> when a page loads.</a:t>
            </a:r>
          </a:p>
          <a:p>
            <a:pPr lvl="1"/>
            <a:r>
              <a:rPr lang="en-US" sz="1600" dirty="0" smtClean="0"/>
              <a:t>If </a:t>
            </a:r>
            <a:r>
              <a:rPr lang="en-US" sz="1600" dirty="0"/>
              <a:t>the page has been created by using a template that uses ADF binding, the binding container for the page template is initialized during this phase.</a:t>
            </a:r>
          </a:p>
          <a:p>
            <a:pPr lvl="1"/>
            <a:r>
              <a:rPr lang="en-US" sz="1600" dirty="0" smtClean="0"/>
              <a:t>The </a:t>
            </a:r>
            <a:r>
              <a:rPr lang="en-US" sz="1600" dirty="0"/>
              <a:t>task flow executable binding is executed during this phase.</a:t>
            </a:r>
          </a:p>
          <a:p>
            <a:pPr marL="0" indent="0">
              <a:buNone/>
            </a:pPr>
            <a:r>
              <a:rPr lang="en-US" sz="2000" dirty="0"/>
              <a:t>If this is the initial request for the page, the lifecycle skips the process validations, update model values, and invoke application phases and jumps to the render response phase. The next phase continues for </a:t>
            </a:r>
            <a:r>
              <a:rPr lang="en-US" sz="2000" dirty="0" err="1"/>
              <a:t>postback</a:t>
            </a:r>
            <a:r>
              <a:rPr lang="en-US" sz="2000" dirty="0"/>
              <a:t> requests.</a:t>
            </a:r>
          </a:p>
        </p:txBody>
      </p:sp>
    </p:spTree>
    <p:extLst>
      <p:ext uri="{BB962C8B-B14F-4D97-AF65-F5344CB8AC3E}">
        <p14:creationId xmlns:p14="http://schemas.microsoft.com/office/powerpoint/2010/main" val="1140710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lvl="0" fontAlgn="base"/>
            <a:r>
              <a:rPr lang="en-US" sz="2000" b="1" dirty="0"/>
              <a:t>Update model values</a:t>
            </a:r>
            <a:r>
              <a:rPr lang="en-US" sz="2000" dirty="0"/>
              <a:t>: During this phase, the component's validated local values are moved to corresponding server-side properties. If the value of an updatable component is bound to a managed bean property, the local value is copied to the corresponding managed bean property. If the value of an updatable component is bound to the attribute in an iterator, the corresponding iterator is refreshed first (if the refresh is deferred and </a:t>
            </a:r>
            <a:r>
              <a:rPr lang="en-US" sz="2000" b="1" dirty="0" err="1"/>
              <a:t>refreshCondition</a:t>
            </a:r>
            <a:r>
              <a:rPr lang="en-US" sz="2000" dirty="0"/>
              <a:t> is evaluated to </a:t>
            </a:r>
            <a:r>
              <a:rPr lang="en-US" sz="2000" b="1" dirty="0"/>
              <a:t>true</a:t>
            </a:r>
            <a:r>
              <a:rPr lang="en-US" sz="2000" dirty="0"/>
              <a:t>), and then the local value of the component is copied to the corresponding attribute. This will call setter on the corresponding attribute in the view row implementation class, which in turn calls setter on underlying entity implementation (if exists). </a:t>
            </a:r>
          </a:p>
          <a:p>
            <a:r>
              <a:rPr lang="en-US" sz="2000" dirty="0"/>
              <a:t>Before updating the actual data storage (for example, the entity object), the framework will process all the validations defined on the attribute and on successful validation, the value is copied to the underlying data storage and the control proceeds to the next phase. If the validation fails, the lifecycle jumps to the render response phase. Exceptions are caught by the binding container and cached for display during the render response phase.</a:t>
            </a:r>
          </a:p>
        </p:txBody>
      </p:sp>
    </p:spTree>
    <p:extLst>
      <p:ext uri="{BB962C8B-B14F-4D97-AF65-F5344CB8AC3E}">
        <p14:creationId xmlns:p14="http://schemas.microsoft.com/office/powerpoint/2010/main" val="2332917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Binding model data with user interfaces</a:t>
            </a:r>
            <a:endParaRPr lang="en-US" dirty="0"/>
          </a:p>
        </p:txBody>
      </p:sp>
      <p:grpSp>
        <p:nvGrpSpPr>
          <p:cNvPr id="13" name="Group 12"/>
          <p:cNvGrpSpPr/>
          <p:nvPr/>
        </p:nvGrpSpPr>
        <p:grpSpPr>
          <a:xfrm>
            <a:off x="3747017" y="1277257"/>
            <a:ext cx="5190921" cy="5499804"/>
            <a:chOff x="0" y="0"/>
            <a:chExt cx="3127248" cy="3313138"/>
          </a:xfrm>
        </p:grpSpPr>
        <p:pic>
          <p:nvPicPr>
            <p:cNvPr id="14" name="Picture 13"/>
            <p:cNvPicPr/>
            <p:nvPr/>
          </p:nvPicPr>
          <p:blipFill>
            <a:blip r:embed="rId2"/>
            <a:stretch>
              <a:fillRect/>
            </a:stretch>
          </p:blipFill>
          <p:spPr>
            <a:xfrm>
              <a:off x="0" y="0"/>
              <a:ext cx="3127248" cy="3313133"/>
            </a:xfrm>
            <a:prstGeom prst="rect">
              <a:avLst/>
            </a:prstGeom>
          </p:spPr>
        </p:pic>
        <p:sp>
          <p:nvSpPr>
            <p:cNvPr id="15" name="Shape 30276"/>
            <p:cNvSpPr/>
            <p:nvPr/>
          </p:nvSpPr>
          <p:spPr>
            <a:xfrm>
              <a:off x="0" y="0"/>
              <a:ext cx="3127248" cy="3313138"/>
            </a:xfrm>
            <a:custGeom>
              <a:avLst/>
              <a:gdLst/>
              <a:ahLst/>
              <a:cxnLst/>
              <a:rect l="0" t="0" r="0" b="0"/>
              <a:pathLst>
                <a:path w="3127248" h="3313138">
                  <a:moveTo>
                    <a:pt x="0" y="3313138"/>
                  </a:moveTo>
                  <a:lnTo>
                    <a:pt x="3127248" y="3313138"/>
                  </a:lnTo>
                  <a:lnTo>
                    <a:pt x="3127248"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145668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lvl="0" fontAlgn="base"/>
            <a:r>
              <a:rPr lang="en-US" sz="2000" b="1" dirty="0"/>
              <a:t>Validate model updates</a:t>
            </a:r>
            <a:r>
              <a:rPr lang="en-US" sz="2000" dirty="0"/>
              <a:t>: The validation defined on the underlying entity object (validation added through the entity validators) is processed during this phase. Exceptions are caught by the binding container and cached for displaying during the render response phase</a:t>
            </a:r>
            <a:r>
              <a:rPr lang="en-US" sz="2000" dirty="0" smtClean="0"/>
              <a:t>.</a:t>
            </a:r>
          </a:p>
          <a:p>
            <a:pPr fontAlgn="base"/>
            <a:r>
              <a:rPr lang="en-US" sz="2000" b="1" dirty="0"/>
              <a:t>Invoke application</a:t>
            </a:r>
            <a:r>
              <a:rPr lang="en-US" sz="2000" dirty="0"/>
              <a:t>: During this phase, application events are invoked. For example, if you have specified any action event for a </a:t>
            </a:r>
            <a:r>
              <a:rPr lang="en-US" sz="2000" b="1" dirty="0"/>
              <a:t>command</a:t>
            </a:r>
            <a:r>
              <a:rPr lang="en-US" sz="2000" dirty="0"/>
              <a:t> button, it is processed in this phase. If navigation is specified for the action, navigation to a different view happens at the end of this phase.</a:t>
            </a:r>
          </a:p>
          <a:p>
            <a:pPr lvl="0" fontAlgn="base"/>
            <a:r>
              <a:rPr lang="en-US" sz="2000" b="1" dirty="0"/>
              <a:t>Metadata commit</a:t>
            </a:r>
            <a:r>
              <a:rPr lang="en-US" sz="2000" dirty="0"/>
              <a:t>: This is executed after the invoke application phase. During this phase, changes to runtime metadata are committed to the data store, which is configured using MDS.</a:t>
            </a:r>
          </a:p>
          <a:p>
            <a:pPr fontAlgn="base"/>
            <a:r>
              <a:rPr lang="en-US" sz="2000" b="1" dirty="0"/>
              <a:t>Prepare render</a:t>
            </a:r>
            <a:r>
              <a:rPr lang="en-US" sz="2000" dirty="0"/>
              <a:t>: During this phase, the binding container is refreshed to reflect the changes performed in the previous phases. Iterators whose </a:t>
            </a:r>
            <a:r>
              <a:rPr lang="en-US" sz="2000" b="1" dirty="0"/>
              <a:t>refresh</a:t>
            </a:r>
            <a:r>
              <a:rPr lang="en-US" sz="2000" dirty="0"/>
              <a:t> property is set to </a:t>
            </a:r>
            <a:r>
              <a:rPr lang="en-US" sz="2000" b="1" dirty="0" err="1"/>
              <a:t>renderModel</a:t>
            </a:r>
            <a:r>
              <a:rPr lang="en-US" sz="2000" dirty="0"/>
              <a:t>, are refreshed during this phase</a:t>
            </a:r>
            <a:r>
              <a:rPr lang="en-US" sz="2000" dirty="0" smtClean="0"/>
              <a:t>.</a:t>
            </a:r>
            <a:endParaRPr lang="en-US" sz="2000" dirty="0"/>
          </a:p>
        </p:txBody>
      </p:sp>
    </p:spTree>
    <p:extLst>
      <p:ext uri="{BB962C8B-B14F-4D97-AF65-F5344CB8AC3E}">
        <p14:creationId xmlns:p14="http://schemas.microsoft.com/office/powerpoint/2010/main" val="1554920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What happens when you access a Fusion web page?</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lvl="0" fontAlgn="base"/>
            <a:r>
              <a:rPr lang="en-US" sz="2000" b="1" dirty="0"/>
              <a:t>Render response</a:t>
            </a:r>
            <a:r>
              <a:rPr lang="en-US" sz="2000" dirty="0"/>
              <a:t>: The page is built during this phase. If this is the initial request for the page, the component tree for the page is built during this phase and appended to </a:t>
            </a:r>
            <a:r>
              <a:rPr lang="en-US" sz="2000" b="1" dirty="0" err="1"/>
              <a:t>UIViewRoot</a:t>
            </a:r>
            <a:r>
              <a:rPr lang="en-US" sz="2000" dirty="0"/>
              <a:t>. Once the tree is built, each component is asked to write its value into the response object and the state of the response is saved either on the client or server, based on the configuration.</a:t>
            </a:r>
          </a:p>
          <a:p>
            <a:r>
              <a:rPr lang="en-US" sz="2000" dirty="0"/>
              <a:t>ADF Faces has data streaming support for certain components such as  tables, trees, tree tables, and data visualization components, where the  data fetch for these components happens in another request, after rendering the page. The framework executes only the render response phase for data streaming requests.</a:t>
            </a:r>
          </a:p>
        </p:txBody>
      </p:sp>
    </p:spTree>
    <p:extLst>
      <p:ext uri="{BB962C8B-B14F-4D97-AF65-F5344CB8AC3E}">
        <p14:creationId xmlns:p14="http://schemas.microsoft.com/office/powerpoint/2010/main" val="4198189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Invoking an application module from a Java servlet</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marL="0" indent="0">
              <a:buNone/>
            </a:pPr>
            <a:r>
              <a:rPr lang="en-US" sz="2000" dirty="0"/>
              <a:t>There are two approaches:</a:t>
            </a:r>
          </a:p>
          <a:p>
            <a:pPr lvl="0" fontAlgn="base"/>
            <a:r>
              <a:rPr lang="en-US" sz="2000" dirty="0"/>
              <a:t>Using </a:t>
            </a:r>
            <a:r>
              <a:rPr lang="en-US" sz="2000" b="1" dirty="0"/>
              <a:t>Configuration::</a:t>
            </a:r>
            <a:r>
              <a:rPr lang="en-US" sz="2000" b="1" dirty="0" err="1"/>
              <a:t>createRootApplicationModule</a:t>
            </a:r>
            <a:r>
              <a:rPr lang="en-US" sz="2000" b="1" dirty="0"/>
              <a:t>(String </a:t>
            </a:r>
            <a:r>
              <a:rPr lang="en-US" sz="2000" b="1" dirty="0" err="1"/>
              <a:t>qualifiedAMDefName</a:t>
            </a:r>
            <a:r>
              <a:rPr lang="en-US" sz="2000" b="1" dirty="0"/>
              <a:t>, String </a:t>
            </a:r>
            <a:r>
              <a:rPr lang="en-US" sz="2000" b="1" dirty="0" err="1"/>
              <a:t>configName</a:t>
            </a:r>
            <a:r>
              <a:rPr lang="en-US" sz="2000" b="1" dirty="0"/>
              <a:t>)</a:t>
            </a:r>
            <a:r>
              <a:rPr lang="en-US" sz="2000" dirty="0"/>
              <a:t> to create an appropriate application module instance, and then calling desired methods on it</a:t>
            </a:r>
          </a:p>
          <a:p>
            <a:pPr lvl="0" fontAlgn="base"/>
            <a:r>
              <a:rPr lang="en-US" sz="2000" dirty="0"/>
              <a:t>Using ADF Model APIs for accessing business methods exposed through data control</a:t>
            </a:r>
          </a:p>
        </p:txBody>
      </p:sp>
    </p:spTree>
    <p:extLst>
      <p:ext uri="{BB962C8B-B14F-4D97-AF65-F5344CB8AC3E}">
        <p14:creationId xmlns:p14="http://schemas.microsoft.com/office/powerpoint/2010/main" val="4177494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Using </a:t>
            </a:r>
            <a:r>
              <a:rPr lang="en-US" b="1" dirty="0" err="1" smtClean="0"/>
              <a:t>createRootApplicationModule</a:t>
            </a:r>
            <a:r>
              <a:rPr lang="en-US" b="1" dirty="0"/>
              <a:t>() in </a:t>
            </a:r>
            <a:r>
              <a:rPr lang="en-US" b="1" dirty="0" err="1"/>
              <a:t>HttpServlet</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r>
              <a:rPr lang="en-US" sz="2000" dirty="0"/>
              <a:t>Configure </a:t>
            </a:r>
            <a:r>
              <a:rPr lang="en-US" sz="2000" b="1" dirty="0" err="1"/>
              <a:t>oracle.adf.share.http.ServletADFFilter</a:t>
            </a:r>
            <a:r>
              <a:rPr lang="en-US" sz="2000" dirty="0"/>
              <a:t> in the </a:t>
            </a:r>
            <a:r>
              <a:rPr lang="en-US" sz="2000" b="1" dirty="0"/>
              <a:t>web.xml</a:t>
            </a:r>
            <a:r>
              <a:rPr lang="en-US" sz="2000" dirty="0"/>
              <a:t> file to ensure the proper initialization of </a:t>
            </a:r>
            <a:r>
              <a:rPr lang="en-US" sz="2000" b="1" dirty="0" err="1"/>
              <a:t>oracle.adf.share.ADFContext</a:t>
            </a:r>
            <a:r>
              <a:rPr lang="en-US" sz="2000" dirty="0"/>
              <a:t> while accessing the application module from a non-ADF web application, using the </a:t>
            </a:r>
            <a:r>
              <a:rPr lang="en-US" sz="2000" dirty="0" smtClean="0"/>
              <a:t>servlet</a:t>
            </a:r>
          </a:p>
          <a:p>
            <a:pPr marL="0" indent="0">
              <a:buNone/>
            </a:pPr>
            <a:r>
              <a:rPr lang="en-US" sz="1600" dirty="0" smtClean="0">
                <a:latin typeface="Courier New" panose="02070309020205020404" pitchFamily="49" charset="0"/>
                <a:cs typeface="Courier New" panose="02070309020205020404" pitchFamily="49" charset="0"/>
              </a:rPr>
              <a:t>String </a:t>
            </a:r>
            <a:r>
              <a:rPr lang="en-US" sz="1600" dirty="0" err="1">
                <a:latin typeface="Courier New" panose="02070309020205020404" pitchFamily="49" charset="0"/>
                <a:cs typeface="Courier New" panose="02070309020205020404" pitchFamily="49" charset="0"/>
              </a:rPr>
              <a:t>amDef</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com.fanousoft.model.service.HRServiceAppModule</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String </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HRServiceAppModuleLocal</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am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HRServiceAppModuleImpl</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Configuration.createRootApplicationModule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amDef</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am.runSalaryRevisionReoutine</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}catch(</a:t>
            </a:r>
            <a:r>
              <a:rPr lang="en-US" sz="1600" dirty="0" err="1" smtClean="0">
                <a:latin typeface="Courier New" panose="02070309020205020404" pitchFamily="49" charset="0"/>
                <a:cs typeface="Courier New" panose="02070309020205020404" pitchFamily="49" charset="0"/>
              </a:rPr>
              <a:t>Excpetion</a:t>
            </a:r>
            <a:r>
              <a:rPr lang="en-US" sz="1600" dirty="0" smtClean="0">
                <a:latin typeface="Courier New" panose="02070309020205020404" pitchFamily="49" charset="0"/>
                <a:cs typeface="Courier New" panose="02070309020205020404" pitchFamily="49" charset="0"/>
              </a:rPr>
              <a:t> ex){</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finally{</a:t>
            </a:r>
          </a:p>
          <a:p>
            <a:pPr marL="0" indent="0">
              <a:buNone/>
            </a:pPr>
            <a:r>
              <a:rPr lang="en-US" sz="1600" dirty="0" smtClean="0">
                <a:latin typeface="Courier New" panose="02070309020205020404" pitchFamily="49" charset="0"/>
                <a:cs typeface="Courier New" panose="02070309020205020404" pitchFamily="49" charset="0"/>
              </a:rPr>
              <a:t>if(am </a:t>
            </a:r>
            <a:r>
              <a:rPr lang="en-US" sz="1600" dirty="0">
                <a:latin typeface="Courier New" panose="02070309020205020404" pitchFamily="49" charset="0"/>
                <a:cs typeface="Courier New" panose="02070309020205020404" pitchFamily="49" charset="0"/>
              </a:rPr>
              <a:t>!=n </a:t>
            </a:r>
            <a:r>
              <a:rPr lang="en-US" sz="1600" dirty="0" err="1">
                <a:latin typeface="Courier New" panose="02070309020205020404" pitchFamily="49" charset="0"/>
                <a:cs typeface="Courier New" panose="02070309020205020404" pitchFamily="49" charset="0"/>
              </a:rPr>
              <a:t>ull</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Configuration.releaseRootApplicationModule</a:t>
            </a:r>
            <a:r>
              <a:rPr lang="en-US" sz="1600" dirty="0" smtClean="0">
                <a:latin typeface="Courier New" panose="02070309020205020404" pitchFamily="49" charset="0"/>
                <a:cs typeface="Courier New" panose="02070309020205020404" pitchFamily="49" charset="0"/>
              </a:rPr>
              <a:t>(am</a:t>
            </a:r>
            <a:r>
              <a:rPr lang="en-US" sz="1600" dirty="0">
                <a:latin typeface="Courier New" panose="02070309020205020404" pitchFamily="49" charset="0"/>
                <a:cs typeface="Courier New" panose="02070309020205020404" pitchFamily="49" charset="0"/>
              </a:rPr>
              <a:t>, false);</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1727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ADF binding APIs in an </a:t>
            </a:r>
            <a:r>
              <a:rPr lang="en-US" b="1" dirty="0" err="1"/>
              <a:t>HttpServlet</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r>
              <a:rPr lang="en-US" sz="2000" dirty="0"/>
              <a:t>The ADF binding layer makes use of metadata XML files for holding binding information. To use a binding API from a non-ADF web application, you may need to manually create the </a:t>
            </a:r>
            <a:r>
              <a:rPr lang="en-US" sz="2000" b="1" dirty="0"/>
              <a:t>adfm.xml</a:t>
            </a:r>
            <a:r>
              <a:rPr lang="en-US" sz="2000" dirty="0"/>
              <a:t>, </a:t>
            </a:r>
            <a:r>
              <a:rPr lang="en-US" sz="2000" b="1" dirty="0" err="1"/>
              <a:t>DataBindigs.cpx</a:t>
            </a:r>
            <a:r>
              <a:rPr lang="en-US" sz="2000" dirty="0"/>
              <a:t>, and </a:t>
            </a:r>
            <a:r>
              <a:rPr lang="en-US" sz="2000" b="1" dirty="0"/>
              <a:t>pageDef.xml</a:t>
            </a:r>
            <a:r>
              <a:rPr lang="en-US" sz="2000" dirty="0"/>
              <a:t> files in the respective folders and then use ADF binding APIs from a servlet (or any other Java class) for accessing a data collection exposed through data control</a:t>
            </a:r>
            <a:r>
              <a:rPr lang="en-US" sz="2000" dirty="0" smtClean="0"/>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5319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err="1" smtClean="0"/>
              <a:t>doGet</a:t>
            </a:r>
            <a:r>
              <a:rPr lang="en-US" b="1" dirty="0" smtClean="0"/>
              <a:t> in </a:t>
            </a:r>
            <a:r>
              <a:rPr lang="en-US" b="1" dirty="0" err="1" smtClean="0"/>
              <a:t>HttpServlet</a:t>
            </a:r>
            <a:endParaRPr lang="en-US" dirty="0"/>
          </a:p>
        </p:txBody>
      </p:sp>
      <p:sp>
        <p:nvSpPr>
          <p:cNvPr id="3" name="Content Placeholder 2"/>
          <p:cNvSpPr>
            <a:spLocks noGrp="1"/>
          </p:cNvSpPr>
          <p:nvPr>
            <p:ph idx="1"/>
          </p:nvPr>
        </p:nvSpPr>
        <p:spPr>
          <a:xfrm>
            <a:off x="2060620" y="1396335"/>
            <a:ext cx="9442403" cy="5152572"/>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DCBindingContainer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dcBindingContainer</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BindingContext.getCurrent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findBindingContainer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view_warehousesPageDef</a:t>
            </a:r>
            <a:r>
              <a:rPr lang="en-US" sz="1400" dirty="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JUCtrlRangeBinding</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depts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JUCtrlRangeBinding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dcBindingContainer.findCtrlBinding</a:t>
            </a:r>
            <a:r>
              <a:rPr lang="en-US" sz="1400" dirty="0">
                <a:latin typeface="Courier New" panose="02070309020205020404" pitchFamily="49" charset="0"/>
                <a:cs typeface="Courier New" panose="02070309020205020404" pitchFamily="49" charset="0"/>
              </a:rPr>
              <a:t>("WarehousesView1");</a:t>
            </a:r>
          </a:p>
          <a:p>
            <a:pPr marL="0" indent="0">
              <a:buNone/>
            </a:pPr>
            <a:r>
              <a:rPr lang="en-US" sz="1400" dirty="0" err="1" smtClean="0">
                <a:latin typeface="Courier New" panose="02070309020205020404" pitchFamily="49" charset="0"/>
                <a:cs typeface="Courier New" panose="02070309020205020404" pitchFamily="49" charset="0"/>
              </a:rPr>
              <a:t>dcBindingContainer.refreshControl</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List&lt;</a:t>
            </a:r>
            <a:r>
              <a:rPr lang="en-US" sz="1400" dirty="0" err="1" smtClean="0">
                <a:latin typeface="Courier New" panose="02070309020205020404" pitchFamily="49" charset="0"/>
                <a:cs typeface="Courier New" panose="02070309020205020404" pitchFamily="49" charset="0"/>
              </a:rPr>
              <a:t>JUCtrlValueBindingRef</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deptsList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depts.getRangeSet</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Iterator </a:t>
            </a:r>
            <a:r>
              <a:rPr lang="en-US" sz="1400" dirty="0" err="1">
                <a:latin typeface="Courier New" panose="02070309020205020404" pitchFamily="49" charset="0"/>
                <a:cs typeface="Courier New" panose="02070309020205020404" pitchFamily="49" charset="0"/>
              </a:rPr>
              <a:t>deptsIter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deptsList.iterator</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while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deptsIter.hasNext</a:t>
            </a:r>
            <a:r>
              <a:rPr lang="en-US" sz="1400" dirty="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JUCtrlValueBindingRef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valueBinding</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JUCtrlValueBindingRef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deptsIter.next</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Row </a:t>
            </a:r>
            <a:r>
              <a:rPr lang="en-US" sz="1400" dirty="0" err="1">
                <a:latin typeface="Courier New" panose="02070309020205020404" pitchFamily="49" charset="0"/>
                <a:cs typeface="Courier New" panose="02070309020205020404" pitchFamily="49" charset="0"/>
              </a:rPr>
              <a:t>attrs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valueBinding.getRow</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attrs.getAttribute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WarehouseName</a:t>
            </a:r>
            <a:r>
              <a:rPr lang="en-US" sz="1400" dirty="0">
                <a:latin typeface="Courier New" panose="02070309020205020404" pitchFamily="49" charset="0"/>
                <a:cs typeface="Courier New" panose="02070309020205020404" pitchFamily="49" charset="0"/>
              </a:rPr>
              <a:t>") + "&lt;</a:t>
            </a:r>
            <a:r>
              <a:rPr lang="en-US" sz="1400" dirty="0" err="1">
                <a:latin typeface="Courier New" panose="02070309020205020404" pitchFamily="49" charset="0"/>
                <a:cs typeface="Courier New" panose="02070309020205020404" pitchFamily="49" charset="0"/>
              </a:rPr>
              <a:t>br</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smtClean="0">
                <a:latin typeface="Courier New" panose="02070309020205020404" pitchFamily="49" charset="0"/>
                <a:cs typeface="Courier New" panose="02070309020205020404" pitchFamily="49" charset="0"/>
              </a:rPr>
              <a:t>out.println</a:t>
            </a:r>
            <a:r>
              <a:rPr lang="en-US" sz="1400" dirty="0">
                <a:latin typeface="Courier New" panose="02070309020205020404" pitchFamily="49" charset="0"/>
                <a:cs typeface="Courier New" panose="02070309020205020404" pitchFamily="49" charset="0"/>
              </a:rPr>
              <a:t>("&lt;/body&gt;&lt;/html&gt;");</a:t>
            </a:r>
          </a:p>
          <a:p>
            <a:pPr marL="0" indent="0">
              <a:buNone/>
            </a:pPr>
            <a:r>
              <a:rPr lang="en-US" sz="1400" dirty="0" err="1" smtClean="0">
                <a:latin typeface="Courier New" panose="02070309020205020404" pitchFamily="49" charset="0"/>
                <a:cs typeface="Courier New" panose="02070309020205020404" pitchFamily="49" charset="0"/>
              </a:rPr>
              <a:t>out.close</a:t>
            </a:r>
            <a:r>
              <a:rPr lang="en-US" sz="1400" dirty="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4457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Adding custom phase listeners</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lvl="0" fontAlgn="base"/>
            <a:r>
              <a:rPr lang="en-US" sz="2000" dirty="0"/>
              <a:t>To register an application level phase listener, create a class that implements the </a:t>
            </a:r>
            <a:r>
              <a:rPr lang="en-US" sz="2000" b="1" dirty="0"/>
              <a:t>oracle.adf.controller.v2.lifecycle.PagePhaseListener</a:t>
            </a:r>
            <a:r>
              <a:rPr lang="en-US" sz="2000" dirty="0"/>
              <a:t> interface. Then register the custom phase listener in </a:t>
            </a:r>
            <a:r>
              <a:rPr lang="en-US" sz="2000" b="1" dirty="0"/>
              <a:t>adf-settings.xml</a:t>
            </a:r>
            <a:r>
              <a:rPr lang="en-US" sz="2000" dirty="0"/>
              <a:t>, located under the </a:t>
            </a:r>
            <a:r>
              <a:rPr lang="en-US" sz="2000" b="1" dirty="0"/>
              <a:t>META-INF</a:t>
            </a:r>
            <a:r>
              <a:rPr lang="en-US" sz="2000" dirty="0"/>
              <a:t> folder. Create a new file if it is not there by default.</a:t>
            </a:r>
          </a:p>
          <a:p>
            <a:pPr lvl="0" fontAlgn="base"/>
            <a:r>
              <a:rPr lang="en-US" sz="2000" dirty="0"/>
              <a:t>If you want to register the custom </a:t>
            </a:r>
            <a:r>
              <a:rPr lang="en-US" sz="2000" b="1" dirty="0" err="1"/>
              <a:t>PagePhaseListener</a:t>
            </a:r>
            <a:r>
              <a:rPr lang="en-US" sz="2000" dirty="0"/>
              <a:t> for a page, specify the custom </a:t>
            </a:r>
            <a:r>
              <a:rPr lang="en-US" sz="2000" b="1" dirty="0" err="1"/>
              <a:t>PagePhaseListener</a:t>
            </a:r>
            <a:r>
              <a:rPr lang="en-US" sz="2000" dirty="0"/>
              <a:t> implementation as </a:t>
            </a:r>
            <a:r>
              <a:rPr lang="en-US" sz="2000" b="1" dirty="0" err="1"/>
              <a:t>ControllerClass</a:t>
            </a:r>
            <a:r>
              <a:rPr lang="en-US" sz="2000" dirty="0"/>
              <a:t> in  the page definition file.</a:t>
            </a:r>
          </a:p>
          <a:p>
            <a:r>
              <a:rPr lang="en-US" sz="2000" dirty="0"/>
              <a:t>If you want more ADF-flavored phase listeners for a page that provides  more granular control over ADF phase events, build a class extending </a:t>
            </a:r>
            <a:r>
              <a:rPr lang="en-US" sz="2000" b="1" dirty="0"/>
              <a:t>oracle.adf.controller.v2.lifecycle.PageController</a:t>
            </a:r>
            <a:r>
              <a:rPr lang="en-US" sz="2000" dirty="0"/>
              <a:t> and register  the same in the page definition file as </a:t>
            </a:r>
            <a:r>
              <a:rPr lang="en-US" sz="2000" b="1" dirty="0" err="1"/>
              <a:t>ControllerClass</a:t>
            </a:r>
            <a:r>
              <a:rPr lang="en-US" sz="2000" dirty="0" smtClean="0"/>
              <a:t>.</a:t>
            </a:r>
          </a:p>
        </p:txBody>
      </p:sp>
    </p:spTree>
    <p:extLst>
      <p:ext uri="{BB962C8B-B14F-4D97-AF65-F5344CB8AC3E}">
        <p14:creationId xmlns:p14="http://schemas.microsoft.com/office/powerpoint/2010/main" val="1219028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smtClean="0"/>
              <a:t>ADF </a:t>
            </a:r>
            <a:r>
              <a:rPr lang="en-US" b="1" dirty="0"/>
              <a:t>Model metadata files</a:t>
            </a:r>
            <a:endParaRPr lang="en-US" dirty="0"/>
          </a:p>
        </p:txBody>
      </p:sp>
      <p:pic>
        <p:nvPicPr>
          <p:cNvPr id="4" name="Content Placeholder 3"/>
          <p:cNvPicPr>
            <a:picLocks noGrp="1"/>
          </p:cNvPicPr>
          <p:nvPr>
            <p:ph idx="1"/>
          </p:nvPr>
        </p:nvPicPr>
        <p:blipFill>
          <a:blip r:embed="rId2"/>
          <a:stretch>
            <a:fillRect/>
          </a:stretch>
        </p:blipFill>
        <p:spPr>
          <a:xfrm>
            <a:off x="4383370" y="1379538"/>
            <a:ext cx="4220598" cy="5151437"/>
          </a:xfrm>
          <a:prstGeom prst="rect">
            <a:avLst/>
          </a:prstGeom>
        </p:spPr>
      </p:pic>
    </p:spTree>
    <p:extLst>
      <p:ext uri="{BB962C8B-B14F-4D97-AF65-F5344CB8AC3E}">
        <p14:creationId xmlns:p14="http://schemas.microsoft.com/office/powerpoint/2010/main" val="4189410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ADF Model metadata files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b="1" dirty="0" smtClean="0"/>
              <a:t>adfm.xml : </a:t>
            </a:r>
            <a:r>
              <a:rPr lang="en-US" dirty="0" smtClean="0"/>
              <a:t>Is </a:t>
            </a:r>
            <a:r>
              <a:rPr lang="en-US" dirty="0"/>
              <a:t>a registry of registries used by the framework to quickly find all metadata registry files used at </a:t>
            </a:r>
            <a:r>
              <a:rPr lang="en-US" dirty="0" smtClean="0"/>
              <a:t>runtime:</a:t>
            </a:r>
          </a:p>
          <a:p>
            <a:pPr lvl="1" fontAlgn="base"/>
            <a:r>
              <a:rPr lang="en-US" dirty="0"/>
              <a:t>Data binding registry (</a:t>
            </a:r>
            <a:r>
              <a:rPr lang="en-US" sz="1600" b="1" dirty="0" err="1"/>
              <a:t>DataBindings.cpx</a:t>
            </a:r>
            <a:r>
              <a:rPr lang="en-US" dirty="0"/>
              <a:t>)</a:t>
            </a:r>
          </a:p>
          <a:p>
            <a:pPr lvl="1" fontAlgn="base"/>
            <a:r>
              <a:rPr lang="en-US" dirty="0"/>
              <a:t>Data control registry (</a:t>
            </a:r>
            <a:r>
              <a:rPr lang="en-US" sz="1600" b="1" dirty="0" err="1"/>
              <a:t>DataControls.dcx</a:t>
            </a:r>
            <a:r>
              <a:rPr lang="en-US" dirty="0"/>
              <a:t>)</a:t>
            </a:r>
          </a:p>
          <a:p>
            <a:pPr lvl="1" fontAlgn="base"/>
            <a:r>
              <a:rPr lang="en-US" dirty="0"/>
              <a:t>Business component service registry (</a:t>
            </a:r>
            <a:r>
              <a:rPr lang="en-US" sz="1600" b="1" dirty="0"/>
              <a:t>bc4j.xcfg</a:t>
            </a:r>
            <a:r>
              <a:rPr lang="en-US" dirty="0"/>
              <a:t>)</a:t>
            </a:r>
          </a:p>
          <a:p>
            <a:pPr lvl="1" fontAlgn="base"/>
            <a:r>
              <a:rPr lang="en-US" dirty="0"/>
              <a:t>Business component project registry (</a:t>
            </a:r>
            <a:r>
              <a:rPr lang="en-US" sz="1600" b="1" dirty="0"/>
              <a:t>&lt;</a:t>
            </a:r>
            <a:r>
              <a:rPr lang="en-US" sz="1600" b="1" dirty="0" err="1"/>
              <a:t>ModelProject</a:t>
            </a:r>
            <a:r>
              <a:rPr lang="en-US" sz="1600" b="1" dirty="0"/>
              <a:t>&gt;.</a:t>
            </a:r>
            <a:r>
              <a:rPr lang="en-US" sz="1600" b="1" dirty="0" err="1"/>
              <a:t>jpx</a:t>
            </a:r>
            <a:r>
              <a:rPr lang="en-US" dirty="0" smtClean="0"/>
              <a:t>)</a:t>
            </a:r>
            <a:endParaRPr lang="en-US" dirty="0"/>
          </a:p>
        </p:txBody>
      </p:sp>
    </p:spTree>
    <p:extLst>
      <p:ext uri="{BB962C8B-B14F-4D97-AF65-F5344CB8AC3E}">
        <p14:creationId xmlns:p14="http://schemas.microsoft.com/office/powerpoint/2010/main" val="191919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err="1" smtClean="0"/>
              <a:t>DataBindings.cpx</a:t>
            </a:r>
            <a:r>
              <a:rPr lang="en-US" b="1" dirty="0" smtClean="0"/>
              <a:t> , </a:t>
            </a:r>
            <a:r>
              <a:rPr lang="en-US" b="1" dirty="0"/>
              <a:t>adf-settings.xml</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The </a:t>
            </a:r>
            <a:r>
              <a:rPr lang="en-US" b="1" dirty="0" err="1"/>
              <a:t>DataBindings.cpx</a:t>
            </a:r>
            <a:r>
              <a:rPr lang="en-US" dirty="0"/>
              <a:t> file defines the runtime binding context for the entire application. This file contains mapping between page and page definition files, and metadata definition for the data control </a:t>
            </a:r>
            <a:r>
              <a:rPr lang="en-US" dirty="0" smtClean="0"/>
              <a:t>usage</a:t>
            </a:r>
          </a:p>
          <a:p>
            <a:r>
              <a:rPr lang="en-US" dirty="0"/>
              <a:t>ADF Settings is designed to store project-level or library-level settings for view  layers such as ADF Faces help providers, phase listeners, MDS web-app prefix,  and web cache configuration information. You cannot alter the configuration  settings for this file during or after application deployment. This file is located  in the </a:t>
            </a:r>
            <a:r>
              <a:rPr lang="en-US" b="1" dirty="0"/>
              <a:t>&lt;application&gt;\&lt;</a:t>
            </a:r>
            <a:r>
              <a:rPr lang="en-US" b="1" dirty="0" err="1"/>
              <a:t>ViewController</a:t>
            </a:r>
            <a:r>
              <a:rPr lang="en-US" b="1" dirty="0"/>
              <a:t>&gt;\</a:t>
            </a:r>
            <a:r>
              <a:rPr lang="en-US" b="1" dirty="0" err="1"/>
              <a:t>src</a:t>
            </a:r>
            <a:r>
              <a:rPr lang="en-US" b="1" dirty="0"/>
              <a:t>\META-INF directory</a:t>
            </a:r>
            <a:r>
              <a:rPr lang="en-US" dirty="0" smtClean="0"/>
              <a:t>.</a:t>
            </a:r>
            <a:endParaRPr lang="en-US" dirty="0"/>
          </a:p>
        </p:txBody>
      </p:sp>
    </p:spTree>
    <p:extLst>
      <p:ext uri="{BB962C8B-B14F-4D97-AF65-F5344CB8AC3E}">
        <p14:creationId xmlns:p14="http://schemas.microsoft.com/office/powerpoint/2010/main" val="157915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smtClean="0"/>
              <a:t>adf-config.xml</a:t>
            </a:r>
            <a:endParaRPr lang="en-US" dirty="0"/>
          </a:p>
        </p:txBody>
      </p:sp>
      <p:sp>
        <p:nvSpPr>
          <p:cNvPr id="3" name="Content Placeholder 2"/>
          <p:cNvSpPr>
            <a:spLocks noGrp="1"/>
          </p:cNvSpPr>
          <p:nvPr>
            <p:ph idx="1"/>
          </p:nvPr>
        </p:nvSpPr>
        <p:spPr>
          <a:xfrm>
            <a:off x="1484310" y="1301583"/>
            <a:ext cx="10018713" cy="5152572"/>
          </a:xfrm>
        </p:spPr>
        <p:txBody>
          <a:bodyPr>
            <a:normAutofit fontScale="92500"/>
          </a:bodyPr>
          <a:lstStyle/>
          <a:p>
            <a:r>
              <a:rPr lang="en-US" b="1" dirty="0" smtClean="0"/>
              <a:t>adf-config.xml  : </a:t>
            </a:r>
            <a:r>
              <a:rPr lang="en-US" dirty="0" smtClean="0"/>
              <a:t>The </a:t>
            </a:r>
            <a:r>
              <a:rPr lang="en-US" b="1" dirty="0"/>
              <a:t>adf-config.xml</a:t>
            </a:r>
            <a:r>
              <a:rPr lang="en-US" dirty="0"/>
              <a:t> file provides a central metadata file to manage application-wide configuration data. This file is located in </a:t>
            </a:r>
            <a:r>
              <a:rPr lang="en-US" b="1" dirty="0"/>
              <a:t>&lt;Application&gt;/. </a:t>
            </a:r>
            <a:r>
              <a:rPr lang="en-US" b="1" dirty="0" err="1"/>
              <a:t>adf</a:t>
            </a:r>
            <a:r>
              <a:rPr lang="en-US" b="1" dirty="0"/>
              <a:t>/META-INF/adf-config.xml</a:t>
            </a:r>
            <a:r>
              <a:rPr lang="en-US" dirty="0"/>
              <a:t> and there should be only one such file in the application. </a:t>
            </a:r>
            <a:endParaRPr lang="en-US" dirty="0" smtClean="0"/>
          </a:p>
          <a:p>
            <a:r>
              <a:rPr lang="en-US" dirty="0"/>
              <a:t>The application's </a:t>
            </a:r>
            <a:r>
              <a:rPr lang="en-US" b="1" dirty="0"/>
              <a:t>adf-config.xml</a:t>
            </a:r>
            <a:r>
              <a:rPr lang="en-US" dirty="0"/>
              <a:t> contains the following configuration entries:</a:t>
            </a:r>
          </a:p>
          <a:p>
            <a:pPr lvl="1" fontAlgn="base"/>
            <a:r>
              <a:rPr lang="en-US" dirty="0"/>
              <a:t>MDS configuration</a:t>
            </a:r>
          </a:p>
          <a:p>
            <a:pPr lvl="1" fontAlgn="base"/>
            <a:r>
              <a:rPr lang="en-US" b="1" dirty="0" err="1"/>
              <a:t>ResourceBundle</a:t>
            </a:r>
            <a:r>
              <a:rPr lang="en-US" dirty="0"/>
              <a:t> override information</a:t>
            </a:r>
          </a:p>
          <a:p>
            <a:pPr lvl="1" fontAlgn="base"/>
            <a:r>
              <a:rPr lang="en-US" dirty="0"/>
              <a:t>Security context</a:t>
            </a:r>
          </a:p>
          <a:p>
            <a:pPr lvl="1" fontAlgn="base"/>
            <a:r>
              <a:rPr lang="en-US" dirty="0"/>
              <a:t>Application </a:t>
            </a:r>
            <a:r>
              <a:rPr lang="en-US" dirty="0" smtClean="0"/>
              <a:t>UID</a:t>
            </a:r>
          </a:p>
          <a:p>
            <a:pPr fontAlgn="base"/>
            <a:r>
              <a:rPr lang="en-US" dirty="0"/>
              <a:t>The </a:t>
            </a:r>
            <a:r>
              <a:rPr lang="en-US" b="1" dirty="0" err="1"/>
              <a:t>oracle.adf.share.ADFConfig</a:t>
            </a:r>
            <a:r>
              <a:rPr lang="en-US" dirty="0"/>
              <a:t> class represents the runtime representation  of the </a:t>
            </a:r>
            <a:r>
              <a:rPr lang="en-US" b="1" dirty="0"/>
              <a:t>adf-config.xml</a:t>
            </a:r>
            <a:r>
              <a:rPr lang="en-US" dirty="0"/>
              <a:t> file. </a:t>
            </a:r>
            <a:r>
              <a:rPr lang="en-US" b="1" dirty="0" err="1"/>
              <a:t>ADFConfig</a:t>
            </a:r>
            <a:r>
              <a:rPr lang="en-US" dirty="0"/>
              <a:t> is a customizable document and it uses  the </a:t>
            </a:r>
            <a:r>
              <a:rPr lang="en-US" b="1" dirty="0"/>
              <a:t>metadata service</a:t>
            </a:r>
            <a:r>
              <a:rPr lang="en-US" dirty="0"/>
              <a:t> (</a:t>
            </a:r>
            <a:r>
              <a:rPr lang="en-US" b="1" dirty="0"/>
              <a:t>MDS</a:t>
            </a:r>
            <a:r>
              <a:rPr lang="en-US" dirty="0"/>
              <a:t>) to persist customizations. Updates to </a:t>
            </a:r>
            <a:r>
              <a:rPr lang="en-US" b="1" dirty="0" err="1"/>
              <a:t>ADFConfig</a:t>
            </a:r>
            <a:r>
              <a:rPr lang="en-US" dirty="0"/>
              <a:t>  are checked and updated, if needed, at the start of each HTTP request.</a:t>
            </a:r>
          </a:p>
        </p:txBody>
      </p:sp>
    </p:spTree>
    <p:extLst>
      <p:ext uri="{BB962C8B-B14F-4D97-AF65-F5344CB8AC3E}">
        <p14:creationId xmlns:p14="http://schemas.microsoft.com/office/powerpoint/2010/main" val="3582729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accessing page binding elements</a:t>
            </a:r>
            <a:endParaRPr lang="en-US" dirty="0"/>
          </a:p>
        </p:txBody>
      </p:sp>
      <p:sp>
        <p:nvSpPr>
          <p:cNvPr id="3" name="Content Placeholder 2"/>
          <p:cNvSpPr>
            <a:spLocks noGrp="1"/>
          </p:cNvSpPr>
          <p:nvPr>
            <p:ph idx="1"/>
          </p:nvPr>
        </p:nvSpPr>
        <p:spPr>
          <a:xfrm>
            <a:off x="1484310" y="1301583"/>
            <a:ext cx="10018713" cy="5152572"/>
          </a:xfrm>
        </p:spPr>
        <p:txBody>
          <a:bodyPr>
            <a:normAutofit/>
          </a:bodyPr>
          <a:lstStyle/>
          <a:p>
            <a:r>
              <a:rPr lang="en-US" b="1" dirty="0"/>
              <a:t>Accessing binding </a:t>
            </a:r>
            <a:r>
              <a:rPr lang="en-US" b="1" dirty="0" smtClean="0"/>
              <a:t>container :</a:t>
            </a:r>
          </a:p>
          <a:p>
            <a:pPr marL="0" indent="0">
              <a:buNone/>
            </a:pPr>
            <a:endParaRPr lang="en-US" b="1" dirty="0" smtClean="0"/>
          </a:p>
          <a:p>
            <a:pPr marL="0" indent="0">
              <a:buNone/>
            </a:pPr>
            <a:r>
              <a:rPr lang="en-US" sz="1800" dirty="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BindingContainer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getBindingContainer</a:t>
            </a:r>
            <a:r>
              <a:rPr lang="en-US" sz="1800" dirty="0">
                <a:latin typeface="Courier New" panose="02070309020205020404" pitchFamily="49" charset="0"/>
                <a:cs typeface="Courier New" panose="02070309020205020404" pitchFamily="49" charset="0"/>
              </a:rPr>
              <a:t>() {</a:t>
            </a:r>
          </a:p>
          <a:p>
            <a:pPr marL="0" indent="0">
              <a:buNone/>
            </a:pPr>
            <a:r>
              <a:rPr lang="en-US" sz="1800" dirty="0" err="1" smtClean="0">
                <a:latin typeface="Courier New" panose="02070309020205020404" pitchFamily="49" charset="0"/>
                <a:cs typeface="Courier New" panose="02070309020205020404" pitchFamily="49" charset="0"/>
              </a:rPr>
              <a:t>BindingContext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bindingContext</a:t>
            </a:r>
            <a:r>
              <a:rPr lang="en-US" sz="1800" dirty="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BindingContext.getCurrent</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return </a:t>
            </a:r>
            <a:r>
              <a:rPr lang="en-US" sz="1800" dirty="0" err="1">
                <a:latin typeface="Courier New" panose="02070309020205020404" pitchFamily="49" charset="0"/>
                <a:cs typeface="Courier New" panose="02070309020205020404" pitchFamily="49" charset="0"/>
              </a:rPr>
              <a:t>bindingContext.getCurrentBindingsEntry</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4788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accessing the parameter binding</a:t>
            </a:r>
            <a:endParaRPr lang="en-US" dirty="0"/>
          </a:p>
        </p:txBody>
      </p:sp>
      <p:sp>
        <p:nvSpPr>
          <p:cNvPr id="3" name="Content Placeholder 2"/>
          <p:cNvSpPr>
            <a:spLocks noGrp="1"/>
          </p:cNvSpPr>
          <p:nvPr>
            <p:ph idx="1"/>
          </p:nvPr>
        </p:nvSpPr>
        <p:spPr>
          <a:xfrm>
            <a:off x="1484310" y="1301583"/>
            <a:ext cx="10018713" cy="5152572"/>
          </a:xfrm>
        </p:spPr>
        <p:txBody>
          <a:bodyPr>
            <a:normAutofit/>
          </a:bodyPr>
          <a:lstStyle/>
          <a:p>
            <a:r>
              <a:rPr lang="en-US" b="1" dirty="0"/>
              <a:t>Accessing binding </a:t>
            </a:r>
            <a:r>
              <a:rPr lang="en-US" b="1" dirty="0" smtClean="0"/>
              <a:t>container :</a:t>
            </a:r>
          </a:p>
          <a:p>
            <a:pPr marL="0" indent="0">
              <a:buNone/>
            </a:pPr>
            <a:r>
              <a:rPr lang="en-US" sz="1800" dirty="0" smtClean="0">
                <a:latin typeface="Courier New" panose="02070309020205020404" pitchFamily="49" charset="0"/>
                <a:cs typeface="Courier New" panose="02070309020205020404" pitchFamily="49" charset="0"/>
              </a:rPr>
              <a:t>&lt;parameter </a:t>
            </a:r>
            <a:r>
              <a:rPr lang="en-US" sz="1800" dirty="0">
                <a:latin typeface="Courier New" panose="02070309020205020404" pitchFamily="49" charset="0"/>
                <a:cs typeface="Courier New" panose="02070309020205020404" pitchFamily="49" charset="0"/>
              </a:rPr>
              <a:t>id="</a:t>
            </a:r>
            <a:r>
              <a:rPr lang="en-US" sz="1800" dirty="0" err="1">
                <a:latin typeface="Courier New" panose="02070309020205020404" pitchFamily="49" charset="0"/>
                <a:cs typeface="Courier New" panose="02070309020205020404" pitchFamily="49" charset="0"/>
              </a:rPr>
              <a:t>DeptIdParam</a:t>
            </a:r>
            <a:r>
              <a:rPr lang="en-US" sz="1800" dirty="0">
                <a:latin typeface="Courier New" panose="02070309020205020404" pitchFamily="49" charset="0"/>
                <a:cs typeface="Courier New" panose="02070309020205020404" pitchFamily="49" charset="0"/>
              </a:rPr>
              <a:t>" value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viewScope.deptId</a:t>
            </a:r>
            <a:r>
              <a:rPr lang="en-US" sz="1800" dirty="0">
                <a:latin typeface="Courier New" panose="02070309020205020404" pitchFamily="49" charset="0"/>
                <a:cs typeface="Courier New" panose="02070309020205020404" pitchFamily="49" charset="0"/>
              </a:rPr>
              <a:t> != null ? </a:t>
            </a:r>
            <a:r>
              <a:rPr lang="en-US" sz="1800" dirty="0" err="1">
                <a:latin typeface="Courier New" panose="02070309020205020404" pitchFamily="49" charset="0"/>
                <a:cs typeface="Courier New" panose="02070309020205020404" pitchFamily="49" charset="0"/>
              </a:rPr>
              <a:t>viewScope.deptId</a:t>
            </a:r>
            <a:r>
              <a:rPr lang="en-US" sz="1800" dirty="0">
                <a:latin typeface="Courier New" panose="02070309020205020404" pitchFamily="49" charset="0"/>
                <a:cs typeface="Courier New" panose="02070309020205020404" pitchFamily="49" charset="0"/>
              </a:rPr>
              <a:t> : 10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evaluate="</a:t>
            </a:r>
            <a:r>
              <a:rPr lang="en-US" sz="1800" dirty="0" err="1">
                <a:latin typeface="Courier New" panose="02070309020205020404" pitchFamily="49" charset="0"/>
                <a:cs typeface="Courier New" panose="02070309020205020404" pitchFamily="49" charset="0"/>
              </a:rPr>
              <a:t>inPrepareModel</a:t>
            </a:r>
            <a:r>
              <a:rPr lang="en-US" sz="1800" dirty="0">
                <a:latin typeface="Courier New" panose="02070309020205020404" pitchFamily="49" charset="0"/>
                <a:cs typeface="Courier New" panose="02070309020205020404" pitchFamily="49" charset="0"/>
              </a:rPr>
              <a:t>"/&gt;  </a:t>
            </a:r>
            <a:endParaRPr lang="en-US" sz="1800" dirty="0" smtClean="0">
              <a:latin typeface="Courier New" panose="02070309020205020404" pitchFamily="49" charset="0"/>
              <a:cs typeface="Courier New" panose="02070309020205020404" pitchFamily="49" charset="0"/>
            </a:endParaRP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BindingContainer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getBindingContainer</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Map map= </a:t>
            </a:r>
            <a:r>
              <a:rPr lang="en-US" sz="1800" dirty="0" err="1">
                <a:latin typeface="Courier New" panose="02070309020205020404" pitchFamily="49" charset="0"/>
                <a:cs typeface="Courier New" panose="02070309020205020404" pitchFamily="49" charset="0"/>
              </a:rPr>
              <a:t>bc.getParametersMap</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Long </a:t>
            </a:r>
            <a:r>
              <a:rPr lang="en-US" sz="1800" dirty="0" err="1" smtClean="0">
                <a:latin typeface="Courier New" panose="02070309020205020404" pitchFamily="49" charset="0"/>
                <a:cs typeface="Courier New" panose="02070309020205020404" pitchFamily="49" charset="0"/>
              </a:rPr>
              <a:t>deptIdParam</a:t>
            </a:r>
            <a:r>
              <a:rPr lang="en-US" sz="1800" dirty="0" smtClean="0">
                <a:latin typeface="Courier New" panose="02070309020205020404" pitchFamily="49" charset="0"/>
                <a:cs typeface="Courier New" panose="02070309020205020404" pitchFamily="49" charset="0"/>
              </a:rPr>
              <a:t>=(Long)((</a:t>
            </a:r>
            <a:r>
              <a:rPr lang="en-US" sz="1800" dirty="0" err="1" smtClean="0">
                <a:latin typeface="Courier New" panose="02070309020205020404" pitchFamily="49" charset="0"/>
                <a:cs typeface="Courier New" panose="02070309020205020404" pitchFamily="49" charset="0"/>
              </a:rPr>
              <a:t>DCParameter</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map.get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DeptIdParam</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getValue</a:t>
            </a:r>
            <a:r>
              <a:rPr lang="en-US" sz="1800" dirty="0">
                <a:latin typeface="Courier New" panose="02070309020205020404" pitchFamily="49" charset="0"/>
                <a:cs typeface="Courier New" panose="02070309020205020404" pitchFamily="49" charset="0"/>
              </a:rPr>
              <a:t>();</a:t>
            </a:r>
          </a:p>
          <a:p>
            <a:pPr marL="0" indent="0">
              <a:buNone/>
            </a:pPr>
            <a:endParaRPr lang="en-US" sz="18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1012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executing method action binding</a:t>
            </a:r>
            <a:endParaRPr lang="en-US" dirty="0"/>
          </a:p>
        </p:txBody>
      </p:sp>
      <p:sp>
        <p:nvSpPr>
          <p:cNvPr id="3" name="Content Placeholder 2"/>
          <p:cNvSpPr>
            <a:spLocks noGrp="1"/>
          </p:cNvSpPr>
          <p:nvPr>
            <p:ph idx="1"/>
          </p:nvPr>
        </p:nvSpPr>
        <p:spPr>
          <a:xfrm>
            <a:off x="1484310" y="1301583"/>
            <a:ext cx="10018713" cy="5152572"/>
          </a:xfrm>
        </p:spPr>
        <p:txBody>
          <a:bodyPr>
            <a:noAutofit/>
          </a:bodyPr>
          <a:lstStyle/>
          <a:p>
            <a:pPr marL="0" indent="0">
              <a:buNone/>
            </a:pPr>
            <a:r>
              <a:rPr lang="en-US" sz="1400" dirty="0" err="1">
                <a:latin typeface="Courier New" panose="02070309020205020404" pitchFamily="49" charset="0"/>
                <a:cs typeface="Courier New" panose="02070309020205020404" pitchFamily="49" charset="0"/>
              </a:rPr>
              <a:t>BindingContainer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getBindingContainer</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OperationBinding</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opb</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bc.getOperationBinding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updateDepartmentDeatils</a:t>
            </a:r>
            <a:r>
              <a:rPr lang="en-US" sz="1400" dirty="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opb.getParamsMap</a:t>
            </a:r>
            <a:r>
              <a:rPr lang="en-US" sz="1400" dirty="0">
                <a:latin typeface="Courier New" panose="02070309020205020404" pitchFamily="49" charset="0"/>
                <a:cs typeface="Courier New" panose="02070309020205020404" pitchFamily="49" charset="0"/>
              </a:rPr>
              <a:t>().put("</a:t>
            </a:r>
            <a:r>
              <a:rPr lang="en-US" sz="1400" dirty="0" err="1">
                <a:latin typeface="Courier New" panose="02070309020205020404" pitchFamily="49" charset="0"/>
                <a:cs typeface="Courier New" panose="02070309020205020404" pitchFamily="49" charset="0"/>
              </a:rPr>
              <a:t>departmentRow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currentDeptRow</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Object </a:t>
            </a:r>
            <a:r>
              <a:rPr lang="en-US" sz="1400" dirty="0" err="1">
                <a:latin typeface="Courier New" panose="02070309020205020404" pitchFamily="49" charset="0"/>
                <a:cs typeface="Courier New" panose="02070309020205020404" pitchFamily="49" charset="0"/>
              </a:rPr>
              <a:t>returnValue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opb.execute</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if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opb.getErrors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isEmpty</a:t>
            </a:r>
            <a:r>
              <a:rPr lang="en-US" sz="1400" dirty="0">
                <a:latin typeface="Courier New" panose="02070309020205020404" pitchFamily="49" charset="0"/>
                <a:cs typeface="Courier New" panose="02070309020205020404" pitchFamily="49" charset="0"/>
              </a:rPr>
              <a:t>()) {</a:t>
            </a:r>
          </a:p>
          <a:p>
            <a:pPr marL="0" indent="0">
              <a:buNone/>
            </a:pP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else {</a:t>
            </a:r>
          </a:p>
          <a:p>
            <a:pPr marL="0" indent="0">
              <a:buNone/>
            </a:pPr>
            <a:r>
              <a:rPr lang="en-US" sz="1400" dirty="0" smtClean="0">
                <a:latin typeface="Courier New" panose="02070309020205020404" pitchFamily="49" charset="0"/>
                <a:cs typeface="Courier New" panose="02070309020205020404" pitchFamily="49" charset="0"/>
              </a:rPr>
              <a:t>List </a:t>
            </a:r>
            <a:r>
              <a:rPr lang="en-US" sz="1400" dirty="0" err="1">
                <a:latin typeface="Courier New" panose="02070309020205020404" pitchFamily="49" charset="0"/>
                <a:cs typeface="Courier New" panose="02070309020205020404" pitchFamily="49" charset="0"/>
              </a:rPr>
              <a:t>errorList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opb.getErrors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8004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1887</TotalTime>
  <Words>2235</Words>
  <Application>Microsoft Office PowerPoint</Application>
  <PresentationFormat>Widescreen</PresentationFormat>
  <Paragraphs>144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Corbel</vt:lpstr>
      <vt:lpstr>Courier New</vt:lpstr>
      <vt:lpstr>Parallax</vt:lpstr>
      <vt:lpstr>PowerPoint Presentation</vt:lpstr>
      <vt:lpstr>Binding model data with user interfaces</vt:lpstr>
      <vt:lpstr>ADF Model metadata files</vt:lpstr>
      <vt:lpstr>ADF Model metadata files</vt:lpstr>
      <vt:lpstr>DataBindings.cpx , adf-settings.xml</vt:lpstr>
      <vt:lpstr>adf-config.xml</vt:lpstr>
      <vt:lpstr>Programmatically accessing page binding elements</vt:lpstr>
      <vt:lpstr>Programmatically accessing the parameter binding</vt:lpstr>
      <vt:lpstr>Programmatically executing method action binding</vt:lpstr>
      <vt:lpstr>Accessing the list control binding</vt:lpstr>
      <vt:lpstr>Accessing the attribute binding</vt:lpstr>
      <vt:lpstr>Accessing the iterator binding and associated view object</vt:lpstr>
      <vt:lpstr>What happens when you access a Fusion web page?</vt:lpstr>
      <vt:lpstr>What happens when you access a Fusion web page?</vt:lpstr>
      <vt:lpstr>What happens when you access a Fusion web page?</vt:lpstr>
      <vt:lpstr>ADF Lifecycle Phases</vt:lpstr>
      <vt:lpstr>What happens when you access a Fusion web page?</vt:lpstr>
      <vt:lpstr>What happens when you access a Fusion web page?</vt:lpstr>
      <vt:lpstr>What happens when you access a Fusion web page?</vt:lpstr>
      <vt:lpstr>What happens when you access a Fusion web page?</vt:lpstr>
      <vt:lpstr>What happens when you access a Fusion web page?</vt:lpstr>
      <vt:lpstr>Invoking an application module from a Java servlet</vt:lpstr>
      <vt:lpstr>Using createRootApplicationModule() in HttpServlet</vt:lpstr>
      <vt:lpstr>Using ADF binding APIs in an HttpServlet</vt:lpstr>
      <vt:lpstr>doGet in HttpServlet</vt:lpstr>
      <vt:lpstr>Adding custom phase listeners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237</cp:revision>
  <dcterms:created xsi:type="dcterms:W3CDTF">2013-09-28T20:16:03Z</dcterms:created>
  <dcterms:modified xsi:type="dcterms:W3CDTF">2014-02-04T17:01:34Z</dcterms:modified>
</cp:coreProperties>
</file>