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23"/>
  </p:notesMasterIdLst>
  <p:handoutMasterIdLst>
    <p:handoutMasterId r:id="rId24"/>
  </p:handoutMasterIdLst>
  <p:sldIdLst>
    <p:sldId id="284"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434" autoAdjust="0"/>
  </p:normalViewPr>
  <p:slideViewPr>
    <p:cSldViewPr snapToGrid="0">
      <p:cViewPr varScale="1">
        <p:scale>
          <a:sx n="74" d="100"/>
          <a:sy n="74" d="100"/>
        </p:scale>
        <p:origin x="55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A8128CE-7308-40EA-BBB9-AD56E9230A79}" type="datetimeFigureOut">
              <a:rPr lang="en-US" smtClean="0"/>
              <a:t>2/15/2014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457A687-0BDE-4155-8E4C-DEBF6D5B519A}" type="slidenum">
              <a:rPr lang="en-US" smtClean="0"/>
              <a:t>‹#›</a:t>
            </a:fld>
            <a:endParaRPr lang="en-US"/>
          </a:p>
        </p:txBody>
      </p:sp>
    </p:spTree>
    <p:extLst>
      <p:ext uri="{BB962C8B-B14F-4D97-AF65-F5344CB8AC3E}">
        <p14:creationId xmlns:p14="http://schemas.microsoft.com/office/powerpoint/2010/main" val="1068845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40AB072-065D-4DF4-9A05-DF5A026552B0}" type="datetimeFigureOut">
              <a:rPr lang="en-US" smtClean="0"/>
              <a:t>2/15/2014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2/15/2014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2/15/2014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2/15/2014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2/15/2014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2/15/2014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6000" dirty="0"/>
              <a:t>Building Data Bound </a:t>
            </a:r>
            <a:r>
              <a:rPr lang="en-US" sz="6000" dirty="0" smtClean="0"/>
              <a:t>Web User </a:t>
            </a:r>
            <a:r>
              <a:rPr lang="en-US" sz="6000" dirty="0"/>
              <a:t>Interfaces</a:t>
            </a:r>
            <a:endParaRPr lang="en-US" sz="6000" dirty="0" smtClean="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Commonly used properties of the search region binding</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You are allowed to modify the default values of the </a:t>
            </a:r>
            <a:r>
              <a:rPr lang="en-US" b="1" dirty="0" err="1"/>
              <a:t>searchRegion</a:t>
            </a:r>
            <a:r>
              <a:rPr lang="en-US" dirty="0"/>
              <a:t> binding if the  use cases demands </a:t>
            </a:r>
            <a:r>
              <a:rPr lang="en-US" dirty="0" smtClean="0"/>
              <a:t>so.</a:t>
            </a:r>
          </a:p>
          <a:p>
            <a:pPr marL="742950" lvl="2" fontAlgn="base"/>
            <a:r>
              <a:rPr lang="en-US" sz="2200" b="1" dirty="0" err="1"/>
              <a:t>TrackQueryPerformed</a:t>
            </a:r>
            <a:r>
              <a:rPr lang="en-US" sz="2200" dirty="0"/>
              <a:t>: This flag causes to restore queried state when you navigate back to the search page. If you want to restore the queried state between page flows, then set </a:t>
            </a:r>
            <a:r>
              <a:rPr lang="en-US" sz="2200" dirty="0" err="1"/>
              <a:t>TrackQueryPerformed</a:t>
            </a:r>
            <a:r>
              <a:rPr lang="en-US" sz="2200" dirty="0"/>
              <a:t> = "</a:t>
            </a:r>
            <a:r>
              <a:rPr lang="en-US" sz="2200" dirty="0" err="1"/>
              <a:t>PageFlow</a:t>
            </a:r>
            <a:r>
              <a:rPr lang="en-US" sz="2200" dirty="0"/>
              <a:t>"  (which is default), otherwise set </a:t>
            </a:r>
            <a:r>
              <a:rPr lang="en-US" sz="2200" dirty="0" err="1"/>
              <a:t>TrackQueryPerformed</a:t>
            </a:r>
            <a:r>
              <a:rPr lang="en-US" sz="2200" dirty="0"/>
              <a:t> = "Page</a:t>
            </a:r>
            <a:r>
              <a:rPr lang="en-US" sz="2200" dirty="0" smtClean="0"/>
              <a:t>".</a:t>
            </a:r>
          </a:p>
          <a:p>
            <a:pPr marL="742950" lvl="2" fontAlgn="base"/>
            <a:r>
              <a:rPr lang="en-US" sz="2200" b="1" dirty="0" err="1"/>
              <a:t>InitialQueryOverridden</a:t>
            </a:r>
            <a:r>
              <a:rPr lang="en-US" sz="2200" dirty="0" smtClean="0"/>
              <a:t>: Set this flag to true to display result of the  pre-executed query result in the result table. </a:t>
            </a:r>
            <a:endParaRPr lang="en-US" sz="2200" dirty="0"/>
          </a:p>
        </p:txBody>
      </p:sp>
    </p:spTree>
    <p:extLst>
      <p:ext uri="{BB962C8B-B14F-4D97-AF65-F5344CB8AC3E}">
        <p14:creationId xmlns:p14="http://schemas.microsoft.com/office/powerpoint/2010/main" val="289009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is </a:t>
            </a:r>
            <a:r>
              <a:rPr lang="en-US" b="1" dirty="0" err="1"/>
              <a:t>AutoQuery</a:t>
            </a:r>
            <a:r>
              <a:rPr lang="en-US" b="1" dirty="0"/>
              <a:t> or </a:t>
            </a:r>
            <a:r>
              <a:rPr lang="en-US" b="1" dirty="0" err="1"/>
              <a:t>ClearRowSet</a:t>
            </a:r>
            <a:r>
              <a:rPr lang="en-US" b="1" dirty="0"/>
              <a:t> behavior?</a:t>
            </a:r>
          </a:p>
        </p:txBody>
      </p:sp>
      <p:sp>
        <p:nvSpPr>
          <p:cNvPr id="3" name="Content Placeholder 2"/>
          <p:cNvSpPr>
            <a:spLocks noGrp="1"/>
          </p:cNvSpPr>
          <p:nvPr>
            <p:ph idx="1"/>
          </p:nvPr>
        </p:nvSpPr>
        <p:spPr>
          <a:xfrm>
            <a:off x="1484310" y="1378857"/>
            <a:ext cx="10018713" cy="5152572"/>
          </a:xfrm>
        </p:spPr>
        <p:txBody>
          <a:bodyPr>
            <a:normAutofit/>
          </a:bodyPr>
          <a:lstStyle/>
          <a:p>
            <a:r>
              <a:rPr lang="en-US" dirty="0"/>
              <a:t>When a model bound query component renders, the framework will check the </a:t>
            </a:r>
            <a:r>
              <a:rPr lang="en-US" b="1" dirty="0"/>
              <a:t>Query Automatically</a:t>
            </a:r>
            <a:r>
              <a:rPr lang="en-US" dirty="0"/>
              <a:t> property set for the underlying view criteria to decide on the behavior of the query component during the page load. If this flag is true, the search binding will execute the query in the view object during page load. If this is set to false, then the search binding will clear the row set by calling the </a:t>
            </a:r>
            <a:r>
              <a:rPr lang="en-US" b="1" dirty="0" err="1"/>
              <a:t>executeEmptyRowSet</a:t>
            </a:r>
            <a:r>
              <a:rPr lang="en-US" b="1" dirty="0"/>
              <a:t>()</a:t>
            </a:r>
            <a:r>
              <a:rPr lang="en-US" dirty="0"/>
              <a:t> method on the underlying view object implementation</a:t>
            </a:r>
            <a:r>
              <a:rPr lang="en-US" dirty="0" smtClean="0"/>
              <a:t>.</a:t>
            </a:r>
            <a:endParaRPr lang="en-US" dirty="0"/>
          </a:p>
        </p:txBody>
      </p:sp>
    </p:spTree>
    <p:extLst>
      <p:ext uri="{BB962C8B-B14F-4D97-AF65-F5344CB8AC3E}">
        <p14:creationId xmlns:p14="http://schemas.microsoft.com/office/powerpoint/2010/main" val="3703064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Initializing criteria item values using web  tier values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lvl="0"/>
            <a:r>
              <a:rPr lang="en-US" dirty="0"/>
              <a:t>Create a method action in application module</a:t>
            </a:r>
          </a:p>
          <a:p>
            <a:pPr lvl="0"/>
            <a:r>
              <a:rPr lang="en-US" dirty="0"/>
              <a:t>Store Data in Session Object</a:t>
            </a:r>
          </a:p>
          <a:p>
            <a:pPr lvl="0"/>
            <a:r>
              <a:rPr lang="en-US" dirty="0"/>
              <a:t>Use a method call in task flow to call it immediately</a:t>
            </a:r>
          </a:p>
          <a:p>
            <a:pPr lvl="0"/>
            <a:r>
              <a:rPr lang="en-US" dirty="0"/>
              <a:t>User Groovy Expression to access the data</a:t>
            </a:r>
          </a:p>
          <a:p>
            <a:pPr lvl="1"/>
            <a:r>
              <a:rPr lang="en-US" b="1" dirty="0" err="1" smtClean="0"/>
              <a:t>adf.userSession.userData.USER_LOC</a:t>
            </a:r>
            <a:endParaRPr lang="en-US" dirty="0"/>
          </a:p>
        </p:txBody>
      </p:sp>
    </p:spTree>
    <p:extLst>
      <p:ext uri="{BB962C8B-B14F-4D97-AF65-F5344CB8AC3E}">
        <p14:creationId xmlns:p14="http://schemas.microsoft.com/office/powerpoint/2010/main" val="91375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controlling the display of a query component</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lvl="0"/>
            <a:r>
              <a:rPr lang="en-US" dirty="0"/>
              <a:t>When a model-driven query component is rendered, the framework reads the underlying view criteria definition to render individual fields</a:t>
            </a:r>
            <a:r>
              <a:rPr lang="en-US" dirty="0" smtClean="0"/>
              <a:t>.</a:t>
            </a:r>
          </a:p>
          <a:p>
            <a:pPr lvl="0"/>
            <a:r>
              <a:rPr lang="en-US" dirty="0"/>
              <a:t>To programmatically control the display of individual criteria items in the view criteria, you may want  to do the following tasks</a:t>
            </a:r>
            <a:r>
              <a:rPr lang="en-US" dirty="0" smtClean="0"/>
              <a:t>:</a:t>
            </a:r>
          </a:p>
          <a:p>
            <a:pPr lvl="1"/>
            <a:r>
              <a:rPr lang="en-US" dirty="0"/>
              <a:t>Create a custom </a:t>
            </a:r>
            <a:r>
              <a:rPr lang="en-US" b="1" dirty="0" err="1"/>
              <a:t>oracle.jbo.AttributeHints</a:t>
            </a:r>
            <a:r>
              <a:rPr lang="en-US" dirty="0"/>
              <a:t> implementation class.</a:t>
            </a:r>
          </a:p>
          <a:p>
            <a:pPr lvl="1"/>
            <a:r>
              <a:rPr lang="en-US" dirty="0"/>
              <a:t>Override the method </a:t>
            </a:r>
            <a:r>
              <a:rPr lang="en-US" b="1" dirty="0" err="1"/>
              <a:t>getCriteriaItemAttributeHints</a:t>
            </a:r>
            <a:r>
              <a:rPr lang="en-US" b="1" dirty="0"/>
              <a:t>(</a:t>
            </a:r>
            <a:r>
              <a:rPr lang="en-US" b="1" dirty="0" err="1"/>
              <a:t>ViewCriteriaItem</a:t>
            </a:r>
            <a:r>
              <a:rPr lang="en-US" b="1" dirty="0"/>
              <a:t>)</a:t>
            </a:r>
            <a:r>
              <a:rPr lang="en-US" dirty="0"/>
              <a:t> in the view object implementation class to return the custom implementation for </a:t>
            </a:r>
            <a:r>
              <a:rPr lang="en-US" b="1" dirty="0" err="1"/>
              <a:t>oracle.jbo.AttributeHints</a:t>
            </a:r>
            <a:r>
              <a:rPr lang="en-US" dirty="0" smtClean="0"/>
              <a:t>.</a:t>
            </a:r>
            <a:endParaRPr lang="en-US" dirty="0"/>
          </a:p>
        </p:txBody>
      </p:sp>
    </p:spTree>
    <p:extLst>
      <p:ext uri="{BB962C8B-B14F-4D97-AF65-F5344CB8AC3E}">
        <p14:creationId xmlns:p14="http://schemas.microsoft.com/office/powerpoint/2010/main" val="2577841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controlling the display of a query component</a:t>
            </a:r>
            <a:endParaRPr lang="en-US" dirty="0"/>
          </a:p>
        </p:txBody>
      </p:sp>
      <p:sp>
        <p:nvSpPr>
          <p:cNvPr id="3" name="Content Placeholder 2"/>
          <p:cNvSpPr>
            <a:spLocks noGrp="1"/>
          </p:cNvSpPr>
          <p:nvPr>
            <p:ph idx="1"/>
          </p:nvPr>
        </p:nvSpPr>
        <p:spPr>
          <a:xfrm>
            <a:off x="1484310" y="1378857"/>
            <a:ext cx="10018713" cy="5152572"/>
          </a:xfrm>
        </p:spPr>
        <p:txBody>
          <a:bodyPr>
            <a:noAutofit/>
          </a:bodyPr>
          <a:lstStyle/>
          <a:p>
            <a:pPr marL="0" indent="0">
              <a:buNone/>
            </a:pPr>
            <a:r>
              <a:rPr lang="en-US" sz="1400" b="1" dirty="0">
                <a:latin typeface="Courier New" panose="02070309020205020404" pitchFamily="49" charset="0"/>
                <a:cs typeface="Courier New" panose="02070309020205020404" pitchFamily="49" charset="0"/>
              </a:rPr>
              <a:t>public class </a:t>
            </a:r>
            <a:r>
              <a:rPr lang="en-US" sz="1400" b="1" dirty="0" err="1">
                <a:latin typeface="Courier New" panose="02070309020205020404" pitchFamily="49" charset="0"/>
                <a:cs typeface="Courier New" panose="02070309020205020404" pitchFamily="49" charset="0"/>
              </a:rPr>
              <a:t>CustomCriteriaAttrHints</a:t>
            </a:r>
            <a:r>
              <a:rPr lang="en-US" sz="1400" b="1" dirty="0">
                <a:latin typeface="Courier New" panose="02070309020205020404" pitchFamily="49" charset="0"/>
                <a:cs typeface="Courier New" panose="02070309020205020404" pitchFamily="49" charset="0"/>
              </a:rPr>
              <a:t> extends </a:t>
            </a:r>
            <a:r>
              <a:rPr lang="en-US" sz="1400" b="1" dirty="0" err="1">
                <a:latin typeface="Courier New" panose="02070309020205020404" pitchFamily="49" charset="0"/>
                <a:cs typeface="Courier New" panose="02070309020205020404" pitchFamily="49" charset="0"/>
              </a:rPr>
              <a:t>RowAttrHintsImpl</a:t>
            </a:r>
            <a:r>
              <a:rPr lang="en-US" sz="1400" b="1" dirty="0">
                <a:latin typeface="Courier New" panose="02070309020205020404" pitchFamily="49" charset="0"/>
                <a:cs typeface="Courier New" panose="02070309020205020404" pitchFamily="49" charset="0"/>
              </a:rPr>
              <a:t> {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ViewCriteriaItem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vcItem</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public </a:t>
            </a:r>
            <a:r>
              <a:rPr lang="en-US" sz="1400" b="1" dirty="0" err="1">
                <a:latin typeface="Courier New" panose="02070309020205020404" pitchFamily="49" charset="0"/>
                <a:cs typeface="Courier New" panose="02070309020205020404" pitchFamily="49" charset="0"/>
              </a:rPr>
              <a:t>CustomCriteriaAttrHints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ViewCriteriaItem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vci</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{super</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vcItem</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vci</a:t>
            </a:r>
            <a:r>
              <a:rPr lang="en-US" sz="1400" b="1"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@Override</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public String </a:t>
            </a:r>
            <a:r>
              <a:rPr lang="en-US" sz="1400" b="1" dirty="0" err="1">
                <a:latin typeface="Courier New" panose="02070309020205020404" pitchFamily="49" charset="0"/>
                <a:cs typeface="Courier New" panose="02070309020205020404" pitchFamily="49" charset="0"/>
              </a:rPr>
              <a:t>getHint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LocaleContext</a:t>
            </a:r>
            <a:r>
              <a:rPr lang="en-US" sz="1400" b="1" dirty="0">
                <a:latin typeface="Courier New" panose="02070309020205020404" pitchFamily="49" charset="0"/>
                <a:cs typeface="Courier New" panose="02070309020205020404" pitchFamily="49" charset="0"/>
              </a:rPr>
              <a:t> locale, </a:t>
            </a:r>
            <a:r>
              <a:rPr lang="en-US" sz="1400" b="1" dirty="0" smtClean="0">
                <a:latin typeface="Courier New" panose="02070309020205020404" pitchFamily="49" charset="0"/>
                <a:cs typeface="Courier New" panose="02070309020205020404" pitchFamily="49" charset="0"/>
              </a:rPr>
              <a:t>String </a:t>
            </a:r>
            <a:r>
              <a:rPr lang="en-US" sz="1400" b="1" dirty="0" err="1">
                <a:latin typeface="Courier New" panose="02070309020205020404" pitchFamily="49" charset="0"/>
                <a:cs typeface="Courier New" panose="02070309020205020404" pitchFamily="49" charset="0"/>
              </a:rPr>
              <a:t>sHintName</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AttributeHints.FMT_FORMAT.equals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sHintName</a:t>
            </a:r>
            <a:r>
              <a:rPr lang="en-US" sz="1400" b="1" dirty="0">
                <a:latin typeface="Courier New" panose="02070309020205020404" pitchFamily="49" charset="0"/>
                <a:cs typeface="Courier New" panose="02070309020205020404" pitchFamily="49" charset="0"/>
              </a:rPr>
              <a:t>)) {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 "</a:t>
            </a:r>
            <a:r>
              <a:rPr lang="en-US" sz="1400" b="1" dirty="0" err="1">
                <a:latin typeface="Courier New" panose="02070309020205020404" pitchFamily="49" charset="0"/>
                <a:cs typeface="Courier New" panose="02070309020205020404" pitchFamily="49" charset="0"/>
              </a:rPr>
              <a:t>yyyy</a:t>
            </a:r>
            <a:r>
              <a:rPr lang="en-US" sz="1400" b="1" dirty="0">
                <a:latin typeface="Courier New" panose="02070309020205020404" pitchFamily="49" charset="0"/>
                <a:cs typeface="Courier New" panose="02070309020205020404" pitchFamily="49" charset="0"/>
              </a:rPr>
              <a:t>-MM-</a:t>
            </a:r>
            <a:r>
              <a:rPr lang="en-US" sz="1400" b="1" dirty="0" err="1">
                <a:latin typeface="Courier New" panose="02070309020205020404" pitchFamily="49" charset="0"/>
                <a:cs typeface="Courier New" panose="02070309020205020404" pitchFamily="49" charset="0"/>
              </a:rPr>
              <a:t>dd</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 else {</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getAttributeHintsInternal</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sHintName</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locale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getHint</a:t>
            </a:r>
            <a:r>
              <a:rPr lang="en-US" sz="1400" b="1" dirty="0">
                <a:latin typeface="Courier New" panose="02070309020205020404" pitchFamily="49" charset="0"/>
                <a:cs typeface="Courier New" panose="02070309020205020404" pitchFamily="49" charset="0"/>
              </a:rPr>
              <a:t>(locale, </a:t>
            </a:r>
            <a:r>
              <a:rPr lang="en-US" sz="1400" b="1" dirty="0" err="1">
                <a:latin typeface="Courier New" panose="02070309020205020404" pitchFamily="49" charset="0"/>
                <a:cs typeface="Courier New" panose="02070309020205020404" pitchFamily="49" charset="0"/>
              </a:rPr>
              <a:t>sHintName</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a:t>
            </a:r>
          </a:p>
          <a:p>
            <a:pPr marL="0" indent="0">
              <a:buNone/>
            </a:pPr>
            <a:r>
              <a:rPr lang="en-US" sz="1400" b="1" dirty="0">
                <a:solidFill>
                  <a:schemeClr val="tx1">
                    <a:lumMod val="75000"/>
                    <a:lumOff val="25000"/>
                  </a:schemeClr>
                </a:solidFill>
              </a:rPr>
              <a:t>public </a:t>
            </a:r>
            <a:r>
              <a:rPr lang="en-US" sz="1400" b="1" dirty="0" err="1">
                <a:solidFill>
                  <a:schemeClr val="tx1">
                    <a:lumMod val="75000"/>
                    <a:lumOff val="25000"/>
                  </a:schemeClr>
                </a:solidFill>
              </a:rPr>
              <a:t>AttributeHints</a:t>
            </a:r>
            <a:r>
              <a:rPr lang="en-US" sz="1400" b="1" dirty="0">
                <a:solidFill>
                  <a:schemeClr val="tx1">
                    <a:lumMod val="75000"/>
                    <a:lumOff val="25000"/>
                  </a:schemeClr>
                </a:solidFill>
              </a:rPr>
              <a:t> </a:t>
            </a:r>
            <a:r>
              <a:rPr lang="en-US" sz="1400" b="1" dirty="0" err="1">
                <a:solidFill>
                  <a:schemeClr val="tx1">
                    <a:lumMod val="75000"/>
                    <a:lumOff val="25000"/>
                  </a:schemeClr>
                </a:solidFill>
              </a:rPr>
              <a:t>getCriteriaItemAttributeHints</a:t>
            </a:r>
            <a:r>
              <a:rPr lang="en-US" sz="1400" b="1" dirty="0">
                <a:solidFill>
                  <a:schemeClr val="tx1">
                    <a:lumMod val="75000"/>
                    <a:lumOff val="25000"/>
                  </a:schemeClr>
                </a:solidFill>
              </a:rPr>
              <a:t>(</a:t>
            </a:r>
            <a:r>
              <a:rPr lang="en-US" sz="1400" b="1" dirty="0" err="1">
                <a:solidFill>
                  <a:schemeClr val="tx1">
                    <a:lumMod val="75000"/>
                    <a:lumOff val="25000"/>
                  </a:schemeClr>
                </a:solidFill>
              </a:rPr>
              <a:t>ViewCriteriaItem</a:t>
            </a:r>
            <a:r>
              <a:rPr lang="en-US" sz="1400" b="1" dirty="0">
                <a:solidFill>
                  <a:schemeClr val="tx1">
                    <a:lumMod val="75000"/>
                    <a:lumOff val="25000"/>
                  </a:schemeClr>
                </a:solidFill>
              </a:rPr>
              <a:t> </a:t>
            </a:r>
            <a:r>
              <a:rPr lang="en-US" sz="1400" b="1" dirty="0" err="1">
                <a:solidFill>
                  <a:schemeClr val="tx1">
                    <a:lumMod val="75000"/>
                    <a:lumOff val="25000"/>
                  </a:schemeClr>
                </a:solidFill>
              </a:rPr>
              <a:t>vci</a:t>
            </a:r>
            <a:r>
              <a:rPr lang="en-US" sz="1400" b="1" dirty="0">
                <a:solidFill>
                  <a:schemeClr val="tx1">
                    <a:lumMod val="75000"/>
                    <a:lumOff val="25000"/>
                  </a:schemeClr>
                </a:solidFill>
              </a:rPr>
              <a:t>) {</a:t>
            </a:r>
            <a:endParaRPr lang="en-US" sz="1400" dirty="0">
              <a:solidFill>
                <a:schemeClr val="tx1">
                  <a:lumMod val="75000"/>
                  <a:lumOff val="25000"/>
                </a:schemeClr>
              </a:solidFill>
            </a:endParaRPr>
          </a:p>
          <a:p>
            <a:pPr marL="0" indent="0">
              <a:buNone/>
            </a:pPr>
            <a:r>
              <a:rPr lang="en-US" sz="1400" b="1" dirty="0" smtClean="0">
                <a:solidFill>
                  <a:schemeClr val="tx1">
                    <a:lumMod val="75000"/>
                    <a:lumOff val="25000"/>
                  </a:schemeClr>
                </a:solidFill>
              </a:rPr>
              <a:t>     if</a:t>
            </a:r>
            <a:r>
              <a:rPr lang="en-US" sz="1400" b="1" dirty="0">
                <a:solidFill>
                  <a:schemeClr val="tx1">
                    <a:lumMod val="75000"/>
                    <a:lumOff val="25000"/>
                  </a:schemeClr>
                </a:solidFill>
              </a:rPr>
              <a:t>("</a:t>
            </a:r>
            <a:r>
              <a:rPr lang="en-US" sz="1400" b="1" dirty="0" err="1">
                <a:solidFill>
                  <a:schemeClr val="tx1">
                    <a:lumMod val="75000"/>
                    <a:lumOff val="25000"/>
                  </a:schemeClr>
                </a:solidFill>
              </a:rPr>
              <a:t>oracle.jbo.domain.Date".</a:t>
            </a:r>
            <a:r>
              <a:rPr lang="en-US" sz="1400" b="1" dirty="0" err="1" smtClean="0">
                <a:solidFill>
                  <a:schemeClr val="tx1">
                    <a:lumMod val="75000"/>
                    <a:lumOff val="25000"/>
                  </a:schemeClr>
                </a:solidFill>
              </a:rPr>
              <a:t>equals</a:t>
            </a:r>
            <a:r>
              <a:rPr lang="en-US" sz="1400" b="1" dirty="0" smtClean="0">
                <a:solidFill>
                  <a:schemeClr val="tx1">
                    <a:lumMod val="75000"/>
                    <a:lumOff val="25000"/>
                  </a:schemeClr>
                </a:solidFill>
              </a:rPr>
              <a:t>(</a:t>
            </a:r>
            <a:r>
              <a:rPr lang="en-US" sz="1400" b="1" dirty="0" err="1" smtClean="0">
                <a:solidFill>
                  <a:schemeClr val="tx1">
                    <a:lumMod val="75000"/>
                    <a:lumOff val="25000"/>
                  </a:schemeClr>
                </a:solidFill>
              </a:rPr>
              <a:t>vci.getAttributeDef</a:t>
            </a:r>
            <a:r>
              <a:rPr lang="en-US" sz="1400" b="1" dirty="0">
                <a:solidFill>
                  <a:schemeClr val="tx1">
                    <a:lumMod val="75000"/>
                    <a:lumOff val="25000"/>
                  </a:schemeClr>
                </a:solidFill>
              </a:rPr>
              <a:t>().</a:t>
            </a:r>
            <a:r>
              <a:rPr lang="en-US" sz="1400" b="1" dirty="0" err="1">
                <a:solidFill>
                  <a:schemeClr val="tx1">
                    <a:lumMod val="75000"/>
                    <a:lumOff val="25000"/>
                  </a:schemeClr>
                </a:solidFill>
              </a:rPr>
              <a:t>getJavaType</a:t>
            </a:r>
            <a:r>
              <a:rPr lang="en-US" sz="1400" b="1" dirty="0">
                <a:solidFill>
                  <a:schemeClr val="tx1">
                    <a:lumMod val="75000"/>
                    <a:lumOff val="25000"/>
                  </a:schemeClr>
                </a:solidFill>
              </a:rPr>
              <a:t>().</a:t>
            </a:r>
            <a:r>
              <a:rPr lang="en-US" sz="1400" b="1" dirty="0" err="1">
                <a:solidFill>
                  <a:schemeClr val="tx1">
                    <a:lumMod val="75000"/>
                    <a:lumOff val="25000"/>
                  </a:schemeClr>
                </a:solidFill>
              </a:rPr>
              <a:t>getName</a:t>
            </a:r>
            <a:r>
              <a:rPr lang="en-US" sz="1400" b="1" dirty="0">
                <a:solidFill>
                  <a:schemeClr val="tx1">
                    <a:lumMod val="75000"/>
                    <a:lumOff val="25000"/>
                  </a:schemeClr>
                </a:solidFill>
              </a:rPr>
              <a:t>())) {</a:t>
            </a:r>
            <a:endParaRPr lang="en-US" sz="1400" dirty="0">
              <a:solidFill>
                <a:schemeClr val="tx1">
                  <a:lumMod val="75000"/>
                  <a:lumOff val="25000"/>
                </a:schemeClr>
              </a:solidFill>
            </a:endParaRPr>
          </a:p>
          <a:p>
            <a:pPr marL="0" indent="0">
              <a:buNone/>
            </a:pPr>
            <a:r>
              <a:rPr lang="en-US" sz="1400" b="1" dirty="0">
                <a:solidFill>
                  <a:schemeClr val="tx1">
                    <a:lumMod val="75000"/>
                    <a:lumOff val="25000"/>
                  </a:schemeClr>
                </a:solidFill>
              </a:rPr>
              <a:t>     </a:t>
            </a:r>
            <a:r>
              <a:rPr lang="en-US" sz="1400" b="1" dirty="0" smtClean="0">
                <a:solidFill>
                  <a:schemeClr val="tx1">
                    <a:lumMod val="75000"/>
                    <a:lumOff val="25000"/>
                  </a:schemeClr>
                </a:solidFill>
              </a:rPr>
              <a:t>	</a:t>
            </a:r>
            <a:r>
              <a:rPr lang="en-US" sz="1400" b="1" dirty="0" err="1" smtClean="0">
                <a:solidFill>
                  <a:schemeClr val="tx1">
                    <a:lumMod val="75000"/>
                    <a:lumOff val="25000"/>
                  </a:schemeClr>
                </a:solidFill>
              </a:rPr>
              <a:t>CustomCriteriaAttrHints</a:t>
            </a:r>
            <a:r>
              <a:rPr lang="en-US" sz="1400" b="1" dirty="0" smtClean="0">
                <a:solidFill>
                  <a:schemeClr val="tx1">
                    <a:lumMod val="75000"/>
                    <a:lumOff val="25000"/>
                  </a:schemeClr>
                </a:solidFill>
              </a:rPr>
              <a:t> </a:t>
            </a:r>
            <a:r>
              <a:rPr lang="en-US" sz="1400" b="1" dirty="0" err="1">
                <a:solidFill>
                  <a:schemeClr val="tx1">
                    <a:lumMod val="75000"/>
                    <a:lumOff val="25000"/>
                  </a:schemeClr>
                </a:solidFill>
              </a:rPr>
              <a:t>attrHints</a:t>
            </a:r>
            <a:r>
              <a:rPr lang="en-US" sz="1400" b="1" dirty="0">
                <a:solidFill>
                  <a:schemeClr val="tx1">
                    <a:lumMod val="75000"/>
                    <a:lumOff val="25000"/>
                  </a:schemeClr>
                </a:solidFill>
              </a:rPr>
              <a:t>=   </a:t>
            </a:r>
            <a:r>
              <a:rPr lang="en-US" sz="1400" b="1" dirty="0" smtClean="0">
                <a:solidFill>
                  <a:schemeClr val="tx1">
                    <a:lumMod val="75000"/>
                    <a:lumOff val="25000"/>
                  </a:schemeClr>
                </a:solidFill>
              </a:rPr>
              <a:t>new </a:t>
            </a:r>
            <a:r>
              <a:rPr lang="en-US" sz="1400" b="1" dirty="0" err="1">
                <a:solidFill>
                  <a:schemeClr val="tx1">
                    <a:lumMod val="75000"/>
                    <a:lumOff val="25000"/>
                  </a:schemeClr>
                </a:solidFill>
              </a:rPr>
              <a:t>CustomCriteriaAttrHints</a:t>
            </a:r>
            <a:r>
              <a:rPr lang="en-US" sz="1400" b="1" dirty="0">
                <a:solidFill>
                  <a:schemeClr val="tx1">
                    <a:lumMod val="75000"/>
                    <a:lumOff val="25000"/>
                  </a:schemeClr>
                </a:solidFill>
              </a:rPr>
              <a:t>(</a:t>
            </a:r>
            <a:r>
              <a:rPr lang="en-US" sz="1400" b="1" dirty="0" err="1">
                <a:solidFill>
                  <a:schemeClr val="tx1">
                    <a:lumMod val="75000"/>
                    <a:lumOff val="25000"/>
                  </a:schemeClr>
                </a:solidFill>
              </a:rPr>
              <a:t>vci</a:t>
            </a:r>
            <a:r>
              <a:rPr lang="en-US" sz="1400" b="1" dirty="0">
                <a:solidFill>
                  <a:schemeClr val="tx1">
                    <a:lumMod val="75000"/>
                    <a:lumOff val="25000"/>
                  </a:schemeClr>
                </a:solidFill>
              </a:rPr>
              <a:t>);      </a:t>
            </a:r>
            <a:endParaRPr lang="en-US" sz="1400" b="1" dirty="0" smtClean="0">
              <a:solidFill>
                <a:schemeClr val="tx1">
                  <a:lumMod val="75000"/>
                  <a:lumOff val="25000"/>
                </a:schemeClr>
              </a:solidFill>
            </a:endParaRPr>
          </a:p>
          <a:p>
            <a:pPr marL="0" indent="0">
              <a:buNone/>
            </a:pPr>
            <a:r>
              <a:rPr lang="en-US" sz="1400" b="1" dirty="0">
                <a:solidFill>
                  <a:schemeClr val="tx1">
                    <a:lumMod val="75000"/>
                    <a:lumOff val="25000"/>
                  </a:schemeClr>
                </a:solidFill>
              </a:rPr>
              <a:t>	</a:t>
            </a:r>
            <a:r>
              <a:rPr lang="en-US" sz="1400" b="1" dirty="0" smtClean="0">
                <a:solidFill>
                  <a:schemeClr val="tx1">
                    <a:lumMod val="75000"/>
                    <a:lumOff val="25000"/>
                  </a:schemeClr>
                </a:solidFill>
              </a:rPr>
              <a:t>return </a:t>
            </a:r>
            <a:r>
              <a:rPr lang="en-US" sz="1400" b="1" dirty="0" err="1">
                <a:solidFill>
                  <a:schemeClr val="tx1">
                    <a:lumMod val="75000"/>
                    <a:lumOff val="25000"/>
                  </a:schemeClr>
                </a:solidFill>
              </a:rPr>
              <a:t>attrHints</a:t>
            </a:r>
            <a:r>
              <a:rPr lang="en-US" sz="1400" b="1" dirty="0" smtClean="0">
                <a:solidFill>
                  <a:schemeClr val="tx1">
                    <a:lumMod val="75000"/>
                    <a:lumOff val="25000"/>
                  </a:schemeClr>
                </a:solidFill>
              </a:rPr>
              <a:t>;    </a:t>
            </a:r>
            <a:r>
              <a:rPr lang="en-US" sz="1400" b="1" dirty="0">
                <a:solidFill>
                  <a:schemeClr val="tx1">
                    <a:lumMod val="75000"/>
                    <a:lumOff val="25000"/>
                  </a:schemeClr>
                </a:solidFill>
              </a:rPr>
              <a:t>}</a:t>
            </a:r>
            <a:endParaRPr lang="en-US" sz="1400" dirty="0">
              <a:solidFill>
                <a:schemeClr val="tx1">
                  <a:lumMod val="75000"/>
                  <a:lumOff val="25000"/>
                </a:schemeClr>
              </a:solidFill>
            </a:endParaRPr>
          </a:p>
          <a:p>
            <a:pPr marL="0" indent="0">
              <a:buNone/>
            </a:pPr>
            <a:r>
              <a:rPr lang="en-US" sz="1400" b="1" dirty="0">
                <a:solidFill>
                  <a:schemeClr val="tx1">
                    <a:lumMod val="75000"/>
                    <a:lumOff val="25000"/>
                  </a:schemeClr>
                </a:solidFill>
              </a:rPr>
              <a:t>    return </a:t>
            </a:r>
            <a:r>
              <a:rPr lang="en-US" sz="1400" b="1" dirty="0" err="1">
                <a:solidFill>
                  <a:schemeClr val="tx1">
                    <a:lumMod val="75000"/>
                    <a:lumOff val="25000"/>
                  </a:schemeClr>
                </a:solidFill>
              </a:rPr>
              <a:t>super.getCriteriaItemAttributeHints</a:t>
            </a:r>
            <a:r>
              <a:rPr lang="en-US" sz="1400" b="1" dirty="0">
                <a:solidFill>
                  <a:schemeClr val="tx1">
                    <a:lumMod val="75000"/>
                    <a:lumOff val="25000"/>
                  </a:schemeClr>
                </a:solidFill>
              </a:rPr>
              <a:t>(</a:t>
            </a:r>
            <a:r>
              <a:rPr lang="en-US" sz="1400" b="1" dirty="0" err="1">
                <a:solidFill>
                  <a:schemeClr val="tx1">
                    <a:lumMod val="75000"/>
                    <a:lumOff val="25000"/>
                  </a:schemeClr>
                </a:solidFill>
              </a:rPr>
              <a:t>vci</a:t>
            </a:r>
            <a:r>
              <a:rPr lang="en-US" sz="1400" b="1" dirty="0">
                <a:solidFill>
                  <a:schemeClr val="tx1">
                    <a:lumMod val="75000"/>
                    <a:lumOff val="25000"/>
                  </a:schemeClr>
                </a:solidFill>
              </a:rPr>
              <a:t>); </a:t>
            </a:r>
            <a:r>
              <a:rPr lang="en-US" sz="1400" b="1" dirty="0" smtClean="0">
                <a:solidFill>
                  <a:schemeClr val="tx1">
                    <a:lumMod val="75000"/>
                    <a:lumOff val="25000"/>
                  </a:schemeClr>
                </a:solidFill>
              </a:rPr>
              <a: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253107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retrieving view criteria used for a query component</a:t>
            </a:r>
            <a:endParaRPr lang="en-US" dirty="0"/>
          </a:p>
        </p:txBody>
      </p:sp>
      <p:sp>
        <p:nvSpPr>
          <p:cNvPr id="3" name="Content Placeholder 2"/>
          <p:cNvSpPr>
            <a:spLocks noGrp="1"/>
          </p:cNvSpPr>
          <p:nvPr>
            <p:ph idx="1"/>
          </p:nvPr>
        </p:nvSpPr>
        <p:spPr>
          <a:xfrm>
            <a:off x="1484310" y="1378857"/>
            <a:ext cx="10018713" cy="5152572"/>
          </a:xfrm>
        </p:spPr>
        <p:txBody>
          <a:bodyPr>
            <a:noAutofit/>
          </a:bodyPr>
          <a:lstStyle/>
          <a:p>
            <a:pPr marL="0" indent="0">
              <a:buNone/>
            </a:pPr>
            <a:r>
              <a:rPr lang="en-US" sz="1400" b="1" dirty="0">
                <a:solidFill>
                  <a:schemeClr val="tx1">
                    <a:lumMod val="50000"/>
                    <a:lumOff val="50000"/>
                  </a:schemeClr>
                </a:solidFill>
                <a:latin typeface="Courier New" panose="02070309020205020404" pitchFamily="49" charset="0"/>
                <a:cs typeface="Courier New" panose="02070309020205020404" pitchFamily="49" charset="0"/>
              </a:rPr>
              <a:t>&lt;</a:t>
            </a:r>
            <a:r>
              <a:rPr lang="en-US" sz="1400" b="1" dirty="0" err="1">
                <a:solidFill>
                  <a:schemeClr val="tx1">
                    <a:lumMod val="50000"/>
                    <a:lumOff val="50000"/>
                  </a:schemeClr>
                </a:solidFill>
                <a:latin typeface="Courier New" panose="02070309020205020404" pitchFamily="49" charset="0"/>
                <a:cs typeface="Courier New" panose="02070309020205020404" pitchFamily="49" charset="0"/>
              </a:rPr>
              <a:t>af:query</a:t>
            </a:r>
            <a:r>
              <a:rPr lang="en-US" sz="14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b="1" dirty="0" err="1">
                <a:solidFill>
                  <a:schemeClr val="tx1">
                    <a:lumMod val="50000"/>
                    <a:lumOff val="50000"/>
                  </a:schemeClr>
                </a:solidFill>
                <a:latin typeface="Courier New" panose="02070309020205020404" pitchFamily="49" charset="0"/>
                <a:cs typeface="Courier New" panose="02070309020205020404" pitchFamily="49" charset="0"/>
              </a:rPr>
              <a:t>queryListener</a:t>
            </a:r>
            <a:r>
              <a:rPr lang="en-US" sz="1400" b="1" dirty="0">
                <a:solidFill>
                  <a:schemeClr val="tx1">
                    <a:lumMod val="50000"/>
                    <a:lumOff val="50000"/>
                  </a:schemeClr>
                </a:solidFill>
                <a:latin typeface="Courier New" panose="02070309020205020404" pitchFamily="49" charset="0"/>
                <a:cs typeface="Courier New" panose="02070309020205020404" pitchFamily="49" charset="0"/>
              </a:rPr>
              <a:t>="#{</a:t>
            </a:r>
            <a:r>
              <a:rPr lang="en-US" sz="1400" b="1" dirty="0" err="1">
                <a:solidFill>
                  <a:schemeClr val="tx1">
                    <a:lumMod val="50000"/>
                    <a:lumOff val="50000"/>
                  </a:schemeClr>
                </a:solidFill>
                <a:latin typeface="Courier New" panose="02070309020205020404" pitchFamily="49" charset="0"/>
                <a:cs typeface="Courier New" panose="02070309020205020404" pitchFamily="49" charset="0"/>
              </a:rPr>
              <a:t>SearchBean.queryPerfromed</a:t>
            </a:r>
            <a:r>
              <a:rPr lang="en-US" sz="14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b="1" dirty="0" smtClean="0">
                <a:solidFill>
                  <a:schemeClr val="tx1">
                    <a:lumMod val="50000"/>
                    <a:lumOff val="50000"/>
                  </a:schemeClr>
                </a:solidFill>
                <a:latin typeface="Courier New" panose="02070309020205020404" pitchFamily="49" charset="0"/>
                <a:cs typeface="Courier New" panose="02070309020205020404" pitchFamily="49" charset="0"/>
              </a:rPr>
              <a:t>/&gt;</a:t>
            </a:r>
          </a:p>
          <a:p>
            <a:pPr marL="0" indent="0">
              <a:buNone/>
            </a:pPr>
            <a:r>
              <a:rPr lang="en-US" sz="1400" b="1" dirty="0">
                <a:latin typeface="Courier New" panose="02070309020205020404" pitchFamily="49" charset="0"/>
                <a:cs typeface="Courier New" panose="02070309020205020404" pitchFamily="49" charset="0"/>
              </a:rPr>
              <a:t>public void </a:t>
            </a:r>
            <a:r>
              <a:rPr lang="en-US" sz="1400" b="1" dirty="0" err="1">
                <a:latin typeface="Courier New" panose="02070309020205020404" pitchFamily="49" charset="0"/>
                <a:cs typeface="Courier New" panose="02070309020205020404" pitchFamily="49" charset="0"/>
              </a:rPr>
              <a:t>queryPerfromed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QueryEvent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queryEvent</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DCBindingContainer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bc</a:t>
            </a:r>
            <a:r>
              <a:rPr lang="en-US" sz="1400" b="1" dirty="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DCBindingContainer</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BindingContext.getCurrent</a:t>
            </a:r>
            <a:r>
              <a:rPr lang="en-US" sz="1400" b="1" dirty="0" smtClean="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getCurrentBindingsEntry</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DCBindingContainer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searchBinding</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DCBindingContainer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bc</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findExecutableBinding</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DeptViewCriteriaQuery</a:t>
            </a:r>
            <a:r>
              <a:rPr lang="en-US" sz="1400" b="1" dirty="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String </a:t>
            </a:r>
            <a:r>
              <a:rPr lang="en-US" sz="1400" b="1" dirty="0" err="1">
                <a:latin typeface="Courier New" panose="02070309020205020404" pitchFamily="49" charset="0"/>
                <a:cs typeface="Courier New" panose="02070309020205020404" pitchFamily="49" charset="0"/>
              </a:rPr>
              <a:t>criteriaName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JUSearchBindingCustomizer</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getCriteriaName</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searchBinding</a:t>
            </a:r>
            <a:r>
              <a:rPr lang="en-US" sz="1400" b="1"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ViewCriteria</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JUSearchBindingCustomizer</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getViewCriteria</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searchBinding</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criteriaName</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ViewCriteriaRow</a:t>
            </a:r>
            <a:r>
              <a:rPr lang="en-US" sz="1400" b="1" dirty="0">
                <a:latin typeface="Courier New" panose="02070309020205020404" pitchFamily="49" charset="0"/>
                <a:cs typeface="Courier New" panose="02070309020205020404" pitchFamily="49" charset="0"/>
              </a:rPr>
              <a:t> vcr1 = </a:t>
            </a:r>
            <a:r>
              <a:rPr lang="en-US" sz="1400" b="1" dirty="0" err="1">
                <a:latin typeface="Courier New" panose="02070309020205020404" pitchFamily="49" charset="0"/>
                <a:cs typeface="Courier New" panose="02070309020205020404" pitchFamily="49" charset="0"/>
              </a:rPr>
              <a:t>vc.createViewCriteriaRow</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vcr1.setAttribute</a:t>
            </a:r>
            <a:r>
              <a:rPr lang="en-US" sz="1400" b="1" dirty="0">
                <a:latin typeface="Courier New" panose="02070309020205020404" pitchFamily="49" charset="0"/>
                <a:cs typeface="Courier New" panose="02070309020205020404" pitchFamily="49" charset="0"/>
              </a:rPr>
              <a:t>("DepartmentId","10");</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vc.addRow</a:t>
            </a:r>
            <a:r>
              <a:rPr lang="en-US" sz="1400" b="1" dirty="0">
                <a:latin typeface="Courier New" panose="02070309020205020404" pitchFamily="49" charset="0"/>
                <a:cs typeface="Courier New" panose="02070309020205020404" pitchFamily="49" charset="0"/>
              </a:rPr>
              <a:t>(vcr1);</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invokeQueryEventMethodExpression</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bindings.DeptViewCriteriaQuery.processQuery</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queryEvent</a:t>
            </a:r>
            <a:r>
              <a:rPr lang="en-US" sz="1400" b="1" dirty="0">
                <a:latin typeface="Courier New" panose="02070309020205020404" pitchFamily="49" charset="0"/>
                <a:cs typeface="Courier New" panose="02070309020205020404" pitchFamily="49" charset="0"/>
              </a:rPr>
              <a:t>); </a:t>
            </a:r>
            <a:endParaRPr lang="fa-IR" sz="1400" b="1" dirty="0" smtClean="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7829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smtClean="0"/>
              <a:t>Calling an El Expression in Manage Bean</a:t>
            </a:r>
            <a:endParaRPr lang="en-US" dirty="0"/>
          </a:p>
        </p:txBody>
      </p:sp>
      <p:sp>
        <p:nvSpPr>
          <p:cNvPr id="3" name="Content Placeholder 2"/>
          <p:cNvSpPr>
            <a:spLocks noGrp="1"/>
          </p:cNvSpPr>
          <p:nvPr>
            <p:ph idx="1"/>
          </p:nvPr>
        </p:nvSpPr>
        <p:spPr>
          <a:xfrm>
            <a:off x="1484310" y="1378857"/>
            <a:ext cx="10018713" cy="5152572"/>
          </a:xfrm>
        </p:spPr>
        <p:txBody>
          <a:bodyPr>
            <a:noAutofit/>
          </a:bodyPr>
          <a:lstStyle/>
          <a:p>
            <a:pPr marL="0" indent="0">
              <a:buNone/>
            </a:pPr>
            <a:r>
              <a:rPr lang="en-US" sz="1400" b="1" dirty="0">
                <a:latin typeface="Courier New" panose="02070309020205020404" pitchFamily="49" charset="0"/>
                <a:cs typeface="Courier New" panose="02070309020205020404" pitchFamily="49" charset="0"/>
              </a:rPr>
              <a:t>private void </a:t>
            </a:r>
            <a:r>
              <a:rPr lang="en-US" sz="1400" b="1" dirty="0" err="1">
                <a:latin typeface="Courier New" panose="02070309020205020404" pitchFamily="49" charset="0"/>
                <a:cs typeface="Courier New" panose="02070309020205020404" pitchFamily="49" charset="0"/>
              </a:rPr>
              <a:t>invokeQueryEventMethodExpression</a:t>
            </a:r>
            <a:r>
              <a:rPr lang="en-US" sz="1400" b="1" dirty="0">
                <a:latin typeface="Courier New" panose="02070309020205020404" pitchFamily="49" charset="0"/>
                <a:cs typeface="Courier New" panose="02070309020205020404" pitchFamily="49" charset="0"/>
              </a:rPr>
              <a:t>(String expression, </a:t>
            </a:r>
            <a:r>
              <a:rPr lang="en-US" sz="1400" b="1" dirty="0" err="1">
                <a:latin typeface="Courier New" panose="02070309020205020404" pitchFamily="49" charset="0"/>
                <a:cs typeface="Courier New" panose="02070309020205020404" pitchFamily="49" charset="0"/>
              </a:rPr>
              <a:t>QueryEvent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queryEvent</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FacesContext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fctx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FacesContext.getCurrentInstance</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ELContext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elctx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fctx.getELContext</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ExpressionFactory</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efactory</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fctx.getApplication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getExpressionFactory</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MethodExpression</a:t>
            </a:r>
            <a:r>
              <a:rPr lang="en-US" sz="1400" b="1" dirty="0">
                <a:latin typeface="Courier New" panose="02070309020205020404" pitchFamily="49" charset="0"/>
                <a:cs typeface="Courier New" panose="02070309020205020404" pitchFamily="49" charset="0"/>
              </a:rPr>
              <a:t> me =</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efactory.createMethodExpression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elctx</a:t>
            </a:r>
            <a:r>
              <a:rPr lang="en-US" sz="1400" b="1" dirty="0">
                <a:latin typeface="Courier New" panose="02070309020205020404" pitchFamily="49" charset="0"/>
                <a:cs typeface="Courier New" panose="02070309020205020404" pitchFamily="49" charset="0"/>
              </a:rPr>
              <a:t>, expression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Object.class</a:t>
            </a:r>
            <a:r>
              <a:rPr lang="en-US" sz="1400" b="1" dirty="0">
                <a:latin typeface="Courier New" panose="02070309020205020404" pitchFamily="49" charset="0"/>
                <a:cs typeface="Courier New" panose="02070309020205020404" pitchFamily="49" charset="0"/>
              </a:rPr>
              <a:t>, new Class[] { </a:t>
            </a:r>
            <a:r>
              <a:rPr lang="en-US" sz="1400" b="1" dirty="0" err="1">
                <a:latin typeface="Courier New" panose="02070309020205020404" pitchFamily="49" charset="0"/>
                <a:cs typeface="Courier New" panose="02070309020205020404" pitchFamily="49" charset="0"/>
              </a:rPr>
              <a:t>QueryEvent.class</a:t>
            </a:r>
            <a:r>
              <a:rPr lang="en-US" sz="1400" b="1" dirty="0">
                <a:latin typeface="Courier New" panose="02070309020205020404" pitchFamily="49" charset="0"/>
                <a:cs typeface="Courier New" panose="02070309020205020404" pitchFamily="49" charset="0"/>
              </a:rPr>
              <a:t> });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me.invoke</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elctx</a:t>
            </a:r>
            <a:r>
              <a:rPr lang="en-US" sz="1400" b="1" dirty="0">
                <a:latin typeface="Courier New" panose="02070309020205020404" pitchFamily="49" charset="0"/>
                <a:cs typeface="Courier New" panose="02070309020205020404" pitchFamily="49" charset="0"/>
              </a:rPr>
              <a:t>, new Object[] { </a:t>
            </a:r>
            <a:r>
              <a:rPr lang="en-US" sz="1400" b="1" dirty="0" err="1">
                <a:latin typeface="Courier New" panose="02070309020205020404" pitchFamily="49" charset="0"/>
                <a:cs typeface="Courier New" panose="02070309020205020404" pitchFamily="49" charset="0"/>
              </a:rPr>
              <a:t>queryEvent</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064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resetting a query component</a:t>
            </a:r>
            <a:endParaRPr lang="en-US" dirty="0"/>
          </a:p>
        </p:txBody>
      </p:sp>
      <p:sp>
        <p:nvSpPr>
          <p:cNvPr id="3" name="Content Placeholder 2"/>
          <p:cNvSpPr>
            <a:spLocks noGrp="1"/>
          </p:cNvSpPr>
          <p:nvPr>
            <p:ph idx="1"/>
          </p:nvPr>
        </p:nvSpPr>
        <p:spPr>
          <a:xfrm>
            <a:off x="1484310" y="1378857"/>
            <a:ext cx="10018713" cy="5152572"/>
          </a:xfrm>
        </p:spPr>
        <p:txBody>
          <a:bodyPr>
            <a:noAutofit/>
          </a:bodyPr>
          <a:lstStyle/>
          <a:p>
            <a:pPr marL="0" indent="0">
              <a:buNone/>
            </a:pPr>
            <a:r>
              <a:rPr lang="en-US" sz="2000" b="1" dirty="0" smtClean="0">
                <a:latin typeface="Courier New" panose="02070309020205020404" pitchFamily="49" charset="0"/>
                <a:cs typeface="Courier New" panose="02070309020205020404" pitchFamily="49" charset="0"/>
              </a:rPr>
              <a:t>public </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resetDeptQuery</a:t>
            </a:r>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457200" lvl="1" indent="0">
              <a:buNone/>
            </a:pPr>
            <a:r>
              <a:rPr lang="en-US" sz="1600" b="1" dirty="0" err="1" smtClean="0">
                <a:latin typeface="Courier New" panose="02070309020205020404" pitchFamily="49" charset="0"/>
                <a:cs typeface="Courier New" panose="02070309020205020404" pitchFamily="49" charset="0"/>
              </a:rPr>
              <a:t>RichQuery</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deptQuery</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getDeptQuery</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7200" lvl="1" indent="0">
              <a:buNone/>
            </a:pPr>
            <a:r>
              <a:rPr lang="en-US" sz="1600" b="1" dirty="0" err="1">
                <a:latin typeface="Courier New" panose="02070309020205020404" pitchFamily="49" charset="0"/>
                <a:cs typeface="Courier New" panose="02070309020205020404" pitchFamily="49" charset="0"/>
              </a:rPr>
              <a:t>QueryModel</a:t>
            </a:r>
            <a:r>
              <a:rPr lang="en-US" sz="1600" b="1" dirty="0">
                <a:latin typeface="Courier New" panose="02070309020205020404" pitchFamily="49" charset="0"/>
                <a:cs typeface="Courier New" panose="02070309020205020404" pitchFamily="49" charset="0"/>
              </a:rPr>
              <a:t> model = </a:t>
            </a:r>
            <a:r>
              <a:rPr lang="en-US" sz="1600" b="1" dirty="0" err="1">
                <a:latin typeface="Courier New" panose="02070309020205020404" pitchFamily="49" charset="0"/>
                <a:cs typeface="Courier New" panose="02070309020205020404" pitchFamily="49" charset="0"/>
              </a:rPr>
              <a:t>deptQuery.getModel</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7200" lvl="1" indent="0">
              <a:buNone/>
            </a:pPr>
            <a:r>
              <a:rPr lang="en-US" sz="1600" b="1" dirty="0" err="1">
                <a:latin typeface="Courier New" panose="02070309020205020404" pitchFamily="49" charset="0"/>
                <a:cs typeface="Courier New" panose="02070309020205020404" pitchFamily="49" charset="0"/>
              </a:rPr>
              <a:t>QueryDescriptor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qd</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deptQuery.getValue</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7200" lvl="1" indent="0">
              <a:buNone/>
            </a:pPr>
            <a:r>
              <a:rPr lang="en-US" sz="1600" b="1" dirty="0">
                <a:latin typeface="Courier New" panose="02070309020205020404" pitchFamily="49" charset="0"/>
                <a:cs typeface="Courier New" panose="02070309020205020404" pitchFamily="49" charset="0"/>
              </a:rPr>
              <a:t>//Reset the Query Model and refresh </a:t>
            </a:r>
            <a:endParaRPr lang="en-US" sz="1600" b="1" dirty="0" smtClean="0">
              <a:latin typeface="Courier New" panose="02070309020205020404" pitchFamily="49" charset="0"/>
              <a:cs typeface="Courier New" panose="02070309020205020404" pitchFamily="49" charset="0"/>
            </a:endParaRPr>
          </a:p>
          <a:p>
            <a:pPr marL="457200" lvl="1" indent="0">
              <a:buNone/>
            </a:pPr>
            <a:r>
              <a:rPr lang="en-US" sz="1600" b="1" dirty="0" err="1" smtClean="0">
                <a:latin typeface="Courier New" panose="02070309020205020404" pitchFamily="49" charset="0"/>
                <a:cs typeface="Courier New" panose="02070309020205020404" pitchFamily="49" charset="0"/>
              </a:rPr>
              <a:t>model.reset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qd</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7200" lvl="1" indent="0">
              <a:buNone/>
            </a:pPr>
            <a:r>
              <a:rPr lang="en-US" sz="1600" b="1" dirty="0" err="1">
                <a:latin typeface="Courier New" panose="02070309020205020404" pitchFamily="49" charset="0"/>
                <a:cs typeface="Courier New" panose="02070309020205020404" pitchFamily="49" charset="0"/>
              </a:rPr>
              <a:t>deptQuery.refresh</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FacesContext.getCurrentInstance</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pPr marL="0" indent="0">
              <a:buNone/>
            </a:pPr>
            <a:r>
              <a:rPr lang="en-US" sz="2000" b="1"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517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Search on a tree table</a:t>
            </a:r>
            <a:endParaRPr lang="en-US" dirty="0"/>
          </a:p>
        </p:txBody>
      </p:sp>
      <p:sp>
        <p:nvSpPr>
          <p:cNvPr id="3" name="Content Placeholder 2"/>
          <p:cNvSpPr>
            <a:spLocks noGrp="1"/>
          </p:cNvSpPr>
          <p:nvPr>
            <p:ph idx="1"/>
          </p:nvPr>
        </p:nvSpPr>
        <p:spPr>
          <a:xfrm>
            <a:off x="1484310" y="1378857"/>
            <a:ext cx="10018713" cy="5152572"/>
          </a:xfrm>
        </p:spPr>
        <p:txBody>
          <a:bodyPr>
            <a:noAutofit/>
          </a:bodyPr>
          <a:lstStyle/>
          <a:p>
            <a:r>
              <a:rPr lang="en-US" sz="2000" dirty="0"/>
              <a:t>When you use the view criteria defined in the root view object to search a tree, the framework, by default, searches only on the root view object. </a:t>
            </a:r>
            <a:endParaRPr lang="en-US" sz="2000" dirty="0" smtClean="0"/>
          </a:p>
          <a:p>
            <a:r>
              <a:rPr lang="en-US" sz="2000" dirty="0"/>
              <a:t>You may need to override the  </a:t>
            </a:r>
            <a:r>
              <a:rPr lang="en-US" sz="2000" b="1" dirty="0" err="1"/>
              <a:t>createViewLinkAccessorRS</a:t>
            </a:r>
            <a:r>
              <a:rPr lang="en-US" sz="2000" b="1" dirty="0"/>
              <a:t>(</a:t>
            </a:r>
            <a:r>
              <a:rPr lang="en-US" sz="2000" b="1" dirty="0" err="1"/>
              <a:t>AssociationDefImpl</a:t>
            </a:r>
            <a:r>
              <a:rPr lang="en-US" sz="2000" b="1" dirty="0"/>
              <a:t> </a:t>
            </a:r>
            <a:r>
              <a:rPr lang="en-US" sz="2000" b="1" dirty="0" err="1"/>
              <a:t>assocDef</a:t>
            </a:r>
            <a:r>
              <a:rPr lang="en-US" sz="2000" b="1" dirty="0"/>
              <a:t>, </a:t>
            </a:r>
            <a:r>
              <a:rPr lang="en-US" sz="2000" b="1" dirty="0" err="1"/>
              <a:t>ViewObjectImpl</a:t>
            </a:r>
            <a:r>
              <a:rPr lang="en-US" sz="2000" b="1" dirty="0"/>
              <a:t> </a:t>
            </a:r>
            <a:r>
              <a:rPr lang="en-US" sz="2000" b="1" dirty="0" err="1"/>
              <a:t>accessorVO,Row</a:t>
            </a:r>
            <a:r>
              <a:rPr lang="en-US" sz="2000" b="1" dirty="0"/>
              <a:t> </a:t>
            </a:r>
            <a:r>
              <a:rPr lang="en-US" sz="2000" b="1" dirty="0" err="1"/>
              <a:t>masterRow</a:t>
            </a:r>
            <a:r>
              <a:rPr lang="en-US" sz="2000" b="1" dirty="0"/>
              <a:t>, Object[] values)</a:t>
            </a:r>
            <a:r>
              <a:rPr lang="en-US" sz="2000" dirty="0"/>
              <a:t> method in the parent view object implementation class and programmatically set the desired search condition for the child row set. </a:t>
            </a:r>
            <a:endParaRPr lang="en-US" sz="2000" dirty="0" smtClean="0"/>
          </a:p>
        </p:txBody>
      </p:sp>
    </p:spTree>
    <p:extLst>
      <p:ext uri="{BB962C8B-B14F-4D97-AF65-F5344CB8AC3E}">
        <p14:creationId xmlns:p14="http://schemas.microsoft.com/office/powerpoint/2010/main" val="558552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Search on a tree table</a:t>
            </a:r>
            <a:endParaRPr lang="en-US" dirty="0"/>
          </a:p>
        </p:txBody>
      </p:sp>
      <p:sp>
        <p:nvSpPr>
          <p:cNvPr id="3" name="Content Placeholder 2"/>
          <p:cNvSpPr>
            <a:spLocks noGrp="1"/>
          </p:cNvSpPr>
          <p:nvPr>
            <p:ph idx="1"/>
          </p:nvPr>
        </p:nvSpPr>
        <p:spPr>
          <a:xfrm>
            <a:off x="1484310" y="1378857"/>
            <a:ext cx="10018713" cy="5152572"/>
          </a:xfrm>
        </p:spPr>
        <p:txBody>
          <a:bodyPr>
            <a:noAutofit/>
          </a:bodyPr>
          <a:lstStyle/>
          <a:p>
            <a:pPr marL="0" indent="0">
              <a:buNone/>
            </a:pPr>
            <a:r>
              <a:rPr lang="en-US" sz="1800" b="1" dirty="0">
                <a:latin typeface="Courier New" panose="02070309020205020404" pitchFamily="49" charset="0"/>
                <a:cs typeface="Courier New" panose="02070309020205020404" pitchFamily="49" charset="0"/>
              </a:rPr>
              <a:t>@Override </a:t>
            </a: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protected </a:t>
            </a:r>
            <a:r>
              <a:rPr lang="en-US" sz="1800" b="1" dirty="0" err="1">
                <a:latin typeface="Courier New" panose="02070309020205020404" pitchFamily="49" charset="0"/>
                <a:cs typeface="Courier New" panose="02070309020205020404" pitchFamily="49" charset="0"/>
              </a:rPr>
              <a:t>ViewRowSetImpl</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createViewLinkAccessorRS</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AssociationDefImpl</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associationDefImpl</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ViewObjectImpl</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accessorVO</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Row </a:t>
            </a:r>
            <a:r>
              <a:rPr lang="en-US" sz="1800" b="1" dirty="0" err="1">
                <a:latin typeface="Courier New" panose="02070309020205020404" pitchFamily="49" charset="0"/>
                <a:cs typeface="Courier New" panose="02070309020205020404" pitchFamily="49" charset="0"/>
              </a:rPr>
              <a:t>parentRow</a:t>
            </a:r>
            <a:r>
              <a:rPr lang="en-US" sz="1800" b="1" dirty="0">
                <a:latin typeface="Courier New" panose="02070309020205020404" pitchFamily="49" charset="0"/>
                <a:cs typeface="Courier New" panose="02070309020205020404" pitchFamily="49" charset="0"/>
              </a:rPr>
              <a:t>, Object[] object) {</a:t>
            </a:r>
            <a:endParaRPr lang="en-US" sz="1800" dirty="0">
              <a:latin typeface="Courier New" panose="02070309020205020404" pitchFamily="49" charset="0"/>
              <a:cs typeface="Courier New" panose="02070309020205020404" pitchFamily="49" charset="0"/>
            </a:endParaRPr>
          </a:p>
          <a:p>
            <a:pPr marL="457200" lvl="1" indent="0">
              <a:buNone/>
            </a:pPr>
            <a:r>
              <a:rPr lang="en-US" sz="1400" b="1" dirty="0" err="1" smtClean="0">
                <a:latin typeface="Courier New" panose="02070309020205020404" pitchFamily="49" charset="0"/>
                <a:cs typeface="Courier New" panose="02070309020205020404" pitchFamily="49" charset="0"/>
              </a:rPr>
              <a:t>ViewRowSetImpl</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viewRowSetImpl</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super.createViewLinkAccessorRS</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associationDefImpl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accessorVO</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parentRow</a:t>
            </a:r>
            <a:r>
              <a:rPr lang="en-US" sz="1400" b="1" dirty="0">
                <a:latin typeface="Courier New" panose="02070309020205020404" pitchFamily="49" charset="0"/>
                <a:cs typeface="Courier New" panose="02070309020205020404" pitchFamily="49" charset="0"/>
              </a:rPr>
              <a:t>, object);</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err="1" smtClean="0">
                <a:latin typeface="Courier New" panose="02070309020205020404" pitchFamily="49" charset="0"/>
                <a:cs typeface="Courier New" panose="02070309020205020404" pitchFamily="49" charset="0"/>
              </a:rPr>
              <a:t>ViewCriteriaManager</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vcm</a:t>
            </a:r>
            <a:r>
              <a:rPr lang="en-US" sz="1400" b="1" dirty="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accessorVO.getViewCriteriaManager</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err="1" smtClean="0">
                <a:latin typeface="Courier New" panose="02070309020205020404" pitchFamily="49" charset="0"/>
                <a:cs typeface="Courier New" panose="02070309020205020404" pitchFamily="49" charset="0"/>
              </a:rPr>
              <a:t>ViewCriteria</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vc</a:t>
            </a:r>
            <a:r>
              <a:rPr lang="en-US" sz="1400" b="1" dirty="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vcm.getViewCriteria</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EmployeeViewCriteria</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err="1" smtClean="0">
                <a:latin typeface="Courier New" panose="02070309020205020404" pitchFamily="49" charset="0"/>
                <a:cs typeface="Courier New" panose="02070309020205020404" pitchFamily="49" charset="0"/>
              </a:rPr>
              <a:t>VariableValueManager</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vvm</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vc.ensureVariableManager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vvm.setVariableValue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bindVarEmpFirstName</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getbindVarFirstName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accessorVO.applyViewCriteria</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vc</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smtClean="0">
                <a:latin typeface="Courier New" panose="02070309020205020404" pitchFamily="49" charset="0"/>
                <a:cs typeface="Courier New" panose="02070309020205020404" pitchFamily="49" charset="0"/>
              </a:rPr>
              <a:t>return </a:t>
            </a:r>
            <a:r>
              <a:rPr lang="en-US" sz="1400" b="1" dirty="0" err="1">
                <a:latin typeface="Courier New" panose="02070309020205020404" pitchFamily="49" charset="0"/>
                <a:cs typeface="Courier New" panose="02070309020205020404" pitchFamily="49" charset="0"/>
              </a:rPr>
              <a:t>viewRowSetImpl</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30739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Commonly used attributes of iterator bindings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smtClean="0"/>
              <a:t>There are some </a:t>
            </a:r>
            <a:r>
              <a:rPr lang="en-US" dirty="0"/>
              <a:t>properties to modify the default iterator </a:t>
            </a:r>
            <a:r>
              <a:rPr lang="en-US" dirty="0" smtClean="0"/>
              <a:t>binding:</a:t>
            </a:r>
          </a:p>
          <a:p>
            <a:pPr lvl="1"/>
            <a:r>
              <a:rPr lang="en-US" b="1" dirty="0" err="1" smtClean="0"/>
              <a:t>RangeSize</a:t>
            </a:r>
            <a:endParaRPr lang="en-US" b="1" dirty="0" smtClean="0"/>
          </a:p>
          <a:p>
            <a:pPr lvl="1"/>
            <a:r>
              <a:rPr lang="en-US" b="1" dirty="0" err="1" smtClean="0"/>
              <a:t>ChangeEventPolicy</a:t>
            </a:r>
            <a:endParaRPr lang="en-US" b="1" dirty="0" smtClean="0"/>
          </a:p>
          <a:p>
            <a:pPr lvl="2"/>
            <a:r>
              <a:rPr lang="en-US" b="1" dirty="0" smtClean="0"/>
              <a:t>Push (active </a:t>
            </a:r>
            <a:r>
              <a:rPr lang="en-US" b="1" dirty="0"/>
              <a:t>data streaming</a:t>
            </a:r>
            <a:r>
              <a:rPr lang="en-US" dirty="0"/>
              <a:t> (</a:t>
            </a:r>
            <a:r>
              <a:rPr lang="en-US" b="1" dirty="0"/>
              <a:t>ADS</a:t>
            </a:r>
            <a:r>
              <a:rPr lang="en-US" dirty="0" smtClean="0"/>
              <a:t>))</a:t>
            </a:r>
          </a:p>
          <a:p>
            <a:pPr lvl="2"/>
            <a:r>
              <a:rPr lang="en-US" b="1" dirty="0" err="1" smtClean="0"/>
              <a:t>ppr</a:t>
            </a:r>
            <a:r>
              <a:rPr lang="en-US" b="1" dirty="0" smtClean="0"/>
              <a:t> (</a:t>
            </a:r>
            <a:r>
              <a:rPr lang="en-US" b="1" dirty="0"/>
              <a:t>Partial Page Refresh</a:t>
            </a:r>
            <a:r>
              <a:rPr lang="en-US" dirty="0"/>
              <a:t> (</a:t>
            </a:r>
            <a:r>
              <a:rPr lang="en-US" b="1" dirty="0"/>
              <a:t>PPR</a:t>
            </a:r>
            <a:r>
              <a:rPr lang="en-US" dirty="0"/>
              <a:t>) </a:t>
            </a:r>
            <a:r>
              <a:rPr lang="en-US" dirty="0" smtClean="0"/>
              <a:t>)</a:t>
            </a:r>
          </a:p>
          <a:p>
            <a:pPr lvl="2"/>
            <a:r>
              <a:rPr lang="en-US" b="1" dirty="0" smtClean="0"/>
              <a:t>None</a:t>
            </a:r>
            <a:endParaRPr lang="en-US" dirty="0"/>
          </a:p>
          <a:p>
            <a:pPr lvl="1"/>
            <a:r>
              <a:rPr lang="en-US" b="1" dirty="0" err="1" smtClean="0"/>
              <a:t>RowCountThreshold</a:t>
            </a:r>
            <a:endParaRPr lang="en-US" b="1" dirty="0" smtClean="0"/>
          </a:p>
          <a:p>
            <a:pPr lvl="2" fontAlgn="base"/>
            <a:r>
              <a:rPr lang="en-US" b="1" dirty="0"/>
              <a:t>if </a:t>
            </a:r>
            <a:r>
              <a:rPr lang="en-US" b="1" dirty="0" err="1"/>
              <a:t>RowCountThreshold</a:t>
            </a:r>
            <a:r>
              <a:rPr lang="en-US" b="1" dirty="0"/>
              <a:t> = </a:t>
            </a:r>
            <a:r>
              <a:rPr lang="en-US" b="1" dirty="0" smtClean="0"/>
              <a:t>0 , </a:t>
            </a:r>
            <a:r>
              <a:rPr lang="en-US" b="1" dirty="0"/>
              <a:t>executes count query</a:t>
            </a:r>
          </a:p>
          <a:p>
            <a:pPr lvl="2"/>
            <a:r>
              <a:rPr lang="en-US" b="1" dirty="0"/>
              <a:t>if </a:t>
            </a:r>
            <a:r>
              <a:rPr lang="en-US" b="1" dirty="0" err="1"/>
              <a:t>RowCountThreshold</a:t>
            </a:r>
            <a:r>
              <a:rPr lang="en-US" b="1" dirty="0"/>
              <a:t> &lt; </a:t>
            </a:r>
            <a:r>
              <a:rPr lang="en-US" b="1" dirty="0" smtClean="0"/>
              <a:t>0 , </a:t>
            </a:r>
            <a:r>
              <a:rPr lang="en-US" b="1" dirty="0"/>
              <a:t>skips count query execution</a:t>
            </a:r>
          </a:p>
          <a:p>
            <a:pPr lvl="2"/>
            <a:r>
              <a:rPr lang="en-US" b="1" dirty="0"/>
              <a:t>if </a:t>
            </a:r>
            <a:r>
              <a:rPr lang="en-US" b="1" dirty="0" err="1"/>
              <a:t>RowCountThreshold</a:t>
            </a:r>
            <a:r>
              <a:rPr lang="en-US" b="1" dirty="0"/>
              <a:t> &gt; </a:t>
            </a:r>
            <a:r>
              <a:rPr lang="en-US" b="1" dirty="0" smtClean="0"/>
              <a:t>0 , </a:t>
            </a:r>
            <a:r>
              <a:rPr lang="en-US" b="1" dirty="0"/>
              <a:t>executes count query with </a:t>
            </a:r>
            <a:r>
              <a:rPr lang="en-US" b="1" dirty="0" err="1"/>
              <a:t>RowCountThreshold</a:t>
            </a:r>
            <a:r>
              <a:rPr lang="en-US" b="1" dirty="0"/>
              <a:t> value as upper limit</a:t>
            </a:r>
            <a:r>
              <a:rPr lang="en-US" b="1" dirty="0" smtClean="0"/>
              <a:t>.</a:t>
            </a:r>
            <a:endParaRPr lang="en-US" b="1" dirty="0"/>
          </a:p>
        </p:txBody>
      </p:sp>
    </p:spTree>
    <p:extLst>
      <p:ext uri="{BB962C8B-B14F-4D97-AF65-F5344CB8AC3E}">
        <p14:creationId xmlns:p14="http://schemas.microsoft.com/office/powerpoint/2010/main" val="191919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Building a data bound multi select list</a:t>
            </a:r>
            <a:endParaRPr lang="en-US" dirty="0"/>
          </a:p>
        </p:txBody>
      </p:sp>
      <p:sp>
        <p:nvSpPr>
          <p:cNvPr id="3" name="Content Placeholder 2"/>
          <p:cNvSpPr>
            <a:spLocks noGrp="1"/>
          </p:cNvSpPr>
          <p:nvPr>
            <p:ph idx="1"/>
          </p:nvPr>
        </p:nvSpPr>
        <p:spPr>
          <a:xfrm>
            <a:off x="1484310" y="1378857"/>
            <a:ext cx="10018713" cy="5152572"/>
          </a:xfrm>
        </p:spPr>
        <p:txBody>
          <a:bodyPr>
            <a:noAutofit/>
          </a:bodyPr>
          <a:lstStyle/>
          <a:p>
            <a:r>
              <a:rPr lang="en-US" sz="2000" dirty="0"/>
              <a:t>To create a data bound multi select component, drag a collection from the Data Control panel on to a JSF page. In the opened context menu, choose </a:t>
            </a:r>
            <a:r>
              <a:rPr lang="en-US" sz="2000" b="1" dirty="0"/>
              <a:t>Multiple </a:t>
            </a:r>
            <a:r>
              <a:rPr lang="en-US" sz="2000" b="1" dirty="0" smtClean="0"/>
              <a:t>Selection</a:t>
            </a:r>
            <a:r>
              <a:rPr lang="en-US" sz="2000" dirty="0" smtClean="0"/>
              <a:t> </a:t>
            </a:r>
            <a:r>
              <a:rPr lang="en-US" sz="2000" dirty="0"/>
              <a:t>| </a:t>
            </a:r>
            <a:r>
              <a:rPr lang="en-US" sz="2000" b="1" dirty="0"/>
              <a:t>ADF Select Many Choice</a:t>
            </a:r>
            <a:r>
              <a:rPr lang="en-US" sz="2000" dirty="0"/>
              <a:t> (or any other suitable multi select component</a:t>
            </a:r>
            <a:r>
              <a:rPr lang="en-US" sz="2000" dirty="0" smtClean="0"/>
              <a:t>).</a:t>
            </a:r>
          </a:p>
          <a:p>
            <a:pPr marL="457200" lvl="1" indent="0">
              <a:buNone/>
            </a:pPr>
            <a:r>
              <a:rPr lang="en-US" sz="1600" b="1" dirty="0">
                <a:latin typeface="Courier New" panose="02070309020205020404" pitchFamily="49" charset="0"/>
                <a:cs typeface="Courier New" panose="02070309020205020404" pitchFamily="49" charset="0"/>
              </a:rPr>
              <a:t>&lt;list </a:t>
            </a:r>
            <a:r>
              <a:rPr lang="en-US" sz="1600" b="1" dirty="0" err="1">
                <a:latin typeface="Courier New" panose="02070309020205020404" pitchFamily="49" charset="0"/>
                <a:cs typeface="Courier New" panose="02070309020205020404" pitchFamily="49" charset="0"/>
              </a:rPr>
              <a:t>IterBinding</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DepartmentsIterator</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ListOperMode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multiSelect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ListIter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DepartmentsIterator</a:t>
            </a:r>
            <a:r>
              <a:rPr lang="en-US" sz="1600" b="1" dirty="0">
                <a:latin typeface="Courier New" panose="02070309020205020404" pitchFamily="49" charset="0"/>
                <a:cs typeface="Courier New" panose="02070309020205020404" pitchFamily="49" charset="0"/>
              </a:rPr>
              <a:t>" id="Departments"  </a:t>
            </a:r>
            <a:r>
              <a:rPr lang="en-US" sz="1600" b="1" dirty="0" err="1">
                <a:solidFill>
                  <a:srgbClr val="FF0000"/>
                </a:solidFill>
                <a:latin typeface="Courier New" panose="02070309020205020404" pitchFamily="49" charset="0"/>
                <a:cs typeface="Courier New" panose="02070309020205020404" pitchFamily="49" charset="0"/>
              </a:rPr>
              <a:t>SelectItemValueMode</a:t>
            </a:r>
            <a:r>
              <a:rPr lang="en-US" sz="1600" b="1" dirty="0">
                <a:solidFill>
                  <a:srgbClr val="FF0000"/>
                </a:solidFill>
                <a:latin typeface="Courier New" panose="02070309020205020404" pitchFamily="49" charset="0"/>
                <a:cs typeface="Courier New" panose="02070309020205020404" pitchFamily="49" charset="0"/>
              </a:rPr>
              <a:t>="</a:t>
            </a:r>
            <a:r>
              <a:rPr lang="en-US" sz="1600" b="1" dirty="0" err="1">
                <a:solidFill>
                  <a:srgbClr val="FF0000"/>
                </a:solidFill>
                <a:latin typeface="Courier New" panose="02070309020205020404" pitchFamily="49" charset="0"/>
                <a:cs typeface="Courier New" panose="02070309020205020404" pitchFamily="49" charset="0"/>
              </a:rPr>
              <a:t>ListObject</a:t>
            </a:r>
            <a:r>
              <a:rPr lang="en-US" sz="1600" b="1" dirty="0" smtClean="0">
                <a:solidFill>
                  <a:srgbClr val="FF000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&gt; &lt;/</a:t>
            </a:r>
            <a:r>
              <a:rPr lang="en-US" sz="1600" b="1" dirty="0">
                <a:latin typeface="Courier New" panose="02070309020205020404" pitchFamily="49" charset="0"/>
                <a:cs typeface="Courier New" panose="02070309020205020404" pitchFamily="49" charset="0"/>
              </a:rPr>
              <a:t>list</a:t>
            </a:r>
            <a:r>
              <a:rPr lang="en-US" sz="1600" b="1" dirty="0" smtClean="0">
                <a:latin typeface="Courier New" panose="02070309020205020404" pitchFamily="49" charset="0"/>
                <a:cs typeface="Courier New" panose="02070309020205020404" pitchFamily="49" charset="0"/>
              </a:rPr>
              <a:t>&gt;</a:t>
            </a:r>
            <a:endParaRPr lang="en-US" sz="1600" dirty="0"/>
          </a:p>
          <a:p>
            <a:r>
              <a:rPr lang="en-US" sz="2000" b="1" dirty="0"/>
              <a:t>Programmatically accessing selected rows</a:t>
            </a:r>
            <a:endParaRPr lang="en-US" sz="2000" dirty="0"/>
          </a:p>
          <a:p>
            <a:pPr marL="457200" lvl="1" indent="0">
              <a:buNone/>
            </a:pPr>
            <a:r>
              <a:rPr lang="en-US" sz="1200" b="1" dirty="0" smtClean="0">
                <a:latin typeface="Courier New" panose="02070309020205020404" pitchFamily="49" charset="0"/>
                <a:cs typeface="Courier New" panose="02070309020205020404" pitchFamily="49" charset="0"/>
              </a:rPr>
              <a:t>public void </a:t>
            </a:r>
            <a:r>
              <a:rPr lang="en-US" sz="1200" b="1" dirty="0" err="1" smtClean="0">
                <a:latin typeface="Courier New" panose="02070309020205020404" pitchFamily="49" charset="0"/>
                <a:cs typeface="Courier New" panose="02070309020205020404" pitchFamily="49" charset="0"/>
              </a:rPr>
              <a:t>processSelectedItems</a:t>
            </a:r>
            <a:r>
              <a:rPr lang="en-US" sz="1200" b="1" dirty="0" smtClean="0">
                <a:latin typeface="Courier New" panose="02070309020205020404" pitchFamily="49" charset="0"/>
                <a:cs typeface="Courier New" panose="02070309020205020404" pitchFamily="49" charset="0"/>
              </a:rPr>
              <a:t>() { </a:t>
            </a:r>
            <a:endParaRPr lang="en-US" sz="1200" dirty="0" smtClean="0">
              <a:latin typeface="Courier New" panose="02070309020205020404" pitchFamily="49" charset="0"/>
              <a:cs typeface="Courier New" panose="02070309020205020404" pitchFamily="49" charset="0"/>
            </a:endParaRPr>
          </a:p>
          <a:p>
            <a:pPr marL="457200" lvl="1" indent="0">
              <a:buNone/>
            </a:pPr>
            <a:r>
              <a:rPr lang="en-US" sz="1200" b="1" dirty="0" err="1" smtClean="0">
                <a:latin typeface="Courier New" panose="02070309020205020404" pitchFamily="49" charset="0"/>
                <a:cs typeface="Courier New" panose="02070309020205020404" pitchFamily="49" charset="0"/>
              </a:rPr>
              <a:t>BindingContext</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bctx</a:t>
            </a:r>
            <a:r>
              <a:rPr lang="en-US" sz="1200" b="1" dirty="0" smtClean="0">
                <a:latin typeface="Courier New" panose="02070309020205020404" pitchFamily="49" charset="0"/>
                <a:cs typeface="Courier New" panose="02070309020205020404" pitchFamily="49" charset="0"/>
              </a:rPr>
              <a:t> = </a:t>
            </a:r>
            <a:r>
              <a:rPr lang="en-US" sz="1200" b="1" dirty="0" err="1" smtClean="0">
                <a:latin typeface="Courier New" panose="02070309020205020404" pitchFamily="49" charset="0"/>
                <a:cs typeface="Courier New" panose="02070309020205020404" pitchFamily="49" charset="0"/>
              </a:rPr>
              <a:t>BindingContext.getCurrent</a:t>
            </a:r>
            <a:r>
              <a:rPr lang="en-US" sz="1200" b="1" dirty="0" smtClean="0">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a:p>
            <a:pPr marL="457200" lvl="1" indent="0">
              <a:buNone/>
            </a:pPr>
            <a:r>
              <a:rPr lang="en-US" sz="1200" b="1" dirty="0" err="1" smtClean="0">
                <a:latin typeface="Courier New" panose="02070309020205020404" pitchFamily="49" charset="0"/>
                <a:cs typeface="Courier New" panose="02070309020205020404" pitchFamily="49" charset="0"/>
              </a:rPr>
              <a:t>BindingContainer</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bc</a:t>
            </a:r>
            <a:r>
              <a:rPr lang="en-US" sz="1200" b="1" dirty="0" smtClean="0">
                <a:latin typeface="Courier New" panose="02070309020205020404" pitchFamily="49" charset="0"/>
                <a:cs typeface="Courier New" panose="02070309020205020404" pitchFamily="49" charset="0"/>
              </a:rPr>
              <a:t> = </a:t>
            </a:r>
            <a:r>
              <a:rPr lang="en-US" sz="1200" b="1" dirty="0" err="1" smtClean="0">
                <a:latin typeface="Courier New" panose="02070309020205020404" pitchFamily="49" charset="0"/>
                <a:cs typeface="Courier New" panose="02070309020205020404" pitchFamily="49" charset="0"/>
              </a:rPr>
              <a:t>bctx.getCurrentBindingsEntry</a:t>
            </a:r>
            <a:r>
              <a:rPr lang="en-US" sz="1200" b="1" dirty="0" smtClean="0">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a:p>
            <a:pPr marL="457200" lvl="1" indent="0">
              <a:buNone/>
            </a:pPr>
            <a:r>
              <a:rPr lang="en-US" sz="1200" b="1" dirty="0" err="1" smtClean="0">
                <a:latin typeface="Courier New" panose="02070309020205020404" pitchFamily="49" charset="0"/>
                <a:cs typeface="Courier New" panose="02070309020205020404" pitchFamily="49" charset="0"/>
              </a:rPr>
              <a:t>JUCtrlListBinding</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departsments</a:t>
            </a:r>
            <a:r>
              <a:rPr lang="en-US" sz="1200" b="1" dirty="0" smtClean="0">
                <a:latin typeface="Courier New" panose="02070309020205020404" pitchFamily="49" charset="0"/>
                <a:cs typeface="Courier New" panose="02070309020205020404" pitchFamily="49" charset="0"/>
              </a:rPr>
              <a:t> = (</a:t>
            </a:r>
            <a:r>
              <a:rPr lang="en-US" sz="1200" b="1" dirty="0" err="1" smtClean="0">
                <a:latin typeface="Courier New" panose="02070309020205020404" pitchFamily="49" charset="0"/>
                <a:cs typeface="Courier New" panose="02070309020205020404" pitchFamily="49" charset="0"/>
              </a:rPr>
              <a:t>JUCtrlListBinding</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bc.get</a:t>
            </a:r>
            <a:r>
              <a:rPr lang="en-US" sz="1200" b="1" dirty="0" smtClean="0">
                <a:latin typeface="Courier New" panose="02070309020205020404" pitchFamily="49" charset="0"/>
                <a:cs typeface="Courier New" panose="02070309020205020404" pitchFamily="49" charset="0"/>
              </a:rPr>
              <a:t>("Departments");   </a:t>
            </a:r>
          </a:p>
          <a:p>
            <a:pPr marL="457200" lvl="1" indent="0">
              <a:buNone/>
            </a:pPr>
            <a:r>
              <a:rPr lang="en-US" sz="1200" b="1" dirty="0" err="1" smtClean="0">
                <a:latin typeface="Courier New" panose="02070309020205020404" pitchFamily="49" charset="0"/>
                <a:cs typeface="Courier New" panose="02070309020205020404" pitchFamily="49" charset="0"/>
              </a:rPr>
              <a:t>int</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selectedIndices</a:t>
            </a:r>
            <a:r>
              <a:rPr lang="en-US" sz="1200" b="1" dirty="0" smtClean="0">
                <a:latin typeface="Courier New" panose="02070309020205020404" pitchFamily="49" charset="0"/>
                <a:cs typeface="Courier New" panose="02070309020205020404" pitchFamily="49" charset="0"/>
              </a:rPr>
              <a:t> = </a:t>
            </a:r>
            <a:r>
              <a:rPr lang="en-US" sz="1200" b="1" dirty="0" err="1" smtClean="0">
                <a:latin typeface="Courier New" panose="02070309020205020404" pitchFamily="49" charset="0"/>
                <a:cs typeface="Courier New" panose="02070309020205020404" pitchFamily="49" charset="0"/>
              </a:rPr>
              <a:t>departsments.getSelectedIndices</a:t>
            </a:r>
            <a:r>
              <a:rPr lang="en-US" sz="1200" b="1" dirty="0" smtClean="0">
                <a:latin typeface="Courier New" panose="02070309020205020404" pitchFamily="49" charset="0"/>
                <a:cs typeface="Courier New" panose="02070309020205020404" pitchFamily="49" charset="0"/>
              </a:rPr>
              <a:t>();</a:t>
            </a:r>
          </a:p>
          <a:p>
            <a:pPr marL="457200" lvl="1" indent="0">
              <a:buNone/>
            </a:pPr>
            <a:r>
              <a:rPr lang="en-US" sz="1200" b="1" dirty="0" smtClean="0">
                <a:latin typeface="Courier New" panose="02070309020205020404" pitchFamily="49" charset="0"/>
                <a:cs typeface="Courier New" panose="02070309020205020404" pitchFamily="49" charset="0"/>
              </a:rPr>
              <a:t>   for (</a:t>
            </a:r>
            <a:r>
              <a:rPr lang="en-US" sz="1200" b="1" dirty="0" err="1" smtClean="0">
                <a:latin typeface="Courier New" panose="02070309020205020404" pitchFamily="49" charset="0"/>
                <a:cs typeface="Courier New" panose="02070309020205020404" pitchFamily="49" charset="0"/>
              </a:rPr>
              <a:t>int</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indx</a:t>
            </a:r>
            <a:r>
              <a:rPr lang="en-US" sz="1200" b="1" dirty="0" smtClean="0">
                <a:latin typeface="Courier New" panose="02070309020205020404" pitchFamily="49" charset="0"/>
                <a:cs typeface="Courier New" panose="02070309020205020404" pitchFamily="49" charset="0"/>
              </a:rPr>
              <a:t> : </a:t>
            </a:r>
            <a:r>
              <a:rPr lang="en-US" sz="1200" b="1" dirty="0" err="1" smtClean="0">
                <a:latin typeface="Courier New" panose="02070309020205020404" pitchFamily="49" charset="0"/>
                <a:cs typeface="Courier New" panose="02070309020205020404" pitchFamily="49" charset="0"/>
              </a:rPr>
              <a:t>selectedIndices</a:t>
            </a:r>
            <a:r>
              <a:rPr lang="en-US" sz="1200" b="1" dirty="0" smtClean="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457200" lvl="1" indent="0">
              <a:buNone/>
            </a:pPr>
            <a:r>
              <a:rPr lang="en-US" sz="1200" b="1" dirty="0" smtClean="0">
                <a:latin typeface="Courier New" panose="02070309020205020404" pitchFamily="49" charset="0"/>
                <a:cs typeface="Courier New" panose="02070309020205020404" pitchFamily="49" charset="0"/>
              </a:rPr>
              <a:t>    Row </a:t>
            </a:r>
            <a:r>
              <a:rPr lang="en-US" sz="1200" b="1" dirty="0" err="1" smtClean="0">
                <a:latin typeface="Courier New" panose="02070309020205020404" pitchFamily="49" charset="0"/>
                <a:cs typeface="Courier New" panose="02070309020205020404" pitchFamily="49" charset="0"/>
              </a:rPr>
              <a:t>row</a:t>
            </a:r>
            <a:r>
              <a:rPr lang="en-US" sz="1200" b="1" dirty="0" smtClean="0">
                <a:latin typeface="Courier New" panose="02070309020205020404" pitchFamily="49" charset="0"/>
                <a:cs typeface="Courier New" panose="02070309020205020404" pitchFamily="49" charset="0"/>
              </a:rPr>
              <a:t> = </a:t>
            </a:r>
            <a:r>
              <a:rPr lang="en-US" sz="1200" b="1" dirty="0" err="1" smtClean="0">
                <a:latin typeface="Courier New" panose="02070309020205020404" pitchFamily="49" charset="0"/>
                <a:cs typeface="Courier New" panose="02070309020205020404" pitchFamily="49" charset="0"/>
              </a:rPr>
              <a:t>departsments.getRowAtRangeIndex</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indx</a:t>
            </a:r>
            <a:r>
              <a:rPr lang="en-US" sz="1200" b="1" dirty="0" smtClean="0">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a:p>
            <a:pPr marL="457200" lvl="1" indent="0">
              <a:buNone/>
            </a:pP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processSelectedItem</a:t>
            </a:r>
            <a:r>
              <a:rPr lang="en-US" sz="1200" b="1" dirty="0" smtClean="0">
                <a:latin typeface="Courier New" panose="02070309020205020404" pitchFamily="49" charset="0"/>
                <a:cs typeface="Courier New" panose="02070309020205020404" pitchFamily="49" charset="0"/>
              </a:rPr>
              <a:t>(row);    }  }</a:t>
            </a:r>
            <a:endParaRPr lang="en-US" sz="1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4044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Overriding UI hints in a view object</a:t>
            </a:r>
            <a:endParaRPr lang="en-US" dirty="0"/>
          </a:p>
        </p:txBody>
      </p:sp>
      <p:sp>
        <p:nvSpPr>
          <p:cNvPr id="3" name="Content Placeholder 2"/>
          <p:cNvSpPr>
            <a:spLocks noGrp="1"/>
          </p:cNvSpPr>
          <p:nvPr>
            <p:ph idx="1"/>
          </p:nvPr>
        </p:nvSpPr>
        <p:spPr>
          <a:xfrm>
            <a:off x="1484310" y="1378857"/>
            <a:ext cx="10018713" cy="5152572"/>
          </a:xfrm>
        </p:spPr>
        <p:txBody>
          <a:bodyPr>
            <a:noAutofit/>
          </a:bodyPr>
          <a:lstStyle/>
          <a:p>
            <a:r>
              <a:rPr lang="en-US" sz="2000" dirty="0"/>
              <a:t>The ADF framework allows you to override UI hints defined in a view object at runtime. This is done by overriding </a:t>
            </a:r>
            <a:r>
              <a:rPr lang="en-US" sz="2000" b="1" dirty="0" err="1"/>
              <a:t>createViewRowAttrHints</a:t>
            </a:r>
            <a:r>
              <a:rPr lang="en-US" sz="2000" b="1" dirty="0"/>
              <a:t>(</a:t>
            </a:r>
            <a:r>
              <a:rPr lang="en-US" sz="2000" b="1" dirty="0" err="1"/>
              <a:t>AttributeDefImpl</a:t>
            </a:r>
            <a:r>
              <a:rPr lang="en-US" sz="2000" b="1" dirty="0"/>
              <a:t> </a:t>
            </a:r>
            <a:r>
              <a:rPr lang="en-US" sz="2000" b="1" dirty="0" err="1"/>
              <a:t>attrDef</a:t>
            </a:r>
            <a:r>
              <a:rPr lang="en-US" sz="2000" b="1" dirty="0"/>
              <a:t>)</a:t>
            </a:r>
            <a:r>
              <a:rPr lang="en-US" sz="2000" dirty="0"/>
              <a:t> in </a:t>
            </a:r>
            <a:r>
              <a:rPr lang="en-US" sz="2000" b="1" dirty="0" err="1"/>
              <a:t>oracle.jbo.server.ViewRowImpl</a:t>
            </a:r>
            <a:r>
              <a:rPr lang="en-US" sz="2000" dirty="0"/>
              <a:t> for the view object. The framework engages this method to retrieve control hints when a row is rendered on the UI.</a:t>
            </a:r>
          </a:p>
          <a:p>
            <a:pPr lvl="1" fontAlgn="base"/>
            <a:r>
              <a:rPr lang="en-US" sz="1800" dirty="0"/>
              <a:t>Create a custom view row attribute hints implementation class extended from </a:t>
            </a:r>
            <a:r>
              <a:rPr lang="en-US" sz="1800" b="1" dirty="0" err="1"/>
              <a:t>oracle.jbo.server.ViewRowAttrHintsImpl</a:t>
            </a:r>
            <a:r>
              <a:rPr lang="en-US" sz="1800" dirty="0"/>
              <a:t>. This class will have the logic to return custom attribute hints.</a:t>
            </a:r>
          </a:p>
          <a:p>
            <a:pPr lvl="1" fontAlgn="base"/>
            <a:r>
              <a:rPr lang="en-US" sz="1800" dirty="0"/>
              <a:t>Generate a view row class, and override </a:t>
            </a:r>
            <a:r>
              <a:rPr lang="en-US" sz="1800" b="1" dirty="0" err="1" smtClean="0"/>
              <a:t>createViewRowAttrHints</a:t>
            </a:r>
            <a:r>
              <a:rPr lang="en-US" sz="1800" b="1" dirty="0" smtClean="0"/>
              <a:t>(</a:t>
            </a:r>
            <a:r>
              <a:rPr lang="en-US" sz="1800" b="1" dirty="0" err="1" smtClean="0"/>
              <a:t>AttributeDefImpl</a:t>
            </a:r>
            <a:r>
              <a:rPr lang="en-US" sz="1800" b="1" dirty="0" smtClean="0"/>
              <a:t> </a:t>
            </a:r>
            <a:r>
              <a:rPr lang="en-US" sz="1800" b="1" dirty="0" err="1"/>
              <a:t>attrDef</a:t>
            </a:r>
            <a:r>
              <a:rPr lang="en-US" sz="1800" b="1" dirty="0"/>
              <a:t>)</a:t>
            </a:r>
            <a:r>
              <a:rPr lang="en-US" sz="1800" dirty="0"/>
              <a:t> in the class to return customized row attribute hints </a:t>
            </a:r>
            <a:r>
              <a:rPr lang="en-US" sz="1800" dirty="0" smtClean="0"/>
              <a:t>implementation.</a:t>
            </a:r>
          </a:p>
          <a:p>
            <a:pPr lvl="2" fontAlgn="base"/>
            <a:r>
              <a:rPr lang="en-US" sz="1600" b="1" dirty="0"/>
              <a:t>rendered="#{</a:t>
            </a:r>
            <a:r>
              <a:rPr lang="en-US" sz="1600" b="1" dirty="0" err="1"/>
              <a:t>bindings.ManagerId.hints.displayHint</a:t>
            </a:r>
            <a:r>
              <a:rPr lang="en-US" sz="1600" b="1" dirty="0"/>
              <a:t> </a:t>
            </a:r>
            <a:r>
              <a:rPr lang="en-US" sz="1600" b="1" dirty="0" err="1"/>
              <a:t>eq</a:t>
            </a:r>
            <a:r>
              <a:rPr lang="en-US" sz="1600" b="1" dirty="0"/>
              <a:t> 'Display'}" </a:t>
            </a:r>
            <a:endParaRPr lang="en-US" sz="1600" dirty="0"/>
          </a:p>
        </p:txBody>
      </p:sp>
    </p:spTree>
    <p:extLst>
      <p:ext uri="{BB962C8B-B14F-4D97-AF65-F5344CB8AC3E}">
        <p14:creationId xmlns:p14="http://schemas.microsoft.com/office/powerpoint/2010/main" val="1363243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Adding edit functionalities for a table</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If the </a:t>
            </a:r>
            <a:r>
              <a:rPr lang="en-US" b="1" dirty="0" err="1"/>
              <a:t>af:table</a:t>
            </a:r>
            <a:r>
              <a:rPr lang="en-US" dirty="0"/>
              <a:t> has its </a:t>
            </a:r>
            <a:r>
              <a:rPr lang="en-US" b="1" dirty="0" err="1"/>
              <a:t>editingMode</a:t>
            </a:r>
            <a:r>
              <a:rPr lang="en-US" dirty="0"/>
              <a:t> set to </a:t>
            </a:r>
            <a:r>
              <a:rPr lang="en-US" b="1" dirty="0" err="1"/>
              <a:t>clickToEdit</a:t>
            </a:r>
            <a:r>
              <a:rPr lang="en-US" dirty="0"/>
              <a:t>, then new rows created at runtime, by clicking on </a:t>
            </a:r>
            <a:r>
              <a:rPr lang="en-US" b="1" dirty="0" err="1"/>
              <a:t>CreateInsert</a:t>
            </a:r>
            <a:r>
              <a:rPr lang="en-US" b="1" dirty="0"/>
              <a:t>,</a:t>
            </a:r>
            <a:r>
              <a:rPr lang="en-US" dirty="0"/>
              <a:t> do not become the </a:t>
            </a:r>
            <a:r>
              <a:rPr lang="en-US" i="1" dirty="0"/>
              <a:t>active row</a:t>
            </a:r>
            <a:r>
              <a:rPr lang="en-US" dirty="0"/>
              <a:t> by </a:t>
            </a:r>
            <a:r>
              <a:rPr lang="en-US" dirty="0" smtClean="0"/>
              <a:t>default.</a:t>
            </a:r>
          </a:p>
          <a:p>
            <a:r>
              <a:rPr lang="en-US" dirty="0"/>
              <a:t>In such cases you must programmatically make a row active by calling the </a:t>
            </a:r>
            <a:r>
              <a:rPr lang="en-US" b="1" dirty="0" err="1"/>
              <a:t>setActiveRowKey</a:t>
            </a:r>
            <a:r>
              <a:rPr lang="en-US" b="1" dirty="0"/>
              <a:t>()</a:t>
            </a:r>
            <a:r>
              <a:rPr lang="en-US" dirty="0"/>
              <a:t> method on the table component.</a:t>
            </a:r>
            <a:endParaRPr lang="en-US" b="1" dirty="0"/>
          </a:p>
        </p:txBody>
      </p:sp>
    </p:spTree>
    <p:extLst>
      <p:ext uri="{BB962C8B-B14F-4D97-AF65-F5344CB8AC3E}">
        <p14:creationId xmlns:p14="http://schemas.microsoft.com/office/powerpoint/2010/main" val="1792255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accessing a selected row from a table</a:t>
            </a:r>
            <a:endParaRPr lang="en-US" dirty="0"/>
          </a:p>
        </p:txBody>
      </p:sp>
      <p:sp>
        <p:nvSpPr>
          <p:cNvPr id="3" name="Content Placeholder 2"/>
          <p:cNvSpPr>
            <a:spLocks noGrp="1"/>
          </p:cNvSpPr>
          <p:nvPr>
            <p:ph idx="1"/>
          </p:nvPr>
        </p:nvSpPr>
        <p:spPr>
          <a:xfrm>
            <a:off x="1484310" y="1378857"/>
            <a:ext cx="10018713" cy="5152572"/>
          </a:xfrm>
        </p:spPr>
        <p:txBody>
          <a:bodyPr>
            <a:normAutofit fontScale="62500" lnSpcReduction="20000"/>
          </a:bodyPr>
          <a:lstStyle/>
          <a:p>
            <a:pPr marL="0" indent="0">
              <a:buNone/>
            </a:pPr>
            <a:r>
              <a:rPr lang="en-US" dirty="0" smtClean="0">
                <a:latin typeface="Courier New" panose="02070309020205020404" pitchFamily="49" charset="0"/>
                <a:cs typeface="Courier New" panose="02070309020205020404" pitchFamily="49" charset="0"/>
              </a:rPr>
              <a:t>Row </a:t>
            </a:r>
            <a:r>
              <a:rPr lang="en-US" dirty="0" err="1" smtClean="0">
                <a:latin typeface="Courier New" panose="02070309020205020404" pitchFamily="49" charset="0"/>
                <a:cs typeface="Courier New" panose="02070309020205020404" pitchFamily="49" charset="0"/>
              </a:rPr>
              <a:t>currentRow</a:t>
            </a:r>
            <a:r>
              <a:rPr lang="en-US" dirty="0" smtClean="0">
                <a:latin typeface="Courier New" panose="02070309020205020404" pitchFamily="49" charset="0"/>
                <a:cs typeface="Courier New" panose="02070309020205020404" pitchFamily="49" charset="0"/>
              </a:rPr>
              <a:t> = null;</a:t>
            </a:r>
          </a:p>
          <a:p>
            <a:pPr marL="0" indent="0">
              <a:buNone/>
            </a:pPr>
            <a:r>
              <a:rPr lang="en-US" dirty="0" err="1" smtClean="0">
                <a:latin typeface="Courier New" panose="02070309020205020404" pitchFamily="49" charset="0"/>
                <a:cs typeface="Courier New" panose="02070309020205020404" pitchFamily="49" charset="0"/>
              </a:rPr>
              <a:t>RowKeySet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selectedRowKeys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deptTable.getSelectedRowKeys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Object </a:t>
            </a:r>
            <a:r>
              <a:rPr lang="en-US" dirty="0" err="1">
                <a:latin typeface="Courier New" panose="02070309020205020404" pitchFamily="49" charset="0"/>
                <a:cs typeface="Courier New" panose="02070309020205020404" pitchFamily="49" charset="0"/>
              </a:rPr>
              <a:t>oldRowKey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deptTable.getRowKey</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try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selectedRowKeys</a:t>
            </a:r>
            <a:r>
              <a:rPr lang="en-US" dirty="0">
                <a:latin typeface="Courier New" panose="02070309020205020404" pitchFamily="49" charset="0"/>
                <a:cs typeface="Courier New" panose="02070309020205020404" pitchFamily="49" charset="0"/>
              </a:rPr>
              <a:t> != null) {</a:t>
            </a:r>
          </a:p>
          <a:p>
            <a:pPr marL="0" indent="0">
              <a:buNone/>
            </a:pPr>
            <a:r>
              <a:rPr lang="en-US" dirty="0">
                <a:latin typeface="Courier New" panose="02070309020205020404" pitchFamily="49" charset="0"/>
                <a:cs typeface="Courier New" panose="02070309020205020404" pitchFamily="49" charset="0"/>
              </a:rPr>
              <a:t>      Iterator </a:t>
            </a:r>
            <a:r>
              <a:rPr lang="en-US" dirty="0" err="1">
                <a:latin typeface="Courier New" panose="02070309020205020404" pitchFamily="49" charset="0"/>
                <a:cs typeface="Courier New" panose="02070309020205020404" pitchFamily="49" charset="0"/>
              </a:rPr>
              <a:t>iter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selectedRowKeys.iterator</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iter</a:t>
            </a:r>
            <a:r>
              <a:rPr lang="en-US" dirty="0">
                <a:latin typeface="Courier New" panose="02070309020205020404" pitchFamily="49" charset="0"/>
                <a:cs typeface="Courier New" panose="02070309020205020404" pitchFamily="49" charset="0"/>
              </a:rPr>
              <a:t> != null &amp;&amp; </a:t>
            </a:r>
            <a:r>
              <a:rPr lang="en-US" dirty="0" err="1">
                <a:latin typeface="Courier New" panose="02070309020205020404" pitchFamily="49" charset="0"/>
                <a:cs typeface="Courier New" panose="02070309020205020404" pitchFamily="49" charset="0"/>
              </a:rPr>
              <a:t>iter.hasNext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Object </a:t>
            </a:r>
            <a:r>
              <a:rPr lang="en-US" dirty="0" err="1">
                <a:latin typeface="Courier New" panose="02070309020205020404" pitchFamily="49" charset="0"/>
                <a:cs typeface="Courier New" panose="02070309020205020404" pitchFamily="49" charset="0"/>
              </a:rPr>
              <a:t>rowKey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iter.next</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deptTable.setRowKey</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rowKey</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JUCtrlHierNodeBinding</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rowData</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JUCtrlHierNodeBinding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deptTable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getRowData</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currentRow</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rowData.getRow</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finally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deptTable.setRowKey</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oldRowKey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451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Decorating the tree table UI</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You are free to modify the generated component tag to include more attributes or to alter the default layout</a:t>
            </a:r>
            <a:r>
              <a:rPr lang="en-US" dirty="0" smtClean="0"/>
              <a:t>.</a:t>
            </a:r>
          </a:p>
          <a:p>
            <a:r>
              <a:rPr lang="en-US" dirty="0" smtClean="0"/>
              <a:t>But sometimes you don’t need to show an LOV for all types of view objects in tree  . For this you can use an EL Expression to evaluate current node :</a:t>
            </a:r>
          </a:p>
          <a:p>
            <a:pPr lvl="1"/>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node.hierTypeBinding.viewDefName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com.fanousoft.model.view</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EmployeeVO</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69785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Adding edit functionalities for a tree table</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Configuring the parent view object to retain the view link accessor row set</a:t>
            </a:r>
          </a:p>
          <a:p>
            <a:r>
              <a:rPr lang="en-US" dirty="0"/>
              <a:t>Creating utility methods for reading </a:t>
            </a:r>
            <a:r>
              <a:rPr lang="en-US" dirty="0" err="1"/>
              <a:t>RowIterator</a:t>
            </a:r>
            <a:r>
              <a:rPr lang="en-US" dirty="0"/>
              <a:t> and selected </a:t>
            </a:r>
            <a:r>
              <a:rPr lang="en-US" dirty="0" err="1"/>
              <a:t>RowKey</a:t>
            </a:r>
            <a:r>
              <a:rPr lang="en-US" dirty="0"/>
              <a:t> for the selected node</a:t>
            </a:r>
          </a:p>
          <a:p>
            <a:r>
              <a:rPr lang="en-US" dirty="0"/>
              <a:t>Implementing create and delete methods in the application module</a:t>
            </a:r>
          </a:p>
          <a:p>
            <a:r>
              <a:rPr lang="en-US" dirty="0"/>
              <a:t>Creating a new </a:t>
            </a:r>
            <a:r>
              <a:rPr lang="en-US" dirty="0" smtClean="0"/>
              <a:t>row operation in page</a:t>
            </a:r>
          </a:p>
          <a:p>
            <a:r>
              <a:rPr lang="en-US" dirty="0" smtClean="0"/>
              <a:t>Creating a delete row operation in page</a:t>
            </a:r>
            <a:endParaRPr lang="en-US" dirty="0"/>
          </a:p>
        </p:txBody>
      </p:sp>
    </p:spTree>
    <p:extLst>
      <p:ext uri="{BB962C8B-B14F-4D97-AF65-F5344CB8AC3E}">
        <p14:creationId xmlns:p14="http://schemas.microsoft.com/office/powerpoint/2010/main" val="289064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refreshing the  tree hierarchy</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sz="1800" dirty="0">
                <a:latin typeface="Courier New" panose="02070309020205020404" pitchFamily="49" charset="0"/>
                <a:cs typeface="Courier New" panose="02070309020205020404" pitchFamily="49" charset="0"/>
              </a:rPr>
              <a:t>public void </a:t>
            </a:r>
            <a:r>
              <a:rPr lang="en-US" sz="1800" dirty="0" err="1">
                <a:latin typeface="Courier New" panose="02070309020205020404" pitchFamily="49" charset="0"/>
                <a:cs typeface="Courier New" panose="02070309020205020404" pitchFamily="49" charset="0"/>
              </a:rPr>
              <a:t>refreshChildEmployees</a:t>
            </a:r>
            <a:r>
              <a:rPr lang="en-US" sz="1800" dirty="0">
                <a:latin typeface="Courier New" panose="02070309020205020404" pitchFamily="49" charset="0"/>
                <a:cs typeface="Courier New" panose="02070309020205020404" pitchFamily="49" charset="0"/>
              </a:rPr>
              <a:t>(Number </a:t>
            </a:r>
            <a:r>
              <a:rPr lang="en-US" sz="1800" dirty="0" err="1">
                <a:latin typeface="Courier New" panose="02070309020205020404" pitchFamily="49" charset="0"/>
                <a:cs typeface="Courier New" panose="02070309020205020404" pitchFamily="49" charset="0"/>
              </a:rPr>
              <a:t>deptId</a:t>
            </a:r>
            <a:r>
              <a:rPr lang="en-US" sz="1800" dirty="0">
                <a:latin typeface="Courier New" panose="02070309020205020404" pitchFamily="49" charset="0"/>
                <a:cs typeface="Courier New" panose="02070309020205020404" pitchFamily="49" charset="0"/>
              </a:rPr>
              <a:t>) {</a:t>
            </a:r>
          </a:p>
          <a:p>
            <a:pPr marL="0" indent="0">
              <a:buNone/>
            </a:pPr>
            <a:r>
              <a:rPr lang="en-US" sz="1800" dirty="0" err="1" smtClean="0">
                <a:latin typeface="Courier New" panose="02070309020205020404" pitchFamily="49" charset="0"/>
                <a:cs typeface="Courier New" panose="02070309020205020404" pitchFamily="49" charset="0"/>
              </a:rPr>
              <a:t>ViewObjectImpl</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vo</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getDepartments</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Row</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deptRow</a:t>
            </a:r>
            <a:r>
              <a:rPr lang="en-US" sz="1800" dirty="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vo.findByKey</a:t>
            </a:r>
            <a:r>
              <a:rPr lang="en-US" sz="1800" dirty="0" smtClean="0">
                <a:latin typeface="Courier New" panose="02070309020205020404" pitchFamily="49" charset="0"/>
                <a:cs typeface="Courier New" panose="02070309020205020404" pitchFamily="49" charset="0"/>
              </a:rPr>
              <a:t>(new </a:t>
            </a:r>
            <a:r>
              <a:rPr lang="en-US" sz="1800" dirty="0">
                <a:latin typeface="Courier New" panose="02070309020205020404" pitchFamily="49" charset="0"/>
                <a:cs typeface="Courier New" panose="02070309020205020404" pitchFamily="49" charset="0"/>
              </a:rPr>
              <a:t>Key(new Object[] { </a:t>
            </a:r>
            <a:r>
              <a:rPr lang="en-US" sz="1800" dirty="0" err="1">
                <a:latin typeface="Courier New" panose="02070309020205020404" pitchFamily="49" charset="0"/>
                <a:cs typeface="Courier New" panose="02070309020205020404" pitchFamily="49" charset="0"/>
              </a:rPr>
              <a:t>deptId</a:t>
            </a:r>
            <a:r>
              <a:rPr lang="en-US" sz="1800" dirty="0">
                <a:latin typeface="Courier New" panose="02070309020205020404" pitchFamily="49" charset="0"/>
                <a:cs typeface="Courier New" panose="02070309020205020404" pitchFamily="49" charset="0"/>
              </a:rPr>
              <a:t> }), 1);</a:t>
            </a:r>
          </a:p>
          <a:p>
            <a:pPr marL="0" indent="0">
              <a:buNone/>
            </a:pPr>
            <a:r>
              <a:rPr lang="en-US" sz="1800" dirty="0" err="1" smtClean="0">
                <a:latin typeface="Courier New" panose="02070309020205020404" pitchFamily="49" charset="0"/>
                <a:cs typeface="Courier New" panose="02070309020205020404" pitchFamily="49" charset="0"/>
              </a:rPr>
              <a:t>RowSet</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childRows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RowSet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deptRow</a:t>
            </a:r>
            <a:r>
              <a:rPr lang="en-US" sz="1800" dirty="0">
                <a:latin typeface="Courier New" panose="02070309020205020404" pitchFamily="49" charset="0"/>
                <a:cs typeface="Courier New" panose="02070309020205020404" pitchFamily="49" charset="0"/>
              </a:rPr>
              <a:t>[0].</a:t>
            </a:r>
            <a:r>
              <a:rPr lang="en-US" sz="1800" dirty="0" err="1">
                <a:latin typeface="Courier New" panose="02070309020205020404" pitchFamily="49" charset="0"/>
                <a:cs typeface="Courier New" panose="02070309020205020404" pitchFamily="49" charset="0"/>
              </a:rPr>
              <a:t>getAttribute</a:t>
            </a:r>
            <a:r>
              <a:rPr lang="en-US" sz="1800" dirty="0">
                <a:latin typeface="Courier New" panose="02070309020205020404" pitchFamily="49" charset="0"/>
                <a:cs typeface="Courier New" panose="02070309020205020404" pitchFamily="49" charset="0"/>
              </a:rPr>
              <a:t>("Employees</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childRows.executeQuery</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7371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Accessing web tier values from  business </a:t>
            </a:r>
            <a:r>
              <a:rPr lang="en-US" b="1" dirty="0" smtClean="0"/>
              <a:t>components</a:t>
            </a:r>
            <a:endParaRPr lang="en-US" dirty="0"/>
          </a:p>
        </p:txBody>
      </p:sp>
      <p:sp>
        <p:nvSpPr>
          <p:cNvPr id="3" name="Content Placeholder 2"/>
          <p:cNvSpPr>
            <a:spLocks noGrp="1"/>
          </p:cNvSpPr>
          <p:nvPr>
            <p:ph idx="1"/>
          </p:nvPr>
        </p:nvSpPr>
        <p:spPr>
          <a:xfrm>
            <a:off x="1484310" y="1378857"/>
            <a:ext cx="10018713" cy="5152572"/>
          </a:xfrm>
        </p:spPr>
        <p:txBody>
          <a:bodyPr>
            <a:normAutofit lnSpcReduction="10000"/>
          </a:bodyPr>
          <a:lstStyle/>
          <a:p>
            <a:r>
              <a:rPr lang="en-US" b="1" dirty="0" smtClean="0"/>
              <a:t>1 - Using </a:t>
            </a:r>
            <a:r>
              <a:rPr lang="en-US" b="1" dirty="0" err="1"/>
              <a:t>ADFContext</a:t>
            </a:r>
            <a:r>
              <a:rPr lang="en-US" b="1" dirty="0"/>
              <a:t> to access client specific scoped </a:t>
            </a:r>
            <a:r>
              <a:rPr lang="en-US" b="1" dirty="0" smtClean="0"/>
              <a:t>variables</a:t>
            </a:r>
          </a:p>
          <a:p>
            <a:r>
              <a:rPr lang="en-US" dirty="0"/>
              <a:t>When a request from a client reaches the server, the framework creates an</a:t>
            </a:r>
            <a:r>
              <a:rPr lang="en-US" b="1" dirty="0"/>
              <a:t> oracle. </a:t>
            </a:r>
            <a:r>
              <a:rPr lang="en-US" b="1" dirty="0" err="1"/>
              <a:t>adf.share.ADFContext</a:t>
            </a:r>
            <a:r>
              <a:rPr lang="en-US" dirty="0"/>
              <a:t> instance to hold the state (context) of the current request such as configuration settings, security context, and client state, and associate this instance with the current thread as thread local </a:t>
            </a:r>
            <a:r>
              <a:rPr lang="en-US" dirty="0" smtClean="0"/>
              <a:t>variables.</a:t>
            </a:r>
          </a:p>
          <a:p>
            <a:r>
              <a:rPr lang="en-US" b="1" dirty="0"/>
              <a:t>The pitfalls of using </a:t>
            </a:r>
            <a:r>
              <a:rPr lang="en-US" b="1" dirty="0" err="1"/>
              <a:t>ADFContext</a:t>
            </a:r>
            <a:endParaRPr lang="en-US" dirty="0"/>
          </a:p>
          <a:p>
            <a:pPr lvl="1"/>
            <a:r>
              <a:rPr lang="en-US" dirty="0"/>
              <a:t>Business services implementation that uses </a:t>
            </a:r>
            <a:r>
              <a:rPr lang="en-US" dirty="0" err="1"/>
              <a:t>ADFContext</a:t>
            </a:r>
            <a:r>
              <a:rPr lang="en-US" dirty="0"/>
              <a:t> to access a client specific scoped variable becomes less reusable in the long run. </a:t>
            </a:r>
            <a:endParaRPr lang="en-US" dirty="0" smtClean="0"/>
          </a:p>
          <a:p>
            <a:pPr lvl="1"/>
            <a:r>
              <a:rPr lang="en-US" dirty="0"/>
              <a:t>If you follow the </a:t>
            </a:r>
            <a:r>
              <a:rPr lang="en-US" b="1" dirty="0"/>
              <a:t>Test Driven Development</a:t>
            </a:r>
            <a:r>
              <a:rPr lang="en-US" dirty="0"/>
              <a:t> (</a:t>
            </a:r>
            <a:r>
              <a:rPr lang="en-US" b="1" dirty="0"/>
              <a:t>TDD</a:t>
            </a:r>
            <a:r>
              <a:rPr lang="en-US" dirty="0"/>
              <a:t>) methodology, the code that uses </a:t>
            </a:r>
            <a:r>
              <a:rPr lang="en-US" dirty="0" err="1"/>
              <a:t>ADFContext</a:t>
            </a:r>
            <a:r>
              <a:rPr lang="en-US" dirty="0"/>
              <a:t> to directly refer to the client specific memory scopes may fail as the web container is missing when you run tests in the standalone mode.</a:t>
            </a:r>
          </a:p>
          <a:p>
            <a:pPr lvl="1"/>
            <a:r>
              <a:rPr lang="en-US" dirty="0"/>
              <a:t>when you expose application modules as business services, code that directly reads client specific scopes may fail as the request may be from a different host</a:t>
            </a:r>
            <a:r>
              <a:rPr lang="en-US" dirty="0" smtClean="0"/>
              <a:t>.</a:t>
            </a:r>
          </a:p>
        </p:txBody>
      </p:sp>
    </p:spTree>
    <p:extLst>
      <p:ext uri="{BB962C8B-B14F-4D97-AF65-F5344CB8AC3E}">
        <p14:creationId xmlns:p14="http://schemas.microsoft.com/office/powerpoint/2010/main" val="2831409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Accessing web tier values from  business </a:t>
            </a:r>
            <a:r>
              <a:rPr lang="en-US" b="1" dirty="0" smtClean="0"/>
              <a:t>components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b="1" dirty="0" smtClean="0"/>
              <a:t>2 - Passing </a:t>
            </a:r>
            <a:r>
              <a:rPr lang="en-US" b="1" dirty="0"/>
              <a:t>web tier values as parameters to business service </a:t>
            </a:r>
            <a:r>
              <a:rPr lang="en-US" b="1" dirty="0" smtClean="0"/>
              <a:t>methods</a:t>
            </a:r>
          </a:p>
          <a:p>
            <a:pPr lvl="1"/>
            <a:r>
              <a:rPr lang="en-US" b="1" dirty="0"/>
              <a:t>Establishing a channel for passing web tier values to the business service layer</a:t>
            </a:r>
            <a:endParaRPr lang="en-US" dirty="0"/>
          </a:p>
          <a:p>
            <a:pPr lvl="1"/>
            <a:r>
              <a:rPr lang="en-US" b="1" dirty="0"/>
              <a:t>Using the user session data map to store values passed from the client</a:t>
            </a:r>
            <a:endParaRPr lang="en-US" dirty="0"/>
          </a:p>
          <a:p>
            <a:pPr lvl="1"/>
            <a:r>
              <a:rPr lang="en-US" b="1" dirty="0"/>
              <a:t>When should the client invoke the method that takes web tier values?</a:t>
            </a:r>
            <a:endParaRPr lang="en-US" dirty="0"/>
          </a:p>
          <a:p>
            <a:pPr lvl="1"/>
            <a:r>
              <a:rPr lang="en-US" b="1" dirty="0"/>
              <a:t>Making the user session data map passivation </a:t>
            </a:r>
            <a:r>
              <a:rPr lang="en-US" b="1" dirty="0" smtClean="0"/>
              <a:t>safe</a:t>
            </a:r>
            <a:endParaRPr lang="en-US" dirty="0"/>
          </a:p>
        </p:txBody>
      </p:sp>
    </p:spTree>
    <p:extLst>
      <p:ext uri="{BB962C8B-B14F-4D97-AF65-F5344CB8AC3E}">
        <p14:creationId xmlns:p14="http://schemas.microsoft.com/office/powerpoint/2010/main" val="33904750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2338</TotalTime>
  <Words>1536</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Corbel</vt:lpstr>
      <vt:lpstr>Courier New</vt:lpstr>
      <vt:lpstr>Parallax</vt:lpstr>
      <vt:lpstr>PowerPoint Presentation</vt:lpstr>
      <vt:lpstr>Commonly used attributes of iterator bindings</vt:lpstr>
      <vt:lpstr>Adding edit functionalities for a table</vt:lpstr>
      <vt:lpstr>Programmatically accessing a selected row from a table</vt:lpstr>
      <vt:lpstr>Decorating the tree table UI</vt:lpstr>
      <vt:lpstr>Adding edit functionalities for a tree table</vt:lpstr>
      <vt:lpstr>Programmatically refreshing the  tree hierarchy</vt:lpstr>
      <vt:lpstr>Accessing web tier values from  business components</vt:lpstr>
      <vt:lpstr>Accessing web tier values from  business components</vt:lpstr>
      <vt:lpstr>Commonly used properties of the search region binding</vt:lpstr>
      <vt:lpstr>What is AutoQuery or ClearRowSet behavior?</vt:lpstr>
      <vt:lpstr>Initializing criteria item values using web  tier values</vt:lpstr>
      <vt:lpstr>Programmatically controlling the display of a query component</vt:lpstr>
      <vt:lpstr>Programmatically controlling the display of a query component</vt:lpstr>
      <vt:lpstr>Programmatically retrieving view criteria used for a query component</vt:lpstr>
      <vt:lpstr>Calling an El Expression in Manage Bean</vt:lpstr>
      <vt:lpstr>Programmatically resetting a query component</vt:lpstr>
      <vt:lpstr>Search on a tree table</vt:lpstr>
      <vt:lpstr>Search on a tree table</vt:lpstr>
      <vt:lpstr>Building a data bound multi select list</vt:lpstr>
      <vt:lpstr>Overriding UI hints in a view object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268</cp:revision>
  <cp:lastPrinted>2014-02-08T14:03:41Z</cp:lastPrinted>
  <dcterms:created xsi:type="dcterms:W3CDTF">2013-09-28T20:16:03Z</dcterms:created>
  <dcterms:modified xsi:type="dcterms:W3CDTF">2014-02-15T16:23:15Z</dcterms:modified>
</cp:coreProperties>
</file>