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4"/>
  </p:notesMasterIdLst>
  <p:handoutMasterIdLst>
    <p:handoutMasterId r:id="rId15"/>
  </p:handoutMasterIdLst>
  <p:sldIdLst>
    <p:sldId id="284" r:id="rId2"/>
    <p:sldId id="299" r:id="rId3"/>
    <p:sldId id="300" r:id="rId4"/>
    <p:sldId id="301" r:id="rId5"/>
    <p:sldId id="302" r:id="rId6"/>
    <p:sldId id="303" r:id="rId7"/>
    <p:sldId id="304" r:id="rId8"/>
    <p:sldId id="305" r:id="rId9"/>
    <p:sldId id="306" r:id="rId10"/>
    <p:sldId id="307" r:id="rId11"/>
    <p:sldId id="308" r:id="rId12"/>
    <p:sldId id="309"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9"/>
            <p14:sldId id="300"/>
            <p14:sldId id="301"/>
            <p14:sldId id="302"/>
            <p14:sldId id="303"/>
            <p14:sldId id="304"/>
            <p14:sldId id="305"/>
            <p14:sldId id="306"/>
            <p14:sldId id="307"/>
            <p14:sldId id="308"/>
            <p14:sldId id="30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2/18/2014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2/18/2014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2/18/2014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a:t>Controlling the Page </a:t>
            </a:r>
            <a:r>
              <a:rPr lang="en-US" sz="6000" dirty="0" smtClean="0"/>
              <a:t>Navigation</a:t>
            </a:r>
            <a:endParaRPr lang="en-US" sz="6000"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
        <p:nvSpPr>
          <p:cNvPr id="4" name="Subtitle 2"/>
          <p:cNvSpPr txBox="1">
            <a:spLocks/>
          </p:cNvSpPr>
          <p:nvPr/>
        </p:nvSpPr>
        <p:spPr>
          <a:xfrm>
            <a:off x="4667777" y="41486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a:t>
            </a:r>
            <a:r>
              <a:rPr lang="en-US" dirty="0" smtClean="0"/>
              <a:t>1)</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save points in a task flow</a:t>
            </a:r>
          </a:p>
        </p:txBody>
      </p:sp>
      <p:sp>
        <p:nvSpPr>
          <p:cNvPr id="3" name="Content Placeholder 2"/>
          <p:cNvSpPr>
            <a:spLocks noGrp="1"/>
          </p:cNvSpPr>
          <p:nvPr>
            <p:ph idx="1"/>
          </p:nvPr>
        </p:nvSpPr>
        <p:spPr>
          <a:xfrm>
            <a:off x="1484310" y="1378857"/>
            <a:ext cx="10018713" cy="5152572"/>
          </a:xfrm>
        </p:spPr>
        <p:txBody>
          <a:bodyPr>
            <a:normAutofit/>
          </a:bodyPr>
          <a:lstStyle/>
          <a:p>
            <a:r>
              <a:rPr lang="en-US" dirty="0" smtClean="0"/>
              <a:t>To declaratively define a save point in a task flow, drop a method call activity on to the task flow editor diagram and in the property inspector specify the following EL expression as a method to be invoked: </a:t>
            </a:r>
            <a:r>
              <a:rPr lang="en-US" b="1" dirty="0" smtClean="0"/>
              <a:t>#{</a:t>
            </a:r>
            <a:r>
              <a:rPr lang="en-US" b="1" dirty="0" err="1" smtClean="0"/>
              <a:t>controllerContext.savePointManager</a:t>
            </a:r>
            <a:r>
              <a:rPr lang="en-US" b="1" dirty="0" smtClean="0"/>
              <a:t>. </a:t>
            </a:r>
            <a:r>
              <a:rPr lang="en-US" b="1" dirty="0" err="1" smtClean="0"/>
              <a:t>createSavePoint</a:t>
            </a:r>
            <a:r>
              <a:rPr lang="en-US" b="1" dirty="0" smtClean="0"/>
              <a:t>}</a:t>
            </a:r>
            <a:r>
              <a:rPr lang="en-US" dirty="0" smtClean="0"/>
              <a:t>. This expression is equivalent to calling the </a:t>
            </a:r>
            <a:r>
              <a:rPr lang="en-US" b="1" dirty="0" err="1" smtClean="0"/>
              <a:t>createSavePoint</a:t>
            </a:r>
            <a:r>
              <a:rPr lang="en-US" b="1" dirty="0" smtClean="0"/>
              <a:t>()</a:t>
            </a:r>
            <a:r>
              <a:rPr lang="en-US" dirty="0" smtClean="0"/>
              <a:t> method on </a:t>
            </a:r>
            <a:r>
              <a:rPr lang="en-US" b="1" dirty="0" err="1" smtClean="0"/>
              <a:t>SavePointManager</a:t>
            </a:r>
            <a:r>
              <a:rPr lang="en-US" dirty="0" smtClean="0"/>
              <a:t> as shown in the following code snippet:</a:t>
            </a:r>
          </a:p>
          <a:p>
            <a:pPr marL="0" indent="0">
              <a:buNone/>
            </a:pPr>
            <a:endParaRPr lang="en-US" dirty="0" smtClean="0"/>
          </a:p>
          <a:p>
            <a:pPr marL="0" indent="0">
              <a:buNone/>
            </a:pPr>
            <a:r>
              <a:rPr lang="en-US" sz="1800" dirty="0" err="1" smtClean="0">
                <a:latin typeface="Courier New" panose="02070309020205020404" pitchFamily="49" charset="0"/>
                <a:cs typeface="Courier New" panose="02070309020205020404" pitchFamily="49" charset="0"/>
              </a:rPr>
              <a:t>ControllerContext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ccntxt</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ControllerContext.getInstance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SavePointManager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savePointManager</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ccntxt.getSavePointManager</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String </a:t>
            </a:r>
            <a:r>
              <a:rPr lang="en-US" sz="1800" dirty="0" err="1" smtClean="0">
                <a:latin typeface="Courier New" panose="02070309020205020404" pitchFamily="49" charset="0"/>
                <a:cs typeface="Courier New" panose="02070309020205020404" pitchFamily="49" charset="0"/>
              </a:rPr>
              <a:t>savePointId</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savePointManager.createSavePoint</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4873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you create an ADF Controller save point?</a:t>
            </a:r>
          </a:p>
        </p:txBody>
      </p:sp>
      <p:sp>
        <p:nvSpPr>
          <p:cNvPr id="3" name="Content Placeholder 2"/>
          <p:cNvSpPr>
            <a:spLocks noGrp="1"/>
          </p:cNvSpPr>
          <p:nvPr>
            <p:ph idx="1"/>
          </p:nvPr>
        </p:nvSpPr>
        <p:spPr>
          <a:xfrm>
            <a:off x="1484310" y="1378857"/>
            <a:ext cx="10018713" cy="5152572"/>
          </a:xfrm>
        </p:spPr>
        <p:txBody>
          <a:bodyPr>
            <a:normAutofit lnSpcReduction="10000"/>
          </a:bodyPr>
          <a:lstStyle/>
          <a:p>
            <a:pPr marL="0" indent="0">
              <a:buNone/>
            </a:pPr>
            <a:r>
              <a:rPr lang="en-US" dirty="0"/>
              <a:t>Save point captures the following state information for an application:</a:t>
            </a:r>
          </a:p>
          <a:p>
            <a:pPr lvl="0" fontAlgn="base"/>
            <a:r>
              <a:rPr lang="en-US" b="1" dirty="0"/>
              <a:t>User Interface state</a:t>
            </a:r>
            <a:r>
              <a:rPr lang="en-US" dirty="0"/>
              <a:t>: This includes the selection state of selection-enabled UI components and user customizations such as table column sort state.</a:t>
            </a:r>
          </a:p>
          <a:p>
            <a:pPr lvl="0" fontAlgn="base"/>
            <a:r>
              <a:rPr lang="en-US" b="1" dirty="0"/>
              <a:t>Managed beans</a:t>
            </a:r>
            <a:r>
              <a:rPr lang="en-US" dirty="0"/>
              <a:t>: This specifies the state of underlying managed beans stored in session, view, and </a:t>
            </a:r>
            <a:r>
              <a:rPr lang="en-US" dirty="0" err="1"/>
              <a:t>pageflow</a:t>
            </a:r>
            <a:r>
              <a:rPr lang="en-US" dirty="0"/>
              <a:t> memory scopes. Managed beans should be </a:t>
            </a:r>
            <a:r>
              <a:rPr lang="en-US" dirty="0" err="1"/>
              <a:t>serializable</a:t>
            </a:r>
            <a:r>
              <a:rPr lang="en-US" dirty="0"/>
              <a:t> to save their state.</a:t>
            </a:r>
          </a:p>
          <a:p>
            <a:pPr lvl="0" fontAlgn="base"/>
            <a:r>
              <a:rPr lang="en-US" b="1" dirty="0"/>
              <a:t>Navigation state</a:t>
            </a:r>
            <a:r>
              <a:rPr lang="en-US" dirty="0"/>
              <a:t>: This includes task flow call stack tracks to restore the path to reach the current page.</a:t>
            </a:r>
          </a:p>
          <a:p>
            <a:pPr lvl="0" fontAlgn="base"/>
            <a:r>
              <a:rPr lang="en-US" b="1" dirty="0"/>
              <a:t>ADF model state</a:t>
            </a:r>
            <a:r>
              <a:rPr lang="en-US" dirty="0"/>
              <a:t>: This specifies the state of underlying business  components which includes the modified state of entity objects, conditions used for querying the data source, row currency for the row sets, and passivation-enabled transient attribute values of entity and view objects</a:t>
            </a:r>
            <a:r>
              <a:rPr lang="en-US" dirty="0" smtClean="0"/>
              <a:t>.</a:t>
            </a:r>
          </a:p>
          <a:p>
            <a:pPr lvl="0" fontAlgn="base"/>
            <a:r>
              <a:rPr lang="en-US" sz="2000" b="1" i="1" dirty="0"/>
              <a:t>PS_TXN</a:t>
            </a:r>
            <a:r>
              <a:rPr lang="en-US" sz="2000" i="1" dirty="0"/>
              <a:t> </a:t>
            </a:r>
            <a:r>
              <a:rPr lang="en-US" sz="2000" i="1" dirty="0" smtClean="0"/>
              <a:t>table is for Application module</a:t>
            </a:r>
            <a:endParaRPr lang="en-US" sz="2000" i="1" dirty="0"/>
          </a:p>
        </p:txBody>
      </p:sp>
    </p:spTree>
    <p:extLst>
      <p:ext uri="{BB962C8B-B14F-4D97-AF65-F5344CB8AC3E}">
        <p14:creationId xmlns:p14="http://schemas.microsoft.com/office/powerpoint/2010/main" val="1220323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Implicit save points</a:t>
            </a:r>
          </a:p>
        </p:txBody>
      </p:sp>
      <p:sp>
        <p:nvSpPr>
          <p:cNvPr id="3" name="Content Placeholder 2"/>
          <p:cNvSpPr>
            <a:spLocks noGrp="1"/>
          </p:cNvSpPr>
          <p:nvPr>
            <p:ph idx="1"/>
          </p:nvPr>
        </p:nvSpPr>
        <p:spPr>
          <a:xfrm>
            <a:off x="1484310" y="1378857"/>
            <a:ext cx="10018713" cy="5152572"/>
          </a:xfrm>
        </p:spPr>
        <p:txBody>
          <a:bodyPr>
            <a:normAutofit/>
          </a:bodyPr>
          <a:lstStyle/>
          <a:p>
            <a:r>
              <a:rPr lang="en-US" dirty="0"/>
              <a:t>ADF Controller also has support for enabling </a:t>
            </a:r>
            <a:r>
              <a:rPr lang="en-US" i="1" dirty="0"/>
              <a:t>implicit save points</a:t>
            </a:r>
            <a:r>
              <a:rPr lang="en-US" dirty="0"/>
              <a:t>. This helps to automatically save the current state of the bounded task flow in two cases:</a:t>
            </a:r>
          </a:p>
          <a:p>
            <a:pPr lvl="1" fontAlgn="base"/>
            <a:r>
              <a:rPr lang="en-US" dirty="0"/>
              <a:t>When an Http session is invalidated</a:t>
            </a:r>
          </a:p>
          <a:p>
            <a:pPr lvl="1" fontAlgn="base"/>
            <a:r>
              <a:rPr lang="en-US" dirty="0"/>
              <a:t>When a </a:t>
            </a:r>
            <a:r>
              <a:rPr lang="en-US" dirty="0" smtClean="0"/>
              <a:t>browser </a:t>
            </a:r>
            <a:r>
              <a:rPr lang="en-US" dirty="0"/>
              <a:t>window is </a:t>
            </a:r>
            <a:r>
              <a:rPr lang="en-US" dirty="0" smtClean="0"/>
              <a:t>closed</a:t>
            </a:r>
          </a:p>
          <a:p>
            <a:pPr fontAlgn="base"/>
            <a:r>
              <a:rPr lang="en-US" dirty="0"/>
              <a:t>To enable implicit save points for the application, open </a:t>
            </a:r>
            <a:r>
              <a:rPr lang="en-US" b="1"/>
              <a:t>adf-config.xml</a:t>
            </a:r>
            <a:r>
              <a:rPr lang="en-US"/>
              <a:t> </a:t>
            </a:r>
            <a:r>
              <a:rPr lang="en-US" smtClean="0"/>
              <a:t>in </a:t>
            </a:r>
            <a:r>
              <a:rPr lang="en-US" dirty="0"/>
              <a:t>the overview editor and select the </a:t>
            </a:r>
            <a:r>
              <a:rPr lang="en-US" b="1" dirty="0"/>
              <a:t>Controller</a:t>
            </a:r>
            <a:r>
              <a:rPr lang="en-US" dirty="0"/>
              <a:t> page. Select the </a:t>
            </a:r>
            <a:r>
              <a:rPr lang="en-US" b="1" dirty="0"/>
              <a:t>Enable Implicit </a:t>
            </a:r>
            <a:r>
              <a:rPr lang="en-US" b="1" dirty="0" err="1"/>
              <a:t>Savepoint</a:t>
            </a:r>
            <a:r>
              <a:rPr lang="en-US" b="1" dirty="0"/>
              <a:t> </a:t>
            </a:r>
            <a:r>
              <a:rPr lang="en-US" dirty="0"/>
              <a:t>checkbox option displayed under the </a:t>
            </a:r>
            <a:r>
              <a:rPr lang="en-US" b="1" dirty="0" err="1"/>
              <a:t>Savepoints</a:t>
            </a:r>
            <a:r>
              <a:rPr lang="en-US" dirty="0"/>
              <a:t> section in order to turn on the implicit save point for the application</a:t>
            </a:r>
            <a:r>
              <a:rPr lang="en-US" dirty="0" smtClean="0"/>
              <a:t>.</a:t>
            </a:r>
            <a:endParaRPr lang="en-US" dirty="0"/>
          </a:p>
        </p:txBody>
      </p:sp>
    </p:spTree>
    <p:extLst>
      <p:ext uri="{BB962C8B-B14F-4D97-AF65-F5344CB8AC3E}">
        <p14:creationId xmlns:p14="http://schemas.microsoft.com/office/powerpoint/2010/main" val="128362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URL view activity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sz="2000" b="1" dirty="0" smtClean="0">
                <a:latin typeface="Courier New" panose="02070309020205020404" pitchFamily="49" charset="0"/>
                <a:cs typeface="Courier New" panose="02070309020205020404" pitchFamily="49" charset="0"/>
              </a:rPr>
              <a:t>public </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getEmpViewURL</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marL="457200" lvl="1" indent="0">
              <a:buNone/>
            </a:pPr>
            <a:r>
              <a:rPr lang="en-US" sz="1800" b="1" dirty="0" smtClean="0">
                <a:latin typeface="Courier New" panose="02070309020205020404" pitchFamily="49" charset="0"/>
                <a:cs typeface="Courier New" panose="02070309020205020404" pitchFamily="49" charset="0"/>
              </a:rPr>
              <a:t>String </a:t>
            </a:r>
            <a:r>
              <a:rPr lang="en-US" sz="1800" b="1" dirty="0" err="1">
                <a:latin typeface="Courier New" panose="02070309020205020404" pitchFamily="49" charset="0"/>
                <a:cs typeface="Courier New" panose="02070309020205020404" pitchFamily="49" charset="0"/>
              </a:rPr>
              <a:t>viewId</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empView</a:t>
            </a:r>
            <a:r>
              <a:rPr lang="en-US" sz="1800" b="1"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457200" lvl="1" indent="0">
              <a:buNone/>
            </a:pPr>
            <a:r>
              <a:rPr lang="en-US" sz="1800" b="1" dirty="0" err="1" smtClean="0">
                <a:latin typeface="Courier New" panose="02070309020205020404" pitchFamily="49" charset="0"/>
                <a:cs typeface="Courier New" panose="02070309020205020404" pitchFamily="49" charset="0"/>
              </a:rPr>
              <a:t>ControllerContext</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controllerCtx</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ControllerContext.getInstance</a:t>
            </a:r>
            <a:r>
              <a:rPr lang="en-US" sz="1800" b="1" dirty="0" smtClean="0">
                <a:latin typeface="Courier New" panose="02070309020205020404" pitchFamily="49" charset="0"/>
                <a:cs typeface="Courier New" panose="02070309020205020404" pitchFamily="49" charset="0"/>
              </a:rPr>
              <a:t>();</a:t>
            </a:r>
          </a:p>
          <a:p>
            <a:pPr marL="457200" lvl="1" indent="0">
              <a:buNone/>
            </a:pPr>
            <a:r>
              <a:rPr lang="en-US" sz="1800" b="1" dirty="0" smtClean="0">
                <a:latin typeface="Courier New" panose="02070309020205020404" pitchFamily="49" charset="0"/>
                <a:cs typeface="Courier New" panose="02070309020205020404" pitchFamily="49" charset="0"/>
              </a:rPr>
              <a:t>return </a:t>
            </a:r>
            <a:r>
              <a:rPr lang="en-US" sz="1800" b="1" dirty="0" err="1">
                <a:latin typeface="Courier New" panose="02070309020205020404" pitchFamily="49" charset="0"/>
                <a:cs typeface="Courier New" panose="02070309020205020404" pitchFamily="49" charset="0"/>
              </a:rPr>
              <a:t>controllerCtx.getGlobalViewActivityURL</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viewId</a:t>
            </a:r>
            <a:r>
              <a:rPr lang="en-US" sz="1800" b="1"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lvl="0" fontAlgn="base"/>
            <a:r>
              <a:rPr lang="en-US" b="1" dirty="0" err="1"/>
              <a:t>getGlobalViewActivityURL</a:t>
            </a:r>
            <a:r>
              <a:rPr lang="en-US" b="1" dirty="0"/>
              <a:t>()</a:t>
            </a:r>
            <a:r>
              <a:rPr lang="en-US" dirty="0"/>
              <a:t>: This method generates a URL for a view activity in the unbounded task flow</a:t>
            </a:r>
          </a:p>
          <a:p>
            <a:pPr lvl="0" fontAlgn="base"/>
            <a:r>
              <a:rPr lang="en-US" b="1" dirty="0" err="1"/>
              <a:t>getLocalViewActivityURL</a:t>
            </a:r>
            <a:r>
              <a:rPr lang="en-US" b="1" dirty="0"/>
              <a:t>()</a:t>
            </a:r>
            <a:r>
              <a:rPr lang="en-US" dirty="0"/>
              <a:t>: This method generates a URL for a view activity in the bounded task </a:t>
            </a:r>
            <a:r>
              <a:rPr lang="en-US" dirty="0" smtClean="0"/>
              <a:t>flow</a:t>
            </a:r>
          </a:p>
          <a:p>
            <a:pPr lvl="0" fontAlgn="base"/>
            <a:r>
              <a:rPr lang="en-US" dirty="0"/>
              <a:t>You can use the previously mentioned encoding APIs to identify the correct URL from the view ID even when you call the </a:t>
            </a:r>
            <a:r>
              <a:rPr lang="en-US" b="1" dirty="0"/>
              <a:t>redirect()</a:t>
            </a:r>
            <a:r>
              <a:rPr lang="en-US" dirty="0"/>
              <a:t> method on the </a:t>
            </a:r>
            <a:r>
              <a:rPr lang="en-US" b="1" dirty="0" err="1"/>
              <a:t>javax.faces.context.ExternalContext</a:t>
            </a:r>
            <a:r>
              <a:rPr lang="en-US" dirty="0"/>
              <a:t> instance in your code. </a:t>
            </a:r>
          </a:p>
        </p:txBody>
      </p:sp>
    </p:spTree>
    <p:extLst>
      <p:ext uri="{BB962C8B-B14F-4D97-AF65-F5344CB8AC3E}">
        <p14:creationId xmlns:p14="http://schemas.microsoft.com/office/powerpoint/2010/main" val="19191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URL view activity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sz="2000" b="1" dirty="0" smtClean="0">
                <a:latin typeface="Courier New" panose="02070309020205020404" pitchFamily="49" charset="0"/>
                <a:cs typeface="Courier New" panose="02070309020205020404" pitchFamily="49" charset="0"/>
              </a:rPr>
              <a:t>public </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getEmpViewURL</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marL="457200" lvl="1" indent="0">
              <a:buNone/>
            </a:pPr>
            <a:r>
              <a:rPr lang="en-US" sz="1800" b="1" dirty="0" smtClean="0">
                <a:latin typeface="Courier New" panose="02070309020205020404" pitchFamily="49" charset="0"/>
                <a:cs typeface="Courier New" panose="02070309020205020404" pitchFamily="49" charset="0"/>
              </a:rPr>
              <a:t>String </a:t>
            </a:r>
            <a:r>
              <a:rPr lang="en-US" sz="1800" b="1" dirty="0" err="1">
                <a:latin typeface="Courier New" panose="02070309020205020404" pitchFamily="49" charset="0"/>
                <a:cs typeface="Courier New" panose="02070309020205020404" pitchFamily="49" charset="0"/>
              </a:rPr>
              <a:t>viewId</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empView</a:t>
            </a:r>
            <a:r>
              <a:rPr lang="en-US" sz="1800" b="1"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457200" lvl="1" indent="0">
              <a:buNone/>
            </a:pPr>
            <a:r>
              <a:rPr lang="en-US" sz="1800" b="1" dirty="0" err="1" smtClean="0">
                <a:latin typeface="Courier New" panose="02070309020205020404" pitchFamily="49" charset="0"/>
                <a:cs typeface="Courier New" panose="02070309020205020404" pitchFamily="49" charset="0"/>
              </a:rPr>
              <a:t>ControllerContext</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controllerCtx</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ControllerContext.getInstance</a:t>
            </a:r>
            <a:r>
              <a:rPr lang="en-US" sz="1800" b="1" dirty="0" smtClean="0">
                <a:latin typeface="Courier New" panose="02070309020205020404" pitchFamily="49" charset="0"/>
                <a:cs typeface="Courier New" panose="02070309020205020404" pitchFamily="49" charset="0"/>
              </a:rPr>
              <a:t>();</a:t>
            </a:r>
          </a:p>
          <a:p>
            <a:pPr marL="457200" lvl="1" indent="0">
              <a:buNone/>
            </a:pPr>
            <a:r>
              <a:rPr lang="en-US" sz="1800" b="1" dirty="0" smtClean="0">
                <a:latin typeface="Courier New" panose="02070309020205020404" pitchFamily="49" charset="0"/>
                <a:cs typeface="Courier New" panose="02070309020205020404" pitchFamily="49" charset="0"/>
              </a:rPr>
              <a:t>return </a:t>
            </a:r>
            <a:r>
              <a:rPr lang="en-US" sz="1800" b="1" dirty="0" err="1">
                <a:latin typeface="Courier New" panose="02070309020205020404" pitchFamily="49" charset="0"/>
                <a:cs typeface="Courier New" panose="02070309020205020404" pitchFamily="49" charset="0"/>
              </a:rPr>
              <a:t>controllerCtx.getGlobalViewActivityURL</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viewId</a:t>
            </a:r>
            <a:r>
              <a:rPr lang="en-US" sz="1800" b="1"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lvl="0" fontAlgn="base"/>
            <a:r>
              <a:rPr lang="en-US" b="1" dirty="0" err="1"/>
              <a:t>getGlobalViewActivityURL</a:t>
            </a:r>
            <a:r>
              <a:rPr lang="en-US" b="1" dirty="0"/>
              <a:t>()</a:t>
            </a:r>
            <a:r>
              <a:rPr lang="en-US" dirty="0"/>
              <a:t>: This method generates a URL for a view activity in the unbounded task flow</a:t>
            </a:r>
          </a:p>
          <a:p>
            <a:pPr lvl="0" fontAlgn="base"/>
            <a:r>
              <a:rPr lang="en-US" b="1" dirty="0" err="1"/>
              <a:t>getLocalViewActivityURL</a:t>
            </a:r>
            <a:r>
              <a:rPr lang="en-US" b="1" dirty="0"/>
              <a:t>()</a:t>
            </a:r>
            <a:r>
              <a:rPr lang="en-US" dirty="0"/>
              <a:t>: This method generates a URL for a view activity in the bounded task </a:t>
            </a:r>
            <a:r>
              <a:rPr lang="en-US" dirty="0" smtClean="0"/>
              <a:t>flow</a:t>
            </a:r>
          </a:p>
          <a:p>
            <a:pPr lvl="0" fontAlgn="base"/>
            <a:r>
              <a:rPr lang="en-US" dirty="0"/>
              <a:t>You can use the previously mentioned encoding APIs to identify the correct URL from the view ID even when you call the </a:t>
            </a:r>
            <a:r>
              <a:rPr lang="en-US" b="1" dirty="0"/>
              <a:t>redirect()</a:t>
            </a:r>
            <a:r>
              <a:rPr lang="en-US" dirty="0"/>
              <a:t> method on the </a:t>
            </a:r>
            <a:r>
              <a:rPr lang="en-US" b="1" dirty="0" err="1"/>
              <a:t>javax.faces.context.ExternalContext</a:t>
            </a:r>
            <a:r>
              <a:rPr lang="en-US" dirty="0"/>
              <a:t> instance in your code. </a:t>
            </a:r>
          </a:p>
        </p:txBody>
      </p:sp>
    </p:spTree>
    <p:extLst>
      <p:ext uri="{BB962C8B-B14F-4D97-AF65-F5344CB8AC3E}">
        <p14:creationId xmlns:p14="http://schemas.microsoft.com/office/powerpoint/2010/main" val="3589567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runtime invokes a URL view activity from a bounded task flow?</a:t>
            </a:r>
          </a:p>
        </p:txBody>
      </p:sp>
      <p:sp>
        <p:nvSpPr>
          <p:cNvPr id="3" name="Content Placeholder 2"/>
          <p:cNvSpPr>
            <a:spLocks noGrp="1"/>
          </p:cNvSpPr>
          <p:nvPr>
            <p:ph idx="1"/>
          </p:nvPr>
        </p:nvSpPr>
        <p:spPr>
          <a:xfrm>
            <a:off x="1484310" y="1378857"/>
            <a:ext cx="10018713" cy="5152572"/>
          </a:xfrm>
        </p:spPr>
        <p:txBody>
          <a:bodyPr>
            <a:normAutofit/>
          </a:bodyPr>
          <a:lstStyle/>
          <a:p>
            <a:r>
              <a:rPr lang="en-US" dirty="0"/>
              <a:t>When runtime invokes a URL activity from a bounded task flow, before navigating to a new URL view, the framework abandons the ongoing task flow process and clears the memory scopes variables for the task flow. In other words, invoking a  URL view activity is the same as exiting from a current task flow and invoking the target view.</a:t>
            </a:r>
          </a:p>
        </p:txBody>
      </p:sp>
    </p:spTree>
    <p:extLst>
      <p:ext uri="{BB962C8B-B14F-4D97-AF65-F5344CB8AC3E}">
        <p14:creationId xmlns:p14="http://schemas.microsoft.com/office/powerpoint/2010/main" val="1743498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Method call activity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Method call activity allows a task flow to call custom or built-in methods during view transitions. This is useful to execute some business logic before page renders. Method call activity represents a method defined in a managed bean, or a method exposed in data control which is referred through ADF binding</a:t>
            </a:r>
            <a:r>
              <a:rPr lang="en-US" dirty="0" smtClean="0"/>
              <a:t>.</a:t>
            </a:r>
          </a:p>
          <a:p>
            <a:r>
              <a:rPr lang="en-US" b="1" dirty="0"/>
              <a:t>Using a managed bean method in method call activity</a:t>
            </a:r>
          </a:p>
          <a:p>
            <a:pPr lvl="1"/>
            <a:r>
              <a:rPr lang="en-US" dirty="0"/>
              <a:t>You should specify the outcome for the method call activity using the following options</a:t>
            </a:r>
            <a:r>
              <a:rPr lang="en-US" dirty="0" smtClean="0"/>
              <a:t>: </a:t>
            </a:r>
          </a:p>
          <a:p>
            <a:pPr lvl="2"/>
            <a:r>
              <a:rPr lang="en-US" b="1" dirty="0"/>
              <a:t>Fixed </a:t>
            </a:r>
            <a:r>
              <a:rPr lang="en-US" b="1" dirty="0" smtClean="0"/>
              <a:t>Outcome</a:t>
            </a:r>
          </a:p>
          <a:p>
            <a:pPr lvl="2"/>
            <a:r>
              <a:rPr lang="en-US" b="1" dirty="0" err="1" smtClean="0"/>
              <a:t>toString</a:t>
            </a:r>
            <a:endParaRPr lang="en-US" b="1" dirty="0" smtClean="0"/>
          </a:p>
          <a:p>
            <a:pPr lvl="1"/>
            <a:r>
              <a:rPr lang="en-US" dirty="0"/>
              <a:t>To specify parameters for the method, expand the </a:t>
            </a:r>
            <a:r>
              <a:rPr lang="en-US" b="1" dirty="0"/>
              <a:t>Parameters</a:t>
            </a:r>
            <a:r>
              <a:rPr lang="en-US" dirty="0"/>
              <a:t> section and enter the parameter type and value as they appear in the method signature. </a:t>
            </a:r>
          </a:p>
        </p:txBody>
      </p:sp>
    </p:spTree>
    <p:extLst>
      <p:ext uri="{BB962C8B-B14F-4D97-AF65-F5344CB8AC3E}">
        <p14:creationId xmlns:p14="http://schemas.microsoft.com/office/powerpoint/2010/main" val="193060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Router activity</a:t>
            </a:r>
          </a:p>
        </p:txBody>
      </p:sp>
      <p:grpSp>
        <p:nvGrpSpPr>
          <p:cNvPr id="4" name="Group 3"/>
          <p:cNvGrpSpPr/>
          <p:nvPr/>
        </p:nvGrpSpPr>
        <p:grpSpPr>
          <a:xfrm>
            <a:off x="1484309" y="1378849"/>
            <a:ext cx="4796279" cy="3849973"/>
            <a:chOff x="0" y="0"/>
            <a:chExt cx="3292805" cy="2643162"/>
          </a:xfrm>
        </p:grpSpPr>
        <p:pic>
          <p:nvPicPr>
            <p:cNvPr id="5" name="Picture 4"/>
            <p:cNvPicPr/>
            <p:nvPr/>
          </p:nvPicPr>
          <p:blipFill>
            <a:blip r:embed="rId2"/>
            <a:stretch>
              <a:fillRect/>
            </a:stretch>
          </p:blipFill>
          <p:spPr>
            <a:xfrm>
              <a:off x="2" y="0"/>
              <a:ext cx="3292801" cy="2643158"/>
            </a:xfrm>
            <a:prstGeom prst="rect">
              <a:avLst/>
            </a:prstGeom>
          </p:spPr>
        </p:pic>
        <p:sp>
          <p:nvSpPr>
            <p:cNvPr id="6" name="Shape 39207"/>
            <p:cNvSpPr/>
            <p:nvPr/>
          </p:nvSpPr>
          <p:spPr>
            <a:xfrm>
              <a:off x="0" y="0"/>
              <a:ext cx="3292805" cy="2643162"/>
            </a:xfrm>
            <a:custGeom>
              <a:avLst/>
              <a:gdLst/>
              <a:ahLst/>
              <a:cxnLst/>
              <a:rect l="0" t="0" r="0" b="0"/>
              <a:pathLst>
                <a:path w="3292805" h="2643162">
                  <a:moveTo>
                    <a:pt x="0" y="2643162"/>
                  </a:moveTo>
                  <a:lnTo>
                    <a:pt x="3292805" y="2643162"/>
                  </a:lnTo>
                  <a:lnTo>
                    <a:pt x="3292805"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grpSp>
        <p:nvGrpSpPr>
          <p:cNvPr id="7" name="Group 6"/>
          <p:cNvGrpSpPr/>
          <p:nvPr/>
        </p:nvGrpSpPr>
        <p:grpSpPr>
          <a:xfrm>
            <a:off x="6493666" y="3888722"/>
            <a:ext cx="5481150" cy="2680188"/>
            <a:chOff x="0" y="0"/>
            <a:chExt cx="3458744" cy="1691449"/>
          </a:xfrm>
        </p:grpSpPr>
        <p:pic>
          <p:nvPicPr>
            <p:cNvPr id="8" name="Picture 7"/>
            <p:cNvPicPr/>
            <p:nvPr/>
          </p:nvPicPr>
          <p:blipFill>
            <a:blip r:embed="rId3"/>
            <a:stretch>
              <a:fillRect/>
            </a:stretch>
          </p:blipFill>
          <p:spPr>
            <a:xfrm>
              <a:off x="0" y="0"/>
              <a:ext cx="3458744" cy="1691447"/>
            </a:xfrm>
            <a:prstGeom prst="rect">
              <a:avLst/>
            </a:prstGeom>
          </p:spPr>
        </p:pic>
        <p:sp>
          <p:nvSpPr>
            <p:cNvPr id="9" name="Shape 39262"/>
            <p:cNvSpPr/>
            <p:nvPr/>
          </p:nvSpPr>
          <p:spPr>
            <a:xfrm>
              <a:off x="0" y="0"/>
              <a:ext cx="3458744" cy="1691449"/>
            </a:xfrm>
            <a:custGeom>
              <a:avLst/>
              <a:gdLst/>
              <a:ahLst/>
              <a:cxnLst/>
              <a:rect l="0" t="0" r="0" b="0"/>
              <a:pathLst>
                <a:path w="3458744" h="1691449">
                  <a:moveTo>
                    <a:pt x="0" y="1691449"/>
                  </a:moveTo>
                  <a:lnTo>
                    <a:pt x="3458744" y="1691449"/>
                  </a:lnTo>
                  <a:lnTo>
                    <a:pt x="3458744"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140576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Router activity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A router activity selects one of many possible activities to execute. This takes an EL expression as selection criteria and defines possible matching navigation cases. Based on the outcome of the evaluation of the EL expression, the framework chooses the matching navigation case and continues the execution with the target activity</a:t>
            </a:r>
            <a:r>
              <a:rPr lang="en-US" dirty="0" smtClean="0"/>
              <a:t>.</a:t>
            </a:r>
          </a:p>
          <a:p>
            <a:pPr lvl="0" fontAlgn="base"/>
            <a:r>
              <a:rPr lang="en-US" b="1" dirty="0"/>
              <a:t>Default Outcome</a:t>
            </a:r>
            <a:r>
              <a:rPr lang="en-US" dirty="0"/>
              <a:t>: This is the default outcome for the router activity which will be used when no control flow cases evaluate to true.</a:t>
            </a:r>
          </a:p>
          <a:p>
            <a:pPr lvl="0" fontAlgn="base"/>
            <a:r>
              <a:rPr lang="en-US" b="1" dirty="0"/>
              <a:t>Navigation Cases</a:t>
            </a:r>
            <a:r>
              <a:rPr lang="en-US" dirty="0"/>
              <a:t>: The following are the navigation cases.</a:t>
            </a:r>
          </a:p>
          <a:p>
            <a:pPr lvl="1" fontAlgn="base"/>
            <a:r>
              <a:rPr lang="en-US" b="1" dirty="0"/>
              <a:t>Expression</a:t>
            </a:r>
            <a:r>
              <a:rPr lang="en-US" dirty="0"/>
              <a:t>: This specifies an EL expression that evaluates to true or false at runtime.</a:t>
            </a:r>
          </a:p>
          <a:p>
            <a:pPr lvl="1" fontAlgn="base"/>
            <a:r>
              <a:rPr lang="en-US" b="1" dirty="0"/>
              <a:t>Outcome</a:t>
            </a:r>
            <a:r>
              <a:rPr lang="en-US" dirty="0"/>
              <a:t>: This specifies the outcome for the router activity if the expression evaluates to true</a:t>
            </a:r>
            <a:r>
              <a:rPr lang="en-US" dirty="0" smtClean="0"/>
              <a:t>.</a:t>
            </a:r>
            <a:endParaRPr lang="en-US" dirty="0"/>
          </a:p>
        </p:txBody>
      </p:sp>
    </p:spTree>
    <p:extLst>
      <p:ext uri="{BB962C8B-B14F-4D97-AF65-F5344CB8AC3E}">
        <p14:creationId xmlns:p14="http://schemas.microsoft.com/office/powerpoint/2010/main" val="409541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Save point restore activity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The save point feature provided by ADF Controller can be used for capturing a snapshot of the application state at a specific point in time. The </a:t>
            </a:r>
            <a:r>
              <a:rPr lang="en-US" b="1" dirty="0"/>
              <a:t>Save Point Restore</a:t>
            </a:r>
            <a:r>
              <a:rPr lang="en-US" dirty="0"/>
              <a:t> activity declaratively enables the application to restore whatever was captured when the save point was originally created. This is typically used for implementing the undo feature in task flows.</a:t>
            </a:r>
          </a:p>
        </p:txBody>
      </p:sp>
    </p:spTree>
    <p:extLst>
      <p:ext uri="{BB962C8B-B14F-4D97-AF65-F5344CB8AC3E}">
        <p14:creationId xmlns:p14="http://schemas.microsoft.com/office/powerpoint/2010/main" val="1538520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Where are ADF Controller save points created?</a:t>
            </a:r>
          </a:p>
        </p:txBody>
      </p:sp>
      <p:sp>
        <p:nvSpPr>
          <p:cNvPr id="3" name="Content Placeholder 2"/>
          <p:cNvSpPr>
            <a:spLocks noGrp="1"/>
          </p:cNvSpPr>
          <p:nvPr>
            <p:ph idx="1"/>
          </p:nvPr>
        </p:nvSpPr>
        <p:spPr>
          <a:xfrm>
            <a:off x="1484310" y="1378857"/>
            <a:ext cx="10018713" cy="5152572"/>
          </a:xfrm>
        </p:spPr>
        <p:txBody>
          <a:bodyPr>
            <a:normAutofit/>
          </a:bodyPr>
          <a:lstStyle/>
          <a:p>
            <a:r>
              <a:rPr lang="en-US" dirty="0"/>
              <a:t>Save points are configured to save database tables by default. The default expiry time for a save point is 86400 seconds (24 hours). The ADF framework uses the </a:t>
            </a:r>
            <a:r>
              <a:rPr lang="en-US" b="1" dirty="0"/>
              <a:t>ORADFCSAVPT</a:t>
            </a:r>
            <a:r>
              <a:rPr lang="en-US" dirty="0"/>
              <a:t> table to store the save points. The framework will try to create this table if it is missing in the database when it is accessed for the first time. However the database user should have necessary privileges to create a table. </a:t>
            </a:r>
            <a:endParaRPr lang="en-US" dirty="0" smtClean="0"/>
          </a:p>
          <a:p>
            <a:pPr lvl="1"/>
            <a:r>
              <a:rPr lang="en-US" dirty="0" smtClean="0"/>
              <a:t>To Change table </a:t>
            </a:r>
            <a:r>
              <a:rPr lang="en-US" dirty="0" err="1" smtClean="0"/>
              <a:t>datasource</a:t>
            </a:r>
            <a:r>
              <a:rPr lang="en-US" dirty="0" smtClean="0"/>
              <a:t> : </a:t>
            </a:r>
            <a:r>
              <a:rPr lang="en-US" b="1" dirty="0"/>
              <a:t>adf-config.xml</a:t>
            </a:r>
            <a:r>
              <a:rPr lang="en-US" dirty="0"/>
              <a:t> </a:t>
            </a:r>
            <a:r>
              <a:rPr lang="en-US" dirty="0" smtClean="0"/>
              <a:t> -&gt; </a:t>
            </a:r>
            <a:r>
              <a:rPr lang="en-US" b="1" dirty="0" err="1"/>
              <a:t>Savepoints</a:t>
            </a:r>
            <a:r>
              <a:rPr lang="en-US" dirty="0"/>
              <a:t> </a:t>
            </a:r>
          </a:p>
        </p:txBody>
      </p:sp>
    </p:spTree>
    <p:extLst>
      <p:ext uri="{BB962C8B-B14F-4D97-AF65-F5344CB8AC3E}">
        <p14:creationId xmlns:p14="http://schemas.microsoft.com/office/powerpoint/2010/main" val="901992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2432</TotalTime>
  <Words>984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Courier New</vt:lpstr>
      <vt:lpstr>Parallax</vt:lpstr>
      <vt:lpstr>PowerPoint Presentation</vt:lpstr>
      <vt:lpstr>URL view activity</vt:lpstr>
      <vt:lpstr>URL view activity</vt:lpstr>
      <vt:lpstr>What happens when runtime invokes a URL view activity from a bounded task flow?</vt:lpstr>
      <vt:lpstr>Method call activity</vt:lpstr>
      <vt:lpstr>Router activity</vt:lpstr>
      <vt:lpstr>Router activity</vt:lpstr>
      <vt:lpstr>Save point restore activity</vt:lpstr>
      <vt:lpstr>Where are ADF Controller save points created?</vt:lpstr>
      <vt:lpstr>Using save points in a task flow</vt:lpstr>
      <vt:lpstr>What happens when you create an ADF Controller save point?</vt:lpstr>
      <vt:lpstr>Implicit save points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283</cp:revision>
  <cp:lastPrinted>2014-02-08T14:03:41Z</cp:lastPrinted>
  <dcterms:created xsi:type="dcterms:W3CDTF">2013-09-28T20:16:03Z</dcterms:created>
  <dcterms:modified xsi:type="dcterms:W3CDTF">2014-02-18T12:54:18Z</dcterms:modified>
</cp:coreProperties>
</file>