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38"/>
  </p:notesMasterIdLst>
  <p:handoutMasterIdLst>
    <p:handoutMasterId r:id="rId39"/>
  </p:handoutMasterIdLst>
  <p:sldIdLst>
    <p:sldId id="284"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6" r:id="rId19"/>
    <p:sldId id="317" r:id="rId20"/>
    <p:sldId id="318" r:id="rId21"/>
    <p:sldId id="320" r:id="rId22"/>
    <p:sldId id="321" r:id="rId23"/>
    <p:sldId id="322" r:id="rId24"/>
    <p:sldId id="323" r:id="rId25"/>
    <p:sldId id="324" r:id="rId26"/>
    <p:sldId id="325" r:id="rId27"/>
    <p:sldId id="326" r:id="rId28"/>
    <p:sldId id="327" r:id="rId29"/>
    <p:sldId id="329" r:id="rId30"/>
    <p:sldId id="330" r:id="rId31"/>
    <p:sldId id="331" r:id="rId32"/>
    <p:sldId id="332" r:id="rId33"/>
    <p:sldId id="333" r:id="rId34"/>
    <p:sldId id="334" r:id="rId35"/>
    <p:sldId id="335" r:id="rId36"/>
    <p:sldId id="336"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9"/>
            <p14:sldId id="300"/>
            <p14:sldId id="301"/>
            <p14:sldId id="302"/>
            <p14:sldId id="303"/>
            <p14:sldId id="304"/>
            <p14:sldId id="305"/>
            <p14:sldId id="306"/>
            <p14:sldId id="307"/>
            <p14:sldId id="308"/>
            <p14:sldId id="309"/>
            <p14:sldId id="310"/>
            <p14:sldId id="311"/>
            <p14:sldId id="312"/>
            <p14:sldId id="313"/>
            <p14:sldId id="314"/>
            <p14:sldId id="316"/>
            <p14:sldId id="317"/>
            <p14:sldId id="318"/>
            <p14:sldId id="320"/>
            <p14:sldId id="321"/>
            <p14:sldId id="322"/>
            <p14:sldId id="323"/>
            <p14:sldId id="324"/>
            <p14:sldId id="325"/>
            <p14:sldId id="326"/>
            <p14:sldId id="327"/>
            <p14:sldId id="329"/>
            <p14:sldId id="330"/>
            <p14:sldId id="331"/>
            <p14:sldId id="332"/>
            <p14:sldId id="333"/>
            <p14:sldId id="334"/>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2/22/2014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2/22/2014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2/22/2014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2/22/2014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2/22/2014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2/22/2014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2/22/2014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Controlling the Page </a:t>
            </a:r>
            <a:r>
              <a:rPr lang="en-US" sz="6000" dirty="0" smtClean="0"/>
              <a:t>Navigation</a:t>
            </a:r>
            <a:endParaRPr lang="en-US" sz="6000"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2)</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Defining the task flow return value</a:t>
            </a:r>
            <a:r>
              <a:rPr lang="en-US" dirty="0"/>
              <a:t/>
            </a:r>
            <a:br>
              <a:rPr lang="en-US" dirty="0"/>
            </a:br>
            <a:r>
              <a:rPr lang="en-US" b="1" dirty="0"/>
              <a:t>Reading a return value from a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a:t>Reading returned values when a called task flow is run as a </a:t>
            </a:r>
            <a:r>
              <a:rPr lang="en-US" b="1" dirty="0" smtClean="0"/>
              <a:t>page</a:t>
            </a:r>
          </a:p>
          <a:p>
            <a:pPr lvl="0"/>
            <a:r>
              <a:rPr lang="en-US" b="1" dirty="0"/>
              <a:t>Reading returned values when called task flow is run as dialog</a:t>
            </a:r>
            <a:r>
              <a:rPr lang="en-US" dirty="0"/>
              <a:t>: </a:t>
            </a:r>
          </a:p>
          <a:p>
            <a:pPr lvl="1"/>
            <a:r>
              <a:rPr lang="en-US" dirty="0"/>
              <a:t>To read a returned value from a custom return listener method, specify the </a:t>
            </a:r>
            <a:r>
              <a:rPr lang="en-US" b="1" dirty="0"/>
              <a:t>Dialog Return Value</a:t>
            </a:r>
            <a:r>
              <a:rPr lang="en-US" dirty="0"/>
              <a:t>. Note that this value should match with the return value defined for the called task flow.</a:t>
            </a:r>
          </a:p>
          <a:p>
            <a:pPr lvl="1"/>
            <a:r>
              <a:rPr lang="en-US" dirty="0"/>
              <a:t>set </a:t>
            </a:r>
            <a:r>
              <a:rPr lang="en-US" b="1" dirty="0" err="1"/>
              <a:t>useWindow</a:t>
            </a:r>
            <a:r>
              <a:rPr lang="en-US" b="1" dirty="0"/>
              <a:t> = "true"</a:t>
            </a:r>
            <a:r>
              <a:rPr lang="en-US" dirty="0"/>
              <a:t> for the action component which triggers the </a:t>
            </a:r>
            <a:r>
              <a:rPr lang="en-US" dirty="0" smtClean="0"/>
              <a:t>navigation</a:t>
            </a:r>
          </a:p>
          <a:p>
            <a:pPr lvl="1"/>
            <a:r>
              <a:rPr lang="en-US" b="1" dirty="0" err="1"/>
              <a:t>returnListener</a:t>
            </a:r>
            <a:r>
              <a:rPr lang="en-US" b="1" dirty="0" smtClean="0"/>
              <a:t>="#{</a:t>
            </a:r>
            <a:r>
              <a:rPr lang="en-US" b="1" dirty="0" err="1" smtClean="0"/>
              <a:t>taskFlowBean.dialogReturnHandler</a:t>
            </a:r>
            <a:r>
              <a:rPr lang="en-US" b="1" dirty="0" smtClean="0"/>
              <a:t>}</a:t>
            </a:r>
            <a:endParaRPr lang="en-US" dirty="0"/>
          </a:p>
          <a:p>
            <a:pPr marL="0" indent="0">
              <a:buNone/>
            </a:pP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dialogReturnHandler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ReturnEvent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returnEvent</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returnEvent.getReturnValue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0449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Defining the task flow return value</a:t>
            </a:r>
            <a:r>
              <a:rPr lang="en-US" dirty="0"/>
              <a:t/>
            </a:r>
            <a:br>
              <a:rPr lang="en-US" dirty="0"/>
            </a:br>
            <a:r>
              <a:rPr lang="en-US" b="1" dirty="0"/>
              <a:t>Reading a return value from a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a:t>Reading returned values when a called task flow is run as a </a:t>
            </a:r>
            <a:r>
              <a:rPr lang="en-US" b="1" dirty="0" smtClean="0"/>
              <a:t>page</a:t>
            </a:r>
          </a:p>
          <a:p>
            <a:pPr lvl="0"/>
            <a:r>
              <a:rPr lang="en-US" b="1" dirty="0"/>
              <a:t>Reading returned values when called task flow is run as dialog</a:t>
            </a:r>
            <a:r>
              <a:rPr lang="en-US" dirty="0"/>
              <a:t>: </a:t>
            </a:r>
          </a:p>
          <a:p>
            <a:pPr lvl="1"/>
            <a:r>
              <a:rPr lang="en-US" dirty="0"/>
              <a:t>To read a returned value from a custom return listener method, specify the </a:t>
            </a:r>
            <a:r>
              <a:rPr lang="en-US" b="1" dirty="0"/>
              <a:t>Dialog Return Value</a:t>
            </a:r>
            <a:r>
              <a:rPr lang="en-US" dirty="0"/>
              <a:t>. Note that this value should match with the return value defined for the called task flow.</a:t>
            </a:r>
          </a:p>
          <a:p>
            <a:pPr lvl="1"/>
            <a:r>
              <a:rPr lang="en-US" dirty="0"/>
              <a:t>set </a:t>
            </a:r>
            <a:r>
              <a:rPr lang="en-US" b="1" dirty="0" err="1"/>
              <a:t>useWindow</a:t>
            </a:r>
            <a:r>
              <a:rPr lang="en-US" b="1" dirty="0"/>
              <a:t> = "true"</a:t>
            </a:r>
            <a:r>
              <a:rPr lang="en-US" dirty="0"/>
              <a:t> for the action component which triggers the </a:t>
            </a:r>
            <a:r>
              <a:rPr lang="en-US" dirty="0" smtClean="0"/>
              <a:t>navigation</a:t>
            </a:r>
          </a:p>
          <a:p>
            <a:pPr lvl="1"/>
            <a:r>
              <a:rPr lang="en-US" b="1" dirty="0" err="1"/>
              <a:t>returnListener</a:t>
            </a:r>
            <a:r>
              <a:rPr lang="en-US" b="1" dirty="0" smtClean="0"/>
              <a:t>="#{</a:t>
            </a:r>
            <a:r>
              <a:rPr lang="en-US" b="1" dirty="0" err="1" smtClean="0"/>
              <a:t>taskFlowBean.dialogReturnHandler</a:t>
            </a:r>
            <a:r>
              <a:rPr lang="en-US" b="1" dirty="0" smtClean="0"/>
              <a:t>}</a:t>
            </a:r>
            <a:endParaRPr lang="en-US" dirty="0"/>
          </a:p>
          <a:p>
            <a:pPr marL="0" indent="0">
              <a:buNone/>
            </a:pP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dialogReturnHandler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ReturnEvent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returnEvent</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returnEvent.getReturnValue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6154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Dynamically displaying the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To switch the contents displayed in a region dynamically, while dropping task flow on to the page, select </a:t>
            </a:r>
            <a:r>
              <a:rPr lang="en-US" b="1" dirty="0"/>
              <a:t>Dynamic Region</a:t>
            </a:r>
            <a:r>
              <a:rPr lang="en-US" dirty="0"/>
              <a:t> for holding the task flow. The </a:t>
            </a:r>
            <a:r>
              <a:rPr lang="en-US" b="1" dirty="0" err="1"/>
              <a:t>af:region</a:t>
            </a:r>
            <a:r>
              <a:rPr lang="en-US" dirty="0"/>
              <a:t> component generated in the JSF page remains the same for both static and dynamic regions. </a:t>
            </a:r>
          </a:p>
        </p:txBody>
      </p:sp>
    </p:spTree>
    <p:extLst>
      <p:ext uri="{BB962C8B-B14F-4D97-AF65-F5344CB8AC3E}">
        <p14:creationId xmlns:p14="http://schemas.microsoft.com/office/powerpoint/2010/main" val="3350508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Lazy loading of an ADF region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When you run a page, by default, all embedded regions will be loaded at once during the initial display of the parent </a:t>
            </a:r>
            <a:r>
              <a:rPr lang="en-US" dirty="0" smtClean="0"/>
              <a:t>page</a:t>
            </a:r>
          </a:p>
          <a:p>
            <a:r>
              <a:rPr lang="en-US" dirty="0"/>
              <a:t>This is acceptable if all regions are exposed to the user during the initial display of the page itself. What if some regions are displayed in a pop up or inside a tabbed pane? </a:t>
            </a:r>
            <a:endParaRPr lang="en-US" dirty="0" smtClean="0"/>
          </a:p>
          <a:p>
            <a:pPr lvl="1"/>
            <a:r>
              <a:rPr lang="en-US" b="1" dirty="0" smtClean="0"/>
              <a:t>Immediate</a:t>
            </a:r>
          </a:p>
          <a:p>
            <a:pPr lvl="1"/>
            <a:r>
              <a:rPr lang="en-US" b="1" dirty="0" smtClean="0"/>
              <a:t>Deferred ( for </a:t>
            </a:r>
            <a:r>
              <a:rPr lang="en-US" b="1" dirty="0" err="1" smtClean="0"/>
              <a:t>Faceletes</a:t>
            </a:r>
            <a:r>
              <a:rPr lang="en-US" b="1" dirty="0" smtClean="0"/>
              <a:t> Only)</a:t>
            </a:r>
          </a:p>
          <a:p>
            <a:pPr lvl="1"/>
            <a:r>
              <a:rPr lang="en-US" b="1" dirty="0" smtClean="0"/>
              <a:t>Conditional</a:t>
            </a:r>
          </a:p>
          <a:p>
            <a:pPr lvl="2"/>
            <a:r>
              <a:rPr lang="en-US" sz="1600" b="1" dirty="0">
                <a:latin typeface="Courier New" panose="02070309020205020404" pitchFamily="49" charset="0"/>
                <a:cs typeface="Courier New" panose="02070309020205020404" pitchFamily="49" charset="0"/>
              </a:rPr>
              <a:t>activation="conditional" active="{empty </a:t>
            </a:r>
            <a:r>
              <a:rPr lang="en-US" sz="1600" b="1" dirty="0" err="1">
                <a:latin typeface="Courier New" panose="02070309020205020404" pitchFamily="49" charset="0"/>
                <a:cs typeface="Courier New" panose="02070309020205020404" pitchFamily="49" charset="0"/>
              </a:rPr>
              <a:t>pageFlowScope.activeFlag</a:t>
            </a:r>
            <a:r>
              <a:rPr lang="en-US" sz="1600" b="1" dirty="0">
                <a:latin typeface="Courier New" panose="02070309020205020404" pitchFamily="49" charset="0"/>
                <a:cs typeface="Courier New" panose="02070309020205020404" pitchFamily="49" charset="0"/>
              </a:rPr>
              <a:t> ? false : </a:t>
            </a:r>
            <a:r>
              <a:rPr lang="en-US" sz="1600" b="1" dirty="0" err="1">
                <a:latin typeface="Courier New" panose="02070309020205020404" pitchFamily="49" charset="0"/>
                <a:cs typeface="Courier New" panose="02070309020205020404" pitchFamily="49" charset="0"/>
              </a:rPr>
              <a:t>ageFlowScope.activeFlag</a:t>
            </a:r>
            <a:r>
              <a:rPr lang="en-US" sz="1600" b="1"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2416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Refreshing an ADF region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While displaying a task flow using a region, the framework generates a separate view port for the region and tracks all the user actions inside the region separately from the parent page. </a:t>
            </a:r>
            <a:endParaRPr lang="en-US" dirty="0" smtClean="0"/>
          </a:p>
          <a:p>
            <a:pPr lvl="1"/>
            <a:r>
              <a:rPr lang="en-US" b="1" dirty="0"/>
              <a:t>Refreshing the task flow </a:t>
            </a:r>
            <a:r>
              <a:rPr lang="en-US" b="1" dirty="0" smtClean="0"/>
              <a:t>conditionally</a:t>
            </a:r>
          </a:p>
          <a:p>
            <a:pPr lvl="2"/>
            <a:r>
              <a:rPr lang="en-US" b="1" dirty="0" err="1"/>
              <a:t>RefreshCondition</a:t>
            </a:r>
            <a:r>
              <a:rPr lang="en-US" b="1" dirty="0"/>
              <a:t> = #{EL expression</a:t>
            </a:r>
            <a:r>
              <a:rPr lang="en-US" b="1" dirty="0" smtClean="0"/>
              <a:t>}</a:t>
            </a:r>
          </a:p>
          <a:p>
            <a:pPr lvl="1"/>
            <a:r>
              <a:rPr lang="en-US" b="1" dirty="0"/>
              <a:t>Refreshing the task flow when the input parameter value </a:t>
            </a:r>
            <a:r>
              <a:rPr lang="en-US" b="1" dirty="0" smtClean="0"/>
              <a:t>changes</a:t>
            </a:r>
          </a:p>
          <a:p>
            <a:pPr lvl="2"/>
            <a:r>
              <a:rPr lang="en-US" b="1" dirty="0" smtClean="0"/>
              <a:t>Refresh="</a:t>
            </a:r>
            <a:r>
              <a:rPr lang="en-US" b="1" dirty="0" err="1" smtClean="0"/>
              <a:t>ifNeeded</a:t>
            </a:r>
            <a:r>
              <a:rPr lang="en-US" b="1" dirty="0" smtClean="0"/>
              <a:t>“</a:t>
            </a:r>
          </a:p>
        </p:txBody>
      </p:sp>
    </p:spTree>
    <p:extLst>
      <p:ext uri="{BB962C8B-B14F-4D97-AF65-F5344CB8AC3E}">
        <p14:creationId xmlns:p14="http://schemas.microsoft.com/office/powerpoint/2010/main" val="3514804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Displaying task flows using a pop up component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However ADF Controller cannot run a task flow that uses page fragments as dialog. You can work around this limitation by adding a region inside a pop up as follows.</a:t>
            </a:r>
          </a:p>
          <a:p>
            <a:r>
              <a:rPr lang="en-US" dirty="0"/>
              <a:t>To display a bounded task flow with page fragments in a pop up, drop the </a:t>
            </a:r>
            <a:r>
              <a:rPr lang="en-US" b="1" dirty="0"/>
              <a:t>Popup</a:t>
            </a:r>
            <a:r>
              <a:rPr lang="en-US" dirty="0"/>
              <a:t> component onto the JSF page and then add a panel window to the pop up. </a:t>
            </a:r>
          </a:p>
        </p:txBody>
      </p:sp>
    </p:spTree>
    <p:extLst>
      <p:ext uri="{BB962C8B-B14F-4D97-AF65-F5344CB8AC3E}">
        <p14:creationId xmlns:p14="http://schemas.microsoft.com/office/powerpoint/2010/main" val="1954910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Lazy activation for a task flow when displayed in a pop up</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When the parent JSF page is of a </a:t>
            </a:r>
            <a:r>
              <a:rPr lang="en-US" dirty="0" err="1"/>
              <a:t>Facelet</a:t>
            </a:r>
            <a:r>
              <a:rPr lang="en-US" dirty="0"/>
              <a:t> type and the activation flag for the task flow executable is set as deferred, then the framework will postpone the activation of the task flow until the region component is added to the pop </a:t>
            </a:r>
            <a:r>
              <a:rPr lang="en-US" dirty="0" smtClean="0"/>
              <a:t>up</a:t>
            </a:r>
          </a:p>
          <a:p>
            <a:r>
              <a:rPr lang="en-US" dirty="0"/>
              <a:t>If the parent page is a JSPX page (not </a:t>
            </a:r>
            <a:r>
              <a:rPr lang="en-US" dirty="0" err="1"/>
              <a:t>Facelet</a:t>
            </a:r>
            <a:r>
              <a:rPr lang="en-US" dirty="0"/>
              <a:t>), then you should use activation and active flag for lazy initialization of task </a:t>
            </a:r>
            <a:r>
              <a:rPr lang="en-US" dirty="0" smtClean="0"/>
              <a:t>flow.</a:t>
            </a:r>
            <a:endParaRPr lang="en-US" dirty="0"/>
          </a:p>
        </p:txBody>
      </p:sp>
    </p:spTree>
    <p:extLst>
      <p:ext uri="{BB962C8B-B14F-4D97-AF65-F5344CB8AC3E}">
        <p14:creationId xmlns:p14="http://schemas.microsoft.com/office/powerpoint/2010/main" val="1376672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Using a contextual event for communicating to an ADF region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 Fusion web page can have multiple task flows added as region components. The task flows added in regions works independent to each other and with limited interactions with the parent page. What if you want a region to respond to some user actions in the parent page? </a:t>
            </a:r>
          </a:p>
          <a:p>
            <a:r>
              <a:rPr lang="en-US" dirty="0"/>
              <a:t>Oracle ADF provides a </a:t>
            </a:r>
            <a:r>
              <a:rPr lang="en-US" b="1" dirty="0"/>
              <a:t>Contextual Events</a:t>
            </a:r>
            <a:r>
              <a:rPr lang="en-US" dirty="0"/>
              <a:t> framework for handling such scenarios.  </a:t>
            </a:r>
          </a:p>
          <a:p>
            <a:pPr lvl="1" fontAlgn="base"/>
            <a:r>
              <a:rPr lang="en-US" dirty="0"/>
              <a:t>Parent page to region (and vice versa)</a:t>
            </a:r>
          </a:p>
          <a:p>
            <a:pPr lvl="1" fontAlgn="base"/>
            <a:r>
              <a:rPr lang="en-US" dirty="0"/>
              <a:t>Region to region</a:t>
            </a:r>
          </a:p>
        </p:txBody>
      </p:sp>
    </p:spTree>
    <p:extLst>
      <p:ext uri="{BB962C8B-B14F-4D97-AF65-F5344CB8AC3E}">
        <p14:creationId xmlns:p14="http://schemas.microsoft.com/office/powerpoint/2010/main" val="66839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Contextual event model</a:t>
            </a:r>
            <a:endParaRPr lang="en-US" dirty="0"/>
          </a:p>
        </p:txBody>
      </p:sp>
      <p:grpSp>
        <p:nvGrpSpPr>
          <p:cNvPr id="13" name="Group 12"/>
          <p:cNvGrpSpPr/>
          <p:nvPr/>
        </p:nvGrpSpPr>
        <p:grpSpPr>
          <a:xfrm>
            <a:off x="3239292" y="1277257"/>
            <a:ext cx="6508748" cy="5396351"/>
            <a:chOff x="-3428" y="-2158"/>
            <a:chExt cx="4806697" cy="3985043"/>
          </a:xfrm>
        </p:grpSpPr>
        <p:pic>
          <p:nvPicPr>
            <p:cNvPr id="14" name="Picture 13"/>
            <p:cNvPicPr/>
            <p:nvPr/>
          </p:nvPicPr>
          <p:blipFill>
            <a:blip r:embed="rId2"/>
            <a:stretch>
              <a:fillRect/>
            </a:stretch>
          </p:blipFill>
          <p:spPr>
            <a:xfrm>
              <a:off x="-3428" y="-2158"/>
              <a:ext cx="4806697" cy="3983736"/>
            </a:xfrm>
            <a:prstGeom prst="rect">
              <a:avLst/>
            </a:prstGeom>
          </p:spPr>
        </p:pic>
        <p:sp>
          <p:nvSpPr>
            <p:cNvPr id="15" name="Shape 42300"/>
            <p:cNvSpPr/>
            <p:nvPr/>
          </p:nvSpPr>
          <p:spPr>
            <a:xfrm>
              <a:off x="0" y="0"/>
              <a:ext cx="4802886" cy="3982885"/>
            </a:xfrm>
            <a:custGeom>
              <a:avLst/>
              <a:gdLst/>
              <a:ahLst/>
              <a:cxnLst/>
              <a:rect l="0" t="0" r="0" b="0"/>
              <a:pathLst>
                <a:path w="4802886" h="3982885">
                  <a:moveTo>
                    <a:pt x="0" y="3982885"/>
                  </a:moveTo>
                  <a:lnTo>
                    <a:pt x="4802886" y="3982885"/>
                  </a:lnTo>
                  <a:lnTo>
                    <a:pt x="4802886"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375644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a contextual event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dirty="0"/>
              <a:t>Unlike JSF events, contextual events are very dynamic and flexible in nature. The contextual event model allows you to choose the event types, payload, and event publishers. An event can be subscribed to by multiple interested </a:t>
            </a:r>
            <a:r>
              <a:rPr lang="en-US" dirty="0" smtClean="0"/>
              <a:t>parties</a:t>
            </a:r>
            <a:endParaRPr lang="fa-IR" dirty="0" smtClean="0"/>
          </a:p>
          <a:p>
            <a:r>
              <a:rPr lang="en-US" b="1" dirty="0"/>
              <a:t>Defining an event publisher</a:t>
            </a:r>
            <a:endParaRPr lang="en-US" dirty="0"/>
          </a:p>
          <a:p>
            <a:r>
              <a:rPr lang="en-US" b="1" dirty="0"/>
              <a:t>Defining an event </a:t>
            </a:r>
            <a:r>
              <a:rPr lang="en-US" b="1" dirty="0" smtClean="0"/>
              <a:t>subscriber</a:t>
            </a:r>
            <a:endParaRPr lang="fa-IR" b="1" dirty="0" smtClean="0"/>
          </a:p>
          <a:p>
            <a:r>
              <a:rPr lang="en-US" b="1" dirty="0"/>
              <a:t>Subscribing to desired </a:t>
            </a:r>
            <a:r>
              <a:rPr lang="en-US" b="1" dirty="0" smtClean="0"/>
              <a:t>events</a:t>
            </a:r>
            <a:endParaRPr lang="en-US" dirty="0"/>
          </a:p>
          <a:p>
            <a:endParaRPr lang="en-US" dirty="0"/>
          </a:p>
        </p:txBody>
      </p:sp>
    </p:spTree>
    <p:extLst>
      <p:ext uri="{BB962C8B-B14F-4D97-AF65-F5344CB8AC3E}">
        <p14:creationId xmlns:p14="http://schemas.microsoft.com/office/powerpoint/2010/main" val="756962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properties of a bounded task flow</a:t>
            </a:r>
            <a:endParaRPr lang="en-US" dirty="0"/>
          </a:p>
        </p:txBody>
      </p:sp>
      <p:sp>
        <p:nvSpPr>
          <p:cNvPr id="3" name="Content Placeholder 2"/>
          <p:cNvSpPr>
            <a:spLocks noGrp="1"/>
          </p:cNvSpPr>
          <p:nvPr>
            <p:ph idx="1"/>
          </p:nvPr>
        </p:nvSpPr>
        <p:spPr>
          <a:xfrm>
            <a:off x="1484311" y="1378857"/>
            <a:ext cx="4349820" cy="5152572"/>
          </a:xfrm>
        </p:spPr>
        <p:txBody>
          <a:bodyPr>
            <a:normAutofit/>
          </a:bodyPr>
          <a:lstStyle/>
          <a:p>
            <a:r>
              <a:rPr lang="en-US" b="1" dirty="0"/>
              <a:t>Initializer</a:t>
            </a:r>
          </a:p>
          <a:p>
            <a:r>
              <a:rPr lang="en-US" b="1" dirty="0" err="1" smtClean="0"/>
              <a:t>Finalizer</a:t>
            </a:r>
            <a:endParaRPr lang="en-US" b="1" dirty="0" smtClean="0"/>
          </a:p>
          <a:p>
            <a:r>
              <a:rPr lang="en-US" b="1" dirty="0"/>
              <a:t>Save Point Restore </a:t>
            </a:r>
            <a:r>
              <a:rPr lang="en-US" b="1" dirty="0" err="1" smtClean="0"/>
              <a:t>Finalizer</a:t>
            </a:r>
            <a:endParaRPr lang="en-US" b="1" dirty="0" smtClean="0"/>
          </a:p>
          <a:p>
            <a:r>
              <a:rPr lang="en-US" b="1" dirty="0"/>
              <a:t>URL </a:t>
            </a:r>
            <a:r>
              <a:rPr lang="en-US" b="1" dirty="0" smtClean="0"/>
              <a:t>Invoke</a:t>
            </a:r>
          </a:p>
          <a:p>
            <a:pPr lvl="1"/>
            <a:r>
              <a:rPr lang="en-US" b="1" dirty="0" err="1" smtClean="0"/>
              <a:t>url</a:t>
            </a:r>
            <a:r>
              <a:rPr lang="en-US" b="1" dirty="0" smtClean="0"/>
              <a:t>-invoke-allowed</a:t>
            </a:r>
          </a:p>
          <a:p>
            <a:pPr lvl="1"/>
            <a:r>
              <a:rPr lang="en-US" b="1" dirty="0" err="1" smtClean="0"/>
              <a:t>url</a:t>
            </a:r>
            <a:r>
              <a:rPr lang="en-US" b="1" dirty="0" smtClean="0"/>
              <a:t>-invoke-disallowed</a:t>
            </a:r>
          </a:p>
          <a:p>
            <a:pPr lvl="1"/>
            <a:r>
              <a:rPr lang="en-US" b="1" dirty="0" smtClean="0"/>
              <a:t>calculated</a:t>
            </a:r>
          </a:p>
          <a:p>
            <a:r>
              <a:rPr lang="en-US" b="1" dirty="0"/>
              <a:t>Library </a:t>
            </a:r>
            <a:r>
              <a:rPr lang="en-US" b="1" dirty="0" smtClean="0"/>
              <a:t>Internal</a:t>
            </a:r>
          </a:p>
          <a:p>
            <a:r>
              <a:rPr lang="en-US" b="1" dirty="0" smtClean="0"/>
              <a:t>Parameters</a:t>
            </a:r>
          </a:p>
          <a:p>
            <a:r>
              <a:rPr lang="en-US" b="1" dirty="0"/>
              <a:t>Return Value</a:t>
            </a:r>
            <a:endParaRPr lang="en-US" dirty="0"/>
          </a:p>
        </p:txBody>
      </p:sp>
      <p:sp>
        <p:nvSpPr>
          <p:cNvPr id="5" name="Content Placeholder 2"/>
          <p:cNvSpPr txBox="1">
            <a:spLocks/>
          </p:cNvSpPr>
          <p:nvPr/>
        </p:nvSpPr>
        <p:spPr>
          <a:xfrm>
            <a:off x="6493666" y="1378857"/>
            <a:ext cx="4349820" cy="5152572"/>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smtClean="0"/>
              <a:t>Train</a:t>
            </a:r>
          </a:p>
          <a:p>
            <a:r>
              <a:rPr lang="en-US" b="1" dirty="0"/>
              <a:t>Task Flow </a:t>
            </a:r>
            <a:r>
              <a:rPr lang="en-US" b="1" dirty="0" smtClean="0"/>
              <a:t>Reentry</a:t>
            </a:r>
          </a:p>
          <a:p>
            <a:pPr lvl="1"/>
            <a:r>
              <a:rPr lang="en-US" b="1" dirty="0" smtClean="0"/>
              <a:t>reentry-allowed</a:t>
            </a:r>
          </a:p>
          <a:p>
            <a:pPr lvl="1"/>
            <a:r>
              <a:rPr lang="en-US" b="1" dirty="0" smtClean="0"/>
              <a:t>reentry-not-allowed</a:t>
            </a:r>
          </a:p>
          <a:p>
            <a:pPr lvl="1"/>
            <a:r>
              <a:rPr lang="en-US" b="1" dirty="0" smtClean="0"/>
              <a:t>reentry-outcome-dependent</a:t>
            </a:r>
          </a:p>
          <a:p>
            <a:r>
              <a:rPr lang="en-US" b="1" dirty="0" smtClean="0"/>
              <a:t>Critical</a:t>
            </a:r>
            <a:endParaRPr lang="en-US" dirty="0"/>
          </a:p>
          <a:p>
            <a:pPr lvl="1" fontAlgn="base"/>
            <a:r>
              <a:rPr lang="en-US" dirty="0" smtClean="0"/>
              <a:t>generate </a:t>
            </a:r>
            <a:r>
              <a:rPr lang="en-US" dirty="0"/>
              <a:t>implicit save points on entry to all task flows that are marked as critical. </a:t>
            </a:r>
          </a:p>
          <a:p>
            <a:pPr lvl="1" fontAlgn="base"/>
            <a:r>
              <a:rPr lang="en-US" dirty="0"/>
              <a:t>The framework will keep track of uncommitted data changes for critical task flow and warn the user if the person tries to exit from the task flow without committing changes</a:t>
            </a:r>
            <a:r>
              <a:rPr lang="en-US" dirty="0" smtClean="0"/>
              <a:t>.</a:t>
            </a:r>
            <a:endParaRPr lang="en-US" dirty="0"/>
          </a:p>
        </p:txBody>
      </p:sp>
    </p:spTree>
    <p:extLst>
      <p:ext uri="{BB962C8B-B14F-4D97-AF65-F5344CB8AC3E}">
        <p14:creationId xmlns:p14="http://schemas.microsoft.com/office/powerpoint/2010/main" val="191919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an event publisher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384594"/>
              </p:ext>
            </p:extLst>
          </p:nvPr>
        </p:nvGraphicFramePr>
        <p:xfrm>
          <a:off x="2320387" y="1277257"/>
          <a:ext cx="9182636" cy="5316726"/>
        </p:xfrm>
        <a:graphic>
          <a:graphicData uri="http://schemas.openxmlformats.org/drawingml/2006/table">
            <a:tbl>
              <a:tblPr firstRow="1" firstCol="1" bandRow="1">
                <a:tableStyleId>{21E4AEA4-8DFA-4A89-87EB-49C32662AFE0}</a:tableStyleId>
              </a:tblPr>
              <a:tblGrid>
                <a:gridCol w="1983346"/>
                <a:gridCol w="7199290"/>
              </a:tblGrid>
              <a:tr h="336394">
                <a:tc>
                  <a:txBody>
                    <a:bodyPr/>
                    <a:lstStyle/>
                    <a:p>
                      <a:pPr marL="71755" marR="0" indent="0">
                        <a:lnSpc>
                          <a:spcPct val="115000"/>
                        </a:lnSpc>
                        <a:spcBef>
                          <a:spcPts val="0"/>
                        </a:spcBef>
                        <a:spcAft>
                          <a:spcPts val="0"/>
                        </a:spcAft>
                      </a:pPr>
                      <a:r>
                        <a:rPr lang="en-US" sz="1800" dirty="0">
                          <a:effectLst/>
                        </a:rPr>
                        <a:t>Event Type</a:t>
                      </a:r>
                      <a:endParaRPr lang="en-US"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c>
                  <a:txBody>
                    <a:bodyPr/>
                    <a:lstStyle/>
                    <a:p>
                      <a:pPr marL="0" marR="0" indent="0">
                        <a:lnSpc>
                          <a:spcPct val="115000"/>
                        </a:lnSpc>
                        <a:spcBef>
                          <a:spcPts val="0"/>
                        </a:spcBef>
                        <a:spcAft>
                          <a:spcPts val="0"/>
                        </a:spcAft>
                      </a:pPr>
                      <a:r>
                        <a:rPr lang="en-US" sz="1800">
                          <a:effectLst/>
                        </a:rPr>
                        <a:t>Description</a:t>
                      </a:r>
                      <a:endParaRPr lang="en-US" sz="2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r>
              <a:tr h="2009353">
                <a:tc>
                  <a:txBody>
                    <a:bodyPr/>
                    <a:lstStyle/>
                    <a:p>
                      <a:pPr marL="71755" marR="0" indent="0">
                        <a:lnSpc>
                          <a:spcPct val="115000"/>
                        </a:lnSpc>
                        <a:spcBef>
                          <a:spcPts val="0"/>
                        </a:spcBef>
                        <a:spcAft>
                          <a:spcPts val="0"/>
                        </a:spcAft>
                      </a:pPr>
                      <a:r>
                        <a:rPr lang="en-US" sz="1800">
                          <a:effectLst/>
                        </a:rPr>
                        <a:t>Currency Change Event</a:t>
                      </a:r>
                      <a:endParaRPr lang="en-US" sz="2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c>
                  <a:txBody>
                    <a:bodyPr/>
                    <a:lstStyle/>
                    <a:p>
                      <a:pPr marL="0" marR="0" indent="0">
                        <a:lnSpc>
                          <a:spcPct val="101000"/>
                        </a:lnSpc>
                        <a:spcBef>
                          <a:spcPts val="0"/>
                        </a:spcBef>
                        <a:spcAft>
                          <a:spcPts val="550"/>
                        </a:spcAft>
                      </a:pPr>
                      <a:r>
                        <a:rPr lang="en-US" sz="1800" dirty="0">
                          <a:effectLst/>
                        </a:rPr>
                        <a:t>This event can be published by any tree, table, or list navigator binding in the binding container.</a:t>
                      </a:r>
                      <a:endParaRPr lang="en-US" sz="2400" dirty="0">
                        <a:effectLst/>
                      </a:endParaRPr>
                    </a:p>
                    <a:p>
                      <a:pPr marL="0" marR="109220" indent="0">
                        <a:lnSpc>
                          <a:spcPct val="115000"/>
                        </a:lnSpc>
                        <a:spcBef>
                          <a:spcPts val="0"/>
                        </a:spcBef>
                        <a:spcAft>
                          <a:spcPts val="0"/>
                        </a:spcAft>
                      </a:pPr>
                      <a:r>
                        <a:rPr lang="en-US" sz="1800" dirty="0">
                          <a:effectLst/>
                        </a:rPr>
                        <a:t>The contextual event associated with this event type is fired when the current selection in the underlying data model changes at runtime.</a:t>
                      </a:r>
                      <a:endParaRPr lang="en-US"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r>
              <a:tr h="1526787">
                <a:tc>
                  <a:txBody>
                    <a:bodyPr/>
                    <a:lstStyle/>
                    <a:p>
                      <a:pPr marL="71755" marR="0" indent="0">
                        <a:lnSpc>
                          <a:spcPct val="115000"/>
                        </a:lnSpc>
                        <a:spcBef>
                          <a:spcPts val="0"/>
                        </a:spcBef>
                        <a:spcAft>
                          <a:spcPts val="0"/>
                        </a:spcAft>
                      </a:pPr>
                      <a:r>
                        <a:rPr lang="en-US" sz="1800">
                          <a:effectLst/>
                        </a:rPr>
                        <a:t>Value Change Event</a:t>
                      </a:r>
                      <a:endParaRPr lang="en-US" sz="2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c>
                  <a:txBody>
                    <a:bodyPr/>
                    <a:lstStyle/>
                    <a:p>
                      <a:pPr marL="0" marR="0" indent="0">
                        <a:lnSpc>
                          <a:spcPct val="101000"/>
                        </a:lnSpc>
                        <a:spcBef>
                          <a:spcPts val="0"/>
                        </a:spcBef>
                        <a:spcAft>
                          <a:spcPts val="550"/>
                        </a:spcAft>
                      </a:pPr>
                      <a:r>
                        <a:rPr lang="en-US" sz="1800">
                          <a:effectLst/>
                        </a:rPr>
                        <a:t>This event can be published by any attribute binding in the binding container.</a:t>
                      </a:r>
                      <a:endParaRPr lang="en-US" sz="2400">
                        <a:effectLst/>
                      </a:endParaRPr>
                    </a:p>
                    <a:p>
                      <a:pPr marL="0" marR="0" indent="0">
                        <a:lnSpc>
                          <a:spcPct val="115000"/>
                        </a:lnSpc>
                        <a:spcBef>
                          <a:spcPts val="0"/>
                        </a:spcBef>
                        <a:spcAft>
                          <a:spcPts val="0"/>
                        </a:spcAft>
                      </a:pPr>
                      <a:r>
                        <a:rPr lang="en-US" sz="1800">
                          <a:effectLst/>
                        </a:rPr>
                        <a:t>You may use this event type with any data bound editable component in the UI. </a:t>
                      </a:r>
                      <a:endParaRPr lang="en-US" sz="2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r>
              <a:tr h="1444192">
                <a:tc>
                  <a:txBody>
                    <a:bodyPr/>
                    <a:lstStyle/>
                    <a:p>
                      <a:pPr marL="71755" marR="0" indent="0">
                        <a:lnSpc>
                          <a:spcPct val="115000"/>
                        </a:lnSpc>
                        <a:spcBef>
                          <a:spcPts val="0"/>
                        </a:spcBef>
                        <a:spcAft>
                          <a:spcPts val="0"/>
                        </a:spcAft>
                      </a:pPr>
                      <a:r>
                        <a:rPr lang="en-US" sz="1800">
                          <a:effectLst/>
                        </a:rPr>
                        <a:t>Action Event</a:t>
                      </a:r>
                      <a:endParaRPr lang="en-US" sz="2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c>
                  <a:txBody>
                    <a:bodyPr/>
                    <a:lstStyle/>
                    <a:p>
                      <a:pPr marL="0" marR="0" indent="0">
                        <a:lnSpc>
                          <a:spcPct val="103000"/>
                        </a:lnSpc>
                        <a:spcBef>
                          <a:spcPts val="0"/>
                        </a:spcBef>
                        <a:spcAft>
                          <a:spcPts val="555"/>
                        </a:spcAft>
                      </a:pPr>
                      <a:r>
                        <a:rPr lang="en-US" sz="1800" dirty="0">
                          <a:effectLst/>
                        </a:rPr>
                        <a:t>This event can be published by any action binding.</a:t>
                      </a:r>
                      <a:endParaRPr lang="en-US" sz="2400" dirty="0">
                        <a:effectLst/>
                      </a:endParaRPr>
                    </a:p>
                    <a:p>
                      <a:pPr marL="0" marR="0" indent="0">
                        <a:lnSpc>
                          <a:spcPct val="115000"/>
                        </a:lnSpc>
                        <a:spcBef>
                          <a:spcPts val="0"/>
                        </a:spcBef>
                        <a:spcAft>
                          <a:spcPts val="0"/>
                        </a:spcAft>
                      </a:pPr>
                      <a:r>
                        <a:rPr lang="en-US" sz="1800" dirty="0">
                          <a:effectLst/>
                        </a:rPr>
                        <a:t>You may use this event type with any actionable component such as the command button in the UI. The contextual event associated with this event type is fired when the user actions the component at runtime.</a:t>
                      </a:r>
                      <a:endParaRPr lang="en-US"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33655" marB="0"/>
                </a:tc>
              </a:tr>
            </a:tbl>
          </a:graphicData>
        </a:graphic>
      </p:graphicFrame>
    </p:spTree>
    <p:extLst>
      <p:ext uri="{BB962C8B-B14F-4D97-AF65-F5344CB8AC3E}">
        <p14:creationId xmlns:p14="http://schemas.microsoft.com/office/powerpoint/2010/main" val="1884408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an event handler method</a:t>
            </a:r>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Select the </a:t>
            </a:r>
            <a:r>
              <a:rPr lang="en-US" b="1" dirty="0"/>
              <a:t>Payload</a:t>
            </a:r>
            <a:r>
              <a:rPr lang="en-US" dirty="0"/>
              <a:t> tab to specify the custom data that you want to pass as event payload for use by the event subscribers.</a:t>
            </a:r>
          </a:p>
          <a:p>
            <a:pPr lvl="0" fontAlgn="base"/>
            <a:r>
              <a:rPr lang="en-US" dirty="0"/>
              <a:t>Select the </a:t>
            </a:r>
            <a:r>
              <a:rPr lang="en-US" b="1" dirty="0"/>
              <a:t>Pass Custom Value</a:t>
            </a:r>
            <a:r>
              <a:rPr lang="en-US" dirty="0"/>
              <a:t> checkbox and then select the payload data type. Based on the payload type selection, IDE will display various options to select the payload data. Optionally, you can specify raise conditions for the event using a </a:t>
            </a:r>
            <a:r>
              <a:rPr lang="en-US" dirty="0" smtClean="0"/>
              <a:t>expression </a:t>
            </a:r>
            <a:r>
              <a:rPr lang="en-US" dirty="0"/>
              <a:t>in the </a:t>
            </a:r>
            <a:r>
              <a:rPr lang="en-US" b="1" dirty="0"/>
              <a:t>Raise Condition</a:t>
            </a:r>
            <a:r>
              <a:rPr lang="en-US" dirty="0"/>
              <a:t> tab. You can document the event in the </a:t>
            </a:r>
            <a:r>
              <a:rPr lang="en-US" b="1" dirty="0"/>
              <a:t>Documentation</a:t>
            </a:r>
            <a:r>
              <a:rPr lang="en-US" dirty="0"/>
              <a:t> tab.</a:t>
            </a:r>
          </a:p>
          <a:p>
            <a:r>
              <a:rPr lang="en-US" dirty="0"/>
              <a:t>If you do not specify any payload while defining the contextual event publisher for a value change event on an attribute, then the framework will pass </a:t>
            </a:r>
            <a:r>
              <a:rPr lang="en-US" b="1" dirty="0" err="1"/>
              <a:t>oracle.adf.model.binding.DCBindingContainerValueChangeEvent</a:t>
            </a:r>
            <a:r>
              <a:rPr lang="en-US" dirty="0"/>
              <a:t> as a default event payload at runtime</a:t>
            </a:r>
            <a:r>
              <a:rPr lang="en-US" dirty="0" smtClean="0"/>
              <a:t>.</a:t>
            </a:r>
            <a:endParaRPr lang="en-US" dirty="0"/>
          </a:p>
        </p:txBody>
      </p:sp>
    </p:spTree>
    <p:extLst>
      <p:ext uri="{BB962C8B-B14F-4D97-AF65-F5344CB8AC3E}">
        <p14:creationId xmlns:p14="http://schemas.microsoft.com/office/powerpoint/2010/main" val="638070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an event handler method</a:t>
            </a:r>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smtClean="0"/>
              <a:t>Create Data Control from Java Bean. </a:t>
            </a:r>
            <a:r>
              <a:rPr lang="en-US" dirty="0"/>
              <a:t>right click and choose </a:t>
            </a:r>
            <a:r>
              <a:rPr lang="en-US" b="1" dirty="0"/>
              <a:t>Create Data </a:t>
            </a:r>
            <a:r>
              <a:rPr lang="en-US" b="1" dirty="0" smtClean="0"/>
              <a:t>Control.</a:t>
            </a:r>
          </a:p>
          <a:p>
            <a:pPr lvl="0" fontAlgn="base"/>
            <a:r>
              <a:rPr lang="en-US" dirty="0" smtClean="0"/>
              <a:t>Use </a:t>
            </a:r>
            <a:r>
              <a:rPr lang="en-US" dirty="0"/>
              <a:t>the method in a managed bean as an event </a:t>
            </a:r>
            <a:r>
              <a:rPr lang="en-US" dirty="0" smtClean="0"/>
              <a:t>handler.</a:t>
            </a:r>
          </a:p>
          <a:p>
            <a:pPr marL="0" indent="0">
              <a:buNone/>
            </a:pP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methodAction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DataControl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HRServiceAppModuleDataControl</a:t>
            </a:r>
            <a:r>
              <a:rPr lang="en-US" sz="2000" dirty="0">
                <a:latin typeface="Courier New" panose="02070309020205020404" pitchFamily="49" charset="0"/>
                <a:cs typeface="Courier New" panose="02070309020205020404" pitchFamily="49" charset="0"/>
              </a:rPr>
              <a:t>" id="</a:t>
            </a:r>
            <a:r>
              <a:rPr lang="en-US" sz="2000" dirty="0" err="1" smtClean="0">
                <a:latin typeface="Courier New" panose="02070309020205020404" pitchFamily="49" charset="0"/>
                <a:cs typeface="Courier New" panose="02070309020205020404" pitchFamily="49" charset="0"/>
              </a:rPr>
              <a:t>DeptNameChangedHandler</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r>
              <a:rPr lang="en-US" sz="2000" dirty="0" err="1" smtClean="0">
                <a:latin typeface="Courier New" panose="02070309020205020404" pitchFamily="49" charset="0"/>
                <a:cs typeface="Courier New" panose="02070309020205020404" pitchFamily="49" charset="0"/>
              </a:rPr>
              <a:t>InstanceName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viewScope.ContextualEventEHandlerBean</a:t>
            </a: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MethodName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deptNameChanged</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NamedData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NDName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deptName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NDType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java.lang.String</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methodAction</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476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an event handler method</a:t>
            </a:r>
          </a:p>
        </p:txBody>
      </p:sp>
      <p:sp>
        <p:nvSpPr>
          <p:cNvPr id="3" name="Content Placeholder 2"/>
          <p:cNvSpPr>
            <a:spLocks noGrp="1"/>
          </p:cNvSpPr>
          <p:nvPr>
            <p:ph idx="1"/>
          </p:nvPr>
        </p:nvSpPr>
        <p:spPr>
          <a:xfrm>
            <a:off x="1484311" y="1378857"/>
            <a:ext cx="10018712" cy="5086337"/>
          </a:xfrm>
        </p:spPr>
        <p:txBody>
          <a:bodyPr>
            <a:normAutofit lnSpcReduction="10000"/>
          </a:bodyPr>
          <a:lstStyle/>
          <a:p>
            <a:r>
              <a:rPr lang="en-US" dirty="0"/>
              <a:t>Remember that if you do not specify any payload while defining a contextual event publisher for the value change event, the framework will implicitly pass an </a:t>
            </a:r>
            <a:r>
              <a:rPr lang="en-US" dirty="0" smtClean="0"/>
              <a:t> </a:t>
            </a:r>
            <a:r>
              <a:rPr lang="en-US" b="1" dirty="0" err="1" smtClean="0"/>
              <a:t>oracle.adf.model.binding.DCBindingContainerValueChangeEvent</a:t>
            </a:r>
            <a:r>
              <a:rPr lang="en-US" dirty="0" smtClean="0"/>
              <a:t> </a:t>
            </a:r>
            <a:r>
              <a:rPr lang="en-US" dirty="0"/>
              <a:t>object as an event payload. </a:t>
            </a:r>
          </a:p>
          <a:p>
            <a:pPr marL="0" indent="0">
              <a:buNone/>
            </a:pPr>
            <a:r>
              <a:rPr lang="en-US" sz="1900" dirty="0" smtClean="0">
                <a:latin typeface="Courier New" panose="02070309020205020404" pitchFamily="49" charset="0"/>
                <a:cs typeface="Courier New" panose="02070309020205020404" pitchFamily="49" charset="0"/>
              </a:rPr>
              <a:t>public </a:t>
            </a:r>
            <a:r>
              <a:rPr lang="en-US" sz="1900" dirty="0">
                <a:latin typeface="Courier New" panose="02070309020205020404" pitchFamily="49" charset="0"/>
                <a:cs typeface="Courier New" panose="02070309020205020404" pitchFamily="49" charset="0"/>
              </a:rPr>
              <a:t>void </a:t>
            </a:r>
            <a:r>
              <a:rPr lang="en-US" sz="1900" dirty="0" err="1">
                <a:latin typeface="Courier New" panose="02070309020205020404" pitchFamily="49" charset="0"/>
                <a:cs typeface="Courier New" panose="02070309020205020404" pitchFamily="49" charset="0"/>
              </a:rPr>
              <a:t>implicitPayLoadHandlerMethod</a:t>
            </a:r>
            <a:r>
              <a:rPr lang="en-US" sz="1900" dirty="0">
                <a:latin typeface="Courier New" panose="02070309020205020404" pitchFamily="49" charset="0"/>
                <a:cs typeface="Courier New" panose="02070309020205020404" pitchFamily="49" charset="0"/>
              </a:rPr>
              <a:t>(Object </a:t>
            </a:r>
            <a:r>
              <a:rPr lang="en-US" sz="1900" dirty="0" err="1">
                <a:latin typeface="Courier New" panose="02070309020205020404" pitchFamily="49" charset="0"/>
                <a:cs typeface="Courier New" panose="02070309020205020404" pitchFamily="49" charset="0"/>
              </a:rPr>
              <a:t>payLoadObj</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DCBindingContainerValueChangeEvent</a:t>
            </a:r>
            <a:r>
              <a:rPr lang="en-US" sz="1900" dirty="0">
                <a:latin typeface="Courier New" panose="02070309020205020404" pitchFamily="49" charset="0"/>
                <a:cs typeface="Courier New" panose="02070309020205020404" pitchFamily="49" charset="0"/>
              </a:rPr>
              <a:t> payload =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DCBindingContainerValueChangeEvent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payLoadObj</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//Read the new value</a:t>
            </a:r>
          </a:p>
          <a:p>
            <a:pPr marL="0" indent="0">
              <a:buNone/>
            </a:pPr>
            <a:r>
              <a:rPr lang="en-US" sz="1900" dirty="0">
                <a:latin typeface="Courier New" panose="02070309020205020404" pitchFamily="49" charset="0"/>
                <a:cs typeface="Courier New" panose="02070309020205020404" pitchFamily="49" charset="0"/>
              </a:rPr>
              <a:t>  Object </a:t>
            </a:r>
            <a:r>
              <a:rPr lang="en-US" sz="1900" dirty="0" err="1">
                <a:latin typeface="Courier New" panose="02070309020205020404" pitchFamily="49" charset="0"/>
                <a:cs typeface="Courier New" panose="02070309020205020404" pitchFamily="49" charset="0"/>
              </a:rPr>
              <a:t>newValue</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payload.getNewValue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//Following line reads the row used in event producer</a:t>
            </a:r>
          </a:p>
          <a:p>
            <a:pPr marL="0" indent="0">
              <a:buNone/>
            </a:pPr>
            <a:r>
              <a:rPr lang="en-US" sz="1900" dirty="0">
                <a:latin typeface="Courier New" panose="02070309020205020404" pitchFamily="49" charset="0"/>
                <a:cs typeface="Courier New" panose="02070309020205020404" pitchFamily="49" charset="0"/>
              </a:rPr>
              <a:t>   //Row row= </a:t>
            </a:r>
            <a:r>
              <a:rPr lang="en-US" sz="1900" dirty="0" err="1">
                <a:latin typeface="Courier New" panose="02070309020205020404" pitchFamily="49" charset="0"/>
                <a:cs typeface="Courier New" panose="02070309020205020404" pitchFamily="49" charset="0"/>
              </a:rPr>
              <a:t>payload.getRow</a:t>
            </a:r>
            <a:r>
              <a:rPr lang="en-US" sz="1900" dirty="0">
                <a:latin typeface="Courier New" panose="02070309020205020404" pitchFamily="49" charset="0"/>
                <a:cs typeface="Courier New" panose="02070309020205020404" pitchFamily="49" charset="0"/>
              </a:rPr>
              <a:t>()   </a:t>
            </a:r>
            <a:endParaRPr lang="en-US" sz="1900" dirty="0" smtClean="0">
              <a:latin typeface="Courier New" panose="02070309020205020404" pitchFamily="49" charset="0"/>
              <a:cs typeface="Courier New" panose="02070309020205020404" pitchFamily="49" charset="0"/>
            </a:endParaRPr>
          </a:p>
          <a:p>
            <a:pPr marL="0" indent="0">
              <a:buNone/>
            </a:pP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391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Contextual event propagation at runtime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When a region triggers a contextual event, it's first propagated to the producer region itself. Then the event is bubbled up to the parent container, up to the root level. Once the event propagation reaches the topmost container, the framework starts dispatching the event to binding containers that have wildcard regions as event producers.</a:t>
            </a:r>
          </a:p>
          <a:p>
            <a:r>
              <a:rPr lang="en-US" dirty="0"/>
              <a:t>The framework allows you to turn off the event dispatch to regions that have subscribed to all publishers with the producer region set to any (</a:t>
            </a:r>
            <a:r>
              <a:rPr lang="en-US" b="1" dirty="0"/>
              <a:t>*</a:t>
            </a:r>
            <a:r>
              <a:rPr lang="en-US" dirty="0"/>
              <a:t>). The following are the details:</a:t>
            </a:r>
          </a:p>
          <a:p>
            <a:pPr marL="0" indent="0">
              <a:buNone/>
            </a:pPr>
            <a:r>
              <a:rPr lang="en-US" b="1" dirty="0" err="1"/>
              <a:t>DynamicEventSubscriptions</a:t>
            </a:r>
            <a:r>
              <a:rPr lang="en-US" b="1" dirty="0"/>
              <a:t>="true"</a:t>
            </a:r>
            <a:endParaRPr lang="en-US" dirty="0"/>
          </a:p>
        </p:txBody>
      </p:sp>
    </p:spTree>
    <p:extLst>
      <p:ext uri="{BB962C8B-B14F-4D97-AF65-F5344CB8AC3E}">
        <p14:creationId xmlns:p14="http://schemas.microsoft.com/office/powerpoint/2010/main" val="200905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Dynamically adding multiple regions to a page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dirty="0"/>
              <a:t>ADF allows you to add or remove regions to a page at runtime. This feature is useful if you do not know the number of regions that render in the page at design </a:t>
            </a:r>
            <a:r>
              <a:rPr lang="en-US" dirty="0" smtClean="0"/>
              <a:t>time</a:t>
            </a:r>
          </a:p>
          <a:p>
            <a:r>
              <a:rPr lang="en-US" b="1" dirty="0"/>
              <a:t>Implementing the logic to return a task flow binding attributes list</a:t>
            </a:r>
            <a:r>
              <a:rPr lang="en-US" dirty="0" smtClean="0"/>
              <a:t>.</a:t>
            </a:r>
            <a:endParaRPr lang="en-US" dirty="0"/>
          </a:p>
          <a:p>
            <a:pPr marL="0" indent="0">
              <a:buNone/>
            </a:pPr>
            <a:r>
              <a:rPr lang="en-US" sz="1800" dirty="0" err="1">
                <a:latin typeface="Courier New" panose="02070309020205020404" pitchFamily="49" charset="0"/>
                <a:cs typeface="Courier New" panose="02070309020205020404" pitchFamily="49" charset="0"/>
              </a:rPr>
              <a:t>TaskFlowBindingAttributes</a:t>
            </a:r>
            <a:r>
              <a:rPr lang="en-US" sz="1800" dirty="0">
                <a:latin typeface="Courier New" panose="02070309020205020404" pitchFamily="49" charset="0"/>
                <a:cs typeface="Courier New" panose="02070309020205020404" pitchFamily="49" charset="0"/>
              </a:rPr>
              <a:t> tfBindingAttrib2 = new </a:t>
            </a:r>
            <a:r>
              <a:rPr lang="en-US" sz="1800" dirty="0" err="1" smtClean="0">
                <a:latin typeface="Courier New" panose="02070309020205020404" pitchFamily="49" charset="0"/>
                <a:cs typeface="Courier New" panose="02070309020205020404" pitchFamily="49" charset="0"/>
              </a:rPr>
              <a:t>TaskFlowBindingAttributes</a:t>
            </a:r>
            <a:r>
              <a:rPr lang="en-US"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tfBindingAttrib2.setId</a:t>
            </a:r>
            <a:r>
              <a:rPr lang="en-US" sz="1800" dirty="0">
                <a:latin typeface="Courier New" panose="02070309020205020404" pitchFamily="49" charset="0"/>
                <a:cs typeface="Courier New" panose="02070309020205020404" pitchFamily="49" charset="0"/>
              </a:rPr>
              <a:t>("region2");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tfBindingAttrib2.setTaskFlowId(new </a:t>
            </a:r>
            <a:r>
              <a:rPr lang="en-US" sz="1800" dirty="0" err="1">
                <a:latin typeface="Courier New" panose="02070309020205020404" pitchFamily="49" charset="0"/>
                <a:cs typeface="Courier New" panose="02070309020205020404" pitchFamily="49" charset="0"/>
              </a:rPr>
              <a:t>TaskFlowId</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"/WEB-INF/</a:t>
            </a:r>
            <a:r>
              <a:rPr lang="en-US" sz="1800" dirty="0" err="1" smtClean="0">
                <a:latin typeface="Courier New" panose="02070309020205020404" pitchFamily="49" charset="0"/>
                <a:cs typeface="Courier New" panose="02070309020205020404" pitchFamily="49" charset="0"/>
              </a:rPr>
              <a:t>multitaskflow</a:t>
            </a:r>
            <a:r>
              <a:rPr lang="en-US" sz="1800" dirty="0" smtClean="0">
                <a:latin typeface="Courier New" panose="02070309020205020404" pitchFamily="49" charset="0"/>
                <a:cs typeface="Courier New" panose="02070309020205020404" pitchFamily="49" charset="0"/>
              </a:rPr>
              <a:t>/emp-task-flow-definition.xml",</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emp</a:t>
            </a:r>
            <a:r>
              <a:rPr lang="en-US" sz="1800" dirty="0">
                <a:latin typeface="Courier New" panose="02070309020205020404" pitchFamily="49" charset="0"/>
                <a:cs typeface="Courier New" panose="02070309020205020404" pitchFamily="49" charset="0"/>
              </a:rPr>
              <a:t>-task-flow-definition"));</a:t>
            </a: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5571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Dynamically adding multiple regions to a page</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b="1" dirty="0"/>
              <a:t>Generating the executable entry for the multitask flow</a:t>
            </a:r>
            <a:r>
              <a:rPr lang="en-US" dirty="0"/>
              <a:t>.</a:t>
            </a:r>
          </a:p>
          <a:p>
            <a:pPr marL="0"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multiTaskFlow</a:t>
            </a:r>
            <a:r>
              <a:rPr lang="en-US" sz="1800" dirty="0">
                <a:latin typeface="Courier New" panose="02070309020205020404" pitchFamily="49" charset="0"/>
                <a:cs typeface="Courier New" panose="02070309020205020404" pitchFamily="49" charset="0"/>
              </a:rPr>
              <a:t> id="multiRegion1" </a:t>
            </a:r>
            <a:r>
              <a:rPr lang="en-US" sz="1800" dirty="0" err="1" smtClean="0">
                <a:latin typeface="Courier New" panose="02070309020205020404" pitchFamily="49" charset="0"/>
                <a:cs typeface="Courier New" panose="02070309020205020404" pitchFamily="49" charset="0"/>
              </a:rPr>
              <a:t>taskFlowList</a:t>
            </a: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pageFlowScope.MultiTaskflowBean.taskFlowBindings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xmlns</a:t>
            </a:r>
            <a:r>
              <a:rPr lang="en-US" sz="1800" dirty="0">
                <a:latin typeface="Courier New" panose="02070309020205020404" pitchFamily="49" charset="0"/>
                <a:cs typeface="Courier New" panose="02070309020205020404" pitchFamily="49" charset="0"/>
              </a:rPr>
              <a:t>="http://xmlns.oracle.com/</a:t>
            </a:r>
            <a:r>
              <a:rPr lang="en-US" sz="1800" dirty="0" err="1">
                <a:latin typeface="Courier New" panose="02070309020205020404" pitchFamily="49" charset="0"/>
                <a:cs typeface="Courier New" panose="02070309020205020404" pitchFamily="49" charset="0"/>
              </a:rPr>
              <a:t>adf</a:t>
            </a:r>
            <a:r>
              <a:rPr lang="en-US" sz="1800" dirty="0">
                <a:latin typeface="Courier New" panose="02070309020205020404" pitchFamily="49" charset="0"/>
                <a:cs typeface="Courier New" panose="02070309020205020404" pitchFamily="49" charset="0"/>
              </a:rPr>
              <a:t>/controller/binding" </a:t>
            </a:r>
            <a:r>
              <a:rPr lang="en-US" sz="1800" dirty="0" smtClean="0">
                <a:latin typeface="Courier New" panose="02070309020205020404" pitchFamily="49" charset="0"/>
                <a:cs typeface="Courier New" panose="02070309020205020404" pitchFamily="49" charset="0"/>
              </a:rPr>
              <a:t>activation</a:t>
            </a:r>
            <a:r>
              <a:rPr lang="en-US" sz="1800" dirty="0">
                <a:latin typeface="Courier New" panose="02070309020205020404" pitchFamily="49" charset="0"/>
                <a:cs typeface="Courier New" panose="02070309020205020404" pitchFamily="49" charset="0"/>
              </a:rPr>
              <a:t>="deferred</a:t>
            </a:r>
            <a:r>
              <a:rPr lang="en-US" sz="1800" dirty="0" smtClean="0">
                <a:latin typeface="Courier New" panose="02070309020205020404" pitchFamily="49" charset="0"/>
                <a:cs typeface="Courier New" panose="02070309020205020404" pitchFamily="49" charset="0"/>
              </a:rPr>
              <a:t>"/&gt;</a:t>
            </a:r>
          </a:p>
          <a:p>
            <a:r>
              <a:rPr lang="en-US" sz="2000" b="1" dirty="0"/>
              <a:t>Adding regions that refers to multi task flow binding entries in the  JSF page</a:t>
            </a:r>
            <a:r>
              <a:rPr lang="en-US" sz="2000" dirty="0"/>
              <a:t>.</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af:forEach</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tf</a:t>
            </a:r>
            <a:r>
              <a:rPr lang="en-US" sz="1800" dirty="0" smtClean="0">
                <a:latin typeface="Courier New" panose="02070309020205020404" pitchFamily="49" charset="0"/>
                <a:cs typeface="Courier New" panose="02070309020205020404" pitchFamily="49" charset="0"/>
              </a:rPr>
              <a:t>“ items="#{bindings.multiRegion1.taskFlowBindingList}"&gt;</a:t>
            </a:r>
          </a:p>
          <a:p>
            <a:pPr marL="0" indent="0">
              <a:buNone/>
            </a:pPr>
            <a:r>
              <a:rPr lang="en-US" sz="1800" dirty="0" smtClean="0">
                <a:latin typeface="Courier New" panose="02070309020205020404" pitchFamily="49" charset="0"/>
                <a:cs typeface="Courier New" panose="02070309020205020404" pitchFamily="49" charset="0"/>
              </a:rPr>
              <a:t>	&lt;</a:t>
            </a:r>
            <a:r>
              <a:rPr lang="en-US" sz="1800" dirty="0" err="1" smtClean="0">
                <a:latin typeface="Courier New" panose="02070309020205020404" pitchFamily="49" charset="0"/>
                <a:cs typeface="Courier New" panose="02070309020205020404" pitchFamily="49" charset="0"/>
              </a:rPr>
              <a:t>af:region</a:t>
            </a:r>
            <a:r>
              <a:rPr lang="en-US" sz="1800" dirty="0" smtClean="0">
                <a:latin typeface="Courier New" panose="02070309020205020404" pitchFamily="49" charset="0"/>
                <a:cs typeface="Courier New" panose="02070309020205020404" pitchFamily="49" charset="0"/>
              </a:rPr>
              <a:t> value="#{</a:t>
            </a:r>
            <a:r>
              <a:rPr lang="en-US" sz="1800" dirty="0" err="1" smtClean="0">
                <a:latin typeface="Courier New" panose="02070309020205020404" pitchFamily="49" charset="0"/>
                <a:cs typeface="Courier New" panose="02070309020205020404" pitchFamily="49" charset="0"/>
              </a:rPr>
              <a:t>tf.regionModel</a:t>
            </a:r>
            <a:r>
              <a:rPr lang="en-US" sz="1800" dirty="0" smtClean="0">
                <a:latin typeface="Courier New" panose="02070309020205020404" pitchFamily="49" charset="0"/>
                <a:cs typeface="Courier New" panose="02070309020205020404" pitchFamily="49" charset="0"/>
              </a:rPr>
              <a:t>}" id="</a:t>
            </a:r>
            <a:r>
              <a:rPr lang="en-US" sz="1800" dirty="0" err="1" smtClean="0">
                <a:latin typeface="Courier New" panose="02070309020205020404" pitchFamily="49" charset="0"/>
                <a:cs typeface="Courier New" panose="02070309020205020404" pitchFamily="49" charset="0"/>
              </a:rPr>
              <a:t>reg</a:t>
            </a:r>
            <a:r>
              <a:rPr lang="en-US" sz="1800" dirty="0" smtClean="0">
                <a:latin typeface="Courier New" panose="02070309020205020404" pitchFamily="49" charset="0"/>
                <a:cs typeface="Courier New" panose="02070309020205020404" pitchFamily="49" charset="0"/>
              </a:rPr>
              <a:t>#{tf.name}"/&gt;  </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af:forEach</a:t>
            </a:r>
            <a:r>
              <a:rPr lang="en-US" sz="1800"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815423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Distributing ADF task flow as the ADF library</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lvl="0" fontAlgn="base"/>
            <a:r>
              <a:rPr lang="en-US" dirty="0"/>
              <a:t>The </a:t>
            </a:r>
            <a:r>
              <a:rPr lang="en-US" b="1" dirty="0"/>
              <a:t>ADF Library JAR</a:t>
            </a:r>
            <a:r>
              <a:rPr lang="en-US" dirty="0"/>
              <a:t> is a very commonly used mechanism to distribute reusable ADF artefacts such as task flows, page templates, declarative components, and business services within the same application or across different applications. The ADF library follows the </a:t>
            </a:r>
            <a:r>
              <a:rPr lang="en-US" b="1" dirty="0"/>
              <a:t>Java Archive</a:t>
            </a:r>
            <a:r>
              <a:rPr lang="en-US" dirty="0"/>
              <a:t> (</a:t>
            </a:r>
            <a:r>
              <a:rPr lang="en-US" b="1" dirty="0"/>
              <a:t>JAR</a:t>
            </a:r>
            <a:r>
              <a:rPr lang="en-US" dirty="0"/>
              <a:t>) file format with some extra metadata files for use by </a:t>
            </a:r>
            <a:r>
              <a:rPr lang="en-US" dirty="0" err="1"/>
              <a:t>JDeveloper</a:t>
            </a:r>
            <a:r>
              <a:rPr lang="en-US" dirty="0"/>
              <a:t> to manage dependencies</a:t>
            </a:r>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2260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Distributing ADF task flow as the ADF library</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lvl="0" indent="0" fontAlgn="base">
              <a:buNone/>
            </a:pPr>
            <a:r>
              <a:rPr lang="en-US" dirty="0"/>
              <a:t>The </a:t>
            </a:r>
            <a:r>
              <a:rPr lang="en-US" b="1" dirty="0"/>
              <a:t>ADF Library JAR</a:t>
            </a:r>
            <a:r>
              <a:rPr lang="en-US" dirty="0"/>
              <a:t> is a very commonly used mechanism to distribute reusable ADF artefacts such as task flows, page templates, declarative components, and business services within the same application or across different applications. The ADF library follows the </a:t>
            </a:r>
            <a:r>
              <a:rPr lang="en-US" b="1" dirty="0"/>
              <a:t>Java Archive</a:t>
            </a:r>
            <a:r>
              <a:rPr lang="en-US" dirty="0"/>
              <a:t> (</a:t>
            </a:r>
            <a:r>
              <a:rPr lang="en-US" b="1" dirty="0"/>
              <a:t>JAR</a:t>
            </a:r>
            <a:r>
              <a:rPr lang="en-US" dirty="0"/>
              <a:t>) file format with some extra metadata files for use by </a:t>
            </a:r>
            <a:r>
              <a:rPr lang="en-US" dirty="0" err="1"/>
              <a:t>JDeveloper</a:t>
            </a:r>
            <a:r>
              <a:rPr lang="en-US" dirty="0"/>
              <a:t> to manage </a:t>
            </a:r>
            <a:r>
              <a:rPr lang="en-US" dirty="0" smtClean="0"/>
              <a:t>dependencies</a:t>
            </a:r>
          </a:p>
          <a:p>
            <a:pPr fontAlgn="base"/>
            <a:r>
              <a:rPr lang="en-US" sz="1800" b="1" dirty="0"/>
              <a:t>Packaging the task flow into the ADF </a:t>
            </a:r>
            <a:r>
              <a:rPr lang="en-US" sz="1800" b="1" dirty="0" smtClean="0"/>
              <a:t>library (Create Deployment Descriptor)</a:t>
            </a:r>
          </a:p>
          <a:p>
            <a:pPr fontAlgn="base"/>
            <a:r>
              <a:rPr lang="en-US" sz="1800" b="1" dirty="0"/>
              <a:t>Consuming task flows added into an ADF </a:t>
            </a:r>
            <a:r>
              <a:rPr lang="en-US" sz="1800" b="1" dirty="0" smtClean="0"/>
              <a:t>library (</a:t>
            </a:r>
            <a:r>
              <a:rPr lang="en-US" sz="1800" b="1" dirty="0"/>
              <a:t>Create File System Connection</a:t>
            </a:r>
            <a:r>
              <a:rPr lang="en-US" sz="1800" dirty="0"/>
              <a:t> </a:t>
            </a:r>
            <a:r>
              <a:rPr lang="en-US" sz="1800" dirty="0" smtClean="0"/>
              <a:t>)</a:t>
            </a:r>
            <a:endParaRPr lang="en-US" sz="1800" dirty="0"/>
          </a:p>
        </p:txBody>
      </p:sp>
    </p:spTree>
    <p:extLst>
      <p:ext uri="{BB962C8B-B14F-4D97-AF65-F5344CB8AC3E}">
        <p14:creationId xmlns:p14="http://schemas.microsoft.com/office/powerpoint/2010/main" val="4176642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Using a train component in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 typical web application may have some business transactions that span across multiple pages and take a sequential path to complete. Most of the rich enterprise applications provide visual indicators pointing to the current step when the user navigates around different activities in a multi-step process.</a:t>
            </a:r>
          </a:p>
          <a:p>
            <a:r>
              <a:rPr lang="en-US" dirty="0"/>
              <a:t>ADF Faces provides an </a:t>
            </a:r>
            <a:r>
              <a:rPr lang="en-US" b="1" dirty="0" err="1"/>
              <a:t>af:train</a:t>
            </a:r>
            <a:r>
              <a:rPr lang="en-US" dirty="0"/>
              <a:t> component to display a series of stops in a multi-step process. </a:t>
            </a:r>
          </a:p>
        </p:txBody>
      </p:sp>
    </p:spTree>
    <p:extLst>
      <p:ext uri="{BB962C8B-B14F-4D97-AF65-F5344CB8AC3E}">
        <p14:creationId xmlns:p14="http://schemas.microsoft.com/office/powerpoint/2010/main" val="2672338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properties of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smtClean="0"/>
              <a:t>Transaction</a:t>
            </a:r>
          </a:p>
          <a:p>
            <a:pPr lvl="1"/>
            <a:r>
              <a:rPr lang="en-US" b="1" dirty="0"/>
              <a:t>No Controller </a:t>
            </a:r>
            <a:r>
              <a:rPr lang="en-US" b="1" dirty="0" smtClean="0"/>
              <a:t>Transaction : </a:t>
            </a:r>
            <a:r>
              <a:rPr lang="en-US" dirty="0"/>
              <a:t>The bounded task flow neither participates in existing transactions nor starts a new transaction. </a:t>
            </a:r>
            <a:endParaRPr lang="en-US" b="1" dirty="0" smtClean="0"/>
          </a:p>
          <a:p>
            <a:pPr lvl="1"/>
            <a:r>
              <a:rPr lang="en-US" b="1" dirty="0"/>
              <a:t>Always Use Existing </a:t>
            </a:r>
            <a:r>
              <a:rPr lang="en-US" b="1" dirty="0" smtClean="0"/>
              <a:t>Transaction : </a:t>
            </a:r>
            <a:r>
              <a:rPr lang="en-US" dirty="0"/>
              <a:t>. If no existing transaction is found in progress, then an exception is thrown </a:t>
            </a:r>
            <a:endParaRPr lang="en-US" b="1" dirty="0" smtClean="0"/>
          </a:p>
          <a:p>
            <a:pPr lvl="1"/>
            <a:r>
              <a:rPr lang="en-US" b="1" dirty="0"/>
              <a:t>Use Existing Transaction If </a:t>
            </a:r>
            <a:r>
              <a:rPr lang="en-US" b="1" dirty="0" smtClean="0"/>
              <a:t>Possible</a:t>
            </a:r>
          </a:p>
          <a:p>
            <a:pPr lvl="1"/>
            <a:r>
              <a:rPr lang="en-US" b="1" dirty="0"/>
              <a:t>Always Begin New </a:t>
            </a:r>
            <a:r>
              <a:rPr lang="en-US" b="1" dirty="0" smtClean="0"/>
              <a:t>Transaction</a:t>
            </a:r>
          </a:p>
          <a:p>
            <a:r>
              <a:rPr lang="en-US" b="1" dirty="0"/>
              <a:t>Share Data Control with Calling Task </a:t>
            </a:r>
            <a:r>
              <a:rPr lang="en-US" b="1" dirty="0" smtClean="0"/>
              <a:t>Flow</a:t>
            </a:r>
          </a:p>
          <a:p>
            <a:r>
              <a:rPr lang="en-US" b="1" dirty="0"/>
              <a:t>No Save Point on Task Flow </a:t>
            </a:r>
            <a:r>
              <a:rPr lang="en-US" b="1" dirty="0" smtClean="0"/>
              <a:t>Entry : </a:t>
            </a:r>
            <a:r>
              <a:rPr lang="en-US" dirty="0" smtClean="0"/>
              <a:t>optionally </a:t>
            </a:r>
            <a:r>
              <a:rPr lang="en-US" dirty="0"/>
              <a:t>prevent the creation of an ADF model save point on task flow entry</a:t>
            </a:r>
          </a:p>
        </p:txBody>
      </p:sp>
    </p:spTree>
    <p:extLst>
      <p:ext uri="{BB962C8B-B14F-4D97-AF65-F5344CB8AC3E}">
        <p14:creationId xmlns:p14="http://schemas.microsoft.com/office/powerpoint/2010/main" val="3796273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Creating a train in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Enabling train support for an existing bounded task </a:t>
            </a:r>
            <a:r>
              <a:rPr lang="en-US" dirty="0" smtClean="0"/>
              <a:t>flow</a:t>
            </a:r>
            <a:endParaRPr lang="fa-IR" dirty="0" smtClean="0"/>
          </a:p>
          <a:p>
            <a:pPr lvl="1"/>
            <a:r>
              <a:rPr lang="en-US" dirty="0"/>
              <a:t>Right-click on the task flow and select </a:t>
            </a:r>
            <a:r>
              <a:rPr lang="en-US" b="1" dirty="0"/>
              <a:t>Train</a:t>
            </a:r>
            <a:r>
              <a:rPr lang="en-US" dirty="0"/>
              <a:t> | </a:t>
            </a:r>
            <a:r>
              <a:rPr lang="en-US" b="1" dirty="0"/>
              <a:t>Create Train</a:t>
            </a:r>
            <a:r>
              <a:rPr lang="en-US" dirty="0"/>
              <a:t> in the context menu</a:t>
            </a:r>
            <a:r>
              <a:rPr lang="en-US" dirty="0" smtClean="0"/>
              <a:t>.</a:t>
            </a:r>
            <a:endParaRPr lang="fa-IR" dirty="0" smtClean="0"/>
          </a:p>
          <a:p>
            <a:pPr lvl="1"/>
            <a:r>
              <a:rPr lang="en-US" dirty="0"/>
              <a:t>select the </a:t>
            </a:r>
            <a:r>
              <a:rPr lang="en-US" b="1" dirty="0"/>
              <a:t>Behavior</a:t>
            </a:r>
            <a:r>
              <a:rPr lang="en-US" dirty="0"/>
              <a:t> tab and check the </a:t>
            </a:r>
            <a:r>
              <a:rPr lang="en-US" b="1" dirty="0"/>
              <a:t>Train</a:t>
            </a:r>
            <a:r>
              <a:rPr lang="en-US" dirty="0"/>
              <a:t> </a:t>
            </a:r>
            <a:r>
              <a:rPr lang="en-US" dirty="0" smtClean="0"/>
              <a:t>checkbox</a:t>
            </a:r>
            <a:endParaRPr lang="fa-IR" dirty="0" smtClean="0"/>
          </a:p>
          <a:p>
            <a:r>
              <a:rPr lang="en-US" dirty="0"/>
              <a:t>Enter </a:t>
            </a:r>
            <a:r>
              <a:rPr lang="en-US" b="1" dirty="0"/>
              <a:t>Value</a:t>
            </a:r>
            <a:r>
              <a:rPr lang="en-US" dirty="0"/>
              <a:t> as: </a:t>
            </a:r>
            <a:r>
              <a:rPr lang="en-US" b="1" dirty="0" smtClean="0"/>
              <a:t>#{</a:t>
            </a:r>
            <a:r>
              <a:rPr lang="en-US" b="1" dirty="0"/>
              <a:t>controllerContext.currentRootViewPort.taskFlowContext.trainModel</a:t>
            </a:r>
            <a:r>
              <a:rPr lang="en-US" b="1" dirty="0" smtClean="0"/>
              <a:t>}</a:t>
            </a:r>
            <a:endParaRPr lang="fa-IR" b="1" dirty="0" smtClean="0"/>
          </a:p>
          <a:p>
            <a:r>
              <a:rPr lang="en-US" b="1" dirty="0"/>
              <a:t>Setting display names for train stops</a:t>
            </a:r>
            <a:endParaRPr lang="en-US" dirty="0"/>
          </a:p>
          <a:p>
            <a:pPr lvl="1"/>
            <a:r>
              <a:rPr lang="en-US" dirty="0" smtClean="0"/>
              <a:t>Select View in task flow , In </a:t>
            </a:r>
            <a:r>
              <a:rPr lang="en-US" dirty="0"/>
              <a:t>the </a:t>
            </a:r>
            <a:r>
              <a:rPr lang="en-US" b="1" dirty="0"/>
              <a:t>Property Inspector</a:t>
            </a:r>
            <a:r>
              <a:rPr lang="en-US" dirty="0"/>
              <a:t> window, expand the </a:t>
            </a:r>
            <a:r>
              <a:rPr lang="en-US" b="1" dirty="0"/>
              <a:t>Description</a:t>
            </a:r>
            <a:r>
              <a:rPr lang="en-US" dirty="0"/>
              <a:t> section and enter </a:t>
            </a:r>
            <a:r>
              <a:rPr lang="en-US" b="1" dirty="0"/>
              <a:t>Display Name</a:t>
            </a:r>
            <a:r>
              <a:rPr lang="en-US" dirty="0"/>
              <a:t> for the train stop</a:t>
            </a:r>
            <a:r>
              <a:rPr lang="en-US" dirty="0" smtClean="0"/>
              <a:t>.</a:t>
            </a:r>
          </a:p>
          <a:p>
            <a:pPr lvl="1"/>
            <a:r>
              <a:rPr lang="en-US" b="1" dirty="0" smtClean="0"/>
              <a:t>For internationalization #{</a:t>
            </a:r>
            <a:r>
              <a:rPr lang="en-US" b="1" dirty="0" err="1"/>
              <a:t>adfBundle</a:t>
            </a:r>
            <a:r>
              <a:rPr lang="en-US" b="1" dirty="0"/>
              <a:t>['</a:t>
            </a:r>
            <a:r>
              <a:rPr lang="en-US" b="1" dirty="0" err="1"/>
              <a:t>ResourceBundleName</a:t>
            </a:r>
            <a:r>
              <a:rPr lang="en-US" b="1" dirty="0"/>
              <a:t>'] ['</a:t>
            </a:r>
            <a:r>
              <a:rPr lang="en-US" b="1" dirty="0" err="1"/>
              <a:t>SomeKey</a:t>
            </a:r>
            <a:r>
              <a:rPr lang="en-US" b="1" dirty="0"/>
              <a:t>']}</a:t>
            </a:r>
            <a:endParaRPr lang="en-US" dirty="0"/>
          </a:p>
        </p:txBody>
      </p:sp>
    </p:spTree>
    <p:extLst>
      <p:ext uri="{BB962C8B-B14F-4D97-AF65-F5344CB8AC3E}">
        <p14:creationId xmlns:p14="http://schemas.microsoft.com/office/powerpoint/2010/main" val="2872209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Customizing the </a:t>
            </a:r>
            <a:r>
              <a:rPr lang="en-US" b="1" dirty="0" smtClean="0"/>
              <a:t>train </a:t>
            </a:r>
            <a:r>
              <a:rPr lang="en-US" b="1" dirty="0"/>
              <a:t>stops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a:t>Customizing the display for train stops</a:t>
            </a:r>
            <a:endParaRPr lang="en-US" dirty="0" smtClean="0"/>
          </a:p>
          <a:p>
            <a:pPr lvl="1"/>
            <a:r>
              <a:rPr lang="en-US" dirty="0" smtClean="0"/>
              <a:t>ADF </a:t>
            </a:r>
            <a:r>
              <a:rPr lang="en-US" dirty="0"/>
              <a:t>allows you to customize the train display using the </a:t>
            </a:r>
            <a:r>
              <a:rPr lang="en-US" b="1" dirty="0" err="1"/>
              <a:t>af:navigationPane</a:t>
            </a:r>
            <a:r>
              <a:rPr lang="en-US" dirty="0"/>
              <a:t> component. The hint attribute in </a:t>
            </a:r>
            <a:r>
              <a:rPr lang="en-US" b="1" dirty="0" err="1"/>
              <a:t>af:navigationPane</a:t>
            </a:r>
            <a:r>
              <a:rPr lang="en-US" dirty="0"/>
              <a:t> decides the display component</a:t>
            </a:r>
            <a:r>
              <a:rPr lang="en-US" dirty="0" smtClean="0"/>
              <a:t>.</a:t>
            </a:r>
          </a:p>
          <a:p>
            <a:r>
              <a:rPr lang="en-US" b="1" dirty="0"/>
              <a:t>Programmatically navigating between train stops</a:t>
            </a:r>
            <a:endParaRPr lang="en-US" dirty="0"/>
          </a:p>
          <a:p>
            <a:pPr lvl="1"/>
            <a:r>
              <a:rPr lang="en-US" dirty="0"/>
              <a:t>Apart from using declarative navigation features provided by the train component, you can also use train model APIs to programmatically navigate between train stops. </a:t>
            </a:r>
          </a:p>
        </p:txBody>
      </p:sp>
    </p:spTree>
    <p:extLst>
      <p:ext uri="{BB962C8B-B14F-4D97-AF65-F5344CB8AC3E}">
        <p14:creationId xmlns:p14="http://schemas.microsoft.com/office/powerpoint/2010/main" val="545711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Executing methods while navigating between train stops</a:t>
            </a:r>
            <a:endParaRPr lang="en-US" dirty="0"/>
          </a:p>
        </p:txBody>
      </p:sp>
      <p:grpSp>
        <p:nvGrpSpPr>
          <p:cNvPr id="4" name="Group 3"/>
          <p:cNvGrpSpPr/>
          <p:nvPr/>
        </p:nvGrpSpPr>
        <p:grpSpPr>
          <a:xfrm>
            <a:off x="2439333" y="1622613"/>
            <a:ext cx="9063690" cy="4653871"/>
            <a:chOff x="0" y="0"/>
            <a:chExt cx="4896938" cy="2634377"/>
          </a:xfrm>
        </p:grpSpPr>
        <p:pic>
          <p:nvPicPr>
            <p:cNvPr id="5" name="Picture 4"/>
            <p:cNvPicPr/>
            <p:nvPr/>
          </p:nvPicPr>
          <p:blipFill>
            <a:blip r:embed="rId2"/>
            <a:stretch>
              <a:fillRect/>
            </a:stretch>
          </p:blipFill>
          <p:spPr>
            <a:xfrm>
              <a:off x="4" y="0"/>
              <a:ext cx="4896934" cy="2634377"/>
            </a:xfrm>
            <a:prstGeom prst="rect">
              <a:avLst/>
            </a:prstGeom>
          </p:spPr>
        </p:pic>
        <p:sp>
          <p:nvSpPr>
            <p:cNvPr id="6" name="Shape 43686"/>
            <p:cNvSpPr/>
            <p:nvPr/>
          </p:nvSpPr>
          <p:spPr>
            <a:xfrm>
              <a:off x="0" y="0"/>
              <a:ext cx="4896930" cy="2634373"/>
            </a:xfrm>
            <a:custGeom>
              <a:avLst/>
              <a:gdLst/>
              <a:ahLst/>
              <a:cxnLst/>
              <a:rect l="0" t="0" r="0" b="0"/>
              <a:pathLst>
                <a:path w="4896930" h="2634373">
                  <a:moveTo>
                    <a:pt x="0" y="2634373"/>
                  </a:moveTo>
                  <a:lnTo>
                    <a:pt x="4896930" y="2634373"/>
                  </a:lnTo>
                  <a:lnTo>
                    <a:pt x="489693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999911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Transaction management in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One of the great advantages of a bounded task flow is its out of the box support for declarative transaction management. Without this support you may end up writing a lot of plumbing code for managing transactions. </a:t>
            </a:r>
            <a:endParaRPr lang="en-US" dirty="0" smtClean="0"/>
          </a:p>
          <a:p>
            <a:r>
              <a:rPr lang="en-US" dirty="0"/>
              <a:t>The bounded task flow supports the following declarative transaction settings:</a:t>
            </a:r>
          </a:p>
          <a:p>
            <a:pPr lvl="1" fontAlgn="base"/>
            <a:r>
              <a:rPr lang="en-US" b="1" dirty="0"/>
              <a:t>No Controller </a:t>
            </a:r>
            <a:r>
              <a:rPr lang="en-US" b="1" dirty="0" smtClean="0"/>
              <a:t>Transaction</a:t>
            </a:r>
          </a:p>
          <a:p>
            <a:pPr lvl="1" fontAlgn="base"/>
            <a:r>
              <a:rPr lang="en-US" b="1" dirty="0" smtClean="0"/>
              <a:t>Always </a:t>
            </a:r>
            <a:r>
              <a:rPr lang="en-US" b="1" dirty="0"/>
              <a:t>Begin New </a:t>
            </a:r>
            <a:r>
              <a:rPr lang="en-US" b="1" dirty="0" smtClean="0"/>
              <a:t>Transaction</a:t>
            </a:r>
            <a:endParaRPr lang="en-US" dirty="0"/>
          </a:p>
          <a:p>
            <a:pPr lvl="1" fontAlgn="base"/>
            <a:r>
              <a:rPr lang="en-US" b="1" dirty="0"/>
              <a:t>Always Use Existing </a:t>
            </a:r>
            <a:r>
              <a:rPr lang="en-US" b="1" dirty="0" smtClean="0"/>
              <a:t>Transaction</a:t>
            </a:r>
            <a:endParaRPr lang="en-US" dirty="0"/>
          </a:p>
          <a:p>
            <a:pPr lvl="1"/>
            <a:r>
              <a:rPr lang="en-US" b="1" dirty="0"/>
              <a:t>Use Existing Transaction If </a:t>
            </a:r>
            <a:r>
              <a:rPr lang="en-US" b="1" dirty="0" smtClean="0"/>
              <a:t>Possible</a:t>
            </a:r>
          </a:p>
          <a:p>
            <a:r>
              <a:rPr lang="en-US" dirty="0"/>
              <a:t>When you mark a data control as shared, the called task flow reuses the same database connection instance and data control instances from the calling task flow. </a:t>
            </a:r>
          </a:p>
        </p:txBody>
      </p:sp>
    </p:spTree>
    <p:extLst>
      <p:ext uri="{BB962C8B-B14F-4D97-AF65-F5344CB8AC3E}">
        <p14:creationId xmlns:p14="http://schemas.microsoft.com/office/powerpoint/2010/main" val="2205938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What happens at runtime?</a:t>
            </a:r>
            <a:endParaRPr lang="en-US" dirty="0"/>
          </a:p>
        </p:txBody>
      </p:sp>
      <p:sp>
        <p:nvSpPr>
          <p:cNvPr id="3" name="Content Placeholder 2"/>
          <p:cNvSpPr>
            <a:spLocks noGrp="1"/>
          </p:cNvSpPr>
          <p:nvPr>
            <p:ph idx="1"/>
          </p:nvPr>
        </p:nvSpPr>
        <p:spPr>
          <a:xfrm>
            <a:off x="1484311" y="1378857"/>
            <a:ext cx="10018712" cy="5086337"/>
          </a:xfrm>
        </p:spPr>
        <p:txBody>
          <a:bodyPr>
            <a:normAutofit lnSpcReduction="10000"/>
          </a:bodyPr>
          <a:lstStyle/>
          <a:p>
            <a:r>
              <a:rPr lang="en-US" dirty="0"/>
              <a:t>During the </a:t>
            </a:r>
            <a:r>
              <a:rPr lang="en-US" b="1" dirty="0"/>
              <a:t>Before</a:t>
            </a:r>
            <a:r>
              <a:rPr lang="en-US" dirty="0"/>
              <a:t> </a:t>
            </a:r>
            <a:r>
              <a:rPr lang="en-US" b="1" dirty="0"/>
              <a:t>Restore View</a:t>
            </a:r>
            <a:r>
              <a:rPr lang="en-US" dirty="0"/>
              <a:t> phase of the JSF lifecycle, the framework creates a new root view port for the top level page. During the view port initialization, the framework will build a data control frame to hold data controls and bind containers used in the root view port (parent page). </a:t>
            </a:r>
            <a:endParaRPr lang="en-US" dirty="0" smtClean="0"/>
          </a:p>
          <a:p>
            <a:r>
              <a:rPr lang="en-US" dirty="0"/>
              <a:t>During the </a:t>
            </a:r>
            <a:r>
              <a:rPr lang="en-US" b="1" dirty="0"/>
              <a:t>Render Response</a:t>
            </a:r>
            <a:r>
              <a:rPr lang="en-US" dirty="0"/>
              <a:t> phase of the JSF </a:t>
            </a:r>
            <a:r>
              <a:rPr lang="en-US" dirty="0" smtClean="0"/>
              <a:t>lifecycle</a:t>
            </a:r>
          </a:p>
          <a:p>
            <a:pPr lvl="1"/>
            <a:r>
              <a:rPr lang="en-US" dirty="0"/>
              <a:t>If the child task flow is configured to share data control with the calling task flow, then the framework will use the data control frame from the parent page (caller) to serve the child region as </a:t>
            </a:r>
            <a:r>
              <a:rPr lang="en-US" dirty="0" smtClean="0"/>
              <a:t>well</a:t>
            </a:r>
          </a:p>
          <a:p>
            <a:pPr lvl="1"/>
            <a:r>
              <a:rPr lang="en-US" dirty="0"/>
              <a:t>If the transaction for the task flow is set to </a:t>
            </a:r>
            <a:r>
              <a:rPr lang="en-US" b="1" dirty="0"/>
              <a:t>Always Begin New Transaction</a:t>
            </a:r>
            <a:r>
              <a:rPr lang="en-US" dirty="0"/>
              <a:t>, then the framework will open a new transaction on the data control </a:t>
            </a:r>
            <a:r>
              <a:rPr lang="en-US" dirty="0" smtClean="0"/>
              <a:t>frame</a:t>
            </a:r>
          </a:p>
          <a:p>
            <a:pPr lvl="1"/>
            <a:r>
              <a:rPr lang="en-US" b="1" dirty="0"/>
              <a:t>Always Use Existing </a:t>
            </a:r>
            <a:r>
              <a:rPr lang="en-US" b="1" dirty="0" smtClean="0"/>
              <a:t>Transaction</a:t>
            </a:r>
          </a:p>
          <a:p>
            <a:pPr lvl="1"/>
            <a:r>
              <a:rPr lang="en-US" b="1" dirty="0"/>
              <a:t>Use Existing Transaction If </a:t>
            </a:r>
            <a:r>
              <a:rPr lang="en-US" b="1" dirty="0" smtClean="0"/>
              <a:t>Possible</a:t>
            </a:r>
          </a:p>
          <a:p>
            <a:r>
              <a:rPr lang="en-US" dirty="0"/>
              <a:t>commit </a:t>
            </a:r>
            <a:r>
              <a:rPr lang="en-US" dirty="0" smtClean="0"/>
              <a:t> and rollback affect on all data controls.</a:t>
            </a:r>
            <a:endParaRPr lang="en-US" dirty="0"/>
          </a:p>
        </p:txBody>
      </p:sp>
    </p:spTree>
    <p:extLst>
      <p:ext uri="{BB962C8B-B14F-4D97-AF65-F5344CB8AC3E}">
        <p14:creationId xmlns:p14="http://schemas.microsoft.com/office/powerpoint/2010/main" val="83723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managing transactions for a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public void </a:t>
            </a:r>
            <a:r>
              <a:rPr lang="en-US" sz="2000" dirty="0" err="1">
                <a:latin typeface="Courier New" panose="02070309020205020404" pitchFamily="49" charset="0"/>
                <a:cs typeface="Courier New" panose="02070309020205020404" pitchFamily="49" charset="0"/>
              </a:rPr>
              <a:t>beginTransaction</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BindingContext</a:t>
            </a:r>
            <a:r>
              <a:rPr lang="en-US" sz="2000" dirty="0">
                <a:latin typeface="Courier New" panose="02070309020205020404" pitchFamily="49" charset="0"/>
                <a:cs typeface="Courier New" panose="02070309020205020404" pitchFamily="49" charset="0"/>
              </a:rPr>
              <a:t> context = </a:t>
            </a:r>
            <a:r>
              <a:rPr lang="en-US" sz="2000" dirty="0" err="1">
                <a:latin typeface="Courier New" panose="02070309020205020404" pitchFamily="49" charset="0"/>
                <a:cs typeface="Courier New" panose="02070309020205020404" pitchFamily="49" charset="0"/>
              </a:rPr>
              <a:t>BindingContext.getCurrent</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Get the name of Data Control Frame</a:t>
            </a:r>
          </a:p>
          <a:p>
            <a:pPr marL="0" indent="0">
              <a:buNone/>
            </a:pPr>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dcFrameName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context.getCurrentDataControlFrame</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GetData</a:t>
            </a:r>
            <a:r>
              <a:rPr lang="en-US" sz="2000" dirty="0">
                <a:latin typeface="Courier New" panose="02070309020205020404" pitchFamily="49" charset="0"/>
                <a:cs typeface="Courier New" panose="02070309020205020404" pitchFamily="49" charset="0"/>
              </a:rPr>
              <a:t> control Frame</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DataControlFrame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dcFrame</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context.findDataControlFrame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dcFrameName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dcFrame.beginTransaction</a:t>
            </a:r>
            <a:r>
              <a:rPr lang="en-US" sz="2000" dirty="0">
                <a:latin typeface="Courier New" panose="02070309020205020404" pitchFamily="49" charset="0"/>
                <a:cs typeface="Courier New" panose="02070309020205020404" pitchFamily="49" charset="0"/>
              </a:rPr>
              <a:t>(new </a:t>
            </a:r>
            <a:r>
              <a:rPr lang="en-US" sz="2000" dirty="0" err="1">
                <a:latin typeface="Courier New" panose="02070309020205020404" pitchFamily="49" charset="0"/>
                <a:cs typeface="Courier New" panose="02070309020205020404" pitchFamily="49" charset="0"/>
              </a:rPr>
              <a:t>TransactionProperties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53301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 span of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dirty="0"/>
              <a:t>A bounded task flow becomes eligible for garbage collection in the following scenarios:</a:t>
            </a:r>
          </a:p>
          <a:p>
            <a:pPr lvl="0" fontAlgn="base"/>
            <a:r>
              <a:rPr lang="en-US" dirty="0"/>
              <a:t>When a task flow return activity is </a:t>
            </a:r>
            <a:r>
              <a:rPr lang="en-US" dirty="0" smtClean="0"/>
              <a:t>executed.</a:t>
            </a:r>
            <a:endParaRPr lang="en-US" dirty="0"/>
          </a:p>
          <a:p>
            <a:pPr lvl="0" fontAlgn="base"/>
            <a:r>
              <a:rPr lang="en-US" dirty="0"/>
              <a:t>When the region holding a task flow reference switches to a new task flow </a:t>
            </a:r>
            <a:r>
              <a:rPr lang="en-US" dirty="0" smtClean="0"/>
              <a:t>(</a:t>
            </a:r>
            <a:r>
              <a:rPr lang="en-US" dirty="0"/>
              <a:t>by changing the task flow ID</a:t>
            </a:r>
            <a:r>
              <a:rPr lang="en-US" dirty="0" smtClean="0"/>
              <a:t>).</a:t>
            </a:r>
            <a:endParaRPr lang="en-US" dirty="0"/>
          </a:p>
          <a:p>
            <a:pPr lvl="0" fontAlgn="base"/>
            <a:r>
              <a:rPr lang="en-US" dirty="0"/>
              <a:t>When the user navigates away from the parent page that contains the task </a:t>
            </a:r>
            <a:r>
              <a:rPr lang="en-US" dirty="0" smtClean="0"/>
              <a:t>flow.</a:t>
            </a:r>
            <a:endParaRPr lang="en-US" dirty="0"/>
          </a:p>
          <a:p>
            <a:pPr lvl="0" fontAlgn="base"/>
            <a:r>
              <a:rPr lang="en-US" dirty="0"/>
              <a:t>When a </a:t>
            </a:r>
            <a:r>
              <a:rPr lang="en-US" dirty="0" smtClean="0"/>
              <a:t>pop </a:t>
            </a:r>
            <a:r>
              <a:rPr lang="en-US" dirty="0"/>
              <a:t>up displaying a task flow is dismissed by the </a:t>
            </a:r>
            <a:r>
              <a:rPr lang="en-US" dirty="0" smtClean="0"/>
              <a:t>user.</a:t>
            </a:r>
            <a:endParaRPr lang="en-US" dirty="0"/>
          </a:p>
        </p:txBody>
      </p:sp>
    </p:spTree>
    <p:extLst>
      <p:ext uri="{BB962C8B-B14F-4D97-AF65-F5344CB8AC3E}">
        <p14:creationId xmlns:p14="http://schemas.microsoft.com/office/powerpoint/2010/main" val="4114584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Calling a bounded task flow using the task flow call activity</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 bounded (or unbounded task flow) built with complete JSF pages can only call another task flow built with complete JSF pages. Similarly, a bounded task flow built with page fragments can use a task flow call activity to call another bounded task flow built with page </a:t>
            </a:r>
            <a:r>
              <a:rPr lang="en-US" dirty="0" smtClean="0"/>
              <a:t>fragments</a:t>
            </a:r>
            <a:r>
              <a:rPr lang="en-US" dirty="0"/>
              <a:t>. </a:t>
            </a:r>
            <a:endParaRPr lang="en-US" dirty="0" smtClean="0"/>
          </a:p>
          <a:p>
            <a:pPr lvl="1"/>
            <a:r>
              <a:rPr lang="en-US" dirty="0"/>
              <a:t>Drag-and-drop a task flow call activity from the </a:t>
            </a:r>
            <a:r>
              <a:rPr lang="en-US" b="1" dirty="0"/>
              <a:t>ADF Task Flow</a:t>
            </a:r>
            <a:r>
              <a:rPr lang="en-US" dirty="0"/>
              <a:t> component palette onto the task flow diagram</a:t>
            </a:r>
            <a:r>
              <a:rPr lang="en-US" dirty="0" smtClean="0"/>
              <a:t>.</a:t>
            </a:r>
          </a:p>
          <a:p>
            <a:pPr marL="914400" lvl="2" indent="0">
              <a:buNone/>
            </a:pPr>
            <a:r>
              <a:rPr lang="en-US" sz="1500" b="1" dirty="0">
                <a:latin typeface="Courier New" panose="02070309020205020404" pitchFamily="49" charset="0"/>
                <a:cs typeface="Courier New" panose="02070309020205020404" pitchFamily="49" charset="0"/>
              </a:rPr>
              <a:t> &lt;</a:t>
            </a:r>
            <a:r>
              <a:rPr lang="en-US" sz="1500" b="1" dirty="0" smtClean="0">
                <a:latin typeface="Courier New" panose="02070309020205020404" pitchFamily="49" charset="0"/>
                <a:cs typeface="Courier New" panose="02070309020205020404" pitchFamily="49" charset="0"/>
              </a:rPr>
              <a:t>document&gt;/WEB-INF/dynamic/emp-detail-task-flow-definition.xml&lt;/</a:t>
            </a:r>
            <a:r>
              <a:rPr lang="en-US" sz="1500" b="1" dirty="0">
                <a:latin typeface="Courier New" panose="02070309020205020404" pitchFamily="49" charset="0"/>
                <a:cs typeface="Courier New" panose="02070309020205020404" pitchFamily="49" charset="0"/>
              </a:rPr>
              <a:t>document&gt;</a:t>
            </a:r>
            <a:endParaRPr lang="en-US" sz="1500" dirty="0">
              <a:latin typeface="Courier New" panose="02070309020205020404" pitchFamily="49" charset="0"/>
              <a:cs typeface="Courier New" panose="02070309020205020404" pitchFamily="49" charset="0"/>
            </a:endParaRPr>
          </a:p>
          <a:p>
            <a:pPr marL="914400" lvl="2" indent="0">
              <a:buNone/>
            </a:pPr>
            <a:r>
              <a:rPr lang="en-US"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&lt;</a:t>
            </a:r>
            <a:r>
              <a:rPr lang="en-US" sz="1500" b="1" dirty="0">
                <a:latin typeface="Courier New" panose="02070309020205020404" pitchFamily="49" charset="0"/>
                <a:cs typeface="Courier New" panose="02070309020205020404" pitchFamily="49" charset="0"/>
              </a:rPr>
              <a:t>id&gt;</a:t>
            </a:r>
            <a:r>
              <a:rPr lang="en-US" sz="1500" b="1" dirty="0" err="1">
                <a:latin typeface="Courier New" panose="02070309020205020404" pitchFamily="49" charset="0"/>
                <a:cs typeface="Courier New" panose="02070309020205020404" pitchFamily="49" charset="0"/>
              </a:rPr>
              <a:t>emp</a:t>
            </a:r>
            <a:r>
              <a:rPr lang="en-US" sz="1500" b="1" dirty="0">
                <a:latin typeface="Courier New" panose="02070309020205020404" pitchFamily="49" charset="0"/>
                <a:cs typeface="Courier New" panose="02070309020205020404" pitchFamily="49" charset="0"/>
              </a:rPr>
              <a:t>-detail-task-flow-definition&lt;/id</a:t>
            </a:r>
            <a:r>
              <a:rPr lang="en-US" sz="1500" b="1" dirty="0" smtClean="0">
                <a:latin typeface="Courier New" panose="02070309020205020404" pitchFamily="49" charset="0"/>
                <a:cs typeface="Courier New" panose="02070309020205020404" pitchFamily="49" charset="0"/>
              </a:rPr>
              <a:t>&gt;</a:t>
            </a:r>
          </a:p>
          <a:p>
            <a:pPr lvl="1"/>
            <a:r>
              <a:rPr lang="en-US" sz="1800" dirty="0"/>
              <a:t>drag-and-drop an existing task flow from the </a:t>
            </a:r>
            <a:r>
              <a:rPr lang="en-US" sz="1800" b="1" dirty="0"/>
              <a:t>Application Navigator</a:t>
            </a:r>
            <a:r>
              <a:rPr lang="en-US" sz="1800" dirty="0"/>
              <a:t> tab on to the task flow </a:t>
            </a:r>
            <a:r>
              <a:rPr lang="en-US" sz="1800" dirty="0" smtClean="0"/>
              <a:t>diagram.</a:t>
            </a:r>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547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dynamic task flow calls</a:t>
            </a:r>
            <a:endParaRPr lang="en-US" dirty="0"/>
          </a:p>
        </p:txBody>
      </p:sp>
      <p:sp>
        <p:nvSpPr>
          <p:cNvPr id="3" name="Content Placeholder 2"/>
          <p:cNvSpPr>
            <a:spLocks noGrp="1"/>
          </p:cNvSpPr>
          <p:nvPr>
            <p:ph idx="1"/>
          </p:nvPr>
        </p:nvSpPr>
        <p:spPr>
          <a:xfrm>
            <a:off x="1484311" y="2459865"/>
            <a:ext cx="10018712" cy="4005329"/>
          </a:xfrm>
        </p:spPr>
        <p:txBody>
          <a:bodyPr>
            <a:normAutofit fontScale="85000" lnSpcReduction="20000"/>
          </a:bodyPr>
          <a:lstStyle/>
          <a:p>
            <a:pPr marL="0" indent="0">
              <a:buNone/>
            </a:pPr>
            <a:r>
              <a:rPr lang="en-US" sz="1800" dirty="0">
                <a:latin typeface="Courier New" panose="02070309020205020404" pitchFamily="49" charset="0"/>
                <a:cs typeface="Courier New" panose="02070309020205020404" pitchFamily="49" charset="0"/>
              </a:rPr>
              <a:t>private final String EMP_SUMMARY_TF =</a:t>
            </a:r>
          </a:p>
          <a:p>
            <a:pPr marL="0" indent="0">
              <a:buNone/>
            </a:pPr>
            <a:r>
              <a:rPr lang="en-US" sz="1800" dirty="0" smtClean="0">
                <a:latin typeface="Courier New" panose="02070309020205020404" pitchFamily="49" charset="0"/>
                <a:cs typeface="Courier New" panose="02070309020205020404" pitchFamily="49" charset="0"/>
              </a:rPr>
              <a:t>"/WEB-INF/dynamic/emp-summary-task-flow-definition.xml#empsummary-task-flow-definition</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private </a:t>
            </a:r>
            <a:r>
              <a:rPr lang="en-US" sz="1800" dirty="0">
                <a:latin typeface="Courier New" panose="02070309020205020404" pitchFamily="49" charset="0"/>
                <a:cs typeface="Courier New" panose="02070309020205020404" pitchFamily="49" charset="0"/>
              </a:rPr>
              <a:t>final String EMP_DETAIL_TF =</a:t>
            </a:r>
          </a:p>
          <a:p>
            <a:pPr marL="0" indent="0">
              <a:buNone/>
            </a:pPr>
            <a:r>
              <a:rPr lang="en-US" sz="1800" dirty="0" smtClean="0">
                <a:latin typeface="Courier New" panose="02070309020205020404" pitchFamily="49" charset="0"/>
                <a:cs typeface="Courier New" panose="02070309020205020404" pitchFamily="49" charset="0"/>
              </a:rPr>
              <a:t>"/WEB-INF/dynamic/emp-detail-task-flow-definition.xml#empdetail-task-flow-definition</a:t>
            </a:r>
            <a:r>
              <a:rPr lang="en-US" sz="1800" dirty="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TaskFlowId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getDynamicTaskFlowId</a:t>
            </a:r>
            <a:r>
              <a:rPr lang="en-US" sz="1800" dirty="0">
                <a:latin typeface="Courier New" panose="02070309020205020404" pitchFamily="49" charset="0"/>
                <a:cs typeface="Courier New" panose="02070309020205020404" pitchFamily="49" charset="0"/>
              </a:rPr>
              <a:t>() {     if("</a:t>
            </a:r>
            <a:r>
              <a:rPr lang="en-US" sz="1800" dirty="0" err="1">
                <a:latin typeface="Courier New" panose="02070309020205020404" pitchFamily="49" charset="0"/>
                <a:cs typeface="Courier New" panose="02070309020205020404" pitchFamily="49" charset="0"/>
              </a:rPr>
              <a:t>summary".equals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AdfFacesContext.getCurrentInstance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getPageFlowScope</a:t>
            </a:r>
            <a:r>
              <a:rPr lang="en-US" sz="1800" dirty="0">
                <a:latin typeface="Courier New" panose="02070309020205020404" pitchFamily="49" charset="0"/>
                <a:cs typeface="Courier New" panose="02070309020205020404" pitchFamily="49" charset="0"/>
              </a:rPr>
              <a:t>().get("</a:t>
            </a:r>
            <a:r>
              <a:rPr lang="en-US" sz="1800" dirty="0" err="1">
                <a:latin typeface="Courier New" panose="02070309020205020404" pitchFamily="49" charset="0"/>
                <a:cs typeface="Courier New" panose="02070309020205020404" pitchFamily="49" charset="0"/>
              </a:rPr>
              <a:t>EmpViewHint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TaskFlowId.parse</a:t>
            </a:r>
            <a:r>
              <a:rPr lang="en-US" sz="1800" dirty="0">
                <a:latin typeface="Courier New" panose="02070309020205020404" pitchFamily="49" charset="0"/>
                <a:cs typeface="Courier New" panose="02070309020205020404" pitchFamily="49" charset="0"/>
              </a:rPr>
              <a:t>(EMP_SUMMARY_TF);</a:t>
            </a:r>
          </a:p>
          <a:p>
            <a:pPr marL="0" indent="0">
              <a:buNone/>
            </a:pPr>
            <a:r>
              <a:rPr lang="en-US" sz="1800" dirty="0">
                <a:latin typeface="Courier New" panose="02070309020205020404" pitchFamily="49" charset="0"/>
                <a:cs typeface="Courier New" panose="02070309020205020404" pitchFamily="49" charset="0"/>
              </a:rPr>
              <a:t>  } else {</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TaskFlowId.parse</a:t>
            </a:r>
            <a:r>
              <a:rPr lang="en-US" sz="1800" dirty="0">
                <a:latin typeface="Courier New" panose="02070309020205020404" pitchFamily="49" charset="0"/>
                <a:cs typeface="Courier New" panose="02070309020205020404" pitchFamily="49" charset="0"/>
              </a:rPr>
              <a:t>(EMP_DETAIL_TF);</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grpSp>
        <p:nvGrpSpPr>
          <p:cNvPr id="4" name="Group 3"/>
          <p:cNvGrpSpPr/>
          <p:nvPr/>
        </p:nvGrpSpPr>
        <p:grpSpPr>
          <a:xfrm>
            <a:off x="3150551" y="1277257"/>
            <a:ext cx="6686229" cy="1064570"/>
            <a:chOff x="0" y="0"/>
            <a:chExt cx="4192194" cy="667855"/>
          </a:xfrm>
        </p:grpSpPr>
        <p:pic>
          <p:nvPicPr>
            <p:cNvPr id="5" name="Picture 4"/>
            <p:cNvPicPr/>
            <p:nvPr/>
          </p:nvPicPr>
          <p:blipFill>
            <a:blip r:embed="rId2"/>
            <a:stretch>
              <a:fillRect/>
            </a:stretch>
          </p:blipFill>
          <p:spPr>
            <a:xfrm>
              <a:off x="0" y="1"/>
              <a:ext cx="4192194" cy="667854"/>
            </a:xfrm>
            <a:prstGeom prst="rect">
              <a:avLst/>
            </a:prstGeom>
          </p:spPr>
        </p:pic>
        <p:sp>
          <p:nvSpPr>
            <p:cNvPr id="6" name="Shape 41117"/>
            <p:cNvSpPr/>
            <p:nvPr/>
          </p:nvSpPr>
          <p:spPr>
            <a:xfrm>
              <a:off x="0" y="0"/>
              <a:ext cx="4192194" cy="667855"/>
            </a:xfrm>
            <a:custGeom>
              <a:avLst/>
              <a:gdLst/>
              <a:ahLst/>
              <a:cxnLst/>
              <a:rect l="0" t="0" r="0" b="0"/>
              <a:pathLst>
                <a:path w="4192194" h="667855">
                  <a:moveTo>
                    <a:pt x="0" y="667855"/>
                  </a:moveTo>
                  <a:lnTo>
                    <a:pt x="4192194" y="667855"/>
                  </a:lnTo>
                  <a:lnTo>
                    <a:pt x="4192194"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851616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Commonly used properties for a task flow call activity</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a:t>Parameters</a:t>
            </a:r>
            <a:r>
              <a:rPr lang="en-US" dirty="0"/>
              <a:t> and </a:t>
            </a:r>
            <a:r>
              <a:rPr lang="en-US" b="1" dirty="0"/>
              <a:t>Return </a:t>
            </a:r>
            <a:r>
              <a:rPr lang="en-US" b="1" dirty="0" smtClean="0"/>
              <a:t>Values</a:t>
            </a:r>
          </a:p>
          <a:p>
            <a:r>
              <a:rPr lang="en-US" b="1" dirty="0"/>
              <a:t>before-listener </a:t>
            </a:r>
            <a:endParaRPr lang="en-US" b="1" dirty="0" smtClean="0"/>
          </a:p>
          <a:p>
            <a:r>
              <a:rPr lang="en-US" b="1" dirty="0"/>
              <a:t>Run As Dialog</a:t>
            </a:r>
          </a:p>
        </p:txBody>
      </p:sp>
    </p:spTree>
    <p:extLst>
      <p:ext uri="{BB962C8B-B14F-4D97-AF65-F5344CB8AC3E}">
        <p14:creationId xmlns:p14="http://schemas.microsoft.com/office/powerpoint/2010/main" val="2155743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remote task flow calls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To invoke a remote task flow select the task flow call activity in the diagram, and then in the </a:t>
            </a:r>
            <a:r>
              <a:rPr lang="en-US" b="1" dirty="0"/>
              <a:t>Property Inspector</a:t>
            </a:r>
            <a:r>
              <a:rPr lang="en-US" dirty="0"/>
              <a:t> window, specify </a:t>
            </a:r>
            <a:r>
              <a:rPr lang="en-US" b="1" dirty="0"/>
              <a:t>Remote Application URL</a:t>
            </a:r>
            <a:r>
              <a:rPr lang="en-US" dirty="0"/>
              <a:t> pointing to the task flow in a remote web application</a:t>
            </a:r>
            <a:r>
              <a:rPr lang="en-US" dirty="0" smtClean="0"/>
              <a:t>.</a:t>
            </a:r>
          </a:p>
          <a:p>
            <a:pPr lvl="1"/>
            <a:r>
              <a:rPr lang="en-US" dirty="0"/>
              <a:t>open the task flow in the diagram editor and in the </a:t>
            </a:r>
            <a:r>
              <a:rPr lang="en-US" b="1" dirty="0"/>
              <a:t>Property Inspector</a:t>
            </a:r>
            <a:r>
              <a:rPr lang="en-US" dirty="0"/>
              <a:t> window select </a:t>
            </a:r>
            <a:r>
              <a:rPr lang="en-US" b="1" dirty="0" err="1"/>
              <a:t>url</a:t>
            </a:r>
            <a:r>
              <a:rPr lang="en-US" b="1" dirty="0"/>
              <a:t>-invoke-allowed</a:t>
            </a:r>
            <a:r>
              <a:rPr lang="en-US" dirty="0"/>
              <a:t>. The default is </a:t>
            </a:r>
            <a:r>
              <a:rPr lang="en-US" b="1" dirty="0"/>
              <a:t>calculated</a:t>
            </a:r>
            <a:r>
              <a:rPr lang="en-US" dirty="0"/>
              <a:t> which will allow the URL to be invoked if the task flow has a view activity as the default activity and does not have any initializer routine</a:t>
            </a:r>
            <a:r>
              <a:rPr lang="en-US" dirty="0" smtClean="0"/>
              <a:t>.</a:t>
            </a:r>
          </a:p>
          <a:p>
            <a:r>
              <a:rPr lang="en-US" dirty="0"/>
              <a:t>The URL syntax for calling a bounded task flow is as follows:</a:t>
            </a:r>
          </a:p>
          <a:p>
            <a:pPr lvl="1"/>
            <a:r>
              <a:rPr lang="en-US" b="1" dirty="0"/>
              <a:t>http://127.0.0.1:7101/MyTestApp/faces/adf.task-flow?adf. </a:t>
            </a:r>
            <a:r>
              <a:rPr lang="en-US" b="1" dirty="0" err="1"/>
              <a:t>tfId</a:t>
            </a:r>
            <a:r>
              <a:rPr lang="en-US" b="1" dirty="0"/>
              <a:t>=</a:t>
            </a:r>
            <a:r>
              <a:rPr lang="en-US" b="1" dirty="0" err="1"/>
              <a:t>employee-task-flow-definition&amp;adf.tfDoc</a:t>
            </a:r>
            <a:r>
              <a:rPr lang="en-US" b="1" dirty="0"/>
              <a:t>=/WEB-INF/</a:t>
            </a:r>
            <a:r>
              <a:rPr lang="en-US" b="1" dirty="0" err="1"/>
              <a:t>taskflowreturn</a:t>
            </a:r>
            <a:r>
              <a:rPr lang="en-US" b="1" dirty="0"/>
              <a:t>/ </a:t>
            </a:r>
            <a:r>
              <a:rPr lang="en-US" b="1" dirty="0" err="1"/>
              <a:t>employee-task-flow-definition.xml&amp;departmentId</a:t>
            </a:r>
            <a:r>
              <a:rPr lang="en-US" b="1" dirty="0"/>
              <a:t>=10&amp;locationId=1700</a:t>
            </a:r>
            <a:endParaRPr lang="en-US" dirty="0"/>
          </a:p>
        </p:txBody>
      </p:sp>
    </p:spTree>
    <p:extLst>
      <p:ext uri="{BB962C8B-B14F-4D97-AF65-F5344CB8AC3E}">
        <p14:creationId xmlns:p14="http://schemas.microsoft.com/office/powerpoint/2010/main" val="50316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you may need to know when you use remote task flow</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When an application invokes remote task flow, the framework exits the current task flow and transfers the control to the remote task flow </a:t>
            </a:r>
            <a:r>
              <a:rPr lang="en-US" dirty="0" smtClean="0"/>
              <a:t>seamlessly.</a:t>
            </a:r>
          </a:p>
          <a:p>
            <a:pPr lvl="1"/>
            <a:r>
              <a:rPr lang="en-US" b="1" dirty="0"/>
              <a:t>Geometry management for the </a:t>
            </a:r>
            <a:r>
              <a:rPr lang="en-US" b="1" dirty="0" smtClean="0"/>
              <a:t>UI</a:t>
            </a:r>
          </a:p>
          <a:p>
            <a:pPr lvl="1"/>
            <a:r>
              <a:rPr lang="en-US" b="1" dirty="0"/>
              <a:t>Memory scoped </a:t>
            </a:r>
            <a:r>
              <a:rPr lang="en-US" b="1" dirty="0" smtClean="0"/>
              <a:t>variables</a:t>
            </a:r>
          </a:p>
          <a:p>
            <a:pPr lvl="1"/>
            <a:r>
              <a:rPr lang="en-US" b="1" dirty="0"/>
              <a:t>Interaction </a:t>
            </a:r>
            <a:r>
              <a:rPr lang="en-US" b="1" dirty="0" smtClean="0"/>
              <a:t>Patterns</a:t>
            </a:r>
          </a:p>
          <a:p>
            <a:pPr lvl="1"/>
            <a:r>
              <a:rPr lang="en-US" b="1" dirty="0"/>
              <a:t>Run As Dialog </a:t>
            </a:r>
            <a:r>
              <a:rPr lang="en-US" b="1" dirty="0" smtClean="0"/>
              <a:t>option (</a:t>
            </a:r>
            <a:r>
              <a:rPr lang="en-US" dirty="0"/>
              <a:t>ADF 11.1.2.2.0 </a:t>
            </a:r>
            <a:r>
              <a:rPr lang="en-US" dirty="0" smtClean="0"/>
              <a:t>)</a:t>
            </a:r>
          </a:p>
          <a:p>
            <a:pPr lvl="1"/>
            <a:r>
              <a:rPr lang="en-US" b="1" dirty="0"/>
              <a:t>Transaction Support and Sharing Data </a:t>
            </a:r>
            <a:r>
              <a:rPr lang="en-US" b="1" dirty="0" smtClean="0"/>
              <a:t>Control</a:t>
            </a:r>
          </a:p>
          <a:p>
            <a:pPr lvl="1"/>
            <a:r>
              <a:rPr lang="en-US" b="1" dirty="0" smtClean="0"/>
              <a:t>Security </a:t>
            </a:r>
            <a:endParaRPr lang="en-US" dirty="0"/>
          </a:p>
        </p:txBody>
      </p:sp>
    </p:spTree>
    <p:extLst>
      <p:ext uri="{BB962C8B-B14F-4D97-AF65-F5344CB8AC3E}">
        <p14:creationId xmlns:p14="http://schemas.microsoft.com/office/powerpoint/2010/main" val="273802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Parameterizing a bounded task flow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b="1" dirty="0"/>
              <a:t>Using Input Parameters </a:t>
            </a:r>
            <a:r>
              <a:rPr lang="en-US" b="1" dirty="0" smtClean="0"/>
              <a:t>list</a:t>
            </a:r>
          </a:p>
          <a:p>
            <a:r>
              <a:rPr lang="en-US" b="1" dirty="0"/>
              <a:t>Using Input Parameters </a:t>
            </a:r>
            <a:r>
              <a:rPr lang="en-US" b="1" dirty="0" smtClean="0"/>
              <a:t>Map : </a:t>
            </a:r>
            <a:r>
              <a:rPr lang="en-US" dirty="0" smtClean="0"/>
              <a:t>parameter </a:t>
            </a:r>
            <a:r>
              <a:rPr lang="en-US" dirty="0"/>
              <a:t>values will be specified using an EL expression that evaluates to a </a:t>
            </a:r>
            <a:r>
              <a:rPr lang="en-US" b="1" dirty="0" err="1"/>
              <a:t>java.util.Map</a:t>
            </a:r>
            <a:endParaRPr lang="en-US" dirty="0"/>
          </a:p>
        </p:txBody>
      </p:sp>
    </p:spTree>
    <p:extLst>
      <p:ext uri="{BB962C8B-B14F-4D97-AF65-F5344CB8AC3E}">
        <p14:creationId xmlns:p14="http://schemas.microsoft.com/office/powerpoint/2010/main" val="2542467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2929</TotalTime>
  <Words>2676</Words>
  <Application>Microsoft Office PowerPoint</Application>
  <PresentationFormat>Widescreen</PresentationFormat>
  <Paragraphs>225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Book Antiqua</vt:lpstr>
      <vt:lpstr>Calibri</vt:lpstr>
      <vt:lpstr>Corbel</vt:lpstr>
      <vt:lpstr>Courier New</vt:lpstr>
      <vt:lpstr>Tahoma</vt:lpstr>
      <vt:lpstr>Parallax</vt:lpstr>
      <vt:lpstr>PowerPoint Presentation</vt:lpstr>
      <vt:lpstr>The properties of a bounded task flow</vt:lpstr>
      <vt:lpstr>The properties of a bounded task flow</vt:lpstr>
      <vt:lpstr>Calling a bounded task flow using the task flow call activity</vt:lpstr>
      <vt:lpstr>Using dynamic task flow calls</vt:lpstr>
      <vt:lpstr>Commonly used properties for a task flow call activity</vt:lpstr>
      <vt:lpstr>Using remote task flow calls</vt:lpstr>
      <vt:lpstr>What you may need to know when you use remote task flow</vt:lpstr>
      <vt:lpstr>Parameterizing a bounded task flow</vt:lpstr>
      <vt:lpstr>Defining the task flow return value Reading a return value from a task flow</vt:lpstr>
      <vt:lpstr>Defining the task flow return value Reading a return value from a task flow</vt:lpstr>
      <vt:lpstr>Dynamically displaying the task flow</vt:lpstr>
      <vt:lpstr>Lazy loading of an ADF region</vt:lpstr>
      <vt:lpstr>Refreshing an ADF region</vt:lpstr>
      <vt:lpstr>Displaying task flows using a pop up component</vt:lpstr>
      <vt:lpstr>Lazy activation for a task flow when displayed in a pop up</vt:lpstr>
      <vt:lpstr>Using a contextual event for communicating to an ADF region</vt:lpstr>
      <vt:lpstr>Contextual event model</vt:lpstr>
      <vt:lpstr>Using a contextual event</vt:lpstr>
      <vt:lpstr>Defining an event publisher</vt:lpstr>
      <vt:lpstr>Defining an event handler method</vt:lpstr>
      <vt:lpstr>Defining an event handler method</vt:lpstr>
      <vt:lpstr>Defining an event handler method</vt:lpstr>
      <vt:lpstr>Contextual event propagation at runtime</vt:lpstr>
      <vt:lpstr>Dynamically adding multiple regions to a page</vt:lpstr>
      <vt:lpstr>Dynamically adding multiple regions to a page</vt:lpstr>
      <vt:lpstr>Distributing ADF task flow as the ADF library</vt:lpstr>
      <vt:lpstr>Distributing ADF task flow as the ADF library</vt:lpstr>
      <vt:lpstr>Using a train component in a bounded task flow</vt:lpstr>
      <vt:lpstr>Creating a train in a bounded task flow</vt:lpstr>
      <vt:lpstr>Customizing the train stops</vt:lpstr>
      <vt:lpstr>Executing methods while navigating between train stops</vt:lpstr>
      <vt:lpstr>Transaction management in a bounded task flow</vt:lpstr>
      <vt:lpstr>What happens at runtime?</vt:lpstr>
      <vt:lpstr>Programmatically managing transactions for a task flow</vt:lpstr>
      <vt:lpstr>The life span of a bounded task flow</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325</cp:revision>
  <cp:lastPrinted>2014-02-08T14:03:41Z</cp:lastPrinted>
  <dcterms:created xsi:type="dcterms:W3CDTF">2013-09-28T20:16:03Z</dcterms:created>
  <dcterms:modified xsi:type="dcterms:W3CDTF">2014-02-22T14:12:29Z</dcterms:modified>
</cp:coreProperties>
</file>