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9" r:id="rId1"/>
  </p:sldMasterIdLst>
  <p:notesMasterIdLst>
    <p:notesMasterId r:id="rId25"/>
  </p:notesMasterIdLst>
  <p:handoutMasterIdLst>
    <p:handoutMasterId r:id="rId26"/>
  </p:handoutMasterIdLst>
  <p:sldIdLst>
    <p:sldId id="284" r:id="rId2"/>
    <p:sldId id="300" r:id="rId3"/>
    <p:sldId id="301" r:id="rId4"/>
    <p:sldId id="302" r:id="rId5"/>
    <p:sldId id="303" r:id="rId6"/>
    <p:sldId id="304" r:id="rId7"/>
    <p:sldId id="305" r:id="rId8"/>
    <p:sldId id="306" r:id="rId9"/>
    <p:sldId id="307" r:id="rId10"/>
    <p:sldId id="308" r:id="rId11"/>
    <p:sldId id="309" r:id="rId12"/>
    <p:sldId id="310" r:id="rId13"/>
    <p:sldId id="311" r:id="rId14"/>
    <p:sldId id="313" r:id="rId15"/>
    <p:sldId id="312" r:id="rId16"/>
    <p:sldId id="314" r:id="rId17"/>
    <p:sldId id="315" r:id="rId18"/>
    <p:sldId id="316" r:id="rId19"/>
    <p:sldId id="317" r:id="rId20"/>
    <p:sldId id="318" r:id="rId21"/>
    <p:sldId id="319" r:id="rId22"/>
    <p:sldId id="320" r:id="rId23"/>
    <p:sldId id="321" r:id="rId2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84"/>
            <p14:sldId id="300"/>
            <p14:sldId id="301"/>
            <p14:sldId id="302"/>
            <p14:sldId id="303"/>
            <p14:sldId id="304"/>
            <p14:sldId id="305"/>
            <p14:sldId id="306"/>
            <p14:sldId id="307"/>
            <p14:sldId id="308"/>
            <p14:sldId id="309"/>
            <p14:sldId id="310"/>
            <p14:sldId id="311"/>
            <p14:sldId id="313"/>
            <p14:sldId id="312"/>
            <p14:sldId id="314"/>
            <p14:sldId id="315"/>
            <p14:sldId id="316"/>
            <p14:sldId id="317"/>
            <p14:sldId id="318"/>
            <p14:sldId id="319"/>
            <p14:sldId id="320"/>
            <p14:sldId id="32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434" autoAdjust="0"/>
  </p:normalViewPr>
  <p:slideViewPr>
    <p:cSldViewPr snapToGrid="0">
      <p:cViewPr varScale="1">
        <p:scale>
          <a:sx n="74" d="100"/>
          <a:sy n="74" d="100"/>
        </p:scale>
        <p:origin x="558" y="72"/>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DA8128CE-7308-40EA-BBB9-AD56E9230A79}" type="datetimeFigureOut">
              <a:rPr lang="en-US" smtClean="0"/>
              <a:t>3/3/2014</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457A687-0BDE-4155-8E4C-DEBF6D5B519A}" type="slidenum">
              <a:rPr lang="en-US" smtClean="0"/>
              <a:t>‹#›</a:t>
            </a:fld>
            <a:endParaRPr lang="en-US"/>
          </a:p>
        </p:txBody>
      </p:sp>
    </p:spTree>
    <p:extLst>
      <p:ext uri="{BB962C8B-B14F-4D97-AF65-F5344CB8AC3E}">
        <p14:creationId xmlns:p14="http://schemas.microsoft.com/office/powerpoint/2010/main" val="1068845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40AB072-065D-4DF4-9A05-DF5A026552B0}" type="datetimeFigureOut">
              <a:rPr lang="en-US" smtClean="0"/>
              <a:t>3/3/2014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C5C90C3-4902-426F-8E4D-CB5110E1D6CC}" type="slidenum">
              <a:rPr lang="en-US" smtClean="0"/>
              <a:t>‹#›</a:t>
            </a:fld>
            <a:endParaRPr lang="en-US"/>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3/3/2014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51988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888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70810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78047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46484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4588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497312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11319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20436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049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56013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95102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3/3/2014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76621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3/3/2014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2074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3/3/2014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2936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4617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3/3/2014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4575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12000"/>
            <a:lum/>
          </a:blip>
          <a:srcRect/>
          <a:stretch>
            <a:fillRect l="20000" r="30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3/3/2014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a:p>
        </p:txBody>
      </p:sp>
    </p:spTree>
    <p:extLst>
      <p:ext uri="{BB962C8B-B14F-4D97-AF65-F5344CB8AC3E}">
        <p14:creationId xmlns:p14="http://schemas.microsoft.com/office/powerpoint/2010/main" val="978328999"/>
      </p:ext>
    </p:extLst>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 id="2147484452" r:id="rId13"/>
    <p:sldLayoutId id="2147484453" r:id="rId14"/>
    <p:sldLayoutId id="2147484454" r:id="rId15"/>
    <p:sldLayoutId id="2147484455" r:id="rId16"/>
    <p:sldLayoutId id="214748445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928401" y="2343150"/>
            <a:ext cx="8574622" cy="165311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6000" dirty="0"/>
              <a:t>Validations and Error Handling</a:t>
            </a:r>
          </a:p>
        </p:txBody>
      </p:sp>
      <p:sp>
        <p:nvSpPr>
          <p:cNvPr id="3" name="Subtitle 2"/>
          <p:cNvSpPr txBox="1">
            <a:spLocks/>
          </p:cNvSpPr>
          <p:nvPr/>
        </p:nvSpPr>
        <p:spPr>
          <a:xfrm>
            <a:off x="4515377" y="3996267"/>
            <a:ext cx="6987645" cy="13885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endParaRPr lang="en-US" dirty="0"/>
          </a:p>
        </p:txBody>
      </p:sp>
      <p:sp>
        <p:nvSpPr>
          <p:cNvPr id="4" name="Subtitle 2"/>
          <p:cNvSpPr txBox="1">
            <a:spLocks/>
          </p:cNvSpPr>
          <p:nvPr/>
        </p:nvSpPr>
        <p:spPr>
          <a:xfrm>
            <a:off x="4667777" y="4148667"/>
            <a:ext cx="6987645" cy="13885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endParaRPr lang="en-US" dirty="0"/>
          </a:p>
        </p:txBody>
      </p:sp>
    </p:spTree>
    <p:extLst>
      <p:ext uri="{BB962C8B-B14F-4D97-AF65-F5344CB8AC3E}">
        <p14:creationId xmlns:p14="http://schemas.microsoft.com/office/powerpoint/2010/main" val="2585168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Creating and registering custom message bundles</a:t>
            </a:r>
          </a:p>
        </p:txBody>
      </p:sp>
      <p:sp>
        <p:nvSpPr>
          <p:cNvPr id="3" name="Content Placeholder 2"/>
          <p:cNvSpPr>
            <a:spLocks noGrp="1"/>
          </p:cNvSpPr>
          <p:nvPr>
            <p:ph idx="1"/>
          </p:nvPr>
        </p:nvSpPr>
        <p:spPr>
          <a:xfrm>
            <a:off x="1484311" y="1378858"/>
            <a:ext cx="10018712" cy="5288642"/>
          </a:xfrm>
        </p:spPr>
        <p:txBody>
          <a:bodyPr>
            <a:normAutofit/>
          </a:bodyPr>
          <a:lstStyle/>
          <a:p>
            <a:r>
              <a:rPr lang="en-US" dirty="0"/>
              <a:t>Right-click the desired model project in the application navigator and select </a:t>
            </a:r>
            <a:r>
              <a:rPr lang="en-US" b="1" dirty="0"/>
              <a:t>Project Properties</a:t>
            </a:r>
            <a:r>
              <a:rPr lang="en-US" dirty="0"/>
              <a:t> </a:t>
            </a:r>
            <a:r>
              <a:rPr lang="en-US" dirty="0" smtClean="0"/>
              <a:t>.</a:t>
            </a:r>
          </a:p>
          <a:p>
            <a:pPr lvl="0"/>
            <a:r>
              <a:rPr lang="en-US" dirty="0"/>
              <a:t>ADF Business Components -&gt; Options</a:t>
            </a:r>
          </a:p>
          <a:p>
            <a:pPr lvl="0"/>
            <a:r>
              <a:rPr lang="en-US" dirty="0"/>
              <a:t>Custom Message Bundles to use in this Project, Click on the New button to define a new </a:t>
            </a:r>
            <a:r>
              <a:rPr lang="en-US" dirty="0" smtClean="0"/>
              <a:t>list </a:t>
            </a:r>
            <a:r>
              <a:rPr lang="en-US" dirty="0"/>
              <a:t>bundle class</a:t>
            </a:r>
            <a:r>
              <a:rPr lang="en-US" dirty="0" smtClean="0"/>
              <a:t>.</a:t>
            </a:r>
          </a:p>
          <a:p>
            <a:pPr marL="0" indent="0">
              <a:buNone/>
            </a:pPr>
            <a:r>
              <a:rPr lang="en-US" sz="1600" dirty="0">
                <a:latin typeface="Courier New" panose="02070309020205020404" pitchFamily="49" charset="0"/>
                <a:cs typeface="Courier New" panose="02070309020205020404" pitchFamily="49" charset="0"/>
              </a:rPr>
              <a:t>final String INVALID_EMAIL = </a:t>
            </a: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INVALID_EMAIL";</a:t>
            </a:r>
          </a:p>
          <a:p>
            <a:pPr marL="0" indent="0">
              <a:buNone/>
            </a:pPr>
            <a:r>
              <a:rPr lang="en-US" sz="1600" dirty="0">
                <a:latin typeface="Courier New" panose="02070309020205020404" pitchFamily="49" charset="0"/>
                <a:cs typeface="Courier New" panose="02070309020205020404" pitchFamily="49" charset="0"/>
              </a:rPr>
              <a:t>  private static final Object[][] </a:t>
            </a:r>
            <a:r>
              <a:rPr lang="en-US" sz="1600" dirty="0" err="1">
                <a:latin typeface="Courier New" panose="02070309020205020404" pitchFamily="49" charset="0"/>
                <a:cs typeface="Courier New" panose="02070309020205020404" pitchFamily="49" charset="0"/>
              </a:rPr>
              <a:t>messageKeyValues</a:t>
            </a:r>
            <a:r>
              <a:rPr lang="en-US" sz="1600" dirty="0">
                <a:latin typeface="Courier New" panose="02070309020205020404" pitchFamily="49" charset="0"/>
                <a:cs typeface="Courier New" panose="02070309020205020404" pitchFamily="49" charset="0"/>
              </a:rPr>
              <a:t> = </a:t>
            </a:r>
            <a:r>
              <a:rPr lang="en-US" sz="1600" dirty="0" smtClean="0">
                <a:latin typeface="Courier New" panose="02070309020205020404" pitchFamily="49" charset="0"/>
                <a:cs typeface="Courier New" panose="02070309020205020404" pitchFamily="49" charset="0"/>
              </a:rPr>
              <a:t>new </a:t>
            </a:r>
            <a:r>
              <a:rPr lang="en-US" sz="1600" dirty="0">
                <a:latin typeface="Courier New" panose="02070309020205020404" pitchFamily="49" charset="0"/>
                <a:cs typeface="Courier New" panose="02070309020205020404" pitchFamily="49" charset="0"/>
              </a:rPr>
              <a:t>String[][] { </a:t>
            </a:r>
          </a:p>
          <a:p>
            <a:pPr marL="0" indent="0">
              <a:buNone/>
            </a:pPr>
            <a:r>
              <a:rPr lang="en-US" sz="1600" dirty="0">
                <a:latin typeface="Courier New" panose="02070309020205020404" pitchFamily="49" charset="0"/>
                <a:cs typeface="Courier New" panose="02070309020205020404" pitchFamily="49" charset="0"/>
              </a:rPr>
              <a:t>      {INVALID_EMAIL, "Invalid Email" } </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52688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What you may need to know while using custom domain types on the UI</a:t>
            </a:r>
          </a:p>
        </p:txBody>
      </p:sp>
      <p:sp>
        <p:nvSpPr>
          <p:cNvPr id="3" name="Content Placeholder 2"/>
          <p:cNvSpPr>
            <a:spLocks noGrp="1"/>
          </p:cNvSpPr>
          <p:nvPr>
            <p:ph idx="1"/>
          </p:nvPr>
        </p:nvSpPr>
        <p:spPr>
          <a:xfrm>
            <a:off x="1484311" y="1378858"/>
            <a:ext cx="10018712" cy="5288642"/>
          </a:xfrm>
        </p:spPr>
        <p:txBody>
          <a:bodyPr>
            <a:normAutofit/>
          </a:bodyPr>
          <a:lstStyle/>
          <a:p>
            <a:r>
              <a:rPr lang="en-US" dirty="0"/>
              <a:t>To display custom domain types on the UI, you have to specify an appropriate faces converter for handling the data type conversions back and forth. The ADF framework comes packaged with a generic converter implementation, </a:t>
            </a:r>
            <a:r>
              <a:rPr lang="en-US" b="1" dirty="0"/>
              <a:t>oracle. </a:t>
            </a:r>
            <a:r>
              <a:rPr lang="en-US" b="1" dirty="0" err="1"/>
              <a:t>genericDomain</a:t>
            </a:r>
            <a:r>
              <a:rPr lang="en-US" dirty="0"/>
              <a:t>, which is good enough to handle a number of </a:t>
            </a:r>
            <a:r>
              <a:rPr lang="en-US" dirty="0" err="1"/>
              <a:t>jbo</a:t>
            </a:r>
            <a:r>
              <a:rPr lang="en-US" dirty="0"/>
              <a:t> domain </a:t>
            </a:r>
            <a:r>
              <a:rPr lang="en-US" dirty="0" smtClean="0"/>
              <a:t>types.</a:t>
            </a:r>
          </a:p>
          <a:p>
            <a:endParaRPr lang="en-US" sz="1600"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&lt;converter&gt;</a:t>
            </a:r>
            <a:endParaRPr lang="en-US" sz="1600"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  &lt;display-name&gt;Generic Domain Converter&lt;/display-name&gt;</a:t>
            </a:r>
            <a:endParaRPr lang="en-US" sz="1600"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  &lt;converter-id&gt;</a:t>
            </a:r>
            <a:r>
              <a:rPr lang="en-US" sz="1600" b="1" dirty="0" err="1">
                <a:latin typeface="Courier New" panose="02070309020205020404" pitchFamily="49" charset="0"/>
                <a:cs typeface="Courier New" panose="02070309020205020404" pitchFamily="49" charset="0"/>
              </a:rPr>
              <a:t>oracle.genericDomain</a:t>
            </a:r>
            <a:r>
              <a:rPr lang="en-US" sz="1600" b="1" dirty="0">
                <a:latin typeface="Courier New" panose="02070309020205020404" pitchFamily="49" charset="0"/>
                <a:cs typeface="Courier New" panose="02070309020205020404" pitchFamily="49" charset="0"/>
              </a:rPr>
              <a:t>&lt;/converter-id&gt;</a:t>
            </a:r>
            <a:endParaRPr lang="en-US" sz="1600"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  &lt;converter-class&gt;</a:t>
            </a:r>
            <a:endParaRPr lang="en-US" sz="1600"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oracle.adfinternal.view.faces.convert.GenericDomainConverter</a:t>
            </a:r>
            <a:endParaRPr lang="en-US" sz="1600"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  &lt;/converter-class&gt;</a:t>
            </a:r>
            <a:endParaRPr lang="en-US" sz="1600"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&lt;/converter</a:t>
            </a:r>
            <a:r>
              <a:rPr lang="en-US" sz="1600" b="1" dirty="0" smtClean="0">
                <a:latin typeface="Courier New" panose="02070309020205020404" pitchFamily="49" charset="0"/>
                <a:cs typeface="Courier New" panose="02070309020205020404" pitchFamily="49" charset="0"/>
              </a:rPr>
              <a:t>&gt;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8364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Displaying validation exceptions on a page</a:t>
            </a:r>
            <a:endParaRPr lang="en-US" dirty="0"/>
          </a:p>
        </p:txBody>
      </p:sp>
      <p:sp>
        <p:nvSpPr>
          <p:cNvPr id="3" name="Content Placeholder 2"/>
          <p:cNvSpPr>
            <a:spLocks noGrp="1"/>
          </p:cNvSpPr>
          <p:nvPr>
            <p:ph idx="1"/>
          </p:nvPr>
        </p:nvSpPr>
        <p:spPr>
          <a:xfrm>
            <a:off x="1484311" y="1378858"/>
            <a:ext cx="10018712" cy="5288642"/>
          </a:xfrm>
        </p:spPr>
        <p:txBody>
          <a:bodyPr>
            <a:normAutofit/>
          </a:bodyPr>
          <a:lstStyle/>
          <a:p>
            <a:r>
              <a:rPr lang="en-US" dirty="0"/>
              <a:t>ADF input components, in general, supports automatically displaying their own messages. However, if you want to override the default display of messages (including validation exception), the following ADF Faces components are available for </a:t>
            </a:r>
            <a:r>
              <a:rPr lang="en-US" dirty="0" smtClean="0"/>
              <a:t>you:</a:t>
            </a:r>
          </a:p>
          <a:p>
            <a:r>
              <a:rPr lang="en-US" b="1" dirty="0" err="1" smtClean="0"/>
              <a:t>af:message</a:t>
            </a:r>
            <a:r>
              <a:rPr lang="en-US" dirty="0" smtClean="0"/>
              <a:t> : </a:t>
            </a:r>
            <a:r>
              <a:rPr lang="en-US" sz="1800" dirty="0">
                <a:latin typeface="Courier New" panose="02070309020205020404" pitchFamily="49" charset="0"/>
                <a:cs typeface="Courier New" panose="02070309020205020404" pitchFamily="49" charset="0"/>
              </a:rPr>
              <a:t>&lt;</a:t>
            </a:r>
            <a:r>
              <a:rPr lang="en-US" sz="1800" dirty="0" err="1">
                <a:latin typeface="Courier New" panose="02070309020205020404" pitchFamily="49" charset="0"/>
                <a:cs typeface="Courier New" panose="02070309020205020404" pitchFamily="49" charset="0"/>
              </a:rPr>
              <a:t>af:message</a:t>
            </a:r>
            <a:r>
              <a:rPr lang="en-US" sz="1800" dirty="0">
                <a:latin typeface="Courier New" panose="02070309020205020404" pitchFamily="49" charset="0"/>
                <a:cs typeface="Courier New" panose="02070309020205020404" pitchFamily="49" charset="0"/>
              </a:rPr>
              <a:t> for="</a:t>
            </a:r>
            <a:r>
              <a:rPr lang="en-US" sz="1800" dirty="0" err="1">
                <a:latin typeface="Courier New" panose="02070309020205020404" pitchFamily="49" charset="0"/>
                <a:cs typeface="Courier New" panose="02070309020205020404" pitchFamily="49" charset="0"/>
              </a:rPr>
              <a:t>deptName</a:t>
            </a:r>
            <a:r>
              <a:rPr lang="en-US" sz="1800" dirty="0">
                <a:latin typeface="Courier New" panose="02070309020205020404" pitchFamily="49" charset="0"/>
                <a:cs typeface="Courier New" panose="02070309020205020404" pitchFamily="49" charset="0"/>
              </a:rPr>
              <a:t>" id="msg1"/&gt;</a:t>
            </a:r>
          </a:p>
          <a:p>
            <a:r>
              <a:rPr lang="en-US" b="1" dirty="0" err="1"/>
              <a:t>af:messages</a:t>
            </a:r>
            <a:endParaRPr lang="en-US" dirty="0"/>
          </a:p>
        </p:txBody>
      </p:sp>
    </p:spTree>
    <p:extLst>
      <p:ext uri="{BB962C8B-B14F-4D97-AF65-F5344CB8AC3E}">
        <p14:creationId xmlns:p14="http://schemas.microsoft.com/office/powerpoint/2010/main" val="778808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Where in the page lifecycle does validation occur?</a:t>
            </a:r>
            <a:endParaRPr lang="en-US" dirty="0"/>
          </a:p>
        </p:txBody>
      </p:sp>
      <p:pic>
        <p:nvPicPr>
          <p:cNvPr id="79" name="Content Placeholder 78"/>
          <p:cNvPicPr>
            <a:picLocks noGrp="1" noChangeAspect="1"/>
          </p:cNvPicPr>
          <p:nvPr>
            <p:ph idx="1"/>
          </p:nvPr>
        </p:nvPicPr>
        <p:blipFill>
          <a:blip r:embed="rId2"/>
          <a:stretch>
            <a:fillRect/>
          </a:stretch>
        </p:blipFill>
        <p:spPr>
          <a:xfrm>
            <a:off x="3240881" y="1456531"/>
            <a:ext cx="6505575" cy="5133975"/>
          </a:xfrm>
          <a:prstGeom prst="rect">
            <a:avLst/>
          </a:prstGeom>
        </p:spPr>
      </p:pic>
    </p:spTree>
    <p:extLst>
      <p:ext uri="{BB962C8B-B14F-4D97-AF65-F5344CB8AC3E}">
        <p14:creationId xmlns:p14="http://schemas.microsoft.com/office/powerpoint/2010/main" val="2886475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Error handling in ADF</a:t>
            </a:r>
            <a:endParaRPr lang="en-US" dirty="0"/>
          </a:p>
        </p:txBody>
      </p:sp>
      <p:sp>
        <p:nvSpPr>
          <p:cNvPr id="5" name="Content Placeholder 2"/>
          <p:cNvSpPr txBox="1">
            <a:spLocks/>
          </p:cNvSpPr>
          <p:nvPr/>
        </p:nvSpPr>
        <p:spPr>
          <a:xfrm>
            <a:off x="1484311" y="1378858"/>
            <a:ext cx="10018712" cy="528864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US" dirty="0"/>
          </a:p>
        </p:txBody>
      </p:sp>
      <p:pic>
        <p:nvPicPr>
          <p:cNvPr id="6" name="Picture 5"/>
          <p:cNvPicPr/>
          <p:nvPr/>
        </p:nvPicPr>
        <p:blipFill>
          <a:blip r:embed="rId2"/>
          <a:stretch>
            <a:fillRect/>
          </a:stretch>
        </p:blipFill>
        <p:spPr>
          <a:xfrm>
            <a:off x="1787681" y="1378858"/>
            <a:ext cx="8722196" cy="5021942"/>
          </a:xfrm>
          <a:prstGeom prst="rect">
            <a:avLst/>
          </a:prstGeom>
        </p:spPr>
      </p:pic>
    </p:spTree>
    <p:extLst>
      <p:ext uri="{BB962C8B-B14F-4D97-AF65-F5344CB8AC3E}">
        <p14:creationId xmlns:p14="http://schemas.microsoft.com/office/powerpoint/2010/main" val="1496364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Error handling in ADF</a:t>
            </a:r>
            <a:endParaRPr lang="en-US" dirty="0"/>
          </a:p>
        </p:txBody>
      </p:sp>
      <p:sp>
        <p:nvSpPr>
          <p:cNvPr id="5" name="Content Placeholder 2"/>
          <p:cNvSpPr txBox="1">
            <a:spLocks/>
          </p:cNvSpPr>
          <p:nvPr/>
        </p:nvSpPr>
        <p:spPr>
          <a:xfrm>
            <a:off x="1484311" y="1378858"/>
            <a:ext cx="10018712" cy="528864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Exception handling in the binding layer: ADF binding layer uses a default </a:t>
            </a:r>
            <a:r>
              <a:rPr lang="en-US" b="1" dirty="0" err="1"/>
              <a:t>oracle.adf.model.binding.DCErrorHandlerImpl</a:t>
            </a:r>
            <a:r>
              <a:rPr lang="en-US" dirty="0"/>
              <a:t> class for handling all the exceptions thrown by the business components when invoked through the binding </a:t>
            </a:r>
            <a:r>
              <a:rPr lang="en-US" dirty="0" smtClean="0"/>
              <a:t>layer</a:t>
            </a:r>
          </a:p>
          <a:p>
            <a:r>
              <a:rPr lang="en-US" dirty="0"/>
              <a:t>Exception handling in the controller layer: The exceptions handler deployed by the controller layer handles all the exceptions that are raised during the execution of the task </a:t>
            </a:r>
            <a:r>
              <a:rPr lang="en-US" dirty="0" smtClean="0"/>
              <a:t>flow.</a:t>
            </a:r>
          </a:p>
          <a:p>
            <a:pPr lvl="1"/>
            <a:r>
              <a:rPr lang="en-US" b="1" dirty="0" err="1" smtClean="0"/>
              <a:t>oracle.adf.view.rich.context.ExceptionHandler</a:t>
            </a:r>
            <a:r>
              <a:rPr lang="en-US" b="1" dirty="0" smtClean="0"/>
              <a:t> (in 11G Release 1)</a:t>
            </a:r>
          </a:p>
          <a:p>
            <a:pPr lvl="1"/>
            <a:r>
              <a:rPr lang="en-US" b="1" dirty="0" err="1"/>
              <a:t>faces.context.ExceptionHandler</a:t>
            </a:r>
            <a:r>
              <a:rPr lang="en-US" b="1" dirty="0" smtClean="0"/>
              <a:t> </a:t>
            </a:r>
            <a:r>
              <a:rPr lang="en-US" b="1" dirty="0"/>
              <a:t>(in 11G Release </a:t>
            </a:r>
            <a:r>
              <a:rPr lang="en-US" b="1" dirty="0" smtClean="0"/>
              <a:t>2)</a:t>
            </a:r>
          </a:p>
          <a:p>
            <a:r>
              <a:rPr lang="en-US" dirty="0"/>
              <a:t>Exception handling in the view </a:t>
            </a:r>
            <a:r>
              <a:rPr lang="en-US" dirty="0" smtClean="0"/>
              <a:t>layer</a:t>
            </a:r>
            <a:endParaRPr lang="en-US" dirty="0"/>
          </a:p>
        </p:txBody>
      </p:sp>
    </p:spTree>
    <p:extLst>
      <p:ext uri="{BB962C8B-B14F-4D97-AF65-F5344CB8AC3E}">
        <p14:creationId xmlns:p14="http://schemas.microsoft.com/office/powerpoint/2010/main" val="139607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Taking a closer look at </a:t>
            </a:r>
            <a:r>
              <a:rPr lang="en-US" b="1" dirty="0" err="1"/>
              <a:t>DCErrorHandlerImpl</a:t>
            </a:r>
            <a:endParaRPr lang="en-US" dirty="0"/>
          </a:p>
        </p:txBody>
      </p:sp>
      <p:sp>
        <p:nvSpPr>
          <p:cNvPr id="5" name="Content Placeholder 2"/>
          <p:cNvSpPr txBox="1">
            <a:spLocks/>
          </p:cNvSpPr>
          <p:nvPr/>
        </p:nvSpPr>
        <p:spPr>
          <a:xfrm>
            <a:off x="1484311" y="1378858"/>
            <a:ext cx="10018712" cy="528864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endParaRPr lang="en-US" dirty="0"/>
          </a:p>
        </p:txBody>
      </p:sp>
      <p:pic>
        <p:nvPicPr>
          <p:cNvPr id="4" name="Picture 3"/>
          <p:cNvPicPr/>
          <p:nvPr/>
        </p:nvPicPr>
        <p:blipFill>
          <a:blip r:embed="rId2"/>
          <a:stretch>
            <a:fillRect/>
          </a:stretch>
        </p:blipFill>
        <p:spPr>
          <a:xfrm>
            <a:off x="2800350" y="1507030"/>
            <a:ext cx="7804150" cy="5032297"/>
          </a:xfrm>
          <a:prstGeom prst="rect">
            <a:avLst/>
          </a:prstGeom>
        </p:spPr>
      </p:pic>
    </p:spTree>
    <p:extLst>
      <p:ext uri="{BB962C8B-B14F-4D97-AF65-F5344CB8AC3E}">
        <p14:creationId xmlns:p14="http://schemas.microsoft.com/office/powerpoint/2010/main" val="3057371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Taking a closer look at </a:t>
            </a:r>
            <a:r>
              <a:rPr lang="en-US" b="1" dirty="0" err="1"/>
              <a:t>DCErrorHandlerImpl</a:t>
            </a:r>
            <a:endParaRPr lang="en-US" dirty="0"/>
          </a:p>
        </p:txBody>
      </p:sp>
      <p:sp>
        <p:nvSpPr>
          <p:cNvPr id="5" name="Content Placeholder 2"/>
          <p:cNvSpPr txBox="1">
            <a:spLocks/>
          </p:cNvSpPr>
          <p:nvPr/>
        </p:nvSpPr>
        <p:spPr>
          <a:xfrm>
            <a:off x="1484311" y="1378858"/>
            <a:ext cx="10018712" cy="528864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endParaRPr lang="en-US" dirty="0"/>
          </a:p>
        </p:txBody>
      </p:sp>
      <p:sp>
        <p:nvSpPr>
          <p:cNvPr id="6" name="Content Placeholder 2"/>
          <p:cNvSpPr txBox="1">
            <a:spLocks/>
          </p:cNvSpPr>
          <p:nvPr/>
        </p:nvSpPr>
        <p:spPr>
          <a:xfrm>
            <a:off x="1636711" y="1531258"/>
            <a:ext cx="10018712" cy="528864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dirty="0" err="1"/>
              <a:t>reportException</a:t>
            </a:r>
            <a:r>
              <a:rPr lang="en-US" b="1" dirty="0"/>
              <a:t>()</a:t>
            </a:r>
            <a:r>
              <a:rPr lang="en-US" dirty="0"/>
              <a:t> routine does the following:</a:t>
            </a:r>
          </a:p>
          <a:p>
            <a:pPr lvl="1" fontAlgn="base"/>
            <a:r>
              <a:rPr lang="en-US" dirty="0"/>
              <a:t>Wraps non </a:t>
            </a:r>
            <a:r>
              <a:rPr lang="en-US" dirty="0" err="1"/>
              <a:t>JboException</a:t>
            </a:r>
            <a:r>
              <a:rPr lang="en-US" dirty="0"/>
              <a:t> using the </a:t>
            </a:r>
            <a:r>
              <a:rPr lang="en-US" b="1" dirty="0" err="1"/>
              <a:t>JboException</a:t>
            </a:r>
            <a:r>
              <a:rPr lang="en-US" dirty="0"/>
              <a:t> instance</a:t>
            </a:r>
          </a:p>
          <a:p>
            <a:pPr lvl="1" fontAlgn="base"/>
            <a:r>
              <a:rPr lang="en-US" dirty="0" smtClean="0"/>
              <a:t>Caches </a:t>
            </a:r>
            <a:r>
              <a:rPr lang="en-US" dirty="0"/>
              <a:t>the exception in the binding container allowing the framework to complete the life cycle for the </a:t>
            </a:r>
            <a:r>
              <a:rPr lang="en-US" dirty="0" smtClean="0"/>
              <a:t>page.</a:t>
            </a:r>
          </a:p>
          <a:p>
            <a:pPr lvl="0" fontAlgn="base"/>
            <a:r>
              <a:rPr lang="en-US" dirty="0"/>
              <a:t>To get </a:t>
            </a:r>
            <a:r>
              <a:rPr lang="en-US" dirty="0" smtClean="0"/>
              <a:t>error </a:t>
            </a:r>
            <a:r>
              <a:rPr lang="en-US" dirty="0"/>
              <a:t>message text for each cached exception, the framework calls </a:t>
            </a:r>
            <a:r>
              <a:rPr lang="en-US" b="1" dirty="0" err="1"/>
              <a:t>getDisplayMessage</a:t>
            </a:r>
            <a:r>
              <a:rPr lang="en-US" b="1" dirty="0"/>
              <a:t>(</a:t>
            </a:r>
            <a:r>
              <a:rPr lang="en-US" b="1" dirty="0" err="1"/>
              <a:t>BindingContext</a:t>
            </a:r>
            <a:r>
              <a:rPr lang="en-US" b="1" dirty="0"/>
              <a:t>, Exception</a:t>
            </a:r>
            <a:r>
              <a:rPr lang="en-US" b="1" dirty="0" smtClean="0"/>
              <a:t>)</a:t>
            </a:r>
            <a:endParaRPr lang="en-US" dirty="0"/>
          </a:p>
          <a:p>
            <a:r>
              <a:rPr lang="en-US" dirty="0"/>
              <a:t>The </a:t>
            </a:r>
            <a:r>
              <a:rPr lang="en-US" b="1" dirty="0" err="1"/>
              <a:t>getDisplayMessage</a:t>
            </a:r>
            <a:r>
              <a:rPr lang="en-US" b="1" dirty="0"/>
              <a:t>(</a:t>
            </a:r>
            <a:r>
              <a:rPr lang="en-US" b="1" dirty="0" err="1"/>
              <a:t>BindingContext</a:t>
            </a:r>
            <a:r>
              <a:rPr lang="en-US" b="1" dirty="0"/>
              <a:t>, Exception)</a:t>
            </a:r>
            <a:r>
              <a:rPr lang="en-US" dirty="0"/>
              <a:t> method in turn invokes </a:t>
            </a:r>
            <a:r>
              <a:rPr lang="en-US" b="1" dirty="0" err="1"/>
              <a:t>skipException</a:t>
            </a:r>
            <a:r>
              <a:rPr lang="en-US" b="1" dirty="0"/>
              <a:t>(Exception)</a:t>
            </a:r>
            <a:r>
              <a:rPr lang="en-US" dirty="0"/>
              <a:t> on the error handler implementation for skipping duplicate and irrelevant wrapper exceptions. </a:t>
            </a:r>
          </a:p>
          <a:p>
            <a:pPr lvl="0" fontAlgn="base"/>
            <a:r>
              <a:rPr lang="en-US" b="1" dirty="0" err="1"/>
              <a:t>getDetailedDisplayMessage</a:t>
            </a:r>
            <a:r>
              <a:rPr lang="en-US" b="1" dirty="0"/>
              <a:t>(</a:t>
            </a:r>
            <a:r>
              <a:rPr lang="en-US" b="1" dirty="0" err="1"/>
              <a:t>BindingContext</a:t>
            </a:r>
            <a:r>
              <a:rPr lang="en-US" b="1" dirty="0"/>
              <a:t>, </a:t>
            </a:r>
            <a:r>
              <a:rPr lang="en-US" b="1" dirty="0" err="1"/>
              <a:t>RegionBinding</a:t>
            </a:r>
            <a:r>
              <a:rPr lang="en-US" b="1" dirty="0"/>
              <a:t>, </a:t>
            </a:r>
            <a:r>
              <a:rPr lang="en-US" b="1" dirty="0" smtClean="0"/>
              <a:t>Exception</a:t>
            </a:r>
            <a:r>
              <a:rPr lang="en-US" b="1" dirty="0"/>
              <a:t>)</a:t>
            </a:r>
            <a:r>
              <a:rPr lang="en-US" dirty="0"/>
              <a:t> on the error handler for reading detailed messages for exception.</a:t>
            </a:r>
          </a:p>
          <a:p>
            <a:endParaRPr lang="en-US" dirty="0"/>
          </a:p>
        </p:txBody>
      </p:sp>
    </p:spTree>
    <p:extLst>
      <p:ext uri="{BB962C8B-B14F-4D97-AF65-F5344CB8AC3E}">
        <p14:creationId xmlns:p14="http://schemas.microsoft.com/office/powerpoint/2010/main" val="1474946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Resource bundle usage in the application module</a:t>
            </a:r>
            <a:endParaRPr lang="en-US" dirty="0"/>
          </a:p>
        </p:txBody>
      </p:sp>
      <p:sp>
        <p:nvSpPr>
          <p:cNvPr id="6" name="Content Placeholder 2"/>
          <p:cNvSpPr txBox="1">
            <a:spLocks/>
          </p:cNvSpPr>
          <p:nvPr/>
        </p:nvSpPr>
        <p:spPr>
          <a:xfrm>
            <a:off x="1636711" y="1531258"/>
            <a:ext cx="10018712" cy="5288642"/>
          </a:xfrm>
          <a:prstGeom prst="rect">
            <a:avLst/>
          </a:prstGeom>
        </p:spPr>
        <p:txBody>
          <a:bodyPr vert="horz" lIns="91440" tIns="45720" rIns="91440" bIns="45720" rtlCol="0" anchor="ctr">
            <a:normAutofit fontScale="850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Manually specify the resource bundle entry in the desired application module XML </a:t>
            </a:r>
            <a:r>
              <a:rPr lang="en-US" dirty="0" smtClean="0"/>
              <a:t>file:</a:t>
            </a:r>
          </a:p>
          <a:p>
            <a:pPr marL="0" indent="0">
              <a:buNone/>
            </a:pP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ResourceBundle</a:t>
            </a:r>
            <a:r>
              <a:rPr lang="en-US" sz="1600" dirty="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PropertiesBundle</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PropertiesFile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"com.packtpub.adfguide.ch11.model.HRDataModelBundle"/&gt;</a:t>
            </a:r>
          </a:p>
          <a:p>
            <a:pPr marL="0"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ResourceBundle</a:t>
            </a:r>
            <a:r>
              <a:rPr lang="en-US" sz="1600" dirty="0">
                <a:latin typeface="Courier New" panose="02070309020205020404" pitchFamily="49" charset="0"/>
                <a:cs typeface="Courier New" panose="02070309020205020404" pitchFamily="49" charset="0"/>
              </a:rPr>
              <a:t>&gt;</a:t>
            </a:r>
          </a:p>
          <a:p>
            <a:r>
              <a:rPr lang="en-US" dirty="0"/>
              <a:t>Programmatically specify the resource bundle for an application </a:t>
            </a:r>
            <a:r>
              <a:rPr lang="en-US" dirty="0" smtClean="0"/>
              <a:t>module</a:t>
            </a:r>
          </a:p>
          <a:p>
            <a:pPr marL="0" indent="0">
              <a:buNone/>
            </a:pPr>
            <a:r>
              <a:rPr lang="en-US" sz="1700" dirty="0" smtClean="0">
                <a:latin typeface="Courier New" panose="02070309020205020404" pitchFamily="49" charset="0"/>
                <a:cs typeface="Courier New" panose="02070309020205020404" pitchFamily="49" charset="0"/>
              </a:rPr>
              <a:t>protected </a:t>
            </a:r>
            <a:r>
              <a:rPr lang="en-US" sz="1700" dirty="0">
                <a:latin typeface="Courier New" panose="02070309020205020404" pitchFamily="49" charset="0"/>
                <a:cs typeface="Courier New" panose="02070309020205020404" pitchFamily="49" charset="0"/>
              </a:rPr>
              <a:t>void </a:t>
            </a:r>
            <a:r>
              <a:rPr lang="en-US" sz="1700" dirty="0" err="1">
                <a:latin typeface="Courier New" panose="02070309020205020404" pitchFamily="49" charset="0"/>
                <a:cs typeface="Courier New" panose="02070309020205020404" pitchFamily="49" charset="0"/>
              </a:rPr>
              <a:t>finishedLoading</a:t>
            </a:r>
            <a:r>
              <a:rPr lang="en-US" sz="1700" dirty="0">
                <a:latin typeface="Courier New" panose="02070309020205020404" pitchFamily="49" charset="0"/>
                <a:cs typeface="Courier New" panose="02070309020205020404" pitchFamily="49" charset="0"/>
              </a:rPr>
              <a:t>() {     </a:t>
            </a:r>
            <a:endParaRPr lang="en-US" sz="1700" dirty="0" smtClean="0">
              <a:latin typeface="Courier New" panose="02070309020205020404" pitchFamily="49" charset="0"/>
              <a:cs typeface="Courier New" panose="02070309020205020404" pitchFamily="49" charset="0"/>
            </a:endParaRPr>
          </a:p>
          <a:p>
            <a:pPr marL="0" indent="0">
              <a:buNone/>
            </a:pPr>
            <a:r>
              <a:rPr lang="en-US" sz="1700" dirty="0">
                <a:latin typeface="Courier New" panose="02070309020205020404" pitchFamily="49" charset="0"/>
                <a:cs typeface="Courier New" panose="02070309020205020404" pitchFamily="49" charset="0"/>
              </a:rPr>
              <a:t>	</a:t>
            </a:r>
            <a:r>
              <a:rPr lang="en-US" sz="1700" dirty="0" err="1" smtClean="0">
                <a:latin typeface="Courier New" panose="02070309020205020404" pitchFamily="49" charset="0"/>
                <a:cs typeface="Courier New" panose="02070309020205020404" pitchFamily="49" charset="0"/>
              </a:rPr>
              <a:t>super.finishedLoading</a:t>
            </a:r>
            <a:r>
              <a:rPr lang="en-US" sz="1700" dirty="0">
                <a:latin typeface="Courier New" panose="02070309020205020404" pitchFamily="49" charset="0"/>
                <a:cs typeface="Courier New" panose="02070309020205020404" pitchFamily="49" charset="0"/>
              </a:rPr>
              <a:t>();</a:t>
            </a:r>
          </a:p>
          <a:p>
            <a:pPr marL="0" inden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PropertiesBundleDef</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propBundleDef</a:t>
            </a:r>
            <a:r>
              <a:rPr lang="en-US" sz="1700" dirty="0">
                <a:latin typeface="Courier New" panose="02070309020205020404" pitchFamily="49" charset="0"/>
                <a:cs typeface="Courier New" panose="02070309020205020404" pitchFamily="49" charset="0"/>
              </a:rPr>
              <a:t> = new</a:t>
            </a:r>
          </a:p>
          <a:p>
            <a:pPr marL="0" inden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PropertiesBundleDef</a:t>
            </a:r>
            <a:r>
              <a:rPr lang="en-US" sz="1700" dirty="0">
                <a:latin typeface="Courier New" panose="02070309020205020404" pitchFamily="49" charset="0"/>
                <a:cs typeface="Courier New" panose="02070309020205020404" pitchFamily="49" charset="0"/>
              </a:rPr>
              <a:t>(this);</a:t>
            </a:r>
          </a:p>
          <a:p>
            <a:pPr marL="0" indent="0">
              <a:buNone/>
            </a:pPr>
            <a:r>
              <a:rPr lang="en-US" sz="1700" dirty="0">
                <a:latin typeface="Courier New" panose="02070309020205020404" pitchFamily="49" charset="0"/>
                <a:cs typeface="Courier New" panose="02070309020205020404" pitchFamily="49" charset="0"/>
              </a:rPr>
              <a:t>	</a:t>
            </a:r>
            <a:r>
              <a:rPr lang="en-US" sz="1700" dirty="0" err="1" smtClean="0">
                <a:latin typeface="Courier New" panose="02070309020205020404" pitchFamily="49" charset="0"/>
                <a:cs typeface="Courier New" panose="02070309020205020404" pitchFamily="49" charset="0"/>
              </a:rPr>
              <a:t>propBundleDef.setPropertiesFile</a:t>
            </a:r>
            <a:r>
              <a:rPr lang="en-US" sz="1700" dirty="0" smtClean="0">
                <a:latin typeface="Courier New" panose="02070309020205020404" pitchFamily="49" charset="0"/>
                <a:cs typeface="Courier New" panose="02070309020205020404" pitchFamily="49" charset="0"/>
              </a:rPr>
              <a:t>      	("</a:t>
            </a:r>
            <a:r>
              <a:rPr lang="en-US" sz="1700" dirty="0">
                <a:latin typeface="Courier New" panose="02070309020205020404" pitchFamily="49" charset="0"/>
                <a:cs typeface="Courier New" panose="02070309020205020404" pitchFamily="49" charset="0"/>
              </a:rPr>
              <a:t>com.packtpub.adfguide.ch11.model.HRDataModelBundle");</a:t>
            </a:r>
          </a:p>
          <a:p>
            <a:pPr marL="0" indent="0">
              <a:buNone/>
            </a:pPr>
            <a:r>
              <a:rPr lang="en-US" sz="1700" dirty="0" smtClean="0">
                <a:latin typeface="Courier New" panose="02070309020205020404" pitchFamily="49" charset="0"/>
                <a:cs typeface="Courier New" panose="02070309020205020404" pitchFamily="49" charset="0"/>
              </a:rPr>
              <a:t>	</a:t>
            </a:r>
            <a:r>
              <a:rPr lang="en-US" sz="1700" b="1" dirty="0" err="1" smtClean="0">
                <a:latin typeface="Courier New" panose="02070309020205020404" pitchFamily="49" charset="0"/>
                <a:cs typeface="Courier New" panose="02070309020205020404" pitchFamily="49" charset="0"/>
              </a:rPr>
              <a:t>setResourceBundleDef</a:t>
            </a:r>
            <a:r>
              <a:rPr lang="en-US" sz="1700" b="1" dirty="0" smtClean="0">
                <a:latin typeface="Courier New" panose="02070309020205020404" pitchFamily="49" charset="0"/>
                <a:cs typeface="Courier New" panose="02070309020205020404" pitchFamily="49" charset="0"/>
              </a:rPr>
              <a:t>(</a:t>
            </a:r>
            <a:r>
              <a:rPr lang="en-US" sz="1700" b="1" dirty="0" err="1" smtClean="0">
                <a:latin typeface="Courier New" panose="02070309020205020404" pitchFamily="49" charset="0"/>
                <a:cs typeface="Courier New" panose="02070309020205020404" pitchFamily="49" charset="0"/>
              </a:rPr>
              <a:t>propBundleDef</a:t>
            </a:r>
            <a:r>
              <a:rPr lang="en-US" sz="1700" b="1" dirty="0">
                <a:latin typeface="Courier New" panose="02070309020205020404" pitchFamily="49" charset="0"/>
                <a:cs typeface="Courier New" panose="02070309020205020404" pitchFamily="49" charset="0"/>
              </a:rPr>
              <a:t>);</a:t>
            </a:r>
          </a:p>
          <a:p>
            <a:pPr marL="0" indent="0">
              <a:buNone/>
            </a:pPr>
            <a:r>
              <a:rPr lang="en-US" sz="1700" dirty="0">
                <a:latin typeface="Courier New" panose="02070309020205020404" pitchFamily="49" charset="0"/>
                <a:cs typeface="Courier New" panose="02070309020205020404" pitchFamily="49" charset="0"/>
              </a:rPr>
              <a:t>  } </a:t>
            </a:r>
            <a:endParaRPr lang="en-US" sz="1700" dirty="0" smtClean="0">
              <a:latin typeface="Courier New" panose="02070309020205020404" pitchFamily="49" charset="0"/>
              <a:cs typeface="Courier New" panose="02070309020205020404" pitchFamily="49" charset="0"/>
            </a:endParaRPr>
          </a:p>
          <a:p>
            <a:pPr marL="0" indent="0">
              <a:buNone/>
            </a:pPr>
            <a:r>
              <a:rPr lang="en-US" sz="1700" dirty="0" smtClean="0">
                <a:latin typeface="Courier New" panose="02070309020205020404" pitchFamily="49" charset="0"/>
                <a:cs typeface="Courier New" panose="02070309020205020404" pitchFamily="49" charset="0"/>
              </a:rPr>
              <a:t>}</a:t>
            </a:r>
            <a:endParaRPr lang="en-US" sz="1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72901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Programmatically throwing validation exceptions</a:t>
            </a:r>
            <a:endParaRPr lang="en-US" dirty="0"/>
          </a:p>
        </p:txBody>
      </p:sp>
      <p:sp>
        <p:nvSpPr>
          <p:cNvPr id="6" name="Content Placeholder 2"/>
          <p:cNvSpPr txBox="1">
            <a:spLocks/>
          </p:cNvSpPr>
          <p:nvPr/>
        </p:nvSpPr>
        <p:spPr>
          <a:xfrm>
            <a:off x="1636711" y="1531258"/>
            <a:ext cx="10018712" cy="528864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1800" dirty="0">
                <a:latin typeface="Courier New" panose="02070309020205020404" pitchFamily="49" charset="0"/>
                <a:cs typeface="Courier New" panose="02070309020205020404" pitchFamily="49" charset="0"/>
              </a:rPr>
              <a:t>throw new </a:t>
            </a:r>
            <a:r>
              <a:rPr lang="en-US" sz="1800" dirty="0" err="1" smtClean="0">
                <a:latin typeface="Courier New" panose="02070309020205020404" pitchFamily="49" charset="0"/>
                <a:cs typeface="Courier New" panose="02070309020205020404" pitchFamily="49" charset="0"/>
              </a:rPr>
              <a:t>ValidationException</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deptRow.getAttribute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DepartmentName</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 </a:t>
            </a:r>
            <a:r>
              <a:rPr lang="en-US" sz="1800" dirty="0">
                <a:latin typeface="Courier New" panose="02070309020205020404" pitchFamily="49" charset="0"/>
                <a:cs typeface="Courier New" panose="02070309020205020404" pitchFamily="49" charset="0"/>
              </a:rPr>
              <a:t>does not have   any employees configured</a:t>
            </a:r>
            <a:r>
              <a:rPr lang="en-US" sz="1800" dirty="0" smtClean="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OR</a:t>
            </a:r>
          </a:p>
          <a:p>
            <a:pPr marL="0" indent="0">
              <a:buNone/>
            </a:pPr>
            <a:r>
              <a:rPr lang="en-US" sz="1800" dirty="0" err="1">
                <a:latin typeface="Courier New" panose="02070309020205020404" pitchFamily="49" charset="0"/>
                <a:cs typeface="Courier New" panose="02070309020205020404" pitchFamily="49" charset="0"/>
              </a:rPr>
              <a:t>ResourceBundleDef</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resourceBundle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getResourceBundleDef</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throw </a:t>
            </a:r>
            <a:r>
              <a:rPr lang="en-US" sz="1800" dirty="0">
                <a:latin typeface="Courier New" panose="02070309020205020404" pitchFamily="49" charset="0"/>
                <a:cs typeface="Courier New" panose="02070309020205020404" pitchFamily="49" charset="0"/>
              </a:rPr>
              <a:t>new </a:t>
            </a:r>
            <a:r>
              <a:rPr lang="en-US" sz="1800" dirty="0" err="1">
                <a:latin typeface="Courier New" panose="02070309020205020404" pitchFamily="49" charset="0"/>
                <a:cs typeface="Courier New" panose="02070309020205020404" pitchFamily="49" charset="0"/>
              </a:rPr>
              <a:t>ValidationException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resourceBundle</a:t>
            </a:r>
            <a:r>
              <a:rPr lang="en-US" sz="1800" dirty="0" smtClean="0">
                <a:latin typeface="Courier New" panose="02070309020205020404" pitchFamily="49" charset="0"/>
                <a:cs typeface="Courier New" panose="02070309020205020404" pitchFamily="49" charset="0"/>
              </a:rPr>
              <a:t>, "ERROR_MESSAGE_NULL_EMPLOYEES</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new </a:t>
            </a:r>
            <a:r>
              <a:rPr lang="en-US" sz="1800" dirty="0">
                <a:latin typeface="Courier New" panose="02070309020205020404" pitchFamily="49" charset="0"/>
                <a:cs typeface="Courier New" panose="02070309020205020404" pitchFamily="49" charset="0"/>
              </a:rPr>
              <a:t>Object[] </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deptRow.getAttribute</a:t>
            </a:r>
            <a:r>
              <a:rPr lang="en-US" sz="1800" dirty="0" smtClean="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DepartmentName</a:t>
            </a: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257319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Adding validation rules in a fusion web application</a:t>
            </a:r>
            <a:endParaRPr lang="en-US" dirty="0"/>
          </a:p>
        </p:txBody>
      </p:sp>
      <p:sp>
        <p:nvSpPr>
          <p:cNvPr id="3" name="Content Placeholder 2"/>
          <p:cNvSpPr>
            <a:spLocks noGrp="1"/>
          </p:cNvSpPr>
          <p:nvPr>
            <p:ph idx="1"/>
          </p:nvPr>
        </p:nvSpPr>
        <p:spPr>
          <a:xfrm>
            <a:off x="1484311" y="1378857"/>
            <a:ext cx="10018712" cy="5086337"/>
          </a:xfrm>
        </p:spPr>
        <p:txBody>
          <a:bodyPr>
            <a:normAutofit/>
          </a:bodyPr>
          <a:lstStyle/>
          <a:p>
            <a:r>
              <a:rPr lang="en-US" dirty="0"/>
              <a:t>A typical enterprise application may want to perform certain validations at client-side and certain things at server-side. The idea is to detect and report the errors as soon as possible to the end user. </a:t>
            </a:r>
            <a:endParaRPr lang="en-US" dirty="0" smtClean="0"/>
          </a:p>
          <a:p>
            <a:r>
              <a:rPr lang="en-US" dirty="0"/>
              <a:t>Oracle ADF allows you to perform validations on both client- and </a:t>
            </a:r>
            <a:r>
              <a:rPr lang="en-US" dirty="0" smtClean="0"/>
              <a:t>server-side</a:t>
            </a:r>
            <a:endParaRPr lang="en-US" dirty="0"/>
          </a:p>
          <a:p>
            <a:r>
              <a:rPr lang="en-US" dirty="0"/>
              <a:t>For an ADF web application, you can enable validations at three different layers as follows:</a:t>
            </a:r>
          </a:p>
          <a:p>
            <a:pPr lvl="1" fontAlgn="base"/>
            <a:r>
              <a:rPr lang="en-US" dirty="0"/>
              <a:t>ADF view (ADF Faces)</a:t>
            </a:r>
          </a:p>
          <a:p>
            <a:pPr lvl="1" fontAlgn="base"/>
            <a:r>
              <a:rPr lang="en-US" dirty="0"/>
              <a:t>ADF model</a:t>
            </a:r>
          </a:p>
          <a:p>
            <a:pPr lvl="1" fontAlgn="base"/>
            <a:r>
              <a:rPr lang="en-US" dirty="0"/>
              <a:t>ADF Business </a:t>
            </a:r>
            <a:r>
              <a:rPr lang="en-US" dirty="0" smtClean="0"/>
              <a:t>Components</a:t>
            </a:r>
            <a:endParaRPr lang="en-US" dirty="0"/>
          </a:p>
        </p:txBody>
      </p:sp>
    </p:spTree>
    <p:extLst>
      <p:ext uri="{BB962C8B-B14F-4D97-AF65-F5344CB8AC3E}">
        <p14:creationId xmlns:p14="http://schemas.microsoft.com/office/powerpoint/2010/main" val="37962738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Validation class hierarchy</a:t>
            </a:r>
            <a:endParaRPr lang="en-US" dirty="0"/>
          </a:p>
        </p:txBody>
      </p:sp>
      <p:sp>
        <p:nvSpPr>
          <p:cNvPr id="6" name="Content Placeholder 2"/>
          <p:cNvSpPr txBox="1">
            <a:spLocks/>
          </p:cNvSpPr>
          <p:nvPr/>
        </p:nvSpPr>
        <p:spPr>
          <a:xfrm>
            <a:off x="1636711" y="1531258"/>
            <a:ext cx="10018712" cy="528864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endParaRPr lang="en-US" sz="1800" dirty="0">
              <a:latin typeface="Courier New" panose="02070309020205020404" pitchFamily="49" charset="0"/>
              <a:cs typeface="Courier New" panose="02070309020205020404" pitchFamily="49" charset="0"/>
            </a:endParaRPr>
          </a:p>
        </p:txBody>
      </p:sp>
      <p:pic>
        <p:nvPicPr>
          <p:cNvPr id="5" name="Picture 4"/>
          <p:cNvPicPr/>
          <p:nvPr/>
        </p:nvPicPr>
        <p:blipFill>
          <a:blip r:embed="rId2"/>
          <a:stretch>
            <a:fillRect/>
          </a:stretch>
        </p:blipFill>
        <p:spPr>
          <a:xfrm>
            <a:off x="3015798" y="1531258"/>
            <a:ext cx="8047155" cy="5146767"/>
          </a:xfrm>
          <a:prstGeom prst="rect">
            <a:avLst/>
          </a:prstGeom>
        </p:spPr>
      </p:pic>
    </p:spTree>
    <p:extLst>
      <p:ext uri="{BB962C8B-B14F-4D97-AF65-F5344CB8AC3E}">
        <p14:creationId xmlns:p14="http://schemas.microsoft.com/office/powerpoint/2010/main" val="892926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Wrapping exceptions</a:t>
            </a:r>
            <a:endParaRPr lang="en-US" dirty="0"/>
          </a:p>
        </p:txBody>
      </p:sp>
      <p:sp>
        <p:nvSpPr>
          <p:cNvPr id="6" name="Content Placeholder 2"/>
          <p:cNvSpPr txBox="1">
            <a:spLocks/>
          </p:cNvSpPr>
          <p:nvPr/>
        </p:nvSpPr>
        <p:spPr>
          <a:xfrm>
            <a:off x="1636711" y="3561888"/>
            <a:ext cx="10018712" cy="3258012"/>
          </a:xfrm>
          <a:prstGeom prst="rect">
            <a:avLst/>
          </a:prstGeom>
        </p:spPr>
        <p:txBody>
          <a:bodyPr vert="horz" lIns="91440" tIns="45720" rIns="91440" bIns="45720" rtlCol="0" anchor="ctr">
            <a:normAutofit fontScale="925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1500" dirty="0" err="1" smtClean="0">
                <a:latin typeface="Courier New" panose="02070309020205020404" pitchFamily="49" charset="0"/>
                <a:cs typeface="Courier New" panose="02070309020205020404" pitchFamily="49" charset="0"/>
              </a:rPr>
              <a:t>ArrayList</a:t>
            </a:r>
            <a:r>
              <a:rPr lang="en-US" sz="1500" dirty="0" smtClean="0">
                <a:latin typeface="Courier New" panose="02070309020205020404" pitchFamily="49" charset="0"/>
                <a:cs typeface="Courier New" panose="02070309020205020404" pitchFamily="49" charset="0"/>
              </a:rPr>
              <a:t>&lt;</a:t>
            </a:r>
            <a:r>
              <a:rPr lang="en-US" sz="1500" dirty="0" err="1" smtClean="0">
                <a:latin typeface="Courier New" panose="02070309020205020404" pitchFamily="49" charset="0"/>
                <a:cs typeface="Courier New" panose="02070309020205020404" pitchFamily="49" charset="0"/>
              </a:rPr>
              <a:t>RowValException</a:t>
            </a:r>
            <a:r>
              <a:rPr lang="en-US" sz="1500" dirty="0">
                <a:latin typeface="Courier New" panose="02070309020205020404" pitchFamily="49" charset="0"/>
                <a:cs typeface="Courier New" panose="02070309020205020404" pitchFamily="49" charset="0"/>
              </a:rPr>
              <a:t>&gt; exceptions = </a:t>
            </a:r>
            <a:r>
              <a:rPr lang="en-US" sz="1500" dirty="0" smtClean="0">
                <a:latin typeface="Courier New" panose="02070309020205020404" pitchFamily="49" charset="0"/>
                <a:cs typeface="Courier New" panose="02070309020205020404" pitchFamily="49" charset="0"/>
              </a:rPr>
              <a:t>new  </a:t>
            </a:r>
            <a:r>
              <a:rPr lang="en-US" sz="1500" dirty="0" err="1">
                <a:latin typeface="Courier New" panose="02070309020205020404" pitchFamily="49" charset="0"/>
                <a:cs typeface="Courier New" panose="02070309020205020404" pitchFamily="49" charset="0"/>
              </a:rPr>
              <a:t>ArrayList</a:t>
            </a:r>
            <a:r>
              <a:rPr lang="en-US" sz="1500" dirty="0">
                <a:latin typeface="Courier New" panose="02070309020205020404" pitchFamily="49" charset="0"/>
                <a:cs typeface="Courier New" panose="02070309020205020404" pitchFamily="49" charset="0"/>
              </a:rPr>
              <a:t>&lt;</a:t>
            </a:r>
            <a:r>
              <a:rPr lang="en-US" sz="1500" dirty="0" err="1">
                <a:latin typeface="Courier New" panose="02070309020205020404" pitchFamily="49" charset="0"/>
                <a:cs typeface="Courier New" panose="02070309020205020404" pitchFamily="49" charset="0"/>
              </a:rPr>
              <a:t>RowValException</a:t>
            </a:r>
            <a:r>
              <a:rPr lang="en-US" sz="1500" dirty="0" smtClean="0">
                <a:latin typeface="Courier New" panose="02070309020205020404" pitchFamily="49" charset="0"/>
                <a:cs typeface="Courier New" panose="02070309020205020404" pitchFamily="49" charset="0"/>
              </a:rPr>
              <a:t>&gt;();</a:t>
            </a:r>
          </a:p>
          <a:p>
            <a:pPr marL="0" indent="0">
              <a:buNone/>
            </a:pPr>
            <a:r>
              <a:rPr lang="en-US" sz="1500" dirty="0" err="1" smtClean="0">
                <a:latin typeface="Courier New" panose="02070309020205020404" pitchFamily="49" charset="0"/>
                <a:cs typeface="Courier New" panose="02070309020205020404" pitchFamily="49" charset="0"/>
              </a:rPr>
              <a:t>exceptions.add</a:t>
            </a:r>
            <a:r>
              <a:rPr lang="en-US" sz="1500" dirty="0" smtClean="0">
                <a:latin typeface="Courier New" panose="02070309020205020404" pitchFamily="49" charset="0"/>
                <a:cs typeface="Courier New" panose="02070309020205020404" pitchFamily="49" charset="0"/>
              </a:rPr>
              <a:t>(</a:t>
            </a:r>
            <a:r>
              <a:rPr lang="en-US" sz="1500" dirty="0" err="1" smtClean="0">
                <a:latin typeface="Courier New" panose="02070309020205020404" pitchFamily="49" charset="0"/>
                <a:cs typeface="Courier New" panose="02070309020205020404" pitchFamily="49" charset="0"/>
              </a:rPr>
              <a:t>newRowValException</a:t>
            </a:r>
            <a:r>
              <a:rPr lang="en-US" sz="1500" dirty="0" smtClean="0">
                <a:latin typeface="Courier New" panose="02070309020205020404" pitchFamily="49" charset="0"/>
                <a:cs typeface="Courier New" panose="02070309020205020404" pitchFamily="49" charset="0"/>
              </a:rPr>
              <a:t>("</a:t>
            </a:r>
            <a:r>
              <a:rPr lang="en-US" sz="1500" dirty="0">
                <a:latin typeface="Courier New" panose="02070309020205020404" pitchFamily="49" charset="0"/>
                <a:cs typeface="Courier New" panose="02070309020205020404" pitchFamily="49" charset="0"/>
              </a:rPr>
              <a:t>ERROR_MESSAGE_INVALID_EMAIL", </a:t>
            </a:r>
            <a:r>
              <a:rPr lang="en-US" sz="1500" dirty="0" err="1">
                <a:latin typeface="Courier New" panose="02070309020205020404" pitchFamily="49" charset="0"/>
                <a:cs typeface="Courier New" panose="02070309020205020404" pitchFamily="49" charset="0"/>
              </a:rPr>
              <a:t>employeeEO,null</a:t>
            </a:r>
            <a:r>
              <a:rPr lang="en-US" sz="1500" dirty="0" smtClean="0">
                <a:latin typeface="Courier New" panose="02070309020205020404" pitchFamily="49" charset="0"/>
                <a:cs typeface="Courier New" panose="02070309020205020404" pitchFamily="49" charset="0"/>
              </a:rPr>
              <a:t>)); </a:t>
            </a:r>
          </a:p>
          <a:p>
            <a:pPr marL="0" indent="0">
              <a:buNone/>
            </a:pPr>
            <a:r>
              <a:rPr lang="en-US" sz="1500" dirty="0" err="1" smtClean="0">
                <a:latin typeface="Courier New" panose="02070309020205020404" pitchFamily="49" charset="0"/>
                <a:cs typeface="Courier New" panose="02070309020205020404" pitchFamily="49" charset="0"/>
              </a:rPr>
              <a:t>exceptions.add</a:t>
            </a:r>
            <a:r>
              <a:rPr lang="en-US" sz="1500" dirty="0" smtClean="0">
                <a:latin typeface="Courier New" panose="02070309020205020404" pitchFamily="49" charset="0"/>
                <a:cs typeface="Courier New" panose="02070309020205020404" pitchFamily="49" charset="0"/>
              </a:rPr>
              <a:t>(</a:t>
            </a:r>
            <a:r>
              <a:rPr lang="en-US" sz="1500" dirty="0" err="1" smtClean="0">
                <a:latin typeface="Courier New" panose="02070309020205020404" pitchFamily="49" charset="0"/>
                <a:cs typeface="Courier New" panose="02070309020205020404" pitchFamily="49" charset="0"/>
              </a:rPr>
              <a:t>newRowValException</a:t>
            </a:r>
            <a:r>
              <a:rPr lang="en-US" sz="1500" dirty="0" smtClean="0">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("ERROR_MESSAGE_DEPTNAME_INVALID", </a:t>
            </a:r>
            <a:r>
              <a:rPr lang="en-US" sz="1500" dirty="0" err="1">
                <a:latin typeface="Courier New" panose="02070309020205020404" pitchFamily="49" charset="0"/>
                <a:cs typeface="Courier New" panose="02070309020205020404" pitchFamily="49" charset="0"/>
              </a:rPr>
              <a:t>deptEO</a:t>
            </a:r>
            <a:r>
              <a:rPr lang="en-US" sz="1500" dirty="0">
                <a:latin typeface="Courier New" panose="02070309020205020404" pitchFamily="49" charset="0"/>
                <a:cs typeface="Courier New" panose="02070309020205020404" pitchFamily="49" charset="0"/>
              </a:rPr>
              <a:t>, </a:t>
            </a:r>
            <a:r>
              <a:rPr lang="en-US" sz="1500" dirty="0" smtClean="0">
                <a:latin typeface="Courier New" panose="02070309020205020404" pitchFamily="49" charset="0"/>
                <a:cs typeface="Courier New" panose="02070309020205020404" pitchFamily="49" charset="0"/>
              </a:rPr>
              <a:t>new Object</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deptRow.getAttribute</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DepartmentName</a:t>
            </a:r>
            <a:r>
              <a:rPr lang="en-US" sz="1500" dirty="0" smtClean="0">
                <a:latin typeface="Courier New" panose="02070309020205020404" pitchFamily="49" charset="0"/>
                <a:cs typeface="Courier New" panose="02070309020205020404" pitchFamily="49" charset="0"/>
              </a:rPr>
              <a:t>")}));</a:t>
            </a:r>
          </a:p>
          <a:p>
            <a:pPr marL="0" indent="0">
              <a:buNone/>
            </a:pPr>
            <a:r>
              <a:rPr lang="en-US" sz="1500" b="1" dirty="0" err="1" smtClean="0">
                <a:latin typeface="Courier New" panose="02070309020205020404" pitchFamily="49" charset="0"/>
                <a:cs typeface="Courier New" panose="02070309020205020404" pitchFamily="49" charset="0"/>
              </a:rPr>
              <a:t>ValidationException</a:t>
            </a:r>
            <a:r>
              <a:rPr lang="en-US" sz="1500" b="1" dirty="0" smtClean="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val</a:t>
            </a:r>
            <a:r>
              <a:rPr lang="en-US" sz="1500" b="1" dirty="0">
                <a:latin typeface="Courier New" panose="02070309020205020404" pitchFamily="49" charset="0"/>
                <a:cs typeface="Courier New" panose="02070309020205020404" pitchFamily="49" charset="0"/>
              </a:rPr>
              <a:t> = new </a:t>
            </a:r>
            <a:r>
              <a:rPr lang="en-US" sz="1500" b="1" dirty="0" err="1" smtClean="0">
                <a:latin typeface="Courier New" panose="02070309020205020404" pitchFamily="49" charset="0"/>
                <a:cs typeface="Courier New" panose="02070309020205020404" pitchFamily="49" charset="0"/>
              </a:rPr>
              <a:t>ValidationException</a:t>
            </a:r>
            <a:r>
              <a:rPr lang="en-US" sz="1500" b="1" dirty="0" smtClean="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CSMessageBundle.class</a:t>
            </a:r>
            <a:r>
              <a:rPr lang="en-US" sz="1500" b="1" dirty="0">
                <a:latin typeface="Courier New" panose="02070309020205020404" pitchFamily="49" charset="0"/>
                <a:cs typeface="Courier New" panose="02070309020205020404" pitchFamily="49" charset="0"/>
              </a:rPr>
              <a:t>, </a:t>
            </a:r>
            <a:r>
              <a:rPr lang="en-US" sz="1500" b="1" dirty="0" smtClean="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CSMessageBundle.EXC_VAL_VR_VALIDATE_FAILED</a:t>
            </a:r>
            <a:r>
              <a:rPr lang="en-US" sz="1500" b="1" dirty="0">
                <a:latin typeface="Courier New" panose="02070309020205020404" pitchFamily="49" charset="0"/>
                <a:cs typeface="Courier New" panose="02070309020205020404" pitchFamily="49" charset="0"/>
              </a:rPr>
              <a:t>, null);     </a:t>
            </a:r>
            <a:endParaRPr lang="en-US" sz="1500" b="1" dirty="0" smtClean="0">
              <a:latin typeface="Courier New" panose="02070309020205020404" pitchFamily="49" charset="0"/>
              <a:cs typeface="Courier New" panose="02070309020205020404" pitchFamily="49" charset="0"/>
            </a:endParaRPr>
          </a:p>
          <a:p>
            <a:pPr marL="0" indent="0">
              <a:buNone/>
            </a:pPr>
            <a:r>
              <a:rPr lang="en-US" sz="1500" b="1" dirty="0" err="1" smtClean="0">
                <a:latin typeface="Courier New" panose="02070309020205020404" pitchFamily="49" charset="0"/>
                <a:cs typeface="Courier New" panose="02070309020205020404" pitchFamily="49" charset="0"/>
              </a:rPr>
              <a:t>val.setExceptions</a:t>
            </a:r>
            <a:r>
              <a:rPr lang="en-US" sz="1500" b="1" dirty="0">
                <a:latin typeface="Courier New" panose="02070309020205020404" pitchFamily="49" charset="0"/>
                <a:cs typeface="Courier New" panose="02070309020205020404" pitchFamily="49" charset="0"/>
              </a:rPr>
              <a:t>((Exception[])</a:t>
            </a:r>
            <a:r>
              <a:rPr lang="en-US" sz="1500" b="1" dirty="0" err="1">
                <a:latin typeface="Courier New" panose="02070309020205020404" pitchFamily="49" charset="0"/>
                <a:cs typeface="Courier New" panose="02070309020205020404" pitchFamily="49" charset="0"/>
              </a:rPr>
              <a:t>exceptions.toArray</a:t>
            </a:r>
            <a:r>
              <a:rPr lang="en-US" sz="1500" b="1" dirty="0">
                <a:latin typeface="Courier New" panose="02070309020205020404" pitchFamily="49" charset="0"/>
                <a:cs typeface="Courier New" panose="02070309020205020404" pitchFamily="49" charset="0"/>
              </a:rPr>
              <a:t>(new </a:t>
            </a:r>
            <a:r>
              <a:rPr lang="en-US" sz="1500" b="1" dirty="0" smtClean="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Exception[</a:t>
            </a:r>
            <a:r>
              <a:rPr lang="en-US" sz="1500" b="1" dirty="0" err="1">
                <a:latin typeface="Courier New" panose="02070309020205020404" pitchFamily="49" charset="0"/>
                <a:cs typeface="Courier New" panose="02070309020205020404" pitchFamily="49" charset="0"/>
              </a:rPr>
              <a:t>exceptions.size</a:t>
            </a:r>
            <a:r>
              <a:rPr lang="en-US" sz="1500" b="1" dirty="0" smtClean="0">
                <a:latin typeface="Courier New" panose="02070309020205020404" pitchFamily="49" charset="0"/>
                <a:cs typeface="Courier New" panose="02070309020205020404" pitchFamily="49" charset="0"/>
              </a:rPr>
              <a:t>()]));</a:t>
            </a:r>
          </a:p>
          <a:p>
            <a:pPr marL="0" indent="0">
              <a:buNone/>
            </a:pPr>
            <a:r>
              <a:rPr lang="en-US" sz="1500" dirty="0" smtClean="0">
                <a:latin typeface="Courier New" panose="02070309020205020404" pitchFamily="49" charset="0"/>
                <a:cs typeface="Courier New" panose="02070309020205020404" pitchFamily="49" charset="0"/>
              </a:rPr>
              <a:t>//</a:t>
            </a:r>
            <a:r>
              <a:rPr lang="en-US" sz="1600" dirty="0" err="1" smtClean="0"/>
              <a:t>AttrValException</a:t>
            </a:r>
            <a:r>
              <a:rPr lang="en-US" sz="1600" dirty="0" smtClean="0"/>
              <a:t> </a:t>
            </a:r>
            <a:r>
              <a:rPr lang="en-US" sz="1600" dirty="0" err="1"/>
              <a:t>ave</a:t>
            </a:r>
            <a:r>
              <a:rPr lang="en-US" sz="1600" dirty="0"/>
              <a:t> = new </a:t>
            </a:r>
            <a:r>
              <a:rPr lang="en-US" sz="1600" dirty="0" err="1" smtClean="0"/>
              <a:t>AttrValException</a:t>
            </a:r>
            <a:r>
              <a:rPr lang="en-US" sz="1600" dirty="0" smtClean="0"/>
              <a:t> </a:t>
            </a:r>
            <a:r>
              <a:rPr lang="en-US" sz="1600" dirty="0"/>
              <a:t>(</a:t>
            </a:r>
            <a:r>
              <a:rPr lang="en-US" sz="1600" dirty="0" err="1"/>
              <a:t>CSMessageBundle.class</a:t>
            </a:r>
            <a:r>
              <a:rPr lang="en-US" sz="1600" dirty="0" smtClean="0"/>
              <a:t>,       //</a:t>
            </a:r>
            <a:r>
              <a:rPr lang="en-US" sz="1600" dirty="0" err="1" smtClean="0"/>
              <a:t>CSMessageBundle.EXC_VAL_VR_VALIDATE_FAILED</a:t>
            </a:r>
            <a:r>
              <a:rPr lang="en-US" sz="1600" dirty="0" smtClean="0"/>
              <a:t>,   </a:t>
            </a:r>
            <a:r>
              <a:rPr lang="en-US" sz="1600" dirty="0" err="1"/>
              <a:t>e.getStructureDef</a:t>
            </a:r>
            <a:r>
              <a:rPr lang="en-US" sz="1600" dirty="0"/>
              <a:t>().</a:t>
            </a:r>
            <a:r>
              <a:rPr lang="en-US" sz="1600" dirty="0" err="1"/>
              <a:t>getFullName</a:t>
            </a:r>
            <a:r>
              <a:rPr lang="en-US" sz="1600" dirty="0"/>
              <a:t>(), "</a:t>
            </a:r>
            <a:r>
              <a:rPr lang="en-US" sz="1600" dirty="0" err="1"/>
              <a:t>DepartmentName</a:t>
            </a:r>
            <a:r>
              <a:rPr lang="en-US" sz="1600" dirty="0"/>
              <a:t>",          </a:t>
            </a:r>
            <a:r>
              <a:rPr lang="en-US" sz="1600" dirty="0" smtClean="0"/>
              <a:t>//</a:t>
            </a:r>
            <a:r>
              <a:rPr lang="en-US" sz="1600" dirty="0" err="1" smtClean="0"/>
              <a:t>deptRow.getAttribute</a:t>
            </a:r>
            <a:r>
              <a:rPr lang="en-US" sz="1600" dirty="0"/>
              <a:t>("</a:t>
            </a:r>
            <a:r>
              <a:rPr lang="en-US" sz="1600" dirty="0" err="1"/>
              <a:t>DepartmentName</a:t>
            </a:r>
            <a:r>
              <a:rPr lang="en-US" sz="1600" dirty="0"/>
              <a:t>"), </a:t>
            </a:r>
            <a:r>
              <a:rPr lang="en-US" sz="1600" dirty="0" smtClean="0"/>
              <a:t>exceptions</a:t>
            </a:r>
            <a:r>
              <a:rPr lang="en-US" sz="1600" dirty="0"/>
              <a:t>, false); </a:t>
            </a:r>
            <a:endParaRPr lang="en-US" sz="1500" dirty="0" smtClean="0">
              <a:latin typeface="Courier New" panose="02070309020205020404" pitchFamily="49" charset="0"/>
              <a:cs typeface="Courier New" panose="02070309020205020404" pitchFamily="49" charset="0"/>
            </a:endParaRPr>
          </a:p>
          <a:p>
            <a:pPr marL="0" indent="0">
              <a:buNone/>
            </a:pPr>
            <a:r>
              <a:rPr lang="en-US" sz="1500" b="1" dirty="0" smtClean="0">
                <a:latin typeface="Courier New" panose="02070309020205020404" pitchFamily="49" charset="0"/>
                <a:cs typeface="Courier New" panose="02070309020205020404" pitchFamily="49" charset="0"/>
              </a:rPr>
              <a:t>throw </a:t>
            </a:r>
            <a:r>
              <a:rPr lang="en-US" sz="1500" b="1" dirty="0" err="1" smtClean="0">
                <a:latin typeface="Courier New" panose="02070309020205020404" pitchFamily="49" charset="0"/>
                <a:cs typeface="Courier New" panose="02070309020205020404" pitchFamily="49" charset="0"/>
              </a:rPr>
              <a:t>val</a:t>
            </a:r>
            <a:r>
              <a:rPr lang="en-US" sz="1500" b="1" dirty="0" smtClean="0">
                <a:latin typeface="Courier New" panose="02070309020205020404" pitchFamily="49" charset="0"/>
                <a:cs typeface="Courier New" panose="02070309020205020404" pitchFamily="49" charset="0"/>
              </a:rPr>
              <a:t>;</a:t>
            </a:r>
            <a:endParaRPr lang="en-US" sz="1500" dirty="0" smtClean="0">
              <a:latin typeface="Courier New" panose="02070309020205020404" pitchFamily="49" charset="0"/>
              <a:cs typeface="Courier New" panose="02070309020205020404" pitchFamily="49" charset="0"/>
            </a:endParaRPr>
          </a:p>
        </p:txBody>
      </p:sp>
      <p:grpSp>
        <p:nvGrpSpPr>
          <p:cNvPr id="149" name="Group 148"/>
          <p:cNvGrpSpPr/>
          <p:nvPr/>
        </p:nvGrpSpPr>
        <p:grpSpPr>
          <a:xfrm>
            <a:off x="1636711" y="1277258"/>
            <a:ext cx="4120145" cy="2309020"/>
            <a:chOff x="0" y="0"/>
            <a:chExt cx="3190202" cy="1788083"/>
          </a:xfrm>
        </p:grpSpPr>
        <p:sp>
          <p:nvSpPr>
            <p:cNvPr id="150" name="Shape 47279"/>
            <p:cNvSpPr/>
            <p:nvPr/>
          </p:nvSpPr>
          <p:spPr>
            <a:xfrm>
              <a:off x="0" y="0"/>
              <a:ext cx="3190202" cy="1788083"/>
            </a:xfrm>
            <a:custGeom>
              <a:avLst/>
              <a:gdLst/>
              <a:ahLst/>
              <a:cxnLst/>
              <a:rect l="0" t="0" r="0" b="0"/>
              <a:pathLst>
                <a:path w="3190202" h="1788083">
                  <a:moveTo>
                    <a:pt x="0" y="1788083"/>
                  </a:moveTo>
                  <a:lnTo>
                    <a:pt x="3190202" y="1788083"/>
                  </a:lnTo>
                  <a:lnTo>
                    <a:pt x="3190202" y="0"/>
                  </a:lnTo>
                  <a:lnTo>
                    <a:pt x="0" y="0"/>
                  </a:lnTo>
                  <a:close/>
                </a:path>
              </a:pathLst>
            </a:custGeom>
            <a:ln w="5626" cap="flat">
              <a:miter lim="100000"/>
            </a:ln>
          </p:spPr>
          <p:style>
            <a:lnRef idx="1">
              <a:srgbClr val="000000"/>
            </a:lnRef>
            <a:fillRef idx="0">
              <a:srgbClr val="000000">
                <a:alpha val="0"/>
              </a:srgbClr>
            </a:fillRef>
            <a:effectRef idx="0">
              <a:scrgbClr r="0" g="0" b="0"/>
            </a:effectRef>
            <a:fontRef idx="none"/>
          </p:style>
          <p:txBody>
            <a:bodyPr/>
            <a:lstStyle/>
            <a:p>
              <a:endParaRPr lang="en-US" b="1"/>
            </a:p>
          </p:txBody>
        </p:sp>
        <p:sp>
          <p:nvSpPr>
            <p:cNvPr id="151" name="Shape 342799"/>
            <p:cNvSpPr/>
            <p:nvPr/>
          </p:nvSpPr>
          <p:spPr>
            <a:xfrm>
              <a:off x="1515085" y="1530578"/>
              <a:ext cx="846163" cy="195276"/>
            </a:xfrm>
            <a:custGeom>
              <a:avLst/>
              <a:gdLst/>
              <a:ahLst/>
              <a:cxnLst/>
              <a:rect l="0" t="0" r="0" b="0"/>
              <a:pathLst>
                <a:path w="846163" h="195276">
                  <a:moveTo>
                    <a:pt x="0" y="0"/>
                  </a:moveTo>
                  <a:lnTo>
                    <a:pt x="846163" y="0"/>
                  </a:lnTo>
                  <a:lnTo>
                    <a:pt x="846163" y="195276"/>
                  </a:lnTo>
                  <a:lnTo>
                    <a:pt x="0" y="195276"/>
                  </a:lnTo>
                  <a:lnTo>
                    <a:pt x="0" y="0"/>
                  </a:lnTo>
                </a:path>
              </a:pathLst>
            </a:custGeom>
            <a:ln w="5626" cap="flat">
              <a:miter lim="100000"/>
            </a:ln>
          </p:spPr>
          <p:style>
            <a:lnRef idx="1">
              <a:srgbClr val="000000"/>
            </a:lnRef>
            <a:fillRef idx="1">
              <a:srgbClr val="BBBDC0"/>
            </a:fillRef>
            <a:effectRef idx="0">
              <a:scrgbClr r="0" g="0" b="0"/>
            </a:effectRef>
            <a:fontRef idx="none"/>
          </p:style>
          <p:txBody>
            <a:bodyPr/>
            <a:lstStyle/>
            <a:p>
              <a:endParaRPr lang="en-US" b="1"/>
            </a:p>
          </p:txBody>
        </p:sp>
        <p:sp>
          <p:nvSpPr>
            <p:cNvPr id="152" name="Shape 342800"/>
            <p:cNvSpPr/>
            <p:nvPr/>
          </p:nvSpPr>
          <p:spPr>
            <a:xfrm>
              <a:off x="2276094" y="1242161"/>
              <a:ext cx="846163" cy="195275"/>
            </a:xfrm>
            <a:custGeom>
              <a:avLst/>
              <a:gdLst/>
              <a:ahLst/>
              <a:cxnLst/>
              <a:rect l="0" t="0" r="0" b="0"/>
              <a:pathLst>
                <a:path w="846163" h="195275">
                  <a:moveTo>
                    <a:pt x="0" y="0"/>
                  </a:moveTo>
                  <a:lnTo>
                    <a:pt x="846163" y="0"/>
                  </a:lnTo>
                  <a:lnTo>
                    <a:pt x="846163" y="195275"/>
                  </a:lnTo>
                  <a:lnTo>
                    <a:pt x="0" y="195275"/>
                  </a:lnTo>
                  <a:lnTo>
                    <a:pt x="0" y="0"/>
                  </a:lnTo>
                </a:path>
              </a:pathLst>
            </a:custGeom>
            <a:ln w="5626" cap="flat">
              <a:miter lim="100000"/>
            </a:ln>
          </p:spPr>
          <p:style>
            <a:lnRef idx="1">
              <a:srgbClr val="000000"/>
            </a:lnRef>
            <a:fillRef idx="1">
              <a:srgbClr val="BBBDC0"/>
            </a:fillRef>
            <a:effectRef idx="0">
              <a:scrgbClr r="0" g="0" b="0"/>
            </a:effectRef>
            <a:fontRef idx="none"/>
          </p:style>
          <p:txBody>
            <a:bodyPr/>
            <a:lstStyle/>
            <a:p>
              <a:endParaRPr lang="en-US" b="1"/>
            </a:p>
          </p:txBody>
        </p:sp>
        <p:sp>
          <p:nvSpPr>
            <p:cNvPr id="153" name="Shape 342801"/>
            <p:cNvSpPr/>
            <p:nvPr/>
          </p:nvSpPr>
          <p:spPr>
            <a:xfrm>
              <a:off x="1518831" y="862825"/>
              <a:ext cx="846163" cy="195276"/>
            </a:xfrm>
            <a:custGeom>
              <a:avLst/>
              <a:gdLst/>
              <a:ahLst/>
              <a:cxnLst/>
              <a:rect l="0" t="0" r="0" b="0"/>
              <a:pathLst>
                <a:path w="846163" h="195276">
                  <a:moveTo>
                    <a:pt x="0" y="0"/>
                  </a:moveTo>
                  <a:lnTo>
                    <a:pt x="846163" y="0"/>
                  </a:lnTo>
                  <a:lnTo>
                    <a:pt x="846163" y="195276"/>
                  </a:lnTo>
                  <a:lnTo>
                    <a:pt x="0" y="195276"/>
                  </a:lnTo>
                  <a:lnTo>
                    <a:pt x="0" y="0"/>
                  </a:lnTo>
                </a:path>
              </a:pathLst>
            </a:custGeom>
            <a:ln w="5626" cap="flat">
              <a:miter lim="100000"/>
            </a:ln>
          </p:spPr>
          <p:style>
            <a:lnRef idx="1">
              <a:srgbClr val="000000"/>
            </a:lnRef>
            <a:fillRef idx="1">
              <a:srgbClr val="FFFFFF"/>
            </a:fillRef>
            <a:effectRef idx="0">
              <a:scrgbClr r="0" g="0" b="0"/>
            </a:effectRef>
            <a:fontRef idx="none"/>
          </p:style>
          <p:txBody>
            <a:bodyPr/>
            <a:lstStyle/>
            <a:p>
              <a:endParaRPr lang="en-US" b="1"/>
            </a:p>
          </p:txBody>
        </p:sp>
        <p:sp>
          <p:nvSpPr>
            <p:cNvPr id="154" name="Shape 342802"/>
            <p:cNvSpPr/>
            <p:nvPr/>
          </p:nvSpPr>
          <p:spPr>
            <a:xfrm>
              <a:off x="757834" y="442747"/>
              <a:ext cx="846163" cy="195275"/>
            </a:xfrm>
            <a:custGeom>
              <a:avLst/>
              <a:gdLst/>
              <a:ahLst/>
              <a:cxnLst/>
              <a:rect l="0" t="0" r="0" b="0"/>
              <a:pathLst>
                <a:path w="846163" h="195275">
                  <a:moveTo>
                    <a:pt x="0" y="0"/>
                  </a:moveTo>
                  <a:lnTo>
                    <a:pt x="846163" y="0"/>
                  </a:lnTo>
                  <a:lnTo>
                    <a:pt x="846163" y="195275"/>
                  </a:lnTo>
                  <a:lnTo>
                    <a:pt x="0" y="195275"/>
                  </a:lnTo>
                  <a:lnTo>
                    <a:pt x="0" y="0"/>
                  </a:lnTo>
                </a:path>
              </a:pathLst>
            </a:custGeom>
            <a:ln w="5626" cap="flat">
              <a:miter lim="100000"/>
            </a:ln>
          </p:spPr>
          <p:style>
            <a:lnRef idx="1">
              <a:srgbClr val="000000"/>
            </a:lnRef>
            <a:fillRef idx="1">
              <a:srgbClr val="FFFFFF"/>
            </a:fillRef>
            <a:effectRef idx="0">
              <a:scrgbClr r="0" g="0" b="0"/>
            </a:effectRef>
            <a:fontRef idx="none"/>
          </p:style>
          <p:txBody>
            <a:bodyPr/>
            <a:lstStyle/>
            <a:p>
              <a:endParaRPr lang="en-US" b="1"/>
            </a:p>
          </p:txBody>
        </p:sp>
        <p:sp>
          <p:nvSpPr>
            <p:cNvPr id="155" name="Shape 342803"/>
            <p:cNvSpPr/>
            <p:nvPr/>
          </p:nvSpPr>
          <p:spPr>
            <a:xfrm>
              <a:off x="65684" y="64821"/>
              <a:ext cx="846163" cy="195275"/>
            </a:xfrm>
            <a:custGeom>
              <a:avLst/>
              <a:gdLst/>
              <a:ahLst/>
              <a:cxnLst/>
              <a:rect l="0" t="0" r="0" b="0"/>
              <a:pathLst>
                <a:path w="846163" h="195275">
                  <a:moveTo>
                    <a:pt x="0" y="0"/>
                  </a:moveTo>
                  <a:lnTo>
                    <a:pt x="846163" y="0"/>
                  </a:lnTo>
                  <a:lnTo>
                    <a:pt x="846163" y="195275"/>
                  </a:lnTo>
                  <a:lnTo>
                    <a:pt x="0" y="195275"/>
                  </a:lnTo>
                  <a:lnTo>
                    <a:pt x="0" y="0"/>
                  </a:lnTo>
                </a:path>
              </a:pathLst>
            </a:custGeom>
            <a:ln w="5626" cap="flat">
              <a:miter lim="100000"/>
            </a:ln>
          </p:spPr>
          <p:style>
            <a:lnRef idx="1">
              <a:srgbClr val="000000"/>
            </a:lnRef>
            <a:fillRef idx="1">
              <a:srgbClr val="FFFFFF"/>
            </a:fillRef>
            <a:effectRef idx="0">
              <a:scrgbClr r="0" g="0" b="0"/>
            </a:effectRef>
            <a:fontRef idx="none"/>
          </p:style>
          <p:txBody>
            <a:bodyPr/>
            <a:lstStyle/>
            <a:p>
              <a:endParaRPr lang="en-US" b="1"/>
            </a:p>
          </p:txBody>
        </p:sp>
        <p:sp>
          <p:nvSpPr>
            <p:cNvPr id="156" name="Shape 47285"/>
            <p:cNvSpPr/>
            <p:nvPr/>
          </p:nvSpPr>
          <p:spPr>
            <a:xfrm>
              <a:off x="123267" y="123244"/>
              <a:ext cx="49898" cy="62395"/>
            </a:xfrm>
            <a:custGeom>
              <a:avLst/>
              <a:gdLst/>
              <a:ahLst/>
              <a:cxnLst/>
              <a:rect l="0" t="0" r="0" b="0"/>
              <a:pathLst>
                <a:path w="49898" h="62395">
                  <a:moveTo>
                    <a:pt x="0" y="0"/>
                  </a:moveTo>
                  <a:lnTo>
                    <a:pt x="7645" y="0"/>
                  </a:lnTo>
                  <a:lnTo>
                    <a:pt x="25451" y="53048"/>
                  </a:lnTo>
                  <a:lnTo>
                    <a:pt x="43066" y="0"/>
                  </a:lnTo>
                  <a:lnTo>
                    <a:pt x="49898" y="0"/>
                  </a:lnTo>
                  <a:lnTo>
                    <a:pt x="28867" y="62395"/>
                  </a:lnTo>
                  <a:lnTo>
                    <a:pt x="21311" y="62395"/>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57" name="Shape 47286"/>
            <p:cNvSpPr/>
            <p:nvPr/>
          </p:nvSpPr>
          <p:spPr>
            <a:xfrm>
              <a:off x="173085" y="158431"/>
              <a:ext cx="19640" cy="28305"/>
            </a:xfrm>
            <a:custGeom>
              <a:avLst/>
              <a:gdLst/>
              <a:ahLst/>
              <a:cxnLst/>
              <a:rect l="0" t="0" r="0" b="0"/>
              <a:pathLst>
                <a:path w="19640" h="28305">
                  <a:moveTo>
                    <a:pt x="19640" y="0"/>
                  </a:moveTo>
                  <a:lnTo>
                    <a:pt x="19640" y="4940"/>
                  </a:lnTo>
                  <a:lnTo>
                    <a:pt x="12289" y="6350"/>
                  </a:lnTo>
                  <a:cubicBezTo>
                    <a:pt x="9141" y="8125"/>
                    <a:pt x="7544" y="10754"/>
                    <a:pt x="7544" y="14170"/>
                  </a:cubicBezTo>
                  <a:cubicBezTo>
                    <a:pt x="7544" y="19212"/>
                    <a:pt x="11150" y="22539"/>
                    <a:pt x="17170" y="22539"/>
                  </a:cubicBezTo>
                  <a:lnTo>
                    <a:pt x="19640" y="21397"/>
                  </a:lnTo>
                  <a:lnTo>
                    <a:pt x="19640" y="25951"/>
                  </a:lnTo>
                  <a:lnTo>
                    <a:pt x="15824" y="28305"/>
                  </a:lnTo>
                  <a:cubicBezTo>
                    <a:pt x="6375" y="28305"/>
                    <a:pt x="0" y="22349"/>
                    <a:pt x="0" y="14259"/>
                  </a:cubicBezTo>
                  <a:cubicBezTo>
                    <a:pt x="0" y="9046"/>
                    <a:pt x="2337" y="5090"/>
                    <a:pt x="6977" y="2437"/>
                  </a:cubicBezTo>
                  <a:lnTo>
                    <a:pt x="1964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58" name="Shape 47287"/>
            <p:cNvSpPr/>
            <p:nvPr/>
          </p:nvSpPr>
          <p:spPr>
            <a:xfrm>
              <a:off x="174431" y="138572"/>
              <a:ext cx="18294" cy="13176"/>
            </a:xfrm>
            <a:custGeom>
              <a:avLst/>
              <a:gdLst/>
              <a:ahLst/>
              <a:cxnLst/>
              <a:rect l="0" t="0" r="0" b="0"/>
              <a:pathLst>
                <a:path w="18294" h="13176">
                  <a:moveTo>
                    <a:pt x="18294" y="0"/>
                  </a:moveTo>
                  <a:lnTo>
                    <a:pt x="18294" y="5559"/>
                  </a:lnTo>
                  <a:lnTo>
                    <a:pt x="6566" y="13176"/>
                  </a:lnTo>
                  <a:lnTo>
                    <a:pt x="0" y="12185"/>
                  </a:lnTo>
                  <a:cubicBezTo>
                    <a:pt x="946" y="8045"/>
                    <a:pt x="3105" y="4895"/>
                    <a:pt x="6455" y="2780"/>
                  </a:cubicBezTo>
                  <a:lnTo>
                    <a:pt x="18294"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59" name="Shape 47288"/>
            <p:cNvSpPr/>
            <p:nvPr/>
          </p:nvSpPr>
          <p:spPr>
            <a:xfrm>
              <a:off x="192725" y="138159"/>
              <a:ext cx="20098" cy="47485"/>
            </a:xfrm>
            <a:custGeom>
              <a:avLst/>
              <a:gdLst/>
              <a:ahLst/>
              <a:cxnLst/>
              <a:rect l="0" t="0" r="0" b="0"/>
              <a:pathLst>
                <a:path w="20098" h="47485">
                  <a:moveTo>
                    <a:pt x="1759" y="0"/>
                  </a:moveTo>
                  <a:cubicBezTo>
                    <a:pt x="13799" y="0"/>
                    <a:pt x="18841" y="5766"/>
                    <a:pt x="18841" y="18262"/>
                  </a:cubicBezTo>
                  <a:lnTo>
                    <a:pt x="18841" y="38036"/>
                  </a:lnTo>
                  <a:cubicBezTo>
                    <a:pt x="18841" y="41542"/>
                    <a:pt x="19107" y="44603"/>
                    <a:pt x="20098" y="47485"/>
                  </a:cubicBezTo>
                  <a:lnTo>
                    <a:pt x="13176" y="47485"/>
                  </a:lnTo>
                  <a:cubicBezTo>
                    <a:pt x="12452" y="44869"/>
                    <a:pt x="12097" y="41911"/>
                    <a:pt x="12097" y="38760"/>
                  </a:cubicBezTo>
                  <a:lnTo>
                    <a:pt x="0" y="46224"/>
                  </a:lnTo>
                  <a:lnTo>
                    <a:pt x="0" y="41670"/>
                  </a:lnTo>
                  <a:lnTo>
                    <a:pt x="7847" y="38043"/>
                  </a:lnTo>
                  <a:cubicBezTo>
                    <a:pt x="10477" y="35096"/>
                    <a:pt x="12097" y="31026"/>
                    <a:pt x="12097" y="26530"/>
                  </a:cubicBezTo>
                  <a:lnTo>
                    <a:pt x="12097" y="24105"/>
                  </a:lnTo>
                  <a:cubicBezTo>
                    <a:pt x="10204" y="23927"/>
                    <a:pt x="8414" y="23927"/>
                    <a:pt x="6699" y="23927"/>
                  </a:cubicBezTo>
                  <a:lnTo>
                    <a:pt x="0" y="25212"/>
                  </a:lnTo>
                  <a:lnTo>
                    <a:pt x="0" y="20272"/>
                  </a:lnTo>
                  <a:lnTo>
                    <a:pt x="8134" y="18707"/>
                  </a:lnTo>
                  <a:cubicBezTo>
                    <a:pt x="9404" y="18707"/>
                    <a:pt x="10751" y="18707"/>
                    <a:pt x="12097" y="18796"/>
                  </a:cubicBezTo>
                  <a:lnTo>
                    <a:pt x="12097" y="15926"/>
                  </a:lnTo>
                  <a:cubicBezTo>
                    <a:pt x="12097" y="8992"/>
                    <a:pt x="8414" y="5588"/>
                    <a:pt x="590" y="5588"/>
                  </a:cubicBezTo>
                  <a:lnTo>
                    <a:pt x="0" y="5972"/>
                  </a:lnTo>
                  <a:lnTo>
                    <a:pt x="0" y="413"/>
                  </a:lnTo>
                  <a:lnTo>
                    <a:pt x="1759"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60" name="Shape 342804"/>
            <p:cNvSpPr/>
            <p:nvPr/>
          </p:nvSpPr>
          <p:spPr>
            <a:xfrm>
              <a:off x="223520" y="123241"/>
              <a:ext cx="9144" cy="62395"/>
            </a:xfrm>
            <a:custGeom>
              <a:avLst/>
              <a:gdLst/>
              <a:ahLst/>
              <a:cxnLst/>
              <a:rect l="0" t="0" r="0" b="0"/>
              <a:pathLst>
                <a:path w="9144" h="62395">
                  <a:moveTo>
                    <a:pt x="0" y="0"/>
                  </a:moveTo>
                  <a:lnTo>
                    <a:pt x="9144" y="0"/>
                  </a:lnTo>
                  <a:lnTo>
                    <a:pt x="9144" y="62395"/>
                  </a:lnTo>
                  <a:lnTo>
                    <a:pt x="0" y="62395"/>
                  </a:lnTo>
                  <a:lnTo>
                    <a:pt x="0" y="0"/>
                  </a:lnTo>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61" name="Shape 342805"/>
            <p:cNvSpPr/>
            <p:nvPr/>
          </p:nvSpPr>
          <p:spPr>
            <a:xfrm>
              <a:off x="243307" y="139420"/>
              <a:ext cx="9144" cy="46215"/>
            </a:xfrm>
            <a:custGeom>
              <a:avLst/>
              <a:gdLst/>
              <a:ahLst/>
              <a:cxnLst/>
              <a:rect l="0" t="0" r="0" b="0"/>
              <a:pathLst>
                <a:path w="9144" h="46215">
                  <a:moveTo>
                    <a:pt x="0" y="0"/>
                  </a:moveTo>
                  <a:lnTo>
                    <a:pt x="9144" y="0"/>
                  </a:lnTo>
                  <a:lnTo>
                    <a:pt x="9144" y="46215"/>
                  </a:lnTo>
                  <a:lnTo>
                    <a:pt x="0" y="46215"/>
                  </a:lnTo>
                  <a:lnTo>
                    <a:pt x="0" y="0"/>
                  </a:lnTo>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62" name="Shape 342806"/>
            <p:cNvSpPr/>
            <p:nvPr/>
          </p:nvSpPr>
          <p:spPr>
            <a:xfrm>
              <a:off x="243307" y="123241"/>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63" name="Shape 47292"/>
            <p:cNvSpPr/>
            <p:nvPr/>
          </p:nvSpPr>
          <p:spPr>
            <a:xfrm>
              <a:off x="259672" y="138347"/>
              <a:ext cx="19596" cy="48388"/>
            </a:xfrm>
            <a:custGeom>
              <a:avLst/>
              <a:gdLst/>
              <a:ahLst/>
              <a:cxnLst/>
              <a:rect l="0" t="0" r="0" b="0"/>
              <a:pathLst>
                <a:path w="19596" h="48388">
                  <a:moveTo>
                    <a:pt x="18250" y="0"/>
                  </a:moveTo>
                  <a:lnTo>
                    <a:pt x="19596" y="831"/>
                  </a:lnTo>
                  <a:lnTo>
                    <a:pt x="19596" y="5970"/>
                  </a:lnTo>
                  <a:lnTo>
                    <a:pt x="19507" y="5931"/>
                  </a:lnTo>
                  <a:cubicBezTo>
                    <a:pt x="12497" y="5931"/>
                    <a:pt x="7544" y="12497"/>
                    <a:pt x="7544" y="24181"/>
                  </a:cubicBezTo>
                  <a:cubicBezTo>
                    <a:pt x="7544" y="35700"/>
                    <a:pt x="12319" y="42253"/>
                    <a:pt x="19596" y="42253"/>
                  </a:cubicBezTo>
                  <a:lnTo>
                    <a:pt x="19596" y="47102"/>
                  </a:lnTo>
                  <a:lnTo>
                    <a:pt x="17806" y="48388"/>
                  </a:lnTo>
                  <a:cubicBezTo>
                    <a:pt x="7823" y="48388"/>
                    <a:pt x="0" y="39117"/>
                    <a:pt x="0" y="24461"/>
                  </a:cubicBezTo>
                  <a:cubicBezTo>
                    <a:pt x="0" y="9437"/>
                    <a:pt x="8001" y="0"/>
                    <a:pt x="18250"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64" name="Shape 47293"/>
            <p:cNvSpPr/>
            <p:nvPr/>
          </p:nvSpPr>
          <p:spPr>
            <a:xfrm>
              <a:off x="279268" y="123234"/>
              <a:ext cx="18707" cy="62407"/>
            </a:xfrm>
            <a:custGeom>
              <a:avLst/>
              <a:gdLst/>
              <a:ahLst/>
              <a:cxnLst/>
              <a:rect l="0" t="0" r="0" b="0"/>
              <a:pathLst>
                <a:path w="18707" h="62407">
                  <a:moveTo>
                    <a:pt x="12052" y="0"/>
                  </a:moveTo>
                  <a:lnTo>
                    <a:pt x="18707" y="0"/>
                  </a:lnTo>
                  <a:lnTo>
                    <a:pt x="18707" y="62407"/>
                  </a:lnTo>
                  <a:lnTo>
                    <a:pt x="12497" y="62407"/>
                  </a:lnTo>
                  <a:lnTo>
                    <a:pt x="12497" y="53239"/>
                  </a:lnTo>
                  <a:lnTo>
                    <a:pt x="0" y="62214"/>
                  </a:lnTo>
                  <a:lnTo>
                    <a:pt x="0" y="57365"/>
                  </a:lnTo>
                  <a:cubicBezTo>
                    <a:pt x="6566" y="57365"/>
                    <a:pt x="12052" y="51612"/>
                    <a:pt x="12052" y="42532"/>
                  </a:cubicBezTo>
                  <a:lnTo>
                    <a:pt x="12052" y="35433"/>
                  </a:lnTo>
                  <a:cubicBezTo>
                    <a:pt x="12052" y="30937"/>
                    <a:pt x="10839" y="27339"/>
                    <a:pt x="8715" y="24867"/>
                  </a:cubicBezTo>
                  <a:lnTo>
                    <a:pt x="0" y="21082"/>
                  </a:lnTo>
                  <a:lnTo>
                    <a:pt x="0" y="15943"/>
                  </a:lnTo>
                  <a:lnTo>
                    <a:pt x="12052" y="23380"/>
                  </a:lnTo>
                  <a:lnTo>
                    <a:pt x="12052"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65" name="Shape 47294"/>
            <p:cNvSpPr/>
            <p:nvPr/>
          </p:nvSpPr>
          <p:spPr>
            <a:xfrm>
              <a:off x="307327" y="158431"/>
              <a:ext cx="19640" cy="28305"/>
            </a:xfrm>
            <a:custGeom>
              <a:avLst/>
              <a:gdLst/>
              <a:ahLst/>
              <a:cxnLst/>
              <a:rect l="0" t="0" r="0" b="0"/>
              <a:pathLst>
                <a:path w="19640" h="28305">
                  <a:moveTo>
                    <a:pt x="19640" y="0"/>
                  </a:moveTo>
                  <a:lnTo>
                    <a:pt x="19640" y="4940"/>
                  </a:lnTo>
                  <a:lnTo>
                    <a:pt x="12289" y="6350"/>
                  </a:lnTo>
                  <a:cubicBezTo>
                    <a:pt x="9141" y="8125"/>
                    <a:pt x="7544" y="10754"/>
                    <a:pt x="7544" y="14170"/>
                  </a:cubicBezTo>
                  <a:cubicBezTo>
                    <a:pt x="7544" y="19212"/>
                    <a:pt x="11150" y="22539"/>
                    <a:pt x="17170" y="22539"/>
                  </a:cubicBezTo>
                  <a:lnTo>
                    <a:pt x="19640" y="21397"/>
                  </a:lnTo>
                  <a:lnTo>
                    <a:pt x="19640" y="25951"/>
                  </a:lnTo>
                  <a:lnTo>
                    <a:pt x="15824" y="28305"/>
                  </a:lnTo>
                  <a:cubicBezTo>
                    <a:pt x="6375" y="28305"/>
                    <a:pt x="0" y="22349"/>
                    <a:pt x="0" y="14259"/>
                  </a:cubicBezTo>
                  <a:cubicBezTo>
                    <a:pt x="0" y="9046"/>
                    <a:pt x="2337" y="5090"/>
                    <a:pt x="6977" y="2437"/>
                  </a:cubicBezTo>
                  <a:lnTo>
                    <a:pt x="1964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66" name="Shape 47295"/>
            <p:cNvSpPr/>
            <p:nvPr/>
          </p:nvSpPr>
          <p:spPr>
            <a:xfrm>
              <a:off x="308673" y="138572"/>
              <a:ext cx="18294" cy="13176"/>
            </a:xfrm>
            <a:custGeom>
              <a:avLst/>
              <a:gdLst/>
              <a:ahLst/>
              <a:cxnLst/>
              <a:rect l="0" t="0" r="0" b="0"/>
              <a:pathLst>
                <a:path w="18294" h="13176">
                  <a:moveTo>
                    <a:pt x="18294" y="0"/>
                  </a:moveTo>
                  <a:lnTo>
                    <a:pt x="18294" y="5559"/>
                  </a:lnTo>
                  <a:lnTo>
                    <a:pt x="6566" y="13176"/>
                  </a:lnTo>
                  <a:lnTo>
                    <a:pt x="0" y="12185"/>
                  </a:lnTo>
                  <a:cubicBezTo>
                    <a:pt x="946" y="8045"/>
                    <a:pt x="3105" y="4895"/>
                    <a:pt x="6455" y="2780"/>
                  </a:cubicBezTo>
                  <a:lnTo>
                    <a:pt x="18294"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67" name="Shape 47296"/>
            <p:cNvSpPr/>
            <p:nvPr/>
          </p:nvSpPr>
          <p:spPr>
            <a:xfrm>
              <a:off x="326968" y="138159"/>
              <a:ext cx="20098" cy="47485"/>
            </a:xfrm>
            <a:custGeom>
              <a:avLst/>
              <a:gdLst/>
              <a:ahLst/>
              <a:cxnLst/>
              <a:rect l="0" t="0" r="0" b="0"/>
              <a:pathLst>
                <a:path w="20098" h="47485">
                  <a:moveTo>
                    <a:pt x="1759" y="0"/>
                  </a:moveTo>
                  <a:cubicBezTo>
                    <a:pt x="13799" y="0"/>
                    <a:pt x="18841" y="5766"/>
                    <a:pt x="18841" y="18262"/>
                  </a:cubicBezTo>
                  <a:lnTo>
                    <a:pt x="18841" y="38036"/>
                  </a:lnTo>
                  <a:cubicBezTo>
                    <a:pt x="18841" y="41542"/>
                    <a:pt x="19107" y="44603"/>
                    <a:pt x="20098" y="47485"/>
                  </a:cubicBezTo>
                  <a:lnTo>
                    <a:pt x="13176" y="47485"/>
                  </a:lnTo>
                  <a:cubicBezTo>
                    <a:pt x="12452" y="44869"/>
                    <a:pt x="12097" y="41911"/>
                    <a:pt x="12097" y="38760"/>
                  </a:cubicBezTo>
                  <a:lnTo>
                    <a:pt x="0" y="46224"/>
                  </a:lnTo>
                  <a:lnTo>
                    <a:pt x="0" y="41670"/>
                  </a:lnTo>
                  <a:lnTo>
                    <a:pt x="7847" y="38043"/>
                  </a:lnTo>
                  <a:cubicBezTo>
                    <a:pt x="10477" y="35096"/>
                    <a:pt x="12097" y="31026"/>
                    <a:pt x="12097" y="26530"/>
                  </a:cubicBezTo>
                  <a:lnTo>
                    <a:pt x="12097" y="24105"/>
                  </a:lnTo>
                  <a:cubicBezTo>
                    <a:pt x="10204" y="23927"/>
                    <a:pt x="8414" y="23927"/>
                    <a:pt x="6699" y="23927"/>
                  </a:cubicBezTo>
                  <a:lnTo>
                    <a:pt x="0" y="25212"/>
                  </a:lnTo>
                  <a:lnTo>
                    <a:pt x="0" y="20272"/>
                  </a:lnTo>
                  <a:lnTo>
                    <a:pt x="8134" y="18707"/>
                  </a:lnTo>
                  <a:cubicBezTo>
                    <a:pt x="9404" y="18707"/>
                    <a:pt x="10751" y="18707"/>
                    <a:pt x="12097" y="18796"/>
                  </a:cubicBezTo>
                  <a:lnTo>
                    <a:pt x="12097" y="15926"/>
                  </a:lnTo>
                  <a:cubicBezTo>
                    <a:pt x="12097" y="8992"/>
                    <a:pt x="8414" y="5588"/>
                    <a:pt x="590" y="5588"/>
                  </a:cubicBezTo>
                  <a:lnTo>
                    <a:pt x="0" y="5972"/>
                  </a:lnTo>
                  <a:lnTo>
                    <a:pt x="0" y="413"/>
                  </a:lnTo>
                  <a:lnTo>
                    <a:pt x="1759"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68" name="Shape 47297"/>
            <p:cNvSpPr/>
            <p:nvPr/>
          </p:nvSpPr>
          <p:spPr>
            <a:xfrm>
              <a:off x="351473" y="127738"/>
              <a:ext cx="27610" cy="59170"/>
            </a:xfrm>
            <a:custGeom>
              <a:avLst/>
              <a:gdLst/>
              <a:ahLst/>
              <a:cxnLst/>
              <a:rect l="0" t="0" r="0" b="0"/>
              <a:pathLst>
                <a:path w="27610" h="59170">
                  <a:moveTo>
                    <a:pt x="15011" y="0"/>
                  </a:moveTo>
                  <a:lnTo>
                    <a:pt x="15011" y="11685"/>
                  </a:lnTo>
                  <a:lnTo>
                    <a:pt x="25984" y="11685"/>
                  </a:lnTo>
                  <a:lnTo>
                    <a:pt x="25984" y="16726"/>
                  </a:lnTo>
                  <a:lnTo>
                    <a:pt x="15011" y="16726"/>
                  </a:lnTo>
                  <a:lnTo>
                    <a:pt x="15011" y="40908"/>
                  </a:lnTo>
                  <a:cubicBezTo>
                    <a:pt x="15011" y="49543"/>
                    <a:pt x="15824" y="53226"/>
                    <a:pt x="22834" y="53226"/>
                  </a:cubicBezTo>
                  <a:cubicBezTo>
                    <a:pt x="24270" y="53226"/>
                    <a:pt x="25895" y="53137"/>
                    <a:pt x="27610" y="52681"/>
                  </a:cubicBezTo>
                  <a:lnTo>
                    <a:pt x="27610" y="58458"/>
                  </a:lnTo>
                  <a:cubicBezTo>
                    <a:pt x="25717" y="58903"/>
                    <a:pt x="23736" y="59170"/>
                    <a:pt x="21844" y="59170"/>
                  </a:cubicBezTo>
                  <a:cubicBezTo>
                    <a:pt x="16358" y="59170"/>
                    <a:pt x="12586" y="57544"/>
                    <a:pt x="9982" y="53684"/>
                  </a:cubicBezTo>
                  <a:cubicBezTo>
                    <a:pt x="8090" y="50978"/>
                    <a:pt x="8090" y="46661"/>
                    <a:pt x="8090" y="40729"/>
                  </a:cubicBezTo>
                  <a:lnTo>
                    <a:pt x="8090" y="16726"/>
                  </a:lnTo>
                  <a:lnTo>
                    <a:pt x="0" y="16726"/>
                  </a:lnTo>
                  <a:lnTo>
                    <a:pt x="0" y="11685"/>
                  </a:lnTo>
                  <a:lnTo>
                    <a:pt x="8090" y="11685"/>
                  </a:lnTo>
                  <a:lnTo>
                    <a:pt x="8090" y="712"/>
                  </a:lnTo>
                  <a:lnTo>
                    <a:pt x="15011"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69" name="Shape 342807"/>
            <p:cNvSpPr/>
            <p:nvPr/>
          </p:nvSpPr>
          <p:spPr>
            <a:xfrm>
              <a:off x="385458" y="139420"/>
              <a:ext cx="9144" cy="46215"/>
            </a:xfrm>
            <a:custGeom>
              <a:avLst/>
              <a:gdLst/>
              <a:ahLst/>
              <a:cxnLst/>
              <a:rect l="0" t="0" r="0" b="0"/>
              <a:pathLst>
                <a:path w="9144" h="46215">
                  <a:moveTo>
                    <a:pt x="0" y="0"/>
                  </a:moveTo>
                  <a:lnTo>
                    <a:pt x="9144" y="0"/>
                  </a:lnTo>
                  <a:lnTo>
                    <a:pt x="9144" y="46215"/>
                  </a:lnTo>
                  <a:lnTo>
                    <a:pt x="0" y="46215"/>
                  </a:lnTo>
                  <a:lnTo>
                    <a:pt x="0" y="0"/>
                  </a:lnTo>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70" name="Shape 342808"/>
            <p:cNvSpPr/>
            <p:nvPr/>
          </p:nvSpPr>
          <p:spPr>
            <a:xfrm>
              <a:off x="385458" y="123241"/>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71" name="Shape 47300"/>
            <p:cNvSpPr/>
            <p:nvPr/>
          </p:nvSpPr>
          <p:spPr>
            <a:xfrm>
              <a:off x="401737" y="138171"/>
              <a:ext cx="20720" cy="48743"/>
            </a:xfrm>
            <a:custGeom>
              <a:avLst/>
              <a:gdLst/>
              <a:ahLst/>
              <a:cxnLst/>
              <a:rect l="0" t="0" r="0" b="0"/>
              <a:pathLst>
                <a:path w="20720" h="48743">
                  <a:moveTo>
                    <a:pt x="20676" y="0"/>
                  </a:moveTo>
                  <a:lnTo>
                    <a:pt x="20720" y="19"/>
                  </a:lnTo>
                  <a:lnTo>
                    <a:pt x="20720" y="5776"/>
                  </a:lnTo>
                  <a:lnTo>
                    <a:pt x="20676" y="5753"/>
                  </a:lnTo>
                  <a:cubicBezTo>
                    <a:pt x="12675" y="5753"/>
                    <a:pt x="7455" y="12497"/>
                    <a:pt x="7455" y="24359"/>
                  </a:cubicBezTo>
                  <a:cubicBezTo>
                    <a:pt x="7455" y="36144"/>
                    <a:pt x="12764" y="42976"/>
                    <a:pt x="20676" y="42976"/>
                  </a:cubicBezTo>
                  <a:lnTo>
                    <a:pt x="20720" y="42954"/>
                  </a:lnTo>
                  <a:lnTo>
                    <a:pt x="20720" y="48723"/>
                  </a:lnTo>
                  <a:lnTo>
                    <a:pt x="20676" y="48743"/>
                  </a:lnTo>
                  <a:cubicBezTo>
                    <a:pt x="8446" y="48743"/>
                    <a:pt x="0" y="39192"/>
                    <a:pt x="0" y="24359"/>
                  </a:cubicBezTo>
                  <a:cubicBezTo>
                    <a:pt x="0" y="9436"/>
                    <a:pt x="8446" y="0"/>
                    <a:pt x="20676"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72" name="Shape 47301"/>
            <p:cNvSpPr/>
            <p:nvPr/>
          </p:nvSpPr>
          <p:spPr>
            <a:xfrm>
              <a:off x="422457" y="138190"/>
              <a:ext cx="20822" cy="48704"/>
            </a:xfrm>
            <a:custGeom>
              <a:avLst/>
              <a:gdLst/>
              <a:ahLst/>
              <a:cxnLst/>
              <a:rect l="0" t="0" r="0" b="0"/>
              <a:pathLst>
                <a:path w="20822" h="48704">
                  <a:moveTo>
                    <a:pt x="0" y="0"/>
                  </a:moveTo>
                  <a:lnTo>
                    <a:pt x="15008" y="6564"/>
                  </a:lnTo>
                  <a:cubicBezTo>
                    <a:pt x="18685" y="10788"/>
                    <a:pt x="20822" y="16878"/>
                    <a:pt x="20822" y="24340"/>
                  </a:cubicBezTo>
                  <a:cubicBezTo>
                    <a:pt x="20822" y="31756"/>
                    <a:pt x="18685" y="37852"/>
                    <a:pt x="15008" y="42094"/>
                  </a:cubicBezTo>
                  <a:lnTo>
                    <a:pt x="0" y="48704"/>
                  </a:lnTo>
                  <a:lnTo>
                    <a:pt x="0" y="42935"/>
                  </a:lnTo>
                  <a:lnTo>
                    <a:pt x="9577" y="38035"/>
                  </a:lnTo>
                  <a:cubicBezTo>
                    <a:pt x="11916" y="34843"/>
                    <a:pt x="13265" y="30188"/>
                    <a:pt x="13265" y="24340"/>
                  </a:cubicBezTo>
                  <a:cubicBezTo>
                    <a:pt x="13265" y="18453"/>
                    <a:pt x="11938" y="13801"/>
                    <a:pt x="9611" y="10622"/>
                  </a:cubicBezTo>
                  <a:lnTo>
                    <a:pt x="0" y="5756"/>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73" name="Shape 47302"/>
            <p:cNvSpPr/>
            <p:nvPr/>
          </p:nvSpPr>
          <p:spPr>
            <a:xfrm>
              <a:off x="452443" y="138167"/>
              <a:ext cx="36233" cy="47473"/>
            </a:xfrm>
            <a:custGeom>
              <a:avLst/>
              <a:gdLst/>
              <a:ahLst/>
              <a:cxnLst/>
              <a:rect l="0" t="0" r="0" b="0"/>
              <a:pathLst>
                <a:path w="36233" h="47473">
                  <a:moveTo>
                    <a:pt x="21222" y="0"/>
                  </a:moveTo>
                  <a:cubicBezTo>
                    <a:pt x="31026" y="0"/>
                    <a:pt x="36233" y="6198"/>
                    <a:pt x="36233" y="18250"/>
                  </a:cubicBezTo>
                  <a:lnTo>
                    <a:pt x="36233" y="47473"/>
                  </a:lnTo>
                  <a:lnTo>
                    <a:pt x="29578" y="47473"/>
                  </a:lnTo>
                  <a:lnTo>
                    <a:pt x="29578" y="17628"/>
                  </a:lnTo>
                  <a:cubicBezTo>
                    <a:pt x="29578" y="9982"/>
                    <a:pt x="26073" y="5753"/>
                    <a:pt x="20053" y="5753"/>
                  </a:cubicBezTo>
                  <a:cubicBezTo>
                    <a:pt x="12675" y="5753"/>
                    <a:pt x="6744" y="12319"/>
                    <a:pt x="6744" y="21934"/>
                  </a:cubicBezTo>
                  <a:lnTo>
                    <a:pt x="6744" y="47473"/>
                  </a:lnTo>
                  <a:lnTo>
                    <a:pt x="0" y="47473"/>
                  </a:lnTo>
                  <a:lnTo>
                    <a:pt x="0" y="1257"/>
                  </a:lnTo>
                  <a:lnTo>
                    <a:pt x="6299" y="1257"/>
                  </a:lnTo>
                  <a:lnTo>
                    <a:pt x="6299" y="9805"/>
                  </a:lnTo>
                  <a:cubicBezTo>
                    <a:pt x="10071" y="3150"/>
                    <a:pt x="14834" y="0"/>
                    <a:pt x="21222"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74" name="Shape 47303"/>
            <p:cNvSpPr/>
            <p:nvPr/>
          </p:nvSpPr>
          <p:spPr>
            <a:xfrm>
              <a:off x="501627" y="123245"/>
              <a:ext cx="40373" cy="62395"/>
            </a:xfrm>
            <a:custGeom>
              <a:avLst/>
              <a:gdLst/>
              <a:ahLst/>
              <a:cxnLst/>
              <a:rect l="0" t="0" r="0" b="0"/>
              <a:pathLst>
                <a:path w="40373" h="62395">
                  <a:moveTo>
                    <a:pt x="0" y="0"/>
                  </a:moveTo>
                  <a:lnTo>
                    <a:pt x="39561" y="0"/>
                  </a:lnTo>
                  <a:lnTo>
                    <a:pt x="39561" y="6197"/>
                  </a:lnTo>
                  <a:lnTo>
                    <a:pt x="7468" y="6197"/>
                  </a:lnTo>
                  <a:lnTo>
                    <a:pt x="7468" y="26428"/>
                  </a:lnTo>
                  <a:lnTo>
                    <a:pt x="32728" y="26428"/>
                  </a:lnTo>
                  <a:lnTo>
                    <a:pt x="32728" y="32448"/>
                  </a:lnTo>
                  <a:lnTo>
                    <a:pt x="7468" y="32448"/>
                  </a:lnTo>
                  <a:lnTo>
                    <a:pt x="7468" y="55918"/>
                  </a:lnTo>
                  <a:lnTo>
                    <a:pt x="40373" y="55918"/>
                  </a:lnTo>
                  <a:lnTo>
                    <a:pt x="40373" y="62395"/>
                  </a:lnTo>
                  <a:lnTo>
                    <a:pt x="0" y="62395"/>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75" name="Shape 47304"/>
            <p:cNvSpPr/>
            <p:nvPr/>
          </p:nvSpPr>
          <p:spPr>
            <a:xfrm>
              <a:off x="542341" y="139424"/>
              <a:ext cx="38227" cy="46216"/>
            </a:xfrm>
            <a:custGeom>
              <a:avLst/>
              <a:gdLst/>
              <a:ahLst/>
              <a:cxnLst/>
              <a:rect l="0" t="0" r="0" b="0"/>
              <a:pathLst>
                <a:path w="38227" h="46216">
                  <a:moveTo>
                    <a:pt x="1994" y="0"/>
                  </a:moveTo>
                  <a:lnTo>
                    <a:pt x="9639" y="0"/>
                  </a:lnTo>
                  <a:lnTo>
                    <a:pt x="19253" y="15647"/>
                  </a:lnTo>
                  <a:lnTo>
                    <a:pt x="29324" y="0"/>
                  </a:lnTo>
                  <a:lnTo>
                    <a:pt x="35890" y="0"/>
                  </a:lnTo>
                  <a:lnTo>
                    <a:pt x="22581" y="20955"/>
                  </a:lnTo>
                  <a:lnTo>
                    <a:pt x="38227" y="46216"/>
                  </a:lnTo>
                  <a:lnTo>
                    <a:pt x="30582" y="46216"/>
                  </a:lnTo>
                  <a:lnTo>
                    <a:pt x="18720" y="26975"/>
                  </a:lnTo>
                  <a:lnTo>
                    <a:pt x="6579" y="46216"/>
                  </a:lnTo>
                  <a:lnTo>
                    <a:pt x="0" y="46216"/>
                  </a:lnTo>
                  <a:lnTo>
                    <a:pt x="15481" y="21755"/>
                  </a:lnTo>
                  <a:lnTo>
                    <a:pt x="1994"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76" name="Shape 47305"/>
            <p:cNvSpPr/>
            <p:nvPr/>
          </p:nvSpPr>
          <p:spPr>
            <a:xfrm>
              <a:off x="582192" y="138159"/>
              <a:ext cx="37312" cy="48755"/>
            </a:xfrm>
            <a:custGeom>
              <a:avLst/>
              <a:gdLst/>
              <a:ahLst/>
              <a:cxnLst/>
              <a:rect l="0" t="0" r="0" b="0"/>
              <a:pathLst>
                <a:path w="37312" h="48755">
                  <a:moveTo>
                    <a:pt x="20675" y="0"/>
                  </a:moveTo>
                  <a:cubicBezTo>
                    <a:pt x="29489" y="0"/>
                    <a:pt x="35789" y="5944"/>
                    <a:pt x="37312" y="16459"/>
                  </a:cubicBezTo>
                  <a:lnTo>
                    <a:pt x="30836" y="17450"/>
                  </a:lnTo>
                  <a:cubicBezTo>
                    <a:pt x="29934" y="10071"/>
                    <a:pt x="25438" y="5766"/>
                    <a:pt x="20053" y="5766"/>
                  </a:cubicBezTo>
                  <a:cubicBezTo>
                    <a:pt x="12852" y="5766"/>
                    <a:pt x="7455" y="12599"/>
                    <a:pt x="7455" y="24372"/>
                  </a:cubicBezTo>
                  <a:cubicBezTo>
                    <a:pt x="7455" y="35967"/>
                    <a:pt x="12586" y="42812"/>
                    <a:pt x="19863" y="42812"/>
                  </a:cubicBezTo>
                  <a:cubicBezTo>
                    <a:pt x="25438" y="42812"/>
                    <a:pt x="29667" y="38760"/>
                    <a:pt x="31102" y="31483"/>
                  </a:cubicBezTo>
                  <a:lnTo>
                    <a:pt x="37312" y="32652"/>
                  </a:lnTo>
                  <a:cubicBezTo>
                    <a:pt x="35509" y="42990"/>
                    <a:pt x="28956" y="48755"/>
                    <a:pt x="19596" y="48755"/>
                  </a:cubicBezTo>
                  <a:cubicBezTo>
                    <a:pt x="8001" y="48755"/>
                    <a:pt x="0" y="39383"/>
                    <a:pt x="0" y="24372"/>
                  </a:cubicBezTo>
                  <a:cubicBezTo>
                    <a:pt x="0" y="9538"/>
                    <a:pt x="8445" y="0"/>
                    <a:pt x="20675"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77" name="Shape 47306"/>
            <p:cNvSpPr/>
            <p:nvPr/>
          </p:nvSpPr>
          <p:spPr>
            <a:xfrm>
              <a:off x="625253" y="138203"/>
              <a:ext cx="20593" cy="48671"/>
            </a:xfrm>
            <a:custGeom>
              <a:avLst/>
              <a:gdLst/>
              <a:ahLst/>
              <a:cxnLst/>
              <a:rect l="0" t="0" r="0" b="0"/>
              <a:pathLst>
                <a:path w="20593" h="48671">
                  <a:moveTo>
                    <a:pt x="20593" y="0"/>
                  </a:moveTo>
                  <a:lnTo>
                    <a:pt x="20593" y="5890"/>
                  </a:lnTo>
                  <a:lnTo>
                    <a:pt x="11905" y="9334"/>
                  </a:lnTo>
                  <a:cubicBezTo>
                    <a:pt x="9623" y="11718"/>
                    <a:pt x="8141" y="15249"/>
                    <a:pt x="7557" y="19833"/>
                  </a:cubicBezTo>
                  <a:lnTo>
                    <a:pt x="20593" y="19833"/>
                  </a:lnTo>
                  <a:lnTo>
                    <a:pt x="20593" y="24875"/>
                  </a:lnTo>
                  <a:lnTo>
                    <a:pt x="7468" y="24875"/>
                  </a:lnTo>
                  <a:lnTo>
                    <a:pt x="7468" y="25142"/>
                  </a:lnTo>
                  <a:cubicBezTo>
                    <a:pt x="7468" y="30762"/>
                    <a:pt x="8817" y="35188"/>
                    <a:pt x="11211" y="38209"/>
                  </a:cubicBezTo>
                  <a:lnTo>
                    <a:pt x="20593" y="42554"/>
                  </a:lnTo>
                  <a:lnTo>
                    <a:pt x="20593" y="48671"/>
                  </a:lnTo>
                  <a:lnTo>
                    <a:pt x="5691" y="42150"/>
                  </a:lnTo>
                  <a:cubicBezTo>
                    <a:pt x="2070" y="37930"/>
                    <a:pt x="0" y="31834"/>
                    <a:pt x="0" y="24329"/>
                  </a:cubicBezTo>
                  <a:cubicBezTo>
                    <a:pt x="0" y="16956"/>
                    <a:pt x="2137" y="10864"/>
                    <a:pt x="5791" y="6614"/>
                  </a:cubicBezTo>
                  <a:lnTo>
                    <a:pt x="20593"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78" name="Shape 47307"/>
            <p:cNvSpPr/>
            <p:nvPr/>
          </p:nvSpPr>
          <p:spPr>
            <a:xfrm>
              <a:off x="645846" y="172070"/>
              <a:ext cx="19869" cy="14846"/>
            </a:xfrm>
            <a:custGeom>
              <a:avLst/>
              <a:gdLst/>
              <a:ahLst/>
              <a:cxnLst/>
              <a:rect l="0" t="0" r="0" b="0"/>
              <a:pathLst>
                <a:path w="19869" h="14846">
                  <a:moveTo>
                    <a:pt x="13303" y="0"/>
                  </a:moveTo>
                  <a:lnTo>
                    <a:pt x="19869" y="1167"/>
                  </a:lnTo>
                  <a:cubicBezTo>
                    <a:pt x="16631" y="10071"/>
                    <a:pt x="9709" y="14846"/>
                    <a:pt x="95" y="14846"/>
                  </a:cubicBezTo>
                  <a:lnTo>
                    <a:pt x="0" y="14804"/>
                  </a:lnTo>
                  <a:lnTo>
                    <a:pt x="0" y="8687"/>
                  </a:lnTo>
                  <a:lnTo>
                    <a:pt x="629" y="8979"/>
                  </a:lnTo>
                  <a:cubicBezTo>
                    <a:pt x="6382" y="8979"/>
                    <a:pt x="10966" y="5753"/>
                    <a:pt x="13303"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79" name="Shape 47308"/>
            <p:cNvSpPr/>
            <p:nvPr/>
          </p:nvSpPr>
          <p:spPr>
            <a:xfrm>
              <a:off x="645846" y="138161"/>
              <a:ext cx="20504" cy="24918"/>
            </a:xfrm>
            <a:custGeom>
              <a:avLst/>
              <a:gdLst/>
              <a:ahLst/>
              <a:cxnLst/>
              <a:rect l="0" t="0" r="0" b="0"/>
              <a:pathLst>
                <a:path w="20504" h="24918">
                  <a:moveTo>
                    <a:pt x="95" y="0"/>
                  </a:moveTo>
                  <a:cubicBezTo>
                    <a:pt x="12503" y="0"/>
                    <a:pt x="20504" y="8992"/>
                    <a:pt x="20504" y="23927"/>
                  </a:cubicBezTo>
                  <a:lnTo>
                    <a:pt x="20504" y="24918"/>
                  </a:lnTo>
                  <a:lnTo>
                    <a:pt x="0" y="24918"/>
                  </a:lnTo>
                  <a:lnTo>
                    <a:pt x="0" y="19876"/>
                  </a:lnTo>
                  <a:lnTo>
                    <a:pt x="13036" y="19876"/>
                  </a:lnTo>
                  <a:cubicBezTo>
                    <a:pt x="12681" y="10884"/>
                    <a:pt x="7918" y="5753"/>
                    <a:pt x="451" y="5753"/>
                  </a:cubicBezTo>
                  <a:lnTo>
                    <a:pt x="0" y="5932"/>
                  </a:lnTo>
                  <a:lnTo>
                    <a:pt x="0" y="43"/>
                  </a:lnTo>
                  <a:lnTo>
                    <a:pt x="95"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80" name="Shape 47309"/>
            <p:cNvSpPr/>
            <p:nvPr/>
          </p:nvSpPr>
          <p:spPr>
            <a:xfrm>
              <a:off x="675518" y="139397"/>
              <a:ext cx="18790" cy="62267"/>
            </a:xfrm>
            <a:custGeom>
              <a:avLst/>
              <a:gdLst/>
              <a:ahLst/>
              <a:cxnLst/>
              <a:rect l="0" t="0" r="0" b="0"/>
              <a:pathLst>
                <a:path w="18790" h="62267">
                  <a:moveTo>
                    <a:pt x="18790" y="0"/>
                  </a:moveTo>
                  <a:lnTo>
                    <a:pt x="18790" y="4891"/>
                  </a:lnTo>
                  <a:lnTo>
                    <a:pt x="10341" y="8820"/>
                  </a:lnTo>
                  <a:cubicBezTo>
                    <a:pt x="8138" y="11314"/>
                    <a:pt x="6744" y="14864"/>
                    <a:pt x="6744" y="19086"/>
                  </a:cubicBezTo>
                  <a:lnTo>
                    <a:pt x="6744" y="26821"/>
                  </a:lnTo>
                  <a:cubicBezTo>
                    <a:pt x="6744" y="35901"/>
                    <a:pt x="11684" y="41210"/>
                    <a:pt x="18517" y="41210"/>
                  </a:cubicBezTo>
                  <a:lnTo>
                    <a:pt x="18790" y="41066"/>
                  </a:lnTo>
                  <a:lnTo>
                    <a:pt x="18790" y="46368"/>
                  </a:lnTo>
                  <a:lnTo>
                    <a:pt x="6744" y="38873"/>
                  </a:lnTo>
                  <a:lnTo>
                    <a:pt x="6744" y="62267"/>
                  </a:lnTo>
                  <a:lnTo>
                    <a:pt x="0" y="62267"/>
                  </a:lnTo>
                  <a:lnTo>
                    <a:pt x="0" y="24"/>
                  </a:lnTo>
                  <a:lnTo>
                    <a:pt x="6299" y="24"/>
                  </a:lnTo>
                  <a:lnTo>
                    <a:pt x="6299" y="9016"/>
                  </a:lnTo>
                  <a:lnTo>
                    <a:pt x="1879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81" name="Shape 47310"/>
            <p:cNvSpPr/>
            <p:nvPr/>
          </p:nvSpPr>
          <p:spPr>
            <a:xfrm>
              <a:off x="694308" y="138164"/>
              <a:ext cx="19514" cy="48387"/>
            </a:xfrm>
            <a:custGeom>
              <a:avLst/>
              <a:gdLst/>
              <a:ahLst/>
              <a:cxnLst/>
              <a:rect l="0" t="0" r="0" b="0"/>
              <a:pathLst>
                <a:path w="19514" h="48387">
                  <a:moveTo>
                    <a:pt x="1708" y="0"/>
                  </a:moveTo>
                  <a:cubicBezTo>
                    <a:pt x="11779" y="0"/>
                    <a:pt x="19514" y="9258"/>
                    <a:pt x="19514" y="24003"/>
                  </a:cubicBezTo>
                  <a:cubicBezTo>
                    <a:pt x="19514" y="39115"/>
                    <a:pt x="11512" y="48387"/>
                    <a:pt x="1264" y="48387"/>
                  </a:cubicBezTo>
                  <a:lnTo>
                    <a:pt x="0" y="47601"/>
                  </a:lnTo>
                  <a:lnTo>
                    <a:pt x="0" y="42299"/>
                  </a:lnTo>
                  <a:lnTo>
                    <a:pt x="8687" y="37700"/>
                  </a:lnTo>
                  <a:cubicBezTo>
                    <a:pt x="10833" y="34598"/>
                    <a:pt x="12046" y="30035"/>
                    <a:pt x="12046" y="24194"/>
                  </a:cubicBezTo>
                  <a:cubicBezTo>
                    <a:pt x="12046" y="12674"/>
                    <a:pt x="7283" y="6121"/>
                    <a:pt x="6" y="6121"/>
                  </a:cubicBezTo>
                  <a:lnTo>
                    <a:pt x="0" y="6124"/>
                  </a:lnTo>
                  <a:lnTo>
                    <a:pt x="0" y="1233"/>
                  </a:lnTo>
                  <a:lnTo>
                    <a:pt x="1708"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82" name="Shape 47311"/>
            <p:cNvSpPr/>
            <p:nvPr/>
          </p:nvSpPr>
          <p:spPr>
            <a:xfrm>
              <a:off x="717150" y="127738"/>
              <a:ext cx="27610" cy="59170"/>
            </a:xfrm>
            <a:custGeom>
              <a:avLst/>
              <a:gdLst/>
              <a:ahLst/>
              <a:cxnLst/>
              <a:rect l="0" t="0" r="0" b="0"/>
              <a:pathLst>
                <a:path w="27610" h="59170">
                  <a:moveTo>
                    <a:pt x="15011" y="0"/>
                  </a:moveTo>
                  <a:lnTo>
                    <a:pt x="15011" y="11685"/>
                  </a:lnTo>
                  <a:lnTo>
                    <a:pt x="25984" y="11685"/>
                  </a:lnTo>
                  <a:lnTo>
                    <a:pt x="25984" y="16726"/>
                  </a:lnTo>
                  <a:lnTo>
                    <a:pt x="15011" y="16726"/>
                  </a:lnTo>
                  <a:lnTo>
                    <a:pt x="15011" y="40908"/>
                  </a:lnTo>
                  <a:cubicBezTo>
                    <a:pt x="15011" y="49543"/>
                    <a:pt x="15824" y="53226"/>
                    <a:pt x="22834" y="53226"/>
                  </a:cubicBezTo>
                  <a:cubicBezTo>
                    <a:pt x="24270" y="53226"/>
                    <a:pt x="25895" y="53137"/>
                    <a:pt x="27610" y="52681"/>
                  </a:cubicBezTo>
                  <a:lnTo>
                    <a:pt x="27610" y="58458"/>
                  </a:lnTo>
                  <a:cubicBezTo>
                    <a:pt x="25717" y="58903"/>
                    <a:pt x="23736" y="59170"/>
                    <a:pt x="21844" y="59170"/>
                  </a:cubicBezTo>
                  <a:cubicBezTo>
                    <a:pt x="16358" y="59170"/>
                    <a:pt x="12586" y="57544"/>
                    <a:pt x="9982" y="53684"/>
                  </a:cubicBezTo>
                  <a:cubicBezTo>
                    <a:pt x="8090" y="50978"/>
                    <a:pt x="8090" y="46661"/>
                    <a:pt x="8090" y="40729"/>
                  </a:cubicBezTo>
                  <a:lnTo>
                    <a:pt x="8090" y="16726"/>
                  </a:lnTo>
                  <a:lnTo>
                    <a:pt x="0" y="16726"/>
                  </a:lnTo>
                  <a:lnTo>
                    <a:pt x="0" y="11685"/>
                  </a:lnTo>
                  <a:lnTo>
                    <a:pt x="8090" y="11685"/>
                  </a:lnTo>
                  <a:lnTo>
                    <a:pt x="8090" y="712"/>
                  </a:lnTo>
                  <a:lnTo>
                    <a:pt x="15011"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83" name="Shape 342809"/>
            <p:cNvSpPr/>
            <p:nvPr/>
          </p:nvSpPr>
          <p:spPr>
            <a:xfrm>
              <a:off x="751142" y="139420"/>
              <a:ext cx="9144" cy="46215"/>
            </a:xfrm>
            <a:custGeom>
              <a:avLst/>
              <a:gdLst/>
              <a:ahLst/>
              <a:cxnLst/>
              <a:rect l="0" t="0" r="0" b="0"/>
              <a:pathLst>
                <a:path w="9144" h="46215">
                  <a:moveTo>
                    <a:pt x="0" y="0"/>
                  </a:moveTo>
                  <a:lnTo>
                    <a:pt x="9144" y="0"/>
                  </a:lnTo>
                  <a:lnTo>
                    <a:pt x="9144" y="46215"/>
                  </a:lnTo>
                  <a:lnTo>
                    <a:pt x="0" y="46215"/>
                  </a:lnTo>
                  <a:lnTo>
                    <a:pt x="0" y="0"/>
                  </a:lnTo>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84" name="Shape 342810"/>
            <p:cNvSpPr/>
            <p:nvPr/>
          </p:nvSpPr>
          <p:spPr>
            <a:xfrm>
              <a:off x="751142" y="123241"/>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85" name="Shape 47314"/>
            <p:cNvSpPr/>
            <p:nvPr/>
          </p:nvSpPr>
          <p:spPr>
            <a:xfrm>
              <a:off x="767413" y="138171"/>
              <a:ext cx="20720" cy="48743"/>
            </a:xfrm>
            <a:custGeom>
              <a:avLst/>
              <a:gdLst/>
              <a:ahLst/>
              <a:cxnLst/>
              <a:rect l="0" t="0" r="0" b="0"/>
              <a:pathLst>
                <a:path w="20720" h="48743">
                  <a:moveTo>
                    <a:pt x="20676" y="0"/>
                  </a:moveTo>
                  <a:lnTo>
                    <a:pt x="20720" y="19"/>
                  </a:lnTo>
                  <a:lnTo>
                    <a:pt x="20720" y="5776"/>
                  </a:lnTo>
                  <a:lnTo>
                    <a:pt x="20676" y="5753"/>
                  </a:lnTo>
                  <a:cubicBezTo>
                    <a:pt x="12675" y="5753"/>
                    <a:pt x="7455" y="12497"/>
                    <a:pt x="7455" y="24359"/>
                  </a:cubicBezTo>
                  <a:cubicBezTo>
                    <a:pt x="7455" y="36144"/>
                    <a:pt x="12764" y="42976"/>
                    <a:pt x="20676" y="42976"/>
                  </a:cubicBezTo>
                  <a:lnTo>
                    <a:pt x="20720" y="42954"/>
                  </a:lnTo>
                  <a:lnTo>
                    <a:pt x="20720" y="48723"/>
                  </a:lnTo>
                  <a:lnTo>
                    <a:pt x="20676" y="48743"/>
                  </a:lnTo>
                  <a:cubicBezTo>
                    <a:pt x="8446" y="48743"/>
                    <a:pt x="0" y="39192"/>
                    <a:pt x="0" y="24359"/>
                  </a:cubicBezTo>
                  <a:cubicBezTo>
                    <a:pt x="0" y="9436"/>
                    <a:pt x="8446" y="0"/>
                    <a:pt x="20676"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86" name="Shape 47315"/>
            <p:cNvSpPr/>
            <p:nvPr/>
          </p:nvSpPr>
          <p:spPr>
            <a:xfrm>
              <a:off x="788133" y="138190"/>
              <a:ext cx="20822" cy="48704"/>
            </a:xfrm>
            <a:custGeom>
              <a:avLst/>
              <a:gdLst/>
              <a:ahLst/>
              <a:cxnLst/>
              <a:rect l="0" t="0" r="0" b="0"/>
              <a:pathLst>
                <a:path w="20822" h="48704">
                  <a:moveTo>
                    <a:pt x="0" y="0"/>
                  </a:moveTo>
                  <a:lnTo>
                    <a:pt x="15008" y="6564"/>
                  </a:lnTo>
                  <a:cubicBezTo>
                    <a:pt x="18685" y="10788"/>
                    <a:pt x="20822" y="16878"/>
                    <a:pt x="20822" y="24340"/>
                  </a:cubicBezTo>
                  <a:cubicBezTo>
                    <a:pt x="20822" y="31756"/>
                    <a:pt x="18685" y="37852"/>
                    <a:pt x="15008" y="42094"/>
                  </a:cubicBezTo>
                  <a:lnTo>
                    <a:pt x="0" y="48704"/>
                  </a:lnTo>
                  <a:lnTo>
                    <a:pt x="0" y="42935"/>
                  </a:lnTo>
                  <a:lnTo>
                    <a:pt x="9577" y="38035"/>
                  </a:lnTo>
                  <a:cubicBezTo>
                    <a:pt x="11916" y="34843"/>
                    <a:pt x="13265" y="30188"/>
                    <a:pt x="13265" y="24340"/>
                  </a:cubicBezTo>
                  <a:cubicBezTo>
                    <a:pt x="13265" y="18453"/>
                    <a:pt x="11938" y="13801"/>
                    <a:pt x="9611" y="10622"/>
                  </a:cubicBezTo>
                  <a:lnTo>
                    <a:pt x="0" y="5756"/>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87" name="Shape 47316"/>
            <p:cNvSpPr/>
            <p:nvPr/>
          </p:nvSpPr>
          <p:spPr>
            <a:xfrm>
              <a:off x="818120" y="138167"/>
              <a:ext cx="36233" cy="47473"/>
            </a:xfrm>
            <a:custGeom>
              <a:avLst/>
              <a:gdLst/>
              <a:ahLst/>
              <a:cxnLst/>
              <a:rect l="0" t="0" r="0" b="0"/>
              <a:pathLst>
                <a:path w="36233" h="47473">
                  <a:moveTo>
                    <a:pt x="21222" y="0"/>
                  </a:moveTo>
                  <a:cubicBezTo>
                    <a:pt x="31026" y="0"/>
                    <a:pt x="36233" y="6198"/>
                    <a:pt x="36233" y="18250"/>
                  </a:cubicBezTo>
                  <a:lnTo>
                    <a:pt x="36233" y="47473"/>
                  </a:lnTo>
                  <a:lnTo>
                    <a:pt x="29578" y="47473"/>
                  </a:lnTo>
                  <a:lnTo>
                    <a:pt x="29578" y="17628"/>
                  </a:lnTo>
                  <a:cubicBezTo>
                    <a:pt x="29578" y="9982"/>
                    <a:pt x="26073" y="5753"/>
                    <a:pt x="20053" y="5753"/>
                  </a:cubicBezTo>
                  <a:cubicBezTo>
                    <a:pt x="12675" y="5753"/>
                    <a:pt x="6744" y="12319"/>
                    <a:pt x="6744" y="21934"/>
                  </a:cubicBezTo>
                  <a:lnTo>
                    <a:pt x="6744" y="47473"/>
                  </a:lnTo>
                  <a:lnTo>
                    <a:pt x="0" y="47473"/>
                  </a:lnTo>
                  <a:lnTo>
                    <a:pt x="0" y="1257"/>
                  </a:lnTo>
                  <a:lnTo>
                    <a:pt x="6299" y="1257"/>
                  </a:lnTo>
                  <a:lnTo>
                    <a:pt x="6299" y="9805"/>
                  </a:lnTo>
                  <a:cubicBezTo>
                    <a:pt x="10071" y="3150"/>
                    <a:pt x="14834" y="0"/>
                    <a:pt x="21222"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88" name="Shape 47317"/>
            <p:cNvSpPr/>
            <p:nvPr/>
          </p:nvSpPr>
          <p:spPr>
            <a:xfrm>
              <a:off x="493045" y="260093"/>
              <a:ext cx="262725" cy="266941"/>
            </a:xfrm>
            <a:custGeom>
              <a:avLst/>
              <a:gdLst/>
              <a:ahLst/>
              <a:cxnLst/>
              <a:rect l="0" t="0" r="0" b="0"/>
              <a:pathLst>
                <a:path w="262725" h="266941">
                  <a:moveTo>
                    <a:pt x="0" y="0"/>
                  </a:moveTo>
                  <a:lnTo>
                    <a:pt x="0" y="266941"/>
                  </a:lnTo>
                  <a:lnTo>
                    <a:pt x="262725" y="266941"/>
                  </a:lnTo>
                </a:path>
              </a:pathLst>
            </a:custGeom>
            <a:ln w="5626" cap="flat">
              <a:miter lim="100000"/>
            </a:ln>
          </p:spPr>
          <p:style>
            <a:lnRef idx="1">
              <a:srgbClr val="000000"/>
            </a:lnRef>
            <a:fillRef idx="0">
              <a:srgbClr val="000000">
                <a:alpha val="0"/>
              </a:srgbClr>
            </a:fillRef>
            <a:effectRef idx="0">
              <a:scrgbClr r="0" g="0" b="0"/>
            </a:effectRef>
            <a:fontRef idx="none"/>
          </p:style>
          <p:txBody>
            <a:bodyPr/>
            <a:lstStyle/>
            <a:p>
              <a:endParaRPr lang="en-US" b="1"/>
            </a:p>
          </p:txBody>
        </p:sp>
        <p:sp>
          <p:nvSpPr>
            <p:cNvPr id="189" name="Shape 47318"/>
            <p:cNvSpPr/>
            <p:nvPr/>
          </p:nvSpPr>
          <p:spPr>
            <a:xfrm>
              <a:off x="1248250" y="640356"/>
              <a:ext cx="265531" cy="981532"/>
            </a:xfrm>
            <a:custGeom>
              <a:avLst/>
              <a:gdLst/>
              <a:ahLst/>
              <a:cxnLst/>
              <a:rect l="0" t="0" r="0" b="0"/>
              <a:pathLst>
                <a:path w="265531" h="981532">
                  <a:moveTo>
                    <a:pt x="0" y="0"/>
                  </a:moveTo>
                  <a:lnTo>
                    <a:pt x="0" y="981532"/>
                  </a:lnTo>
                  <a:lnTo>
                    <a:pt x="265531" y="981532"/>
                  </a:lnTo>
                </a:path>
              </a:pathLst>
            </a:custGeom>
            <a:ln w="5626" cap="flat">
              <a:miter lim="100000"/>
            </a:ln>
          </p:spPr>
          <p:style>
            <a:lnRef idx="1">
              <a:srgbClr val="000000"/>
            </a:lnRef>
            <a:fillRef idx="0">
              <a:srgbClr val="000000">
                <a:alpha val="0"/>
              </a:srgbClr>
            </a:fillRef>
            <a:effectRef idx="0">
              <a:scrgbClr r="0" g="0" b="0"/>
            </a:effectRef>
            <a:fontRef idx="none"/>
          </p:style>
          <p:txBody>
            <a:bodyPr/>
            <a:lstStyle/>
            <a:p>
              <a:endParaRPr lang="en-US" b="1"/>
            </a:p>
          </p:txBody>
        </p:sp>
        <p:sp>
          <p:nvSpPr>
            <p:cNvPr id="190" name="Shape 47319"/>
            <p:cNvSpPr/>
            <p:nvPr/>
          </p:nvSpPr>
          <p:spPr>
            <a:xfrm>
              <a:off x="1244643" y="958352"/>
              <a:ext cx="271932" cy="0"/>
            </a:xfrm>
            <a:custGeom>
              <a:avLst/>
              <a:gdLst/>
              <a:ahLst/>
              <a:cxnLst/>
              <a:rect l="0" t="0" r="0" b="0"/>
              <a:pathLst>
                <a:path w="271932">
                  <a:moveTo>
                    <a:pt x="0" y="0"/>
                  </a:moveTo>
                  <a:lnTo>
                    <a:pt x="271932" y="0"/>
                  </a:lnTo>
                </a:path>
              </a:pathLst>
            </a:custGeom>
            <a:ln w="5626" cap="flat">
              <a:miter lim="100000"/>
            </a:ln>
          </p:spPr>
          <p:style>
            <a:lnRef idx="1">
              <a:srgbClr val="000000"/>
            </a:lnRef>
            <a:fillRef idx="0">
              <a:srgbClr val="000000">
                <a:alpha val="0"/>
              </a:srgbClr>
            </a:fillRef>
            <a:effectRef idx="0">
              <a:scrgbClr r="0" g="0" b="0"/>
            </a:effectRef>
            <a:fontRef idx="none"/>
          </p:style>
          <p:txBody>
            <a:bodyPr/>
            <a:lstStyle/>
            <a:p>
              <a:endParaRPr lang="en-US" b="1"/>
            </a:p>
          </p:txBody>
        </p:sp>
        <p:sp>
          <p:nvSpPr>
            <p:cNvPr id="191" name="Shape 47320"/>
            <p:cNvSpPr/>
            <p:nvPr/>
          </p:nvSpPr>
          <p:spPr>
            <a:xfrm>
              <a:off x="2049239" y="1058097"/>
              <a:ext cx="224790" cy="264122"/>
            </a:xfrm>
            <a:custGeom>
              <a:avLst/>
              <a:gdLst/>
              <a:ahLst/>
              <a:cxnLst/>
              <a:rect l="0" t="0" r="0" b="0"/>
              <a:pathLst>
                <a:path w="224790" h="264122">
                  <a:moveTo>
                    <a:pt x="0" y="0"/>
                  </a:moveTo>
                  <a:lnTo>
                    <a:pt x="0" y="264122"/>
                  </a:lnTo>
                  <a:lnTo>
                    <a:pt x="224790" y="264122"/>
                  </a:lnTo>
                </a:path>
              </a:pathLst>
            </a:custGeom>
            <a:ln w="5626" cap="flat">
              <a:miter lim="100000"/>
            </a:ln>
          </p:spPr>
          <p:style>
            <a:lnRef idx="1">
              <a:srgbClr val="000000"/>
            </a:lnRef>
            <a:fillRef idx="0">
              <a:srgbClr val="000000">
                <a:alpha val="0"/>
              </a:srgbClr>
            </a:fillRef>
            <a:effectRef idx="0">
              <a:scrgbClr r="0" g="0" b="0"/>
            </a:effectRef>
            <a:fontRef idx="none"/>
          </p:style>
          <p:txBody>
            <a:bodyPr/>
            <a:lstStyle/>
            <a:p>
              <a:endParaRPr lang="en-US" b="1"/>
            </a:p>
          </p:txBody>
        </p:sp>
        <p:sp>
          <p:nvSpPr>
            <p:cNvPr id="192" name="Shape 47321"/>
            <p:cNvSpPr/>
            <p:nvPr/>
          </p:nvSpPr>
          <p:spPr>
            <a:xfrm>
              <a:off x="870840" y="501162"/>
              <a:ext cx="21717" cy="62408"/>
            </a:xfrm>
            <a:custGeom>
              <a:avLst/>
              <a:gdLst/>
              <a:ahLst/>
              <a:cxnLst/>
              <a:rect l="0" t="0" r="0" b="0"/>
              <a:pathLst>
                <a:path w="21717" h="62408">
                  <a:moveTo>
                    <a:pt x="0" y="0"/>
                  </a:moveTo>
                  <a:lnTo>
                    <a:pt x="21577" y="0"/>
                  </a:lnTo>
                  <a:lnTo>
                    <a:pt x="21717" y="37"/>
                  </a:lnTo>
                  <a:lnTo>
                    <a:pt x="21717" y="6497"/>
                  </a:lnTo>
                  <a:lnTo>
                    <a:pt x="21311" y="6388"/>
                  </a:lnTo>
                  <a:lnTo>
                    <a:pt x="7468" y="6388"/>
                  </a:lnTo>
                  <a:lnTo>
                    <a:pt x="7468" y="28778"/>
                  </a:lnTo>
                  <a:lnTo>
                    <a:pt x="20688" y="28778"/>
                  </a:lnTo>
                  <a:lnTo>
                    <a:pt x="21717" y="28532"/>
                  </a:lnTo>
                  <a:lnTo>
                    <a:pt x="21717" y="34975"/>
                  </a:lnTo>
                  <a:lnTo>
                    <a:pt x="7468" y="34975"/>
                  </a:lnTo>
                  <a:lnTo>
                    <a:pt x="7468" y="62408"/>
                  </a:lnTo>
                  <a:lnTo>
                    <a:pt x="0" y="62408"/>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93" name="Shape 47322"/>
            <p:cNvSpPr/>
            <p:nvPr/>
          </p:nvSpPr>
          <p:spPr>
            <a:xfrm>
              <a:off x="892557" y="501200"/>
              <a:ext cx="23419" cy="62371"/>
            </a:xfrm>
            <a:custGeom>
              <a:avLst/>
              <a:gdLst/>
              <a:ahLst/>
              <a:cxnLst/>
              <a:rect l="0" t="0" r="0" b="0"/>
              <a:pathLst>
                <a:path w="23419" h="62371">
                  <a:moveTo>
                    <a:pt x="0" y="0"/>
                  </a:moveTo>
                  <a:lnTo>
                    <a:pt x="16778" y="4462"/>
                  </a:lnTo>
                  <a:cubicBezTo>
                    <a:pt x="20542" y="7431"/>
                    <a:pt x="22428" y="11837"/>
                    <a:pt x="22428" y="17590"/>
                  </a:cubicBezTo>
                  <a:cubicBezTo>
                    <a:pt x="22428" y="25147"/>
                    <a:pt x="18567" y="30545"/>
                    <a:pt x="10833" y="33503"/>
                  </a:cubicBezTo>
                  <a:lnTo>
                    <a:pt x="23419" y="62371"/>
                  </a:lnTo>
                  <a:lnTo>
                    <a:pt x="15773" y="62371"/>
                  </a:lnTo>
                  <a:lnTo>
                    <a:pt x="3823" y="34938"/>
                  </a:lnTo>
                  <a:lnTo>
                    <a:pt x="0" y="34938"/>
                  </a:lnTo>
                  <a:lnTo>
                    <a:pt x="0" y="28494"/>
                  </a:lnTo>
                  <a:lnTo>
                    <a:pt x="10454" y="25988"/>
                  </a:lnTo>
                  <a:cubicBezTo>
                    <a:pt x="12992" y="24134"/>
                    <a:pt x="14250" y="21324"/>
                    <a:pt x="14250" y="17501"/>
                  </a:cubicBezTo>
                  <a:cubicBezTo>
                    <a:pt x="14250" y="13952"/>
                    <a:pt x="12992" y="11164"/>
                    <a:pt x="10532" y="9264"/>
                  </a:cubicBezTo>
                  <a:lnTo>
                    <a:pt x="0" y="6459"/>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94" name="Shape 47323"/>
            <p:cNvSpPr/>
            <p:nvPr/>
          </p:nvSpPr>
          <p:spPr>
            <a:xfrm>
              <a:off x="921198" y="516097"/>
              <a:ext cx="20720" cy="48743"/>
            </a:xfrm>
            <a:custGeom>
              <a:avLst/>
              <a:gdLst/>
              <a:ahLst/>
              <a:cxnLst/>
              <a:rect l="0" t="0" r="0" b="0"/>
              <a:pathLst>
                <a:path w="20720" h="48743">
                  <a:moveTo>
                    <a:pt x="20676" y="0"/>
                  </a:moveTo>
                  <a:lnTo>
                    <a:pt x="20720" y="19"/>
                  </a:lnTo>
                  <a:lnTo>
                    <a:pt x="20720" y="5776"/>
                  </a:lnTo>
                  <a:lnTo>
                    <a:pt x="20676" y="5753"/>
                  </a:lnTo>
                  <a:cubicBezTo>
                    <a:pt x="12675" y="5753"/>
                    <a:pt x="7455" y="12497"/>
                    <a:pt x="7455" y="24359"/>
                  </a:cubicBezTo>
                  <a:cubicBezTo>
                    <a:pt x="7455" y="36144"/>
                    <a:pt x="12764" y="42977"/>
                    <a:pt x="20676" y="42977"/>
                  </a:cubicBezTo>
                  <a:lnTo>
                    <a:pt x="20720" y="42955"/>
                  </a:lnTo>
                  <a:lnTo>
                    <a:pt x="20720" y="48723"/>
                  </a:lnTo>
                  <a:lnTo>
                    <a:pt x="20676" y="48743"/>
                  </a:lnTo>
                  <a:cubicBezTo>
                    <a:pt x="8446" y="48743"/>
                    <a:pt x="0" y="39192"/>
                    <a:pt x="0" y="24359"/>
                  </a:cubicBezTo>
                  <a:cubicBezTo>
                    <a:pt x="0" y="9437"/>
                    <a:pt x="8446" y="0"/>
                    <a:pt x="20676"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95" name="Shape 47324"/>
            <p:cNvSpPr/>
            <p:nvPr/>
          </p:nvSpPr>
          <p:spPr>
            <a:xfrm>
              <a:off x="941919" y="516117"/>
              <a:ext cx="20822" cy="48704"/>
            </a:xfrm>
            <a:custGeom>
              <a:avLst/>
              <a:gdLst/>
              <a:ahLst/>
              <a:cxnLst/>
              <a:rect l="0" t="0" r="0" b="0"/>
              <a:pathLst>
                <a:path w="20822" h="48704">
                  <a:moveTo>
                    <a:pt x="0" y="0"/>
                  </a:moveTo>
                  <a:lnTo>
                    <a:pt x="15008" y="6564"/>
                  </a:lnTo>
                  <a:cubicBezTo>
                    <a:pt x="18685" y="10788"/>
                    <a:pt x="20822" y="16879"/>
                    <a:pt x="20822" y="24340"/>
                  </a:cubicBezTo>
                  <a:cubicBezTo>
                    <a:pt x="20822" y="31756"/>
                    <a:pt x="18685" y="37852"/>
                    <a:pt x="15008" y="42094"/>
                  </a:cubicBezTo>
                  <a:lnTo>
                    <a:pt x="0" y="48704"/>
                  </a:lnTo>
                  <a:lnTo>
                    <a:pt x="0" y="42935"/>
                  </a:lnTo>
                  <a:lnTo>
                    <a:pt x="9577" y="38035"/>
                  </a:lnTo>
                  <a:cubicBezTo>
                    <a:pt x="11916" y="34842"/>
                    <a:pt x="13265" y="30188"/>
                    <a:pt x="13265" y="24340"/>
                  </a:cubicBezTo>
                  <a:cubicBezTo>
                    <a:pt x="13265" y="18453"/>
                    <a:pt x="11938" y="13801"/>
                    <a:pt x="9611" y="10622"/>
                  </a:cubicBezTo>
                  <a:lnTo>
                    <a:pt x="0" y="5756"/>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96" name="Shape 47325"/>
            <p:cNvSpPr/>
            <p:nvPr/>
          </p:nvSpPr>
          <p:spPr>
            <a:xfrm>
              <a:off x="966153" y="517351"/>
              <a:ext cx="59156" cy="46215"/>
            </a:xfrm>
            <a:custGeom>
              <a:avLst/>
              <a:gdLst/>
              <a:ahLst/>
              <a:cxnLst/>
              <a:rect l="0" t="0" r="0" b="0"/>
              <a:pathLst>
                <a:path w="59156" h="46215">
                  <a:moveTo>
                    <a:pt x="0" y="0"/>
                  </a:moveTo>
                  <a:lnTo>
                    <a:pt x="6833" y="0"/>
                  </a:lnTo>
                  <a:lnTo>
                    <a:pt x="17082" y="37223"/>
                  </a:lnTo>
                  <a:lnTo>
                    <a:pt x="26708" y="0"/>
                  </a:lnTo>
                  <a:lnTo>
                    <a:pt x="32004" y="0"/>
                  </a:lnTo>
                  <a:lnTo>
                    <a:pt x="42253" y="37223"/>
                  </a:lnTo>
                  <a:lnTo>
                    <a:pt x="53048" y="0"/>
                  </a:lnTo>
                  <a:lnTo>
                    <a:pt x="59156" y="0"/>
                  </a:lnTo>
                  <a:lnTo>
                    <a:pt x="45136" y="46215"/>
                  </a:lnTo>
                  <a:lnTo>
                    <a:pt x="39116" y="46215"/>
                  </a:lnTo>
                  <a:lnTo>
                    <a:pt x="29134" y="9627"/>
                  </a:lnTo>
                  <a:lnTo>
                    <a:pt x="19774" y="46215"/>
                  </a:lnTo>
                  <a:lnTo>
                    <a:pt x="13576" y="46215"/>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97" name="Shape 47326"/>
            <p:cNvSpPr/>
            <p:nvPr/>
          </p:nvSpPr>
          <p:spPr>
            <a:xfrm>
              <a:off x="1024684" y="501170"/>
              <a:ext cx="49899" cy="62395"/>
            </a:xfrm>
            <a:custGeom>
              <a:avLst/>
              <a:gdLst/>
              <a:ahLst/>
              <a:cxnLst/>
              <a:rect l="0" t="0" r="0" b="0"/>
              <a:pathLst>
                <a:path w="49899" h="62395">
                  <a:moveTo>
                    <a:pt x="0" y="0"/>
                  </a:moveTo>
                  <a:lnTo>
                    <a:pt x="7646" y="0"/>
                  </a:lnTo>
                  <a:lnTo>
                    <a:pt x="25451" y="53048"/>
                  </a:lnTo>
                  <a:lnTo>
                    <a:pt x="43066" y="0"/>
                  </a:lnTo>
                  <a:lnTo>
                    <a:pt x="49899" y="0"/>
                  </a:lnTo>
                  <a:lnTo>
                    <a:pt x="28867" y="62395"/>
                  </a:lnTo>
                  <a:lnTo>
                    <a:pt x="21311" y="62395"/>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98" name="Shape 47327"/>
            <p:cNvSpPr/>
            <p:nvPr/>
          </p:nvSpPr>
          <p:spPr>
            <a:xfrm>
              <a:off x="1074500" y="536358"/>
              <a:ext cx="19640" cy="28305"/>
            </a:xfrm>
            <a:custGeom>
              <a:avLst/>
              <a:gdLst/>
              <a:ahLst/>
              <a:cxnLst/>
              <a:rect l="0" t="0" r="0" b="0"/>
              <a:pathLst>
                <a:path w="19640" h="28305">
                  <a:moveTo>
                    <a:pt x="19640" y="0"/>
                  </a:moveTo>
                  <a:lnTo>
                    <a:pt x="19640" y="4940"/>
                  </a:lnTo>
                  <a:lnTo>
                    <a:pt x="12289" y="6350"/>
                  </a:lnTo>
                  <a:cubicBezTo>
                    <a:pt x="9141" y="8125"/>
                    <a:pt x="7544" y="10754"/>
                    <a:pt x="7544" y="14170"/>
                  </a:cubicBezTo>
                  <a:cubicBezTo>
                    <a:pt x="7544" y="19212"/>
                    <a:pt x="11150" y="22540"/>
                    <a:pt x="17170" y="22540"/>
                  </a:cubicBezTo>
                  <a:lnTo>
                    <a:pt x="19640" y="21398"/>
                  </a:lnTo>
                  <a:lnTo>
                    <a:pt x="19640" y="25951"/>
                  </a:lnTo>
                  <a:lnTo>
                    <a:pt x="15824" y="28305"/>
                  </a:lnTo>
                  <a:cubicBezTo>
                    <a:pt x="6375" y="28305"/>
                    <a:pt x="0" y="22349"/>
                    <a:pt x="0" y="14259"/>
                  </a:cubicBezTo>
                  <a:cubicBezTo>
                    <a:pt x="0" y="9046"/>
                    <a:pt x="2337" y="5090"/>
                    <a:pt x="6977" y="2437"/>
                  </a:cubicBezTo>
                  <a:lnTo>
                    <a:pt x="1964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199" name="Shape 47328"/>
            <p:cNvSpPr/>
            <p:nvPr/>
          </p:nvSpPr>
          <p:spPr>
            <a:xfrm>
              <a:off x="1075846" y="516499"/>
              <a:ext cx="18294" cy="13176"/>
            </a:xfrm>
            <a:custGeom>
              <a:avLst/>
              <a:gdLst/>
              <a:ahLst/>
              <a:cxnLst/>
              <a:rect l="0" t="0" r="0" b="0"/>
              <a:pathLst>
                <a:path w="18294" h="13176">
                  <a:moveTo>
                    <a:pt x="18294" y="0"/>
                  </a:moveTo>
                  <a:lnTo>
                    <a:pt x="18294" y="5559"/>
                  </a:lnTo>
                  <a:lnTo>
                    <a:pt x="6566" y="13176"/>
                  </a:lnTo>
                  <a:lnTo>
                    <a:pt x="0" y="12185"/>
                  </a:lnTo>
                  <a:cubicBezTo>
                    <a:pt x="946" y="8045"/>
                    <a:pt x="3105" y="4896"/>
                    <a:pt x="6455" y="2781"/>
                  </a:cubicBezTo>
                  <a:lnTo>
                    <a:pt x="18294"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00" name="Shape 47329"/>
            <p:cNvSpPr/>
            <p:nvPr/>
          </p:nvSpPr>
          <p:spPr>
            <a:xfrm>
              <a:off x="1094140" y="516086"/>
              <a:ext cx="20098" cy="47485"/>
            </a:xfrm>
            <a:custGeom>
              <a:avLst/>
              <a:gdLst/>
              <a:ahLst/>
              <a:cxnLst/>
              <a:rect l="0" t="0" r="0" b="0"/>
              <a:pathLst>
                <a:path w="20098" h="47485">
                  <a:moveTo>
                    <a:pt x="1759" y="0"/>
                  </a:moveTo>
                  <a:cubicBezTo>
                    <a:pt x="13799" y="0"/>
                    <a:pt x="18841" y="5766"/>
                    <a:pt x="18841" y="18262"/>
                  </a:cubicBezTo>
                  <a:lnTo>
                    <a:pt x="18841" y="38036"/>
                  </a:lnTo>
                  <a:cubicBezTo>
                    <a:pt x="18841" y="41542"/>
                    <a:pt x="19107" y="44603"/>
                    <a:pt x="20098" y="47485"/>
                  </a:cubicBezTo>
                  <a:lnTo>
                    <a:pt x="13176" y="47485"/>
                  </a:lnTo>
                  <a:cubicBezTo>
                    <a:pt x="12453" y="44869"/>
                    <a:pt x="12097" y="41910"/>
                    <a:pt x="12097" y="38760"/>
                  </a:cubicBezTo>
                  <a:lnTo>
                    <a:pt x="0" y="46224"/>
                  </a:lnTo>
                  <a:lnTo>
                    <a:pt x="0" y="41670"/>
                  </a:lnTo>
                  <a:lnTo>
                    <a:pt x="7847" y="38043"/>
                  </a:lnTo>
                  <a:cubicBezTo>
                    <a:pt x="10478" y="35096"/>
                    <a:pt x="12097" y="31026"/>
                    <a:pt x="12097" y="26530"/>
                  </a:cubicBezTo>
                  <a:lnTo>
                    <a:pt x="12097" y="24105"/>
                  </a:lnTo>
                  <a:cubicBezTo>
                    <a:pt x="10205" y="23927"/>
                    <a:pt x="8414" y="23927"/>
                    <a:pt x="6700" y="23927"/>
                  </a:cubicBezTo>
                  <a:lnTo>
                    <a:pt x="0" y="25212"/>
                  </a:lnTo>
                  <a:lnTo>
                    <a:pt x="0" y="20272"/>
                  </a:lnTo>
                  <a:lnTo>
                    <a:pt x="8134" y="18707"/>
                  </a:lnTo>
                  <a:cubicBezTo>
                    <a:pt x="9404" y="18707"/>
                    <a:pt x="10751" y="18707"/>
                    <a:pt x="12097" y="18796"/>
                  </a:cubicBezTo>
                  <a:lnTo>
                    <a:pt x="12097" y="15926"/>
                  </a:lnTo>
                  <a:cubicBezTo>
                    <a:pt x="12097" y="8992"/>
                    <a:pt x="8414" y="5588"/>
                    <a:pt x="591" y="5588"/>
                  </a:cubicBezTo>
                  <a:lnTo>
                    <a:pt x="0" y="5972"/>
                  </a:lnTo>
                  <a:lnTo>
                    <a:pt x="0" y="413"/>
                  </a:lnTo>
                  <a:lnTo>
                    <a:pt x="1759"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01" name="Shape 342811"/>
            <p:cNvSpPr/>
            <p:nvPr/>
          </p:nvSpPr>
          <p:spPr>
            <a:xfrm>
              <a:off x="1124941" y="501167"/>
              <a:ext cx="9144" cy="62395"/>
            </a:xfrm>
            <a:custGeom>
              <a:avLst/>
              <a:gdLst/>
              <a:ahLst/>
              <a:cxnLst/>
              <a:rect l="0" t="0" r="0" b="0"/>
              <a:pathLst>
                <a:path w="9144" h="62395">
                  <a:moveTo>
                    <a:pt x="0" y="0"/>
                  </a:moveTo>
                  <a:lnTo>
                    <a:pt x="9144" y="0"/>
                  </a:lnTo>
                  <a:lnTo>
                    <a:pt x="9144" y="62395"/>
                  </a:lnTo>
                  <a:lnTo>
                    <a:pt x="0" y="62395"/>
                  </a:lnTo>
                  <a:lnTo>
                    <a:pt x="0" y="0"/>
                  </a:lnTo>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02" name="Shape 47331"/>
            <p:cNvSpPr/>
            <p:nvPr/>
          </p:nvSpPr>
          <p:spPr>
            <a:xfrm>
              <a:off x="1145351" y="501170"/>
              <a:ext cx="40373" cy="62395"/>
            </a:xfrm>
            <a:custGeom>
              <a:avLst/>
              <a:gdLst/>
              <a:ahLst/>
              <a:cxnLst/>
              <a:rect l="0" t="0" r="0" b="0"/>
              <a:pathLst>
                <a:path w="40373" h="62395">
                  <a:moveTo>
                    <a:pt x="0" y="0"/>
                  </a:moveTo>
                  <a:lnTo>
                    <a:pt x="39560" y="0"/>
                  </a:lnTo>
                  <a:lnTo>
                    <a:pt x="39560" y="6198"/>
                  </a:lnTo>
                  <a:lnTo>
                    <a:pt x="7468" y="6198"/>
                  </a:lnTo>
                  <a:lnTo>
                    <a:pt x="7468" y="26429"/>
                  </a:lnTo>
                  <a:lnTo>
                    <a:pt x="32728" y="26429"/>
                  </a:lnTo>
                  <a:lnTo>
                    <a:pt x="32728" y="32449"/>
                  </a:lnTo>
                  <a:lnTo>
                    <a:pt x="7468" y="32449"/>
                  </a:lnTo>
                  <a:lnTo>
                    <a:pt x="7468" y="55918"/>
                  </a:lnTo>
                  <a:lnTo>
                    <a:pt x="40373" y="55918"/>
                  </a:lnTo>
                  <a:lnTo>
                    <a:pt x="40373" y="62395"/>
                  </a:lnTo>
                  <a:lnTo>
                    <a:pt x="0" y="62395"/>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03" name="Shape 47332"/>
            <p:cNvSpPr/>
            <p:nvPr/>
          </p:nvSpPr>
          <p:spPr>
            <a:xfrm>
              <a:off x="1186064" y="517351"/>
              <a:ext cx="38227" cy="46215"/>
            </a:xfrm>
            <a:custGeom>
              <a:avLst/>
              <a:gdLst/>
              <a:ahLst/>
              <a:cxnLst/>
              <a:rect l="0" t="0" r="0" b="0"/>
              <a:pathLst>
                <a:path w="38227" h="46215">
                  <a:moveTo>
                    <a:pt x="1994" y="0"/>
                  </a:moveTo>
                  <a:lnTo>
                    <a:pt x="9639" y="0"/>
                  </a:lnTo>
                  <a:lnTo>
                    <a:pt x="19253" y="15646"/>
                  </a:lnTo>
                  <a:lnTo>
                    <a:pt x="29324" y="0"/>
                  </a:lnTo>
                  <a:lnTo>
                    <a:pt x="35890" y="0"/>
                  </a:lnTo>
                  <a:lnTo>
                    <a:pt x="22581" y="20955"/>
                  </a:lnTo>
                  <a:lnTo>
                    <a:pt x="38227" y="46215"/>
                  </a:lnTo>
                  <a:lnTo>
                    <a:pt x="30581" y="46215"/>
                  </a:lnTo>
                  <a:lnTo>
                    <a:pt x="18720" y="26974"/>
                  </a:lnTo>
                  <a:lnTo>
                    <a:pt x="6579" y="46215"/>
                  </a:lnTo>
                  <a:lnTo>
                    <a:pt x="0" y="46215"/>
                  </a:lnTo>
                  <a:lnTo>
                    <a:pt x="15481" y="21754"/>
                  </a:lnTo>
                  <a:lnTo>
                    <a:pt x="1994"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04" name="Shape 47333"/>
            <p:cNvSpPr/>
            <p:nvPr/>
          </p:nvSpPr>
          <p:spPr>
            <a:xfrm>
              <a:off x="1225916" y="516097"/>
              <a:ext cx="37313" cy="48743"/>
            </a:xfrm>
            <a:custGeom>
              <a:avLst/>
              <a:gdLst/>
              <a:ahLst/>
              <a:cxnLst/>
              <a:rect l="0" t="0" r="0" b="0"/>
              <a:pathLst>
                <a:path w="37313" h="48743">
                  <a:moveTo>
                    <a:pt x="20676" y="0"/>
                  </a:moveTo>
                  <a:cubicBezTo>
                    <a:pt x="29490" y="0"/>
                    <a:pt x="35789" y="5931"/>
                    <a:pt x="37313" y="16446"/>
                  </a:cubicBezTo>
                  <a:lnTo>
                    <a:pt x="30836" y="17437"/>
                  </a:lnTo>
                  <a:cubicBezTo>
                    <a:pt x="29934" y="10058"/>
                    <a:pt x="25438" y="5753"/>
                    <a:pt x="20053" y="5753"/>
                  </a:cubicBezTo>
                  <a:cubicBezTo>
                    <a:pt x="12853" y="5753"/>
                    <a:pt x="7455" y="12585"/>
                    <a:pt x="7455" y="24358"/>
                  </a:cubicBezTo>
                  <a:cubicBezTo>
                    <a:pt x="7455" y="35954"/>
                    <a:pt x="12586" y="42799"/>
                    <a:pt x="19863" y="42799"/>
                  </a:cubicBezTo>
                  <a:cubicBezTo>
                    <a:pt x="25438" y="42799"/>
                    <a:pt x="29667" y="38747"/>
                    <a:pt x="31102" y="31470"/>
                  </a:cubicBezTo>
                  <a:lnTo>
                    <a:pt x="37313" y="32639"/>
                  </a:lnTo>
                  <a:cubicBezTo>
                    <a:pt x="35509" y="42976"/>
                    <a:pt x="28944" y="48743"/>
                    <a:pt x="19596" y="48743"/>
                  </a:cubicBezTo>
                  <a:cubicBezTo>
                    <a:pt x="8001" y="48743"/>
                    <a:pt x="0" y="39370"/>
                    <a:pt x="0" y="24358"/>
                  </a:cubicBezTo>
                  <a:cubicBezTo>
                    <a:pt x="0" y="9525"/>
                    <a:pt x="8446" y="0"/>
                    <a:pt x="20676"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05" name="Shape 47334"/>
            <p:cNvSpPr/>
            <p:nvPr/>
          </p:nvSpPr>
          <p:spPr>
            <a:xfrm>
              <a:off x="1268975" y="516130"/>
              <a:ext cx="20593" cy="48671"/>
            </a:xfrm>
            <a:custGeom>
              <a:avLst/>
              <a:gdLst/>
              <a:ahLst/>
              <a:cxnLst/>
              <a:rect l="0" t="0" r="0" b="0"/>
              <a:pathLst>
                <a:path w="20593" h="48671">
                  <a:moveTo>
                    <a:pt x="20593" y="0"/>
                  </a:moveTo>
                  <a:lnTo>
                    <a:pt x="20593" y="5890"/>
                  </a:lnTo>
                  <a:lnTo>
                    <a:pt x="11905" y="9334"/>
                  </a:lnTo>
                  <a:cubicBezTo>
                    <a:pt x="9623" y="11718"/>
                    <a:pt x="8141" y="15249"/>
                    <a:pt x="7557" y="19833"/>
                  </a:cubicBezTo>
                  <a:lnTo>
                    <a:pt x="20593" y="19833"/>
                  </a:lnTo>
                  <a:lnTo>
                    <a:pt x="20593" y="24874"/>
                  </a:lnTo>
                  <a:lnTo>
                    <a:pt x="7468" y="24874"/>
                  </a:lnTo>
                  <a:lnTo>
                    <a:pt x="7468" y="25142"/>
                  </a:lnTo>
                  <a:cubicBezTo>
                    <a:pt x="7468" y="30761"/>
                    <a:pt x="8817" y="35187"/>
                    <a:pt x="11211" y="38209"/>
                  </a:cubicBezTo>
                  <a:lnTo>
                    <a:pt x="20593" y="42555"/>
                  </a:lnTo>
                  <a:lnTo>
                    <a:pt x="20593" y="48671"/>
                  </a:lnTo>
                  <a:lnTo>
                    <a:pt x="5691" y="42150"/>
                  </a:lnTo>
                  <a:cubicBezTo>
                    <a:pt x="2070" y="37930"/>
                    <a:pt x="0" y="31834"/>
                    <a:pt x="0" y="24329"/>
                  </a:cubicBezTo>
                  <a:cubicBezTo>
                    <a:pt x="0" y="16956"/>
                    <a:pt x="2137" y="10864"/>
                    <a:pt x="5791" y="6614"/>
                  </a:cubicBezTo>
                  <a:lnTo>
                    <a:pt x="20593"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06" name="Shape 47335"/>
            <p:cNvSpPr/>
            <p:nvPr/>
          </p:nvSpPr>
          <p:spPr>
            <a:xfrm>
              <a:off x="1289569" y="549996"/>
              <a:ext cx="19869" cy="14846"/>
            </a:xfrm>
            <a:custGeom>
              <a:avLst/>
              <a:gdLst/>
              <a:ahLst/>
              <a:cxnLst/>
              <a:rect l="0" t="0" r="0" b="0"/>
              <a:pathLst>
                <a:path w="19869" h="14846">
                  <a:moveTo>
                    <a:pt x="13303" y="0"/>
                  </a:moveTo>
                  <a:lnTo>
                    <a:pt x="19869" y="1169"/>
                  </a:lnTo>
                  <a:cubicBezTo>
                    <a:pt x="16630" y="10071"/>
                    <a:pt x="9709" y="14846"/>
                    <a:pt x="95" y="14846"/>
                  </a:cubicBezTo>
                  <a:lnTo>
                    <a:pt x="0" y="14805"/>
                  </a:lnTo>
                  <a:lnTo>
                    <a:pt x="0" y="8689"/>
                  </a:lnTo>
                  <a:lnTo>
                    <a:pt x="628" y="8979"/>
                  </a:lnTo>
                  <a:cubicBezTo>
                    <a:pt x="6381" y="8979"/>
                    <a:pt x="10966" y="5753"/>
                    <a:pt x="13303"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07" name="Shape 47336"/>
            <p:cNvSpPr/>
            <p:nvPr/>
          </p:nvSpPr>
          <p:spPr>
            <a:xfrm>
              <a:off x="1289569" y="516087"/>
              <a:ext cx="20504" cy="24917"/>
            </a:xfrm>
            <a:custGeom>
              <a:avLst/>
              <a:gdLst/>
              <a:ahLst/>
              <a:cxnLst/>
              <a:rect l="0" t="0" r="0" b="0"/>
              <a:pathLst>
                <a:path w="20504" h="24917">
                  <a:moveTo>
                    <a:pt x="95" y="0"/>
                  </a:moveTo>
                  <a:cubicBezTo>
                    <a:pt x="12503" y="0"/>
                    <a:pt x="20504" y="8992"/>
                    <a:pt x="20504" y="23926"/>
                  </a:cubicBezTo>
                  <a:lnTo>
                    <a:pt x="20504" y="24917"/>
                  </a:lnTo>
                  <a:lnTo>
                    <a:pt x="0" y="24917"/>
                  </a:lnTo>
                  <a:lnTo>
                    <a:pt x="0" y="19876"/>
                  </a:lnTo>
                  <a:lnTo>
                    <a:pt x="13036" y="19876"/>
                  </a:lnTo>
                  <a:cubicBezTo>
                    <a:pt x="12681" y="10884"/>
                    <a:pt x="7918" y="5753"/>
                    <a:pt x="451" y="5753"/>
                  </a:cubicBezTo>
                  <a:lnTo>
                    <a:pt x="0" y="5932"/>
                  </a:lnTo>
                  <a:lnTo>
                    <a:pt x="0" y="43"/>
                  </a:lnTo>
                  <a:lnTo>
                    <a:pt x="95"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08" name="Shape 47337"/>
            <p:cNvSpPr/>
            <p:nvPr/>
          </p:nvSpPr>
          <p:spPr>
            <a:xfrm>
              <a:off x="1319242" y="517323"/>
              <a:ext cx="18790" cy="62267"/>
            </a:xfrm>
            <a:custGeom>
              <a:avLst/>
              <a:gdLst/>
              <a:ahLst/>
              <a:cxnLst/>
              <a:rect l="0" t="0" r="0" b="0"/>
              <a:pathLst>
                <a:path w="18790" h="62267">
                  <a:moveTo>
                    <a:pt x="18790" y="0"/>
                  </a:moveTo>
                  <a:lnTo>
                    <a:pt x="18790" y="4891"/>
                  </a:lnTo>
                  <a:lnTo>
                    <a:pt x="10341" y="8820"/>
                  </a:lnTo>
                  <a:cubicBezTo>
                    <a:pt x="8137" y="11314"/>
                    <a:pt x="6744" y="14864"/>
                    <a:pt x="6744" y="19086"/>
                  </a:cubicBezTo>
                  <a:lnTo>
                    <a:pt x="6744" y="26821"/>
                  </a:lnTo>
                  <a:cubicBezTo>
                    <a:pt x="6744" y="35902"/>
                    <a:pt x="11684" y="41210"/>
                    <a:pt x="18517" y="41210"/>
                  </a:cubicBezTo>
                  <a:lnTo>
                    <a:pt x="18790" y="41065"/>
                  </a:lnTo>
                  <a:lnTo>
                    <a:pt x="18790" y="46368"/>
                  </a:lnTo>
                  <a:lnTo>
                    <a:pt x="6744" y="38873"/>
                  </a:lnTo>
                  <a:lnTo>
                    <a:pt x="6744" y="62267"/>
                  </a:lnTo>
                  <a:lnTo>
                    <a:pt x="0" y="62267"/>
                  </a:lnTo>
                  <a:lnTo>
                    <a:pt x="0" y="24"/>
                  </a:lnTo>
                  <a:lnTo>
                    <a:pt x="6299" y="24"/>
                  </a:lnTo>
                  <a:lnTo>
                    <a:pt x="6299" y="9016"/>
                  </a:lnTo>
                  <a:lnTo>
                    <a:pt x="1879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09" name="Shape 47338"/>
            <p:cNvSpPr/>
            <p:nvPr/>
          </p:nvSpPr>
          <p:spPr>
            <a:xfrm>
              <a:off x="1338032" y="516089"/>
              <a:ext cx="19513" cy="48387"/>
            </a:xfrm>
            <a:custGeom>
              <a:avLst/>
              <a:gdLst/>
              <a:ahLst/>
              <a:cxnLst/>
              <a:rect l="0" t="0" r="0" b="0"/>
              <a:pathLst>
                <a:path w="19513" h="48387">
                  <a:moveTo>
                    <a:pt x="1708" y="0"/>
                  </a:moveTo>
                  <a:cubicBezTo>
                    <a:pt x="11779" y="0"/>
                    <a:pt x="19513" y="9258"/>
                    <a:pt x="19513" y="24003"/>
                  </a:cubicBezTo>
                  <a:cubicBezTo>
                    <a:pt x="19513" y="39115"/>
                    <a:pt x="11512" y="48387"/>
                    <a:pt x="1263" y="48387"/>
                  </a:cubicBezTo>
                  <a:lnTo>
                    <a:pt x="0" y="47601"/>
                  </a:lnTo>
                  <a:lnTo>
                    <a:pt x="0" y="42298"/>
                  </a:lnTo>
                  <a:lnTo>
                    <a:pt x="8687" y="37700"/>
                  </a:lnTo>
                  <a:cubicBezTo>
                    <a:pt x="10833" y="34598"/>
                    <a:pt x="12046" y="30035"/>
                    <a:pt x="12046" y="24193"/>
                  </a:cubicBezTo>
                  <a:cubicBezTo>
                    <a:pt x="12046" y="12674"/>
                    <a:pt x="7283" y="6121"/>
                    <a:pt x="6" y="6121"/>
                  </a:cubicBezTo>
                  <a:lnTo>
                    <a:pt x="0" y="6124"/>
                  </a:lnTo>
                  <a:lnTo>
                    <a:pt x="0" y="1233"/>
                  </a:lnTo>
                  <a:lnTo>
                    <a:pt x="1708"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10" name="Shape 47339"/>
            <p:cNvSpPr/>
            <p:nvPr/>
          </p:nvSpPr>
          <p:spPr>
            <a:xfrm>
              <a:off x="1360874" y="505664"/>
              <a:ext cx="27610" cy="59169"/>
            </a:xfrm>
            <a:custGeom>
              <a:avLst/>
              <a:gdLst/>
              <a:ahLst/>
              <a:cxnLst/>
              <a:rect l="0" t="0" r="0" b="0"/>
              <a:pathLst>
                <a:path w="27610" h="59169">
                  <a:moveTo>
                    <a:pt x="15011" y="0"/>
                  </a:moveTo>
                  <a:lnTo>
                    <a:pt x="15011" y="11684"/>
                  </a:lnTo>
                  <a:lnTo>
                    <a:pt x="25984" y="11684"/>
                  </a:lnTo>
                  <a:lnTo>
                    <a:pt x="25984" y="16725"/>
                  </a:lnTo>
                  <a:lnTo>
                    <a:pt x="15011" y="16725"/>
                  </a:lnTo>
                  <a:lnTo>
                    <a:pt x="15011" y="40906"/>
                  </a:lnTo>
                  <a:cubicBezTo>
                    <a:pt x="15011" y="49542"/>
                    <a:pt x="15824" y="53225"/>
                    <a:pt x="22835" y="53225"/>
                  </a:cubicBezTo>
                  <a:cubicBezTo>
                    <a:pt x="24269" y="53225"/>
                    <a:pt x="25895" y="53136"/>
                    <a:pt x="27610" y="52679"/>
                  </a:cubicBezTo>
                  <a:lnTo>
                    <a:pt x="27610" y="58458"/>
                  </a:lnTo>
                  <a:cubicBezTo>
                    <a:pt x="25717" y="58903"/>
                    <a:pt x="23736" y="59169"/>
                    <a:pt x="21844" y="59169"/>
                  </a:cubicBezTo>
                  <a:cubicBezTo>
                    <a:pt x="16358" y="59169"/>
                    <a:pt x="12586" y="57543"/>
                    <a:pt x="9982" y="53683"/>
                  </a:cubicBezTo>
                  <a:cubicBezTo>
                    <a:pt x="8090" y="50978"/>
                    <a:pt x="8090" y="46659"/>
                    <a:pt x="8090" y="40729"/>
                  </a:cubicBezTo>
                  <a:lnTo>
                    <a:pt x="8090" y="16725"/>
                  </a:lnTo>
                  <a:lnTo>
                    <a:pt x="0" y="16725"/>
                  </a:lnTo>
                  <a:lnTo>
                    <a:pt x="0" y="11684"/>
                  </a:lnTo>
                  <a:lnTo>
                    <a:pt x="8090" y="11684"/>
                  </a:lnTo>
                  <a:lnTo>
                    <a:pt x="8090" y="711"/>
                  </a:lnTo>
                  <a:lnTo>
                    <a:pt x="15011"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11" name="Shape 342812"/>
            <p:cNvSpPr/>
            <p:nvPr/>
          </p:nvSpPr>
          <p:spPr>
            <a:xfrm>
              <a:off x="1394854" y="517347"/>
              <a:ext cx="9144" cy="46216"/>
            </a:xfrm>
            <a:custGeom>
              <a:avLst/>
              <a:gdLst/>
              <a:ahLst/>
              <a:cxnLst/>
              <a:rect l="0" t="0" r="0" b="0"/>
              <a:pathLst>
                <a:path w="9144" h="46216">
                  <a:moveTo>
                    <a:pt x="0" y="0"/>
                  </a:moveTo>
                  <a:lnTo>
                    <a:pt x="9144" y="0"/>
                  </a:lnTo>
                  <a:lnTo>
                    <a:pt x="9144" y="46216"/>
                  </a:lnTo>
                  <a:lnTo>
                    <a:pt x="0" y="46216"/>
                  </a:lnTo>
                  <a:lnTo>
                    <a:pt x="0" y="0"/>
                  </a:lnTo>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12" name="Shape 342813"/>
            <p:cNvSpPr/>
            <p:nvPr/>
          </p:nvSpPr>
          <p:spPr>
            <a:xfrm>
              <a:off x="1394854" y="501167"/>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13" name="Shape 47342"/>
            <p:cNvSpPr/>
            <p:nvPr/>
          </p:nvSpPr>
          <p:spPr>
            <a:xfrm>
              <a:off x="1411138" y="516097"/>
              <a:ext cx="20720" cy="48743"/>
            </a:xfrm>
            <a:custGeom>
              <a:avLst/>
              <a:gdLst/>
              <a:ahLst/>
              <a:cxnLst/>
              <a:rect l="0" t="0" r="0" b="0"/>
              <a:pathLst>
                <a:path w="20720" h="48743">
                  <a:moveTo>
                    <a:pt x="20675" y="0"/>
                  </a:moveTo>
                  <a:lnTo>
                    <a:pt x="20720" y="19"/>
                  </a:lnTo>
                  <a:lnTo>
                    <a:pt x="20720" y="5776"/>
                  </a:lnTo>
                  <a:lnTo>
                    <a:pt x="20675" y="5753"/>
                  </a:lnTo>
                  <a:cubicBezTo>
                    <a:pt x="12674" y="5753"/>
                    <a:pt x="7455" y="12497"/>
                    <a:pt x="7455" y="24359"/>
                  </a:cubicBezTo>
                  <a:cubicBezTo>
                    <a:pt x="7455" y="36144"/>
                    <a:pt x="12764" y="42977"/>
                    <a:pt x="20675" y="42977"/>
                  </a:cubicBezTo>
                  <a:lnTo>
                    <a:pt x="20720" y="42955"/>
                  </a:lnTo>
                  <a:lnTo>
                    <a:pt x="20720" y="48723"/>
                  </a:lnTo>
                  <a:lnTo>
                    <a:pt x="20675" y="48743"/>
                  </a:lnTo>
                  <a:cubicBezTo>
                    <a:pt x="8445" y="48743"/>
                    <a:pt x="0" y="39192"/>
                    <a:pt x="0" y="24359"/>
                  </a:cubicBezTo>
                  <a:cubicBezTo>
                    <a:pt x="0" y="9437"/>
                    <a:pt x="8445" y="0"/>
                    <a:pt x="20675"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14" name="Shape 47343"/>
            <p:cNvSpPr/>
            <p:nvPr/>
          </p:nvSpPr>
          <p:spPr>
            <a:xfrm>
              <a:off x="1431858" y="516117"/>
              <a:ext cx="20822" cy="48704"/>
            </a:xfrm>
            <a:custGeom>
              <a:avLst/>
              <a:gdLst/>
              <a:ahLst/>
              <a:cxnLst/>
              <a:rect l="0" t="0" r="0" b="0"/>
              <a:pathLst>
                <a:path w="20822" h="48704">
                  <a:moveTo>
                    <a:pt x="0" y="0"/>
                  </a:moveTo>
                  <a:lnTo>
                    <a:pt x="15008" y="6564"/>
                  </a:lnTo>
                  <a:cubicBezTo>
                    <a:pt x="18685" y="10788"/>
                    <a:pt x="20822" y="16879"/>
                    <a:pt x="20822" y="24340"/>
                  </a:cubicBezTo>
                  <a:cubicBezTo>
                    <a:pt x="20822" y="31756"/>
                    <a:pt x="18685" y="37852"/>
                    <a:pt x="15008" y="42094"/>
                  </a:cubicBezTo>
                  <a:lnTo>
                    <a:pt x="0" y="48704"/>
                  </a:lnTo>
                  <a:lnTo>
                    <a:pt x="0" y="42935"/>
                  </a:lnTo>
                  <a:lnTo>
                    <a:pt x="9577" y="38035"/>
                  </a:lnTo>
                  <a:cubicBezTo>
                    <a:pt x="11916" y="34842"/>
                    <a:pt x="13265" y="30188"/>
                    <a:pt x="13265" y="24340"/>
                  </a:cubicBezTo>
                  <a:cubicBezTo>
                    <a:pt x="13265" y="18453"/>
                    <a:pt x="11938" y="13801"/>
                    <a:pt x="9611" y="10622"/>
                  </a:cubicBezTo>
                  <a:lnTo>
                    <a:pt x="0" y="5756"/>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15" name="Shape 47344"/>
            <p:cNvSpPr/>
            <p:nvPr/>
          </p:nvSpPr>
          <p:spPr>
            <a:xfrm>
              <a:off x="1461843" y="516093"/>
              <a:ext cx="36233" cy="47472"/>
            </a:xfrm>
            <a:custGeom>
              <a:avLst/>
              <a:gdLst/>
              <a:ahLst/>
              <a:cxnLst/>
              <a:rect l="0" t="0" r="0" b="0"/>
              <a:pathLst>
                <a:path w="36233" h="47472">
                  <a:moveTo>
                    <a:pt x="21222" y="0"/>
                  </a:moveTo>
                  <a:cubicBezTo>
                    <a:pt x="31026" y="0"/>
                    <a:pt x="36233" y="6197"/>
                    <a:pt x="36233" y="18249"/>
                  </a:cubicBezTo>
                  <a:lnTo>
                    <a:pt x="36233" y="47472"/>
                  </a:lnTo>
                  <a:lnTo>
                    <a:pt x="29578" y="47472"/>
                  </a:lnTo>
                  <a:lnTo>
                    <a:pt x="29578" y="17628"/>
                  </a:lnTo>
                  <a:cubicBezTo>
                    <a:pt x="29578" y="9982"/>
                    <a:pt x="26073" y="5753"/>
                    <a:pt x="20053" y="5753"/>
                  </a:cubicBezTo>
                  <a:cubicBezTo>
                    <a:pt x="12674" y="5753"/>
                    <a:pt x="6744" y="12319"/>
                    <a:pt x="6744" y="21933"/>
                  </a:cubicBezTo>
                  <a:lnTo>
                    <a:pt x="6744" y="47472"/>
                  </a:lnTo>
                  <a:lnTo>
                    <a:pt x="0" y="47472"/>
                  </a:lnTo>
                  <a:lnTo>
                    <a:pt x="0" y="1257"/>
                  </a:lnTo>
                  <a:lnTo>
                    <a:pt x="6299" y="1257"/>
                  </a:lnTo>
                  <a:lnTo>
                    <a:pt x="6299" y="9804"/>
                  </a:lnTo>
                  <a:cubicBezTo>
                    <a:pt x="10071" y="3149"/>
                    <a:pt x="14834" y="0"/>
                    <a:pt x="21222"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16" name="Shape 47345"/>
            <p:cNvSpPr/>
            <p:nvPr/>
          </p:nvSpPr>
          <p:spPr>
            <a:xfrm>
              <a:off x="1638484" y="921252"/>
              <a:ext cx="24651" cy="62395"/>
            </a:xfrm>
            <a:custGeom>
              <a:avLst/>
              <a:gdLst/>
              <a:ahLst/>
              <a:cxnLst/>
              <a:rect l="0" t="0" r="0" b="0"/>
              <a:pathLst>
                <a:path w="24651" h="62395">
                  <a:moveTo>
                    <a:pt x="20688" y="0"/>
                  </a:moveTo>
                  <a:lnTo>
                    <a:pt x="24651" y="0"/>
                  </a:lnTo>
                  <a:lnTo>
                    <a:pt x="24651" y="7375"/>
                  </a:lnTo>
                  <a:lnTo>
                    <a:pt x="24562" y="7100"/>
                  </a:lnTo>
                  <a:lnTo>
                    <a:pt x="14846" y="37757"/>
                  </a:lnTo>
                  <a:lnTo>
                    <a:pt x="24651" y="37757"/>
                  </a:lnTo>
                  <a:lnTo>
                    <a:pt x="24651" y="43777"/>
                  </a:lnTo>
                  <a:lnTo>
                    <a:pt x="12865" y="43777"/>
                  </a:lnTo>
                  <a:lnTo>
                    <a:pt x="7112" y="62395"/>
                  </a:lnTo>
                  <a:lnTo>
                    <a:pt x="0" y="62395"/>
                  </a:lnTo>
                  <a:lnTo>
                    <a:pt x="20688"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17" name="Shape 47346"/>
            <p:cNvSpPr/>
            <p:nvPr/>
          </p:nvSpPr>
          <p:spPr>
            <a:xfrm>
              <a:off x="1663135" y="921252"/>
              <a:ext cx="25349" cy="62395"/>
            </a:xfrm>
            <a:custGeom>
              <a:avLst/>
              <a:gdLst/>
              <a:ahLst/>
              <a:cxnLst/>
              <a:rect l="0" t="0" r="0" b="0"/>
              <a:pathLst>
                <a:path w="25349" h="62395">
                  <a:moveTo>
                    <a:pt x="0" y="0"/>
                  </a:moveTo>
                  <a:lnTo>
                    <a:pt x="4940" y="0"/>
                  </a:lnTo>
                  <a:lnTo>
                    <a:pt x="25349" y="62395"/>
                  </a:lnTo>
                  <a:lnTo>
                    <a:pt x="17806" y="62395"/>
                  </a:lnTo>
                  <a:lnTo>
                    <a:pt x="11773" y="43777"/>
                  </a:lnTo>
                  <a:lnTo>
                    <a:pt x="0" y="43777"/>
                  </a:lnTo>
                  <a:lnTo>
                    <a:pt x="0" y="37757"/>
                  </a:lnTo>
                  <a:lnTo>
                    <a:pt x="9804" y="37757"/>
                  </a:lnTo>
                  <a:lnTo>
                    <a:pt x="0" y="7375"/>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18" name="Shape 47347"/>
            <p:cNvSpPr/>
            <p:nvPr/>
          </p:nvSpPr>
          <p:spPr>
            <a:xfrm>
              <a:off x="1688940" y="925745"/>
              <a:ext cx="27597" cy="59169"/>
            </a:xfrm>
            <a:custGeom>
              <a:avLst/>
              <a:gdLst/>
              <a:ahLst/>
              <a:cxnLst/>
              <a:rect l="0" t="0" r="0" b="0"/>
              <a:pathLst>
                <a:path w="27597" h="59169">
                  <a:moveTo>
                    <a:pt x="15011" y="0"/>
                  </a:moveTo>
                  <a:lnTo>
                    <a:pt x="15011" y="11684"/>
                  </a:lnTo>
                  <a:lnTo>
                    <a:pt x="25984" y="11684"/>
                  </a:lnTo>
                  <a:lnTo>
                    <a:pt x="25984" y="16725"/>
                  </a:lnTo>
                  <a:lnTo>
                    <a:pt x="15011" y="16725"/>
                  </a:lnTo>
                  <a:lnTo>
                    <a:pt x="15011" y="40906"/>
                  </a:lnTo>
                  <a:cubicBezTo>
                    <a:pt x="15011" y="49542"/>
                    <a:pt x="15824" y="53225"/>
                    <a:pt x="22835" y="53225"/>
                  </a:cubicBezTo>
                  <a:cubicBezTo>
                    <a:pt x="24269" y="53225"/>
                    <a:pt x="25895" y="53136"/>
                    <a:pt x="27597" y="52692"/>
                  </a:cubicBezTo>
                  <a:lnTo>
                    <a:pt x="27597" y="58458"/>
                  </a:lnTo>
                  <a:cubicBezTo>
                    <a:pt x="25717" y="58903"/>
                    <a:pt x="23736" y="59169"/>
                    <a:pt x="21844" y="59169"/>
                  </a:cubicBezTo>
                  <a:cubicBezTo>
                    <a:pt x="16358" y="59169"/>
                    <a:pt x="12586" y="57543"/>
                    <a:pt x="9982" y="53683"/>
                  </a:cubicBezTo>
                  <a:cubicBezTo>
                    <a:pt x="8090" y="50978"/>
                    <a:pt x="8090" y="46659"/>
                    <a:pt x="8090" y="40729"/>
                  </a:cubicBezTo>
                  <a:lnTo>
                    <a:pt x="8090" y="16725"/>
                  </a:lnTo>
                  <a:lnTo>
                    <a:pt x="0" y="16725"/>
                  </a:lnTo>
                  <a:lnTo>
                    <a:pt x="0" y="11684"/>
                  </a:lnTo>
                  <a:lnTo>
                    <a:pt x="8090" y="11684"/>
                  </a:lnTo>
                  <a:lnTo>
                    <a:pt x="8090" y="711"/>
                  </a:lnTo>
                  <a:lnTo>
                    <a:pt x="15011"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19" name="Shape 47348"/>
            <p:cNvSpPr/>
            <p:nvPr/>
          </p:nvSpPr>
          <p:spPr>
            <a:xfrm>
              <a:off x="1716632" y="925745"/>
              <a:ext cx="27610" cy="59169"/>
            </a:xfrm>
            <a:custGeom>
              <a:avLst/>
              <a:gdLst/>
              <a:ahLst/>
              <a:cxnLst/>
              <a:rect l="0" t="0" r="0" b="0"/>
              <a:pathLst>
                <a:path w="27610" h="59169">
                  <a:moveTo>
                    <a:pt x="15011" y="0"/>
                  </a:moveTo>
                  <a:lnTo>
                    <a:pt x="15011" y="11684"/>
                  </a:lnTo>
                  <a:lnTo>
                    <a:pt x="25984" y="11684"/>
                  </a:lnTo>
                  <a:lnTo>
                    <a:pt x="25984" y="16725"/>
                  </a:lnTo>
                  <a:lnTo>
                    <a:pt x="15011" y="16725"/>
                  </a:lnTo>
                  <a:lnTo>
                    <a:pt x="15011" y="40906"/>
                  </a:lnTo>
                  <a:cubicBezTo>
                    <a:pt x="15011" y="49542"/>
                    <a:pt x="15824" y="53225"/>
                    <a:pt x="22835" y="53225"/>
                  </a:cubicBezTo>
                  <a:cubicBezTo>
                    <a:pt x="24269" y="53225"/>
                    <a:pt x="25895" y="53136"/>
                    <a:pt x="27610" y="52692"/>
                  </a:cubicBezTo>
                  <a:lnTo>
                    <a:pt x="27610" y="58458"/>
                  </a:lnTo>
                  <a:cubicBezTo>
                    <a:pt x="25717" y="58903"/>
                    <a:pt x="23736" y="59169"/>
                    <a:pt x="21844" y="59169"/>
                  </a:cubicBezTo>
                  <a:cubicBezTo>
                    <a:pt x="16358" y="59169"/>
                    <a:pt x="12586" y="57543"/>
                    <a:pt x="9982" y="53683"/>
                  </a:cubicBezTo>
                  <a:cubicBezTo>
                    <a:pt x="8090" y="50978"/>
                    <a:pt x="8090" y="46659"/>
                    <a:pt x="8090" y="40729"/>
                  </a:cubicBezTo>
                  <a:lnTo>
                    <a:pt x="8090" y="16725"/>
                  </a:lnTo>
                  <a:lnTo>
                    <a:pt x="0" y="16725"/>
                  </a:lnTo>
                  <a:lnTo>
                    <a:pt x="0" y="11684"/>
                  </a:lnTo>
                  <a:lnTo>
                    <a:pt x="8090" y="11684"/>
                  </a:lnTo>
                  <a:lnTo>
                    <a:pt x="8090" y="711"/>
                  </a:lnTo>
                  <a:lnTo>
                    <a:pt x="15011"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20" name="Shape 47349"/>
            <p:cNvSpPr/>
            <p:nvPr/>
          </p:nvSpPr>
          <p:spPr>
            <a:xfrm>
              <a:off x="1750347" y="936086"/>
              <a:ext cx="22568" cy="47561"/>
            </a:xfrm>
            <a:custGeom>
              <a:avLst/>
              <a:gdLst/>
              <a:ahLst/>
              <a:cxnLst/>
              <a:rect l="0" t="0" r="0" b="0"/>
              <a:pathLst>
                <a:path w="22568" h="47561">
                  <a:moveTo>
                    <a:pt x="20053" y="0"/>
                  </a:moveTo>
                  <a:cubicBezTo>
                    <a:pt x="20866" y="0"/>
                    <a:pt x="21666" y="89"/>
                    <a:pt x="22568" y="178"/>
                  </a:cubicBezTo>
                  <a:lnTo>
                    <a:pt x="22568" y="7100"/>
                  </a:lnTo>
                  <a:lnTo>
                    <a:pt x="21399" y="7100"/>
                  </a:lnTo>
                  <a:cubicBezTo>
                    <a:pt x="12586" y="7100"/>
                    <a:pt x="6922" y="13665"/>
                    <a:pt x="6922" y="24358"/>
                  </a:cubicBezTo>
                  <a:lnTo>
                    <a:pt x="6922" y="47561"/>
                  </a:lnTo>
                  <a:lnTo>
                    <a:pt x="0" y="47561"/>
                  </a:lnTo>
                  <a:lnTo>
                    <a:pt x="0" y="1346"/>
                  </a:lnTo>
                  <a:lnTo>
                    <a:pt x="6566" y="1346"/>
                  </a:lnTo>
                  <a:lnTo>
                    <a:pt x="6566" y="11684"/>
                  </a:lnTo>
                  <a:cubicBezTo>
                    <a:pt x="9347" y="3861"/>
                    <a:pt x="13665" y="0"/>
                    <a:pt x="20053"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21" name="Shape 47350"/>
            <p:cNvSpPr/>
            <p:nvPr/>
          </p:nvSpPr>
          <p:spPr>
            <a:xfrm>
              <a:off x="1771924" y="921252"/>
              <a:ext cx="49899" cy="62395"/>
            </a:xfrm>
            <a:custGeom>
              <a:avLst/>
              <a:gdLst/>
              <a:ahLst/>
              <a:cxnLst/>
              <a:rect l="0" t="0" r="0" b="0"/>
              <a:pathLst>
                <a:path w="49899" h="62395">
                  <a:moveTo>
                    <a:pt x="0" y="0"/>
                  </a:moveTo>
                  <a:lnTo>
                    <a:pt x="7646" y="0"/>
                  </a:lnTo>
                  <a:lnTo>
                    <a:pt x="25451" y="53048"/>
                  </a:lnTo>
                  <a:lnTo>
                    <a:pt x="43066" y="0"/>
                  </a:lnTo>
                  <a:lnTo>
                    <a:pt x="49899" y="0"/>
                  </a:lnTo>
                  <a:lnTo>
                    <a:pt x="28867" y="62395"/>
                  </a:lnTo>
                  <a:lnTo>
                    <a:pt x="21311" y="62395"/>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22" name="Shape 47351"/>
            <p:cNvSpPr/>
            <p:nvPr/>
          </p:nvSpPr>
          <p:spPr>
            <a:xfrm>
              <a:off x="1821742" y="956439"/>
              <a:ext cx="19641" cy="28305"/>
            </a:xfrm>
            <a:custGeom>
              <a:avLst/>
              <a:gdLst/>
              <a:ahLst/>
              <a:cxnLst/>
              <a:rect l="0" t="0" r="0" b="0"/>
              <a:pathLst>
                <a:path w="19641" h="28305">
                  <a:moveTo>
                    <a:pt x="19641" y="0"/>
                  </a:moveTo>
                  <a:lnTo>
                    <a:pt x="19641" y="4940"/>
                  </a:lnTo>
                  <a:lnTo>
                    <a:pt x="12289" y="6350"/>
                  </a:lnTo>
                  <a:cubicBezTo>
                    <a:pt x="9141" y="8125"/>
                    <a:pt x="7544" y="10754"/>
                    <a:pt x="7544" y="14170"/>
                  </a:cubicBezTo>
                  <a:cubicBezTo>
                    <a:pt x="7544" y="19212"/>
                    <a:pt x="11150" y="22540"/>
                    <a:pt x="17170" y="22540"/>
                  </a:cubicBezTo>
                  <a:lnTo>
                    <a:pt x="19641" y="21398"/>
                  </a:lnTo>
                  <a:lnTo>
                    <a:pt x="19641" y="25951"/>
                  </a:lnTo>
                  <a:lnTo>
                    <a:pt x="15824" y="28305"/>
                  </a:lnTo>
                  <a:cubicBezTo>
                    <a:pt x="6375" y="28305"/>
                    <a:pt x="0" y="22349"/>
                    <a:pt x="0" y="14259"/>
                  </a:cubicBezTo>
                  <a:cubicBezTo>
                    <a:pt x="0" y="9046"/>
                    <a:pt x="2337" y="5090"/>
                    <a:pt x="6977" y="2437"/>
                  </a:cubicBezTo>
                  <a:lnTo>
                    <a:pt x="19641"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23" name="Shape 47352"/>
            <p:cNvSpPr/>
            <p:nvPr/>
          </p:nvSpPr>
          <p:spPr>
            <a:xfrm>
              <a:off x="1823088" y="936579"/>
              <a:ext cx="18295" cy="13176"/>
            </a:xfrm>
            <a:custGeom>
              <a:avLst/>
              <a:gdLst/>
              <a:ahLst/>
              <a:cxnLst/>
              <a:rect l="0" t="0" r="0" b="0"/>
              <a:pathLst>
                <a:path w="18295" h="13176">
                  <a:moveTo>
                    <a:pt x="18295" y="0"/>
                  </a:moveTo>
                  <a:lnTo>
                    <a:pt x="18295" y="5546"/>
                  </a:lnTo>
                  <a:lnTo>
                    <a:pt x="6566" y="13176"/>
                  </a:lnTo>
                  <a:lnTo>
                    <a:pt x="0" y="12185"/>
                  </a:lnTo>
                  <a:cubicBezTo>
                    <a:pt x="946" y="8045"/>
                    <a:pt x="3105" y="4896"/>
                    <a:pt x="6455" y="2781"/>
                  </a:cubicBezTo>
                  <a:lnTo>
                    <a:pt x="18295"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24" name="Shape 47353"/>
            <p:cNvSpPr/>
            <p:nvPr/>
          </p:nvSpPr>
          <p:spPr>
            <a:xfrm>
              <a:off x="1841382" y="936166"/>
              <a:ext cx="20098" cy="47485"/>
            </a:xfrm>
            <a:custGeom>
              <a:avLst/>
              <a:gdLst/>
              <a:ahLst/>
              <a:cxnLst/>
              <a:rect l="0" t="0" r="0" b="0"/>
              <a:pathLst>
                <a:path w="20098" h="47485">
                  <a:moveTo>
                    <a:pt x="1759" y="0"/>
                  </a:moveTo>
                  <a:cubicBezTo>
                    <a:pt x="13798" y="0"/>
                    <a:pt x="18840" y="5766"/>
                    <a:pt x="18840" y="18262"/>
                  </a:cubicBezTo>
                  <a:lnTo>
                    <a:pt x="18840" y="38036"/>
                  </a:lnTo>
                  <a:cubicBezTo>
                    <a:pt x="18840" y="41542"/>
                    <a:pt x="19107" y="44603"/>
                    <a:pt x="20098" y="47485"/>
                  </a:cubicBezTo>
                  <a:lnTo>
                    <a:pt x="13176" y="47485"/>
                  </a:lnTo>
                  <a:cubicBezTo>
                    <a:pt x="12452" y="44869"/>
                    <a:pt x="12097" y="41910"/>
                    <a:pt x="12097" y="38760"/>
                  </a:cubicBezTo>
                  <a:lnTo>
                    <a:pt x="0" y="46224"/>
                  </a:lnTo>
                  <a:lnTo>
                    <a:pt x="0" y="41670"/>
                  </a:lnTo>
                  <a:lnTo>
                    <a:pt x="7847" y="38043"/>
                  </a:lnTo>
                  <a:cubicBezTo>
                    <a:pt x="10477" y="35096"/>
                    <a:pt x="12097" y="31026"/>
                    <a:pt x="12097" y="26530"/>
                  </a:cubicBezTo>
                  <a:lnTo>
                    <a:pt x="12097" y="24105"/>
                  </a:lnTo>
                  <a:cubicBezTo>
                    <a:pt x="10204" y="23927"/>
                    <a:pt x="8413" y="23927"/>
                    <a:pt x="6699" y="23927"/>
                  </a:cubicBezTo>
                  <a:lnTo>
                    <a:pt x="0" y="25212"/>
                  </a:lnTo>
                  <a:lnTo>
                    <a:pt x="0" y="20272"/>
                  </a:lnTo>
                  <a:lnTo>
                    <a:pt x="8134" y="18707"/>
                  </a:lnTo>
                  <a:cubicBezTo>
                    <a:pt x="9404" y="18707"/>
                    <a:pt x="10751" y="18707"/>
                    <a:pt x="12097" y="18796"/>
                  </a:cubicBezTo>
                  <a:lnTo>
                    <a:pt x="12097" y="15926"/>
                  </a:lnTo>
                  <a:cubicBezTo>
                    <a:pt x="12097" y="8992"/>
                    <a:pt x="8413" y="5576"/>
                    <a:pt x="590" y="5576"/>
                  </a:cubicBezTo>
                  <a:lnTo>
                    <a:pt x="0" y="5959"/>
                  </a:lnTo>
                  <a:lnTo>
                    <a:pt x="0" y="413"/>
                  </a:lnTo>
                  <a:lnTo>
                    <a:pt x="1759"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25" name="Shape 342814"/>
            <p:cNvSpPr/>
            <p:nvPr/>
          </p:nvSpPr>
          <p:spPr>
            <a:xfrm>
              <a:off x="1872183" y="921245"/>
              <a:ext cx="9144" cy="62395"/>
            </a:xfrm>
            <a:custGeom>
              <a:avLst/>
              <a:gdLst/>
              <a:ahLst/>
              <a:cxnLst/>
              <a:rect l="0" t="0" r="0" b="0"/>
              <a:pathLst>
                <a:path w="9144" h="62395">
                  <a:moveTo>
                    <a:pt x="0" y="0"/>
                  </a:moveTo>
                  <a:lnTo>
                    <a:pt x="9144" y="0"/>
                  </a:lnTo>
                  <a:lnTo>
                    <a:pt x="9144" y="62395"/>
                  </a:lnTo>
                  <a:lnTo>
                    <a:pt x="0" y="62395"/>
                  </a:lnTo>
                  <a:lnTo>
                    <a:pt x="0" y="0"/>
                  </a:lnTo>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26" name="Shape 47355"/>
            <p:cNvSpPr/>
            <p:nvPr/>
          </p:nvSpPr>
          <p:spPr>
            <a:xfrm>
              <a:off x="1892592" y="921252"/>
              <a:ext cx="40373" cy="62395"/>
            </a:xfrm>
            <a:custGeom>
              <a:avLst/>
              <a:gdLst/>
              <a:ahLst/>
              <a:cxnLst/>
              <a:rect l="0" t="0" r="0" b="0"/>
              <a:pathLst>
                <a:path w="40373" h="62395">
                  <a:moveTo>
                    <a:pt x="0" y="0"/>
                  </a:moveTo>
                  <a:lnTo>
                    <a:pt x="39560" y="0"/>
                  </a:lnTo>
                  <a:lnTo>
                    <a:pt x="39560" y="6198"/>
                  </a:lnTo>
                  <a:lnTo>
                    <a:pt x="7468" y="6198"/>
                  </a:lnTo>
                  <a:lnTo>
                    <a:pt x="7468" y="26429"/>
                  </a:lnTo>
                  <a:lnTo>
                    <a:pt x="32728" y="26429"/>
                  </a:lnTo>
                  <a:lnTo>
                    <a:pt x="32728" y="32449"/>
                  </a:lnTo>
                  <a:lnTo>
                    <a:pt x="7468" y="32449"/>
                  </a:lnTo>
                  <a:lnTo>
                    <a:pt x="7468" y="55918"/>
                  </a:lnTo>
                  <a:lnTo>
                    <a:pt x="40373" y="55918"/>
                  </a:lnTo>
                  <a:lnTo>
                    <a:pt x="40373" y="62395"/>
                  </a:lnTo>
                  <a:lnTo>
                    <a:pt x="0" y="62395"/>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27" name="Shape 47356"/>
            <p:cNvSpPr/>
            <p:nvPr/>
          </p:nvSpPr>
          <p:spPr>
            <a:xfrm>
              <a:off x="1933306" y="937432"/>
              <a:ext cx="38227" cy="46215"/>
            </a:xfrm>
            <a:custGeom>
              <a:avLst/>
              <a:gdLst/>
              <a:ahLst/>
              <a:cxnLst/>
              <a:rect l="0" t="0" r="0" b="0"/>
              <a:pathLst>
                <a:path w="38227" h="46215">
                  <a:moveTo>
                    <a:pt x="1994" y="0"/>
                  </a:moveTo>
                  <a:lnTo>
                    <a:pt x="9639" y="0"/>
                  </a:lnTo>
                  <a:lnTo>
                    <a:pt x="19253" y="15646"/>
                  </a:lnTo>
                  <a:lnTo>
                    <a:pt x="29324" y="0"/>
                  </a:lnTo>
                  <a:lnTo>
                    <a:pt x="35890" y="0"/>
                  </a:lnTo>
                  <a:lnTo>
                    <a:pt x="22581" y="20955"/>
                  </a:lnTo>
                  <a:lnTo>
                    <a:pt x="38227" y="46215"/>
                  </a:lnTo>
                  <a:lnTo>
                    <a:pt x="30581" y="46215"/>
                  </a:lnTo>
                  <a:lnTo>
                    <a:pt x="18720" y="26974"/>
                  </a:lnTo>
                  <a:lnTo>
                    <a:pt x="6579" y="46215"/>
                  </a:lnTo>
                  <a:lnTo>
                    <a:pt x="0" y="46215"/>
                  </a:lnTo>
                  <a:lnTo>
                    <a:pt x="15481" y="21754"/>
                  </a:lnTo>
                  <a:lnTo>
                    <a:pt x="1994"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28" name="Shape 47357"/>
            <p:cNvSpPr/>
            <p:nvPr/>
          </p:nvSpPr>
          <p:spPr>
            <a:xfrm>
              <a:off x="1973157" y="936178"/>
              <a:ext cx="37313" cy="48743"/>
            </a:xfrm>
            <a:custGeom>
              <a:avLst/>
              <a:gdLst/>
              <a:ahLst/>
              <a:cxnLst/>
              <a:rect l="0" t="0" r="0" b="0"/>
              <a:pathLst>
                <a:path w="37313" h="48743">
                  <a:moveTo>
                    <a:pt x="20676" y="0"/>
                  </a:moveTo>
                  <a:cubicBezTo>
                    <a:pt x="29490" y="0"/>
                    <a:pt x="35789" y="5931"/>
                    <a:pt x="37313" y="16446"/>
                  </a:cubicBezTo>
                  <a:lnTo>
                    <a:pt x="30836" y="17437"/>
                  </a:lnTo>
                  <a:cubicBezTo>
                    <a:pt x="29934" y="10071"/>
                    <a:pt x="25438" y="5753"/>
                    <a:pt x="20053" y="5753"/>
                  </a:cubicBezTo>
                  <a:cubicBezTo>
                    <a:pt x="12853" y="5753"/>
                    <a:pt x="7455" y="12585"/>
                    <a:pt x="7455" y="24358"/>
                  </a:cubicBezTo>
                  <a:cubicBezTo>
                    <a:pt x="7455" y="35966"/>
                    <a:pt x="12586" y="42799"/>
                    <a:pt x="19863" y="42799"/>
                  </a:cubicBezTo>
                  <a:cubicBezTo>
                    <a:pt x="25438" y="42799"/>
                    <a:pt x="29667" y="38747"/>
                    <a:pt x="31102" y="31470"/>
                  </a:cubicBezTo>
                  <a:lnTo>
                    <a:pt x="37313" y="32639"/>
                  </a:lnTo>
                  <a:cubicBezTo>
                    <a:pt x="35509" y="42976"/>
                    <a:pt x="28956" y="48743"/>
                    <a:pt x="19596" y="48743"/>
                  </a:cubicBezTo>
                  <a:cubicBezTo>
                    <a:pt x="8001" y="48743"/>
                    <a:pt x="0" y="39370"/>
                    <a:pt x="0" y="24358"/>
                  </a:cubicBezTo>
                  <a:cubicBezTo>
                    <a:pt x="0" y="9525"/>
                    <a:pt x="8446" y="0"/>
                    <a:pt x="20676"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29" name="Shape 47358"/>
            <p:cNvSpPr/>
            <p:nvPr/>
          </p:nvSpPr>
          <p:spPr>
            <a:xfrm>
              <a:off x="2016218" y="936210"/>
              <a:ext cx="20593" cy="48671"/>
            </a:xfrm>
            <a:custGeom>
              <a:avLst/>
              <a:gdLst/>
              <a:ahLst/>
              <a:cxnLst/>
              <a:rect l="0" t="0" r="0" b="0"/>
              <a:pathLst>
                <a:path w="20593" h="48671">
                  <a:moveTo>
                    <a:pt x="20593" y="0"/>
                  </a:moveTo>
                  <a:lnTo>
                    <a:pt x="20593" y="5890"/>
                  </a:lnTo>
                  <a:lnTo>
                    <a:pt x="11905" y="9334"/>
                  </a:lnTo>
                  <a:cubicBezTo>
                    <a:pt x="9623" y="11718"/>
                    <a:pt x="8141" y="15249"/>
                    <a:pt x="7557" y="19833"/>
                  </a:cubicBezTo>
                  <a:lnTo>
                    <a:pt x="20593" y="19833"/>
                  </a:lnTo>
                  <a:lnTo>
                    <a:pt x="20593" y="24874"/>
                  </a:lnTo>
                  <a:lnTo>
                    <a:pt x="7468" y="24874"/>
                  </a:lnTo>
                  <a:lnTo>
                    <a:pt x="7468" y="25142"/>
                  </a:lnTo>
                  <a:cubicBezTo>
                    <a:pt x="7468" y="30762"/>
                    <a:pt x="8817" y="35187"/>
                    <a:pt x="11211" y="38209"/>
                  </a:cubicBezTo>
                  <a:lnTo>
                    <a:pt x="20593" y="42554"/>
                  </a:lnTo>
                  <a:lnTo>
                    <a:pt x="20593" y="48671"/>
                  </a:lnTo>
                  <a:lnTo>
                    <a:pt x="5691" y="42150"/>
                  </a:lnTo>
                  <a:cubicBezTo>
                    <a:pt x="2070" y="37930"/>
                    <a:pt x="0" y="31834"/>
                    <a:pt x="0" y="24329"/>
                  </a:cubicBezTo>
                  <a:cubicBezTo>
                    <a:pt x="0" y="16956"/>
                    <a:pt x="2137" y="10864"/>
                    <a:pt x="5791" y="6614"/>
                  </a:cubicBezTo>
                  <a:lnTo>
                    <a:pt x="20593"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30" name="Shape 47359"/>
            <p:cNvSpPr/>
            <p:nvPr/>
          </p:nvSpPr>
          <p:spPr>
            <a:xfrm>
              <a:off x="2036811" y="970076"/>
              <a:ext cx="19869" cy="14846"/>
            </a:xfrm>
            <a:custGeom>
              <a:avLst/>
              <a:gdLst/>
              <a:ahLst/>
              <a:cxnLst/>
              <a:rect l="0" t="0" r="0" b="0"/>
              <a:pathLst>
                <a:path w="19869" h="14846">
                  <a:moveTo>
                    <a:pt x="13303" y="0"/>
                  </a:moveTo>
                  <a:lnTo>
                    <a:pt x="19869" y="1169"/>
                  </a:lnTo>
                  <a:cubicBezTo>
                    <a:pt x="16631" y="10071"/>
                    <a:pt x="9709" y="14846"/>
                    <a:pt x="95" y="14846"/>
                  </a:cubicBezTo>
                  <a:lnTo>
                    <a:pt x="0" y="14805"/>
                  </a:lnTo>
                  <a:lnTo>
                    <a:pt x="0" y="8688"/>
                  </a:lnTo>
                  <a:lnTo>
                    <a:pt x="629" y="8979"/>
                  </a:lnTo>
                  <a:cubicBezTo>
                    <a:pt x="6382" y="8979"/>
                    <a:pt x="10967" y="5753"/>
                    <a:pt x="13303"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31" name="Shape 47360"/>
            <p:cNvSpPr/>
            <p:nvPr/>
          </p:nvSpPr>
          <p:spPr>
            <a:xfrm>
              <a:off x="2036811" y="936168"/>
              <a:ext cx="20504" cy="24917"/>
            </a:xfrm>
            <a:custGeom>
              <a:avLst/>
              <a:gdLst/>
              <a:ahLst/>
              <a:cxnLst/>
              <a:rect l="0" t="0" r="0" b="0"/>
              <a:pathLst>
                <a:path w="20504" h="24917">
                  <a:moveTo>
                    <a:pt x="95" y="0"/>
                  </a:moveTo>
                  <a:cubicBezTo>
                    <a:pt x="12503" y="0"/>
                    <a:pt x="20504" y="8992"/>
                    <a:pt x="20504" y="23926"/>
                  </a:cubicBezTo>
                  <a:lnTo>
                    <a:pt x="20504" y="24917"/>
                  </a:lnTo>
                  <a:lnTo>
                    <a:pt x="0" y="24917"/>
                  </a:lnTo>
                  <a:lnTo>
                    <a:pt x="0" y="19876"/>
                  </a:lnTo>
                  <a:lnTo>
                    <a:pt x="13037" y="19876"/>
                  </a:lnTo>
                  <a:cubicBezTo>
                    <a:pt x="12681" y="10884"/>
                    <a:pt x="7919" y="5753"/>
                    <a:pt x="451" y="5753"/>
                  </a:cubicBezTo>
                  <a:lnTo>
                    <a:pt x="0" y="5932"/>
                  </a:lnTo>
                  <a:lnTo>
                    <a:pt x="0" y="43"/>
                  </a:lnTo>
                  <a:lnTo>
                    <a:pt x="95"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32" name="Shape 47361"/>
            <p:cNvSpPr/>
            <p:nvPr/>
          </p:nvSpPr>
          <p:spPr>
            <a:xfrm>
              <a:off x="2066483" y="937403"/>
              <a:ext cx="18790" cy="62267"/>
            </a:xfrm>
            <a:custGeom>
              <a:avLst/>
              <a:gdLst/>
              <a:ahLst/>
              <a:cxnLst/>
              <a:rect l="0" t="0" r="0" b="0"/>
              <a:pathLst>
                <a:path w="18790" h="62267">
                  <a:moveTo>
                    <a:pt x="18790" y="0"/>
                  </a:moveTo>
                  <a:lnTo>
                    <a:pt x="18790" y="4891"/>
                  </a:lnTo>
                  <a:lnTo>
                    <a:pt x="10341" y="8820"/>
                  </a:lnTo>
                  <a:cubicBezTo>
                    <a:pt x="8137" y="11314"/>
                    <a:pt x="6744" y="14864"/>
                    <a:pt x="6744" y="19086"/>
                  </a:cubicBezTo>
                  <a:lnTo>
                    <a:pt x="6744" y="26821"/>
                  </a:lnTo>
                  <a:cubicBezTo>
                    <a:pt x="6744" y="35902"/>
                    <a:pt x="11684" y="41210"/>
                    <a:pt x="18517" y="41210"/>
                  </a:cubicBezTo>
                  <a:lnTo>
                    <a:pt x="18790" y="41065"/>
                  </a:lnTo>
                  <a:lnTo>
                    <a:pt x="18790" y="46368"/>
                  </a:lnTo>
                  <a:lnTo>
                    <a:pt x="6744" y="38873"/>
                  </a:lnTo>
                  <a:lnTo>
                    <a:pt x="6744" y="62267"/>
                  </a:lnTo>
                  <a:lnTo>
                    <a:pt x="0" y="62267"/>
                  </a:lnTo>
                  <a:lnTo>
                    <a:pt x="0" y="24"/>
                  </a:lnTo>
                  <a:lnTo>
                    <a:pt x="6299" y="24"/>
                  </a:lnTo>
                  <a:lnTo>
                    <a:pt x="6299" y="9016"/>
                  </a:lnTo>
                  <a:lnTo>
                    <a:pt x="1879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33" name="Shape 47362"/>
            <p:cNvSpPr/>
            <p:nvPr/>
          </p:nvSpPr>
          <p:spPr>
            <a:xfrm>
              <a:off x="2085273" y="936170"/>
              <a:ext cx="19513" cy="48387"/>
            </a:xfrm>
            <a:custGeom>
              <a:avLst/>
              <a:gdLst/>
              <a:ahLst/>
              <a:cxnLst/>
              <a:rect l="0" t="0" r="0" b="0"/>
              <a:pathLst>
                <a:path w="19513" h="48387">
                  <a:moveTo>
                    <a:pt x="1708" y="0"/>
                  </a:moveTo>
                  <a:cubicBezTo>
                    <a:pt x="11779" y="0"/>
                    <a:pt x="19513" y="9258"/>
                    <a:pt x="19513" y="24003"/>
                  </a:cubicBezTo>
                  <a:cubicBezTo>
                    <a:pt x="19513" y="39115"/>
                    <a:pt x="11512" y="48387"/>
                    <a:pt x="1263" y="48387"/>
                  </a:cubicBezTo>
                  <a:lnTo>
                    <a:pt x="0" y="47601"/>
                  </a:lnTo>
                  <a:lnTo>
                    <a:pt x="0" y="42298"/>
                  </a:lnTo>
                  <a:lnTo>
                    <a:pt x="8687" y="37700"/>
                  </a:lnTo>
                  <a:cubicBezTo>
                    <a:pt x="10833" y="34598"/>
                    <a:pt x="12046" y="30035"/>
                    <a:pt x="12046" y="24193"/>
                  </a:cubicBezTo>
                  <a:cubicBezTo>
                    <a:pt x="12046" y="12674"/>
                    <a:pt x="7283" y="6121"/>
                    <a:pt x="6" y="6121"/>
                  </a:cubicBezTo>
                  <a:lnTo>
                    <a:pt x="0" y="6124"/>
                  </a:lnTo>
                  <a:lnTo>
                    <a:pt x="0" y="1233"/>
                  </a:lnTo>
                  <a:lnTo>
                    <a:pt x="1708"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34" name="Shape 47363"/>
            <p:cNvSpPr/>
            <p:nvPr/>
          </p:nvSpPr>
          <p:spPr>
            <a:xfrm>
              <a:off x="2108115" y="925745"/>
              <a:ext cx="27597" cy="59169"/>
            </a:xfrm>
            <a:custGeom>
              <a:avLst/>
              <a:gdLst/>
              <a:ahLst/>
              <a:cxnLst/>
              <a:rect l="0" t="0" r="0" b="0"/>
              <a:pathLst>
                <a:path w="27597" h="59169">
                  <a:moveTo>
                    <a:pt x="15011" y="0"/>
                  </a:moveTo>
                  <a:lnTo>
                    <a:pt x="15011" y="11684"/>
                  </a:lnTo>
                  <a:lnTo>
                    <a:pt x="25984" y="11684"/>
                  </a:lnTo>
                  <a:lnTo>
                    <a:pt x="25984" y="16725"/>
                  </a:lnTo>
                  <a:lnTo>
                    <a:pt x="15011" y="16725"/>
                  </a:lnTo>
                  <a:lnTo>
                    <a:pt x="15011" y="40906"/>
                  </a:lnTo>
                  <a:cubicBezTo>
                    <a:pt x="15011" y="49542"/>
                    <a:pt x="15824" y="53225"/>
                    <a:pt x="22835" y="53225"/>
                  </a:cubicBezTo>
                  <a:cubicBezTo>
                    <a:pt x="24269" y="53225"/>
                    <a:pt x="25895" y="53136"/>
                    <a:pt x="27597" y="52692"/>
                  </a:cubicBezTo>
                  <a:lnTo>
                    <a:pt x="27597" y="58458"/>
                  </a:lnTo>
                  <a:cubicBezTo>
                    <a:pt x="25717" y="58903"/>
                    <a:pt x="23736" y="59169"/>
                    <a:pt x="21844" y="59169"/>
                  </a:cubicBezTo>
                  <a:cubicBezTo>
                    <a:pt x="16358" y="59169"/>
                    <a:pt x="12586" y="57543"/>
                    <a:pt x="9982" y="53683"/>
                  </a:cubicBezTo>
                  <a:cubicBezTo>
                    <a:pt x="8090" y="50978"/>
                    <a:pt x="8090" y="46659"/>
                    <a:pt x="8090" y="40729"/>
                  </a:cubicBezTo>
                  <a:lnTo>
                    <a:pt x="8090" y="16725"/>
                  </a:lnTo>
                  <a:lnTo>
                    <a:pt x="0" y="16725"/>
                  </a:lnTo>
                  <a:lnTo>
                    <a:pt x="0" y="11684"/>
                  </a:lnTo>
                  <a:lnTo>
                    <a:pt x="8090" y="11684"/>
                  </a:lnTo>
                  <a:lnTo>
                    <a:pt x="8090" y="711"/>
                  </a:lnTo>
                  <a:lnTo>
                    <a:pt x="15011"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35" name="Shape 342815"/>
            <p:cNvSpPr/>
            <p:nvPr/>
          </p:nvSpPr>
          <p:spPr>
            <a:xfrm>
              <a:off x="2142097" y="937425"/>
              <a:ext cx="9144" cy="46215"/>
            </a:xfrm>
            <a:custGeom>
              <a:avLst/>
              <a:gdLst/>
              <a:ahLst/>
              <a:cxnLst/>
              <a:rect l="0" t="0" r="0" b="0"/>
              <a:pathLst>
                <a:path w="9144" h="46215">
                  <a:moveTo>
                    <a:pt x="0" y="0"/>
                  </a:moveTo>
                  <a:lnTo>
                    <a:pt x="9144" y="0"/>
                  </a:lnTo>
                  <a:lnTo>
                    <a:pt x="9144" y="46215"/>
                  </a:lnTo>
                  <a:lnTo>
                    <a:pt x="0" y="46215"/>
                  </a:lnTo>
                  <a:lnTo>
                    <a:pt x="0" y="0"/>
                  </a:lnTo>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36" name="Shape 342816"/>
            <p:cNvSpPr/>
            <p:nvPr/>
          </p:nvSpPr>
          <p:spPr>
            <a:xfrm>
              <a:off x="2142097" y="921245"/>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37" name="Shape 47366"/>
            <p:cNvSpPr/>
            <p:nvPr/>
          </p:nvSpPr>
          <p:spPr>
            <a:xfrm>
              <a:off x="2158378" y="936178"/>
              <a:ext cx="20720" cy="48743"/>
            </a:xfrm>
            <a:custGeom>
              <a:avLst/>
              <a:gdLst/>
              <a:ahLst/>
              <a:cxnLst/>
              <a:rect l="0" t="0" r="0" b="0"/>
              <a:pathLst>
                <a:path w="20720" h="48743">
                  <a:moveTo>
                    <a:pt x="20675" y="0"/>
                  </a:moveTo>
                  <a:lnTo>
                    <a:pt x="20720" y="19"/>
                  </a:lnTo>
                  <a:lnTo>
                    <a:pt x="20720" y="5776"/>
                  </a:lnTo>
                  <a:lnTo>
                    <a:pt x="20675" y="5753"/>
                  </a:lnTo>
                  <a:cubicBezTo>
                    <a:pt x="12674" y="5753"/>
                    <a:pt x="7455" y="12497"/>
                    <a:pt x="7455" y="24359"/>
                  </a:cubicBezTo>
                  <a:cubicBezTo>
                    <a:pt x="7455" y="36144"/>
                    <a:pt x="12764" y="42977"/>
                    <a:pt x="20675" y="42977"/>
                  </a:cubicBezTo>
                  <a:lnTo>
                    <a:pt x="20720" y="42955"/>
                  </a:lnTo>
                  <a:lnTo>
                    <a:pt x="20720" y="48723"/>
                  </a:lnTo>
                  <a:lnTo>
                    <a:pt x="20675" y="48743"/>
                  </a:lnTo>
                  <a:cubicBezTo>
                    <a:pt x="8445" y="48743"/>
                    <a:pt x="0" y="39192"/>
                    <a:pt x="0" y="24359"/>
                  </a:cubicBezTo>
                  <a:cubicBezTo>
                    <a:pt x="0" y="9437"/>
                    <a:pt x="8445" y="0"/>
                    <a:pt x="20675"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38" name="Shape 47367"/>
            <p:cNvSpPr/>
            <p:nvPr/>
          </p:nvSpPr>
          <p:spPr>
            <a:xfrm>
              <a:off x="2179098" y="936197"/>
              <a:ext cx="20822" cy="48704"/>
            </a:xfrm>
            <a:custGeom>
              <a:avLst/>
              <a:gdLst/>
              <a:ahLst/>
              <a:cxnLst/>
              <a:rect l="0" t="0" r="0" b="0"/>
              <a:pathLst>
                <a:path w="20822" h="48704">
                  <a:moveTo>
                    <a:pt x="0" y="0"/>
                  </a:moveTo>
                  <a:lnTo>
                    <a:pt x="15008" y="6564"/>
                  </a:lnTo>
                  <a:cubicBezTo>
                    <a:pt x="18685" y="10788"/>
                    <a:pt x="20822" y="16879"/>
                    <a:pt x="20822" y="24340"/>
                  </a:cubicBezTo>
                  <a:cubicBezTo>
                    <a:pt x="20822" y="31756"/>
                    <a:pt x="18685" y="37852"/>
                    <a:pt x="15008" y="42094"/>
                  </a:cubicBezTo>
                  <a:lnTo>
                    <a:pt x="0" y="48704"/>
                  </a:lnTo>
                  <a:lnTo>
                    <a:pt x="0" y="42935"/>
                  </a:lnTo>
                  <a:lnTo>
                    <a:pt x="9577" y="38035"/>
                  </a:lnTo>
                  <a:cubicBezTo>
                    <a:pt x="11916" y="34842"/>
                    <a:pt x="13265" y="30188"/>
                    <a:pt x="13265" y="24340"/>
                  </a:cubicBezTo>
                  <a:cubicBezTo>
                    <a:pt x="13265" y="18453"/>
                    <a:pt x="11938" y="13801"/>
                    <a:pt x="9611" y="10622"/>
                  </a:cubicBezTo>
                  <a:lnTo>
                    <a:pt x="0" y="5756"/>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39" name="Shape 47368"/>
            <p:cNvSpPr/>
            <p:nvPr/>
          </p:nvSpPr>
          <p:spPr>
            <a:xfrm>
              <a:off x="2209085" y="936175"/>
              <a:ext cx="36233" cy="47472"/>
            </a:xfrm>
            <a:custGeom>
              <a:avLst/>
              <a:gdLst/>
              <a:ahLst/>
              <a:cxnLst/>
              <a:rect l="0" t="0" r="0" b="0"/>
              <a:pathLst>
                <a:path w="36233" h="47472">
                  <a:moveTo>
                    <a:pt x="21222" y="0"/>
                  </a:moveTo>
                  <a:cubicBezTo>
                    <a:pt x="31026" y="0"/>
                    <a:pt x="36233" y="6197"/>
                    <a:pt x="36233" y="18249"/>
                  </a:cubicBezTo>
                  <a:lnTo>
                    <a:pt x="36233" y="47472"/>
                  </a:lnTo>
                  <a:lnTo>
                    <a:pt x="29578" y="47472"/>
                  </a:lnTo>
                  <a:lnTo>
                    <a:pt x="29578" y="17628"/>
                  </a:lnTo>
                  <a:cubicBezTo>
                    <a:pt x="29578" y="9982"/>
                    <a:pt x="26073" y="5753"/>
                    <a:pt x="20053" y="5753"/>
                  </a:cubicBezTo>
                  <a:cubicBezTo>
                    <a:pt x="12674" y="5753"/>
                    <a:pt x="6744" y="12319"/>
                    <a:pt x="6744" y="21933"/>
                  </a:cubicBezTo>
                  <a:lnTo>
                    <a:pt x="6744" y="47472"/>
                  </a:lnTo>
                  <a:lnTo>
                    <a:pt x="0" y="47472"/>
                  </a:lnTo>
                  <a:lnTo>
                    <a:pt x="0" y="1257"/>
                  </a:lnTo>
                  <a:lnTo>
                    <a:pt x="6299" y="1257"/>
                  </a:lnTo>
                  <a:lnTo>
                    <a:pt x="6299" y="9804"/>
                  </a:lnTo>
                  <a:cubicBezTo>
                    <a:pt x="10071" y="3149"/>
                    <a:pt x="14834" y="0"/>
                    <a:pt x="21222"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40" name="Shape 47369"/>
            <p:cNvSpPr/>
            <p:nvPr/>
          </p:nvSpPr>
          <p:spPr>
            <a:xfrm>
              <a:off x="1634744" y="1589005"/>
              <a:ext cx="24651" cy="62395"/>
            </a:xfrm>
            <a:custGeom>
              <a:avLst/>
              <a:gdLst/>
              <a:ahLst/>
              <a:cxnLst/>
              <a:rect l="0" t="0" r="0" b="0"/>
              <a:pathLst>
                <a:path w="24651" h="62395">
                  <a:moveTo>
                    <a:pt x="20688" y="0"/>
                  </a:moveTo>
                  <a:lnTo>
                    <a:pt x="24651" y="0"/>
                  </a:lnTo>
                  <a:lnTo>
                    <a:pt x="24651" y="7375"/>
                  </a:lnTo>
                  <a:lnTo>
                    <a:pt x="24562" y="7100"/>
                  </a:lnTo>
                  <a:lnTo>
                    <a:pt x="14846" y="37757"/>
                  </a:lnTo>
                  <a:lnTo>
                    <a:pt x="24651" y="37757"/>
                  </a:lnTo>
                  <a:lnTo>
                    <a:pt x="24651" y="43777"/>
                  </a:lnTo>
                  <a:lnTo>
                    <a:pt x="12865" y="43777"/>
                  </a:lnTo>
                  <a:lnTo>
                    <a:pt x="7112" y="62395"/>
                  </a:lnTo>
                  <a:lnTo>
                    <a:pt x="0" y="62395"/>
                  </a:lnTo>
                  <a:lnTo>
                    <a:pt x="20688"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41" name="Shape 47370"/>
            <p:cNvSpPr/>
            <p:nvPr/>
          </p:nvSpPr>
          <p:spPr>
            <a:xfrm>
              <a:off x="1659395" y="1589005"/>
              <a:ext cx="25349" cy="62395"/>
            </a:xfrm>
            <a:custGeom>
              <a:avLst/>
              <a:gdLst/>
              <a:ahLst/>
              <a:cxnLst/>
              <a:rect l="0" t="0" r="0" b="0"/>
              <a:pathLst>
                <a:path w="25349" h="62395">
                  <a:moveTo>
                    <a:pt x="0" y="0"/>
                  </a:moveTo>
                  <a:lnTo>
                    <a:pt x="4940" y="0"/>
                  </a:lnTo>
                  <a:lnTo>
                    <a:pt x="25349" y="62395"/>
                  </a:lnTo>
                  <a:lnTo>
                    <a:pt x="17806" y="62395"/>
                  </a:lnTo>
                  <a:lnTo>
                    <a:pt x="11773" y="43777"/>
                  </a:lnTo>
                  <a:lnTo>
                    <a:pt x="0" y="43777"/>
                  </a:lnTo>
                  <a:lnTo>
                    <a:pt x="0" y="37757"/>
                  </a:lnTo>
                  <a:lnTo>
                    <a:pt x="9804" y="37757"/>
                  </a:lnTo>
                  <a:lnTo>
                    <a:pt x="0" y="7375"/>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42" name="Shape 47371"/>
            <p:cNvSpPr/>
            <p:nvPr/>
          </p:nvSpPr>
          <p:spPr>
            <a:xfrm>
              <a:off x="1685199" y="1593500"/>
              <a:ext cx="27610" cy="59182"/>
            </a:xfrm>
            <a:custGeom>
              <a:avLst/>
              <a:gdLst/>
              <a:ahLst/>
              <a:cxnLst/>
              <a:rect l="0" t="0" r="0" b="0"/>
              <a:pathLst>
                <a:path w="27610" h="59182">
                  <a:moveTo>
                    <a:pt x="15011" y="0"/>
                  </a:moveTo>
                  <a:lnTo>
                    <a:pt x="15011" y="11684"/>
                  </a:lnTo>
                  <a:lnTo>
                    <a:pt x="25984" y="11684"/>
                  </a:lnTo>
                  <a:lnTo>
                    <a:pt x="25984" y="16725"/>
                  </a:lnTo>
                  <a:lnTo>
                    <a:pt x="15011" y="16725"/>
                  </a:lnTo>
                  <a:lnTo>
                    <a:pt x="15011" y="40906"/>
                  </a:lnTo>
                  <a:cubicBezTo>
                    <a:pt x="15011" y="49542"/>
                    <a:pt x="15824" y="53225"/>
                    <a:pt x="22835" y="53225"/>
                  </a:cubicBezTo>
                  <a:cubicBezTo>
                    <a:pt x="24269" y="53225"/>
                    <a:pt x="25895" y="53136"/>
                    <a:pt x="27610" y="52679"/>
                  </a:cubicBezTo>
                  <a:lnTo>
                    <a:pt x="27610" y="58458"/>
                  </a:lnTo>
                  <a:cubicBezTo>
                    <a:pt x="25717" y="58903"/>
                    <a:pt x="23736" y="59182"/>
                    <a:pt x="21844" y="59182"/>
                  </a:cubicBezTo>
                  <a:cubicBezTo>
                    <a:pt x="16358" y="59182"/>
                    <a:pt x="12586" y="57543"/>
                    <a:pt x="9982" y="53683"/>
                  </a:cubicBezTo>
                  <a:cubicBezTo>
                    <a:pt x="8090" y="50978"/>
                    <a:pt x="8090" y="46659"/>
                    <a:pt x="8090" y="40729"/>
                  </a:cubicBezTo>
                  <a:lnTo>
                    <a:pt x="8090" y="16725"/>
                  </a:lnTo>
                  <a:lnTo>
                    <a:pt x="0" y="16725"/>
                  </a:lnTo>
                  <a:lnTo>
                    <a:pt x="0" y="11684"/>
                  </a:lnTo>
                  <a:lnTo>
                    <a:pt x="8090" y="11684"/>
                  </a:lnTo>
                  <a:lnTo>
                    <a:pt x="8090" y="711"/>
                  </a:lnTo>
                  <a:lnTo>
                    <a:pt x="15011"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43" name="Shape 47372"/>
            <p:cNvSpPr/>
            <p:nvPr/>
          </p:nvSpPr>
          <p:spPr>
            <a:xfrm>
              <a:off x="1712891" y="1593500"/>
              <a:ext cx="27610" cy="59182"/>
            </a:xfrm>
            <a:custGeom>
              <a:avLst/>
              <a:gdLst/>
              <a:ahLst/>
              <a:cxnLst/>
              <a:rect l="0" t="0" r="0" b="0"/>
              <a:pathLst>
                <a:path w="27610" h="59182">
                  <a:moveTo>
                    <a:pt x="15011" y="0"/>
                  </a:moveTo>
                  <a:lnTo>
                    <a:pt x="15011" y="11684"/>
                  </a:lnTo>
                  <a:lnTo>
                    <a:pt x="25984" y="11684"/>
                  </a:lnTo>
                  <a:lnTo>
                    <a:pt x="25984" y="16725"/>
                  </a:lnTo>
                  <a:lnTo>
                    <a:pt x="15011" y="16725"/>
                  </a:lnTo>
                  <a:lnTo>
                    <a:pt x="15011" y="40906"/>
                  </a:lnTo>
                  <a:cubicBezTo>
                    <a:pt x="15011" y="49542"/>
                    <a:pt x="15824" y="53225"/>
                    <a:pt x="22835" y="53225"/>
                  </a:cubicBezTo>
                  <a:cubicBezTo>
                    <a:pt x="24269" y="53225"/>
                    <a:pt x="25895" y="53136"/>
                    <a:pt x="27610" y="52679"/>
                  </a:cubicBezTo>
                  <a:lnTo>
                    <a:pt x="27610" y="58458"/>
                  </a:lnTo>
                  <a:cubicBezTo>
                    <a:pt x="25717" y="58903"/>
                    <a:pt x="23736" y="59182"/>
                    <a:pt x="21844" y="59182"/>
                  </a:cubicBezTo>
                  <a:cubicBezTo>
                    <a:pt x="16358" y="59182"/>
                    <a:pt x="12586" y="57543"/>
                    <a:pt x="9982" y="53683"/>
                  </a:cubicBezTo>
                  <a:cubicBezTo>
                    <a:pt x="8090" y="50978"/>
                    <a:pt x="8090" y="46659"/>
                    <a:pt x="8090" y="40729"/>
                  </a:cubicBezTo>
                  <a:lnTo>
                    <a:pt x="8090" y="16725"/>
                  </a:lnTo>
                  <a:lnTo>
                    <a:pt x="0" y="16725"/>
                  </a:lnTo>
                  <a:lnTo>
                    <a:pt x="0" y="11684"/>
                  </a:lnTo>
                  <a:lnTo>
                    <a:pt x="8090" y="11684"/>
                  </a:lnTo>
                  <a:lnTo>
                    <a:pt x="8090" y="711"/>
                  </a:lnTo>
                  <a:lnTo>
                    <a:pt x="15011"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44" name="Shape 47373"/>
            <p:cNvSpPr/>
            <p:nvPr/>
          </p:nvSpPr>
          <p:spPr>
            <a:xfrm>
              <a:off x="1746605" y="1603839"/>
              <a:ext cx="22568" cy="47561"/>
            </a:xfrm>
            <a:custGeom>
              <a:avLst/>
              <a:gdLst/>
              <a:ahLst/>
              <a:cxnLst/>
              <a:rect l="0" t="0" r="0" b="0"/>
              <a:pathLst>
                <a:path w="22568" h="47561">
                  <a:moveTo>
                    <a:pt x="20053" y="0"/>
                  </a:moveTo>
                  <a:cubicBezTo>
                    <a:pt x="20866" y="0"/>
                    <a:pt x="21666" y="89"/>
                    <a:pt x="22568" y="178"/>
                  </a:cubicBezTo>
                  <a:lnTo>
                    <a:pt x="22568" y="7100"/>
                  </a:lnTo>
                  <a:lnTo>
                    <a:pt x="21399" y="7100"/>
                  </a:lnTo>
                  <a:cubicBezTo>
                    <a:pt x="12586" y="7100"/>
                    <a:pt x="6922" y="13665"/>
                    <a:pt x="6922" y="24358"/>
                  </a:cubicBezTo>
                  <a:lnTo>
                    <a:pt x="6922" y="47561"/>
                  </a:lnTo>
                  <a:lnTo>
                    <a:pt x="0" y="47561"/>
                  </a:lnTo>
                  <a:lnTo>
                    <a:pt x="0" y="1346"/>
                  </a:lnTo>
                  <a:lnTo>
                    <a:pt x="6566" y="1346"/>
                  </a:lnTo>
                  <a:lnTo>
                    <a:pt x="6566" y="11684"/>
                  </a:lnTo>
                  <a:cubicBezTo>
                    <a:pt x="9347" y="3861"/>
                    <a:pt x="13665" y="0"/>
                    <a:pt x="20053"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45" name="Shape 47374"/>
            <p:cNvSpPr/>
            <p:nvPr/>
          </p:nvSpPr>
          <p:spPr>
            <a:xfrm>
              <a:off x="1768186" y="1589005"/>
              <a:ext cx="49899" cy="62395"/>
            </a:xfrm>
            <a:custGeom>
              <a:avLst/>
              <a:gdLst/>
              <a:ahLst/>
              <a:cxnLst/>
              <a:rect l="0" t="0" r="0" b="0"/>
              <a:pathLst>
                <a:path w="49899" h="62395">
                  <a:moveTo>
                    <a:pt x="0" y="0"/>
                  </a:moveTo>
                  <a:lnTo>
                    <a:pt x="7646" y="0"/>
                  </a:lnTo>
                  <a:lnTo>
                    <a:pt x="25451" y="53048"/>
                  </a:lnTo>
                  <a:lnTo>
                    <a:pt x="43066" y="0"/>
                  </a:lnTo>
                  <a:lnTo>
                    <a:pt x="49899" y="0"/>
                  </a:lnTo>
                  <a:lnTo>
                    <a:pt x="28867" y="62395"/>
                  </a:lnTo>
                  <a:lnTo>
                    <a:pt x="21311" y="62395"/>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46" name="Shape 47375"/>
            <p:cNvSpPr/>
            <p:nvPr/>
          </p:nvSpPr>
          <p:spPr>
            <a:xfrm>
              <a:off x="1818001" y="1624192"/>
              <a:ext cx="19641" cy="28305"/>
            </a:xfrm>
            <a:custGeom>
              <a:avLst/>
              <a:gdLst/>
              <a:ahLst/>
              <a:cxnLst/>
              <a:rect l="0" t="0" r="0" b="0"/>
              <a:pathLst>
                <a:path w="19641" h="28305">
                  <a:moveTo>
                    <a:pt x="19641" y="0"/>
                  </a:moveTo>
                  <a:lnTo>
                    <a:pt x="19641" y="4940"/>
                  </a:lnTo>
                  <a:lnTo>
                    <a:pt x="12289" y="6350"/>
                  </a:lnTo>
                  <a:cubicBezTo>
                    <a:pt x="9141" y="8125"/>
                    <a:pt x="7544" y="10754"/>
                    <a:pt x="7544" y="14170"/>
                  </a:cubicBezTo>
                  <a:cubicBezTo>
                    <a:pt x="7544" y="19212"/>
                    <a:pt x="11150" y="22540"/>
                    <a:pt x="17170" y="22540"/>
                  </a:cubicBezTo>
                  <a:lnTo>
                    <a:pt x="19641" y="21398"/>
                  </a:lnTo>
                  <a:lnTo>
                    <a:pt x="19641" y="25951"/>
                  </a:lnTo>
                  <a:lnTo>
                    <a:pt x="15824" y="28305"/>
                  </a:lnTo>
                  <a:cubicBezTo>
                    <a:pt x="6375" y="28305"/>
                    <a:pt x="0" y="22349"/>
                    <a:pt x="0" y="14259"/>
                  </a:cubicBezTo>
                  <a:cubicBezTo>
                    <a:pt x="0" y="9046"/>
                    <a:pt x="2337" y="5090"/>
                    <a:pt x="6977" y="2437"/>
                  </a:cubicBezTo>
                  <a:lnTo>
                    <a:pt x="19641"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47" name="Shape 47376"/>
            <p:cNvSpPr/>
            <p:nvPr/>
          </p:nvSpPr>
          <p:spPr>
            <a:xfrm>
              <a:off x="1819348" y="1604332"/>
              <a:ext cx="18295" cy="13176"/>
            </a:xfrm>
            <a:custGeom>
              <a:avLst/>
              <a:gdLst/>
              <a:ahLst/>
              <a:cxnLst/>
              <a:rect l="0" t="0" r="0" b="0"/>
              <a:pathLst>
                <a:path w="18295" h="13176">
                  <a:moveTo>
                    <a:pt x="18295" y="0"/>
                  </a:moveTo>
                  <a:lnTo>
                    <a:pt x="18295" y="5546"/>
                  </a:lnTo>
                  <a:lnTo>
                    <a:pt x="6566" y="13176"/>
                  </a:lnTo>
                  <a:lnTo>
                    <a:pt x="0" y="12185"/>
                  </a:lnTo>
                  <a:cubicBezTo>
                    <a:pt x="946" y="8045"/>
                    <a:pt x="3105" y="4896"/>
                    <a:pt x="6455" y="2781"/>
                  </a:cubicBezTo>
                  <a:lnTo>
                    <a:pt x="18295"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48" name="Shape 47377"/>
            <p:cNvSpPr/>
            <p:nvPr/>
          </p:nvSpPr>
          <p:spPr>
            <a:xfrm>
              <a:off x="1837642" y="1603919"/>
              <a:ext cx="20098" cy="47485"/>
            </a:xfrm>
            <a:custGeom>
              <a:avLst/>
              <a:gdLst/>
              <a:ahLst/>
              <a:cxnLst/>
              <a:rect l="0" t="0" r="0" b="0"/>
              <a:pathLst>
                <a:path w="20098" h="47485">
                  <a:moveTo>
                    <a:pt x="1759" y="0"/>
                  </a:moveTo>
                  <a:cubicBezTo>
                    <a:pt x="13798" y="0"/>
                    <a:pt x="18840" y="5766"/>
                    <a:pt x="18840" y="18262"/>
                  </a:cubicBezTo>
                  <a:lnTo>
                    <a:pt x="18840" y="38036"/>
                  </a:lnTo>
                  <a:cubicBezTo>
                    <a:pt x="18840" y="41542"/>
                    <a:pt x="19107" y="44603"/>
                    <a:pt x="20098" y="47485"/>
                  </a:cubicBezTo>
                  <a:lnTo>
                    <a:pt x="13176" y="47485"/>
                  </a:lnTo>
                  <a:cubicBezTo>
                    <a:pt x="12452" y="44869"/>
                    <a:pt x="12097" y="41910"/>
                    <a:pt x="12097" y="38760"/>
                  </a:cubicBezTo>
                  <a:lnTo>
                    <a:pt x="0" y="46224"/>
                  </a:lnTo>
                  <a:lnTo>
                    <a:pt x="0" y="41670"/>
                  </a:lnTo>
                  <a:lnTo>
                    <a:pt x="7847" y="38043"/>
                  </a:lnTo>
                  <a:cubicBezTo>
                    <a:pt x="10477" y="35096"/>
                    <a:pt x="12097" y="31026"/>
                    <a:pt x="12097" y="26530"/>
                  </a:cubicBezTo>
                  <a:lnTo>
                    <a:pt x="12097" y="24105"/>
                  </a:lnTo>
                  <a:cubicBezTo>
                    <a:pt x="10204" y="23927"/>
                    <a:pt x="8413" y="23927"/>
                    <a:pt x="6699" y="23927"/>
                  </a:cubicBezTo>
                  <a:lnTo>
                    <a:pt x="0" y="25212"/>
                  </a:lnTo>
                  <a:lnTo>
                    <a:pt x="0" y="20272"/>
                  </a:lnTo>
                  <a:lnTo>
                    <a:pt x="8134" y="18707"/>
                  </a:lnTo>
                  <a:cubicBezTo>
                    <a:pt x="9404" y="18707"/>
                    <a:pt x="10751" y="18707"/>
                    <a:pt x="12097" y="18796"/>
                  </a:cubicBezTo>
                  <a:lnTo>
                    <a:pt x="12097" y="15926"/>
                  </a:lnTo>
                  <a:cubicBezTo>
                    <a:pt x="12097" y="8992"/>
                    <a:pt x="8413" y="5576"/>
                    <a:pt x="590" y="5576"/>
                  </a:cubicBezTo>
                  <a:lnTo>
                    <a:pt x="0" y="5959"/>
                  </a:lnTo>
                  <a:lnTo>
                    <a:pt x="0" y="413"/>
                  </a:lnTo>
                  <a:lnTo>
                    <a:pt x="1759"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49" name="Shape 342817"/>
            <p:cNvSpPr/>
            <p:nvPr/>
          </p:nvSpPr>
          <p:spPr>
            <a:xfrm>
              <a:off x="1868437" y="1589012"/>
              <a:ext cx="9144" cy="62395"/>
            </a:xfrm>
            <a:custGeom>
              <a:avLst/>
              <a:gdLst/>
              <a:ahLst/>
              <a:cxnLst/>
              <a:rect l="0" t="0" r="0" b="0"/>
              <a:pathLst>
                <a:path w="9144" h="62395">
                  <a:moveTo>
                    <a:pt x="0" y="0"/>
                  </a:moveTo>
                  <a:lnTo>
                    <a:pt x="9144" y="0"/>
                  </a:lnTo>
                  <a:lnTo>
                    <a:pt x="9144" y="62395"/>
                  </a:lnTo>
                  <a:lnTo>
                    <a:pt x="0" y="62395"/>
                  </a:lnTo>
                  <a:lnTo>
                    <a:pt x="0" y="0"/>
                  </a:lnTo>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50" name="Shape 47379"/>
            <p:cNvSpPr/>
            <p:nvPr/>
          </p:nvSpPr>
          <p:spPr>
            <a:xfrm>
              <a:off x="1888852" y="1589005"/>
              <a:ext cx="40373" cy="62395"/>
            </a:xfrm>
            <a:custGeom>
              <a:avLst/>
              <a:gdLst/>
              <a:ahLst/>
              <a:cxnLst/>
              <a:rect l="0" t="0" r="0" b="0"/>
              <a:pathLst>
                <a:path w="40373" h="62395">
                  <a:moveTo>
                    <a:pt x="0" y="0"/>
                  </a:moveTo>
                  <a:lnTo>
                    <a:pt x="39560" y="0"/>
                  </a:lnTo>
                  <a:lnTo>
                    <a:pt x="39560" y="6198"/>
                  </a:lnTo>
                  <a:lnTo>
                    <a:pt x="7468" y="6198"/>
                  </a:lnTo>
                  <a:lnTo>
                    <a:pt x="7468" y="26429"/>
                  </a:lnTo>
                  <a:lnTo>
                    <a:pt x="32728" y="26429"/>
                  </a:lnTo>
                  <a:lnTo>
                    <a:pt x="32728" y="32449"/>
                  </a:lnTo>
                  <a:lnTo>
                    <a:pt x="7468" y="32449"/>
                  </a:lnTo>
                  <a:lnTo>
                    <a:pt x="7468" y="55918"/>
                  </a:lnTo>
                  <a:lnTo>
                    <a:pt x="40373" y="55918"/>
                  </a:lnTo>
                  <a:lnTo>
                    <a:pt x="40373" y="62395"/>
                  </a:lnTo>
                  <a:lnTo>
                    <a:pt x="0" y="62395"/>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51" name="Shape 47380"/>
            <p:cNvSpPr/>
            <p:nvPr/>
          </p:nvSpPr>
          <p:spPr>
            <a:xfrm>
              <a:off x="1929566" y="1605185"/>
              <a:ext cx="38227" cy="46215"/>
            </a:xfrm>
            <a:custGeom>
              <a:avLst/>
              <a:gdLst/>
              <a:ahLst/>
              <a:cxnLst/>
              <a:rect l="0" t="0" r="0" b="0"/>
              <a:pathLst>
                <a:path w="38227" h="46215">
                  <a:moveTo>
                    <a:pt x="1994" y="0"/>
                  </a:moveTo>
                  <a:lnTo>
                    <a:pt x="9639" y="0"/>
                  </a:lnTo>
                  <a:lnTo>
                    <a:pt x="19253" y="15646"/>
                  </a:lnTo>
                  <a:lnTo>
                    <a:pt x="29324" y="0"/>
                  </a:lnTo>
                  <a:lnTo>
                    <a:pt x="35890" y="0"/>
                  </a:lnTo>
                  <a:lnTo>
                    <a:pt x="22581" y="20955"/>
                  </a:lnTo>
                  <a:lnTo>
                    <a:pt x="38227" y="46215"/>
                  </a:lnTo>
                  <a:lnTo>
                    <a:pt x="30581" y="46215"/>
                  </a:lnTo>
                  <a:lnTo>
                    <a:pt x="18720" y="26974"/>
                  </a:lnTo>
                  <a:lnTo>
                    <a:pt x="6579" y="46215"/>
                  </a:lnTo>
                  <a:lnTo>
                    <a:pt x="0" y="46215"/>
                  </a:lnTo>
                  <a:lnTo>
                    <a:pt x="15481" y="21754"/>
                  </a:lnTo>
                  <a:lnTo>
                    <a:pt x="1994"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52" name="Shape 47381"/>
            <p:cNvSpPr/>
            <p:nvPr/>
          </p:nvSpPr>
          <p:spPr>
            <a:xfrm>
              <a:off x="1969417" y="1603932"/>
              <a:ext cx="37313" cy="48743"/>
            </a:xfrm>
            <a:custGeom>
              <a:avLst/>
              <a:gdLst/>
              <a:ahLst/>
              <a:cxnLst/>
              <a:rect l="0" t="0" r="0" b="0"/>
              <a:pathLst>
                <a:path w="37313" h="48743">
                  <a:moveTo>
                    <a:pt x="20676" y="0"/>
                  </a:moveTo>
                  <a:cubicBezTo>
                    <a:pt x="29490" y="0"/>
                    <a:pt x="35789" y="5931"/>
                    <a:pt x="37313" y="16446"/>
                  </a:cubicBezTo>
                  <a:lnTo>
                    <a:pt x="30836" y="17437"/>
                  </a:lnTo>
                  <a:cubicBezTo>
                    <a:pt x="29934" y="10058"/>
                    <a:pt x="25438" y="5753"/>
                    <a:pt x="20053" y="5753"/>
                  </a:cubicBezTo>
                  <a:cubicBezTo>
                    <a:pt x="12853" y="5753"/>
                    <a:pt x="7455" y="12585"/>
                    <a:pt x="7455" y="24358"/>
                  </a:cubicBezTo>
                  <a:cubicBezTo>
                    <a:pt x="7455" y="35966"/>
                    <a:pt x="12586" y="42799"/>
                    <a:pt x="19863" y="42799"/>
                  </a:cubicBezTo>
                  <a:cubicBezTo>
                    <a:pt x="25438" y="42799"/>
                    <a:pt x="29667" y="38747"/>
                    <a:pt x="31102" y="31470"/>
                  </a:cubicBezTo>
                  <a:lnTo>
                    <a:pt x="37313" y="32639"/>
                  </a:lnTo>
                  <a:cubicBezTo>
                    <a:pt x="35509" y="42976"/>
                    <a:pt x="28944" y="48743"/>
                    <a:pt x="19596" y="48743"/>
                  </a:cubicBezTo>
                  <a:cubicBezTo>
                    <a:pt x="8001" y="48743"/>
                    <a:pt x="0" y="39370"/>
                    <a:pt x="0" y="24358"/>
                  </a:cubicBezTo>
                  <a:cubicBezTo>
                    <a:pt x="0" y="9525"/>
                    <a:pt x="8446" y="0"/>
                    <a:pt x="20676"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53" name="Shape 47382"/>
            <p:cNvSpPr/>
            <p:nvPr/>
          </p:nvSpPr>
          <p:spPr>
            <a:xfrm>
              <a:off x="2012478" y="1603963"/>
              <a:ext cx="20593" cy="48671"/>
            </a:xfrm>
            <a:custGeom>
              <a:avLst/>
              <a:gdLst/>
              <a:ahLst/>
              <a:cxnLst/>
              <a:rect l="0" t="0" r="0" b="0"/>
              <a:pathLst>
                <a:path w="20593" h="48671">
                  <a:moveTo>
                    <a:pt x="20593" y="0"/>
                  </a:moveTo>
                  <a:lnTo>
                    <a:pt x="20593" y="5890"/>
                  </a:lnTo>
                  <a:lnTo>
                    <a:pt x="11905" y="9334"/>
                  </a:lnTo>
                  <a:cubicBezTo>
                    <a:pt x="9623" y="11718"/>
                    <a:pt x="8141" y="15249"/>
                    <a:pt x="7557" y="19833"/>
                  </a:cubicBezTo>
                  <a:lnTo>
                    <a:pt x="20593" y="19833"/>
                  </a:lnTo>
                  <a:lnTo>
                    <a:pt x="20593" y="24874"/>
                  </a:lnTo>
                  <a:lnTo>
                    <a:pt x="7468" y="24874"/>
                  </a:lnTo>
                  <a:lnTo>
                    <a:pt x="7468" y="25142"/>
                  </a:lnTo>
                  <a:cubicBezTo>
                    <a:pt x="7468" y="30761"/>
                    <a:pt x="8817" y="35187"/>
                    <a:pt x="11211" y="38209"/>
                  </a:cubicBezTo>
                  <a:lnTo>
                    <a:pt x="20593" y="42554"/>
                  </a:lnTo>
                  <a:lnTo>
                    <a:pt x="20593" y="48671"/>
                  </a:lnTo>
                  <a:lnTo>
                    <a:pt x="5691" y="42150"/>
                  </a:lnTo>
                  <a:cubicBezTo>
                    <a:pt x="2070" y="37930"/>
                    <a:pt x="0" y="31834"/>
                    <a:pt x="0" y="24329"/>
                  </a:cubicBezTo>
                  <a:cubicBezTo>
                    <a:pt x="0" y="16956"/>
                    <a:pt x="2137" y="10864"/>
                    <a:pt x="5791" y="6614"/>
                  </a:cubicBezTo>
                  <a:lnTo>
                    <a:pt x="20593"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54" name="Shape 47383"/>
            <p:cNvSpPr/>
            <p:nvPr/>
          </p:nvSpPr>
          <p:spPr>
            <a:xfrm>
              <a:off x="2033071" y="1637830"/>
              <a:ext cx="19869" cy="14846"/>
            </a:xfrm>
            <a:custGeom>
              <a:avLst/>
              <a:gdLst/>
              <a:ahLst/>
              <a:cxnLst/>
              <a:rect l="0" t="0" r="0" b="0"/>
              <a:pathLst>
                <a:path w="19869" h="14846">
                  <a:moveTo>
                    <a:pt x="13303" y="0"/>
                  </a:moveTo>
                  <a:lnTo>
                    <a:pt x="19869" y="1169"/>
                  </a:lnTo>
                  <a:cubicBezTo>
                    <a:pt x="16631" y="10071"/>
                    <a:pt x="9709" y="14846"/>
                    <a:pt x="95" y="14846"/>
                  </a:cubicBezTo>
                  <a:lnTo>
                    <a:pt x="0" y="14805"/>
                  </a:lnTo>
                  <a:lnTo>
                    <a:pt x="0" y="8688"/>
                  </a:lnTo>
                  <a:lnTo>
                    <a:pt x="629" y="8979"/>
                  </a:lnTo>
                  <a:cubicBezTo>
                    <a:pt x="6382" y="8979"/>
                    <a:pt x="10967" y="5753"/>
                    <a:pt x="13303"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55" name="Shape 47384"/>
            <p:cNvSpPr/>
            <p:nvPr/>
          </p:nvSpPr>
          <p:spPr>
            <a:xfrm>
              <a:off x="2033071" y="1603921"/>
              <a:ext cx="20504" cy="24917"/>
            </a:xfrm>
            <a:custGeom>
              <a:avLst/>
              <a:gdLst/>
              <a:ahLst/>
              <a:cxnLst/>
              <a:rect l="0" t="0" r="0" b="0"/>
              <a:pathLst>
                <a:path w="20504" h="24917">
                  <a:moveTo>
                    <a:pt x="95" y="0"/>
                  </a:moveTo>
                  <a:cubicBezTo>
                    <a:pt x="12503" y="0"/>
                    <a:pt x="20504" y="8992"/>
                    <a:pt x="20504" y="23926"/>
                  </a:cubicBezTo>
                  <a:lnTo>
                    <a:pt x="20504" y="24917"/>
                  </a:lnTo>
                  <a:lnTo>
                    <a:pt x="0" y="24917"/>
                  </a:lnTo>
                  <a:lnTo>
                    <a:pt x="0" y="19876"/>
                  </a:lnTo>
                  <a:lnTo>
                    <a:pt x="13037" y="19876"/>
                  </a:lnTo>
                  <a:cubicBezTo>
                    <a:pt x="12681" y="10884"/>
                    <a:pt x="7919" y="5753"/>
                    <a:pt x="451" y="5753"/>
                  </a:cubicBezTo>
                  <a:lnTo>
                    <a:pt x="0" y="5932"/>
                  </a:lnTo>
                  <a:lnTo>
                    <a:pt x="0" y="43"/>
                  </a:lnTo>
                  <a:lnTo>
                    <a:pt x="95"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56" name="Shape 47385"/>
            <p:cNvSpPr/>
            <p:nvPr/>
          </p:nvSpPr>
          <p:spPr>
            <a:xfrm>
              <a:off x="2062743" y="1605158"/>
              <a:ext cx="18790" cy="62267"/>
            </a:xfrm>
            <a:custGeom>
              <a:avLst/>
              <a:gdLst/>
              <a:ahLst/>
              <a:cxnLst/>
              <a:rect l="0" t="0" r="0" b="0"/>
              <a:pathLst>
                <a:path w="18790" h="62267">
                  <a:moveTo>
                    <a:pt x="18790" y="0"/>
                  </a:moveTo>
                  <a:lnTo>
                    <a:pt x="18790" y="4891"/>
                  </a:lnTo>
                  <a:lnTo>
                    <a:pt x="10341" y="8820"/>
                  </a:lnTo>
                  <a:cubicBezTo>
                    <a:pt x="8137" y="11314"/>
                    <a:pt x="6744" y="14864"/>
                    <a:pt x="6744" y="19086"/>
                  </a:cubicBezTo>
                  <a:lnTo>
                    <a:pt x="6744" y="26821"/>
                  </a:lnTo>
                  <a:cubicBezTo>
                    <a:pt x="6744" y="35902"/>
                    <a:pt x="11684" y="41210"/>
                    <a:pt x="18517" y="41210"/>
                  </a:cubicBezTo>
                  <a:lnTo>
                    <a:pt x="18790" y="41065"/>
                  </a:lnTo>
                  <a:lnTo>
                    <a:pt x="18790" y="46368"/>
                  </a:lnTo>
                  <a:lnTo>
                    <a:pt x="6744" y="38873"/>
                  </a:lnTo>
                  <a:lnTo>
                    <a:pt x="6744" y="62267"/>
                  </a:lnTo>
                  <a:lnTo>
                    <a:pt x="0" y="62267"/>
                  </a:lnTo>
                  <a:lnTo>
                    <a:pt x="0" y="24"/>
                  </a:lnTo>
                  <a:lnTo>
                    <a:pt x="6299" y="24"/>
                  </a:lnTo>
                  <a:lnTo>
                    <a:pt x="6299" y="9016"/>
                  </a:lnTo>
                  <a:lnTo>
                    <a:pt x="1879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57" name="Shape 47386"/>
            <p:cNvSpPr/>
            <p:nvPr/>
          </p:nvSpPr>
          <p:spPr>
            <a:xfrm>
              <a:off x="2081533" y="1603925"/>
              <a:ext cx="19513" cy="48387"/>
            </a:xfrm>
            <a:custGeom>
              <a:avLst/>
              <a:gdLst/>
              <a:ahLst/>
              <a:cxnLst/>
              <a:rect l="0" t="0" r="0" b="0"/>
              <a:pathLst>
                <a:path w="19513" h="48387">
                  <a:moveTo>
                    <a:pt x="1708" y="0"/>
                  </a:moveTo>
                  <a:cubicBezTo>
                    <a:pt x="11779" y="0"/>
                    <a:pt x="19513" y="9258"/>
                    <a:pt x="19513" y="24003"/>
                  </a:cubicBezTo>
                  <a:cubicBezTo>
                    <a:pt x="19513" y="39115"/>
                    <a:pt x="11512" y="48387"/>
                    <a:pt x="1263" y="48387"/>
                  </a:cubicBezTo>
                  <a:lnTo>
                    <a:pt x="0" y="47601"/>
                  </a:lnTo>
                  <a:lnTo>
                    <a:pt x="0" y="42298"/>
                  </a:lnTo>
                  <a:lnTo>
                    <a:pt x="8687" y="37700"/>
                  </a:lnTo>
                  <a:cubicBezTo>
                    <a:pt x="10833" y="34598"/>
                    <a:pt x="12046" y="30035"/>
                    <a:pt x="12046" y="24193"/>
                  </a:cubicBezTo>
                  <a:cubicBezTo>
                    <a:pt x="12046" y="12674"/>
                    <a:pt x="7283" y="6121"/>
                    <a:pt x="6" y="6121"/>
                  </a:cubicBezTo>
                  <a:lnTo>
                    <a:pt x="0" y="6124"/>
                  </a:lnTo>
                  <a:lnTo>
                    <a:pt x="0" y="1233"/>
                  </a:lnTo>
                  <a:lnTo>
                    <a:pt x="1708"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58" name="Shape 47387"/>
            <p:cNvSpPr/>
            <p:nvPr/>
          </p:nvSpPr>
          <p:spPr>
            <a:xfrm>
              <a:off x="2104375" y="1593500"/>
              <a:ext cx="27610" cy="59182"/>
            </a:xfrm>
            <a:custGeom>
              <a:avLst/>
              <a:gdLst/>
              <a:ahLst/>
              <a:cxnLst/>
              <a:rect l="0" t="0" r="0" b="0"/>
              <a:pathLst>
                <a:path w="27610" h="59182">
                  <a:moveTo>
                    <a:pt x="15011" y="0"/>
                  </a:moveTo>
                  <a:lnTo>
                    <a:pt x="15011" y="11684"/>
                  </a:lnTo>
                  <a:lnTo>
                    <a:pt x="25984" y="11684"/>
                  </a:lnTo>
                  <a:lnTo>
                    <a:pt x="25984" y="16725"/>
                  </a:lnTo>
                  <a:lnTo>
                    <a:pt x="15011" y="16725"/>
                  </a:lnTo>
                  <a:lnTo>
                    <a:pt x="15011" y="40906"/>
                  </a:lnTo>
                  <a:cubicBezTo>
                    <a:pt x="15011" y="49542"/>
                    <a:pt x="15824" y="53225"/>
                    <a:pt x="22835" y="53225"/>
                  </a:cubicBezTo>
                  <a:cubicBezTo>
                    <a:pt x="24269" y="53225"/>
                    <a:pt x="25895" y="53136"/>
                    <a:pt x="27610" y="52679"/>
                  </a:cubicBezTo>
                  <a:lnTo>
                    <a:pt x="27610" y="58458"/>
                  </a:lnTo>
                  <a:cubicBezTo>
                    <a:pt x="25717" y="58903"/>
                    <a:pt x="23736" y="59182"/>
                    <a:pt x="21844" y="59182"/>
                  </a:cubicBezTo>
                  <a:cubicBezTo>
                    <a:pt x="16370" y="59182"/>
                    <a:pt x="12586" y="57543"/>
                    <a:pt x="9982" y="53683"/>
                  </a:cubicBezTo>
                  <a:cubicBezTo>
                    <a:pt x="8090" y="50978"/>
                    <a:pt x="8090" y="46659"/>
                    <a:pt x="8090" y="40729"/>
                  </a:cubicBezTo>
                  <a:lnTo>
                    <a:pt x="8090" y="16725"/>
                  </a:lnTo>
                  <a:lnTo>
                    <a:pt x="0" y="16725"/>
                  </a:lnTo>
                  <a:lnTo>
                    <a:pt x="0" y="11684"/>
                  </a:lnTo>
                  <a:lnTo>
                    <a:pt x="8090" y="11684"/>
                  </a:lnTo>
                  <a:lnTo>
                    <a:pt x="8090" y="711"/>
                  </a:lnTo>
                  <a:lnTo>
                    <a:pt x="15011"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59" name="Shape 342818"/>
            <p:cNvSpPr/>
            <p:nvPr/>
          </p:nvSpPr>
          <p:spPr>
            <a:xfrm>
              <a:off x="2138363" y="1605190"/>
              <a:ext cx="9144" cy="46216"/>
            </a:xfrm>
            <a:custGeom>
              <a:avLst/>
              <a:gdLst/>
              <a:ahLst/>
              <a:cxnLst/>
              <a:rect l="0" t="0" r="0" b="0"/>
              <a:pathLst>
                <a:path w="9144" h="46216">
                  <a:moveTo>
                    <a:pt x="0" y="0"/>
                  </a:moveTo>
                  <a:lnTo>
                    <a:pt x="9144" y="0"/>
                  </a:lnTo>
                  <a:lnTo>
                    <a:pt x="9144" y="46216"/>
                  </a:lnTo>
                  <a:lnTo>
                    <a:pt x="0" y="46216"/>
                  </a:lnTo>
                  <a:lnTo>
                    <a:pt x="0" y="0"/>
                  </a:lnTo>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60" name="Shape 342819"/>
            <p:cNvSpPr/>
            <p:nvPr/>
          </p:nvSpPr>
          <p:spPr>
            <a:xfrm>
              <a:off x="2138363" y="1588998"/>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61" name="Shape 47390"/>
            <p:cNvSpPr/>
            <p:nvPr/>
          </p:nvSpPr>
          <p:spPr>
            <a:xfrm>
              <a:off x="2154638" y="1603932"/>
              <a:ext cx="20720" cy="48743"/>
            </a:xfrm>
            <a:custGeom>
              <a:avLst/>
              <a:gdLst/>
              <a:ahLst/>
              <a:cxnLst/>
              <a:rect l="0" t="0" r="0" b="0"/>
              <a:pathLst>
                <a:path w="20720" h="48743">
                  <a:moveTo>
                    <a:pt x="20675" y="0"/>
                  </a:moveTo>
                  <a:lnTo>
                    <a:pt x="20720" y="19"/>
                  </a:lnTo>
                  <a:lnTo>
                    <a:pt x="20720" y="5776"/>
                  </a:lnTo>
                  <a:lnTo>
                    <a:pt x="20675" y="5753"/>
                  </a:lnTo>
                  <a:cubicBezTo>
                    <a:pt x="12674" y="5753"/>
                    <a:pt x="7455" y="12497"/>
                    <a:pt x="7455" y="24359"/>
                  </a:cubicBezTo>
                  <a:cubicBezTo>
                    <a:pt x="7455" y="36144"/>
                    <a:pt x="12764" y="42977"/>
                    <a:pt x="20675" y="42977"/>
                  </a:cubicBezTo>
                  <a:lnTo>
                    <a:pt x="20720" y="42955"/>
                  </a:lnTo>
                  <a:lnTo>
                    <a:pt x="20720" y="48723"/>
                  </a:lnTo>
                  <a:lnTo>
                    <a:pt x="20675" y="48743"/>
                  </a:lnTo>
                  <a:cubicBezTo>
                    <a:pt x="8445" y="48743"/>
                    <a:pt x="0" y="39192"/>
                    <a:pt x="0" y="24359"/>
                  </a:cubicBezTo>
                  <a:cubicBezTo>
                    <a:pt x="0" y="9437"/>
                    <a:pt x="8445" y="0"/>
                    <a:pt x="20675"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62" name="Shape 47391"/>
            <p:cNvSpPr/>
            <p:nvPr/>
          </p:nvSpPr>
          <p:spPr>
            <a:xfrm>
              <a:off x="2175358" y="1603952"/>
              <a:ext cx="20822" cy="48704"/>
            </a:xfrm>
            <a:custGeom>
              <a:avLst/>
              <a:gdLst/>
              <a:ahLst/>
              <a:cxnLst/>
              <a:rect l="0" t="0" r="0" b="0"/>
              <a:pathLst>
                <a:path w="20822" h="48704">
                  <a:moveTo>
                    <a:pt x="0" y="0"/>
                  </a:moveTo>
                  <a:lnTo>
                    <a:pt x="15008" y="6564"/>
                  </a:lnTo>
                  <a:cubicBezTo>
                    <a:pt x="18685" y="10788"/>
                    <a:pt x="20822" y="16879"/>
                    <a:pt x="20822" y="24340"/>
                  </a:cubicBezTo>
                  <a:cubicBezTo>
                    <a:pt x="20822" y="31756"/>
                    <a:pt x="18685" y="37852"/>
                    <a:pt x="15008" y="42094"/>
                  </a:cubicBezTo>
                  <a:lnTo>
                    <a:pt x="0" y="48704"/>
                  </a:lnTo>
                  <a:lnTo>
                    <a:pt x="0" y="42935"/>
                  </a:lnTo>
                  <a:lnTo>
                    <a:pt x="9577" y="38035"/>
                  </a:lnTo>
                  <a:cubicBezTo>
                    <a:pt x="11916" y="34842"/>
                    <a:pt x="13265" y="30188"/>
                    <a:pt x="13265" y="24340"/>
                  </a:cubicBezTo>
                  <a:cubicBezTo>
                    <a:pt x="13265" y="18453"/>
                    <a:pt x="11938" y="13801"/>
                    <a:pt x="9611" y="10622"/>
                  </a:cubicBezTo>
                  <a:lnTo>
                    <a:pt x="0" y="5756"/>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63" name="Shape 47392"/>
            <p:cNvSpPr/>
            <p:nvPr/>
          </p:nvSpPr>
          <p:spPr>
            <a:xfrm>
              <a:off x="2205345" y="1603928"/>
              <a:ext cx="36233" cy="47472"/>
            </a:xfrm>
            <a:custGeom>
              <a:avLst/>
              <a:gdLst/>
              <a:ahLst/>
              <a:cxnLst/>
              <a:rect l="0" t="0" r="0" b="0"/>
              <a:pathLst>
                <a:path w="36233" h="47472">
                  <a:moveTo>
                    <a:pt x="21222" y="0"/>
                  </a:moveTo>
                  <a:cubicBezTo>
                    <a:pt x="31026" y="0"/>
                    <a:pt x="36233" y="6197"/>
                    <a:pt x="36233" y="18249"/>
                  </a:cubicBezTo>
                  <a:lnTo>
                    <a:pt x="36233" y="47472"/>
                  </a:lnTo>
                  <a:lnTo>
                    <a:pt x="29578" y="47472"/>
                  </a:lnTo>
                  <a:lnTo>
                    <a:pt x="29578" y="17628"/>
                  </a:lnTo>
                  <a:cubicBezTo>
                    <a:pt x="29578" y="9982"/>
                    <a:pt x="26073" y="5753"/>
                    <a:pt x="20053" y="5753"/>
                  </a:cubicBezTo>
                  <a:cubicBezTo>
                    <a:pt x="12674" y="5753"/>
                    <a:pt x="6744" y="12319"/>
                    <a:pt x="6744" y="21933"/>
                  </a:cubicBezTo>
                  <a:lnTo>
                    <a:pt x="6744" y="47472"/>
                  </a:lnTo>
                  <a:lnTo>
                    <a:pt x="0" y="47472"/>
                  </a:lnTo>
                  <a:lnTo>
                    <a:pt x="0" y="1257"/>
                  </a:lnTo>
                  <a:lnTo>
                    <a:pt x="6299" y="1257"/>
                  </a:lnTo>
                  <a:lnTo>
                    <a:pt x="6299" y="9804"/>
                  </a:lnTo>
                  <a:cubicBezTo>
                    <a:pt x="10071" y="3149"/>
                    <a:pt x="14834" y="0"/>
                    <a:pt x="21222"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64" name="Shape 47393"/>
            <p:cNvSpPr/>
            <p:nvPr/>
          </p:nvSpPr>
          <p:spPr>
            <a:xfrm>
              <a:off x="2331242" y="1300583"/>
              <a:ext cx="24651" cy="62395"/>
            </a:xfrm>
            <a:custGeom>
              <a:avLst/>
              <a:gdLst/>
              <a:ahLst/>
              <a:cxnLst/>
              <a:rect l="0" t="0" r="0" b="0"/>
              <a:pathLst>
                <a:path w="24651" h="62395">
                  <a:moveTo>
                    <a:pt x="20688" y="0"/>
                  </a:moveTo>
                  <a:lnTo>
                    <a:pt x="24651" y="0"/>
                  </a:lnTo>
                  <a:lnTo>
                    <a:pt x="24651" y="7375"/>
                  </a:lnTo>
                  <a:lnTo>
                    <a:pt x="24562" y="7100"/>
                  </a:lnTo>
                  <a:lnTo>
                    <a:pt x="14846" y="37757"/>
                  </a:lnTo>
                  <a:lnTo>
                    <a:pt x="24651" y="37757"/>
                  </a:lnTo>
                  <a:lnTo>
                    <a:pt x="24651" y="43777"/>
                  </a:lnTo>
                  <a:lnTo>
                    <a:pt x="12878" y="43777"/>
                  </a:lnTo>
                  <a:lnTo>
                    <a:pt x="7112" y="62395"/>
                  </a:lnTo>
                  <a:lnTo>
                    <a:pt x="0" y="62395"/>
                  </a:lnTo>
                  <a:lnTo>
                    <a:pt x="20688"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65" name="Shape 47394"/>
            <p:cNvSpPr/>
            <p:nvPr/>
          </p:nvSpPr>
          <p:spPr>
            <a:xfrm>
              <a:off x="2355893" y="1300583"/>
              <a:ext cx="25349" cy="62395"/>
            </a:xfrm>
            <a:custGeom>
              <a:avLst/>
              <a:gdLst/>
              <a:ahLst/>
              <a:cxnLst/>
              <a:rect l="0" t="0" r="0" b="0"/>
              <a:pathLst>
                <a:path w="25349" h="62395">
                  <a:moveTo>
                    <a:pt x="0" y="0"/>
                  </a:moveTo>
                  <a:lnTo>
                    <a:pt x="4940" y="0"/>
                  </a:lnTo>
                  <a:lnTo>
                    <a:pt x="25349" y="62395"/>
                  </a:lnTo>
                  <a:lnTo>
                    <a:pt x="17806" y="62395"/>
                  </a:lnTo>
                  <a:lnTo>
                    <a:pt x="11773" y="43777"/>
                  </a:lnTo>
                  <a:lnTo>
                    <a:pt x="0" y="43777"/>
                  </a:lnTo>
                  <a:lnTo>
                    <a:pt x="0" y="37757"/>
                  </a:lnTo>
                  <a:lnTo>
                    <a:pt x="9804" y="37757"/>
                  </a:lnTo>
                  <a:lnTo>
                    <a:pt x="0" y="7375"/>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66" name="Shape 47395"/>
            <p:cNvSpPr/>
            <p:nvPr/>
          </p:nvSpPr>
          <p:spPr>
            <a:xfrm>
              <a:off x="2381697" y="1305078"/>
              <a:ext cx="27610" cy="59169"/>
            </a:xfrm>
            <a:custGeom>
              <a:avLst/>
              <a:gdLst/>
              <a:ahLst/>
              <a:cxnLst/>
              <a:rect l="0" t="0" r="0" b="0"/>
              <a:pathLst>
                <a:path w="27610" h="59169">
                  <a:moveTo>
                    <a:pt x="15011" y="0"/>
                  </a:moveTo>
                  <a:lnTo>
                    <a:pt x="15011" y="11684"/>
                  </a:lnTo>
                  <a:lnTo>
                    <a:pt x="25984" y="11684"/>
                  </a:lnTo>
                  <a:lnTo>
                    <a:pt x="25984" y="16725"/>
                  </a:lnTo>
                  <a:lnTo>
                    <a:pt x="15011" y="16725"/>
                  </a:lnTo>
                  <a:lnTo>
                    <a:pt x="15011" y="40906"/>
                  </a:lnTo>
                  <a:cubicBezTo>
                    <a:pt x="15011" y="49542"/>
                    <a:pt x="15824" y="53225"/>
                    <a:pt x="22835" y="53225"/>
                  </a:cubicBezTo>
                  <a:cubicBezTo>
                    <a:pt x="24269" y="53225"/>
                    <a:pt x="25895" y="53136"/>
                    <a:pt x="27610" y="52679"/>
                  </a:cubicBezTo>
                  <a:lnTo>
                    <a:pt x="27610" y="58458"/>
                  </a:lnTo>
                  <a:cubicBezTo>
                    <a:pt x="25717" y="58903"/>
                    <a:pt x="23736" y="59169"/>
                    <a:pt x="21844" y="59169"/>
                  </a:cubicBezTo>
                  <a:cubicBezTo>
                    <a:pt x="16358" y="59169"/>
                    <a:pt x="12586" y="57543"/>
                    <a:pt x="9982" y="53683"/>
                  </a:cubicBezTo>
                  <a:cubicBezTo>
                    <a:pt x="8090" y="50978"/>
                    <a:pt x="8090" y="46659"/>
                    <a:pt x="8090" y="40729"/>
                  </a:cubicBezTo>
                  <a:lnTo>
                    <a:pt x="8090" y="16725"/>
                  </a:lnTo>
                  <a:lnTo>
                    <a:pt x="0" y="16725"/>
                  </a:lnTo>
                  <a:lnTo>
                    <a:pt x="0" y="11684"/>
                  </a:lnTo>
                  <a:lnTo>
                    <a:pt x="8090" y="11684"/>
                  </a:lnTo>
                  <a:lnTo>
                    <a:pt x="8090" y="711"/>
                  </a:lnTo>
                  <a:lnTo>
                    <a:pt x="15011"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67" name="Shape 47396"/>
            <p:cNvSpPr/>
            <p:nvPr/>
          </p:nvSpPr>
          <p:spPr>
            <a:xfrm>
              <a:off x="2409389" y="1305078"/>
              <a:ext cx="27610" cy="59169"/>
            </a:xfrm>
            <a:custGeom>
              <a:avLst/>
              <a:gdLst/>
              <a:ahLst/>
              <a:cxnLst/>
              <a:rect l="0" t="0" r="0" b="0"/>
              <a:pathLst>
                <a:path w="27610" h="59169">
                  <a:moveTo>
                    <a:pt x="15011" y="0"/>
                  </a:moveTo>
                  <a:lnTo>
                    <a:pt x="15011" y="11684"/>
                  </a:lnTo>
                  <a:lnTo>
                    <a:pt x="25984" y="11684"/>
                  </a:lnTo>
                  <a:lnTo>
                    <a:pt x="25984" y="16725"/>
                  </a:lnTo>
                  <a:lnTo>
                    <a:pt x="15011" y="16725"/>
                  </a:lnTo>
                  <a:lnTo>
                    <a:pt x="15011" y="40906"/>
                  </a:lnTo>
                  <a:cubicBezTo>
                    <a:pt x="15011" y="49542"/>
                    <a:pt x="15824" y="53225"/>
                    <a:pt x="22835" y="53225"/>
                  </a:cubicBezTo>
                  <a:cubicBezTo>
                    <a:pt x="24269" y="53225"/>
                    <a:pt x="25895" y="53136"/>
                    <a:pt x="27610" y="52679"/>
                  </a:cubicBezTo>
                  <a:lnTo>
                    <a:pt x="27610" y="58458"/>
                  </a:lnTo>
                  <a:cubicBezTo>
                    <a:pt x="25717" y="58903"/>
                    <a:pt x="23736" y="59169"/>
                    <a:pt x="21844" y="59169"/>
                  </a:cubicBezTo>
                  <a:cubicBezTo>
                    <a:pt x="16358" y="59169"/>
                    <a:pt x="12586" y="57543"/>
                    <a:pt x="9982" y="53683"/>
                  </a:cubicBezTo>
                  <a:cubicBezTo>
                    <a:pt x="8090" y="50978"/>
                    <a:pt x="8090" y="46659"/>
                    <a:pt x="8090" y="40729"/>
                  </a:cubicBezTo>
                  <a:lnTo>
                    <a:pt x="8090" y="16725"/>
                  </a:lnTo>
                  <a:lnTo>
                    <a:pt x="0" y="16725"/>
                  </a:lnTo>
                  <a:lnTo>
                    <a:pt x="0" y="11684"/>
                  </a:lnTo>
                  <a:lnTo>
                    <a:pt x="8090" y="11684"/>
                  </a:lnTo>
                  <a:lnTo>
                    <a:pt x="8090" y="711"/>
                  </a:lnTo>
                  <a:lnTo>
                    <a:pt x="15011"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68" name="Shape 47397"/>
            <p:cNvSpPr/>
            <p:nvPr/>
          </p:nvSpPr>
          <p:spPr>
            <a:xfrm>
              <a:off x="2443104" y="1315416"/>
              <a:ext cx="22568" cy="47561"/>
            </a:xfrm>
            <a:custGeom>
              <a:avLst/>
              <a:gdLst/>
              <a:ahLst/>
              <a:cxnLst/>
              <a:rect l="0" t="0" r="0" b="0"/>
              <a:pathLst>
                <a:path w="22568" h="47561">
                  <a:moveTo>
                    <a:pt x="20053" y="0"/>
                  </a:moveTo>
                  <a:cubicBezTo>
                    <a:pt x="20866" y="0"/>
                    <a:pt x="21666" y="89"/>
                    <a:pt x="22568" y="178"/>
                  </a:cubicBezTo>
                  <a:lnTo>
                    <a:pt x="22568" y="7100"/>
                  </a:lnTo>
                  <a:lnTo>
                    <a:pt x="21399" y="7100"/>
                  </a:lnTo>
                  <a:cubicBezTo>
                    <a:pt x="12586" y="7100"/>
                    <a:pt x="6922" y="13665"/>
                    <a:pt x="6922" y="24358"/>
                  </a:cubicBezTo>
                  <a:lnTo>
                    <a:pt x="6922" y="47561"/>
                  </a:lnTo>
                  <a:lnTo>
                    <a:pt x="0" y="47561"/>
                  </a:lnTo>
                  <a:lnTo>
                    <a:pt x="0" y="1346"/>
                  </a:lnTo>
                  <a:lnTo>
                    <a:pt x="6566" y="1346"/>
                  </a:lnTo>
                  <a:lnTo>
                    <a:pt x="6566" y="11684"/>
                  </a:lnTo>
                  <a:cubicBezTo>
                    <a:pt x="9347" y="3861"/>
                    <a:pt x="13665" y="0"/>
                    <a:pt x="20053"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69" name="Shape 47398"/>
            <p:cNvSpPr/>
            <p:nvPr/>
          </p:nvSpPr>
          <p:spPr>
            <a:xfrm>
              <a:off x="2466843" y="1299235"/>
              <a:ext cx="48006" cy="64922"/>
            </a:xfrm>
            <a:custGeom>
              <a:avLst/>
              <a:gdLst/>
              <a:ahLst/>
              <a:cxnLst/>
              <a:rect l="0" t="0" r="0" b="0"/>
              <a:pathLst>
                <a:path w="48006" h="64922">
                  <a:moveTo>
                    <a:pt x="23914" y="0"/>
                  </a:moveTo>
                  <a:cubicBezTo>
                    <a:pt x="35509" y="0"/>
                    <a:pt x="43421" y="5576"/>
                    <a:pt x="46749" y="15735"/>
                  </a:cubicBezTo>
                  <a:lnTo>
                    <a:pt x="39472" y="17437"/>
                  </a:lnTo>
                  <a:cubicBezTo>
                    <a:pt x="37312" y="10338"/>
                    <a:pt x="31826" y="6465"/>
                    <a:pt x="23914" y="6465"/>
                  </a:cubicBezTo>
                  <a:cubicBezTo>
                    <a:pt x="15913" y="6465"/>
                    <a:pt x="10973" y="10871"/>
                    <a:pt x="10973" y="16802"/>
                  </a:cubicBezTo>
                  <a:cubicBezTo>
                    <a:pt x="10973" y="19685"/>
                    <a:pt x="12319" y="22111"/>
                    <a:pt x="14478" y="23546"/>
                  </a:cubicBezTo>
                  <a:cubicBezTo>
                    <a:pt x="18428" y="26162"/>
                    <a:pt x="23101" y="26962"/>
                    <a:pt x="27965" y="28322"/>
                  </a:cubicBezTo>
                  <a:cubicBezTo>
                    <a:pt x="41453" y="32182"/>
                    <a:pt x="48006" y="36500"/>
                    <a:pt x="48006" y="46837"/>
                  </a:cubicBezTo>
                  <a:cubicBezTo>
                    <a:pt x="48006" y="57455"/>
                    <a:pt x="39205" y="64922"/>
                    <a:pt x="25438" y="64922"/>
                  </a:cubicBezTo>
                  <a:cubicBezTo>
                    <a:pt x="12408" y="64922"/>
                    <a:pt x="3505" y="58433"/>
                    <a:pt x="0" y="46660"/>
                  </a:cubicBezTo>
                  <a:lnTo>
                    <a:pt x="7468" y="45225"/>
                  </a:lnTo>
                  <a:cubicBezTo>
                    <a:pt x="9982" y="53760"/>
                    <a:pt x="16358" y="58433"/>
                    <a:pt x="25260" y="58433"/>
                  </a:cubicBezTo>
                  <a:cubicBezTo>
                    <a:pt x="34163" y="58433"/>
                    <a:pt x="40005" y="53493"/>
                    <a:pt x="40005" y="47651"/>
                  </a:cubicBezTo>
                  <a:cubicBezTo>
                    <a:pt x="40005" y="40094"/>
                    <a:pt x="34798" y="38024"/>
                    <a:pt x="24270" y="35243"/>
                  </a:cubicBezTo>
                  <a:cubicBezTo>
                    <a:pt x="18339" y="33706"/>
                    <a:pt x="12586" y="32817"/>
                    <a:pt x="7557" y="28232"/>
                  </a:cubicBezTo>
                  <a:cubicBezTo>
                    <a:pt x="4674" y="25616"/>
                    <a:pt x="3061" y="21933"/>
                    <a:pt x="3061" y="17882"/>
                  </a:cubicBezTo>
                  <a:cubicBezTo>
                    <a:pt x="3061" y="7633"/>
                    <a:pt x="11417" y="0"/>
                    <a:pt x="23914"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70" name="Shape 47399"/>
            <p:cNvSpPr/>
            <p:nvPr/>
          </p:nvSpPr>
          <p:spPr>
            <a:xfrm>
              <a:off x="2521864" y="1315541"/>
              <a:ext cx="20593" cy="48671"/>
            </a:xfrm>
            <a:custGeom>
              <a:avLst/>
              <a:gdLst/>
              <a:ahLst/>
              <a:cxnLst/>
              <a:rect l="0" t="0" r="0" b="0"/>
              <a:pathLst>
                <a:path w="20593" h="48671">
                  <a:moveTo>
                    <a:pt x="20593" y="0"/>
                  </a:moveTo>
                  <a:lnTo>
                    <a:pt x="20593" y="5890"/>
                  </a:lnTo>
                  <a:lnTo>
                    <a:pt x="11905" y="9334"/>
                  </a:lnTo>
                  <a:cubicBezTo>
                    <a:pt x="9623" y="11718"/>
                    <a:pt x="8141" y="15249"/>
                    <a:pt x="7557" y="19833"/>
                  </a:cubicBezTo>
                  <a:lnTo>
                    <a:pt x="20593" y="19833"/>
                  </a:lnTo>
                  <a:lnTo>
                    <a:pt x="20593" y="24874"/>
                  </a:lnTo>
                  <a:lnTo>
                    <a:pt x="7468" y="24874"/>
                  </a:lnTo>
                  <a:lnTo>
                    <a:pt x="7468" y="25142"/>
                  </a:lnTo>
                  <a:cubicBezTo>
                    <a:pt x="7468" y="30762"/>
                    <a:pt x="8817" y="35187"/>
                    <a:pt x="11211" y="38209"/>
                  </a:cubicBezTo>
                  <a:lnTo>
                    <a:pt x="20593" y="42554"/>
                  </a:lnTo>
                  <a:lnTo>
                    <a:pt x="20593" y="48671"/>
                  </a:lnTo>
                  <a:lnTo>
                    <a:pt x="5691" y="42150"/>
                  </a:lnTo>
                  <a:cubicBezTo>
                    <a:pt x="2070" y="37930"/>
                    <a:pt x="0" y="31834"/>
                    <a:pt x="0" y="24329"/>
                  </a:cubicBezTo>
                  <a:cubicBezTo>
                    <a:pt x="0" y="16956"/>
                    <a:pt x="2137" y="10864"/>
                    <a:pt x="5791" y="6614"/>
                  </a:cubicBezTo>
                  <a:lnTo>
                    <a:pt x="20593"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71" name="Shape 47400"/>
            <p:cNvSpPr/>
            <p:nvPr/>
          </p:nvSpPr>
          <p:spPr>
            <a:xfrm>
              <a:off x="2542457" y="1349408"/>
              <a:ext cx="19869" cy="14846"/>
            </a:xfrm>
            <a:custGeom>
              <a:avLst/>
              <a:gdLst/>
              <a:ahLst/>
              <a:cxnLst/>
              <a:rect l="0" t="0" r="0" b="0"/>
              <a:pathLst>
                <a:path w="19869" h="14846">
                  <a:moveTo>
                    <a:pt x="13303" y="0"/>
                  </a:moveTo>
                  <a:lnTo>
                    <a:pt x="19869" y="1169"/>
                  </a:lnTo>
                  <a:cubicBezTo>
                    <a:pt x="16631" y="10071"/>
                    <a:pt x="9709" y="14846"/>
                    <a:pt x="95" y="14846"/>
                  </a:cubicBezTo>
                  <a:lnTo>
                    <a:pt x="0" y="14805"/>
                  </a:lnTo>
                  <a:lnTo>
                    <a:pt x="0" y="8688"/>
                  </a:lnTo>
                  <a:lnTo>
                    <a:pt x="629" y="8979"/>
                  </a:lnTo>
                  <a:cubicBezTo>
                    <a:pt x="6382" y="8979"/>
                    <a:pt x="10967" y="5753"/>
                    <a:pt x="13303"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72" name="Shape 47401"/>
            <p:cNvSpPr/>
            <p:nvPr/>
          </p:nvSpPr>
          <p:spPr>
            <a:xfrm>
              <a:off x="2542457" y="1315499"/>
              <a:ext cx="20504" cy="24917"/>
            </a:xfrm>
            <a:custGeom>
              <a:avLst/>
              <a:gdLst/>
              <a:ahLst/>
              <a:cxnLst/>
              <a:rect l="0" t="0" r="0" b="0"/>
              <a:pathLst>
                <a:path w="20504" h="24917">
                  <a:moveTo>
                    <a:pt x="95" y="0"/>
                  </a:moveTo>
                  <a:cubicBezTo>
                    <a:pt x="12503" y="0"/>
                    <a:pt x="20504" y="8992"/>
                    <a:pt x="20504" y="23926"/>
                  </a:cubicBezTo>
                  <a:lnTo>
                    <a:pt x="20504" y="24917"/>
                  </a:lnTo>
                  <a:lnTo>
                    <a:pt x="0" y="24917"/>
                  </a:lnTo>
                  <a:lnTo>
                    <a:pt x="0" y="19876"/>
                  </a:lnTo>
                  <a:lnTo>
                    <a:pt x="13037" y="19876"/>
                  </a:lnTo>
                  <a:cubicBezTo>
                    <a:pt x="12681" y="10884"/>
                    <a:pt x="7919" y="5753"/>
                    <a:pt x="451" y="5753"/>
                  </a:cubicBezTo>
                  <a:lnTo>
                    <a:pt x="0" y="5932"/>
                  </a:lnTo>
                  <a:lnTo>
                    <a:pt x="0" y="43"/>
                  </a:lnTo>
                  <a:lnTo>
                    <a:pt x="95"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73" name="Shape 47402"/>
            <p:cNvSpPr/>
            <p:nvPr/>
          </p:nvSpPr>
          <p:spPr>
            <a:xfrm>
              <a:off x="2566106" y="1305078"/>
              <a:ext cx="27610" cy="59169"/>
            </a:xfrm>
            <a:custGeom>
              <a:avLst/>
              <a:gdLst/>
              <a:ahLst/>
              <a:cxnLst/>
              <a:rect l="0" t="0" r="0" b="0"/>
              <a:pathLst>
                <a:path w="27610" h="59169">
                  <a:moveTo>
                    <a:pt x="15011" y="0"/>
                  </a:moveTo>
                  <a:lnTo>
                    <a:pt x="15011" y="11684"/>
                  </a:lnTo>
                  <a:lnTo>
                    <a:pt x="25984" y="11684"/>
                  </a:lnTo>
                  <a:lnTo>
                    <a:pt x="25984" y="16725"/>
                  </a:lnTo>
                  <a:lnTo>
                    <a:pt x="15011" y="16725"/>
                  </a:lnTo>
                  <a:lnTo>
                    <a:pt x="15011" y="40906"/>
                  </a:lnTo>
                  <a:cubicBezTo>
                    <a:pt x="15011" y="49542"/>
                    <a:pt x="15824" y="53225"/>
                    <a:pt x="22835" y="53225"/>
                  </a:cubicBezTo>
                  <a:cubicBezTo>
                    <a:pt x="24269" y="53225"/>
                    <a:pt x="25895" y="53136"/>
                    <a:pt x="27610" y="52679"/>
                  </a:cubicBezTo>
                  <a:lnTo>
                    <a:pt x="27610" y="58458"/>
                  </a:lnTo>
                  <a:cubicBezTo>
                    <a:pt x="25717" y="58903"/>
                    <a:pt x="23736" y="59169"/>
                    <a:pt x="21844" y="59169"/>
                  </a:cubicBezTo>
                  <a:cubicBezTo>
                    <a:pt x="16370" y="59169"/>
                    <a:pt x="12586" y="57543"/>
                    <a:pt x="9982" y="53683"/>
                  </a:cubicBezTo>
                  <a:cubicBezTo>
                    <a:pt x="8090" y="50978"/>
                    <a:pt x="8090" y="46659"/>
                    <a:pt x="8090" y="40729"/>
                  </a:cubicBezTo>
                  <a:lnTo>
                    <a:pt x="8090" y="16725"/>
                  </a:lnTo>
                  <a:lnTo>
                    <a:pt x="0" y="16725"/>
                  </a:lnTo>
                  <a:lnTo>
                    <a:pt x="0" y="11684"/>
                  </a:lnTo>
                  <a:lnTo>
                    <a:pt x="8090" y="11684"/>
                  </a:lnTo>
                  <a:lnTo>
                    <a:pt x="8090" y="711"/>
                  </a:lnTo>
                  <a:lnTo>
                    <a:pt x="15011"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74" name="Shape 47403"/>
            <p:cNvSpPr/>
            <p:nvPr/>
          </p:nvSpPr>
          <p:spPr>
            <a:xfrm>
              <a:off x="2593707" y="1300582"/>
              <a:ext cx="49899" cy="62395"/>
            </a:xfrm>
            <a:custGeom>
              <a:avLst/>
              <a:gdLst/>
              <a:ahLst/>
              <a:cxnLst/>
              <a:rect l="0" t="0" r="0" b="0"/>
              <a:pathLst>
                <a:path w="49899" h="62395">
                  <a:moveTo>
                    <a:pt x="0" y="0"/>
                  </a:moveTo>
                  <a:lnTo>
                    <a:pt x="7646" y="0"/>
                  </a:lnTo>
                  <a:lnTo>
                    <a:pt x="25451" y="53048"/>
                  </a:lnTo>
                  <a:lnTo>
                    <a:pt x="43066" y="0"/>
                  </a:lnTo>
                  <a:lnTo>
                    <a:pt x="49899" y="0"/>
                  </a:lnTo>
                  <a:lnTo>
                    <a:pt x="28867" y="62395"/>
                  </a:lnTo>
                  <a:lnTo>
                    <a:pt x="21311" y="62395"/>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75" name="Shape 47404"/>
            <p:cNvSpPr/>
            <p:nvPr/>
          </p:nvSpPr>
          <p:spPr>
            <a:xfrm>
              <a:off x="2643524" y="1335770"/>
              <a:ext cx="19640" cy="28305"/>
            </a:xfrm>
            <a:custGeom>
              <a:avLst/>
              <a:gdLst/>
              <a:ahLst/>
              <a:cxnLst/>
              <a:rect l="0" t="0" r="0" b="0"/>
              <a:pathLst>
                <a:path w="19640" h="28305">
                  <a:moveTo>
                    <a:pt x="19640" y="0"/>
                  </a:moveTo>
                  <a:lnTo>
                    <a:pt x="19640" y="4940"/>
                  </a:lnTo>
                  <a:lnTo>
                    <a:pt x="12289" y="6350"/>
                  </a:lnTo>
                  <a:cubicBezTo>
                    <a:pt x="9141" y="8125"/>
                    <a:pt x="7544" y="10754"/>
                    <a:pt x="7544" y="14170"/>
                  </a:cubicBezTo>
                  <a:cubicBezTo>
                    <a:pt x="7544" y="19212"/>
                    <a:pt x="11150" y="22540"/>
                    <a:pt x="17170" y="22540"/>
                  </a:cubicBezTo>
                  <a:lnTo>
                    <a:pt x="19640" y="21398"/>
                  </a:lnTo>
                  <a:lnTo>
                    <a:pt x="19640" y="25951"/>
                  </a:lnTo>
                  <a:lnTo>
                    <a:pt x="15824" y="28305"/>
                  </a:lnTo>
                  <a:cubicBezTo>
                    <a:pt x="6375" y="28305"/>
                    <a:pt x="0" y="22349"/>
                    <a:pt x="0" y="14259"/>
                  </a:cubicBezTo>
                  <a:cubicBezTo>
                    <a:pt x="0" y="9046"/>
                    <a:pt x="2337" y="5090"/>
                    <a:pt x="6977" y="2437"/>
                  </a:cubicBezTo>
                  <a:lnTo>
                    <a:pt x="1964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76" name="Shape 47405"/>
            <p:cNvSpPr/>
            <p:nvPr/>
          </p:nvSpPr>
          <p:spPr>
            <a:xfrm>
              <a:off x="2644870" y="1315910"/>
              <a:ext cx="18294" cy="13176"/>
            </a:xfrm>
            <a:custGeom>
              <a:avLst/>
              <a:gdLst/>
              <a:ahLst/>
              <a:cxnLst/>
              <a:rect l="0" t="0" r="0" b="0"/>
              <a:pathLst>
                <a:path w="18294" h="13176">
                  <a:moveTo>
                    <a:pt x="18294" y="0"/>
                  </a:moveTo>
                  <a:lnTo>
                    <a:pt x="18294" y="5547"/>
                  </a:lnTo>
                  <a:lnTo>
                    <a:pt x="6566" y="13176"/>
                  </a:lnTo>
                  <a:lnTo>
                    <a:pt x="0" y="12185"/>
                  </a:lnTo>
                  <a:cubicBezTo>
                    <a:pt x="946" y="8045"/>
                    <a:pt x="3105" y="4896"/>
                    <a:pt x="6455" y="2781"/>
                  </a:cubicBezTo>
                  <a:lnTo>
                    <a:pt x="18294"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77" name="Shape 47406"/>
            <p:cNvSpPr/>
            <p:nvPr/>
          </p:nvSpPr>
          <p:spPr>
            <a:xfrm>
              <a:off x="2663165" y="1315497"/>
              <a:ext cx="20098" cy="47485"/>
            </a:xfrm>
            <a:custGeom>
              <a:avLst/>
              <a:gdLst/>
              <a:ahLst/>
              <a:cxnLst/>
              <a:rect l="0" t="0" r="0" b="0"/>
              <a:pathLst>
                <a:path w="20098" h="47485">
                  <a:moveTo>
                    <a:pt x="1759" y="0"/>
                  </a:moveTo>
                  <a:cubicBezTo>
                    <a:pt x="13799" y="0"/>
                    <a:pt x="18841" y="5766"/>
                    <a:pt x="18841" y="18262"/>
                  </a:cubicBezTo>
                  <a:lnTo>
                    <a:pt x="18841" y="38036"/>
                  </a:lnTo>
                  <a:cubicBezTo>
                    <a:pt x="18841" y="41542"/>
                    <a:pt x="19107" y="44603"/>
                    <a:pt x="20098" y="47485"/>
                  </a:cubicBezTo>
                  <a:lnTo>
                    <a:pt x="13176" y="47485"/>
                  </a:lnTo>
                  <a:cubicBezTo>
                    <a:pt x="12453" y="44869"/>
                    <a:pt x="12097" y="41910"/>
                    <a:pt x="12097" y="38760"/>
                  </a:cubicBezTo>
                  <a:lnTo>
                    <a:pt x="0" y="46224"/>
                  </a:lnTo>
                  <a:lnTo>
                    <a:pt x="0" y="41670"/>
                  </a:lnTo>
                  <a:lnTo>
                    <a:pt x="7847" y="38043"/>
                  </a:lnTo>
                  <a:cubicBezTo>
                    <a:pt x="10478" y="35096"/>
                    <a:pt x="12097" y="31026"/>
                    <a:pt x="12097" y="26530"/>
                  </a:cubicBezTo>
                  <a:lnTo>
                    <a:pt x="12097" y="24105"/>
                  </a:lnTo>
                  <a:cubicBezTo>
                    <a:pt x="10205" y="23927"/>
                    <a:pt x="8414" y="23927"/>
                    <a:pt x="6700" y="23927"/>
                  </a:cubicBezTo>
                  <a:lnTo>
                    <a:pt x="0" y="25212"/>
                  </a:lnTo>
                  <a:lnTo>
                    <a:pt x="0" y="20272"/>
                  </a:lnTo>
                  <a:lnTo>
                    <a:pt x="8134" y="18707"/>
                  </a:lnTo>
                  <a:cubicBezTo>
                    <a:pt x="9392" y="18707"/>
                    <a:pt x="10751" y="18707"/>
                    <a:pt x="12097" y="18796"/>
                  </a:cubicBezTo>
                  <a:lnTo>
                    <a:pt x="12097" y="15926"/>
                  </a:lnTo>
                  <a:cubicBezTo>
                    <a:pt x="12097" y="8992"/>
                    <a:pt x="8414" y="5576"/>
                    <a:pt x="591" y="5576"/>
                  </a:cubicBezTo>
                  <a:lnTo>
                    <a:pt x="0" y="5960"/>
                  </a:lnTo>
                  <a:lnTo>
                    <a:pt x="0" y="413"/>
                  </a:lnTo>
                  <a:lnTo>
                    <a:pt x="1759"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78" name="Shape 342820"/>
            <p:cNvSpPr/>
            <p:nvPr/>
          </p:nvSpPr>
          <p:spPr>
            <a:xfrm>
              <a:off x="2693962" y="1300581"/>
              <a:ext cx="9144" cy="62395"/>
            </a:xfrm>
            <a:custGeom>
              <a:avLst/>
              <a:gdLst/>
              <a:ahLst/>
              <a:cxnLst/>
              <a:rect l="0" t="0" r="0" b="0"/>
              <a:pathLst>
                <a:path w="9144" h="62395">
                  <a:moveTo>
                    <a:pt x="0" y="0"/>
                  </a:moveTo>
                  <a:lnTo>
                    <a:pt x="9144" y="0"/>
                  </a:lnTo>
                  <a:lnTo>
                    <a:pt x="9144" y="62395"/>
                  </a:lnTo>
                  <a:lnTo>
                    <a:pt x="0" y="62395"/>
                  </a:lnTo>
                  <a:lnTo>
                    <a:pt x="0" y="0"/>
                  </a:lnTo>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79" name="Shape 47408"/>
            <p:cNvSpPr/>
            <p:nvPr/>
          </p:nvSpPr>
          <p:spPr>
            <a:xfrm>
              <a:off x="2714375" y="1300582"/>
              <a:ext cx="40373" cy="62395"/>
            </a:xfrm>
            <a:custGeom>
              <a:avLst/>
              <a:gdLst/>
              <a:ahLst/>
              <a:cxnLst/>
              <a:rect l="0" t="0" r="0" b="0"/>
              <a:pathLst>
                <a:path w="40373" h="62395">
                  <a:moveTo>
                    <a:pt x="0" y="0"/>
                  </a:moveTo>
                  <a:lnTo>
                    <a:pt x="39560" y="0"/>
                  </a:lnTo>
                  <a:lnTo>
                    <a:pt x="39560" y="6198"/>
                  </a:lnTo>
                  <a:lnTo>
                    <a:pt x="7468" y="6198"/>
                  </a:lnTo>
                  <a:lnTo>
                    <a:pt x="7468" y="26429"/>
                  </a:lnTo>
                  <a:lnTo>
                    <a:pt x="32728" y="26429"/>
                  </a:lnTo>
                  <a:lnTo>
                    <a:pt x="32728" y="32449"/>
                  </a:lnTo>
                  <a:lnTo>
                    <a:pt x="7468" y="32449"/>
                  </a:lnTo>
                  <a:lnTo>
                    <a:pt x="7468" y="55918"/>
                  </a:lnTo>
                  <a:lnTo>
                    <a:pt x="40373" y="55918"/>
                  </a:lnTo>
                  <a:lnTo>
                    <a:pt x="40373" y="62395"/>
                  </a:lnTo>
                  <a:lnTo>
                    <a:pt x="0" y="62395"/>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80" name="Shape 47409"/>
            <p:cNvSpPr/>
            <p:nvPr/>
          </p:nvSpPr>
          <p:spPr>
            <a:xfrm>
              <a:off x="2755087" y="1316762"/>
              <a:ext cx="38227" cy="46215"/>
            </a:xfrm>
            <a:custGeom>
              <a:avLst/>
              <a:gdLst/>
              <a:ahLst/>
              <a:cxnLst/>
              <a:rect l="0" t="0" r="0" b="0"/>
              <a:pathLst>
                <a:path w="38227" h="46215">
                  <a:moveTo>
                    <a:pt x="1994" y="0"/>
                  </a:moveTo>
                  <a:lnTo>
                    <a:pt x="9639" y="0"/>
                  </a:lnTo>
                  <a:lnTo>
                    <a:pt x="19253" y="15646"/>
                  </a:lnTo>
                  <a:lnTo>
                    <a:pt x="29324" y="0"/>
                  </a:lnTo>
                  <a:lnTo>
                    <a:pt x="35890" y="0"/>
                  </a:lnTo>
                  <a:lnTo>
                    <a:pt x="22581" y="20955"/>
                  </a:lnTo>
                  <a:lnTo>
                    <a:pt x="38227" y="46215"/>
                  </a:lnTo>
                  <a:lnTo>
                    <a:pt x="30581" y="46215"/>
                  </a:lnTo>
                  <a:lnTo>
                    <a:pt x="18720" y="26974"/>
                  </a:lnTo>
                  <a:lnTo>
                    <a:pt x="6579" y="46215"/>
                  </a:lnTo>
                  <a:lnTo>
                    <a:pt x="0" y="46215"/>
                  </a:lnTo>
                  <a:lnTo>
                    <a:pt x="15481" y="21754"/>
                  </a:lnTo>
                  <a:lnTo>
                    <a:pt x="1994"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81" name="Shape 47410"/>
            <p:cNvSpPr/>
            <p:nvPr/>
          </p:nvSpPr>
          <p:spPr>
            <a:xfrm>
              <a:off x="2794938" y="1315510"/>
              <a:ext cx="37313" cy="48743"/>
            </a:xfrm>
            <a:custGeom>
              <a:avLst/>
              <a:gdLst/>
              <a:ahLst/>
              <a:cxnLst/>
              <a:rect l="0" t="0" r="0" b="0"/>
              <a:pathLst>
                <a:path w="37313" h="48743">
                  <a:moveTo>
                    <a:pt x="20676" y="0"/>
                  </a:moveTo>
                  <a:cubicBezTo>
                    <a:pt x="29490" y="0"/>
                    <a:pt x="35789" y="5931"/>
                    <a:pt x="37313" y="16446"/>
                  </a:cubicBezTo>
                  <a:lnTo>
                    <a:pt x="30836" y="17437"/>
                  </a:lnTo>
                  <a:cubicBezTo>
                    <a:pt x="29934" y="10058"/>
                    <a:pt x="25438" y="5753"/>
                    <a:pt x="20053" y="5753"/>
                  </a:cubicBezTo>
                  <a:cubicBezTo>
                    <a:pt x="12853" y="5753"/>
                    <a:pt x="7455" y="12585"/>
                    <a:pt x="7455" y="24358"/>
                  </a:cubicBezTo>
                  <a:cubicBezTo>
                    <a:pt x="7455" y="35966"/>
                    <a:pt x="12586" y="42799"/>
                    <a:pt x="19863" y="42799"/>
                  </a:cubicBezTo>
                  <a:cubicBezTo>
                    <a:pt x="25438" y="42799"/>
                    <a:pt x="29667" y="38747"/>
                    <a:pt x="31102" y="31470"/>
                  </a:cubicBezTo>
                  <a:lnTo>
                    <a:pt x="37313" y="32639"/>
                  </a:lnTo>
                  <a:cubicBezTo>
                    <a:pt x="35509" y="42976"/>
                    <a:pt x="28956" y="48743"/>
                    <a:pt x="19596" y="48743"/>
                  </a:cubicBezTo>
                  <a:cubicBezTo>
                    <a:pt x="8001" y="48743"/>
                    <a:pt x="0" y="39370"/>
                    <a:pt x="0" y="24358"/>
                  </a:cubicBezTo>
                  <a:cubicBezTo>
                    <a:pt x="0" y="9525"/>
                    <a:pt x="8446" y="0"/>
                    <a:pt x="20676"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82" name="Shape 47411"/>
            <p:cNvSpPr/>
            <p:nvPr/>
          </p:nvSpPr>
          <p:spPr>
            <a:xfrm>
              <a:off x="2837999" y="1315541"/>
              <a:ext cx="20593" cy="48671"/>
            </a:xfrm>
            <a:custGeom>
              <a:avLst/>
              <a:gdLst/>
              <a:ahLst/>
              <a:cxnLst/>
              <a:rect l="0" t="0" r="0" b="0"/>
              <a:pathLst>
                <a:path w="20593" h="48671">
                  <a:moveTo>
                    <a:pt x="20593" y="0"/>
                  </a:moveTo>
                  <a:lnTo>
                    <a:pt x="20593" y="5890"/>
                  </a:lnTo>
                  <a:lnTo>
                    <a:pt x="11905" y="9334"/>
                  </a:lnTo>
                  <a:cubicBezTo>
                    <a:pt x="9623" y="11718"/>
                    <a:pt x="8141" y="15249"/>
                    <a:pt x="7557" y="19833"/>
                  </a:cubicBezTo>
                  <a:lnTo>
                    <a:pt x="20593" y="19833"/>
                  </a:lnTo>
                  <a:lnTo>
                    <a:pt x="20593" y="24874"/>
                  </a:lnTo>
                  <a:lnTo>
                    <a:pt x="7468" y="24874"/>
                  </a:lnTo>
                  <a:lnTo>
                    <a:pt x="7468" y="25142"/>
                  </a:lnTo>
                  <a:cubicBezTo>
                    <a:pt x="7468" y="30762"/>
                    <a:pt x="8817" y="35187"/>
                    <a:pt x="11211" y="38209"/>
                  </a:cubicBezTo>
                  <a:lnTo>
                    <a:pt x="20593" y="42554"/>
                  </a:lnTo>
                  <a:lnTo>
                    <a:pt x="20593" y="48671"/>
                  </a:lnTo>
                  <a:lnTo>
                    <a:pt x="5691" y="42150"/>
                  </a:lnTo>
                  <a:cubicBezTo>
                    <a:pt x="2070" y="37930"/>
                    <a:pt x="0" y="31834"/>
                    <a:pt x="0" y="24329"/>
                  </a:cubicBezTo>
                  <a:cubicBezTo>
                    <a:pt x="0" y="16956"/>
                    <a:pt x="2137" y="10864"/>
                    <a:pt x="5791" y="6614"/>
                  </a:cubicBezTo>
                  <a:lnTo>
                    <a:pt x="20593"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83" name="Shape 47412"/>
            <p:cNvSpPr/>
            <p:nvPr/>
          </p:nvSpPr>
          <p:spPr>
            <a:xfrm>
              <a:off x="2858592" y="1349408"/>
              <a:ext cx="19869" cy="14846"/>
            </a:xfrm>
            <a:custGeom>
              <a:avLst/>
              <a:gdLst/>
              <a:ahLst/>
              <a:cxnLst/>
              <a:rect l="0" t="0" r="0" b="0"/>
              <a:pathLst>
                <a:path w="19869" h="14846">
                  <a:moveTo>
                    <a:pt x="13303" y="0"/>
                  </a:moveTo>
                  <a:lnTo>
                    <a:pt x="19869" y="1169"/>
                  </a:lnTo>
                  <a:cubicBezTo>
                    <a:pt x="16631" y="10071"/>
                    <a:pt x="9709" y="14846"/>
                    <a:pt x="95" y="14846"/>
                  </a:cubicBezTo>
                  <a:lnTo>
                    <a:pt x="0" y="14805"/>
                  </a:lnTo>
                  <a:lnTo>
                    <a:pt x="0" y="8688"/>
                  </a:lnTo>
                  <a:lnTo>
                    <a:pt x="629" y="8979"/>
                  </a:lnTo>
                  <a:cubicBezTo>
                    <a:pt x="6382" y="8979"/>
                    <a:pt x="10967" y="5753"/>
                    <a:pt x="13303"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84" name="Shape 47413"/>
            <p:cNvSpPr/>
            <p:nvPr/>
          </p:nvSpPr>
          <p:spPr>
            <a:xfrm>
              <a:off x="2858592" y="1315499"/>
              <a:ext cx="20504" cy="24917"/>
            </a:xfrm>
            <a:custGeom>
              <a:avLst/>
              <a:gdLst/>
              <a:ahLst/>
              <a:cxnLst/>
              <a:rect l="0" t="0" r="0" b="0"/>
              <a:pathLst>
                <a:path w="20504" h="24917">
                  <a:moveTo>
                    <a:pt x="95" y="0"/>
                  </a:moveTo>
                  <a:cubicBezTo>
                    <a:pt x="12503" y="0"/>
                    <a:pt x="20504" y="8992"/>
                    <a:pt x="20504" y="23926"/>
                  </a:cubicBezTo>
                  <a:lnTo>
                    <a:pt x="20504" y="24917"/>
                  </a:lnTo>
                  <a:lnTo>
                    <a:pt x="0" y="24917"/>
                  </a:lnTo>
                  <a:lnTo>
                    <a:pt x="0" y="19876"/>
                  </a:lnTo>
                  <a:lnTo>
                    <a:pt x="13037" y="19876"/>
                  </a:lnTo>
                  <a:cubicBezTo>
                    <a:pt x="12681" y="10884"/>
                    <a:pt x="7919" y="5753"/>
                    <a:pt x="451" y="5753"/>
                  </a:cubicBezTo>
                  <a:lnTo>
                    <a:pt x="0" y="5932"/>
                  </a:lnTo>
                  <a:lnTo>
                    <a:pt x="0" y="43"/>
                  </a:lnTo>
                  <a:lnTo>
                    <a:pt x="95"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85" name="Shape 47414"/>
            <p:cNvSpPr/>
            <p:nvPr/>
          </p:nvSpPr>
          <p:spPr>
            <a:xfrm>
              <a:off x="2888265" y="1316734"/>
              <a:ext cx="18790" cy="62267"/>
            </a:xfrm>
            <a:custGeom>
              <a:avLst/>
              <a:gdLst/>
              <a:ahLst/>
              <a:cxnLst/>
              <a:rect l="0" t="0" r="0" b="0"/>
              <a:pathLst>
                <a:path w="18790" h="62267">
                  <a:moveTo>
                    <a:pt x="18790" y="0"/>
                  </a:moveTo>
                  <a:lnTo>
                    <a:pt x="18790" y="4891"/>
                  </a:lnTo>
                  <a:lnTo>
                    <a:pt x="10341" y="8820"/>
                  </a:lnTo>
                  <a:cubicBezTo>
                    <a:pt x="8137" y="11314"/>
                    <a:pt x="6744" y="14864"/>
                    <a:pt x="6744" y="19086"/>
                  </a:cubicBezTo>
                  <a:lnTo>
                    <a:pt x="6744" y="26821"/>
                  </a:lnTo>
                  <a:cubicBezTo>
                    <a:pt x="6744" y="35902"/>
                    <a:pt x="11684" y="41210"/>
                    <a:pt x="18517" y="41210"/>
                  </a:cubicBezTo>
                  <a:lnTo>
                    <a:pt x="18790" y="41065"/>
                  </a:lnTo>
                  <a:lnTo>
                    <a:pt x="18790" y="46368"/>
                  </a:lnTo>
                  <a:lnTo>
                    <a:pt x="6744" y="38873"/>
                  </a:lnTo>
                  <a:lnTo>
                    <a:pt x="6744" y="62267"/>
                  </a:lnTo>
                  <a:lnTo>
                    <a:pt x="0" y="62267"/>
                  </a:lnTo>
                  <a:lnTo>
                    <a:pt x="0" y="24"/>
                  </a:lnTo>
                  <a:lnTo>
                    <a:pt x="6299" y="24"/>
                  </a:lnTo>
                  <a:lnTo>
                    <a:pt x="6299" y="9016"/>
                  </a:lnTo>
                  <a:lnTo>
                    <a:pt x="1879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86" name="Shape 47415"/>
            <p:cNvSpPr/>
            <p:nvPr/>
          </p:nvSpPr>
          <p:spPr>
            <a:xfrm>
              <a:off x="2907054" y="1315501"/>
              <a:ext cx="19513" cy="48387"/>
            </a:xfrm>
            <a:custGeom>
              <a:avLst/>
              <a:gdLst/>
              <a:ahLst/>
              <a:cxnLst/>
              <a:rect l="0" t="0" r="0" b="0"/>
              <a:pathLst>
                <a:path w="19513" h="48387">
                  <a:moveTo>
                    <a:pt x="1708" y="0"/>
                  </a:moveTo>
                  <a:cubicBezTo>
                    <a:pt x="11779" y="0"/>
                    <a:pt x="19513" y="9258"/>
                    <a:pt x="19513" y="24003"/>
                  </a:cubicBezTo>
                  <a:cubicBezTo>
                    <a:pt x="19513" y="39115"/>
                    <a:pt x="11512" y="48387"/>
                    <a:pt x="1263" y="48387"/>
                  </a:cubicBezTo>
                  <a:lnTo>
                    <a:pt x="0" y="47601"/>
                  </a:lnTo>
                  <a:lnTo>
                    <a:pt x="0" y="42298"/>
                  </a:lnTo>
                  <a:lnTo>
                    <a:pt x="8687" y="37700"/>
                  </a:lnTo>
                  <a:cubicBezTo>
                    <a:pt x="10833" y="34598"/>
                    <a:pt x="12046" y="30035"/>
                    <a:pt x="12046" y="24193"/>
                  </a:cubicBezTo>
                  <a:cubicBezTo>
                    <a:pt x="12046" y="12674"/>
                    <a:pt x="7283" y="6121"/>
                    <a:pt x="6" y="6121"/>
                  </a:cubicBezTo>
                  <a:lnTo>
                    <a:pt x="0" y="6124"/>
                  </a:lnTo>
                  <a:lnTo>
                    <a:pt x="0" y="1233"/>
                  </a:lnTo>
                  <a:lnTo>
                    <a:pt x="1708"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87" name="Shape 47416"/>
            <p:cNvSpPr/>
            <p:nvPr/>
          </p:nvSpPr>
          <p:spPr>
            <a:xfrm>
              <a:off x="2929896" y="1305078"/>
              <a:ext cx="27610" cy="59169"/>
            </a:xfrm>
            <a:custGeom>
              <a:avLst/>
              <a:gdLst/>
              <a:ahLst/>
              <a:cxnLst/>
              <a:rect l="0" t="0" r="0" b="0"/>
              <a:pathLst>
                <a:path w="27610" h="59169">
                  <a:moveTo>
                    <a:pt x="15011" y="0"/>
                  </a:moveTo>
                  <a:lnTo>
                    <a:pt x="15011" y="11684"/>
                  </a:lnTo>
                  <a:lnTo>
                    <a:pt x="25984" y="11684"/>
                  </a:lnTo>
                  <a:lnTo>
                    <a:pt x="25984" y="16725"/>
                  </a:lnTo>
                  <a:lnTo>
                    <a:pt x="15011" y="16725"/>
                  </a:lnTo>
                  <a:lnTo>
                    <a:pt x="15011" y="40906"/>
                  </a:lnTo>
                  <a:cubicBezTo>
                    <a:pt x="15011" y="49542"/>
                    <a:pt x="15824" y="53225"/>
                    <a:pt x="22835" y="53225"/>
                  </a:cubicBezTo>
                  <a:cubicBezTo>
                    <a:pt x="24269" y="53225"/>
                    <a:pt x="25895" y="53136"/>
                    <a:pt x="27610" y="52679"/>
                  </a:cubicBezTo>
                  <a:lnTo>
                    <a:pt x="27610" y="58458"/>
                  </a:lnTo>
                  <a:cubicBezTo>
                    <a:pt x="25717" y="58903"/>
                    <a:pt x="23736" y="59169"/>
                    <a:pt x="21844" y="59169"/>
                  </a:cubicBezTo>
                  <a:cubicBezTo>
                    <a:pt x="16358" y="59169"/>
                    <a:pt x="12586" y="57543"/>
                    <a:pt x="9982" y="53683"/>
                  </a:cubicBezTo>
                  <a:cubicBezTo>
                    <a:pt x="8090" y="50978"/>
                    <a:pt x="8090" y="46659"/>
                    <a:pt x="8090" y="40729"/>
                  </a:cubicBezTo>
                  <a:lnTo>
                    <a:pt x="8090" y="16725"/>
                  </a:lnTo>
                  <a:lnTo>
                    <a:pt x="0" y="16725"/>
                  </a:lnTo>
                  <a:lnTo>
                    <a:pt x="0" y="11684"/>
                  </a:lnTo>
                  <a:lnTo>
                    <a:pt x="8090" y="11684"/>
                  </a:lnTo>
                  <a:lnTo>
                    <a:pt x="8090" y="711"/>
                  </a:lnTo>
                  <a:lnTo>
                    <a:pt x="15011"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88" name="Shape 342821"/>
            <p:cNvSpPr/>
            <p:nvPr/>
          </p:nvSpPr>
          <p:spPr>
            <a:xfrm>
              <a:off x="2963888" y="1316762"/>
              <a:ext cx="9144" cy="46215"/>
            </a:xfrm>
            <a:custGeom>
              <a:avLst/>
              <a:gdLst/>
              <a:ahLst/>
              <a:cxnLst/>
              <a:rect l="0" t="0" r="0" b="0"/>
              <a:pathLst>
                <a:path w="9144" h="46215">
                  <a:moveTo>
                    <a:pt x="0" y="0"/>
                  </a:moveTo>
                  <a:lnTo>
                    <a:pt x="9144" y="0"/>
                  </a:lnTo>
                  <a:lnTo>
                    <a:pt x="9144" y="46215"/>
                  </a:lnTo>
                  <a:lnTo>
                    <a:pt x="0" y="46215"/>
                  </a:lnTo>
                  <a:lnTo>
                    <a:pt x="0" y="0"/>
                  </a:lnTo>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89" name="Shape 342822"/>
            <p:cNvSpPr/>
            <p:nvPr/>
          </p:nvSpPr>
          <p:spPr>
            <a:xfrm>
              <a:off x="2963888" y="1300581"/>
              <a:ext cx="9144" cy="9144"/>
            </a:xfrm>
            <a:custGeom>
              <a:avLst/>
              <a:gdLst/>
              <a:ahLst/>
              <a:cxnLst/>
              <a:rect l="0" t="0" r="0" b="0"/>
              <a:pathLst>
                <a:path w="9144" h="9144">
                  <a:moveTo>
                    <a:pt x="0" y="0"/>
                  </a:moveTo>
                  <a:lnTo>
                    <a:pt x="9144" y="0"/>
                  </a:lnTo>
                  <a:lnTo>
                    <a:pt x="9144" y="9144"/>
                  </a:lnTo>
                  <a:lnTo>
                    <a:pt x="0" y="9144"/>
                  </a:lnTo>
                  <a:lnTo>
                    <a:pt x="0" y="0"/>
                  </a:lnTo>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90" name="Shape 47419"/>
            <p:cNvSpPr/>
            <p:nvPr/>
          </p:nvSpPr>
          <p:spPr>
            <a:xfrm>
              <a:off x="2980160" y="1315510"/>
              <a:ext cx="20720" cy="48743"/>
            </a:xfrm>
            <a:custGeom>
              <a:avLst/>
              <a:gdLst/>
              <a:ahLst/>
              <a:cxnLst/>
              <a:rect l="0" t="0" r="0" b="0"/>
              <a:pathLst>
                <a:path w="20720" h="48743">
                  <a:moveTo>
                    <a:pt x="20675" y="0"/>
                  </a:moveTo>
                  <a:lnTo>
                    <a:pt x="20720" y="19"/>
                  </a:lnTo>
                  <a:lnTo>
                    <a:pt x="20720" y="5776"/>
                  </a:lnTo>
                  <a:lnTo>
                    <a:pt x="20675" y="5753"/>
                  </a:lnTo>
                  <a:cubicBezTo>
                    <a:pt x="12674" y="5753"/>
                    <a:pt x="7455" y="12497"/>
                    <a:pt x="7455" y="24359"/>
                  </a:cubicBezTo>
                  <a:cubicBezTo>
                    <a:pt x="7455" y="36144"/>
                    <a:pt x="12764" y="42977"/>
                    <a:pt x="20675" y="42977"/>
                  </a:cubicBezTo>
                  <a:lnTo>
                    <a:pt x="20720" y="42955"/>
                  </a:lnTo>
                  <a:lnTo>
                    <a:pt x="20720" y="48723"/>
                  </a:lnTo>
                  <a:lnTo>
                    <a:pt x="20675" y="48743"/>
                  </a:lnTo>
                  <a:cubicBezTo>
                    <a:pt x="8445" y="48743"/>
                    <a:pt x="0" y="39192"/>
                    <a:pt x="0" y="24359"/>
                  </a:cubicBezTo>
                  <a:cubicBezTo>
                    <a:pt x="0" y="9437"/>
                    <a:pt x="8445" y="0"/>
                    <a:pt x="20675"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91" name="Shape 47420"/>
            <p:cNvSpPr/>
            <p:nvPr/>
          </p:nvSpPr>
          <p:spPr>
            <a:xfrm>
              <a:off x="3000881" y="1315530"/>
              <a:ext cx="20822" cy="48704"/>
            </a:xfrm>
            <a:custGeom>
              <a:avLst/>
              <a:gdLst/>
              <a:ahLst/>
              <a:cxnLst/>
              <a:rect l="0" t="0" r="0" b="0"/>
              <a:pathLst>
                <a:path w="20822" h="48704">
                  <a:moveTo>
                    <a:pt x="0" y="0"/>
                  </a:moveTo>
                  <a:lnTo>
                    <a:pt x="15008" y="6564"/>
                  </a:lnTo>
                  <a:cubicBezTo>
                    <a:pt x="18685" y="10788"/>
                    <a:pt x="20822" y="16879"/>
                    <a:pt x="20822" y="24340"/>
                  </a:cubicBezTo>
                  <a:cubicBezTo>
                    <a:pt x="20822" y="31756"/>
                    <a:pt x="18685" y="37852"/>
                    <a:pt x="15008" y="42094"/>
                  </a:cubicBezTo>
                  <a:lnTo>
                    <a:pt x="0" y="48704"/>
                  </a:lnTo>
                  <a:lnTo>
                    <a:pt x="0" y="42935"/>
                  </a:lnTo>
                  <a:lnTo>
                    <a:pt x="9577" y="38035"/>
                  </a:lnTo>
                  <a:cubicBezTo>
                    <a:pt x="11916" y="34842"/>
                    <a:pt x="13265" y="30188"/>
                    <a:pt x="13265" y="24340"/>
                  </a:cubicBezTo>
                  <a:cubicBezTo>
                    <a:pt x="13265" y="18453"/>
                    <a:pt x="11938" y="13801"/>
                    <a:pt x="9611" y="10622"/>
                  </a:cubicBezTo>
                  <a:lnTo>
                    <a:pt x="0" y="5756"/>
                  </a:lnTo>
                  <a:lnTo>
                    <a:pt x="0" y="0"/>
                  </a:ln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sp>
          <p:nvSpPr>
            <p:cNvPr id="292" name="Shape 47421"/>
            <p:cNvSpPr/>
            <p:nvPr/>
          </p:nvSpPr>
          <p:spPr>
            <a:xfrm>
              <a:off x="3030867" y="1315505"/>
              <a:ext cx="36233" cy="47472"/>
            </a:xfrm>
            <a:custGeom>
              <a:avLst/>
              <a:gdLst/>
              <a:ahLst/>
              <a:cxnLst/>
              <a:rect l="0" t="0" r="0" b="0"/>
              <a:pathLst>
                <a:path w="36233" h="47472">
                  <a:moveTo>
                    <a:pt x="21222" y="0"/>
                  </a:moveTo>
                  <a:cubicBezTo>
                    <a:pt x="31026" y="0"/>
                    <a:pt x="36233" y="6197"/>
                    <a:pt x="36233" y="18249"/>
                  </a:cubicBezTo>
                  <a:lnTo>
                    <a:pt x="36233" y="47472"/>
                  </a:lnTo>
                  <a:lnTo>
                    <a:pt x="29578" y="47472"/>
                  </a:lnTo>
                  <a:lnTo>
                    <a:pt x="29578" y="17628"/>
                  </a:lnTo>
                  <a:cubicBezTo>
                    <a:pt x="29578" y="9982"/>
                    <a:pt x="26073" y="5753"/>
                    <a:pt x="20053" y="5753"/>
                  </a:cubicBezTo>
                  <a:cubicBezTo>
                    <a:pt x="12674" y="5753"/>
                    <a:pt x="6744" y="12319"/>
                    <a:pt x="6744" y="21933"/>
                  </a:cubicBezTo>
                  <a:lnTo>
                    <a:pt x="6744" y="47472"/>
                  </a:lnTo>
                  <a:lnTo>
                    <a:pt x="0" y="47472"/>
                  </a:lnTo>
                  <a:lnTo>
                    <a:pt x="0" y="1257"/>
                  </a:lnTo>
                  <a:lnTo>
                    <a:pt x="6299" y="1257"/>
                  </a:lnTo>
                  <a:lnTo>
                    <a:pt x="6299" y="9804"/>
                  </a:lnTo>
                  <a:cubicBezTo>
                    <a:pt x="10071" y="3149"/>
                    <a:pt x="14834" y="0"/>
                    <a:pt x="21222" y="0"/>
                  </a:cubicBezTo>
                  <a:close/>
                </a:path>
              </a:pathLst>
            </a:custGeom>
            <a:ln w="0" cap="flat">
              <a:miter lim="100000"/>
            </a:ln>
          </p:spPr>
          <p:style>
            <a:lnRef idx="0">
              <a:srgbClr val="000000">
                <a:alpha val="0"/>
              </a:srgbClr>
            </a:lnRef>
            <a:fillRef idx="1">
              <a:srgbClr val="000000"/>
            </a:fillRef>
            <a:effectRef idx="0">
              <a:scrgbClr r="0" g="0" b="0"/>
            </a:effectRef>
            <a:fontRef idx="none"/>
          </p:style>
          <p:txBody>
            <a:bodyPr/>
            <a:lstStyle/>
            <a:p>
              <a:endParaRPr lang="en-US" b="1"/>
            </a:p>
          </p:txBody>
        </p:sp>
      </p:grpSp>
    </p:spTree>
    <p:extLst>
      <p:ext uri="{BB962C8B-B14F-4D97-AF65-F5344CB8AC3E}">
        <p14:creationId xmlns:p14="http://schemas.microsoft.com/office/powerpoint/2010/main" val="5354329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Customizing default business component error messages</a:t>
            </a:r>
            <a:endParaRPr lang="en-US" dirty="0"/>
          </a:p>
        </p:txBody>
      </p:sp>
      <p:sp>
        <p:nvSpPr>
          <p:cNvPr id="6" name="Content Placeholder 2"/>
          <p:cNvSpPr txBox="1">
            <a:spLocks/>
          </p:cNvSpPr>
          <p:nvPr/>
        </p:nvSpPr>
        <p:spPr>
          <a:xfrm>
            <a:off x="1636711" y="1277257"/>
            <a:ext cx="10018712" cy="554264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000" dirty="0"/>
              <a:t>ADF business components allow you to customize default business component error messages, such as unique constraint violation or foreign key constraint violation, by providing an alternative message string for the error code in a custom message </a:t>
            </a:r>
            <a:r>
              <a:rPr lang="en-US" sz="2000" dirty="0" smtClean="0"/>
              <a:t>bundle</a:t>
            </a:r>
          </a:p>
          <a:p>
            <a:pPr marL="0" indent="0">
              <a:buNone/>
            </a:pPr>
            <a:r>
              <a:rPr lang="en-US" sz="1800" dirty="0" smtClean="0">
                <a:latin typeface="Courier New" panose="02070309020205020404" pitchFamily="49" charset="0"/>
                <a:cs typeface="Courier New" panose="02070309020205020404" pitchFamily="49" charset="0"/>
              </a:rPr>
              <a:t>“ORA-00001</a:t>
            </a:r>
            <a:r>
              <a:rPr lang="en-US" sz="1800" dirty="0">
                <a:latin typeface="Courier New" panose="02070309020205020404" pitchFamily="49" charset="0"/>
                <a:cs typeface="Courier New" panose="02070309020205020404" pitchFamily="49" charset="0"/>
              </a:rPr>
              <a:t>: unique </a:t>
            </a:r>
            <a:r>
              <a:rPr lang="en-US" sz="1800" dirty="0" smtClean="0">
                <a:latin typeface="Courier New" panose="02070309020205020404" pitchFamily="49" charset="0"/>
                <a:cs typeface="Courier New" panose="02070309020205020404" pitchFamily="49" charset="0"/>
              </a:rPr>
              <a:t>constraint (HR.EMP_EMAIL_UK) violated” : </a:t>
            </a:r>
          </a:p>
          <a:p>
            <a:pPr marL="0" indent="0">
              <a:buNone/>
            </a:pPr>
            <a:r>
              <a:rPr lang="en-US" sz="1800" dirty="0" smtClean="0">
                <a:latin typeface="Courier New" panose="02070309020205020404" pitchFamily="49" charset="0"/>
                <a:cs typeface="Courier New" panose="02070309020205020404" pitchFamily="49" charset="0"/>
              </a:rPr>
              <a:t>“Email </a:t>
            </a:r>
            <a:r>
              <a:rPr lang="en-US" sz="1800" dirty="0">
                <a:latin typeface="Courier New" panose="02070309020205020404" pitchFamily="49" charset="0"/>
                <a:cs typeface="Courier New" panose="02070309020205020404" pitchFamily="49" charset="0"/>
              </a:rPr>
              <a:t>is in </a:t>
            </a:r>
            <a:r>
              <a:rPr lang="en-US" sz="1800" dirty="0" smtClean="0">
                <a:latin typeface="Courier New" panose="02070309020205020404" pitchFamily="49" charset="0"/>
                <a:cs typeface="Courier New" panose="02070309020205020404" pitchFamily="49" charset="0"/>
              </a:rPr>
              <a:t>use”</a:t>
            </a:r>
            <a:endParaRPr lang="en-US" sz="1800" dirty="0">
              <a:latin typeface="Courier New" panose="02070309020205020404" pitchFamily="49" charset="0"/>
              <a:cs typeface="Courier New" panose="02070309020205020404" pitchFamily="49" charset="0"/>
            </a:endParaRPr>
          </a:p>
          <a:p>
            <a:r>
              <a:rPr lang="en-US" sz="1800" b="1" dirty="0"/>
              <a:t>Step1: Creating and registering a custom message bundle</a:t>
            </a:r>
            <a:endParaRPr lang="en-US" sz="1800" dirty="0"/>
          </a:p>
          <a:p>
            <a:r>
              <a:rPr lang="en-US" sz="1800" b="1" dirty="0"/>
              <a:t>Step 2: Customizing the </a:t>
            </a:r>
            <a:r>
              <a:rPr lang="en-US" sz="1800" b="1" dirty="0" err="1" smtClean="0"/>
              <a:t>DCErrorHandlerImpl</a:t>
            </a:r>
            <a:endParaRPr lang="en-US" sz="1800" b="1" dirty="0"/>
          </a:p>
          <a:p>
            <a:pPr marL="0" indent="0">
              <a:buNone/>
            </a:pPr>
            <a:r>
              <a:rPr lang="en-US" sz="1400" b="1" dirty="0" smtClean="0"/>
              <a:t>public </a:t>
            </a:r>
            <a:r>
              <a:rPr lang="en-US" sz="1400" b="1" dirty="0"/>
              <a:t>class </a:t>
            </a:r>
            <a:r>
              <a:rPr lang="en-US" sz="1400" b="1" dirty="0" err="1"/>
              <a:t>CustomErrorHandler</a:t>
            </a:r>
            <a:r>
              <a:rPr lang="en-US" sz="1400" b="1" dirty="0"/>
              <a:t> extends </a:t>
            </a:r>
            <a:r>
              <a:rPr lang="en-US" sz="1400" b="1" dirty="0" err="1" smtClean="0"/>
              <a:t>DCErrorHandlerImpl</a:t>
            </a:r>
            <a:endParaRPr lang="en-US" sz="1400" b="1" dirty="0" smtClean="0"/>
          </a:p>
          <a:p>
            <a:pPr marL="0" indent="0">
              <a:buNone/>
            </a:pPr>
            <a:r>
              <a:rPr lang="en-US" sz="1300" b="1" dirty="0" smtClean="0">
                <a:latin typeface="Courier New" panose="02070309020205020404" pitchFamily="49" charset="0"/>
                <a:cs typeface="Courier New" panose="02070309020205020404" pitchFamily="49" charset="0"/>
              </a:rPr>
              <a:t>protected </a:t>
            </a:r>
            <a:r>
              <a:rPr lang="en-US" sz="1300" b="1" dirty="0" err="1">
                <a:latin typeface="Courier New" panose="02070309020205020404" pitchFamily="49" charset="0"/>
                <a:cs typeface="Courier New" panose="02070309020205020404" pitchFamily="49" charset="0"/>
              </a:rPr>
              <a:t>boolean</a:t>
            </a:r>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skipException</a:t>
            </a:r>
            <a:r>
              <a:rPr lang="en-US" sz="1300" b="1" dirty="0">
                <a:latin typeface="Courier New" panose="02070309020205020404" pitchFamily="49" charset="0"/>
                <a:cs typeface="Courier New" panose="02070309020205020404" pitchFamily="49" charset="0"/>
              </a:rPr>
              <a:t>(Exception ex) {</a:t>
            </a:r>
            <a:endParaRPr lang="en-US" sz="1900" dirty="0">
              <a:latin typeface="Courier New" panose="02070309020205020404" pitchFamily="49" charset="0"/>
              <a:cs typeface="Courier New" panose="02070309020205020404" pitchFamily="49" charset="0"/>
            </a:endParaRPr>
          </a:p>
          <a:p>
            <a:pPr marL="0" indent="0">
              <a:buNone/>
            </a:pPr>
            <a:r>
              <a:rPr lang="en-US" sz="1300" b="1" dirty="0">
                <a:latin typeface="Courier New" panose="02070309020205020404" pitchFamily="49" charset="0"/>
                <a:cs typeface="Courier New" panose="02070309020205020404" pitchFamily="49" charset="0"/>
              </a:rPr>
              <a:t>    if (ex </a:t>
            </a:r>
            <a:r>
              <a:rPr lang="en-US" sz="1300" b="1" dirty="0" err="1">
                <a:latin typeface="Courier New" panose="02070309020205020404" pitchFamily="49" charset="0"/>
                <a:cs typeface="Courier New" panose="02070309020205020404" pitchFamily="49" charset="0"/>
              </a:rPr>
              <a:t>instanceof</a:t>
            </a:r>
            <a:r>
              <a:rPr lang="en-US" sz="1300" b="1" dirty="0">
                <a:latin typeface="Courier New" panose="02070309020205020404" pitchFamily="49" charset="0"/>
                <a:cs typeface="Courier New" panose="02070309020205020404" pitchFamily="49" charset="0"/>
              </a:rPr>
              <a:t> </a:t>
            </a:r>
            <a:r>
              <a:rPr lang="en-US" sz="1300" b="1" dirty="0" err="1">
                <a:latin typeface="Courier New" panose="02070309020205020404" pitchFamily="49" charset="0"/>
                <a:cs typeface="Courier New" panose="02070309020205020404" pitchFamily="49" charset="0"/>
              </a:rPr>
              <a:t>DMLConstraintException</a:t>
            </a:r>
            <a:r>
              <a:rPr lang="en-US" sz="1300" b="1" dirty="0">
                <a:latin typeface="Courier New" panose="02070309020205020404" pitchFamily="49" charset="0"/>
                <a:cs typeface="Courier New" panose="02070309020205020404" pitchFamily="49" charset="0"/>
              </a:rPr>
              <a:t>) </a:t>
            </a:r>
            <a:r>
              <a:rPr lang="en-US" sz="1300" b="1" dirty="0" smtClean="0">
                <a:latin typeface="Courier New" panose="02070309020205020404" pitchFamily="49" charset="0"/>
                <a:cs typeface="Courier New" panose="02070309020205020404" pitchFamily="49" charset="0"/>
              </a:rPr>
              <a:t>{return </a:t>
            </a:r>
            <a:r>
              <a:rPr lang="en-US" sz="1300" b="1" dirty="0">
                <a:latin typeface="Courier New" panose="02070309020205020404" pitchFamily="49" charset="0"/>
                <a:cs typeface="Courier New" panose="02070309020205020404" pitchFamily="49" charset="0"/>
              </a:rPr>
              <a:t>false</a:t>
            </a:r>
            <a:r>
              <a:rPr lang="en-US" sz="1300" b="1" dirty="0" smtClean="0">
                <a:latin typeface="Courier New" panose="02070309020205020404" pitchFamily="49" charset="0"/>
                <a:cs typeface="Courier New" panose="02070309020205020404" pitchFamily="49" charset="0"/>
              </a:rPr>
              <a:t>;}</a:t>
            </a:r>
          </a:p>
          <a:p>
            <a:pPr marL="0" indent="0">
              <a:buNone/>
            </a:pPr>
            <a:r>
              <a:rPr lang="en-US" sz="1300" b="1" dirty="0" smtClean="0">
                <a:latin typeface="Courier New" panose="02070309020205020404" pitchFamily="49" charset="0"/>
                <a:cs typeface="Courier New" panose="02070309020205020404" pitchFamily="49" charset="0"/>
              </a:rPr>
              <a:t> </a:t>
            </a:r>
            <a:r>
              <a:rPr lang="en-US" sz="1300" b="1" dirty="0">
                <a:latin typeface="Courier New" panose="02070309020205020404" pitchFamily="49" charset="0"/>
                <a:cs typeface="Courier New" panose="02070309020205020404" pitchFamily="49" charset="0"/>
              </a:rPr>
              <a:t>else if (ex </a:t>
            </a:r>
            <a:r>
              <a:rPr lang="en-US" sz="1300" b="1" dirty="0" err="1">
                <a:latin typeface="Courier New" panose="02070309020205020404" pitchFamily="49" charset="0"/>
                <a:cs typeface="Courier New" panose="02070309020205020404" pitchFamily="49" charset="0"/>
              </a:rPr>
              <a:t>instanceof</a:t>
            </a:r>
            <a:r>
              <a:rPr lang="en-US" sz="1300" b="1" dirty="0">
                <a:latin typeface="Courier New" panose="02070309020205020404" pitchFamily="49" charset="0"/>
                <a:cs typeface="Courier New" panose="02070309020205020404" pitchFamily="49" charset="0"/>
              </a:rPr>
              <a:t> </a:t>
            </a:r>
            <a:r>
              <a:rPr lang="en-US" sz="1300" b="1" dirty="0" err="1" smtClean="0">
                <a:latin typeface="Courier New" panose="02070309020205020404" pitchFamily="49" charset="0"/>
                <a:cs typeface="Courier New" panose="02070309020205020404" pitchFamily="49" charset="0"/>
              </a:rPr>
              <a:t>SQLIntegrityConstraintViolationException</a:t>
            </a:r>
            <a:r>
              <a:rPr lang="en-US" sz="1300" b="1" dirty="0">
                <a:latin typeface="Courier New" panose="02070309020205020404" pitchFamily="49" charset="0"/>
                <a:cs typeface="Courier New" panose="02070309020205020404" pitchFamily="49" charset="0"/>
              </a:rPr>
              <a:t>) </a:t>
            </a:r>
            <a:r>
              <a:rPr lang="en-US" sz="1300" b="1" dirty="0" smtClean="0">
                <a:latin typeface="Courier New" panose="02070309020205020404" pitchFamily="49" charset="0"/>
                <a:cs typeface="Courier New" panose="02070309020205020404" pitchFamily="49" charset="0"/>
              </a:rPr>
              <a:t>{return </a:t>
            </a:r>
            <a:r>
              <a:rPr lang="en-US" sz="1300" b="1" dirty="0">
                <a:latin typeface="Courier New" panose="02070309020205020404" pitchFamily="49" charset="0"/>
                <a:cs typeface="Courier New" panose="02070309020205020404" pitchFamily="49" charset="0"/>
              </a:rPr>
              <a:t>true</a:t>
            </a:r>
            <a:r>
              <a:rPr lang="en-US" sz="1300" b="1" dirty="0" smtClean="0">
                <a:latin typeface="Courier New" panose="02070309020205020404" pitchFamily="49" charset="0"/>
                <a:cs typeface="Courier New" panose="02070309020205020404" pitchFamily="49" charset="0"/>
              </a:rPr>
              <a:t>;}</a:t>
            </a:r>
            <a:endParaRPr lang="en-US" sz="1900" dirty="0">
              <a:latin typeface="Courier New" panose="02070309020205020404" pitchFamily="49" charset="0"/>
              <a:cs typeface="Courier New" panose="02070309020205020404" pitchFamily="49" charset="0"/>
            </a:endParaRPr>
          </a:p>
          <a:p>
            <a:pPr marL="0" indent="0">
              <a:buNone/>
            </a:pPr>
            <a:r>
              <a:rPr lang="en-US" sz="1300" b="1" dirty="0">
                <a:latin typeface="Courier New" panose="02070309020205020404" pitchFamily="49" charset="0"/>
                <a:cs typeface="Courier New" panose="02070309020205020404" pitchFamily="49" charset="0"/>
              </a:rPr>
              <a:t>    return </a:t>
            </a:r>
            <a:r>
              <a:rPr lang="en-US" sz="1300" b="1" dirty="0" err="1">
                <a:latin typeface="Courier New" panose="02070309020205020404" pitchFamily="49" charset="0"/>
                <a:cs typeface="Courier New" panose="02070309020205020404" pitchFamily="49" charset="0"/>
              </a:rPr>
              <a:t>super.skipException</a:t>
            </a:r>
            <a:r>
              <a:rPr lang="en-US" sz="1300" b="1" dirty="0">
                <a:latin typeface="Courier New" panose="02070309020205020404" pitchFamily="49" charset="0"/>
                <a:cs typeface="Courier New" panose="02070309020205020404" pitchFamily="49" charset="0"/>
              </a:rPr>
              <a:t>(ex</a:t>
            </a:r>
            <a:r>
              <a:rPr lang="en-US" sz="1300" b="1" dirty="0" smtClean="0">
                <a:latin typeface="Courier New" panose="02070309020205020404" pitchFamily="49" charset="0"/>
                <a:cs typeface="Courier New" panose="02070309020205020404" pitchFamily="49" charset="0"/>
              </a:rPr>
              <a:t>); }}</a:t>
            </a:r>
            <a:endParaRPr lang="en-US" sz="2200" dirty="0">
              <a:latin typeface="Courier New" panose="02070309020205020404" pitchFamily="49" charset="0"/>
              <a:cs typeface="Courier New" panose="02070309020205020404" pitchFamily="49" charset="0"/>
            </a:endParaRPr>
          </a:p>
          <a:p>
            <a:r>
              <a:rPr lang="en-US" sz="1800" b="1" dirty="0"/>
              <a:t>Step 3: Registering the </a:t>
            </a:r>
            <a:r>
              <a:rPr lang="en-US" sz="1800" b="1" dirty="0" err="1"/>
              <a:t>CustomErrorHandler</a:t>
            </a:r>
            <a:endParaRPr lang="en-US" sz="1800" dirty="0"/>
          </a:p>
          <a:p>
            <a:pPr lvl="1"/>
            <a:r>
              <a:rPr lang="en-US" sz="1400" dirty="0"/>
              <a:t>In the property inspector for the root node of the CPX file, enter the fully qualified name of the custom class that you created as the value for the </a:t>
            </a:r>
            <a:r>
              <a:rPr lang="en-US" sz="1400" b="1" dirty="0" err="1"/>
              <a:t>ErrorHandlerClass</a:t>
            </a:r>
            <a:r>
              <a:rPr lang="en-US" sz="1400" dirty="0"/>
              <a:t> </a:t>
            </a:r>
            <a:r>
              <a:rPr lang="en-US" sz="1400" dirty="0" smtClean="0"/>
              <a:t>field.</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41025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Skipping validation</a:t>
            </a:r>
            <a:r>
              <a:rPr lang="en-US" dirty="0"/>
              <a:t/>
            </a:r>
            <a:br>
              <a:rPr lang="en-US" dirty="0"/>
            </a:br>
            <a:r>
              <a:rPr lang="en-US" b="1" dirty="0"/>
              <a:t>Skipping validations in the ADF Faces layer</a:t>
            </a:r>
            <a:endParaRPr lang="en-US" dirty="0"/>
          </a:p>
        </p:txBody>
      </p:sp>
      <p:sp>
        <p:nvSpPr>
          <p:cNvPr id="6" name="Content Placeholder 2"/>
          <p:cNvSpPr txBox="1">
            <a:spLocks/>
          </p:cNvSpPr>
          <p:nvPr/>
        </p:nvSpPr>
        <p:spPr>
          <a:xfrm>
            <a:off x="1636711" y="1277257"/>
            <a:ext cx="10018712" cy="554264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000" dirty="0"/>
              <a:t>set </a:t>
            </a:r>
            <a:r>
              <a:rPr lang="en-US" sz="2000" b="1" dirty="0"/>
              <a:t>immediate</a:t>
            </a:r>
            <a:r>
              <a:rPr lang="en-US" sz="2000" dirty="0"/>
              <a:t> property to </a:t>
            </a:r>
            <a:r>
              <a:rPr lang="en-US" sz="2000" b="1" dirty="0"/>
              <a:t>true</a:t>
            </a:r>
            <a:r>
              <a:rPr lang="en-US" sz="2000" dirty="0"/>
              <a:t> for a command </a:t>
            </a:r>
            <a:r>
              <a:rPr lang="en-US" sz="2000" dirty="0" smtClean="0"/>
              <a:t>component.</a:t>
            </a:r>
          </a:p>
          <a:p>
            <a:r>
              <a:rPr lang="en-US" sz="2000" dirty="0"/>
              <a:t>use the </a:t>
            </a:r>
            <a:r>
              <a:rPr lang="en-US" sz="2000" b="1" dirty="0" err="1"/>
              <a:t>SkipValidation</a:t>
            </a:r>
            <a:r>
              <a:rPr lang="en-US" sz="2000" dirty="0"/>
              <a:t> property associated with the page definition file for bypassing validations initiated through the binding </a:t>
            </a:r>
            <a:r>
              <a:rPr lang="en-US" sz="2000" dirty="0" smtClean="0"/>
              <a:t>layer</a:t>
            </a:r>
          </a:p>
          <a:p>
            <a:pPr lvl="1"/>
            <a:r>
              <a:rPr lang="en-US" b="1" dirty="0" smtClean="0"/>
              <a:t>false</a:t>
            </a:r>
          </a:p>
          <a:p>
            <a:pPr lvl="1"/>
            <a:r>
              <a:rPr lang="en-US" sz="1800" b="1" dirty="0" smtClean="0"/>
              <a:t>custom : </a:t>
            </a:r>
            <a:r>
              <a:rPr lang="en-US" sz="1800" dirty="0"/>
              <a:t>then you should specify a </a:t>
            </a:r>
            <a:r>
              <a:rPr lang="en-US" sz="1800" i="1" dirty="0" err="1"/>
              <a:t>CustomValidator</a:t>
            </a:r>
            <a:r>
              <a:rPr lang="en-US" sz="1800" dirty="0"/>
              <a:t> implementation in the page definition file </a:t>
            </a:r>
            <a:r>
              <a:rPr lang="en-US" sz="1800" dirty="0" smtClean="0"/>
              <a:t>. The Bean file that </a:t>
            </a:r>
            <a:r>
              <a:rPr lang="en-US" sz="1800" dirty="0"/>
              <a:t>which implements the </a:t>
            </a:r>
            <a:r>
              <a:rPr lang="en-US" sz="1800" i="1" dirty="0" err="1"/>
              <a:t>oracle.binding.BindingContainerValidator</a:t>
            </a:r>
            <a:r>
              <a:rPr lang="en-US" sz="1800" i="1" dirty="0"/>
              <a:t> </a:t>
            </a:r>
            <a:r>
              <a:rPr lang="en-US" sz="1800" dirty="0"/>
              <a:t>	</a:t>
            </a:r>
            <a:endParaRPr lang="en-US" sz="1800" dirty="0" smtClean="0"/>
          </a:p>
          <a:p>
            <a:pPr lvl="1"/>
            <a:r>
              <a:rPr lang="en-US" sz="1800" b="1" dirty="0" err="1" smtClean="0"/>
              <a:t>skipDataControls</a:t>
            </a:r>
            <a:r>
              <a:rPr lang="en-US" sz="1800" b="1" dirty="0" smtClean="0"/>
              <a:t> </a:t>
            </a:r>
            <a:r>
              <a:rPr lang="en-US" sz="1800" b="1" dirty="0"/>
              <a:t>: </a:t>
            </a:r>
            <a:r>
              <a:rPr lang="en-US" sz="1800" dirty="0"/>
              <a:t>This setting skips validations defined at transaction level in an entity </a:t>
            </a:r>
            <a:r>
              <a:rPr lang="en-US" sz="1800" dirty="0" smtClean="0"/>
              <a:t>object</a:t>
            </a:r>
          </a:p>
          <a:p>
            <a:pPr lvl="1"/>
            <a:r>
              <a:rPr lang="en-US" b="1" dirty="0" smtClean="0"/>
              <a:t>true : </a:t>
            </a:r>
            <a:r>
              <a:rPr lang="en-US" dirty="0"/>
              <a:t>all entity level and transaction level validation </a:t>
            </a:r>
            <a:r>
              <a:rPr lang="en-US" dirty="0" smtClean="0"/>
              <a:t>will skip.</a:t>
            </a:r>
            <a:endParaRPr lang="en-US" dirty="0"/>
          </a:p>
        </p:txBody>
      </p:sp>
    </p:spTree>
    <p:extLst>
      <p:ext uri="{BB962C8B-B14F-4D97-AF65-F5344CB8AC3E}">
        <p14:creationId xmlns:p14="http://schemas.microsoft.com/office/powerpoint/2010/main" val="1476799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Adding validation rules in a fusion web application</a:t>
            </a:r>
            <a:endParaRPr lang="en-US" dirty="0"/>
          </a:p>
        </p:txBody>
      </p:sp>
      <p:sp>
        <p:nvSpPr>
          <p:cNvPr id="3" name="Content Placeholder 2"/>
          <p:cNvSpPr>
            <a:spLocks noGrp="1"/>
          </p:cNvSpPr>
          <p:nvPr>
            <p:ph idx="1"/>
          </p:nvPr>
        </p:nvSpPr>
        <p:spPr>
          <a:xfrm>
            <a:off x="1484311" y="1378858"/>
            <a:ext cx="10018712" cy="4004511"/>
          </a:xfrm>
        </p:spPr>
        <p:txBody>
          <a:bodyPr>
            <a:normAutofit/>
          </a:bodyPr>
          <a:lstStyle/>
          <a:p>
            <a:r>
              <a:rPr lang="en-US" dirty="0"/>
              <a:t>A typical enterprise application may want to perform certain validations at client-side and certain things at server-side. The idea is to detect and report the errors as soon as possible to the end user. </a:t>
            </a:r>
            <a:endParaRPr lang="en-US" dirty="0" smtClean="0"/>
          </a:p>
          <a:p>
            <a:r>
              <a:rPr lang="en-US" dirty="0"/>
              <a:t>Oracle ADF allows you to perform validations on both client- and </a:t>
            </a:r>
            <a:r>
              <a:rPr lang="en-US" dirty="0" smtClean="0"/>
              <a:t>server-side</a:t>
            </a:r>
            <a:endParaRPr lang="en-US" dirty="0"/>
          </a:p>
          <a:p>
            <a:r>
              <a:rPr lang="en-US" dirty="0"/>
              <a:t>For an ADF web application, you can enable validations at three different layers as follows:</a:t>
            </a:r>
          </a:p>
          <a:p>
            <a:pPr lvl="1" fontAlgn="base"/>
            <a:r>
              <a:rPr lang="en-US" dirty="0"/>
              <a:t>ADF view (ADF Faces)</a:t>
            </a:r>
          </a:p>
          <a:p>
            <a:pPr lvl="1" fontAlgn="base"/>
            <a:r>
              <a:rPr lang="en-US" dirty="0"/>
              <a:t>ADF model</a:t>
            </a:r>
          </a:p>
          <a:p>
            <a:pPr lvl="1" fontAlgn="base"/>
            <a:r>
              <a:rPr lang="en-US" dirty="0"/>
              <a:t>ADF Business </a:t>
            </a:r>
            <a:r>
              <a:rPr lang="en-US" dirty="0" smtClean="0"/>
              <a:t>Components</a:t>
            </a:r>
            <a:endParaRPr lang="en-US" dirty="0"/>
          </a:p>
        </p:txBody>
      </p:sp>
      <p:pic>
        <p:nvPicPr>
          <p:cNvPr id="6" name="Picture 5"/>
          <p:cNvPicPr>
            <a:picLocks noChangeAspect="1"/>
          </p:cNvPicPr>
          <p:nvPr/>
        </p:nvPicPr>
        <p:blipFill>
          <a:blip r:embed="rId2"/>
          <a:stretch>
            <a:fillRect/>
          </a:stretch>
        </p:blipFill>
        <p:spPr>
          <a:xfrm>
            <a:off x="5739617" y="4086359"/>
            <a:ext cx="5400675" cy="1905000"/>
          </a:xfrm>
          <a:prstGeom prst="rect">
            <a:avLst/>
          </a:prstGeom>
        </p:spPr>
      </p:pic>
    </p:spTree>
    <p:extLst>
      <p:ext uri="{BB962C8B-B14F-4D97-AF65-F5344CB8AC3E}">
        <p14:creationId xmlns:p14="http://schemas.microsoft.com/office/powerpoint/2010/main" val="3341741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Defining validations in the ADF view layer</a:t>
            </a:r>
            <a:endParaRPr lang="en-US" dirty="0"/>
          </a:p>
        </p:txBody>
      </p:sp>
      <p:sp>
        <p:nvSpPr>
          <p:cNvPr id="3" name="Content Placeholder 2"/>
          <p:cNvSpPr>
            <a:spLocks noGrp="1"/>
          </p:cNvSpPr>
          <p:nvPr>
            <p:ph idx="1"/>
          </p:nvPr>
        </p:nvSpPr>
        <p:spPr>
          <a:xfrm>
            <a:off x="1484311" y="1378858"/>
            <a:ext cx="10018712" cy="5288642"/>
          </a:xfrm>
        </p:spPr>
        <p:txBody>
          <a:bodyPr>
            <a:normAutofit lnSpcReduction="10000"/>
          </a:bodyPr>
          <a:lstStyle/>
          <a:p>
            <a:r>
              <a:rPr lang="en-US" dirty="0"/>
              <a:t>You can add validation rules to an ADF Faces component used in a web page using one of the following approaches, as </a:t>
            </a:r>
            <a:r>
              <a:rPr lang="en-US" dirty="0" smtClean="0"/>
              <a:t>appropriate</a:t>
            </a:r>
          </a:p>
          <a:p>
            <a:pPr lvl="1"/>
            <a:r>
              <a:rPr lang="en-US" dirty="0"/>
              <a:t>Enable simple validations for a component using built-in validation attributes </a:t>
            </a:r>
            <a:endParaRPr lang="en-US" dirty="0" smtClean="0"/>
          </a:p>
          <a:p>
            <a:pPr marL="457200" lvl="1" indent="0">
              <a:buNone/>
            </a:pP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af:inputText</a:t>
            </a:r>
            <a:r>
              <a:rPr lang="en-US" sz="1400" dirty="0">
                <a:latin typeface="Courier New" panose="02070309020205020404" pitchFamily="49" charset="0"/>
                <a:cs typeface="Courier New" panose="02070309020205020404" pitchFamily="49" charset="0"/>
              </a:rPr>
              <a:t> value="#{</a:t>
            </a:r>
            <a:r>
              <a:rPr lang="en-US" sz="1400" dirty="0" err="1">
                <a:latin typeface="Courier New" panose="02070309020205020404" pitchFamily="49" charset="0"/>
                <a:cs typeface="Courier New" panose="02070309020205020404" pitchFamily="49" charset="0"/>
              </a:rPr>
              <a:t>dpetBean.jobId</a:t>
            </a:r>
            <a:r>
              <a:rPr lang="en-US" sz="1400" dirty="0">
                <a:latin typeface="Courier New" panose="02070309020205020404" pitchFamily="49" charset="0"/>
                <a:cs typeface="Courier New" panose="02070309020205020404" pitchFamily="49" charset="0"/>
              </a:rPr>
              <a:t>}" label="Job Id:" </a:t>
            </a:r>
            <a:r>
              <a:rPr lang="en-US" sz="1400" dirty="0" smtClean="0">
                <a:latin typeface="Courier New" panose="02070309020205020404" pitchFamily="49" charset="0"/>
                <a:cs typeface="Courier New" panose="02070309020205020404" pitchFamily="49" charset="0"/>
              </a:rPr>
              <a:t>columns</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5</a:t>
            </a:r>
            <a:r>
              <a:rPr lang="en-US" sz="1400" dirty="0">
                <a:latin typeface="Courier New" panose="02070309020205020404" pitchFamily="49" charset="0"/>
                <a:cs typeface="Courier New" panose="02070309020205020404" pitchFamily="49" charset="0"/>
              </a:rPr>
              <a:t>" required="</a:t>
            </a:r>
            <a:r>
              <a:rPr lang="en-US" sz="1400" b="1" dirty="0">
                <a:latin typeface="Courier New" panose="02070309020205020404" pitchFamily="49" charset="0"/>
                <a:cs typeface="Courier New" panose="02070309020205020404" pitchFamily="49" charset="0"/>
              </a:rPr>
              <a:t>true</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maximumLength</a:t>
            </a:r>
            <a:r>
              <a:rPr lang="en-US" sz="140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5</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id</a:t>
            </a:r>
            <a:r>
              <a:rPr lang="en-US" sz="1400" dirty="0">
                <a:latin typeface="Courier New" panose="02070309020205020404" pitchFamily="49" charset="0"/>
                <a:cs typeface="Courier New" panose="02070309020205020404" pitchFamily="49" charset="0"/>
              </a:rPr>
              <a:t>="it6</a:t>
            </a:r>
            <a:r>
              <a:rPr lang="en-US" sz="1400" dirty="0" smtClean="0">
                <a:latin typeface="Courier New" panose="02070309020205020404" pitchFamily="49" charset="0"/>
                <a:cs typeface="Courier New" panose="02070309020205020404" pitchFamily="49" charset="0"/>
              </a:rPr>
              <a:t>"/&gt;</a:t>
            </a:r>
          </a:p>
          <a:p>
            <a:pPr lvl="1"/>
            <a:r>
              <a:rPr lang="en-US" dirty="0"/>
              <a:t>Add more business specific validation for components by EL binding the </a:t>
            </a:r>
            <a:r>
              <a:rPr lang="en-US" b="1" dirty="0"/>
              <a:t>validator</a:t>
            </a:r>
            <a:r>
              <a:rPr lang="en-US" dirty="0"/>
              <a:t> attribute </a:t>
            </a:r>
            <a:endParaRPr lang="en-US" dirty="0" smtClean="0"/>
          </a:p>
          <a:p>
            <a:pPr marL="457200" lvl="1" indent="0">
              <a:buNone/>
            </a:pPr>
            <a:r>
              <a:rPr lang="en-US" sz="1400" dirty="0">
                <a:latin typeface="Courier New" panose="02070309020205020404" pitchFamily="49" charset="0"/>
                <a:cs typeface="Courier New" panose="02070309020205020404" pitchFamily="49" charset="0"/>
              </a:rPr>
              <a:t>validator</a:t>
            </a:r>
            <a:r>
              <a:rPr lang="en-US" sz="1400" dirty="0" smtClean="0">
                <a:latin typeface="Courier New" panose="02070309020205020404" pitchFamily="49" charset="0"/>
                <a:cs typeface="Courier New" panose="02070309020205020404" pitchFamily="49" charset="0"/>
              </a:rPr>
              <a:t>=</a:t>
            </a:r>
            <a:r>
              <a:rPr lang="en-US" sz="1400" b="1" dirty="0" smtClean="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deptBean.validateDepartmentName</a:t>
            </a:r>
            <a:r>
              <a:rPr lang="en-US" sz="1400" b="1" dirty="0" smtClean="0">
                <a:latin typeface="Courier New" panose="02070309020205020404" pitchFamily="49" charset="0"/>
                <a:cs typeface="Courier New" panose="02070309020205020404" pitchFamily="49" charset="0"/>
              </a:rPr>
              <a:t>}”</a:t>
            </a:r>
          </a:p>
          <a:p>
            <a:pPr marL="0" indent="0">
              <a:buNone/>
            </a:pPr>
            <a:r>
              <a:rPr lang="en-US" sz="1600" dirty="0" smtClean="0">
                <a:latin typeface="Courier New" panose="02070309020205020404" pitchFamily="49" charset="0"/>
                <a:cs typeface="Courier New" panose="02070309020205020404" pitchFamily="49" charset="0"/>
              </a:rPr>
              <a:t>public </a:t>
            </a:r>
            <a:r>
              <a:rPr lang="en-US" sz="1600"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validateDepartmentName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FacesContext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facesContext</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UIComponent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uIComponent</a:t>
            </a:r>
            <a:r>
              <a:rPr lang="en-US" sz="1600" dirty="0">
                <a:latin typeface="Courier New" panose="02070309020205020404" pitchFamily="49" charset="0"/>
                <a:cs typeface="Courier New" panose="02070309020205020404" pitchFamily="49" charset="0"/>
              </a:rPr>
              <a:t>, Object value</a:t>
            </a:r>
            <a:r>
              <a:rPr lang="en-US" sz="1600" dirty="0" smtClean="0">
                <a:latin typeface="Courier New" panose="02070309020205020404" pitchFamily="49" charset="0"/>
                <a:cs typeface="Courier New" panose="02070309020205020404" pitchFamily="49" charset="0"/>
              </a:rPr>
              <a:t>){</a:t>
            </a:r>
          </a:p>
          <a:p>
            <a:pPr marL="0" indent="0">
              <a:buNone/>
            </a:pPr>
            <a:r>
              <a:rPr lang="en-US" sz="1600" dirty="0" smtClean="0">
                <a:latin typeface="Courier New" panose="02070309020205020404" pitchFamily="49" charset="0"/>
                <a:cs typeface="Courier New" panose="02070309020205020404" pitchFamily="49" charset="0"/>
              </a:rPr>
              <a:t>// IF VALIDATION FAILED:</a:t>
            </a:r>
          </a:p>
          <a:p>
            <a:pPr marL="0" indent="0">
              <a:buNone/>
            </a:pPr>
            <a:r>
              <a:rPr lang="en-US" sz="1600" dirty="0" err="1">
                <a:latin typeface="Courier New" panose="02070309020205020404" pitchFamily="49" charset="0"/>
                <a:cs typeface="Courier New" panose="02070309020205020404" pitchFamily="49" charset="0"/>
              </a:rPr>
              <a:t>FacesMessage</a:t>
            </a:r>
            <a:r>
              <a:rPr lang="en-US" sz="1600" dirty="0">
                <a:latin typeface="Courier New" panose="02070309020205020404" pitchFamily="49" charset="0"/>
                <a:cs typeface="Courier New" panose="02070309020205020404" pitchFamily="49" charset="0"/>
              </a:rPr>
              <a:t> message = new </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FacesMessage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FacesMessage.SEVERITY_ERROR,null</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"Department Name is invalid);   </a:t>
            </a:r>
          </a:p>
          <a:p>
            <a:pPr marL="0" indent="0">
              <a:buNone/>
            </a:pPr>
            <a:r>
              <a:rPr lang="en-US" sz="1600" dirty="0">
                <a:latin typeface="Courier New" panose="02070309020205020404" pitchFamily="49" charset="0"/>
                <a:cs typeface="Courier New" panose="02070309020205020404" pitchFamily="49" charset="0"/>
              </a:rPr>
              <a:t>throw new </a:t>
            </a:r>
            <a:r>
              <a:rPr lang="en-US" sz="1600" dirty="0" err="1">
                <a:latin typeface="Courier New" panose="02070309020205020404" pitchFamily="49" charset="0"/>
                <a:cs typeface="Courier New" panose="02070309020205020404" pitchFamily="49" charset="0"/>
              </a:rPr>
              <a:t>ValidatorException</a:t>
            </a:r>
            <a:r>
              <a:rPr lang="en-US" sz="1600" dirty="0">
                <a:latin typeface="Courier New" panose="02070309020205020404" pitchFamily="49" charset="0"/>
                <a:cs typeface="Courier New" panose="02070309020205020404" pitchFamily="49" charset="0"/>
              </a:rPr>
              <a:t>(message);</a:t>
            </a:r>
          </a:p>
          <a:p>
            <a:pPr marL="0" indent="0">
              <a:buNone/>
            </a:pP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922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Defining a custom ADF Faces validator</a:t>
            </a:r>
            <a:endParaRPr lang="en-US" dirty="0"/>
          </a:p>
        </p:txBody>
      </p:sp>
      <p:sp>
        <p:nvSpPr>
          <p:cNvPr id="3" name="Content Placeholder 2"/>
          <p:cNvSpPr>
            <a:spLocks noGrp="1"/>
          </p:cNvSpPr>
          <p:nvPr>
            <p:ph idx="1"/>
          </p:nvPr>
        </p:nvSpPr>
        <p:spPr>
          <a:xfrm>
            <a:off x="1484311" y="1378858"/>
            <a:ext cx="10018712" cy="5288642"/>
          </a:xfrm>
        </p:spPr>
        <p:txBody>
          <a:bodyPr>
            <a:normAutofit/>
          </a:bodyPr>
          <a:lstStyle/>
          <a:p>
            <a:r>
              <a:rPr lang="en-US" dirty="0" smtClean="0"/>
              <a:t>Create new Java file </a:t>
            </a:r>
          </a:p>
          <a:p>
            <a:r>
              <a:rPr lang="en-US" dirty="0" smtClean="0"/>
              <a:t>For adding server side validation implement </a:t>
            </a:r>
            <a:r>
              <a:rPr lang="en-US" b="1" dirty="0" err="1" smtClean="0"/>
              <a:t>javax.faces.validator</a:t>
            </a:r>
            <a:r>
              <a:rPr lang="en-US" b="1" dirty="0" smtClean="0"/>
              <a:t>.</a:t>
            </a:r>
          </a:p>
          <a:p>
            <a:r>
              <a:rPr lang="en-US" dirty="0" smtClean="0"/>
              <a:t>Moreover for adding client side validation implement </a:t>
            </a:r>
            <a:r>
              <a:rPr lang="en-US" b="1" dirty="0" err="1"/>
              <a:t>org.apache.myfaces</a:t>
            </a:r>
            <a:r>
              <a:rPr lang="en-US" b="1" dirty="0"/>
              <a:t>. </a:t>
            </a:r>
            <a:r>
              <a:rPr lang="en-US" b="1" dirty="0" err="1" smtClean="0"/>
              <a:t>trinidad.validator.ClientValidator</a:t>
            </a:r>
            <a:r>
              <a:rPr lang="en-US" b="1" dirty="0" smtClean="0"/>
              <a:t>.</a:t>
            </a:r>
          </a:p>
          <a:p>
            <a:pPr lvl="1"/>
            <a:r>
              <a:rPr lang="en-US" b="1" dirty="0"/>
              <a:t>Step1: Defining client-side validation in JavaScript</a:t>
            </a:r>
            <a:endParaRPr lang="en-US" dirty="0"/>
          </a:p>
          <a:p>
            <a:pPr lvl="1"/>
            <a:r>
              <a:rPr lang="en-US" b="1" dirty="0"/>
              <a:t>Step 2: Defining the validator Java class</a:t>
            </a:r>
            <a:endParaRPr lang="en-US" dirty="0"/>
          </a:p>
          <a:p>
            <a:pPr lvl="1"/>
            <a:r>
              <a:rPr lang="en-US" b="1" dirty="0"/>
              <a:t>Step 3: Configuring and using the </a:t>
            </a:r>
            <a:r>
              <a:rPr lang="en-US" b="1" dirty="0" smtClean="0"/>
              <a:t>validator</a:t>
            </a:r>
            <a:endParaRPr lang="en-US" dirty="0"/>
          </a:p>
        </p:txBody>
      </p:sp>
    </p:spTree>
    <p:extLst>
      <p:ext uri="{BB962C8B-B14F-4D97-AF65-F5344CB8AC3E}">
        <p14:creationId xmlns:p14="http://schemas.microsoft.com/office/powerpoint/2010/main" val="675852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Defining a custom ADF Faces validator</a:t>
            </a:r>
            <a:endParaRPr lang="en-US" dirty="0"/>
          </a:p>
        </p:txBody>
      </p:sp>
      <p:sp>
        <p:nvSpPr>
          <p:cNvPr id="3" name="Content Placeholder 2"/>
          <p:cNvSpPr>
            <a:spLocks noGrp="1"/>
          </p:cNvSpPr>
          <p:nvPr>
            <p:ph idx="1"/>
          </p:nvPr>
        </p:nvSpPr>
        <p:spPr>
          <a:xfrm>
            <a:off x="1484311" y="1378858"/>
            <a:ext cx="10018712" cy="5288642"/>
          </a:xfrm>
        </p:spPr>
        <p:txBody>
          <a:bodyPr>
            <a:normAutofit/>
          </a:bodyPr>
          <a:lstStyle/>
          <a:p>
            <a:r>
              <a:rPr lang="en-US" dirty="0" smtClean="0"/>
              <a:t>Create new Java file </a:t>
            </a:r>
          </a:p>
          <a:p>
            <a:r>
              <a:rPr lang="en-US" dirty="0" smtClean="0"/>
              <a:t>For adding server side validation implement </a:t>
            </a:r>
            <a:r>
              <a:rPr lang="en-US" b="1" dirty="0" err="1" smtClean="0"/>
              <a:t>javax.faces.validator</a:t>
            </a:r>
            <a:r>
              <a:rPr lang="en-US" b="1" dirty="0" smtClean="0"/>
              <a:t>.</a:t>
            </a:r>
          </a:p>
          <a:p>
            <a:r>
              <a:rPr lang="en-US" dirty="0" smtClean="0"/>
              <a:t>Moreover for adding client side validation implement </a:t>
            </a:r>
            <a:r>
              <a:rPr lang="en-US" b="1" dirty="0" err="1"/>
              <a:t>org.apache.myfaces</a:t>
            </a:r>
            <a:r>
              <a:rPr lang="en-US" b="1" dirty="0"/>
              <a:t>. </a:t>
            </a:r>
            <a:r>
              <a:rPr lang="en-US" b="1" dirty="0" err="1" smtClean="0"/>
              <a:t>trinidad.validator.ClientValidator</a:t>
            </a:r>
            <a:r>
              <a:rPr lang="en-US" b="1" dirty="0" smtClean="0"/>
              <a:t>.</a:t>
            </a:r>
          </a:p>
          <a:p>
            <a:pPr lvl="1"/>
            <a:r>
              <a:rPr lang="en-US" b="1" dirty="0"/>
              <a:t>Step1: Defining client-side validation in JavaScript</a:t>
            </a:r>
            <a:endParaRPr lang="en-US" dirty="0"/>
          </a:p>
          <a:p>
            <a:pPr lvl="1"/>
            <a:r>
              <a:rPr lang="en-US" b="1" dirty="0"/>
              <a:t>Step 2: Defining the validator Java class</a:t>
            </a:r>
            <a:endParaRPr lang="en-US" dirty="0"/>
          </a:p>
          <a:p>
            <a:pPr lvl="1"/>
            <a:r>
              <a:rPr lang="en-US" b="1" dirty="0"/>
              <a:t>Step 3: Configuring and using the </a:t>
            </a:r>
            <a:r>
              <a:rPr lang="en-US" b="1" dirty="0" smtClean="0"/>
              <a:t>validator</a:t>
            </a:r>
            <a:endParaRPr lang="en-US" dirty="0"/>
          </a:p>
        </p:txBody>
      </p:sp>
    </p:spTree>
    <p:extLst>
      <p:ext uri="{BB962C8B-B14F-4D97-AF65-F5344CB8AC3E}">
        <p14:creationId xmlns:p14="http://schemas.microsoft.com/office/powerpoint/2010/main" val="2443130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Defining validations in the ADF model layer</a:t>
            </a:r>
            <a:endParaRPr lang="en-US" dirty="0"/>
          </a:p>
        </p:txBody>
      </p:sp>
      <p:sp>
        <p:nvSpPr>
          <p:cNvPr id="3" name="Content Placeholder 2"/>
          <p:cNvSpPr>
            <a:spLocks noGrp="1"/>
          </p:cNvSpPr>
          <p:nvPr>
            <p:ph idx="1"/>
          </p:nvPr>
        </p:nvSpPr>
        <p:spPr>
          <a:xfrm>
            <a:off x="1484311" y="1378858"/>
            <a:ext cx="10018712" cy="5288642"/>
          </a:xfrm>
        </p:spPr>
        <p:txBody>
          <a:bodyPr>
            <a:normAutofit/>
          </a:bodyPr>
          <a:lstStyle/>
          <a:p>
            <a:r>
              <a:rPr lang="en-US" dirty="0"/>
              <a:t>ADF allows you to add validations in the model (binding layer) layer as well. The model level validations are added on the binding definitions present in a page definition file. </a:t>
            </a:r>
            <a:endParaRPr lang="en-US" dirty="0" smtClean="0"/>
          </a:p>
          <a:p>
            <a:pPr lvl="1" fontAlgn="base"/>
            <a:r>
              <a:rPr lang="en-US" dirty="0"/>
              <a:t>Open the desired page definition file.</a:t>
            </a:r>
          </a:p>
          <a:p>
            <a:pPr lvl="1" fontAlgn="base"/>
            <a:r>
              <a:rPr lang="en-US" dirty="0"/>
              <a:t>Right-click the desired binding item and then select </a:t>
            </a:r>
            <a:r>
              <a:rPr lang="en-US" b="1" dirty="0"/>
              <a:t>Edit Validation Rule</a:t>
            </a:r>
            <a:r>
              <a:rPr lang="en-US" dirty="0"/>
              <a:t> in the context menu.</a:t>
            </a:r>
          </a:p>
          <a:p>
            <a:pPr lvl="1" fontAlgn="base"/>
            <a:r>
              <a:rPr lang="en-US" dirty="0"/>
              <a:t>You can add validations on attribute, list, table, or tree binding entries in the binding section. In the </a:t>
            </a:r>
            <a:r>
              <a:rPr lang="en-US" b="1" dirty="0"/>
              <a:t>Validation Rule Editor</a:t>
            </a:r>
            <a:r>
              <a:rPr lang="en-US" dirty="0"/>
              <a:t> </a:t>
            </a:r>
          </a:p>
        </p:txBody>
      </p:sp>
    </p:spTree>
    <p:extLst>
      <p:ext uri="{BB962C8B-B14F-4D97-AF65-F5344CB8AC3E}">
        <p14:creationId xmlns:p14="http://schemas.microsoft.com/office/powerpoint/2010/main" val="3781464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fontScale="90000"/>
          </a:bodyPr>
          <a:lstStyle/>
          <a:p>
            <a:r>
              <a:rPr lang="en-US" b="1" dirty="0"/>
              <a:t>Defining validations in the ADF Business Components layer</a:t>
            </a:r>
            <a:endParaRPr lang="en-US" dirty="0"/>
          </a:p>
        </p:txBody>
      </p:sp>
      <p:sp>
        <p:nvSpPr>
          <p:cNvPr id="3" name="Content Placeholder 2"/>
          <p:cNvSpPr>
            <a:spLocks noGrp="1"/>
          </p:cNvSpPr>
          <p:nvPr>
            <p:ph idx="1"/>
          </p:nvPr>
        </p:nvSpPr>
        <p:spPr>
          <a:xfrm>
            <a:off x="1484311" y="1378858"/>
            <a:ext cx="10018712" cy="5288642"/>
          </a:xfrm>
        </p:spPr>
        <p:txBody>
          <a:bodyPr>
            <a:normAutofit/>
          </a:bodyPr>
          <a:lstStyle/>
          <a:p>
            <a:r>
              <a:rPr lang="en-US" dirty="0"/>
              <a:t>They primarily differ in the execution sequence as explained </a:t>
            </a:r>
            <a:r>
              <a:rPr lang="en-US" dirty="0" smtClean="0"/>
              <a:t>below</a:t>
            </a:r>
          </a:p>
          <a:p>
            <a:pPr lvl="1" fontAlgn="base"/>
            <a:r>
              <a:rPr lang="en-US" b="1" dirty="0"/>
              <a:t>Attribute level</a:t>
            </a:r>
            <a:endParaRPr lang="en-US" dirty="0"/>
          </a:p>
          <a:p>
            <a:pPr lvl="1" fontAlgn="base"/>
            <a:r>
              <a:rPr lang="en-US" b="1" dirty="0"/>
              <a:t>Entity level</a:t>
            </a:r>
            <a:endParaRPr lang="en-US" dirty="0"/>
          </a:p>
          <a:p>
            <a:pPr lvl="1" fontAlgn="base"/>
            <a:r>
              <a:rPr lang="en-US" b="1" dirty="0" smtClean="0"/>
              <a:t>Transaction </a:t>
            </a:r>
            <a:r>
              <a:rPr lang="en-US" b="1" dirty="0"/>
              <a:t>level</a:t>
            </a:r>
            <a:r>
              <a:rPr lang="en-US" dirty="0"/>
              <a:t> : If you really want to defer the transaction level validation to the commit phase of a transaction, then set </a:t>
            </a:r>
            <a:r>
              <a:rPr lang="en-US" b="1" dirty="0" err="1"/>
              <a:t>SkipValidation</a:t>
            </a:r>
            <a:r>
              <a:rPr lang="en-US" b="1" dirty="0"/>
              <a:t>="</a:t>
            </a:r>
            <a:r>
              <a:rPr lang="en-US" b="1" dirty="0" err="1"/>
              <a:t>skipDataControls</a:t>
            </a:r>
            <a:r>
              <a:rPr lang="en-US" b="1" dirty="0"/>
              <a:t>"</a:t>
            </a:r>
            <a:r>
              <a:rPr lang="en-US" dirty="0"/>
              <a:t>  in the page definition file of the appropriate JSF page that displays the edit form. This setting causes the framework to skip all transaction-level validations during the post back of a page. </a:t>
            </a:r>
          </a:p>
        </p:txBody>
      </p:sp>
    </p:spTree>
    <p:extLst>
      <p:ext uri="{BB962C8B-B14F-4D97-AF65-F5344CB8AC3E}">
        <p14:creationId xmlns:p14="http://schemas.microsoft.com/office/powerpoint/2010/main" val="3325495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946298"/>
          </a:xfrm>
        </p:spPr>
        <p:txBody>
          <a:bodyPr>
            <a:normAutofit/>
          </a:bodyPr>
          <a:lstStyle/>
          <a:p>
            <a:r>
              <a:rPr lang="en-US" b="1" dirty="0"/>
              <a:t>Validations using custom domain objects</a:t>
            </a:r>
            <a:endParaRPr lang="en-US" dirty="0"/>
          </a:p>
        </p:txBody>
      </p:sp>
      <p:sp>
        <p:nvSpPr>
          <p:cNvPr id="3" name="Content Placeholder 2"/>
          <p:cNvSpPr>
            <a:spLocks noGrp="1"/>
          </p:cNvSpPr>
          <p:nvPr>
            <p:ph idx="1"/>
          </p:nvPr>
        </p:nvSpPr>
        <p:spPr>
          <a:xfrm>
            <a:off x="1484311" y="1378858"/>
            <a:ext cx="10018712" cy="5288642"/>
          </a:xfrm>
        </p:spPr>
        <p:txBody>
          <a:bodyPr>
            <a:normAutofit/>
          </a:bodyPr>
          <a:lstStyle/>
          <a:p>
            <a:r>
              <a:rPr lang="en-US" dirty="0"/>
              <a:t>To add custom validation logic to the newly built domain class, open the generated domain class in the source editor</a:t>
            </a:r>
            <a:r>
              <a:rPr lang="en-US" dirty="0" smtClean="0"/>
              <a:t>.</a:t>
            </a:r>
          </a:p>
          <a:p>
            <a:r>
              <a:rPr lang="en-US" dirty="0"/>
              <a:t>The custom domain class implements the </a:t>
            </a:r>
            <a:r>
              <a:rPr lang="en-US" b="1" dirty="0" err="1" smtClean="0"/>
              <a:t>oracle.jbo.domain.DomainInterface</a:t>
            </a:r>
            <a:r>
              <a:rPr lang="en-US" dirty="0" smtClean="0"/>
              <a:t> </a:t>
            </a:r>
            <a:r>
              <a:rPr lang="en-US" dirty="0"/>
              <a:t>interface</a:t>
            </a:r>
            <a:r>
              <a:rPr lang="en-US" dirty="0" smtClean="0"/>
              <a:t>.</a:t>
            </a:r>
          </a:p>
          <a:p>
            <a:r>
              <a:rPr lang="en-US" dirty="0"/>
              <a:t>To add validation logic, locate the </a:t>
            </a:r>
            <a:r>
              <a:rPr lang="en-US" b="1" dirty="0"/>
              <a:t>validate()</a:t>
            </a:r>
            <a:r>
              <a:rPr lang="en-US" dirty="0"/>
              <a:t> method in the domain class and add the validation as appropriate. </a:t>
            </a:r>
            <a:endParaRPr lang="en-US" dirty="0" smtClean="0"/>
          </a:p>
          <a:p>
            <a:pPr marL="0" indent="0">
              <a:buNone/>
            </a:pPr>
            <a:r>
              <a:rPr lang="en-US" sz="1800" dirty="0">
                <a:latin typeface="Courier New" panose="02070309020205020404" pitchFamily="49" charset="0"/>
                <a:cs typeface="Courier New" panose="02070309020205020404" pitchFamily="49" charset="0"/>
              </a:rPr>
              <a:t>protected void validate() </a:t>
            </a:r>
            <a:r>
              <a:rPr lang="en-US" sz="1800" dirty="0" smtClean="0">
                <a:latin typeface="Courier New" panose="02070309020205020404" pitchFamily="49" charset="0"/>
                <a:cs typeface="Courier New" panose="02070309020205020404" pitchFamily="49" charset="0"/>
              </a:rPr>
              <a:t>{//if validation failed.</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throw new </a:t>
            </a:r>
            <a:r>
              <a:rPr lang="en-US" sz="1800" dirty="0" err="1" smtClean="0">
                <a:latin typeface="Courier New" panose="02070309020205020404" pitchFamily="49" charset="0"/>
                <a:cs typeface="Courier New" panose="02070309020205020404" pitchFamily="49" charset="0"/>
              </a:rPr>
              <a:t>DataCreationException</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CustomErrorMessageBundle.class</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CustomErrorMessageBundle.INVALID_EMAIL,null</a:t>
            </a:r>
            <a:r>
              <a:rPr lang="en-US" sz="1800" dirty="0">
                <a:latin typeface="Courier New" panose="02070309020205020404" pitchFamily="49" charset="0"/>
                <a:cs typeface="Courier New" panose="02070309020205020404" pitchFamily="49" charset="0"/>
              </a:rPr>
              <a:t>, null);</a:t>
            </a:r>
          </a:p>
          <a:p>
            <a:pPr marL="0" indent="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315043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racle Adf -Example.potx" id="{11C7C6D3-D5A0-4CD7-BDD3-4736FBFF5CDD}" vid="{FACF3ED7-8AEF-4203-8BB0-FB4162EC3D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Oracle Adf -Example</Template>
  <TotalTime>3127</TotalTime>
  <Words>1454</Words>
  <Application>Microsoft Office PowerPoint</Application>
  <PresentationFormat>Widescreen</PresentationFormat>
  <Paragraphs>148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Corbel</vt:lpstr>
      <vt:lpstr>Courier New</vt:lpstr>
      <vt:lpstr>Parallax</vt:lpstr>
      <vt:lpstr>PowerPoint Presentation</vt:lpstr>
      <vt:lpstr>Adding validation rules in a fusion web application</vt:lpstr>
      <vt:lpstr>Adding validation rules in a fusion web application</vt:lpstr>
      <vt:lpstr>Defining validations in the ADF view layer</vt:lpstr>
      <vt:lpstr>Defining a custom ADF Faces validator</vt:lpstr>
      <vt:lpstr>Defining a custom ADF Faces validator</vt:lpstr>
      <vt:lpstr>Defining validations in the ADF model layer</vt:lpstr>
      <vt:lpstr>Defining validations in the ADF Business Components layer</vt:lpstr>
      <vt:lpstr>Validations using custom domain objects</vt:lpstr>
      <vt:lpstr>Creating and registering custom message bundles</vt:lpstr>
      <vt:lpstr>What you may need to know while using custom domain types on the UI</vt:lpstr>
      <vt:lpstr>Displaying validation exceptions on a page</vt:lpstr>
      <vt:lpstr>Where in the page lifecycle does validation occur?</vt:lpstr>
      <vt:lpstr>Error handling in ADF</vt:lpstr>
      <vt:lpstr>Error handling in ADF</vt:lpstr>
      <vt:lpstr>Taking a closer look at DCErrorHandlerImpl</vt:lpstr>
      <vt:lpstr>Taking a closer look at DCErrorHandlerImpl</vt:lpstr>
      <vt:lpstr>Resource bundle usage in the application module</vt:lpstr>
      <vt:lpstr>Programmatically throwing validation exceptions</vt:lpstr>
      <vt:lpstr>Validation class hierarchy</vt:lpstr>
      <vt:lpstr>Wrapping exceptions</vt:lpstr>
      <vt:lpstr>Customizing default business component error messages</vt:lpstr>
      <vt:lpstr>Skipping validation Skipping validations in the ADF Faces layer</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Hosein Zare</cp:lastModifiedBy>
  <cp:revision>356</cp:revision>
  <cp:lastPrinted>2014-02-08T14:03:41Z</cp:lastPrinted>
  <dcterms:created xsi:type="dcterms:W3CDTF">2013-09-28T20:16:03Z</dcterms:created>
  <dcterms:modified xsi:type="dcterms:W3CDTF">2014-03-03T07:57:21Z</dcterms:modified>
</cp:coreProperties>
</file>