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62"/>
  </p:notesMasterIdLst>
  <p:handoutMasterIdLst>
    <p:handoutMasterId r:id="rId63"/>
  </p:handoutMasterIdLst>
  <p:sldIdLst>
    <p:sldId id="284"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3/4/2014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3/4/2014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3/4/2014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Oracle ADF Best Practices</a:t>
            </a:r>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How the framework allocates an application module for serving a client request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457200" lvl="0" indent="-457200" fontAlgn="base">
              <a:buFont typeface="+mj-lt"/>
              <a:buAutoNum type="arabicPeriod" startAt="3"/>
            </a:pPr>
            <a:r>
              <a:rPr lang="en-US" dirty="0"/>
              <a:t>If the number of application module instances in the </a:t>
            </a:r>
            <a:r>
              <a:rPr lang="en-US" dirty="0" smtClean="0"/>
              <a:t>pool has </a:t>
            </a:r>
            <a:r>
              <a:rPr lang="en-US" dirty="0"/>
              <a:t>reached the recycle threshold value then the framework will look for </a:t>
            </a:r>
            <a:r>
              <a:rPr lang="en-US" dirty="0" smtClean="0"/>
              <a:t>LRU </a:t>
            </a:r>
            <a:r>
              <a:rPr lang="en-US" dirty="0"/>
              <a:t>instance in the pool and will allocate </a:t>
            </a:r>
            <a:r>
              <a:rPr lang="en-US" dirty="0" smtClean="0"/>
              <a:t>it. (passivation </a:t>
            </a:r>
            <a:r>
              <a:rPr lang="en-US" dirty="0"/>
              <a:t>and activation </a:t>
            </a:r>
            <a:r>
              <a:rPr lang="en-US" dirty="0" smtClean="0"/>
              <a:t>is done here).</a:t>
            </a:r>
          </a:p>
          <a:p>
            <a:pPr marL="457200" lvl="0" indent="-457200" fontAlgn="base">
              <a:buFont typeface="+mj-lt"/>
              <a:buAutoNum type="arabicPeriod" startAt="3"/>
            </a:pPr>
            <a:r>
              <a:rPr lang="en-US" dirty="0"/>
              <a:t>If all instances in the pool are currently in use and the number of instances in the pool has reached the maximum pool size, then the framework will notify of the development by throwing an exception to the caller</a:t>
            </a:r>
          </a:p>
        </p:txBody>
      </p:sp>
    </p:spTree>
    <p:extLst>
      <p:ext uri="{BB962C8B-B14F-4D97-AF65-F5344CB8AC3E}">
        <p14:creationId xmlns:p14="http://schemas.microsoft.com/office/powerpoint/2010/main" val="3360123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More configuration options for an application module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b="1" dirty="0" err="1" smtClean="0"/>
              <a:t>jbo.recyclethreshold</a:t>
            </a:r>
            <a:r>
              <a:rPr lang="en-US" b="1" dirty="0" smtClean="0"/>
              <a:t> : </a:t>
            </a:r>
            <a:r>
              <a:rPr lang="en-US" dirty="0"/>
              <a:t>decides the maximum number of application module instances in the pool that are released in the managed state mode by the previous </a:t>
            </a:r>
            <a:r>
              <a:rPr lang="en-US" dirty="0" smtClean="0"/>
              <a:t>clients .(Default 10)</a:t>
            </a:r>
          </a:p>
          <a:p>
            <a:pPr fontAlgn="base"/>
            <a:r>
              <a:rPr lang="en-US" b="1" dirty="0" err="1" smtClean="0"/>
              <a:t>jbo.doconnectionpooling</a:t>
            </a:r>
            <a:r>
              <a:rPr lang="en-US" b="1" dirty="0" smtClean="0"/>
              <a:t> </a:t>
            </a:r>
            <a:r>
              <a:rPr lang="en-US" sz="2000" dirty="0" smtClean="0"/>
              <a:t>(Disconnect Application Module upon Release) </a:t>
            </a:r>
            <a:r>
              <a:rPr lang="en-US" b="1" dirty="0" smtClean="0"/>
              <a:t>: </a:t>
            </a:r>
            <a:r>
              <a:rPr lang="en-US" dirty="0" smtClean="0"/>
              <a:t>This setting forces the application module to release the JDBC connection back </a:t>
            </a:r>
            <a:r>
              <a:rPr lang="en-US" dirty="0"/>
              <a:t>to the connection pool each time it is checked-in back to the pool at end of the </a:t>
            </a:r>
            <a:r>
              <a:rPr lang="en-US" dirty="0" smtClean="0"/>
              <a:t>request.</a:t>
            </a:r>
          </a:p>
          <a:p>
            <a:pPr fontAlgn="base"/>
            <a:r>
              <a:rPr lang="en-US" b="1" dirty="0" err="1" smtClean="0"/>
              <a:t>jbo.txn.disconnect_level</a:t>
            </a:r>
            <a:r>
              <a:rPr lang="en-US" b="1" dirty="0" smtClean="0"/>
              <a:t> : </a:t>
            </a:r>
            <a:r>
              <a:rPr lang="en-US" dirty="0"/>
              <a:t>The default value </a:t>
            </a:r>
            <a:r>
              <a:rPr lang="en-US" dirty="0" smtClean="0"/>
              <a:t>is </a:t>
            </a:r>
            <a:r>
              <a:rPr lang="en-US" b="1" dirty="0"/>
              <a:t>0</a:t>
            </a:r>
            <a:r>
              <a:rPr lang="en-US" dirty="0"/>
              <a:t>. You can set </a:t>
            </a:r>
            <a:r>
              <a:rPr lang="en-US" dirty="0" smtClean="0"/>
              <a:t>this property </a:t>
            </a:r>
            <a:r>
              <a:rPr lang="en-US" b="1" dirty="0" smtClean="0"/>
              <a:t>1</a:t>
            </a:r>
            <a:r>
              <a:rPr lang="en-US" dirty="0" smtClean="0"/>
              <a:t> </a:t>
            </a:r>
            <a:r>
              <a:rPr lang="en-US" dirty="0"/>
              <a:t>to bypass the database centric passivation cycle of business </a:t>
            </a:r>
            <a:r>
              <a:rPr lang="en-US" dirty="0" smtClean="0"/>
              <a:t>components , All </a:t>
            </a:r>
            <a:r>
              <a:rPr lang="en-US" dirty="0"/>
              <a:t>remain in memory but their corresponding references to JDBC objects, such as open cursors, are closed and cleaned up</a:t>
            </a:r>
          </a:p>
        </p:txBody>
      </p:sp>
    </p:spTree>
    <p:extLst>
      <p:ext uri="{BB962C8B-B14F-4D97-AF65-F5344CB8AC3E}">
        <p14:creationId xmlns:p14="http://schemas.microsoft.com/office/powerpoint/2010/main" val="1398238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More configuration options for an application module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b="1" dirty="0" err="1" smtClean="0"/>
              <a:t>jbo.maxpassivationstacksize</a:t>
            </a:r>
            <a:r>
              <a:rPr lang="en-US" b="1" dirty="0" smtClean="0"/>
              <a:t>: </a:t>
            </a:r>
            <a:r>
              <a:rPr lang="en-US" dirty="0" smtClean="0"/>
              <a:t>controls </a:t>
            </a:r>
            <a:r>
              <a:rPr lang="en-US" dirty="0"/>
              <a:t>the number of snapshots that the business component framework manages for performing the undo (rollback) </a:t>
            </a:r>
            <a:r>
              <a:rPr lang="en-US" dirty="0" smtClean="0"/>
              <a:t>operation</a:t>
            </a:r>
          </a:p>
          <a:p>
            <a:pPr lvl="1" fontAlgn="base"/>
            <a:r>
              <a:rPr lang="en-US" dirty="0"/>
              <a:t>When you explicitly call </a:t>
            </a:r>
            <a:r>
              <a:rPr lang="en-US" b="1" dirty="0" err="1" smtClean="0"/>
              <a:t>passivateStateForUndo</a:t>
            </a:r>
            <a:endParaRPr lang="en-US" b="1" dirty="0" smtClean="0"/>
          </a:p>
          <a:p>
            <a:pPr lvl="1" fontAlgn="base"/>
            <a:r>
              <a:rPr lang="en-US" dirty="0"/>
              <a:t>When the task flow acquires save points on entry</a:t>
            </a:r>
          </a:p>
        </p:txBody>
      </p:sp>
    </p:spTree>
    <p:extLst>
      <p:ext uri="{BB962C8B-B14F-4D97-AF65-F5344CB8AC3E}">
        <p14:creationId xmlns:p14="http://schemas.microsoft.com/office/powerpoint/2010/main" val="397203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When an application module is removed from the pool</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The framework deploys an application module pool monitor on each </a:t>
            </a:r>
            <a:r>
              <a:rPr lang="en-US" b="1" dirty="0"/>
              <a:t>Java Virtual Machine</a:t>
            </a:r>
            <a:r>
              <a:rPr lang="en-US" dirty="0"/>
              <a:t> (</a:t>
            </a:r>
            <a:r>
              <a:rPr lang="en-US" b="1" dirty="0"/>
              <a:t>JVM</a:t>
            </a:r>
            <a:r>
              <a:rPr lang="en-US" dirty="0"/>
              <a:t>) to clean up the unused </a:t>
            </a:r>
            <a:r>
              <a:rPr lang="en-US" dirty="0" smtClean="0"/>
              <a:t>instances.</a:t>
            </a:r>
          </a:p>
          <a:p>
            <a:pPr fontAlgn="base"/>
            <a:r>
              <a:rPr lang="en-US" dirty="0"/>
              <a:t>time interval of every 600000 milliseconds </a:t>
            </a:r>
            <a:r>
              <a:rPr lang="en-US" sz="1800" dirty="0"/>
              <a:t>(10 </a:t>
            </a:r>
            <a:r>
              <a:rPr lang="en-US" sz="1800" dirty="0" smtClean="0"/>
              <a:t>min)</a:t>
            </a:r>
            <a:r>
              <a:rPr lang="en-US" dirty="0" smtClean="0"/>
              <a:t> </a:t>
            </a:r>
            <a:r>
              <a:rPr lang="en-US" dirty="0"/>
              <a:t>by </a:t>
            </a:r>
            <a:r>
              <a:rPr lang="en-US" dirty="0" smtClean="0"/>
              <a:t>default. Can be overridden by </a:t>
            </a:r>
            <a:r>
              <a:rPr lang="en-US" b="1" dirty="0" err="1" smtClean="0"/>
              <a:t>jbo.ampool.monitorsleepinterval</a:t>
            </a:r>
            <a:r>
              <a:rPr lang="en-US" b="1" dirty="0" smtClean="0"/>
              <a:t> .</a:t>
            </a:r>
          </a:p>
          <a:p>
            <a:pPr fontAlgn="base"/>
            <a:r>
              <a:rPr lang="en-US" dirty="0"/>
              <a:t>When the pool monitor performs the cleanup, it will try to bring down the number of instances in the pool to the maximum available size configured using the </a:t>
            </a:r>
            <a:r>
              <a:rPr lang="en-US" b="1" dirty="0" err="1" smtClean="0"/>
              <a:t>jbo.ampool.maxavailablesize</a:t>
            </a:r>
            <a:r>
              <a:rPr lang="en-US" dirty="0" smtClean="0"/>
              <a:t> parameter. (Default 25)</a:t>
            </a:r>
          </a:p>
          <a:p>
            <a:pPr fontAlgn="base"/>
            <a:r>
              <a:rPr lang="en-US" dirty="0"/>
              <a:t>If you do not want the pool monitor to clean up the entire pool when all the instances are eligible for removal, you can specify the minimum available size for the pool using </a:t>
            </a:r>
            <a:r>
              <a:rPr lang="en-US" b="1" dirty="0" err="1" smtClean="0"/>
              <a:t>jbo.ampool.minavailablesize</a:t>
            </a:r>
            <a:r>
              <a:rPr lang="en-US" dirty="0"/>
              <a:t>. </a:t>
            </a:r>
            <a:r>
              <a:rPr lang="en-US" dirty="0" smtClean="0"/>
              <a:t>(Default  5)</a:t>
            </a:r>
            <a:endParaRPr lang="en-US" dirty="0"/>
          </a:p>
        </p:txBody>
      </p:sp>
    </p:spTree>
    <p:extLst>
      <p:ext uri="{BB962C8B-B14F-4D97-AF65-F5344CB8AC3E}">
        <p14:creationId xmlns:p14="http://schemas.microsoft.com/office/powerpoint/2010/main" val="2881982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When an application module is removed from the pool</a:t>
            </a:r>
            <a:endParaRPr lang="en-US" dirty="0"/>
          </a:p>
        </p:txBody>
      </p:sp>
      <p:sp>
        <p:nvSpPr>
          <p:cNvPr id="3" name="Content Placeholder 2"/>
          <p:cNvSpPr>
            <a:spLocks noGrp="1"/>
          </p:cNvSpPr>
          <p:nvPr>
            <p:ph idx="1"/>
          </p:nvPr>
        </p:nvSpPr>
        <p:spPr>
          <a:xfrm>
            <a:off x="1484311" y="1378857"/>
            <a:ext cx="10018712" cy="5086337"/>
          </a:xfrm>
        </p:spPr>
        <p:txBody>
          <a:bodyPr>
            <a:normAutofit lnSpcReduction="10000"/>
          </a:bodyPr>
          <a:lstStyle/>
          <a:p>
            <a:pPr marL="457200" indent="-457200" fontAlgn="base">
              <a:buFont typeface="+mj-lt"/>
              <a:buAutoNum type="arabicPeriod"/>
            </a:pPr>
            <a:r>
              <a:rPr lang="en-US" dirty="0"/>
              <a:t>The application module pool monitor will remove all the unused application module instances which have been living in the pool for more than 3600000 milliseconds (one hour) without bothering about the minimum available </a:t>
            </a:r>
            <a:r>
              <a:rPr lang="en-US" dirty="0" smtClean="0"/>
              <a:t>size. override maximum </a:t>
            </a:r>
            <a:r>
              <a:rPr lang="en-US" dirty="0"/>
              <a:t>time </a:t>
            </a:r>
            <a:r>
              <a:rPr lang="en-US" b="1" dirty="0" err="1" smtClean="0"/>
              <a:t>jbo.ampool.timetolive</a:t>
            </a:r>
            <a:r>
              <a:rPr lang="en-US" dirty="0" smtClean="0"/>
              <a:t>. (default </a:t>
            </a:r>
            <a:r>
              <a:rPr lang="en-US" dirty="0"/>
              <a:t>value is one </a:t>
            </a:r>
            <a:r>
              <a:rPr lang="en-US" dirty="0" smtClean="0"/>
              <a:t>hour). To </a:t>
            </a:r>
            <a:r>
              <a:rPr lang="en-US" dirty="0"/>
              <a:t>ignore this property at runtime, you can set the value to -</a:t>
            </a:r>
            <a:r>
              <a:rPr lang="en-US" dirty="0" smtClean="0"/>
              <a:t>1.</a:t>
            </a:r>
          </a:p>
          <a:p>
            <a:pPr marL="457200" indent="-457200" fontAlgn="base">
              <a:buFont typeface="+mj-lt"/>
              <a:buAutoNum type="arabicPeriod"/>
            </a:pPr>
            <a:r>
              <a:rPr lang="en-US" dirty="0"/>
              <a:t>The application module pool monitor will remove all the application module instances that are idle for 600000 milliseconds (10 minutes</a:t>
            </a:r>
            <a:r>
              <a:rPr lang="en-US" dirty="0" smtClean="0"/>
              <a:t>).</a:t>
            </a:r>
            <a:r>
              <a:rPr lang="en-US" dirty="0"/>
              <a:t> This cleanup will be stopped when the number of instances in the pool reaches the minimum available </a:t>
            </a:r>
            <a:r>
              <a:rPr lang="en-US" dirty="0" smtClean="0"/>
              <a:t>size . override </a:t>
            </a:r>
            <a:r>
              <a:rPr lang="en-US" b="1" dirty="0" err="1"/>
              <a:t>jbo.ampool.maxinactiveage</a:t>
            </a:r>
            <a:r>
              <a:rPr lang="en-US" dirty="0"/>
              <a:t> </a:t>
            </a:r>
            <a:r>
              <a:rPr lang="en-US" dirty="0" smtClean="0"/>
              <a:t> (default 10 min)</a:t>
            </a:r>
          </a:p>
          <a:p>
            <a:pPr marL="0" indent="0" fontAlgn="base">
              <a:buNone/>
            </a:pPr>
            <a:r>
              <a:rPr lang="en-US" dirty="0"/>
              <a:t>If you do not want your application module to be removed from the pool, you can set </a:t>
            </a:r>
            <a:r>
              <a:rPr lang="en-US" b="1" dirty="0" err="1"/>
              <a:t>jbo.ampool.timetolive</a:t>
            </a:r>
            <a:r>
              <a:rPr lang="en-US" dirty="0"/>
              <a:t> and </a:t>
            </a:r>
            <a:r>
              <a:rPr lang="en-US" b="1" dirty="0" err="1"/>
              <a:t>jbo.ampool.maxinactiveage</a:t>
            </a:r>
            <a:r>
              <a:rPr lang="en-US" dirty="0"/>
              <a:t> to </a:t>
            </a:r>
            <a:r>
              <a:rPr lang="en-US" b="1" dirty="0"/>
              <a:t>-1</a:t>
            </a:r>
            <a:endParaRPr lang="en-US" dirty="0"/>
          </a:p>
        </p:txBody>
      </p:sp>
    </p:spTree>
    <p:extLst>
      <p:ext uri="{BB962C8B-B14F-4D97-AF65-F5344CB8AC3E}">
        <p14:creationId xmlns:p14="http://schemas.microsoft.com/office/powerpoint/2010/main" val="1981151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Configuring the application module pool </a:t>
            </a:r>
            <a:r>
              <a:rPr lang="en-US" b="1" dirty="0" smtClean="0"/>
              <a:t>parameters</a:t>
            </a:r>
            <a:endParaRPr lang="en-US" b="1"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smtClean="0"/>
              <a:t>Tips :</a:t>
            </a:r>
          </a:p>
          <a:p>
            <a:pPr lvl="1" fontAlgn="base"/>
            <a:r>
              <a:rPr lang="en-US" dirty="0" smtClean="0"/>
              <a:t>Keep </a:t>
            </a:r>
            <a:r>
              <a:rPr lang="en-US" b="1" dirty="0" err="1"/>
              <a:t>jbo.ampool.maxavailablesize</a:t>
            </a:r>
            <a:r>
              <a:rPr lang="en-US" dirty="0"/>
              <a:t> 20 percent higher than normal use.</a:t>
            </a:r>
          </a:p>
          <a:p>
            <a:pPr lvl="1" fontAlgn="base"/>
            <a:r>
              <a:rPr lang="en-US" dirty="0"/>
              <a:t>Keep </a:t>
            </a:r>
            <a:r>
              <a:rPr lang="en-US" b="1" dirty="0" err="1"/>
              <a:t>jbo.ampool.minavailablesize</a:t>
            </a:r>
            <a:r>
              <a:rPr lang="en-US" dirty="0"/>
              <a:t> the same as </a:t>
            </a:r>
            <a:r>
              <a:rPr lang="en-US" b="1" dirty="0" err="1" smtClean="0"/>
              <a:t>jbo.ampool.maxavailablesize</a:t>
            </a:r>
            <a:r>
              <a:rPr lang="en-US" dirty="0"/>
              <a:t>. This ensures that application module pool is always prepared to meet a high load.</a:t>
            </a:r>
          </a:p>
        </p:txBody>
      </p:sp>
    </p:spTree>
    <p:extLst>
      <p:ext uri="{BB962C8B-B14F-4D97-AF65-F5344CB8AC3E}">
        <p14:creationId xmlns:p14="http://schemas.microsoft.com/office/powerpoint/2010/main" val="254931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Life span of a view object, row set, and query collection in a regular application module</a:t>
            </a:r>
            <a:endParaRPr lang="en-US" dirty="0"/>
          </a:p>
        </p:txBody>
      </p:sp>
      <p:sp>
        <p:nvSpPr>
          <p:cNvPr id="3" name="Content Placeholder 2"/>
          <p:cNvSpPr>
            <a:spLocks noGrp="1"/>
          </p:cNvSpPr>
          <p:nvPr>
            <p:ph idx="1"/>
          </p:nvPr>
        </p:nvSpPr>
        <p:spPr>
          <a:xfrm>
            <a:off x="1484311" y="1378857"/>
            <a:ext cx="10018712" cy="1066699"/>
          </a:xfrm>
        </p:spPr>
        <p:txBody>
          <a:bodyPr>
            <a:normAutofit fontScale="92500" lnSpcReduction="10000"/>
          </a:bodyPr>
          <a:lstStyle/>
          <a:p>
            <a:pPr marL="0" lvl="0" indent="0" fontAlgn="base">
              <a:buNone/>
            </a:pPr>
            <a:r>
              <a:rPr lang="en-US" dirty="0"/>
              <a:t>The lifecycle of a view object starts when a client calls </a:t>
            </a:r>
            <a:r>
              <a:rPr lang="en-US" b="1" dirty="0" err="1"/>
              <a:t>executeQuery</a:t>
            </a:r>
            <a:r>
              <a:rPr lang="en-US" b="1" dirty="0"/>
              <a:t>()</a:t>
            </a:r>
            <a:r>
              <a:rPr lang="en-US" dirty="0"/>
              <a:t> on a view object instance in order to retrieve the data collection from the underlying data source.</a:t>
            </a:r>
          </a:p>
        </p:txBody>
      </p:sp>
      <p:pic>
        <p:nvPicPr>
          <p:cNvPr id="4" name="Picture 3"/>
          <p:cNvPicPr/>
          <p:nvPr/>
        </p:nvPicPr>
        <p:blipFill>
          <a:blip r:embed="rId2"/>
          <a:stretch>
            <a:fillRect/>
          </a:stretch>
        </p:blipFill>
        <p:spPr>
          <a:xfrm>
            <a:off x="2725361" y="2445557"/>
            <a:ext cx="8777662" cy="4187052"/>
          </a:xfrm>
          <a:prstGeom prst="rect">
            <a:avLst/>
          </a:prstGeom>
        </p:spPr>
      </p:pic>
    </p:spTree>
    <p:extLst>
      <p:ext uri="{BB962C8B-B14F-4D97-AF65-F5344CB8AC3E}">
        <p14:creationId xmlns:p14="http://schemas.microsoft.com/office/powerpoint/2010/main" val="3725538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Life span of a view object, row set, and query collection in a regular application module</a:t>
            </a:r>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All query collections </a:t>
            </a:r>
            <a:r>
              <a:rPr lang="en-US" dirty="0" smtClean="0"/>
              <a:t>and all </a:t>
            </a:r>
            <a:r>
              <a:rPr lang="en-US" dirty="0"/>
              <a:t>the secondary row sets </a:t>
            </a:r>
            <a:r>
              <a:rPr lang="en-US" dirty="0" smtClean="0"/>
              <a:t>belonging </a:t>
            </a:r>
            <a:r>
              <a:rPr lang="en-US" dirty="0"/>
              <a:t>to a view object in a regular application module are cached as weak references. </a:t>
            </a:r>
            <a:endParaRPr lang="en-US" dirty="0" smtClean="0"/>
          </a:p>
          <a:p>
            <a:pPr lvl="0" fontAlgn="base"/>
            <a:r>
              <a:rPr lang="en-US" dirty="0" smtClean="0"/>
              <a:t>The </a:t>
            </a:r>
            <a:r>
              <a:rPr lang="en-US" dirty="0"/>
              <a:t>parent view object gives special treatment to the default row set. The default row set resulted from the query execution is strongly referenced by the parent view object</a:t>
            </a:r>
          </a:p>
        </p:txBody>
      </p:sp>
    </p:spTree>
    <p:extLst>
      <p:ext uri="{BB962C8B-B14F-4D97-AF65-F5344CB8AC3E}">
        <p14:creationId xmlns:p14="http://schemas.microsoft.com/office/powerpoint/2010/main" val="1998553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The query collection cache and view accessor row set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The framework will return the row set from the cache if it is found for the current row </a:t>
            </a:r>
            <a:r>
              <a:rPr lang="en-US" dirty="0" smtClean="0"/>
              <a:t>filter</a:t>
            </a:r>
          </a:p>
          <a:p>
            <a:pPr lvl="0" fontAlgn="base"/>
            <a:r>
              <a:rPr lang="en-US" dirty="0"/>
              <a:t>If you do not want the framework to read from the </a:t>
            </a:r>
            <a:r>
              <a:rPr lang="en-US" dirty="0" smtClean="0"/>
              <a:t>cache:</a:t>
            </a:r>
          </a:p>
          <a:p>
            <a:pPr marL="0" indent="0">
              <a:buNone/>
            </a:pPr>
            <a:r>
              <a:rPr lang="en-US" sz="1700" dirty="0">
                <a:latin typeface="Courier New" panose="02070309020205020404" pitchFamily="49" charset="0"/>
                <a:cs typeface="Courier New" panose="02070309020205020404" pitchFamily="49" charset="0"/>
              </a:rPr>
              <a:t>protected </a:t>
            </a:r>
            <a:r>
              <a:rPr lang="en-US" sz="1700" dirty="0" err="1">
                <a:latin typeface="Courier New" panose="02070309020205020404" pitchFamily="49" charset="0"/>
                <a:cs typeface="Courier New" panose="02070309020205020404" pitchFamily="49" charset="0"/>
              </a:rPr>
              <a:t>ViewRowSetImpl</a:t>
            </a:r>
            <a:r>
              <a:rPr lang="en-US" sz="1700" dirty="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createViewLinkAccessorRS</a:t>
            </a:r>
            <a:r>
              <a:rPr lang="en-US" sz="1700" b="1"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AssociationDefImpl</a:t>
            </a:r>
            <a:r>
              <a:rPr lang="en-US" sz="1700" dirty="0" smtClean="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assocDef</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ViewObjectImpl</a:t>
            </a:r>
            <a:r>
              <a:rPr lang="en-US" sz="1700" dirty="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accessorVO</a:t>
            </a:r>
            <a:r>
              <a:rPr lang="en-US" sz="1700" dirty="0" smtClean="0">
                <a:latin typeface="Courier New" panose="02070309020205020404" pitchFamily="49" charset="0"/>
                <a:cs typeface="Courier New" panose="02070309020205020404" pitchFamily="49" charset="0"/>
              </a:rPr>
              <a:t>, Row </a:t>
            </a:r>
            <a:r>
              <a:rPr lang="en-US" sz="1700" dirty="0" err="1">
                <a:latin typeface="Courier New" panose="02070309020205020404" pitchFamily="49" charset="0"/>
                <a:cs typeface="Courier New" panose="02070309020205020404" pitchFamily="49" charset="0"/>
              </a:rPr>
              <a:t>masterRow</a:t>
            </a:r>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Object</a:t>
            </a:r>
            <a:r>
              <a:rPr lang="en-US" sz="1700" dirty="0">
                <a:latin typeface="Courier New" panose="02070309020205020404" pitchFamily="49" charset="0"/>
                <a:cs typeface="Courier New" panose="02070309020205020404" pitchFamily="49" charset="0"/>
              </a:rPr>
              <a:t>[] values)</a:t>
            </a:r>
            <a:r>
              <a:rPr lang="en-US" sz="1700" dirty="0">
                <a:solidFill>
                  <a:srgbClr val="FF0000"/>
                </a:solidFill>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  </a:t>
            </a:r>
          </a:p>
          <a:p>
            <a:pPr marL="0" indent="0">
              <a:buNone/>
            </a:pPr>
            <a:r>
              <a:rPr lang="en-US" sz="1700" b="1" dirty="0">
                <a:latin typeface="Courier New" panose="02070309020205020404" pitchFamily="49" charset="0"/>
                <a:cs typeface="Courier New" panose="02070309020205020404" pitchFamily="49" charset="0"/>
              </a:rPr>
              <a:t>   if ("&lt;</a:t>
            </a:r>
            <a:r>
              <a:rPr lang="en-US" sz="1700" b="1" dirty="0" err="1">
                <a:latin typeface="Courier New" panose="02070309020205020404" pitchFamily="49" charset="0"/>
                <a:cs typeface="Courier New" panose="02070309020205020404" pitchFamily="49" charset="0"/>
              </a:rPr>
              <a:t>viewlink</a:t>
            </a:r>
            <a:r>
              <a:rPr lang="en-US" sz="1700" b="1" dirty="0">
                <a:latin typeface="Courier New" panose="02070309020205020404" pitchFamily="49" charset="0"/>
                <a:cs typeface="Courier New" panose="02070309020205020404" pitchFamily="49" charset="0"/>
              </a:rPr>
              <a:t> accessor attribute name&gt;".</a:t>
            </a:r>
            <a:r>
              <a:rPr lang="en-US" sz="1700" b="1" dirty="0" smtClean="0">
                <a:latin typeface="Courier New" panose="02070309020205020404" pitchFamily="49" charset="0"/>
                <a:cs typeface="Courier New" panose="02070309020205020404" pitchFamily="49" charset="0"/>
              </a:rPr>
              <a:t>equals(</a:t>
            </a:r>
            <a:r>
              <a:rPr lang="en-US" sz="1700" b="1" dirty="0" err="1" smtClean="0">
                <a:latin typeface="Courier New" panose="02070309020205020404" pitchFamily="49" charset="0"/>
                <a:cs typeface="Courier New" panose="02070309020205020404" pitchFamily="49" charset="0"/>
              </a:rPr>
              <a:t>assocDef.getName</a:t>
            </a:r>
            <a:r>
              <a:rPr lang="en-US" sz="1700" b="1" dirty="0">
                <a:latin typeface="Courier New" panose="02070309020205020404" pitchFamily="49" charset="0"/>
                <a:cs typeface="Courier New" panose="02070309020205020404" pitchFamily="49" charset="0"/>
              </a:rPr>
              <a:t>())) </a:t>
            </a:r>
            <a:endParaRPr lang="en-US" sz="1700" b="1" dirty="0" smtClean="0">
              <a:latin typeface="Courier New" panose="02070309020205020404" pitchFamily="49" charset="0"/>
              <a:cs typeface="Courier New" panose="02070309020205020404" pitchFamily="49" charset="0"/>
            </a:endParaRPr>
          </a:p>
          <a:p>
            <a:pPr marL="0" indent="0">
              <a:buNone/>
            </a:pPr>
            <a:r>
              <a:rPr lang="en-US" sz="1700" b="1" dirty="0" smtClean="0">
                <a:latin typeface="Courier New" panose="02070309020205020404" pitchFamily="49" charset="0"/>
                <a:cs typeface="Courier New" panose="02070309020205020404" pitchFamily="49" charset="0"/>
              </a:rPr>
              <a:t>	{       </a:t>
            </a:r>
          </a:p>
          <a:p>
            <a:pPr marL="0" indent="0">
              <a:buNone/>
            </a:pPr>
            <a:r>
              <a:rPr lang="en-US" sz="1700" b="1" dirty="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accessorVO.clearCache</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return </a:t>
            </a:r>
            <a:r>
              <a:rPr lang="en-US" sz="1700" dirty="0" err="1">
                <a:latin typeface="Courier New" panose="02070309020205020404" pitchFamily="49" charset="0"/>
                <a:cs typeface="Courier New" panose="02070309020205020404" pitchFamily="49" charset="0"/>
              </a:rPr>
              <a:t>super.createViewLinkAccessorRS</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assocDef</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accessorVO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masterRow</a:t>
            </a:r>
            <a:r>
              <a:rPr lang="en-US" sz="1700" dirty="0">
                <a:latin typeface="Courier New" panose="02070309020205020404" pitchFamily="49" charset="0"/>
                <a:cs typeface="Courier New" panose="02070309020205020404" pitchFamily="49" charset="0"/>
              </a:rPr>
              <a:t>, values);  </a:t>
            </a:r>
          </a:p>
          <a:p>
            <a:pPr marL="0" indent="0">
              <a:buNone/>
            </a:pPr>
            <a:r>
              <a:rPr lang="en-US" sz="1700" dirty="0">
                <a:latin typeface="Courier New" panose="02070309020205020404" pitchFamily="49" charset="0"/>
                <a:cs typeface="Courier New" panose="02070309020205020404" pitchFamily="49" charset="0"/>
              </a:rPr>
              <a:t> </a:t>
            </a:r>
            <a:r>
              <a:rPr lang="en-US" sz="1700" dirty="0" smtClean="0">
                <a:solidFill>
                  <a:srgbClr val="FF0000"/>
                </a:solidFill>
                <a:latin typeface="Courier New" panose="02070309020205020404" pitchFamily="49" charset="0"/>
                <a:cs typeface="Courier New" panose="02070309020205020404" pitchFamily="49" charset="0"/>
              </a:rPr>
              <a:t>}</a:t>
            </a:r>
            <a:endParaRPr lang="en-US" sz="17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953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 span of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Entity object cache implementation stores unmodified rows in a weakly referenced hash map (</a:t>
            </a:r>
            <a:r>
              <a:rPr lang="en-US" b="1" dirty="0" err="1"/>
              <a:t>java.util.WeakHashMap</a:t>
            </a:r>
            <a:r>
              <a:rPr lang="en-US" dirty="0" smtClean="0"/>
              <a:t>)</a:t>
            </a:r>
          </a:p>
          <a:p>
            <a:pPr lvl="0" fontAlgn="base"/>
            <a:r>
              <a:rPr lang="en-US" dirty="0"/>
              <a:t>All weakly referred entity rows in the cache will be cleaned up in memory </a:t>
            </a:r>
            <a:r>
              <a:rPr lang="en-US" dirty="0" smtClean="0"/>
              <a:t>pressure, </a:t>
            </a:r>
            <a:r>
              <a:rPr lang="en-US" dirty="0"/>
              <a:t>leaving dirty (new, modified, and deleted) rows intact</a:t>
            </a:r>
          </a:p>
        </p:txBody>
      </p:sp>
    </p:spTree>
    <p:extLst>
      <p:ext uri="{BB962C8B-B14F-4D97-AF65-F5344CB8AC3E}">
        <p14:creationId xmlns:p14="http://schemas.microsoft.com/office/powerpoint/2010/main" val="3788605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Single application workspace comprising of multiple projects – monolithic approach</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In this model the entire application uses a single </a:t>
            </a:r>
            <a:r>
              <a:rPr lang="en-US" dirty="0" err="1"/>
              <a:t>JDeveloper</a:t>
            </a:r>
            <a:r>
              <a:rPr lang="en-US" dirty="0"/>
              <a:t> workspace, which may contain one or more model and view controller projects based on the complexity of the </a:t>
            </a:r>
            <a:r>
              <a:rPr lang="en-US" dirty="0" smtClean="0"/>
              <a:t>application:</a:t>
            </a:r>
          </a:p>
          <a:p>
            <a:pPr lvl="1"/>
            <a:r>
              <a:rPr lang="en-US" b="1" dirty="0"/>
              <a:t>Single view controller</a:t>
            </a:r>
            <a:r>
              <a:rPr lang="en-US" dirty="0"/>
              <a:t> and </a:t>
            </a:r>
            <a:r>
              <a:rPr lang="en-US" b="1" dirty="0"/>
              <a:t>model </a:t>
            </a:r>
            <a:r>
              <a:rPr lang="en-US" b="1" dirty="0" smtClean="0"/>
              <a:t>project : </a:t>
            </a:r>
            <a:r>
              <a:rPr lang="en-US" dirty="0"/>
              <a:t>suitable for small applications </a:t>
            </a:r>
            <a:r>
              <a:rPr lang="en-US" dirty="0" smtClean="0"/>
              <a:t>. </a:t>
            </a:r>
            <a:r>
              <a:rPr lang="en-US" dirty="0"/>
              <a:t>The major disadvantage is the poor reusability of </a:t>
            </a:r>
            <a:r>
              <a:rPr lang="en-US" dirty="0" smtClean="0"/>
              <a:t>modules</a:t>
            </a:r>
          </a:p>
          <a:p>
            <a:pPr lvl="1"/>
            <a:r>
              <a:rPr lang="en-US" b="1" dirty="0"/>
              <a:t>Single view controller</a:t>
            </a:r>
            <a:r>
              <a:rPr lang="en-US" dirty="0"/>
              <a:t> and </a:t>
            </a:r>
            <a:r>
              <a:rPr lang="en-US" b="1" dirty="0"/>
              <a:t>multiple model </a:t>
            </a:r>
            <a:r>
              <a:rPr lang="en-US" b="1" dirty="0" smtClean="0"/>
              <a:t>projects: </a:t>
            </a:r>
            <a:r>
              <a:rPr lang="en-US" dirty="0"/>
              <a:t>for small to medium sized business applications where the numbers of UI pages are minimal (below 50 pages) </a:t>
            </a:r>
            <a:endParaRPr lang="en-US" dirty="0" smtClean="0"/>
          </a:p>
          <a:p>
            <a:pPr lvl="1"/>
            <a:r>
              <a:rPr lang="en-US" b="1" dirty="0"/>
              <a:t>Multiple view controller</a:t>
            </a:r>
            <a:r>
              <a:rPr lang="en-US" dirty="0"/>
              <a:t> and </a:t>
            </a:r>
            <a:r>
              <a:rPr lang="en-US" b="1" dirty="0"/>
              <a:t>model </a:t>
            </a:r>
            <a:r>
              <a:rPr lang="en-US" b="1" dirty="0" smtClean="0"/>
              <a:t>projects : </a:t>
            </a:r>
            <a:r>
              <a:rPr lang="en-US" dirty="0"/>
              <a:t>One of the view controller projects will be logically designated as the </a:t>
            </a:r>
            <a:r>
              <a:rPr lang="en-US" i="1" dirty="0"/>
              <a:t>master view </a:t>
            </a:r>
            <a:r>
              <a:rPr lang="en-US" i="1" dirty="0" smtClean="0"/>
              <a:t>controller. </a:t>
            </a:r>
            <a:r>
              <a:rPr lang="en-US" dirty="0" smtClean="0"/>
              <a:t>This </a:t>
            </a:r>
            <a:r>
              <a:rPr lang="en-US" dirty="0"/>
              <a:t>structure will fit for small to medium sized applications </a:t>
            </a:r>
            <a:r>
              <a:rPr lang="en-US" dirty="0" smtClean="0"/>
              <a:t>(above 50 </a:t>
            </a:r>
            <a:r>
              <a:rPr lang="en-US" dirty="0"/>
              <a:t>pages) </a:t>
            </a:r>
          </a:p>
        </p:txBody>
      </p:sp>
    </p:spTree>
    <p:extLst>
      <p:ext uri="{BB962C8B-B14F-4D97-AF65-F5344CB8AC3E}">
        <p14:creationId xmlns:p14="http://schemas.microsoft.com/office/powerpoint/2010/main" val="3796273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Clear </a:t>
            </a:r>
            <a:r>
              <a:rPr lang="en-US" b="1" dirty="0"/>
              <a:t>an entity cache at specific points in </a:t>
            </a:r>
            <a:r>
              <a:rPr lang="en-US" b="1" dirty="0" smtClean="0"/>
              <a:t>time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b="1" dirty="0"/>
              <a:t>Configuring an application module to clear the cache during transaction rollback or </a:t>
            </a:r>
            <a:r>
              <a:rPr lang="en-US" b="1" dirty="0" smtClean="0"/>
              <a:t>commit</a:t>
            </a:r>
          </a:p>
          <a:p>
            <a:pPr lvl="1" fontAlgn="base"/>
            <a:r>
              <a:rPr lang="en-US" dirty="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AppModule</a:t>
            </a:r>
            <a:r>
              <a:rPr lang="en-US"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ClearCacheOnCommit</a:t>
            </a:r>
            <a:r>
              <a:rPr lang="en-US" b="1" dirty="0" smtClean="0">
                <a:latin typeface="Courier New" panose="02070309020205020404" pitchFamily="49" charset="0"/>
                <a:cs typeface="Courier New" panose="02070309020205020404" pitchFamily="49" charset="0"/>
              </a:rPr>
              <a:t>=“true“ </a:t>
            </a:r>
            <a:r>
              <a:rPr lang="en-US" dirty="0" smtClean="0">
                <a:latin typeface="Courier New" panose="02070309020205020404" pitchFamily="49" charset="0"/>
                <a:cs typeface="Courier New" panose="02070309020205020404" pitchFamily="49" charset="0"/>
              </a:rPr>
              <a:t>… /&gt;</a:t>
            </a:r>
          </a:p>
          <a:p>
            <a:pPr lvl="1" fontAlgn="base"/>
            <a:r>
              <a:rPr lang="en-US" dirty="0"/>
              <a:t>You can set this property at runtime by calling </a:t>
            </a:r>
            <a:r>
              <a:rPr lang="en-US" b="1" dirty="0" err="1"/>
              <a:t>setClearCacheOnCommit</a:t>
            </a:r>
            <a:r>
              <a:rPr lang="en-US" b="1" dirty="0"/>
              <a:t>(true)</a:t>
            </a:r>
            <a:r>
              <a:rPr lang="en-US" dirty="0"/>
              <a:t> on the </a:t>
            </a:r>
            <a:r>
              <a:rPr lang="en-US" b="1" dirty="0" err="1"/>
              <a:t>oracle.jbo.Transaction</a:t>
            </a:r>
            <a:r>
              <a:rPr lang="en-US" dirty="0"/>
              <a:t> </a:t>
            </a:r>
            <a:endParaRPr lang="en-US" dirty="0" smtClean="0"/>
          </a:p>
          <a:p>
            <a:pPr fontAlgn="base"/>
            <a:r>
              <a:rPr lang="en-US" b="1" dirty="0"/>
              <a:t>Programmatically clearing </a:t>
            </a:r>
            <a:r>
              <a:rPr lang="en-US" b="1" dirty="0" smtClean="0"/>
              <a:t>cache</a:t>
            </a:r>
          </a:p>
          <a:p>
            <a:pPr lvl="1" fontAlgn="base"/>
            <a:r>
              <a:rPr lang="en-US" dirty="0" err="1">
                <a:latin typeface="Courier New" panose="02070309020205020404" pitchFamily="49" charset="0"/>
                <a:cs typeface="Courier New" panose="02070309020205020404" pitchFamily="49" charset="0"/>
              </a:rPr>
              <a:t>this.getDBTransaction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clearEntityCache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fullEOName</a:t>
            </a:r>
            <a:r>
              <a:rPr lang="en-US" dirty="0" smtClean="0">
                <a:latin typeface="Courier New" panose="02070309020205020404" pitchFamily="49" charset="0"/>
                <a:cs typeface="Courier New" panose="02070309020205020404" pitchFamily="49" charset="0"/>
              </a:rPr>
              <a:t>);</a:t>
            </a:r>
          </a:p>
          <a:p>
            <a:pPr lvl="1" fontAlgn="base"/>
            <a:r>
              <a:rPr lang="en-US" dirty="0"/>
              <a:t>This method will throw </a:t>
            </a:r>
            <a:r>
              <a:rPr lang="en-US" b="1" dirty="0" err="1"/>
              <a:t>oracle.jbo.InvalidOperException</a:t>
            </a:r>
            <a:r>
              <a:rPr lang="en-US" dirty="0"/>
              <a:t> if you are trying to clear an entity object cache with pending changes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585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The life span of row sets in a shared application module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All the query collections in shared application modules are strongly referenced. The shared query collection pool monitor polls the shared query collection pool at an interval of 1800000 milliseconds (30 minutes</a:t>
            </a:r>
            <a:r>
              <a:rPr lang="en-US" dirty="0" smtClean="0"/>
              <a:t>) .</a:t>
            </a:r>
          </a:p>
          <a:p>
            <a:pPr lvl="1" fontAlgn="base"/>
            <a:r>
              <a:rPr lang="en-US" dirty="0" smtClean="0"/>
              <a:t>Override </a:t>
            </a:r>
            <a:r>
              <a:rPr lang="en-US" b="1" dirty="0" err="1" smtClean="0"/>
              <a:t>jbo.qcpool.monitorsleepinterval</a:t>
            </a:r>
            <a:r>
              <a:rPr lang="en-US" dirty="0" smtClean="0"/>
              <a:t>  property</a:t>
            </a:r>
          </a:p>
          <a:p>
            <a:pPr lvl="0" fontAlgn="base"/>
            <a:r>
              <a:rPr lang="en-US" dirty="0"/>
              <a:t>The default idle timeout is 900000 milliseconds (15 minutes). </a:t>
            </a:r>
            <a:endParaRPr lang="en-US" dirty="0" smtClean="0"/>
          </a:p>
          <a:p>
            <a:pPr lvl="1" fontAlgn="base"/>
            <a:r>
              <a:rPr lang="en-US" dirty="0" smtClean="0"/>
              <a:t>override </a:t>
            </a:r>
            <a:r>
              <a:rPr lang="en-US" b="1" dirty="0" err="1" smtClean="0"/>
              <a:t>jbo.qcpool.maxinactiveage</a:t>
            </a:r>
            <a:r>
              <a:rPr lang="en-US" b="1" dirty="0" smtClean="0"/>
              <a:t> </a:t>
            </a:r>
            <a:r>
              <a:rPr lang="en-US" dirty="0" smtClean="0"/>
              <a:t>property</a:t>
            </a:r>
          </a:p>
          <a:p>
            <a:pPr fontAlgn="base"/>
            <a:r>
              <a:rPr lang="en-US" dirty="0" smtClean="0"/>
              <a:t>The </a:t>
            </a:r>
            <a:r>
              <a:rPr lang="en-US" dirty="0"/>
              <a:t>pool monitor will check to see if the total weight of the pool </a:t>
            </a:r>
            <a:r>
              <a:rPr lang="en-US" dirty="0" smtClean="0"/>
              <a:t>exceeds </a:t>
            </a:r>
            <a:r>
              <a:rPr lang="en-US" dirty="0"/>
              <a:t>the maximum </a:t>
            </a:r>
            <a:r>
              <a:rPr lang="en-US" dirty="0" smtClean="0"/>
              <a:t>weight.</a:t>
            </a:r>
          </a:p>
          <a:p>
            <a:pPr lvl="1" fontAlgn="base"/>
            <a:r>
              <a:rPr lang="en-US" dirty="0"/>
              <a:t>the pool monitor will start removing the least recently used (LRU) query collections until the weight falls below the </a:t>
            </a:r>
            <a:r>
              <a:rPr lang="en-US" dirty="0" smtClean="0"/>
              <a:t>limit</a:t>
            </a:r>
          </a:p>
          <a:p>
            <a:pPr lvl="1" fontAlgn="base"/>
            <a:r>
              <a:rPr lang="en-US" dirty="0" smtClean="0"/>
              <a:t>override</a:t>
            </a:r>
            <a:r>
              <a:rPr lang="en-US" b="1" dirty="0" smtClean="0"/>
              <a:t> </a:t>
            </a:r>
            <a:r>
              <a:rPr lang="en-US" b="1" dirty="0" err="1" smtClean="0"/>
              <a:t>jbo.qcpool.maxweight</a:t>
            </a:r>
            <a:r>
              <a:rPr lang="en-US" dirty="0" smtClean="0"/>
              <a:t>  (by default no limit)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452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 span of binding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The binding context is cached in the HTTP session object for use in subsequent requests from the same </a:t>
            </a:r>
            <a:r>
              <a:rPr lang="en-US" dirty="0" smtClean="0"/>
              <a:t>user</a:t>
            </a:r>
          </a:p>
          <a:p>
            <a:pPr lvl="0" fontAlgn="base"/>
            <a:r>
              <a:rPr lang="en-US" dirty="0"/>
              <a:t>The framework will remove all the cached binding containers when the user navigates away to a new data bound page with a page definition file behind it. </a:t>
            </a:r>
            <a:endParaRPr lang="en-US" dirty="0" smtClean="0"/>
          </a:p>
          <a:p>
            <a:pPr lvl="0" fontAlgn="base"/>
            <a:r>
              <a:rPr lang="en-US" dirty="0"/>
              <a:t>The binding context is removed from the session cache on session timeout, session invalidation, or on session failover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4830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an application module initialization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Enable lazy loading for application module contents, such as view object instances and nested application module instances. </a:t>
            </a:r>
            <a:endParaRPr lang="fa-IR" dirty="0" smtClean="0"/>
          </a:p>
          <a:p>
            <a:pPr lvl="1" fontAlgn="base"/>
            <a:r>
              <a:rPr lang="en-US" dirty="0"/>
              <a:t>Lazy </a:t>
            </a:r>
            <a:r>
              <a:rPr lang="en-US" dirty="0" smtClean="0"/>
              <a:t>Loading</a:t>
            </a:r>
            <a:endParaRPr lang="fa-IR" dirty="0" smtClean="0"/>
          </a:p>
          <a:p>
            <a:pPr lvl="1" fontAlgn="base"/>
            <a:r>
              <a:rPr lang="en-US" dirty="0" smtClean="0"/>
              <a:t>Non-Lazy Loading</a:t>
            </a:r>
            <a:endParaRPr lang="fa-IR" dirty="0" smtClean="0"/>
          </a:p>
          <a:p>
            <a:pPr lvl="1" fontAlgn="base"/>
            <a:r>
              <a:rPr lang="en-US" dirty="0" smtClean="0"/>
              <a:t>Runtime Instantiation</a:t>
            </a:r>
            <a:r>
              <a:rPr lang="fa-IR" dirty="0" smtClean="0"/>
              <a:t> </a:t>
            </a:r>
            <a:r>
              <a:rPr lang="en-US" dirty="0" smtClean="0"/>
              <a:t>(default set by java property : </a:t>
            </a:r>
            <a:r>
              <a:rPr lang="en-US" dirty="0" err="1"/>
              <a:t>Djbo.load.components.lazily</a:t>
            </a:r>
            <a:r>
              <a:rPr lang="en-US" dirty="0"/>
              <a:t> = true or </a:t>
            </a:r>
            <a:r>
              <a:rPr lang="en-US" dirty="0" smtClean="0"/>
              <a:t>false)</a:t>
            </a:r>
          </a:p>
          <a:p>
            <a:pPr fontAlgn="base"/>
            <a:r>
              <a:rPr lang="en-US" dirty="0"/>
              <a:t>Sometimes you may need to explicitly create application module instances by calling </a:t>
            </a:r>
            <a:r>
              <a:rPr lang="en-US" dirty="0" err="1" smtClean="0">
                <a:latin typeface="Courier New" panose="02070309020205020404" pitchFamily="49" charset="0"/>
                <a:cs typeface="Courier New" panose="02070309020205020404" pitchFamily="49" charset="0"/>
              </a:rPr>
              <a:t>createRootApplicationModule</a:t>
            </a:r>
            <a:endParaRPr lang="en-US" dirty="0" smtClean="0">
              <a:latin typeface="Courier New" panose="02070309020205020404" pitchFamily="49" charset="0"/>
              <a:cs typeface="Courier New" panose="02070309020205020404" pitchFamily="49" charset="0"/>
            </a:endParaRPr>
          </a:p>
          <a:p>
            <a:pPr marL="457200" lvl="1" indent="0" fontAlgn="base">
              <a:buNone/>
            </a:pPr>
            <a:r>
              <a:rPr lang="en-US" dirty="0"/>
              <a:t>You should call </a:t>
            </a:r>
            <a:r>
              <a:rPr lang="en-US" sz="1600" dirty="0" err="1" smtClean="0">
                <a:latin typeface="Courier New" panose="02070309020205020404" pitchFamily="49" charset="0"/>
                <a:cs typeface="Courier New" panose="02070309020205020404" pitchFamily="49" charset="0"/>
              </a:rPr>
              <a:t>releaseRootApplicationModule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ApplicationModu</a:t>
            </a:r>
            <a:r>
              <a:rPr lang="en-US" sz="1600" dirty="0" smtClean="0">
                <a:latin typeface="Courier New" panose="02070309020205020404" pitchFamily="49" charset="0"/>
                <a:cs typeface="Courier New" panose="02070309020205020404" pitchFamily="49" charset="0"/>
              </a:rPr>
              <a:t> le </a:t>
            </a:r>
            <a:r>
              <a:rPr lang="en-US" sz="1600" dirty="0" err="1" smtClean="0">
                <a:latin typeface="Courier New" panose="02070309020205020404" pitchFamily="49" charset="0"/>
                <a:cs typeface="Courier New" panose="02070309020205020404" pitchFamily="49" charset="0"/>
              </a:rPr>
              <a:t>appModule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boolean</a:t>
            </a:r>
            <a:r>
              <a:rPr lang="en-US" sz="1600" dirty="0" smtClean="0">
                <a:latin typeface="Courier New" panose="02070309020205020404" pitchFamily="49" charset="0"/>
                <a:cs typeface="Courier New" panose="02070309020205020404" pitchFamily="49" charset="0"/>
              </a:rPr>
              <a:t> remove)</a:t>
            </a:r>
            <a:r>
              <a:rPr lang="en-US" sz="1600" dirty="0" smtClean="0"/>
              <a:t> </a:t>
            </a:r>
            <a:r>
              <a:rPr lang="en-US" dirty="0"/>
              <a:t>to release it</a:t>
            </a:r>
            <a:r>
              <a:rPr lang="en-US" dirty="0" smtClean="0"/>
              <a:t>. Make </a:t>
            </a:r>
            <a:r>
              <a:rPr lang="en-US" dirty="0"/>
              <a:t>sure you are passing </a:t>
            </a:r>
            <a:r>
              <a:rPr lang="en-US" b="1" dirty="0"/>
              <a:t>false</a:t>
            </a:r>
            <a:r>
              <a:rPr lang="en-US" dirty="0"/>
              <a:t> to the </a:t>
            </a:r>
            <a:r>
              <a:rPr lang="en-US" b="1" dirty="0"/>
              <a:t>remove</a:t>
            </a:r>
            <a:r>
              <a:rPr lang="en-US" dirty="0"/>
              <a:t> </a:t>
            </a:r>
            <a:r>
              <a:rPr lang="en-US" dirty="0" smtClean="0"/>
              <a:t> </a:t>
            </a:r>
            <a:r>
              <a:rPr lang="en-US" b="1" dirty="0" smtClean="0"/>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9534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resource usages in an application module</a:t>
            </a:r>
            <a:endParaRPr lang="en-US" dirty="0"/>
          </a:p>
        </p:txBody>
      </p:sp>
      <p:sp>
        <p:nvSpPr>
          <p:cNvPr id="3" name="Content Placeholder 2"/>
          <p:cNvSpPr>
            <a:spLocks noGrp="1"/>
          </p:cNvSpPr>
          <p:nvPr>
            <p:ph idx="1"/>
          </p:nvPr>
        </p:nvSpPr>
        <p:spPr>
          <a:xfrm>
            <a:off x="1484311" y="1378857"/>
            <a:ext cx="10018712" cy="5086337"/>
          </a:xfrm>
        </p:spPr>
        <p:txBody>
          <a:bodyPr>
            <a:normAutofit lnSpcReduction="10000"/>
          </a:bodyPr>
          <a:lstStyle/>
          <a:p>
            <a:pPr lvl="0" fontAlgn="base"/>
            <a:r>
              <a:rPr lang="en-US" dirty="0"/>
              <a:t>If the web page or business logic implementation demands data from multiple application modules, then you can build composite services by nesting the desired application modules under a root application </a:t>
            </a:r>
            <a:r>
              <a:rPr lang="en-US" dirty="0" smtClean="0"/>
              <a:t>module.</a:t>
            </a:r>
          </a:p>
          <a:p>
            <a:pPr lvl="1" fontAlgn="base"/>
            <a:r>
              <a:rPr lang="en-US" dirty="0"/>
              <a:t>All nested application modules share the same database connection and transaction context. Note that a nested application module cannot have different database connections </a:t>
            </a:r>
            <a:endParaRPr lang="en-US" dirty="0" smtClean="0"/>
          </a:p>
          <a:p>
            <a:pPr lvl="1" fontAlgn="base"/>
            <a:r>
              <a:rPr lang="en-US" dirty="0"/>
              <a:t>When you call </a:t>
            </a:r>
            <a:r>
              <a:rPr lang="en-US" b="1" dirty="0"/>
              <a:t>commit ()</a:t>
            </a:r>
            <a:r>
              <a:rPr lang="en-US" dirty="0"/>
              <a:t> or </a:t>
            </a:r>
            <a:r>
              <a:rPr lang="en-US" b="1" dirty="0"/>
              <a:t>rollback ()</a:t>
            </a:r>
            <a:r>
              <a:rPr lang="en-US" dirty="0"/>
              <a:t> on a transaction object associated with a root application module, the framework invokes commits or rollbacks on all the nested application modules as </a:t>
            </a:r>
            <a:r>
              <a:rPr lang="en-US" dirty="0" smtClean="0"/>
              <a:t>well</a:t>
            </a:r>
          </a:p>
          <a:p>
            <a:pPr fontAlgn="base"/>
            <a:r>
              <a:rPr lang="en-US" dirty="0"/>
              <a:t>When you use the shared application modules for accessing read only data, you do not really need to have a separate transaction context for each usage. </a:t>
            </a:r>
            <a:r>
              <a:rPr lang="en-US" dirty="0" smtClean="0"/>
              <a:t>override </a:t>
            </a:r>
            <a:r>
              <a:rPr lang="en-US" b="1" dirty="0" err="1"/>
              <a:t>jbo.shared.txn</a:t>
            </a:r>
            <a:r>
              <a:rPr lang="en-US" dirty="0"/>
              <a:t> </a:t>
            </a:r>
            <a:r>
              <a:rPr lang="en-US" dirty="0" smtClean="0"/>
              <a:t>by a same name in shared modules.</a:t>
            </a:r>
          </a:p>
          <a:p>
            <a:pPr fontAlgn="base"/>
            <a:r>
              <a:rPr lang="en-US" dirty="0"/>
              <a:t>For better performance, enable connection pooling and in-memory passivation </a:t>
            </a:r>
            <a:r>
              <a:rPr lang="en-US" sz="1700" dirty="0" err="1">
                <a:latin typeface="Courier New" panose="02070309020205020404" pitchFamily="49" charset="0"/>
                <a:cs typeface="Courier New" panose="02070309020205020404" pitchFamily="49" charset="0"/>
              </a:rPr>
              <a:t>jbo.doconnectionpooling</a:t>
            </a:r>
            <a:r>
              <a:rPr lang="en-US" sz="1700" dirty="0">
                <a:latin typeface="Courier New" panose="02070309020205020404" pitchFamily="49" charset="0"/>
                <a:cs typeface="Courier New" panose="02070309020205020404" pitchFamily="49" charset="0"/>
              </a:rPr>
              <a:t> = </a:t>
            </a:r>
            <a:r>
              <a:rPr lang="en-US" sz="1700" b="1" dirty="0" smtClean="0">
                <a:latin typeface="Courier New" panose="02070309020205020404" pitchFamily="49" charset="0"/>
                <a:cs typeface="Courier New" panose="02070309020205020404" pitchFamily="49" charset="0"/>
              </a:rPr>
              <a:t>true</a:t>
            </a:r>
            <a:r>
              <a:rPr lang="en-US" sz="1700" dirty="0" smtClean="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jbo.txn.disconnect_level</a:t>
            </a:r>
            <a:r>
              <a:rPr lang="en-US" sz="1700" dirty="0">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1</a:t>
            </a:r>
            <a:r>
              <a:rPr lang="en-US" sz="17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5614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fine-tuning the JDBC API use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If you want to limit the caching of JDBC cursors used in a session, override </a:t>
            </a:r>
            <a:r>
              <a:rPr lang="en-US" b="1" dirty="0" err="1"/>
              <a:t>jbo.max.cursors</a:t>
            </a:r>
            <a:r>
              <a:rPr lang="en-US" dirty="0"/>
              <a:t> to a lower value in the application module configuration. </a:t>
            </a:r>
            <a:r>
              <a:rPr lang="en-US" dirty="0" smtClean="0"/>
              <a:t>(default </a:t>
            </a:r>
            <a:r>
              <a:rPr lang="en-US" dirty="0"/>
              <a:t>value </a:t>
            </a:r>
            <a:r>
              <a:rPr lang="en-US" dirty="0" smtClean="0"/>
              <a:t>50)</a:t>
            </a:r>
          </a:p>
          <a:p>
            <a:pPr lvl="0" fontAlgn="base"/>
            <a:r>
              <a:rPr lang="en-US" dirty="0"/>
              <a:t>Use JDBC data source over JDBC Connection </a:t>
            </a:r>
            <a:r>
              <a:rPr lang="en-US" dirty="0" smtClean="0"/>
              <a:t>URL</a:t>
            </a:r>
          </a:p>
          <a:p>
            <a:pPr lvl="0" fontAlgn="base"/>
            <a:r>
              <a:rPr lang="en-US" dirty="0"/>
              <a:t>If you have multiple application modules connecting to the same database, make sure the same JDBC data source name is used in all application </a:t>
            </a:r>
            <a:r>
              <a:rPr lang="en-US" dirty="0" smtClean="0"/>
              <a:t>modules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4838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application modules</a:t>
            </a:r>
            <a:endParaRPr lang="en-US" dirty="0"/>
          </a:p>
        </p:txBody>
      </p:sp>
      <p:sp>
        <p:nvSpPr>
          <p:cNvPr id="3" name="Content Placeholder 2"/>
          <p:cNvSpPr>
            <a:spLocks noGrp="1"/>
          </p:cNvSpPr>
          <p:nvPr>
            <p:ph idx="1"/>
          </p:nvPr>
        </p:nvSpPr>
        <p:spPr>
          <a:xfrm>
            <a:off x="1484311" y="1378857"/>
            <a:ext cx="10018712" cy="5086337"/>
          </a:xfrm>
        </p:spPr>
        <p:txBody>
          <a:bodyPr>
            <a:normAutofit lnSpcReduction="10000"/>
          </a:bodyPr>
          <a:lstStyle/>
          <a:p>
            <a:pPr lvl="0" fontAlgn="base"/>
            <a:r>
              <a:rPr lang="en-US" dirty="0"/>
              <a:t>Do not call </a:t>
            </a:r>
            <a:r>
              <a:rPr lang="en-US" b="1" dirty="0" err="1"/>
              <a:t>postChanges</a:t>
            </a:r>
            <a:r>
              <a:rPr lang="en-US" b="1" dirty="0"/>
              <a:t>()</a:t>
            </a:r>
            <a:r>
              <a:rPr lang="en-US" dirty="0"/>
              <a:t> on </a:t>
            </a:r>
            <a:r>
              <a:rPr lang="en-US" b="1" dirty="0" err="1"/>
              <a:t>DBTransaction</a:t>
            </a:r>
            <a:r>
              <a:rPr lang="en-US" dirty="0"/>
              <a:t> in an application module if you are not going to commit the transaction within the same </a:t>
            </a:r>
            <a:r>
              <a:rPr lang="en-US" dirty="0" smtClean="0"/>
              <a:t>request</a:t>
            </a:r>
            <a:r>
              <a:rPr lang="en-US" dirty="0" smtClean="0">
                <a:latin typeface="Courier New" panose="02070309020205020404" pitchFamily="49" charset="0"/>
                <a:cs typeface="Courier New" panose="02070309020205020404" pitchFamily="49" charset="0"/>
              </a:rPr>
              <a:t>. </a:t>
            </a:r>
            <a:r>
              <a:rPr lang="en-US" dirty="0"/>
              <a:t>Also avoid using the global temporary table or PLSQL global variable to hold the result across </a:t>
            </a:r>
            <a:r>
              <a:rPr lang="en-US" dirty="0" smtClean="0"/>
              <a:t>requests</a:t>
            </a:r>
          </a:p>
          <a:p>
            <a:pPr lvl="0" fontAlgn="base"/>
            <a:r>
              <a:rPr lang="en-US" dirty="0"/>
              <a:t>Avoid defining member variables in an application module and view object </a:t>
            </a:r>
            <a:r>
              <a:rPr lang="en-US" dirty="0" smtClean="0"/>
              <a:t>classes because of activation , passivation skipping.</a:t>
            </a:r>
            <a:r>
              <a:rPr lang="en-US" dirty="0"/>
              <a:t> If you have variables stored in a </a:t>
            </a:r>
            <a:r>
              <a:rPr lang="en-US" b="1" dirty="0" err="1"/>
              <a:t>UserData</a:t>
            </a:r>
            <a:r>
              <a:rPr lang="en-US" dirty="0"/>
              <a:t> hash table </a:t>
            </a:r>
            <a:r>
              <a:rPr lang="en-US" dirty="0" smtClean="0"/>
              <a:t>session</a:t>
            </a:r>
            <a:r>
              <a:rPr lang="en-US" dirty="0"/>
              <a:t>, </a:t>
            </a:r>
            <a:r>
              <a:rPr lang="en-US" dirty="0" smtClean="0"/>
              <a:t>you </a:t>
            </a:r>
            <a:r>
              <a:rPr lang="en-US" dirty="0"/>
              <a:t>must make sure that they are activation </a:t>
            </a:r>
            <a:r>
              <a:rPr lang="en-US" dirty="0" smtClean="0"/>
              <a:t>safe.</a:t>
            </a:r>
          </a:p>
          <a:p>
            <a:pPr lvl="0" fontAlgn="base"/>
            <a:r>
              <a:rPr lang="en-US" dirty="0"/>
              <a:t>At the end of a request, the framework releases the application module instance used for serving the </a:t>
            </a:r>
            <a:r>
              <a:rPr lang="en-US" dirty="0" err="1" smtClean="0"/>
              <a:t>request</a:t>
            </a:r>
            <a:r>
              <a:rPr lang="en-US" dirty="0" err="1"/>
              <a:t>By</a:t>
            </a:r>
            <a:r>
              <a:rPr lang="en-US" dirty="0"/>
              <a:t> default, the application module is released in the managed (</a:t>
            </a:r>
            <a:r>
              <a:rPr lang="en-US" dirty="0" err="1"/>
              <a:t>stateful</a:t>
            </a:r>
            <a:r>
              <a:rPr lang="en-US" dirty="0"/>
              <a:t>) mode </a:t>
            </a:r>
            <a:r>
              <a:rPr lang="en-US" dirty="0" smtClean="0"/>
              <a:t>.</a:t>
            </a:r>
            <a:r>
              <a:rPr lang="en-US" dirty="0"/>
              <a:t> You can override this behavior by explicitly invoking </a:t>
            </a:r>
            <a:r>
              <a:rPr lang="en-US" b="1" dirty="0" err="1"/>
              <a:t>resetState</a:t>
            </a:r>
            <a:r>
              <a:rPr lang="en-US" b="1" dirty="0"/>
              <a:t>()</a:t>
            </a:r>
            <a:r>
              <a:rPr lang="en-US" dirty="0"/>
              <a:t> on </a:t>
            </a:r>
            <a:r>
              <a:rPr lang="en-US" b="1" dirty="0" err="1"/>
              <a:t>DCDataControl</a:t>
            </a:r>
            <a:r>
              <a:rPr lang="en-US" dirty="0"/>
              <a:t> at the end of the </a:t>
            </a:r>
            <a:r>
              <a:rPr lang="en-US" dirty="0" smtClean="0"/>
              <a:t>request For example for logout.</a:t>
            </a:r>
          </a:p>
        </p:txBody>
      </p:sp>
    </p:spTree>
    <p:extLst>
      <p:ext uri="{BB962C8B-B14F-4D97-AF65-F5344CB8AC3E}">
        <p14:creationId xmlns:p14="http://schemas.microsoft.com/office/powerpoint/2010/main" val="483204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application modules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If you want to use JDBC APIs such as </a:t>
            </a:r>
            <a:r>
              <a:rPr lang="en-US" b="1" dirty="0" err="1"/>
              <a:t>java.sql.Statement</a:t>
            </a:r>
            <a:r>
              <a:rPr lang="en-US" dirty="0"/>
              <a:t>, </a:t>
            </a:r>
            <a:r>
              <a:rPr lang="en-US" b="1" dirty="0" err="1"/>
              <a:t>java.sql</a:t>
            </a:r>
            <a:r>
              <a:rPr lang="en-US" b="1" dirty="0"/>
              <a:t>. </a:t>
            </a:r>
            <a:r>
              <a:rPr lang="en-US" b="1" dirty="0" err="1"/>
              <a:t>PreparedStatement</a:t>
            </a:r>
            <a:r>
              <a:rPr lang="en-US" b="1" dirty="0"/>
              <a:t>,</a:t>
            </a:r>
            <a:r>
              <a:rPr lang="en-US" dirty="0"/>
              <a:t> or </a:t>
            </a:r>
            <a:r>
              <a:rPr lang="en-US" b="1" dirty="0" err="1"/>
              <a:t>java.sql.CallableStatement</a:t>
            </a:r>
            <a:r>
              <a:rPr lang="en-US" dirty="0"/>
              <a:t> </a:t>
            </a:r>
            <a:r>
              <a:rPr lang="en-US" dirty="0" smtClean="0"/>
              <a:t> use </a:t>
            </a:r>
            <a:r>
              <a:rPr lang="en-US" b="1" dirty="0" err="1"/>
              <a:t>DBTransaction</a:t>
            </a:r>
            <a:r>
              <a:rPr lang="en-US" dirty="0"/>
              <a:t> </a:t>
            </a:r>
            <a:r>
              <a:rPr lang="en-US" dirty="0" smtClean="0"/>
              <a:t> to obtain them.</a:t>
            </a:r>
          </a:p>
          <a:p>
            <a:pPr lvl="0" fontAlgn="base"/>
            <a:r>
              <a:rPr lang="en-US" dirty="0"/>
              <a:t>Use the native </a:t>
            </a:r>
            <a:r>
              <a:rPr lang="en-US" b="1" dirty="0"/>
              <a:t>Java </a:t>
            </a:r>
            <a:r>
              <a:rPr lang="en-US" b="1" dirty="0" smtClean="0"/>
              <a:t> types </a:t>
            </a:r>
            <a:r>
              <a:rPr lang="en-US" dirty="0"/>
              <a:t>instead of </a:t>
            </a:r>
            <a:r>
              <a:rPr lang="en-US" b="1" dirty="0" err="1"/>
              <a:t>jbo</a:t>
            </a:r>
            <a:r>
              <a:rPr lang="en-US" dirty="0"/>
              <a:t> data types whenever </a:t>
            </a:r>
            <a:r>
              <a:rPr lang="en-US" dirty="0" smtClean="0"/>
              <a:t>possible. </a:t>
            </a:r>
            <a:r>
              <a:rPr lang="en-US" dirty="0"/>
              <a:t>This is especially useful when you need to expose the business service for public use</a:t>
            </a:r>
            <a:endParaRPr lang="en-US" dirty="0" smtClean="0"/>
          </a:p>
        </p:txBody>
      </p:sp>
    </p:spTree>
    <p:extLst>
      <p:ext uri="{BB962C8B-B14F-4D97-AF65-F5344CB8AC3E}">
        <p14:creationId xmlns:p14="http://schemas.microsoft.com/office/powerpoint/2010/main" val="2429250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query execution in a view object</a:t>
            </a:r>
            <a:endParaRPr lang="en-US" dirty="0"/>
          </a:p>
        </p:txBody>
      </p:sp>
      <p:sp>
        <p:nvSpPr>
          <p:cNvPr id="3" name="Content Placeholder 2"/>
          <p:cNvSpPr>
            <a:spLocks noGrp="1"/>
          </p:cNvSpPr>
          <p:nvPr>
            <p:ph idx="1"/>
          </p:nvPr>
        </p:nvSpPr>
        <p:spPr>
          <a:xfrm>
            <a:off x="1484311" y="1378857"/>
            <a:ext cx="10018712" cy="5086337"/>
          </a:xfrm>
        </p:spPr>
        <p:txBody>
          <a:bodyPr>
            <a:normAutofit fontScale="92500" lnSpcReduction="10000"/>
          </a:bodyPr>
          <a:lstStyle/>
          <a:p>
            <a:pPr lvl="0" fontAlgn="base"/>
            <a:r>
              <a:rPr lang="en-US" dirty="0"/>
              <a:t>If the query executed by a view object is expected to have a </a:t>
            </a:r>
            <a:r>
              <a:rPr lang="en-US" b="1" dirty="0"/>
              <a:t>WHERE</a:t>
            </a:r>
            <a:r>
              <a:rPr lang="en-US" dirty="0"/>
              <a:t> clause all the time, add the </a:t>
            </a:r>
            <a:r>
              <a:rPr lang="en-US" b="1" dirty="0"/>
              <a:t>WHERE</a:t>
            </a:r>
            <a:r>
              <a:rPr lang="en-US" dirty="0"/>
              <a:t> clause directly to the query at design </a:t>
            </a:r>
            <a:r>
              <a:rPr lang="en-US" dirty="0" smtClean="0"/>
              <a:t>time</a:t>
            </a:r>
          </a:p>
          <a:p>
            <a:pPr lvl="0" fontAlgn="base"/>
            <a:r>
              <a:rPr lang="en-US" dirty="0"/>
              <a:t>Use the named bind parameters over indexed bind parameters wherever possible. This makes your code more </a:t>
            </a:r>
            <a:r>
              <a:rPr lang="en-US" dirty="0" smtClean="0"/>
              <a:t>readable</a:t>
            </a:r>
          </a:p>
          <a:p>
            <a:pPr lvl="0" fontAlgn="base"/>
            <a:r>
              <a:rPr lang="en-US" dirty="0"/>
              <a:t>Avoid using </a:t>
            </a:r>
            <a:r>
              <a:rPr lang="en-US" sz="1800" dirty="0">
                <a:latin typeface="Courier New" panose="02070309020205020404" pitchFamily="49" charset="0"/>
                <a:cs typeface="Courier New" panose="02070309020205020404" pitchFamily="49" charset="0"/>
              </a:rPr>
              <a:t>SELECT * FROM &lt;TABLE_NAME&gt; </a:t>
            </a:r>
            <a:r>
              <a:rPr lang="en-US" dirty="0"/>
              <a:t>in a query for a view </a:t>
            </a:r>
            <a:r>
              <a:rPr lang="en-US" dirty="0" smtClean="0"/>
              <a:t>object</a:t>
            </a:r>
          </a:p>
          <a:p>
            <a:pPr lvl="0" fontAlgn="base"/>
            <a:r>
              <a:rPr lang="en-US" dirty="0"/>
              <a:t>Use declarative query mode whenever </a:t>
            </a:r>
            <a:r>
              <a:rPr lang="en-US" dirty="0" smtClean="0"/>
              <a:t>possible</a:t>
            </a:r>
          </a:p>
          <a:p>
            <a:pPr lvl="0" fontAlgn="base"/>
            <a:r>
              <a:rPr lang="en-US" dirty="0"/>
              <a:t>Build view objects are backed up by entity objects whenever </a:t>
            </a:r>
            <a:r>
              <a:rPr lang="en-US" dirty="0" smtClean="0"/>
              <a:t>possible , </a:t>
            </a:r>
            <a:r>
              <a:rPr lang="en-US" dirty="0"/>
              <a:t>While building a read only view object, backed up by entity objects, make sure you are choosing non-updatable entity </a:t>
            </a:r>
            <a:r>
              <a:rPr lang="en-US" dirty="0" smtClean="0"/>
              <a:t>objects</a:t>
            </a:r>
          </a:p>
          <a:p>
            <a:pPr lvl="1" fontAlgn="base"/>
            <a:r>
              <a:rPr lang="en-US" dirty="0"/>
              <a:t>Out of the box support for managing newly created rows across view objects </a:t>
            </a:r>
            <a:endParaRPr lang="en-US" dirty="0" smtClean="0"/>
          </a:p>
          <a:p>
            <a:pPr lvl="1" fontAlgn="base"/>
            <a:r>
              <a:rPr lang="en-US" dirty="0"/>
              <a:t>View row instances backed up by </a:t>
            </a:r>
            <a:r>
              <a:rPr lang="en-US" dirty="0" smtClean="0"/>
              <a:t>entity </a:t>
            </a:r>
            <a:r>
              <a:rPr lang="en-US" dirty="0"/>
              <a:t>objects are updatable and they participate in the transaction post </a:t>
            </a:r>
            <a:r>
              <a:rPr lang="en-US" dirty="0" smtClean="0"/>
              <a:t>cycle</a:t>
            </a:r>
          </a:p>
          <a:p>
            <a:pPr lvl="1" fontAlgn="base"/>
            <a:r>
              <a:rPr lang="en-US" dirty="0"/>
              <a:t>Multiple view objects backed up by the same entity objects will be referring to the same data storage</a:t>
            </a:r>
            <a:endParaRPr lang="en-US" dirty="0" smtClean="0"/>
          </a:p>
        </p:txBody>
      </p:sp>
    </p:spTree>
    <p:extLst>
      <p:ext uri="{BB962C8B-B14F-4D97-AF65-F5344CB8AC3E}">
        <p14:creationId xmlns:p14="http://schemas.microsoft.com/office/powerpoint/2010/main" val="1816139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optimizing database read operations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If you want to use a view object for creating rows alone, select the option </a:t>
            </a:r>
            <a:r>
              <a:rPr lang="en-US" b="1" dirty="0"/>
              <a:t>No Rows</a:t>
            </a:r>
            <a:r>
              <a:rPr lang="en-US" dirty="0"/>
              <a:t> under the </a:t>
            </a:r>
            <a:r>
              <a:rPr lang="en-US" b="1" dirty="0"/>
              <a:t>Tuning</a:t>
            </a:r>
            <a:r>
              <a:rPr lang="en-US" dirty="0"/>
              <a:t> section in the </a:t>
            </a:r>
            <a:r>
              <a:rPr lang="en-US" b="1" dirty="0"/>
              <a:t>General</a:t>
            </a:r>
            <a:r>
              <a:rPr lang="en-US" dirty="0"/>
              <a:t> tab of the view object editor. If the same view object is used in both create and query mode </a:t>
            </a:r>
            <a:r>
              <a:rPr lang="en-US" dirty="0" smtClean="0"/>
              <a:t>then </a:t>
            </a:r>
            <a:r>
              <a:rPr lang="en-US" dirty="0"/>
              <a:t>you should call </a:t>
            </a:r>
            <a:r>
              <a:rPr lang="en-US" b="1" dirty="0" err="1"/>
              <a:t>setMaxFetchSize</a:t>
            </a:r>
            <a:r>
              <a:rPr lang="en-US" b="1" dirty="0"/>
              <a:t>(0)</a:t>
            </a:r>
            <a:r>
              <a:rPr lang="en-US" dirty="0"/>
              <a:t> on the view object </a:t>
            </a:r>
            <a:r>
              <a:rPr lang="en-US" dirty="0" smtClean="0"/>
              <a:t>instance.</a:t>
            </a:r>
          </a:p>
          <a:p>
            <a:pPr lvl="0" fontAlgn="base"/>
            <a:r>
              <a:rPr lang="en-US" dirty="0"/>
              <a:t>To configure the fetch size, open the view object in the editor and set the appropriate value for the </a:t>
            </a:r>
            <a:r>
              <a:rPr lang="en-US" b="1" dirty="0"/>
              <a:t>in Batches of</a:t>
            </a:r>
            <a:r>
              <a:rPr lang="en-US" dirty="0"/>
              <a:t> field in the </a:t>
            </a:r>
            <a:r>
              <a:rPr lang="en-US" b="1" dirty="0"/>
              <a:t>General</a:t>
            </a:r>
            <a:r>
              <a:rPr lang="en-US" dirty="0"/>
              <a:t> | </a:t>
            </a:r>
            <a:r>
              <a:rPr lang="en-US" b="1" dirty="0"/>
              <a:t>Tuning</a:t>
            </a:r>
            <a:r>
              <a:rPr lang="en-US" dirty="0"/>
              <a:t> </a:t>
            </a:r>
            <a:r>
              <a:rPr lang="en-US" dirty="0" smtClean="0"/>
              <a:t>section.</a:t>
            </a:r>
            <a:r>
              <a:rPr lang="en-US" dirty="0"/>
              <a:t> If the view objects are used in the UI, the fetch size must be the range size of the iterator in the page definition file </a:t>
            </a:r>
            <a:r>
              <a:rPr lang="en-US" b="1" dirty="0"/>
              <a:t>+</a:t>
            </a:r>
            <a:r>
              <a:rPr lang="en-US" b="1" dirty="0" smtClean="0"/>
              <a:t>1 </a:t>
            </a:r>
            <a:r>
              <a:rPr lang="en-US" dirty="0" smtClean="0"/>
              <a:t>,</a:t>
            </a:r>
            <a:r>
              <a:rPr lang="en-US" b="1" dirty="0" smtClean="0"/>
              <a:t> </a:t>
            </a:r>
            <a:r>
              <a:rPr lang="en-US" dirty="0" smtClean="0"/>
              <a:t>Range Pagination</a:t>
            </a:r>
            <a:r>
              <a:rPr lang="en-US" b="1" dirty="0" smtClean="0"/>
              <a:t> +3</a:t>
            </a:r>
          </a:p>
          <a:p>
            <a:pPr lvl="0" fontAlgn="base"/>
            <a:r>
              <a:rPr lang="en-US" dirty="0"/>
              <a:t>JDBC implementation pre-allocates memory to hold the returned result set based on the fetch </a:t>
            </a:r>
            <a:r>
              <a:rPr lang="en-US" dirty="0" smtClean="0"/>
              <a:t>size. </a:t>
            </a:r>
            <a:r>
              <a:rPr lang="en-US" dirty="0"/>
              <a:t>You should not set a very high value for the fetch size. For view objects used in the UI, the fetch size should be ideally less than </a:t>
            </a:r>
            <a:r>
              <a:rPr lang="en-US" dirty="0" smtClean="0"/>
              <a:t>30</a:t>
            </a:r>
            <a:r>
              <a:rPr lang="en-US" dirty="0"/>
              <a:t>.</a:t>
            </a:r>
            <a:endParaRPr lang="en-US" dirty="0" smtClean="0"/>
          </a:p>
        </p:txBody>
      </p:sp>
    </p:spTree>
    <p:extLst>
      <p:ext uri="{BB962C8B-B14F-4D97-AF65-F5344CB8AC3E}">
        <p14:creationId xmlns:p14="http://schemas.microsoft.com/office/powerpoint/2010/main" val="2066968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Multiple application workspaces controlled by a single master application– microkernel approach</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an enterprise may want to bundle services exposed by multiple applications into a new product and release it in line with their existing product portfolio</a:t>
            </a:r>
            <a:r>
              <a:rPr lang="en-US" dirty="0" smtClean="0"/>
              <a:t>.</a:t>
            </a:r>
            <a:r>
              <a:rPr lang="en-US" dirty="0"/>
              <a:t> you must have a single master application workspace which controls the final application </a:t>
            </a:r>
            <a:r>
              <a:rPr lang="en-US" dirty="0" smtClean="0"/>
              <a:t>artefact.</a:t>
            </a:r>
          </a:p>
          <a:p>
            <a:pPr lvl="1" fontAlgn="base"/>
            <a:r>
              <a:rPr lang="en-US" dirty="0"/>
              <a:t>Improves modularity of the system</a:t>
            </a:r>
          </a:p>
          <a:p>
            <a:pPr lvl="1" fontAlgn="base"/>
            <a:r>
              <a:rPr lang="en-US" dirty="0"/>
              <a:t>Maintenance becomes easier</a:t>
            </a:r>
          </a:p>
          <a:p>
            <a:pPr lvl="1" fontAlgn="base"/>
            <a:r>
              <a:rPr lang="en-US" dirty="0"/>
              <a:t>Rapid development time, new modules can be tested independently</a:t>
            </a:r>
          </a:p>
          <a:p>
            <a:pPr lvl="1" fontAlgn="base"/>
            <a:r>
              <a:rPr lang="en-US" dirty="0"/>
              <a:t>Improves reusability of the modules</a:t>
            </a:r>
          </a:p>
          <a:p>
            <a:r>
              <a:rPr lang="en-US" dirty="0" smtClean="0"/>
              <a:t>Challenges:</a:t>
            </a:r>
          </a:p>
          <a:p>
            <a:pPr lvl="1"/>
            <a:r>
              <a:rPr lang="en-US" dirty="0"/>
              <a:t>dependency management mechanisms provided by the </a:t>
            </a:r>
            <a:r>
              <a:rPr lang="en-US" dirty="0" err="1"/>
              <a:t>JDeveloper</a:t>
            </a:r>
            <a:r>
              <a:rPr lang="en-US" dirty="0"/>
              <a:t> IDE may not </a:t>
            </a:r>
            <a:r>
              <a:rPr lang="en-US" dirty="0" smtClean="0"/>
              <a:t>work.</a:t>
            </a:r>
          </a:p>
          <a:p>
            <a:pPr lvl="1"/>
            <a:r>
              <a:rPr lang="en-US" dirty="0"/>
              <a:t>Each workspace needs to be managed independently and version </a:t>
            </a:r>
            <a:r>
              <a:rPr lang="en-US" dirty="0" smtClean="0"/>
              <a:t>controlled.</a:t>
            </a:r>
            <a:endParaRPr lang="en-US" dirty="0"/>
          </a:p>
        </p:txBody>
      </p:sp>
    </p:spTree>
    <p:extLst>
      <p:ext uri="{BB962C8B-B14F-4D97-AF65-F5344CB8AC3E}">
        <p14:creationId xmlns:p14="http://schemas.microsoft.com/office/powerpoint/2010/main" val="3321850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optimizing database read operations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You can override the fetch size at the view object instance level when exposed through an application module, and at view accessor level when used in another view </a:t>
            </a:r>
            <a:r>
              <a:rPr lang="en-US" dirty="0" smtClean="0"/>
              <a:t>object</a:t>
            </a:r>
          </a:p>
          <a:p>
            <a:pPr lvl="0" fontAlgn="base"/>
            <a:r>
              <a:rPr lang="en-US" dirty="0"/>
              <a:t>When you need to display a large number of rows in the read-only mode, specify the </a:t>
            </a:r>
            <a:r>
              <a:rPr lang="en-US" b="1" dirty="0"/>
              <a:t>Access Mode</a:t>
            </a:r>
            <a:r>
              <a:rPr lang="en-US" dirty="0"/>
              <a:t> for the underlying view object as </a:t>
            </a:r>
            <a:r>
              <a:rPr lang="en-US" b="1" dirty="0"/>
              <a:t>Range Paging</a:t>
            </a:r>
            <a:r>
              <a:rPr lang="en-US" dirty="0"/>
              <a:t> or </a:t>
            </a:r>
            <a:r>
              <a:rPr lang="en-US" b="1" dirty="0"/>
              <a:t>Range Paging Incremental</a:t>
            </a:r>
            <a:r>
              <a:rPr lang="en-US" dirty="0"/>
              <a:t>. This mode keeps only the current range of rows in memory. </a:t>
            </a:r>
            <a:endParaRPr lang="en-US" dirty="0" smtClean="0"/>
          </a:p>
          <a:p>
            <a:pPr lvl="0" fontAlgn="base"/>
            <a:r>
              <a:rPr lang="en-US" dirty="0"/>
              <a:t>For Range Paging Incremental, the page size in the query is equal to the range size multiplied by the cache factor</a:t>
            </a:r>
            <a:endParaRPr lang="en-US" dirty="0" smtClean="0"/>
          </a:p>
          <a:p>
            <a:pPr lvl="0" fontAlgn="base"/>
            <a:r>
              <a:rPr lang="en-US" dirty="0" smtClean="0"/>
              <a:t>The </a:t>
            </a:r>
            <a:r>
              <a:rPr lang="en-US" dirty="0"/>
              <a:t>framework will not generate a paginated query if the view object uses other access modes such as </a:t>
            </a:r>
            <a:r>
              <a:rPr lang="en-US" b="1" dirty="0"/>
              <a:t>Scrollable</a:t>
            </a:r>
            <a:r>
              <a:rPr lang="en-US" dirty="0"/>
              <a:t> or </a:t>
            </a:r>
            <a:r>
              <a:rPr lang="en-US" b="1" dirty="0"/>
              <a:t>Forward Only</a:t>
            </a:r>
            <a:endParaRPr lang="en-US" dirty="0" smtClean="0"/>
          </a:p>
        </p:txBody>
      </p:sp>
    </p:spTree>
    <p:extLst>
      <p:ext uri="{BB962C8B-B14F-4D97-AF65-F5344CB8AC3E}">
        <p14:creationId xmlns:p14="http://schemas.microsoft.com/office/powerpoint/2010/main" val="3996578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setting a global row fetch limit for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You can globally specify the row fetch limit for all view objects used in an application by configuring the row fetch limit in </a:t>
            </a:r>
            <a:r>
              <a:rPr lang="en-US" b="1" dirty="0" smtClean="0"/>
              <a:t>adf-config.xml . </a:t>
            </a:r>
            <a:r>
              <a:rPr lang="en-US" dirty="0"/>
              <a:t>When a client tries to access rows beyond the row fetch limit, the framework will log an </a:t>
            </a:r>
            <a:r>
              <a:rPr lang="en-US" b="1" dirty="0" err="1"/>
              <a:t>oracle.jbo.RowLimitExceededWarning</a:t>
            </a:r>
            <a:r>
              <a:rPr lang="en-US" dirty="0"/>
              <a:t> </a:t>
            </a:r>
            <a:r>
              <a:rPr lang="en-US" dirty="0" smtClean="0"/>
              <a:t>message.</a:t>
            </a:r>
          </a:p>
          <a:p>
            <a:pPr lvl="1" fontAlgn="base"/>
            <a:r>
              <a:rPr lang="en-US" dirty="0"/>
              <a:t>Specify the maximum fetch size on a view object to a large value </a:t>
            </a:r>
            <a:endParaRPr lang="en-US" dirty="0" smtClean="0"/>
          </a:p>
          <a:p>
            <a:pPr lvl="1" fontAlgn="base"/>
            <a:r>
              <a:rPr lang="en-US" dirty="0"/>
              <a:t>You can specify this programmatically via the </a:t>
            </a:r>
            <a:r>
              <a:rPr lang="en-US" b="1" dirty="0" err="1"/>
              <a:t>setMaxFetchSize</a:t>
            </a:r>
            <a:r>
              <a:rPr lang="en-US" b="1" dirty="0"/>
              <a:t>()</a:t>
            </a:r>
            <a:r>
              <a:rPr lang="en-US" dirty="0"/>
              <a:t> call on the view object instance, or declaratively via the </a:t>
            </a:r>
            <a:r>
              <a:rPr lang="en-US" b="1" dirty="0"/>
              <a:t>Only up to row number</a:t>
            </a:r>
            <a:r>
              <a:rPr lang="en-US" dirty="0"/>
              <a:t> setting </a:t>
            </a:r>
            <a:endParaRPr lang="en-US" dirty="0" smtClean="0"/>
          </a:p>
          <a:p>
            <a:pPr lvl="1" fontAlgn="base"/>
            <a:r>
              <a:rPr lang="en-US" dirty="0"/>
              <a:t>Override </a:t>
            </a:r>
            <a:r>
              <a:rPr lang="en-US" b="1" dirty="0" err="1"/>
              <a:t>getRowLimit</a:t>
            </a:r>
            <a:r>
              <a:rPr lang="en-US" b="1" dirty="0"/>
              <a:t>()</a:t>
            </a:r>
            <a:r>
              <a:rPr lang="en-US" dirty="0"/>
              <a:t> in </a:t>
            </a:r>
            <a:r>
              <a:rPr lang="en-US" b="1" dirty="0" err="1"/>
              <a:t>ViewOblectImpl</a:t>
            </a:r>
            <a:r>
              <a:rPr lang="en-US" dirty="0"/>
              <a:t> to return </a:t>
            </a:r>
            <a:r>
              <a:rPr lang="en-US" b="1" dirty="0"/>
              <a:t>-</a:t>
            </a:r>
            <a:r>
              <a:rPr lang="en-US" b="1" dirty="0" smtClean="0"/>
              <a:t>1</a:t>
            </a:r>
          </a:p>
          <a:p>
            <a:pPr lvl="1" fontAlgn="base"/>
            <a:r>
              <a:rPr lang="en-US" dirty="0"/>
              <a:t>Set the access mode of the view object as Forward Only (</a:t>
            </a:r>
            <a:r>
              <a:rPr lang="en-US" b="1" dirty="0"/>
              <a:t>FORWARD_ONLY</a:t>
            </a:r>
            <a:r>
              <a:rPr lang="en-US" dirty="0"/>
              <a:t>). Forward Only view objects are not subjected to a row limit as they do not cache any row set</a:t>
            </a:r>
            <a:endParaRPr lang="en-US" dirty="0" smtClean="0"/>
          </a:p>
        </p:txBody>
      </p:sp>
    </p:spTree>
    <p:extLst>
      <p:ext uri="{BB962C8B-B14F-4D97-AF65-F5344CB8AC3E}">
        <p14:creationId xmlns:p14="http://schemas.microsoft.com/office/powerpoint/2010/main" val="3189985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Tuning view criteria in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Define the appropriate view criteria in a view object if you need to conditionally append the WHERE clause to the </a:t>
            </a:r>
            <a:r>
              <a:rPr lang="en-US" dirty="0" smtClean="0"/>
              <a:t>query</a:t>
            </a:r>
          </a:p>
          <a:p>
            <a:pPr lvl="0" fontAlgn="base"/>
            <a:r>
              <a:rPr lang="en-US" dirty="0"/>
              <a:t>While using a search panel backed up by view criteria, if an empty search results in thousands of rows, </a:t>
            </a:r>
            <a:r>
              <a:rPr lang="en-US" dirty="0" smtClean="0"/>
              <a:t>mark </a:t>
            </a:r>
            <a:r>
              <a:rPr lang="en-US" dirty="0"/>
              <a:t>at least one view criteria item as </a:t>
            </a:r>
            <a:r>
              <a:rPr lang="en-US" b="1" dirty="0"/>
              <a:t>Required</a:t>
            </a:r>
            <a:r>
              <a:rPr lang="en-US" dirty="0"/>
              <a:t> or </a:t>
            </a:r>
            <a:r>
              <a:rPr lang="en-US" b="1" dirty="0"/>
              <a:t>Selectively </a:t>
            </a:r>
            <a:r>
              <a:rPr lang="en-US" b="1" dirty="0" smtClean="0"/>
              <a:t>Required . </a:t>
            </a:r>
            <a:r>
              <a:rPr lang="en-US" dirty="0"/>
              <a:t>To improve the query performance in a database, you can index the columns that form a view criteria </a:t>
            </a:r>
            <a:r>
              <a:rPr lang="en-US" dirty="0" smtClean="0"/>
              <a:t>item</a:t>
            </a:r>
          </a:p>
          <a:p>
            <a:pPr lvl="0" fontAlgn="base"/>
            <a:r>
              <a:rPr lang="en-US" dirty="0" smtClean="0"/>
              <a:t>To </a:t>
            </a:r>
            <a:r>
              <a:rPr lang="en-US" dirty="0"/>
              <a:t>force the runtime to generate temporary bind variables instead of directly using literal values while generating the </a:t>
            </a:r>
            <a:r>
              <a:rPr lang="en-US" b="1" dirty="0"/>
              <a:t>WHERE</a:t>
            </a:r>
            <a:r>
              <a:rPr lang="en-US" dirty="0"/>
              <a:t> clause for the view criteria, set </a:t>
            </a:r>
            <a:r>
              <a:rPr lang="en-US" b="1" dirty="0" err="1"/>
              <a:t>useBindVarsForViewCriteriaLiterals</a:t>
            </a:r>
            <a:r>
              <a:rPr lang="en-US" dirty="0"/>
              <a:t> as </a:t>
            </a:r>
            <a:r>
              <a:rPr lang="en-US" b="1" dirty="0"/>
              <a:t>true</a:t>
            </a:r>
            <a:r>
              <a:rPr lang="en-US" dirty="0"/>
              <a:t> in </a:t>
            </a:r>
            <a:r>
              <a:rPr lang="en-US" b="1" dirty="0"/>
              <a:t>adf-config.xml</a:t>
            </a:r>
            <a:endParaRPr lang="en-US" dirty="0" smtClean="0"/>
          </a:p>
        </p:txBody>
      </p:sp>
    </p:spTree>
    <p:extLst>
      <p:ext uri="{BB962C8B-B14F-4D97-AF65-F5344CB8AC3E}">
        <p14:creationId xmlns:p14="http://schemas.microsoft.com/office/powerpoint/2010/main" val="1911915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optimizing LOV definitions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Use smart LOV definitions whenever possible. You can define a smart LOV by choosing the </a:t>
            </a:r>
            <a:r>
              <a:rPr lang="en-US" b="1" dirty="0"/>
              <a:t>Filter Combo Box</a:t>
            </a:r>
            <a:r>
              <a:rPr lang="en-US" dirty="0"/>
              <a:t> option in the LOV </a:t>
            </a:r>
            <a:r>
              <a:rPr lang="en-US" dirty="0" smtClean="0"/>
              <a:t>editor</a:t>
            </a:r>
          </a:p>
          <a:p>
            <a:pPr lvl="0" fontAlgn="base"/>
            <a:r>
              <a:rPr lang="en-US" dirty="0"/>
              <a:t>Avoid choosing the </a:t>
            </a:r>
            <a:r>
              <a:rPr lang="en-US" b="1" dirty="0"/>
              <a:t>Query List Automatically</a:t>
            </a:r>
            <a:r>
              <a:rPr lang="en-US" dirty="0"/>
              <a:t> feature for the LOVs with search pop ups </a:t>
            </a:r>
            <a:endParaRPr lang="en-US" dirty="0" smtClean="0"/>
          </a:p>
          <a:p>
            <a:pPr lvl="0" fontAlgn="base"/>
            <a:r>
              <a:rPr lang="en-US" dirty="0"/>
              <a:t>The number of rows returned by an LOV data source view object is decided by the </a:t>
            </a:r>
            <a:r>
              <a:rPr lang="en-US" b="1" dirty="0" err="1"/>
              <a:t>ListRangeSize</a:t>
            </a:r>
            <a:r>
              <a:rPr lang="en-US" dirty="0"/>
              <a:t> value set in the list binding definition in the view object XML </a:t>
            </a:r>
            <a:r>
              <a:rPr lang="en-US" dirty="0" smtClean="0"/>
              <a:t>file ,for</a:t>
            </a:r>
            <a:r>
              <a:rPr lang="en-US" b="1" dirty="0" smtClean="0"/>
              <a:t> </a:t>
            </a:r>
            <a:r>
              <a:rPr lang="en-US" b="1" dirty="0"/>
              <a:t>Input Text with List of Values</a:t>
            </a:r>
            <a:r>
              <a:rPr lang="en-US" dirty="0"/>
              <a:t> and </a:t>
            </a:r>
            <a:r>
              <a:rPr lang="en-US" b="1" dirty="0"/>
              <a:t>Combo Box with </a:t>
            </a:r>
            <a:r>
              <a:rPr lang="en-US" dirty="0" smtClean="0"/>
              <a:t> it should </a:t>
            </a:r>
            <a:r>
              <a:rPr lang="en-US" dirty="0"/>
              <a:t>be equal to the number of rows to be displayed on the LOV +</a:t>
            </a:r>
            <a:r>
              <a:rPr lang="en-US" dirty="0" smtClean="0"/>
              <a:t>1 and for the others -1.</a:t>
            </a:r>
          </a:p>
        </p:txBody>
      </p:sp>
    </p:spTree>
    <p:extLst>
      <p:ext uri="{BB962C8B-B14F-4D97-AF65-F5344CB8AC3E}">
        <p14:creationId xmlns:p14="http://schemas.microsoft.com/office/powerpoint/2010/main" val="414287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optimizing LOV definitions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By default, IDE sets </a:t>
            </a:r>
            <a:r>
              <a:rPr lang="en-US" b="1" dirty="0" err="1"/>
              <a:t>RowLevelBinds</a:t>
            </a:r>
            <a:r>
              <a:rPr lang="en-US" dirty="0"/>
              <a:t> as </a:t>
            </a:r>
            <a:r>
              <a:rPr lang="en-US" b="1" dirty="0"/>
              <a:t>true</a:t>
            </a:r>
            <a:r>
              <a:rPr lang="en-US" dirty="0"/>
              <a:t> in the view accessor definition. This settings means that the values for the LOV may change for each row  . set this flag to false if the set of LOV values is the same for every </a:t>
            </a:r>
            <a:r>
              <a:rPr lang="en-US" dirty="0" smtClean="0"/>
              <a:t>row</a:t>
            </a:r>
            <a:endParaRPr lang="fa-IR" dirty="0" smtClean="0"/>
          </a:p>
          <a:p>
            <a:pPr lvl="0" fontAlgn="base"/>
            <a:r>
              <a:rPr lang="en-US" dirty="0" smtClean="0"/>
              <a:t>Do </a:t>
            </a:r>
            <a:r>
              <a:rPr lang="en-US" dirty="0"/>
              <a:t>not specify unwanted dependency attributes on an LOV enabled </a:t>
            </a:r>
            <a:r>
              <a:rPr lang="en-US" dirty="0" smtClean="0"/>
              <a:t>attribute.</a:t>
            </a:r>
          </a:p>
          <a:p>
            <a:pPr fontAlgn="base"/>
            <a:r>
              <a:rPr lang="en-US" dirty="0"/>
              <a:t>Choose the LOV types judiciously. Use </a:t>
            </a:r>
            <a:r>
              <a:rPr lang="en-US" b="1" dirty="0"/>
              <a:t>Input Text with List of Values</a:t>
            </a:r>
            <a:r>
              <a:rPr lang="en-US" dirty="0"/>
              <a:t> or </a:t>
            </a:r>
            <a:r>
              <a:rPr lang="en-US" b="1" dirty="0"/>
              <a:t>Combo Box with List of Values</a:t>
            </a:r>
            <a:r>
              <a:rPr lang="en-US" dirty="0"/>
              <a:t> if the LOV displays more than 25 elements. </a:t>
            </a:r>
          </a:p>
        </p:txBody>
      </p:sp>
    </p:spTree>
    <p:extLst>
      <p:ext uri="{BB962C8B-B14F-4D97-AF65-F5344CB8AC3E}">
        <p14:creationId xmlns:p14="http://schemas.microsoft.com/office/powerpoint/2010/main" val="1955638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General tips for tuning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When a view object is used only in validation or in business logic to query the data source and not to be displayed in the UI, define it as a read-only view object with the access mode set as </a:t>
            </a:r>
            <a:r>
              <a:rPr lang="en-US" b="1" dirty="0"/>
              <a:t>Forward Only</a:t>
            </a:r>
            <a:r>
              <a:rPr lang="en-US" dirty="0"/>
              <a:t> to avoid the caching of rows in the middle </a:t>
            </a:r>
            <a:r>
              <a:rPr lang="en-US" dirty="0" smtClean="0"/>
              <a:t>tier</a:t>
            </a:r>
            <a:endParaRPr lang="fa-IR" dirty="0" smtClean="0"/>
          </a:p>
          <a:p>
            <a:pPr lvl="0" fontAlgn="base"/>
            <a:r>
              <a:rPr lang="en-US" dirty="0"/>
              <a:t>Avoid using view link instances if you do not need them.</a:t>
            </a:r>
          </a:p>
          <a:p>
            <a:pPr fontAlgn="base"/>
            <a:r>
              <a:rPr lang="en-US" dirty="0"/>
              <a:t>To enable the caching of child row sets, select the </a:t>
            </a:r>
            <a:r>
              <a:rPr lang="en-US" b="1" dirty="0"/>
              <a:t>Retain View Link Accessor</a:t>
            </a:r>
            <a:r>
              <a:rPr lang="en-US" dirty="0"/>
              <a:t> option for the child view </a:t>
            </a:r>
            <a:r>
              <a:rPr lang="en-US" dirty="0" smtClean="0"/>
              <a:t>object</a:t>
            </a:r>
            <a:endParaRPr lang="fa-IR" dirty="0" smtClean="0"/>
          </a:p>
          <a:p>
            <a:pPr fontAlgn="base"/>
            <a:r>
              <a:rPr lang="en-US" dirty="0"/>
              <a:t>If a view object contains transient attributes whose value can be derived from other persisted attributes, you must turn off passivation for those attributes</a:t>
            </a:r>
          </a:p>
        </p:txBody>
      </p:sp>
    </p:spTree>
    <p:extLst>
      <p:ext uri="{BB962C8B-B14F-4D97-AF65-F5344CB8AC3E}">
        <p14:creationId xmlns:p14="http://schemas.microsoft.com/office/powerpoint/2010/main" val="3688224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When you need to define a view object at runtime, consider using (if feasible) APIs for creating </a:t>
            </a:r>
            <a:r>
              <a:rPr lang="en-US" b="1" dirty="0" err="1"/>
              <a:t>oracle.jbo.server.ViewDef</a:t>
            </a:r>
            <a:r>
              <a:rPr lang="en-US" dirty="0"/>
              <a:t> over the method </a:t>
            </a:r>
            <a:r>
              <a:rPr lang="en-US" b="1" dirty="0" err="1"/>
              <a:t>createViewObjectFromQueryStmt</a:t>
            </a:r>
            <a:r>
              <a:rPr lang="en-US" b="1" dirty="0"/>
              <a:t>(String </a:t>
            </a:r>
            <a:r>
              <a:rPr lang="en-US" b="1" dirty="0" err="1"/>
              <a:t>voName</a:t>
            </a:r>
            <a:r>
              <a:rPr lang="en-US" b="1" dirty="0"/>
              <a:t>, String </a:t>
            </a:r>
            <a:r>
              <a:rPr lang="en-US" b="1" dirty="0" err="1"/>
              <a:t>sqlStatement</a:t>
            </a:r>
            <a:r>
              <a:rPr lang="en-US" b="1" dirty="0"/>
              <a:t>)</a:t>
            </a:r>
            <a:r>
              <a:rPr lang="en-US" dirty="0"/>
              <a:t> in </a:t>
            </a:r>
            <a:r>
              <a:rPr lang="en-US" b="1" dirty="0" err="1" smtClean="0"/>
              <a:t>oracle.jbo.server.ApplicationModuleImpl</a:t>
            </a:r>
            <a:endParaRPr lang="fa-IR" b="1" dirty="0" smtClean="0"/>
          </a:p>
          <a:p>
            <a:pPr fontAlgn="base"/>
            <a:r>
              <a:rPr lang="en-US" dirty="0"/>
              <a:t>While accessing attribute values of a view object row or entity row, use the </a:t>
            </a:r>
            <a:r>
              <a:rPr lang="en-US" b="1" dirty="0" err="1"/>
              <a:t>getAttribute</a:t>
            </a:r>
            <a:r>
              <a:rPr lang="en-US" b="1" dirty="0"/>
              <a:t>(</a:t>
            </a:r>
            <a:r>
              <a:rPr lang="en-US" b="1" dirty="0" err="1"/>
              <a:t>int</a:t>
            </a:r>
            <a:r>
              <a:rPr lang="en-US" b="1" dirty="0"/>
              <a:t> index)</a:t>
            </a:r>
            <a:r>
              <a:rPr lang="en-US" dirty="0"/>
              <a:t> API which takes the attribute index as a parameter over the </a:t>
            </a:r>
            <a:r>
              <a:rPr lang="en-US" b="1" dirty="0" err="1"/>
              <a:t>getAttribute</a:t>
            </a:r>
            <a:r>
              <a:rPr lang="en-US" b="1" dirty="0"/>
              <a:t>(String name)</a:t>
            </a:r>
            <a:r>
              <a:rPr lang="en-US" dirty="0"/>
              <a:t> </a:t>
            </a:r>
            <a:endParaRPr lang="fa-IR" dirty="0" smtClean="0"/>
          </a:p>
          <a:p>
            <a:pPr fontAlgn="base"/>
            <a:r>
              <a:rPr lang="en-US" dirty="0"/>
              <a:t>Create a secondary </a:t>
            </a:r>
            <a:r>
              <a:rPr lang="en-US" b="1" dirty="0" err="1"/>
              <a:t>RowSetIterator</a:t>
            </a:r>
            <a:r>
              <a:rPr lang="en-US" dirty="0"/>
              <a:t> if you need to iterate over rows of view objects in your business </a:t>
            </a:r>
            <a:r>
              <a:rPr lang="en-US" dirty="0" smtClean="0"/>
              <a:t>logic</a:t>
            </a:r>
            <a:endParaRPr lang="fa-IR" dirty="0" smtClean="0"/>
          </a:p>
          <a:p>
            <a:pPr fontAlgn="base"/>
            <a:r>
              <a:rPr lang="en-US" dirty="0"/>
              <a:t>When you want to execute a query with different bind variable values without affecting the default row set used in the UI, you must create a secondary row set and execute the same. </a:t>
            </a:r>
          </a:p>
        </p:txBody>
      </p:sp>
    </p:spTree>
    <p:extLst>
      <p:ext uri="{BB962C8B-B14F-4D97-AF65-F5344CB8AC3E}">
        <p14:creationId xmlns:p14="http://schemas.microsoft.com/office/powerpoint/2010/main" val="29763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Do not add attributes to a view object after executing it. You cannot add dynamic attributes to a view object once it is executed</a:t>
            </a:r>
            <a:r>
              <a:rPr lang="en-US" dirty="0" smtClean="0"/>
              <a:t>.</a:t>
            </a:r>
            <a:endParaRPr lang="fa-IR" dirty="0" smtClean="0"/>
          </a:p>
          <a:p>
            <a:pPr fontAlgn="base"/>
            <a:r>
              <a:rPr lang="en-US" dirty="0"/>
              <a:t>If you need to populate transient attribute values based on complex business logic or using data from a third party data source and you want to avoid re-execution of this initialization logic for each access to the attribute, then you can override </a:t>
            </a:r>
            <a:r>
              <a:rPr lang="en-US" b="1" dirty="0" err="1"/>
              <a:t>createRowFromResultSet</a:t>
            </a:r>
            <a:r>
              <a:rPr lang="en-US" b="1" dirty="0"/>
              <a:t>(Object </a:t>
            </a:r>
            <a:r>
              <a:rPr lang="en-US" b="1" dirty="0" err="1"/>
              <a:t>qc,ResultSet</a:t>
            </a:r>
            <a:r>
              <a:rPr lang="en-US" b="1" dirty="0"/>
              <a:t> </a:t>
            </a:r>
            <a:r>
              <a:rPr lang="en-US" b="1" dirty="0" err="1" smtClean="0"/>
              <a:t>resultSet</a:t>
            </a:r>
            <a:r>
              <a:rPr lang="en-US" b="1" dirty="0" smtClean="0"/>
              <a:t>) </a:t>
            </a:r>
            <a:r>
              <a:rPr lang="en-US" dirty="0" smtClean="0"/>
              <a:t>and</a:t>
            </a:r>
            <a:r>
              <a:rPr lang="en-US" b="1" dirty="0" smtClean="0"/>
              <a:t> </a:t>
            </a:r>
            <a:r>
              <a:rPr lang="en-US" b="1" dirty="0" err="1" smtClean="0"/>
              <a:t>rowImpl.populateAttribute</a:t>
            </a:r>
            <a:r>
              <a:rPr lang="en-US" b="1" dirty="0" smtClean="0"/>
              <a:t> .</a:t>
            </a:r>
          </a:p>
          <a:p>
            <a:pPr fontAlgn="base"/>
            <a:r>
              <a:rPr lang="en-US" dirty="0"/>
              <a:t>Prevent the caching of row sets in the access mode of the view object to </a:t>
            </a:r>
            <a:r>
              <a:rPr lang="en-US" b="1" dirty="0"/>
              <a:t>Forward </a:t>
            </a:r>
            <a:r>
              <a:rPr lang="en-US" b="1" dirty="0" smtClean="0"/>
              <a:t>Only.</a:t>
            </a:r>
            <a:r>
              <a:rPr lang="en-US" dirty="0"/>
              <a:t> If you want to conditionally set the access mode at runtime, call </a:t>
            </a:r>
            <a:r>
              <a:rPr lang="en-US" b="1" dirty="0" err="1"/>
              <a:t>setForwardOnly</a:t>
            </a:r>
            <a:r>
              <a:rPr lang="en-US" b="1" dirty="0"/>
              <a:t>(true)</a:t>
            </a:r>
            <a:r>
              <a:rPr lang="en-US" dirty="0"/>
              <a:t> on the view object. You can restore the original access mode later based on the use case</a:t>
            </a:r>
          </a:p>
        </p:txBody>
      </p:sp>
    </p:spTree>
    <p:extLst>
      <p:ext uri="{BB962C8B-B14F-4D97-AF65-F5344CB8AC3E}">
        <p14:creationId xmlns:p14="http://schemas.microsoft.com/office/powerpoint/2010/main" val="36637416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When you modify the </a:t>
            </a:r>
            <a:r>
              <a:rPr lang="en-US" b="1" dirty="0"/>
              <a:t>WHERE</a:t>
            </a:r>
            <a:r>
              <a:rPr lang="en-US" dirty="0"/>
              <a:t> clause fragment of the view object by calling </a:t>
            </a:r>
            <a:r>
              <a:rPr lang="en-US" b="1" dirty="0" err="1"/>
              <a:t>setWhereClause</a:t>
            </a:r>
            <a:r>
              <a:rPr lang="en-US" b="1" dirty="0"/>
              <a:t>()</a:t>
            </a:r>
            <a:r>
              <a:rPr lang="en-US" dirty="0"/>
              <a:t> on a view object, make sure that you use bind variable for supplying the parameter </a:t>
            </a:r>
            <a:r>
              <a:rPr lang="en-US" dirty="0" smtClean="0"/>
              <a:t>values</a:t>
            </a:r>
          </a:p>
          <a:p>
            <a:pPr fontAlgn="base"/>
            <a:r>
              <a:rPr lang="en-US" dirty="0"/>
              <a:t>Count queries make sense when the client really needs the total number of </a:t>
            </a:r>
            <a:r>
              <a:rPr lang="en-US" dirty="0" smtClean="0"/>
              <a:t>recodes</a:t>
            </a:r>
          </a:p>
          <a:p>
            <a:pPr lvl="1" fontAlgn="base"/>
            <a:r>
              <a:rPr lang="en-US" dirty="0"/>
              <a:t>When you call </a:t>
            </a:r>
            <a:r>
              <a:rPr lang="en-US" b="1" dirty="0" err="1"/>
              <a:t>getEstimatedRowCount</a:t>
            </a:r>
            <a:r>
              <a:rPr lang="en-US" b="1" dirty="0"/>
              <a:t>()</a:t>
            </a:r>
            <a:r>
              <a:rPr lang="en-US" dirty="0"/>
              <a:t>, </a:t>
            </a:r>
            <a:r>
              <a:rPr lang="en-US" b="1" dirty="0" err="1"/>
              <a:t>getCappedQueryHitCount</a:t>
            </a:r>
            <a:r>
              <a:rPr lang="en-US" b="1" dirty="0"/>
              <a:t>()</a:t>
            </a:r>
            <a:r>
              <a:rPr lang="en-US" dirty="0"/>
              <a:t>, or </a:t>
            </a:r>
            <a:r>
              <a:rPr lang="en-US" b="1" dirty="0" err="1"/>
              <a:t>getCappedRowCount</a:t>
            </a:r>
            <a:r>
              <a:rPr lang="en-US" b="1" dirty="0"/>
              <a:t>(cap)</a:t>
            </a:r>
            <a:r>
              <a:rPr lang="en-US" dirty="0"/>
              <a:t> on a view object, the framework fires a count query on the underlying database tables</a:t>
            </a:r>
          </a:p>
          <a:p>
            <a:pPr lvl="1" fontAlgn="base"/>
            <a:r>
              <a:rPr lang="en-US" dirty="0"/>
              <a:t>When you call </a:t>
            </a:r>
            <a:r>
              <a:rPr lang="en-US" b="1" dirty="0" err="1"/>
              <a:t>getRowCount</a:t>
            </a:r>
            <a:r>
              <a:rPr lang="en-US" b="1" dirty="0"/>
              <a:t>()</a:t>
            </a:r>
            <a:r>
              <a:rPr lang="en-US" dirty="0"/>
              <a:t> on a view object, the framework will fetch all the rows from the underlying table that matches the search criteria and iterates the rows to find the total </a:t>
            </a:r>
            <a:r>
              <a:rPr lang="en-US" dirty="0" smtClean="0"/>
              <a:t>number</a:t>
            </a:r>
            <a:endParaRPr lang="en-US" dirty="0"/>
          </a:p>
        </p:txBody>
      </p:sp>
    </p:spTree>
    <p:extLst>
      <p:ext uri="{BB962C8B-B14F-4D97-AF65-F5344CB8AC3E}">
        <p14:creationId xmlns:p14="http://schemas.microsoft.com/office/powerpoint/2010/main" val="3260306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view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Don't use </a:t>
            </a:r>
            <a:r>
              <a:rPr lang="en-US" dirty="0"/>
              <a:t>Count queries </a:t>
            </a:r>
            <a:r>
              <a:rPr lang="en-US" dirty="0" smtClean="0"/>
              <a:t>just </a:t>
            </a:r>
            <a:r>
              <a:rPr lang="en-US" dirty="0"/>
              <a:t>to find out whether a query retuned any rows. </a:t>
            </a:r>
            <a:endParaRPr lang="en-US" dirty="0" smtClean="0"/>
          </a:p>
          <a:p>
            <a:pPr marL="457200" lvl="1" indent="0">
              <a:buNone/>
            </a:pPr>
            <a:r>
              <a:rPr lang="en-US" sz="1600" dirty="0">
                <a:latin typeface="Courier New" panose="02070309020205020404" pitchFamily="49" charset="0"/>
                <a:cs typeface="Courier New" panose="02070309020205020404" pitchFamily="49" charset="0"/>
              </a:rPr>
              <a:t>Row r = </a:t>
            </a:r>
            <a:r>
              <a:rPr lang="en-US" sz="1600" dirty="0" err="1">
                <a:latin typeface="Courier New" panose="02070309020205020404" pitchFamily="49" charset="0"/>
                <a:cs typeface="Courier New" panose="02070309020205020404" pitchFamily="49" charset="0"/>
              </a:rPr>
              <a:t>employeeVO.first</a:t>
            </a:r>
            <a:r>
              <a:rPr lang="en-US" sz="1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(r != null) </a:t>
            </a:r>
            <a:endParaRPr lang="en-US" dirty="0">
              <a:latin typeface="Courier New" panose="02070309020205020404" pitchFamily="49" charset="0"/>
              <a:cs typeface="Courier New" panose="02070309020205020404" pitchFamily="49" charset="0"/>
            </a:endParaRPr>
          </a:p>
          <a:p>
            <a:pPr fontAlgn="base"/>
            <a:r>
              <a:rPr lang="en-US" dirty="0"/>
              <a:t>Avoid using SQL conversion functions such as </a:t>
            </a:r>
            <a:r>
              <a:rPr lang="en-US" b="1" dirty="0" err="1"/>
              <a:t>to_date</a:t>
            </a:r>
            <a:r>
              <a:rPr lang="en-US" b="1" dirty="0"/>
              <a:t>()</a:t>
            </a:r>
            <a:r>
              <a:rPr lang="en-US" dirty="0"/>
              <a:t>, </a:t>
            </a:r>
            <a:r>
              <a:rPr lang="en-US" b="1" dirty="0" err="1"/>
              <a:t>to_number</a:t>
            </a:r>
            <a:r>
              <a:rPr lang="en-US" b="1" dirty="0"/>
              <a:t>()</a:t>
            </a:r>
            <a:r>
              <a:rPr lang="en-US" dirty="0"/>
              <a:t>, and </a:t>
            </a:r>
            <a:r>
              <a:rPr lang="en-US" b="1" dirty="0" err="1"/>
              <a:t>to_char</a:t>
            </a:r>
            <a:r>
              <a:rPr lang="en-US" b="1" dirty="0"/>
              <a:t>()</a:t>
            </a:r>
            <a:r>
              <a:rPr lang="en-US" dirty="0"/>
              <a:t> in the query. You must do this in the middle tier Java class </a:t>
            </a:r>
            <a:r>
              <a:rPr lang="en-US" dirty="0" smtClean="0"/>
              <a:t>instead</a:t>
            </a:r>
          </a:p>
          <a:p>
            <a:pPr fontAlgn="base"/>
            <a:r>
              <a:rPr lang="en-US" dirty="0"/>
              <a:t>You can use Groovy expressions to initialize bind variables used in a view criteria as well as in the SQL </a:t>
            </a:r>
            <a:r>
              <a:rPr lang="en-US" b="1" dirty="0"/>
              <a:t>WHERE</a:t>
            </a:r>
            <a:r>
              <a:rPr lang="en-US" dirty="0"/>
              <a:t> clause with runtime </a:t>
            </a:r>
            <a:r>
              <a:rPr lang="en-US" dirty="0" smtClean="0"/>
              <a:t>values . </a:t>
            </a:r>
            <a:r>
              <a:rPr lang="en-US" dirty="0"/>
              <a:t>use the Groovy expression </a:t>
            </a:r>
            <a:r>
              <a:rPr lang="en-US" b="1" dirty="0"/>
              <a:t>now()</a:t>
            </a:r>
            <a:r>
              <a:rPr lang="en-US" dirty="0"/>
              <a:t> for the current date and time, and </a:t>
            </a:r>
            <a:r>
              <a:rPr lang="en-US" b="1" dirty="0"/>
              <a:t>today()</a:t>
            </a:r>
            <a:r>
              <a:rPr lang="en-US" dirty="0"/>
              <a:t> for the current date.</a:t>
            </a:r>
          </a:p>
        </p:txBody>
      </p:sp>
    </p:spTree>
    <p:extLst>
      <p:ext uri="{BB962C8B-B14F-4D97-AF65-F5344CB8AC3E}">
        <p14:creationId xmlns:p14="http://schemas.microsoft.com/office/powerpoint/2010/main" val="35843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Guidelines for setting up the application source using the microkernel approach</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Make sure you create one workspace for each deployable </a:t>
            </a:r>
            <a:r>
              <a:rPr lang="en-US" b="1" dirty="0"/>
              <a:t>Enterprise Archive</a:t>
            </a:r>
            <a:r>
              <a:rPr lang="en-US" dirty="0"/>
              <a:t> (</a:t>
            </a:r>
            <a:r>
              <a:rPr lang="en-US" b="1" dirty="0"/>
              <a:t>EAR</a:t>
            </a:r>
            <a:r>
              <a:rPr lang="en-US" dirty="0"/>
              <a:t>) </a:t>
            </a:r>
            <a:r>
              <a:rPr lang="en-US" dirty="0" smtClean="0"/>
              <a:t>file.</a:t>
            </a:r>
          </a:p>
          <a:p>
            <a:r>
              <a:rPr lang="en-US" dirty="0"/>
              <a:t>Business functionality should be the major driving factor in deciding the projects, second comes the technology specific </a:t>
            </a:r>
            <a:r>
              <a:rPr lang="en-US" dirty="0" smtClean="0"/>
              <a:t>constrains</a:t>
            </a:r>
          </a:p>
          <a:p>
            <a:pPr lvl="0"/>
            <a:r>
              <a:rPr lang="en-US" dirty="0"/>
              <a:t>Projects are also organized by how they want to share that code with others. </a:t>
            </a:r>
          </a:p>
          <a:p>
            <a:r>
              <a:rPr lang="en-US" dirty="0"/>
              <a:t>Each project creates a single </a:t>
            </a:r>
            <a:r>
              <a:rPr lang="en-US" b="1" dirty="0"/>
              <a:t>Java Archive</a:t>
            </a:r>
            <a:r>
              <a:rPr lang="en-US" dirty="0"/>
              <a:t> (</a:t>
            </a:r>
            <a:r>
              <a:rPr lang="en-US" b="1" dirty="0"/>
              <a:t>JAR</a:t>
            </a:r>
            <a:r>
              <a:rPr lang="en-US" dirty="0"/>
              <a:t>) </a:t>
            </a:r>
            <a:r>
              <a:rPr lang="en-US" dirty="0" smtClean="0"/>
              <a:t>file (ADF Library)</a:t>
            </a:r>
          </a:p>
          <a:p>
            <a:r>
              <a:rPr lang="en-US" dirty="0"/>
              <a:t>Make sure all "public projects" generate JARs to a public location </a:t>
            </a:r>
          </a:p>
        </p:txBody>
      </p:sp>
    </p:spTree>
    <p:extLst>
      <p:ext uri="{BB962C8B-B14F-4D97-AF65-F5344CB8AC3E}">
        <p14:creationId xmlns:p14="http://schemas.microsoft.com/office/powerpoint/2010/main" val="452970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validating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smtClean="0"/>
              <a:t>If </a:t>
            </a:r>
            <a:r>
              <a:rPr lang="en-US" dirty="0"/>
              <a:t>you build an entity object based on a database view or synonyms, make sure that the framework is able to read all the required records to perform out of the box functionalities enabled on </a:t>
            </a:r>
            <a:r>
              <a:rPr lang="en-US" dirty="0" smtClean="0"/>
              <a:t>it.</a:t>
            </a:r>
          </a:p>
          <a:p>
            <a:pPr fontAlgn="base"/>
            <a:r>
              <a:rPr lang="en-US" dirty="0"/>
              <a:t>Use the appropriate attribute level validation to validate individual attribute values. To perform validation across attributes in a </a:t>
            </a:r>
            <a:r>
              <a:rPr lang="en-US" dirty="0" smtClean="0"/>
              <a:t>row use </a:t>
            </a:r>
            <a:r>
              <a:rPr lang="en-US" dirty="0"/>
              <a:t>entity level validation. Avoid adding validation to attribute setter methods or to any other entity object </a:t>
            </a:r>
            <a:r>
              <a:rPr lang="en-US" dirty="0" smtClean="0"/>
              <a:t>lifecycle </a:t>
            </a:r>
            <a:r>
              <a:rPr lang="en-US" dirty="0"/>
              <a:t>method</a:t>
            </a:r>
            <a:r>
              <a:rPr lang="en-US" dirty="0" smtClean="0"/>
              <a:t>.</a:t>
            </a:r>
          </a:p>
          <a:p>
            <a:pPr fontAlgn="base"/>
            <a:r>
              <a:rPr lang="en-US" dirty="0"/>
              <a:t>To create custom validation that needs to be triggered once for the entire entity collection before committing the transaction, define a method validation in the entity object and in </a:t>
            </a:r>
            <a:r>
              <a:rPr lang="en-US" dirty="0" smtClean="0"/>
              <a:t>select </a:t>
            </a:r>
            <a:r>
              <a:rPr lang="en-US" b="1" dirty="0"/>
              <a:t>Defer the execution to Transaction </a:t>
            </a:r>
            <a:r>
              <a:rPr lang="en-US" b="1" dirty="0" smtClean="0"/>
              <a:t>Level </a:t>
            </a:r>
            <a:r>
              <a:rPr lang="en-US" dirty="0" smtClean="0"/>
              <a:t>and</a:t>
            </a:r>
            <a:r>
              <a:rPr lang="en-US" b="1" dirty="0" smtClean="0"/>
              <a:t> </a:t>
            </a:r>
            <a:r>
              <a:rPr lang="en-US" dirty="0"/>
              <a:t>keep </a:t>
            </a:r>
            <a:r>
              <a:rPr lang="en-US" b="1" dirty="0" err="1" smtClean="0"/>
              <a:t>SkipValidation</a:t>
            </a:r>
            <a:r>
              <a:rPr lang="en-US" b="1" dirty="0" smtClean="0"/>
              <a:t>="</a:t>
            </a:r>
            <a:r>
              <a:rPr lang="en-US" b="1" dirty="0" err="1"/>
              <a:t>skipDataControls</a:t>
            </a:r>
            <a:r>
              <a:rPr lang="en-US" b="1" dirty="0"/>
              <a:t>"</a:t>
            </a:r>
            <a:r>
              <a:rPr lang="en-US" dirty="0"/>
              <a:t> in the page definition </a:t>
            </a:r>
            <a:r>
              <a:rPr lang="en-US" dirty="0" smtClean="0"/>
              <a:t>file.</a:t>
            </a:r>
            <a:endParaRPr lang="en-US" dirty="0"/>
          </a:p>
        </p:txBody>
      </p:sp>
    </p:spTree>
    <p:extLst>
      <p:ext uri="{BB962C8B-B14F-4D97-AF65-F5344CB8AC3E}">
        <p14:creationId xmlns:p14="http://schemas.microsoft.com/office/powerpoint/2010/main" val="1079076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General tips for tuning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Always define primary keys for an entity object</a:t>
            </a:r>
            <a:r>
              <a:rPr lang="en-US" dirty="0" smtClean="0"/>
              <a:t>. </a:t>
            </a:r>
            <a:r>
              <a:rPr lang="en-US" dirty="0"/>
              <a:t>You should not use </a:t>
            </a:r>
            <a:r>
              <a:rPr lang="en-US" b="1" dirty="0" err="1"/>
              <a:t>RowId</a:t>
            </a:r>
            <a:r>
              <a:rPr lang="en-US" dirty="0"/>
              <a:t> as a primary key for an entity object in a real-life application because it is not guaranteed to be unique when the database runs in a clustered </a:t>
            </a:r>
            <a:r>
              <a:rPr lang="en-US" dirty="0" smtClean="0"/>
              <a:t>environment</a:t>
            </a:r>
          </a:p>
          <a:p>
            <a:pPr lvl="0" fontAlgn="base"/>
            <a:r>
              <a:rPr lang="en-US" dirty="0"/>
              <a:t>You need not set the foreign key values for a child entity object in a composite association; this is taken care of by the framework.</a:t>
            </a:r>
          </a:p>
          <a:p>
            <a:pPr fontAlgn="base"/>
            <a:r>
              <a:rPr lang="en-US" dirty="0"/>
              <a:t>Retain the association accessor row set in an entity object as appropriate</a:t>
            </a:r>
            <a:r>
              <a:rPr lang="en-US" dirty="0" smtClean="0"/>
              <a:t>.</a:t>
            </a:r>
          </a:p>
          <a:p>
            <a:pPr fontAlgn="base"/>
            <a:r>
              <a:rPr lang="en-US" dirty="0"/>
              <a:t>If your table has a column to hold the version for the row, mark it as </a:t>
            </a:r>
            <a:r>
              <a:rPr lang="en-US" b="1" dirty="0"/>
              <a:t>Change </a:t>
            </a:r>
            <a:r>
              <a:rPr lang="en-US" b="1" dirty="0" smtClean="0"/>
              <a:t>Indicator</a:t>
            </a:r>
          </a:p>
        </p:txBody>
      </p:sp>
    </p:spTree>
    <p:extLst>
      <p:ext uri="{BB962C8B-B14F-4D97-AF65-F5344CB8AC3E}">
        <p14:creationId xmlns:p14="http://schemas.microsoft.com/office/powerpoint/2010/main" val="278895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General tips for tuning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When you override </a:t>
            </a:r>
            <a:r>
              <a:rPr lang="en-US" b="1" dirty="0"/>
              <a:t>Where</a:t>
            </a:r>
            <a:r>
              <a:rPr lang="en-US" dirty="0"/>
              <a:t> or </a:t>
            </a:r>
            <a:r>
              <a:rPr lang="en-US" b="1" dirty="0"/>
              <a:t>Reverse Where</a:t>
            </a:r>
            <a:r>
              <a:rPr lang="en-US" dirty="0"/>
              <a:t> clauses in association, the framework, by default, will turn off association consistency for the target If you want the row set to see the un-posted rows, you need to call </a:t>
            </a:r>
            <a:r>
              <a:rPr lang="en-US" b="1" dirty="0" err="1"/>
              <a:t>setAssociationConsistent</a:t>
            </a:r>
            <a:r>
              <a:rPr lang="en-US" b="1" dirty="0"/>
              <a:t>(true)</a:t>
            </a:r>
            <a:r>
              <a:rPr lang="en-US" dirty="0"/>
              <a:t> </a:t>
            </a:r>
            <a:endParaRPr lang="en-US" dirty="0" smtClean="0"/>
          </a:p>
          <a:p>
            <a:pPr lvl="0" fontAlgn="base"/>
            <a:r>
              <a:rPr lang="en-US" dirty="0"/>
              <a:t>Do not select transient attributes when you define associations between entity objects. You must use SQL derived attributes in such cases. </a:t>
            </a:r>
          </a:p>
        </p:txBody>
      </p:sp>
    </p:spTree>
    <p:extLst>
      <p:ext uri="{BB962C8B-B14F-4D97-AF65-F5344CB8AC3E}">
        <p14:creationId xmlns:p14="http://schemas.microsoft.com/office/powerpoint/2010/main" val="313653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If you use a surrogate primary key for an entity object, initialize it by either using a Java unique ID generator or using the database </a:t>
            </a:r>
            <a:r>
              <a:rPr lang="en-US" dirty="0" smtClean="0"/>
              <a:t>sequence , Using </a:t>
            </a:r>
            <a:r>
              <a:rPr lang="en-US" dirty="0"/>
              <a:t>these techniques makes sure that the surrogate primary key attribute is initialized during the instance </a:t>
            </a:r>
            <a:r>
              <a:rPr lang="en-US" dirty="0" smtClean="0"/>
              <a:t>creation itself</a:t>
            </a:r>
          </a:p>
          <a:p>
            <a:pPr fontAlgn="base"/>
            <a:r>
              <a:rPr lang="en-US" dirty="0"/>
              <a:t>If you have many entity rows participating in a transaction, use the </a:t>
            </a:r>
            <a:r>
              <a:rPr lang="en-US" b="1" dirty="0"/>
              <a:t>Update Batching</a:t>
            </a:r>
            <a:r>
              <a:rPr lang="en-US" dirty="0"/>
              <a:t> </a:t>
            </a:r>
            <a:r>
              <a:rPr lang="en-US" dirty="0" smtClean="0"/>
              <a:t>option </a:t>
            </a:r>
            <a:r>
              <a:rPr lang="en-US" dirty="0"/>
              <a:t>. Note that in the following scenarios, the framework will not support batch update</a:t>
            </a:r>
            <a:r>
              <a:rPr lang="en-US" dirty="0" smtClean="0"/>
              <a:t>:</a:t>
            </a:r>
          </a:p>
          <a:p>
            <a:pPr lvl="1" fontAlgn="base"/>
            <a:r>
              <a:rPr lang="en-US" dirty="0"/>
              <a:t>If the entity object contains one or more CLOB or BLOB attribute </a:t>
            </a:r>
            <a:endParaRPr lang="en-US" dirty="0" smtClean="0"/>
          </a:p>
          <a:p>
            <a:pPr lvl="1" fontAlgn="base"/>
            <a:r>
              <a:rPr lang="en-US" dirty="0"/>
              <a:t>If one or more attributes are marked as either </a:t>
            </a:r>
            <a:r>
              <a:rPr lang="en-US" b="1" dirty="0"/>
              <a:t>Refresh on Insert</a:t>
            </a:r>
            <a:r>
              <a:rPr lang="en-US" dirty="0"/>
              <a:t> or </a:t>
            </a:r>
            <a:r>
              <a:rPr lang="en-US" b="1" dirty="0"/>
              <a:t>Refresh on </a:t>
            </a:r>
            <a:r>
              <a:rPr lang="en-US" b="1" dirty="0" smtClean="0"/>
              <a:t>Update</a:t>
            </a:r>
          </a:p>
          <a:p>
            <a:pPr lvl="1" fontAlgn="base"/>
            <a:r>
              <a:rPr lang="en-US" dirty="0"/>
              <a:t>If you have overridden the </a:t>
            </a:r>
            <a:r>
              <a:rPr lang="en-US" b="1" dirty="0" err="1"/>
              <a:t>doDML</a:t>
            </a:r>
            <a:r>
              <a:rPr lang="en-US" b="1" dirty="0"/>
              <a:t>()</a:t>
            </a:r>
            <a:r>
              <a:rPr lang="en-US" dirty="0"/>
              <a:t> method of the entity object to use custom logic or PLSQL procedure for posting changes to the data source</a:t>
            </a:r>
          </a:p>
        </p:txBody>
      </p:sp>
    </p:spTree>
    <p:extLst>
      <p:ext uri="{BB962C8B-B14F-4D97-AF65-F5344CB8AC3E}">
        <p14:creationId xmlns:p14="http://schemas.microsoft.com/office/powerpoint/2010/main" val="4215830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entity objects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Override the </a:t>
            </a:r>
            <a:r>
              <a:rPr lang="en-US" b="1" dirty="0"/>
              <a:t>create()</a:t>
            </a:r>
            <a:r>
              <a:rPr lang="en-US" dirty="0"/>
              <a:t> method in the entity object implementation to change the status of the entity object when attributes are </a:t>
            </a:r>
            <a:r>
              <a:rPr lang="en-US" dirty="0" smtClean="0"/>
              <a:t>defaulted</a:t>
            </a:r>
          </a:p>
          <a:p>
            <a:pPr fontAlgn="base"/>
            <a:r>
              <a:rPr lang="en-US" dirty="0"/>
              <a:t>Never import any client side classes or binding classes in your business service implementation </a:t>
            </a:r>
            <a:r>
              <a:rPr lang="en-US" dirty="0" smtClean="0"/>
              <a:t>code</a:t>
            </a:r>
          </a:p>
          <a:p>
            <a:pPr fontAlgn="base"/>
            <a:r>
              <a:rPr lang="en-US" dirty="0"/>
              <a:t>To read the current database time in the middle tier, call the </a:t>
            </a:r>
            <a:r>
              <a:rPr lang="en-US" b="1" dirty="0"/>
              <a:t>oracle. </a:t>
            </a:r>
            <a:r>
              <a:rPr lang="en-US" b="1" dirty="0" err="1"/>
              <a:t>jbo.server.DBTransactionImpl.getCurrentDbTime</a:t>
            </a:r>
            <a:r>
              <a:rPr lang="en-US" b="1" dirty="0"/>
              <a:t>()</a:t>
            </a:r>
            <a:r>
              <a:rPr lang="en-US" dirty="0"/>
              <a:t> </a:t>
            </a:r>
            <a:r>
              <a:rPr lang="en-US" dirty="0" smtClean="0"/>
              <a:t>method (groovy </a:t>
            </a:r>
            <a:r>
              <a:rPr lang="en-US" b="1" dirty="0" err="1" smtClean="0"/>
              <a:t>DBTransaction.currentDbTime</a:t>
            </a:r>
            <a:r>
              <a:rPr lang="en-US" b="1" dirty="0" smtClean="0"/>
              <a:t>)</a:t>
            </a:r>
          </a:p>
        </p:txBody>
      </p:sp>
    </p:spTree>
    <p:extLst>
      <p:ext uri="{BB962C8B-B14F-4D97-AF65-F5344CB8AC3E}">
        <p14:creationId xmlns:p14="http://schemas.microsoft.com/office/powerpoint/2010/main" val="1826007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Tips for tuning executable bindings</a:t>
            </a:r>
            <a:endParaRPr lang="en-US" dirty="0"/>
          </a:p>
        </p:txBody>
      </p:sp>
      <p:sp>
        <p:nvSpPr>
          <p:cNvPr id="3" name="Content Placeholder 2"/>
          <p:cNvSpPr>
            <a:spLocks noGrp="1"/>
          </p:cNvSpPr>
          <p:nvPr>
            <p:ph idx="1"/>
          </p:nvPr>
        </p:nvSpPr>
        <p:spPr>
          <a:xfrm>
            <a:off x="1484311" y="1378857"/>
            <a:ext cx="10018712" cy="5086337"/>
          </a:xfrm>
        </p:spPr>
        <p:txBody>
          <a:bodyPr>
            <a:normAutofit fontScale="92500" lnSpcReduction="10000"/>
          </a:bodyPr>
          <a:lstStyle/>
          <a:p>
            <a:pPr fontAlgn="base"/>
            <a:r>
              <a:rPr lang="en-US" dirty="0"/>
              <a:t>Do not use </a:t>
            </a:r>
            <a:r>
              <a:rPr lang="en-US" b="1" dirty="0"/>
              <a:t>Refresh = "always"</a:t>
            </a:r>
            <a:r>
              <a:rPr lang="en-US" dirty="0"/>
              <a:t> for the executable iterator binding. This may result in refreshing the corresponding iterator multiple times during a page </a:t>
            </a:r>
            <a:r>
              <a:rPr lang="en-US" dirty="0" smtClean="0"/>
              <a:t>lifecycle</a:t>
            </a:r>
          </a:p>
          <a:p>
            <a:pPr fontAlgn="base"/>
            <a:r>
              <a:rPr lang="en-US" dirty="0"/>
              <a:t>You should not use the </a:t>
            </a:r>
            <a:r>
              <a:rPr lang="en-US" b="1" dirty="0"/>
              <a:t>&lt;</a:t>
            </a:r>
            <a:r>
              <a:rPr lang="en-US" b="1" dirty="0" err="1"/>
              <a:t>invokeAction</a:t>
            </a:r>
            <a:r>
              <a:rPr lang="en-US" b="1" dirty="0"/>
              <a:t>&gt;</a:t>
            </a:r>
            <a:r>
              <a:rPr lang="en-US" dirty="0"/>
              <a:t> executable to execute initialization logic during the page load. This is because the </a:t>
            </a:r>
            <a:r>
              <a:rPr lang="en-US" b="1" dirty="0"/>
              <a:t>&lt;</a:t>
            </a:r>
            <a:r>
              <a:rPr lang="en-US" b="1" dirty="0" err="1"/>
              <a:t>invokeAction</a:t>
            </a:r>
            <a:r>
              <a:rPr lang="en-US" b="1" dirty="0"/>
              <a:t>&gt;</a:t>
            </a:r>
            <a:r>
              <a:rPr lang="en-US" dirty="0"/>
              <a:t> executable will be invoked multiple times during the page </a:t>
            </a:r>
            <a:r>
              <a:rPr lang="en-US" dirty="0" smtClean="0"/>
              <a:t>lifecycle</a:t>
            </a:r>
          </a:p>
          <a:p>
            <a:pPr fontAlgn="base"/>
            <a:r>
              <a:rPr lang="en-US" dirty="0"/>
              <a:t>If your page uses the </a:t>
            </a:r>
            <a:r>
              <a:rPr lang="en-US" b="1" dirty="0"/>
              <a:t>&lt;</a:t>
            </a:r>
            <a:r>
              <a:rPr lang="en-US" b="1" dirty="0" err="1"/>
              <a:t>methodIterator</a:t>
            </a:r>
            <a:r>
              <a:rPr lang="en-US" b="1" dirty="0"/>
              <a:t>&gt;</a:t>
            </a:r>
            <a:r>
              <a:rPr lang="en-US" dirty="0"/>
              <a:t> executable to populate the UI table component, make sure that the corresponding </a:t>
            </a:r>
            <a:r>
              <a:rPr lang="en-US" b="1" dirty="0"/>
              <a:t>&lt;</a:t>
            </a:r>
            <a:r>
              <a:rPr lang="en-US" b="1" dirty="0" err="1"/>
              <a:t>methodAction</a:t>
            </a:r>
            <a:r>
              <a:rPr lang="en-US" b="1" dirty="0"/>
              <a:t>&gt; </a:t>
            </a:r>
            <a:r>
              <a:rPr lang="en-US" dirty="0"/>
              <a:t>binding definition has </a:t>
            </a:r>
            <a:r>
              <a:rPr lang="en-US" b="1" dirty="0" err="1"/>
              <a:t>CacheReturnDefinition</a:t>
            </a:r>
            <a:r>
              <a:rPr lang="en-US" b="1" dirty="0"/>
              <a:t> = </a:t>
            </a:r>
            <a:r>
              <a:rPr lang="en-US" b="1" dirty="0" smtClean="0"/>
              <a:t>“true”</a:t>
            </a:r>
          </a:p>
          <a:p>
            <a:pPr fontAlgn="base"/>
            <a:r>
              <a:rPr lang="en-US" dirty="0"/>
              <a:t>You should not leave any unused </a:t>
            </a:r>
            <a:r>
              <a:rPr lang="en-US" dirty="0" err="1"/>
              <a:t>executables</a:t>
            </a:r>
            <a:r>
              <a:rPr lang="en-US" dirty="0"/>
              <a:t> or binding entry in a page definition file. Note that, by default, </a:t>
            </a:r>
            <a:r>
              <a:rPr lang="en-US" dirty="0" err="1"/>
              <a:t>executables</a:t>
            </a:r>
            <a:r>
              <a:rPr lang="en-US" dirty="0"/>
              <a:t> such as </a:t>
            </a:r>
            <a:r>
              <a:rPr lang="en-US" b="1" dirty="0"/>
              <a:t>&lt;</a:t>
            </a:r>
            <a:r>
              <a:rPr lang="en-US" b="1" dirty="0" err="1"/>
              <a:t>invokeAction</a:t>
            </a:r>
            <a:r>
              <a:rPr lang="en-US" b="1" dirty="0"/>
              <a:t>&gt;</a:t>
            </a:r>
            <a:r>
              <a:rPr lang="en-US" dirty="0"/>
              <a:t> and </a:t>
            </a:r>
            <a:r>
              <a:rPr lang="en-US" b="1" dirty="0"/>
              <a:t>&lt;</a:t>
            </a:r>
            <a:r>
              <a:rPr lang="en-US" b="1" dirty="0" err="1"/>
              <a:t>taskFlow</a:t>
            </a:r>
            <a:r>
              <a:rPr lang="en-US" b="1" dirty="0"/>
              <a:t>&gt;</a:t>
            </a:r>
            <a:r>
              <a:rPr lang="en-US" dirty="0"/>
              <a:t> will get executed even if they are not referenced in a UI. </a:t>
            </a:r>
            <a:endParaRPr lang="en-US" dirty="0" smtClean="0"/>
          </a:p>
          <a:p>
            <a:pPr fontAlgn="base"/>
            <a:r>
              <a:rPr lang="en-US" dirty="0"/>
              <a:t>The EL expression when used in a page definition should always start with </a:t>
            </a:r>
            <a:r>
              <a:rPr lang="en-US" b="1" dirty="0"/>
              <a:t>${}</a:t>
            </a:r>
            <a:r>
              <a:rPr lang="en-US" dirty="0"/>
              <a:t> or </a:t>
            </a:r>
            <a:r>
              <a:rPr lang="en-US" b="1" dirty="0"/>
              <a:t>#{}</a:t>
            </a:r>
            <a:r>
              <a:rPr lang="en-US" dirty="0"/>
              <a:t>. The framework will not bother to evaluate the EL expression which comes in the middle of literal values</a:t>
            </a:r>
            <a:endParaRPr lang="en-US" b="1" dirty="0" smtClean="0"/>
          </a:p>
        </p:txBody>
      </p:sp>
    </p:spTree>
    <p:extLst>
      <p:ext uri="{BB962C8B-B14F-4D97-AF65-F5344CB8AC3E}">
        <p14:creationId xmlns:p14="http://schemas.microsoft.com/office/powerpoint/2010/main" val="2701547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data traffic between a binding layer and business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fontAlgn="base"/>
            <a:r>
              <a:rPr lang="en-US" dirty="0"/>
              <a:t>the </a:t>
            </a:r>
            <a:r>
              <a:rPr lang="en-US" b="1" dirty="0" err="1"/>
              <a:t>RangeSize</a:t>
            </a:r>
            <a:r>
              <a:rPr lang="en-US" dirty="0"/>
              <a:t> property must be set appropriately so that only the required rows are fetched to the middle </a:t>
            </a:r>
            <a:r>
              <a:rPr lang="en-US" dirty="0" smtClean="0"/>
              <a:t>tier</a:t>
            </a:r>
          </a:p>
          <a:p>
            <a:pPr fontAlgn="base"/>
            <a:r>
              <a:rPr lang="en-US" dirty="0"/>
              <a:t>The </a:t>
            </a:r>
            <a:r>
              <a:rPr lang="en-US" b="1" dirty="0" err="1"/>
              <a:t>RangeSize</a:t>
            </a:r>
            <a:r>
              <a:rPr lang="en-US" dirty="0"/>
              <a:t> setting for the iterator binding will override the view object's range size at runtime if the value is greater than 0</a:t>
            </a:r>
            <a:r>
              <a:rPr lang="en-US" dirty="0" smtClean="0"/>
              <a:t>.</a:t>
            </a:r>
          </a:p>
          <a:p>
            <a:pPr fontAlgn="base"/>
            <a:r>
              <a:rPr lang="en-US" dirty="0"/>
              <a:t>You should set </a:t>
            </a:r>
            <a:r>
              <a:rPr lang="en-US" b="1" dirty="0" err="1"/>
              <a:t>RangeSize</a:t>
            </a:r>
            <a:r>
              <a:rPr lang="en-US" b="1" dirty="0"/>
              <a:t> = "-1"</a:t>
            </a:r>
            <a:r>
              <a:rPr lang="en-US" dirty="0"/>
              <a:t> for executable iterators bound to</a:t>
            </a:r>
            <a:r>
              <a:rPr lang="en-US" b="1" dirty="0"/>
              <a:t> </a:t>
            </a:r>
            <a:r>
              <a:rPr lang="en-US" dirty="0" err="1"/>
              <a:t>nonpaginated</a:t>
            </a:r>
            <a:r>
              <a:rPr lang="en-US" dirty="0"/>
              <a:t> list components </a:t>
            </a:r>
            <a:r>
              <a:rPr lang="en-US" dirty="0" smtClean="0"/>
              <a:t>.</a:t>
            </a:r>
          </a:p>
          <a:p>
            <a:pPr lvl="0" fontAlgn="base"/>
            <a:r>
              <a:rPr lang="en-US" dirty="0"/>
              <a:t>If there are multiple UI components bound to the same iterator binding definition, the range size should be set as the maximum of all rows to be read for the components</a:t>
            </a:r>
            <a:r>
              <a:rPr lang="en-US" dirty="0" smtClean="0"/>
              <a:t>.</a:t>
            </a:r>
          </a:p>
        </p:txBody>
      </p:sp>
    </p:spTree>
    <p:extLst>
      <p:ext uri="{BB962C8B-B14F-4D97-AF65-F5344CB8AC3E}">
        <p14:creationId xmlns:p14="http://schemas.microsoft.com/office/powerpoint/2010/main" val="1318043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data traffic between a binding layer and business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smtClean="0"/>
              <a:t>The </a:t>
            </a:r>
            <a:r>
              <a:rPr lang="en-US" b="1" dirty="0" err="1"/>
              <a:t>FetchSize</a:t>
            </a:r>
            <a:r>
              <a:rPr lang="en-US" dirty="0"/>
              <a:t> property set for a view object instance in an application module should be the maximum range size configured for all iterators bound to the view object </a:t>
            </a:r>
            <a:r>
              <a:rPr lang="en-US" dirty="0" smtClean="0"/>
              <a:t>instance</a:t>
            </a:r>
          </a:p>
          <a:p>
            <a:pPr fontAlgn="base"/>
            <a:r>
              <a:rPr lang="en-US" dirty="0"/>
              <a:t>The </a:t>
            </a:r>
            <a:r>
              <a:rPr lang="en-US" b="1" dirty="0" err="1"/>
              <a:t>FetchSize</a:t>
            </a:r>
            <a:r>
              <a:rPr lang="en-US" dirty="0"/>
              <a:t> property set for a view accessor used as data source for model-driven UI components such as LOV should not be lower than the number of rows displayed in the UI + 1. Keeping this value as </a:t>
            </a:r>
            <a:r>
              <a:rPr lang="en-US" b="1" dirty="0"/>
              <a:t>16</a:t>
            </a:r>
            <a:r>
              <a:rPr lang="en-US" dirty="0"/>
              <a:t> looks like works for most of the applications in general</a:t>
            </a:r>
            <a:r>
              <a:rPr lang="en-US" dirty="0" smtClean="0"/>
              <a:t>.</a:t>
            </a:r>
          </a:p>
          <a:p>
            <a:pPr fontAlgn="base"/>
            <a:r>
              <a:rPr lang="en-US" dirty="0"/>
              <a:t>When you use the </a:t>
            </a:r>
            <a:r>
              <a:rPr lang="en-US" b="1" dirty="0"/>
              <a:t>&lt;</a:t>
            </a:r>
            <a:r>
              <a:rPr lang="en-US" b="1" dirty="0" err="1"/>
              <a:t>af:table</a:t>
            </a:r>
            <a:r>
              <a:rPr lang="en-US" b="1" dirty="0"/>
              <a:t>&gt;</a:t>
            </a:r>
            <a:r>
              <a:rPr lang="en-US" dirty="0"/>
              <a:t> component to display data at runtime to put an upper cap on the total rows scanned using the </a:t>
            </a:r>
            <a:r>
              <a:rPr lang="en-US" b="1" dirty="0" err="1"/>
              <a:t>RowCountThreshold</a:t>
            </a:r>
            <a:r>
              <a:rPr lang="en-US" dirty="0"/>
              <a:t> property as shown in the following</a:t>
            </a:r>
          </a:p>
        </p:txBody>
      </p:sp>
    </p:spTree>
    <p:extLst>
      <p:ext uri="{BB962C8B-B14F-4D97-AF65-F5344CB8AC3E}">
        <p14:creationId xmlns:p14="http://schemas.microsoft.com/office/powerpoint/2010/main" val="3537206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ADF binding APIs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To programmatically execute a method binding, you can either call </a:t>
            </a:r>
            <a:r>
              <a:rPr lang="en-US" b="1" dirty="0"/>
              <a:t>execute()</a:t>
            </a:r>
            <a:r>
              <a:rPr lang="en-US" dirty="0"/>
              <a:t> or </a:t>
            </a:r>
            <a:r>
              <a:rPr lang="en-US" b="1" dirty="0"/>
              <a:t>invoke()</a:t>
            </a:r>
            <a:r>
              <a:rPr lang="en-US" dirty="0"/>
              <a:t> on the </a:t>
            </a:r>
            <a:r>
              <a:rPr lang="en-US" b="1" dirty="0" err="1"/>
              <a:t>JUCtrlActionBinding</a:t>
            </a:r>
            <a:r>
              <a:rPr lang="en-US" dirty="0"/>
              <a:t> instance. Though both usages are perfectly valid, if you want your custom error handler to be involved during this invocation use </a:t>
            </a:r>
            <a:r>
              <a:rPr lang="en-US" b="1" dirty="0"/>
              <a:t>invoke()</a:t>
            </a:r>
            <a:r>
              <a:rPr lang="en-US" dirty="0"/>
              <a:t> over </a:t>
            </a:r>
            <a:r>
              <a:rPr lang="en-US" b="1" dirty="0"/>
              <a:t>execute</a:t>
            </a:r>
            <a:r>
              <a:rPr lang="en-US" b="1" dirty="0" smtClean="0"/>
              <a:t>()</a:t>
            </a:r>
          </a:p>
          <a:p>
            <a:pPr lvl="0" fontAlgn="base"/>
            <a:r>
              <a:rPr lang="en-US" dirty="0"/>
              <a:t>You should not bypass the binding layer while accessing business methods exposed by the data </a:t>
            </a:r>
            <a:r>
              <a:rPr lang="en-US" dirty="0" smtClean="0"/>
              <a:t>control</a:t>
            </a:r>
          </a:p>
          <a:p>
            <a:pPr lvl="0" fontAlgn="base"/>
            <a:r>
              <a:rPr lang="en-US" dirty="0"/>
              <a:t>If you want to make use of an error handler provided by the binding container for reporting exceptions in a non-binding context, call </a:t>
            </a:r>
            <a:r>
              <a:rPr lang="en-US" b="1" dirty="0" err="1"/>
              <a:t>reportException</a:t>
            </a:r>
            <a:r>
              <a:rPr lang="en-US" b="1" dirty="0"/>
              <a:t>()</a:t>
            </a:r>
            <a:r>
              <a:rPr lang="en-US" dirty="0"/>
              <a:t> on </a:t>
            </a:r>
            <a:r>
              <a:rPr lang="en-US" b="1" dirty="0" err="1"/>
              <a:t>DCBindingContainer</a:t>
            </a:r>
            <a:endParaRPr lang="en-US" dirty="0"/>
          </a:p>
        </p:txBody>
      </p:sp>
    </p:spTree>
    <p:extLst>
      <p:ext uri="{BB962C8B-B14F-4D97-AF65-F5344CB8AC3E}">
        <p14:creationId xmlns:p14="http://schemas.microsoft.com/office/powerpoint/2010/main" val="1903783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Tips for optimizing resource usage in a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Avoid eager initialization of task flows whenever possible; go for lazy loading as </a:t>
            </a:r>
            <a:r>
              <a:rPr lang="en-US" dirty="0" smtClean="0"/>
              <a:t>appropriate</a:t>
            </a:r>
          </a:p>
          <a:p>
            <a:pPr lvl="0" fontAlgn="base"/>
            <a:r>
              <a:rPr lang="en-US" dirty="0"/>
              <a:t>When you define a task flow, choose the </a:t>
            </a:r>
            <a:r>
              <a:rPr lang="en-US" b="1" dirty="0"/>
              <a:t>share data control with calling  task flow</a:t>
            </a:r>
            <a:r>
              <a:rPr lang="en-US" dirty="0"/>
              <a:t> option whenever </a:t>
            </a:r>
            <a:r>
              <a:rPr lang="en-US" dirty="0" smtClean="0"/>
              <a:t>appropriate</a:t>
            </a:r>
          </a:p>
          <a:p>
            <a:pPr lvl="0" fontAlgn="base"/>
            <a:r>
              <a:rPr lang="en-US" dirty="0"/>
              <a:t>Avoid unwanted save point creations whenever possible. If the transaction setting of a task flow is </a:t>
            </a:r>
            <a:r>
              <a:rPr lang="en-US" b="1" dirty="0"/>
              <a:t>Always Use Existing Transaction</a:t>
            </a:r>
            <a:r>
              <a:rPr lang="en-US" dirty="0"/>
              <a:t> or </a:t>
            </a:r>
            <a:r>
              <a:rPr lang="en-US" b="1" dirty="0"/>
              <a:t>Reuse Existing Transaction if Possible</a:t>
            </a:r>
            <a:r>
              <a:rPr lang="en-US" dirty="0"/>
              <a:t>, the framework automatically creates an ADF model save </a:t>
            </a:r>
            <a:r>
              <a:rPr lang="en-US" dirty="0" smtClean="0"/>
              <a:t>point </a:t>
            </a:r>
            <a:r>
              <a:rPr lang="en-US" dirty="0"/>
              <a:t>To avoid unwanted save point creation, deselect the </a:t>
            </a:r>
            <a:r>
              <a:rPr lang="en-US" b="1" dirty="0"/>
              <a:t>No save point on task flow entry</a:t>
            </a:r>
            <a:r>
              <a:rPr lang="en-US" dirty="0"/>
              <a:t> checkbox </a:t>
            </a:r>
          </a:p>
        </p:txBody>
      </p:sp>
    </p:spTree>
    <p:extLst>
      <p:ext uri="{BB962C8B-B14F-4D97-AF65-F5344CB8AC3E}">
        <p14:creationId xmlns:p14="http://schemas.microsoft.com/office/powerpoint/2010/main" val="2845128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Guidelines for setting up the application source using the microkernel approach</a:t>
            </a:r>
            <a:endParaRPr lang="en-US" dirty="0"/>
          </a:p>
        </p:txBody>
      </p:sp>
      <p:pic>
        <p:nvPicPr>
          <p:cNvPr id="4" name="Content Placeholder 3"/>
          <p:cNvPicPr>
            <a:picLocks noGrp="1"/>
          </p:cNvPicPr>
          <p:nvPr>
            <p:ph idx="1"/>
          </p:nvPr>
        </p:nvPicPr>
        <p:blipFill>
          <a:blip r:embed="rId2"/>
          <a:stretch>
            <a:fillRect/>
          </a:stretch>
        </p:blipFill>
        <p:spPr>
          <a:xfrm>
            <a:off x="2869019" y="1379538"/>
            <a:ext cx="7249300" cy="5086350"/>
          </a:xfrm>
          <a:prstGeom prst="rect">
            <a:avLst/>
          </a:prstGeom>
        </p:spPr>
      </p:pic>
    </p:spTree>
    <p:extLst>
      <p:ext uri="{BB962C8B-B14F-4D97-AF65-F5344CB8AC3E}">
        <p14:creationId xmlns:p14="http://schemas.microsoft.com/office/powerpoint/2010/main" val="1653462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General guidelines for building successful task flows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Avoid unwanted regions in the page. It is recommended to have a maximum of 10 regions in a </a:t>
            </a:r>
            <a:r>
              <a:rPr lang="en-US" dirty="0" smtClean="0"/>
              <a:t>page</a:t>
            </a:r>
          </a:p>
          <a:p>
            <a:pPr fontAlgn="base"/>
            <a:r>
              <a:rPr lang="en-US" dirty="0"/>
              <a:t>Use the </a:t>
            </a:r>
            <a:r>
              <a:rPr lang="en-US" b="1" dirty="0"/>
              <a:t>&lt;</a:t>
            </a:r>
            <a:r>
              <a:rPr lang="en-US" b="1" dirty="0" err="1"/>
              <a:t>multiTaskFlow</a:t>
            </a:r>
            <a:r>
              <a:rPr lang="en-US" b="1" dirty="0"/>
              <a:t>&gt;</a:t>
            </a:r>
            <a:r>
              <a:rPr lang="en-US" dirty="0"/>
              <a:t> binding to add regions at runtime. This is useful if you don't know the number of task flows to be rendered while designing the page. </a:t>
            </a:r>
          </a:p>
          <a:p>
            <a:pPr lvl="0" fontAlgn="base"/>
            <a:r>
              <a:rPr lang="en-US" dirty="0"/>
              <a:t>It is recommended to go for an application-specific pattern for the purpose of handling authorization failure errors for task flows or views</a:t>
            </a:r>
            <a:r>
              <a:rPr lang="en-US" dirty="0" smtClean="0"/>
              <a:t>.</a:t>
            </a:r>
          </a:p>
          <a:p>
            <a:pPr lvl="1" fontAlgn="base"/>
            <a:r>
              <a:rPr lang="en-US" dirty="0"/>
              <a:t>If the task flow is directly added to a page in an unbounded task flow, then an empty region is displayed to the user</a:t>
            </a:r>
          </a:p>
          <a:p>
            <a:pPr lvl="1" fontAlgn="base"/>
            <a:r>
              <a:rPr lang="en-US" dirty="0"/>
              <a:t>If the task flow is added inside another bounded task flow view as a nested region</a:t>
            </a:r>
          </a:p>
        </p:txBody>
      </p:sp>
    </p:spTree>
    <p:extLst>
      <p:ext uri="{BB962C8B-B14F-4D97-AF65-F5344CB8AC3E}">
        <p14:creationId xmlns:p14="http://schemas.microsoft.com/office/powerpoint/2010/main" val="1692057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General guidelines for building successful task flows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If you need to redirect to a JSF page programmatically from the code, you must encode the URL using the </a:t>
            </a:r>
            <a:r>
              <a:rPr lang="en-US" b="1" dirty="0" err="1"/>
              <a:t>ControllerContext.getInstance</a:t>
            </a:r>
            <a:r>
              <a:rPr lang="en-US" b="1" dirty="0"/>
              <a:t>().</a:t>
            </a:r>
            <a:r>
              <a:rPr lang="en-US" b="1" dirty="0" err="1" smtClean="0"/>
              <a:t>getGlobalViewActivityURL</a:t>
            </a:r>
            <a:r>
              <a:rPr lang="en-US" b="1" dirty="0" smtClean="0"/>
              <a:t>(</a:t>
            </a:r>
            <a:r>
              <a:rPr lang="en-US" b="1" dirty="0" err="1" smtClean="0"/>
              <a:t>viewId</a:t>
            </a:r>
            <a:r>
              <a:rPr lang="en-US" b="1" dirty="0"/>
              <a:t>)</a:t>
            </a:r>
            <a:r>
              <a:rPr lang="en-US" dirty="0"/>
              <a:t> </a:t>
            </a:r>
            <a:r>
              <a:rPr lang="en-US" dirty="0" smtClean="0"/>
              <a:t>API.</a:t>
            </a:r>
          </a:p>
          <a:p>
            <a:pPr lvl="0" fontAlgn="base"/>
            <a:r>
              <a:rPr lang="en-US" dirty="0"/>
              <a:t>You should be careful when you display a task flow in a pop </a:t>
            </a:r>
            <a:r>
              <a:rPr lang="en-US" dirty="0" smtClean="0"/>
              <a:t>up , </a:t>
            </a:r>
            <a:r>
              <a:rPr lang="en-US" dirty="0"/>
              <a:t>set the </a:t>
            </a:r>
            <a:r>
              <a:rPr lang="en-US" b="1" dirty="0" err="1"/>
              <a:t>childCreation</a:t>
            </a:r>
            <a:r>
              <a:rPr lang="en-US" dirty="0"/>
              <a:t> property on the </a:t>
            </a:r>
            <a:r>
              <a:rPr lang="en-US" b="1" dirty="0" err="1"/>
              <a:t>af:popup</a:t>
            </a:r>
            <a:r>
              <a:rPr lang="en-US" dirty="0"/>
              <a:t> to </a:t>
            </a:r>
            <a:r>
              <a:rPr lang="en-US" b="1" dirty="0"/>
              <a:t>deferred</a:t>
            </a:r>
            <a:r>
              <a:rPr lang="en-US" dirty="0"/>
              <a:t> and </a:t>
            </a:r>
            <a:r>
              <a:rPr lang="en-US" b="1" dirty="0" err="1"/>
              <a:t>contentDelivery</a:t>
            </a:r>
            <a:r>
              <a:rPr lang="en-US" dirty="0"/>
              <a:t> to </a:t>
            </a:r>
            <a:r>
              <a:rPr lang="en-US" b="1" dirty="0" err="1"/>
              <a:t>lazyUncached</a:t>
            </a:r>
            <a:r>
              <a:rPr lang="en-US" dirty="0"/>
              <a:t>. When you keep </a:t>
            </a:r>
            <a:r>
              <a:rPr lang="en-US" b="1" dirty="0" err="1"/>
              <a:t>childCreation</a:t>
            </a:r>
            <a:r>
              <a:rPr lang="en-US" b="1" dirty="0"/>
              <a:t> = "deferred"</a:t>
            </a:r>
            <a:r>
              <a:rPr lang="en-US" dirty="0"/>
              <a:t>, children will not be added to the component tree until the content delivery is made.</a:t>
            </a:r>
          </a:p>
        </p:txBody>
      </p:sp>
    </p:spTree>
    <p:extLst>
      <p:ext uri="{BB962C8B-B14F-4D97-AF65-F5344CB8AC3E}">
        <p14:creationId xmlns:p14="http://schemas.microsoft.com/office/powerpoint/2010/main" val="1977121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Coding guidelines for managed beans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Define managed beans only in the task flow definition XML files. Do not mix the bean definitions across </a:t>
            </a:r>
            <a:r>
              <a:rPr lang="en-US" b="1" dirty="0"/>
              <a:t>faces-config.xml</a:t>
            </a:r>
            <a:r>
              <a:rPr lang="en-US" dirty="0"/>
              <a:t> and the task flow definition XML </a:t>
            </a:r>
            <a:r>
              <a:rPr lang="en-US" dirty="0" smtClean="0"/>
              <a:t>files</a:t>
            </a:r>
          </a:p>
          <a:p>
            <a:pPr lvl="0" fontAlgn="base"/>
            <a:r>
              <a:rPr lang="en-US" dirty="0"/>
              <a:t>While using dynamic regions, make sure the scope of the managed bean returning the task flow ID is higher than the </a:t>
            </a:r>
            <a:r>
              <a:rPr lang="en-US" dirty="0" smtClean="0"/>
              <a:t>request</a:t>
            </a:r>
          </a:p>
          <a:p>
            <a:pPr fontAlgn="base"/>
            <a:r>
              <a:rPr lang="en-US" dirty="0"/>
              <a:t>Never cache the binding context or binding container objects in a managed bean. Look up these objects as and when required.</a:t>
            </a:r>
          </a:p>
          <a:p>
            <a:pPr lvl="0" fontAlgn="base"/>
            <a:r>
              <a:rPr lang="en-US" dirty="0"/>
              <a:t>Never cache any memory scoped map object in a managed bean. If you do so, you will end up using stale </a:t>
            </a:r>
            <a:r>
              <a:rPr lang="en-US" dirty="0" smtClean="0"/>
              <a:t>data . </a:t>
            </a:r>
            <a:r>
              <a:rPr lang="en-US" dirty="0"/>
              <a:t>You must read the scoped map whenever required. </a:t>
            </a:r>
            <a:endParaRPr lang="en-US" dirty="0" smtClean="0"/>
          </a:p>
          <a:p>
            <a:pPr lvl="0" fontAlgn="base"/>
            <a:r>
              <a:rPr lang="en-US" dirty="0"/>
              <a:t>Do not evaluate the EL expressions in a program code if the corresponding API exists for reading the object. </a:t>
            </a:r>
          </a:p>
        </p:txBody>
      </p:sp>
    </p:spTree>
    <p:extLst>
      <p:ext uri="{BB962C8B-B14F-4D97-AF65-F5344CB8AC3E}">
        <p14:creationId xmlns:p14="http://schemas.microsoft.com/office/powerpoint/2010/main" val="406163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General tips for ADF Faces pages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Use </a:t>
            </a:r>
            <a:r>
              <a:rPr lang="en-US" b="1" dirty="0"/>
              <a:t>Partial Page Refresh</a:t>
            </a:r>
            <a:r>
              <a:rPr lang="en-US" dirty="0"/>
              <a:t> (</a:t>
            </a:r>
            <a:r>
              <a:rPr lang="en-US" b="1" dirty="0"/>
              <a:t>PPR</a:t>
            </a:r>
            <a:r>
              <a:rPr lang="en-US" dirty="0"/>
              <a:t>) whenever possible. Make sure that you set the </a:t>
            </a:r>
            <a:r>
              <a:rPr lang="en-US" b="1" dirty="0" err="1"/>
              <a:t>partialSubmit</a:t>
            </a:r>
            <a:r>
              <a:rPr lang="en-US" dirty="0"/>
              <a:t> attribute to true for all actionable components, whenever possible, to optimize the page </a:t>
            </a:r>
            <a:r>
              <a:rPr lang="en-US" dirty="0" smtClean="0"/>
              <a:t>lifecycle.</a:t>
            </a:r>
          </a:p>
          <a:p>
            <a:pPr lvl="0" fontAlgn="base"/>
            <a:r>
              <a:rPr lang="en-US" dirty="0"/>
              <a:t>Do not generate a client component for the UI component if you do not need to access them from the client-side </a:t>
            </a:r>
            <a:r>
              <a:rPr lang="en-US" dirty="0" smtClean="0"/>
              <a:t>JavaScript.</a:t>
            </a:r>
            <a:r>
              <a:rPr lang="en-US" b="1" dirty="0"/>
              <a:t> </a:t>
            </a:r>
            <a:r>
              <a:rPr lang="en-US" sz="2000" b="1" dirty="0" err="1"/>
              <a:t>clientComponent</a:t>
            </a:r>
            <a:r>
              <a:rPr lang="en-US" sz="2000" b="1" dirty="0"/>
              <a:t> = "false"</a:t>
            </a:r>
            <a:r>
              <a:rPr lang="en-US" sz="2000" dirty="0"/>
              <a:t> </a:t>
            </a:r>
            <a:endParaRPr lang="en-US" sz="2000" dirty="0" smtClean="0"/>
          </a:p>
          <a:p>
            <a:pPr lvl="0" fontAlgn="base"/>
            <a:r>
              <a:rPr lang="en-US" dirty="0"/>
              <a:t>Always avoid long identifiers (ID) for User Interface components. Long identifiers for components increase the size of the generated HTML </a:t>
            </a:r>
            <a:r>
              <a:rPr lang="en-US" dirty="0" smtClean="0"/>
              <a:t>content</a:t>
            </a:r>
          </a:p>
          <a:p>
            <a:pPr lvl="0" fontAlgn="base"/>
            <a:r>
              <a:rPr lang="en-US" dirty="0"/>
              <a:t>Do not use </a:t>
            </a:r>
            <a:r>
              <a:rPr lang="en-US" b="1" dirty="0" err="1"/>
              <a:t>jsp:include</a:t>
            </a:r>
            <a:r>
              <a:rPr lang="en-US" dirty="0"/>
              <a:t> to include pages with page </a:t>
            </a:r>
            <a:r>
              <a:rPr lang="en-US" dirty="0" smtClean="0"/>
              <a:t>definitions</a:t>
            </a:r>
          </a:p>
          <a:p>
            <a:pPr lvl="0" fontAlgn="base"/>
            <a:r>
              <a:rPr lang="en-US" dirty="0"/>
              <a:t>The ADF Faces application displays session timeout messages if the user performs some action on the page after being idle for an extended period that exceeds the session timeout period specified in </a:t>
            </a:r>
            <a:r>
              <a:rPr lang="en-US" b="1" dirty="0"/>
              <a:t>web.xml</a:t>
            </a:r>
            <a:endParaRPr lang="en-US" dirty="0"/>
          </a:p>
        </p:txBody>
      </p:sp>
    </p:spTree>
    <p:extLst>
      <p:ext uri="{BB962C8B-B14F-4D97-AF65-F5344CB8AC3E}">
        <p14:creationId xmlns:p14="http://schemas.microsoft.com/office/powerpoint/2010/main" val="303875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General tips for ADF Faces pages</a:t>
            </a:r>
            <a:endParaRPr lang="en-US" dirty="0"/>
          </a:p>
        </p:txBody>
      </p:sp>
      <p:sp>
        <p:nvSpPr>
          <p:cNvPr id="3" name="Content Placeholder 2"/>
          <p:cNvSpPr>
            <a:spLocks noGrp="1"/>
          </p:cNvSpPr>
          <p:nvPr>
            <p:ph idx="1"/>
          </p:nvPr>
        </p:nvSpPr>
        <p:spPr>
          <a:xfrm>
            <a:off x="1484311" y="1378857"/>
            <a:ext cx="10018712" cy="5086337"/>
          </a:xfrm>
        </p:spPr>
        <p:txBody>
          <a:bodyPr>
            <a:normAutofit fontScale="92500" lnSpcReduction="10000"/>
          </a:bodyPr>
          <a:lstStyle/>
          <a:p>
            <a:pPr lvl="0" fontAlgn="base"/>
            <a:r>
              <a:rPr lang="en-US" dirty="0" smtClean="0"/>
              <a:t>If </a:t>
            </a:r>
            <a:r>
              <a:rPr lang="en-US" dirty="0"/>
              <a:t>you want to suppress the session expiry message for a specific page (for example, login page) and want this message to be displayed for other pages, then you must set </a:t>
            </a:r>
            <a:r>
              <a:rPr lang="en-US" b="1" dirty="0" err="1"/>
              <a:t>stateSaving</a:t>
            </a:r>
            <a:r>
              <a:rPr lang="en-US" b="1" dirty="0"/>
              <a:t> = "client"</a:t>
            </a:r>
            <a:r>
              <a:rPr lang="en-US" dirty="0"/>
              <a:t> for an </a:t>
            </a:r>
            <a:r>
              <a:rPr lang="en-US" b="1" dirty="0" err="1"/>
              <a:t>af:document</a:t>
            </a:r>
            <a:r>
              <a:rPr lang="en-US" dirty="0"/>
              <a:t> component </a:t>
            </a:r>
            <a:r>
              <a:rPr lang="en-US" dirty="0" smtClean="0"/>
              <a:t>.</a:t>
            </a:r>
          </a:p>
          <a:p>
            <a:pPr lvl="0" fontAlgn="base"/>
            <a:r>
              <a:rPr lang="en-US" dirty="0"/>
              <a:t>Do not EL bind the same data element to multiple editable UI </a:t>
            </a:r>
            <a:r>
              <a:rPr lang="en-US" dirty="0" smtClean="0"/>
              <a:t>components</a:t>
            </a:r>
          </a:p>
          <a:p>
            <a:pPr lvl="0" fontAlgn="base"/>
            <a:r>
              <a:rPr lang="en-US" dirty="0"/>
              <a:t>Use an appropriate content delivery mode for the table and tree table. The following </a:t>
            </a:r>
            <a:r>
              <a:rPr lang="en-US" b="1" dirty="0" err="1"/>
              <a:t>contentDelivery</a:t>
            </a:r>
            <a:r>
              <a:rPr lang="en-US" dirty="0"/>
              <a:t> modes are supported by these components: </a:t>
            </a:r>
            <a:r>
              <a:rPr lang="en-US" b="1" dirty="0"/>
              <a:t>immediate</a:t>
            </a:r>
            <a:r>
              <a:rPr lang="en-US" dirty="0"/>
              <a:t>, </a:t>
            </a:r>
            <a:r>
              <a:rPr lang="en-US" b="1" dirty="0"/>
              <a:t>lazy</a:t>
            </a:r>
            <a:r>
              <a:rPr lang="en-US" dirty="0"/>
              <a:t>, and </a:t>
            </a:r>
            <a:r>
              <a:rPr lang="en-US" b="1" dirty="0" err="1"/>
              <a:t>whenAvailable</a:t>
            </a:r>
            <a:r>
              <a:rPr lang="en-US" dirty="0"/>
              <a:t> (</a:t>
            </a:r>
            <a:r>
              <a:rPr lang="en-US" dirty="0" smtClean="0"/>
              <a:t>default)</a:t>
            </a:r>
          </a:p>
          <a:p>
            <a:pPr lvl="0" fontAlgn="base"/>
            <a:r>
              <a:rPr lang="en-US" dirty="0"/>
              <a:t>Use the </a:t>
            </a:r>
            <a:r>
              <a:rPr lang="en-US" b="1" dirty="0"/>
              <a:t>click-To-Edit</a:t>
            </a:r>
            <a:r>
              <a:rPr lang="en-US" dirty="0"/>
              <a:t> mode over the </a:t>
            </a:r>
            <a:r>
              <a:rPr lang="en-US" b="1" dirty="0"/>
              <a:t>edit-All</a:t>
            </a:r>
            <a:r>
              <a:rPr lang="en-US" dirty="0"/>
              <a:t> mode for </a:t>
            </a:r>
            <a:r>
              <a:rPr lang="en-US" dirty="0" smtClean="0"/>
              <a:t>tables</a:t>
            </a:r>
          </a:p>
          <a:p>
            <a:pPr lvl="1" fontAlgn="base"/>
            <a:r>
              <a:rPr lang="en-US" dirty="0"/>
              <a:t>In </a:t>
            </a:r>
            <a:r>
              <a:rPr lang="en-US" b="1" dirty="0"/>
              <a:t>click-To-Edit</a:t>
            </a:r>
            <a:r>
              <a:rPr lang="en-US" dirty="0"/>
              <a:t>, non-editable rows are rendered as output components which tend to generate less HTML than input </a:t>
            </a:r>
            <a:r>
              <a:rPr lang="en-US" dirty="0" smtClean="0"/>
              <a:t>components</a:t>
            </a:r>
          </a:p>
          <a:p>
            <a:pPr lvl="1" fontAlgn="base"/>
            <a:r>
              <a:rPr lang="en-US" dirty="0"/>
              <a:t>Client components are not created for the read-only </a:t>
            </a:r>
            <a:r>
              <a:rPr lang="en-US" dirty="0" smtClean="0"/>
              <a:t>rows</a:t>
            </a:r>
          </a:p>
          <a:p>
            <a:pPr lvl="1" fontAlgn="base"/>
            <a:r>
              <a:rPr lang="en-US" dirty="0"/>
              <a:t>Validation phase is also </a:t>
            </a:r>
            <a:r>
              <a:rPr lang="en-US" dirty="0" smtClean="0"/>
              <a:t>optimized</a:t>
            </a:r>
          </a:p>
          <a:p>
            <a:pPr lvl="1" fontAlgn="base"/>
            <a:r>
              <a:rPr lang="en-US" dirty="0"/>
              <a:t>Lesser request and response data size</a:t>
            </a:r>
          </a:p>
        </p:txBody>
      </p:sp>
    </p:spTree>
    <p:extLst>
      <p:ext uri="{BB962C8B-B14F-4D97-AF65-F5344CB8AC3E}">
        <p14:creationId xmlns:p14="http://schemas.microsoft.com/office/powerpoint/2010/main" val="4144546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Best practices for ADF Faces UI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Do not mix HTML tags with ADF Faces components tags</a:t>
            </a:r>
            <a:r>
              <a:rPr lang="en-US" dirty="0" smtClean="0"/>
              <a:t>.</a:t>
            </a:r>
          </a:p>
          <a:p>
            <a:pPr lvl="0" fontAlgn="base"/>
            <a:r>
              <a:rPr lang="en-US" dirty="0"/>
              <a:t>Minimize the use of components with </a:t>
            </a:r>
            <a:r>
              <a:rPr lang="en-US" dirty="0" smtClean="0"/>
              <a:t>stretchable </a:t>
            </a:r>
            <a:r>
              <a:rPr lang="en-US" dirty="0"/>
              <a:t>behavior. </a:t>
            </a:r>
            <a:endParaRPr lang="en-US" dirty="0" smtClean="0"/>
          </a:p>
          <a:p>
            <a:pPr lvl="1" fontAlgn="base"/>
            <a:r>
              <a:rPr lang="en-US" b="1" dirty="0" err="1" smtClean="0"/>
              <a:t>af:panelAccordion</a:t>
            </a:r>
            <a:r>
              <a:rPr lang="en-US" dirty="0"/>
              <a:t>, </a:t>
            </a:r>
            <a:r>
              <a:rPr lang="en-US" b="1" dirty="0" err="1"/>
              <a:t>af:panelStretchLayout</a:t>
            </a:r>
            <a:r>
              <a:rPr lang="en-US" dirty="0"/>
              <a:t>, </a:t>
            </a:r>
            <a:r>
              <a:rPr lang="en-US" b="1" dirty="0" err="1"/>
              <a:t>af:panelTabbed</a:t>
            </a:r>
            <a:r>
              <a:rPr lang="en-US" dirty="0"/>
              <a:t>, </a:t>
            </a:r>
            <a:r>
              <a:rPr lang="en-US" b="1" dirty="0" err="1"/>
              <a:t>af:navigationPane</a:t>
            </a:r>
            <a:r>
              <a:rPr lang="en-US" dirty="0"/>
              <a:t>, </a:t>
            </a:r>
            <a:r>
              <a:rPr lang="en-US" b="1" dirty="0" err="1"/>
              <a:t>af:pannelSplitter</a:t>
            </a:r>
            <a:r>
              <a:rPr lang="en-US" dirty="0"/>
              <a:t>, </a:t>
            </a:r>
            <a:r>
              <a:rPr lang="en-US" b="1" dirty="0" err="1"/>
              <a:t>af:toolbar</a:t>
            </a:r>
            <a:r>
              <a:rPr lang="en-US" dirty="0"/>
              <a:t>, </a:t>
            </a:r>
            <a:r>
              <a:rPr lang="en-US" b="1" dirty="0" err="1"/>
              <a:t>af:toolbox</a:t>
            </a:r>
            <a:r>
              <a:rPr lang="en-US" dirty="0"/>
              <a:t>, and </a:t>
            </a:r>
            <a:r>
              <a:rPr lang="en-US" b="1" dirty="0" err="1" smtClean="0"/>
              <a:t>af:train</a:t>
            </a:r>
            <a:endParaRPr lang="en-US" b="1" dirty="0" smtClean="0"/>
          </a:p>
          <a:p>
            <a:pPr fontAlgn="base"/>
            <a:r>
              <a:rPr lang="en-US" dirty="0"/>
              <a:t>Minimize the use of column stretching in </a:t>
            </a:r>
            <a:r>
              <a:rPr lang="en-US" b="1" dirty="0" err="1" smtClean="0"/>
              <a:t>af:table</a:t>
            </a:r>
            <a:endParaRPr lang="en-US" b="1" dirty="0" smtClean="0"/>
          </a:p>
          <a:p>
            <a:pPr lvl="0" fontAlgn="base"/>
            <a:r>
              <a:rPr lang="en-US" dirty="0"/>
              <a:t>Minimize the use of </a:t>
            </a:r>
            <a:r>
              <a:rPr lang="en-US" b="1" dirty="0" err="1"/>
              <a:t>af:carousel</a:t>
            </a:r>
            <a:r>
              <a:rPr lang="en-US" dirty="0"/>
              <a:t>, </a:t>
            </a:r>
            <a:r>
              <a:rPr lang="en-US" b="1" dirty="0" err="1"/>
              <a:t>af:table</a:t>
            </a:r>
            <a:r>
              <a:rPr lang="en-US" dirty="0"/>
              <a:t>, </a:t>
            </a:r>
            <a:r>
              <a:rPr lang="en-US" b="1" dirty="0" err="1"/>
              <a:t>af:tree</a:t>
            </a:r>
            <a:r>
              <a:rPr lang="en-US" dirty="0"/>
              <a:t>, and </a:t>
            </a:r>
            <a:r>
              <a:rPr lang="en-US" b="1" dirty="0" err="1"/>
              <a:t>af:treeTable</a:t>
            </a:r>
            <a:r>
              <a:rPr lang="en-US" dirty="0"/>
              <a:t>  in a page.</a:t>
            </a:r>
          </a:p>
          <a:p>
            <a:pPr fontAlgn="base"/>
            <a:r>
              <a:rPr lang="en-US" dirty="0"/>
              <a:t>Do not use multiple root components in a page fragment file</a:t>
            </a:r>
            <a:r>
              <a:rPr lang="en-US" dirty="0" smtClean="0"/>
              <a:t>.</a:t>
            </a:r>
          </a:p>
          <a:p>
            <a:pPr fontAlgn="base"/>
            <a:r>
              <a:rPr lang="en-US" dirty="0"/>
              <a:t>Go for the deferred child component creation for </a:t>
            </a:r>
            <a:r>
              <a:rPr lang="en-US" b="1" dirty="0" err="1"/>
              <a:t>af:panelTabbed</a:t>
            </a:r>
            <a:r>
              <a:rPr lang="en-US" dirty="0"/>
              <a:t> by setting </a:t>
            </a:r>
            <a:r>
              <a:rPr lang="en-US" b="1" dirty="0" err="1"/>
              <a:t>childCreation</a:t>
            </a:r>
            <a:r>
              <a:rPr lang="en-US" b="1" dirty="0"/>
              <a:t> = "lazy"</a:t>
            </a:r>
            <a:r>
              <a:rPr lang="en-US" dirty="0"/>
              <a:t>. </a:t>
            </a:r>
          </a:p>
        </p:txBody>
      </p:sp>
    </p:spTree>
    <p:extLst>
      <p:ext uri="{BB962C8B-B14F-4D97-AF65-F5344CB8AC3E}">
        <p14:creationId xmlns:p14="http://schemas.microsoft.com/office/powerpoint/2010/main" val="22482085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Internationalization of Fusion web applications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Internationalization enabled applications offers its content in languages and formats tailored to target </a:t>
            </a:r>
            <a:r>
              <a:rPr lang="en-US" dirty="0" smtClean="0"/>
              <a:t>audiences</a:t>
            </a:r>
          </a:p>
          <a:p>
            <a:pPr lvl="0" fontAlgn="base"/>
            <a:r>
              <a:rPr lang="en-US" dirty="0"/>
              <a:t>All the labels displayed in the UI must be stored in resource bundles: If the UI displays data rows from a view object backed up by entity objects, then you can define labels and tool tips for each attribute in the underlying entity </a:t>
            </a:r>
            <a:r>
              <a:rPr lang="en-US" dirty="0" smtClean="0"/>
              <a:t>object.</a:t>
            </a:r>
          </a:p>
          <a:p>
            <a:pPr lvl="0" fontAlgn="base"/>
            <a:r>
              <a:rPr lang="en-US" dirty="0"/>
              <a:t>Avoid hard coding locale in JSF pages: Avoid the hard coding format mask or pattern strings for locale sensitive data types such as date, date time, currency, and number in a JSF page</a:t>
            </a:r>
          </a:p>
        </p:txBody>
      </p:sp>
    </p:spTree>
    <p:extLst>
      <p:ext uri="{BB962C8B-B14F-4D97-AF65-F5344CB8AC3E}">
        <p14:creationId xmlns:p14="http://schemas.microsoft.com/office/powerpoint/2010/main" val="14443272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Configuring the time zone for a Fusion web application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You can specify the time zone for a Fusion web application by configuring </a:t>
            </a:r>
            <a:r>
              <a:rPr lang="en-US" b="1" dirty="0"/>
              <a:t>&lt;</a:t>
            </a:r>
            <a:r>
              <a:rPr lang="en-US" b="1" dirty="0" err="1"/>
              <a:t>timezone</a:t>
            </a:r>
            <a:r>
              <a:rPr lang="en-US" b="1" dirty="0"/>
              <a:t>&gt;</a:t>
            </a:r>
            <a:r>
              <a:rPr lang="en-US" dirty="0"/>
              <a:t> in </a:t>
            </a:r>
            <a:r>
              <a:rPr lang="en-US" b="1" dirty="0"/>
              <a:t>trinidad-config.xml</a:t>
            </a:r>
            <a:r>
              <a:rPr lang="en-US" dirty="0"/>
              <a:t> located in the </a:t>
            </a:r>
            <a:r>
              <a:rPr lang="en-US" b="1" dirty="0"/>
              <a:t>WEB-INF</a:t>
            </a:r>
            <a:r>
              <a:rPr lang="en-US" dirty="0"/>
              <a:t> folder of the application. To read the time zone object configured in </a:t>
            </a:r>
            <a:r>
              <a:rPr lang="en-US" b="1" dirty="0" smtClean="0"/>
              <a:t>trinidad-config.xml</a:t>
            </a:r>
          </a:p>
          <a:p>
            <a:pPr lvl="1" fontAlgn="base"/>
            <a:r>
              <a:rPr lang="en-US" sz="1800" dirty="0" err="1">
                <a:latin typeface="Courier New" panose="02070309020205020404" pitchFamily="49" charset="0"/>
                <a:cs typeface="Courier New" panose="02070309020205020404" pitchFamily="49" charset="0"/>
              </a:rPr>
              <a:t>TimeZone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tz</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AdfFacesContext.getCurrentInstance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getTimeZone</a:t>
            </a:r>
            <a:r>
              <a:rPr lang="en-US" sz="1800" dirty="0">
                <a:latin typeface="Courier New" panose="02070309020205020404" pitchFamily="49" charset="0"/>
                <a:cs typeface="Courier New" panose="02070309020205020404" pitchFamily="49" charset="0"/>
              </a:rPr>
              <a:t>();</a:t>
            </a:r>
          </a:p>
          <a:p>
            <a:pPr lvl="1" fontAlgn="base"/>
            <a:r>
              <a:rPr lang="en-US" sz="1800" dirty="0">
                <a:latin typeface="Courier New" panose="02070309020205020404" pitchFamily="49" charset="0"/>
                <a:cs typeface="Courier New" panose="02070309020205020404" pitchFamily="49" charset="0"/>
              </a:rPr>
              <a:t>#{adfFacesContext.timeZone.ID} </a:t>
            </a:r>
            <a:endParaRPr lang="en-US" sz="1800" dirty="0" smtClean="0">
              <a:latin typeface="Courier New" panose="02070309020205020404" pitchFamily="49" charset="0"/>
              <a:cs typeface="Courier New" panose="02070309020205020404" pitchFamily="49" charset="0"/>
            </a:endParaRPr>
          </a:p>
          <a:p>
            <a:pPr fontAlgn="base"/>
            <a:r>
              <a:rPr lang="en-US" sz="2000" dirty="0"/>
              <a:t>If the time zone is not configured, then the framework returns the time zone read through the API</a:t>
            </a:r>
            <a:r>
              <a:rPr lang="en-US" sz="2000" b="1" dirty="0"/>
              <a:t> </a:t>
            </a:r>
            <a:r>
              <a:rPr lang="en-US" sz="2000" b="1" dirty="0" err="1"/>
              <a:t>java.util.TimeZone.getDefault</a:t>
            </a:r>
            <a:r>
              <a:rPr lang="en-US" sz="2000" b="1" dirty="0"/>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35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Ensuring high availability for Fusion web applications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High availability for an application refers to the ability to keep a system continuously </a:t>
            </a:r>
            <a:r>
              <a:rPr lang="en-US" dirty="0" smtClean="0"/>
              <a:t>operational </a:t>
            </a:r>
            <a:r>
              <a:rPr lang="en-US" dirty="0"/>
              <a:t>for a desirably long period of time</a:t>
            </a:r>
            <a:r>
              <a:rPr lang="en-US" dirty="0" smtClean="0"/>
              <a:t>.</a:t>
            </a:r>
          </a:p>
          <a:p>
            <a:pPr lvl="0" fontAlgn="base"/>
            <a:r>
              <a:rPr lang="en-US" sz="2000" dirty="0"/>
              <a:t>If you want to enable high availability for your application and want to deploy it in a clustered environment, you have to select the </a:t>
            </a:r>
            <a:r>
              <a:rPr lang="en-US" sz="2000" b="1" dirty="0"/>
              <a:t>High Availability for ADF Scopes</a:t>
            </a:r>
            <a:r>
              <a:rPr lang="en-US" sz="2000" dirty="0"/>
              <a:t> option in the </a:t>
            </a:r>
            <a:r>
              <a:rPr lang="en-US" sz="2000" b="1" dirty="0"/>
              <a:t>adf-config.xml</a:t>
            </a:r>
            <a:r>
              <a:rPr lang="en-US" sz="2000" dirty="0"/>
              <a:t> editor under the </a:t>
            </a:r>
            <a:r>
              <a:rPr lang="en-US" sz="2000" b="1" dirty="0"/>
              <a:t>Controller</a:t>
            </a:r>
            <a:r>
              <a:rPr lang="en-US" sz="2000" dirty="0"/>
              <a:t> </a:t>
            </a:r>
            <a:r>
              <a:rPr lang="en-US" sz="2000" dirty="0" smtClean="0"/>
              <a:t>tab</a:t>
            </a:r>
          </a:p>
          <a:p>
            <a:pPr lvl="0" fontAlgn="base"/>
            <a:r>
              <a:rPr lang="en-US" sz="2000" dirty="0"/>
              <a:t>To configure a client session failover, edit the </a:t>
            </a:r>
            <a:r>
              <a:rPr lang="en-US" sz="2000" b="1" dirty="0"/>
              <a:t>weblogic.xml</a:t>
            </a:r>
            <a:r>
              <a:rPr lang="en-US" sz="2000" dirty="0"/>
              <a:t> file to add the </a:t>
            </a:r>
            <a:r>
              <a:rPr lang="en-US" sz="2000" b="1" dirty="0" err="1"/>
              <a:t>replicated_if_clustered</a:t>
            </a:r>
            <a:r>
              <a:rPr lang="en-US" sz="2000" dirty="0"/>
              <a:t> </a:t>
            </a:r>
            <a:r>
              <a:rPr lang="en-US" sz="2000" dirty="0" smtClean="0"/>
              <a:t>option</a:t>
            </a:r>
          </a:p>
          <a:p>
            <a:pPr lvl="0" fontAlgn="base"/>
            <a:r>
              <a:rPr lang="en-US" sz="2000" dirty="0"/>
              <a:t>set </a:t>
            </a:r>
            <a:r>
              <a:rPr lang="en-US" sz="2000" b="1" dirty="0" err="1"/>
              <a:t>jbo.dofailover</a:t>
            </a:r>
            <a:r>
              <a:rPr lang="en-US" sz="2000" b="1" dirty="0"/>
              <a:t> = "true"</a:t>
            </a:r>
            <a:r>
              <a:rPr lang="en-US" sz="2000" dirty="0"/>
              <a:t> for the application modules used in the application as </a:t>
            </a:r>
            <a:r>
              <a:rPr lang="en-US" sz="2000" dirty="0" smtClean="0"/>
              <a:t>appropriate</a:t>
            </a:r>
          </a:p>
          <a:p>
            <a:pPr lvl="0" fontAlgn="base"/>
            <a:r>
              <a:rPr lang="en-US" sz="2000" dirty="0"/>
              <a:t>All the managed beans whose scopes are higher than the request should implement the </a:t>
            </a:r>
            <a:r>
              <a:rPr lang="en-US" sz="2000" b="1" dirty="0" err="1"/>
              <a:t>java.io.Serializable</a:t>
            </a:r>
            <a:r>
              <a:rPr lang="en-US" sz="2000" dirty="0"/>
              <a:t> interface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77027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Ensuring high availability for Fusion web applications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managed bean should not contain any non </a:t>
            </a:r>
            <a:r>
              <a:rPr lang="en-US" dirty="0" err="1"/>
              <a:t>serializable</a:t>
            </a:r>
            <a:r>
              <a:rPr lang="en-US" dirty="0"/>
              <a:t> member </a:t>
            </a:r>
            <a:r>
              <a:rPr lang="en-US" dirty="0" smtClean="0"/>
              <a:t>variables </a:t>
            </a:r>
          </a:p>
          <a:p>
            <a:pPr lvl="0" fontAlgn="base"/>
            <a:r>
              <a:rPr lang="en-US" sz="2000" dirty="0"/>
              <a:t>In case your code contains references to UI components, use </a:t>
            </a:r>
            <a:r>
              <a:rPr lang="en-US" sz="2000" b="1" dirty="0" err="1"/>
              <a:t>org.apache.myfaces.trinidad</a:t>
            </a:r>
            <a:r>
              <a:rPr lang="en-US" sz="2000" b="1" dirty="0"/>
              <a:t>. </a:t>
            </a:r>
            <a:r>
              <a:rPr lang="en-US" sz="2000" b="1" dirty="0" err="1"/>
              <a:t>util.ComponentReference</a:t>
            </a:r>
            <a:r>
              <a:rPr lang="en-US" sz="2000" dirty="0"/>
              <a:t> to hold the component reference. The following code snippet from a managed bean will help you to understand how you can use </a:t>
            </a:r>
            <a:r>
              <a:rPr lang="en-US" sz="2000" b="1" dirty="0" err="1"/>
              <a:t>ComponentReference</a:t>
            </a:r>
            <a:r>
              <a:rPr lang="en-US" sz="2000" dirty="0"/>
              <a:t> to hold a non </a:t>
            </a:r>
            <a:r>
              <a:rPr lang="en-US" sz="2000" dirty="0" err="1"/>
              <a:t>serializable</a:t>
            </a:r>
            <a:r>
              <a:rPr lang="en-US" sz="2000" dirty="0"/>
              <a:t> UI component  if </a:t>
            </a:r>
            <a:r>
              <a:rPr lang="en-US" sz="2000" dirty="0" smtClean="0"/>
              <a:t>required</a:t>
            </a:r>
          </a:p>
          <a:p>
            <a:pPr marL="0" lvl="0" indent="0" fontAlgn="base">
              <a:buNone/>
            </a:pPr>
            <a:r>
              <a:rPr lang="en-US" sz="1600" dirty="0">
                <a:latin typeface="Courier New" panose="02070309020205020404" pitchFamily="49" charset="0"/>
                <a:cs typeface="Courier New" panose="02070309020205020404" pitchFamily="49" charset="0"/>
              </a:rPr>
              <a:t>private </a:t>
            </a:r>
            <a:r>
              <a:rPr lang="en-US" sz="1600" dirty="0" err="1">
                <a:latin typeface="Courier New" panose="02070309020205020404" pitchFamily="49" charset="0"/>
                <a:cs typeface="Courier New" panose="02070309020205020404" pitchFamily="49" charset="0"/>
              </a:rPr>
              <a:t>ComponentReference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someUICompReference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UIComponent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getSomeUIComponent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someUICompReference</a:t>
            </a:r>
            <a:r>
              <a:rPr lang="en-US" sz="1600" dirty="0">
                <a:latin typeface="Courier New" panose="02070309020205020404" pitchFamily="49" charset="0"/>
                <a:cs typeface="Courier New" panose="02070309020205020404" pitchFamily="49" charset="0"/>
              </a:rPr>
              <a:t> == null </a:t>
            </a:r>
            <a:r>
              <a:rPr lang="en-US" sz="1600" dirty="0" smtClean="0">
                <a:latin typeface="Courier New" panose="02070309020205020404" pitchFamily="49" charset="0"/>
                <a:cs typeface="Courier New" panose="02070309020205020404" pitchFamily="49" charset="0"/>
              </a:rPr>
              <a:t>? null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someUICompReference.getComponent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public </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setSomeUIComponent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UIComponent</a:t>
            </a:r>
            <a:r>
              <a:rPr lang="en-US" sz="1600" dirty="0">
                <a:latin typeface="Courier New" panose="02070309020205020404" pitchFamily="49" charset="0"/>
                <a:cs typeface="Courier New" panose="02070309020205020404" pitchFamily="49" charset="0"/>
              </a:rPr>
              <a:t> component) {</a:t>
            </a:r>
          </a:p>
          <a:p>
            <a:pPr marL="0" indent="0">
              <a:buNone/>
            </a:pP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someUICompReference</a:t>
            </a:r>
            <a:r>
              <a:rPr lang="en-US" sz="1600" dirty="0">
                <a:latin typeface="Courier New" panose="02070309020205020404" pitchFamily="49" charset="0"/>
                <a:cs typeface="Courier New" panose="02070309020205020404" pitchFamily="49" charset="0"/>
              </a:rPr>
              <a:t> == null)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someUICompReference</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ComponentReference.newUIComponentReference</a:t>
            </a:r>
            <a:r>
              <a:rPr lang="en-US" sz="1600" dirty="0" smtClean="0">
                <a:latin typeface="Courier New" panose="02070309020205020404" pitchFamily="49" charset="0"/>
                <a:cs typeface="Courier New" panose="02070309020205020404" pitchFamily="49" charset="0"/>
              </a:rPr>
              <a:t>(component); </a:t>
            </a:r>
            <a:r>
              <a:rPr lang="en-US" sz="16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2689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How to avoid cyclic dependency between modules</a:t>
            </a:r>
            <a:endParaRPr lang="en-US" dirty="0"/>
          </a:p>
        </p:txBody>
      </p:sp>
      <p:sp>
        <p:nvSpPr>
          <p:cNvPr id="3" name="Content Placeholder 2"/>
          <p:cNvSpPr>
            <a:spLocks noGrp="1"/>
          </p:cNvSpPr>
          <p:nvPr>
            <p:ph idx="1"/>
          </p:nvPr>
        </p:nvSpPr>
        <p:spPr>
          <a:xfrm>
            <a:off x="1484311" y="1378858"/>
            <a:ext cx="7324838" cy="5292398"/>
          </a:xfrm>
        </p:spPr>
        <p:txBody>
          <a:bodyPr>
            <a:normAutofit/>
          </a:bodyPr>
          <a:lstStyle/>
          <a:p>
            <a:r>
              <a:rPr lang="en-US" dirty="0"/>
              <a:t>Identify the common services and utilities for the application and move them to a common </a:t>
            </a:r>
            <a:r>
              <a:rPr lang="en-US" dirty="0" smtClean="0"/>
              <a:t>project</a:t>
            </a:r>
          </a:p>
          <a:p>
            <a:r>
              <a:rPr lang="en-US" dirty="0"/>
              <a:t>Identify logically independent business modules for the application and build the model project for </a:t>
            </a:r>
            <a:r>
              <a:rPr lang="en-US" dirty="0" smtClean="0"/>
              <a:t>them</a:t>
            </a:r>
          </a:p>
          <a:p>
            <a:r>
              <a:rPr lang="en-US" dirty="0"/>
              <a:t>Identify a more granular level of business modules and build model projects for them</a:t>
            </a:r>
          </a:p>
        </p:txBody>
      </p:sp>
      <p:pic>
        <p:nvPicPr>
          <p:cNvPr id="4" name="Picture 3"/>
          <p:cNvPicPr/>
          <p:nvPr/>
        </p:nvPicPr>
        <p:blipFill>
          <a:blip r:embed="rId2"/>
          <a:stretch>
            <a:fillRect/>
          </a:stretch>
        </p:blipFill>
        <p:spPr>
          <a:xfrm>
            <a:off x="9066727" y="1788230"/>
            <a:ext cx="2850080" cy="4529675"/>
          </a:xfrm>
          <a:prstGeom prst="rect">
            <a:avLst/>
          </a:prstGeom>
        </p:spPr>
      </p:pic>
    </p:spTree>
    <p:extLst>
      <p:ext uri="{BB962C8B-B14F-4D97-AF65-F5344CB8AC3E}">
        <p14:creationId xmlns:p14="http://schemas.microsoft.com/office/powerpoint/2010/main" val="25896484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Ensuring high availability for Fusion web applications</a:t>
            </a:r>
            <a:endParaRPr lang="en-US" dirty="0"/>
          </a:p>
        </p:txBody>
      </p:sp>
      <p:sp>
        <p:nvSpPr>
          <p:cNvPr id="3" name="Content Placeholder 2"/>
          <p:cNvSpPr>
            <a:spLocks noGrp="1"/>
          </p:cNvSpPr>
          <p:nvPr>
            <p:ph idx="1"/>
          </p:nvPr>
        </p:nvSpPr>
        <p:spPr>
          <a:xfrm>
            <a:off x="1484311" y="1378857"/>
            <a:ext cx="10018712" cy="5086337"/>
          </a:xfrm>
        </p:spPr>
        <p:txBody>
          <a:bodyPr>
            <a:normAutofit lnSpcReduction="10000"/>
          </a:bodyPr>
          <a:lstStyle/>
          <a:p>
            <a:pPr lvl="0" fontAlgn="base"/>
            <a:r>
              <a:rPr lang="en-US" dirty="0"/>
              <a:t>Another solution for a higher scoped managed bean, holding reference to a non </a:t>
            </a:r>
            <a:r>
              <a:rPr lang="en-US" dirty="0" err="1"/>
              <a:t>serializable</a:t>
            </a:r>
            <a:r>
              <a:rPr lang="en-US" dirty="0"/>
              <a:t> UI component, is to refactor the bean (splitting) to hold UI components in a request or lesser scopes and refer to it from the managed bean</a:t>
            </a:r>
            <a:r>
              <a:rPr lang="en-US" dirty="0" smtClean="0"/>
              <a:t>.</a:t>
            </a:r>
          </a:p>
          <a:p>
            <a:pPr lvl="0" fontAlgn="base"/>
            <a:r>
              <a:rPr lang="en-US" dirty="0"/>
              <a:t>You should not use transient member variables in a managed bean with a scope </a:t>
            </a:r>
            <a:r>
              <a:rPr lang="en-US" dirty="0" smtClean="0"/>
              <a:t>higher </a:t>
            </a:r>
            <a:r>
              <a:rPr lang="en-US" dirty="0"/>
              <a:t>than the </a:t>
            </a:r>
            <a:r>
              <a:rPr lang="en-US" dirty="0" smtClean="0"/>
              <a:t>request</a:t>
            </a:r>
          </a:p>
          <a:p>
            <a:pPr lvl="0" fontAlgn="base"/>
            <a:r>
              <a:rPr lang="en-US" dirty="0"/>
              <a:t>Make sure that all the task flow parameters are </a:t>
            </a:r>
            <a:r>
              <a:rPr lang="en-US" dirty="0" err="1" smtClean="0"/>
              <a:t>serializable</a:t>
            </a:r>
            <a:endParaRPr lang="en-US" dirty="0" smtClean="0"/>
          </a:p>
          <a:p>
            <a:pPr lvl="0" fontAlgn="base"/>
            <a:r>
              <a:rPr lang="en-US" dirty="0" smtClean="0"/>
              <a:t>Mark the ADF scopes as dirty to enable state replication: When the high availability mode is on, the application server will call serialize on any object that is put into the session scope in order to create a serialized backup</a:t>
            </a:r>
          </a:p>
          <a:p>
            <a:pPr marL="0" indent="0">
              <a:buNone/>
            </a:pPr>
            <a:r>
              <a:rPr lang="en-US" sz="1800" dirty="0" smtClean="0">
                <a:latin typeface="Courier New" panose="02070309020205020404" pitchFamily="49" charset="0"/>
                <a:cs typeface="Courier New" panose="02070309020205020404" pitchFamily="49" charset="0"/>
              </a:rPr>
              <a:t> Map&lt;String, Object&gt; </a:t>
            </a:r>
            <a:r>
              <a:rPr lang="en-US" sz="1800" dirty="0" err="1" smtClean="0">
                <a:latin typeface="Courier New" panose="02070309020205020404" pitchFamily="49" charset="0"/>
                <a:cs typeface="Courier New" panose="02070309020205020404" pitchFamily="49" charset="0"/>
              </a:rPr>
              <a:t>viewScope</a:t>
            </a:r>
            <a:r>
              <a:rPr lang="en-US" sz="1800" dirty="0" smtClean="0">
                <a:latin typeface="Courier New" panose="02070309020205020404" pitchFamily="49" charset="0"/>
                <a:cs typeface="Courier New" panose="02070309020205020404" pitchFamily="49" charset="0"/>
              </a:rPr>
              <a:t> =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AdfFacesContext.getCurrentInstance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getViewScope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ControllerContext.getInstance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markScopeDirty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viewScope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760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Life span of an application module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By default, the framework eagerly loads all the components added to an application module, such as view object instances and nested application modules, when it is instantiated. You can specify the </a:t>
            </a:r>
            <a:r>
              <a:rPr lang="en-US" b="1" dirty="0" err="1"/>
              <a:t>jbo.load.components.lazily</a:t>
            </a:r>
            <a:r>
              <a:rPr lang="en-US" dirty="0"/>
              <a:t> parameter to JVM to control this </a:t>
            </a:r>
            <a:r>
              <a:rPr lang="en-US" dirty="0" smtClean="0"/>
              <a:t>behavior </a:t>
            </a:r>
            <a:r>
              <a:rPr lang="en-US" dirty="0"/>
              <a:t>as </a:t>
            </a:r>
            <a:r>
              <a:rPr lang="en-US" b="1" dirty="0"/>
              <a:t>java –D </a:t>
            </a:r>
            <a:r>
              <a:rPr lang="en-US" b="1" dirty="0" err="1"/>
              <a:t>jbo.load.components.lazily</a:t>
            </a:r>
            <a:r>
              <a:rPr lang="en-US" b="1" dirty="0"/>
              <a:t> = true</a:t>
            </a:r>
            <a:r>
              <a:rPr lang="en-US" dirty="0"/>
              <a:t> or </a:t>
            </a:r>
            <a:r>
              <a:rPr lang="en-US" b="1" dirty="0" smtClean="0"/>
              <a:t>false</a:t>
            </a:r>
          </a:p>
          <a:p>
            <a:r>
              <a:rPr lang="en-US" dirty="0"/>
              <a:t>then child components such as view objects or nested application modules are instantiated and added to the application module only when the client refers to them by calling through </a:t>
            </a:r>
            <a:r>
              <a:rPr lang="en-US" dirty="0" smtClean="0"/>
              <a:t>.</a:t>
            </a:r>
          </a:p>
          <a:p>
            <a:pPr lvl="1"/>
            <a:r>
              <a:rPr lang="en-US" b="1" dirty="0" err="1" smtClean="0"/>
              <a:t>findViewObject</a:t>
            </a:r>
            <a:endParaRPr lang="en-US" b="1" dirty="0" smtClean="0"/>
          </a:p>
          <a:p>
            <a:pPr lvl="1"/>
            <a:r>
              <a:rPr lang="en-US" b="1" dirty="0" err="1"/>
              <a:t>findApplicationModule</a:t>
            </a:r>
            <a:endParaRPr lang="en-US" dirty="0"/>
          </a:p>
        </p:txBody>
      </p:sp>
    </p:spTree>
    <p:extLst>
      <p:ext uri="{BB962C8B-B14F-4D97-AF65-F5344CB8AC3E}">
        <p14:creationId xmlns:p14="http://schemas.microsoft.com/office/powerpoint/2010/main" val="278614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How the framework allocates an application module for serving a client request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smtClean="0"/>
              <a:t>The </a:t>
            </a:r>
            <a:r>
              <a:rPr lang="en-US" dirty="0"/>
              <a:t>initial application module pool size is determined by the initial pool size parameter (</a:t>
            </a:r>
            <a:r>
              <a:rPr lang="en-US" b="1" dirty="0" err="1" smtClean="0"/>
              <a:t>jbo.ampool.initpoolsize</a:t>
            </a:r>
            <a:r>
              <a:rPr lang="en-US" dirty="0" smtClean="0"/>
              <a:t>) (zero is default)</a:t>
            </a:r>
          </a:p>
          <a:p>
            <a:r>
              <a:rPr lang="en-US" dirty="0"/>
              <a:t>To reduce the delay in instantiating application modules, it is recommended to keep this value at 10 percent (buffer size) more than the expected number of concurrent application module instances required to service the concurrent </a:t>
            </a:r>
            <a:r>
              <a:rPr lang="en-US" dirty="0" smtClean="0"/>
              <a:t>users</a:t>
            </a:r>
          </a:p>
          <a:p>
            <a:endParaRPr lang="en-US" dirty="0"/>
          </a:p>
        </p:txBody>
      </p:sp>
    </p:spTree>
    <p:extLst>
      <p:ext uri="{BB962C8B-B14F-4D97-AF65-F5344CB8AC3E}">
        <p14:creationId xmlns:p14="http://schemas.microsoft.com/office/powerpoint/2010/main" val="2887362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How the framework allocates an application module for serving a client request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When a client request tries to grab an application module instance and if there are no un-referenced instances available in the </a:t>
            </a:r>
            <a:r>
              <a:rPr lang="en-US" dirty="0" smtClean="0"/>
              <a:t>pool:</a:t>
            </a:r>
          </a:p>
          <a:p>
            <a:pPr marL="914400" lvl="1" indent="-457200">
              <a:buFont typeface="+mj-lt"/>
              <a:buAutoNum type="arabicPeriod"/>
            </a:pPr>
            <a:r>
              <a:rPr lang="en-US" dirty="0"/>
              <a:t>The framework will check to see whether the application module used for serving the last request from the current requestor is available </a:t>
            </a:r>
            <a:r>
              <a:rPr lang="en-US" dirty="0" smtClean="0"/>
              <a:t>if </a:t>
            </a:r>
            <a:r>
              <a:rPr lang="en-US" dirty="0"/>
              <a:t>found, then allocate </a:t>
            </a:r>
            <a:r>
              <a:rPr lang="en-US" dirty="0" smtClean="0"/>
              <a:t>it</a:t>
            </a:r>
          </a:p>
          <a:p>
            <a:pPr marL="914400" lvl="1" indent="-457200">
              <a:buFont typeface="+mj-lt"/>
              <a:buAutoNum type="arabicPeriod"/>
            </a:pPr>
            <a:r>
              <a:rPr lang="en-US" dirty="0" smtClean="0"/>
              <a:t>If not : </a:t>
            </a:r>
            <a:r>
              <a:rPr lang="en-US" dirty="0"/>
              <a:t>the framework creates a new </a:t>
            </a:r>
            <a:r>
              <a:rPr lang="en-US" dirty="0" smtClean="0"/>
              <a:t>instance:</a:t>
            </a:r>
          </a:p>
          <a:p>
            <a:pPr lvl="2"/>
            <a:r>
              <a:rPr lang="en-US" dirty="0"/>
              <a:t>creates a new application module instance if the number of application module instances in the pool is less than the recycle threshold value (</a:t>
            </a:r>
            <a:r>
              <a:rPr lang="en-US" b="1" dirty="0" err="1"/>
              <a:t>jbo.recyclethreshold</a:t>
            </a:r>
            <a:r>
              <a:rPr lang="en-US" dirty="0" smtClean="0"/>
              <a:t>).</a:t>
            </a:r>
          </a:p>
          <a:p>
            <a:pPr lvl="2"/>
            <a:r>
              <a:rPr lang="en-US" dirty="0"/>
              <a:t>creates a new application module instance if all the instances in the pool are in use, and the current pool size is less than the maximum pool size (</a:t>
            </a:r>
            <a:r>
              <a:rPr lang="en-US" b="1" dirty="0" err="1"/>
              <a:t>jbo.ampool.maxpoolsize</a:t>
            </a:r>
            <a:r>
              <a:rPr lang="en-US" dirty="0" smtClean="0"/>
              <a:t>)</a:t>
            </a:r>
          </a:p>
        </p:txBody>
      </p:sp>
    </p:spTree>
    <p:extLst>
      <p:ext uri="{BB962C8B-B14F-4D97-AF65-F5344CB8AC3E}">
        <p14:creationId xmlns:p14="http://schemas.microsoft.com/office/powerpoint/2010/main" val="1909966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3781</TotalTime>
  <Words>6094</Words>
  <Application>Microsoft Office PowerPoint</Application>
  <PresentationFormat>Widescreen</PresentationFormat>
  <Paragraphs>301</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Corbel</vt:lpstr>
      <vt:lpstr>Courier New</vt:lpstr>
      <vt:lpstr>Tahoma</vt:lpstr>
      <vt:lpstr>Parallax</vt:lpstr>
      <vt:lpstr>PowerPoint Presentation</vt:lpstr>
      <vt:lpstr>Single application workspace comprising of multiple projects – monolithic approach</vt:lpstr>
      <vt:lpstr>Multiple application workspaces controlled by a single master application– microkernel approach</vt:lpstr>
      <vt:lpstr>Guidelines for setting up the application source using the microkernel approach</vt:lpstr>
      <vt:lpstr>Guidelines for setting up the application source using the microkernel approach</vt:lpstr>
      <vt:lpstr>How to avoid cyclic dependency between modules</vt:lpstr>
      <vt:lpstr>Life span of an application module</vt:lpstr>
      <vt:lpstr>How the framework allocates an application module for serving a client request</vt:lpstr>
      <vt:lpstr>How the framework allocates an application module for serving a client request</vt:lpstr>
      <vt:lpstr>How the framework allocates an application module for serving a client request</vt:lpstr>
      <vt:lpstr>More configuration options for an application module</vt:lpstr>
      <vt:lpstr>More configuration options for an application module</vt:lpstr>
      <vt:lpstr>When an application module is removed from the pool</vt:lpstr>
      <vt:lpstr>When an application module is removed from the pool</vt:lpstr>
      <vt:lpstr>Configuring the application module pool parameters</vt:lpstr>
      <vt:lpstr>Life span of a view object, row set, and query collection in a regular application module</vt:lpstr>
      <vt:lpstr>Life span of a view object, row set, and query collection in a regular application module</vt:lpstr>
      <vt:lpstr>The query collection cache and view accessor row set</vt:lpstr>
      <vt:lpstr>The life span of entity objects</vt:lpstr>
      <vt:lpstr>Clear an entity cache at specific points in time</vt:lpstr>
      <vt:lpstr>The life span of row sets in a shared application module</vt:lpstr>
      <vt:lpstr>The life span of binding objects</vt:lpstr>
      <vt:lpstr>Tips for optimizing an application module initialization</vt:lpstr>
      <vt:lpstr>Tips for optimizing resource usages in an application module</vt:lpstr>
      <vt:lpstr>Tips for fine-tuning the JDBC API use</vt:lpstr>
      <vt:lpstr>Coding guidelines for application modules</vt:lpstr>
      <vt:lpstr>Coding guidelines for application modules</vt:lpstr>
      <vt:lpstr>Tips for optimizing query execution in a view object</vt:lpstr>
      <vt:lpstr>Tips for optimizing database read operations</vt:lpstr>
      <vt:lpstr>Tips for optimizing database read operations</vt:lpstr>
      <vt:lpstr>Tips for setting a global row fetch limit for view objects</vt:lpstr>
      <vt:lpstr>Tuning view criteria in view objects</vt:lpstr>
      <vt:lpstr>Tips for optimizing LOV definitions</vt:lpstr>
      <vt:lpstr>Tips for optimizing LOV definitions</vt:lpstr>
      <vt:lpstr>General tips for tuning view objects</vt:lpstr>
      <vt:lpstr>Coding guidelines for view objects</vt:lpstr>
      <vt:lpstr>Coding guidelines for view objects</vt:lpstr>
      <vt:lpstr>Coding guidelines for view objects</vt:lpstr>
      <vt:lpstr>Coding guidelines for view objects</vt:lpstr>
      <vt:lpstr>Tips for validating entity objects</vt:lpstr>
      <vt:lpstr>General tips for tuning entity objects</vt:lpstr>
      <vt:lpstr>General tips for tuning entity objects</vt:lpstr>
      <vt:lpstr>Coding guidelines for entity objects</vt:lpstr>
      <vt:lpstr>Coding guidelines for entity objects</vt:lpstr>
      <vt:lpstr>Tips for tuning executable bindings</vt:lpstr>
      <vt:lpstr>Tips for optimizing data traffic between a binding layer and business components</vt:lpstr>
      <vt:lpstr>Tips for optimizing data traffic between a binding layer and business components</vt:lpstr>
      <vt:lpstr>Coding guidelines for ADF binding APIs</vt:lpstr>
      <vt:lpstr>Tips for optimizing resource usage in a task flow</vt:lpstr>
      <vt:lpstr>General guidelines for building successful task flows</vt:lpstr>
      <vt:lpstr>General guidelines for building successful task flows</vt:lpstr>
      <vt:lpstr>Coding guidelines for managed beans</vt:lpstr>
      <vt:lpstr>General tips for ADF Faces pages</vt:lpstr>
      <vt:lpstr>General tips for ADF Faces pages</vt:lpstr>
      <vt:lpstr>Best practices for ADF Faces UI components</vt:lpstr>
      <vt:lpstr>Internationalization of Fusion web applications</vt:lpstr>
      <vt:lpstr>Configuring the time zone for a Fusion web application</vt:lpstr>
      <vt:lpstr>Ensuring high availability for Fusion web applications</vt:lpstr>
      <vt:lpstr>Ensuring high availability for Fusion web applications</vt:lpstr>
      <vt:lpstr>Ensuring high availability for Fusion web applications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425</cp:revision>
  <cp:lastPrinted>2014-02-08T14:03:41Z</cp:lastPrinted>
  <dcterms:created xsi:type="dcterms:W3CDTF">2013-09-28T20:16:03Z</dcterms:created>
  <dcterms:modified xsi:type="dcterms:W3CDTF">2014-03-04T12:41:07Z</dcterms:modified>
</cp:coreProperties>
</file>