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9" r:id="rId1"/>
  </p:sldMasterIdLst>
  <p:notesMasterIdLst>
    <p:notesMasterId r:id="rId12"/>
  </p:notesMasterIdLst>
  <p:handoutMasterIdLst>
    <p:handoutMasterId r:id="rId13"/>
  </p:handoutMasterIdLst>
  <p:sldIdLst>
    <p:sldId id="284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F2BDFF-A9F9-494A-AC42-BA35B1647733}">
          <p14:sldIdLst>
            <p14:sldId id="284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outlineViewPr>
    <p:cViewPr>
      <p:scale>
        <a:sx n="33" d="100"/>
        <a:sy n="33" d="100"/>
      </p:scale>
      <p:origin x="0" y="-17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8128CE-7308-40EA-BBB9-AD56E9230A79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457A687-0BDE-4155-8E4C-DEBF6D5B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45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40AB072-065D-4DF4-9A05-DF5A026552B0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C5C90C3-4902-426F-8E4D-CB5110E1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8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0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7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82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6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1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6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12000"/>
            <a:lum/>
          </a:blip>
          <a:srcRect/>
          <a:stretch>
            <a:fillRect l="20000" r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9FF574-A520-4181-9AFA-29898E02762D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  <p:sldLayoutId id="2147484451" r:id="rId12"/>
    <p:sldLayoutId id="2147484452" r:id="rId13"/>
    <p:sldLayoutId id="2147484453" r:id="rId14"/>
    <p:sldLayoutId id="2147484454" r:id="rId15"/>
    <p:sldLayoutId id="2147484455" r:id="rId16"/>
    <p:sldLayoutId id="21474844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928401" y="2343150"/>
            <a:ext cx="8574622" cy="1653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000" dirty="0"/>
              <a:t>Securing Fusion </a:t>
            </a:r>
            <a:r>
              <a:rPr lang="en-US" sz="6000" dirty="0" smtClean="0"/>
              <a:t>Web Applications</a:t>
            </a:r>
            <a:endParaRPr lang="en-US" sz="60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67777" y="4148667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94629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the expression builder to add security expressions to a user interface component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78857"/>
            <a:ext cx="10018712" cy="5086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securityContext.userName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ADFContext.getCurrent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getSecurityContext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loggedInUserName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securityCtx.getUserName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securityContext.authenticated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securityCtx.isAuthenticated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securityContext.userInRole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commaSeparatedRoleNames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isUserInRole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securityCtx.isUserInRole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it-admin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securityContext.userInAllRoles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commaSeparatedRoleNames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</p:txBody>
      </p:sp>
    </p:spTree>
    <p:extLst>
      <p:ext uri="{BB962C8B-B14F-4D97-AF65-F5344CB8AC3E}">
        <p14:creationId xmlns:p14="http://schemas.microsoft.com/office/powerpoint/2010/main" val="20329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946298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78857"/>
            <a:ext cx="10018712" cy="5086337"/>
          </a:xfrm>
        </p:spPr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b="1" dirty="0"/>
              <a:t> Java Authentication and Authorization Services (JAAS)</a:t>
            </a:r>
            <a:r>
              <a:rPr lang="en-US" dirty="0"/>
              <a:t> is a Java security framework typically used for securing Java EE applications. Oracle fusion middleware simplifies the security model offered by Java and Java EE stack and provides a portable, feature-rich enterprise level security solution through</a:t>
            </a:r>
            <a:r>
              <a:rPr lang="en-US" b="1" dirty="0"/>
              <a:t> Oracle Platform Security Services (OPSS</a:t>
            </a:r>
            <a:r>
              <a:rPr lang="en-US" b="1" dirty="0" smtClean="0"/>
              <a:t>).</a:t>
            </a:r>
          </a:p>
          <a:p>
            <a:r>
              <a:rPr lang="en-US" dirty="0"/>
              <a:t>The ADF security framework at a high level offers the following:</a:t>
            </a:r>
          </a:p>
          <a:p>
            <a:pPr lvl="1"/>
            <a:r>
              <a:rPr lang="en-US" dirty="0"/>
              <a:t>Integration with </a:t>
            </a:r>
            <a:r>
              <a:rPr lang="en-US" dirty="0" err="1"/>
              <a:t>JDeveloper</a:t>
            </a:r>
            <a:r>
              <a:rPr lang="en-US" dirty="0"/>
              <a:t> IDE to provide visual and declarative development</a:t>
            </a:r>
          </a:p>
          <a:p>
            <a:pPr lvl="1"/>
            <a:r>
              <a:rPr lang="en-US" dirty="0"/>
              <a:t>Simplified security EL expressions which can be used in the web pages to control the access of UI elements</a:t>
            </a:r>
          </a:p>
          <a:p>
            <a:pPr lvl="1"/>
            <a:r>
              <a:rPr lang="en-US" dirty="0"/>
              <a:t>End-to-end coverage and security of all layers of the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946298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78857"/>
            <a:ext cx="10018712" cy="5086337"/>
          </a:xfrm>
        </p:spPr>
        <p:txBody>
          <a:bodyPr>
            <a:normAutofit/>
          </a:bodyPr>
          <a:lstStyle/>
          <a:p>
            <a:r>
              <a:rPr lang="en-US" dirty="0"/>
              <a:t>Configuring ADF </a:t>
            </a:r>
            <a:r>
              <a:rPr lang="en-US" dirty="0" smtClean="0"/>
              <a:t>security</a:t>
            </a:r>
          </a:p>
          <a:p>
            <a:pPr lvl="1"/>
            <a:r>
              <a:rPr lang="en-US" b="1" dirty="0"/>
              <a:t>HTTP Basic Authentication: This uses the default browser login dialog.</a:t>
            </a:r>
          </a:p>
          <a:p>
            <a:pPr lvl="1"/>
            <a:r>
              <a:rPr lang="en-US" b="1" dirty="0"/>
              <a:t>HTTP Digest Authentication: When you use this option the browser client encrypts the password before sending it to the server. </a:t>
            </a:r>
          </a:p>
          <a:p>
            <a:pPr lvl="1"/>
            <a:r>
              <a:rPr lang="en-US" b="1" dirty="0"/>
              <a:t>HTTPS Client Authentication (public key certificate): This uses public key certificates to perform client authentication over a secure HTTP connection.</a:t>
            </a:r>
          </a:p>
          <a:p>
            <a:pPr lvl="1"/>
            <a:r>
              <a:rPr lang="en-US" b="1" dirty="0"/>
              <a:t>Form-Based Client Authentication: When you select this option, the IDE allows you to choose either of the following: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19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946298"/>
          </a:xfrm>
        </p:spPr>
        <p:txBody>
          <a:bodyPr>
            <a:normAutofit/>
          </a:bodyPr>
          <a:lstStyle/>
          <a:p>
            <a:r>
              <a:rPr lang="en-US" dirty="0"/>
              <a:t>ADF security artefacts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78857"/>
            <a:ext cx="10018712" cy="5086337"/>
          </a:xfrm>
        </p:spPr>
        <p:txBody>
          <a:bodyPr>
            <a:normAutofit/>
          </a:bodyPr>
          <a:lstStyle/>
          <a:p>
            <a:r>
              <a:rPr lang="en-US" dirty="0"/>
              <a:t>the security related configuration files for the application</a:t>
            </a:r>
            <a:r>
              <a:rPr lang="en-US" dirty="0" smtClean="0"/>
              <a:t>, such </a:t>
            </a:r>
            <a:r>
              <a:rPr lang="en-US" dirty="0"/>
              <a:t>as web.xml, adf-config.xml, weblogic.xml, jps-config.xml, </a:t>
            </a:r>
            <a:r>
              <a:rPr lang="en-US" dirty="0" err="1"/>
              <a:t>cwallet.sso</a:t>
            </a:r>
            <a:r>
              <a:rPr lang="en-US" dirty="0"/>
              <a:t>, and </a:t>
            </a:r>
            <a:r>
              <a:rPr lang="en-US" dirty="0" smtClean="0"/>
              <a:t>jazn-data.xml</a:t>
            </a:r>
          </a:p>
          <a:p>
            <a:r>
              <a:rPr lang="en-US" dirty="0"/>
              <a:t>Defining application roles and users</a:t>
            </a:r>
            <a:endParaRPr lang="en-US" b="1" dirty="0"/>
          </a:p>
          <a:p>
            <a:pPr lvl="1"/>
            <a:r>
              <a:rPr lang="en-US" b="1" dirty="0"/>
              <a:t>Application roles versus enterprise roles</a:t>
            </a:r>
          </a:p>
          <a:p>
            <a:pPr lvl="1"/>
            <a:r>
              <a:rPr lang="en-US" b="1" dirty="0"/>
              <a:t>Providing resource grants</a:t>
            </a:r>
          </a:p>
          <a:p>
            <a:pPr lvl="1"/>
            <a:r>
              <a:rPr lang="en-US" b="1" dirty="0"/>
              <a:t>Using entitlement grants to aggregate resources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54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946298"/>
          </a:xfrm>
        </p:spPr>
        <p:txBody>
          <a:bodyPr>
            <a:normAutofit/>
          </a:bodyPr>
          <a:lstStyle/>
          <a:p>
            <a:r>
              <a:rPr lang="en-US" dirty="0"/>
              <a:t>Securing data update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78857"/>
            <a:ext cx="10018712" cy="5086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ADF entity objects handle the posting of changes to the data source in a Fusion web application. You can leverage the security features offered by entity objects to authorize all the data update operations on entity </a:t>
            </a:r>
            <a:r>
              <a:rPr lang="en-US" dirty="0" smtClean="0"/>
              <a:t>rows</a:t>
            </a:r>
          </a:p>
          <a:p>
            <a:pPr lvl="1"/>
            <a:r>
              <a:rPr lang="en-US" b="1" dirty="0" smtClean="0"/>
              <a:t>Entity </a:t>
            </a:r>
            <a:r>
              <a:rPr lang="en-US" b="1" dirty="0"/>
              <a:t>object </a:t>
            </a:r>
            <a:r>
              <a:rPr lang="en-US" b="1" dirty="0" smtClean="0"/>
              <a:t>level</a:t>
            </a:r>
          </a:p>
          <a:p>
            <a:pPr lvl="1"/>
            <a:r>
              <a:rPr lang="en-US" b="1" dirty="0"/>
              <a:t>Attribute </a:t>
            </a:r>
            <a:r>
              <a:rPr lang="en-US" b="1" dirty="0" smtClean="0"/>
              <a:t>level</a:t>
            </a:r>
          </a:p>
          <a:p>
            <a:r>
              <a:rPr lang="en-US" dirty="0"/>
              <a:t>Defining custom resource types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this.getEntityDef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action = "update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ADFContext.getCurrent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getSecurityContext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ResourcePermission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resourcePermission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ResourcePermission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(type,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action);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userHasPermission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securityCtx.hasPermission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resourcePermission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946298"/>
          </a:xfrm>
        </p:spPr>
        <p:txBody>
          <a:bodyPr>
            <a:normAutofit fontScale="90000"/>
          </a:bodyPr>
          <a:lstStyle/>
          <a:p>
            <a:r>
              <a:rPr lang="en-US" dirty="0"/>
              <a:t>Authorization check in view objects with secured entity object usages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78857"/>
            <a:ext cx="10018712" cy="5086337"/>
          </a:xfrm>
        </p:spPr>
        <p:txBody>
          <a:bodyPr>
            <a:normAutofit/>
          </a:bodyPr>
          <a:lstStyle/>
          <a:p>
            <a:r>
              <a:rPr lang="en-US" dirty="0"/>
              <a:t>The ADF framework has built-in support to secure data rows returned by a view object. When you execute a view object backed up by security-enabled entity object usages, it will invoke the </a:t>
            </a:r>
            <a:r>
              <a:rPr lang="en-US" dirty="0" err="1"/>
              <a:t>oracle.jbo.DataSecurityProvider</a:t>
            </a:r>
            <a:r>
              <a:rPr lang="en-US" dirty="0"/>
              <a:t> implementation configured in adf-config.xml during the query preparation phase in order to identify the</a:t>
            </a:r>
            <a:r>
              <a:rPr lang="en-US" cap="small" dirty="0"/>
              <a:t> where</a:t>
            </a:r>
            <a:r>
              <a:rPr lang="en-US" dirty="0"/>
              <a:t> clause fragment that needs to be added to the SQL statement for preventing unauthorized access to data rows.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SELECT &lt;COLIMN_NAMES&gt; FROM &lt;TABLE_NAME&gt; WHERE </a:t>
            </a:r>
            <a:r>
              <a:rPr lang="en-US" dirty="0" smtClean="0"/>
              <a:t>1=2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946298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Referencing an authenticated username in the SQL WHERE clause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78857"/>
            <a:ext cx="10018712" cy="5086337"/>
          </a:xfrm>
        </p:spPr>
        <p:txBody>
          <a:bodyPr>
            <a:normAutofit/>
          </a:bodyPr>
          <a:lstStyle/>
          <a:p>
            <a:r>
              <a:rPr lang="en-US" dirty="0"/>
              <a:t>Where="EmployeeEO.NAME = :</a:t>
            </a:r>
            <a:r>
              <a:rPr lang="en-US" dirty="0" err="1"/>
              <a:t>currentUserName</a:t>
            </a:r>
            <a:r>
              <a:rPr lang="en-US" dirty="0"/>
              <a:t>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value is set using the Groovy expression </a:t>
            </a:r>
            <a:r>
              <a:rPr lang="en-US" dirty="0" err="1"/>
              <a:t>adf.context.securityContext</a:t>
            </a:r>
            <a:r>
              <a:rPr lang="en-US" dirty="0"/>
              <a:t>. </a:t>
            </a:r>
            <a:r>
              <a:rPr lang="en-US" dirty="0" err="1"/>
              <a:t>userName</a:t>
            </a:r>
            <a:r>
              <a:rPr lang="en-US" dirty="0"/>
              <a:t> which points to the logged in user principal.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946298"/>
          </a:xfrm>
        </p:spPr>
        <p:txBody>
          <a:bodyPr>
            <a:normAutofit/>
          </a:bodyPr>
          <a:lstStyle/>
          <a:p>
            <a:r>
              <a:rPr lang="en-US" dirty="0"/>
              <a:t>Securing business service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78857"/>
            <a:ext cx="10018712" cy="5086337"/>
          </a:xfrm>
        </p:spPr>
        <p:txBody>
          <a:bodyPr>
            <a:normAutofit/>
          </a:bodyPr>
          <a:lstStyle/>
          <a:p>
            <a:r>
              <a:rPr lang="en-US" dirty="0"/>
              <a:t>In the</a:t>
            </a:r>
            <a:r>
              <a:rPr lang="en-US" b="1" dirty="0"/>
              <a:t> Create Resource</a:t>
            </a:r>
            <a:r>
              <a:rPr lang="en-US" dirty="0"/>
              <a:t> dialog, specify a fully qualified class name along with a method name as value for the</a:t>
            </a:r>
            <a:r>
              <a:rPr lang="en-US" b="1" dirty="0"/>
              <a:t> Name</a:t>
            </a:r>
            <a:r>
              <a:rPr lang="en-US" dirty="0"/>
              <a:t> field. For example, if you are defining the method permission for </a:t>
            </a:r>
            <a:r>
              <a:rPr lang="en-US" dirty="0" err="1"/>
              <a:t>updateDeparment</a:t>
            </a:r>
            <a:r>
              <a:rPr lang="en-US" dirty="0"/>
              <a:t>() defined in the class model. </a:t>
            </a:r>
            <a:r>
              <a:rPr lang="en-US" dirty="0" err="1"/>
              <a:t>service.HRServiceAppModuleImpl</a:t>
            </a:r>
            <a:r>
              <a:rPr lang="en-US" dirty="0"/>
              <a:t>, the</a:t>
            </a:r>
            <a:r>
              <a:rPr lang="en-US" b="1" dirty="0"/>
              <a:t> Name</a:t>
            </a:r>
            <a:r>
              <a:rPr lang="en-US" dirty="0"/>
              <a:t> field is specified as model. </a:t>
            </a:r>
            <a:r>
              <a:rPr lang="en-US" dirty="0" err="1" smtClean="0"/>
              <a:t>service.HRServiceAppModuleImpl.updateDeparment</a:t>
            </a:r>
            <a:endParaRPr lang="en-US" dirty="0" smtClean="0"/>
          </a:p>
          <a:p>
            <a:r>
              <a:rPr lang="en-US" dirty="0"/>
              <a:t>Using method permissions in an EL expression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disabled="#{!</a:t>
            </a:r>
            <a:r>
              <a:rPr lang="en-US" dirty="0" err="1"/>
              <a:t>securityContext.userGrantedPermission</a:t>
            </a:r>
            <a:r>
              <a:rPr lang="en-US" dirty="0"/>
              <a:t>['</a:t>
            </a:r>
            <a:r>
              <a:rPr lang="en-US" dirty="0" err="1"/>
              <a:t>permissionCla</a:t>
            </a:r>
            <a:r>
              <a:rPr lang="en-US" dirty="0"/>
              <a:t> </a:t>
            </a:r>
            <a:r>
              <a:rPr lang="en-US" dirty="0" err="1"/>
              <a:t>ss</a:t>
            </a:r>
            <a:r>
              <a:rPr lang="en-US" dirty="0"/>
              <a:t>=</a:t>
            </a:r>
            <a:r>
              <a:rPr lang="en-US" dirty="0" err="1"/>
              <a:t>oracle.adf.share.security.authorization.MethodPermission,target</a:t>
            </a:r>
            <a:r>
              <a:rPr lang="en-US" dirty="0"/>
              <a:t>= </a:t>
            </a:r>
            <a:r>
              <a:rPr lang="en-US" dirty="0" err="1"/>
              <a:t>model.service.HRServiceAppModuleImpl.updateDeparment,action</a:t>
            </a:r>
            <a:r>
              <a:rPr lang="en-US" dirty="0"/>
              <a:t>=invoke']}"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94629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the expression builder to add security expressions to a user interface component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78857"/>
            <a:ext cx="10018712" cy="5086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securityContext.userName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ADFContext.getCurrent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getSecurityContext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loggedInUserName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securityCtx.getUserName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securityContext.authenticated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securityCtx.isAuthenticated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securityContext.userInRole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commaSeparatedRoleNames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isUserInRole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securityCtx.isUserInRole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it-admin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securityContext.userInAllRoles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commaSeparatedRoleNames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</p:txBody>
      </p:sp>
    </p:spTree>
    <p:extLst>
      <p:ext uri="{BB962C8B-B14F-4D97-AF65-F5344CB8AC3E}">
        <p14:creationId xmlns:p14="http://schemas.microsoft.com/office/powerpoint/2010/main" val="23035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cle Adf -Example.potx" id="{11C7C6D3-D5A0-4CD7-BDD3-4736FBFF5CDD}" vid="{FACF3ED7-8AEF-4203-8BB0-FB4162EC3D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 Adf -Example</Template>
  <TotalTime>3800</TotalTime>
  <Words>601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Courier New</vt:lpstr>
      <vt:lpstr>Parallax</vt:lpstr>
      <vt:lpstr>PowerPoint Presentation</vt:lpstr>
      <vt:lpstr>Introduction</vt:lpstr>
      <vt:lpstr>Introduction</vt:lpstr>
      <vt:lpstr>ADF security artefacts</vt:lpstr>
      <vt:lpstr>Securing data update operations</vt:lpstr>
      <vt:lpstr>Authorization check in view objects with secured entity object usages</vt:lpstr>
      <vt:lpstr>Referencing an authenticated username in the SQL WHERE clause</vt:lpstr>
      <vt:lpstr>Securing business service methods</vt:lpstr>
      <vt:lpstr>Using the expression builder to add security expressions to a user interface component</vt:lpstr>
      <vt:lpstr>Using the expression builder to add security expressions to a user interface component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Oracle ADF</dc:title>
  <dc:creator>Hosein Zare</dc:creator>
  <cp:lastModifiedBy>Hosein Zare</cp:lastModifiedBy>
  <cp:revision>433</cp:revision>
  <cp:lastPrinted>2014-02-08T14:03:41Z</cp:lastPrinted>
  <dcterms:created xsi:type="dcterms:W3CDTF">2013-09-28T20:16:03Z</dcterms:created>
  <dcterms:modified xsi:type="dcterms:W3CDTF">2014-03-08T12:32:26Z</dcterms:modified>
</cp:coreProperties>
</file>