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3"/>
  </p:notesMasterIdLst>
  <p:handoutMasterIdLst>
    <p:handoutMasterId r:id="rId14"/>
  </p:handoutMasterIdLst>
  <p:sldIdLst>
    <p:sldId id="284" r:id="rId2"/>
    <p:sldId id="300" r:id="rId3"/>
    <p:sldId id="301" r:id="rId4"/>
    <p:sldId id="302" r:id="rId5"/>
    <p:sldId id="304" r:id="rId6"/>
    <p:sldId id="305" r:id="rId7"/>
    <p:sldId id="306" r:id="rId8"/>
    <p:sldId id="307" r:id="rId9"/>
    <p:sldId id="309" r:id="rId10"/>
    <p:sldId id="310" r:id="rId11"/>
    <p:sldId id="311"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300"/>
            <p14:sldId id="301"/>
            <p14:sldId id="302"/>
            <p14:sldId id="304"/>
            <p14:sldId id="305"/>
            <p14:sldId id="306"/>
            <p14:sldId id="307"/>
            <p14:sldId id="309"/>
            <p14:sldId id="310"/>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3/10/2014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3/10/2014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3/10/2014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3/10/2014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3/10/2014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3/10/2014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More about Adf Faces</a:t>
            </a:r>
            <a:endParaRPr lang="en-US" sz="6000"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
        <p:nvSpPr>
          <p:cNvPr id="4" name="Subtitle 2"/>
          <p:cNvSpPr txBox="1">
            <a:spLocks/>
          </p:cNvSpPr>
          <p:nvPr/>
        </p:nvSpPr>
        <p:spPr>
          <a:xfrm>
            <a:off x="4667777" y="41486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Use JavaScript to Launch an External Help Window</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af:commandToolbarButton</a:t>
            </a:r>
            <a:r>
              <a:rPr lang="en-US" sz="1600" dirty="0">
                <a:latin typeface="Courier New" panose="02070309020205020404" pitchFamily="49" charset="0"/>
                <a:cs typeface="Courier New" panose="02070309020205020404" pitchFamily="49" charset="0"/>
              </a:rPr>
              <a:t> text="Launch help window" id="</a:t>
            </a:r>
            <a:r>
              <a:rPr lang="en-US" sz="1600" dirty="0" smtClean="0">
                <a:latin typeface="Courier New" panose="02070309020205020404" pitchFamily="49" charset="0"/>
                <a:cs typeface="Courier New" panose="02070309020205020404" pitchFamily="49" charset="0"/>
              </a:rPr>
              <a:t>ctb1“ icon</a:t>
            </a:r>
            <a:r>
              <a:rPr lang="en-US" sz="1600" dirty="0">
                <a:latin typeface="Courier New" panose="02070309020205020404" pitchFamily="49" charset="0"/>
                <a:cs typeface="Courier New" panose="02070309020205020404" pitchFamily="49" charset="0"/>
              </a:rPr>
              <a:t>="/images/happy_computer.gif"&gt;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af:clientListener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method="</a:t>
            </a:r>
            <a:r>
              <a:rPr lang="en-US" sz="1600" b="1" dirty="0" err="1">
                <a:latin typeface="Courier New" panose="02070309020205020404" pitchFamily="49" charset="0"/>
                <a:cs typeface="Courier New" panose="02070309020205020404" pitchFamily="49" charset="0"/>
              </a:rPr>
              <a:t>launchHelp</a:t>
            </a:r>
            <a:r>
              <a:rPr lang="en-US" sz="1600" b="1" dirty="0">
                <a:latin typeface="Courier New" panose="02070309020205020404" pitchFamily="49" charset="0"/>
                <a:cs typeface="Courier New" panose="02070309020205020404" pitchFamily="49" charset="0"/>
              </a:rPr>
              <a:t>" type="click"</a:t>
            </a:r>
            <a:r>
              <a:rPr lang="en-US" sz="1600" dirty="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af:commandToolbarButton</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af:resource</a:t>
            </a:r>
            <a:r>
              <a:rPr lang="en-US" sz="1600" dirty="0">
                <a:latin typeface="Courier New" panose="02070309020205020404" pitchFamily="49" charset="0"/>
                <a:cs typeface="Courier New" panose="02070309020205020404" pitchFamily="49" charset="0"/>
              </a:rPr>
              <a:t> type="</a:t>
            </a:r>
            <a:r>
              <a:rPr lang="en-US" sz="1600" dirty="0" err="1">
                <a:latin typeface="Courier New" panose="02070309020205020404" pitchFamily="49" charset="0"/>
                <a:cs typeface="Courier New" panose="02070309020205020404" pitchFamily="49" charset="0"/>
              </a:rPr>
              <a:t>javascript</a:t>
            </a:r>
            <a:r>
              <a:rPr lang="en-US" sz="1600" dirty="0">
                <a:latin typeface="Courier New" panose="02070309020205020404" pitchFamily="49" charset="0"/>
                <a:cs typeface="Courier New" panose="02070309020205020404" pitchFamily="49" charset="0"/>
              </a:rPr>
              <a:t>" &gt;   </a:t>
            </a:r>
            <a:endParaRPr lang="en-US" sz="1600"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function </a:t>
            </a:r>
            <a:r>
              <a:rPr lang="en-US" sz="1600" b="1" dirty="0" err="1">
                <a:latin typeface="Courier New" panose="02070309020205020404" pitchFamily="49" charset="0"/>
                <a:cs typeface="Courier New" panose="02070309020205020404" pitchFamily="49" charset="0"/>
              </a:rPr>
              <a:t>launchHelp</a:t>
            </a:r>
            <a:r>
              <a:rPr lang="en-US" sz="1600" b="1" dirty="0">
                <a:latin typeface="Courier New" panose="02070309020205020404" pitchFamily="49" charset="0"/>
                <a:cs typeface="Courier New" panose="02070309020205020404" pitchFamily="49" charset="0"/>
              </a:rPr>
              <a:t>(event)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AdfPage.PAGE.launchHelpWindow</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helpClient.jspx</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af:resource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118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smtClean="0"/>
              <a:t>To </a:t>
            </a:r>
            <a:r>
              <a:rPr lang="en-US" b="1" dirty="0"/>
              <a:t>Access Help Content from a UI Component</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af:outputFormatted</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value="#{</a:t>
            </a:r>
            <a:r>
              <a:rPr lang="en-US" sz="1600" dirty="0" err="1">
                <a:latin typeface="Courier New" panose="02070309020205020404" pitchFamily="49" charset="0"/>
                <a:cs typeface="Courier New" panose="02070309020205020404" pitchFamily="49" charset="0"/>
              </a:rPr>
              <a:t>adfFacesContext.helpProvider</a:t>
            </a:r>
            <a:r>
              <a:rPr lang="en-US" sz="1600" dirty="0">
                <a:latin typeface="Courier New" panose="02070309020205020404" pitchFamily="49" charset="0"/>
                <a:cs typeface="Courier New" panose="02070309020205020404" pitchFamily="49" charset="0"/>
              </a:rPr>
              <a:t>['XLIFF_CREDIT_CARD'].instructions}"/&gt; </a:t>
            </a:r>
          </a:p>
        </p:txBody>
      </p:sp>
    </p:spTree>
    <p:extLst>
      <p:ext uri="{BB962C8B-B14F-4D97-AF65-F5344CB8AC3E}">
        <p14:creationId xmlns:p14="http://schemas.microsoft.com/office/powerpoint/2010/main" val="37201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Customizing the Appearance Using Styles and Skins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You can customize the appearance of ADF Faces and ADF Data Visualization components using an ADF skin that you apply to the application or by applying CSS style properties directly to an ADF Faces or ADF DVT component if the component exposes a style-related property (</a:t>
            </a:r>
            <a:r>
              <a:rPr lang="en-US" dirty="0" err="1"/>
              <a:t>styleClass</a:t>
            </a:r>
            <a:r>
              <a:rPr lang="en-US" dirty="0"/>
              <a:t> or </a:t>
            </a:r>
            <a:r>
              <a:rPr lang="en-US" dirty="0" err="1"/>
              <a:t>inlineStyle</a:t>
            </a:r>
            <a:r>
              <a:rPr lang="en-US" dirty="0" smtClean="0"/>
              <a:t>)</a:t>
            </a:r>
          </a:p>
          <a:p>
            <a:r>
              <a:rPr lang="en-US" dirty="0"/>
              <a:t>An </a:t>
            </a:r>
            <a:r>
              <a:rPr lang="en-US" i="1" dirty="0"/>
              <a:t>ADF skin</a:t>
            </a:r>
            <a:r>
              <a:rPr lang="en-US" dirty="0"/>
              <a:t> is a type of CSS file where you define CSS style properties based on the Cascading Style Sheet (CSS</a:t>
            </a:r>
            <a:r>
              <a:rPr lang="en-US" dirty="0" smtClean="0"/>
              <a:t>)</a:t>
            </a:r>
          </a:p>
          <a:p>
            <a:r>
              <a:rPr lang="en-US" dirty="0"/>
              <a:t>You can customize an ADF skin to serve a number of purposes</a:t>
            </a:r>
          </a:p>
        </p:txBody>
      </p:sp>
    </p:spTree>
    <p:extLst>
      <p:ext uri="{BB962C8B-B14F-4D97-AF65-F5344CB8AC3E}">
        <p14:creationId xmlns:p14="http://schemas.microsoft.com/office/powerpoint/2010/main" val="3796273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Additional Functionality for Customizing the Appearance </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You may find it helpful to understand other ADF Faces features and non-ADF Faces features before you decide to customize the appearance of your application. </a:t>
            </a:r>
          </a:p>
          <a:p>
            <a:pPr lvl="1"/>
            <a:r>
              <a:rPr lang="en-US" b="1" dirty="0" smtClean="0"/>
              <a:t>Using </a:t>
            </a:r>
            <a:r>
              <a:rPr lang="en-US" b="1" dirty="0"/>
              <a:t>parameters in text</a:t>
            </a:r>
            <a:r>
              <a:rPr lang="en-US" dirty="0"/>
              <a:t>: You can use the ADF Faces EL format tags if you want the text displayed in a component to contain parameters that will resolve at runtime.</a:t>
            </a:r>
          </a:p>
          <a:p>
            <a:pPr lvl="1"/>
            <a:r>
              <a:rPr lang="en-US" b="1" dirty="0" smtClean="0"/>
              <a:t>Internationalization </a:t>
            </a:r>
            <a:r>
              <a:rPr lang="en-US" b="1" dirty="0"/>
              <a:t>and localization</a:t>
            </a:r>
            <a:r>
              <a:rPr lang="en-US" dirty="0"/>
              <a:t>: The ADF skin that you create to apply to your application can be customized as part of a process to internationalize and localize ADF Faces pages. </a:t>
            </a:r>
          </a:p>
          <a:p>
            <a:pPr lvl="1"/>
            <a:r>
              <a:rPr lang="en-US" b="1" dirty="0" smtClean="0"/>
              <a:t>Accessibility</a:t>
            </a:r>
            <a:r>
              <a:rPr lang="en-US" dirty="0"/>
              <a:t>: The ADF skin that you create to apply to your application can be customized as part of a process to make your ADF Faces pages accessible</a:t>
            </a:r>
          </a:p>
        </p:txBody>
      </p:sp>
    </p:spTree>
    <p:extLst>
      <p:ext uri="{BB962C8B-B14F-4D97-AF65-F5344CB8AC3E}">
        <p14:creationId xmlns:p14="http://schemas.microsoft.com/office/powerpoint/2010/main" val="68607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Enabling End Users to Change an Application’s ADF Skin </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You can configure your application to enable end users select an alternative ADF skin. </a:t>
            </a:r>
          </a:p>
          <a:p>
            <a:r>
              <a:rPr lang="en-US" dirty="0"/>
              <a:t>To allow end users to change the ADF skin the application uses at runtime. Configure the component on the JSF page to set a scope value that can later be evaluated by the skin-family property in the </a:t>
            </a:r>
            <a:r>
              <a:rPr lang="en-US" dirty="0" err="1"/>
              <a:t>trinidad-config</a:t>
            </a:r>
            <a:r>
              <a:rPr lang="en-US" dirty="0"/>
              <a:t> file</a:t>
            </a:r>
            <a:r>
              <a:rPr lang="en-US" dirty="0" smtClean="0"/>
              <a:t>.</a:t>
            </a:r>
          </a:p>
          <a:p>
            <a:pPr lvl="1"/>
            <a:r>
              <a:rPr lang="en-US" dirty="0" smtClean="0"/>
              <a:t>Create a manage bean in session</a:t>
            </a:r>
          </a:p>
          <a:p>
            <a:pPr lvl="1"/>
            <a:r>
              <a:rPr lang="en-US" dirty="0" smtClean="0"/>
              <a:t>Set </a:t>
            </a:r>
            <a:r>
              <a:rPr lang="en-US" b="1" dirty="0"/>
              <a:t>&lt; skin-family&gt;#{</a:t>
            </a:r>
            <a:r>
              <a:rPr lang="en-US" b="1" dirty="0" err="1"/>
              <a:t>skins.skinFamily</a:t>
            </a:r>
            <a:r>
              <a:rPr lang="en-US" b="1" dirty="0"/>
              <a:t>}&lt;/</a:t>
            </a:r>
            <a:r>
              <a:rPr lang="en-US" b="1" dirty="0" smtClean="0"/>
              <a:t>skin-family&gt; </a:t>
            </a:r>
            <a:r>
              <a:rPr lang="en-US" dirty="0" smtClean="0"/>
              <a:t>in trinidad-config.xml</a:t>
            </a:r>
          </a:p>
          <a:p>
            <a:pPr lvl="1"/>
            <a:r>
              <a:rPr lang="en-US" dirty="0" smtClean="0"/>
              <a:t>Add some buttons in page to change a skin name in that</a:t>
            </a:r>
          </a:p>
          <a:p>
            <a:pPr lvl="1"/>
            <a:r>
              <a:rPr lang="en-US" dirty="0" smtClean="0"/>
              <a:t>Reload page</a:t>
            </a:r>
            <a:endParaRPr lang="en-US" dirty="0"/>
          </a:p>
        </p:txBody>
      </p:sp>
    </p:spTree>
    <p:extLst>
      <p:ext uri="{BB962C8B-B14F-4D97-AF65-F5344CB8AC3E}">
        <p14:creationId xmlns:p14="http://schemas.microsoft.com/office/powerpoint/2010/main" val="187559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Displaying Help for Components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ADF Faces provides a framework that allows you to create and display three different types of help whose content comes from an external source, rather than as text configured on the component. </a:t>
            </a:r>
            <a:endParaRPr lang="en-US" dirty="0" smtClean="0"/>
          </a:p>
          <a:p>
            <a:r>
              <a:rPr lang="en-US" dirty="0" smtClean="0"/>
              <a:t>Because </a:t>
            </a:r>
            <a:r>
              <a:rPr lang="en-US" dirty="0"/>
              <a:t>it is not configured directly on the component, the content can be used by more than one component, saving time in creating pages and also allowing you to change the content in one place rather than everywhere the content appears</a:t>
            </a:r>
          </a:p>
        </p:txBody>
      </p:sp>
    </p:spTree>
    <p:extLst>
      <p:ext uri="{BB962C8B-B14F-4D97-AF65-F5344CB8AC3E}">
        <p14:creationId xmlns:p14="http://schemas.microsoft.com/office/powerpoint/2010/main" val="506943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Displaying Help for Components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The first type of external help provided by ADF Faces is Definition </a:t>
            </a:r>
            <a:r>
              <a:rPr lang="en-US" dirty="0" smtClean="0"/>
              <a:t>help</a:t>
            </a:r>
          </a:p>
          <a:p>
            <a:pPr lvl="1"/>
            <a:r>
              <a:rPr lang="en-US" dirty="0"/>
              <a:t>Select components, Choose Color, Choose Date, Query </a:t>
            </a:r>
            <a:r>
              <a:rPr lang="en-US" dirty="0" smtClean="0"/>
              <a:t>components , </a:t>
            </a:r>
            <a:r>
              <a:rPr lang="en-US" dirty="0"/>
              <a:t>Panel Header, </a:t>
            </a:r>
            <a:r>
              <a:rPr lang="en-US" dirty="0" err="1" smtClean="0"/>
              <a:t>PanelBox</a:t>
            </a:r>
            <a:r>
              <a:rPr lang="en-US" dirty="0"/>
              <a:t>, Show Detail </a:t>
            </a:r>
            <a:r>
              <a:rPr lang="en-US" dirty="0" smtClean="0"/>
              <a:t>Header , </a:t>
            </a:r>
            <a:r>
              <a:rPr lang="en-US" dirty="0"/>
              <a:t>Panel Window, Columns in table </a:t>
            </a:r>
            <a:endParaRPr lang="en-US" dirty="0" smtClean="0"/>
          </a:p>
          <a:p>
            <a:r>
              <a:rPr lang="en-US" dirty="0"/>
              <a:t>The second type of help is Instruction help. Where Instruction help is displayed depends on the component with which it is associated. The </a:t>
            </a:r>
            <a:r>
              <a:rPr lang="en-US" dirty="0" err="1"/>
              <a:t>panelHeader</a:t>
            </a:r>
            <a:r>
              <a:rPr lang="en-US" dirty="0"/>
              <a:t> and Search panel components display Instruction help within the header. </a:t>
            </a:r>
          </a:p>
          <a:p>
            <a:pPr lvl="1"/>
            <a:r>
              <a:rPr lang="en-US" dirty="0"/>
              <a:t>Input components, </a:t>
            </a:r>
            <a:r>
              <a:rPr lang="en-US" dirty="0" smtClean="0"/>
              <a:t>Note </a:t>
            </a:r>
            <a:r>
              <a:rPr lang="en-US" dirty="0"/>
              <a:t>window, </a:t>
            </a:r>
            <a:r>
              <a:rPr lang="en-US" dirty="0" smtClean="0"/>
              <a:t>Choose </a:t>
            </a:r>
            <a:r>
              <a:rPr lang="en-US" dirty="0"/>
              <a:t>Color, Choose focus </a:t>
            </a:r>
            <a:r>
              <a:rPr lang="en-US" dirty="0" smtClean="0"/>
              <a:t>only Date</a:t>
            </a:r>
            <a:r>
              <a:rPr lang="en-US" dirty="0"/>
              <a:t>, Quick Query </a:t>
            </a:r>
            <a:r>
              <a:rPr lang="en-US" dirty="0" smtClean="0"/>
              <a:t>, </a:t>
            </a:r>
            <a:r>
              <a:rPr lang="en-US" dirty="0"/>
              <a:t>Panel Header, Panel Box, Query </a:t>
            </a:r>
          </a:p>
          <a:p>
            <a:r>
              <a:rPr lang="en-US" dirty="0"/>
              <a:t>The last type of help is External URL help. You provide a URL to a web page in an external application, and when the help icon is clicked, the web page opens in a separate browser </a:t>
            </a:r>
            <a:r>
              <a:rPr lang="en-US" dirty="0" smtClean="0"/>
              <a:t>window</a:t>
            </a:r>
            <a:endParaRPr lang="en-US" dirty="0"/>
          </a:p>
        </p:txBody>
      </p:sp>
    </p:spTree>
    <p:extLst>
      <p:ext uri="{BB962C8B-B14F-4D97-AF65-F5344CB8AC3E}">
        <p14:creationId xmlns:p14="http://schemas.microsoft.com/office/powerpoint/2010/main" val="3034145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Displaying Help for Components</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ADF Faces includes a variety of help providers. The </a:t>
            </a:r>
            <a:r>
              <a:rPr lang="en-US" dirty="0" err="1"/>
              <a:t>ResourceBundleHelpProvider</a:t>
            </a:r>
            <a:r>
              <a:rPr lang="en-US" dirty="0"/>
              <a:t> help provider allows you to create resource bundles that hold the help content. The </a:t>
            </a:r>
            <a:r>
              <a:rPr lang="en-US" dirty="0" err="1"/>
              <a:t>ELHelpProvider</a:t>
            </a:r>
            <a:r>
              <a:rPr lang="en-US" dirty="0"/>
              <a:t> help provider allows you to create XLIFF files that get converted into maps, or create a managed </a:t>
            </a:r>
            <a:r>
              <a:rPr lang="en-US" dirty="0" smtClean="0"/>
              <a:t>bean that contains a map of help text strings</a:t>
            </a:r>
          </a:p>
          <a:p>
            <a:r>
              <a:rPr lang="en-US" dirty="0"/>
              <a:t>To create help for your application, do the following:</a:t>
            </a:r>
          </a:p>
          <a:p>
            <a:pPr lvl="1"/>
            <a:r>
              <a:rPr lang="en-US" dirty="0"/>
              <a:t>Determine the help </a:t>
            </a:r>
            <a:r>
              <a:rPr lang="en-US" dirty="0" smtClean="0"/>
              <a:t>provider</a:t>
            </a:r>
          </a:p>
          <a:p>
            <a:pPr lvl="1"/>
            <a:r>
              <a:rPr lang="en-US" dirty="0"/>
              <a:t>Register the help </a:t>
            </a:r>
            <a:r>
              <a:rPr lang="en-US" dirty="0" smtClean="0"/>
              <a:t>provider </a:t>
            </a:r>
            <a:r>
              <a:rPr lang="en-US" dirty="0"/>
              <a:t>specifying the prefix that will be used to access the provider’s help. Each help provider has its own unique prefix, which is used as its identifier</a:t>
            </a:r>
            <a:r>
              <a:rPr lang="en-US" dirty="0" smtClean="0"/>
              <a:t>.</a:t>
            </a:r>
          </a:p>
          <a:p>
            <a:pPr lvl="1"/>
            <a:r>
              <a:rPr lang="en-US" dirty="0"/>
              <a:t>Have the UI components access the help contained in the providers by using the component’s </a:t>
            </a:r>
            <a:r>
              <a:rPr lang="en-US" dirty="0" err="1"/>
              <a:t>helpTopicId</a:t>
            </a:r>
            <a:r>
              <a:rPr lang="en-US" dirty="0"/>
              <a:t> attribute</a:t>
            </a:r>
          </a:p>
        </p:txBody>
      </p:sp>
    </p:spTree>
    <p:extLst>
      <p:ext uri="{BB962C8B-B14F-4D97-AF65-F5344CB8AC3E}">
        <p14:creationId xmlns:p14="http://schemas.microsoft.com/office/powerpoint/2010/main" val="2416173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How to Create Resource Bundle-Based Help</a:t>
            </a:r>
            <a:endParaRPr lang="en-US" dirty="0"/>
          </a:p>
        </p:txBody>
      </p:sp>
      <p:sp>
        <p:nvSpPr>
          <p:cNvPr id="3" name="Content Placeholder 2"/>
          <p:cNvSpPr>
            <a:spLocks noGrp="1"/>
          </p:cNvSpPr>
          <p:nvPr>
            <p:ph idx="1"/>
          </p:nvPr>
        </p:nvSpPr>
        <p:spPr>
          <a:xfrm>
            <a:off x="1484311" y="1378857"/>
            <a:ext cx="10018712" cy="5086337"/>
          </a:xfrm>
        </p:spPr>
        <p:txBody>
          <a:bodyPr>
            <a:normAutofit fontScale="92500" lnSpcReduction="20000"/>
          </a:bodyPr>
          <a:lstStyle/>
          <a:p>
            <a:r>
              <a:rPr lang="en-US" b="1" dirty="0"/>
              <a:t>To create resource bundle-based help:</a:t>
            </a:r>
            <a:endParaRPr lang="en-US" dirty="0"/>
          </a:p>
          <a:p>
            <a:pPr lvl="1"/>
            <a:r>
              <a:rPr lang="en-US" dirty="0" smtClean="0"/>
              <a:t>The </a:t>
            </a:r>
            <a:r>
              <a:rPr lang="en-US" dirty="0"/>
              <a:t>prefix that will be used by this provider, for example, RBHELP.</a:t>
            </a:r>
          </a:p>
          <a:p>
            <a:pPr lvl="2"/>
            <a:r>
              <a:rPr lang="en-US" dirty="0" smtClean="0"/>
              <a:t>The </a:t>
            </a:r>
            <a:r>
              <a:rPr lang="en-US" dirty="0"/>
              <a:t>topic name, </a:t>
            </a:r>
            <a:r>
              <a:rPr lang="en-US" dirty="0" smtClean="0"/>
              <a:t>for </a:t>
            </a:r>
            <a:r>
              <a:rPr lang="en-US" dirty="0"/>
              <a:t>example, TELEPHONE_NUMBER.</a:t>
            </a:r>
          </a:p>
          <a:p>
            <a:pPr lvl="2"/>
            <a:r>
              <a:rPr lang="en-US" dirty="0" smtClean="0"/>
              <a:t>The </a:t>
            </a:r>
            <a:r>
              <a:rPr lang="en-US" dirty="0"/>
              <a:t>help type, for example, DEFINITION.</a:t>
            </a:r>
          </a:p>
          <a:p>
            <a:pPr lvl="2"/>
            <a:r>
              <a:rPr lang="en-US" dirty="0"/>
              <a:t>A topic ID might be RBHELP_TELEPHONE_NUMBER_DEFINITION</a:t>
            </a:r>
            <a:r>
              <a:rPr lang="en-US" dirty="0" smtClean="0"/>
              <a:t>.</a:t>
            </a:r>
          </a:p>
          <a:p>
            <a:r>
              <a:rPr lang="en-US" dirty="0"/>
              <a:t>Register the resource bundle as a help provider in the adf-settings.xml </a:t>
            </a:r>
            <a:endParaRPr lang="en-US" dirty="0" smtClean="0"/>
          </a:p>
          <a:p>
            <a:pPr marL="0" indent="0">
              <a:buNone/>
            </a:pPr>
            <a:r>
              <a:rPr lang="en-US" dirty="0"/>
              <a:t>&lt; </a:t>
            </a:r>
            <a:r>
              <a:rPr lang="en-US" dirty="0" err="1"/>
              <a:t>adf</a:t>
            </a:r>
            <a:r>
              <a:rPr lang="en-US" dirty="0"/>
              <a:t>-faces-</a:t>
            </a:r>
            <a:r>
              <a:rPr lang="en-US" dirty="0" err="1"/>
              <a:t>config</a:t>
            </a:r>
            <a:r>
              <a:rPr lang="en-US" dirty="0"/>
              <a:t> </a:t>
            </a:r>
            <a:r>
              <a:rPr lang="en-US" dirty="0" err="1"/>
              <a:t>xmlns</a:t>
            </a:r>
            <a:r>
              <a:rPr lang="en-US" dirty="0"/>
              <a:t>="http://xmlns.oracle.com/</a:t>
            </a:r>
            <a:r>
              <a:rPr lang="en-US" dirty="0" err="1"/>
              <a:t>adf</a:t>
            </a:r>
            <a:r>
              <a:rPr lang="en-US" dirty="0"/>
              <a:t>/faces/settings" &gt;</a:t>
            </a:r>
          </a:p>
          <a:p>
            <a:pPr marL="0" indent="0">
              <a:buNone/>
            </a:pPr>
            <a:r>
              <a:rPr lang="en-US" sz="2100" dirty="0" smtClean="0">
                <a:latin typeface="Courier New" panose="02070309020205020404" pitchFamily="49" charset="0"/>
                <a:cs typeface="Courier New" panose="02070309020205020404" pitchFamily="49" charset="0"/>
              </a:rPr>
              <a:t>&lt;</a:t>
            </a:r>
            <a:r>
              <a:rPr lang="en-US" sz="2100" dirty="0">
                <a:latin typeface="Courier New" panose="02070309020205020404" pitchFamily="49" charset="0"/>
                <a:cs typeface="Courier New" panose="02070309020205020404" pitchFamily="49" charset="0"/>
              </a:rPr>
              <a:t>help-provider prefix="RBHELP_"&gt; </a:t>
            </a:r>
            <a:endParaRPr lang="en-US" sz="2100" dirty="0" smtClean="0">
              <a:latin typeface="Courier New" panose="02070309020205020404" pitchFamily="49" charset="0"/>
              <a:cs typeface="Courier New" panose="02070309020205020404" pitchFamily="49" charset="0"/>
            </a:endParaRPr>
          </a:p>
          <a:p>
            <a:pPr marL="0" indent="0">
              <a:buNone/>
            </a:pPr>
            <a:r>
              <a:rPr lang="en-US" sz="2100" dirty="0" smtClean="0">
                <a:latin typeface="Courier New" panose="02070309020205020404" pitchFamily="49" charset="0"/>
                <a:cs typeface="Courier New" panose="02070309020205020404" pitchFamily="49" charset="0"/>
              </a:rPr>
              <a:t>    </a:t>
            </a:r>
            <a:r>
              <a:rPr lang="en-US" sz="2100" dirty="0">
                <a:latin typeface="Courier New" panose="02070309020205020404" pitchFamily="49" charset="0"/>
                <a:cs typeface="Courier New" panose="02070309020205020404" pitchFamily="49" charset="0"/>
              </a:rPr>
              <a:t>&lt;</a:t>
            </a:r>
            <a:r>
              <a:rPr lang="en-US" sz="2100" dirty="0" smtClean="0">
                <a:latin typeface="Courier New" panose="02070309020205020404" pitchFamily="49" charset="0"/>
                <a:cs typeface="Courier New" panose="02070309020205020404" pitchFamily="49" charset="0"/>
              </a:rPr>
              <a:t>help-provider-class&gt; </a:t>
            </a:r>
            <a:r>
              <a:rPr lang="en-US" sz="2100" dirty="0" err="1" smtClean="0">
                <a:latin typeface="Courier New" panose="02070309020205020404" pitchFamily="49" charset="0"/>
                <a:cs typeface="Courier New" panose="02070309020205020404" pitchFamily="49" charset="0"/>
              </a:rPr>
              <a:t>oracle.adf.view.rich.help.ResourceBundleHelpProvider</a:t>
            </a:r>
            <a:endParaRPr lang="en-US" sz="2100" dirty="0" smtClean="0">
              <a:latin typeface="Courier New" panose="02070309020205020404" pitchFamily="49" charset="0"/>
              <a:cs typeface="Courier New" panose="02070309020205020404" pitchFamily="49" charset="0"/>
            </a:endParaRPr>
          </a:p>
          <a:p>
            <a:pPr marL="0" indent="0">
              <a:buNone/>
            </a:pPr>
            <a:r>
              <a:rPr lang="en-US" sz="2100" dirty="0" smtClean="0">
                <a:latin typeface="Courier New" panose="02070309020205020404" pitchFamily="49" charset="0"/>
                <a:cs typeface="Courier New" panose="02070309020205020404" pitchFamily="49" charset="0"/>
              </a:rPr>
              <a:t>    &lt;/</a:t>
            </a:r>
            <a:r>
              <a:rPr lang="en-US" sz="2100" dirty="0">
                <a:latin typeface="Courier New" panose="02070309020205020404" pitchFamily="49" charset="0"/>
                <a:cs typeface="Courier New" panose="02070309020205020404" pitchFamily="49" charset="0"/>
              </a:rPr>
              <a:t>help-provider-class&gt;</a:t>
            </a:r>
          </a:p>
          <a:p>
            <a:pPr marL="0" indent="0">
              <a:buNone/>
            </a:pPr>
            <a:r>
              <a:rPr lang="en-US" sz="2100" dirty="0">
                <a:latin typeface="Courier New" panose="02070309020205020404" pitchFamily="49" charset="0"/>
                <a:cs typeface="Courier New" panose="02070309020205020404" pitchFamily="49" charset="0"/>
              </a:rPr>
              <a:t>    &lt;property</a:t>
            </a:r>
            <a:r>
              <a:rPr lang="en-US" sz="2100" dirty="0" smtClean="0">
                <a:latin typeface="Courier New" panose="02070309020205020404" pitchFamily="49" charset="0"/>
                <a:cs typeface="Courier New" panose="02070309020205020404" pitchFamily="49" charset="0"/>
              </a:rPr>
              <a:t>&gt;&lt;property-name&gt;</a:t>
            </a:r>
            <a:r>
              <a:rPr lang="en-US" sz="2100" dirty="0" err="1" smtClean="0">
                <a:latin typeface="Courier New" panose="02070309020205020404" pitchFamily="49" charset="0"/>
                <a:cs typeface="Courier New" panose="02070309020205020404" pitchFamily="49" charset="0"/>
              </a:rPr>
              <a:t>baseName</a:t>
            </a:r>
            <a:r>
              <a:rPr lang="en-US" sz="2100" dirty="0" smtClean="0">
                <a:latin typeface="Courier New" panose="02070309020205020404" pitchFamily="49" charset="0"/>
                <a:cs typeface="Courier New" panose="02070309020205020404" pitchFamily="49" charset="0"/>
              </a:rPr>
              <a:t>&lt;/property-name&gt; &lt;value&gt;</a:t>
            </a:r>
            <a:r>
              <a:rPr lang="en-US" sz="2100" dirty="0" err="1" smtClean="0">
                <a:latin typeface="Courier New" panose="02070309020205020404" pitchFamily="49" charset="0"/>
                <a:cs typeface="Courier New" panose="02070309020205020404" pitchFamily="49" charset="0"/>
              </a:rPr>
              <a:t>oracle.adfdemo.view.resource.DemoResources</a:t>
            </a:r>
            <a:r>
              <a:rPr lang="en-US" sz="2100" dirty="0" smtClean="0">
                <a:latin typeface="Courier New" panose="02070309020205020404" pitchFamily="49" charset="0"/>
                <a:cs typeface="Courier New" panose="02070309020205020404" pitchFamily="49" charset="0"/>
              </a:rPr>
              <a:t>&lt;/value&gt;</a:t>
            </a:r>
          </a:p>
          <a:p>
            <a:pPr marL="0" indent="0">
              <a:buNone/>
            </a:pPr>
            <a:r>
              <a:rPr lang="en-US" sz="2100" dirty="0" smtClean="0">
                <a:latin typeface="Courier New" panose="02070309020205020404" pitchFamily="49" charset="0"/>
                <a:cs typeface="Courier New" panose="02070309020205020404" pitchFamily="49" charset="0"/>
              </a:rPr>
              <a:t>&lt;/</a:t>
            </a:r>
            <a:r>
              <a:rPr lang="en-US" sz="2100" dirty="0">
                <a:latin typeface="Courier New" panose="02070309020205020404" pitchFamily="49" charset="0"/>
                <a:cs typeface="Courier New" panose="02070309020205020404" pitchFamily="49" charset="0"/>
              </a:rPr>
              <a:t>property</a:t>
            </a:r>
            <a:r>
              <a:rPr lang="en-US" sz="2100" dirty="0" smtClean="0">
                <a:latin typeface="Courier New" panose="02070309020205020404" pitchFamily="49" charset="0"/>
                <a:cs typeface="Courier New" panose="02070309020205020404" pitchFamily="49" charset="0"/>
              </a:rPr>
              <a:t>&gt;&lt;/</a:t>
            </a:r>
            <a:r>
              <a:rPr lang="en-US" sz="2100" dirty="0">
                <a:latin typeface="Courier New" panose="02070309020205020404" pitchFamily="49" charset="0"/>
                <a:cs typeface="Courier New" panose="02070309020205020404" pitchFamily="49" charset="0"/>
              </a:rPr>
              <a:t>help-provider</a:t>
            </a:r>
            <a:r>
              <a:rPr lang="en-US" sz="2100" dirty="0" smtClean="0">
                <a:latin typeface="Courier New" panose="02070309020205020404" pitchFamily="49" charset="0"/>
                <a:cs typeface="Courier New" panose="02070309020205020404" pitchFamily="49" charset="0"/>
              </a:rPr>
              <a:t>&gt;&lt;/</a:t>
            </a:r>
            <a:r>
              <a:rPr lang="en-US" sz="2100" dirty="0" err="1" smtClean="0">
                <a:latin typeface="Courier New" panose="02070309020205020404" pitchFamily="49" charset="0"/>
                <a:cs typeface="Courier New" panose="02070309020205020404" pitchFamily="49" charset="0"/>
              </a:rPr>
              <a:t>adf</a:t>
            </a:r>
            <a:r>
              <a:rPr lang="en-US" sz="2100" dirty="0" smtClean="0">
                <a:latin typeface="Courier New" panose="02070309020205020404" pitchFamily="49" charset="0"/>
                <a:cs typeface="Courier New" panose="02070309020205020404" pitchFamily="49" charset="0"/>
              </a:rPr>
              <a:t>-faces-</a:t>
            </a:r>
            <a:r>
              <a:rPr lang="en-US" sz="2100" dirty="0" err="1" smtClean="0">
                <a:latin typeface="Courier New" panose="02070309020205020404" pitchFamily="49" charset="0"/>
                <a:cs typeface="Courier New" panose="02070309020205020404" pitchFamily="49" charset="0"/>
              </a:rPr>
              <a:t>config</a:t>
            </a:r>
            <a:r>
              <a:rPr lang="en-US" sz="2100" dirty="0" smtClean="0">
                <a:latin typeface="Courier New" panose="02070309020205020404" pitchFamily="49" charset="0"/>
                <a:cs typeface="Courier New" panose="02070309020205020404" pitchFamily="49" charset="0"/>
              </a:rPr>
              <a:t>&gt;&lt;/</a:t>
            </a:r>
            <a:r>
              <a:rPr lang="en-US" sz="2100" dirty="0" err="1">
                <a:latin typeface="Courier New" panose="02070309020205020404" pitchFamily="49" charset="0"/>
                <a:cs typeface="Courier New" panose="02070309020205020404" pitchFamily="49" charset="0"/>
              </a:rPr>
              <a:t>adf</a:t>
            </a:r>
            <a:r>
              <a:rPr lang="en-US" sz="2100" dirty="0">
                <a:latin typeface="Courier New" panose="02070309020205020404" pitchFamily="49" charset="0"/>
                <a:cs typeface="Courier New" panose="02070309020205020404" pitchFamily="49" charset="0"/>
              </a:rPr>
              <a:t>-settings </a:t>
            </a:r>
            <a:r>
              <a:rPr lang="en-US" sz="2100" dirty="0" smtClean="0">
                <a:latin typeface="Courier New" panose="02070309020205020404" pitchFamily="49" charset="0"/>
                <a:cs typeface="Courier New" panose="02070309020205020404" pitchFamily="49" charset="0"/>
              </a:rPr>
              <a:t>&gt;</a:t>
            </a:r>
            <a:endParaRPr lang="en-US" sz="2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9420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How to Create Resource Bundle-Based Help</a:t>
            </a:r>
            <a:endParaRPr lang="en-US" dirty="0"/>
          </a:p>
        </p:txBody>
      </p:sp>
      <p:sp>
        <p:nvSpPr>
          <p:cNvPr id="3" name="Content Placeholder 2"/>
          <p:cNvSpPr>
            <a:spLocks noGrp="1"/>
          </p:cNvSpPr>
          <p:nvPr>
            <p:ph idx="1"/>
          </p:nvPr>
        </p:nvSpPr>
        <p:spPr>
          <a:xfrm>
            <a:off x="1484311" y="1378857"/>
            <a:ext cx="10018712" cy="5086337"/>
          </a:xfrm>
        </p:spPr>
        <p:txBody>
          <a:bodyPr>
            <a:normAutofit fontScale="85000" lnSpcReduction="20000"/>
          </a:bodyPr>
          <a:lstStyle/>
          <a:p>
            <a:r>
              <a:rPr lang="en-US" dirty="0"/>
              <a:t>If you want to use External URL help, then you also must extend the </a:t>
            </a:r>
            <a:r>
              <a:rPr lang="en-US" dirty="0" err="1"/>
              <a:t>ResourceBundleHelpProvider</a:t>
            </a:r>
            <a:r>
              <a:rPr lang="en-US" dirty="0"/>
              <a:t> class and implement the </a:t>
            </a:r>
            <a:r>
              <a:rPr lang="en-US" dirty="0" err="1"/>
              <a:t>getExternalUrl</a:t>
            </a:r>
            <a:r>
              <a:rPr lang="en-US" dirty="0"/>
              <a:t> </a:t>
            </a:r>
            <a:r>
              <a:rPr lang="en-US" dirty="0" smtClean="0"/>
              <a:t>method</a:t>
            </a:r>
          </a:p>
          <a:p>
            <a:pPr marL="0" indent="0">
              <a:buNone/>
            </a:pPr>
            <a:r>
              <a:rPr lang="en-US" sz="2000" dirty="0">
                <a:latin typeface="Courier New" panose="02070309020205020404" pitchFamily="49" charset="0"/>
                <a:cs typeface="Courier New" panose="02070309020205020404" pitchFamily="49" charset="0"/>
              </a:rPr>
              <a:t>protected String </a:t>
            </a:r>
            <a:r>
              <a:rPr lang="en-US" sz="2000" dirty="0" err="1">
                <a:latin typeface="Courier New" panose="02070309020205020404" pitchFamily="49" charset="0"/>
                <a:cs typeface="Courier New" panose="02070309020205020404" pitchFamily="49" charset="0"/>
              </a:rPr>
              <a:t>getExternalUrl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FacesContext</a:t>
            </a:r>
            <a:r>
              <a:rPr lang="en-US" sz="2000" dirty="0">
                <a:latin typeface="Courier New" panose="02070309020205020404" pitchFamily="49" charset="0"/>
                <a:cs typeface="Courier New" panose="02070309020205020404" pitchFamily="49" charset="0"/>
              </a:rPr>
              <a:t> context, </a:t>
            </a:r>
            <a:r>
              <a:rPr lang="en-US" sz="2000" dirty="0" err="1">
                <a:latin typeface="Courier New" panose="02070309020205020404" pitchFamily="49" charset="0"/>
                <a:cs typeface="Courier New" panose="02070309020205020404" pitchFamily="49" charset="0"/>
              </a:rPr>
              <a:t>UIComponent</a:t>
            </a:r>
            <a:r>
              <a:rPr lang="en-US" sz="2000" dirty="0">
                <a:latin typeface="Courier New" panose="02070309020205020404" pitchFamily="49" charset="0"/>
                <a:cs typeface="Courier New" panose="02070309020205020404" pitchFamily="49" charset="0"/>
              </a:rPr>
              <a:t> component, </a:t>
            </a:r>
            <a:r>
              <a:rPr lang="en-US" sz="2000" dirty="0" smtClean="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topicId</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“http</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www.myURL.com”; }</a:t>
            </a:r>
            <a:endParaRPr lang="en-US" sz="2000" dirty="0">
              <a:latin typeface="Courier New" panose="02070309020205020404" pitchFamily="49" charset="0"/>
              <a:cs typeface="Courier New" panose="02070309020205020404" pitchFamily="49" charset="0"/>
            </a:endParaRPr>
          </a:p>
          <a:p>
            <a:r>
              <a:rPr lang="en-US" dirty="0"/>
              <a:t>You can store the help text in XLIFF XML files and use the </a:t>
            </a:r>
            <a:r>
              <a:rPr lang="en-US" dirty="0" err="1"/>
              <a:t>ELHelpProvider</a:t>
            </a:r>
            <a:r>
              <a:rPr lang="en-US" dirty="0"/>
              <a:t> class to deliver the content. This class translates the XLIFF file to a map of strings that will be used as the text in the </a:t>
            </a:r>
            <a:r>
              <a:rPr lang="en-US" dirty="0" smtClean="0"/>
              <a:t>help</a:t>
            </a:r>
          </a:p>
          <a:p>
            <a:r>
              <a:rPr lang="en-US" dirty="0" smtClean="0">
                <a:latin typeface="Corbel (Body)"/>
                <a:cs typeface="Courier New" panose="02070309020205020404" pitchFamily="49" charset="0"/>
              </a:rPr>
              <a:t>For manage bean help:</a:t>
            </a:r>
            <a:endParaRPr lang="en-US" dirty="0">
              <a:latin typeface="Corbel (Body)"/>
              <a:cs typeface="Courier New" panose="02070309020205020404" pitchFamily="49" charset="0"/>
            </a:endParaRPr>
          </a:p>
          <a:p>
            <a:pPr marL="0" indent="0">
              <a:buNone/>
            </a:pPr>
            <a:r>
              <a:rPr lang="en-US" sz="2100" dirty="0">
                <a:latin typeface="Courier New" panose="02070309020205020404" pitchFamily="49" charset="0"/>
                <a:cs typeface="Courier New" panose="02070309020205020404" pitchFamily="49" charset="0"/>
              </a:rPr>
              <a:t>&lt;help-provider prefix="MAPHELP</a:t>
            </a:r>
            <a:r>
              <a:rPr lang="en-US" sz="2100" dirty="0" smtClean="0">
                <a:latin typeface="Courier New" panose="02070309020205020404" pitchFamily="49" charset="0"/>
                <a:cs typeface="Courier New" panose="02070309020205020404" pitchFamily="49" charset="0"/>
              </a:rPr>
              <a:t>_"&gt; </a:t>
            </a:r>
            <a:r>
              <a:rPr lang="en-US" sz="2100" dirty="0">
                <a:latin typeface="Courier New" panose="02070309020205020404" pitchFamily="49" charset="0"/>
                <a:cs typeface="Courier New" panose="02070309020205020404" pitchFamily="49" charset="0"/>
              </a:rPr>
              <a:t>&lt;help-provider-class&gt;      </a:t>
            </a:r>
            <a:r>
              <a:rPr lang="en-US" sz="2100" dirty="0" err="1" smtClean="0">
                <a:latin typeface="Courier New" panose="02070309020205020404" pitchFamily="49" charset="0"/>
                <a:cs typeface="Courier New" panose="02070309020205020404" pitchFamily="49" charset="0"/>
              </a:rPr>
              <a:t>oracle.adf.view.rich.help.ELHelpProvider</a:t>
            </a:r>
            <a:r>
              <a:rPr lang="en-US" sz="2100" dirty="0" smtClean="0">
                <a:latin typeface="Courier New" panose="02070309020205020404" pitchFamily="49" charset="0"/>
                <a:cs typeface="Courier New" panose="02070309020205020404" pitchFamily="49" charset="0"/>
              </a:rPr>
              <a:t>    </a:t>
            </a:r>
          </a:p>
          <a:p>
            <a:pPr marL="0" indent="0">
              <a:buNone/>
            </a:pPr>
            <a:r>
              <a:rPr lang="en-US" sz="2100" dirty="0" smtClean="0">
                <a:latin typeface="Courier New" panose="02070309020205020404" pitchFamily="49" charset="0"/>
                <a:cs typeface="Courier New" panose="02070309020205020404" pitchFamily="49" charset="0"/>
              </a:rPr>
              <a:t>&lt;/</a:t>
            </a:r>
            <a:r>
              <a:rPr lang="en-US" sz="2100" dirty="0">
                <a:latin typeface="Courier New" panose="02070309020205020404" pitchFamily="49" charset="0"/>
                <a:cs typeface="Courier New" panose="02070309020205020404" pitchFamily="49" charset="0"/>
              </a:rPr>
              <a:t>help-provider-class&gt;</a:t>
            </a:r>
          </a:p>
          <a:p>
            <a:pPr marL="0" indent="0">
              <a:buNone/>
            </a:pPr>
            <a:r>
              <a:rPr lang="en-US" sz="2100" dirty="0">
                <a:latin typeface="Courier New" panose="02070309020205020404" pitchFamily="49" charset="0"/>
                <a:cs typeface="Courier New" panose="02070309020205020404" pitchFamily="49" charset="0"/>
              </a:rPr>
              <a:t>   &lt;property&gt;</a:t>
            </a:r>
          </a:p>
          <a:p>
            <a:pPr marL="0" indent="0">
              <a:buNone/>
            </a:pPr>
            <a:r>
              <a:rPr lang="en-US" sz="2100" dirty="0">
                <a:latin typeface="Courier New" panose="02070309020205020404" pitchFamily="49" charset="0"/>
                <a:cs typeface="Courier New" panose="02070309020205020404" pitchFamily="49" charset="0"/>
              </a:rPr>
              <a:t>     &lt;property-name&gt;</a:t>
            </a:r>
            <a:r>
              <a:rPr lang="en-US" sz="2100" dirty="0" err="1">
                <a:latin typeface="Courier New" panose="02070309020205020404" pitchFamily="49" charset="0"/>
                <a:cs typeface="Courier New" panose="02070309020205020404" pitchFamily="49" charset="0"/>
              </a:rPr>
              <a:t>helpSource</a:t>
            </a:r>
            <a:r>
              <a:rPr lang="en-US" sz="2100" dirty="0">
                <a:latin typeface="Courier New" panose="02070309020205020404" pitchFamily="49" charset="0"/>
                <a:cs typeface="Courier New" panose="02070309020205020404" pitchFamily="49" charset="0"/>
              </a:rPr>
              <a:t>&lt;/property-name&gt;</a:t>
            </a:r>
          </a:p>
          <a:p>
            <a:pPr marL="0" indent="0">
              <a:buNone/>
            </a:pPr>
            <a:r>
              <a:rPr lang="en-US" sz="2100" dirty="0">
                <a:latin typeface="Courier New" panose="02070309020205020404" pitchFamily="49" charset="0"/>
                <a:cs typeface="Courier New" panose="02070309020205020404" pitchFamily="49" charset="0"/>
              </a:rPr>
              <a:t>     &lt;value&gt;#{</a:t>
            </a:r>
            <a:r>
              <a:rPr lang="en-US" sz="2100" dirty="0" err="1">
                <a:latin typeface="Courier New" panose="02070309020205020404" pitchFamily="49" charset="0"/>
                <a:cs typeface="Courier New" panose="02070309020205020404" pitchFamily="49" charset="0"/>
              </a:rPr>
              <a:t>helpTranslationMap.helpMap</a:t>
            </a:r>
            <a:r>
              <a:rPr lang="en-US" sz="2100" dirty="0">
                <a:latin typeface="Courier New" panose="02070309020205020404" pitchFamily="49" charset="0"/>
                <a:cs typeface="Courier New" panose="02070309020205020404" pitchFamily="49" charset="0"/>
              </a:rPr>
              <a:t>}&lt;/value&gt;</a:t>
            </a:r>
          </a:p>
          <a:p>
            <a:pPr marL="0" indent="0">
              <a:buNone/>
            </a:pPr>
            <a:r>
              <a:rPr lang="en-US" sz="2100" dirty="0">
                <a:latin typeface="Courier New" panose="02070309020205020404" pitchFamily="49" charset="0"/>
                <a:cs typeface="Courier New" panose="02070309020205020404" pitchFamily="49" charset="0"/>
              </a:rPr>
              <a:t>   &lt;/property</a:t>
            </a:r>
            <a:r>
              <a:rPr lang="en-US" sz="2100" dirty="0" smtClean="0">
                <a:latin typeface="Courier New" panose="02070309020205020404" pitchFamily="49" charset="0"/>
                <a:cs typeface="Courier New" panose="02070309020205020404" pitchFamily="49" charset="0"/>
              </a:rPr>
              <a:t>&gt;</a:t>
            </a:r>
            <a:endParaRPr lang="en-US" sz="2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6295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3555</TotalTime>
  <Words>982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Corbel (Body)</vt:lpstr>
      <vt:lpstr>Courier New</vt:lpstr>
      <vt:lpstr>Parallax</vt:lpstr>
      <vt:lpstr>PowerPoint Presentation</vt:lpstr>
      <vt:lpstr>Customizing the Appearance Using Styles and Skins</vt:lpstr>
      <vt:lpstr>Additional Functionality for Customizing the Appearance </vt:lpstr>
      <vt:lpstr>Enabling End Users to Change an Application’s ADF Skin </vt:lpstr>
      <vt:lpstr>Displaying Help for Components</vt:lpstr>
      <vt:lpstr>Displaying Help for Components</vt:lpstr>
      <vt:lpstr>Displaying Help for Components</vt:lpstr>
      <vt:lpstr>How to Create Resource Bundle-Based Help</vt:lpstr>
      <vt:lpstr>How to Create Resource Bundle-Based Help</vt:lpstr>
      <vt:lpstr>Use JavaScript to Launch an External Help Window</vt:lpstr>
      <vt:lpstr>To Access Help Content from a UI Component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406</cp:revision>
  <cp:lastPrinted>2014-02-08T14:03:41Z</cp:lastPrinted>
  <dcterms:created xsi:type="dcterms:W3CDTF">2013-09-28T20:16:03Z</dcterms:created>
  <dcterms:modified xsi:type="dcterms:W3CDTF">2014-03-10T11:34:40Z</dcterms:modified>
</cp:coreProperties>
</file>