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1"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56"/>
            <p14:sldId id="257"/>
            <p14:sldId id="258"/>
            <p14:sldId id="259"/>
            <p14:sldId id="260"/>
            <p14:sldId id="261"/>
            <p14:sldId id="262"/>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0" d="100"/>
          <a:sy n="70" d="100"/>
        </p:scale>
        <p:origin x="714" y="84"/>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12/24/2013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0738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32639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90024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061834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245050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81872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930313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864634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12375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667979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832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4294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12/24/2013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646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12/24/2013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3106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12/24/2013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11020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3304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12/24/2013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13417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12/24/2013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1707085578"/>
      </p:ext>
    </p:extLst>
  </p:cSld>
  <p:clrMap bg1="lt1" tx1="dk1" bg2="lt2" tx2="dk2" accent1="accent1" accent2="accent2" accent3="accent3" accent4="accent4" accent5="accent5" accent6="accent6" hlink="hlink" folHlink="folHlink"/>
  <p:sldLayoutIdLst>
    <p:sldLayoutId id="2147484422" r:id="rId1"/>
    <p:sldLayoutId id="2147484423" r:id="rId2"/>
    <p:sldLayoutId id="2147484424" r:id="rId3"/>
    <p:sldLayoutId id="2147484425" r:id="rId4"/>
    <p:sldLayoutId id="2147484426" r:id="rId5"/>
    <p:sldLayoutId id="2147484427" r:id="rId6"/>
    <p:sldLayoutId id="2147484428" r:id="rId7"/>
    <p:sldLayoutId id="2147484429" r:id="rId8"/>
    <p:sldLayoutId id="2147484430" r:id="rId9"/>
    <p:sldLayoutId id="2147484431" r:id="rId10"/>
    <p:sldLayoutId id="2147484432" r:id="rId11"/>
    <p:sldLayoutId id="2147484433" r:id="rId12"/>
    <p:sldLayoutId id="2147484434" r:id="rId13"/>
    <p:sldLayoutId id="2147484435" r:id="rId14"/>
    <p:sldLayoutId id="2147484436" r:id="rId15"/>
    <p:sldLayoutId id="2147484437" r:id="rId16"/>
    <p:sldLayoutId id="214748443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ADF </a:t>
            </a:r>
            <a:r>
              <a:rPr lang="en-US" dirty="0"/>
              <a:t>Business Components</a:t>
            </a:r>
          </a:p>
        </p:txBody>
      </p:sp>
      <p:sp>
        <p:nvSpPr>
          <p:cNvPr id="3" name="Subtitle 2"/>
          <p:cNvSpPr>
            <a:spLocks noGrp="1"/>
          </p:cNvSpPr>
          <p:nvPr>
            <p:ph type="subTitle" idx="1"/>
          </p:nvPr>
        </p:nvSpPr>
        <p:spPr/>
        <p:txBody>
          <a:bodyPr>
            <a:normAutofit/>
          </a:bodyPr>
          <a:lstStyle/>
          <a:p>
            <a:r>
              <a:rPr lang="en-US" dirty="0" smtClean="0"/>
              <a:t>(Section 2)</a:t>
            </a:r>
          </a:p>
          <a:p>
            <a:r>
              <a:rPr lang="en-US" b="1" dirty="0"/>
              <a:t>Understanding the runtime behavior of ADF Business Components</a:t>
            </a:r>
            <a:endParaRPr lang="en-US" dirty="0"/>
          </a:p>
          <a:p>
            <a:endParaRPr lang="en-US" dirty="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0138" t="1851" r="9160" b="6197"/>
          <a:stretch/>
        </p:blipFill>
        <p:spPr>
          <a:xfrm>
            <a:off x="11604625" y="0"/>
            <a:ext cx="587375" cy="946150"/>
          </a:xfrm>
          <a:prstGeom prst="rect">
            <a:avLst/>
          </a:prstGeom>
        </p:spPr>
      </p:pic>
    </p:spTree>
    <p:extLst>
      <p:ext uri="{BB962C8B-B14F-4D97-AF65-F5344CB8AC3E}">
        <p14:creationId xmlns:p14="http://schemas.microsoft.com/office/powerpoint/2010/main" val="3106202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97957"/>
          </a:xfrm>
        </p:spPr>
        <p:txBody>
          <a:bodyPr/>
          <a:lstStyle/>
          <a:p>
            <a:r>
              <a:rPr lang="en-US" b="1" dirty="0" smtClean="0"/>
              <a:t>view </a:t>
            </a:r>
            <a:r>
              <a:rPr lang="en-US" b="1" dirty="0"/>
              <a:t>object, row set, and query collection</a:t>
            </a:r>
            <a:endParaRPr lang="en-US" dirty="0"/>
          </a:p>
        </p:txBody>
      </p:sp>
      <p:pic>
        <p:nvPicPr>
          <p:cNvPr id="4" name="Content Placeholder 3"/>
          <p:cNvPicPr>
            <a:picLocks noGrp="1"/>
          </p:cNvPicPr>
          <p:nvPr>
            <p:ph idx="1"/>
          </p:nvPr>
        </p:nvPicPr>
        <p:blipFill>
          <a:blip r:embed="rId2"/>
          <a:stretch>
            <a:fillRect/>
          </a:stretch>
        </p:blipFill>
        <p:spPr>
          <a:xfrm>
            <a:off x="3403887" y="1556295"/>
            <a:ext cx="6179557" cy="5170289"/>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0138" t="1851" r="9160" b="6197"/>
          <a:stretch/>
        </p:blipFill>
        <p:spPr>
          <a:xfrm>
            <a:off x="11604625" y="0"/>
            <a:ext cx="587375" cy="946150"/>
          </a:xfrm>
          <a:prstGeom prst="rect">
            <a:avLst/>
          </a:prstGeom>
        </p:spPr>
      </p:pic>
    </p:spTree>
    <p:extLst>
      <p:ext uri="{BB962C8B-B14F-4D97-AF65-F5344CB8AC3E}">
        <p14:creationId xmlns:p14="http://schemas.microsoft.com/office/powerpoint/2010/main" val="3457587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752599"/>
          </a:xfrm>
        </p:spPr>
        <p:txBody>
          <a:bodyPr/>
          <a:lstStyle/>
          <a:p>
            <a:r>
              <a:rPr lang="en-US" b="1" dirty="0"/>
              <a:t>view object, row set, and query collection</a:t>
            </a:r>
            <a:endParaRPr lang="en-US" dirty="0"/>
          </a:p>
        </p:txBody>
      </p:sp>
      <p:sp>
        <p:nvSpPr>
          <p:cNvPr id="3" name="Content Placeholder 2"/>
          <p:cNvSpPr>
            <a:spLocks noGrp="1"/>
          </p:cNvSpPr>
          <p:nvPr>
            <p:ph idx="1"/>
          </p:nvPr>
        </p:nvSpPr>
        <p:spPr>
          <a:xfrm>
            <a:off x="1484310" y="2210937"/>
            <a:ext cx="10018713" cy="4312693"/>
          </a:xfrm>
        </p:spPr>
        <p:txBody>
          <a:bodyPr>
            <a:normAutofit lnSpcReduction="10000"/>
          </a:bodyPr>
          <a:lstStyle/>
          <a:p>
            <a:r>
              <a:rPr lang="en-US" dirty="0"/>
              <a:t>A view object contains a query to read records from the database. The framework may use the same view object in multiple places to query the </a:t>
            </a:r>
            <a:r>
              <a:rPr lang="en-US" dirty="0" err="1" smtClean="0"/>
              <a:t>datasource</a:t>
            </a:r>
            <a:r>
              <a:rPr lang="en-US" dirty="0" smtClean="0"/>
              <a:t> </a:t>
            </a:r>
            <a:r>
              <a:rPr lang="en-US" dirty="0"/>
              <a:t>with a different set of </a:t>
            </a:r>
            <a:r>
              <a:rPr lang="en-US" b="1" dirty="0"/>
              <a:t>bind variable</a:t>
            </a:r>
            <a:r>
              <a:rPr lang="en-US" dirty="0"/>
              <a:t> </a:t>
            </a:r>
            <a:r>
              <a:rPr lang="en-US" dirty="0" smtClean="0"/>
              <a:t>values</a:t>
            </a:r>
            <a:r>
              <a:rPr lang="en-US" dirty="0"/>
              <a:t>. </a:t>
            </a:r>
            <a:endParaRPr lang="en-US" dirty="0" smtClean="0"/>
          </a:p>
          <a:p>
            <a:r>
              <a:rPr lang="en-US" dirty="0"/>
              <a:t>All row sets that belong to a view object use the same query statement supplied by the view object, but with a different set of bind variable values supplied by the caller</a:t>
            </a:r>
            <a:r>
              <a:rPr lang="en-US" dirty="0" smtClean="0"/>
              <a:t>.</a:t>
            </a:r>
          </a:p>
          <a:p>
            <a:r>
              <a:rPr lang="en-US" dirty="0"/>
              <a:t>when a client executes a view object multiple times, the framework populates the default row set each time. </a:t>
            </a:r>
            <a:endParaRPr lang="en-US" dirty="0" smtClean="0"/>
          </a:p>
          <a:p>
            <a:r>
              <a:rPr lang="en-US" dirty="0"/>
              <a:t>The actual query execution and caching of rows is done by a query collection class. Each row in a row set acts as a wrapper over rows from the query collection.</a:t>
            </a:r>
            <a:endParaRPr lang="en-US" dirty="0" smtClean="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0138" t="1851" r="9160" b="6197"/>
          <a:stretch/>
        </p:blipFill>
        <p:spPr>
          <a:xfrm>
            <a:off x="11604625" y="0"/>
            <a:ext cx="587375" cy="946150"/>
          </a:xfrm>
          <a:prstGeom prst="rect">
            <a:avLst/>
          </a:prstGeom>
        </p:spPr>
      </p:pic>
    </p:spTree>
    <p:extLst>
      <p:ext uri="{BB962C8B-B14F-4D97-AF65-F5344CB8AC3E}">
        <p14:creationId xmlns:p14="http://schemas.microsoft.com/office/powerpoint/2010/main" val="1291682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68299"/>
          </a:xfrm>
        </p:spPr>
        <p:txBody>
          <a:bodyPr/>
          <a:lstStyle/>
          <a:p>
            <a:r>
              <a:rPr lang="en-US" b="1" dirty="0"/>
              <a:t>A closer look at query collection</a:t>
            </a:r>
            <a:endParaRPr lang="en-US" dirty="0"/>
          </a:p>
        </p:txBody>
      </p:sp>
      <p:pic>
        <p:nvPicPr>
          <p:cNvPr id="7" name="Content Placeholder 3"/>
          <p:cNvPicPr>
            <a:picLocks noGrp="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537301" y="1678675"/>
            <a:ext cx="7006497" cy="5179325"/>
          </a:xfrm>
          <a:prstGeom prst="rect">
            <a:avLst/>
          </a:prstGeom>
          <a:noFill/>
          <a:ln>
            <a:noFill/>
          </a:ln>
        </p:spPr>
      </p:pic>
      <p:sp>
        <p:nvSpPr>
          <p:cNvPr id="6" name="Content Placeholder 3"/>
          <p:cNvSpPr>
            <a:spLocks noGrp="1"/>
          </p:cNvSpPr>
          <p:nvPr>
            <p:ph sz="half" idx="4294967295"/>
          </p:nvPr>
        </p:nvSpPr>
        <p:spPr>
          <a:xfrm>
            <a:off x="8232775" y="1870075"/>
            <a:ext cx="3959225" cy="4552950"/>
          </a:xfrm>
          <a:prstGeom prst="rect">
            <a:avLst/>
          </a:prstGeom>
        </p:spPr>
        <p:txBody>
          <a:bodyPr/>
          <a:lstStyle/>
          <a:p>
            <a:pPr marL="0" indent="0">
              <a:buNone/>
            </a:pPr>
            <a:r>
              <a:rPr lang="en-US" dirty="0"/>
              <a:t>When a view object or row set instance is queried for collection, the view object checks an internal query collection hash table to see if a query collection for the row filter key is already in the list, and if found, re-uses it. Otherwise, the query is executed and a new query collection is generated</a:t>
            </a:r>
            <a:r>
              <a:rPr lang="en-US" dirty="0" smtClean="0"/>
              <a:t>.</a:t>
            </a:r>
            <a:endParaRPr lang="en-US" dirty="0"/>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0138" t="1851" r="9160" b="6197"/>
          <a:stretch/>
        </p:blipFill>
        <p:spPr>
          <a:xfrm>
            <a:off x="11604625" y="0"/>
            <a:ext cx="587375" cy="946150"/>
          </a:xfrm>
          <a:prstGeom prst="rect">
            <a:avLst/>
          </a:prstGeom>
        </p:spPr>
      </p:pic>
    </p:spTree>
    <p:extLst>
      <p:ext uri="{BB962C8B-B14F-4D97-AF65-F5344CB8AC3E}">
        <p14:creationId xmlns:p14="http://schemas.microsoft.com/office/powerpoint/2010/main" val="2495645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752599"/>
          </a:xfrm>
        </p:spPr>
        <p:txBody>
          <a:bodyPr/>
          <a:lstStyle/>
          <a:p>
            <a:r>
              <a:rPr lang="en-US" b="1" dirty="0"/>
              <a:t>What happens when you execute an  entity-based view object?</a:t>
            </a:r>
            <a:endParaRPr lang="en-US" dirty="0"/>
          </a:p>
        </p:txBody>
      </p:sp>
      <p:sp>
        <p:nvSpPr>
          <p:cNvPr id="3" name="Content Placeholder 2"/>
          <p:cNvSpPr>
            <a:spLocks noGrp="1"/>
          </p:cNvSpPr>
          <p:nvPr>
            <p:ph idx="1"/>
          </p:nvPr>
        </p:nvSpPr>
        <p:spPr>
          <a:xfrm>
            <a:off x="1484310" y="2210938"/>
            <a:ext cx="10018713" cy="873456"/>
          </a:xfrm>
        </p:spPr>
        <p:txBody>
          <a:bodyPr>
            <a:normAutofit lnSpcReduction="10000"/>
          </a:bodyPr>
          <a:lstStyle/>
          <a:p>
            <a:pPr marL="0" indent="0">
              <a:buNone/>
            </a:pPr>
            <a:r>
              <a:rPr lang="en-US" sz="1800" b="1" dirty="0" err="1">
                <a:latin typeface="Courier New" panose="02070309020205020404" pitchFamily="49" charset="0"/>
                <a:cs typeface="Courier New" panose="02070309020205020404" pitchFamily="49" charset="0"/>
              </a:rPr>
              <a:t>ViewObject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vo</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applicationModule.findViewObject</a:t>
            </a:r>
            <a:r>
              <a:rPr lang="en-US" sz="1800" b="1" dirty="0">
                <a:latin typeface="Courier New" panose="02070309020205020404" pitchFamily="49" charset="0"/>
                <a:cs typeface="Courier New" panose="02070309020205020404" pitchFamily="49" charset="0"/>
              </a:rPr>
              <a:t>("Departments"); </a:t>
            </a:r>
            <a:r>
              <a:rPr lang="en-US" sz="1800" b="1" dirty="0" err="1">
                <a:latin typeface="Courier New" panose="02070309020205020404" pitchFamily="49" charset="0"/>
                <a:cs typeface="Courier New" panose="02070309020205020404" pitchFamily="49" charset="0"/>
              </a:rPr>
              <a:t>vo.execute</a:t>
            </a:r>
            <a:r>
              <a:rPr lang="en-US" sz="1800" b="1" dirty="0" smtClean="0">
                <a:latin typeface="Courier New" panose="02070309020205020404" pitchFamily="49" charset="0"/>
                <a:cs typeface="Courier New" panose="02070309020205020404" pitchFamily="49" charset="0"/>
              </a:rPr>
              <a:t>();//execute view object to fetch rows Row </a:t>
            </a:r>
            <a:r>
              <a:rPr lang="en-US" sz="1800" b="1" dirty="0">
                <a:latin typeface="Courier New" panose="02070309020205020404" pitchFamily="49" charset="0"/>
                <a:cs typeface="Courier New" panose="02070309020205020404" pitchFamily="49" charset="0"/>
              </a:rPr>
              <a:t>row=</a:t>
            </a:r>
            <a:r>
              <a:rPr lang="en-US" sz="1800" b="1" dirty="0" err="1">
                <a:latin typeface="Courier New" panose="02070309020205020404" pitchFamily="49" charset="0"/>
                <a:cs typeface="Courier New" panose="02070309020205020404" pitchFamily="49" charset="0"/>
              </a:rPr>
              <a:t>vo.first</a:t>
            </a:r>
            <a:r>
              <a:rPr lang="en-US" sz="1800" b="1" dirty="0" smtClean="0">
                <a:latin typeface="Courier New" panose="02070309020205020404" pitchFamily="49" charset="0"/>
                <a:cs typeface="Courier New" panose="02070309020205020404" pitchFamily="49" charset="0"/>
              </a:rPr>
              <a:t>();//Move to the first row in the row set</a:t>
            </a:r>
            <a:endParaRPr lang="en-US" sz="1800" dirty="0">
              <a:latin typeface="Courier New" panose="02070309020205020404" pitchFamily="49" charset="0"/>
              <a:cs typeface="Courier New" panose="02070309020205020404" pitchFamily="49" charset="0"/>
            </a:endParaRPr>
          </a:p>
        </p:txBody>
      </p:sp>
      <p:pic>
        <p:nvPicPr>
          <p:cNvPr id="5" name="Picture 4"/>
          <p:cNvPicPr/>
          <p:nvPr/>
        </p:nvPicPr>
        <p:blipFill>
          <a:blip r:embed="rId2"/>
          <a:stretch>
            <a:fillRect/>
          </a:stretch>
        </p:blipFill>
        <p:spPr>
          <a:xfrm>
            <a:off x="1484310" y="3084395"/>
            <a:ext cx="9242831" cy="3589360"/>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0138" t="1851" r="9160" b="6197"/>
          <a:stretch/>
        </p:blipFill>
        <p:spPr>
          <a:xfrm>
            <a:off x="11604625" y="0"/>
            <a:ext cx="587375" cy="946150"/>
          </a:xfrm>
          <a:prstGeom prst="rect">
            <a:avLst/>
          </a:prstGeom>
        </p:spPr>
      </p:pic>
    </p:spTree>
    <p:extLst>
      <p:ext uri="{BB962C8B-B14F-4D97-AF65-F5344CB8AC3E}">
        <p14:creationId xmlns:p14="http://schemas.microsoft.com/office/powerpoint/2010/main" val="785634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752599"/>
          </a:xfrm>
        </p:spPr>
        <p:txBody>
          <a:bodyPr/>
          <a:lstStyle/>
          <a:p>
            <a:r>
              <a:rPr lang="en-US" b="1" dirty="0"/>
              <a:t>What happens when you execute an  entity-based view object?</a:t>
            </a:r>
            <a:endParaRPr lang="en-US" dirty="0"/>
          </a:p>
        </p:txBody>
      </p:sp>
      <p:sp>
        <p:nvSpPr>
          <p:cNvPr id="3" name="Content Placeholder 2"/>
          <p:cNvSpPr>
            <a:spLocks noGrp="1"/>
          </p:cNvSpPr>
          <p:nvPr>
            <p:ph idx="1"/>
          </p:nvPr>
        </p:nvSpPr>
        <p:spPr>
          <a:xfrm>
            <a:off x="1484310" y="2210938"/>
            <a:ext cx="10018713" cy="4435522"/>
          </a:xfrm>
        </p:spPr>
        <p:txBody>
          <a:bodyPr>
            <a:normAutofit/>
          </a:bodyPr>
          <a:lstStyle/>
          <a:p>
            <a:r>
              <a:rPr lang="en-US" sz="1800" dirty="0"/>
              <a:t>The client then executes </a:t>
            </a:r>
            <a:r>
              <a:rPr lang="en-US" sz="1800" b="1" dirty="0" err="1"/>
              <a:t>executeQuery</a:t>
            </a:r>
            <a:r>
              <a:rPr lang="en-US" sz="1800" b="1" dirty="0"/>
              <a:t>()</a:t>
            </a:r>
            <a:r>
              <a:rPr lang="en-US" sz="1800" dirty="0"/>
              <a:t> </a:t>
            </a:r>
            <a:r>
              <a:rPr lang="en-US" sz="1800" dirty="0" smtClean="0"/>
              <a:t>The </a:t>
            </a:r>
            <a:r>
              <a:rPr lang="en-US" sz="1800" dirty="0"/>
              <a:t>view object finds the default row set and delegates the call. </a:t>
            </a:r>
            <a:r>
              <a:rPr lang="en-US" sz="1800" dirty="0" smtClean="0"/>
              <a:t>When </a:t>
            </a:r>
            <a:r>
              <a:rPr lang="en-US" sz="1800" dirty="0"/>
              <a:t>any view object calls </a:t>
            </a:r>
            <a:r>
              <a:rPr lang="en-US" sz="1800" b="1" dirty="0" err="1"/>
              <a:t>executeQuery</a:t>
            </a:r>
            <a:r>
              <a:rPr lang="en-US" sz="1800" b="1" dirty="0"/>
              <a:t>()</a:t>
            </a:r>
            <a:r>
              <a:rPr lang="en-US" sz="1800" dirty="0"/>
              <a:t> on a row set, it does the following tasks:</a:t>
            </a:r>
          </a:p>
          <a:p>
            <a:pPr lvl="1" fontAlgn="base"/>
            <a:r>
              <a:rPr lang="en-US" sz="1600" dirty="0"/>
              <a:t>Row set will check the associated view object instance to see if a query collection for the search parameters (row filter) is already available.  If yes, use the same query collection object.</a:t>
            </a:r>
          </a:p>
          <a:p>
            <a:pPr lvl="1" fontAlgn="base"/>
            <a:r>
              <a:rPr lang="en-US" sz="1600" dirty="0"/>
              <a:t>If it does not exist, then a new query collection will be created and this will be added to the view object.</a:t>
            </a:r>
          </a:p>
          <a:p>
            <a:r>
              <a:rPr lang="en-US" sz="1800" dirty="0"/>
              <a:t>The row set instance calls </a:t>
            </a:r>
            <a:r>
              <a:rPr lang="en-US" sz="1800" b="1" dirty="0" err="1"/>
              <a:t>prepareRowSetForQuery</a:t>
            </a:r>
            <a:r>
              <a:rPr lang="en-US" sz="1800" b="1" dirty="0"/>
              <a:t>()</a:t>
            </a:r>
            <a:r>
              <a:rPr lang="en-US" sz="1800" dirty="0"/>
              <a:t> on the view object first. </a:t>
            </a:r>
            <a:r>
              <a:rPr lang="en-US" sz="1800" dirty="0" smtClean="0"/>
              <a:t>This </a:t>
            </a:r>
            <a:r>
              <a:rPr lang="en-US" sz="1800" dirty="0"/>
              <a:t>is followed by a call to </a:t>
            </a:r>
            <a:r>
              <a:rPr lang="en-US" sz="1800" b="1" dirty="0" err="1"/>
              <a:t>executeQueryForCollection</a:t>
            </a:r>
            <a:r>
              <a:rPr lang="en-US" sz="1800" b="1" dirty="0"/>
              <a:t>()</a:t>
            </a:r>
            <a:r>
              <a:rPr lang="en-US" sz="1800" dirty="0"/>
              <a:t> on the view object. The query collection executes the query by using </a:t>
            </a:r>
            <a:r>
              <a:rPr lang="en-US" sz="1800" b="1" dirty="0"/>
              <a:t>Java Database Connectivity</a:t>
            </a:r>
            <a:r>
              <a:rPr lang="en-US" sz="1800" dirty="0"/>
              <a:t> (</a:t>
            </a:r>
            <a:r>
              <a:rPr lang="en-US" sz="1800" b="1" dirty="0"/>
              <a:t>JDBC</a:t>
            </a:r>
            <a:r>
              <a:rPr lang="en-US" sz="1800" dirty="0"/>
              <a:t>) APIs and gets the result set back. </a:t>
            </a:r>
          </a:p>
          <a:p>
            <a:r>
              <a:rPr lang="en-US" sz="1800" dirty="0" smtClean="0"/>
              <a:t>By </a:t>
            </a:r>
            <a:r>
              <a:rPr lang="en-US" sz="1800" dirty="0"/>
              <a:t>calling </a:t>
            </a:r>
            <a:r>
              <a:rPr lang="en-US" sz="1800" b="1" dirty="0"/>
              <a:t>first()</a:t>
            </a:r>
            <a:r>
              <a:rPr lang="en-US" sz="1800" dirty="0"/>
              <a:t> on the view object </a:t>
            </a:r>
            <a:r>
              <a:rPr lang="en-US" sz="1800" dirty="0" smtClean="0"/>
              <a:t>instance The </a:t>
            </a:r>
            <a:r>
              <a:rPr lang="en-US" sz="1800" dirty="0"/>
              <a:t>query collection </a:t>
            </a:r>
            <a:r>
              <a:rPr lang="en-US" sz="1800" dirty="0" smtClean="0"/>
              <a:t>starts </a:t>
            </a:r>
            <a:r>
              <a:rPr lang="en-US" sz="1800" dirty="0"/>
              <a:t>generating a view row for the first item in the result set. While creating the row, if the view object definition is based on an entity object, entity instances will be created and added to corresponding entity cache. </a:t>
            </a:r>
          </a:p>
          <a:p>
            <a:r>
              <a:rPr lang="en-US" sz="1800" dirty="0"/>
              <a:t>The next step is to populate the newly created entity instances with values from the row in the result set. </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0138" t="1851" r="9160" b="6197"/>
          <a:stretch/>
        </p:blipFill>
        <p:spPr>
          <a:xfrm>
            <a:off x="11604625" y="0"/>
            <a:ext cx="587375" cy="946150"/>
          </a:xfrm>
          <a:prstGeom prst="rect">
            <a:avLst/>
          </a:prstGeom>
        </p:spPr>
      </p:pic>
    </p:spTree>
    <p:extLst>
      <p:ext uri="{BB962C8B-B14F-4D97-AF65-F5344CB8AC3E}">
        <p14:creationId xmlns:p14="http://schemas.microsoft.com/office/powerpoint/2010/main" val="940524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125039"/>
          </a:xfrm>
        </p:spPr>
        <p:txBody>
          <a:bodyPr>
            <a:normAutofit fontScale="90000"/>
          </a:bodyPr>
          <a:lstStyle/>
          <a:p>
            <a:r>
              <a:rPr lang="en-US" b="1" dirty="0"/>
              <a:t>What happens when you commit a transaction?</a:t>
            </a:r>
            <a:endParaRPr lang="en-US" dirty="0"/>
          </a:p>
        </p:txBody>
      </p:sp>
      <p:pic>
        <p:nvPicPr>
          <p:cNvPr id="6" name="Content Placeholder 5"/>
          <p:cNvPicPr>
            <a:picLocks noGrp="1"/>
          </p:cNvPicPr>
          <p:nvPr>
            <p:ph idx="1"/>
          </p:nvPr>
        </p:nvPicPr>
        <p:blipFill>
          <a:blip r:embed="rId2"/>
          <a:stretch>
            <a:fillRect/>
          </a:stretch>
        </p:blipFill>
        <p:spPr>
          <a:xfrm>
            <a:off x="4074738" y="1583377"/>
            <a:ext cx="4837856" cy="5159375"/>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10138" t="1851" r="9160" b="6197"/>
          <a:stretch/>
        </p:blipFill>
        <p:spPr>
          <a:xfrm>
            <a:off x="11604625" y="0"/>
            <a:ext cx="587375" cy="946150"/>
          </a:xfrm>
          <a:prstGeom prst="rect">
            <a:avLst/>
          </a:prstGeom>
        </p:spPr>
      </p:pic>
    </p:spTree>
    <p:extLst>
      <p:ext uri="{BB962C8B-B14F-4D97-AF65-F5344CB8AC3E}">
        <p14:creationId xmlns:p14="http://schemas.microsoft.com/office/powerpoint/2010/main" val="1069460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9"/>
            <a:ext cx="10018713" cy="1575178"/>
          </a:xfrm>
        </p:spPr>
        <p:txBody>
          <a:bodyPr/>
          <a:lstStyle/>
          <a:p>
            <a:r>
              <a:rPr lang="en-US" b="1" dirty="0"/>
              <a:t>What happens when you commit a transaction?</a:t>
            </a:r>
            <a:endParaRPr lang="en-US" dirty="0"/>
          </a:p>
        </p:txBody>
      </p:sp>
      <p:sp>
        <p:nvSpPr>
          <p:cNvPr id="3" name="Content Placeholder 2"/>
          <p:cNvSpPr>
            <a:spLocks noGrp="1"/>
          </p:cNvSpPr>
          <p:nvPr>
            <p:ph idx="1"/>
          </p:nvPr>
        </p:nvSpPr>
        <p:spPr>
          <a:xfrm>
            <a:off x="1484310" y="2210938"/>
            <a:ext cx="10018713" cy="4435522"/>
          </a:xfrm>
        </p:spPr>
        <p:txBody>
          <a:bodyPr>
            <a:normAutofit fontScale="85000" lnSpcReduction="20000"/>
          </a:bodyPr>
          <a:lstStyle/>
          <a:p>
            <a:pPr marL="0" indent="0">
              <a:buNone/>
            </a:pPr>
            <a:r>
              <a:rPr lang="en-US" sz="1600" b="1" dirty="0" err="1">
                <a:latin typeface="Courier New" panose="02070309020205020404" pitchFamily="49" charset="0"/>
                <a:cs typeface="Courier New" panose="02070309020205020404" pitchFamily="49" charset="0"/>
              </a:rPr>
              <a:t>ViewObject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vo</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applicationModule.findViewObject</a:t>
            </a:r>
            <a:r>
              <a:rPr lang="en-US" sz="1600" b="1" dirty="0">
                <a:latin typeface="Courier New" panose="02070309020205020404" pitchFamily="49" charset="0"/>
                <a:cs typeface="Courier New" panose="02070309020205020404" pitchFamily="49" charset="0"/>
              </a:rPr>
              <a:t>("Departments"); </a:t>
            </a:r>
            <a:r>
              <a:rPr lang="en-US" sz="1600" b="1" dirty="0" err="1">
                <a:latin typeface="Courier New" panose="02070309020205020404" pitchFamily="49" charset="0"/>
                <a:cs typeface="Courier New" panose="02070309020205020404" pitchFamily="49" charset="0"/>
              </a:rPr>
              <a:t>vo.executeQuery</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Row </a:t>
            </a:r>
            <a:r>
              <a:rPr lang="en-US" sz="1600" b="1" dirty="0" err="1">
                <a:latin typeface="Courier New" panose="02070309020205020404" pitchFamily="49" charset="0"/>
                <a:cs typeface="Courier New" panose="02070309020205020404" pitchFamily="49" charset="0"/>
              </a:rPr>
              <a:t>deptRow</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vo.first</a:t>
            </a:r>
            <a:r>
              <a:rPr lang="en-US" sz="1600" b="1"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deptRow.setAttribute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DepartmentName</a:t>
            </a:r>
            <a:r>
              <a:rPr lang="en-US" sz="1600" b="1" dirty="0">
                <a:latin typeface="Courier New" panose="02070309020205020404" pitchFamily="49" charset="0"/>
                <a:cs typeface="Courier New" panose="02070309020205020404" pitchFamily="49" charset="0"/>
              </a:rPr>
              <a:t>", "HR Service</a:t>
            </a:r>
            <a:r>
              <a:rPr lang="en-US" sz="1600" b="1"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b="1" dirty="0" err="1" smtClean="0">
                <a:latin typeface="Courier New" panose="02070309020205020404" pitchFamily="49" charset="0"/>
                <a:cs typeface="Courier New" panose="02070309020205020404" pitchFamily="49" charset="0"/>
              </a:rPr>
              <a:t>applicationModule.getTransaction</a:t>
            </a:r>
            <a:r>
              <a:rPr lang="en-US" sz="1600" b="1" dirty="0">
                <a:latin typeface="Courier New" panose="02070309020205020404" pitchFamily="49" charset="0"/>
                <a:cs typeface="Courier New" panose="02070309020205020404" pitchFamily="49" charset="0"/>
              </a:rPr>
              <a:t>().commit</a:t>
            </a:r>
            <a:r>
              <a:rPr lang="en-US" sz="1600" b="1" dirty="0" smtClean="0">
                <a:latin typeface="Courier New" panose="02070309020205020404" pitchFamily="49" charset="0"/>
                <a:cs typeface="Courier New" panose="02070309020205020404" pitchFamily="49" charset="0"/>
              </a:rPr>
              <a:t>();</a:t>
            </a:r>
          </a:p>
          <a:p>
            <a:pPr marL="0" indent="0">
              <a:buNone/>
            </a:pPr>
            <a:endParaRPr lang="en-US" sz="1600" b="1" dirty="0">
              <a:latin typeface="Courier New" panose="02070309020205020404" pitchFamily="49" charset="0"/>
              <a:cs typeface="Courier New" panose="02070309020205020404" pitchFamily="49" charset="0"/>
            </a:endParaRPr>
          </a:p>
          <a:p>
            <a:r>
              <a:rPr lang="en-US" sz="1600" dirty="0"/>
              <a:t>When you modify the attribute value by calling </a:t>
            </a:r>
            <a:r>
              <a:rPr lang="en-US" sz="1600" b="1" dirty="0" err="1"/>
              <a:t>setAttribute</a:t>
            </a:r>
            <a:r>
              <a:rPr lang="en-US" sz="1600" b="1" dirty="0"/>
              <a:t>()</a:t>
            </a:r>
            <a:r>
              <a:rPr lang="en-US" sz="1600" dirty="0"/>
              <a:t> on a row, the call reaches the underlying entity instance on which the row is based. At this stage, the following actions happen:</a:t>
            </a:r>
          </a:p>
          <a:p>
            <a:pPr lvl="1" fontAlgn="base"/>
            <a:r>
              <a:rPr lang="en-US" sz="1400" dirty="0"/>
              <a:t>The framework pushes the modified attribute value to the entity instance.</a:t>
            </a:r>
          </a:p>
          <a:p>
            <a:pPr lvl="1" fontAlgn="base"/>
            <a:r>
              <a:rPr lang="en-US" sz="1400" dirty="0"/>
              <a:t>Then, marks it as modified.</a:t>
            </a:r>
          </a:p>
          <a:p>
            <a:pPr lvl="1"/>
            <a:r>
              <a:rPr lang="en-US" sz="1400" dirty="0"/>
              <a:t>Runtime adds the modified entity instance to the transaction listener list and to the validation listener </a:t>
            </a:r>
            <a:r>
              <a:rPr lang="en-US" sz="1400" dirty="0" smtClean="0"/>
              <a:t>list</a:t>
            </a:r>
          </a:p>
          <a:p>
            <a:pPr marL="0" indent="0">
              <a:buNone/>
            </a:pPr>
            <a:r>
              <a:rPr lang="en-US" sz="1600" dirty="0" smtClean="0"/>
              <a:t>Later</a:t>
            </a:r>
            <a:r>
              <a:rPr lang="en-US" sz="1600" dirty="0"/>
              <a:t>, when you commit changes by calling </a:t>
            </a:r>
            <a:r>
              <a:rPr lang="en-US" sz="1600" b="1" dirty="0"/>
              <a:t>commit()</a:t>
            </a:r>
            <a:r>
              <a:rPr lang="en-US" sz="1600" dirty="0"/>
              <a:t> on a transaction, the following steps are triggered behind the scenes:</a:t>
            </a:r>
          </a:p>
          <a:p>
            <a:pPr lvl="0" fontAlgn="base"/>
            <a:r>
              <a:rPr lang="en-US" sz="1600" dirty="0"/>
              <a:t>The </a:t>
            </a:r>
            <a:r>
              <a:rPr lang="en-US" sz="1600" b="1" dirty="0" err="1"/>
              <a:t>DBTransaction</a:t>
            </a:r>
            <a:r>
              <a:rPr lang="en-US" sz="1600" dirty="0"/>
              <a:t> object triggers the validate phase. </a:t>
            </a:r>
            <a:endParaRPr lang="en-US" sz="1600" dirty="0" smtClean="0"/>
          </a:p>
          <a:p>
            <a:pPr lvl="0" fontAlgn="base"/>
            <a:r>
              <a:rPr lang="en-US" sz="1600" dirty="0" smtClean="0"/>
              <a:t>Transaction manager starts the data post cycle. During the post changes cycle, the framework performs the following tasks:</a:t>
            </a:r>
          </a:p>
          <a:p>
            <a:pPr lvl="1"/>
            <a:r>
              <a:rPr lang="en-US" sz="1400" dirty="0" smtClean="0"/>
              <a:t>Locks </a:t>
            </a:r>
            <a:r>
              <a:rPr lang="en-US" sz="1400" dirty="0"/>
              <a:t>each modified entity</a:t>
            </a:r>
          </a:p>
          <a:p>
            <a:pPr lvl="1"/>
            <a:r>
              <a:rPr lang="en-US" sz="1400" dirty="0" smtClean="0"/>
              <a:t>Generates </a:t>
            </a:r>
            <a:r>
              <a:rPr lang="en-US" sz="1400" dirty="0"/>
              <a:t>native SQL for data manipulation based on the type of operation and modified attributes</a:t>
            </a:r>
          </a:p>
          <a:p>
            <a:pPr lvl="1"/>
            <a:r>
              <a:rPr lang="en-US" sz="1400" dirty="0" smtClean="0"/>
              <a:t>Executes </a:t>
            </a:r>
            <a:r>
              <a:rPr lang="en-US" sz="1400" dirty="0"/>
              <a:t>JDBC statements, which post modified data to the database</a:t>
            </a:r>
          </a:p>
          <a:p>
            <a:pPr marL="0" indent="0">
              <a:buNone/>
            </a:pPr>
            <a:endParaRPr lang="en-US" sz="1600" dirty="0">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0138" t="1851" r="9160" b="6197"/>
          <a:stretch/>
        </p:blipFill>
        <p:spPr>
          <a:xfrm>
            <a:off x="11604625" y="0"/>
            <a:ext cx="587375" cy="946150"/>
          </a:xfrm>
          <a:prstGeom prst="rect">
            <a:avLst/>
          </a:prstGeom>
        </p:spPr>
      </p:pic>
    </p:spTree>
    <p:extLst>
      <p:ext uri="{BB962C8B-B14F-4D97-AF65-F5344CB8AC3E}">
        <p14:creationId xmlns:p14="http://schemas.microsoft.com/office/powerpoint/2010/main" val="30278386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206</TotalTime>
  <Words>691</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Courier New</vt:lpstr>
      <vt:lpstr>Parallax</vt:lpstr>
      <vt:lpstr>ADF Business Components</vt:lpstr>
      <vt:lpstr>view object, row set, and query collection</vt:lpstr>
      <vt:lpstr>view object, row set, and query collection</vt:lpstr>
      <vt:lpstr>A closer look at query collection</vt:lpstr>
      <vt:lpstr>What happens when you execute an  entity-based view object?</vt:lpstr>
      <vt:lpstr>What happens when you execute an  entity-based view object?</vt:lpstr>
      <vt:lpstr>What happens when you commit a transaction?</vt:lpstr>
      <vt:lpstr>What happens when you commit a transaction?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49</cp:revision>
  <dcterms:created xsi:type="dcterms:W3CDTF">2013-09-28T20:16:03Z</dcterms:created>
  <dcterms:modified xsi:type="dcterms:W3CDTF">2013-12-23T20:48:51Z</dcterms:modified>
</cp:coreProperties>
</file>