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1"/>
  </p:notesMasterIdLst>
  <p:handoutMasterIdLst>
    <p:handoutMasterId r:id="rId22"/>
  </p:handoutMasterIdLst>
  <p:sldIdLst>
    <p:sldId id="284"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300"/>
            <p14:sldId id="301"/>
            <p14:sldId id="302"/>
            <p14:sldId id="303"/>
            <p14:sldId id="304"/>
            <p14:sldId id="305"/>
            <p14:sldId id="306"/>
            <p14:sldId id="307"/>
            <p14:sldId id="308"/>
            <p14:sldId id="309"/>
            <p14:sldId id="310"/>
            <p14:sldId id="311"/>
            <p14:sldId id="312"/>
            <p14:sldId id="313"/>
            <p14:sldId id="314"/>
            <p14:sldId id="315"/>
            <p14:sldId id="316"/>
            <p14:sldId id="3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A8128CE-7308-40EA-BBB9-AD56E9230A79}" type="datetimeFigureOut">
              <a:rPr lang="en-US" smtClean="0"/>
              <a:t>3/11/2014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57A687-0BDE-4155-8E4C-DEBF6D5B519A}" type="slidenum">
              <a:rPr lang="en-US" smtClean="0"/>
              <a:t>‹#›</a:t>
            </a:fld>
            <a:endParaRPr lang="en-US"/>
          </a:p>
        </p:txBody>
      </p:sp>
    </p:spTree>
    <p:extLst>
      <p:ext uri="{BB962C8B-B14F-4D97-AF65-F5344CB8AC3E}">
        <p14:creationId xmlns:p14="http://schemas.microsoft.com/office/powerpoint/2010/main" val="106884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40AB072-065D-4DF4-9A05-DF5A026552B0}" type="datetimeFigureOut">
              <a:rPr lang="en-US" smtClean="0"/>
              <a:t>3/11/2014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3/11/2014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3/11/2014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3/11/2014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3/11/2014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More about Adf Faces</a:t>
            </a:r>
            <a:endParaRPr lang="en-US" sz="6000"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
        <p:nvSpPr>
          <p:cNvPr id="4" name="Subtitle 2"/>
          <p:cNvSpPr txBox="1">
            <a:spLocks/>
          </p:cNvSpPr>
          <p:nvPr/>
        </p:nvSpPr>
        <p:spPr>
          <a:xfrm>
            <a:off x="4667777" y="41486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smtClean="0"/>
              <a:t>Listening for client events </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How to prevent events from propagating to the server </a:t>
            </a:r>
            <a:r>
              <a:rPr lang="en-US" dirty="0" smtClean="0"/>
              <a:t>: </a:t>
            </a:r>
            <a:r>
              <a:rPr lang="en-US" dirty="0"/>
              <a:t>When handling a client component event, application developers can prevent it from propagating to the server by a call to cancel()</a:t>
            </a:r>
            <a:r>
              <a:rPr lang="en-US" i="1" dirty="0"/>
              <a:t> </a:t>
            </a:r>
            <a:r>
              <a:rPr lang="en-US" dirty="0"/>
              <a:t>on the event object </a:t>
            </a:r>
            <a:r>
              <a:rPr lang="en-US" dirty="0" smtClean="0"/>
              <a:t>.</a:t>
            </a:r>
          </a:p>
          <a:p>
            <a:r>
              <a:rPr lang="en-US" dirty="0"/>
              <a:t>Using </a:t>
            </a:r>
            <a:r>
              <a:rPr lang="en-US" dirty="0" err="1"/>
              <a:t>af:clientAttribute</a:t>
            </a:r>
            <a:r>
              <a:rPr lang="en-US" dirty="0"/>
              <a:t> </a:t>
            </a:r>
            <a:r>
              <a:rPr lang="en-US" dirty="0" smtClean="0"/>
              <a:t> : </a:t>
            </a:r>
            <a:r>
              <a:rPr lang="en-US" dirty="0"/>
              <a:t>The </a:t>
            </a:r>
            <a:r>
              <a:rPr lang="en-US" dirty="0" err="1"/>
              <a:t>af:clientAttribute</a:t>
            </a:r>
            <a:r>
              <a:rPr lang="en-US" dirty="0"/>
              <a:t> tag is specific to ADF Faces and is used to extend the properties set exposed by an ADF Faces client component.  </a:t>
            </a:r>
          </a:p>
          <a:p>
            <a:pPr marL="0" indent="0">
              <a:buNone/>
            </a:pPr>
            <a:r>
              <a:rPr lang="en-US" sz="1600"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af:clientAttribute</a:t>
            </a:r>
            <a:r>
              <a:rPr lang="en-US" sz="1600" dirty="0">
                <a:latin typeface="Courier New" panose="02070309020205020404" pitchFamily="49" charset="0"/>
                <a:cs typeface="Courier New" panose="02070309020205020404" pitchFamily="49" charset="0"/>
              </a:rPr>
              <a:t> name="</a:t>
            </a:r>
            <a:r>
              <a:rPr lang="en-US" sz="1600" b="1" dirty="0" err="1">
                <a:latin typeface="Courier New" panose="02070309020205020404" pitchFamily="49" charset="0"/>
                <a:cs typeface="Courier New" panose="02070309020205020404" pitchFamily="49" charset="0"/>
              </a:rPr>
              <a:t>colname</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value</a:t>
            </a:r>
            <a:r>
              <a:rPr lang="en-US" sz="1600" dirty="0">
                <a:latin typeface="Courier New" panose="02070309020205020404" pitchFamily="49" charset="0"/>
                <a:cs typeface="Courier New" panose="02070309020205020404" pitchFamily="49" charset="0"/>
              </a:rPr>
              <a:t>="#{tableRow.bindings.firstName.name}"/&gt; </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copyValueToSelectedRows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evt</a:t>
            </a:r>
            <a:r>
              <a:rPr lang="en-US" sz="1600" dirty="0">
                <a:latin typeface="Courier New" panose="02070309020205020404" pitchFamily="49" charset="0"/>
                <a:cs typeface="Courier New" panose="02070309020205020404" pitchFamily="49" charset="0"/>
              </a:rPr>
              <a:t>) {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txtField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evt.getSource</a:t>
            </a:r>
            <a:r>
              <a:rPr lang="en-US" sz="1600" dirty="0">
                <a:latin typeface="Courier New" panose="02070309020205020404" pitchFamily="49" charset="0"/>
                <a:cs typeface="Courier New" panose="02070309020205020404" pitchFamily="49" charset="0"/>
              </a:rPr>
              <a:t>();     </a:t>
            </a:r>
          </a:p>
          <a:p>
            <a:pPr marL="0" indent="0">
              <a:buNone/>
            </a:pP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column = </a:t>
            </a:r>
            <a:r>
              <a:rPr lang="en-US" sz="1600" b="1" dirty="0" err="1">
                <a:latin typeface="Courier New" panose="02070309020205020404" pitchFamily="49" charset="0"/>
                <a:cs typeface="Courier New" panose="02070309020205020404" pitchFamily="49" charset="0"/>
              </a:rPr>
              <a:t>txtField.getProperty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colname</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1275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Using JavaScript callback </a:t>
            </a:r>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function </a:t>
            </a:r>
            <a:r>
              <a:rPr lang="en-US" sz="1800" dirty="0" err="1">
                <a:latin typeface="Courier New" panose="02070309020205020404" pitchFamily="49" charset="0"/>
                <a:cs typeface="Courier New" panose="02070309020205020404" pitchFamily="49" charset="0"/>
              </a:rPr>
              <a:t>openPopup</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popupId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compId</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return </a:t>
            </a:r>
            <a:r>
              <a:rPr lang="en-US" sz="1400" b="1" dirty="0">
                <a:latin typeface="Courier New" panose="02070309020205020404" pitchFamily="49" charset="0"/>
                <a:cs typeface="Courier New" panose="02070309020205020404" pitchFamily="49" charset="0"/>
              </a:rPr>
              <a:t>function(</a:t>
            </a:r>
            <a:r>
              <a:rPr lang="en-US" sz="1400" b="1" dirty="0" err="1">
                <a:latin typeface="Courier New" panose="02070309020205020404" pitchFamily="49" charset="0"/>
                <a:cs typeface="Courier New" panose="02070309020205020404" pitchFamily="49" charset="0"/>
              </a:rPr>
              <a:t>evt</a:t>
            </a:r>
            <a:r>
              <a:rPr lang="en-US" sz="1400" b="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457200" lvl="1" indent="0">
              <a:buNone/>
            </a:pP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popup = </a:t>
            </a:r>
            <a:r>
              <a:rPr lang="en-US" sz="1400" dirty="0" err="1">
                <a:latin typeface="Courier New" panose="02070309020205020404" pitchFamily="49" charset="0"/>
                <a:cs typeface="Courier New" panose="02070309020205020404" pitchFamily="49" charset="0"/>
              </a:rPr>
              <a:t>AdfPage.PAGE.findComponentByAbsoluteId</a:t>
            </a:r>
            <a:r>
              <a:rPr lang="en-US" sz="1400" dirty="0">
                <a:latin typeface="Courier New" panose="02070309020205020404" pitchFamily="49" charset="0"/>
                <a:cs typeface="Courier New" panose="02070309020205020404" pitchFamily="49" charset="0"/>
              </a:rPr>
              <a:t>(</a:t>
            </a:r>
            <a:r>
              <a:rPr lang="en-US" sz="1400" b="1" i="1" dirty="0" err="1">
                <a:latin typeface="Courier New" panose="02070309020205020404" pitchFamily="49" charset="0"/>
                <a:cs typeface="Courier New" panose="02070309020205020404" pitchFamily="49" charset="0"/>
              </a:rPr>
              <a:t>popupId</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457200" lvl="1" indent="0">
              <a:buNone/>
            </a:pP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hints = {align:"</a:t>
            </a:r>
            <a:r>
              <a:rPr lang="en-US" sz="1400" dirty="0" err="1">
                <a:latin typeface="Courier New" panose="02070309020205020404" pitchFamily="49" charset="0"/>
                <a:cs typeface="Courier New" panose="02070309020205020404" pitchFamily="49" charset="0"/>
              </a:rPr>
              <a:t>end_before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alignId:</a:t>
            </a:r>
            <a:r>
              <a:rPr lang="en-US" sz="1400" b="1" i="1" dirty="0" err="1">
                <a:latin typeface="Courier New" panose="02070309020205020404" pitchFamily="49" charset="0"/>
                <a:cs typeface="Courier New" panose="02070309020205020404" pitchFamily="49" charset="0"/>
              </a:rPr>
              <a:t>compId</a:t>
            </a:r>
            <a:r>
              <a:rPr lang="en-US" sz="1400" dirty="0">
                <a:latin typeface="Courier New" panose="02070309020205020404" pitchFamily="49" charset="0"/>
                <a:cs typeface="Courier New" panose="02070309020205020404" pitchFamily="49" charset="0"/>
              </a:rPr>
              <a:t> };      </a:t>
            </a:r>
            <a:endParaRPr lang="en-US" sz="1400" dirty="0" smtClean="0">
              <a:latin typeface="Courier New" panose="02070309020205020404" pitchFamily="49" charset="0"/>
              <a:cs typeface="Courier New" panose="02070309020205020404" pitchFamily="49" charset="0"/>
            </a:endParaRPr>
          </a:p>
          <a:p>
            <a:pPr marL="457200" lvl="1" indent="0">
              <a:buNone/>
            </a:pPr>
            <a:r>
              <a:rPr lang="en-US" sz="1400" dirty="0" err="1" smtClean="0">
                <a:latin typeface="Courier New" panose="02070309020205020404" pitchFamily="49" charset="0"/>
                <a:cs typeface="Courier New" panose="02070309020205020404" pitchFamily="49" charset="0"/>
              </a:rPr>
              <a:t>popup.show</a:t>
            </a:r>
            <a:r>
              <a:rPr lang="en-US" sz="1400" dirty="0" smtClean="0">
                <a:latin typeface="Courier New" panose="02070309020205020404" pitchFamily="49" charset="0"/>
                <a:cs typeface="Courier New" panose="02070309020205020404" pitchFamily="49" charset="0"/>
              </a:rPr>
              <a:t>(hints</a:t>
            </a:r>
            <a:r>
              <a:rPr lang="en-US" sz="1400" dirty="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af:inputText</a:t>
            </a:r>
            <a:r>
              <a:rPr lang="en-US" sz="1800" dirty="0">
                <a:latin typeface="Courier New" panose="02070309020205020404" pitchFamily="49" charset="0"/>
                <a:cs typeface="Courier New" panose="02070309020205020404" pitchFamily="49" charset="0"/>
              </a:rPr>
              <a:t> …&gt; </a:t>
            </a:r>
          </a:p>
          <a:p>
            <a:pPr marL="0" indent="0">
              <a:buNone/>
            </a:pPr>
            <a:r>
              <a:rPr lang="en-US" sz="1800" dirty="0">
                <a:latin typeface="Courier New" panose="02070309020205020404" pitchFamily="49" charset="0"/>
                <a:cs typeface="Courier New" panose="02070309020205020404" pitchFamily="49" charset="0"/>
              </a:rPr>
              <a:t>  &lt;</a:t>
            </a:r>
            <a:r>
              <a:rPr lang="en-US" sz="1800" dirty="0" err="1">
                <a:latin typeface="Courier New" panose="02070309020205020404" pitchFamily="49" charset="0"/>
                <a:cs typeface="Courier New" panose="02070309020205020404" pitchFamily="49" charset="0"/>
              </a:rPr>
              <a:t>af:clientListener</a:t>
            </a:r>
            <a:r>
              <a:rPr lang="en-US" sz="1800" dirty="0">
                <a:latin typeface="Courier New" panose="02070309020205020404" pitchFamily="49" charset="0"/>
                <a:cs typeface="Courier New" panose="02070309020205020404" pitchFamily="49" charset="0"/>
              </a:rPr>
              <a:t> method=" </a:t>
            </a:r>
            <a:r>
              <a:rPr lang="en-US" sz="1800" dirty="0" err="1">
                <a:latin typeface="Courier New" panose="02070309020205020404" pitchFamily="49" charset="0"/>
                <a:cs typeface="Courier New" panose="02070309020205020404" pitchFamily="49" charset="0"/>
              </a:rPr>
              <a:t>openPopup</a:t>
            </a:r>
            <a:r>
              <a:rPr lang="en-US" sz="1800" dirty="0">
                <a:latin typeface="Courier New" panose="02070309020205020404" pitchFamily="49" charset="0"/>
                <a:cs typeface="Courier New" panose="02070309020205020404" pitchFamily="49" charset="0"/>
              </a:rPr>
              <a:t>('pc1:p1','txt1')"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type=" </a:t>
            </a:r>
            <a:r>
              <a:rPr lang="en-US" sz="1800" dirty="0" err="1">
                <a:latin typeface="Courier New" panose="02070309020205020404" pitchFamily="49" charset="0"/>
                <a:cs typeface="Courier New" panose="02070309020205020404" pitchFamily="49" charset="0"/>
              </a:rPr>
              <a:t>contextMenu</a:t>
            </a:r>
            <a:r>
              <a:rPr lang="en-US" sz="1800" dirty="0">
                <a:latin typeface="Courier New" panose="02070309020205020404" pitchFamily="49" charset="0"/>
                <a:cs typeface="Courier New" panose="02070309020205020404" pitchFamily="49" charset="0"/>
              </a:rPr>
              <a:t>"/&gt;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af:inputText</a:t>
            </a:r>
            <a:r>
              <a:rPr lang="en-US" sz="1800" dirty="0">
                <a:latin typeface="Courier New" panose="02070309020205020404" pitchFamily="49" charset="0"/>
                <a:cs typeface="Courier New" panose="02070309020205020404" pitchFamily="49" charset="0"/>
              </a:rPr>
              <a:t>&gt; </a:t>
            </a:r>
          </a:p>
          <a:p>
            <a:pPr marL="0" indent="0">
              <a:buNone/>
            </a:pP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099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dirty="0"/>
              <a:t>Invoking server-side Java from client-side JavaScript </a:t>
            </a:r>
          </a:p>
        </p:txBody>
      </p:sp>
      <p:sp>
        <p:nvSpPr>
          <p:cNvPr id="3" name="Content Placeholder 2"/>
          <p:cNvSpPr>
            <a:spLocks noGrp="1"/>
          </p:cNvSpPr>
          <p:nvPr>
            <p:ph idx="1"/>
          </p:nvPr>
        </p:nvSpPr>
        <p:spPr>
          <a:xfrm>
            <a:off x="1484311" y="1378857"/>
            <a:ext cx="10018712" cy="5086337"/>
          </a:xfrm>
        </p:spPr>
        <p:txBody>
          <a:bodyPr>
            <a:normAutofit lnSpcReduction="10000"/>
          </a:bodyPr>
          <a:lstStyle/>
          <a:p>
            <a:r>
              <a:rPr lang="en-US" sz="2000" dirty="0"/>
              <a:t>A common requirement in Ajax is for the client to invoke server-side logic without performing page navigation. In ADF Faces, this can be implemented using the </a:t>
            </a:r>
            <a:r>
              <a:rPr lang="en-US" sz="2000" dirty="0" err="1"/>
              <a:t>af:serverListener</a:t>
            </a:r>
            <a:r>
              <a:rPr lang="en-US" sz="2000" dirty="0"/>
              <a:t> </a:t>
            </a:r>
            <a:r>
              <a:rPr lang="en-US" sz="2000" dirty="0" smtClean="0"/>
              <a:t>component</a:t>
            </a:r>
          </a:p>
          <a:p>
            <a:r>
              <a:rPr lang="en-US" sz="2000" dirty="0" smtClean="0"/>
              <a:t>To </a:t>
            </a:r>
            <a:r>
              <a:rPr lang="en-US" sz="2000" dirty="0"/>
              <a:t>invoke a server listener from JavaScript, application developers use the </a:t>
            </a:r>
            <a:r>
              <a:rPr lang="en-US" sz="2000" dirty="0" err="1"/>
              <a:t>AdfCustomEvent</a:t>
            </a:r>
            <a:r>
              <a:rPr lang="en-US" sz="2000" dirty="0"/>
              <a:t> JavaScript object's queue method. The method signature is:  </a:t>
            </a:r>
            <a:endParaRPr lang="en-US" sz="2000" dirty="0" smtClean="0"/>
          </a:p>
          <a:p>
            <a:pPr marL="0" indent="0">
              <a:buNone/>
            </a:pPr>
            <a:r>
              <a:rPr lang="en-US" sz="2000" b="1" dirty="0">
                <a:latin typeface="Courier New" panose="02070309020205020404" pitchFamily="49" charset="0"/>
                <a:cs typeface="Courier New" panose="02070309020205020404" pitchFamily="49" charset="0"/>
              </a:rPr>
              <a:t>public </a:t>
            </a:r>
            <a:r>
              <a:rPr lang="en-US" sz="2000" b="1" dirty="0" err="1">
                <a:latin typeface="Courier New" panose="02070309020205020404" pitchFamily="49" charset="0"/>
                <a:cs typeface="Courier New" panose="02070309020205020404" pitchFamily="49" charset="0"/>
              </a:rPr>
              <a:t>AdfCustomEvent</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AdfUIComponent</a:t>
            </a:r>
            <a:r>
              <a:rPr lang="en-US" sz="2000" b="1" dirty="0">
                <a:latin typeface="Courier New" panose="02070309020205020404" pitchFamily="49" charset="0"/>
                <a:cs typeface="Courier New" panose="02070309020205020404" pitchFamily="49" charset="0"/>
              </a:rPr>
              <a:t> source, </a:t>
            </a:r>
            <a:r>
              <a:rPr lang="en-US" sz="2000" b="1" dirty="0" smtClean="0">
                <a:latin typeface="Courier New" panose="02070309020205020404" pitchFamily="49" charset="0"/>
                <a:cs typeface="Courier New" panose="02070309020205020404" pitchFamily="49" charset="0"/>
              </a:rPr>
              <a:t> String </a:t>
            </a:r>
            <a:r>
              <a:rPr lang="en-US" sz="2000" b="1" dirty="0">
                <a:latin typeface="Courier New" panose="02070309020205020404" pitchFamily="49" charset="0"/>
                <a:cs typeface="Courier New" panose="02070309020205020404" pitchFamily="49" charset="0"/>
              </a:rPr>
              <a:t>type, </a:t>
            </a:r>
            <a:r>
              <a:rPr lang="en-US" sz="2000" b="1" dirty="0" smtClean="0">
                <a:latin typeface="Courier New" panose="02070309020205020404" pitchFamily="49" charset="0"/>
                <a:cs typeface="Courier New" panose="02070309020205020404" pitchFamily="49" charset="0"/>
              </a:rPr>
              <a:t>Object </a:t>
            </a:r>
            <a:r>
              <a:rPr lang="en-US" sz="2000" b="1" dirty="0" err="1">
                <a:latin typeface="Courier New" panose="02070309020205020404" pitchFamily="49" charset="0"/>
                <a:cs typeface="Courier New" panose="02070309020205020404" pitchFamily="49" charset="0"/>
              </a:rPr>
              <a:t>params</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Boolean </a:t>
            </a:r>
            <a:r>
              <a:rPr lang="en-US" sz="2000" b="1" dirty="0">
                <a:latin typeface="Courier New" panose="02070309020205020404" pitchFamily="49" charset="0"/>
                <a:cs typeface="Courier New" panose="02070309020205020404" pitchFamily="49" charset="0"/>
              </a:rPr>
              <a:t>immediate) </a:t>
            </a:r>
          </a:p>
          <a:p>
            <a:pPr lvl="0" fontAlgn="base"/>
            <a:r>
              <a:rPr lang="en-US" sz="2000" dirty="0"/>
              <a:t>The "source" argument is the UI component that originates the custom server </a:t>
            </a:r>
            <a:r>
              <a:rPr lang="en-US" sz="2000" dirty="0" smtClean="0"/>
              <a:t>event</a:t>
            </a:r>
          </a:p>
          <a:p>
            <a:pPr lvl="0" fontAlgn="base"/>
            <a:r>
              <a:rPr lang="en-US" sz="2000" dirty="0" smtClean="0"/>
              <a:t>The "type" argument takes the name of the </a:t>
            </a:r>
            <a:r>
              <a:rPr lang="en-US" sz="2000" dirty="0" err="1" smtClean="0"/>
              <a:t>ServerListener</a:t>
            </a:r>
            <a:r>
              <a:rPr lang="en-US" sz="2000" dirty="0" smtClean="0"/>
              <a:t> component  ( "</a:t>
            </a:r>
            <a:r>
              <a:rPr lang="en-US" sz="2000" dirty="0" err="1" smtClean="0"/>
              <a:t>MyCustomServerEvent</a:t>
            </a:r>
            <a:r>
              <a:rPr lang="en-US" sz="2000" dirty="0" smtClean="0"/>
              <a:t>" in this example). </a:t>
            </a:r>
          </a:p>
          <a:p>
            <a:pPr lvl="0" fontAlgn="base"/>
            <a:r>
              <a:rPr lang="en-US" sz="2000" dirty="0" smtClean="0"/>
              <a:t>The </a:t>
            </a:r>
            <a:r>
              <a:rPr lang="en-US" sz="2000" dirty="0"/>
              <a:t>"</a:t>
            </a:r>
            <a:r>
              <a:rPr lang="en-US" sz="2000" dirty="0" err="1"/>
              <a:t>params</a:t>
            </a:r>
            <a:r>
              <a:rPr lang="en-US" sz="2000" dirty="0"/>
              <a:t>" argument is a JSON-encoded message array consisting of </a:t>
            </a:r>
            <a:r>
              <a:rPr lang="en-US" sz="2000" dirty="0" err="1"/>
              <a:t>name:value</a:t>
            </a:r>
            <a:r>
              <a:rPr lang="en-US" sz="2000" dirty="0"/>
              <a:t> pairs delimited by commas, e.g. {arg1:value1,arg2:value2, …} </a:t>
            </a:r>
          </a:p>
          <a:p>
            <a:r>
              <a:rPr lang="en-US" sz="2000" dirty="0"/>
              <a:t>The "immediate" flag determines whether the server call is handled during the JSF APPLY_REQUEST phase or during the </a:t>
            </a:r>
            <a:r>
              <a:rPr lang="en-US" sz="2000" dirty="0" err="1"/>
              <a:t>InvokeApplication</a:t>
            </a:r>
            <a:r>
              <a:rPr lang="en-US" sz="2000" dirty="0"/>
              <a:t> phase. </a:t>
            </a: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424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dirty="0"/>
              <a:t>Invoking server-side Java from client-side JavaScript </a:t>
            </a:r>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sz="1600" b="1" dirty="0" smtClean="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af:inputText</a:t>
            </a:r>
            <a:r>
              <a:rPr lang="en-US" sz="1600" b="1" dirty="0">
                <a:latin typeface="Courier New" panose="02070309020205020404" pitchFamily="49" charset="0"/>
                <a:cs typeface="Courier New" panose="02070309020205020404" pitchFamily="49" charset="0"/>
              </a:rPr>
              <a:t> id="it1" label="…"&gt; </a:t>
            </a:r>
          </a:p>
          <a:p>
            <a:pPr marL="0" indent="0">
              <a:buNone/>
            </a:pP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af:clientListener</a:t>
            </a:r>
            <a:r>
              <a:rPr lang="en-US" sz="1600" b="1" dirty="0">
                <a:latin typeface="Courier New" panose="02070309020205020404" pitchFamily="49" charset="0"/>
                <a:cs typeface="Courier New" panose="02070309020205020404" pitchFamily="49" charset="0"/>
              </a:rPr>
              <a:t> method="</a:t>
            </a:r>
            <a:r>
              <a:rPr lang="en-US" sz="1600" b="1" dirty="0" err="1">
                <a:latin typeface="Courier New" panose="02070309020205020404" pitchFamily="49" charset="0"/>
                <a:cs typeface="Courier New" panose="02070309020205020404" pitchFamily="49" charset="0"/>
              </a:rPr>
              <a:t>handleKeyUp</a:t>
            </a:r>
            <a:r>
              <a:rPr lang="en-US" sz="1600" b="1" dirty="0">
                <a:latin typeface="Courier New" panose="02070309020205020404" pitchFamily="49" charset="0"/>
                <a:cs typeface="Courier New" panose="02070309020205020404" pitchFamily="49" charset="0"/>
              </a:rPr>
              <a:t>" type="</a:t>
            </a:r>
            <a:r>
              <a:rPr lang="en-US" sz="1600" b="1" dirty="0" err="1">
                <a:latin typeface="Courier New" panose="02070309020205020404" pitchFamily="49" charset="0"/>
                <a:cs typeface="Courier New" panose="02070309020205020404" pitchFamily="49" charset="0"/>
              </a:rPr>
              <a:t>keyUp</a:t>
            </a:r>
            <a:r>
              <a:rPr lang="en-US" sz="1600" b="1" dirty="0">
                <a:latin typeface="Courier New" panose="02070309020205020404" pitchFamily="49" charset="0"/>
                <a:cs typeface="Courier New" panose="02070309020205020404" pitchFamily="49" charset="0"/>
              </a:rPr>
              <a:t>"/&gt; </a:t>
            </a:r>
          </a:p>
          <a:p>
            <a:pPr marL="0" indent="0">
              <a:buNone/>
            </a:pP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af:serverListener</a:t>
            </a:r>
            <a:r>
              <a:rPr lang="en-US" sz="1600" b="1" dirty="0">
                <a:latin typeface="Courier New" panose="02070309020205020404" pitchFamily="49" charset="0"/>
                <a:cs typeface="Courier New" panose="02070309020205020404" pitchFamily="49" charset="0"/>
              </a:rPr>
              <a:t> type="</a:t>
            </a:r>
            <a:r>
              <a:rPr lang="en-US" sz="1600" b="1" dirty="0" err="1">
                <a:latin typeface="Courier New" panose="02070309020205020404" pitchFamily="49" charset="0"/>
                <a:cs typeface="Courier New" panose="02070309020205020404" pitchFamily="49" charset="0"/>
              </a:rPr>
              <a:t>MyCustomServerEvent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method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mybean.handleServerEvent</a:t>
            </a:r>
            <a:r>
              <a:rPr lang="en-US" sz="1600" b="1" dirty="0">
                <a:latin typeface="Courier New" panose="02070309020205020404" pitchFamily="49" charset="0"/>
                <a:cs typeface="Courier New" panose="02070309020205020404" pitchFamily="49" charset="0"/>
              </a:rPr>
              <a:t>}"/&gt; </a:t>
            </a:r>
            <a:r>
              <a:rPr lang="en-US" sz="1600" b="1" dirty="0" smtClean="0">
                <a:latin typeface="Courier New" panose="02070309020205020404" pitchFamily="49" charset="0"/>
                <a:cs typeface="Courier New" panose="02070309020205020404" pitchFamily="49" charset="0"/>
              </a:rPr>
              <a:t>&lt;/</a:t>
            </a:r>
            <a:r>
              <a:rPr lang="en-US" sz="1600" b="1" dirty="0" err="1" smtClean="0">
                <a:latin typeface="Courier New" panose="02070309020205020404" pitchFamily="49" charset="0"/>
                <a:cs typeface="Courier New" panose="02070309020205020404" pitchFamily="49" charset="0"/>
              </a:rPr>
              <a:t>af:inputText</a:t>
            </a:r>
            <a:r>
              <a:rPr lang="en-US" sz="1600" b="1" dirty="0" smtClean="0">
                <a:latin typeface="Courier New" panose="02070309020205020404" pitchFamily="49" charset="0"/>
                <a:cs typeface="Courier New" panose="02070309020205020404" pitchFamily="49" charset="0"/>
              </a:rPr>
              <a:t>&gt; </a:t>
            </a:r>
          </a:p>
          <a:p>
            <a:pPr marL="0" indent="0">
              <a:buNone/>
            </a:pPr>
            <a:endParaRPr lang="en-US" sz="1600" b="1"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handleKeyUp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evt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var</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inputTextComponen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event.getSource</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AdfCustomEvent.queue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inputTextComponent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MyCustomServerEvent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fvalue:component.getSubmittedValue</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false</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err="1" smtClean="0">
                <a:latin typeface="Courier New" panose="02070309020205020404" pitchFamily="49" charset="0"/>
                <a:cs typeface="Courier New" panose="02070309020205020404" pitchFamily="49" charset="0"/>
              </a:rPr>
              <a:t>event.cancel</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p>
          <a:p>
            <a:pPr marL="0" indent="0">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buNone/>
            </a:pPr>
            <a:r>
              <a:rPr lang="en-US" sz="1600" b="1" dirty="0" smtClean="0">
                <a:latin typeface="Courier New" panose="02070309020205020404" pitchFamily="49" charset="0"/>
                <a:cs typeface="Courier New" panose="02070309020205020404" pitchFamily="49" charset="0"/>
              </a:rPr>
              <a:t>public </a:t>
            </a: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handleServerEvent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ClientEvent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ce</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String message = (String) </a:t>
            </a:r>
            <a:r>
              <a:rPr lang="en-US" sz="1600" b="1" dirty="0" err="1">
                <a:latin typeface="Courier New" panose="02070309020205020404" pitchFamily="49" charset="0"/>
                <a:cs typeface="Courier New" panose="02070309020205020404" pitchFamily="49" charset="0"/>
              </a:rPr>
              <a:t>ce.getParameters</a:t>
            </a:r>
            <a:r>
              <a:rPr lang="en-US" sz="1600" b="1" dirty="0">
                <a:latin typeface="Courier New" panose="02070309020205020404" pitchFamily="49" charset="0"/>
                <a:cs typeface="Courier New" panose="02070309020205020404" pitchFamily="49" charset="0"/>
              </a:rPr>
              <a:t>().get("</a:t>
            </a:r>
            <a:r>
              <a:rPr lang="en-US" sz="1600" b="1" dirty="0" err="1">
                <a:latin typeface="Courier New" panose="02070309020205020404" pitchFamily="49" charset="0"/>
                <a:cs typeface="Courier New" panose="02070309020205020404" pitchFamily="49" charset="0"/>
              </a:rPr>
              <a:t>fvalue</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2535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Calling JavaScript from Java </a:t>
            </a:r>
          </a:p>
        </p:txBody>
      </p:sp>
      <p:sp>
        <p:nvSpPr>
          <p:cNvPr id="3" name="Content Placeholder 2"/>
          <p:cNvSpPr>
            <a:spLocks noGrp="1"/>
          </p:cNvSpPr>
          <p:nvPr>
            <p:ph idx="1"/>
          </p:nvPr>
        </p:nvSpPr>
        <p:spPr>
          <a:xfrm>
            <a:off x="1500429" y="1378857"/>
            <a:ext cx="10018712" cy="5086337"/>
          </a:xfrm>
        </p:spPr>
        <p:txBody>
          <a:bodyPr>
            <a:normAutofit/>
          </a:bodyPr>
          <a:lstStyle/>
          <a:p>
            <a:r>
              <a:rPr lang="en-US" sz="2000" dirty="0"/>
              <a:t>To execute JavaScript from a managed bean, ADF Faces developers use the </a:t>
            </a:r>
            <a:r>
              <a:rPr lang="en-US" sz="2000" dirty="0" err="1"/>
              <a:t>ExtendedRenderKitService</a:t>
            </a:r>
            <a:r>
              <a:rPr lang="en-US" sz="2000" dirty="0"/>
              <a:t> </a:t>
            </a:r>
            <a:r>
              <a:rPr lang="en-US" sz="2000" dirty="0" smtClean="0"/>
              <a:t>class</a:t>
            </a:r>
          </a:p>
          <a:p>
            <a:pPr marL="0" indent="0">
              <a:buNone/>
            </a:pP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StringBuilder</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script = new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StringBuilder</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2000" b="1" dirty="0" smtClean="0">
              <a:solidFill>
                <a:schemeClr val="tx1">
                  <a:lumMod val="50000"/>
                  <a:lumOff val="50000"/>
                </a:schemeClr>
              </a:solidFill>
              <a:latin typeface="Courier New" panose="02070309020205020404" pitchFamily="49" charset="0"/>
              <a:cs typeface="Courier New" panose="02070309020205020404" pitchFamily="49" charset="0"/>
            </a:endParaRPr>
          </a:p>
          <a:p>
            <a:pPr marL="0" indent="0">
              <a:buNone/>
            </a:pPr>
            <a:r>
              <a:rPr lang="en-US" sz="2000" b="1" dirty="0" err="1" smtClean="0">
                <a:solidFill>
                  <a:schemeClr val="tx1">
                    <a:lumMod val="50000"/>
                    <a:lumOff val="50000"/>
                  </a:schemeClr>
                </a:solidFill>
                <a:latin typeface="Courier New" panose="02070309020205020404" pitchFamily="49" charset="0"/>
                <a:cs typeface="Courier New" panose="02070309020205020404" pitchFamily="49" charset="0"/>
              </a:rPr>
              <a:t>script.append</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a:t>
            </a:r>
          </a:p>
          <a:p>
            <a:pPr marL="0" indent="0">
              <a:buNone/>
            </a:pP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var</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popup =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AdfPage.PAGE.findComponentByAbsoluteId</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('p1');");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script.append</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("if(popup != null){");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script.append</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popup.show</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script.append</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a:t>
            </a:r>
          </a:p>
          <a:p>
            <a:pPr marL="0" indent="0">
              <a:buNone/>
            </a:pPr>
            <a:endParaRPr lang="en-US" sz="2000" b="1" dirty="0" smtClean="0">
              <a:latin typeface="Courier New" panose="02070309020205020404" pitchFamily="49" charset="0"/>
              <a:cs typeface="Courier New" panose="02070309020205020404" pitchFamily="49" charset="0"/>
            </a:endParaRPr>
          </a:p>
          <a:p>
            <a:pPr marL="0" indent="0">
              <a:buNone/>
            </a:pPr>
            <a:r>
              <a:rPr lang="en-US" sz="2000" b="1" dirty="0" err="1" smtClean="0">
                <a:latin typeface="Courier New" panose="02070309020205020404" pitchFamily="49" charset="0"/>
                <a:cs typeface="Courier New" panose="02070309020205020404" pitchFamily="49" charset="0"/>
              </a:rPr>
              <a:t>FacesContext</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fctx</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FacesContext.getCurrentInstance</a:t>
            </a:r>
            <a:r>
              <a:rPr lang="en-US" sz="2000" b="1" dirty="0">
                <a:latin typeface="Courier New" panose="02070309020205020404" pitchFamily="49" charset="0"/>
                <a:cs typeface="Courier New" panose="02070309020205020404" pitchFamily="49" charset="0"/>
              </a:rPr>
              <a:t>(); </a:t>
            </a:r>
          </a:p>
          <a:p>
            <a:pPr marL="0" indent="0">
              <a:buNone/>
            </a:pPr>
            <a:r>
              <a:rPr lang="en-US" sz="2000" b="1" dirty="0" err="1" smtClean="0">
                <a:latin typeface="Courier New" panose="02070309020205020404" pitchFamily="49" charset="0"/>
                <a:cs typeface="Courier New" panose="02070309020205020404" pitchFamily="49" charset="0"/>
              </a:rPr>
              <a:t>ExtendedRenderKitService</a:t>
            </a: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erks</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Service.getRenderKitService</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fctx</a:t>
            </a:r>
            <a:r>
              <a:rPr lang="en-US" sz="2000" b="1"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ExtendedRenderKitService.class</a:t>
            </a:r>
            <a:r>
              <a:rPr lang="en-US" sz="2000" b="1" dirty="0">
                <a:latin typeface="Courier New" panose="02070309020205020404" pitchFamily="49" charset="0"/>
                <a:cs typeface="Courier New" panose="02070309020205020404" pitchFamily="49" charset="0"/>
              </a:rPr>
              <a:t>);  </a:t>
            </a:r>
            <a:endParaRPr lang="en-US" sz="2000" b="1" dirty="0" smtClean="0">
              <a:latin typeface="Courier New" panose="02070309020205020404" pitchFamily="49" charset="0"/>
              <a:cs typeface="Courier New" panose="02070309020205020404" pitchFamily="49" charset="0"/>
            </a:endParaRPr>
          </a:p>
          <a:p>
            <a:pPr marL="0" indent="0">
              <a:buNone/>
            </a:pPr>
            <a:r>
              <a:rPr lang="en-US" sz="2000" b="1" dirty="0" err="1" smtClean="0">
                <a:latin typeface="Courier New" panose="02070309020205020404" pitchFamily="49" charset="0"/>
                <a:cs typeface="Courier New" panose="02070309020205020404" pitchFamily="49" charset="0"/>
              </a:rPr>
              <a:t>erks.addScript</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fctx</a:t>
            </a:r>
            <a:r>
              <a:rPr lang="en-US" sz="2000" b="1" dirty="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script</a:t>
            </a:r>
            <a:r>
              <a:rPr lang="en-US" sz="2000" b="1" dirty="0" err="1"/>
              <a:t>.toString</a:t>
            </a:r>
            <a:r>
              <a:rPr lang="en-US" sz="2000" b="1" dirty="0"/>
              <a:t>()</a:t>
            </a:r>
            <a:r>
              <a:rPr lang="en-US" sz="2000" b="1" dirty="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30146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Keyboard event handling </a:t>
            </a:r>
          </a:p>
        </p:txBody>
      </p:sp>
      <p:sp>
        <p:nvSpPr>
          <p:cNvPr id="3" name="Content Placeholder 2"/>
          <p:cNvSpPr>
            <a:spLocks noGrp="1"/>
          </p:cNvSpPr>
          <p:nvPr>
            <p:ph idx="1"/>
          </p:nvPr>
        </p:nvSpPr>
        <p:spPr>
          <a:xfrm>
            <a:off x="1500429" y="1378857"/>
            <a:ext cx="10018712" cy="5086337"/>
          </a:xfrm>
        </p:spPr>
        <p:txBody>
          <a:bodyPr>
            <a:normAutofit fontScale="85000" lnSpcReduction="20000"/>
          </a:bodyPr>
          <a:lstStyle/>
          <a:p>
            <a:pPr marL="0" indent="0">
              <a:buNone/>
            </a:pPr>
            <a:r>
              <a:rPr lang="en-US" sz="2000" dirty="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af:inputText</a:t>
            </a:r>
            <a:r>
              <a:rPr lang="en-US" sz="2000" dirty="0">
                <a:latin typeface="Courier New" panose="02070309020205020404" pitchFamily="49" charset="0"/>
                <a:cs typeface="Courier New" panose="02070309020205020404" pitchFamily="49" charset="0"/>
              </a:rPr>
              <a:t> id="inputText1" simple="</a:t>
            </a:r>
            <a:r>
              <a:rPr lang="en-US" sz="2000" dirty="0" smtClean="0">
                <a:latin typeface="Courier New" panose="02070309020205020404" pitchFamily="49" charset="0"/>
                <a:cs typeface="Courier New" panose="02070309020205020404" pitchFamily="49" charset="0"/>
              </a:rPr>
              <a:t>true”&gt; </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	&lt;</a:t>
            </a:r>
            <a:r>
              <a:rPr lang="en-US" sz="2000" dirty="0" err="1">
                <a:latin typeface="Courier New" panose="02070309020205020404" pitchFamily="49" charset="0"/>
                <a:cs typeface="Courier New" panose="02070309020205020404" pitchFamily="49" charset="0"/>
              </a:rPr>
              <a:t>af:clientListener</a:t>
            </a:r>
            <a:r>
              <a:rPr lang="en-US" sz="2000" dirty="0">
                <a:latin typeface="Courier New" panose="02070309020205020404" pitchFamily="49" charset="0"/>
                <a:cs typeface="Courier New" panose="02070309020205020404" pitchFamily="49" charset="0"/>
              </a:rPr>
              <a:t> method="</a:t>
            </a:r>
            <a:r>
              <a:rPr lang="en-US" sz="2000" dirty="0" err="1">
                <a:latin typeface="Courier New" panose="02070309020205020404" pitchFamily="49" charset="0"/>
                <a:cs typeface="Courier New" panose="02070309020205020404" pitchFamily="49" charset="0"/>
              </a:rPr>
              <a:t>blockNumbers</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type="</a:t>
            </a:r>
            <a:r>
              <a:rPr lang="en-US" sz="2000" dirty="0" err="1">
                <a:latin typeface="Courier New" panose="02070309020205020404" pitchFamily="49" charset="0"/>
                <a:cs typeface="Courier New" panose="02070309020205020404" pitchFamily="49" charset="0"/>
              </a:rPr>
              <a:t>keyDown</a:t>
            </a:r>
            <a:r>
              <a:rPr lang="en-US" sz="2000" dirty="0">
                <a:latin typeface="Courier New" panose="02070309020205020404" pitchFamily="49" charset="0"/>
                <a:cs typeface="Courier New" panose="02070309020205020404" pitchFamily="49" charset="0"/>
              </a:rPr>
              <a:t>"/&gt; </a:t>
            </a:r>
          </a:p>
          <a:p>
            <a:pPr marL="0" indent="0">
              <a:buNone/>
            </a:pPr>
            <a:r>
              <a:rPr lang="en-US" sz="2000" dirty="0" smtClean="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af:inputText</a:t>
            </a:r>
            <a:r>
              <a:rPr lang="en-US" sz="2000" dirty="0" smtClean="0">
                <a:latin typeface="Courier New" panose="02070309020205020404" pitchFamily="49" charset="0"/>
                <a:cs typeface="Courier New" panose="02070309020205020404" pitchFamily="49" charset="0"/>
              </a:rPr>
              <a:t>&gt;</a:t>
            </a:r>
          </a:p>
          <a:p>
            <a:pPr marL="0" indent="0">
              <a:buNone/>
            </a:pPr>
            <a:endParaRPr lang="en-US" sz="2000" dirty="0" smtClean="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function </a:t>
            </a:r>
            <a:r>
              <a:rPr lang="en-US" sz="2000" dirty="0" err="1">
                <a:latin typeface="Courier New" panose="02070309020205020404" pitchFamily="49" charset="0"/>
                <a:cs typeface="Courier New" panose="02070309020205020404" pitchFamily="49" charset="0"/>
              </a:rPr>
              <a:t>blockNumbers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evt</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0" indent="0">
              <a:buNone/>
            </a:pPr>
            <a:r>
              <a:rPr lang="en-US" sz="2000" b="1" dirty="0" smtClean="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var</a:t>
            </a:r>
            <a:r>
              <a:rPr lang="en-US" sz="2000" b="1" dirty="0">
                <a:latin typeface="Courier New" panose="02070309020205020404" pitchFamily="49" charset="0"/>
                <a:cs typeface="Courier New" panose="02070309020205020404" pitchFamily="49" charset="0"/>
              </a:rPr>
              <a:t> _</a:t>
            </a:r>
            <a:r>
              <a:rPr lang="en-US" sz="2000" b="1" dirty="0" err="1">
                <a:latin typeface="Courier New" panose="02070309020205020404" pitchFamily="49" charset="0"/>
                <a:cs typeface="Courier New" panose="02070309020205020404" pitchFamily="49" charset="0"/>
              </a:rPr>
              <a:t>keyCode</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evt.getKeyCode</a:t>
            </a:r>
            <a:r>
              <a:rPr lang="en-US" sz="2000" b="1"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_</a:t>
            </a:r>
            <a:r>
              <a:rPr lang="en-US" sz="2000" dirty="0" err="1">
                <a:latin typeface="Courier New" panose="02070309020205020404" pitchFamily="49" charset="0"/>
                <a:cs typeface="Courier New" panose="02070309020205020404" pitchFamily="49" charset="0"/>
              </a:rPr>
              <a:t>filterField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evt.getCurrentTarget</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var</a:t>
            </a:r>
            <a:r>
              <a:rPr lang="en-US" sz="2000" dirty="0">
                <a:latin typeface="Courier New" panose="02070309020205020404" pitchFamily="49" charset="0"/>
                <a:cs typeface="Courier New" panose="02070309020205020404" pitchFamily="49" charset="0"/>
              </a:rPr>
              <a:t> _</a:t>
            </a:r>
            <a:r>
              <a:rPr lang="en-US" sz="2000" dirty="0" err="1">
                <a:latin typeface="Courier New" panose="02070309020205020404" pitchFamily="49" charset="0"/>
                <a:cs typeface="Courier New" panose="02070309020205020404" pitchFamily="49" charset="0"/>
              </a:rPr>
              <a:t>oldValue</a:t>
            </a:r>
            <a:r>
              <a:rPr lang="en-US" sz="2000" dirty="0">
                <a:latin typeface="Courier New" panose="02070309020205020404" pitchFamily="49" charset="0"/>
                <a:cs typeface="Courier New" panose="02070309020205020404" pitchFamily="49" charset="0"/>
              </a:rPr>
              <a:t> = _</a:t>
            </a:r>
            <a:r>
              <a:rPr lang="en-US" sz="2000" dirty="0" err="1">
                <a:latin typeface="Courier New" panose="02070309020205020404" pitchFamily="49" charset="0"/>
                <a:cs typeface="Courier New" panose="02070309020205020404" pitchFamily="49" charset="0"/>
              </a:rPr>
              <a:t>filterField.getValue</a:t>
            </a:r>
            <a:r>
              <a:rPr lang="en-US" sz="2000" dirty="0">
                <a:latin typeface="Courier New" panose="02070309020205020404" pitchFamily="49" charset="0"/>
                <a:cs typeface="Courier New" panose="02070309020205020404" pitchFamily="49" charset="0"/>
              </a:rPr>
              <a:t>();           </a:t>
            </a:r>
          </a:p>
          <a:p>
            <a:pPr marL="0" indent="0">
              <a:buNone/>
            </a:pPr>
            <a:r>
              <a:rPr lang="en-US" sz="2000" dirty="0" smtClean="0">
                <a:latin typeface="Courier New" panose="02070309020205020404" pitchFamily="49" charset="0"/>
                <a:cs typeface="Courier New" panose="02070309020205020404" pitchFamily="49" charset="0"/>
              </a:rPr>
              <a:t>  //check for numbers</a:t>
            </a:r>
          </a:p>
          <a:p>
            <a:pPr marL="0" indent="0">
              <a:buNone/>
            </a:pPr>
            <a:r>
              <a:rPr lang="en-US" sz="2000" b="1" dirty="0" smtClean="0">
                <a:latin typeface="Courier New" panose="02070309020205020404" pitchFamily="49" charset="0"/>
                <a:cs typeface="Courier New" panose="02070309020205020404" pitchFamily="49" charset="0"/>
              </a:rPr>
              <a:t>   if </a:t>
            </a:r>
            <a:r>
              <a:rPr lang="en-US" sz="2000" b="1" dirty="0">
                <a:latin typeface="Courier New" panose="02070309020205020404" pitchFamily="49" charset="0"/>
                <a:cs typeface="Courier New" panose="02070309020205020404" pitchFamily="49" charset="0"/>
              </a:rPr>
              <a:t>(((_</a:t>
            </a:r>
            <a:r>
              <a:rPr lang="en-US" sz="2000" b="1" dirty="0" err="1">
                <a:latin typeface="Courier New" panose="02070309020205020404" pitchFamily="49" charset="0"/>
                <a:cs typeface="Courier New" panose="02070309020205020404" pitchFamily="49" charset="0"/>
              </a:rPr>
              <a:t>keyCode</a:t>
            </a:r>
            <a:r>
              <a:rPr lang="en-US" sz="2000" b="1" dirty="0">
                <a:latin typeface="Courier New" panose="02070309020205020404" pitchFamily="49" charset="0"/>
                <a:cs typeface="Courier New" panose="02070309020205020404" pitchFamily="49" charset="0"/>
              </a:rPr>
              <a:t> &gt; 47) &amp;&amp; (_</a:t>
            </a:r>
            <a:r>
              <a:rPr lang="en-US" sz="2000" b="1" dirty="0" err="1">
                <a:latin typeface="Courier New" panose="02070309020205020404" pitchFamily="49" charset="0"/>
                <a:cs typeface="Courier New" panose="02070309020205020404" pitchFamily="49" charset="0"/>
              </a:rPr>
              <a:t>keyCode</a:t>
            </a:r>
            <a:r>
              <a:rPr lang="en-US" sz="2000" b="1" dirty="0">
                <a:latin typeface="Courier New" panose="02070309020205020404" pitchFamily="49" charset="0"/>
                <a:cs typeface="Courier New" panose="02070309020205020404" pitchFamily="49" charset="0"/>
              </a:rPr>
              <a:t> &lt; 58</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((_</a:t>
            </a:r>
            <a:r>
              <a:rPr lang="en-US" sz="2000" b="1" dirty="0" err="1">
                <a:latin typeface="Courier New" panose="02070309020205020404" pitchFamily="49" charset="0"/>
                <a:cs typeface="Courier New" panose="02070309020205020404" pitchFamily="49" charset="0"/>
              </a:rPr>
              <a:t>keyCode</a:t>
            </a:r>
            <a:r>
              <a:rPr lang="en-US" sz="2000" b="1" dirty="0">
                <a:latin typeface="Courier New" panose="02070309020205020404" pitchFamily="49" charset="0"/>
                <a:cs typeface="Courier New" panose="02070309020205020404" pitchFamily="49" charset="0"/>
              </a:rPr>
              <a:t> &gt; 95) &amp;&amp; (_</a:t>
            </a:r>
            <a:r>
              <a:rPr lang="en-US" sz="2000" b="1" dirty="0" err="1">
                <a:latin typeface="Courier New" panose="02070309020205020404" pitchFamily="49" charset="0"/>
                <a:cs typeface="Courier New" panose="02070309020205020404" pitchFamily="49" charset="0"/>
              </a:rPr>
              <a:t>keyCode</a:t>
            </a:r>
            <a:r>
              <a:rPr lang="en-US" sz="2000" b="1" dirty="0">
                <a:latin typeface="Courier New" panose="02070309020205020404" pitchFamily="49" charset="0"/>
                <a:cs typeface="Courier New" panose="02070309020205020404" pitchFamily="49" charset="0"/>
              </a:rPr>
              <a:t> &lt; 106))){ </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_</a:t>
            </a:r>
            <a:r>
              <a:rPr lang="en-US" sz="2000" dirty="0" err="1">
                <a:latin typeface="Courier New" panose="02070309020205020404" pitchFamily="49" charset="0"/>
                <a:cs typeface="Courier New" panose="02070309020205020404" pitchFamily="49" charset="0"/>
              </a:rPr>
              <a:t>filterField.setValue</a:t>
            </a:r>
            <a:r>
              <a:rPr lang="en-US" sz="2000" dirty="0">
                <a:latin typeface="Courier New" panose="02070309020205020404" pitchFamily="49" charset="0"/>
                <a:cs typeface="Courier New" panose="02070309020205020404" pitchFamily="49" charset="0"/>
              </a:rPr>
              <a:t>(_</a:t>
            </a:r>
            <a:r>
              <a:rPr lang="en-US" sz="2000" dirty="0" err="1">
                <a:latin typeface="Courier New" panose="02070309020205020404" pitchFamily="49" charset="0"/>
                <a:cs typeface="Courier New" panose="02070309020205020404" pitchFamily="49" charset="0"/>
              </a:rPr>
              <a:t>oldValue</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evt.cancel</a:t>
            </a:r>
            <a:r>
              <a:rPr lang="en-US" sz="2000"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15613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About Using Different Output Modes</a:t>
            </a:r>
            <a:endParaRPr lang="en-US" dirty="0"/>
          </a:p>
        </p:txBody>
      </p:sp>
      <p:sp>
        <p:nvSpPr>
          <p:cNvPr id="3" name="Content Placeholder 2"/>
          <p:cNvSpPr>
            <a:spLocks noGrp="1"/>
          </p:cNvSpPr>
          <p:nvPr>
            <p:ph idx="1"/>
          </p:nvPr>
        </p:nvSpPr>
        <p:spPr>
          <a:xfrm>
            <a:off x="1500429" y="1378857"/>
            <a:ext cx="10018712" cy="5086337"/>
          </a:xfrm>
        </p:spPr>
        <p:txBody>
          <a:bodyPr>
            <a:normAutofit/>
          </a:bodyPr>
          <a:lstStyle/>
          <a:p>
            <a:r>
              <a:rPr lang="en-US" dirty="0"/>
              <a:t>ADF Faces allows you to output your page in a simplified mode either for printing or for emailing. </a:t>
            </a:r>
            <a:r>
              <a:rPr lang="en-US" dirty="0" smtClean="0"/>
              <a:t>but </a:t>
            </a:r>
            <a:r>
              <a:rPr lang="en-US" dirty="0"/>
              <a:t>instead of printing the page exactly as it is rendered in a web browser, you want to remove items that are not needed on a printed page, such as scroll bars and buttons. If a page is to be emailed, the page must be simplified so that email clients </a:t>
            </a:r>
            <a:r>
              <a:rPr lang="en-US" dirty="0" smtClean="0"/>
              <a:t>can correctly display it.</a:t>
            </a:r>
          </a:p>
          <a:p>
            <a:r>
              <a:rPr lang="en-US" dirty="0"/>
              <a:t>For displaying printable pages, ADF Faces offers the </a:t>
            </a:r>
            <a:r>
              <a:rPr lang="en-US" dirty="0" err="1" smtClean="0"/>
              <a:t>showPrintablePageBehavior</a:t>
            </a:r>
            <a:r>
              <a:rPr lang="en-US" dirty="0" smtClean="0"/>
              <a:t> </a:t>
            </a:r>
            <a:r>
              <a:rPr lang="en-US" dirty="0"/>
              <a:t>tag that, when used in conjunction with a command component, allows users to view a simplified version of the page in their browser, which they can then print</a:t>
            </a:r>
            <a:r>
              <a:rPr lang="en-US" dirty="0" smtClean="0"/>
              <a:t>.</a:t>
            </a:r>
            <a:endParaRPr lang="en-US" dirty="0"/>
          </a:p>
        </p:txBody>
      </p:sp>
    </p:spTree>
    <p:extLst>
      <p:ext uri="{BB962C8B-B14F-4D97-AF65-F5344CB8AC3E}">
        <p14:creationId xmlns:p14="http://schemas.microsoft.com/office/powerpoint/2010/main" val="2735528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About Using Different Output Modes</a:t>
            </a:r>
            <a:endParaRPr lang="en-US" dirty="0"/>
          </a:p>
        </p:txBody>
      </p:sp>
      <p:sp>
        <p:nvSpPr>
          <p:cNvPr id="3" name="Content Placeholder 2"/>
          <p:cNvSpPr>
            <a:spLocks noGrp="1"/>
          </p:cNvSpPr>
          <p:nvPr>
            <p:ph idx="1"/>
          </p:nvPr>
        </p:nvSpPr>
        <p:spPr>
          <a:xfrm>
            <a:off x="1500429" y="1378857"/>
            <a:ext cx="10018712" cy="5086337"/>
          </a:xfrm>
        </p:spPr>
        <p:txBody>
          <a:bodyPr>
            <a:normAutofit/>
          </a:bodyPr>
          <a:lstStyle/>
          <a:p>
            <a:r>
              <a:rPr lang="en-US" dirty="0"/>
              <a:t>The current output mode (email or printable) can be reached from </a:t>
            </a:r>
            <a:r>
              <a:rPr lang="en-US" dirty="0" err="1" smtClean="0"/>
              <a:t>AdfFacesContext</a:t>
            </a:r>
            <a:endParaRPr lang="en-US" dirty="0" smtClean="0"/>
          </a:p>
          <a:p>
            <a:r>
              <a:rPr lang="en-US" dirty="0"/>
              <a:t>You can determine the current mode using </a:t>
            </a:r>
            <a:r>
              <a:rPr lang="en-US" dirty="0" err="1"/>
              <a:t>AdfFacesContext.getOutputMode</a:t>
            </a:r>
            <a:r>
              <a:rPr lang="en-US" dirty="0"/>
              <a:t>().</a:t>
            </a:r>
          </a:p>
          <a:p>
            <a:r>
              <a:rPr lang="en-US" dirty="0"/>
              <a:t>&lt;</a:t>
            </a:r>
            <a:r>
              <a:rPr lang="en-US" dirty="0" err="1"/>
              <a:t>af:activeImage</a:t>
            </a:r>
            <a:r>
              <a:rPr lang="en-US" dirty="0"/>
              <a:t> source="/images/stockChart.gif" </a:t>
            </a:r>
            <a:r>
              <a:rPr lang="en-US" b="1" dirty="0"/>
              <a:t>rendered="#{</a:t>
            </a:r>
            <a:r>
              <a:rPr lang="en-US" b="1" dirty="0" err="1"/>
              <a:t>adfFacesContext.outputMode</a:t>
            </a:r>
            <a:r>
              <a:rPr lang="en-US" b="1" dirty="0"/>
              <a:t> != "email"}"</a:t>
            </a:r>
            <a:r>
              <a:rPr lang="en-US" dirty="0"/>
              <a:t>/&gt;</a:t>
            </a:r>
          </a:p>
          <a:p>
            <a:endParaRPr lang="en-US" dirty="0"/>
          </a:p>
        </p:txBody>
      </p:sp>
    </p:spTree>
    <p:extLst>
      <p:ext uri="{BB962C8B-B14F-4D97-AF65-F5344CB8AC3E}">
        <p14:creationId xmlns:p14="http://schemas.microsoft.com/office/powerpoint/2010/main" val="1219785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Creating </a:t>
            </a:r>
            <a:r>
              <a:rPr lang="en-US" b="1" dirty="0" err="1"/>
              <a:t>Emailable</a:t>
            </a:r>
            <a:r>
              <a:rPr lang="en-US" b="1" dirty="0"/>
              <a:t> Pages</a:t>
            </a:r>
            <a:endParaRPr lang="en-US" dirty="0"/>
          </a:p>
        </p:txBody>
      </p:sp>
      <p:sp>
        <p:nvSpPr>
          <p:cNvPr id="3" name="Content Placeholder 2"/>
          <p:cNvSpPr>
            <a:spLocks noGrp="1"/>
          </p:cNvSpPr>
          <p:nvPr>
            <p:ph idx="1"/>
          </p:nvPr>
        </p:nvSpPr>
        <p:spPr>
          <a:xfrm>
            <a:off x="1500429" y="1378857"/>
            <a:ext cx="10018712" cy="5086337"/>
          </a:xfrm>
        </p:spPr>
        <p:txBody>
          <a:bodyPr>
            <a:normAutofit/>
          </a:bodyPr>
          <a:lstStyle/>
          <a:p>
            <a:r>
              <a:rPr lang="en-US" dirty="0"/>
              <a:t>The ADF Faces framework provides you with automatic conversion of a JSF page so that it will render correctly in the Microsoft Outlook 2007 and Mozilla Thunderbird 2.0 email clients. </a:t>
            </a:r>
            <a:endParaRPr lang="en-US" dirty="0" smtClean="0"/>
          </a:p>
          <a:p>
            <a:pPr lvl="0"/>
            <a:r>
              <a:rPr lang="en-US" dirty="0"/>
              <a:t>Insert a command component onto the page to be emailed. </a:t>
            </a:r>
          </a:p>
          <a:p>
            <a:pPr lvl="0"/>
            <a:r>
              <a:rPr lang="en-US" dirty="0"/>
              <a:t>In a managed bean, create an </a:t>
            </a:r>
            <a:r>
              <a:rPr lang="en-US" dirty="0" err="1"/>
              <a:t>actionListener</a:t>
            </a:r>
            <a:r>
              <a:rPr lang="en-US" dirty="0"/>
              <a:t> method or another service that appends </a:t>
            </a:r>
            <a:r>
              <a:rPr lang="en-US" sz="2000" b="1" dirty="0" err="1">
                <a:latin typeface="Courier New" panose="02070309020205020404" pitchFamily="49" charset="0"/>
                <a:cs typeface="Courier New" panose="02070309020205020404" pitchFamily="49" charset="0"/>
              </a:rPr>
              <a:t>org.apache.myfaces.trinidad.agent.email</a:t>
            </a:r>
            <a:r>
              <a:rPr lang="en-US" sz="2000" b="1" dirty="0">
                <a:latin typeface="Courier New" panose="02070309020205020404" pitchFamily="49" charset="0"/>
                <a:cs typeface="Courier New" panose="02070309020205020404" pitchFamily="49" charset="0"/>
              </a:rPr>
              <a:t>=true</a:t>
            </a:r>
            <a:r>
              <a:rPr lang="en-US" dirty="0"/>
              <a:t> to the current URL and emails the page. </a:t>
            </a:r>
          </a:p>
          <a:p>
            <a:endParaRPr lang="en-US" dirty="0"/>
          </a:p>
        </p:txBody>
      </p:sp>
    </p:spTree>
    <p:extLst>
      <p:ext uri="{BB962C8B-B14F-4D97-AF65-F5344CB8AC3E}">
        <p14:creationId xmlns:p14="http://schemas.microsoft.com/office/powerpoint/2010/main" val="2738235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Skin for </a:t>
            </a:r>
            <a:r>
              <a:rPr lang="en-US" b="1" dirty="0" err="1"/>
              <a:t>Emailable</a:t>
            </a:r>
            <a:r>
              <a:rPr lang="en-US" b="1" dirty="0"/>
              <a:t> Page</a:t>
            </a:r>
            <a:endParaRPr lang="en-US" dirty="0"/>
          </a:p>
        </p:txBody>
      </p:sp>
      <p:sp>
        <p:nvSpPr>
          <p:cNvPr id="3" name="Content Placeholder 2"/>
          <p:cNvSpPr>
            <a:spLocks noGrp="1"/>
          </p:cNvSpPr>
          <p:nvPr>
            <p:ph idx="1"/>
          </p:nvPr>
        </p:nvSpPr>
        <p:spPr>
          <a:xfrm>
            <a:off x="1500429" y="1378857"/>
            <a:ext cx="10018712" cy="5086337"/>
          </a:xfrm>
        </p:spPr>
        <p:txBody>
          <a:bodyPr>
            <a:normAutofit/>
          </a:bodyPr>
          <a:lstStyle/>
          <a:p>
            <a:pPr marL="0" indent="0">
              <a:buNone/>
            </a:pPr>
            <a:r>
              <a:rPr lang="en-US" dirty="0"/>
              <a:t>@agent email {  </a:t>
            </a:r>
            <a:endParaRPr lang="en-US" dirty="0" smtClean="0"/>
          </a:p>
          <a:p>
            <a:pPr marL="0" indent="0">
              <a:buNone/>
            </a:pPr>
            <a:r>
              <a:rPr lang="en-US" dirty="0" smtClean="0"/>
              <a:t> </a:t>
            </a:r>
            <a:r>
              <a:rPr lang="en-US" dirty="0" err="1" smtClean="0"/>
              <a:t>af|table</a:t>
            </a:r>
            <a:r>
              <a:rPr lang="en-US" dirty="0" smtClean="0"/>
              <a:t>{</a:t>
            </a:r>
          </a:p>
          <a:p>
            <a:pPr marL="0" indent="0">
              <a:buNone/>
            </a:pPr>
            <a:r>
              <a:rPr lang="en-US" dirty="0" smtClean="0"/>
              <a:t>	</a:t>
            </a:r>
            <a:r>
              <a:rPr lang="en-US" dirty="0" err="1" smtClean="0"/>
              <a:t>border:none</a:t>
            </a:r>
            <a:endParaRPr lang="en-US" dirty="0" smtClean="0"/>
          </a:p>
          <a:p>
            <a:pPr marL="0" indent="0">
              <a:buNone/>
            </a:pPr>
            <a:r>
              <a:rPr lang="en-US" dirty="0"/>
              <a:t>	</a:t>
            </a:r>
            <a:r>
              <a:rPr lang="en-US" dirty="0" smtClean="0"/>
              <a:t>}</a:t>
            </a:r>
            <a:endParaRPr lang="en-US" dirty="0"/>
          </a:p>
          <a:p>
            <a:pPr marL="0" indent="0">
              <a:buNone/>
            </a:pPr>
            <a:r>
              <a:rPr lang="en-US" dirty="0"/>
              <a:t>}</a:t>
            </a:r>
          </a:p>
          <a:p>
            <a:pPr marL="0" indent="0">
              <a:buNone/>
            </a:pPr>
            <a:r>
              <a:rPr lang="en-US" dirty="0" err="1"/>
              <a:t>af|table</a:t>
            </a:r>
            <a:r>
              <a:rPr lang="en-US" dirty="0"/>
              <a:t>::column-resize-indicator </a:t>
            </a:r>
            <a:r>
              <a:rPr lang="en-US"/>
              <a:t>{   </a:t>
            </a:r>
            <a:endParaRPr lang="en-US" smtClean="0"/>
          </a:p>
          <a:p>
            <a:pPr marL="0" indent="0">
              <a:buNone/>
            </a:pPr>
            <a:r>
              <a:rPr lang="en-US" smtClean="0"/>
              <a:t>border-right</a:t>
            </a:r>
            <a:r>
              <a:rPr lang="en-US" dirty="0"/>
              <a:t>: 2px dashed #979991;</a:t>
            </a:r>
          </a:p>
          <a:p>
            <a:pPr marL="0" indent="0">
              <a:buNone/>
            </a:pPr>
            <a:r>
              <a:rPr lang="en-US" dirty="0"/>
              <a:t>}</a:t>
            </a:r>
          </a:p>
        </p:txBody>
      </p:sp>
    </p:spTree>
    <p:extLst>
      <p:ext uri="{BB962C8B-B14F-4D97-AF65-F5344CB8AC3E}">
        <p14:creationId xmlns:p14="http://schemas.microsoft.com/office/powerpoint/2010/main" val="1559094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dirty="0"/>
              <a:t>Using JavaScript in ADF Faces Rich </a:t>
            </a:r>
            <a:br>
              <a:rPr lang="en-US" dirty="0"/>
            </a:br>
            <a:r>
              <a:rPr lang="en-US" dirty="0"/>
              <a:t>Client Applications </a:t>
            </a:r>
          </a:p>
        </p:txBody>
      </p:sp>
      <p:sp>
        <p:nvSpPr>
          <p:cNvPr id="3" name="Content Placeholder 2"/>
          <p:cNvSpPr>
            <a:spLocks noGrp="1"/>
          </p:cNvSpPr>
          <p:nvPr>
            <p:ph idx="1"/>
          </p:nvPr>
        </p:nvSpPr>
        <p:spPr>
          <a:xfrm>
            <a:off x="1484311" y="1378857"/>
            <a:ext cx="10018712" cy="5086337"/>
          </a:xfrm>
        </p:spPr>
        <p:txBody>
          <a:bodyPr>
            <a:normAutofit/>
          </a:bodyPr>
          <a:lstStyle/>
          <a:p>
            <a:r>
              <a:rPr lang="en-US" dirty="0"/>
              <a:t>ADF Faces is an Ajax-enabled rich </a:t>
            </a:r>
            <a:r>
              <a:rPr lang="en-US" dirty="0" err="1"/>
              <a:t>JavaServer</a:t>
            </a:r>
            <a:r>
              <a:rPr lang="en-US" dirty="0"/>
              <a:t> Faces component framework that uses JavaScript to render client-side components, implement rich component functionality, validate user input and convert user data </a:t>
            </a:r>
            <a:r>
              <a:rPr lang="en-US" dirty="0" smtClean="0"/>
              <a:t>input</a:t>
            </a:r>
          </a:p>
          <a:p>
            <a:r>
              <a:rPr lang="en-US" dirty="0"/>
              <a:t>The ADF Faces architecture is designed such that application developers don’t need to write JavaScript code themselves for most of the use cases they build. JavaScript in ADF Faces applications therefore should be used as an exception rather than the rule.  </a:t>
            </a:r>
          </a:p>
        </p:txBody>
      </p:sp>
    </p:spTree>
    <p:extLst>
      <p:ext uri="{BB962C8B-B14F-4D97-AF65-F5344CB8AC3E}">
        <p14:creationId xmlns:p14="http://schemas.microsoft.com/office/powerpoint/2010/main" val="3796273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dirty="0"/>
              <a:t>Using JavaScript in ADF Faces Rich </a:t>
            </a:r>
            <a:br>
              <a:rPr lang="en-US" dirty="0"/>
            </a:br>
            <a:r>
              <a:rPr lang="en-US" dirty="0"/>
              <a:t>Client Applications </a:t>
            </a:r>
          </a:p>
        </p:txBody>
      </p:sp>
      <p:sp>
        <p:nvSpPr>
          <p:cNvPr id="3" name="Content Placeholder 2"/>
          <p:cNvSpPr>
            <a:spLocks noGrp="1"/>
          </p:cNvSpPr>
          <p:nvPr>
            <p:ph idx="1"/>
          </p:nvPr>
        </p:nvSpPr>
        <p:spPr>
          <a:xfrm>
            <a:off x="1484311" y="1378857"/>
            <a:ext cx="10018712" cy="5086337"/>
          </a:xfrm>
        </p:spPr>
        <p:txBody>
          <a:bodyPr>
            <a:normAutofit/>
          </a:bodyPr>
          <a:lstStyle/>
          <a:p>
            <a:r>
              <a:rPr lang="en-US" dirty="0"/>
              <a:t>Ajax-based partial refresh </a:t>
            </a:r>
            <a:endParaRPr lang="en-US" dirty="0" smtClean="0"/>
          </a:p>
          <a:p>
            <a:r>
              <a:rPr lang="en-US" dirty="0"/>
              <a:t>Drag and drop </a:t>
            </a:r>
            <a:endParaRPr lang="en-US" dirty="0" smtClean="0"/>
          </a:p>
          <a:p>
            <a:r>
              <a:rPr lang="en-US" dirty="0"/>
              <a:t>Client-side validation </a:t>
            </a:r>
            <a:endParaRPr lang="en-US" dirty="0" smtClean="0"/>
          </a:p>
          <a:p>
            <a:r>
              <a:rPr lang="en-US" dirty="0"/>
              <a:t>Rich UI functionality </a:t>
            </a:r>
            <a:endParaRPr lang="en-US" dirty="0" smtClean="0"/>
          </a:p>
          <a:p>
            <a:r>
              <a:rPr lang="en-US" dirty="0"/>
              <a:t>Lightweight dialogs </a:t>
            </a:r>
          </a:p>
        </p:txBody>
      </p:sp>
    </p:spTree>
    <p:extLst>
      <p:ext uri="{BB962C8B-B14F-4D97-AF65-F5344CB8AC3E}">
        <p14:creationId xmlns:p14="http://schemas.microsoft.com/office/powerpoint/2010/main" val="427176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dirty="0"/>
              <a:t>Using JavaScript in ADF Faces Rich </a:t>
            </a:r>
            <a:br>
              <a:rPr lang="en-US" dirty="0"/>
            </a:br>
            <a:r>
              <a:rPr lang="en-US" dirty="0"/>
              <a:t>Client Applications </a:t>
            </a:r>
          </a:p>
        </p:txBody>
      </p:sp>
      <p:sp>
        <p:nvSpPr>
          <p:cNvPr id="3" name="Content Placeholder 2"/>
          <p:cNvSpPr>
            <a:spLocks noGrp="1"/>
          </p:cNvSpPr>
          <p:nvPr>
            <p:ph idx="1"/>
          </p:nvPr>
        </p:nvSpPr>
        <p:spPr>
          <a:xfrm>
            <a:off x="1484311" y="1378858"/>
            <a:ext cx="10018712" cy="939340"/>
          </a:xfrm>
        </p:spPr>
        <p:txBody>
          <a:bodyPr>
            <a:normAutofit/>
          </a:bodyPr>
          <a:lstStyle/>
          <a:p>
            <a:r>
              <a:rPr lang="en-US" dirty="0"/>
              <a:t>ADF Faces client JavaScript object hierarchy compares to the </a:t>
            </a:r>
            <a:r>
              <a:rPr lang="en-US" dirty="0" err="1"/>
              <a:t>serverside</a:t>
            </a:r>
            <a:r>
              <a:rPr lang="en-US" dirty="0"/>
              <a:t> </a:t>
            </a:r>
            <a:r>
              <a:rPr lang="en-US" dirty="0" err="1"/>
              <a:t>JavaServer</a:t>
            </a:r>
            <a:r>
              <a:rPr lang="en-US" dirty="0"/>
              <a:t> Faces component hierarchy at runtime</a:t>
            </a:r>
          </a:p>
        </p:txBody>
      </p:sp>
      <p:pic>
        <p:nvPicPr>
          <p:cNvPr id="4" name="Picture 3"/>
          <p:cNvPicPr/>
          <p:nvPr/>
        </p:nvPicPr>
        <p:blipFill>
          <a:blip r:embed="rId2"/>
          <a:stretch>
            <a:fillRect/>
          </a:stretch>
        </p:blipFill>
        <p:spPr>
          <a:xfrm>
            <a:off x="3488228" y="2318198"/>
            <a:ext cx="7085326" cy="4318276"/>
          </a:xfrm>
          <a:prstGeom prst="rect">
            <a:avLst/>
          </a:prstGeom>
        </p:spPr>
      </p:pic>
    </p:spTree>
    <p:extLst>
      <p:ext uri="{BB962C8B-B14F-4D97-AF65-F5344CB8AC3E}">
        <p14:creationId xmlns:p14="http://schemas.microsoft.com/office/powerpoint/2010/main" val="3352298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ADF Faces JavaScript components </a:t>
            </a:r>
          </a:p>
        </p:txBody>
      </p:sp>
      <p:sp>
        <p:nvSpPr>
          <p:cNvPr id="3" name="Content Placeholder 2"/>
          <p:cNvSpPr>
            <a:spLocks noGrp="1"/>
          </p:cNvSpPr>
          <p:nvPr>
            <p:ph idx="1"/>
          </p:nvPr>
        </p:nvSpPr>
        <p:spPr>
          <a:xfrm>
            <a:off x="1484311" y="1378857"/>
            <a:ext cx="10018712" cy="5086337"/>
          </a:xfrm>
        </p:spPr>
        <p:txBody>
          <a:bodyPr>
            <a:normAutofit/>
          </a:bodyPr>
          <a:lstStyle/>
          <a:p>
            <a:r>
              <a:rPr lang="en-US" dirty="0"/>
              <a:t>all objects at the minimum extend from </a:t>
            </a:r>
            <a:r>
              <a:rPr lang="en-US" dirty="0" err="1"/>
              <a:t>AdfObject</a:t>
            </a:r>
            <a:r>
              <a:rPr lang="en-US" dirty="0"/>
              <a:t>. Client-side ADF Faces UI component objects adhere to the naming convention used for their server-side peers, employing a prefix of "Adf" though. </a:t>
            </a:r>
            <a:endParaRPr lang="en-US" dirty="0" smtClean="0"/>
          </a:p>
          <a:p>
            <a:r>
              <a:rPr lang="en-US" dirty="0"/>
              <a:t>In ADF Faces, two package structures are used: </a:t>
            </a:r>
            <a:r>
              <a:rPr lang="en-US" i="1" dirty="0"/>
              <a:t>oracle.adf.view.js </a:t>
            </a:r>
            <a:r>
              <a:rPr lang="en-US" dirty="0"/>
              <a:t>and </a:t>
            </a:r>
            <a:r>
              <a:rPr lang="en-US" i="1" dirty="0" smtClean="0"/>
              <a:t>oracle.adfinternal.view.js</a:t>
            </a:r>
          </a:p>
          <a:p>
            <a:r>
              <a:rPr lang="en-US" dirty="0"/>
              <a:t>Object scopes in ADF Faces, not to be confused with </a:t>
            </a:r>
            <a:r>
              <a:rPr lang="en-US" dirty="0" err="1"/>
              <a:t>JavaServer</a:t>
            </a:r>
            <a:r>
              <a:rPr lang="en-US" dirty="0"/>
              <a:t> Faces memory scopes, are implemented by the following naming </a:t>
            </a:r>
            <a:r>
              <a:rPr lang="en-US" dirty="0" smtClean="0"/>
              <a:t>conventions</a:t>
            </a:r>
          </a:p>
          <a:p>
            <a:pPr lvl="1"/>
            <a:r>
              <a:rPr lang="en-US" dirty="0"/>
              <a:t>public </a:t>
            </a:r>
            <a:r>
              <a:rPr lang="en-US" dirty="0" err="1"/>
              <a:t>public</a:t>
            </a:r>
            <a:r>
              <a:rPr lang="en-US" dirty="0"/>
              <a:t> </a:t>
            </a:r>
            <a:r>
              <a:rPr lang="en-US" dirty="0" smtClean="0"/>
              <a:t> : camel case pattern</a:t>
            </a:r>
          </a:p>
          <a:p>
            <a:pPr lvl="1"/>
            <a:r>
              <a:rPr lang="en-US" dirty="0"/>
              <a:t>private </a:t>
            </a:r>
            <a:r>
              <a:rPr lang="en-US" dirty="0" smtClean="0"/>
              <a:t> : start with _</a:t>
            </a:r>
          </a:p>
          <a:p>
            <a:pPr lvl="1"/>
            <a:r>
              <a:rPr lang="en-US" dirty="0"/>
              <a:t>protected </a:t>
            </a:r>
            <a:r>
              <a:rPr lang="en-US" dirty="0" smtClean="0"/>
              <a:t> : start with uppercase</a:t>
            </a:r>
          </a:p>
          <a:p>
            <a:pPr lvl="1"/>
            <a:r>
              <a:rPr lang="en-US" dirty="0"/>
              <a:t>package </a:t>
            </a:r>
            <a:r>
              <a:rPr lang="en-US" dirty="0" smtClean="0"/>
              <a:t>: start with double _</a:t>
            </a:r>
            <a:endParaRPr lang="en-US" dirty="0"/>
          </a:p>
        </p:txBody>
      </p:sp>
    </p:spTree>
    <p:extLst>
      <p:ext uri="{BB962C8B-B14F-4D97-AF65-F5344CB8AC3E}">
        <p14:creationId xmlns:p14="http://schemas.microsoft.com/office/powerpoint/2010/main" val="4271131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Adding JavaScript to on a page </a:t>
            </a:r>
          </a:p>
        </p:txBody>
      </p:sp>
      <p:sp>
        <p:nvSpPr>
          <p:cNvPr id="3" name="Content Placeholder 2"/>
          <p:cNvSpPr>
            <a:spLocks noGrp="1"/>
          </p:cNvSpPr>
          <p:nvPr>
            <p:ph idx="1"/>
          </p:nvPr>
        </p:nvSpPr>
        <p:spPr>
          <a:xfrm>
            <a:off x="1484311" y="1378857"/>
            <a:ext cx="10018712" cy="5086337"/>
          </a:xfrm>
        </p:spPr>
        <p:txBody>
          <a:bodyPr>
            <a:normAutofit/>
          </a:bodyPr>
          <a:lstStyle/>
          <a:p>
            <a:pPr marL="0" indent="0">
              <a:buNone/>
            </a:pPr>
            <a:r>
              <a:rPr lang="en-US" dirty="0"/>
              <a:t>To use JavaScript on an ADF Faces view, application developers either add JavaScript code to the page source or reference it in an external library file.  </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af:resource</a:t>
            </a:r>
            <a:r>
              <a:rPr lang="en-US" dirty="0">
                <a:latin typeface="Courier New" panose="02070309020205020404" pitchFamily="49" charset="0"/>
                <a:cs typeface="Courier New" panose="02070309020205020404" pitchFamily="49" charset="0"/>
              </a:rPr>
              <a:t> type="</a:t>
            </a:r>
            <a:r>
              <a:rPr lang="en-US" dirty="0" err="1">
                <a:latin typeface="Courier New" panose="02070309020205020404" pitchFamily="49" charset="0"/>
                <a:cs typeface="Courier New" panose="02070309020205020404" pitchFamily="49" charset="0"/>
              </a:rPr>
              <a:t>javascript</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function </a:t>
            </a:r>
            <a:r>
              <a:rPr lang="en-US" dirty="0" err="1" smtClean="0">
                <a:latin typeface="Courier New" panose="02070309020205020404" pitchFamily="49" charset="0"/>
                <a:cs typeface="Courier New" panose="02070309020205020404" pitchFamily="49" charset="0"/>
              </a:rPr>
              <a:t>customJsFunction</a:t>
            </a:r>
            <a:r>
              <a:rPr lang="en-US" dirty="0">
                <a:latin typeface="Courier New" panose="02070309020205020404" pitchFamily="49" charset="0"/>
                <a:cs typeface="Courier New" panose="02070309020205020404" pitchFamily="49" charset="0"/>
              </a:rPr>
              <a:t>(){ … } </a:t>
            </a:r>
          </a:p>
          <a:p>
            <a:pPr marL="0" indent="0">
              <a:buNone/>
            </a:pPr>
            <a:r>
              <a:rPr lang="en-US" dirty="0" smtClean="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af:resource</a:t>
            </a:r>
            <a:r>
              <a:rPr lang="en-US" dirty="0">
                <a:latin typeface="Courier New" panose="02070309020205020404" pitchFamily="49" charset="0"/>
                <a:cs typeface="Courier New" panose="02070309020205020404" pitchFamily="49" charset="0"/>
              </a:rPr>
              <a:t>&gt; </a:t>
            </a: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211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Creating client components </a:t>
            </a:r>
          </a:p>
        </p:txBody>
      </p:sp>
      <p:sp>
        <p:nvSpPr>
          <p:cNvPr id="3" name="Content Placeholder 2"/>
          <p:cNvSpPr>
            <a:spLocks noGrp="1"/>
          </p:cNvSpPr>
          <p:nvPr>
            <p:ph idx="1"/>
          </p:nvPr>
        </p:nvSpPr>
        <p:spPr>
          <a:xfrm>
            <a:off x="1484311" y="1378857"/>
            <a:ext cx="10018712" cy="5086337"/>
          </a:xfrm>
        </p:spPr>
        <p:txBody>
          <a:bodyPr>
            <a:normAutofit/>
          </a:bodyPr>
          <a:lstStyle/>
          <a:p>
            <a:r>
              <a:rPr lang="en-US" dirty="0"/>
              <a:t>A component has an </a:t>
            </a:r>
            <a:r>
              <a:rPr lang="en-US" dirty="0" err="1"/>
              <a:t>af:clientListener</a:t>
            </a:r>
            <a:r>
              <a:rPr lang="en-US" dirty="0"/>
              <a:t> tag added. The </a:t>
            </a:r>
            <a:r>
              <a:rPr lang="en-US" dirty="0" err="1"/>
              <a:t>af:clientListener</a:t>
            </a:r>
            <a:r>
              <a:rPr lang="en-US" dirty="0"/>
              <a:t> component allows JavaScript function to listen for ADF Faces component events, like select or disclosure events, and browser DOM events like focus, mouse hover, mouse click, or keyboard events. </a:t>
            </a:r>
            <a:endParaRPr lang="en-US" dirty="0" smtClean="0"/>
          </a:p>
          <a:p>
            <a:pPr lvl="0"/>
            <a:r>
              <a:rPr lang="en-US" dirty="0"/>
              <a:t>The component has its </a:t>
            </a:r>
            <a:r>
              <a:rPr lang="en-US" b="1" dirty="0" err="1"/>
              <a:t>clientComponent</a:t>
            </a:r>
            <a:r>
              <a:rPr lang="en-US" dirty="0"/>
              <a:t> property set to true.  </a:t>
            </a:r>
          </a:p>
        </p:txBody>
      </p:sp>
    </p:spTree>
    <p:extLst>
      <p:ext uri="{BB962C8B-B14F-4D97-AF65-F5344CB8AC3E}">
        <p14:creationId xmlns:p14="http://schemas.microsoft.com/office/powerpoint/2010/main" val="2909045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Finding components on a page </a:t>
            </a:r>
          </a:p>
        </p:txBody>
      </p:sp>
      <p:sp>
        <p:nvSpPr>
          <p:cNvPr id="3" name="Content Placeholder 2"/>
          <p:cNvSpPr>
            <a:spLocks noGrp="1"/>
          </p:cNvSpPr>
          <p:nvPr>
            <p:ph idx="1"/>
          </p:nvPr>
        </p:nvSpPr>
        <p:spPr>
          <a:xfrm>
            <a:off x="1484311" y="1378857"/>
            <a:ext cx="10018712" cy="5086337"/>
          </a:xfrm>
        </p:spPr>
        <p:txBody>
          <a:bodyPr>
            <a:normAutofit/>
          </a:bodyPr>
          <a:lstStyle/>
          <a:p>
            <a:r>
              <a:rPr lang="en-US" b="1" dirty="0" err="1"/>
              <a:t>findComponent</a:t>
            </a:r>
            <a:r>
              <a:rPr lang="en-US" dirty="0"/>
              <a:t> – The </a:t>
            </a:r>
            <a:r>
              <a:rPr lang="en-US" dirty="0" err="1"/>
              <a:t>AdfPage.PAGE.findComponent</a:t>
            </a:r>
            <a:r>
              <a:rPr lang="en-US" i="1" dirty="0"/>
              <a:t> </a:t>
            </a:r>
            <a:r>
              <a:rPr lang="en-US" dirty="0"/>
              <a:t>function searches a component by its client id</a:t>
            </a:r>
            <a:r>
              <a:rPr lang="en-US" dirty="0" smtClean="0"/>
              <a:t>.</a:t>
            </a:r>
          </a:p>
          <a:p>
            <a:pPr lvl="0" fontAlgn="base"/>
            <a:r>
              <a:rPr lang="en-US" b="1" dirty="0" err="1"/>
              <a:t>findComponentByAbsoluteId</a:t>
            </a:r>
            <a:r>
              <a:rPr lang="en-US" dirty="0"/>
              <a:t> – The recommended way to look up client-side ADF </a:t>
            </a:r>
            <a:r>
              <a:rPr lang="en-US" dirty="0" smtClean="0"/>
              <a:t>Faces components. </a:t>
            </a:r>
            <a:endParaRPr lang="en-US" dirty="0"/>
          </a:p>
          <a:p>
            <a:r>
              <a:rPr lang="en-US" b="1" dirty="0" err="1"/>
              <a:t>findComponentByAbsoluteLocator</a:t>
            </a:r>
            <a:r>
              <a:rPr lang="en-US" dirty="0"/>
              <a:t> – For most components, the absolute locator used within </a:t>
            </a:r>
            <a:r>
              <a:rPr lang="en-US" dirty="0" smtClean="0"/>
              <a:t>.Only </a:t>
            </a:r>
            <a:r>
              <a:rPr lang="en-US" dirty="0"/>
              <a:t>components (like tables) that stamp their children differ in that to access the stamped child </a:t>
            </a:r>
            <a:r>
              <a:rPr lang="en-US" dirty="0" smtClean="0"/>
              <a:t>component : "pc1:t1[stamp </a:t>
            </a:r>
            <a:r>
              <a:rPr lang="en-US" dirty="0"/>
              <a:t>key].c1"</a:t>
            </a:r>
          </a:p>
        </p:txBody>
      </p:sp>
    </p:spTree>
    <p:extLst>
      <p:ext uri="{BB962C8B-B14F-4D97-AF65-F5344CB8AC3E}">
        <p14:creationId xmlns:p14="http://schemas.microsoft.com/office/powerpoint/2010/main" val="3314194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dirty="0"/>
              <a:t>Listening for client events </a:t>
            </a:r>
          </a:p>
        </p:txBody>
      </p:sp>
      <p:sp>
        <p:nvSpPr>
          <p:cNvPr id="3" name="Content Placeholder 2"/>
          <p:cNvSpPr>
            <a:spLocks noGrp="1"/>
          </p:cNvSpPr>
          <p:nvPr>
            <p:ph idx="1"/>
          </p:nvPr>
        </p:nvSpPr>
        <p:spPr>
          <a:xfrm>
            <a:off x="1484311" y="1378857"/>
            <a:ext cx="10018712" cy="5086337"/>
          </a:xfrm>
        </p:spPr>
        <p:txBody>
          <a:bodyPr>
            <a:normAutofit/>
          </a:bodyPr>
          <a:lstStyle/>
          <a:p>
            <a:r>
              <a:rPr lang="en-US" dirty="0"/>
              <a:t>To listen for a component event, developers use the </a:t>
            </a:r>
            <a:r>
              <a:rPr lang="en-US" dirty="0" err="1"/>
              <a:t>af:clientListener</a:t>
            </a:r>
            <a:r>
              <a:rPr lang="en-US" dirty="0"/>
              <a:t> tag located in the Oracle </a:t>
            </a:r>
            <a:r>
              <a:rPr lang="en-US" dirty="0" err="1"/>
              <a:t>JDeveloper</a:t>
            </a:r>
            <a:r>
              <a:rPr lang="en-US" dirty="0"/>
              <a:t> Component Palette's "Operation" category. The </a:t>
            </a:r>
            <a:r>
              <a:rPr lang="en-US" dirty="0" err="1"/>
              <a:t>af:clientListener</a:t>
            </a:r>
            <a:r>
              <a:rPr lang="en-US" dirty="0"/>
              <a:t> tag exposes two attributes </a:t>
            </a:r>
          </a:p>
          <a:p>
            <a:pPr lvl="1" fontAlgn="base"/>
            <a:r>
              <a:rPr lang="en-US" b="1" dirty="0"/>
              <a:t>Method</a:t>
            </a:r>
            <a:r>
              <a:rPr lang="en-US" dirty="0"/>
              <a:t> – The method attribute is the name of the JavaScript function to call in response to the component event. The JavaScript function needs to take a single argument for the event object that is passed in. </a:t>
            </a:r>
          </a:p>
          <a:p>
            <a:pPr lvl="1" fontAlgn="base"/>
            <a:r>
              <a:rPr lang="en-US" b="1" dirty="0"/>
              <a:t>Type</a:t>
            </a:r>
            <a:r>
              <a:rPr lang="en-US" dirty="0"/>
              <a:t> – The type attribute defines the event the client listener handles.  </a:t>
            </a:r>
          </a:p>
        </p:txBody>
      </p:sp>
    </p:spTree>
    <p:extLst>
      <p:ext uri="{BB962C8B-B14F-4D97-AF65-F5344CB8AC3E}">
        <p14:creationId xmlns:p14="http://schemas.microsoft.com/office/powerpoint/2010/main" val="2989814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3350</TotalTime>
  <Words>1174</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Courier New</vt:lpstr>
      <vt:lpstr>Parallax</vt:lpstr>
      <vt:lpstr>PowerPoint Presentation</vt:lpstr>
      <vt:lpstr>Using JavaScript in ADF Faces Rich  Client Applications </vt:lpstr>
      <vt:lpstr>Using JavaScript in ADF Faces Rich  Client Applications </vt:lpstr>
      <vt:lpstr>Using JavaScript in ADF Faces Rich  Client Applications </vt:lpstr>
      <vt:lpstr>ADF Faces JavaScript components </vt:lpstr>
      <vt:lpstr>Adding JavaScript to on a page </vt:lpstr>
      <vt:lpstr>Creating client components </vt:lpstr>
      <vt:lpstr>Finding components on a page </vt:lpstr>
      <vt:lpstr>Listening for client events </vt:lpstr>
      <vt:lpstr>Listening for client events </vt:lpstr>
      <vt:lpstr>Using JavaScript callback </vt:lpstr>
      <vt:lpstr>Invoking server-side Java from client-side JavaScript </vt:lpstr>
      <vt:lpstr>Invoking server-side Java from client-side JavaScript </vt:lpstr>
      <vt:lpstr>Calling JavaScript from Java </vt:lpstr>
      <vt:lpstr>Keyboard event handling </vt:lpstr>
      <vt:lpstr>About Using Different Output Modes</vt:lpstr>
      <vt:lpstr>About Using Different Output Modes</vt:lpstr>
      <vt:lpstr>Creating Emailable Pages</vt:lpstr>
      <vt:lpstr>Skin for Emailable Page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426</cp:revision>
  <cp:lastPrinted>2014-02-08T14:03:41Z</cp:lastPrinted>
  <dcterms:created xsi:type="dcterms:W3CDTF">2013-09-28T20:16:03Z</dcterms:created>
  <dcterms:modified xsi:type="dcterms:W3CDTF">2014-03-11T14:05:14Z</dcterms:modified>
</cp:coreProperties>
</file>