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8"/>
  </p:notesMasterIdLst>
  <p:sldIdLst>
    <p:sldId id="284" r:id="rId2"/>
    <p:sldId id="257" r:id="rId3"/>
    <p:sldId id="258" r:id="rId4"/>
    <p:sldId id="259" r:id="rId5"/>
    <p:sldId id="260" r:id="rId6"/>
    <p:sldId id="261" r:id="rId7"/>
    <p:sldId id="262" r:id="rId8"/>
    <p:sldId id="282" r:id="rId9"/>
    <p:sldId id="283"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57"/>
            <p14:sldId id="258"/>
            <p14:sldId id="259"/>
            <p14:sldId id="260"/>
            <p14:sldId id="261"/>
            <p14:sldId id="262"/>
            <p14:sldId id="282"/>
            <p14:sldId id="283"/>
            <p14:sldId id="263"/>
            <p14:sldId id="264"/>
            <p14:sldId id="265"/>
            <p14:sldId id="266"/>
            <p14:sldId id="267"/>
            <p14:sldId id="268"/>
            <p14:sldId id="269"/>
            <p14:sldId id="270"/>
            <p14:sldId id="271"/>
            <p14:sldId id="272"/>
            <p14:sldId id="274"/>
            <p14:sldId id="275"/>
            <p14:sldId id="276"/>
            <p14:sldId id="277"/>
            <p14:sldId id="278"/>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0" d="100"/>
          <a:sy n="70" d="100"/>
        </p:scale>
        <p:origin x="714"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12/24/2013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12/24/2013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Entity 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1 - 2)</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hierarchies in entity objects</a:t>
            </a:r>
            <a:endParaRPr lang="en-US" dirty="0"/>
          </a:p>
        </p:txBody>
      </p:sp>
      <p:sp>
        <p:nvSpPr>
          <p:cNvPr id="3" name="Content Placeholder 2"/>
          <p:cNvSpPr>
            <a:spLocks noGrp="1"/>
          </p:cNvSpPr>
          <p:nvPr>
            <p:ph idx="1"/>
          </p:nvPr>
        </p:nvSpPr>
        <p:spPr>
          <a:xfrm>
            <a:off x="1351128" y="1951630"/>
            <a:ext cx="10155072" cy="4585648"/>
          </a:xfrm>
        </p:spPr>
        <p:txBody>
          <a:bodyPr>
            <a:noAutofit/>
          </a:bodyPr>
          <a:lstStyle/>
          <a:p>
            <a:r>
              <a:rPr lang="en-US" sz="2800" dirty="0"/>
              <a:t>ADF entity objects use a single table per hierarchy approach while implementing multiple inheritances. Child entities can be mapped to extra columns from the same table, if needed. </a:t>
            </a:r>
            <a:endParaRPr lang="en-US" sz="2800" dirty="0" smtClean="0"/>
          </a:p>
          <a:p>
            <a:r>
              <a:rPr lang="en-US" sz="2800" dirty="0" smtClean="0"/>
              <a:t>The </a:t>
            </a:r>
            <a:r>
              <a:rPr lang="en-US" sz="2800" dirty="0"/>
              <a:t>polymorphic discriminator type is introduced to simulate inheritance hierarchies in entity and view objects. </a:t>
            </a:r>
            <a:endParaRPr lang="en-US" sz="2800" dirty="0" smtClean="0"/>
          </a:p>
          <a:p>
            <a:r>
              <a:rPr lang="en-US" sz="2800" dirty="0" smtClean="0"/>
              <a:t>Each </a:t>
            </a:r>
            <a:r>
              <a:rPr lang="en-US" sz="2800" dirty="0"/>
              <a:t>entity in the hierarchy will have a different value for each polymorphic discriminator attribute and run time will use this value to identify rows for each entity in the hierarchy.</a:t>
            </a:r>
          </a:p>
        </p:txBody>
      </p:sp>
    </p:spTree>
    <p:extLst>
      <p:ext uri="{BB962C8B-B14F-4D97-AF65-F5344CB8AC3E}">
        <p14:creationId xmlns:p14="http://schemas.microsoft.com/office/powerpoint/2010/main" val="812832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47466"/>
          </a:xfrm>
        </p:spPr>
        <p:txBody>
          <a:bodyPr>
            <a:normAutofit/>
          </a:bodyPr>
          <a:lstStyle/>
          <a:p>
            <a:r>
              <a:rPr lang="en-US" b="1" dirty="0"/>
              <a:t>Inheritance hierarchies in entity objects</a:t>
            </a:r>
            <a:endParaRPr lang="en-US" dirty="0"/>
          </a:p>
        </p:txBody>
      </p:sp>
      <p:sp>
        <p:nvSpPr>
          <p:cNvPr id="3" name="Content Placeholder 2"/>
          <p:cNvSpPr>
            <a:spLocks noGrp="1"/>
          </p:cNvSpPr>
          <p:nvPr>
            <p:ph idx="1"/>
          </p:nvPr>
        </p:nvSpPr>
        <p:spPr>
          <a:xfrm>
            <a:off x="1255594" y="1951630"/>
            <a:ext cx="10250606" cy="480699"/>
          </a:xfrm>
        </p:spPr>
        <p:txBody>
          <a:bodyPr>
            <a:noAutofit/>
          </a:bodyPr>
          <a:lstStyle/>
          <a:p>
            <a:r>
              <a:rPr lang="en-US" sz="2800" dirty="0"/>
              <a:t>Creating </a:t>
            </a:r>
            <a:r>
              <a:rPr lang="en-US" sz="2800" dirty="0" smtClean="0"/>
              <a:t>inheritance </a:t>
            </a:r>
            <a:r>
              <a:rPr lang="en-US" sz="2800" dirty="0"/>
              <a:t>hierarchies for entity </a:t>
            </a:r>
            <a:r>
              <a:rPr lang="en-US" sz="2800" dirty="0" smtClean="0"/>
              <a:t>objects</a:t>
            </a:r>
          </a:p>
        </p:txBody>
      </p:sp>
      <p:grpSp>
        <p:nvGrpSpPr>
          <p:cNvPr id="4" name="Group 3"/>
          <p:cNvGrpSpPr/>
          <p:nvPr/>
        </p:nvGrpSpPr>
        <p:grpSpPr>
          <a:xfrm>
            <a:off x="7018529" y="2432329"/>
            <a:ext cx="4957571" cy="4104949"/>
            <a:chOff x="-4571" y="-2158"/>
            <a:chExt cx="3128771" cy="2590800"/>
          </a:xfrm>
        </p:grpSpPr>
        <p:pic>
          <p:nvPicPr>
            <p:cNvPr id="5" name="Picture 4"/>
            <p:cNvPicPr/>
            <p:nvPr/>
          </p:nvPicPr>
          <p:blipFill>
            <a:blip r:embed="rId2"/>
            <a:stretch>
              <a:fillRect/>
            </a:stretch>
          </p:blipFill>
          <p:spPr>
            <a:xfrm>
              <a:off x="-4571" y="-2158"/>
              <a:ext cx="3127248" cy="2590800"/>
            </a:xfrm>
            <a:prstGeom prst="rect">
              <a:avLst/>
            </a:prstGeom>
          </p:spPr>
        </p:pic>
        <p:sp>
          <p:nvSpPr>
            <p:cNvPr id="6" name="Shape 11541"/>
            <p:cNvSpPr/>
            <p:nvPr/>
          </p:nvSpPr>
          <p:spPr>
            <a:xfrm>
              <a:off x="0" y="0"/>
              <a:ext cx="3124200" cy="2587752"/>
            </a:xfrm>
            <a:custGeom>
              <a:avLst/>
              <a:gdLst/>
              <a:ahLst/>
              <a:cxnLst/>
              <a:rect l="0" t="0" r="0" b="0"/>
              <a:pathLst>
                <a:path w="3124200" h="2587752">
                  <a:moveTo>
                    <a:pt x="0" y="2587752"/>
                  </a:moveTo>
                  <a:lnTo>
                    <a:pt x="3124200" y="2587752"/>
                  </a:lnTo>
                  <a:lnTo>
                    <a:pt x="312420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7" name="Content Placeholder 2"/>
          <p:cNvSpPr txBox="1">
            <a:spLocks/>
          </p:cNvSpPr>
          <p:nvPr/>
        </p:nvSpPr>
        <p:spPr>
          <a:xfrm>
            <a:off x="1484310" y="2485400"/>
            <a:ext cx="5284789" cy="405046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a:t>When you execute a view object built by using an entity, which acts as a base entity in the hierarchy, the framework will not try to add any special </a:t>
            </a:r>
            <a:r>
              <a:rPr lang="en-US" sz="2400" b="1" dirty="0"/>
              <a:t>WHERE</a:t>
            </a:r>
            <a:r>
              <a:rPr lang="en-US" sz="2400" dirty="0"/>
              <a:t> clause to reflect the discriminator attribute values of the entity object. The filtering based on the discriminatory attributes happens later in the execution </a:t>
            </a:r>
            <a:r>
              <a:rPr lang="en-US" sz="2400" dirty="0" smtClean="0"/>
              <a:t>cycle</a:t>
            </a:r>
            <a:endParaRPr lang="en-US" sz="2400" dirty="0"/>
          </a:p>
        </p:txBody>
      </p:sp>
    </p:spTree>
    <p:extLst>
      <p:ext uri="{BB962C8B-B14F-4D97-AF65-F5344CB8AC3E}">
        <p14:creationId xmlns:p14="http://schemas.microsoft.com/office/powerpoint/2010/main" val="2858087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Inheritance hierarchies in entity objects</a:t>
            </a:r>
            <a:endParaRPr lang="en-US" dirty="0"/>
          </a:p>
        </p:txBody>
      </p:sp>
      <p:sp>
        <p:nvSpPr>
          <p:cNvPr id="3" name="Content Placeholder 2"/>
          <p:cNvSpPr>
            <a:spLocks noGrp="1"/>
          </p:cNvSpPr>
          <p:nvPr>
            <p:ph idx="1"/>
          </p:nvPr>
        </p:nvSpPr>
        <p:spPr>
          <a:xfrm>
            <a:off x="1484310" y="1951630"/>
            <a:ext cx="10021889" cy="4715870"/>
          </a:xfrm>
        </p:spPr>
        <p:txBody>
          <a:bodyPr>
            <a:noAutofit/>
          </a:bodyPr>
          <a:lstStyle/>
          <a:p>
            <a:pPr marL="0" indent="0">
              <a:buNone/>
            </a:pPr>
            <a:endParaRPr lang="en-US" sz="2400" dirty="0" smtClean="0"/>
          </a:p>
          <a:p>
            <a:pPr marL="0" indent="0">
              <a:buNone/>
            </a:pPr>
            <a:r>
              <a:rPr lang="en-US" sz="2400" dirty="0" smtClean="0"/>
              <a:t>While </a:t>
            </a:r>
            <a:r>
              <a:rPr lang="en-US" sz="2400" dirty="0"/>
              <a:t>finding entities in a hierarchy by using primary key, if you also want to include subtypes in search, use the </a:t>
            </a:r>
            <a:r>
              <a:rPr lang="en-US" sz="2400" b="1" dirty="0" err="1"/>
              <a:t>findByPKExtended</a:t>
            </a:r>
            <a:r>
              <a:rPr lang="en-US" sz="2400" b="1" dirty="0"/>
              <a:t>()</a:t>
            </a:r>
            <a:r>
              <a:rPr lang="en-US" sz="2400" dirty="0"/>
              <a:t> method from the </a:t>
            </a:r>
            <a:r>
              <a:rPr lang="en-US" sz="2400" b="1" dirty="0" err="1"/>
              <a:t>EntityDefImpl</a:t>
            </a:r>
            <a:r>
              <a:rPr lang="en-US" sz="2400" dirty="0"/>
              <a:t> class</a:t>
            </a:r>
            <a:r>
              <a:rPr lang="en-US" sz="2400" dirty="0" smtClean="0"/>
              <a:t>:</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EntityImpl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empEOImpl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empBaseEODef.findByPKExtended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getDBTransaction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empIdKey</a:t>
            </a:r>
            <a:r>
              <a:rPr lang="en-US" sz="2400" dirty="0">
                <a:latin typeface="Courier New" panose="02070309020205020404" pitchFamily="49" charset="0"/>
                <a:cs typeface="Courier New" panose="02070309020205020404" pitchFamily="49" charset="0"/>
              </a:rPr>
              <a:t>, true);</a:t>
            </a:r>
          </a:p>
          <a:p>
            <a:pPr marL="0" indent="0">
              <a:buNone/>
            </a:pPr>
            <a:endParaRPr lang="en-US" sz="2800" dirty="0"/>
          </a:p>
        </p:txBody>
      </p:sp>
    </p:spTree>
    <p:extLst>
      <p:ext uri="{BB962C8B-B14F-4D97-AF65-F5344CB8AC3E}">
        <p14:creationId xmlns:p14="http://schemas.microsoft.com/office/powerpoint/2010/main" val="2157327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Specifying custom properties</a:t>
            </a:r>
            <a:endParaRPr lang="en-US" dirty="0"/>
          </a:p>
        </p:txBody>
      </p:sp>
      <p:sp>
        <p:nvSpPr>
          <p:cNvPr id="3" name="Content Placeholder 2"/>
          <p:cNvSpPr>
            <a:spLocks noGrp="1"/>
          </p:cNvSpPr>
          <p:nvPr>
            <p:ph idx="1"/>
          </p:nvPr>
        </p:nvSpPr>
        <p:spPr>
          <a:xfrm>
            <a:off x="1583140" y="1951630"/>
            <a:ext cx="9923060" cy="4715870"/>
          </a:xfrm>
        </p:spPr>
        <p:txBody>
          <a:bodyPr anchor="ctr">
            <a:noAutofit/>
          </a:bodyPr>
          <a:lstStyle/>
          <a:p>
            <a:pPr marL="0" indent="0">
              <a:buNone/>
            </a:pPr>
            <a:r>
              <a:rPr lang="en-US" sz="2400" dirty="0"/>
              <a:t>This option will help you to define custom properties that the entity object can  access at runtime. This is conceptually similar to the properties used in </a:t>
            </a:r>
            <a:r>
              <a:rPr lang="en-US" sz="2400" b="1" dirty="0"/>
              <a:t>Property Set</a:t>
            </a:r>
            <a:r>
              <a:rPr lang="en-US" sz="2400" dirty="0"/>
              <a:t> that we discussed earlier in this chapter. But the custom properties defined in entity object are local to the entity object. </a:t>
            </a:r>
          </a:p>
        </p:txBody>
      </p:sp>
    </p:spTree>
    <p:extLst>
      <p:ext uri="{BB962C8B-B14F-4D97-AF65-F5344CB8AC3E}">
        <p14:creationId xmlns:p14="http://schemas.microsoft.com/office/powerpoint/2010/main" val="284904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1484310" y="1951630"/>
            <a:ext cx="10021889" cy="4715870"/>
          </a:xfrm>
        </p:spPr>
        <p:txBody>
          <a:bodyPr anchor="ctr">
            <a:noAutofit/>
          </a:bodyPr>
          <a:lstStyle/>
          <a:p>
            <a:r>
              <a:rPr lang="en-US" sz="2400" dirty="0"/>
              <a:t>When many users work on the same business data simultaneously, it is necessary to ensure that the concurrent business transactions do not overwrite the other user's changes inadvertently. </a:t>
            </a:r>
            <a:endParaRPr lang="en-US" sz="2400" dirty="0" smtClean="0"/>
          </a:p>
          <a:p>
            <a:r>
              <a:rPr lang="en-US" sz="2400" dirty="0"/>
              <a:t>Configuring Locking Mode for an ADF application</a:t>
            </a:r>
          </a:p>
          <a:p>
            <a:pPr lvl="1" fontAlgn="base"/>
            <a:r>
              <a:rPr lang="en-US" b="1" dirty="0"/>
              <a:t>Per application module level</a:t>
            </a:r>
            <a:r>
              <a:rPr lang="en-US" dirty="0"/>
              <a:t>: Open the application modules in the editor .Edit configuration .Click on the Properties tab and modify </a:t>
            </a:r>
            <a:r>
              <a:rPr lang="en-US" sz="1800" dirty="0" err="1"/>
              <a:t>jbo.locking.mode</a:t>
            </a:r>
            <a:r>
              <a:rPr lang="en-US" dirty="0"/>
              <a:t> to the desired value.</a:t>
            </a:r>
          </a:p>
          <a:p>
            <a:pPr lvl="1" fontAlgn="base"/>
            <a:r>
              <a:rPr lang="en-US" b="1" dirty="0"/>
              <a:t>Application level</a:t>
            </a:r>
            <a:r>
              <a:rPr lang="en-US" dirty="0"/>
              <a:t>: </a:t>
            </a:r>
            <a:r>
              <a:rPr lang="en-US" dirty="0" smtClean="0"/>
              <a:t>In </a:t>
            </a:r>
            <a:r>
              <a:rPr lang="en-US" sz="1800" dirty="0" smtClean="0"/>
              <a:t>adf-config.xml</a:t>
            </a:r>
            <a:r>
              <a:rPr lang="en-US" dirty="0" smtClean="0"/>
              <a:t> </a:t>
            </a:r>
            <a:r>
              <a:rPr lang="en-US" dirty="0"/>
              <a:t>file in the </a:t>
            </a:r>
            <a:r>
              <a:rPr lang="en-US" sz="1800" dirty="0"/>
              <a:t>ADF META-INF</a:t>
            </a:r>
            <a:r>
              <a:rPr lang="en-US" dirty="0"/>
              <a:t> folder in the Application Resources under the Descriptors panel view in Application Navigator. </a:t>
            </a:r>
          </a:p>
        </p:txBody>
      </p:sp>
    </p:spTree>
    <p:extLst>
      <p:ext uri="{BB962C8B-B14F-4D97-AF65-F5344CB8AC3E}">
        <p14:creationId xmlns:p14="http://schemas.microsoft.com/office/powerpoint/2010/main" val="2696454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47466"/>
          </a:xfrm>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1637730" y="1951630"/>
            <a:ext cx="9868469" cy="4715870"/>
          </a:xfrm>
        </p:spPr>
        <p:txBody>
          <a:bodyPr anchor="ctr">
            <a:noAutofit/>
          </a:bodyPr>
          <a:lstStyle/>
          <a:p>
            <a:pPr marL="0" indent="0">
              <a:buNone/>
            </a:pPr>
            <a:r>
              <a:rPr lang="en-US" sz="2400" dirty="0"/>
              <a:t>Supported values for </a:t>
            </a:r>
            <a:r>
              <a:rPr lang="en-US" sz="2400" b="1" dirty="0" err="1"/>
              <a:t>jbo.locking.mode</a:t>
            </a:r>
            <a:r>
              <a:rPr lang="en-US" sz="2400" dirty="0"/>
              <a:t> are as follows:</a:t>
            </a:r>
          </a:p>
          <a:p>
            <a:pPr lvl="0" fontAlgn="base"/>
            <a:r>
              <a:rPr lang="en-US" sz="2400" b="1" dirty="0"/>
              <a:t>None</a:t>
            </a:r>
            <a:r>
              <a:rPr lang="en-US" sz="2400" dirty="0"/>
              <a:t>: </a:t>
            </a:r>
            <a:r>
              <a:rPr lang="en-US" sz="2400" dirty="0" smtClean="0"/>
              <a:t>No </a:t>
            </a:r>
            <a:r>
              <a:rPr lang="en-US" sz="2400" dirty="0"/>
              <a:t>locking is done when the user updates  a row.</a:t>
            </a:r>
          </a:p>
          <a:p>
            <a:pPr lvl="0" fontAlgn="base"/>
            <a:r>
              <a:rPr lang="en-US" sz="2400" b="1" dirty="0"/>
              <a:t>Pessimistic</a:t>
            </a:r>
            <a:r>
              <a:rPr lang="en-US" sz="2400" dirty="0"/>
              <a:t>: </a:t>
            </a:r>
            <a:r>
              <a:rPr lang="en-US" sz="2400" dirty="0" smtClean="0"/>
              <a:t>This mode </a:t>
            </a:r>
            <a:r>
              <a:rPr lang="en-US" sz="2400" dirty="0"/>
              <a:t>will try to lock an entity instance in advance before allowing any changes by explicitly firing </a:t>
            </a:r>
            <a:r>
              <a:rPr lang="en-US" sz="2400" b="1" dirty="0"/>
              <a:t>SELECT FOR UPDATE</a:t>
            </a:r>
            <a:r>
              <a:rPr lang="en-US" sz="2400" dirty="0"/>
              <a:t> on the underlying database row, and the row will remain locked till you commit the transactions. </a:t>
            </a:r>
            <a:endParaRPr lang="en-US" sz="2400" dirty="0" smtClean="0"/>
          </a:p>
          <a:p>
            <a:pPr lvl="0" fontAlgn="base"/>
            <a:r>
              <a:rPr lang="en-US" sz="2400" b="1" dirty="0" smtClean="0"/>
              <a:t>Optimistic</a:t>
            </a:r>
            <a:r>
              <a:rPr lang="en-US" sz="2400" dirty="0"/>
              <a:t>: </a:t>
            </a:r>
            <a:r>
              <a:rPr lang="en-US" sz="2400" dirty="0" smtClean="0"/>
              <a:t>This mode </a:t>
            </a:r>
            <a:r>
              <a:rPr lang="en-US" sz="2400" dirty="0"/>
              <a:t>will try to lock the entity before posting modified data to the database, followed by a check for stale data.</a:t>
            </a:r>
          </a:p>
          <a:p>
            <a:pPr lvl="0" fontAlgn="base"/>
            <a:r>
              <a:rPr lang="en-US" sz="2400" b="1" dirty="0" err="1"/>
              <a:t>Optupdate</a:t>
            </a:r>
            <a:r>
              <a:rPr lang="en-US" sz="2400" dirty="0"/>
              <a:t>: </a:t>
            </a:r>
            <a:r>
              <a:rPr lang="en-US" sz="2400" dirty="0" smtClean="0"/>
              <a:t>This mode </a:t>
            </a:r>
            <a:r>
              <a:rPr lang="en-US" sz="2400" dirty="0"/>
              <a:t>will not issue lock on the row, it will just see if all row attributes that are participating in the update have the latest value from the database table.</a:t>
            </a:r>
          </a:p>
        </p:txBody>
      </p:sp>
    </p:spTree>
    <p:extLst>
      <p:ext uri="{BB962C8B-B14F-4D97-AF65-F5344CB8AC3E}">
        <p14:creationId xmlns:p14="http://schemas.microsoft.com/office/powerpoint/2010/main" val="1439168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1842448" y="1951630"/>
            <a:ext cx="9663752" cy="4715870"/>
          </a:xfrm>
        </p:spPr>
        <p:txBody>
          <a:bodyPr anchor="ctr">
            <a:noAutofit/>
          </a:bodyPr>
          <a:lstStyle/>
          <a:p>
            <a:pPr marL="0" indent="0">
              <a:buNone/>
            </a:pPr>
            <a:r>
              <a:rPr lang="en-US" sz="2400" dirty="0"/>
              <a:t>Supported values for </a:t>
            </a:r>
            <a:r>
              <a:rPr lang="en-US" sz="2400" b="1" dirty="0" err="1"/>
              <a:t>jbo.locking.mode</a:t>
            </a:r>
            <a:r>
              <a:rPr lang="en-US" sz="2400" dirty="0"/>
              <a:t> are as follows:</a:t>
            </a:r>
          </a:p>
          <a:p>
            <a:pPr lvl="0" fontAlgn="base"/>
            <a:r>
              <a:rPr lang="en-US" sz="2400" b="1" dirty="0"/>
              <a:t>None</a:t>
            </a:r>
            <a:r>
              <a:rPr lang="en-US" sz="2400" dirty="0"/>
              <a:t>: </a:t>
            </a:r>
            <a:r>
              <a:rPr lang="en-US" sz="2400" dirty="0" smtClean="0"/>
              <a:t>No </a:t>
            </a:r>
            <a:r>
              <a:rPr lang="en-US" sz="2400" dirty="0"/>
              <a:t>locking is done when the user updates  a row.</a:t>
            </a:r>
          </a:p>
          <a:p>
            <a:pPr lvl="0" fontAlgn="base"/>
            <a:r>
              <a:rPr lang="en-US" sz="2400" b="1" dirty="0"/>
              <a:t>Pessimistic</a:t>
            </a:r>
            <a:r>
              <a:rPr lang="en-US" sz="2400" dirty="0"/>
              <a:t>: </a:t>
            </a:r>
            <a:r>
              <a:rPr lang="en-US" sz="2400" dirty="0" smtClean="0"/>
              <a:t>This mode </a:t>
            </a:r>
            <a:r>
              <a:rPr lang="en-US" sz="2400" dirty="0"/>
              <a:t>will try to lock an entity instance in advance before allowing any changes by explicitly firing </a:t>
            </a:r>
            <a:r>
              <a:rPr lang="en-US" sz="2400" b="1" dirty="0"/>
              <a:t>SELECT FOR UPDATE</a:t>
            </a:r>
            <a:r>
              <a:rPr lang="en-US" sz="2400" dirty="0"/>
              <a:t> on the underlying database row, and the row will remain locked till you commit the transactions. </a:t>
            </a:r>
            <a:endParaRPr lang="en-US" sz="2400" dirty="0" smtClean="0"/>
          </a:p>
          <a:p>
            <a:pPr lvl="0" fontAlgn="base"/>
            <a:r>
              <a:rPr lang="en-US" sz="2400" b="1" dirty="0" smtClean="0"/>
              <a:t>Optimistic</a:t>
            </a:r>
            <a:r>
              <a:rPr lang="en-US" sz="2400" dirty="0"/>
              <a:t>: </a:t>
            </a:r>
            <a:r>
              <a:rPr lang="en-US" sz="2400" dirty="0" smtClean="0"/>
              <a:t>This mode </a:t>
            </a:r>
            <a:r>
              <a:rPr lang="en-US" sz="2400" dirty="0"/>
              <a:t>will try to lock the entity before posting modified data to the database, followed by a check for stale data.</a:t>
            </a:r>
          </a:p>
          <a:p>
            <a:pPr lvl="0" fontAlgn="base"/>
            <a:r>
              <a:rPr lang="en-US" sz="2400" b="1" dirty="0" err="1"/>
              <a:t>Optupdate</a:t>
            </a:r>
            <a:r>
              <a:rPr lang="en-US" sz="2400" dirty="0"/>
              <a:t>: </a:t>
            </a:r>
            <a:r>
              <a:rPr lang="en-US" sz="2400" dirty="0" smtClean="0"/>
              <a:t>This mode </a:t>
            </a:r>
            <a:r>
              <a:rPr lang="en-US" sz="2400" dirty="0"/>
              <a:t>will not issue lock on the row, it will just see if all row attributes that are participating in the update have the latest value from the database table.</a:t>
            </a:r>
          </a:p>
        </p:txBody>
      </p:sp>
    </p:spTree>
    <p:extLst>
      <p:ext uri="{BB962C8B-B14F-4D97-AF65-F5344CB8AC3E}">
        <p14:creationId xmlns:p14="http://schemas.microsoft.com/office/powerpoint/2010/main" val="1330059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521" y="631209"/>
            <a:ext cx="10018713" cy="1752599"/>
          </a:xfrm>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2251880" y="1951630"/>
            <a:ext cx="9254319" cy="4715870"/>
          </a:xfrm>
        </p:spPr>
        <p:txBody>
          <a:bodyPr anchor="ctr">
            <a:noAutofit/>
          </a:bodyPr>
          <a:lstStyle/>
          <a:p>
            <a:pPr marL="0" indent="0">
              <a:buNone/>
            </a:pPr>
            <a:r>
              <a:rPr lang="en-US" sz="1800" b="1" dirty="0" smtClean="0"/>
              <a:t>Example : </a:t>
            </a:r>
            <a:endParaRPr lang="en-US" sz="1800" b="1"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//Find the employee entity using ID</a:t>
            </a:r>
          </a:p>
          <a:p>
            <a:pPr marL="0" indent="0">
              <a:buNone/>
            </a:pPr>
            <a:r>
              <a:rPr lang="en-US" sz="1800" dirty="0" err="1" smtClean="0">
                <a:latin typeface="Courier New" panose="02070309020205020404" pitchFamily="49" charset="0"/>
                <a:cs typeface="Courier New" panose="02070309020205020404" pitchFamily="49" charset="0"/>
              </a:rPr>
              <a:t>EmployeeEOImpl</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empEO</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findEmployeeById</a:t>
            </a:r>
            <a:r>
              <a:rPr lang="en-US" sz="1800" dirty="0" smtClean="0">
                <a:latin typeface="Courier New" panose="02070309020205020404" pitchFamily="49" charset="0"/>
                <a:cs typeface="Courier New" panose="02070309020205020404" pitchFamily="49" charset="0"/>
              </a:rPr>
              <a:t>(1000) ;</a:t>
            </a:r>
          </a:p>
          <a:p>
            <a:pPr marL="0" indent="0">
              <a:buNone/>
            </a:pPr>
            <a:r>
              <a:rPr lang="en-US" sz="1800" dirty="0" smtClean="0">
                <a:latin typeface="Courier New" panose="02070309020205020404" pitchFamily="49" charset="0"/>
                <a:cs typeface="Courier New" panose="02070309020205020404" pitchFamily="49" charset="0"/>
              </a:rPr>
              <a:t>//Modifies the entity name </a:t>
            </a:r>
          </a:p>
          <a:p>
            <a:pPr marL="0" indent="0">
              <a:buNone/>
            </a:pPr>
            <a:r>
              <a:rPr lang="en-US" sz="1800" dirty="0" err="1" smtClean="0">
                <a:latin typeface="Courier New" panose="02070309020205020404" pitchFamily="49" charset="0"/>
                <a:cs typeface="Courier New" panose="02070309020205020404" pitchFamily="49" charset="0"/>
              </a:rPr>
              <a:t>empEO.setName</a:t>
            </a:r>
            <a:r>
              <a:rPr lang="en-US" sz="1800" dirty="0" smtClean="0">
                <a:latin typeface="Courier New" panose="02070309020205020404" pitchFamily="49" charset="0"/>
                <a:cs typeface="Courier New" panose="02070309020205020404" pitchFamily="49" charset="0"/>
              </a:rPr>
              <a:t>("John"); </a:t>
            </a:r>
          </a:p>
          <a:p>
            <a:pPr marL="0" indent="0">
              <a:buNone/>
            </a:pPr>
            <a:r>
              <a:rPr lang="en-US" sz="1800" dirty="0" smtClean="0">
                <a:latin typeface="Courier New" panose="02070309020205020404" pitchFamily="49" charset="0"/>
                <a:cs typeface="Courier New" panose="02070309020205020404" pitchFamily="49" charset="0"/>
              </a:rPr>
              <a:t>//Commit the transaction </a:t>
            </a:r>
          </a:p>
          <a:p>
            <a:pPr marL="0" indent="0">
              <a:buNone/>
            </a:pPr>
            <a:r>
              <a:rPr lang="en-US" sz="1800" dirty="0" err="1" smtClean="0">
                <a:latin typeface="Courier New" panose="02070309020205020404" pitchFamily="49" charset="0"/>
                <a:cs typeface="Courier New" panose="02070309020205020404" pitchFamily="49" charset="0"/>
              </a:rPr>
              <a:t>getTransaction</a:t>
            </a:r>
            <a:r>
              <a:rPr lang="en-US" sz="1800" dirty="0" smtClean="0">
                <a:latin typeface="Courier New" panose="02070309020205020404" pitchFamily="49" charset="0"/>
                <a:cs typeface="Courier New" panose="02070309020205020404" pitchFamily="49" charset="0"/>
              </a:rPr>
              <a:t>().commit();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447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1678674" y="1951630"/>
            <a:ext cx="9827525" cy="4715870"/>
          </a:xfrm>
        </p:spPr>
        <p:txBody>
          <a:bodyPr anchor="ctr">
            <a:noAutofit/>
          </a:bodyPr>
          <a:lstStyle/>
          <a:p>
            <a:pPr marL="0" indent="0">
              <a:buNone/>
            </a:pPr>
            <a:r>
              <a:rPr lang="en-US" sz="1800" b="1" dirty="0" err="1">
                <a:latin typeface="Courier New" panose="02070309020205020404" pitchFamily="49" charset="0"/>
                <a:cs typeface="Courier New" panose="02070309020205020404" pitchFamily="49" charset="0"/>
              </a:rPr>
              <a:t>empEO.setName</a:t>
            </a:r>
            <a:r>
              <a:rPr lang="en-US" sz="1800" b="1" dirty="0">
                <a:latin typeface="Courier New" panose="02070309020205020404" pitchFamily="49" charset="0"/>
                <a:cs typeface="Courier New" panose="02070309020205020404" pitchFamily="49" charset="0"/>
              </a:rPr>
              <a:t>("John</a:t>
            </a:r>
            <a:r>
              <a:rPr lang="en-US" sz="1800" b="1" dirty="0" smtClean="0">
                <a:latin typeface="Courier New" panose="02070309020205020404" pitchFamily="49" charset="0"/>
                <a:cs typeface="Courier New" panose="02070309020205020404" pitchFamily="49" charset="0"/>
              </a:rPr>
              <a:t>");</a:t>
            </a:r>
          </a:p>
          <a:p>
            <a:pPr marL="0" indent="0">
              <a:buNone/>
            </a:pPr>
            <a:endParaRPr lang="en-US" sz="1800" b="1" dirty="0">
              <a:latin typeface="Courier New" panose="02070309020205020404" pitchFamily="49" charset="0"/>
              <a:cs typeface="Courier New" panose="02070309020205020404" pitchFamily="49" charset="0"/>
            </a:endParaRPr>
          </a:p>
          <a:p>
            <a:r>
              <a:rPr lang="en-US" sz="1800" dirty="0"/>
              <a:t>When an attribute is modified, the framework  will check the locking mode to take  appropriate actions.</a:t>
            </a:r>
          </a:p>
          <a:p>
            <a:r>
              <a:rPr lang="en-US" sz="1800" dirty="0"/>
              <a:t>If the locking mode is </a:t>
            </a:r>
            <a:r>
              <a:rPr lang="en-US" sz="1800" b="1" dirty="0" err="1"/>
              <a:t>pessimitic</a:t>
            </a:r>
            <a:r>
              <a:rPr lang="en-US" sz="1800" dirty="0"/>
              <a:t>, ADF Business Components runtime performs the following steps:</a:t>
            </a:r>
          </a:p>
          <a:p>
            <a:pPr lvl="1" fontAlgn="base"/>
            <a:r>
              <a:rPr lang="en-US" sz="1600" dirty="0"/>
              <a:t>Executes </a:t>
            </a:r>
            <a:r>
              <a:rPr lang="en-US" sz="1600" b="1" dirty="0"/>
              <a:t>SELECT FOR UPDATE NOWAIT</a:t>
            </a:r>
            <a:r>
              <a:rPr lang="en-US" sz="1600" dirty="0"/>
              <a:t> </a:t>
            </a:r>
            <a:r>
              <a:rPr lang="en-US" sz="1600" dirty="0" smtClean="0"/>
              <a:t>on </a:t>
            </a:r>
            <a:r>
              <a:rPr lang="en-US" sz="1600" dirty="0"/>
              <a:t>the underlying database row to acquire lock.</a:t>
            </a:r>
          </a:p>
          <a:p>
            <a:pPr lvl="1" fontAlgn="base"/>
            <a:r>
              <a:rPr lang="en-US" sz="1600" dirty="0"/>
              <a:t>Checks if the originally retrieved values of the entity attributes are the same as the values in the database. </a:t>
            </a:r>
            <a:endParaRPr lang="en-US" sz="1600" dirty="0" smtClean="0"/>
          </a:p>
          <a:p>
            <a:pPr lvl="1"/>
            <a:r>
              <a:rPr lang="en-US" sz="1600" dirty="0" smtClean="0"/>
              <a:t>The framework will not attempt to lock the row for other locking modes during this stage.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5387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Concurrent access and locking</a:t>
            </a:r>
            <a:endParaRPr lang="en-US" dirty="0"/>
          </a:p>
        </p:txBody>
      </p:sp>
      <p:sp>
        <p:nvSpPr>
          <p:cNvPr id="3" name="Content Placeholder 2"/>
          <p:cNvSpPr>
            <a:spLocks noGrp="1"/>
          </p:cNvSpPr>
          <p:nvPr>
            <p:ph idx="1"/>
          </p:nvPr>
        </p:nvSpPr>
        <p:spPr>
          <a:xfrm>
            <a:off x="1746912" y="1951630"/>
            <a:ext cx="9759287" cy="4715870"/>
          </a:xfrm>
        </p:spPr>
        <p:txBody>
          <a:bodyPr anchor="ctr">
            <a:noAutofit/>
          </a:bodyPr>
          <a:lstStyle/>
          <a:p>
            <a:pPr marL="0" indent="0">
              <a:buNone/>
            </a:pPr>
            <a:r>
              <a:rPr lang="en-US" sz="1800" dirty="0" err="1">
                <a:latin typeface="Courier New" panose="02070309020205020404" pitchFamily="49" charset="0"/>
                <a:cs typeface="Courier New" panose="02070309020205020404" pitchFamily="49" charset="0"/>
              </a:rPr>
              <a:t>getTransaction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postChanges</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getTransaction</a:t>
            </a:r>
            <a:r>
              <a:rPr lang="en-US" sz="1800" dirty="0">
                <a:latin typeface="Courier New" panose="02070309020205020404" pitchFamily="49" charset="0"/>
                <a:cs typeface="Courier New" panose="02070309020205020404" pitchFamily="49" charset="0"/>
              </a:rPr>
              <a:t>().commit</a:t>
            </a:r>
            <a:r>
              <a:rPr lang="en-US" sz="1800" dirty="0" smtClean="0">
                <a:latin typeface="Courier New" panose="02070309020205020404" pitchFamily="49" charset="0"/>
                <a:cs typeface="Courier New" panose="02070309020205020404" pitchFamily="49" charset="0"/>
              </a:rPr>
              <a:t>();</a:t>
            </a:r>
          </a:p>
          <a:p>
            <a:endParaRPr lang="en-US" sz="1800" b="1" dirty="0">
              <a:latin typeface="Courier New" panose="02070309020205020404" pitchFamily="49" charset="0"/>
              <a:cs typeface="Courier New" panose="02070309020205020404" pitchFamily="49" charset="0"/>
            </a:endParaRPr>
          </a:p>
          <a:p>
            <a:r>
              <a:rPr lang="en-US" sz="1800" dirty="0"/>
              <a:t>If the locking mode is </a:t>
            </a:r>
            <a:r>
              <a:rPr lang="en-US" sz="1800" b="1" dirty="0"/>
              <a:t>optimistic</a:t>
            </a:r>
            <a:r>
              <a:rPr lang="en-US" sz="1800" dirty="0"/>
              <a:t> or </a:t>
            </a:r>
            <a:r>
              <a:rPr lang="en-US" sz="1800" b="1" dirty="0" err="1"/>
              <a:t>optupdate</a:t>
            </a:r>
            <a:r>
              <a:rPr lang="en-US" sz="1800" dirty="0"/>
              <a:t>, the concurrency handling happens at this stage</a:t>
            </a:r>
            <a:r>
              <a:rPr lang="en-US" sz="1800" dirty="0" smtClean="0"/>
              <a:t>. </a:t>
            </a:r>
          </a:p>
          <a:p>
            <a:r>
              <a:rPr lang="en-US" sz="1800" dirty="0"/>
              <a:t>If the lock mode is </a:t>
            </a:r>
            <a:r>
              <a:rPr lang="en-US" sz="1800" b="1" dirty="0"/>
              <a:t>optimistic</a:t>
            </a:r>
            <a:r>
              <a:rPr lang="en-US" sz="1800" dirty="0"/>
              <a:t>, the </a:t>
            </a:r>
            <a:r>
              <a:rPr lang="en-US" sz="1800" dirty="0" smtClean="0"/>
              <a:t>ADF Business </a:t>
            </a:r>
            <a:r>
              <a:rPr lang="en-US" sz="1800" dirty="0"/>
              <a:t>Components runtime performs the following steps:</a:t>
            </a:r>
          </a:p>
          <a:p>
            <a:pPr lvl="1" fontAlgn="base"/>
            <a:r>
              <a:rPr lang="en-US" sz="1600" dirty="0"/>
              <a:t>Executes </a:t>
            </a:r>
            <a:r>
              <a:rPr lang="en-US" sz="1600" b="1" dirty="0"/>
              <a:t>SELECT FOR UPDATE</a:t>
            </a:r>
            <a:r>
              <a:rPr lang="en-US" sz="1600" dirty="0"/>
              <a:t> on the row for the entity to acquire lock.</a:t>
            </a:r>
          </a:p>
          <a:p>
            <a:pPr lvl="1" fontAlgn="base"/>
            <a:r>
              <a:rPr lang="en-US" sz="1600" dirty="0"/>
              <a:t>Checks if the originally retrieved values of the attributes are the same as the values in the database. </a:t>
            </a:r>
            <a:endParaRPr lang="en-US" sz="1600" dirty="0" smtClean="0"/>
          </a:p>
          <a:p>
            <a:pPr lvl="1" fontAlgn="base"/>
            <a:r>
              <a:rPr lang="en-US" sz="1600" dirty="0" smtClean="0"/>
              <a:t>If </a:t>
            </a:r>
            <a:r>
              <a:rPr lang="en-US" sz="1600" dirty="0"/>
              <a:t>the lock mode is </a:t>
            </a:r>
            <a:r>
              <a:rPr lang="en-US" sz="1600" b="1" dirty="0" err="1"/>
              <a:t>optupdate</a:t>
            </a:r>
            <a:r>
              <a:rPr lang="en-US" sz="1600" dirty="0"/>
              <a:t>, the framework does not explicitly lock any database row. ADF Business Components runtime generates </a:t>
            </a:r>
            <a:r>
              <a:rPr lang="en-US" sz="1600" b="1" dirty="0"/>
              <a:t>UPDATE</a:t>
            </a:r>
            <a:r>
              <a:rPr lang="en-US" sz="1600" dirty="0"/>
              <a:t> with the </a:t>
            </a:r>
            <a:r>
              <a:rPr lang="en-US" sz="1600" b="1" dirty="0"/>
              <a:t>WHERE</a:t>
            </a:r>
            <a:r>
              <a:rPr lang="en-US" sz="1600" dirty="0"/>
              <a:t> clause to ensure that the update is not happening on stale data. </a:t>
            </a:r>
            <a:endParaRPr lang="en-US" sz="1800" dirty="0"/>
          </a:p>
        </p:txBody>
      </p:sp>
    </p:spTree>
    <p:extLst>
      <p:ext uri="{BB962C8B-B14F-4D97-AF65-F5344CB8AC3E}">
        <p14:creationId xmlns:p14="http://schemas.microsoft.com/office/powerpoint/2010/main" val="368458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752599"/>
          </a:xfrm>
        </p:spPr>
        <p:txBody>
          <a:bodyPr/>
          <a:lstStyle/>
          <a:p>
            <a:r>
              <a:rPr lang="en-US" b="1" dirty="0"/>
              <a:t>Ingredients of an entity object</a:t>
            </a:r>
            <a:endParaRPr lang="en-US" dirty="0"/>
          </a:p>
        </p:txBody>
      </p:sp>
      <p:grpSp>
        <p:nvGrpSpPr>
          <p:cNvPr id="31" name="Group 30"/>
          <p:cNvGrpSpPr/>
          <p:nvPr/>
        </p:nvGrpSpPr>
        <p:grpSpPr>
          <a:xfrm>
            <a:off x="2024033" y="1895087"/>
            <a:ext cx="8443800" cy="4682716"/>
            <a:chOff x="0" y="0"/>
            <a:chExt cx="2972798" cy="1648942"/>
          </a:xfrm>
        </p:grpSpPr>
        <p:sp>
          <p:nvSpPr>
            <p:cNvPr id="32" name="Shape 10079"/>
            <p:cNvSpPr/>
            <p:nvPr/>
          </p:nvSpPr>
          <p:spPr>
            <a:xfrm>
              <a:off x="0" y="0"/>
              <a:ext cx="2821610" cy="1648942"/>
            </a:xfrm>
            <a:custGeom>
              <a:avLst/>
              <a:gdLst/>
              <a:ahLst/>
              <a:cxnLst/>
              <a:rect l="0" t="0" r="0" b="0"/>
              <a:pathLst>
                <a:path w="2821610" h="1648942">
                  <a:moveTo>
                    <a:pt x="0" y="1648942"/>
                  </a:moveTo>
                  <a:lnTo>
                    <a:pt x="2821610" y="1648942"/>
                  </a:lnTo>
                  <a:lnTo>
                    <a:pt x="282161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10080"/>
            <p:cNvSpPr/>
            <p:nvPr/>
          </p:nvSpPr>
          <p:spPr>
            <a:xfrm>
              <a:off x="424637" y="1327620"/>
              <a:ext cx="804444" cy="245364"/>
            </a:xfrm>
            <a:custGeom>
              <a:avLst/>
              <a:gdLst/>
              <a:ahLst/>
              <a:cxnLst/>
              <a:rect l="0" t="0" r="0" b="0"/>
              <a:pathLst>
                <a:path w="804444" h="245364">
                  <a:moveTo>
                    <a:pt x="0" y="0"/>
                  </a:moveTo>
                  <a:lnTo>
                    <a:pt x="804444" y="0"/>
                  </a:lnTo>
                  <a:lnTo>
                    <a:pt x="804444" y="245364"/>
                  </a:lnTo>
                  <a:lnTo>
                    <a:pt x="0" y="245364"/>
                  </a:lnTo>
                  <a:lnTo>
                    <a:pt x="0" y="0"/>
                  </a:lnTo>
                  <a:close/>
                </a:path>
              </a:pathLst>
            </a:custGeom>
            <a:ln w="12700" cap="flat">
              <a:miter lim="100000"/>
            </a:ln>
          </p:spPr>
          <p:style>
            <a:lnRef idx="1">
              <a:srgbClr val="000000"/>
            </a:lnRef>
            <a:fillRef idx="0">
              <a:srgbClr val="FFFFFF"/>
            </a:fillRef>
            <a:effectRef idx="0">
              <a:scrgbClr r="0" g="0" b="0"/>
            </a:effectRef>
            <a:fontRef idx="none"/>
          </p:style>
          <p:txBody>
            <a:bodyPr/>
            <a:lstStyle/>
            <a:p>
              <a:endParaRPr lang="en-US"/>
            </a:p>
          </p:txBody>
        </p:sp>
        <p:sp>
          <p:nvSpPr>
            <p:cNvPr id="34" name="Rectangle 33"/>
            <p:cNvSpPr/>
            <p:nvPr/>
          </p:nvSpPr>
          <p:spPr>
            <a:xfrm>
              <a:off x="555694" y="1378575"/>
              <a:ext cx="721160" cy="162149"/>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dirty="0">
                  <a:solidFill>
                    <a:srgbClr val="000000"/>
                  </a:solidFill>
                  <a:effectLst/>
                  <a:latin typeface="Franklin Gothic"/>
                  <a:ea typeface="Franklin Gothic"/>
                  <a:cs typeface="Franklin Gothic"/>
                </a:rPr>
                <a:t>Entity Object</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5" name="Shape 342534"/>
            <p:cNvSpPr/>
            <p:nvPr/>
          </p:nvSpPr>
          <p:spPr>
            <a:xfrm>
              <a:off x="1238847" y="324663"/>
              <a:ext cx="1510767" cy="855891"/>
            </a:xfrm>
            <a:custGeom>
              <a:avLst/>
              <a:gdLst/>
              <a:ahLst/>
              <a:cxnLst/>
              <a:rect l="0" t="0" r="0" b="0"/>
              <a:pathLst>
                <a:path w="1510767" h="855891">
                  <a:moveTo>
                    <a:pt x="0" y="0"/>
                  </a:moveTo>
                  <a:lnTo>
                    <a:pt x="1510767" y="0"/>
                  </a:lnTo>
                  <a:lnTo>
                    <a:pt x="1510767" y="855891"/>
                  </a:lnTo>
                  <a:lnTo>
                    <a:pt x="0" y="855891"/>
                  </a:lnTo>
                  <a:lnTo>
                    <a:pt x="0" y="0"/>
                  </a:lnTo>
                </a:path>
              </a:pathLst>
            </a:custGeom>
            <a:ln w="12700" cap="flat">
              <a:custDash>
                <a:ds d="1000100" sp="300000"/>
              </a:custDash>
              <a:miter lim="100000"/>
            </a:ln>
          </p:spPr>
          <p:style>
            <a:lnRef idx="1">
              <a:srgbClr val="000000"/>
            </a:lnRef>
            <a:fillRef idx="1">
              <a:srgbClr val="FFFFFF"/>
            </a:fillRef>
            <a:effectRef idx="0">
              <a:scrgbClr r="0" g="0" b="0"/>
            </a:effectRef>
            <a:fontRef idx="none"/>
          </p:style>
          <p:txBody>
            <a:bodyPr/>
            <a:lstStyle/>
            <a:p>
              <a:endParaRPr lang="en-US"/>
            </a:p>
          </p:txBody>
        </p:sp>
        <p:sp>
          <p:nvSpPr>
            <p:cNvPr id="36" name="Shape 10083"/>
            <p:cNvSpPr/>
            <p:nvPr/>
          </p:nvSpPr>
          <p:spPr>
            <a:xfrm>
              <a:off x="1647330" y="444881"/>
              <a:ext cx="651688" cy="176365"/>
            </a:xfrm>
            <a:custGeom>
              <a:avLst/>
              <a:gdLst/>
              <a:ahLst/>
              <a:cxnLst/>
              <a:rect l="0" t="0" r="0" b="0"/>
              <a:pathLst>
                <a:path w="651688" h="176365">
                  <a:moveTo>
                    <a:pt x="0" y="176365"/>
                  </a:moveTo>
                  <a:lnTo>
                    <a:pt x="651688" y="176365"/>
                  </a:lnTo>
                  <a:lnTo>
                    <a:pt x="651688" y="0"/>
                  </a:lnTo>
                  <a:lnTo>
                    <a:pt x="0" y="0"/>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342535"/>
            <p:cNvSpPr/>
            <p:nvPr/>
          </p:nvSpPr>
          <p:spPr>
            <a:xfrm>
              <a:off x="1528699" y="536055"/>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38" name="Shape 342536"/>
            <p:cNvSpPr/>
            <p:nvPr/>
          </p:nvSpPr>
          <p:spPr>
            <a:xfrm>
              <a:off x="1393114" y="620789"/>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39" name="Shape 10086"/>
            <p:cNvSpPr/>
            <p:nvPr/>
          </p:nvSpPr>
          <p:spPr>
            <a:xfrm>
              <a:off x="1965744" y="805853"/>
              <a:ext cx="651688" cy="176378"/>
            </a:xfrm>
            <a:custGeom>
              <a:avLst/>
              <a:gdLst/>
              <a:ahLst/>
              <a:cxnLst/>
              <a:rect l="0" t="0" r="0" b="0"/>
              <a:pathLst>
                <a:path w="651688" h="176378">
                  <a:moveTo>
                    <a:pt x="0" y="0"/>
                  </a:moveTo>
                  <a:lnTo>
                    <a:pt x="651688" y="0"/>
                  </a:lnTo>
                  <a:lnTo>
                    <a:pt x="651688" y="176378"/>
                  </a:lnTo>
                  <a:lnTo>
                    <a:pt x="0" y="176378"/>
                  </a:lnTo>
                  <a:lnTo>
                    <a:pt x="0" y="0"/>
                  </a:lnTo>
                  <a:close/>
                </a:path>
              </a:pathLst>
            </a:custGeom>
            <a:ln w="12700" cap="flat">
              <a:miter lim="100000"/>
            </a:ln>
          </p:spPr>
          <p:style>
            <a:lnRef idx="1">
              <a:srgbClr val="000000"/>
            </a:lnRef>
            <a:fillRef idx="0">
              <a:srgbClr val="FFFFFF"/>
            </a:fillRef>
            <a:effectRef idx="0">
              <a:scrgbClr r="0" g="0" b="0"/>
            </a:effectRef>
            <a:fontRef idx="none"/>
          </p:style>
          <p:txBody>
            <a:bodyPr/>
            <a:lstStyle/>
            <a:p>
              <a:endParaRPr lang="en-US"/>
            </a:p>
          </p:txBody>
        </p:sp>
        <p:sp>
          <p:nvSpPr>
            <p:cNvPr id="40" name="Shape 342537"/>
            <p:cNvSpPr/>
            <p:nvPr/>
          </p:nvSpPr>
          <p:spPr>
            <a:xfrm>
              <a:off x="1847114" y="897026"/>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41" name="Shape 342538"/>
            <p:cNvSpPr/>
            <p:nvPr/>
          </p:nvSpPr>
          <p:spPr>
            <a:xfrm>
              <a:off x="1711541" y="981761"/>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42" name="Shape 10089"/>
            <p:cNvSpPr/>
            <p:nvPr/>
          </p:nvSpPr>
          <p:spPr>
            <a:xfrm>
              <a:off x="72009" y="654457"/>
              <a:ext cx="837501" cy="243903"/>
            </a:xfrm>
            <a:custGeom>
              <a:avLst/>
              <a:gdLst/>
              <a:ahLst/>
              <a:cxnLst/>
              <a:rect l="0" t="0" r="0" b="0"/>
              <a:pathLst>
                <a:path w="837501" h="243903">
                  <a:moveTo>
                    <a:pt x="0" y="0"/>
                  </a:moveTo>
                  <a:lnTo>
                    <a:pt x="837501" y="0"/>
                  </a:lnTo>
                  <a:lnTo>
                    <a:pt x="837501" y="243903"/>
                  </a:lnTo>
                  <a:lnTo>
                    <a:pt x="0" y="243903"/>
                  </a:lnTo>
                  <a:lnTo>
                    <a:pt x="0" y="0"/>
                  </a:lnTo>
                  <a:close/>
                </a:path>
              </a:pathLst>
            </a:custGeom>
            <a:ln w="12700" cap="flat">
              <a:miter lim="100000"/>
            </a:ln>
          </p:spPr>
          <p:style>
            <a:lnRef idx="1">
              <a:srgbClr val="000000"/>
            </a:lnRef>
            <a:fillRef idx="0">
              <a:srgbClr val="FFFFFF"/>
            </a:fillRef>
            <a:effectRef idx="0">
              <a:scrgbClr r="0" g="0" b="0"/>
            </a:effectRef>
            <a:fontRef idx="none"/>
          </p:style>
          <p:txBody>
            <a:bodyPr/>
            <a:lstStyle/>
            <a:p>
              <a:endParaRPr lang="en-US"/>
            </a:p>
          </p:txBody>
        </p:sp>
        <p:sp>
          <p:nvSpPr>
            <p:cNvPr id="43" name="Rectangle 42"/>
            <p:cNvSpPr/>
            <p:nvPr/>
          </p:nvSpPr>
          <p:spPr>
            <a:xfrm>
              <a:off x="206734" y="665001"/>
              <a:ext cx="721160" cy="162150"/>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dirty="0">
                  <a:solidFill>
                    <a:srgbClr val="000000"/>
                  </a:solidFill>
                  <a:effectLst/>
                  <a:latin typeface="Franklin Gothic"/>
                  <a:ea typeface="Franklin Gothic"/>
                  <a:cs typeface="Franklin Gothic"/>
                </a:rPr>
                <a:t>Entity Object</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4" name="Shape 10091"/>
            <p:cNvSpPr/>
            <p:nvPr/>
          </p:nvSpPr>
          <p:spPr>
            <a:xfrm>
              <a:off x="72009" y="71374"/>
              <a:ext cx="837501" cy="243903"/>
            </a:xfrm>
            <a:custGeom>
              <a:avLst/>
              <a:gdLst/>
              <a:ahLst/>
              <a:cxnLst/>
              <a:rect l="0" t="0" r="0" b="0"/>
              <a:pathLst>
                <a:path w="837501" h="243903">
                  <a:moveTo>
                    <a:pt x="0" y="0"/>
                  </a:moveTo>
                  <a:lnTo>
                    <a:pt x="837501" y="0"/>
                  </a:lnTo>
                  <a:lnTo>
                    <a:pt x="837501" y="243903"/>
                  </a:lnTo>
                  <a:lnTo>
                    <a:pt x="0" y="243903"/>
                  </a:lnTo>
                  <a:lnTo>
                    <a:pt x="0" y="0"/>
                  </a:lnTo>
                  <a:close/>
                </a:path>
              </a:pathLst>
            </a:custGeom>
            <a:ln w="12700" cap="flat">
              <a:miter lim="100000"/>
            </a:ln>
          </p:spPr>
          <p:style>
            <a:lnRef idx="1">
              <a:srgbClr val="000000"/>
            </a:lnRef>
            <a:fillRef idx="0">
              <a:srgbClr val="FFFFFF"/>
            </a:fillRef>
            <a:effectRef idx="0">
              <a:scrgbClr r="0" g="0" b="0"/>
            </a:effectRef>
            <a:fontRef idx="none"/>
          </p:style>
          <p:txBody>
            <a:bodyPr/>
            <a:lstStyle/>
            <a:p>
              <a:endParaRPr lang="en-US"/>
            </a:p>
          </p:txBody>
        </p:sp>
        <p:sp>
          <p:nvSpPr>
            <p:cNvPr id="45" name="Rectangle 44"/>
            <p:cNvSpPr/>
            <p:nvPr/>
          </p:nvSpPr>
          <p:spPr>
            <a:xfrm>
              <a:off x="155482" y="121433"/>
              <a:ext cx="900606" cy="162150"/>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dirty="0">
                  <a:solidFill>
                    <a:srgbClr val="000000"/>
                  </a:solidFill>
                  <a:effectLst/>
                  <a:latin typeface="Franklin Gothic"/>
                  <a:ea typeface="Franklin Gothic"/>
                  <a:cs typeface="Franklin Gothic"/>
                </a:rPr>
                <a:t>Entity Definition</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6" name="Rectangle 45"/>
            <p:cNvSpPr/>
            <p:nvPr/>
          </p:nvSpPr>
          <p:spPr>
            <a:xfrm>
              <a:off x="1250094" y="153132"/>
              <a:ext cx="1722704" cy="162149"/>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dirty="0">
                  <a:solidFill>
                    <a:srgbClr val="000000"/>
                  </a:solidFill>
                  <a:effectLst/>
                  <a:latin typeface="Franklin Gothic"/>
                  <a:ea typeface="Franklin Gothic"/>
                  <a:cs typeface="Franklin Gothic"/>
                </a:rPr>
                <a:t>Entity Collection(Entity Cache)</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7" name="Rectangle 46"/>
            <p:cNvSpPr/>
            <p:nvPr/>
          </p:nvSpPr>
          <p:spPr>
            <a:xfrm>
              <a:off x="72437" y="1080952"/>
              <a:ext cx="647638" cy="162150"/>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1600" dirty="0">
                  <a:solidFill>
                    <a:srgbClr val="000000"/>
                  </a:solidFill>
                  <a:effectLst/>
                  <a:latin typeface="Franklin Gothic"/>
                  <a:ea typeface="Franklin Gothic"/>
                  <a:cs typeface="Franklin Gothic"/>
                </a:rPr>
                <a:t>Association</a:t>
              </a:r>
              <a:endParaRPr lang="en-US"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8" name="Shape 10095"/>
            <p:cNvSpPr/>
            <p:nvPr/>
          </p:nvSpPr>
          <p:spPr>
            <a:xfrm>
              <a:off x="925937" y="706181"/>
              <a:ext cx="445071" cy="78410"/>
            </a:xfrm>
            <a:custGeom>
              <a:avLst/>
              <a:gdLst/>
              <a:ahLst/>
              <a:cxnLst/>
              <a:rect l="0" t="0" r="0" b="0"/>
              <a:pathLst>
                <a:path w="445071" h="78410">
                  <a:moveTo>
                    <a:pt x="0" y="78410"/>
                  </a:moveTo>
                  <a:lnTo>
                    <a:pt x="277736" y="77661"/>
                  </a:lnTo>
                  <a:lnTo>
                    <a:pt x="277508" y="0"/>
                  </a:lnTo>
                  <a:lnTo>
                    <a:pt x="445071" y="127"/>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49" name="Shape 10096"/>
            <p:cNvSpPr/>
            <p:nvPr/>
          </p:nvSpPr>
          <p:spPr>
            <a:xfrm>
              <a:off x="916000" y="751733"/>
              <a:ext cx="50610" cy="65519"/>
            </a:xfrm>
            <a:custGeom>
              <a:avLst/>
              <a:gdLst/>
              <a:ahLst/>
              <a:cxnLst/>
              <a:rect l="0" t="0" r="0" b="0"/>
              <a:pathLst>
                <a:path w="50610" h="65519">
                  <a:moveTo>
                    <a:pt x="50432" y="0"/>
                  </a:moveTo>
                  <a:lnTo>
                    <a:pt x="0" y="32880"/>
                  </a:lnTo>
                  <a:lnTo>
                    <a:pt x="50610"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Shape 10097"/>
            <p:cNvSpPr/>
            <p:nvPr/>
          </p:nvSpPr>
          <p:spPr>
            <a:xfrm>
              <a:off x="1330401" y="673527"/>
              <a:ext cx="50533" cy="65519"/>
            </a:xfrm>
            <a:custGeom>
              <a:avLst/>
              <a:gdLst/>
              <a:ahLst/>
              <a:cxnLst/>
              <a:rect l="0" t="0" r="0" b="0"/>
              <a:pathLst>
                <a:path w="50533" h="65519">
                  <a:moveTo>
                    <a:pt x="51" y="0"/>
                  </a:moveTo>
                  <a:lnTo>
                    <a:pt x="50533" y="32779"/>
                  </a:lnTo>
                  <a:lnTo>
                    <a:pt x="0"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1" name="Shape 10098"/>
            <p:cNvSpPr/>
            <p:nvPr/>
          </p:nvSpPr>
          <p:spPr>
            <a:xfrm>
              <a:off x="552004" y="919712"/>
              <a:ext cx="125413" cy="386410"/>
            </a:xfrm>
            <a:custGeom>
              <a:avLst/>
              <a:gdLst/>
              <a:ahLst/>
              <a:cxnLst/>
              <a:rect l="0" t="0" r="0" b="0"/>
              <a:pathLst>
                <a:path w="125413" h="386410">
                  <a:moveTo>
                    <a:pt x="0" y="0"/>
                  </a:moveTo>
                  <a:lnTo>
                    <a:pt x="0" y="195186"/>
                  </a:lnTo>
                  <a:lnTo>
                    <a:pt x="125413" y="195186"/>
                  </a:lnTo>
                  <a:lnTo>
                    <a:pt x="125413" y="38641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2" name="Shape 10099"/>
            <p:cNvSpPr/>
            <p:nvPr/>
          </p:nvSpPr>
          <p:spPr>
            <a:xfrm>
              <a:off x="519231" y="909775"/>
              <a:ext cx="65519" cy="50521"/>
            </a:xfrm>
            <a:custGeom>
              <a:avLst/>
              <a:gdLst/>
              <a:ahLst/>
              <a:cxnLst/>
              <a:rect l="0" t="0" r="0" b="0"/>
              <a:pathLst>
                <a:path w="65519" h="50521">
                  <a:moveTo>
                    <a:pt x="65519" y="50521"/>
                  </a:moveTo>
                  <a:lnTo>
                    <a:pt x="32779" y="0"/>
                  </a:lnTo>
                  <a:lnTo>
                    <a:pt x="0" y="50521"/>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Shape 10100"/>
            <p:cNvSpPr/>
            <p:nvPr/>
          </p:nvSpPr>
          <p:spPr>
            <a:xfrm>
              <a:off x="644643" y="1265540"/>
              <a:ext cx="65519" cy="50521"/>
            </a:xfrm>
            <a:custGeom>
              <a:avLst/>
              <a:gdLst/>
              <a:ahLst/>
              <a:cxnLst/>
              <a:rect l="0" t="0" r="0" b="0"/>
              <a:pathLst>
                <a:path w="65519" h="50521">
                  <a:moveTo>
                    <a:pt x="65519" y="0"/>
                  </a:moveTo>
                  <a:lnTo>
                    <a:pt x="32779" y="50521"/>
                  </a:lnTo>
                  <a:lnTo>
                    <a:pt x="0" y="0"/>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4" name="Shape 10101"/>
            <p:cNvSpPr/>
            <p:nvPr/>
          </p:nvSpPr>
          <p:spPr>
            <a:xfrm>
              <a:off x="1249252" y="1067653"/>
              <a:ext cx="440436" cy="390944"/>
            </a:xfrm>
            <a:custGeom>
              <a:avLst/>
              <a:gdLst/>
              <a:ahLst/>
              <a:cxnLst/>
              <a:rect l="0" t="0" r="0" b="0"/>
              <a:pathLst>
                <a:path w="440436" h="390944">
                  <a:moveTo>
                    <a:pt x="0" y="390944"/>
                  </a:moveTo>
                  <a:lnTo>
                    <a:pt x="180111" y="390576"/>
                  </a:lnTo>
                  <a:lnTo>
                    <a:pt x="180111" y="51"/>
                  </a:lnTo>
                  <a:lnTo>
                    <a:pt x="440436"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10102"/>
            <p:cNvSpPr/>
            <p:nvPr/>
          </p:nvSpPr>
          <p:spPr>
            <a:xfrm>
              <a:off x="1239326" y="1425766"/>
              <a:ext cx="50584" cy="65519"/>
            </a:xfrm>
            <a:custGeom>
              <a:avLst/>
              <a:gdLst/>
              <a:ahLst/>
              <a:cxnLst/>
              <a:rect l="0" t="0" r="0" b="0"/>
              <a:pathLst>
                <a:path w="50584" h="65519">
                  <a:moveTo>
                    <a:pt x="50445" y="0"/>
                  </a:moveTo>
                  <a:lnTo>
                    <a:pt x="0" y="32855"/>
                  </a:lnTo>
                  <a:lnTo>
                    <a:pt x="50584"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Shape 10103"/>
            <p:cNvSpPr/>
            <p:nvPr/>
          </p:nvSpPr>
          <p:spPr>
            <a:xfrm>
              <a:off x="1649091" y="1034923"/>
              <a:ext cx="50521" cy="65519"/>
            </a:xfrm>
            <a:custGeom>
              <a:avLst/>
              <a:gdLst/>
              <a:ahLst/>
              <a:cxnLst/>
              <a:rect l="0" t="0" r="0" b="0"/>
              <a:pathLst>
                <a:path w="50521" h="65519">
                  <a:moveTo>
                    <a:pt x="0" y="0"/>
                  </a:moveTo>
                  <a:lnTo>
                    <a:pt x="50521" y="32728"/>
                  </a:lnTo>
                  <a:lnTo>
                    <a:pt x="13"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7" name="Shape 10105"/>
            <p:cNvSpPr/>
            <p:nvPr/>
          </p:nvSpPr>
          <p:spPr>
            <a:xfrm>
              <a:off x="377101" y="333328"/>
              <a:ext cx="201600" cy="302806"/>
            </a:xfrm>
            <a:custGeom>
              <a:avLst/>
              <a:gdLst/>
              <a:ahLst/>
              <a:cxnLst/>
              <a:rect l="0" t="0" r="0" b="0"/>
              <a:pathLst>
                <a:path w="201600" h="302806">
                  <a:moveTo>
                    <a:pt x="100800" y="302806"/>
                  </a:moveTo>
                  <a:lnTo>
                    <a:pt x="0" y="201917"/>
                  </a:lnTo>
                  <a:lnTo>
                    <a:pt x="50533" y="201917"/>
                  </a:lnTo>
                  <a:lnTo>
                    <a:pt x="50533" y="0"/>
                  </a:lnTo>
                  <a:lnTo>
                    <a:pt x="151066" y="0"/>
                  </a:lnTo>
                  <a:lnTo>
                    <a:pt x="151066" y="201917"/>
                  </a:lnTo>
                  <a:lnTo>
                    <a:pt x="201600" y="201917"/>
                  </a:lnTo>
                  <a:lnTo>
                    <a:pt x="100800" y="302806"/>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65830"/>
          </a:xfrm>
        </p:spPr>
        <p:txBody>
          <a:bodyPr>
            <a:normAutofit/>
          </a:bodyPr>
          <a:lstStyle/>
          <a:p>
            <a:r>
              <a:rPr lang="en-US" b="1" dirty="0"/>
              <a:t>Enabling a batch update in an entity object</a:t>
            </a:r>
            <a:endParaRPr lang="en-US" dirty="0"/>
          </a:p>
        </p:txBody>
      </p:sp>
      <p:sp>
        <p:nvSpPr>
          <p:cNvPr id="3" name="Content Placeholder 2"/>
          <p:cNvSpPr>
            <a:spLocks noGrp="1"/>
          </p:cNvSpPr>
          <p:nvPr>
            <p:ph idx="1"/>
          </p:nvPr>
        </p:nvSpPr>
        <p:spPr>
          <a:xfrm>
            <a:off x="1323832" y="1951630"/>
            <a:ext cx="10182367" cy="4715870"/>
          </a:xfrm>
        </p:spPr>
        <p:txBody>
          <a:bodyPr anchor="ctr">
            <a:noAutofit/>
          </a:bodyPr>
          <a:lstStyle/>
          <a:p>
            <a:r>
              <a:rPr lang="en-US" dirty="0"/>
              <a:t>The batch update facility allows multiple update operations to be submitted to a </a:t>
            </a:r>
            <a:r>
              <a:rPr lang="en-US" dirty="0" err="1"/>
              <a:t>datasource</a:t>
            </a:r>
            <a:r>
              <a:rPr lang="en-US" dirty="0"/>
              <a:t> for processing at once. If a use case demands an update on multiple instances of the same entity in a single transaction, the update batching can be  turned on for the entity. This feature works with Oracle database.</a:t>
            </a:r>
          </a:p>
          <a:p>
            <a:r>
              <a:rPr lang="en-US" dirty="0"/>
              <a:t>Please be warned that entity refresh features such as </a:t>
            </a:r>
            <a:r>
              <a:rPr lang="en-US" b="1" dirty="0"/>
              <a:t>Refresh on Update</a:t>
            </a:r>
            <a:r>
              <a:rPr lang="en-US" dirty="0"/>
              <a:t> and </a:t>
            </a:r>
            <a:r>
              <a:rPr lang="en-US" b="1" dirty="0"/>
              <a:t>Refresh on Insert</a:t>
            </a:r>
            <a:r>
              <a:rPr lang="en-US" dirty="0"/>
              <a:t> may not work in batch update mode.</a:t>
            </a:r>
          </a:p>
        </p:txBody>
      </p:sp>
    </p:spTree>
    <p:extLst>
      <p:ext uri="{BB962C8B-B14F-4D97-AF65-F5344CB8AC3E}">
        <p14:creationId xmlns:p14="http://schemas.microsoft.com/office/powerpoint/2010/main" val="42209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11239"/>
          </a:xfrm>
        </p:spPr>
        <p:txBody>
          <a:bodyPr>
            <a:normAutofit fontScale="90000"/>
          </a:bodyPr>
          <a:lstStyle/>
          <a:p>
            <a:r>
              <a:rPr lang="en-US" b="1" dirty="0"/>
              <a:t>Programmatically creating an entity instance</a:t>
            </a:r>
            <a:endParaRPr lang="en-US" dirty="0"/>
          </a:p>
        </p:txBody>
      </p:sp>
      <p:pic>
        <p:nvPicPr>
          <p:cNvPr id="4" name="Picture 3"/>
          <p:cNvPicPr/>
          <p:nvPr/>
        </p:nvPicPr>
        <p:blipFill>
          <a:blip r:embed="rId2"/>
          <a:stretch>
            <a:fillRect/>
          </a:stretch>
        </p:blipFill>
        <p:spPr>
          <a:xfrm>
            <a:off x="2531156" y="2043753"/>
            <a:ext cx="8254365" cy="4467583"/>
          </a:xfrm>
          <a:prstGeom prst="rect">
            <a:avLst/>
          </a:prstGeom>
        </p:spPr>
      </p:pic>
    </p:spTree>
    <p:extLst>
      <p:ext uri="{BB962C8B-B14F-4D97-AF65-F5344CB8AC3E}">
        <p14:creationId xmlns:p14="http://schemas.microsoft.com/office/powerpoint/2010/main" val="4120835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Entity object in a transaction post cycle</a:t>
            </a:r>
            <a:endParaRPr lang="en-US" dirty="0"/>
          </a:p>
        </p:txBody>
      </p:sp>
      <p:sp>
        <p:nvSpPr>
          <p:cNvPr id="3" name="Content Placeholder 2"/>
          <p:cNvSpPr>
            <a:spLocks noGrp="1"/>
          </p:cNvSpPr>
          <p:nvPr>
            <p:ph idx="1"/>
          </p:nvPr>
        </p:nvSpPr>
        <p:spPr>
          <a:xfrm>
            <a:off x="1897038" y="1951630"/>
            <a:ext cx="9609161" cy="4715870"/>
          </a:xfrm>
        </p:spPr>
        <p:txBody>
          <a:bodyPr anchor="ctr">
            <a:noAutofit/>
          </a:bodyPr>
          <a:lstStyle/>
          <a:p>
            <a:pPr marL="0" indent="0">
              <a:buNone/>
            </a:pPr>
            <a:r>
              <a:rPr lang="en-US" sz="1800" dirty="0">
                <a:latin typeface="Courier New" panose="02070309020205020404" pitchFamily="49" charset="0"/>
                <a:cs typeface="Courier New" panose="02070309020205020404" pitchFamily="49" charset="0"/>
              </a:rPr>
              <a:t>//Get the Entity Definition</a:t>
            </a:r>
          </a:p>
          <a:p>
            <a:pPr marL="0" indent="0">
              <a:buNone/>
            </a:pPr>
            <a:r>
              <a:rPr lang="en-US" sz="1800" dirty="0" err="1">
                <a:latin typeface="Courier New" panose="02070309020205020404" pitchFamily="49" charset="0"/>
                <a:cs typeface="Courier New" panose="02070309020205020404" pitchFamily="49" charset="0"/>
              </a:rPr>
              <a:t>EntityDefImpl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empEODef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EmpEOImpl.getDefinitionObject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//Generate Key using </a:t>
            </a:r>
            <a:r>
              <a:rPr lang="en-US" sz="1800" dirty="0" err="1">
                <a:latin typeface="Courier New" panose="02070309020205020404" pitchFamily="49" charset="0"/>
                <a:cs typeface="Courier New" panose="02070309020205020404" pitchFamily="49" charset="0"/>
              </a:rPr>
              <a:t>empId</a:t>
            </a:r>
            <a:r>
              <a:rPr lang="en-US" sz="1800" dirty="0">
                <a:latin typeface="Courier New" panose="02070309020205020404" pitchFamily="49" charset="0"/>
                <a:cs typeface="Courier New" panose="02070309020205020404" pitchFamily="49" charset="0"/>
              </a:rPr>
              <a:t> parameter</a:t>
            </a:r>
          </a:p>
          <a:p>
            <a:pPr marL="0" indent="0">
              <a:buNone/>
            </a:pPr>
            <a:r>
              <a:rPr lang="en-US" sz="1800" dirty="0">
                <a:latin typeface="Courier New" panose="02070309020205020404" pitchFamily="49" charset="0"/>
                <a:cs typeface="Courier New" panose="02070309020205020404" pitchFamily="49" charset="0"/>
              </a:rPr>
              <a:t>Key </a:t>
            </a:r>
            <a:r>
              <a:rPr lang="en-US" sz="1800" dirty="0" err="1">
                <a:latin typeface="Courier New" panose="02070309020205020404" pitchFamily="49" charset="0"/>
                <a:cs typeface="Courier New" panose="02070309020205020404" pitchFamily="49" charset="0"/>
              </a:rPr>
              <a:t>empIdKey</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EmpEOImpl.createPrimaryKey</a:t>
            </a:r>
            <a:r>
              <a:rPr lang="en-US" sz="1800" dirty="0">
                <a:latin typeface="Courier New" panose="02070309020205020404" pitchFamily="49" charset="0"/>
                <a:cs typeface="Courier New" panose="02070309020205020404" pitchFamily="49" charset="0"/>
              </a:rPr>
              <a:t>(new Integer(</a:t>
            </a:r>
            <a:r>
              <a:rPr lang="en-US" sz="1800" dirty="0" err="1">
                <a:latin typeface="Courier New" panose="02070309020205020404" pitchFamily="49" charset="0"/>
                <a:cs typeface="Courier New" panose="02070309020205020404" pitchFamily="49" charset="0"/>
              </a:rPr>
              <a:t>empId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//Find </a:t>
            </a:r>
            <a:r>
              <a:rPr lang="en-US" sz="1800" dirty="0" err="1">
                <a:latin typeface="Courier New" panose="02070309020205020404" pitchFamily="49" charset="0"/>
                <a:cs typeface="Courier New" panose="02070309020205020404" pitchFamily="49" charset="0"/>
              </a:rPr>
              <a:t>Emp</a:t>
            </a:r>
            <a:r>
              <a:rPr lang="en-US" sz="1800" dirty="0">
                <a:latin typeface="Courier New" panose="02070309020205020404" pitchFamily="49" charset="0"/>
                <a:cs typeface="Courier New" panose="02070309020205020404" pitchFamily="49" charset="0"/>
              </a:rPr>
              <a:t> entity using Key</a:t>
            </a:r>
          </a:p>
          <a:p>
            <a:pPr marL="0" indent="0">
              <a:buNone/>
            </a:pPr>
            <a:r>
              <a:rPr lang="en-US" sz="1800" dirty="0" err="1">
                <a:latin typeface="Courier New" panose="02070309020205020404" pitchFamily="49" charset="0"/>
                <a:cs typeface="Courier New" panose="02070309020205020404" pitchFamily="49" charset="0"/>
              </a:rPr>
              <a:t>EmpEOImpl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empEO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EmpEOImpl</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empEODef.findByPrimaryKey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getDBTransaction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empIdKey</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//Update the  attribute </a:t>
            </a:r>
          </a:p>
          <a:p>
            <a:pPr marL="0" indent="0">
              <a:buNone/>
            </a:pPr>
            <a:r>
              <a:rPr lang="en-US" sz="1800" dirty="0" err="1">
                <a:latin typeface="Courier New" panose="02070309020205020404" pitchFamily="49" charset="0"/>
                <a:cs typeface="Courier New" panose="02070309020205020404" pitchFamily="49" charset="0"/>
              </a:rPr>
              <a:t>empEO.setFirstName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Fanous</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//Commit transaction </a:t>
            </a:r>
          </a:p>
          <a:p>
            <a:pPr marL="0" indent="0">
              <a:buNone/>
            </a:pPr>
            <a:r>
              <a:rPr lang="en-US" sz="1800" dirty="0" err="1">
                <a:latin typeface="Courier New" panose="02070309020205020404" pitchFamily="49" charset="0"/>
                <a:cs typeface="Courier New" panose="02070309020205020404" pitchFamily="49" charset="0"/>
              </a:rPr>
              <a:t>getDBTransaction</a:t>
            </a:r>
            <a:r>
              <a:rPr lang="en-US" sz="1800" dirty="0">
                <a:latin typeface="Courier New" panose="02070309020205020404" pitchFamily="49" charset="0"/>
                <a:cs typeface="Courier New" panose="02070309020205020404" pitchFamily="49" charset="0"/>
              </a:rPr>
              <a:t>().commit();</a:t>
            </a:r>
          </a:p>
        </p:txBody>
      </p:sp>
    </p:spTree>
    <p:extLst>
      <p:ext uri="{BB962C8B-B14F-4D97-AF65-F5344CB8AC3E}">
        <p14:creationId xmlns:p14="http://schemas.microsoft.com/office/powerpoint/2010/main" val="1404147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8284"/>
          </a:xfrm>
        </p:spPr>
        <p:txBody>
          <a:bodyPr>
            <a:normAutofit/>
          </a:bodyPr>
          <a:lstStyle/>
          <a:p>
            <a:r>
              <a:rPr lang="en-US" b="1" dirty="0"/>
              <a:t>Entity object in a transaction post cycle</a:t>
            </a:r>
            <a:endParaRPr lang="en-US" dirty="0"/>
          </a:p>
        </p:txBody>
      </p:sp>
      <p:pic>
        <p:nvPicPr>
          <p:cNvPr id="5" name="Content Placeholder 4"/>
          <p:cNvPicPr>
            <a:picLocks noGrp="1"/>
          </p:cNvPicPr>
          <p:nvPr>
            <p:ph idx="1"/>
          </p:nvPr>
        </p:nvPicPr>
        <p:blipFill rotWithShape="1">
          <a:blip r:embed="rId2"/>
          <a:srcRect b="44065"/>
          <a:stretch/>
        </p:blipFill>
        <p:spPr>
          <a:xfrm>
            <a:off x="2527364" y="1767434"/>
            <a:ext cx="7675095" cy="4761877"/>
          </a:xfrm>
          <a:prstGeom prst="rect">
            <a:avLst/>
          </a:prstGeom>
        </p:spPr>
      </p:pic>
    </p:spTree>
    <p:extLst>
      <p:ext uri="{BB962C8B-B14F-4D97-AF65-F5344CB8AC3E}">
        <p14:creationId xmlns:p14="http://schemas.microsoft.com/office/powerpoint/2010/main" val="213409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Entity object in a transaction post cycle</a:t>
            </a:r>
            <a:endParaRPr lang="en-US" dirty="0"/>
          </a:p>
        </p:txBody>
      </p:sp>
      <p:pic>
        <p:nvPicPr>
          <p:cNvPr id="5" name="Content Placeholder 4"/>
          <p:cNvPicPr>
            <a:picLocks noGrp="1"/>
          </p:cNvPicPr>
          <p:nvPr>
            <p:ph idx="1"/>
          </p:nvPr>
        </p:nvPicPr>
        <p:blipFill rotWithShape="1">
          <a:blip r:embed="rId2"/>
          <a:srcRect t="55934"/>
          <a:stretch/>
        </p:blipFill>
        <p:spPr>
          <a:xfrm>
            <a:off x="2523744" y="2284104"/>
            <a:ext cx="7671816" cy="4114800"/>
          </a:xfrm>
          <a:prstGeom prst="rect">
            <a:avLst/>
          </a:prstGeom>
        </p:spPr>
      </p:pic>
    </p:spTree>
    <p:extLst>
      <p:ext uri="{BB962C8B-B14F-4D97-AF65-F5344CB8AC3E}">
        <p14:creationId xmlns:p14="http://schemas.microsoft.com/office/powerpoint/2010/main" val="2473253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92875"/>
          </a:xfrm>
        </p:spPr>
        <p:txBody>
          <a:bodyPr>
            <a:normAutofit/>
          </a:bodyPr>
          <a:lstStyle/>
          <a:p>
            <a:r>
              <a:rPr lang="en-US" b="1" dirty="0"/>
              <a:t>Entity object in a transaction post cycle</a:t>
            </a:r>
            <a:endParaRPr lang="en-US" dirty="0"/>
          </a:p>
        </p:txBody>
      </p:sp>
      <p:sp>
        <p:nvSpPr>
          <p:cNvPr id="3" name="Content Placeholder 2"/>
          <p:cNvSpPr>
            <a:spLocks noGrp="1"/>
          </p:cNvSpPr>
          <p:nvPr>
            <p:ph idx="1"/>
          </p:nvPr>
        </p:nvSpPr>
        <p:spPr>
          <a:xfrm>
            <a:off x="1885070" y="1569493"/>
            <a:ext cx="10206846" cy="5203778"/>
          </a:xfrm>
        </p:spPr>
        <p:txBody>
          <a:bodyPr anchor="ctr">
            <a:noAutofit/>
          </a:bodyPr>
          <a:lstStyle/>
          <a:p>
            <a:r>
              <a:rPr lang="en-US" sz="1800" dirty="0"/>
              <a:t>The client retrieves the entity object, calling </a:t>
            </a:r>
            <a:r>
              <a:rPr lang="en-US" sz="1800" b="1" dirty="0" err="1"/>
              <a:t>findByPrimaryKey</a:t>
            </a:r>
            <a:r>
              <a:rPr lang="en-US" sz="1800" b="1" dirty="0"/>
              <a:t>()</a:t>
            </a:r>
            <a:r>
              <a:rPr lang="en-US" sz="1800" dirty="0"/>
              <a:t> on an entity definition by passing a key object. First, the framework will check the entity cache for the entity, and if not found, the </a:t>
            </a:r>
            <a:r>
              <a:rPr lang="en-US" sz="1800" b="1" dirty="0"/>
              <a:t>SQL SELECT</a:t>
            </a:r>
            <a:r>
              <a:rPr lang="en-US" sz="1800" dirty="0"/>
              <a:t> query will be fired to read the row from the database. An example is as follows:</a:t>
            </a:r>
          </a:p>
          <a:p>
            <a:r>
              <a:rPr lang="en-US" sz="1800" dirty="0" smtClean="0"/>
              <a:t>Native </a:t>
            </a:r>
            <a:r>
              <a:rPr lang="en-US" sz="1800" dirty="0"/>
              <a:t>SQL generation for ADF business components is done by the </a:t>
            </a:r>
            <a:r>
              <a:rPr lang="en-US" sz="1800" b="1" dirty="0" err="1"/>
              <a:t>SQLBuilder</a:t>
            </a:r>
            <a:r>
              <a:rPr lang="en-US" sz="1800" b="1" dirty="0"/>
              <a:t> implementation</a:t>
            </a:r>
            <a:r>
              <a:rPr lang="en-US" sz="1800" dirty="0"/>
              <a:t> class. </a:t>
            </a:r>
            <a:endParaRPr lang="en-US" sz="1800" dirty="0" smtClean="0"/>
          </a:p>
          <a:p>
            <a:r>
              <a:rPr lang="en-US" sz="1800" dirty="0" smtClean="0"/>
              <a:t>The </a:t>
            </a:r>
            <a:r>
              <a:rPr lang="en-US" sz="1800" dirty="0"/>
              <a:t>entity cache will be updated with the retrieved entity instance and the status will be marked as </a:t>
            </a:r>
            <a:r>
              <a:rPr lang="en-US" sz="1800" b="1" dirty="0"/>
              <a:t>Unmodified</a:t>
            </a:r>
            <a:r>
              <a:rPr lang="en-US" sz="1800" dirty="0"/>
              <a:t>. The client receives the retrieved instance.</a:t>
            </a:r>
          </a:p>
          <a:p>
            <a:r>
              <a:rPr lang="en-US" sz="1800" dirty="0"/>
              <a:t>In the next step in this example, the client updates an attribute by calling setter on the entity </a:t>
            </a:r>
            <a:r>
              <a:rPr lang="en-US" sz="1800" dirty="0" err="1" smtClean="0"/>
              <a:t>instance.If</a:t>
            </a:r>
            <a:r>
              <a:rPr lang="en-US" sz="1800" dirty="0" smtClean="0"/>
              <a:t> </a:t>
            </a:r>
            <a:r>
              <a:rPr lang="en-US" sz="1800" dirty="0"/>
              <a:t>the attribute value is modifiable, the new value will be validated and passed on to the entity. The entity status is transitioned into </a:t>
            </a:r>
            <a:r>
              <a:rPr lang="en-US" sz="1800" b="1" dirty="0"/>
              <a:t>Modified</a:t>
            </a:r>
            <a:r>
              <a:rPr lang="en-US" sz="1800" dirty="0"/>
              <a:t>.</a:t>
            </a:r>
          </a:p>
          <a:p>
            <a:r>
              <a:rPr lang="en-US" sz="1800" b="1" dirty="0" err="1" smtClean="0"/>
              <a:t>oracle.jbo.server</a:t>
            </a:r>
            <a:r>
              <a:rPr lang="en-US" sz="1800" b="1" dirty="0"/>
              <a:t>. DBTransactionImpl2</a:t>
            </a:r>
            <a:r>
              <a:rPr lang="en-US" sz="1800" dirty="0"/>
              <a:t> is the default configured transaction manager for business components. </a:t>
            </a:r>
            <a:r>
              <a:rPr lang="en-US" sz="1800" dirty="0" smtClean="0"/>
              <a:t>It maintains </a:t>
            </a:r>
            <a:r>
              <a:rPr lang="en-US" sz="1800" dirty="0"/>
              <a:t>three lists to carry out the transaction commit cycle:</a:t>
            </a:r>
          </a:p>
          <a:p>
            <a:pPr lvl="1" fontAlgn="base"/>
            <a:r>
              <a:rPr lang="en-US" sz="1600" b="1" dirty="0"/>
              <a:t>Validation listener </a:t>
            </a:r>
            <a:r>
              <a:rPr lang="en-US" sz="1600" b="1" dirty="0" smtClean="0"/>
              <a:t>list</a:t>
            </a:r>
          </a:p>
          <a:p>
            <a:pPr lvl="1" fontAlgn="base"/>
            <a:r>
              <a:rPr lang="en-US" sz="1800" b="1" dirty="0" smtClean="0"/>
              <a:t>Transaction </a:t>
            </a:r>
            <a:r>
              <a:rPr lang="en-US" sz="1800" b="1" dirty="0"/>
              <a:t>post listener </a:t>
            </a:r>
            <a:r>
              <a:rPr lang="en-US" sz="1800" b="1" dirty="0" smtClean="0"/>
              <a:t>list</a:t>
            </a:r>
          </a:p>
          <a:p>
            <a:pPr lvl="1" fontAlgn="base"/>
            <a:r>
              <a:rPr lang="en-US" sz="1800" b="1" dirty="0" smtClean="0"/>
              <a:t>Transaction </a:t>
            </a:r>
            <a:r>
              <a:rPr lang="en-US" sz="1800" b="1" dirty="0"/>
              <a:t>listener </a:t>
            </a:r>
            <a:r>
              <a:rPr lang="en-US" sz="1800" b="1" dirty="0" smtClean="0"/>
              <a:t>list</a:t>
            </a:r>
            <a:endParaRPr lang="en-US" sz="1800" dirty="0"/>
          </a:p>
        </p:txBody>
      </p:sp>
    </p:spTree>
    <p:extLst>
      <p:ext uri="{BB962C8B-B14F-4D97-AF65-F5344CB8AC3E}">
        <p14:creationId xmlns:p14="http://schemas.microsoft.com/office/powerpoint/2010/main" val="1742760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24636"/>
          </a:xfrm>
        </p:spPr>
        <p:txBody>
          <a:bodyPr>
            <a:normAutofit/>
          </a:bodyPr>
          <a:lstStyle/>
          <a:p>
            <a:r>
              <a:rPr lang="en-US" b="1" dirty="0"/>
              <a:t>Entity object in a transaction post cycle</a:t>
            </a:r>
            <a:endParaRPr lang="en-US" dirty="0"/>
          </a:p>
        </p:txBody>
      </p:sp>
      <p:sp>
        <p:nvSpPr>
          <p:cNvPr id="3" name="Content Placeholder 2"/>
          <p:cNvSpPr>
            <a:spLocks noGrp="1"/>
          </p:cNvSpPr>
          <p:nvPr>
            <p:ph idx="1"/>
          </p:nvPr>
        </p:nvSpPr>
        <p:spPr>
          <a:xfrm>
            <a:off x="1484311" y="1610437"/>
            <a:ext cx="10707689" cy="5020670"/>
          </a:xfrm>
        </p:spPr>
        <p:txBody>
          <a:bodyPr anchor="ctr">
            <a:noAutofit/>
          </a:bodyPr>
          <a:lstStyle/>
          <a:p>
            <a:pPr marL="0" indent="0">
              <a:buNone/>
            </a:pPr>
            <a:r>
              <a:rPr lang="en-US" sz="1800" dirty="0" smtClean="0"/>
              <a:t>When </a:t>
            </a:r>
            <a:r>
              <a:rPr lang="en-US" sz="1800" dirty="0"/>
              <a:t>the program commits the </a:t>
            </a:r>
            <a:r>
              <a:rPr lang="en-US" sz="1800" dirty="0" smtClean="0"/>
              <a:t>transaction:</a:t>
            </a:r>
            <a:endParaRPr lang="en-US" sz="1800" dirty="0"/>
          </a:p>
          <a:p>
            <a:pPr lvl="0" fontAlgn="base"/>
            <a:r>
              <a:rPr lang="en-US" sz="1800" dirty="0"/>
              <a:t>The transaction manager validates all the entries from the validation listener </a:t>
            </a:r>
            <a:r>
              <a:rPr lang="en-US" sz="1800" dirty="0" smtClean="0"/>
              <a:t>list by calling </a:t>
            </a:r>
            <a:r>
              <a:rPr lang="en-US" sz="1800" b="1" dirty="0" smtClean="0"/>
              <a:t>validate()</a:t>
            </a:r>
            <a:r>
              <a:rPr lang="en-US" sz="1800" dirty="0" smtClean="0"/>
              <a:t> on each listener, which includes dirty entities as well. This will validate all the entity level validations that you have added.</a:t>
            </a:r>
            <a:endParaRPr lang="en-US" sz="1800" dirty="0"/>
          </a:p>
          <a:p>
            <a:pPr lvl="0" fontAlgn="base"/>
            <a:r>
              <a:rPr lang="en-US" sz="1800" dirty="0" smtClean="0"/>
              <a:t>The </a:t>
            </a:r>
            <a:r>
              <a:rPr lang="en-US" sz="1800" dirty="0"/>
              <a:t>next phase is posting data to the database. The transaction manager iterates through the transaction post listener list and  calls </a:t>
            </a:r>
            <a:r>
              <a:rPr lang="en-US" sz="1800" b="1" dirty="0" err="1"/>
              <a:t>postChanges</a:t>
            </a:r>
            <a:r>
              <a:rPr lang="en-US" sz="1800" b="1" dirty="0"/>
              <a:t>()</a:t>
            </a:r>
            <a:r>
              <a:rPr lang="en-US" sz="1800" dirty="0"/>
              <a:t> on each item. The data post for an entity happens  in multiple steps:</a:t>
            </a:r>
          </a:p>
          <a:p>
            <a:pPr lvl="1"/>
            <a:r>
              <a:rPr lang="en-US" sz="1600" b="1" dirty="0" smtClean="0"/>
              <a:t>Lock </a:t>
            </a:r>
            <a:r>
              <a:rPr lang="en-US" sz="1600" b="1" dirty="0"/>
              <a:t>the </a:t>
            </a:r>
            <a:r>
              <a:rPr lang="en-US" sz="1600" b="1" dirty="0" smtClean="0"/>
              <a:t>entity</a:t>
            </a:r>
          </a:p>
          <a:p>
            <a:pPr lvl="1"/>
            <a:r>
              <a:rPr lang="en-US" sz="1600" b="1" dirty="0" smtClean="0"/>
              <a:t>Prepare </a:t>
            </a:r>
            <a:r>
              <a:rPr lang="en-US" sz="1600" b="1" dirty="0"/>
              <a:t>the entity for DML</a:t>
            </a:r>
            <a:r>
              <a:rPr lang="en-US" sz="1600" dirty="0"/>
              <a:t>: The </a:t>
            </a:r>
            <a:r>
              <a:rPr lang="en-US" sz="1600" b="1" dirty="0" err="1"/>
              <a:t>prepareForDML</a:t>
            </a:r>
            <a:r>
              <a:rPr lang="en-US" sz="1600" b="1" dirty="0"/>
              <a:t>()</a:t>
            </a:r>
            <a:r>
              <a:rPr lang="en-US" sz="1600" dirty="0"/>
              <a:t> method is called on the entity and it performs all the preparation prior to posting data to the database. This includes updating history columns </a:t>
            </a:r>
            <a:r>
              <a:rPr lang="en-US" sz="1600" dirty="0" smtClean="0"/>
              <a:t>.</a:t>
            </a:r>
          </a:p>
          <a:p>
            <a:pPr lvl="1"/>
            <a:r>
              <a:rPr lang="en-US" sz="1800" b="1" dirty="0" smtClean="0"/>
              <a:t>Post </a:t>
            </a:r>
            <a:r>
              <a:rPr lang="en-US" sz="1800" b="1" dirty="0"/>
              <a:t>data to database</a:t>
            </a:r>
            <a:r>
              <a:rPr lang="en-US" sz="1800" dirty="0"/>
              <a:t>: The </a:t>
            </a:r>
            <a:r>
              <a:rPr lang="en-US" sz="1800" b="1" dirty="0" err="1"/>
              <a:t>doDML</a:t>
            </a:r>
            <a:r>
              <a:rPr lang="en-US" sz="1800" b="1" dirty="0"/>
              <a:t>()</a:t>
            </a:r>
            <a:r>
              <a:rPr lang="en-US" sz="1800" dirty="0"/>
              <a:t> method generates appropriate native SQL statement to perform </a:t>
            </a:r>
            <a:r>
              <a:rPr lang="en-US" sz="1800" b="1" dirty="0"/>
              <a:t>INSERT</a:t>
            </a:r>
            <a:r>
              <a:rPr lang="en-US" sz="1800" dirty="0"/>
              <a:t>, </a:t>
            </a:r>
            <a:r>
              <a:rPr lang="en-US" sz="1800" b="1" dirty="0"/>
              <a:t>UPDATE</a:t>
            </a:r>
            <a:r>
              <a:rPr lang="en-US" sz="1800" dirty="0"/>
              <a:t>, or </a:t>
            </a:r>
            <a:r>
              <a:rPr lang="en-US" sz="1800" b="1" dirty="0"/>
              <a:t>DELETE</a:t>
            </a:r>
            <a:r>
              <a:rPr lang="en-US" sz="1800" dirty="0"/>
              <a:t> processing for the row.</a:t>
            </a:r>
          </a:p>
          <a:p>
            <a:r>
              <a:rPr lang="en-US" sz="1800" dirty="0" smtClean="0"/>
              <a:t>Commit </a:t>
            </a:r>
            <a:r>
              <a:rPr lang="en-US" sz="1800" dirty="0"/>
              <a:t>the transaction. The transaction manager will invoke </a:t>
            </a:r>
            <a:r>
              <a:rPr lang="en-US" sz="1800" b="1" dirty="0" err="1"/>
              <a:t>beforeCommit</a:t>
            </a:r>
            <a:r>
              <a:rPr lang="en-US" sz="1800" b="1" dirty="0"/>
              <a:t>()</a:t>
            </a:r>
            <a:r>
              <a:rPr lang="en-US" sz="1800" dirty="0"/>
              <a:t> on each element in the transaction listener list. Then it commits the transaction and if successful, </a:t>
            </a:r>
            <a:r>
              <a:rPr lang="en-US" sz="1800" b="1" dirty="0" err="1"/>
              <a:t>afterCommit</a:t>
            </a:r>
            <a:r>
              <a:rPr lang="en-US" sz="1800" b="1" dirty="0"/>
              <a:t>()</a:t>
            </a:r>
            <a:r>
              <a:rPr lang="en-US" sz="1800" dirty="0"/>
              <a:t> is called on each item in the transaction listener list. The entity object's state will be reset back to </a:t>
            </a:r>
            <a:r>
              <a:rPr lang="en-US" sz="1800" b="1" dirty="0"/>
              <a:t>Unmodified</a:t>
            </a:r>
            <a:r>
              <a:rPr lang="en-US" sz="1800" dirty="0"/>
              <a:t> in the </a:t>
            </a:r>
            <a:r>
              <a:rPr lang="en-US" sz="1800" b="1" dirty="0" err="1"/>
              <a:t>afterCommit</a:t>
            </a:r>
            <a:r>
              <a:rPr lang="en-US" sz="1800" b="1" dirty="0"/>
              <a:t>()</a:t>
            </a:r>
            <a:r>
              <a:rPr lang="en-US" sz="1800" dirty="0"/>
              <a:t> method.</a:t>
            </a:r>
          </a:p>
        </p:txBody>
      </p:sp>
    </p:spTree>
    <p:extLst>
      <p:ext uri="{BB962C8B-B14F-4D97-AF65-F5344CB8AC3E}">
        <p14:creationId xmlns:p14="http://schemas.microsoft.com/office/powerpoint/2010/main" val="1742760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29603"/>
          </a:xfrm>
        </p:spPr>
        <p:txBody>
          <a:bodyPr/>
          <a:lstStyle/>
          <a:p>
            <a:r>
              <a:rPr lang="en-US" b="1" dirty="0"/>
              <a:t>Core features of ADF entity objects</a:t>
            </a:r>
            <a:endParaRPr lang="en-US" dirty="0"/>
          </a:p>
        </p:txBody>
      </p:sp>
      <p:sp>
        <p:nvSpPr>
          <p:cNvPr id="3" name="Content Placeholder 2"/>
          <p:cNvSpPr>
            <a:spLocks noGrp="1"/>
          </p:cNvSpPr>
          <p:nvPr>
            <p:ph idx="1"/>
          </p:nvPr>
        </p:nvSpPr>
        <p:spPr>
          <a:xfrm>
            <a:off x="1484310" y="2115403"/>
            <a:ext cx="10018713" cy="4462818"/>
          </a:xfrm>
        </p:spPr>
        <p:txBody>
          <a:bodyPr>
            <a:normAutofit fontScale="92500" lnSpcReduction="10000"/>
          </a:bodyPr>
          <a:lstStyle/>
          <a:p>
            <a:pPr lvl="0" fontAlgn="base"/>
            <a:r>
              <a:rPr lang="en-US" dirty="0"/>
              <a:t>Visual and declarative development</a:t>
            </a:r>
          </a:p>
          <a:p>
            <a:pPr lvl="0" fontAlgn="base"/>
            <a:r>
              <a:rPr lang="en-US" dirty="0"/>
              <a:t>Associations</a:t>
            </a:r>
          </a:p>
          <a:p>
            <a:pPr lvl="0" fontAlgn="base"/>
            <a:r>
              <a:rPr lang="en-US" dirty="0"/>
              <a:t>Declarative validation</a:t>
            </a:r>
          </a:p>
          <a:p>
            <a:pPr lvl="0" fontAlgn="base"/>
            <a:r>
              <a:rPr lang="en-US" dirty="0"/>
              <a:t>Entity inheritance</a:t>
            </a:r>
          </a:p>
          <a:p>
            <a:pPr lvl="0" fontAlgn="base"/>
            <a:r>
              <a:rPr lang="en-US" dirty="0"/>
              <a:t>Entity caching</a:t>
            </a:r>
          </a:p>
          <a:p>
            <a:pPr lvl="0" fontAlgn="base"/>
            <a:r>
              <a:rPr lang="en-US" dirty="0"/>
              <a:t>Built-in CRUD operations</a:t>
            </a:r>
          </a:p>
          <a:p>
            <a:pPr lvl="0" fontAlgn="base"/>
            <a:r>
              <a:rPr lang="en-US" dirty="0"/>
              <a:t>Concurrency handling</a:t>
            </a:r>
          </a:p>
          <a:p>
            <a:pPr lvl="0" fontAlgn="base"/>
            <a:r>
              <a:rPr lang="en-US" dirty="0"/>
              <a:t>Customizable framework components</a:t>
            </a:r>
          </a:p>
          <a:p>
            <a:pPr lvl="0" fontAlgn="base"/>
            <a:r>
              <a:rPr lang="en-US" dirty="0"/>
              <a:t>Domain-driven development</a:t>
            </a:r>
          </a:p>
          <a:p>
            <a:pPr lvl="0" fontAlgn="base"/>
            <a:r>
              <a:rPr lang="en-US" dirty="0"/>
              <a:t>Security-enabled business components</a:t>
            </a:r>
          </a:p>
        </p:txBody>
      </p:sp>
    </p:spTree>
    <p:extLst>
      <p:ext uri="{BB962C8B-B14F-4D97-AF65-F5344CB8AC3E}">
        <p14:creationId xmlns:p14="http://schemas.microsoft.com/office/powerpoint/2010/main" val="4035427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Accessing the resource bundle from the entity object class</a:t>
            </a:r>
          </a:p>
        </p:txBody>
      </p:sp>
      <p:sp>
        <p:nvSpPr>
          <p:cNvPr id="3" name="Content Placeholder 2"/>
          <p:cNvSpPr>
            <a:spLocks noGrp="1"/>
          </p:cNvSpPr>
          <p:nvPr>
            <p:ph idx="1"/>
          </p:nvPr>
        </p:nvSpPr>
        <p:spPr/>
        <p:txBody>
          <a:bodyPr>
            <a:normAutofit fontScale="85000" lnSpcReduction="20000"/>
          </a:bodyPr>
          <a:lstStyle/>
          <a:p>
            <a:r>
              <a:rPr lang="en-US" dirty="0"/>
              <a:t>To access the resource bundle defined for the entity object from the entity object implementation </a:t>
            </a:r>
            <a:r>
              <a:rPr lang="en-US" dirty="0" smtClean="0"/>
              <a:t>class:</a:t>
            </a:r>
          </a:p>
          <a:p>
            <a:pPr marL="0" indent="0">
              <a:buNone/>
            </a:pPr>
            <a:endParaRPr lang="en-US" dirty="0" smtClean="0"/>
          </a:p>
          <a:p>
            <a:pPr marL="0" indent="0">
              <a:buNone/>
            </a:pPr>
            <a:r>
              <a:rPr lang="en-US" sz="1800" dirty="0">
                <a:latin typeface="Courier New" panose="02070309020205020404" pitchFamily="49" charset="0"/>
                <a:cs typeface="Courier New" panose="02070309020205020404" pitchFamily="49" charset="0"/>
              </a:rPr>
              <a:t>//Access the </a:t>
            </a:r>
            <a:r>
              <a:rPr lang="en-US" sz="1800" dirty="0" err="1">
                <a:latin typeface="Courier New" panose="02070309020205020404" pitchFamily="49" charset="0"/>
                <a:cs typeface="Courier New" panose="02070309020205020404" pitchFamily="49" charset="0"/>
              </a:rPr>
              <a:t>ResourceBundleDef</a:t>
            </a:r>
            <a:r>
              <a:rPr lang="en-US" sz="1800" dirty="0">
                <a:latin typeface="Courier New" panose="02070309020205020404" pitchFamily="49" charset="0"/>
                <a:cs typeface="Courier New" panose="02070309020205020404" pitchFamily="49" charset="0"/>
              </a:rPr>
              <a:t> defined for the entity object</a:t>
            </a:r>
          </a:p>
          <a:p>
            <a:pPr marL="0" indent="0">
              <a:buNone/>
            </a:pPr>
            <a:r>
              <a:rPr lang="en-US" sz="1800" b="1" dirty="0" err="1">
                <a:latin typeface="Courier New" panose="02070309020205020404" pitchFamily="49" charset="0"/>
                <a:cs typeface="Courier New" panose="02070309020205020404" pitchFamily="49" charset="0"/>
              </a:rPr>
              <a:t>ResourceBundleDef</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resourceDef</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this.getResourceBundleDef</a:t>
            </a:r>
            <a:r>
              <a:rPr lang="en-US" sz="1800" b="1"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//Get the user locale</a:t>
            </a:r>
          </a:p>
          <a:p>
            <a:pPr marL="0" indent="0">
              <a:buNone/>
            </a:pPr>
            <a:r>
              <a:rPr lang="en-US" sz="1800" b="1" dirty="0">
                <a:latin typeface="Courier New" panose="02070309020205020404" pitchFamily="49" charset="0"/>
                <a:cs typeface="Courier New" panose="02070309020205020404" pitchFamily="49" charset="0"/>
              </a:rPr>
              <a:t>Locale </a:t>
            </a:r>
            <a:r>
              <a:rPr lang="en-US" sz="1800" b="1" dirty="0" err="1">
                <a:latin typeface="Courier New" panose="02070309020205020404" pitchFamily="49" charset="0"/>
                <a:cs typeface="Courier New" panose="02070309020205020404" pitchFamily="49" charset="0"/>
              </a:rPr>
              <a:t>locale</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this.getDBTransaction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getSession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getLocale</a:t>
            </a:r>
            <a:r>
              <a:rPr lang="en-US" sz="1800" b="1"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//Get the localized value for the key</a:t>
            </a:r>
          </a:p>
          <a:p>
            <a:pPr marL="0" indent="0">
              <a:buNone/>
            </a:pPr>
            <a:r>
              <a:rPr lang="en-US" sz="1800" b="1" dirty="0">
                <a:latin typeface="Courier New" panose="02070309020205020404" pitchFamily="49" charset="0"/>
                <a:cs typeface="Courier New" panose="02070309020205020404" pitchFamily="49" charset="0"/>
              </a:rPr>
              <a:t>String </a:t>
            </a:r>
            <a:r>
              <a:rPr lang="en-US" sz="1800" b="1" dirty="0" err="1">
                <a:latin typeface="Courier New" panose="02070309020205020404" pitchFamily="49" charset="0"/>
                <a:cs typeface="Courier New" panose="02070309020205020404" pitchFamily="49" charset="0"/>
              </a:rPr>
              <a:t>retVal</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StringManager.getLocalizedStringFromResourceDef</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resour</a:t>
            </a: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ceDef</a:t>
            </a:r>
            <a:r>
              <a:rPr lang="en-US" sz="1800" b="1" dirty="0">
                <a:latin typeface="Courier New" panose="02070309020205020404" pitchFamily="49" charset="0"/>
                <a:cs typeface="Courier New" panose="02070309020205020404" pitchFamily="49" charset="0"/>
              </a:rPr>
              <a:t>, key, null, locale, null, false);</a:t>
            </a:r>
          </a:p>
        </p:txBody>
      </p:sp>
    </p:spTree>
    <p:extLst>
      <p:ext uri="{BB962C8B-B14F-4D97-AF65-F5344CB8AC3E}">
        <p14:creationId xmlns:p14="http://schemas.microsoft.com/office/powerpoint/2010/main" val="370834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Property set</a:t>
            </a:r>
            <a:endParaRPr lang="en-US" dirty="0"/>
          </a:p>
        </p:txBody>
      </p:sp>
      <p:sp>
        <p:nvSpPr>
          <p:cNvPr id="3" name="Content Placeholder 2"/>
          <p:cNvSpPr>
            <a:spLocks noGrp="1"/>
          </p:cNvSpPr>
          <p:nvPr>
            <p:ph idx="1"/>
          </p:nvPr>
        </p:nvSpPr>
        <p:spPr>
          <a:xfrm>
            <a:off x="1484310" y="1951630"/>
            <a:ext cx="10018713" cy="4421873"/>
          </a:xfrm>
        </p:spPr>
        <p:txBody>
          <a:bodyPr>
            <a:normAutofit fontScale="92500"/>
          </a:bodyPr>
          <a:lstStyle/>
          <a:p>
            <a:r>
              <a:rPr lang="en-US" dirty="0"/>
              <a:t>There are a number of predefined properties for an attribute in an entity object. Sometimes you may wish to add custom properties for the attributes to </a:t>
            </a:r>
            <a:r>
              <a:rPr lang="en-US" dirty="0" smtClean="0"/>
              <a:t>store other information and create custom behavior at runtime.</a:t>
            </a:r>
          </a:p>
          <a:p>
            <a:pPr lvl="1" fontAlgn="base"/>
            <a:r>
              <a:rPr lang="en-US" sz="2200" b="1" dirty="0"/>
              <a:t>Translatable messages </a:t>
            </a:r>
            <a:r>
              <a:rPr lang="en-US" sz="2200" dirty="0"/>
              <a:t>such as attribute labels, short description, and other UI control hints.</a:t>
            </a:r>
          </a:p>
          <a:p>
            <a:pPr lvl="1" fontAlgn="base"/>
            <a:r>
              <a:rPr lang="en-US" sz="2200" b="1" dirty="0" smtClean="0"/>
              <a:t>No </a:t>
            </a:r>
            <a:r>
              <a:rPr lang="en-US" sz="2200" b="1" dirty="0"/>
              <a:t>translatable key value </a:t>
            </a:r>
            <a:r>
              <a:rPr lang="en-US" sz="2200" dirty="0"/>
              <a:t>properties used in the business logic implementation</a:t>
            </a:r>
            <a:r>
              <a:rPr lang="en-US" sz="2200" dirty="0" smtClean="0"/>
              <a:t>.</a:t>
            </a:r>
          </a:p>
          <a:p>
            <a:pPr marL="457200" lvl="1" indent="0" fontAlgn="base">
              <a:buNone/>
            </a:pPr>
            <a:endParaRPr lang="en-US" sz="2200" dirty="0"/>
          </a:p>
          <a:p>
            <a:pPr lvl="0"/>
            <a:endParaRPr lang="en-US" sz="1800" b="1" dirty="0" smtClean="0"/>
          </a:p>
          <a:p>
            <a:pPr lvl="0"/>
            <a:r>
              <a:rPr lang="en-US" sz="1800" b="1" dirty="0" smtClean="0"/>
              <a:t>Creating </a:t>
            </a:r>
            <a:r>
              <a:rPr lang="en-US" sz="1800" b="1" dirty="0"/>
              <a:t>a property set</a:t>
            </a:r>
          </a:p>
          <a:p>
            <a:pPr lvl="0"/>
            <a:r>
              <a:rPr lang="en-US" sz="1800" b="1" dirty="0"/>
              <a:t>Associating the property set with the entity object attributes</a:t>
            </a:r>
          </a:p>
          <a:p>
            <a:pPr marL="0" indent="0">
              <a:buNone/>
            </a:pPr>
            <a:endParaRPr lang="en-US" sz="18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0390" b="25206"/>
          <a:stretch/>
        </p:blipFill>
        <p:spPr>
          <a:xfrm>
            <a:off x="881451" y="4302255"/>
            <a:ext cx="1775184" cy="965781"/>
          </a:xfrm>
          <a:prstGeom prst="rect">
            <a:avLst/>
          </a:prstGeom>
        </p:spPr>
      </p:pic>
    </p:spTree>
    <p:extLst>
      <p:ext uri="{BB962C8B-B14F-4D97-AF65-F5344CB8AC3E}">
        <p14:creationId xmlns:p14="http://schemas.microsoft.com/office/powerpoint/2010/main" val="1172172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79227"/>
          </a:xfrm>
        </p:spPr>
        <p:txBody>
          <a:bodyPr>
            <a:normAutofit/>
          </a:bodyPr>
          <a:lstStyle/>
          <a:p>
            <a:r>
              <a:rPr lang="en-US" b="1" dirty="0"/>
              <a:t>Using custom properties in business logic</a:t>
            </a:r>
          </a:p>
        </p:txBody>
      </p:sp>
      <p:sp>
        <p:nvSpPr>
          <p:cNvPr id="3" name="Content Placeholder 2"/>
          <p:cNvSpPr>
            <a:spLocks noGrp="1"/>
          </p:cNvSpPr>
          <p:nvPr>
            <p:ph idx="1"/>
          </p:nvPr>
        </p:nvSpPr>
        <p:spPr>
          <a:xfrm>
            <a:off x="1484310" y="1952233"/>
            <a:ext cx="10018713" cy="4544101"/>
          </a:xfrm>
        </p:spPr>
        <p:txBody>
          <a:bodyPr>
            <a:normAutofit fontScale="92500" lnSpcReduction="10000"/>
          </a:bodyPr>
          <a:lstStyle/>
          <a:p>
            <a:r>
              <a:rPr lang="en-US" dirty="0"/>
              <a:t>The following example illustrates how you can use custom properties associated with an entity attribute in the business logic. </a:t>
            </a:r>
            <a:endParaRPr lang="en-US" dirty="0" smtClean="0"/>
          </a:p>
          <a:p>
            <a:pPr marL="0" indent="0">
              <a:buNone/>
            </a:pPr>
            <a:r>
              <a:rPr lang="en-US" sz="1800" dirty="0">
                <a:latin typeface="Courier New" panose="02070309020205020404" pitchFamily="49" charset="0"/>
                <a:cs typeface="Courier New" panose="02070309020205020404" pitchFamily="49" charset="0"/>
              </a:rPr>
              <a:t>public class </a:t>
            </a:r>
            <a:r>
              <a:rPr lang="en-US" sz="1800" dirty="0" err="1">
                <a:latin typeface="Courier New" panose="02070309020205020404" pitchFamily="49" charset="0"/>
                <a:cs typeface="Courier New" panose="02070309020205020404" pitchFamily="49" charset="0"/>
              </a:rPr>
              <a:t>EmployeeEOImpl</a:t>
            </a:r>
            <a:r>
              <a:rPr lang="en-US" sz="1800" dirty="0">
                <a:latin typeface="Courier New" panose="02070309020205020404" pitchFamily="49" charset="0"/>
                <a:cs typeface="Courier New" panose="02070309020205020404" pitchFamily="49" charset="0"/>
              </a:rPr>
              <a:t> extends </a:t>
            </a:r>
            <a:r>
              <a:rPr lang="en-US" sz="1800" dirty="0" err="1">
                <a:latin typeface="Courier New" panose="02070309020205020404" pitchFamily="49" charset="0"/>
                <a:cs typeface="Courier New" panose="02070309020205020404" pitchFamily="49" charset="0"/>
              </a:rPr>
              <a:t>EntityImpl</a:t>
            </a:r>
            <a:r>
              <a:rPr lang="en-US" sz="1800" dirty="0">
                <a:latin typeface="Courier New" panose="02070309020205020404" pitchFamily="49" charset="0"/>
                <a:cs typeface="Courier New" panose="02070309020205020404" pitchFamily="49" charset="0"/>
              </a:rPr>
              <a:t> {</a:t>
            </a:r>
          </a:p>
          <a:p>
            <a:pPr marL="457200" lvl="1" indent="0">
              <a:buNone/>
            </a:pPr>
            <a:r>
              <a:rPr lang="en-US" sz="1600" b="1" dirty="0" smtClean="0">
                <a:latin typeface="Courier New" panose="02070309020205020404" pitchFamily="49" charset="0"/>
                <a:cs typeface="Courier New" panose="02070309020205020404" pitchFamily="49" charset="0"/>
              </a:rPr>
              <a:t>public </a:t>
            </a: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setEmail</a:t>
            </a:r>
            <a:r>
              <a:rPr lang="en-US" sz="1600" b="1" dirty="0">
                <a:latin typeface="Courier New" panose="02070309020205020404" pitchFamily="49" charset="0"/>
                <a:cs typeface="Courier New" panose="02070309020205020404" pitchFamily="49" charset="0"/>
              </a:rPr>
              <a:t>(String value) </a:t>
            </a:r>
            <a:r>
              <a:rPr lang="en-US" sz="1600" b="1" dirty="0" smtClean="0">
                <a:latin typeface="Courier New" panose="02070309020205020404" pitchFamily="49" charset="0"/>
                <a:cs typeface="Courier New" panose="02070309020205020404" pitchFamily="49" charset="0"/>
              </a:rPr>
              <a:t>{</a:t>
            </a:r>
          </a:p>
          <a:p>
            <a:pPr marL="457200" lvl="1" indent="0">
              <a:buNone/>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boolean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updateAllowed</a:t>
            </a:r>
            <a:r>
              <a:rPr lang="en-US" sz="1600" b="1" dirty="0">
                <a:latin typeface="Courier New" panose="02070309020205020404" pitchFamily="49" charset="0"/>
                <a:cs typeface="Courier New" panose="02070309020205020404" pitchFamily="49" charset="0"/>
              </a:rPr>
              <a:t> = true;</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String </a:t>
            </a:r>
            <a:r>
              <a:rPr lang="en-US" sz="1600" b="1" dirty="0" err="1">
                <a:latin typeface="Courier New" panose="02070309020205020404" pitchFamily="49" charset="0"/>
                <a:cs typeface="Courier New" panose="02070309020205020404" pitchFamily="49" charset="0"/>
              </a:rPr>
              <a:t>emailUpdateCheckEnforced</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(String)</a:t>
            </a:r>
            <a:r>
              <a:rPr lang="en-US" sz="1600" b="1" dirty="0" err="1">
                <a:latin typeface="Courier New" panose="02070309020205020404" pitchFamily="49" charset="0"/>
                <a:cs typeface="Courier New" panose="02070309020205020404" pitchFamily="49" charset="0"/>
              </a:rPr>
              <a:t>getDefinitionObject</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457200" lvl="1" indent="0">
              <a:buNone/>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getAttributeDef</a:t>
            </a:r>
            <a:r>
              <a:rPr lang="en-US" sz="1600" b="1" dirty="0" smtClean="0">
                <a:latin typeface="Courier New" panose="02070309020205020404" pitchFamily="49" charset="0"/>
                <a:cs typeface="Courier New" panose="02070309020205020404" pitchFamily="49" charset="0"/>
              </a:rPr>
              <a:t>(EMAIL).</a:t>
            </a:r>
            <a:r>
              <a:rPr lang="en-US" sz="1600" b="1" dirty="0" err="1" smtClean="0">
                <a:latin typeface="Courier New" panose="02070309020205020404" pitchFamily="49" charset="0"/>
                <a:cs typeface="Courier New" panose="02070309020205020404" pitchFamily="49" charset="0"/>
              </a:rPr>
              <a:t>getProperty</a:t>
            </a:r>
            <a:r>
              <a:rPr lang="en-US" sz="1600" b="1" dirty="0" smtClean="0">
                <a:latin typeface="Courier New" panose="02070309020205020404" pitchFamily="49" charset="0"/>
                <a:cs typeface="Courier New" panose="02070309020205020404" pitchFamily="49" charset="0"/>
              </a:rPr>
              <a:t>("UPDATE_CHECK_ENFORCED");</a:t>
            </a:r>
          </a:p>
          <a:p>
            <a:pPr marL="457200" lvl="1" indent="0">
              <a:buNone/>
            </a:pPr>
            <a:r>
              <a:rPr lang="en-US" sz="1600" b="1" dirty="0" smtClean="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true".equals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emailUpdateCheckEnforced</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457200" lvl="1" indent="0">
              <a:buNone/>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updateAllowed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isEmailUpdatable</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457200" lvl="1"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updateAllowed</a:t>
            </a:r>
            <a:r>
              <a:rPr lang="en-US" sz="1600" b="1" dirty="0">
                <a:latin typeface="Courier New" panose="02070309020205020404" pitchFamily="49" charset="0"/>
                <a:cs typeface="Courier New" panose="02070309020205020404" pitchFamily="49" charset="0"/>
              </a:rPr>
              <a:t>)</a:t>
            </a:r>
          </a:p>
          <a:p>
            <a:pPr marL="457200" lvl="1"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setAttributeInternal</a:t>
            </a:r>
            <a:r>
              <a:rPr lang="en-US" sz="1600" b="1" dirty="0" smtClean="0">
                <a:latin typeface="Courier New" panose="02070309020205020404" pitchFamily="49" charset="0"/>
                <a:cs typeface="Courier New" panose="02070309020205020404" pitchFamily="49" charset="0"/>
              </a:rPr>
              <a:t>(EMAIL</a:t>
            </a:r>
            <a:r>
              <a:rPr lang="en-US" sz="1600" b="1" dirty="0">
                <a:latin typeface="Courier New" panose="02070309020205020404" pitchFamily="49" charset="0"/>
                <a:cs typeface="Courier New" panose="02070309020205020404" pitchFamily="49" charset="0"/>
              </a:rPr>
              <a:t>, value);   </a:t>
            </a:r>
            <a:endParaRPr lang="en-US" sz="1600" b="1" dirty="0" smtClean="0">
              <a:latin typeface="Courier New" panose="02070309020205020404" pitchFamily="49" charset="0"/>
              <a:cs typeface="Courier New" panose="02070309020205020404" pitchFamily="49" charset="0"/>
            </a:endParaRPr>
          </a:p>
          <a:p>
            <a:pPr marL="457200" lvl="1"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0390" b="25206"/>
          <a:stretch/>
        </p:blipFill>
        <p:spPr>
          <a:xfrm>
            <a:off x="153571" y="986452"/>
            <a:ext cx="1775184" cy="965781"/>
          </a:xfrm>
          <a:prstGeom prst="rect">
            <a:avLst/>
          </a:prstGeom>
        </p:spPr>
      </p:pic>
    </p:spTree>
    <p:extLst>
      <p:ext uri="{BB962C8B-B14F-4D97-AF65-F5344CB8AC3E}">
        <p14:creationId xmlns:p14="http://schemas.microsoft.com/office/powerpoint/2010/main" val="478324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0045"/>
          </a:xfrm>
        </p:spPr>
        <p:txBody>
          <a:bodyPr>
            <a:normAutofit/>
          </a:bodyPr>
          <a:lstStyle/>
          <a:p>
            <a:r>
              <a:rPr lang="en-US" b="1" dirty="0"/>
              <a:t>Effective dated entity objects</a:t>
            </a:r>
            <a:endParaRPr lang="en-US" dirty="0"/>
          </a:p>
        </p:txBody>
      </p:sp>
      <p:sp>
        <p:nvSpPr>
          <p:cNvPr id="3" name="Content Placeholder 2"/>
          <p:cNvSpPr>
            <a:spLocks noGrp="1"/>
          </p:cNvSpPr>
          <p:nvPr>
            <p:ph idx="1"/>
          </p:nvPr>
        </p:nvSpPr>
        <p:spPr>
          <a:xfrm>
            <a:off x="1323832" y="1555845"/>
            <a:ext cx="10182367" cy="4981433"/>
          </a:xfrm>
        </p:spPr>
        <p:txBody>
          <a:bodyPr>
            <a:normAutofit lnSpcReduction="10000"/>
          </a:bodyPr>
          <a:lstStyle/>
          <a:p>
            <a:r>
              <a:rPr lang="en-US" dirty="0"/>
              <a:t>Effective dated entities are used to provide a view into the dataset pertaining to a specific point in time. </a:t>
            </a:r>
            <a:endParaRPr lang="en-US" dirty="0" smtClean="0"/>
          </a:p>
          <a:p>
            <a:r>
              <a:rPr lang="en-US" dirty="0" smtClean="0"/>
              <a:t>Click </a:t>
            </a:r>
            <a:r>
              <a:rPr lang="en-US" dirty="0"/>
              <a:t>on the desired attribute and set it as effective start date, either using the </a:t>
            </a:r>
            <a:r>
              <a:rPr lang="en-US" b="1" dirty="0"/>
              <a:t>Start Date</a:t>
            </a:r>
            <a:r>
              <a:rPr lang="en-US" dirty="0"/>
              <a:t> drop-down list in the </a:t>
            </a:r>
            <a:r>
              <a:rPr lang="en-US" b="1" dirty="0"/>
              <a:t>Property Inspector</a:t>
            </a:r>
            <a:r>
              <a:rPr lang="en-US" dirty="0"/>
              <a:t> window, or using the </a:t>
            </a:r>
            <a:r>
              <a:rPr lang="en-US" b="1" dirty="0"/>
              <a:t>Start Date</a:t>
            </a:r>
            <a:r>
              <a:rPr lang="en-US" dirty="0"/>
              <a:t> radio button in the overview editor. Similarly select another attribute in </a:t>
            </a:r>
            <a:r>
              <a:rPr lang="en-US" b="1" dirty="0"/>
              <a:t>End Date</a:t>
            </a:r>
            <a:r>
              <a:rPr lang="en-US" dirty="0"/>
              <a:t>. </a:t>
            </a:r>
            <a:r>
              <a:rPr lang="en-US" dirty="0" smtClean="0"/>
              <a:t>Make sure you are marking the start and end dated attributes as </a:t>
            </a:r>
            <a:r>
              <a:rPr lang="en-US" b="1" dirty="0" smtClean="0"/>
              <a:t>Keys</a:t>
            </a:r>
            <a:r>
              <a:rPr lang="en-US" dirty="0" smtClean="0"/>
              <a:t>.</a:t>
            </a:r>
          </a:p>
          <a:p>
            <a:r>
              <a:rPr lang="en-US" dirty="0"/>
              <a:t>The runtime behavior of effective date handling is controlled by the effective date mode set for the effective dated entity. The following code snippet sets the effective  date mode as </a:t>
            </a:r>
            <a:r>
              <a:rPr lang="en-US" b="1" dirty="0"/>
              <a:t>EFFDT_UPDATE_CHANGE_INSERT_MODE</a:t>
            </a:r>
            <a:r>
              <a:rPr lang="en-US" dirty="0"/>
              <a:t> :</a:t>
            </a:r>
          </a:p>
          <a:p>
            <a:pPr marL="0" indent="0">
              <a:buNone/>
            </a:pPr>
            <a:r>
              <a:rPr lang="en-US" sz="1700" dirty="0" err="1" smtClean="0">
                <a:latin typeface="Courier New" panose="02070309020205020404" pitchFamily="49" charset="0"/>
                <a:cs typeface="Courier New" panose="02070309020205020404" pitchFamily="49" charset="0"/>
              </a:rPr>
              <a:t>empEntityImpl.setEffectiveDateMode</a:t>
            </a:r>
            <a:r>
              <a:rPr lang="en-US" sz="1700"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Row.EFFDT_UPDATE_CHANGE_INSERT_MODE</a:t>
            </a:r>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empEntityImpl.setSalary</a:t>
            </a:r>
            <a:r>
              <a:rPr lang="en-US" sz="1700" dirty="0">
                <a:latin typeface="Courier New" panose="02070309020205020404" pitchFamily="49" charset="0"/>
                <a:cs typeface="Courier New" panose="02070309020205020404" pitchFamily="49" charset="0"/>
              </a:rPr>
              <a:t>(10000); </a:t>
            </a:r>
          </a:p>
          <a:p>
            <a:pPr marL="0" indent="0">
              <a:buNone/>
            </a:pPr>
            <a:r>
              <a:rPr lang="en-US" sz="1700" dirty="0" err="1" smtClean="0">
                <a:latin typeface="Courier New" panose="02070309020205020404" pitchFamily="49" charset="0"/>
                <a:cs typeface="Courier New" panose="02070309020205020404" pitchFamily="49" charset="0"/>
              </a:rPr>
              <a:t>getDBTransaction</a:t>
            </a:r>
            <a:r>
              <a:rPr lang="en-US" sz="1700" dirty="0">
                <a:latin typeface="Courier New" panose="02070309020205020404" pitchFamily="49" charset="0"/>
                <a:cs typeface="Courier New" panose="02070309020205020404" pitchFamily="49" charset="0"/>
              </a:rPr>
              <a:t>().commit</a:t>
            </a:r>
            <a:r>
              <a:rPr lang="en-US" sz="1700" dirty="0" smtClean="0">
                <a:latin typeface="Courier New" panose="02070309020205020404" pitchFamily="49" charset="0"/>
                <a:cs typeface="Courier New" panose="02070309020205020404" pitchFamily="49" charset="0"/>
              </a:rPr>
              <a:t>();</a:t>
            </a:r>
            <a:endParaRPr lang="en-US" dirty="0" smtClean="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0390" b="25206"/>
          <a:stretch/>
        </p:blipFill>
        <p:spPr>
          <a:xfrm>
            <a:off x="6282520" y="5707973"/>
            <a:ext cx="1775184" cy="965781"/>
          </a:xfrm>
          <a:prstGeom prst="rect">
            <a:avLst/>
          </a:prstGeom>
        </p:spPr>
      </p:pic>
    </p:spTree>
    <p:extLst>
      <p:ext uri="{BB962C8B-B14F-4D97-AF65-F5344CB8AC3E}">
        <p14:creationId xmlns:p14="http://schemas.microsoft.com/office/powerpoint/2010/main" val="1461124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38033"/>
          </a:xfrm>
        </p:spPr>
        <p:txBody>
          <a:bodyPr>
            <a:normAutofit fontScale="90000"/>
          </a:bodyPr>
          <a:lstStyle/>
          <a:p>
            <a:r>
              <a:rPr lang="en-US" b="1" dirty="0"/>
              <a:t>Effective dated entity </a:t>
            </a:r>
            <a:r>
              <a:rPr lang="en-US" b="1" dirty="0" smtClean="0"/>
              <a:t>objects</a:t>
            </a:r>
            <a:br>
              <a:rPr lang="en-US" b="1" dirty="0" smtClean="0"/>
            </a:br>
            <a:r>
              <a:rPr lang="en-US" b="1" dirty="0" smtClean="0"/>
              <a:t>Update Modes</a:t>
            </a:r>
            <a:endParaRPr lang="en-US" dirty="0"/>
          </a:p>
        </p:txBody>
      </p:sp>
      <p:sp>
        <p:nvSpPr>
          <p:cNvPr id="3" name="Content Placeholder 2"/>
          <p:cNvSpPr>
            <a:spLocks noGrp="1"/>
          </p:cNvSpPr>
          <p:nvPr>
            <p:ph idx="1"/>
          </p:nvPr>
        </p:nvSpPr>
        <p:spPr>
          <a:xfrm>
            <a:off x="1371600" y="1951630"/>
            <a:ext cx="10820400" cy="4585648"/>
          </a:xfrm>
        </p:spPr>
        <p:txBody>
          <a:bodyPr>
            <a:normAutofit fontScale="92500" lnSpcReduction="20000"/>
          </a:bodyPr>
          <a:lstStyle/>
          <a:p>
            <a:r>
              <a:rPr lang="en-US" b="1" dirty="0" smtClean="0"/>
              <a:t>EFFDT_UPDATE_CORRECTION : </a:t>
            </a:r>
            <a:r>
              <a:rPr lang="en-US" dirty="0" smtClean="0"/>
              <a:t>the </a:t>
            </a:r>
            <a:r>
              <a:rPr lang="en-US" dirty="0"/>
              <a:t>effective start date and effective end date is left unchanged. No new rows are created to track the update.</a:t>
            </a:r>
          </a:p>
          <a:p>
            <a:r>
              <a:rPr lang="en-US" b="1" dirty="0" smtClean="0"/>
              <a:t>EFFDT_UPDATE_MODE</a:t>
            </a:r>
            <a:r>
              <a:rPr lang="en-US" dirty="0"/>
              <a:t> </a:t>
            </a:r>
            <a:r>
              <a:rPr lang="en-US" dirty="0" smtClean="0"/>
              <a:t>: </a:t>
            </a:r>
            <a:r>
              <a:rPr lang="en-US" dirty="0"/>
              <a:t>the modified row is end dated on the effective date and a new row is created with the changed values. The effective start date of the new row is set to effective date + 1 day and effective end date is set to end of time</a:t>
            </a:r>
            <a:r>
              <a:rPr lang="en-US" dirty="0" smtClean="0"/>
              <a:t>.</a:t>
            </a:r>
          </a:p>
          <a:p>
            <a:r>
              <a:rPr lang="en-US" b="1" dirty="0" smtClean="0"/>
              <a:t>EFFDT_UPDATE_OVERRIDE_MODE : </a:t>
            </a:r>
            <a:r>
              <a:rPr lang="en-US" dirty="0" smtClean="0"/>
              <a:t>the </a:t>
            </a:r>
            <a:r>
              <a:rPr lang="en-US" dirty="0"/>
              <a:t>modified row is end dated on the effective date and the start date of the next row in the effective date time line is set to effective date + 1 day. </a:t>
            </a:r>
          </a:p>
          <a:p>
            <a:r>
              <a:rPr lang="en-US" b="1" dirty="0" smtClean="0"/>
              <a:t>EFFDT_UPDATE_CHANGE_INSERT_MODE : </a:t>
            </a:r>
            <a:r>
              <a:rPr lang="en-US" dirty="0"/>
              <a:t>the modified row is end dated on the effective date and a new row is inserted that fits between the effective date and the start date of the next row in the effective date time line. </a:t>
            </a:r>
          </a:p>
          <a:p>
            <a:r>
              <a:rPr lang="en-US" b="1" dirty="0" smtClean="0"/>
              <a:t>EFFDT_UPDATE_NEW_EARLIEST_CHANGE_MODE</a:t>
            </a:r>
            <a:r>
              <a:rPr lang="en-US" dirty="0"/>
              <a:t> </a:t>
            </a:r>
            <a:r>
              <a:rPr lang="en-US" dirty="0" smtClean="0"/>
              <a:t>: </a:t>
            </a:r>
            <a:r>
              <a:rPr lang="en-US" dirty="0"/>
              <a:t>Updating in "new earliest change" mode is supported only in Multiple Changes Per Day. It allows creation of a new earliest change in a day</a:t>
            </a:r>
            <a:r>
              <a:rPr lang="en-US" dirty="0" smtClean="0"/>
              <a:t>.</a:t>
            </a:r>
          </a:p>
        </p:txBody>
      </p:sp>
    </p:spTree>
    <p:extLst>
      <p:ext uri="{BB962C8B-B14F-4D97-AF65-F5344CB8AC3E}">
        <p14:creationId xmlns:p14="http://schemas.microsoft.com/office/powerpoint/2010/main" val="158535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65830"/>
          </a:xfrm>
        </p:spPr>
        <p:txBody>
          <a:bodyPr>
            <a:normAutofit fontScale="90000"/>
          </a:bodyPr>
          <a:lstStyle/>
          <a:p>
            <a:r>
              <a:rPr lang="en-US" b="1" dirty="0"/>
              <a:t>Effective dated entity </a:t>
            </a:r>
            <a:r>
              <a:rPr lang="en-US" b="1" dirty="0" smtClean="0"/>
              <a:t>objects</a:t>
            </a:r>
            <a:br>
              <a:rPr lang="en-US" b="1" dirty="0" smtClean="0"/>
            </a:br>
            <a:r>
              <a:rPr lang="en-US" b="1" dirty="0" smtClean="0"/>
              <a:t>Delete Modes</a:t>
            </a:r>
            <a:endParaRPr lang="en-US" dirty="0"/>
          </a:p>
        </p:txBody>
      </p:sp>
      <p:sp>
        <p:nvSpPr>
          <p:cNvPr id="3" name="Content Placeholder 2"/>
          <p:cNvSpPr>
            <a:spLocks noGrp="1"/>
          </p:cNvSpPr>
          <p:nvPr>
            <p:ph idx="1"/>
          </p:nvPr>
        </p:nvSpPr>
        <p:spPr>
          <a:xfrm>
            <a:off x="1828800" y="1951631"/>
            <a:ext cx="10250606" cy="4585648"/>
          </a:xfrm>
        </p:spPr>
        <p:txBody>
          <a:bodyPr>
            <a:normAutofit fontScale="85000" lnSpcReduction="10000"/>
          </a:bodyPr>
          <a:lstStyle/>
          <a:p>
            <a:r>
              <a:rPr lang="en-US" b="1" dirty="0"/>
              <a:t>EFFDT_DELETE_MODE : </a:t>
            </a:r>
            <a:r>
              <a:rPr lang="en-US" dirty="0"/>
              <a:t>the end date of the row is set to the row's effective date and all the future rows for the same key values are deleted. The DML operation on the row that was actually removed would be an update whereas for the future rows it would be a delete. </a:t>
            </a:r>
          </a:p>
          <a:p>
            <a:r>
              <a:rPr lang="en-US" b="1" dirty="0"/>
              <a:t>EFFDT_DELETE_THIS_CHANGE_MODE : </a:t>
            </a:r>
            <a:r>
              <a:rPr lang="en-US" dirty="0"/>
              <a:t>the current row is removed. If a prior row exists, its end date is set to current row's end date. </a:t>
            </a:r>
          </a:p>
          <a:p>
            <a:r>
              <a:rPr lang="en-US" b="1" dirty="0"/>
              <a:t>EFFDT_DELETE_NEXT_CHANGE_MODE : </a:t>
            </a:r>
            <a:r>
              <a:rPr lang="en-US" dirty="0"/>
              <a:t>the end date of the row is set to the end date of adjoining row and the adjoining row is deleted. The DML operation on the row that was actually removed would be an update whereas for the adjoining row it would be a delete. </a:t>
            </a:r>
          </a:p>
          <a:p>
            <a:r>
              <a:rPr lang="en-US" b="1" dirty="0"/>
              <a:t>EFFDT_DELETE_FUTURE_CHANGE_MODE : </a:t>
            </a:r>
            <a:r>
              <a:rPr lang="en-US" dirty="0"/>
              <a:t>the end date of the row is set to the end of time and all the future rows for the same key values are deleted. The DML operation on the row that was actually removed would be an update whereas for the future rows it would be a delete. </a:t>
            </a:r>
          </a:p>
          <a:p>
            <a:r>
              <a:rPr lang="en-US" b="1" dirty="0"/>
              <a:t>EFFDT_DELETE_ZAP_MODE : </a:t>
            </a:r>
            <a:r>
              <a:rPr lang="en-US" dirty="0"/>
              <a:t>When an effective dated row is deleted in "zap" mode, all the effective dated rows with the same key values are deleted. </a:t>
            </a:r>
          </a:p>
        </p:txBody>
      </p:sp>
    </p:spTree>
    <p:extLst>
      <p:ext uri="{BB962C8B-B14F-4D97-AF65-F5344CB8AC3E}">
        <p14:creationId xmlns:p14="http://schemas.microsoft.com/office/powerpoint/2010/main" val="1684240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366</TotalTime>
  <Words>2190</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 Antiqua</vt:lpstr>
      <vt:lpstr>Calibri</vt:lpstr>
      <vt:lpstr>Corbel</vt:lpstr>
      <vt:lpstr>Courier New</vt:lpstr>
      <vt:lpstr>Franklin Gothic</vt:lpstr>
      <vt:lpstr>Parallax</vt:lpstr>
      <vt:lpstr>PowerPoint Presentation</vt:lpstr>
      <vt:lpstr>Ingredients of an entity object</vt:lpstr>
      <vt:lpstr>Core features of ADF entity objects</vt:lpstr>
      <vt:lpstr>Accessing the resource bundle from the entity object class</vt:lpstr>
      <vt:lpstr>Property set</vt:lpstr>
      <vt:lpstr>Using custom properties in business logic</vt:lpstr>
      <vt:lpstr>Effective dated entity objects</vt:lpstr>
      <vt:lpstr>Effective dated entity objects Update Modes</vt:lpstr>
      <vt:lpstr>Effective dated entity objects Delete Modes</vt:lpstr>
      <vt:lpstr>Inheritance hierarchies in entity objects</vt:lpstr>
      <vt:lpstr>Inheritance hierarchies in entity objects</vt:lpstr>
      <vt:lpstr>Inheritance hierarchies in entity objects</vt:lpstr>
      <vt:lpstr>Specifying custom properties</vt:lpstr>
      <vt:lpstr>Concurrent access and locking</vt:lpstr>
      <vt:lpstr>Concurrent access and locking</vt:lpstr>
      <vt:lpstr>Concurrent access and locking</vt:lpstr>
      <vt:lpstr>Concurrent access and locking</vt:lpstr>
      <vt:lpstr>Concurrent access and locking</vt:lpstr>
      <vt:lpstr>Concurrent access and locking</vt:lpstr>
      <vt:lpstr>Enabling a batch update in an entity object</vt:lpstr>
      <vt:lpstr>Programmatically creating an entity instance</vt:lpstr>
      <vt:lpstr>Entity object in a transaction post cycle</vt:lpstr>
      <vt:lpstr>Entity object in a transaction post cycle</vt:lpstr>
      <vt:lpstr>Entity object in a transaction post cycle</vt:lpstr>
      <vt:lpstr>Entity object in a transaction post cycle</vt:lpstr>
      <vt:lpstr>Entity object in a transaction post cycle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74</cp:revision>
  <dcterms:created xsi:type="dcterms:W3CDTF">2013-09-28T20:16:03Z</dcterms:created>
  <dcterms:modified xsi:type="dcterms:W3CDTF">2013-12-24T13:36:16Z</dcterms:modified>
</cp:coreProperties>
</file>