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17"/>
  </p:notesMasterIdLst>
  <p:sldIdLst>
    <p:sldId id="284" r:id="rId2"/>
    <p:sldId id="258"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58"/>
            <p14:sldId id="285"/>
            <p14:sldId id="286"/>
            <p14:sldId id="287"/>
            <p14:sldId id="288"/>
            <p14:sldId id="289"/>
            <p14:sldId id="290"/>
            <p14:sldId id="291"/>
            <p14:sldId id="292"/>
            <p14:sldId id="293"/>
            <p14:sldId id="294"/>
            <p14:sldId id="295"/>
            <p14:sldId id="296"/>
            <p14:sldId id="29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0" d="100"/>
          <a:sy n="70" d="100"/>
        </p:scale>
        <p:origin x="714"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12/28/2013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12/28/2013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12/28/2013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12/28/2013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12/28/2013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12/28/2013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12/28/2013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12/28/2013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a:t>Entity Object</a:t>
            </a:r>
            <a:endParaRPr lang="en-US" sz="6000" b="1" dirty="0"/>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smtClean="0"/>
              <a:t>(Section 2)</a:t>
            </a: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49323"/>
            <a:ext cx="10018713" cy="1033818"/>
          </a:xfrm>
        </p:spPr>
        <p:txBody>
          <a:bodyPr>
            <a:normAutofit fontScale="90000"/>
          </a:bodyPr>
          <a:lstStyle/>
          <a:p>
            <a:r>
              <a:rPr lang="en-US" b="1" dirty="0"/>
              <a:t>callback methods : When </a:t>
            </a:r>
            <a:r>
              <a:rPr lang="en-US" b="1" dirty="0" smtClean="0"/>
              <a:t>an </a:t>
            </a:r>
            <a:r>
              <a:rPr lang="en-US" b="1" dirty="0"/>
              <a:t>entity instance is modified or removed?</a:t>
            </a:r>
            <a:endParaRPr lang="en-US" dirty="0"/>
          </a:p>
        </p:txBody>
      </p:sp>
      <p:sp>
        <p:nvSpPr>
          <p:cNvPr id="3" name="Content Placeholder 2"/>
          <p:cNvSpPr>
            <a:spLocks noGrp="1"/>
          </p:cNvSpPr>
          <p:nvPr>
            <p:ph idx="1"/>
          </p:nvPr>
        </p:nvSpPr>
        <p:spPr>
          <a:xfrm>
            <a:off x="1484310" y="1869743"/>
            <a:ext cx="10018713" cy="4817660"/>
          </a:xfrm>
        </p:spPr>
        <p:txBody>
          <a:bodyPr>
            <a:normAutofit/>
          </a:bodyPr>
          <a:lstStyle/>
          <a:p>
            <a:pPr lvl="0" fontAlgn="base"/>
            <a:r>
              <a:rPr lang="en-US" b="1" dirty="0" err="1"/>
              <a:t>setAttributeInternal</a:t>
            </a:r>
            <a:r>
              <a:rPr lang="en-US" b="1" dirty="0"/>
              <a:t>(</a:t>
            </a:r>
            <a:r>
              <a:rPr lang="en-US" b="1" dirty="0" err="1"/>
              <a:t>int</a:t>
            </a:r>
            <a:r>
              <a:rPr lang="en-US" b="1" dirty="0"/>
              <a:t> index, Object </a:t>
            </a:r>
            <a:r>
              <a:rPr lang="en-US" b="1" dirty="0" err="1"/>
              <a:t>val</a:t>
            </a:r>
            <a:r>
              <a:rPr lang="en-US" b="1" dirty="0"/>
              <a:t>)</a:t>
            </a:r>
            <a:r>
              <a:rPr lang="en-US" dirty="0"/>
              <a:t>: This </a:t>
            </a:r>
            <a:r>
              <a:rPr lang="en-US" dirty="0" smtClean="0"/>
              <a:t>method </a:t>
            </a:r>
            <a:r>
              <a:rPr lang="en-US" dirty="0"/>
              <a:t>is the global entry point for all attribute updates for an entity row. This method is called to set an attribute value after validating the value against declarative validators set for that attribute. </a:t>
            </a:r>
          </a:p>
          <a:p>
            <a:pPr lvl="0" fontAlgn="base"/>
            <a:r>
              <a:rPr lang="en-US" b="1" dirty="0"/>
              <a:t>remove()</a:t>
            </a:r>
            <a:r>
              <a:rPr lang="en-US" dirty="0"/>
              <a:t>: This method is invoked when a client calls </a:t>
            </a:r>
            <a:r>
              <a:rPr lang="en-US" b="1" dirty="0"/>
              <a:t>remove()</a:t>
            </a:r>
            <a:r>
              <a:rPr lang="en-US" dirty="0"/>
              <a:t> on an entity instance. The framework marks the row for deletion and adds it to the transaction listener list. </a:t>
            </a:r>
          </a:p>
        </p:txBody>
      </p:sp>
    </p:spTree>
    <p:extLst>
      <p:ext uri="{BB962C8B-B14F-4D97-AF65-F5344CB8AC3E}">
        <p14:creationId xmlns:p14="http://schemas.microsoft.com/office/powerpoint/2010/main" val="798485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49323"/>
            <a:ext cx="10018713" cy="1033818"/>
          </a:xfrm>
        </p:spPr>
        <p:txBody>
          <a:bodyPr>
            <a:normAutofit fontScale="90000"/>
          </a:bodyPr>
          <a:lstStyle/>
          <a:p>
            <a:r>
              <a:rPr lang="en-US" b="1" dirty="0"/>
              <a:t>callback methods : When </a:t>
            </a:r>
            <a:r>
              <a:rPr lang="en-US" b="1" dirty="0" smtClean="0"/>
              <a:t>the </a:t>
            </a:r>
            <a:r>
              <a:rPr lang="en-US" b="1" dirty="0"/>
              <a:t>transaction is committed?</a:t>
            </a:r>
            <a:endParaRPr lang="en-US" dirty="0"/>
          </a:p>
        </p:txBody>
      </p:sp>
      <p:sp>
        <p:nvSpPr>
          <p:cNvPr id="3" name="Content Placeholder 2"/>
          <p:cNvSpPr>
            <a:spLocks noGrp="1"/>
          </p:cNvSpPr>
          <p:nvPr>
            <p:ph idx="1"/>
          </p:nvPr>
        </p:nvSpPr>
        <p:spPr>
          <a:xfrm>
            <a:off x="1484310" y="1869743"/>
            <a:ext cx="10018713" cy="4817660"/>
          </a:xfrm>
        </p:spPr>
        <p:txBody>
          <a:bodyPr>
            <a:normAutofit/>
          </a:bodyPr>
          <a:lstStyle/>
          <a:p>
            <a:pPr lvl="0" fontAlgn="base"/>
            <a:r>
              <a:rPr lang="en-US" b="1" dirty="0" err="1"/>
              <a:t>validateEntity</a:t>
            </a:r>
            <a:r>
              <a:rPr lang="en-US" b="1" dirty="0"/>
              <a:t>()</a:t>
            </a:r>
            <a:r>
              <a:rPr lang="en-US" dirty="0"/>
              <a:t>: This method validates the current entity row as well as all the child entities linked through composition association. This method is triggered by the framework for row currency (current row) change and for committing the transaction. </a:t>
            </a:r>
            <a:endParaRPr lang="en-US" dirty="0" smtClean="0"/>
          </a:p>
          <a:p>
            <a:pPr lvl="0" fontAlgn="base"/>
            <a:r>
              <a:rPr lang="en-US" b="1" dirty="0" err="1"/>
              <a:t>postChanges</a:t>
            </a:r>
            <a:r>
              <a:rPr lang="en-US" b="1" dirty="0"/>
              <a:t>(</a:t>
            </a:r>
            <a:r>
              <a:rPr lang="en-US" b="1" dirty="0" err="1"/>
              <a:t>TransactionEvent</a:t>
            </a:r>
            <a:r>
              <a:rPr lang="en-US" b="1" dirty="0"/>
              <a:t> e)</a:t>
            </a:r>
            <a:r>
              <a:rPr lang="en-US" dirty="0"/>
              <a:t>: This method controls the data post cycle for the current entity row as well as for all child entity rows linked through a composition association. Depending on the state of this entity object, this method calls the following operations </a:t>
            </a:r>
            <a:r>
              <a:rPr lang="en-US" dirty="0" smtClean="0"/>
              <a:t>: </a:t>
            </a:r>
            <a:r>
              <a:rPr lang="en-US" b="1" dirty="0"/>
              <a:t>lock</a:t>
            </a:r>
            <a:r>
              <a:rPr lang="en-US" dirty="0"/>
              <a:t>, </a:t>
            </a:r>
            <a:r>
              <a:rPr lang="en-US" b="1" dirty="0" err="1"/>
              <a:t>preprareForDML</a:t>
            </a:r>
            <a:r>
              <a:rPr lang="en-US" dirty="0"/>
              <a:t>, and </a:t>
            </a:r>
            <a:r>
              <a:rPr lang="en-US" b="1" dirty="0" err="1"/>
              <a:t>doDML</a:t>
            </a:r>
            <a:endParaRPr lang="en-US" dirty="0"/>
          </a:p>
        </p:txBody>
      </p:sp>
    </p:spTree>
    <p:extLst>
      <p:ext uri="{BB962C8B-B14F-4D97-AF65-F5344CB8AC3E}">
        <p14:creationId xmlns:p14="http://schemas.microsoft.com/office/powerpoint/2010/main" val="1589437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26493"/>
            <a:ext cx="10018713" cy="1033818"/>
          </a:xfrm>
        </p:spPr>
        <p:txBody>
          <a:bodyPr>
            <a:normAutofit fontScale="90000"/>
          </a:bodyPr>
          <a:lstStyle/>
          <a:p>
            <a:r>
              <a:rPr lang="en-US" b="1" dirty="0"/>
              <a:t>callback methods : When </a:t>
            </a:r>
            <a:r>
              <a:rPr lang="en-US" b="1" dirty="0" smtClean="0"/>
              <a:t>the </a:t>
            </a:r>
            <a:r>
              <a:rPr lang="en-US" b="1" dirty="0"/>
              <a:t>transaction is committed?</a:t>
            </a:r>
            <a:endParaRPr lang="en-US" dirty="0"/>
          </a:p>
        </p:txBody>
      </p:sp>
      <p:sp>
        <p:nvSpPr>
          <p:cNvPr id="3" name="Content Placeholder 2"/>
          <p:cNvSpPr>
            <a:spLocks noGrp="1"/>
          </p:cNvSpPr>
          <p:nvPr>
            <p:ph idx="1"/>
          </p:nvPr>
        </p:nvSpPr>
        <p:spPr>
          <a:xfrm>
            <a:off x="1484310" y="1733266"/>
            <a:ext cx="10018713" cy="4954137"/>
          </a:xfrm>
        </p:spPr>
        <p:txBody>
          <a:bodyPr>
            <a:normAutofit fontScale="92500" lnSpcReduction="10000"/>
          </a:bodyPr>
          <a:lstStyle/>
          <a:p>
            <a:r>
              <a:rPr lang="en-US" b="1" dirty="0"/>
              <a:t>lock()</a:t>
            </a:r>
            <a:r>
              <a:rPr lang="en-US" dirty="0"/>
              <a:t>: This method locks the row by calling </a:t>
            </a:r>
            <a:r>
              <a:rPr lang="en-US" b="1" dirty="0" err="1"/>
              <a:t>doSelect</a:t>
            </a:r>
            <a:r>
              <a:rPr lang="en-US" b="1" dirty="0"/>
              <a:t>(lock)</a:t>
            </a:r>
            <a:r>
              <a:rPr lang="en-US" dirty="0"/>
              <a:t> with the lock flag set to true. If the row is new or already locked by this entity object, or if the transaction's locking mode is </a:t>
            </a:r>
            <a:r>
              <a:rPr lang="en-US" b="1" dirty="0"/>
              <a:t>None</a:t>
            </a:r>
            <a:r>
              <a:rPr lang="en-US" dirty="0"/>
              <a:t>, then this method does not do anything at runtime</a:t>
            </a:r>
            <a:r>
              <a:rPr lang="en-US" dirty="0" smtClean="0"/>
              <a:t>.</a:t>
            </a:r>
          </a:p>
          <a:p>
            <a:r>
              <a:rPr lang="en-US" sz="2000" b="1" dirty="0" err="1"/>
              <a:t>doSelect</a:t>
            </a:r>
            <a:r>
              <a:rPr lang="en-US" sz="2000" b="1" dirty="0"/>
              <a:t>(</a:t>
            </a:r>
            <a:r>
              <a:rPr lang="en-US" sz="2000" b="1" dirty="0" err="1"/>
              <a:t>boolean</a:t>
            </a:r>
            <a:r>
              <a:rPr lang="en-US" sz="2000" b="1" dirty="0"/>
              <a:t> lock)</a:t>
            </a:r>
            <a:r>
              <a:rPr lang="en-US" dirty="0"/>
              <a:t>: This method performs </a:t>
            </a:r>
            <a:r>
              <a:rPr lang="en-US" b="1" dirty="0" smtClean="0"/>
              <a:t>SELECT</a:t>
            </a:r>
            <a:r>
              <a:rPr lang="en-US" dirty="0" smtClean="0"/>
              <a:t> </a:t>
            </a:r>
            <a:r>
              <a:rPr lang="en-US" dirty="0"/>
              <a:t>or </a:t>
            </a:r>
            <a:r>
              <a:rPr lang="en-US" b="1" dirty="0"/>
              <a:t>SELECT FOR UPDATE</a:t>
            </a:r>
            <a:r>
              <a:rPr lang="en-US" dirty="0"/>
              <a:t> processing for the current row depending upon the lock flag value. This method is invoked by the framework in the following scenarios:</a:t>
            </a:r>
          </a:p>
          <a:p>
            <a:pPr lvl="1" fontAlgn="base"/>
            <a:r>
              <a:rPr lang="en-US" dirty="0"/>
              <a:t>When the framework calls </a:t>
            </a:r>
            <a:r>
              <a:rPr lang="en-US" sz="1800" b="1" dirty="0"/>
              <a:t>lock()</a:t>
            </a:r>
            <a:r>
              <a:rPr lang="en-US" dirty="0"/>
              <a:t> on the current row, this method is invoked with the lock flag set as true. </a:t>
            </a:r>
          </a:p>
          <a:p>
            <a:pPr lvl="1" fontAlgn="base"/>
            <a:r>
              <a:rPr lang="en-US" dirty="0"/>
              <a:t>When a client calls </a:t>
            </a:r>
            <a:r>
              <a:rPr lang="en-US" sz="1800" b="1" dirty="0" err="1"/>
              <a:t>findByPrimaryKey</a:t>
            </a:r>
            <a:r>
              <a:rPr lang="en-US" dirty="0"/>
              <a:t> on an entity definition to find a specific entity row.</a:t>
            </a:r>
          </a:p>
          <a:p>
            <a:pPr lvl="1" fontAlgn="base"/>
            <a:r>
              <a:rPr lang="en-US" dirty="0"/>
              <a:t>When a client calls </a:t>
            </a:r>
            <a:r>
              <a:rPr lang="en-US" sz="1800" b="1" dirty="0" err="1"/>
              <a:t>findByKey</a:t>
            </a:r>
            <a:r>
              <a:rPr lang="en-US" sz="1800" b="1" dirty="0"/>
              <a:t>()</a:t>
            </a:r>
            <a:r>
              <a:rPr lang="en-US" dirty="0"/>
              <a:t> on a view object.</a:t>
            </a:r>
          </a:p>
          <a:p>
            <a:pPr lvl="1" fontAlgn="base"/>
            <a:r>
              <a:rPr lang="en-US" dirty="0"/>
              <a:t>When a client tries to read an attribute which is missing from the entity cache.</a:t>
            </a:r>
          </a:p>
          <a:p>
            <a:pPr lvl="1" fontAlgn="base"/>
            <a:r>
              <a:rPr lang="en-US" dirty="0"/>
              <a:t>When a client tries to update an attribute which is missing from the entity cache.</a:t>
            </a:r>
          </a:p>
          <a:p>
            <a:pPr lvl="1" fontAlgn="base"/>
            <a:r>
              <a:rPr lang="en-US" dirty="0"/>
              <a:t>When a client calls </a:t>
            </a:r>
            <a:r>
              <a:rPr lang="en-US" sz="1800" b="1" dirty="0"/>
              <a:t>refresh()</a:t>
            </a:r>
            <a:r>
              <a:rPr lang="en-US" dirty="0"/>
              <a:t> on a row to refresh  with the database</a:t>
            </a:r>
            <a:r>
              <a:rPr lang="en-US" dirty="0" smtClean="0"/>
              <a:t>.</a:t>
            </a:r>
            <a:endParaRPr lang="en-US" dirty="0"/>
          </a:p>
        </p:txBody>
      </p:sp>
    </p:spTree>
    <p:extLst>
      <p:ext uri="{BB962C8B-B14F-4D97-AF65-F5344CB8AC3E}">
        <p14:creationId xmlns:p14="http://schemas.microsoft.com/office/powerpoint/2010/main" val="229005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26493"/>
            <a:ext cx="10018713" cy="1033818"/>
          </a:xfrm>
        </p:spPr>
        <p:txBody>
          <a:bodyPr>
            <a:normAutofit fontScale="90000"/>
          </a:bodyPr>
          <a:lstStyle/>
          <a:p>
            <a:r>
              <a:rPr lang="en-US" b="1" dirty="0"/>
              <a:t>callback methods : When </a:t>
            </a:r>
            <a:r>
              <a:rPr lang="en-US" b="1" dirty="0" smtClean="0"/>
              <a:t>the </a:t>
            </a:r>
            <a:r>
              <a:rPr lang="en-US" b="1" dirty="0"/>
              <a:t>transaction is committed?</a:t>
            </a:r>
            <a:endParaRPr lang="en-US" dirty="0"/>
          </a:p>
        </p:txBody>
      </p:sp>
      <p:sp>
        <p:nvSpPr>
          <p:cNvPr id="3" name="Content Placeholder 2"/>
          <p:cNvSpPr>
            <a:spLocks noGrp="1"/>
          </p:cNvSpPr>
          <p:nvPr>
            <p:ph idx="1"/>
          </p:nvPr>
        </p:nvSpPr>
        <p:spPr>
          <a:xfrm>
            <a:off x="1484310" y="1733266"/>
            <a:ext cx="10018713" cy="4954137"/>
          </a:xfrm>
        </p:spPr>
        <p:txBody>
          <a:bodyPr>
            <a:normAutofit/>
          </a:bodyPr>
          <a:lstStyle/>
          <a:p>
            <a:pPr marL="0" indent="0">
              <a:buNone/>
            </a:pPr>
            <a:r>
              <a:rPr lang="en-US" b="1" dirty="0" err="1"/>
              <a:t>prepareForDML</a:t>
            </a:r>
            <a:r>
              <a:rPr lang="en-US" b="1" dirty="0"/>
              <a:t>(</a:t>
            </a:r>
            <a:r>
              <a:rPr lang="en-US" b="1" dirty="0" err="1"/>
              <a:t>int</a:t>
            </a:r>
            <a:r>
              <a:rPr lang="en-US" b="1" dirty="0"/>
              <a:t> operation, </a:t>
            </a:r>
            <a:r>
              <a:rPr lang="en-US" b="1" dirty="0" err="1"/>
              <a:t>TransactionEvent</a:t>
            </a:r>
            <a:r>
              <a:rPr lang="en-US" b="1" dirty="0"/>
              <a:t> e)</a:t>
            </a:r>
            <a:r>
              <a:rPr lang="en-US" dirty="0"/>
              <a:t>: As the name suggests, this method is invoked before posting changes to the database which allows subclasses to modify any attributes on this entity before posting changes to the database.</a:t>
            </a:r>
          </a:p>
          <a:p>
            <a:r>
              <a:rPr lang="en-US" dirty="0" smtClean="0"/>
              <a:t>In </a:t>
            </a:r>
            <a:r>
              <a:rPr lang="en-US" dirty="0"/>
              <a:t>the case of batch mode, the modified entities in a transaction are posted in two steps. In the first step, the transaction manager notifies all entities with </a:t>
            </a:r>
            <a:r>
              <a:rPr lang="en-US" b="1" dirty="0" err="1"/>
              <a:t>prepareForDML</a:t>
            </a:r>
            <a:r>
              <a:rPr lang="en-US" b="1" dirty="0"/>
              <a:t>()</a:t>
            </a:r>
            <a:r>
              <a:rPr lang="en-US" dirty="0"/>
              <a:t> so that entities can make changes to  any </a:t>
            </a:r>
            <a:r>
              <a:rPr lang="en-US" dirty="0" smtClean="0"/>
              <a:t>attributes</a:t>
            </a:r>
          </a:p>
          <a:p>
            <a:r>
              <a:rPr lang="en-US" dirty="0" smtClean="0"/>
              <a:t>In </a:t>
            </a:r>
            <a:r>
              <a:rPr lang="en-US" dirty="0"/>
              <a:t>the case of non-batch mode, the transaction manager invokes the </a:t>
            </a:r>
            <a:r>
              <a:rPr lang="en-US" b="1" dirty="0" err="1"/>
              <a:t>postChanges</a:t>
            </a:r>
            <a:r>
              <a:rPr lang="en-US" b="1" dirty="0"/>
              <a:t>()</a:t>
            </a:r>
            <a:r>
              <a:rPr lang="en-US" dirty="0"/>
              <a:t> method on the entity. The </a:t>
            </a:r>
            <a:r>
              <a:rPr lang="en-US" b="1" dirty="0" err="1"/>
              <a:t>postChanges</a:t>
            </a:r>
            <a:r>
              <a:rPr lang="en-US" b="1" dirty="0"/>
              <a:t>()</a:t>
            </a:r>
            <a:r>
              <a:rPr lang="en-US" dirty="0"/>
              <a:t> in turn invokes </a:t>
            </a:r>
            <a:r>
              <a:rPr lang="en-US" b="1" dirty="0" err="1"/>
              <a:t>prepareForDML</a:t>
            </a:r>
            <a:r>
              <a:rPr lang="en-US" b="1" dirty="0"/>
              <a:t>()</a:t>
            </a:r>
            <a:r>
              <a:rPr lang="en-US" dirty="0"/>
              <a:t> followed by </a:t>
            </a:r>
            <a:r>
              <a:rPr lang="en-US" b="1" dirty="0" err="1"/>
              <a:t>doDML</a:t>
            </a:r>
            <a:r>
              <a:rPr lang="en-US" b="1" dirty="0" smtClean="0"/>
              <a:t>()</a:t>
            </a:r>
            <a:r>
              <a:rPr lang="en-US" dirty="0" smtClean="0"/>
              <a:t>.</a:t>
            </a:r>
            <a:endParaRPr lang="en-US" dirty="0"/>
          </a:p>
        </p:txBody>
      </p:sp>
    </p:spTree>
    <p:extLst>
      <p:ext uri="{BB962C8B-B14F-4D97-AF65-F5344CB8AC3E}">
        <p14:creationId xmlns:p14="http://schemas.microsoft.com/office/powerpoint/2010/main" val="2735268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26493"/>
            <a:ext cx="10018713" cy="1033818"/>
          </a:xfrm>
        </p:spPr>
        <p:txBody>
          <a:bodyPr>
            <a:normAutofit fontScale="90000"/>
          </a:bodyPr>
          <a:lstStyle/>
          <a:p>
            <a:r>
              <a:rPr lang="en-US" b="1" dirty="0"/>
              <a:t>callback methods : When </a:t>
            </a:r>
            <a:r>
              <a:rPr lang="en-US" b="1" dirty="0" smtClean="0"/>
              <a:t>the </a:t>
            </a:r>
            <a:r>
              <a:rPr lang="en-US" b="1" dirty="0"/>
              <a:t>transaction is committed?</a:t>
            </a:r>
            <a:endParaRPr lang="en-US" dirty="0"/>
          </a:p>
        </p:txBody>
      </p:sp>
      <p:sp>
        <p:nvSpPr>
          <p:cNvPr id="3" name="Content Placeholder 2"/>
          <p:cNvSpPr>
            <a:spLocks noGrp="1"/>
          </p:cNvSpPr>
          <p:nvPr>
            <p:ph idx="1"/>
          </p:nvPr>
        </p:nvSpPr>
        <p:spPr>
          <a:xfrm>
            <a:off x="1484310" y="1733266"/>
            <a:ext cx="10018713" cy="4954137"/>
          </a:xfrm>
        </p:spPr>
        <p:txBody>
          <a:bodyPr>
            <a:normAutofit/>
          </a:bodyPr>
          <a:lstStyle/>
          <a:p>
            <a:r>
              <a:rPr lang="en-US" b="1" dirty="0" err="1"/>
              <a:t>doDML</a:t>
            </a:r>
            <a:r>
              <a:rPr lang="en-US" b="1" dirty="0"/>
              <a:t>(</a:t>
            </a:r>
            <a:r>
              <a:rPr lang="en-US" b="1" dirty="0" err="1"/>
              <a:t>int</a:t>
            </a:r>
            <a:r>
              <a:rPr lang="en-US" b="1" dirty="0"/>
              <a:t> operation, </a:t>
            </a:r>
            <a:r>
              <a:rPr lang="en-US" b="1" dirty="0" err="1"/>
              <a:t>TransactionEvent</a:t>
            </a:r>
            <a:r>
              <a:rPr lang="en-US" b="1" dirty="0"/>
              <a:t> e)</a:t>
            </a:r>
            <a:r>
              <a:rPr lang="en-US" dirty="0"/>
              <a:t>: This method performs insert, update, and delete processing for the row. This uses appropriate SQL builder </a:t>
            </a:r>
            <a:r>
              <a:rPr lang="en-US" dirty="0" smtClean="0"/>
              <a:t>implementation </a:t>
            </a:r>
            <a:r>
              <a:rPr lang="en-US" dirty="0"/>
              <a:t>for building the </a:t>
            </a:r>
            <a:r>
              <a:rPr lang="en-US" b="1" dirty="0" err="1"/>
              <a:t>java.sql.PreparedStatement</a:t>
            </a:r>
            <a:r>
              <a:rPr lang="en-US" dirty="0"/>
              <a:t>. </a:t>
            </a:r>
            <a:endParaRPr lang="en-US" dirty="0" smtClean="0"/>
          </a:p>
          <a:p>
            <a:pPr lvl="0"/>
            <a:r>
              <a:rPr lang="en-US" b="1" dirty="0" err="1"/>
              <a:t>beforeCommit</a:t>
            </a:r>
            <a:r>
              <a:rPr lang="en-US" b="1" dirty="0"/>
              <a:t>(</a:t>
            </a:r>
            <a:r>
              <a:rPr lang="en-US" b="1" dirty="0" err="1"/>
              <a:t>TransactionEvent</a:t>
            </a:r>
            <a:r>
              <a:rPr lang="en-US" b="1" dirty="0"/>
              <a:t> e)</a:t>
            </a:r>
            <a:r>
              <a:rPr lang="en-US" dirty="0"/>
              <a:t>: This method is invoked on each entity row participating in the transaction after the changes have been posted to the database, but before committing the transaction to the database. </a:t>
            </a:r>
            <a:endParaRPr lang="en-US" dirty="0" smtClean="0"/>
          </a:p>
        </p:txBody>
      </p:sp>
    </p:spTree>
    <p:extLst>
      <p:ext uri="{BB962C8B-B14F-4D97-AF65-F5344CB8AC3E}">
        <p14:creationId xmlns:p14="http://schemas.microsoft.com/office/powerpoint/2010/main" val="2345758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26493"/>
            <a:ext cx="10018713" cy="1033818"/>
          </a:xfrm>
        </p:spPr>
        <p:txBody>
          <a:bodyPr>
            <a:normAutofit fontScale="90000"/>
          </a:bodyPr>
          <a:lstStyle/>
          <a:p>
            <a:r>
              <a:rPr lang="en-US" b="1" dirty="0"/>
              <a:t>callback methods : When </a:t>
            </a:r>
            <a:r>
              <a:rPr lang="en-US" b="1" dirty="0" smtClean="0"/>
              <a:t>the </a:t>
            </a:r>
            <a:r>
              <a:rPr lang="en-US" b="1" dirty="0"/>
              <a:t>transaction is committed?</a:t>
            </a:r>
            <a:endParaRPr lang="en-US" dirty="0"/>
          </a:p>
        </p:txBody>
      </p:sp>
      <p:sp>
        <p:nvSpPr>
          <p:cNvPr id="3" name="Content Placeholder 2"/>
          <p:cNvSpPr>
            <a:spLocks noGrp="1"/>
          </p:cNvSpPr>
          <p:nvPr>
            <p:ph idx="1"/>
          </p:nvPr>
        </p:nvSpPr>
        <p:spPr>
          <a:xfrm>
            <a:off x="1484310" y="1733266"/>
            <a:ext cx="10018713" cy="4954137"/>
          </a:xfrm>
        </p:spPr>
        <p:txBody>
          <a:bodyPr>
            <a:normAutofit/>
          </a:bodyPr>
          <a:lstStyle/>
          <a:p>
            <a:pPr marL="0" indent="0" fontAlgn="base">
              <a:buNone/>
            </a:pPr>
            <a:r>
              <a:rPr lang="en-US" dirty="0"/>
              <a:t>If the overridden </a:t>
            </a:r>
            <a:r>
              <a:rPr lang="en-US" dirty="0" err="1"/>
              <a:t>beforeCommit</a:t>
            </a:r>
            <a:r>
              <a:rPr lang="en-US" dirty="0"/>
              <a:t>() logic throws a </a:t>
            </a:r>
            <a:r>
              <a:rPr lang="en-US" dirty="0" err="1"/>
              <a:t>ValidationException</a:t>
            </a:r>
            <a:r>
              <a:rPr lang="en-US" dirty="0"/>
              <a:t> when you commit the transaction, then it is recommended to set the </a:t>
            </a:r>
            <a:r>
              <a:rPr lang="en-US" b="1" dirty="0" err="1"/>
              <a:t>jbo.txn</a:t>
            </a:r>
            <a:r>
              <a:rPr lang="en-US" b="1" dirty="0"/>
              <a:t>. </a:t>
            </a:r>
            <a:r>
              <a:rPr lang="en-US" b="1" dirty="0" err="1"/>
              <a:t>handleafterpostexc</a:t>
            </a:r>
            <a:r>
              <a:rPr lang="en-US" dirty="0"/>
              <a:t> property to true in the application module configuration. This property tells the framework to automatically handle the rolling back of the other entity objects that may have already successfully posted to the database (but not yet committed).</a:t>
            </a:r>
          </a:p>
          <a:p>
            <a:pPr lvl="0" fontAlgn="base"/>
            <a:endParaRPr lang="en-US" b="1" dirty="0" smtClean="0"/>
          </a:p>
          <a:p>
            <a:pPr lvl="0" fontAlgn="base"/>
            <a:r>
              <a:rPr lang="en-US" b="1" dirty="0" err="1" smtClean="0"/>
              <a:t>afterCommit</a:t>
            </a:r>
            <a:r>
              <a:rPr lang="en-US" b="1" dirty="0" smtClean="0"/>
              <a:t>(</a:t>
            </a:r>
            <a:r>
              <a:rPr lang="en-US" b="1" dirty="0" err="1" smtClean="0"/>
              <a:t>TransactionEvent</a:t>
            </a:r>
            <a:r>
              <a:rPr lang="en-US" b="1" dirty="0" smtClean="0"/>
              <a:t> </a:t>
            </a:r>
            <a:r>
              <a:rPr lang="en-US" b="1" dirty="0"/>
              <a:t>e)</a:t>
            </a:r>
            <a:r>
              <a:rPr lang="en-US" dirty="0"/>
              <a:t>: This method is invoked on each entity row in the transaction's pending changes list after the changes have been successfully committed to the database. </a:t>
            </a:r>
          </a:p>
        </p:txBody>
      </p:sp>
    </p:spTree>
    <p:extLst>
      <p:ext uri="{BB962C8B-B14F-4D97-AF65-F5344CB8AC3E}">
        <p14:creationId xmlns:p14="http://schemas.microsoft.com/office/powerpoint/2010/main" val="1516109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26243"/>
            <a:ext cx="10018713" cy="1033818"/>
          </a:xfrm>
        </p:spPr>
        <p:txBody>
          <a:bodyPr/>
          <a:lstStyle/>
          <a:p>
            <a:r>
              <a:rPr lang="en-US" b="1" dirty="0"/>
              <a:t>Lifecycle of an entity object</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pPr fontAlgn="base"/>
            <a:r>
              <a:rPr lang="en-US" dirty="0"/>
              <a:t>When a client </a:t>
            </a:r>
            <a:r>
              <a:rPr lang="en-US" dirty="0" smtClean="0"/>
              <a:t>starts or </a:t>
            </a:r>
            <a:r>
              <a:rPr lang="en-US" dirty="0"/>
              <a:t>commits</a:t>
            </a:r>
            <a:r>
              <a:rPr lang="en-US" dirty="0" smtClean="0"/>
              <a:t> </a:t>
            </a:r>
            <a:r>
              <a:rPr lang="en-US" dirty="0"/>
              <a:t>a new business transaction </a:t>
            </a:r>
            <a:r>
              <a:rPr lang="en-US" dirty="0" smtClean="0"/>
              <a:t>, it go </a:t>
            </a:r>
            <a:r>
              <a:rPr lang="en-US" dirty="0"/>
              <a:t>through certain stages in the lifecycle. </a:t>
            </a:r>
            <a:endParaRPr lang="en-US" dirty="0" smtClean="0"/>
          </a:p>
          <a:p>
            <a:pPr lvl="1" fontAlgn="base"/>
            <a:r>
              <a:rPr lang="en-US" b="1" dirty="0"/>
              <a:t>Create a new entity </a:t>
            </a:r>
            <a:r>
              <a:rPr lang="en-US" b="1" dirty="0" smtClean="0"/>
              <a:t>row : </a:t>
            </a:r>
            <a:r>
              <a:rPr lang="en-US" dirty="0"/>
              <a:t>When you create an instance of an entity object by using </a:t>
            </a:r>
            <a:r>
              <a:rPr lang="en-US"/>
              <a:t>the </a:t>
            </a:r>
            <a:r>
              <a:rPr lang="en-US" smtClean="0"/>
              <a:t>createInstance2(</a:t>
            </a:r>
            <a:r>
              <a:rPr lang="en-US" dirty="0" err="1" smtClean="0"/>
              <a:t>DBTransaction,AttributeList</a:t>
            </a:r>
            <a:r>
              <a:rPr lang="en-US" dirty="0"/>
              <a:t>) method on the entity definition, its state is </a:t>
            </a:r>
            <a:r>
              <a:rPr lang="en-US" b="1" dirty="0"/>
              <a:t>New</a:t>
            </a:r>
            <a:r>
              <a:rPr lang="en-US" dirty="0"/>
              <a:t>. </a:t>
            </a:r>
            <a:endParaRPr lang="en-US" dirty="0" smtClean="0"/>
          </a:p>
          <a:p>
            <a:pPr lvl="1" fontAlgn="base"/>
            <a:r>
              <a:rPr lang="en-US" b="1" dirty="0"/>
              <a:t>Find and update an entity </a:t>
            </a:r>
            <a:r>
              <a:rPr lang="en-US" b="1" dirty="0" smtClean="0"/>
              <a:t>row : </a:t>
            </a:r>
            <a:r>
              <a:rPr lang="en-US" dirty="0"/>
              <a:t>When a client invokes finder methods on an entity definition or on an entity based view </a:t>
            </a:r>
            <a:r>
              <a:rPr lang="en-US" dirty="0" smtClean="0"/>
              <a:t>object the </a:t>
            </a:r>
            <a:r>
              <a:rPr lang="en-US" dirty="0"/>
              <a:t>state of these entity rows will be marked as </a:t>
            </a:r>
            <a:r>
              <a:rPr lang="en-US" b="1" dirty="0" smtClean="0"/>
              <a:t>Unmodified. </a:t>
            </a:r>
            <a:r>
              <a:rPr lang="en-US" b="1" dirty="0"/>
              <a:t> </a:t>
            </a:r>
            <a:r>
              <a:rPr lang="en-US" dirty="0" smtClean="0"/>
              <a:t>When the client </a:t>
            </a:r>
            <a:r>
              <a:rPr lang="en-US" dirty="0"/>
              <a:t>modifies some attributes, the state is transitioned to </a:t>
            </a:r>
            <a:r>
              <a:rPr lang="en-US" b="1" dirty="0" smtClean="0"/>
              <a:t>Modified</a:t>
            </a:r>
            <a:r>
              <a:rPr lang="en-US" dirty="0" smtClean="0"/>
              <a:t>.</a:t>
            </a:r>
            <a:endParaRPr lang="en-US" dirty="0"/>
          </a:p>
          <a:p>
            <a:pPr lvl="1" fontAlgn="base"/>
            <a:r>
              <a:rPr lang="en-US" b="1" dirty="0"/>
              <a:t>Remove an entity </a:t>
            </a:r>
            <a:r>
              <a:rPr lang="en-US" b="1" dirty="0" smtClean="0"/>
              <a:t>row : </a:t>
            </a:r>
            <a:r>
              <a:rPr lang="en-US" dirty="0"/>
              <a:t>When a client calls the remove method on an entity object, entity state becomes </a:t>
            </a:r>
            <a:r>
              <a:rPr lang="en-US" b="1" dirty="0"/>
              <a:t>Deleted </a:t>
            </a:r>
            <a:r>
              <a:rPr lang="en-US" dirty="0"/>
              <a:t>and it will be added to the transaction cycle.</a:t>
            </a:r>
          </a:p>
          <a:p>
            <a:pPr lvl="1" fontAlgn="base"/>
            <a:r>
              <a:rPr lang="en-US" b="1" dirty="0"/>
              <a:t>Commit the </a:t>
            </a:r>
            <a:r>
              <a:rPr lang="en-US" b="1" dirty="0" smtClean="0"/>
              <a:t>transaction : </a:t>
            </a:r>
            <a:r>
              <a:rPr lang="en-US" dirty="0"/>
              <a:t>On successful commit to the database, all the entities in the state New and Modified will be transitioned to Unmodified, and Deleted entity rows will be transitioned to the Dead state. </a:t>
            </a:r>
          </a:p>
        </p:txBody>
      </p:sp>
    </p:spTree>
    <p:extLst>
      <p:ext uri="{BB962C8B-B14F-4D97-AF65-F5344CB8AC3E}">
        <p14:creationId xmlns:p14="http://schemas.microsoft.com/office/powerpoint/2010/main" val="4035427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26243"/>
            <a:ext cx="10018713" cy="1033818"/>
          </a:xfrm>
        </p:spPr>
        <p:txBody>
          <a:bodyPr/>
          <a:lstStyle/>
          <a:p>
            <a:r>
              <a:rPr lang="en-US" b="1" dirty="0"/>
              <a:t>Lifecycle of an entity object</a:t>
            </a:r>
            <a:endParaRPr lang="en-US" dirty="0"/>
          </a:p>
        </p:txBody>
      </p:sp>
      <p:pic>
        <p:nvPicPr>
          <p:cNvPr id="4" name="Content Placeholder 3"/>
          <p:cNvPicPr>
            <a:picLocks noGrp="1"/>
          </p:cNvPicPr>
          <p:nvPr>
            <p:ph idx="1"/>
          </p:nvPr>
        </p:nvPicPr>
        <p:blipFill>
          <a:blip r:embed="rId2"/>
          <a:stretch>
            <a:fillRect/>
          </a:stretch>
        </p:blipFill>
        <p:spPr>
          <a:xfrm>
            <a:off x="1484313" y="1212191"/>
            <a:ext cx="10018712" cy="5314681"/>
          </a:xfrm>
          <a:prstGeom prst="rect">
            <a:avLst/>
          </a:prstGeom>
        </p:spPr>
      </p:pic>
    </p:spTree>
    <p:extLst>
      <p:ext uri="{BB962C8B-B14F-4D97-AF65-F5344CB8AC3E}">
        <p14:creationId xmlns:p14="http://schemas.microsoft.com/office/powerpoint/2010/main" val="1630165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17311"/>
            <a:ext cx="10018713" cy="1033818"/>
          </a:xfrm>
        </p:spPr>
        <p:txBody>
          <a:bodyPr/>
          <a:lstStyle/>
          <a:p>
            <a:r>
              <a:rPr lang="en-US" b="1" dirty="0"/>
              <a:t>Reading the current state of an entity row</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pPr fontAlgn="base"/>
            <a:r>
              <a:rPr lang="en-US" dirty="0"/>
              <a:t>You can use the </a:t>
            </a:r>
            <a:r>
              <a:rPr lang="en-US" b="1" dirty="0" err="1"/>
              <a:t>getEntityState</a:t>
            </a:r>
            <a:r>
              <a:rPr lang="en-US" b="1" dirty="0"/>
              <a:t>()</a:t>
            </a:r>
            <a:r>
              <a:rPr lang="en-US" dirty="0"/>
              <a:t> and the </a:t>
            </a:r>
            <a:r>
              <a:rPr lang="en-US" b="1" dirty="0" err="1"/>
              <a:t>getPostState</a:t>
            </a:r>
            <a:r>
              <a:rPr lang="en-US" b="1" dirty="0"/>
              <a:t>()</a:t>
            </a:r>
            <a:r>
              <a:rPr lang="en-US" dirty="0"/>
              <a:t> methods on an entity object to access the current state of an entity </a:t>
            </a:r>
            <a:r>
              <a:rPr lang="en-US" dirty="0" smtClean="0"/>
              <a:t>row.</a:t>
            </a:r>
          </a:p>
          <a:p>
            <a:pPr lvl="1" fontAlgn="base"/>
            <a:r>
              <a:rPr lang="en-US" dirty="0"/>
              <a:t>The </a:t>
            </a:r>
            <a:r>
              <a:rPr lang="en-US" b="1" dirty="0" err="1"/>
              <a:t>getEntityState</a:t>
            </a:r>
            <a:r>
              <a:rPr lang="en-US" b="1" dirty="0"/>
              <a:t>()</a:t>
            </a:r>
            <a:r>
              <a:rPr lang="en-US" dirty="0"/>
              <a:t> method gives you the current state of an entity row with regard to the </a:t>
            </a:r>
            <a:r>
              <a:rPr lang="en-US" dirty="0" smtClean="0"/>
              <a:t>transaction.</a:t>
            </a:r>
            <a:endParaRPr lang="en-US" dirty="0"/>
          </a:p>
          <a:p>
            <a:pPr lvl="1" fontAlgn="base"/>
            <a:r>
              <a:rPr lang="en-US" dirty="0"/>
              <a:t>The </a:t>
            </a:r>
            <a:r>
              <a:rPr lang="en-US" b="1" dirty="0" err="1"/>
              <a:t>getPostState</a:t>
            </a:r>
            <a:r>
              <a:rPr lang="en-US" b="1" dirty="0"/>
              <a:t>()</a:t>
            </a:r>
            <a:r>
              <a:rPr lang="en-US" dirty="0"/>
              <a:t> method gives you the current state of an entity row with regard to the </a:t>
            </a:r>
            <a:r>
              <a:rPr lang="en-US" dirty="0" smtClean="0"/>
              <a:t>database.</a:t>
            </a:r>
            <a:endParaRPr lang="en-US" dirty="0"/>
          </a:p>
          <a:p>
            <a:pPr fontAlgn="base"/>
            <a:r>
              <a:rPr lang="en-US" dirty="0" smtClean="0"/>
              <a:t>Statuses :</a:t>
            </a:r>
          </a:p>
          <a:p>
            <a:pPr lvl="1" fontAlgn="base"/>
            <a:r>
              <a:rPr lang="en-US" b="1" dirty="0" err="1" smtClean="0"/>
              <a:t>Entity.STATUS_NEW</a:t>
            </a:r>
            <a:endParaRPr lang="en-US" b="1" dirty="0" smtClean="0"/>
          </a:p>
          <a:p>
            <a:pPr lvl="1" fontAlgn="base"/>
            <a:r>
              <a:rPr lang="en-US" b="1" dirty="0" err="1" smtClean="0"/>
              <a:t>Entity.STATUS_MODIFIED</a:t>
            </a:r>
            <a:endParaRPr lang="en-US" b="1" dirty="0" smtClean="0"/>
          </a:p>
          <a:p>
            <a:pPr lvl="1" fontAlgn="base"/>
            <a:r>
              <a:rPr lang="en-US" b="1" dirty="0" err="1" smtClean="0"/>
              <a:t>Entity.STATUS_UNMODIFIED</a:t>
            </a:r>
            <a:endParaRPr lang="en-US" b="1" dirty="0" smtClean="0"/>
          </a:p>
          <a:p>
            <a:pPr lvl="1" fontAlgn="base"/>
            <a:r>
              <a:rPr lang="en-US" b="1" dirty="0" err="1" smtClean="0"/>
              <a:t>Entity.STATUS_DEAD</a:t>
            </a:r>
            <a:endParaRPr lang="en-US" dirty="0"/>
          </a:p>
        </p:txBody>
      </p:sp>
    </p:spTree>
    <p:extLst>
      <p:ext uri="{BB962C8B-B14F-4D97-AF65-F5344CB8AC3E}">
        <p14:creationId xmlns:p14="http://schemas.microsoft.com/office/powerpoint/2010/main" val="3259331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426494"/>
            <a:ext cx="10018713" cy="1033818"/>
          </a:xfrm>
        </p:spPr>
        <p:txBody>
          <a:bodyPr>
            <a:normAutofit fontScale="90000"/>
          </a:bodyPr>
          <a:lstStyle/>
          <a:p>
            <a:r>
              <a:rPr lang="en-US" b="1" dirty="0"/>
              <a:t>Reading the originally retrieved attribute value</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There are use cases where you may want to read the originally retrieved values  of the entity attributes in your business logic. </a:t>
            </a:r>
          </a:p>
          <a:p>
            <a:r>
              <a:rPr lang="en-US" dirty="0"/>
              <a:t> If you need to read the originally retrieved value for an attribute in an entity,  you can use either of the following</a:t>
            </a:r>
            <a:r>
              <a:rPr lang="en-US" dirty="0" smtClean="0"/>
              <a:t>:</a:t>
            </a:r>
          </a:p>
          <a:p>
            <a:pPr lvl="1"/>
            <a:r>
              <a:rPr lang="en-US" dirty="0"/>
              <a:t>Call </a:t>
            </a:r>
            <a:r>
              <a:rPr lang="en-US" b="1" dirty="0" err="1"/>
              <a:t>getAttribute</a:t>
            </a:r>
            <a:r>
              <a:rPr lang="en-US" b="1" dirty="0"/>
              <a:t>(</a:t>
            </a:r>
            <a:r>
              <a:rPr lang="en-US" b="1" dirty="0" err="1"/>
              <a:t>attrIndex,EntityImpl.ORIGINAL_VERSION</a:t>
            </a:r>
            <a:r>
              <a:rPr lang="en-US" b="1" dirty="0"/>
              <a:t>)</a:t>
            </a:r>
            <a:r>
              <a:rPr lang="en-US" dirty="0"/>
              <a:t> on an entity object. </a:t>
            </a:r>
          </a:p>
          <a:p>
            <a:pPr lvl="1"/>
            <a:r>
              <a:rPr lang="en-US" dirty="0"/>
              <a:t>Call </a:t>
            </a:r>
            <a:r>
              <a:rPr lang="en-US" b="1" dirty="0" err="1"/>
              <a:t>getPostedAttribute</a:t>
            </a:r>
            <a:r>
              <a:rPr lang="en-US" b="1" dirty="0"/>
              <a:t>(</a:t>
            </a:r>
            <a:r>
              <a:rPr lang="en-US" b="1" dirty="0" err="1"/>
              <a:t>int</a:t>
            </a:r>
            <a:r>
              <a:rPr lang="en-US" b="1" dirty="0"/>
              <a:t> </a:t>
            </a:r>
            <a:r>
              <a:rPr lang="en-US" b="1" dirty="0" err="1"/>
              <a:t>attribIndex</a:t>
            </a:r>
            <a:r>
              <a:rPr lang="en-US" b="1" dirty="0"/>
              <a:t>)</a:t>
            </a:r>
            <a:r>
              <a:rPr lang="en-US" dirty="0"/>
              <a:t> on an entity object. This is  a protected method in the </a:t>
            </a:r>
            <a:r>
              <a:rPr lang="en-US" b="1" dirty="0" err="1"/>
              <a:t>EntityImpl</a:t>
            </a:r>
            <a:r>
              <a:rPr lang="en-US" dirty="0"/>
              <a:t> class, and cannot be accessed by a client unless you expose it through an overridden public method through  a subclass</a:t>
            </a:r>
            <a:r>
              <a:rPr lang="en-US" dirty="0" smtClean="0"/>
              <a:t>.</a:t>
            </a:r>
            <a:endParaRPr lang="en-US" dirty="0"/>
          </a:p>
        </p:txBody>
      </p:sp>
    </p:spTree>
    <p:extLst>
      <p:ext uri="{BB962C8B-B14F-4D97-AF65-F5344CB8AC3E}">
        <p14:creationId xmlns:p14="http://schemas.microsoft.com/office/powerpoint/2010/main" val="211245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85551"/>
            <a:ext cx="10018713" cy="1033818"/>
          </a:xfrm>
        </p:spPr>
        <p:txBody>
          <a:bodyPr>
            <a:normAutofit/>
          </a:bodyPr>
          <a:lstStyle/>
          <a:p>
            <a:r>
              <a:rPr lang="en-US" b="1" dirty="0"/>
              <a:t>Retrieving all entity instances in the cache</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pPr marL="0" indent="0">
              <a:buNone/>
            </a:pPr>
            <a:r>
              <a:rPr lang="en-US" dirty="0"/>
              <a:t>You can retrieve all entity instances in the cache for a specific definition, including the deleted entity rows, using the method </a:t>
            </a:r>
            <a:r>
              <a:rPr lang="en-US" b="1" dirty="0" err="1"/>
              <a:t>getAllEntityInstancesIterator</a:t>
            </a:r>
            <a:r>
              <a:rPr lang="en-US" b="1" dirty="0"/>
              <a:t>()</a:t>
            </a:r>
            <a:r>
              <a:rPr lang="en-US" dirty="0"/>
              <a:t> on the entity definition instance. </a:t>
            </a:r>
            <a:endParaRPr lang="en-US" dirty="0" smtClean="0"/>
          </a:p>
          <a:p>
            <a:pPr marL="0" indent="0">
              <a:buNone/>
            </a:pPr>
            <a:endParaRPr lang="en-US" dirty="0"/>
          </a:p>
          <a:p>
            <a:pPr marL="0" indent="0">
              <a:buNone/>
            </a:pPr>
            <a:r>
              <a:rPr lang="en-US" sz="1800" dirty="0" smtClean="0">
                <a:latin typeface="Courier New" panose="02070309020205020404" pitchFamily="49" charset="0"/>
                <a:cs typeface="Courier New" panose="02070309020205020404" pitchFamily="49" charset="0"/>
              </a:rPr>
              <a:t>Iterator </a:t>
            </a:r>
            <a:r>
              <a:rPr lang="en-US" sz="1800" dirty="0" err="1">
                <a:latin typeface="Courier New" panose="02070309020205020404" pitchFamily="49" charset="0"/>
                <a:cs typeface="Courier New" panose="02070309020205020404" pitchFamily="49" charset="0"/>
              </a:rPr>
              <a:t>iterator</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p>
          <a:p>
            <a:pPr marL="0" indent="0">
              <a:buNone/>
            </a:pPr>
            <a:r>
              <a:rPr lang="en-US" sz="1800" dirty="0" err="1" smtClean="0">
                <a:latin typeface="Courier New" panose="02070309020205020404" pitchFamily="49" charset="0"/>
                <a:cs typeface="Courier New" panose="02070309020205020404" pitchFamily="49" charset="0"/>
              </a:rPr>
              <a:t>EntityDefImpl.findDefObject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model.entity.DepartmentEO</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getAllEntityInstancesIterator</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getDBTransaction</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08663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26243"/>
            <a:ext cx="10018713" cy="1033818"/>
          </a:xfrm>
        </p:spPr>
        <p:txBody>
          <a:bodyPr>
            <a:normAutofit fontScale="90000"/>
          </a:bodyPr>
          <a:lstStyle/>
          <a:p>
            <a:r>
              <a:rPr lang="en-US" b="1" dirty="0"/>
              <a:t>Lifecycle callback methods of an entity object</a:t>
            </a:r>
            <a:endParaRPr lang="en-US" dirty="0"/>
          </a:p>
        </p:txBody>
      </p:sp>
      <p:pic>
        <p:nvPicPr>
          <p:cNvPr id="4" name="Content Placeholder 3"/>
          <p:cNvPicPr>
            <a:picLocks noGrp="1"/>
          </p:cNvPicPr>
          <p:nvPr>
            <p:ph idx="1"/>
          </p:nvPr>
        </p:nvPicPr>
        <p:blipFill>
          <a:blip r:embed="rId2" cstate="screen">
            <a:extLst>
              <a:ext uri="{28A0092B-C50C-407E-A947-70E740481C1C}">
                <a14:useLocalDpi xmlns:a14="http://schemas.microsoft.com/office/drawing/2010/main"/>
              </a:ext>
            </a:extLst>
          </a:blip>
          <a:stretch>
            <a:fillRect/>
          </a:stretch>
        </p:blipFill>
        <p:spPr>
          <a:xfrm>
            <a:off x="3150669" y="1160463"/>
            <a:ext cx="6686000" cy="5418137"/>
          </a:xfrm>
          <a:prstGeom prst="rect">
            <a:avLst/>
          </a:prstGeom>
        </p:spPr>
      </p:pic>
    </p:spTree>
    <p:extLst>
      <p:ext uri="{BB962C8B-B14F-4D97-AF65-F5344CB8AC3E}">
        <p14:creationId xmlns:p14="http://schemas.microsoft.com/office/powerpoint/2010/main" val="4013512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85549"/>
            <a:ext cx="10018713" cy="1033818"/>
          </a:xfrm>
        </p:spPr>
        <p:txBody>
          <a:bodyPr>
            <a:normAutofit fontScale="90000"/>
          </a:bodyPr>
          <a:lstStyle/>
          <a:p>
            <a:r>
              <a:rPr lang="en-US" b="1" dirty="0"/>
              <a:t>callback methods </a:t>
            </a:r>
            <a:r>
              <a:rPr lang="en-US" b="1" dirty="0" smtClean="0"/>
              <a:t>: When a </a:t>
            </a:r>
            <a:r>
              <a:rPr lang="en-US" b="1" dirty="0"/>
              <a:t>new entity instance is created?</a:t>
            </a:r>
            <a:endParaRPr lang="en-US" dirty="0"/>
          </a:p>
        </p:txBody>
      </p:sp>
      <p:sp>
        <p:nvSpPr>
          <p:cNvPr id="3" name="Content Placeholder 2"/>
          <p:cNvSpPr>
            <a:spLocks noGrp="1"/>
          </p:cNvSpPr>
          <p:nvPr>
            <p:ph idx="1"/>
          </p:nvPr>
        </p:nvSpPr>
        <p:spPr>
          <a:xfrm>
            <a:off x="1484310" y="1419367"/>
            <a:ext cx="10018713" cy="5268036"/>
          </a:xfrm>
        </p:spPr>
        <p:txBody>
          <a:bodyPr>
            <a:normAutofit lnSpcReduction="10000"/>
          </a:bodyPr>
          <a:lstStyle/>
          <a:p>
            <a:pPr lvl="0"/>
            <a:r>
              <a:rPr lang="en-US" b="1" dirty="0"/>
              <a:t>initialize()</a:t>
            </a:r>
            <a:r>
              <a:rPr lang="en-US" dirty="0"/>
              <a:t>: When you create a new entity instance, under the cover, the framework performs the basic initialization tasks for the new instance. After running the mandatory initialization activities, the framework invokes </a:t>
            </a:r>
            <a:r>
              <a:rPr lang="en-US" b="1" dirty="0"/>
              <a:t>initialize()</a:t>
            </a:r>
            <a:r>
              <a:rPr lang="en-US" dirty="0"/>
              <a:t> on the entity instance. </a:t>
            </a:r>
            <a:endParaRPr lang="en-US" dirty="0" smtClean="0"/>
          </a:p>
          <a:p>
            <a:pPr lvl="0"/>
            <a:r>
              <a:rPr lang="en-US" b="1" dirty="0" err="1" smtClean="0"/>
              <a:t>initDefaults</a:t>
            </a:r>
            <a:r>
              <a:rPr lang="en-US" b="1" dirty="0"/>
              <a:t>()</a:t>
            </a:r>
            <a:r>
              <a:rPr lang="en-US" dirty="0"/>
              <a:t>: This method initializes default values for a newly created entity row using the default </a:t>
            </a:r>
            <a:r>
              <a:rPr lang="en-US" b="1" dirty="0"/>
              <a:t>static</a:t>
            </a:r>
            <a:r>
              <a:rPr lang="en-US" dirty="0"/>
              <a:t> value settings from the entity </a:t>
            </a:r>
            <a:r>
              <a:rPr lang="en-US" dirty="0" smtClean="0"/>
              <a:t>definition. </a:t>
            </a:r>
            <a:endParaRPr lang="en-US" dirty="0"/>
          </a:p>
          <a:p>
            <a:pPr lvl="0" fontAlgn="base"/>
            <a:r>
              <a:rPr lang="en-US" b="1" dirty="0"/>
              <a:t>create(</a:t>
            </a:r>
            <a:r>
              <a:rPr lang="en-US" b="1" dirty="0" err="1"/>
              <a:t>AttributeList</a:t>
            </a:r>
            <a:r>
              <a:rPr lang="en-US" b="1" dirty="0"/>
              <a:t> </a:t>
            </a:r>
            <a:r>
              <a:rPr lang="en-US" b="1" dirty="0" err="1"/>
              <a:t>nameValuePair</a:t>
            </a:r>
            <a:r>
              <a:rPr lang="en-US" b="1" dirty="0"/>
              <a:t>)</a:t>
            </a:r>
            <a:r>
              <a:rPr lang="en-US" dirty="0"/>
              <a:t>: This method </a:t>
            </a:r>
            <a:r>
              <a:rPr lang="en-US" dirty="0" smtClean="0"/>
              <a:t>takes </a:t>
            </a:r>
            <a:r>
              <a:rPr lang="en-US" dirty="0"/>
              <a:t>an attribute list for initializing the newly created row. The framework uses this method to pass foreign key values to the newly created child entity row if it is part of composition association. </a:t>
            </a:r>
            <a:endParaRPr lang="en-US" dirty="0" smtClean="0"/>
          </a:p>
          <a:p>
            <a:pPr lvl="0" fontAlgn="base"/>
            <a:r>
              <a:rPr lang="en-US" b="1" dirty="0" err="1" smtClean="0"/>
              <a:t>initDefaultExpressionAttributes</a:t>
            </a:r>
            <a:r>
              <a:rPr lang="en-US" b="1" dirty="0" smtClean="0"/>
              <a:t>(</a:t>
            </a:r>
            <a:r>
              <a:rPr lang="en-US" b="1" dirty="0" err="1" smtClean="0"/>
              <a:t>AttributeList</a:t>
            </a:r>
            <a:r>
              <a:rPr lang="en-US" b="1" dirty="0" smtClean="0"/>
              <a:t> </a:t>
            </a:r>
            <a:r>
              <a:rPr lang="en-US" b="1" dirty="0" err="1"/>
              <a:t>nameValuePair</a:t>
            </a:r>
            <a:r>
              <a:rPr lang="en-US" b="1" dirty="0"/>
              <a:t>)</a:t>
            </a:r>
            <a:r>
              <a:rPr lang="en-US" dirty="0"/>
              <a:t>: This method initializes an entity row with values evaluated from expressions that are defined on the attributes. </a:t>
            </a:r>
          </a:p>
        </p:txBody>
      </p:sp>
    </p:spTree>
    <p:extLst>
      <p:ext uri="{BB962C8B-B14F-4D97-AF65-F5344CB8AC3E}">
        <p14:creationId xmlns:p14="http://schemas.microsoft.com/office/powerpoint/2010/main" val="3232290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49323"/>
            <a:ext cx="10018713" cy="1033818"/>
          </a:xfrm>
        </p:spPr>
        <p:txBody>
          <a:bodyPr>
            <a:normAutofit fontScale="90000"/>
          </a:bodyPr>
          <a:lstStyle/>
          <a:p>
            <a:r>
              <a:rPr lang="en-US" b="1" dirty="0"/>
              <a:t>callback methods </a:t>
            </a:r>
            <a:r>
              <a:rPr lang="en-US" b="1" dirty="0" smtClean="0"/>
              <a:t>: When a </a:t>
            </a:r>
            <a:r>
              <a:rPr lang="en-US" b="1" dirty="0"/>
              <a:t>new entity instance is created?</a:t>
            </a:r>
            <a:endParaRPr lang="en-US" dirty="0"/>
          </a:p>
        </p:txBody>
      </p:sp>
      <p:sp>
        <p:nvSpPr>
          <p:cNvPr id="3" name="Content Placeholder 2"/>
          <p:cNvSpPr>
            <a:spLocks noGrp="1"/>
          </p:cNvSpPr>
          <p:nvPr>
            <p:ph idx="1"/>
          </p:nvPr>
        </p:nvSpPr>
        <p:spPr>
          <a:xfrm>
            <a:off x="1484310" y="1869743"/>
            <a:ext cx="10018713" cy="4817660"/>
          </a:xfrm>
        </p:spPr>
        <p:txBody>
          <a:bodyPr>
            <a:normAutofit/>
          </a:bodyPr>
          <a:lstStyle/>
          <a:p>
            <a:r>
              <a:rPr lang="en-US" dirty="0"/>
              <a:t>The right place to add your programmatic logic for initializing entity attributes is in the overridden </a:t>
            </a:r>
            <a:r>
              <a:rPr lang="en-US" dirty="0" err="1"/>
              <a:t>initDefaultExpressionAttributes</a:t>
            </a:r>
            <a:r>
              <a:rPr lang="en-US" dirty="0"/>
              <a:t>(</a:t>
            </a:r>
            <a:r>
              <a:rPr lang="en-US" dirty="0" err="1"/>
              <a:t>AttributeList</a:t>
            </a:r>
            <a:r>
              <a:rPr lang="en-US" dirty="0"/>
              <a:t> </a:t>
            </a:r>
            <a:r>
              <a:rPr lang="en-US" dirty="0" err="1"/>
              <a:t>nameValuePair</a:t>
            </a:r>
            <a:r>
              <a:rPr lang="en-US" dirty="0" smtClean="0"/>
              <a:t>).</a:t>
            </a:r>
          </a:p>
          <a:p>
            <a:r>
              <a:rPr lang="en-US" dirty="0" smtClean="0"/>
              <a:t> </a:t>
            </a:r>
            <a:r>
              <a:rPr lang="en-US" dirty="0"/>
              <a:t>This has the following advantages:</a:t>
            </a:r>
          </a:p>
          <a:p>
            <a:pPr lvl="1" fontAlgn="base"/>
            <a:r>
              <a:rPr lang="en-US" dirty="0" smtClean="0"/>
              <a:t>Your </a:t>
            </a:r>
            <a:r>
              <a:rPr lang="en-US" dirty="0"/>
              <a:t>initialization logic can safely refer the attributes initialized through both Groovy and static values.</a:t>
            </a:r>
          </a:p>
          <a:p>
            <a:pPr lvl="1" fontAlgn="base"/>
            <a:r>
              <a:rPr lang="en-US" dirty="0" smtClean="0"/>
              <a:t>When </a:t>
            </a:r>
            <a:r>
              <a:rPr lang="en-US" dirty="0"/>
              <a:t>you revert a new row back to the Initialized state by calling refresh(</a:t>
            </a:r>
            <a:r>
              <a:rPr lang="en-US" dirty="0" err="1"/>
              <a:t>int</a:t>
            </a:r>
            <a:r>
              <a:rPr lang="en-US" dirty="0"/>
              <a:t> </a:t>
            </a:r>
            <a:r>
              <a:rPr lang="en-US" dirty="0" err="1"/>
              <a:t>refMode</a:t>
            </a:r>
            <a:r>
              <a:rPr lang="en-US" dirty="0"/>
              <a:t>) on it, the entity object's </a:t>
            </a:r>
            <a:r>
              <a:rPr lang="en-US" dirty="0" err="1"/>
              <a:t>initDefaultExpressionAttributes</a:t>
            </a:r>
            <a:r>
              <a:rPr lang="en-US" dirty="0"/>
              <a:t>() method is invoked, but not its create() method. </a:t>
            </a:r>
          </a:p>
        </p:txBody>
      </p:sp>
    </p:spTree>
    <p:extLst>
      <p:ext uri="{BB962C8B-B14F-4D97-AF65-F5344CB8AC3E}">
        <p14:creationId xmlns:p14="http://schemas.microsoft.com/office/powerpoint/2010/main" val="33634630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417</TotalTime>
  <Words>1324</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Courier New</vt:lpstr>
      <vt:lpstr>Parallax</vt:lpstr>
      <vt:lpstr>PowerPoint Presentation</vt:lpstr>
      <vt:lpstr>Lifecycle of an entity object</vt:lpstr>
      <vt:lpstr>Lifecycle of an entity object</vt:lpstr>
      <vt:lpstr>Reading the current state of an entity row</vt:lpstr>
      <vt:lpstr>Reading the originally retrieved attribute value</vt:lpstr>
      <vt:lpstr>Retrieving all entity instances in the cache</vt:lpstr>
      <vt:lpstr>Lifecycle callback methods of an entity object</vt:lpstr>
      <vt:lpstr>callback methods : When a new entity instance is created?</vt:lpstr>
      <vt:lpstr>callback methods : When a new entity instance is created?</vt:lpstr>
      <vt:lpstr>callback methods : When an entity instance is modified or removed?</vt:lpstr>
      <vt:lpstr>callback methods : When the transaction is committed?</vt:lpstr>
      <vt:lpstr>callback methods : When the transaction is committed?</vt:lpstr>
      <vt:lpstr>callback methods : When the transaction is committed?</vt:lpstr>
      <vt:lpstr>callback methods : When the transaction is committed?</vt:lpstr>
      <vt:lpstr>callback methods : When the transaction is committed?</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86</cp:revision>
  <dcterms:created xsi:type="dcterms:W3CDTF">2013-09-28T20:16:03Z</dcterms:created>
  <dcterms:modified xsi:type="dcterms:W3CDTF">2013-12-27T21:51:56Z</dcterms:modified>
</cp:coreProperties>
</file>