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9"/>
  </p:notesMasterIdLst>
  <p:sldIdLst>
    <p:sldId id="284" r:id="rId2"/>
    <p:sldId id="258" r:id="rId3"/>
    <p:sldId id="285" r:id="rId4"/>
    <p:sldId id="286" r:id="rId5"/>
    <p:sldId id="287" r:id="rId6"/>
    <p:sldId id="288" r:id="rId7"/>
    <p:sldId id="289" r:id="rId8"/>
    <p:sldId id="290" r:id="rId9"/>
    <p:sldId id="291" r:id="rId10"/>
    <p:sldId id="292" r:id="rId11"/>
    <p:sldId id="293" r:id="rId12"/>
    <p:sldId id="294" r:id="rId13"/>
    <p:sldId id="295" r:id="rId14"/>
    <p:sldId id="297" r:id="rId15"/>
    <p:sldId id="298"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58"/>
            <p14:sldId id="285"/>
            <p14:sldId id="286"/>
            <p14:sldId id="287"/>
            <p14:sldId id="288"/>
            <p14:sldId id="289"/>
            <p14:sldId id="290"/>
            <p14:sldId id="291"/>
            <p14:sldId id="292"/>
            <p14:sldId id="293"/>
            <p14:sldId id="294"/>
            <p14:sldId id="295"/>
            <p14:sldId id="297"/>
            <p14:sldId id="298"/>
            <p14:sldId id="300"/>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63" d="100"/>
          <a:sy n="63" d="100"/>
        </p:scale>
        <p:origin x="996"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1/4/2014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1/4/2014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Entity 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3)</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Understanding the Impact of Composition on Validation Order</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Because a composed child entity row is considered an integral part of its composing parent entity object, any change to composed child entity rows causes the parent entity to be marked invalid. </a:t>
            </a:r>
          </a:p>
          <a:p>
            <a:r>
              <a:rPr lang="en-US" dirty="0"/>
              <a:t>Therefore, when the composing entity is validated, it causes any currently invalid composed children entities to be validated first. This behavior is recursive, drilling into deeper levels of invalid composed children if they exist.</a:t>
            </a:r>
          </a:p>
        </p:txBody>
      </p:sp>
    </p:spTree>
    <p:extLst>
      <p:ext uri="{BB962C8B-B14F-4D97-AF65-F5344CB8AC3E}">
        <p14:creationId xmlns:p14="http://schemas.microsoft.com/office/powerpoint/2010/main" val="339905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Avoiding Infinite Validation Cycles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If your validation rules contain code that updates attributes of the current entity or other entities, then the act of validating the entity can cause that or other entities to become invalid. As part of the transaction commit processing phase that attempts to validate all invalid entities in the pending changes list, the transaction performs multiple passes (up to a specified limit) on the pending changes list in an attempt to reach a state where all pending entity rows are valid.</a:t>
            </a:r>
          </a:p>
          <a:p>
            <a:r>
              <a:rPr lang="en-US" dirty="0"/>
              <a:t>The maximum number of validation passes is specified by the transaction-level validation threshold setting. The default value of this setting is 10. </a:t>
            </a:r>
            <a:endParaRPr lang="en-US" dirty="0" smtClean="0"/>
          </a:p>
          <a:p>
            <a:r>
              <a:rPr lang="en-US" dirty="0" smtClean="0"/>
              <a:t>If </a:t>
            </a:r>
            <a:r>
              <a:rPr lang="en-US" dirty="0"/>
              <a:t>after 10 </a:t>
            </a:r>
            <a:r>
              <a:rPr lang="en-US" dirty="0" smtClean="0"/>
              <a:t>passes:</a:t>
            </a:r>
            <a:endParaRPr lang="en-US" dirty="0"/>
          </a:p>
          <a:p>
            <a:pPr marL="0" indent="0">
              <a:buNone/>
            </a:pPr>
            <a:r>
              <a:rPr lang="en-US" sz="1700" dirty="0">
                <a:latin typeface="Courier New" panose="02070309020205020404" pitchFamily="49" charset="0"/>
                <a:cs typeface="Courier New" panose="02070309020205020404" pitchFamily="49" charset="0"/>
              </a:rPr>
              <a:t>JBO-28200: Validation threshold limit reached. Invalid Entities still in cache</a:t>
            </a:r>
          </a:p>
          <a:p>
            <a:r>
              <a:rPr lang="en-US" dirty="0" err="1" smtClean="0"/>
              <a:t>oracle.jbo.server.DBTransaction</a:t>
            </a:r>
            <a:r>
              <a:rPr lang="en-US" dirty="0"/>
              <a:t>::</a:t>
            </a:r>
            <a:r>
              <a:rPr lang="en-US" dirty="0" err="1"/>
              <a:t>setValidationThreshold</a:t>
            </a:r>
            <a:r>
              <a:rPr lang="en-US" dirty="0"/>
              <a:t>(12</a:t>
            </a:r>
            <a:r>
              <a:rPr lang="en-US" dirty="0" smtClean="0"/>
              <a:t>)</a:t>
            </a:r>
            <a:endParaRPr lang="en-US" dirty="0"/>
          </a:p>
        </p:txBody>
      </p:sp>
    </p:spTree>
    <p:extLst>
      <p:ext uri="{BB962C8B-B14F-4D97-AF65-F5344CB8AC3E}">
        <p14:creationId xmlns:p14="http://schemas.microsoft.com/office/powerpoint/2010/main" val="2008719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Understanding Bundled Exception Mode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An application module provides a feature called bundled exception mode which allows web applications to easily present a maximal set of failed validation exceptions to the end user, instead of presenting only the </a:t>
            </a:r>
            <a:r>
              <a:rPr lang="en-US" i="1" dirty="0"/>
              <a:t>first</a:t>
            </a:r>
            <a:r>
              <a:rPr lang="en-US" dirty="0"/>
              <a:t> error that gets raised. </a:t>
            </a:r>
            <a:endParaRPr lang="en-US" dirty="0" smtClean="0"/>
          </a:p>
          <a:p>
            <a:r>
              <a:rPr lang="en-US" dirty="0" smtClean="0"/>
              <a:t> </a:t>
            </a:r>
            <a:r>
              <a:rPr lang="en-US" dirty="0"/>
              <a:t>if multiple attributes in a single entity object fail attribute-level validation, then these multiple </a:t>
            </a:r>
            <a:r>
              <a:rPr lang="en-US" dirty="0" err="1"/>
              <a:t>ValidationException</a:t>
            </a:r>
            <a:r>
              <a:rPr lang="en-US" dirty="0"/>
              <a:t> objects will be wrapped in a </a:t>
            </a:r>
            <a:r>
              <a:rPr lang="en-US" dirty="0" err="1"/>
              <a:t>RowValException</a:t>
            </a:r>
            <a:r>
              <a:rPr lang="en-US" dirty="0"/>
              <a:t>. This wrapping exception contains the row key of the row that has failed validation. At transaction commit </a:t>
            </a:r>
            <a:r>
              <a:rPr lang="en-US" dirty="0" smtClean="0"/>
              <a:t>time, </a:t>
            </a:r>
            <a:r>
              <a:rPr lang="en-US" dirty="0"/>
              <a:t>all of the </a:t>
            </a:r>
            <a:r>
              <a:rPr lang="en-US" dirty="0" err="1"/>
              <a:t>RowValException</a:t>
            </a:r>
            <a:r>
              <a:rPr lang="en-US" dirty="0"/>
              <a:t> objects will get wrapped in an enclosing </a:t>
            </a:r>
            <a:r>
              <a:rPr lang="en-US" dirty="0" err="1"/>
              <a:t>TxnValException</a:t>
            </a:r>
            <a:r>
              <a:rPr lang="en-US" dirty="0"/>
              <a:t> object.</a:t>
            </a:r>
          </a:p>
          <a:p>
            <a:r>
              <a:rPr lang="en-US" dirty="0"/>
              <a:t>When writing custom error processing code, you can use the </a:t>
            </a:r>
            <a:r>
              <a:rPr lang="en-US" dirty="0" err="1"/>
              <a:t>getDetails</a:t>
            </a:r>
            <a:r>
              <a:rPr lang="en-US" dirty="0"/>
              <a:t>() method of the </a:t>
            </a:r>
            <a:r>
              <a:rPr lang="en-US" dirty="0" err="1"/>
              <a:t>JboException</a:t>
            </a:r>
            <a:r>
              <a:rPr lang="en-US" dirty="0"/>
              <a:t> base exception class to recursively process the bundled exceptions contained inside it.</a:t>
            </a:r>
          </a:p>
        </p:txBody>
      </p:sp>
    </p:spTree>
    <p:extLst>
      <p:ext uri="{BB962C8B-B14F-4D97-AF65-F5344CB8AC3E}">
        <p14:creationId xmlns:p14="http://schemas.microsoft.com/office/powerpoint/2010/main" val="1975165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Using View Objects for Validation</a:t>
            </a:r>
            <a:endParaRPr lang="en-US" dirty="0"/>
          </a:p>
        </p:txBody>
      </p:sp>
      <p:sp>
        <p:nvSpPr>
          <p:cNvPr id="3" name="Content Placeholder 2"/>
          <p:cNvSpPr>
            <a:spLocks noGrp="1"/>
          </p:cNvSpPr>
          <p:nvPr>
            <p:ph idx="1"/>
          </p:nvPr>
        </p:nvSpPr>
        <p:spPr>
          <a:xfrm>
            <a:off x="1484310" y="1160061"/>
            <a:ext cx="10018713" cy="5418160"/>
          </a:xfrm>
        </p:spPr>
        <p:txBody>
          <a:bodyPr>
            <a:normAutofit fontScale="92500" lnSpcReduction="10000"/>
          </a:bodyPr>
          <a:lstStyle/>
          <a:p>
            <a:r>
              <a:rPr lang="en-US" dirty="0"/>
              <a:t>When your business logic requires performing SQL queries, the natural choice is to use a view object to perform that task. Keep in mind that the SQL statements you execute for validation will "see" pending changes in the entity cache only if they are entity-based view objects. Read-only view objects will only retrieve data that has been posted to the database</a:t>
            </a:r>
            <a:r>
              <a:rPr lang="en-US" dirty="0" smtClean="0"/>
              <a:t>.</a:t>
            </a:r>
          </a:p>
          <a:p>
            <a:r>
              <a:rPr lang="en-US" dirty="0"/>
              <a:t>Create a View </a:t>
            </a:r>
            <a:r>
              <a:rPr lang="en-US" dirty="0" err="1"/>
              <a:t>Accessor</a:t>
            </a:r>
            <a:r>
              <a:rPr lang="en-US" dirty="0"/>
              <a:t> for an Entity Object or View Object</a:t>
            </a:r>
            <a:r>
              <a:rPr lang="en-US" dirty="0" smtClean="0"/>
              <a:t>.</a:t>
            </a: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validateSomethingUsingViewAccessor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RowSet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getMyValidationVO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rs.setNamedBindParameter</a:t>
            </a:r>
            <a:r>
              <a:rPr lang="en-US" dirty="0">
                <a:latin typeface="Courier New" panose="02070309020205020404" pitchFamily="49" charset="0"/>
                <a:cs typeface="Courier New" panose="02070309020205020404" pitchFamily="49" charset="0"/>
              </a:rPr>
              <a:t>("Name1", value1); </a:t>
            </a:r>
            <a:r>
              <a:rPr lang="en-US" dirty="0" err="1">
                <a:latin typeface="Courier New" panose="02070309020205020404" pitchFamily="49" charset="0"/>
                <a:cs typeface="Courier New" panose="02070309020205020404" pitchFamily="49" charset="0"/>
              </a:rPr>
              <a:t>rs.setNamedBindParameter</a:t>
            </a:r>
            <a:r>
              <a:rPr lang="en-US" dirty="0">
                <a:latin typeface="Courier New" panose="02070309020205020404" pitchFamily="49" charset="0"/>
                <a:cs typeface="Courier New" panose="02070309020205020404" pitchFamily="49" charset="0"/>
              </a:rPr>
              <a:t>("Name2", value2); </a:t>
            </a:r>
            <a:r>
              <a:rPr lang="en-US" dirty="0" err="1">
                <a:latin typeface="Courier New" panose="02070309020205020404" pitchFamily="49" charset="0"/>
                <a:cs typeface="Courier New" panose="02070309020205020404" pitchFamily="49" charset="0"/>
              </a:rPr>
              <a:t>rs.executeQuery</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 /* some condition */) { </a:t>
            </a:r>
          </a:p>
          <a:p>
            <a:pPr marL="0" indent="0">
              <a:buNone/>
            </a:pPr>
            <a:r>
              <a:rPr lang="en-US" dirty="0" smtClean="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false; }</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71058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Implementing Custom Validation Rules</a:t>
            </a:r>
            <a:endParaRPr lang="en-US" dirty="0"/>
          </a:p>
        </p:txBody>
      </p:sp>
      <p:sp>
        <p:nvSpPr>
          <p:cNvPr id="3" name="Content Placeholder 2"/>
          <p:cNvSpPr>
            <a:spLocks noGrp="1"/>
          </p:cNvSpPr>
          <p:nvPr>
            <p:ph idx="1"/>
          </p:nvPr>
        </p:nvSpPr>
        <p:spPr>
          <a:xfrm>
            <a:off x="1484310" y="1160061"/>
            <a:ext cx="10018713" cy="5418160"/>
          </a:xfrm>
        </p:spPr>
        <p:txBody>
          <a:bodyPr>
            <a:normAutofit lnSpcReduction="10000"/>
          </a:bodyPr>
          <a:lstStyle/>
          <a:p>
            <a:r>
              <a:rPr lang="en-US" dirty="0" smtClean="0"/>
              <a:t>A </a:t>
            </a:r>
            <a:r>
              <a:rPr lang="en-US" dirty="0"/>
              <a:t>powerful feature of the validator architecture for entity objects is that you can create your own custom validation rules. Y</a:t>
            </a:r>
            <a:r>
              <a:rPr lang="en-US" dirty="0" smtClean="0"/>
              <a:t>ou </a:t>
            </a:r>
            <a:r>
              <a:rPr lang="en-US" dirty="0"/>
              <a:t>can build a custom validation rule class that captures this common validation "pattern" in a parameterized way. </a:t>
            </a:r>
            <a:endParaRPr lang="en-US" dirty="0" smtClean="0"/>
          </a:p>
          <a:p>
            <a:r>
              <a:rPr lang="en-US" dirty="0"/>
              <a:t>To write a custom validation rule for entity objects, you need a Java class that implements the </a:t>
            </a:r>
            <a:r>
              <a:rPr lang="en-US" dirty="0" err="1"/>
              <a:t>JboValidatorInterface</a:t>
            </a:r>
            <a:r>
              <a:rPr lang="en-US" dirty="0"/>
              <a:t> in the </a:t>
            </a:r>
            <a:r>
              <a:rPr lang="en-US" dirty="0" err="1"/>
              <a:t>oracle.jbo.rules</a:t>
            </a:r>
            <a:r>
              <a:rPr lang="en-US" dirty="0"/>
              <a:t> package. </a:t>
            </a:r>
            <a:r>
              <a:rPr lang="en-US" dirty="0" smtClean="0"/>
              <a:t>You </a:t>
            </a:r>
            <a:r>
              <a:rPr lang="en-US" dirty="0"/>
              <a:t>can create a skeleton class from the New Gallery</a:t>
            </a:r>
            <a:r>
              <a:rPr lang="en-US" dirty="0" smtClean="0"/>
              <a:t>. (</a:t>
            </a:r>
            <a:r>
              <a:rPr lang="en-US" dirty="0"/>
              <a:t>extends </a:t>
            </a:r>
            <a:r>
              <a:rPr lang="en-US" dirty="0" err="1" smtClean="0"/>
              <a:t>AbstractValidator</a:t>
            </a:r>
            <a:r>
              <a:rPr lang="en-US" dirty="0" smtClean="0"/>
              <a:t>)</a:t>
            </a:r>
          </a:p>
          <a:p>
            <a:r>
              <a:rPr lang="en-US" dirty="0" smtClean="0"/>
              <a:t>For Entities : </a:t>
            </a:r>
          </a:p>
          <a:p>
            <a:pPr lvl="1"/>
            <a:r>
              <a:rPr lang="en-US" dirty="0" smtClean="0"/>
              <a:t>Implement : </a:t>
            </a:r>
            <a:r>
              <a:rPr lang="en-US" b="1" i="1" dirty="0" err="1" smtClean="0">
                <a:latin typeface="Courier New" panose="02070309020205020404" pitchFamily="49" charset="0"/>
                <a:cs typeface="Courier New" panose="02070309020205020404" pitchFamily="49" charset="0"/>
              </a:rPr>
              <a:t>oracle.jbo.rules.JboValidatorInterface</a:t>
            </a:r>
            <a:r>
              <a:rPr lang="en-US" dirty="0" smtClean="0">
                <a:latin typeface="Courier New" panose="02070309020205020404" pitchFamily="49" charset="0"/>
                <a:cs typeface="Courier New" panose="02070309020205020404" pitchFamily="49" charset="0"/>
              </a:rPr>
              <a:t> </a:t>
            </a:r>
          </a:p>
          <a:p>
            <a:r>
              <a:rPr lang="en-US" dirty="0" smtClean="0"/>
              <a:t>For View Objects :</a:t>
            </a:r>
          </a:p>
          <a:p>
            <a:pPr lvl="1"/>
            <a:r>
              <a:rPr lang="en-US" dirty="0"/>
              <a:t>Extend : </a:t>
            </a:r>
            <a:r>
              <a:rPr lang="en-US" b="1" i="1" dirty="0" err="1">
                <a:latin typeface="Courier New" panose="02070309020205020404" pitchFamily="49" charset="0"/>
                <a:cs typeface="Courier New" panose="02070309020205020404" pitchFamily="49" charset="0"/>
              </a:rPr>
              <a:t>oracle.jbo.server.rules.JboBaseValidator</a:t>
            </a:r>
            <a:r>
              <a:rPr lang="en-US" dirty="0" smtClean="0"/>
              <a:t> </a:t>
            </a:r>
            <a:r>
              <a:rPr lang="en-US" dirty="0"/>
              <a:t>and implement </a:t>
            </a:r>
            <a:r>
              <a:rPr lang="en-US" b="1" i="1" dirty="0" err="1">
                <a:latin typeface="Courier New" panose="02070309020205020404" pitchFamily="49" charset="0"/>
                <a:cs typeface="Courier New" panose="02070309020205020404" pitchFamily="49" charset="0"/>
              </a:rPr>
              <a:t>oracle.jbo.rules.JboValidatorInterface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and </a:t>
            </a:r>
            <a:r>
              <a:rPr lang="en-US" b="1" i="1" dirty="0" err="1">
                <a:latin typeface="Courier New" panose="02070309020205020404" pitchFamily="49" charset="0"/>
                <a:cs typeface="Courier New" panose="02070309020205020404" pitchFamily="49" charset="0"/>
              </a:rPr>
              <a:t>oracle.jbo.server.rules.JbiValidator</a:t>
            </a:r>
            <a:endParaRPr lang="en-US"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967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Creating Business Events</a:t>
            </a:r>
            <a:endParaRPr lang="en-US" dirty="0"/>
          </a:p>
        </p:txBody>
      </p:sp>
      <p:sp>
        <p:nvSpPr>
          <p:cNvPr id="3" name="Content Placeholder 2"/>
          <p:cNvSpPr>
            <a:spLocks noGrp="1"/>
          </p:cNvSpPr>
          <p:nvPr>
            <p:ph idx="1"/>
          </p:nvPr>
        </p:nvSpPr>
        <p:spPr>
          <a:xfrm>
            <a:off x="1484310" y="1160061"/>
            <a:ext cx="10018713" cy="3807724"/>
          </a:xfrm>
        </p:spPr>
        <p:txBody>
          <a:bodyPr>
            <a:normAutofit/>
          </a:bodyPr>
          <a:lstStyle/>
          <a:p>
            <a:r>
              <a:rPr lang="en-US" dirty="0"/>
              <a:t>Business events raised from the model layer are useful for launching business processes and triggering external systems synchronization by way of the Oracle Mediator.</a:t>
            </a:r>
          </a:p>
          <a:p>
            <a:r>
              <a:rPr lang="en-US" dirty="0"/>
              <a:t>Oracle Mediator supports declarative subscriptions which map business events to actions. In other words, you can define and publish a business event </a:t>
            </a:r>
            <a:r>
              <a:rPr lang="en-US" dirty="0" smtClean="0"/>
              <a:t>.</a:t>
            </a:r>
            <a:endParaRPr lang="en-US" dirty="0"/>
          </a:p>
          <a:p>
            <a:r>
              <a:rPr lang="en-US" dirty="0"/>
              <a:t>You declaratively define business events at the entity level. You may also specify conditions under which those events should be raised. </a:t>
            </a:r>
            <a:endParaRPr lang="en-US" dirty="0" smtClean="0"/>
          </a:p>
          <a:p>
            <a:pPr marL="0" indent="0">
              <a:buNone/>
            </a:pP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096" t="5754" r="6868" b="7288"/>
          <a:stretch/>
        </p:blipFill>
        <p:spPr>
          <a:xfrm>
            <a:off x="4241781" y="4415050"/>
            <a:ext cx="5131559" cy="2402006"/>
          </a:xfrm>
          <a:prstGeom prst="rect">
            <a:avLst/>
          </a:prstGeom>
        </p:spPr>
      </p:pic>
    </p:spTree>
    <p:extLst>
      <p:ext uri="{BB962C8B-B14F-4D97-AF65-F5344CB8AC3E}">
        <p14:creationId xmlns:p14="http://schemas.microsoft.com/office/powerpoint/2010/main" val="2089110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Defining Business Logic Groups</a:t>
            </a:r>
            <a:endParaRPr lang="en-US" dirty="0"/>
          </a:p>
        </p:txBody>
      </p:sp>
      <p:sp>
        <p:nvSpPr>
          <p:cNvPr id="3" name="Content Placeholder 2"/>
          <p:cNvSpPr>
            <a:spLocks noGrp="1"/>
          </p:cNvSpPr>
          <p:nvPr>
            <p:ph idx="1"/>
          </p:nvPr>
        </p:nvSpPr>
        <p:spPr>
          <a:xfrm>
            <a:off x="1484310" y="1160061"/>
            <a:ext cx="10018713" cy="5513694"/>
          </a:xfrm>
        </p:spPr>
        <p:txBody>
          <a:bodyPr>
            <a:normAutofit/>
          </a:bodyPr>
          <a:lstStyle/>
          <a:p>
            <a:r>
              <a:rPr lang="en-US" dirty="0"/>
              <a:t>Business logic groups allow you to encapsulate a set of related control hints, default values, and validation logic. A business logic group is maintained separate from the base entity in its own file, and can be enabled dynamically based on context values of the current row</a:t>
            </a:r>
            <a:r>
              <a:rPr lang="en-US" dirty="0" smtClean="0"/>
              <a:t>.</a:t>
            </a:r>
          </a:p>
          <a:p>
            <a:pPr marL="457200" indent="-457200">
              <a:buFont typeface="+mj-lt"/>
              <a:buAutoNum type="arabicPeriod"/>
            </a:pPr>
            <a:r>
              <a:rPr lang="en-US" b="1" dirty="0"/>
              <a:t>Create a Business Logic Group</a:t>
            </a:r>
            <a:endParaRPr lang="en-US" dirty="0"/>
          </a:p>
          <a:p>
            <a:pPr lvl="1"/>
            <a:r>
              <a:rPr lang="en-US" dirty="0"/>
              <a:t>On the General page, expand the Business Logic Groups section , select the appropriate group discriminator attribute and specify a name for the group</a:t>
            </a:r>
            <a:r>
              <a:rPr lang="en-US" dirty="0" smtClean="0"/>
              <a:t>.</a:t>
            </a:r>
          </a:p>
          <a:p>
            <a:pPr marL="457200" indent="-457200">
              <a:buFont typeface="+mj-lt"/>
              <a:buAutoNum type="arabicPeriod"/>
            </a:pPr>
            <a:r>
              <a:rPr lang="en-US" b="1" dirty="0" smtClean="0"/>
              <a:t>Create a Business Logic Unit</a:t>
            </a:r>
          </a:p>
          <a:p>
            <a:pPr lvl="1"/>
            <a:r>
              <a:rPr lang="en-US" dirty="0"/>
              <a:t>Create New Entity Business Logic Unit from the context menu.</a:t>
            </a:r>
            <a:endParaRPr lang="en-US" sz="1600" dirty="0"/>
          </a:p>
          <a:p>
            <a:pPr lvl="1"/>
            <a:r>
              <a:rPr lang="en-US" dirty="0"/>
              <a:t>Specify the name of the base entity and select the appropriate business logic group.</a:t>
            </a:r>
            <a:endParaRPr lang="en-US" sz="1600" dirty="0"/>
          </a:p>
          <a:p>
            <a:pPr lvl="1"/>
            <a:r>
              <a:rPr lang="en-US" dirty="0"/>
              <a:t>Enter a name for the business logic unit.</a:t>
            </a:r>
            <a:endParaRPr lang="en-US" sz="1600" dirty="0"/>
          </a:p>
          <a:p>
            <a:pPr lvl="1"/>
            <a:r>
              <a:rPr lang="en-US" dirty="0"/>
              <a:t>The name of each business logic unit must reflect a valid value of the group discriminator </a:t>
            </a:r>
            <a:r>
              <a:rPr lang="en-US" dirty="0" smtClean="0"/>
              <a:t>attribute.</a:t>
            </a:r>
          </a:p>
          <a:p>
            <a:pPr marL="457200" indent="-457200">
              <a:buFont typeface="+mj-lt"/>
              <a:buAutoNum type="arabicPeriod"/>
            </a:pPr>
            <a:endParaRPr lang="en-US" dirty="0"/>
          </a:p>
        </p:txBody>
      </p:sp>
    </p:spTree>
    <p:extLst>
      <p:ext uri="{BB962C8B-B14F-4D97-AF65-F5344CB8AC3E}">
        <p14:creationId xmlns:p14="http://schemas.microsoft.com/office/powerpoint/2010/main" val="2400987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Defining Business Logic Groups</a:t>
            </a:r>
            <a:endParaRPr lang="en-US" dirty="0"/>
          </a:p>
        </p:txBody>
      </p:sp>
      <p:sp>
        <p:nvSpPr>
          <p:cNvPr id="3" name="Content Placeholder 2"/>
          <p:cNvSpPr>
            <a:spLocks noGrp="1"/>
          </p:cNvSpPr>
          <p:nvPr>
            <p:ph idx="1"/>
          </p:nvPr>
        </p:nvSpPr>
        <p:spPr>
          <a:xfrm>
            <a:off x="1484310" y="1160061"/>
            <a:ext cx="10018713" cy="5513694"/>
          </a:xfrm>
        </p:spPr>
        <p:txBody>
          <a:bodyPr>
            <a:normAutofit/>
          </a:bodyPr>
          <a:lstStyle/>
          <a:p>
            <a:pPr marL="457200" indent="-457200">
              <a:buFont typeface="+mj-lt"/>
              <a:buAutoNum type="arabicPeriod" startAt="3"/>
            </a:pPr>
            <a:r>
              <a:rPr lang="en-US" b="1" dirty="0"/>
              <a:t>Override Attributes in a Business Logic </a:t>
            </a:r>
            <a:r>
              <a:rPr lang="en-US" b="1" dirty="0" smtClean="0"/>
              <a:t>Unit</a:t>
            </a:r>
          </a:p>
          <a:p>
            <a:pPr lvl="1"/>
            <a:r>
              <a:rPr lang="en-US" dirty="0"/>
              <a:t>Make an attribute overridden, and  you can edit only control hints, validators</a:t>
            </a:r>
            <a:r>
              <a:rPr lang="en-US" dirty="0" smtClean="0"/>
              <a:t>.</a:t>
            </a:r>
          </a:p>
          <a:p>
            <a:pPr marL="457200" indent="-457200">
              <a:buFont typeface="+mj-lt"/>
              <a:buAutoNum type="arabicPeriod" startAt="4"/>
            </a:pPr>
            <a:r>
              <a:rPr lang="en-US" b="1" dirty="0"/>
              <a:t>Add Logic to a Business Logic </a:t>
            </a:r>
            <a:r>
              <a:rPr lang="en-US" b="1" dirty="0" smtClean="0"/>
              <a:t>Unit</a:t>
            </a:r>
            <a:endParaRPr lang="en-US" dirty="0"/>
          </a:p>
          <a:p>
            <a:pPr marL="457200" indent="-457200">
              <a:buFont typeface="+mj-lt"/>
              <a:buAutoNum type="arabicPeriod" startAt="4"/>
            </a:pPr>
            <a:endParaRPr lang="en-US" dirty="0"/>
          </a:p>
          <a:p>
            <a:r>
              <a:rPr lang="en-US" dirty="0"/>
              <a:t>At </a:t>
            </a:r>
            <a:r>
              <a:rPr lang="en-US" dirty="0" smtClean="0"/>
              <a:t>runtime </a:t>
            </a:r>
            <a:r>
              <a:rPr lang="en-US" dirty="0"/>
              <a:t>the base entity maintains a list of business logic groups. Each group references the value of an attribute on the entity, and this value determines which business logic unit to load for that group. This evaluation is performed for each row that is </a:t>
            </a:r>
            <a:r>
              <a:rPr lang="en-US"/>
              <a:t>loaded</a:t>
            </a:r>
            <a:r>
              <a:rPr lang="en-US" smtClean="0"/>
              <a:t>.</a:t>
            </a:r>
            <a:endParaRPr lang="en-US" dirty="0"/>
          </a:p>
        </p:txBody>
      </p:sp>
    </p:spTree>
    <p:extLst>
      <p:ext uri="{BB962C8B-B14F-4D97-AF65-F5344CB8AC3E}">
        <p14:creationId xmlns:p14="http://schemas.microsoft.com/office/powerpoint/2010/main" val="4258435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5550"/>
            <a:ext cx="10018713" cy="1033818"/>
          </a:xfrm>
        </p:spPr>
        <p:txBody>
          <a:bodyPr>
            <a:normAutofit fontScale="90000"/>
          </a:bodyPr>
          <a:lstStyle/>
          <a:p>
            <a:r>
              <a:rPr lang="en-US" b="1" dirty="0"/>
              <a:t>Building programmatically managed entity objects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There are business use case scenarios where these applications may need to read and write data using non-conventional data sources such as web services or third party APIs. If you want to use ADF entity objects for the purpose of updating data from alternative data sources, you will need to build programmatic entity objects by overriding lifecycle callback methods</a:t>
            </a:r>
            <a:r>
              <a:rPr lang="en-US" dirty="0" smtClean="0"/>
              <a:t>.</a:t>
            </a:r>
          </a:p>
          <a:p>
            <a:r>
              <a:rPr lang="en-US" dirty="0"/>
              <a:t>Overrides </a:t>
            </a:r>
            <a:r>
              <a:rPr lang="en-US" b="1" dirty="0" err="1"/>
              <a:t>doSelect</a:t>
            </a:r>
            <a:r>
              <a:rPr lang="en-US" b="1" dirty="0"/>
              <a:t>(</a:t>
            </a:r>
            <a:r>
              <a:rPr lang="en-US" b="1" dirty="0" err="1"/>
              <a:t>boolean</a:t>
            </a:r>
            <a:r>
              <a:rPr lang="en-US" b="1" dirty="0"/>
              <a:t> lock)</a:t>
            </a:r>
            <a:r>
              <a:rPr lang="en-US" dirty="0"/>
              <a:t> and </a:t>
            </a:r>
            <a:r>
              <a:rPr lang="en-US" b="1" dirty="0" err="1"/>
              <a:t>doDML</a:t>
            </a:r>
            <a:r>
              <a:rPr lang="en-US" b="1" dirty="0"/>
              <a:t>(</a:t>
            </a:r>
            <a:r>
              <a:rPr lang="en-US" b="1" dirty="0" err="1"/>
              <a:t>int</a:t>
            </a:r>
            <a:r>
              <a:rPr lang="en-US" b="1" dirty="0"/>
              <a:t> operation, </a:t>
            </a:r>
            <a:r>
              <a:rPr lang="en-US" b="1" dirty="0" err="1"/>
              <a:t>TransactionEvent</a:t>
            </a:r>
            <a:r>
              <a:rPr lang="en-US" b="1" dirty="0"/>
              <a:t> e)</a:t>
            </a:r>
            <a:r>
              <a:rPr lang="en-US" dirty="0"/>
              <a:t> methods from the base </a:t>
            </a:r>
            <a:r>
              <a:rPr lang="en-US" b="1" dirty="0" err="1"/>
              <a:t>EntityImpl</a:t>
            </a:r>
            <a:r>
              <a:rPr lang="en-US" dirty="0"/>
              <a:t>. </a:t>
            </a:r>
            <a:r>
              <a:rPr lang="en-US" dirty="0" smtClean="0"/>
              <a:t>these </a:t>
            </a:r>
            <a:r>
              <a:rPr lang="en-US" dirty="0"/>
              <a:t>are the two methods which interact with the database. </a:t>
            </a:r>
          </a:p>
        </p:txBody>
      </p:sp>
    </p:spTree>
    <p:extLst>
      <p:ext uri="{BB962C8B-B14F-4D97-AF65-F5344CB8AC3E}">
        <p14:creationId xmlns:p14="http://schemas.microsoft.com/office/powerpoint/2010/main" val="403542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Generating a database independent unique ID</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If you are looking for a database independent mechanism to generate unique IDs across different databases, then you can use the unique ID generation feature provided by ADF middle tier</a:t>
            </a:r>
            <a:r>
              <a:rPr lang="en-US" dirty="0" smtClean="0"/>
              <a:t>.</a:t>
            </a:r>
          </a:p>
          <a:p>
            <a:r>
              <a:rPr lang="en-US" dirty="0"/>
              <a:t>The unique ID generation mechanism provided by ADF is facilitated by </a:t>
            </a:r>
            <a:r>
              <a:rPr lang="en-US" b="1" dirty="0"/>
              <a:t>oracle. </a:t>
            </a:r>
            <a:r>
              <a:rPr lang="en-US" b="1" dirty="0" err="1"/>
              <a:t>jbo.server.uniqueid.RowIdAM</a:t>
            </a:r>
            <a:r>
              <a:rPr lang="en-US" dirty="0"/>
              <a:t>, a row ID generator application module that comes with the framework</a:t>
            </a:r>
            <a:r>
              <a:rPr lang="en-US" dirty="0" smtClean="0"/>
              <a:t>.</a:t>
            </a:r>
          </a:p>
          <a:p>
            <a:r>
              <a:rPr lang="en-US" dirty="0"/>
              <a:t>When a client asks for a unique ID, the </a:t>
            </a:r>
            <a:r>
              <a:rPr lang="en-US" b="1" dirty="0" err="1"/>
              <a:t>RowIdAM</a:t>
            </a:r>
            <a:r>
              <a:rPr lang="en-US" dirty="0"/>
              <a:t> checks the cache and returns the next identifier value from the cache, if it is available. </a:t>
            </a:r>
            <a:endParaRPr lang="en-US" dirty="0" smtClean="0"/>
          </a:p>
          <a:p>
            <a:r>
              <a:rPr lang="en-US" dirty="0"/>
              <a:t>The generator logic looks for the </a:t>
            </a:r>
            <a:r>
              <a:rPr lang="en-US" b="1" dirty="0"/>
              <a:t>NEXT_ID</a:t>
            </a:r>
            <a:r>
              <a:rPr lang="en-US" dirty="0"/>
              <a:t> column in the </a:t>
            </a:r>
            <a:r>
              <a:rPr lang="en-US" b="1" dirty="0"/>
              <a:t>S_ROW_ID</a:t>
            </a:r>
            <a:r>
              <a:rPr lang="en-US" dirty="0"/>
              <a:t> table, which contains the value of the next available identifier. </a:t>
            </a:r>
          </a:p>
        </p:txBody>
      </p:sp>
    </p:spTree>
    <p:extLst>
      <p:ext uri="{BB962C8B-B14F-4D97-AF65-F5344CB8AC3E}">
        <p14:creationId xmlns:p14="http://schemas.microsoft.com/office/powerpoint/2010/main" val="329144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Using middle tier generated unique keys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To use middle tier generated unique keys for primary keys, run the following script that is found in your </a:t>
            </a:r>
            <a:r>
              <a:rPr lang="en-US" dirty="0" err="1"/>
              <a:t>JDeveloper</a:t>
            </a:r>
            <a:r>
              <a:rPr lang="en-US" dirty="0"/>
              <a:t> installation on a database to generate the required database objects:</a:t>
            </a:r>
          </a:p>
          <a:p>
            <a:pPr marL="0" indent="0">
              <a:buNone/>
            </a:pPr>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JDeveloperHome</a:t>
            </a:r>
            <a:r>
              <a:rPr lang="en-US" b="1" dirty="0">
                <a:latin typeface="Courier New" panose="02070309020205020404" pitchFamily="49" charset="0"/>
                <a:cs typeface="Courier New" panose="02070309020205020404" pitchFamily="49" charset="0"/>
              </a:rPr>
              <a:t>&gt;/</a:t>
            </a:r>
            <a:r>
              <a:rPr lang="en-US" b="1" dirty="0" err="1">
                <a:latin typeface="Courier New" panose="02070309020205020404" pitchFamily="49" charset="0"/>
                <a:cs typeface="Courier New" panose="02070309020205020404" pitchFamily="49" charset="0"/>
              </a:rPr>
              <a:t>oracle_common</a:t>
            </a:r>
            <a:r>
              <a:rPr lang="en-US" b="1" dirty="0">
                <a:latin typeface="Courier New" panose="02070309020205020404" pitchFamily="49" charset="0"/>
                <a:cs typeface="Courier New" panose="02070309020205020404" pitchFamily="49" charset="0"/>
              </a:rPr>
              <a:t>/modules/oracle.adf.model_11.1.1/bin/ bc4jUniqueId.sql</a:t>
            </a:r>
            <a:endParaRPr lang="en-US" dirty="0">
              <a:latin typeface="Courier New" panose="02070309020205020404" pitchFamily="49" charset="0"/>
              <a:cs typeface="Courier New" panose="02070309020205020404" pitchFamily="49" charset="0"/>
            </a:endParaRPr>
          </a:p>
          <a:p>
            <a:r>
              <a:rPr lang="en-US" dirty="0"/>
              <a:t>To assign the default value for a numeric primary key attribute, select the entity objects in the overview editor and then select the attribute. </a:t>
            </a:r>
          </a:p>
          <a:p>
            <a:r>
              <a:rPr lang="en-US" b="1" dirty="0" err="1"/>
              <a:t>oracle.jbo.server</a:t>
            </a:r>
            <a:r>
              <a:rPr lang="en-US" b="1" dirty="0"/>
              <a:t>. </a:t>
            </a:r>
            <a:r>
              <a:rPr lang="en-US" b="1" dirty="0" err="1"/>
              <a:t>uniqueid.UniqueIdHelper.nextId</a:t>
            </a:r>
            <a:r>
              <a:rPr lang="en-US" dirty="0"/>
              <a:t>.</a:t>
            </a:r>
          </a:p>
        </p:txBody>
      </p:sp>
    </p:spTree>
    <p:extLst>
      <p:ext uri="{BB962C8B-B14F-4D97-AF65-F5344CB8AC3E}">
        <p14:creationId xmlns:p14="http://schemas.microsoft.com/office/powerpoint/2010/main" val="638624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Refreshing entity rows, forgetting the changes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marL="0" indent="0">
              <a:buNone/>
            </a:pPr>
            <a:r>
              <a:rPr lang="en-US" dirty="0"/>
              <a:t>When you work on </a:t>
            </a:r>
            <a:r>
              <a:rPr lang="en-US" i="1" dirty="0"/>
              <a:t>undo </a:t>
            </a:r>
            <a:r>
              <a:rPr lang="en-US" dirty="0"/>
              <a:t>features for an enterprise application, a very common requirement may be the ability to roll back changes performed on a specific set of rows without rolling back the entire transaction. </a:t>
            </a:r>
            <a:endParaRPr lang="en-US" dirty="0" smtClean="0"/>
          </a:p>
          <a:p>
            <a:pPr marL="0" indent="0">
              <a:buNone/>
            </a:pPr>
            <a:r>
              <a:rPr lang="en-US" dirty="0"/>
              <a:t>You can call </a:t>
            </a:r>
            <a:r>
              <a:rPr lang="en-US" b="1" dirty="0"/>
              <a:t>refresh(</a:t>
            </a:r>
            <a:r>
              <a:rPr lang="en-US" b="1" dirty="0" err="1"/>
              <a:t>int</a:t>
            </a:r>
            <a:r>
              <a:rPr lang="en-US" b="1" dirty="0"/>
              <a:t> </a:t>
            </a:r>
            <a:r>
              <a:rPr lang="en-US" b="1" dirty="0" err="1"/>
              <a:t>refreshFlag</a:t>
            </a:r>
            <a:r>
              <a:rPr lang="en-US" b="1" dirty="0"/>
              <a:t>)</a:t>
            </a:r>
            <a:r>
              <a:rPr lang="en-US" dirty="0"/>
              <a:t> on an entity row to restore the </a:t>
            </a:r>
            <a:r>
              <a:rPr lang="en-US" dirty="0" err="1"/>
              <a:t>entitymapped</a:t>
            </a:r>
            <a:r>
              <a:rPr lang="en-US" dirty="0"/>
              <a:t> attributes to original </a:t>
            </a:r>
            <a:r>
              <a:rPr lang="en-US" dirty="0" smtClean="0"/>
              <a:t>values</a:t>
            </a:r>
          </a:p>
          <a:p>
            <a:pPr lvl="0"/>
            <a:r>
              <a:rPr lang="en-US" b="1" dirty="0"/>
              <a:t>REFRESH_WITH_DB_FORGET_CHANGES</a:t>
            </a:r>
            <a:r>
              <a:rPr lang="en-US" dirty="0"/>
              <a:t>: The latest data from the database replaces the data in the row regardless of the changes done on the row.  The newly created rows are reverted back to blank by default. </a:t>
            </a:r>
          </a:p>
          <a:p>
            <a:pPr lvl="0"/>
            <a:r>
              <a:rPr lang="en-US" b="1" dirty="0"/>
              <a:t>REFRESH_WITH_DB_ONLY_IF_UNCHANGED</a:t>
            </a:r>
            <a:r>
              <a:rPr lang="en-US" dirty="0"/>
              <a:t>: The latest data from the database replaces data in the unmodified row, leaving the modified or the new row as it is. </a:t>
            </a:r>
          </a:p>
          <a:p>
            <a:endParaRPr lang="en-US" dirty="0"/>
          </a:p>
        </p:txBody>
      </p:sp>
    </p:spTree>
    <p:extLst>
      <p:ext uri="{BB962C8B-B14F-4D97-AF65-F5344CB8AC3E}">
        <p14:creationId xmlns:p14="http://schemas.microsoft.com/office/powerpoint/2010/main" val="375834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Refreshing entity rows, forgetting the changes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lvl="0" fontAlgn="base"/>
            <a:r>
              <a:rPr lang="en-US" b="1" dirty="0"/>
              <a:t>REFRESH_UNDO_CHANGES</a:t>
            </a:r>
            <a:r>
              <a:rPr lang="en-US" dirty="0"/>
              <a:t>: The latest data from the database replaces data in the unmodified row. The modified rows' attribute values are reverted back to their original values at the beginning of the current transaction. The newly created rows revert back to blank by default. </a:t>
            </a:r>
            <a:endParaRPr lang="en-US" dirty="0" smtClean="0"/>
          </a:p>
          <a:p>
            <a:pPr lvl="0" fontAlgn="base"/>
            <a:r>
              <a:rPr lang="en-US" b="1" dirty="0"/>
              <a:t>REFRESH_REMOVE_NEW_ROWS</a:t>
            </a:r>
            <a:r>
              <a:rPr lang="en-US" dirty="0"/>
              <a:t>: The new rows are removed during refresh. </a:t>
            </a:r>
          </a:p>
          <a:p>
            <a:pPr lvl="0" fontAlgn="base"/>
            <a:r>
              <a:rPr lang="en-US" b="1" dirty="0"/>
              <a:t>REFRESH_FORGET_NEW_ROWS</a:t>
            </a:r>
            <a:r>
              <a:rPr lang="en-US" dirty="0"/>
              <a:t>: The new rows are dead during refresh. </a:t>
            </a:r>
          </a:p>
          <a:p>
            <a:pPr lvl="0" fontAlgn="base"/>
            <a:r>
              <a:rPr lang="en-US" b="1" dirty="0"/>
              <a:t>REFRESH_CONTAINEES</a:t>
            </a:r>
            <a:r>
              <a:rPr lang="en-US" dirty="0"/>
              <a:t>:</a:t>
            </a:r>
            <a:r>
              <a:rPr lang="en-US" b="1" dirty="0"/>
              <a:t> </a:t>
            </a:r>
            <a:r>
              <a:rPr lang="en-US" dirty="0"/>
              <a:t>This mode causes , its child entity rows with the same refresh flags. </a:t>
            </a:r>
          </a:p>
        </p:txBody>
      </p:sp>
    </p:spTree>
    <p:extLst>
      <p:ext uri="{BB962C8B-B14F-4D97-AF65-F5344CB8AC3E}">
        <p14:creationId xmlns:p14="http://schemas.microsoft.com/office/powerpoint/2010/main" val="1927082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Building custom history types</a:t>
            </a:r>
            <a:endParaRPr lang="en-US" dirty="0"/>
          </a:p>
        </p:txBody>
      </p:sp>
      <p:sp>
        <p:nvSpPr>
          <p:cNvPr id="3" name="Content Placeholder 2"/>
          <p:cNvSpPr>
            <a:spLocks noGrp="1"/>
          </p:cNvSpPr>
          <p:nvPr>
            <p:ph idx="1"/>
          </p:nvPr>
        </p:nvSpPr>
        <p:spPr>
          <a:xfrm>
            <a:off x="1484310" y="1160061"/>
            <a:ext cx="10018713" cy="5418160"/>
          </a:xfrm>
        </p:spPr>
        <p:txBody>
          <a:bodyPr>
            <a:normAutofit fontScale="85000" lnSpcReduction="20000"/>
          </a:bodyPr>
          <a:lstStyle/>
          <a:p>
            <a:r>
              <a:rPr lang="en-US" dirty="0"/>
              <a:t>Though the default types offered by ADF are good enough to meet most of the generic requirements, sometimes you will need to create custom history types to track specific changes in your business data. </a:t>
            </a:r>
          </a:p>
          <a:p>
            <a:pPr lvl="1" fontAlgn="base"/>
            <a:r>
              <a:rPr lang="en-US" dirty="0"/>
              <a:t>Building a custom history type</a:t>
            </a:r>
          </a:p>
          <a:p>
            <a:pPr lvl="1" fontAlgn="base"/>
            <a:r>
              <a:rPr lang="en-US" dirty="0"/>
              <a:t>Implementing logic in the desired entity implementation class </a:t>
            </a:r>
            <a:endParaRPr lang="en-US" dirty="0" smtClean="0"/>
          </a:p>
          <a:p>
            <a:pPr lvl="1" fontAlgn="base"/>
            <a:r>
              <a:rPr lang="en-US" dirty="0" smtClean="0"/>
              <a:t>Assigning the history type to the desired attribute in the entity definition To </a:t>
            </a:r>
          </a:p>
          <a:p>
            <a:pPr marL="0" indent="0">
              <a:buNone/>
            </a:pPr>
            <a:r>
              <a:rPr lang="en-US" sz="2100" b="1" dirty="0" smtClean="0">
                <a:latin typeface="Courier New" panose="02070309020205020404" pitchFamily="49" charset="0"/>
                <a:cs typeface="Courier New" panose="02070309020205020404" pitchFamily="49" charset="0"/>
              </a:rPr>
              <a:t>public </a:t>
            </a:r>
            <a:r>
              <a:rPr lang="en-US" sz="2100" b="1" dirty="0">
                <a:latin typeface="Courier New" panose="02070309020205020404" pitchFamily="49" charset="0"/>
                <a:cs typeface="Courier New" panose="02070309020205020404" pitchFamily="49" charset="0"/>
              </a:rPr>
              <a:t>final </a:t>
            </a:r>
            <a:r>
              <a:rPr lang="en-US" sz="2100" b="1" dirty="0" err="1">
                <a:latin typeface="Courier New" panose="02070309020205020404" pitchFamily="49" charset="0"/>
                <a:cs typeface="Courier New" panose="02070309020205020404" pitchFamily="49" charset="0"/>
              </a:rPr>
              <a:t>int</a:t>
            </a:r>
            <a:r>
              <a:rPr lang="en-US" sz="2100" b="1" dirty="0">
                <a:latin typeface="Courier New" panose="02070309020205020404" pitchFamily="49" charset="0"/>
                <a:cs typeface="Courier New" panose="02070309020205020404" pitchFamily="49" charset="0"/>
              </a:rPr>
              <a:t> LOGGED_IN_CITY_HISTORY_TYPE = 11;</a:t>
            </a:r>
            <a:endParaRPr lang="en-US" sz="2100" dirty="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protected </a:t>
            </a:r>
            <a:r>
              <a:rPr lang="en-US" sz="2100" b="1" dirty="0">
                <a:latin typeface="Courier New" panose="02070309020205020404" pitchFamily="49" charset="0"/>
                <a:cs typeface="Courier New" panose="02070309020205020404" pitchFamily="49" charset="0"/>
              </a:rPr>
              <a:t>Object </a:t>
            </a:r>
            <a:r>
              <a:rPr lang="en-US" sz="2100" b="1" dirty="0" err="1">
                <a:latin typeface="Courier New" panose="02070309020205020404" pitchFamily="49" charset="0"/>
                <a:cs typeface="Courier New" panose="02070309020205020404" pitchFamily="49" charset="0"/>
              </a:rPr>
              <a:t>getHistoryContextForAttribute</a:t>
            </a:r>
            <a:r>
              <a:rPr lang="en-US" sz="2100" b="1" dirty="0">
                <a:latin typeface="Courier New" panose="02070309020205020404" pitchFamily="49" charset="0"/>
                <a:cs typeface="Courier New" panose="02070309020205020404" pitchFamily="49" charset="0"/>
              </a:rPr>
              <a:t>(</a:t>
            </a:r>
            <a:r>
              <a:rPr lang="en-US" sz="2100" b="1" dirty="0" err="1">
                <a:latin typeface="Courier New" panose="02070309020205020404" pitchFamily="49" charset="0"/>
                <a:cs typeface="Courier New" panose="02070309020205020404" pitchFamily="49" charset="0"/>
              </a:rPr>
              <a:t>AttributeDefImpl</a:t>
            </a:r>
            <a:r>
              <a:rPr lang="en-US" sz="2100" b="1" dirty="0">
                <a:latin typeface="Courier New" panose="02070309020205020404" pitchFamily="49" charset="0"/>
                <a:cs typeface="Courier New" panose="02070309020205020404" pitchFamily="49" charset="0"/>
              </a:rPr>
              <a:t> </a:t>
            </a:r>
            <a:r>
              <a:rPr lang="en-US" sz="2100" b="1" dirty="0" err="1">
                <a:latin typeface="Courier New" panose="02070309020205020404" pitchFamily="49" charset="0"/>
                <a:cs typeface="Courier New" panose="02070309020205020404" pitchFamily="49" charset="0"/>
              </a:rPr>
              <a:t>attr</a:t>
            </a:r>
            <a:r>
              <a:rPr lang="en-US" sz="2100" b="1" dirty="0">
                <a:latin typeface="Courier New" panose="02070309020205020404" pitchFamily="49" charset="0"/>
                <a:cs typeface="Courier New" panose="02070309020205020404" pitchFamily="49" charset="0"/>
              </a:rPr>
              <a:t>) </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if (</a:t>
            </a:r>
            <a:r>
              <a:rPr lang="en-US" sz="2100" b="1" dirty="0" err="1">
                <a:latin typeface="Courier New" panose="02070309020205020404" pitchFamily="49" charset="0"/>
                <a:cs typeface="Courier New" panose="02070309020205020404" pitchFamily="49" charset="0"/>
              </a:rPr>
              <a:t>attr.getHistoryKind</a:t>
            </a:r>
            <a:r>
              <a:rPr lang="en-US" sz="2100" b="1" dirty="0">
                <a:latin typeface="Courier New" panose="02070309020205020404" pitchFamily="49" charset="0"/>
                <a:cs typeface="Courier New" panose="02070309020205020404" pitchFamily="49" charset="0"/>
              </a:rPr>
              <a:t>() == LOGGED_IN_CITY_HISTORY_TYPE) {</a:t>
            </a:r>
            <a:endParaRPr lang="en-US" sz="2100" dirty="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	return </a:t>
            </a:r>
            <a:r>
              <a:rPr lang="en-US" sz="2100" b="1" dirty="0" err="1">
                <a:latin typeface="Courier New" panose="02070309020205020404" pitchFamily="49" charset="0"/>
                <a:cs typeface="Courier New" panose="02070309020205020404" pitchFamily="49" charset="0"/>
              </a:rPr>
              <a:t>ADFContext.getCurrent</a:t>
            </a:r>
            <a:r>
              <a:rPr lang="en-US" sz="2100" b="1" dirty="0" smtClean="0">
                <a:latin typeface="Courier New" panose="02070309020205020404" pitchFamily="49" charset="0"/>
                <a:cs typeface="Courier New" panose="02070309020205020404" pitchFamily="49" charset="0"/>
              </a:rPr>
              <a:t>().</a:t>
            </a:r>
            <a:r>
              <a:rPr lang="en-US" sz="2100" b="1" dirty="0" err="1" smtClean="0">
                <a:latin typeface="Courier New" panose="02070309020205020404" pitchFamily="49" charset="0"/>
                <a:cs typeface="Courier New" panose="02070309020205020404" pitchFamily="49" charset="0"/>
              </a:rPr>
              <a:t>getSecurityContext</a:t>
            </a:r>
            <a:r>
              <a:rPr lang="en-US" sz="2100" b="1" dirty="0">
                <a:latin typeface="Courier New" panose="02070309020205020404" pitchFamily="49" charset="0"/>
                <a:cs typeface="Courier New" panose="02070309020205020404" pitchFamily="49" charset="0"/>
              </a:rPr>
              <a:t>().</a:t>
            </a:r>
            <a:r>
              <a:rPr lang="en-US" sz="2100" b="1" dirty="0" err="1">
                <a:latin typeface="Courier New" panose="02070309020205020404" pitchFamily="49" charset="0"/>
                <a:cs typeface="Courier New" panose="02070309020205020404" pitchFamily="49" charset="0"/>
              </a:rPr>
              <a:t>getUserProfile</a:t>
            </a:r>
            <a:r>
              <a:rPr lang="en-US" sz="2100" b="1" dirty="0">
                <a:latin typeface="Courier New" panose="02070309020205020404" pitchFamily="49" charset="0"/>
                <a:cs typeface="Courier New" panose="02070309020205020404" pitchFamily="49" charset="0"/>
              </a:rPr>
              <a:t>().           </a:t>
            </a:r>
            <a:r>
              <a:rPr lang="en-US" sz="2100" b="1" dirty="0" smtClean="0">
                <a:latin typeface="Courier New" panose="02070309020205020404" pitchFamily="49" charset="0"/>
                <a:cs typeface="Courier New" panose="02070309020205020404" pitchFamily="49" charset="0"/>
              </a:rPr>
              <a:t>			</a:t>
            </a:r>
            <a:r>
              <a:rPr lang="en-US" sz="2100" b="1" dirty="0" err="1" smtClean="0">
                <a:latin typeface="Courier New" panose="02070309020205020404" pitchFamily="49" charset="0"/>
                <a:cs typeface="Courier New" panose="02070309020205020404" pitchFamily="49" charset="0"/>
              </a:rPr>
              <a:t>getBusinessCity</a:t>
            </a:r>
            <a:r>
              <a:rPr lang="en-US" sz="2100" b="1" dirty="0">
                <a:latin typeface="Courier New" panose="02070309020205020404" pitchFamily="49" charset="0"/>
                <a:cs typeface="Courier New" panose="02070309020205020404" pitchFamily="49" charset="0"/>
              </a:rPr>
              <a:t>();</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  }</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  return </a:t>
            </a:r>
            <a:r>
              <a:rPr lang="en-US" sz="2100" b="1" dirty="0" err="1">
                <a:latin typeface="Courier New" panose="02070309020205020404" pitchFamily="49" charset="0"/>
                <a:cs typeface="Courier New" panose="02070309020205020404" pitchFamily="49" charset="0"/>
              </a:rPr>
              <a:t>super.getHistoryContextForAttribute</a:t>
            </a:r>
            <a:r>
              <a:rPr lang="en-US" sz="2100" b="1" dirty="0">
                <a:latin typeface="Courier New" panose="02070309020205020404" pitchFamily="49" charset="0"/>
                <a:cs typeface="Courier New" panose="02070309020205020404" pitchFamily="49" charset="0"/>
              </a:rPr>
              <a:t>(</a:t>
            </a:r>
            <a:r>
              <a:rPr lang="en-US" sz="2100" b="1" dirty="0" err="1">
                <a:latin typeface="Courier New" panose="02070309020205020404" pitchFamily="49" charset="0"/>
                <a:cs typeface="Courier New" panose="02070309020205020404" pitchFamily="49" charset="0"/>
              </a:rPr>
              <a:t>attr</a:t>
            </a:r>
            <a:r>
              <a:rPr lang="en-US" sz="2100" b="1" dirty="0">
                <a:latin typeface="Courier New" panose="02070309020205020404" pitchFamily="49" charset="0"/>
                <a:cs typeface="Courier New" panose="02070309020205020404" pitchFamily="49" charset="0"/>
              </a:rPr>
              <a:t>); </a:t>
            </a:r>
            <a:endParaRPr lang="en-US" sz="2100" b="1" dirty="0" smtClean="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a:t>
            </a:r>
            <a:endParaRPr lang="en-US"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329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Determining Conditional Updatability for Attributes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You can override the </a:t>
            </a:r>
            <a:r>
              <a:rPr lang="en-US" dirty="0" err="1"/>
              <a:t>isAttributeUpdateable</a:t>
            </a:r>
            <a:r>
              <a:rPr lang="en-US" dirty="0"/>
              <a:t>() method in your entity object class to programmatically determine whether a given attribute is updatable or not at runtime based on appropriate </a:t>
            </a:r>
            <a:r>
              <a:rPr lang="en-US" dirty="0" smtClean="0"/>
              <a:t>conditions</a:t>
            </a:r>
          </a:p>
          <a:p>
            <a:pPr marL="0" indent="0">
              <a:buNone/>
            </a:pPr>
            <a:r>
              <a:rPr lang="en-US" sz="1800" dirty="0" smtClean="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isAttributeUpdateable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index) {</a:t>
            </a:r>
          </a:p>
          <a:p>
            <a:pPr marL="0" indent="0">
              <a:buNone/>
            </a:pPr>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(index == PERSONTYPECODE) {</a:t>
            </a:r>
          </a:p>
          <a:p>
            <a:pPr marL="0" indent="0">
              <a:buNone/>
            </a:pPr>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currentUserIsStaffMember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super.isAttributeUpdateable</a:t>
            </a:r>
            <a:r>
              <a:rPr lang="en-US" sz="1800" dirty="0">
                <a:latin typeface="Courier New" panose="02070309020205020404" pitchFamily="49" charset="0"/>
                <a:cs typeface="Courier New" panose="02070309020205020404" pitchFamily="49" charset="0"/>
              </a:rPr>
              <a:t>(index);</a:t>
            </a:r>
          </a:p>
          <a:p>
            <a:pPr marL="0" indent="0">
              <a:buNone/>
            </a:pP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CUSTOMER_TYPE.equals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getPersonTypeCode</a:t>
            </a:r>
            <a:r>
              <a:rPr lang="en-US" sz="1800" dirty="0">
                <a:latin typeface="Courier New" panose="02070309020205020404" pitchFamily="49" charset="0"/>
                <a:cs typeface="Courier New" panose="02070309020205020404" pitchFamily="49" charset="0"/>
              </a:rPr>
              <a:t>()) ? false : true;</a:t>
            </a:r>
          </a:p>
          <a:p>
            <a:pPr marL="0" indent="0">
              <a:buNone/>
            </a:pPr>
            <a:r>
              <a:rPr lang="en-US" sz="1800" dirty="0" smtClean="0">
                <a:latin typeface="Courier New" panose="02070309020205020404" pitchFamily="49" charset="0"/>
                <a:cs typeface="Courier New" panose="02070309020205020404" pitchFamily="49" charset="0"/>
              </a:rPr>
              <a:t>     } </a:t>
            </a:r>
          </a:p>
          <a:p>
            <a:pPr marL="0" indent="0">
              <a:buNone/>
            </a:pPr>
            <a:r>
              <a:rPr lang="en-US" sz="1800" dirty="0" smtClean="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super.isAttributeUpdateable</a:t>
            </a:r>
            <a:r>
              <a:rPr lang="en-US" sz="1800" dirty="0">
                <a:latin typeface="Courier New" panose="02070309020205020404" pitchFamily="49" charset="0"/>
                <a:cs typeface="Courier New" panose="02070309020205020404" pitchFamily="49" charset="0"/>
              </a:rPr>
              <a:t>(index);</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6870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Preventing an Entity Row from Being Removed</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Before an entity row is removed, the remove() method is invoked on an entity row. You can throw a </a:t>
            </a:r>
            <a:r>
              <a:rPr lang="en-US" dirty="0" err="1"/>
              <a:t>JboException</a:t>
            </a:r>
            <a:r>
              <a:rPr lang="en-US" dirty="0"/>
              <a:t> in the remove() method to prevent a row from being removed if the appropriate conditions are not met</a:t>
            </a:r>
            <a:r>
              <a:rPr lang="en-US" dirty="0" smtClean="0"/>
              <a:t>.</a:t>
            </a:r>
          </a:p>
          <a:p>
            <a:pPr marL="0" indent="0">
              <a:buNone/>
            </a:pPr>
            <a:endParaRPr lang="en-US" dirty="0" smtClean="0"/>
          </a:p>
          <a:p>
            <a:pPr marL="0" indent="0">
              <a:buNone/>
            </a:pPr>
            <a:r>
              <a:rPr lang="en-US" sz="1800" dirty="0">
                <a:latin typeface="Courier New" panose="02070309020205020404" pitchFamily="49" charset="0"/>
                <a:cs typeface="Courier New" panose="02070309020205020404" pitchFamily="49" charset="0"/>
              </a:rPr>
              <a:t>public void remove() {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isDeleteAllowed</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super.remove</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throw new </a:t>
            </a:r>
            <a:r>
              <a:rPr lang="en-US" sz="1800" dirty="0" err="1">
                <a:latin typeface="Courier New" panose="02070309020205020404" pitchFamily="49" charset="0"/>
                <a:cs typeface="Courier New" panose="02070309020205020404" pitchFamily="49" charset="0"/>
              </a:rPr>
              <a:t>JboException</a:t>
            </a:r>
            <a:r>
              <a:rPr lang="en-US" sz="1800" dirty="0">
                <a:latin typeface="Courier New" panose="02070309020205020404" pitchFamily="49" charset="0"/>
                <a:cs typeface="Courier New" panose="02070309020205020404" pitchFamily="49" charset="0"/>
              </a:rPr>
              <a:t>("Delete not allowed in this view");</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49522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665</TotalTime>
  <Words>1605</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Courier New</vt:lpstr>
      <vt:lpstr>Parallax</vt:lpstr>
      <vt:lpstr>PowerPoint Presentation</vt:lpstr>
      <vt:lpstr>Building programmatically managed entity objects</vt:lpstr>
      <vt:lpstr>Generating a database independent unique ID</vt:lpstr>
      <vt:lpstr>Using middle tier generated unique keys</vt:lpstr>
      <vt:lpstr>Refreshing entity rows, forgetting the changes</vt:lpstr>
      <vt:lpstr>Refreshing entity rows, forgetting the changes</vt:lpstr>
      <vt:lpstr>Building custom history types</vt:lpstr>
      <vt:lpstr>Determining Conditional Updatability for Attributes</vt:lpstr>
      <vt:lpstr>Preventing an Entity Row from Being Removed</vt:lpstr>
      <vt:lpstr>Understanding the Impact of Composition on Validation Order</vt:lpstr>
      <vt:lpstr>Avoiding Infinite Validation Cycles</vt:lpstr>
      <vt:lpstr>Understanding Bundled Exception Mode</vt:lpstr>
      <vt:lpstr>Using View Objects for Validation</vt:lpstr>
      <vt:lpstr>Implementing Custom Validation Rules</vt:lpstr>
      <vt:lpstr>Creating Business Events</vt:lpstr>
      <vt:lpstr>Defining Business Logic Groups</vt:lpstr>
      <vt:lpstr>Defining Business Logic Groups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110</cp:revision>
  <dcterms:created xsi:type="dcterms:W3CDTF">2013-09-28T20:16:03Z</dcterms:created>
  <dcterms:modified xsi:type="dcterms:W3CDTF">2014-01-04T16:27:31Z</dcterms:modified>
</cp:coreProperties>
</file>