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39" r:id="rId1"/>
  </p:sldMasterIdLst>
  <p:notesMasterIdLst>
    <p:notesMasterId r:id="rId15"/>
  </p:notesMasterIdLst>
  <p:sldIdLst>
    <p:sldId id="284" r:id="rId2"/>
    <p:sldId id="258" r:id="rId3"/>
    <p:sldId id="285" r:id="rId4"/>
    <p:sldId id="286" r:id="rId5"/>
    <p:sldId id="287" r:id="rId6"/>
    <p:sldId id="288" r:id="rId7"/>
    <p:sldId id="289" r:id="rId8"/>
    <p:sldId id="290" r:id="rId9"/>
    <p:sldId id="292" r:id="rId10"/>
    <p:sldId id="293" r:id="rId11"/>
    <p:sldId id="294" r:id="rId12"/>
    <p:sldId id="295" r:id="rId13"/>
    <p:sldId id="29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1F2BDFF-A9F9-494A-AC42-BA35B1647733}">
          <p14:sldIdLst>
            <p14:sldId id="284"/>
            <p14:sldId id="258"/>
            <p14:sldId id="285"/>
            <p14:sldId id="286"/>
            <p14:sldId id="287"/>
            <p14:sldId id="288"/>
            <p14:sldId id="289"/>
            <p14:sldId id="290"/>
            <p14:sldId id="292"/>
            <p14:sldId id="293"/>
            <p14:sldId id="294"/>
            <p14:sldId id="295"/>
            <p14:sldId id="29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94660" autoAdjust="0"/>
  </p:normalViewPr>
  <p:slideViewPr>
    <p:cSldViewPr snapToGrid="0">
      <p:cViewPr varScale="1">
        <p:scale>
          <a:sx n="70" d="100"/>
          <a:sy n="70" d="100"/>
        </p:scale>
        <p:origin x="726" y="72"/>
      </p:cViewPr>
      <p:guideLst/>
    </p:cSldViewPr>
  </p:slideViewPr>
  <p:outlineViewPr>
    <p:cViewPr>
      <p:scale>
        <a:sx n="33" d="100"/>
        <a:sy n="33" d="100"/>
      </p:scale>
      <p:origin x="0" y="-1746"/>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0AB072-065D-4DF4-9A05-DF5A026552B0}" type="datetimeFigureOut">
              <a:rPr lang="en-US" smtClean="0"/>
              <a:t>1/12/2014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5C90C3-4902-426F-8E4D-CB5110E1D6CC}" type="slidenum">
              <a:rPr lang="en-US" smtClean="0"/>
              <a:t>‹#›</a:t>
            </a:fld>
            <a:endParaRPr lang="en-US"/>
          </a:p>
        </p:txBody>
      </p:sp>
    </p:spTree>
    <p:extLst>
      <p:ext uri="{BB962C8B-B14F-4D97-AF65-F5344CB8AC3E}">
        <p14:creationId xmlns:p14="http://schemas.microsoft.com/office/powerpoint/2010/main" val="3655078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29FF574-A520-4181-9AFA-29898E02762D}" type="datetimeFigureOut">
              <a:rPr lang="en-US" smtClean="0"/>
              <a:t>1/12/2014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3519884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9FF574-A520-4181-9AFA-29898E02762D}" type="datetimeFigureOut">
              <a:rPr lang="en-US" smtClean="0"/>
              <a:t>1/12/2014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3388830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1/12/2014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370810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1/12/2014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15780476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1/12/2014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464848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1/12/2014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33458826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1/12/2014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14973125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9FF574-A520-4181-9AFA-29898E02762D}" type="datetimeFigureOut">
              <a:rPr lang="en-US" smtClean="0"/>
              <a:t>1/12/2014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1113191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9FF574-A520-4181-9AFA-29898E02762D}" type="datetimeFigureOut">
              <a:rPr lang="en-US" smtClean="0"/>
              <a:t>1/12/2014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2204367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9FF574-A520-4181-9AFA-29898E02762D}" type="datetimeFigureOut">
              <a:rPr lang="en-US" smtClean="0"/>
              <a:t>1/12/2014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10494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FF574-A520-4181-9AFA-29898E02762D}" type="datetimeFigureOut">
              <a:rPr lang="en-US" smtClean="0"/>
              <a:t>1/12/2014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560136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9FF574-A520-4181-9AFA-29898E02762D}" type="datetimeFigureOut">
              <a:rPr lang="en-US" smtClean="0"/>
              <a:t>1/12/2014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1951020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29FF574-A520-4181-9AFA-29898E02762D}" type="datetimeFigureOut">
              <a:rPr lang="en-US" smtClean="0"/>
              <a:t>1/12/2014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766215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29FF574-A520-4181-9AFA-29898E02762D}" type="datetimeFigureOut">
              <a:rPr lang="en-US" smtClean="0"/>
              <a:t>1/12/2014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3207485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9FF574-A520-4181-9AFA-29898E02762D}" type="datetimeFigureOut">
              <a:rPr lang="en-US" smtClean="0"/>
              <a:t>1/12/2014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3329364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9FF574-A520-4181-9AFA-29898E02762D}" type="datetimeFigureOut">
              <a:rPr lang="en-US" smtClean="0"/>
              <a:t>1/12/2014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1546170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9FF574-A520-4181-9AFA-29898E02762D}" type="datetimeFigureOut">
              <a:rPr lang="en-US" smtClean="0"/>
              <a:t>1/12/2014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428A32-6727-4880-867F-F5A654C00DD6}" type="slidenum">
              <a:rPr lang="en-US" smtClean="0"/>
              <a:t>‹#›</a:t>
            </a:fld>
            <a:endParaRPr lang="en-US"/>
          </a:p>
        </p:txBody>
      </p:sp>
    </p:spTree>
    <p:extLst>
      <p:ext uri="{BB962C8B-B14F-4D97-AF65-F5344CB8AC3E}">
        <p14:creationId xmlns:p14="http://schemas.microsoft.com/office/powerpoint/2010/main" val="245758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alphaModFix amt="12000"/>
            <a:lum/>
          </a:blip>
          <a:srcRect/>
          <a:stretch>
            <a:fillRect l="20000" r="30000"/>
          </a:stretch>
        </a:blipFill>
        <a:effectLst/>
      </p:bgPr>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29FF574-A520-4181-9AFA-29898E02762D}" type="datetimeFigureOut">
              <a:rPr lang="en-US" smtClean="0"/>
              <a:t>1/12/2014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4428A32-6727-4880-867F-F5A654C00DD6}" type="slidenum">
              <a:rPr lang="en-US" smtClean="0"/>
              <a:t>‹#›</a:t>
            </a:fld>
            <a:endParaRPr lang="en-US"/>
          </a:p>
        </p:txBody>
      </p:sp>
    </p:spTree>
    <p:extLst>
      <p:ext uri="{BB962C8B-B14F-4D97-AF65-F5344CB8AC3E}">
        <p14:creationId xmlns:p14="http://schemas.microsoft.com/office/powerpoint/2010/main" val="978328999"/>
      </p:ext>
    </p:extLst>
  </p:cSld>
  <p:clrMap bg1="lt1" tx1="dk1" bg2="lt2" tx2="dk2" accent1="accent1" accent2="accent2" accent3="accent3" accent4="accent4" accent5="accent5" accent6="accent6" hlink="hlink" folHlink="folHlink"/>
  <p:sldLayoutIdLst>
    <p:sldLayoutId id="2147484440" r:id="rId1"/>
    <p:sldLayoutId id="2147484441" r:id="rId2"/>
    <p:sldLayoutId id="2147484442" r:id="rId3"/>
    <p:sldLayoutId id="2147484443" r:id="rId4"/>
    <p:sldLayoutId id="2147484444" r:id="rId5"/>
    <p:sldLayoutId id="2147484445" r:id="rId6"/>
    <p:sldLayoutId id="2147484446" r:id="rId7"/>
    <p:sldLayoutId id="2147484447" r:id="rId8"/>
    <p:sldLayoutId id="2147484448" r:id="rId9"/>
    <p:sldLayoutId id="2147484449" r:id="rId10"/>
    <p:sldLayoutId id="2147484450" r:id="rId11"/>
    <p:sldLayoutId id="2147484451" r:id="rId12"/>
    <p:sldLayoutId id="2147484452" r:id="rId13"/>
    <p:sldLayoutId id="2147484453" r:id="rId14"/>
    <p:sldLayoutId id="2147484454" r:id="rId15"/>
    <p:sldLayoutId id="2147484455" r:id="rId16"/>
    <p:sldLayoutId id="2147484456"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928401" y="2343150"/>
            <a:ext cx="8574622" cy="1653117"/>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6000" dirty="0" smtClean="0"/>
              <a:t>View </a:t>
            </a:r>
            <a:r>
              <a:rPr lang="en-US" sz="6000" dirty="0"/>
              <a:t>Object</a:t>
            </a:r>
            <a:endParaRPr lang="en-US" sz="6000" b="1" dirty="0"/>
          </a:p>
        </p:txBody>
      </p:sp>
      <p:sp>
        <p:nvSpPr>
          <p:cNvPr id="3" name="Subtitle 2"/>
          <p:cNvSpPr txBox="1">
            <a:spLocks/>
          </p:cNvSpPr>
          <p:nvPr/>
        </p:nvSpPr>
        <p:spPr>
          <a:xfrm>
            <a:off x="4515377" y="3996267"/>
            <a:ext cx="6987645" cy="1388534"/>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r">
              <a:buNone/>
            </a:pPr>
            <a:r>
              <a:rPr lang="en-US" dirty="0" smtClean="0"/>
              <a:t>(Section 1)</a:t>
            </a:r>
            <a:endParaRPr lang="en-US" dirty="0"/>
          </a:p>
        </p:txBody>
      </p:sp>
    </p:spTree>
    <p:extLst>
      <p:ext uri="{BB962C8B-B14F-4D97-AF65-F5344CB8AC3E}">
        <p14:creationId xmlns:p14="http://schemas.microsoft.com/office/powerpoint/2010/main" val="25851680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1033818"/>
          </a:xfrm>
        </p:spPr>
        <p:txBody>
          <a:bodyPr>
            <a:normAutofit/>
          </a:bodyPr>
          <a:lstStyle/>
          <a:p>
            <a:r>
              <a:rPr lang="en-US" b="1" dirty="0"/>
              <a:t>Specifying the query mode for a view object</a:t>
            </a:r>
            <a:endParaRPr lang="en-US" dirty="0"/>
          </a:p>
        </p:txBody>
      </p:sp>
      <p:sp>
        <p:nvSpPr>
          <p:cNvPr id="3" name="Content Placeholder 2"/>
          <p:cNvSpPr>
            <a:spLocks noGrp="1"/>
          </p:cNvSpPr>
          <p:nvPr>
            <p:ph idx="1"/>
          </p:nvPr>
        </p:nvSpPr>
        <p:spPr>
          <a:xfrm>
            <a:off x="1484310" y="1160061"/>
            <a:ext cx="10018713" cy="5418160"/>
          </a:xfrm>
        </p:spPr>
        <p:txBody>
          <a:bodyPr>
            <a:normAutofit/>
          </a:bodyPr>
          <a:lstStyle/>
          <a:p>
            <a:pPr marL="0" indent="0">
              <a:buNone/>
            </a:pPr>
            <a:r>
              <a:rPr lang="en-US" sz="1800" b="1" dirty="0" smtClean="0">
                <a:latin typeface="Courier New" panose="02070309020205020404" pitchFamily="49" charset="0"/>
                <a:cs typeface="Courier New" panose="02070309020205020404" pitchFamily="49" charset="0"/>
              </a:rPr>
              <a:t>//1. </a:t>
            </a:r>
            <a:r>
              <a:rPr lang="en-US" sz="1800" b="1" dirty="0" err="1" smtClean="0">
                <a:latin typeface="Courier New" panose="02070309020205020404" pitchFamily="49" charset="0"/>
                <a:cs typeface="Courier New" panose="02070309020205020404" pitchFamily="49" charset="0"/>
              </a:rPr>
              <a:t>ViewObject.QUERY_MODE_SCAN_DATABASE_TABLES</a:t>
            </a:r>
            <a:endParaRPr lang="en-US" sz="1800" dirty="0">
              <a:latin typeface="Courier New" panose="02070309020205020404" pitchFamily="49" charset="0"/>
              <a:cs typeface="Courier New" panose="02070309020205020404" pitchFamily="49" charset="0"/>
            </a:endParaRPr>
          </a:p>
          <a:p>
            <a:pPr marL="0" indent="0">
              <a:buNone/>
            </a:pPr>
            <a:r>
              <a:rPr lang="en-US" sz="1800" b="1" dirty="0" smtClean="0">
                <a:latin typeface="Courier New" panose="02070309020205020404" pitchFamily="49" charset="0"/>
                <a:cs typeface="Courier New" panose="02070309020205020404" pitchFamily="49" charset="0"/>
              </a:rPr>
              <a:t>//2</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ViewObject.QUERY_MODE_SCAN_VIEW_ROWS</a:t>
            </a:r>
            <a:endParaRPr lang="en-US" sz="1800" dirty="0">
              <a:latin typeface="Courier New" panose="02070309020205020404" pitchFamily="49" charset="0"/>
              <a:cs typeface="Courier New" panose="02070309020205020404" pitchFamily="49" charset="0"/>
            </a:endParaRPr>
          </a:p>
          <a:p>
            <a:pPr marL="0" indent="0">
              <a:buNone/>
            </a:pPr>
            <a:r>
              <a:rPr lang="en-US" sz="1800" b="1" dirty="0" smtClean="0">
                <a:latin typeface="Courier New" panose="02070309020205020404" pitchFamily="49" charset="0"/>
                <a:cs typeface="Courier New" panose="02070309020205020404" pitchFamily="49" charset="0"/>
              </a:rPr>
              <a:t>//3</a:t>
            </a:r>
            <a:r>
              <a:rPr lang="en-US" sz="1800" b="1" dirty="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ViewObject.QUERY_MODE_SCAN_ENTITY_ROWS</a:t>
            </a:r>
            <a:endParaRPr lang="en-US" sz="1800" b="1" dirty="0" smtClean="0">
              <a:latin typeface="Courier New" panose="02070309020205020404" pitchFamily="49" charset="0"/>
              <a:cs typeface="Courier New" panose="02070309020205020404" pitchFamily="49" charset="0"/>
            </a:endParaRPr>
          </a:p>
          <a:p>
            <a:pPr marL="0" indent="0">
              <a:buNone/>
            </a:pPr>
            <a:r>
              <a:rPr lang="en-US" sz="1800" b="1" dirty="0" err="1" smtClean="0">
                <a:latin typeface="Courier New" panose="02070309020205020404" pitchFamily="49" charset="0"/>
                <a:cs typeface="Courier New" panose="02070309020205020404" pitchFamily="49" charset="0"/>
              </a:rPr>
              <a:t>ViewObject</a:t>
            </a:r>
            <a:r>
              <a:rPr lang="en-US" sz="1800" b="1" dirty="0" smtClean="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vo</a:t>
            </a:r>
            <a:r>
              <a:rPr lang="en-US" sz="1800" b="1" dirty="0">
                <a:latin typeface="Courier New" panose="02070309020205020404" pitchFamily="49" charset="0"/>
                <a:cs typeface="Courier New" panose="02070309020205020404" pitchFamily="49" charset="0"/>
              </a:rPr>
              <a:t> = </a:t>
            </a:r>
            <a:r>
              <a:rPr lang="en-US" sz="1800" b="1" dirty="0" err="1">
                <a:latin typeface="Courier New" panose="02070309020205020404" pitchFamily="49" charset="0"/>
                <a:cs typeface="Courier New" panose="02070309020205020404" pitchFamily="49" charset="0"/>
              </a:rPr>
              <a:t>findViewObject</a:t>
            </a: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EmployeeDetails</a:t>
            </a:r>
            <a:r>
              <a:rPr lang="en-US" sz="1800" b="1" dirty="0">
                <a:latin typeface="Courier New" panose="02070309020205020404" pitchFamily="49" charset="0"/>
                <a:cs typeface="Courier New" panose="02070309020205020404" pitchFamily="49" charset="0"/>
              </a:rPr>
              <a:t>");   </a:t>
            </a:r>
            <a:endParaRPr lang="en-US" sz="1800" b="1" dirty="0" smtClean="0">
              <a:latin typeface="Courier New" panose="02070309020205020404" pitchFamily="49" charset="0"/>
              <a:cs typeface="Courier New" panose="02070309020205020404" pitchFamily="49" charset="0"/>
            </a:endParaRPr>
          </a:p>
          <a:p>
            <a:pPr marL="0" indent="0">
              <a:buNone/>
            </a:pPr>
            <a:r>
              <a:rPr lang="en-US" sz="1800" b="1" dirty="0" err="1">
                <a:latin typeface="Courier New" panose="02070309020205020404" pitchFamily="49" charset="0"/>
                <a:cs typeface="Courier New" panose="02070309020205020404" pitchFamily="49" charset="0"/>
              </a:rPr>
              <a:t>vo.setQueryMode</a:t>
            </a: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ViewObject.QUERY_MODE_SCAN_ENTITY_ROWS</a:t>
            </a:r>
            <a:r>
              <a:rPr lang="en-US" sz="1800" b="1" dirty="0" smtClean="0">
                <a:latin typeface="Courier New" panose="02070309020205020404" pitchFamily="49" charset="0"/>
                <a:cs typeface="Courier New" panose="02070309020205020404" pitchFamily="49" charset="0"/>
              </a:rPr>
              <a:t>);</a:t>
            </a:r>
          </a:p>
          <a:p>
            <a:pPr marL="0" indent="0">
              <a:buNone/>
            </a:pPr>
            <a:r>
              <a:rPr lang="en-US" sz="1800" b="1" dirty="0" err="1" smtClean="0">
                <a:latin typeface="Courier New" panose="02070309020205020404" pitchFamily="49" charset="0"/>
                <a:cs typeface="Courier New" panose="02070309020205020404" pitchFamily="49" charset="0"/>
              </a:rPr>
              <a:t>vo.executeQuery</a:t>
            </a:r>
            <a:r>
              <a:rPr lang="en-US" sz="1800" b="1" dirty="0" smtClean="0">
                <a:latin typeface="Courier New" panose="02070309020205020404" pitchFamily="49" charset="0"/>
                <a:cs typeface="Courier New" panose="02070309020205020404" pitchFamily="49" charset="0"/>
              </a:rPr>
              <a:t>();</a:t>
            </a:r>
          </a:p>
          <a:p>
            <a:r>
              <a:rPr lang="en-US" sz="2000" dirty="0"/>
              <a:t>You can either use the query modes individually on a view object or combine multiple query modes, using Java logical operator (</a:t>
            </a:r>
            <a:r>
              <a:rPr lang="en-US" sz="2000" b="1" dirty="0"/>
              <a:t>mode1 | mode2</a:t>
            </a:r>
            <a:r>
              <a:rPr lang="en-US" sz="2000" dirty="0"/>
              <a:t>). </a:t>
            </a:r>
          </a:p>
          <a:p>
            <a:r>
              <a:rPr lang="en-US" sz="2000" dirty="0"/>
              <a:t>Runtime uses the following execution order when the view object has multiple query modes set:</a:t>
            </a:r>
          </a:p>
          <a:p>
            <a:pPr lvl="1" fontAlgn="base"/>
            <a:r>
              <a:rPr lang="en-US" sz="1600" dirty="0" smtClean="0"/>
              <a:t>Scan </a:t>
            </a:r>
            <a:r>
              <a:rPr lang="en-US" sz="1600" dirty="0"/>
              <a:t>through view rows (if specified</a:t>
            </a:r>
            <a:r>
              <a:rPr lang="en-US" sz="1600" dirty="0" smtClean="0"/>
              <a:t>)</a:t>
            </a:r>
            <a:endParaRPr lang="en-US" sz="1600" dirty="0"/>
          </a:p>
          <a:p>
            <a:pPr lvl="1" fontAlgn="base"/>
            <a:r>
              <a:rPr lang="en-US" sz="1600" dirty="0"/>
              <a:t>Scan through entity cache (if specified</a:t>
            </a:r>
            <a:r>
              <a:rPr lang="en-US" sz="1600" dirty="0" smtClean="0"/>
              <a:t>)</a:t>
            </a:r>
            <a:endParaRPr lang="en-US" sz="1600" dirty="0"/>
          </a:p>
          <a:p>
            <a:pPr lvl="1" fontAlgn="base"/>
            <a:r>
              <a:rPr lang="en-US" sz="1600" dirty="0"/>
              <a:t>Scan through database tables (if specified</a:t>
            </a:r>
            <a:r>
              <a:rPr lang="en-US" sz="1600" dirty="0" smtClean="0"/>
              <a:t>)</a:t>
            </a:r>
            <a:endParaRPr lang="en-US" sz="1600" dirty="0"/>
          </a:p>
        </p:txBody>
      </p:sp>
    </p:spTree>
    <p:extLst>
      <p:ext uri="{BB962C8B-B14F-4D97-AF65-F5344CB8AC3E}">
        <p14:creationId xmlns:p14="http://schemas.microsoft.com/office/powerpoint/2010/main" val="25402348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1033818"/>
          </a:xfrm>
        </p:spPr>
        <p:txBody>
          <a:bodyPr>
            <a:normAutofit/>
          </a:bodyPr>
          <a:lstStyle/>
          <a:p>
            <a:r>
              <a:rPr lang="en-US" b="1" dirty="0"/>
              <a:t>Appending the WHERE clause at runtime</a:t>
            </a:r>
          </a:p>
        </p:txBody>
      </p:sp>
      <p:sp>
        <p:nvSpPr>
          <p:cNvPr id="3" name="Content Placeholder 2"/>
          <p:cNvSpPr>
            <a:spLocks noGrp="1"/>
          </p:cNvSpPr>
          <p:nvPr>
            <p:ph idx="1"/>
          </p:nvPr>
        </p:nvSpPr>
        <p:spPr>
          <a:xfrm>
            <a:off x="1484310" y="1160061"/>
            <a:ext cx="10018713" cy="5418160"/>
          </a:xfrm>
        </p:spPr>
        <p:txBody>
          <a:bodyPr>
            <a:normAutofit/>
          </a:bodyPr>
          <a:lstStyle/>
          <a:p>
            <a:r>
              <a:rPr lang="en-US" sz="1800" dirty="0"/>
              <a:t>To append the </a:t>
            </a:r>
            <a:r>
              <a:rPr lang="en-US" sz="1800" b="1" dirty="0"/>
              <a:t>WHERE</a:t>
            </a:r>
            <a:r>
              <a:rPr lang="en-US" sz="1800" dirty="0"/>
              <a:t> clause at runtime, call </a:t>
            </a:r>
            <a:r>
              <a:rPr lang="en-US" sz="1800" b="1" dirty="0" err="1"/>
              <a:t>setWhereClause</a:t>
            </a:r>
            <a:r>
              <a:rPr lang="en-US" sz="1800" b="1" dirty="0"/>
              <a:t>()</a:t>
            </a:r>
            <a:r>
              <a:rPr lang="en-US" sz="1800" dirty="0"/>
              <a:t> on the view object. If the </a:t>
            </a:r>
            <a:r>
              <a:rPr lang="en-US" sz="1800" b="1" dirty="0"/>
              <a:t>WHERE</a:t>
            </a:r>
            <a:r>
              <a:rPr lang="en-US" sz="1800" dirty="0"/>
              <a:t> clause contains bind variables that have been added at runtime, call </a:t>
            </a:r>
            <a:r>
              <a:rPr lang="en-US" sz="1800" b="1" dirty="0" err="1"/>
              <a:t>defineNamedWhereClauseParam</a:t>
            </a:r>
            <a:r>
              <a:rPr lang="en-US" sz="1800" dirty="0"/>
              <a:t> to define the same. Here is an example: </a:t>
            </a:r>
          </a:p>
          <a:p>
            <a:pPr marL="0" indent="0">
              <a:buNone/>
            </a:pPr>
            <a:endParaRPr lang="en-US" sz="1800" b="1" dirty="0" smtClean="0"/>
          </a:p>
          <a:p>
            <a:pPr marL="0" indent="0">
              <a:buNone/>
            </a:pPr>
            <a:r>
              <a:rPr lang="en-US" sz="1800" dirty="0" err="1" smtClean="0">
                <a:latin typeface="Courier New" panose="02070309020205020404" pitchFamily="49" charset="0"/>
                <a:cs typeface="Courier New" panose="02070309020205020404" pitchFamily="49" charset="0"/>
              </a:rPr>
              <a:t>vo.setWhereClause</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FirstName</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bindVarFirstName</a:t>
            </a:r>
            <a:r>
              <a:rPr lang="en-US" sz="1800" dirty="0">
                <a:latin typeface="Courier New" panose="02070309020205020404" pitchFamily="49" charset="0"/>
                <a:cs typeface="Courier New" panose="02070309020205020404" pitchFamily="49" charset="0"/>
              </a:rPr>
              <a:t>");</a:t>
            </a:r>
          </a:p>
          <a:p>
            <a:pPr marL="0" indent="0">
              <a:buNone/>
            </a:pPr>
            <a:r>
              <a:rPr lang="en-US" sz="1800" dirty="0" err="1" smtClean="0">
                <a:latin typeface="Courier New" panose="02070309020205020404" pitchFamily="49" charset="0"/>
                <a:cs typeface="Courier New" panose="02070309020205020404" pitchFamily="49" charset="0"/>
              </a:rPr>
              <a:t>vo.defineNamedWhereClauseParam</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bindVarFirstName</a:t>
            </a:r>
            <a:r>
              <a:rPr lang="en-US" sz="1800" dirty="0">
                <a:latin typeface="Courier New" panose="02070309020205020404" pitchFamily="49" charset="0"/>
                <a:cs typeface="Courier New" panose="02070309020205020404" pitchFamily="49" charset="0"/>
              </a:rPr>
              <a:t>", null, </a:t>
            </a:r>
            <a:r>
              <a:rPr lang="en-US" sz="1800" dirty="0" smtClean="0">
                <a:latin typeface="Courier New" panose="02070309020205020404" pitchFamily="49" charset="0"/>
                <a:cs typeface="Courier New" panose="02070309020205020404" pitchFamily="49" charset="0"/>
              </a:rPr>
              <a:t>null</a:t>
            </a:r>
            <a:r>
              <a:rPr lang="en-US" sz="1800" dirty="0">
                <a:latin typeface="Courier New" panose="02070309020205020404" pitchFamily="49" charset="0"/>
                <a:cs typeface="Courier New" panose="02070309020205020404" pitchFamily="49" charset="0"/>
              </a:rPr>
              <a:t>);</a:t>
            </a:r>
          </a:p>
          <a:p>
            <a:pPr marL="0" indent="0">
              <a:buNone/>
            </a:pPr>
            <a:r>
              <a:rPr lang="en-US" sz="1800" dirty="0" err="1">
                <a:latin typeface="Courier New" panose="02070309020205020404" pitchFamily="49" charset="0"/>
                <a:cs typeface="Courier New" panose="02070309020205020404" pitchFamily="49" charset="0"/>
              </a:rPr>
              <a:t>vo.setNamedWhereClauseParam</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bindVarFirstName</a:t>
            </a:r>
            <a:r>
              <a:rPr lang="en-US" sz="1800" dirty="0">
                <a:latin typeface="Courier New" panose="02070309020205020404" pitchFamily="49" charset="0"/>
                <a:cs typeface="Courier New" panose="02070309020205020404" pitchFamily="49" charset="0"/>
              </a:rPr>
              <a:t>","Tom");     </a:t>
            </a:r>
            <a:endParaRPr lang="en-US" sz="1800" dirty="0" smtClean="0">
              <a:latin typeface="Courier New" panose="02070309020205020404" pitchFamily="49" charset="0"/>
              <a:cs typeface="Courier New" panose="02070309020205020404" pitchFamily="49" charset="0"/>
            </a:endParaRPr>
          </a:p>
          <a:p>
            <a:pPr marL="0" indent="0">
              <a:buNone/>
            </a:pPr>
            <a:r>
              <a:rPr lang="en-US" sz="1800" dirty="0" err="1" smtClean="0">
                <a:latin typeface="Courier New" panose="02070309020205020404" pitchFamily="49" charset="0"/>
                <a:cs typeface="Courier New" panose="02070309020205020404" pitchFamily="49" charset="0"/>
              </a:rPr>
              <a:t>vo.executeQuery</a:t>
            </a:r>
            <a:r>
              <a:rPr lang="en-US" sz="18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8779233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1033818"/>
          </a:xfrm>
        </p:spPr>
        <p:txBody>
          <a:bodyPr>
            <a:normAutofit fontScale="90000"/>
          </a:bodyPr>
          <a:lstStyle/>
          <a:p>
            <a:r>
              <a:rPr lang="en-US" b="1" dirty="0"/>
              <a:t>Changing the query of a view object at runtime</a:t>
            </a:r>
            <a:endParaRPr lang="en-US" dirty="0"/>
          </a:p>
        </p:txBody>
      </p:sp>
      <p:sp>
        <p:nvSpPr>
          <p:cNvPr id="3" name="Content Placeholder 2"/>
          <p:cNvSpPr>
            <a:spLocks noGrp="1"/>
          </p:cNvSpPr>
          <p:nvPr>
            <p:ph idx="1"/>
          </p:nvPr>
        </p:nvSpPr>
        <p:spPr>
          <a:xfrm>
            <a:off x="1484310" y="1160061"/>
            <a:ext cx="10018713" cy="5418160"/>
          </a:xfrm>
        </p:spPr>
        <p:txBody>
          <a:bodyPr>
            <a:normAutofit lnSpcReduction="10000"/>
          </a:bodyPr>
          <a:lstStyle/>
          <a:p>
            <a:r>
              <a:rPr lang="en-US" dirty="0"/>
              <a:t>A view object will allow you to modify the design-time SQL query at runtime. If you are modifying the query of the view object, which is bound to some non-dynamic UI elements on a web page, make sure the new query that you set for the view object returns the same attribute definitions as in the original </a:t>
            </a:r>
            <a:r>
              <a:rPr lang="en-US" dirty="0" smtClean="0"/>
              <a:t>case</a:t>
            </a:r>
          </a:p>
          <a:p>
            <a:pPr marL="0" indent="0">
              <a:buNone/>
            </a:pPr>
            <a:r>
              <a:rPr lang="en-US" sz="1800" dirty="0" err="1">
                <a:latin typeface="Courier New" panose="02070309020205020404" pitchFamily="49" charset="0"/>
                <a:cs typeface="Courier New" panose="02070309020205020404" pitchFamily="49" charset="0"/>
              </a:rPr>
              <a:t>voImpl.setFullSqlMode</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voImpl.FULLSQL_MODE_AUGMENTATION</a:t>
            </a:r>
            <a:r>
              <a:rPr lang="en-US" sz="1800" dirty="0" smtClean="0">
                <a:latin typeface="Courier New" panose="02070309020205020404" pitchFamily="49" charset="0"/>
                <a:cs typeface="Courier New" panose="02070309020205020404" pitchFamily="49" charset="0"/>
              </a:rPr>
              <a:t>); </a:t>
            </a:r>
          </a:p>
          <a:p>
            <a:pPr marL="0" indent="0">
              <a:buNone/>
            </a:pPr>
            <a:r>
              <a:rPr lang="en-US" sz="1800" dirty="0" err="1">
                <a:latin typeface="Courier New" panose="02070309020205020404" pitchFamily="49" charset="0"/>
                <a:cs typeface="Courier New" panose="02070309020205020404" pitchFamily="49" charset="0"/>
              </a:rPr>
              <a:t>RowSet</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rowSets</a:t>
            </a:r>
            <a:r>
              <a:rPr lang="en-US" sz="1800" dirty="0">
                <a:latin typeface="Courier New" panose="02070309020205020404" pitchFamily="49" charset="0"/>
                <a:cs typeface="Courier New" panose="02070309020205020404" pitchFamily="49" charset="0"/>
              </a:rPr>
              <a:t> = </a:t>
            </a:r>
            <a:r>
              <a:rPr lang="en-US" sz="1800" dirty="0" err="1" smtClean="0">
                <a:latin typeface="Courier New" panose="02070309020205020404" pitchFamily="49" charset="0"/>
                <a:cs typeface="Courier New" panose="02070309020205020404" pitchFamily="49" charset="0"/>
              </a:rPr>
              <a:t>voImpl.getRowSets</a:t>
            </a:r>
            <a:r>
              <a:rPr lang="en-US" sz="1800" dirty="0">
                <a:latin typeface="Courier New" panose="02070309020205020404" pitchFamily="49" charset="0"/>
                <a:cs typeface="Courier New" panose="02070309020205020404" pitchFamily="49" charset="0"/>
              </a:rPr>
              <a:t>();</a:t>
            </a:r>
            <a:endParaRPr lang="en-US" sz="1800" dirty="0" smtClean="0">
              <a:latin typeface="Courier New" panose="02070309020205020404" pitchFamily="49" charset="0"/>
              <a:cs typeface="Courier New" panose="02070309020205020404" pitchFamily="49" charset="0"/>
            </a:endParaRPr>
          </a:p>
          <a:p>
            <a:pPr marL="0" indent="0">
              <a:buNone/>
            </a:pPr>
            <a:r>
              <a:rPr lang="en-US" sz="1800" dirty="0" smtClean="0">
                <a:latin typeface="Courier New" panose="02070309020205020404" pitchFamily="49" charset="0"/>
                <a:cs typeface="Courier New" panose="02070309020205020404" pitchFamily="49" charset="0"/>
              </a:rPr>
              <a:t>if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rowSets</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null){</a:t>
            </a:r>
          </a:p>
          <a:p>
            <a:pPr marL="0" indent="0">
              <a:buNone/>
            </a:pPr>
            <a:r>
              <a:rPr lang="en-US" sz="1800" dirty="0" smtClean="0">
                <a:latin typeface="Courier New" panose="02070309020205020404" pitchFamily="49" charset="0"/>
                <a:cs typeface="Courier New" panose="02070309020205020404" pitchFamily="49" charset="0"/>
              </a:rPr>
              <a:t>for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RowSet</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rowSet</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rowSets</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a:t>
            </a:r>
          </a:p>
          <a:p>
            <a:pPr marL="0" indent="0">
              <a:buNone/>
            </a:pP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rowSet.closeRowSet</a:t>
            </a:r>
            <a:r>
              <a:rPr lang="en-US" sz="1800" dirty="0" smtClean="0">
                <a:latin typeface="Courier New" panose="02070309020205020404" pitchFamily="49" charset="0"/>
                <a:cs typeface="Courier New" panose="02070309020205020404" pitchFamily="49" charset="0"/>
              </a:rPr>
              <a:t>(); }</a:t>
            </a:r>
          </a:p>
          <a:p>
            <a:pPr marL="0" indent="0">
              <a:buNone/>
            </a:pP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a:p>
            <a:pPr marL="0" indent="0">
              <a:buNone/>
            </a:pPr>
            <a:r>
              <a:rPr lang="en-US" sz="1800" dirty="0" err="1" smtClean="0">
                <a:latin typeface="Courier New" panose="02070309020205020404" pitchFamily="49" charset="0"/>
                <a:cs typeface="Courier New" panose="02070309020205020404" pitchFamily="49" charset="0"/>
              </a:rPr>
              <a:t>voImpl.setWhereClause</a:t>
            </a:r>
            <a:r>
              <a:rPr lang="en-US" sz="1800" dirty="0" smtClean="0">
                <a:latin typeface="Courier New" panose="02070309020205020404" pitchFamily="49" charset="0"/>
                <a:cs typeface="Courier New" panose="02070309020205020404" pitchFamily="49" charset="0"/>
              </a:rPr>
              <a:t>(null</a:t>
            </a:r>
            <a:r>
              <a:rPr lang="en-US" sz="1800" dirty="0">
                <a:latin typeface="Courier New" panose="02070309020205020404" pitchFamily="49" charset="0"/>
                <a:cs typeface="Courier New" panose="02070309020205020404" pitchFamily="49" charset="0"/>
              </a:rPr>
              <a:t>); </a:t>
            </a:r>
            <a:endParaRPr lang="en-US" sz="1800" dirty="0" smtClean="0">
              <a:latin typeface="Courier New" panose="02070309020205020404" pitchFamily="49" charset="0"/>
              <a:cs typeface="Courier New" panose="02070309020205020404" pitchFamily="49" charset="0"/>
            </a:endParaRPr>
          </a:p>
          <a:p>
            <a:pPr marL="0" indent="0">
              <a:buNone/>
            </a:pPr>
            <a:r>
              <a:rPr lang="en-US" sz="1800" dirty="0" err="1" smtClean="0">
                <a:latin typeface="Courier New" panose="02070309020205020404" pitchFamily="49" charset="0"/>
                <a:cs typeface="Courier New" panose="02070309020205020404" pitchFamily="49" charset="0"/>
              </a:rPr>
              <a:t>voImpl.setWhereClauseParams</a:t>
            </a:r>
            <a:r>
              <a:rPr lang="en-US" sz="1800" dirty="0" smtClean="0">
                <a:latin typeface="Courier New" panose="02070309020205020404" pitchFamily="49" charset="0"/>
                <a:cs typeface="Courier New" panose="02070309020205020404" pitchFamily="49" charset="0"/>
              </a:rPr>
              <a:t>(null</a:t>
            </a:r>
            <a:r>
              <a:rPr lang="en-US" sz="1800" dirty="0">
                <a:latin typeface="Courier New" panose="02070309020205020404" pitchFamily="49" charset="0"/>
                <a:cs typeface="Courier New" panose="02070309020205020404" pitchFamily="49" charset="0"/>
              </a:rPr>
              <a:t>);</a:t>
            </a:r>
          </a:p>
          <a:p>
            <a:pPr marL="0" indent="0">
              <a:buNone/>
            </a:pPr>
            <a:r>
              <a:rPr lang="en-US" sz="1800" b="1" dirty="0" err="1">
                <a:latin typeface="Courier New" panose="02070309020205020404" pitchFamily="49" charset="0"/>
                <a:cs typeface="Courier New" panose="02070309020205020404" pitchFamily="49" charset="0"/>
              </a:rPr>
              <a:t>voImpl.setQuery</a:t>
            </a: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newQueryString</a:t>
            </a:r>
            <a:r>
              <a:rPr lang="en-US" sz="1800" b="1"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5656455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1033818"/>
          </a:xfrm>
        </p:spPr>
        <p:txBody>
          <a:bodyPr>
            <a:normAutofit/>
          </a:bodyPr>
          <a:lstStyle/>
          <a:p>
            <a:r>
              <a:rPr lang="en-US" b="1" dirty="0"/>
              <a:t>Programmatically sorting view object rows</a:t>
            </a:r>
            <a:endParaRPr lang="en-US" dirty="0"/>
          </a:p>
        </p:txBody>
      </p:sp>
      <p:sp>
        <p:nvSpPr>
          <p:cNvPr id="3" name="Content Placeholder 2"/>
          <p:cNvSpPr>
            <a:spLocks noGrp="1"/>
          </p:cNvSpPr>
          <p:nvPr>
            <p:ph idx="1"/>
          </p:nvPr>
        </p:nvSpPr>
        <p:spPr>
          <a:xfrm>
            <a:off x="1484310" y="1160061"/>
            <a:ext cx="10018713" cy="5418160"/>
          </a:xfrm>
        </p:spPr>
        <p:txBody>
          <a:bodyPr>
            <a:normAutofit/>
          </a:bodyPr>
          <a:lstStyle/>
          <a:p>
            <a:r>
              <a:rPr lang="en-US" dirty="0"/>
              <a:t>To sort the rows in a view object at runtime, you can use the following APIs depending upon whether the attribute is a transient type or persistent:</a:t>
            </a:r>
          </a:p>
          <a:p>
            <a:pPr lvl="1" fontAlgn="base"/>
            <a:r>
              <a:rPr lang="en-US" dirty="0"/>
              <a:t>Use the </a:t>
            </a:r>
            <a:r>
              <a:rPr lang="en-US" b="1" dirty="0" err="1"/>
              <a:t>setSortBy</a:t>
            </a:r>
            <a:r>
              <a:rPr lang="en-US" b="1" dirty="0"/>
              <a:t>()</a:t>
            </a:r>
            <a:r>
              <a:rPr lang="en-US" dirty="0"/>
              <a:t> method to sort transient attributes, which will take attribute names with the </a:t>
            </a:r>
            <a:r>
              <a:rPr lang="en-US" b="1" dirty="0" err="1"/>
              <a:t>desc</a:t>
            </a:r>
            <a:r>
              <a:rPr lang="en-US" dirty="0"/>
              <a:t> or </a:t>
            </a:r>
            <a:r>
              <a:rPr lang="en-US" b="1" dirty="0" err="1"/>
              <a:t>asc</a:t>
            </a:r>
            <a:r>
              <a:rPr lang="en-US" dirty="0"/>
              <a:t> clause. </a:t>
            </a:r>
          </a:p>
          <a:p>
            <a:pPr marL="0" indent="0">
              <a:buNone/>
            </a:pP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vo.setSortBy</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FullName</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desc</a:t>
            </a:r>
            <a:r>
              <a:rPr lang="en-US" sz="1800" dirty="0">
                <a:latin typeface="Courier New" panose="02070309020205020404" pitchFamily="49" charset="0"/>
                <a:cs typeface="Courier New" panose="02070309020205020404" pitchFamily="49" charset="0"/>
              </a:rPr>
              <a:t>"); </a:t>
            </a:r>
            <a:endParaRPr lang="en-US" sz="1800" dirty="0" smtClean="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vo.executeQuery</a:t>
            </a:r>
            <a:r>
              <a:rPr lang="en-US" sz="1800" dirty="0">
                <a:latin typeface="Courier New" panose="02070309020205020404" pitchFamily="49" charset="0"/>
                <a:cs typeface="Courier New" panose="02070309020205020404" pitchFamily="49" charset="0"/>
              </a:rPr>
              <a:t>();</a:t>
            </a:r>
          </a:p>
          <a:p>
            <a:pPr lvl="1" fontAlgn="base"/>
            <a:r>
              <a:rPr lang="en-US" dirty="0"/>
              <a:t>Use the </a:t>
            </a:r>
            <a:r>
              <a:rPr lang="en-US" b="1" dirty="0" err="1"/>
              <a:t>setOrderByClause</a:t>
            </a:r>
            <a:r>
              <a:rPr lang="en-US" b="1" dirty="0"/>
              <a:t>()</a:t>
            </a:r>
            <a:r>
              <a:rPr lang="en-US" dirty="0"/>
              <a:t> method to sort columns from the database table (persistent attributes). </a:t>
            </a:r>
          </a:p>
          <a:p>
            <a:pPr marL="457200" lvl="1" indent="0" fontAlgn="base">
              <a:buNone/>
            </a:pPr>
            <a:r>
              <a:rPr lang="en-US" sz="1800" dirty="0" err="1" smtClean="0">
                <a:latin typeface="Courier New" panose="02070309020205020404" pitchFamily="49" charset="0"/>
                <a:cs typeface="Courier New" panose="02070309020205020404" pitchFamily="49" charset="0"/>
              </a:rPr>
              <a:t>vo.setOrderByClause</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EmployeeEO.FIRST_NAME</a:t>
            </a:r>
            <a:r>
              <a:rPr lang="en-US" sz="1800" dirty="0">
                <a:latin typeface="Courier New" panose="02070309020205020404" pitchFamily="49" charset="0"/>
                <a:cs typeface="Courier New" panose="02070309020205020404" pitchFamily="49" charset="0"/>
              </a:rPr>
              <a:t> ASC"); </a:t>
            </a:r>
            <a:endParaRPr lang="en-US" sz="1800" dirty="0" smtClean="0">
              <a:latin typeface="Courier New" panose="02070309020205020404" pitchFamily="49" charset="0"/>
              <a:cs typeface="Courier New" panose="02070309020205020404" pitchFamily="49" charset="0"/>
            </a:endParaRPr>
          </a:p>
          <a:p>
            <a:pPr marL="457200" lvl="1" indent="0" fontAlgn="base">
              <a:buNone/>
            </a:pPr>
            <a:r>
              <a:rPr lang="en-US" sz="1800" dirty="0" err="1" smtClean="0">
                <a:latin typeface="Courier New" panose="02070309020205020404" pitchFamily="49" charset="0"/>
                <a:cs typeface="Courier New" panose="02070309020205020404" pitchFamily="49" charset="0"/>
              </a:rPr>
              <a:t>vo.executeQuery</a:t>
            </a:r>
            <a:r>
              <a:rPr lang="en-US" sz="18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2066537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85550"/>
            <a:ext cx="10018713" cy="1033818"/>
          </a:xfrm>
        </p:spPr>
        <p:txBody>
          <a:bodyPr>
            <a:normAutofit/>
          </a:bodyPr>
          <a:lstStyle/>
          <a:p>
            <a:r>
              <a:rPr lang="en-US" b="1" dirty="0"/>
              <a:t>Ingredients of a view object</a:t>
            </a:r>
            <a:endParaRPr lang="en-US" dirty="0"/>
          </a:p>
        </p:txBody>
      </p:sp>
      <p:pic>
        <p:nvPicPr>
          <p:cNvPr id="5" name="Content Placeholder 4"/>
          <p:cNvPicPr>
            <a:picLocks noGrp="1"/>
          </p:cNvPicPr>
          <p:nvPr>
            <p:ph idx="1"/>
          </p:nvPr>
        </p:nvPicPr>
        <p:blipFill>
          <a:blip r:embed="rId2"/>
          <a:stretch>
            <a:fillRect/>
          </a:stretch>
        </p:blipFill>
        <p:spPr>
          <a:xfrm>
            <a:off x="2885024" y="1160463"/>
            <a:ext cx="7217289" cy="5418137"/>
          </a:xfrm>
          <a:prstGeom prst="rect">
            <a:avLst/>
          </a:prstGeom>
        </p:spPr>
      </p:pic>
    </p:spTree>
    <p:extLst>
      <p:ext uri="{BB962C8B-B14F-4D97-AF65-F5344CB8AC3E}">
        <p14:creationId xmlns:p14="http://schemas.microsoft.com/office/powerpoint/2010/main" val="40354271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1033818"/>
          </a:xfrm>
        </p:spPr>
        <p:txBody>
          <a:bodyPr>
            <a:normAutofit/>
          </a:bodyPr>
          <a:lstStyle/>
          <a:p>
            <a:r>
              <a:rPr lang="en-US" b="1" dirty="0"/>
              <a:t>Creating a declarative SQL mode view object</a:t>
            </a:r>
            <a:endParaRPr lang="en-US" dirty="0"/>
          </a:p>
        </p:txBody>
      </p:sp>
      <p:sp>
        <p:nvSpPr>
          <p:cNvPr id="3" name="Content Placeholder 2"/>
          <p:cNvSpPr>
            <a:spLocks noGrp="1"/>
          </p:cNvSpPr>
          <p:nvPr>
            <p:ph idx="1"/>
          </p:nvPr>
        </p:nvSpPr>
        <p:spPr>
          <a:xfrm>
            <a:off x="1484310" y="1160061"/>
            <a:ext cx="10018713" cy="5418160"/>
          </a:xfrm>
        </p:spPr>
        <p:txBody>
          <a:bodyPr>
            <a:normAutofit/>
          </a:bodyPr>
          <a:lstStyle/>
          <a:p>
            <a:r>
              <a:rPr lang="en-US" dirty="0"/>
              <a:t>A declarative SQL mode view object will formulate its SQL statements at runtime based on the columns selected by the client for display. A declarative view object will simplify the query in two steps</a:t>
            </a:r>
            <a:r>
              <a:rPr lang="en-US" dirty="0" smtClean="0"/>
              <a:t>:</a:t>
            </a:r>
          </a:p>
          <a:p>
            <a:pPr lvl="1" fontAlgn="base"/>
            <a:r>
              <a:rPr lang="en-US" sz="2400" dirty="0"/>
              <a:t>Removing the attributes in the </a:t>
            </a:r>
            <a:r>
              <a:rPr lang="en-US" sz="1800" b="1" dirty="0"/>
              <a:t>SELECT</a:t>
            </a:r>
            <a:r>
              <a:rPr lang="en-US" sz="2400" dirty="0"/>
              <a:t> list, which are not selected by  the client</a:t>
            </a:r>
          </a:p>
          <a:p>
            <a:pPr lvl="1" fontAlgn="base"/>
            <a:r>
              <a:rPr lang="en-US" sz="2400" dirty="0"/>
              <a:t>Removing tables in the </a:t>
            </a:r>
            <a:r>
              <a:rPr lang="en-US" sz="1800" b="1" dirty="0"/>
              <a:t>FROM</a:t>
            </a:r>
            <a:r>
              <a:rPr lang="en-US" sz="2400" dirty="0"/>
              <a:t> clause—if the pruning rules allow </a:t>
            </a:r>
            <a:r>
              <a:rPr lang="en-US" sz="2400" dirty="0" smtClean="0"/>
              <a:t>this</a:t>
            </a:r>
            <a:endParaRPr lang="en-US" sz="2400" dirty="0"/>
          </a:p>
        </p:txBody>
      </p:sp>
    </p:spTree>
    <p:extLst>
      <p:ext uri="{BB962C8B-B14F-4D97-AF65-F5344CB8AC3E}">
        <p14:creationId xmlns:p14="http://schemas.microsoft.com/office/powerpoint/2010/main" val="32914414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1033818"/>
          </a:xfrm>
        </p:spPr>
        <p:txBody>
          <a:bodyPr>
            <a:normAutofit/>
          </a:bodyPr>
          <a:lstStyle/>
          <a:p>
            <a:r>
              <a:rPr lang="en-US" b="1" dirty="0" smtClean="0"/>
              <a:t>Rules of declarative </a:t>
            </a:r>
            <a:r>
              <a:rPr lang="en-US" b="1" dirty="0"/>
              <a:t>SQL mode view object</a:t>
            </a:r>
            <a:endParaRPr lang="en-US" dirty="0"/>
          </a:p>
        </p:txBody>
      </p:sp>
      <p:sp>
        <p:nvSpPr>
          <p:cNvPr id="3" name="Content Placeholder 2"/>
          <p:cNvSpPr>
            <a:spLocks noGrp="1"/>
          </p:cNvSpPr>
          <p:nvPr>
            <p:ph idx="1"/>
          </p:nvPr>
        </p:nvSpPr>
        <p:spPr>
          <a:xfrm>
            <a:off x="1484310" y="1160061"/>
            <a:ext cx="10018713" cy="5418160"/>
          </a:xfrm>
        </p:spPr>
        <p:txBody>
          <a:bodyPr>
            <a:normAutofit/>
          </a:bodyPr>
          <a:lstStyle/>
          <a:p>
            <a:pPr lvl="0" fontAlgn="base"/>
            <a:r>
              <a:rPr lang="en-US" dirty="0"/>
              <a:t>Only entity-based view objects can be turned into declarative mode</a:t>
            </a:r>
          </a:p>
          <a:p>
            <a:pPr lvl="0" fontAlgn="base"/>
            <a:r>
              <a:rPr lang="en-US" dirty="0"/>
              <a:t>Primary key attributes will always be in the SQL </a:t>
            </a:r>
            <a:r>
              <a:rPr lang="en-US" b="1" dirty="0" smtClean="0"/>
              <a:t>SELECT</a:t>
            </a:r>
            <a:endParaRPr lang="en-US" dirty="0"/>
          </a:p>
          <a:p>
            <a:pPr lvl="0" fontAlgn="base"/>
            <a:r>
              <a:rPr lang="en-US" dirty="0"/>
              <a:t>Attributes, which need to be conditionally excluded from the SQL </a:t>
            </a:r>
            <a:r>
              <a:rPr lang="en-US" b="1" dirty="0"/>
              <a:t>SELECT</a:t>
            </a:r>
            <a:r>
              <a:rPr lang="en-US" dirty="0"/>
              <a:t> statement, should have </a:t>
            </a:r>
            <a:r>
              <a:rPr lang="en-US" b="1" dirty="0"/>
              <a:t>Selected</a:t>
            </a:r>
            <a:r>
              <a:rPr lang="en-US" dirty="0"/>
              <a:t> in the </a:t>
            </a:r>
            <a:r>
              <a:rPr lang="en-US" b="1" dirty="0" smtClean="0"/>
              <a:t>Query</a:t>
            </a:r>
            <a:r>
              <a:rPr lang="en-US" dirty="0" smtClean="0"/>
              <a:t> property </a:t>
            </a:r>
            <a:r>
              <a:rPr lang="en-US" dirty="0"/>
              <a:t>set to </a:t>
            </a:r>
            <a:r>
              <a:rPr lang="en-US" b="1" dirty="0"/>
              <a:t>false</a:t>
            </a:r>
            <a:r>
              <a:rPr lang="en-US" dirty="0"/>
              <a:t>. </a:t>
            </a:r>
            <a:endParaRPr lang="en-US" dirty="0" smtClean="0"/>
          </a:p>
          <a:p>
            <a:pPr lvl="0" fontAlgn="base"/>
            <a:r>
              <a:rPr lang="en-US" dirty="0" smtClean="0"/>
              <a:t>If </a:t>
            </a:r>
            <a:r>
              <a:rPr lang="en-US" dirty="0"/>
              <a:t>an attribute is configured to depend upon other attributes, the driving attributes will be automatically </a:t>
            </a:r>
            <a:r>
              <a:rPr lang="en-US" dirty="0" smtClean="0"/>
              <a:t>selected whenever the dependent attribute is  part of the selected attribute list.</a:t>
            </a:r>
            <a:endParaRPr lang="en-US" dirty="0"/>
          </a:p>
        </p:txBody>
      </p:sp>
    </p:spTree>
    <p:extLst>
      <p:ext uri="{BB962C8B-B14F-4D97-AF65-F5344CB8AC3E}">
        <p14:creationId xmlns:p14="http://schemas.microsoft.com/office/powerpoint/2010/main" val="39882822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1033818"/>
          </a:xfrm>
        </p:spPr>
        <p:txBody>
          <a:bodyPr>
            <a:normAutofit/>
          </a:bodyPr>
          <a:lstStyle/>
          <a:p>
            <a:r>
              <a:rPr lang="en-US" b="1" dirty="0" smtClean="0"/>
              <a:t>Rules of declarative </a:t>
            </a:r>
            <a:r>
              <a:rPr lang="en-US" b="1" dirty="0"/>
              <a:t>SQL mode view object</a:t>
            </a:r>
            <a:endParaRPr lang="en-US" dirty="0"/>
          </a:p>
        </p:txBody>
      </p:sp>
      <p:sp>
        <p:nvSpPr>
          <p:cNvPr id="3" name="Content Placeholder 2"/>
          <p:cNvSpPr>
            <a:spLocks noGrp="1"/>
          </p:cNvSpPr>
          <p:nvPr>
            <p:ph idx="1"/>
          </p:nvPr>
        </p:nvSpPr>
        <p:spPr>
          <a:xfrm>
            <a:off x="1484310" y="1160061"/>
            <a:ext cx="10018713" cy="5418160"/>
          </a:xfrm>
        </p:spPr>
        <p:txBody>
          <a:bodyPr>
            <a:normAutofit/>
          </a:bodyPr>
          <a:lstStyle/>
          <a:p>
            <a:pPr lvl="0" fontAlgn="base"/>
            <a:r>
              <a:rPr lang="en-US" dirty="0"/>
              <a:t>If a view object is based on multiple entity object </a:t>
            </a:r>
            <a:r>
              <a:rPr lang="en-US" dirty="0" smtClean="0"/>
              <a:t>the </a:t>
            </a:r>
            <a:r>
              <a:rPr lang="en-US" dirty="0"/>
              <a:t>following things can be true:</a:t>
            </a:r>
          </a:p>
          <a:p>
            <a:pPr lvl="1"/>
            <a:r>
              <a:rPr lang="en-US" dirty="0" smtClean="0"/>
              <a:t>The </a:t>
            </a:r>
            <a:r>
              <a:rPr lang="en-US" dirty="0"/>
              <a:t>table corresponding to the primary entity usage will always be part of the join in the query</a:t>
            </a:r>
          </a:p>
          <a:p>
            <a:pPr lvl="1"/>
            <a:r>
              <a:rPr lang="en-US" dirty="0" smtClean="0"/>
              <a:t>The </a:t>
            </a:r>
            <a:r>
              <a:rPr lang="en-US" dirty="0"/>
              <a:t>table corresponding to secondary (non-primary) entity usage  will be part of the join query, if it has at least one attribute in the selected list</a:t>
            </a:r>
          </a:p>
          <a:p>
            <a:pPr lvl="1"/>
            <a:r>
              <a:rPr lang="en-US" dirty="0" smtClean="0"/>
              <a:t>The </a:t>
            </a:r>
            <a:r>
              <a:rPr lang="en-US" dirty="0"/>
              <a:t>primary key attribute of a table corresponding to an entity usage will be automatically added to the selected list, if that table is part of the join query</a:t>
            </a:r>
          </a:p>
          <a:p>
            <a:pPr lvl="1"/>
            <a:r>
              <a:rPr lang="en-US" dirty="0" smtClean="0"/>
              <a:t>The </a:t>
            </a:r>
            <a:r>
              <a:rPr lang="en-US" dirty="0"/>
              <a:t>table corresponding to an entity usage will be automatically added to the join query, if an applied view criteria or a sort criteria clause refers an attribute from this entity usage</a:t>
            </a:r>
          </a:p>
        </p:txBody>
      </p:sp>
    </p:spTree>
    <p:extLst>
      <p:ext uri="{BB962C8B-B14F-4D97-AF65-F5344CB8AC3E}">
        <p14:creationId xmlns:p14="http://schemas.microsoft.com/office/powerpoint/2010/main" val="21454015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1033818"/>
          </a:xfrm>
        </p:spPr>
        <p:txBody>
          <a:bodyPr>
            <a:normAutofit fontScale="90000"/>
          </a:bodyPr>
          <a:lstStyle/>
          <a:p>
            <a:r>
              <a:rPr lang="en-US" b="1" dirty="0"/>
              <a:t>Inheritance hierarchies in view objects with </a:t>
            </a:r>
            <a:r>
              <a:rPr lang="en-US" b="1" dirty="0" err="1" smtClean="0"/>
              <a:t>nonpolymorphic</a:t>
            </a:r>
            <a:r>
              <a:rPr lang="en-US" b="1" dirty="0" smtClean="0"/>
              <a:t> </a:t>
            </a:r>
            <a:r>
              <a:rPr lang="en-US" b="1" dirty="0"/>
              <a:t>entity usage</a:t>
            </a:r>
            <a:endParaRPr lang="en-US" dirty="0"/>
          </a:p>
        </p:txBody>
      </p:sp>
      <p:sp>
        <p:nvSpPr>
          <p:cNvPr id="3" name="Content Placeholder 2"/>
          <p:cNvSpPr>
            <a:spLocks noGrp="1"/>
          </p:cNvSpPr>
          <p:nvPr>
            <p:ph idx="1"/>
          </p:nvPr>
        </p:nvSpPr>
        <p:spPr>
          <a:xfrm>
            <a:off x="1484310" y="1160061"/>
            <a:ext cx="10018713" cy="5418160"/>
          </a:xfrm>
        </p:spPr>
        <p:txBody>
          <a:bodyPr>
            <a:normAutofit/>
          </a:bodyPr>
          <a:lstStyle/>
          <a:p>
            <a:r>
              <a:rPr lang="en-US" dirty="0"/>
              <a:t>If the view objects that you have selected as a base for extending do not contain any polymorphic entity usage, the extended view object will have the following properties:</a:t>
            </a:r>
          </a:p>
          <a:p>
            <a:pPr lvl="1" fontAlgn="base"/>
            <a:r>
              <a:rPr lang="en-US" dirty="0"/>
              <a:t>The new extended view object will inherit all the metadata definitions  from the base view object, which includes attribute definitions, query,  view criteria, bind variables, view </a:t>
            </a:r>
            <a:r>
              <a:rPr lang="en-US" dirty="0" err="1" smtClean="0"/>
              <a:t>accessor</a:t>
            </a:r>
            <a:r>
              <a:rPr lang="en-US" dirty="0" smtClean="0"/>
              <a:t> , </a:t>
            </a:r>
            <a:r>
              <a:rPr lang="en-US" dirty="0"/>
              <a:t>and view link definitions.</a:t>
            </a:r>
          </a:p>
          <a:p>
            <a:pPr lvl="1" fontAlgn="base"/>
            <a:r>
              <a:rPr lang="en-US" dirty="0"/>
              <a:t>The extended view object can optionally override the query and bind variable values, and add extra bind variables, view criteria, and view links.</a:t>
            </a:r>
          </a:p>
          <a:p>
            <a:pPr lvl="1" fontAlgn="base"/>
            <a:r>
              <a:rPr lang="en-US" dirty="0"/>
              <a:t>Overriding the attributes and methods from the Java implementations of an extended view object follows the rules in Java language.</a:t>
            </a:r>
          </a:p>
        </p:txBody>
      </p:sp>
    </p:spTree>
    <p:extLst>
      <p:ext uri="{BB962C8B-B14F-4D97-AF65-F5344CB8AC3E}">
        <p14:creationId xmlns:p14="http://schemas.microsoft.com/office/powerpoint/2010/main" val="21698779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1033818"/>
          </a:xfrm>
        </p:spPr>
        <p:txBody>
          <a:bodyPr>
            <a:normAutofit fontScale="90000"/>
          </a:bodyPr>
          <a:lstStyle/>
          <a:p>
            <a:r>
              <a:rPr lang="en-US" b="1" dirty="0"/>
              <a:t>Inheritance hierarchies in view objects with polymorphic entity usage</a:t>
            </a:r>
            <a:endParaRPr lang="en-US" dirty="0"/>
          </a:p>
        </p:txBody>
      </p:sp>
      <p:sp>
        <p:nvSpPr>
          <p:cNvPr id="3" name="Content Placeholder 2"/>
          <p:cNvSpPr>
            <a:spLocks noGrp="1"/>
          </p:cNvSpPr>
          <p:nvPr>
            <p:ph idx="1"/>
          </p:nvPr>
        </p:nvSpPr>
        <p:spPr>
          <a:xfrm>
            <a:off x="1484310" y="1160061"/>
            <a:ext cx="10018713" cy="5418160"/>
          </a:xfrm>
        </p:spPr>
        <p:txBody>
          <a:bodyPr>
            <a:normAutofit/>
          </a:bodyPr>
          <a:lstStyle/>
          <a:p>
            <a:r>
              <a:rPr lang="en-US" dirty="0"/>
              <a:t>A polymorphic view object refers to a view object, which has the ability to process properties and functions differently by dynamically linking the matching entity object usages in the hierarchy based on the polymorphic discriminator value. </a:t>
            </a:r>
            <a:endParaRPr lang="en-US" dirty="0" smtClean="0"/>
          </a:p>
          <a:p>
            <a:r>
              <a:rPr lang="en-US" dirty="0"/>
              <a:t>When you use a polymorphic view object to create a row, the framework will delegate the call to create a row for the corresponding entity usage, which is evaluated based on the value set for the polymorphic discriminator attribute. </a:t>
            </a:r>
          </a:p>
        </p:txBody>
      </p:sp>
    </p:spTree>
    <p:extLst>
      <p:ext uri="{BB962C8B-B14F-4D97-AF65-F5344CB8AC3E}">
        <p14:creationId xmlns:p14="http://schemas.microsoft.com/office/powerpoint/2010/main" val="17360367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1033818"/>
          </a:xfrm>
        </p:spPr>
        <p:txBody>
          <a:bodyPr>
            <a:normAutofit fontScale="90000"/>
          </a:bodyPr>
          <a:lstStyle/>
          <a:p>
            <a:r>
              <a:rPr lang="en-US" b="1" dirty="0"/>
              <a:t>Inheritance hierarchies in view objects with polymorphic entity usage</a:t>
            </a:r>
            <a:endParaRPr lang="en-US" dirty="0"/>
          </a:p>
        </p:txBody>
      </p:sp>
      <p:sp>
        <p:nvSpPr>
          <p:cNvPr id="3" name="Content Placeholder 2"/>
          <p:cNvSpPr>
            <a:spLocks noGrp="1"/>
          </p:cNvSpPr>
          <p:nvPr>
            <p:ph idx="1"/>
          </p:nvPr>
        </p:nvSpPr>
        <p:spPr>
          <a:xfrm>
            <a:off x="1484310" y="1160061"/>
            <a:ext cx="10018713" cy="5418160"/>
          </a:xfrm>
        </p:spPr>
        <p:txBody>
          <a:bodyPr>
            <a:normAutofit/>
          </a:bodyPr>
          <a:lstStyle/>
          <a:p>
            <a:r>
              <a:rPr lang="en-US" dirty="0"/>
              <a:t>If you call </a:t>
            </a:r>
            <a:r>
              <a:rPr lang="en-US" b="1" dirty="0" err="1"/>
              <a:t>createAndInitRow</a:t>
            </a:r>
            <a:r>
              <a:rPr lang="en-US" b="1" dirty="0"/>
              <a:t>()</a:t>
            </a:r>
            <a:r>
              <a:rPr lang="en-US" dirty="0"/>
              <a:t> </a:t>
            </a:r>
            <a:r>
              <a:rPr lang="en-US" dirty="0" smtClean="0"/>
              <a:t>with discriminator attribute the </a:t>
            </a:r>
            <a:r>
              <a:rPr lang="en-US" dirty="0"/>
              <a:t>framework will  resolve the underlying entity object as </a:t>
            </a:r>
            <a:r>
              <a:rPr lang="en-US" b="1" dirty="0" err="1" smtClean="0"/>
              <a:t>SalesEmployeeEO</a:t>
            </a:r>
            <a:r>
              <a:rPr lang="en-US" dirty="0" smtClean="0"/>
              <a:t> and will invoke the </a:t>
            </a:r>
            <a:r>
              <a:rPr lang="en-US" b="1" dirty="0" smtClean="0"/>
              <a:t>create(</a:t>
            </a:r>
            <a:r>
              <a:rPr lang="en-US" b="1" dirty="0" err="1" smtClean="0"/>
              <a:t>AttributeList</a:t>
            </a:r>
            <a:r>
              <a:rPr lang="en-US" b="1" dirty="0" smtClean="0"/>
              <a:t> </a:t>
            </a:r>
            <a:r>
              <a:rPr lang="en-US" b="1" dirty="0" err="1" smtClean="0"/>
              <a:t>nameValuePair</a:t>
            </a:r>
            <a:r>
              <a:rPr lang="en-US" b="1" dirty="0" smtClean="0"/>
              <a:t>)</a:t>
            </a:r>
            <a:r>
              <a:rPr lang="en-US" dirty="0" smtClean="0"/>
              <a:t> method on it.</a:t>
            </a:r>
          </a:p>
          <a:p>
            <a:pPr marL="0" indent="0">
              <a:buNone/>
            </a:pPr>
            <a:r>
              <a:rPr lang="en-US" sz="1800" dirty="0" smtClean="0">
                <a:latin typeface="Courier New" panose="02070309020205020404" pitchFamily="49" charset="0"/>
                <a:cs typeface="Courier New" panose="02070309020205020404" pitchFamily="49" charset="0"/>
              </a:rPr>
              <a:t>Row row=null;</a:t>
            </a:r>
          </a:p>
          <a:p>
            <a:pPr marL="0" indent="0">
              <a:buNone/>
            </a:pPr>
            <a:r>
              <a:rPr lang="en-US" sz="1800" dirty="0" err="1" smtClean="0">
                <a:latin typeface="Courier New" panose="02070309020205020404" pitchFamily="49" charset="0"/>
                <a:cs typeface="Courier New" panose="02070309020205020404" pitchFamily="49" charset="0"/>
              </a:rPr>
              <a:t>NameValuePairs</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nvp</a:t>
            </a:r>
            <a:r>
              <a:rPr lang="en-US" sz="1800" dirty="0" smtClean="0">
                <a:latin typeface="Courier New" panose="02070309020205020404" pitchFamily="49" charset="0"/>
                <a:cs typeface="Courier New" panose="02070309020205020404" pitchFamily="49" charset="0"/>
              </a:rPr>
              <a:t>=null;</a:t>
            </a:r>
          </a:p>
          <a:p>
            <a:pPr marL="0" indent="0">
              <a:buNone/>
            </a:pPr>
            <a:r>
              <a:rPr lang="en-US" sz="1800" dirty="0" err="1" smtClean="0">
                <a:latin typeface="Courier New" panose="02070309020205020404" pitchFamily="49" charset="0"/>
                <a:cs typeface="Courier New" panose="02070309020205020404" pitchFamily="49" charset="0"/>
              </a:rPr>
              <a:t>MarketingEmployeeListVOImpl</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vo</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MarketingEmployeeListVOImpl</a:t>
            </a:r>
            <a:r>
              <a:rPr lang="en-US" sz="1800" dirty="0" smtClean="0">
                <a:latin typeface="Courier New" panose="02070309020205020404" pitchFamily="49" charset="0"/>
                <a:cs typeface="Courier New" panose="02070309020205020404" pitchFamily="49" charset="0"/>
              </a:rPr>
              <a:t>)</a:t>
            </a:r>
          </a:p>
          <a:p>
            <a:pPr marL="0" indent="0">
              <a:buNone/>
            </a:pPr>
            <a:r>
              <a:rPr lang="en-US" sz="1800" dirty="0" err="1" smtClean="0">
                <a:latin typeface="Courier New" panose="02070309020205020404" pitchFamily="49" charset="0"/>
                <a:cs typeface="Courier New" panose="02070309020205020404" pitchFamily="49" charset="0"/>
              </a:rPr>
              <a:t>getMarketingEmployeeList</a:t>
            </a:r>
            <a:r>
              <a:rPr lang="en-US" sz="1800" dirty="0" smtClean="0">
                <a:latin typeface="Courier New" panose="02070309020205020404" pitchFamily="49" charset="0"/>
                <a:cs typeface="Courier New" panose="02070309020205020404" pitchFamily="49" charset="0"/>
              </a:rPr>
              <a:t>();    </a:t>
            </a:r>
          </a:p>
          <a:p>
            <a:pPr marL="0" indent="0">
              <a:buNone/>
            </a:pPr>
            <a:r>
              <a:rPr lang="en-US" sz="1800" b="1" dirty="0" err="1" smtClean="0">
                <a:latin typeface="Courier New" panose="02070309020205020404" pitchFamily="49" charset="0"/>
                <a:cs typeface="Courier New" panose="02070309020205020404" pitchFamily="49" charset="0"/>
              </a:rPr>
              <a:t>nvp</a:t>
            </a:r>
            <a:r>
              <a:rPr lang="en-US" sz="1800" b="1" dirty="0" smtClean="0">
                <a:latin typeface="Courier New" panose="02070309020205020404" pitchFamily="49" charset="0"/>
                <a:cs typeface="Courier New" panose="02070309020205020404" pitchFamily="49" charset="0"/>
              </a:rPr>
              <a:t> = new </a:t>
            </a:r>
            <a:r>
              <a:rPr lang="en-US" sz="1800" b="1" dirty="0" err="1" smtClean="0">
                <a:latin typeface="Courier New" panose="02070309020205020404" pitchFamily="49" charset="0"/>
                <a:cs typeface="Courier New" panose="02070309020205020404" pitchFamily="49" charset="0"/>
              </a:rPr>
              <a:t>NameValuePairs</a:t>
            </a:r>
            <a:r>
              <a:rPr lang="en-US" sz="1800" b="1" dirty="0" smtClean="0">
                <a:latin typeface="Courier New" panose="02070309020205020404" pitchFamily="49" charset="0"/>
                <a:cs typeface="Courier New" panose="02070309020205020404" pitchFamily="49" charset="0"/>
              </a:rPr>
              <a:t>();</a:t>
            </a:r>
          </a:p>
          <a:p>
            <a:pPr marL="0" indent="0">
              <a:buNone/>
            </a:pPr>
            <a:r>
              <a:rPr lang="en-US" sz="1800" b="1" dirty="0" err="1" smtClean="0">
                <a:latin typeface="Courier New" panose="02070309020205020404" pitchFamily="49" charset="0"/>
                <a:cs typeface="Courier New" panose="02070309020205020404" pitchFamily="49" charset="0"/>
              </a:rPr>
              <a:t>nvp.setAttribute</a:t>
            </a:r>
            <a:r>
              <a:rPr lang="en-US" sz="1800" b="1" dirty="0" smtClean="0">
                <a:latin typeface="Courier New" panose="02070309020205020404" pitchFamily="49" charset="0"/>
                <a:cs typeface="Courier New" panose="02070309020205020404" pitchFamily="49" charset="0"/>
              </a:rPr>
              <a:t>("</a:t>
            </a:r>
            <a:r>
              <a:rPr lang="en-US" sz="1800" b="1" dirty="0" err="1" smtClean="0">
                <a:latin typeface="Courier New" panose="02070309020205020404" pitchFamily="49" charset="0"/>
                <a:cs typeface="Courier New" panose="02070309020205020404" pitchFamily="49" charset="0"/>
              </a:rPr>
              <a:t>DepartmentId</a:t>
            </a:r>
            <a:r>
              <a:rPr lang="en-US" sz="1800" b="1" dirty="0" smtClean="0">
                <a:latin typeface="Courier New" panose="02070309020205020404" pitchFamily="49" charset="0"/>
                <a:cs typeface="Courier New" panose="02070309020205020404" pitchFamily="49" charset="0"/>
              </a:rPr>
              <a:t>", "90");</a:t>
            </a:r>
          </a:p>
          <a:p>
            <a:pPr marL="0" indent="0">
              <a:buNone/>
            </a:pPr>
            <a:r>
              <a:rPr lang="en-US" sz="1800" dirty="0" smtClean="0">
                <a:latin typeface="Courier New" panose="02070309020205020404" pitchFamily="49" charset="0"/>
                <a:cs typeface="Courier New" panose="02070309020205020404" pitchFamily="49" charset="0"/>
              </a:rPr>
              <a:t>//VO delegates the </a:t>
            </a:r>
            <a:r>
              <a:rPr lang="en-US" sz="1800" dirty="0" err="1" smtClean="0">
                <a:latin typeface="Courier New" panose="02070309020205020404" pitchFamily="49" charset="0"/>
                <a:cs typeface="Courier New" panose="02070309020205020404" pitchFamily="49" charset="0"/>
              </a:rPr>
              <a:t>createAndInitRow</a:t>
            </a:r>
            <a:r>
              <a:rPr lang="en-US" sz="1800" dirty="0" smtClean="0">
                <a:latin typeface="Courier New" panose="02070309020205020404" pitchFamily="49" charset="0"/>
                <a:cs typeface="Courier New" panose="02070309020205020404" pitchFamily="49" charset="0"/>
              </a:rPr>
              <a:t>() call to </a:t>
            </a:r>
            <a:r>
              <a:rPr lang="en-US" sz="1800" dirty="0" err="1" smtClean="0">
                <a:latin typeface="Courier New" panose="02070309020205020404" pitchFamily="49" charset="0"/>
                <a:cs typeface="Courier New" panose="02070309020205020404" pitchFamily="49" charset="0"/>
              </a:rPr>
              <a:t>SalesEmployeeExEO</a:t>
            </a:r>
            <a:r>
              <a:rPr lang="en-US" sz="1800" dirty="0" smtClean="0">
                <a:latin typeface="Courier New" panose="02070309020205020404" pitchFamily="49" charset="0"/>
                <a:cs typeface="Courier New" panose="02070309020205020404" pitchFamily="49" charset="0"/>
              </a:rPr>
              <a:t> as //</a:t>
            </a:r>
            <a:r>
              <a:rPr lang="en-US" sz="1800" dirty="0" err="1" smtClean="0">
                <a:latin typeface="Courier New" panose="02070309020205020404" pitchFamily="49" charset="0"/>
                <a:cs typeface="Courier New" panose="02070309020205020404" pitchFamily="49" charset="0"/>
              </a:rPr>
              <a:t>DepartmentId</a:t>
            </a:r>
            <a:r>
              <a:rPr lang="en-US" sz="1800" dirty="0" smtClean="0">
                <a:latin typeface="Courier New" panose="02070309020205020404" pitchFamily="49" charset="0"/>
                <a:cs typeface="Courier New" panose="02070309020205020404" pitchFamily="49" charset="0"/>
              </a:rPr>
              <a:t>=90   </a:t>
            </a:r>
          </a:p>
          <a:p>
            <a:pPr marL="0" indent="0">
              <a:buNone/>
            </a:pPr>
            <a:r>
              <a:rPr lang="en-US" sz="1800" b="1" dirty="0" smtClean="0">
                <a:latin typeface="Courier New" panose="02070309020205020404" pitchFamily="49" charset="0"/>
                <a:cs typeface="Courier New" panose="02070309020205020404" pitchFamily="49" charset="0"/>
              </a:rPr>
              <a:t>row=</a:t>
            </a:r>
            <a:r>
              <a:rPr lang="en-US" sz="1800" b="1" dirty="0" err="1" smtClean="0">
                <a:latin typeface="Courier New" panose="02070309020205020404" pitchFamily="49" charset="0"/>
                <a:cs typeface="Courier New" panose="02070309020205020404" pitchFamily="49" charset="0"/>
              </a:rPr>
              <a:t>vo.createAndInitRow</a:t>
            </a:r>
            <a:r>
              <a:rPr lang="en-US" sz="1800" b="1" dirty="0" smtClean="0">
                <a:latin typeface="Courier New" panose="02070309020205020404" pitchFamily="49" charset="0"/>
                <a:cs typeface="Courier New" panose="02070309020205020404" pitchFamily="49" charset="0"/>
              </a:rPr>
              <a:t>(</a:t>
            </a:r>
            <a:r>
              <a:rPr lang="en-US" sz="1800" b="1" dirty="0" err="1" smtClean="0">
                <a:latin typeface="Courier New" panose="02070309020205020404" pitchFamily="49" charset="0"/>
                <a:cs typeface="Courier New" panose="02070309020205020404" pitchFamily="49" charset="0"/>
              </a:rPr>
              <a:t>nvp</a:t>
            </a:r>
            <a:r>
              <a:rPr lang="en-US" sz="1800" b="1" dirty="0" smtClean="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3774535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59"/>
            <a:ext cx="10018713" cy="1033818"/>
          </a:xfrm>
        </p:spPr>
        <p:txBody>
          <a:bodyPr>
            <a:normAutofit/>
          </a:bodyPr>
          <a:lstStyle/>
          <a:p>
            <a:r>
              <a:rPr lang="en-US" b="1" dirty="0"/>
              <a:t>Specifying the query mode for a view object</a:t>
            </a:r>
            <a:endParaRPr lang="en-US" dirty="0"/>
          </a:p>
        </p:txBody>
      </p:sp>
      <p:sp>
        <p:nvSpPr>
          <p:cNvPr id="3" name="Content Placeholder 2"/>
          <p:cNvSpPr>
            <a:spLocks noGrp="1"/>
          </p:cNvSpPr>
          <p:nvPr>
            <p:ph idx="1"/>
          </p:nvPr>
        </p:nvSpPr>
        <p:spPr>
          <a:xfrm>
            <a:off x="1484310" y="1160061"/>
            <a:ext cx="10018713" cy="5418160"/>
          </a:xfrm>
        </p:spPr>
        <p:txBody>
          <a:bodyPr>
            <a:normAutofit/>
          </a:bodyPr>
          <a:lstStyle/>
          <a:p>
            <a:r>
              <a:rPr lang="en-US" dirty="0"/>
              <a:t>A view object's query mode selects the </a:t>
            </a:r>
            <a:r>
              <a:rPr lang="en-US" dirty="0" err="1"/>
              <a:t>datasource</a:t>
            </a:r>
            <a:r>
              <a:rPr lang="en-US" dirty="0"/>
              <a:t> that will be used to populate the row set. The query modes for a view object are as follows:</a:t>
            </a:r>
          </a:p>
          <a:p>
            <a:pPr lvl="1" fontAlgn="base"/>
            <a:r>
              <a:rPr lang="en-US" b="1" dirty="0"/>
              <a:t>Scan database tables</a:t>
            </a:r>
            <a:r>
              <a:rPr lang="en-US" dirty="0"/>
              <a:t>: In this mode, the query is fired against the database.  This is the default query mode for a view object.</a:t>
            </a:r>
          </a:p>
          <a:p>
            <a:pPr lvl="1" fontAlgn="base"/>
            <a:r>
              <a:rPr lang="en-US" b="1" dirty="0"/>
              <a:t>Scan view rows</a:t>
            </a:r>
            <a:r>
              <a:rPr lang="en-US" dirty="0"/>
              <a:t>: In this mode, the view object queries the rows that are already present in the query collection. </a:t>
            </a:r>
            <a:endParaRPr lang="en-US" dirty="0" smtClean="0"/>
          </a:p>
          <a:p>
            <a:pPr lvl="1" fontAlgn="base"/>
            <a:r>
              <a:rPr lang="en-US" b="1" dirty="0" smtClean="0"/>
              <a:t>Scan </a:t>
            </a:r>
            <a:r>
              <a:rPr lang="en-US" b="1" dirty="0"/>
              <a:t>entity cache</a:t>
            </a:r>
            <a:r>
              <a:rPr lang="en-US" dirty="0"/>
              <a:t>: This mode is applicable only to entity-based view objects. In this mode, the rows in the entity cache are queried to build the row set. </a:t>
            </a:r>
            <a:endParaRPr lang="en-US" dirty="0" smtClean="0"/>
          </a:p>
          <a:p>
            <a:pPr fontAlgn="base"/>
            <a:r>
              <a:rPr lang="en-US" dirty="0"/>
              <a:t>You cannot use expert mode view objects in the in-memory query mode such as scan the view rows or scan the entity cache. This is because the framework does not replicate all the search capabilities from the database in the middle tier, which is not efficient as well. </a:t>
            </a:r>
          </a:p>
        </p:txBody>
      </p:sp>
    </p:spTree>
    <p:extLst>
      <p:ext uri="{BB962C8B-B14F-4D97-AF65-F5344CB8AC3E}">
        <p14:creationId xmlns:p14="http://schemas.microsoft.com/office/powerpoint/2010/main" val="233852780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Oracle Adf -Example.potx" id="{11C7C6D3-D5A0-4CD7-BDD3-4736FBFF5CDD}" vid="{FACF3ED7-8AEF-4203-8BB0-FB4162EC3D2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Oracle Adf -Example</Template>
  <TotalTime>905</TotalTime>
  <Words>1076</Words>
  <Application>Microsoft Office PowerPoint</Application>
  <PresentationFormat>Widescreen</PresentationFormat>
  <Paragraphs>80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Corbel</vt:lpstr>
      <vt:lpstr>Courier New</vt:lpstr>
      <vt:lpstr>Parallax</vt:lpstr>
      <vt:lpstr>PowerPoint Presentation</vt:lpstr>
      <vt:lpstr>Ingredients of a view object</vt:lpstr>
      <vt:lpstr>Creating a declarative SQL mode view object</vt:lpstr>
      <vt:lpstr>Rules of declarative SQL mode view object</vt:lpstr>
      <vt:lpstr>Rules of declarative SQL mode view object</vt:lpstr>
      <vt:lpstr>Inheritance hierarchies in view objects with nonpolymorphic entity usage</vt:lpstr>
      <vt:lpstr>Inheritance hierarchies in view objects with polymorphic entity usage</vt:lpstr>
      <vt:lpstr>Inheritance hierarchies in view objects with polymorphic entity usage</vt:lpstr>
      <vt:lpstr>Specifying the query mode for a view object</vt:lpstr>
      <vt:lpstr>Specifying the query mode for a view object</vt:lpstr>
      <vt:lpstr>Appending the WHERE clause at runtime</vt:lpstr>
      <vt:lpstr>Changing the query of a view object at runtime</vt:lpstr>
      <vt:lpstr>Programmatically sorting view object rows</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Oracle ADF</dc:title>
  <dc:creator>Hosein Zare</dc:creator>
  <cp:lastModifiedBy>Hosein Zare</cp:lastModifiedBy>
  <cp:revision>136</cp:revision>
  <dcterms:created xsi:type="dcterms:W3CDTF">2013-09-28T20:16:03Z</dcterms:created>
  <dcterms:modified xsi:type="dcterms:W3CDTF">2014-01-12T19:42:07Z</dcterms:modified>
</cp:coreProperties>
</file>