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39" r:id="rId1"/>
  </p:sldMasterIdLst>
  <p:notesMasterIdLst>
    <p:notesMasterId r:id="rId22"/>
  </p:notesMasterIdLst>
  <p:sldIdLst>
    <p:sldId id="284" r:id="rId2"/>
    <p:sldId id="297" r:id="rId3"/>
    <p:sldId id="298" r:id="rId4"/>
    <p:sldId id="299" r:id="rId5"/>
    <p:sldId id="301" r:id="rId6"/>
    <p:sldId id="302" r:id="rId7"/>
    <p:sldId id="303" r:id="rId8"/>
    <p:sldId id="304" r:id="rId9"/>
    <p:sldId id="306" r:id="rId10"/>
    <p:sldId id="307" r:id="rId11"/>
    <p:sldId id="308" r:id="rId12"/>
    <p:sldId id="309" r:id="rId13"/>
    <p:sldId id="310" r:id="rId14"/>
    <p:sldId id="311" r:id="rId15"/>
    <p:sldId id="312" r:id="rId16"/>
    <p:sldId id="313" r:id="rId17"/>
    <p:sldId id="314" r:id="rId18"/>
    <p:sldId id="315" r:id="rId19"/>
    <p:sldId id="316" r:id="rId20"/>
    <p:sldId id="31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F2BDFF-A9F9-494A-AC42-BA35B1647733}">
          <p14:sldIdLst>
            <p14:sldId id="284"/>
            <p14:sldId id="297"/>
            <p14:sldId id="298"/>
            <p14:sldId id="299"/>
            <p14:sldId id="301"/>
            <p14:sldId id="302"/>
            <p14:sldId id="303"/>
            <p14:sldId id="304"/>
            <p14:sldId id="306"/>
            <p14:sldId id="307"/>
            <p14:sldId id="308"/>
            <p14:sldId id="309"/>
            <p14:sldId id="310"/>
            <p14:sldId id="311"/>
            <p14:sldId id="312"/>
            <p14:sldId id="313"/>
            <p14:sldId id="314"/>
            <p14:sldId id="315"/>
            <p14:sldId id="316"/>
            <p14:sldId id="31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autoAdjust="0"/>
  </p:normalViewPr>
  <p:slideViewPr>
    <p:cSldViewPr snapToGrid="0">
      <p:cViewPr varScale="1">
        <p:scale>
          <a:sx n="70" d="100"/>
          <a:sy n="70" d="100"/>
        </p:scale>
        <p:origin x="726" y="72"/>
      </p:cViewPr>
      <p:guideLst/>
    </p:cSldViewPr>
  </p:slideViewPr>
  <p:outlineViewPr>
    <p:cViewPr>
      <p:scale>
        <a:sx n="33" d="100"/>
        <a:sy n="33" d="100"/>
      </p:scale>
      <p:origin x="0" y="-174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0AB072-065D-4DF4-9A05-DF5A026552B0}" type="datetimeFigureOut">
              <a:rPr lang="en-US" smtClean="0"/>
              <a:t>1/13/2014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C90C3-4902-426F-8E4D-CB5110E1D6CC}" type="slidenum">
              <a:rPr lang="en-US" smtClean="0"/>
              <a:t>‹#›</a:t>
            </a:fld>
            <a:endParaRPr lang="en-US"/>
          </a:p>
        </p:txBody>
      </p:sp>
    </p:spTree>
    <p:extLst>
      <p:ext uri="{BB962C8B-B14F-4D97-AF65-F5344CB8AC3E}">
        <p14:creationId xmlns:p14="http://schemas.microsoft.com/office/powerpoint/2010/main" val="3655078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1/13/2014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519884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88830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70810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578047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46484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45882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497312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11319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220436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0494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560136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9FF574-A520-4181-9AFA-29898E02762D}" type="datetimeFigureOut">
              <a:rPr lang="en-US" smtClean="0"/>
              <a:t>1/13/2014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951020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9FF574-A520-4181-9AFA-29898E02762D}" type="datetimeFigureOut">
              <a:rPr lang="en-US" smtClean="0"/>
              <a:t>1/13/2014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766215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9FF574-A520-4181-9AFA-29898E02762D}" type="datetimeFigureOut">
              <a:rPr lang="en-US" smtClean="0"/>
              <a:t>1/13/2014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207485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9FF574-A520-4181-9AFA-29898E02762D}" type="datetimeFigureOut">
              <a:rPr lang="en-US" smtClean="0"/>
              <a:t>1/13/2014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2936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546170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1/13/2014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24575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12000"/>
            <a:lum/>
          </a:blip>
          <a:srcRect/>
          <a:stretch>
            <a:fillRect l="20000" r="30000"/>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9FF574-A520-4181-9AFA-29898E02762D}" type="datetimeFigureOut">
              <a:rPr lang="en-US" smtClean="0"/>
              <a:t>1/13/2014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428A32-6727-4880-867F-F5A654C00DD6}" type="slidenum">
              <a:rPr lang="en-US" smtClean="0"/>
              <a:t>‹#›</a:t>
            </a:fld>
            <a:endParaRPr lang="en-US"/>
          </a:p>
        </p:txBody>
      </p:sp>
    </p:spTree>
    <p:extLst>
      <p:ext uri="{BB962C8B-B14F-4D97-AF65-F5344CB8AC3E}">
        <p14:creationId xmlns:p14="http://schemas.microsoft.com/office/powerpoint/2010/main" val="978328999"/>
      </p:ext>
    </p:extLst>
  </p:cSld>
  <p:clrMap bg1="lt1" tx1="dk1" bg2="lt2" tx2="dk2" accent1="accent1" accent2="accent2" accent3="accent3" accent4="accent4" accent5="accent5" accent6="accent6" hlink="hlink" folHlink="folHlink"/>
  <p:sldLayoutIdLst>
    <p:sldLayoutId id="2147484440" r:id="rId1"/>
    <p:sldLayoutId id="2147484441" r:id="rId2"/>
    <p:sldLayoutId id="2147484442" r:id="rId3"/>
    <p:sldLayoutId id="2147484443" r:id="rId4"/>
    <p:sldLayoutId id="2147484444" r:id="rId5"/>
    <p:sldLayoutId id="2147484445" r:id="rId6"/>
    <p:sldLayoutId id="2147484446" r:id="rId7"/>
    <p:sldLayoutId id="2147484447" r:id="rId8"/>
    <p:sldLayoutId id="2147484448" r:id="rId9"/>
    <p:sldLayoutId id="2147484449" r:id="rId10"/>
    <p:sldLayoutId id="2147484450" r:id="rId11"/>
    <p:sldLayoutId id="2147484451" r:id="rId12"/>
    <p:sldLayoutId id="2147484452" r:id="rId13"/>
    <p:sldLayoutId id="2147484453" r:id="rId14"/>
    <p:sldLayoutId id="2147484454" r:id="rId15"/>
    <p:sldLayoutId id="2147484455" r:id="rId16"/>
    <p:sldLayoutId id="214748445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928401" y="2343150"/>
            <a:ext cx="8574622" cy="165311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6000" dirty="0" smtClean="0"/>
              <a:t>View </a:t>
            </a:r>
            <a:r>
              <a:rPr lang="en-US" sz="6000" dirty="0"/>
              <a:t>Object</a:t>
            </a:r>
            <a:endParaRPr lang="en-US" sz="6000" b="1" dirty="0"/>
          </a:p>
        </p:txBody>
      </p:sp>
      <p:sp>
        <p:nvSpPr>
          <p:cNvPr id="3" name="Subtitle 2"/>
          <p:cNvSpPr txBox="1">
            <a:spLocks/>
          </p:cNvSpPr>
          <p:nvPr/>
        </p:nvSpPr>
        <p:spPr>
          <a:xfrm>
            <a:off x="4515377" y="3996267"/>
            <a:ext cx="6987645" cy="138853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r">
              <a:buNone/>
            </a:pPr>
            <a:r>
              <a:rPr lang="en-US" dirty="0" smtClean="0"/>
              <a:t>(Section 2)</a:t>
            </a:r>
            <a:endParaRPr lang="en-US" dirty="0"/>
          </a:p>
        </p:txBody>
      </p:sp>
    </p:spTree>
    <p:extLst>
      <p:ext uri="{BB962C8B-B14F-4D97-AF65-F5344CB8AC3E}">
        <p14:creationId xmlns:p14="http://schemas.microsoft.com/office/powerpoint/2010/main" val="2585168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33818"/>
          </a:xfrm>
        </p:spPr>
        <p:txBody>
          <a:bodyPr>
            <a:normAutofit/>
          </a:bodyPr>
          <a:lstStyle/>
          <a:p>
            <a:r>
              <a:rPr lang="en-US" b="1" dirty="0"/>
              <a:t>View criteria</a:t>
            </a:r>
            <a:endParaRPr lang="en-US" dirty="0"/>
          </a:p>
        </p:txBody>
      </p:sp>
      <p:sp>
        <p:nvSpPr>
          <p:cNvPr id="3" name="Content Placeholder 2"/>
          <p:cNvSpPr>
            <a:spLocks noGrp="1"/>
          </p:cNvSpPr>
          <p:nvPr>
            <p:ph idx="1"/>
          </p:nvPr>
        </p:nvSpPr>
        <p:spPr>
          <a:xfrm>
            <a:off x="1968500" y="1536701"/>
            <a:ext cx="9534523" cy="4959634"/>
          </a:xfrm>
        </p:spPr>
        <p:txBody>
          <a:bodyPr>
            <a:normAutofit fontScale="92500" lnSpcReduction="20000"/>
          </a:bodyPr>
          <a:lstStyle/>
          <a:p>
            <a:r>
              <a:rPr lang="en-US" dirty="0"/>
              <a:t>Once you have applied the view criteria to a view object, it will be stuck there till you remove the same from the applied list. </a:t>
            </a:r>
          </a:p>
          <a:p>
            <a:pPr marL="0" indent="0">
              <a:buNone/>
            </a:pPr>
            <a:r>
              <a:rPr lang="en-US" sz="2100" dirty="0" err="1">
                <a:latin typeface="Courier New" panose="02070309020205020404" pitchFamily="49" charset="0"/>
                <a:cs typeface="Courier New" panose="02070309020205020404" pitchFamily="49" charset="0"/>
              </a:rPr>
              <a:t>ViewObjectImpl</a:t>
            </a:r>
            <a:r>
              <a:rPr lang="en-US" sz="2100" dirty="0">
                <a:latin typeface="Courier New" panose="02070309020205020404" pitchFamily="49" charset="0"/>
                <a:cs typeface="Courier New" panose="02070309020205020404" pitchFamily="49" charset="0"/>
              </a:rPr>
              <a:t> </a:t>
            </a:r>
            <a:r>
              <a:rPr lang="en-US" sz="2100" dirty="0" err="1">
                <a:latin typeface="Courier New" panose="02070309020205020404" pitchFamily="49" charset="0"/>
                <a:cs typeface="Courier New" panose="02070309020205020404" pitchFamily="49" charset="0"/>
              </a:rPr>
              <a:t>vo</a:t>
            </a:r>
            <a:r>
              <a:rPr lang="en-US" sz="2100" dirty="0">
                <a:latin typeface="Courier New" panose="02070309020205020404" pitchFamily="49" charset="0"/>
                <a:cs typeface="Courier New" panose="02070309020205020404" pitchFamily="49" charset="0"/>
              </a:rPr>
              <a:t> = (</a:t>
            </a:r>
            <a:r>
              <a:rPr lang="en-US" sz="2100" dirty="0" err="1">
                <a:latin typeface="Courier New" panose="02070309020205020404" pitchFamily="49" charset="0"/>
                <a:cs typeface="Courier New" panose="02070309020205020404" pitchFamily="49" charset="0"/>
              </a:rPr>
              <a:t>ViewObjectImpl</a:t>
            </a:r>
            <a:r>
              <a:rPr lang="en-US" sz="2100" dirty="0">
                <a:latin typeface="Courier New" panose="02070309020205020404" pitchFamily="49" charset="0"/>
                <a:cs typeface="Courier New" panose="02070309020205020404" pitchFamily="49" charset="0"/>
              </a:rPr>
              <a:t>)</a:t>
            </a:r>
            <a:r>
              <a:rPr lang="en-US" sz="2100" dirty="0" err="1">
                <a:latin typeface="Courier New" panose="02070309020205020404" pitchFamily="49" charset="0"/>
                <a:cs typeface="Courier New" panose="02070309020205020404" pitchFamily="49" charset="0"/>
              </a:rPr>
              <a:t>findViewObject</a:t>
            </a:r>
            <a:r>
              <a:rPr lang="en-US" sz="2100" dirty="0">
                <a:latin typeface="Courier New" panose="02070309020205020404" pitchFamily="49" charset="0"/>
                <a:cs typeface="Courier New" panose="02070309020205020404" pitchFamily="49" charset="0"/>
              </a:rPr>
              <a:t>("</a:t>
            </a:r>
            <a:r>
              <a:rPr lang="en-US" sz="2100" dirty="0" err="1">
                <a:latin typeface="Courier New" panose="02070309020205020404" pitchFamily="49" charset="0"/>
                <a:cs typeface="Courier New" panose="02070309020205020404" pitchFamily="49" charset="0"/>
              </a:rPr>
              <a:t>EmployeeDetails</a:t>
            </a:r>
            <a:r>
              <a:rPr lang="en-US" sz="2100" dirty="0">
                <a:latin typeface="Courier New" panose="02070309020205020404" pitchFamily="49" charset="0"/>
                <a:cs typeface="Courier New" panose="02070309020205020404" pitchFamily="49" charset="0"/>
              </a:rPr>
              <a:t>");     </a:t>
            </a:r>
            <a:r>
              <a:rPr lang="en-US" sz="2100" dirty="0" err="1" smtClean="0">
                <a:latin typeface="Courier New" panose="02070309020205020404" pitchFamily="49" charset="0"/>
                <a:cs typeface="Courier New" panose="02070309020205020404" pitchFamily="49" charset="0"/>
              </a:rPr>
              <a:t>vo.removeApplyViewCriteriaName</a:t>
            </a:r>
            <a:r>
              <a:rPr lang="en-US" sz="2100" dirty="0" smtClean="0">
                <a:latin typeface="Courier New" panose="02070309020205020404" pitchFamily="49" charset="0"/>
                <a:cs typeface="Courier New" panose="02070309020205020404" pitchFamily="49" charset="0"/>
              </a:rPr>
              <a:t>(</a:t>
            </a:r>
            <a:r>
              <a:rPr lang="en-US" sz="2100" dirty="0" err="1" smtClean="0">
                <a:latin typeface="Courier New" panose="02070309020205020404" pitchFamily="49" charset="0"/>
                <a:cs typeface="Courier New" panose="02070309020205020404" pitchFamily="49" charset="0"/>
              </a:rPr>
              <a:t>viewCriteriaCNameToBeRemoved</a:t>
            </a:r>
            <a:r>
              <a:rPr lang="en-US" sz="2100" dirty="0">
                <a:latin typeface="Courier New" panose="02070309020205020404" pitchFamily="49" charset="0"/>
                <a:cs typeface="Courier New" panose="02070309020205020404" pitchFamily="49" charset="0"/>
              </a:rPr>
              <a:t>);</a:t>
            </a:r>
          </a:p>
          <a:p>
            <a:r>
              <a:rPr lang="en-US" dirty="0"/>
              <a:t>You can alter the existing view criteria definitions dynamically through code as shown in the following example. If you want to persist the changes made on a  view criteria, call </a:t>
            </a:r>
            <a:r>
              <a:rPr lang="en-US" b="1" dirty="0" err="1"/>
              <a:t>saveState</a:t>
            </a:r>
            <a:r>
              <a:rPr lang="en-US" b="1" dirty="0"/>
              <a:t>()</a:t>
            </a:r>
            <a:r>
              <a:rPr lang="en-US" dirty="0"/>
              <a:t> on the </a:t>
            </a:r>
            <a:r>
              <a:rPr lang="en-US" b="1" dirty="0" err="1"/>
              <a:t>ViewCriteria</a:t>
            </a:r>
            <a:r>
              <a:rPr lang="en-US" dirty="0"/>
              <a:t> object. </a:t>
            </a:r>
          </a:p>
          <a:p>
            <a:pPr marL="0" indent="0">
              <a:buNone/>
            </a:pPr>
            <a:r>
              <a:rPr lang="en-US" sz="1900" dirty="0" err="1" smtClean="0">
                <a:latin typeface="Courier New" panose="02070309020205020404" pitchFamily="49" charset="0"/>
                <a:cs typeface="Courier New" panose="02070309020205020404" pitchFamily="49" charset="0"/>
              </a:rPr>
              <a:t>ViewObject</a:t>
            </a:r>
            <a:r>
              <a:rPr lang="en-US" sz="1900" dirty="0" smtClean="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vo</a:t>
            </a:r>
            <a:r>
              <a:rPr lang="en-US" sz="1900" dirty="0">
                <a:latin typeface="Courier New" panose="02070309020205020404" pitchFamily="49" charset="0"/>
                <a:cs typeface="Courier New" panose="02070309020205020404" pitchFamily="49" charset="0"/>
              </a:rPr>
              <a:t> = </a:t>
            </a:r>
            <a:r>
              <a:rPr lang="en-US" sz="1900" dirty="0" err="1">
                <a:latin typeface="Courier New" panose="02070309020205020404" pitchFamily="49" charset="0"/>
                <a:cs typeface="Courier New" panose="02070309020205020404" pitchFamily="49" charset="0"/>
              </a:rPr>
              <a:t>findViewObject</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EmployeeDetails</a:t>
            </a:r>
            <a:r>
              <a:rPr lang="en-US" sz="1900" dirty="0">
                <a:latin typeface="Courier New" panose="02070309020205020404" pitchFamily="49" charset="0"/>
                <a:cs typeface="Courier New" panose="02070309020205020404" pitchFamily="49" charset="0"/>
              </a:rPr>
              <a:t>");</a:t>
            </a:r>
          </a:p>
          <a:p>
            <a:pPr marL="0" indent="0">
              <a:buNone/>
            </a:pPr>
            <a:r>
              <a:rPr lang="en-US" sz="1900" dirty="0" err="1" smtClean="0">
                <a:latin typeface="Courier New" panose="02070309020205020404" pitchFamily="49" charset="0"/>
                <a:cs typeface="Courier New" panose="02070309020205020404" pitchFamily="49" charset="0"/>
              </a:rPr>
              <a:t>ViewCriteriaManager</a:t>
            </a:r>
            <a:r>
              <a:rPr lang="en-US" sz="1900" dirty="0" smtClean="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vcm</a:t>
            </a:r>
            <a:r>
              <a:rPr lang="en-US" sz="1900" dirty="0">
                <a:latin typeface="Courier New" panose="02070309020205020404" pitchFamily="49" charset="0"/>
                <a:cs typeface="Courier New" panose="02070309020205020404" pitchFamily="49" charset="0"/>
              </a:rPr>
              <a:t> = </a:t>
            </a:r>
            <a:r>
              <a:rPr lang="en-US" sz="1900" dirty="0" err="1">
                <a:latin typeface="Courier New" panose="02070309020205020404" pitchFamily="49" charset="0"/>
                <a:cs typeface="Courier New" panose="02070309020205020404" pitchFamily="49" charset="0"/>
              </a:rPr>
              <a:t>vo.getViewCriteriaManager</a:t>
            </a:r>
            <a:r>
              <a:rPr lang="en-US" sz="1900" dirty="0">
                <a:latin typeface="Courier New" panose="02070309020205020404" pitchFamily="49" charset="0"/>
                <a:cs typeface="Courier New" panose="02070309020205020404" pitchFamily="49" charset="0"/>
              </a:rPr>
              <a:t>();</a:t>
            </a:r>
          </a:p>
          <a:p>
            <a:pPr marL="0" indent="0">
              <a:buNone/>
            </a:pPr>
            <a:r>
              <a:rPr lang="en-US" sz="1900" dirty="0" err="1" smtClean="0">
                <a:latin typeface="Courier New" panose="02070309020205020404" pitchFamily="49" charset="0"/>
                <a:cs typeface="Courier New" panose="02070309020205020404" pitchFamily="49" charset="0"/>
              </a:rPr>
              <a:t>ViewCriteria</a:t>
            </a:r>
            <a:r>
              <a:rPr lang="en-US" sz="1900" dirty="0" smtClean="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vc</a:t>
            </a:r>
            <a:r>
              <a:rPr lang="en-US" sz="1900" dirty="0">
                <a:latin typeface="Courier New" panose="02070309020205020404" pitchFamily="49" charset="0"/>
                <a:cs typeface="Courier New" panose="02070309020205020404" pitchFamily="49" charset="0"/>
              </a:rPr>
              <a:t> = </a:t>
            </a:r>
            <a:r>
              <a:rPr lang="en-US" sz="1900" dirty="0" err="1">
                <a:latin typeface="Courier New" panose="02070309020205020404" pitchFamily="49" charset="0"/>
                <a:cs typeface="Courier New" panose="02070309020205020404" pitchFamily="49" charset="0"/>
              </a:rPr>
              <a:t>vcm.getViewCriteria</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EmployeeDetailsVC</a:t>
            </a:r>
            <a:r>
              <a:rPr lang="en-US" sz="1900" dirty="0">
                <a:latin typeface="Courier New" panose="02070309020205020404" pitchFamily="49" charset="0"/>
                <a:cs typeface="Courier New" panose="02070309020205020404" pitchFamily="49" charset="0"/>
              </a:rPr>
              <a:t>");</a:t>
            </a:r>
          </a:p>
          <a:p>
            <a:pPr marL="0" indent="0">
              <a:buNone/>
            </a:pPr>
            <a:r>
              <a:rPr lang="en-US" sz="1900" dirty="0" err="1" smtClean="0">
                <a:latin typeface="Courier New" panose="02070309020205020404" pitchFamily="49" charset="0"/>
                <a:cs typeface="Courier New" panose="02070309020205020404" pitchFamily="49" charset="0"/>
              </a:rPr>
              <a:t>ViewCriteriaRow</a:t>
            </a:r>
            <a:r>
              <a:rPr lang="en-US" sz="1900" dirty="0" smtClean="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vcr</a:t>
            </a:r>
            <a:r>
              <a:rPr lang="en-US" sz="1900" dirty="0">
                <a:latin typeface="Courier New" panose="02070309020205020404" pitchFamily="49" charset="0"/>
                <a:cs typeface="Courier New" panose="02070309020205020404" pitchFamily="49" charset="0"/>
              </a:rPr>
              <a:t> = </a:t>
            </a:r>
            <a:r>
              <a:rPr lang="en-US" sz="1900" dirty="0" err="1">
                <a:latin typeface="Courier New" panose="02070309020205020404" pitchFamily="49" charset="0"/>
                <a:cs typeface="Courier New" panose="02070309020205020404" pitchFamily="49" charset="0"/>
              </a:rPr>
              <a:t>vc.createViewCriteriaRow</a:t>
            </a:r>
            <a:r>
              <a:rPr lang="en-US" sz="1900" dirty="0">
                <a:latin typeface="Courier New" panose="02070309020205020404" pitchFamily="49" charset="0"/>
                <a:cs typeface="Courier New" panose="02070309020205020404" pitchFamily="49" charset="0"/>
              </a:rPr>
              <a:t>();     	 </a:t>
            </a:r>
            <a:r>
              <a:rPr lang="en-US" sz="1900" dirty="0" err="1" smtClean="0">
                <a:latin typeface="Courier New" panose="02070309020205020404" pitchFamily="49" charset="0"/>
                <a:cs typeface="Courier New" panose="02070309020205020404" pitchFamily="49" charset="0"/>
              </a:rPr>
              <a:t>vcr.setAttribute</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EmployeeId</a:t>
            </a:r>
            <a:r>
              <a:rPr lang="en-US" sz="1900" dirty="0">
                <a:latin typeface="Courier New" panose="02070309020205020404" pitchFamily="49" charset="0"/>
                <a:cs typeface="Courier New" panose="02070309020205020404" pitchFamily="49" charset="0"/>
              </a:rPr>
              <a:t>","IN (1000,2000)");</a:t>
            </a:r>
          </a:p>
          <a:p>
            <a:pPr marL="0" indent="0">
              <a:buNone/>
            </a:pPr>
            <a:r>
              <a:rPr lang="en-US" sz="1900" dirty="0" err="1" smtClean="0">
                <a:latin typeface="Courier New" panose="02070309020205020404" pitchFamily="49" charset="0"/>
                <a:cs typeface="Courier New" panose="02070309020205020404" pitchFamily="49" charset="0"/>
              </a:rPr>
              <a:t>vc.add</a:t>
            </a:r>
            <a:r>
              <a:rPr lang="en-US" sz="1900" dirty="0" smtClean="0">
                <a:latin typeface="Courier New" panose="02070309020205020404" pitchFamily="49" charset="0"/>
                <a:cs typeface="Courier New" panose="02070309020205020404" pitchFamily="49" charset="0"/>
              </a:rPr>
              <a:t>(</a:t>
            </a:r>
            <a:r>
              <a:rPr lang="en-US" sz="1900" dirty="0" err="1" smtClean="0">
                <a:latin typeface="Courier New" panose="02070309020205020404" pitchFamily="49" charset="0"/>
                <a:cs typeface="Courier New" panose="02070309020205020404" pitchFamily="49" charset="0"/>
              </a:rPr>
              <a:t>vcr</a:t>
            </a:r>
            <a:r>
              <a:rPr lang="en-US" sz="1900" dirty="0">
                <a:latin typeface="Courier New" panose="02070309020205020404" pitchFamily="49" charset="0"/>
                <a:cs typeface="Courier New" panose="02070309020205020404" pitchFamily="49" charset="0"/>
              </a:rPr>
              <a:t>);</a:t>
            </a:r>
          </a:p>
          <a:p>
            <a:pPr marL="0" indent="0">
              <a:buNone/>
            </a:pPr>
            <a:r>
              <a:rPr lang="en-US" sz="1900" dirty="0" err="1" smtClean="0">
                <a:latin typeface="Courier New" panose="02070309020205020404" pitchFamily="49" charset="0"/>
                <a:cs typeface="Courier New" panose="02070309020205020404" pitchFamily="49" charset="0"/>
              </a:rPr>
              <a:t>vc.saveState</a:t>
            </a:r>
            <a:r>
              <a:rPr lang="en-US" sz="19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7951036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33818"/>
          </a:xfrm>
        </p:spPr>
        <p:txBody>
          <a:bodyPr>
            <a:normAutofit/>
          </a:bodyPr>
          <a:lstStyle/>
          <a:p>
            <a:r>
              <a:rPr lang="en-US" b="1" dirty="0"/>
              <a:t>View criteria</a:t>
            </a:r>
            <a:endParaRPr lang="en-US" dirty="0"/>
          </a:p>
        </p:txBody>
      </p:sp>
      <p:sp>
        <p:nvSpPr>
          <p:cNvPr id="3" name="Content Placeholder 2"/>
          <p:cNvSpPr>
            <a:spLocks noGrp="1"/>
          </p:cNvSpPr>
          <p:nvPr>
            <p:ph idx="1"/>
          </p:nvPr>
        </p:nvSpPr>
        <p:spPr>
          <a:xfrm>
            <a:off x="1968500" y="1536701"/>
            <a:ext cx="9534523" cy="4959634"/>
          </a:xfrm>
        </p:spPr>
        <p:txBody>
          <a:bodyPr>
            <a:normAutofit/>
          </a:bodyPr>
          <a:lstStyle/>
          <a:p>
            <a:r>
              <a:rPr lang="en-US" dirty="0"/>
              <a:t>When multiple </a:t>
            </a:r>
            <a:r>
              <a:rPr lang="en-US" b="1" dirty="0" err="1"/>
              <a:t>ViewCriteriaRow</a:t>
            </a:r>
            <a:r>
              <a:rPr lang="en-US" dirty="0"/>
              <a:t> objects are added to </a:t>
            </a:r>
            <a:r>
              <a:rPr lang="en-US" b="1" dirty="0" err="1"/>
              <a:t>ViewCriteria</a:t>
            </a:r>
            <a:r>
              <a:rPr lang="en-US" dirty="0"/>
              <a:t>, you can specify whether the conditions generated by </a:t>
            </a:r>
            <a:r>
              <a:rPr lang="en-US" b="1" dirty="0" err="1"/>
              <a:t>ViewCriteriaRow</a:t>
            </a:r>
            <a:r>
              <a:rPr lang="en-US" dirty="0"/>
              <a:t> should be combined using the logical operator </a:t>
            </a:r>
            <a:r>
              <a:rPr lang="en-US" b="1" dirty="0"/>
              <a:t>AND</a:t>
            </a:r>
            <a:r>
              <a:rPr lang="en-US" dirty="0"/>
              <a:t> or </a:t>
            </a:r>
            <a:r>
              <a:rPr lang="en-US" b="1" dirty="0" err="1"/>
              <a:t>OR</a:t>
            </a:r>
            <a:r>
              <a:rPr lang="en-US" dirty="0"/>
              <a:t> with the existing conditions (</a:t>
            </a:r>
            <a:r>
              <a:rPr lang="en-US" b="1" dirty="0"/>
              <a:t>WHERE</a:t>
            </a:r>
            <a:r>
              <a:rPr lang="en-US" dirty="0"/>
              <a:t> clause). You can do this through the </a:t>
            </a:r>
            <a:r>
              <a:rPr lang="en-US" b="1" dirty="0" err="1"/>
              <a:t>setConjunction</a:t>
            </a:r>
            <a:r>
              <a:rPr lang="en-US" b="1" dirty="0"/>
              <a:t>()</a:t>
            </a:r>
            <a:r>
              <a:rPr lang="en-US" dirty="0"/>
              <a:t> method</a:t>
            </a:r>
            <a:r>
              <a:rPr lang="en-US" dirty="0" smtClean="0"/>
              <a:t>.</a:t>
            </a:r>
          </a:p>
          <a:p>
            <a:endParaRPr lang="en-US" dirty="0"/>
          </a:p>
          <a:p>
            <a:pPr marL="0" indent="0">
              <a:buNone/>
            </a:pPr>
            <a:r>
              <a:rPr lang="en-US" sz="2000" dirty="0" err="1">
                <a:latin typeface="Courier New" panose="02070309020205020404" pitchFamily="49" charset="0"/>
                <a:cs typeface="Courier New" panose="02070309020205020404" pitchFamily="49" charset="0"/>
              </a:rPr>
              <a:t>ViewCriteriaRow</a:t>
            </a:r>
            <a:r>
              <a:rPr lang="en-US" sz="2000" dirty="0">
                <a:latin typeface="Courier New" panose="02070309020205020404" pitchFamily="49" charset="0"/>
                <a:cs typeface="Courier New" panose="02070309020205020404" pitchFamily="49" charset="0"/>
              </a:rPr>
              <a:t> vcRow1 = </a:t>
            </a:r>
            <a:r>
              <a:rPr lang="en-US" sz="2000" dirty="0" err="1">
                <a:latin typeface="Courier New" panose="02070309020205020404" pitchFamily="49" charset="0"/>
                <a:cs typeface="Courier New" panose="02070309020205020404" pitchFamily="49" charset="0"/>
              </a:rPr>
              <a:t>vc.createViewCriteriaRow</a:t>
            </a:r>
            <a:r>
              <a:rPr lang="en-US" sz="2000" dirty="0">
                <a:latin typeface="Courier New" panose="02070309020205020404" pitchFamily="49" charset="0"/>
                <a:cs typeface="Courier New" panose="02070309020205020404" pitchFamily="49" charset="0"/>
              </a:rPr>
              <a:t>();</a:t>
            </a:r>
          </a:p>
          <a:p>
            <a:pPr marL="0" indent="0">
              <a:buNone/>
            </a:pPr>
            <a:r>
              <a:rPr lang="en-US" sz="2000" dirty="0" err="1" smtClean="0">
                <a:latin typeface="Courier New" panose="02070309020205020404" pitchFamily="49" charset="0"/>
                <a:cs typeface="Courier New" panose="02070309020205020404" pitchFamily="49" charset="0"/>
              </a:rPr>
              <a:t>vc.addElement</a:t>
            </a:r>
            <a:r>
              <a:rPr lang="en-US" sz="2000" dirty="0" smtClean="0">
                <a:latin typeface="Courier New" panose="02070309020205020404" pitchFamily="49" charset="0"/>
                <a:cs typeface="Courier New" panose="02070309020205020404" pitchFamily="49" charset="0"/>
              </a:rPr>
              <a:t>(vcRow1</a:t>
            </a:r>
            <a:r>
              <a:rPr lang="en-US" sz="2000" dirty="0">
                <a:latin typeface="Courier New" panose="02070309020205020404" pitchFamily="49" charset="0"/>
                <a:cs typeface="Courier New" panose="02070309020205020404" pitchFamily="49" charset="0"/>
              </a:rPr>
              <a:t>);</a:t>
            </a:r>
          </a:p>
          <a:p>
            <a:pPr marL="0" indent="0">
              <a:buNone/>
            </a:pPr>
            <a:r>
              <a:rPr lang="en-US" sz="2000" dirty="0" err="1">
                <a:latin typeface="Courier New" panose="02070309020205020404" pitchFamily="49" charset="0"/>
                <a:cs typeface="Courier New" panose="02070309020205020404" pitchFamily="49" charset="0"/>
              </a:rPr>
              <a:t>ViewCriteriaRow</a:t>
            </a:r>
            <a:r>
              <a:rPr lang="en-US" sz="2000" dirty="0">
                <a:latin typeface="Courier New" panose="02070309020205020404" pitchFamily="49" charset="0"/>
                <a:cs typeface="Courier New" panose="02070309020205020404" pitchFamily="49" charset="0"/>
              </a:rPr>
              <a:t> vcRow2 = </a:t>
            </a:r>
            <a:r>
              <a:rPr lang="en-US" sz="2000" dirty="0" err="1">
                <a:latin typeface="Courier New" panose="02070309020205020404" pitchFamily="49" charset="0"/>
                <a:cs typeface="Courier New" panose="02070309020205020404" pitchFamily="49" charset="0"/>
              </a:rPr>
              <a:t>vc.createViewCriteriaRow</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vcRow2.setConjunction(</a:t>
            </a:r>
            <a:r>
              <a:rPr lang="en-US" sz="2000" dirty="0" err="1" smtClean="0">
                <a:latin typeface="Courier New" panose="02070309020205020404" pitchFamily="49" charset="0"/>
                <a:cs typeface="Courier New" panose="02070309020205020404" pitchFamily="49" charset="0"/>
              </a:rPr>
              <a:t>ViewCriteriaRow.VC_CONJ_AND</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a:t>
            </a:r>
          </a:p>
          <a:p>
            <a:pPr marL="0" indent="0">
              <a:buNone/>
            </a:pPr>
            <a:r>
              <a:rPr lang="en-US" sz="2000" dirty="0" err="1">
                <a:latin typeface="Courier New" panose="02070309020205020404" pitchFamily="49" charset="0"/>
                <a:cs typeface="Courier New" panose="02070309020205020404" pitchFamily="49" charset="0"/>
              </a:rPr>
              <a:t>ViewCriteriaRow.VC_CONJ_NOT</a:t>
            </a:r>
            <a:r>
              <a:rPr lang="en-US" sz="20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6839696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33818"/>
          </a:xfrm>
        </p:spPr>
        <p:txBody>
          <a:bodyPr>
            <a:normAutofit/>
          </a:bodyPr>
          <a:lstStyle/>
          <a:p>
            <a:r>
              <a:rPr lang="en-US" b="1" dirty="0"/>
              <a:t>View criteria</a:t>
            </a:r>
            <a:endParaRPr lang="en-US" dirty="0"/>
          </a:p>
        </p:txBody>
      </p:sp>
      <p:sp>
        <p:nvSpPr>
          <p:cNvPr id="3" name="Content Placeholder 2"/>
          <p:cNvSpPr>
            <a:spLocks noGrp="1"/>
          </p:cNvSpPr>
          <p:nvPr>
            <p:ph idx="1"/>
          </p:nvPr>
        </p:nvSpPr>
        <p:spPr>
          <a:xfrm>
            <a:off x="1968500" y="1536701"/>
            <a:ext cx="9534523" cy="4959634"/>
          </a:xfrm>
        </p:spPr>
        <p:txBody>
          <a:bodyPr>
            <a:normAutofit/>
          </a:bodyPr>
          <a:lstStyle/>
          <a:p>
            <a:r>
              <a:rPr lang="en-US" dirty="0"/>
              <a:t>Multiple view criteria can be combined by using the </a:t>
            </a:r>
            <a:r>
              <a:rPr lang="en-US" b="1" dirty="0"/>
              <a:t>UNION</a:t>
            </a:r>
            <a:r>
              <a:rPr lang="en-US" dirty="0"/>
              <a:t> operator or you can do this in SQL. The following example illustrates how you can apply the </a:t>
            </a:r>
            <a:r>
              <a:rPr lang="en-US" b="1" dirty="0"/>
              <a:t>UNION</a:t>
            </a:r>
            <a:r>
              <a:rPr lang="en-US" dirty="0"/>
              <a:t> operator on two view criteria's:</a:t>
            </a:r>
          </a:p>
          <a:p>
            <a:pPr marL="0" indent="0">
              <a:buNone/>
            </a:pPr>
            <a:r>
              <a:rPr lang="en-US" sz="1800" dirty="0" err="1" smtClean="0">
                <a:latin typeface="Courier New" panose="02070309020205020404" pitchFamily="49" charset="0"/>
                <a:cs typeface="Courier New" panose="02070309020205020404" pitchFamily="49" charset="0"/>
              </a:rPr>
              <a:t>vcu</a:t>
            </a:r>
            <a:r>
              <a:rPr lang="en-US" sz="1800" dirty="0" smtClean="0">
                <a:latin typeface="Courier New" panose="02070309020205020404" pitchFamily="49" charset="0"/>
                <a:cs typeface="Courier New" panose="02070309020205020404" pitchFamily="49" charset="0"/>
              </a:rPr>
              <a:t> = </a:t>
            </a:r>
            <a:r>
              <a:rPr lang="en-US" sz="1800" dirty="0" err="1" smtClean="0">
                <a:latin typeface="Courier New" panose="02070309020205020404" pitchFamily="49" charset="0"/>
                <a:cs typeface="Courier New" panose="02070309020205020404" pitchFamily="49" charset="0"/>
              </a:rPr>
              <a:t>vo.createViewCriteria</a:t>
            </a:r>
            <a:r>
              <a:rPr lang="en-US" sz="1800" dirty="0" smtClean="0">
                <a:latin typeface="Courier New" panose="02070309020205020404" pitchFamily="49" charset="0"/>
                <a:cs typeface="Courier New" panose="02070309020205020404" pitchFamily="49" charset="0"/>
              </a:rPr>
              <a:t>();</a:t>
            </a:r>
          </a:p>
          <a:p>
            <a:pPr marL="0" indent="0">
              <a:buNone/>
            </a:pPr>
            <a:r>
              <a:rPr lang="en-US" sz="1800" dirty="0" err="1" smtClean="0">
                <a:latin typeface="Courier New" panose="02070309020205020404" pitchFamily="49" charset="0"/>
                <a:cs typeface="Courier New" panose="02070309020205020404" pitchFamily="49" charset="0"/>
              </a:rPr>
              <a:t>vcu.setConjunction</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ViewCriteria.VC_CONJ_UNION</a:t>
            </a:r>
            <a:r>
              <a:rPr lang="en-US" sz="1800" dirty="0">
                <a:latin typeface="Courier New" panose="02070309020205020404" pitchFamily="49" charset="0"/>
                <a:cs typeface="Courier New" panose="02070309020205020404" pitchFamily="49" charset="0"/>
              </a:rPr>
              <a:t>);</a:t>
            </a:r>
          </a:p>
          <a:p>
            <a:pPr marL="0" indent="0">
              <a:buNone/>
            </a:pPr>
            <a:r>
              <a:rPr lang="en-US" sz="1800" dirty="0" err="1" smtClean="0">
                <a:latin typeface="Courier New" panose="02070309020205020404" pitchFamily="49" charset="0"/>
                <a:cs typeface="Courier New" panose="02070309020205020404" pitchFamily="49" charset="0"/>
              </a:rPr>
              <a:t>vcu.add</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vcm.getViewCriteria</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JobCriteria</a:t>
            </a:r>
            <a:r>
              <a:rPr lang="en-US" sz="1800" dirty="0">
                <a:latin typeface="Courier New" panose="02070309020205020404" pitchFamily="49" charset="0"/>
                <a:cs typeface="Courier New" panose="02070309020205020404" pitchFamily="49" charset="0"/>
              </a:rPr>
              <a:t>"));</a:t>
            </a:r>
          </a:p>
          <a:p>
            <a:pPr marL="0" indent="0">
              <a:buNone/>
            </a:pPr>
            <a:r>
              <a:rPr lang="en-US" sz="1800" dirty="0" err="1" smtClean="0">
                <a:latin typeface="Courier New" panose="02070309020205020404" pitchFamily="49" charset="0"/>
                <a:cs typeface="Courier New" panose="02070309020205020404" pitchFamily="49" charset="0"/>
              </a:rPr>
              <a:t>vcu.add</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vcm.getViewCriteria</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SalCriteria</a:t>
            </a:r>
            <a:r>
              <a:rPr lang="en-US" sz="1800" dirty="0">
                <a:latin typeface="Courier New" panose="02070309020205020404" pitchFamily="49" charset="0"/>
                <a:cs typeface="Courier New" panose="02070309020205020404" pitchFamily="49" charset="0"/>
              </a:rPr>
              <a:t>"));</a:t>
            </a:r>
          </a:p>
          <a:p>
            <a:pPr marL="0" indent="0">
              <a:buNone/>
            </a:pPr>
            <a:r>
              <a:rPr lang="en-US" sz="1800" dirty="0" err="1" smtClean="0">
                <a:latin typeface="Courier New" panose="02070309020205020404" pitchFamily="49" charset="0"/>
                <a:cs typeface="Courier New" panose="02070309020205020404" pitchFamily="49" charset="0"/>
              </a:rPr>
              <a:t>vo.applyViewCriteria</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vcu</a:t>
            </a:r>
            <a:r>
              <a:rPr lang="en-US" sz="1800" dirty="0">
                <a:latin typeface="Courier New" panose="02070309020205020404" pitchFamily="49" charset="0"/>
                <a:cs typeface="Courier New" panose="02070309020205020404" pitchFamily="49" charset="0"/>
              </a:rPr>
              <a:t>); </a:t>
            </a:r>
            <a:endParaRPr lang="en-US" sz="1800" dirty="0" smtClean="0">
              <a:latin typeface="Courier New" panose="02070309020205020404" pitchFamily="49" charset="0"/>
              <a:cs typeface="Courier New" panose="02070309020205020404" pitchFamily="49" charset="0"/>
            </a:endParaRPr>
          </a:p>
          <a:p>
            <a:r>
              <a:rPr lang="en-US" dirty="0"/>
              <a:t>To access bind variables programmatically from a view object, always route your request through variable value manager. </a:t>
            </a:r>
          </a:p>
        </p:txBody>
      </p:sp>
    </p:spTree>
    <p:extLst>
      <p:ext uri="{BB962C8B-B14F-4D97-AF65-F5344CB8AC3E}">
        <p14:creationId xmlns:p14="http://schemas.microsoft.com/office/powerpoint/2010/main" val="21717264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33818"/>
          </a:xfrm>
        </p:spPr>
        <p:txBody>
          <a:bodyPr>
            <a:normAutofit/>
          </a:bodyPr>
          <a:lstStyle/>
          <a:p>
            <a:r>
              <a:rPr lang="en-US" b="1" dirty="0"/>
              <a:t>View criteria</a:t>
            </a:r>
            <a:endParaRPr lang="en-US" dirty="0"/>
          </a:p>
        </p:txBody>
      </p:sp>
      <p:sp>
        <p:nvSpPr>
          <p:cNvPr id="3" name="Content Placeholder 2"/>
          <p:cNvSpPr>
            <a:spLocks noGrp="1"/>
          </p:cNvSpPr>
          <p:nvPr>
            <p:ph idx="1"/>
          </p:nvPr>
        </p:nvSpPr>
        <p:spPr>
          <a:xfrm>
            <a:off x="1968500" y="1536701"/>
            <a:ext cx="9534523" cy="4959634"/>
          </a:xfrm>
        </p:spPr>
        <p:txBody>
          <a:bodyPr>
            <a:normAutofit/>
          </a:bodyPr>
          <a:lstStyle/>
          <a:p>
            <a:r>
              <a:rPr lang="en-US" dirty="0"/>
              <a:t>Sometimes you may want to extract rows from the default row set in memory without overriding the default row set. In other words, search in memory without affecting the default row set of a view object. You can do this by calling </a:t>
            </a:r>
            <a:r>
              <a:rPr lang="en-US" b="1" dirty="0" err="1"/>
              <a:t>findByViewCriteria</a:t>
            </a:r>
            <a:r>
              <a:rPr lang="en-US" b="1" dirty="0"/>
              <a:t>()</a:t>
            </a:r>
            <a:r>
              <a:rPr lang="en-US" dirty="0"/>
              <a:t> on view object</a:t>
            </a:r>
            <a:r>
              <a:rPr lang="en-US" dirty="0" smtClean="0"/>
              <a:t>.</a:t>
            </a:r>
          </a:p>
          <a:p>
            <a:pPr marL="0" indent="0">
              <a:buNone/>
            </a:pPr>
            <a:r>
              <a:rPr lang="en-US"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RowSet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rs</a:t>
            </a:r>
            <a:r>
              <a:rPr lang="en-US" sz="2000" dirty="0">
                <a:latin typeface="Courier New" panose="02070309020205020404" pitchFamily="49" charset="0"/>
                <a:cs typeface="Courier New" panose="02070309020205020404" pitchFamily="49" charset="0"/>
              </a:rPr>
              <a:t> = (</a:t>
            </a:r>
            <a:r>
              <a:rPr lang="en-US" sz="2000" dirty="0" err="1" smtClean="0">
                <a:latin typeface="Courier New" panose="02070309020205020404" pitchFamily="49" charset="0"/>
                <a:cs typeface="Courier New" panose="02070309020205020404" pitchFamily="49" charset="0"/>
              </a:rPr>
              <a:t>RowSet</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vo.findByViewCriteria</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countryStartsWithA</a:t>
            </a:r>
            <a:r>
              <a:rPr lang="en-US" sz="2000" dirty="0" smtClean="0">
                <a:latin typeface="Courier New" panose="02070309020205020404" pitchFamily="49" charset="0"/>
                <a:cs typeface="Courier New" panose="02070309020205020404" pitchFamily="49" charset="0"/>
              </a:rPr>
              <a:t>,  -1,ViewObject.QUERY_MODE_SCAN_VIEW_ROWS);</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800365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33818"/>
          </a:xfrm>
        </p:spPr>
        <p:txBody>
          <a:bodyPr>
            <a:normAutofit/>
          </a:bodyPr>
          <a:lstStyle/>
          <a:p>
            <a:r>
              <a:rPr lang="en-US" b="1" dirty="0"/>
              <a:t>View criteria</a:t>
            </a:r>
            <a:endParaRPr lang="en-US" dirty="0"/>
          </a:p>
        </p:txBody>
      </p:sp>
      <p:sp>
        <p:nvSpPr>
          <p:cNvPr id="3" name="Content Placeholder 2"/>
          <p:cNvSpPr>
            <a:spLocks noGrp="1"/>
          </p:cNvSpPr>
          <p:nvPr>
            <p:ph idx="1"/>
          </p:nvPr>
        </p:nvSpPr>
        <p:spPr>
          <a:xfrm>
            <a:off x="1968500" y="1536701"/>
            <a:ext cx="9534523" cy="4959634"/>
          </a:xfrm>
        </p:spPr>
        <p:txBody>
          <a:bodyPr>
            <a:normAutofit/>
          </a:bodyPr>
          <a:lstStyle/>
          <a:p>
            <a:r>
              <a:rPr lang="en-US" dirty="0"/>
              <a:t>Sometimes you may want to extract rows from the default row set in memory without overriding the default row set. In other words, search in memory without affecting the default row set of a view object. You can do this by calling </a:t>
            </a:r>
            <a:r>
              <a:rPr lang="en-US" b="1" dirty="0" err="1"/>
              <a:t>findByViewCriteria</a:t>
            </a:r>
            <a:r>
              <a:rPr lang="en-US" b="1" dirty="0"/>
              <a:t>()</a:t>
            </a:r>
            <a:r>
              <a:rPr lang="en-US" dirty="0"/>
              <a:t> on view object</a:t>
            </a:r>
            <a:r>
              <a:rPr lang="en-US" dirty="0" smtClean="0"/>
              <a:t>.</a:t>
            </a:r>
          </a:p>
          <a:p>
            <a:pPr marL="0" indent="0">
              <a:buNone/>
            </a:pPr>
            <a:r>
              <a:rPr lang="en-US"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RowSet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rs</a:t>
            </a:r>
            <a:r>
              <a:rPr lang="en-US" sz="2000" dirty="0">
                <a:latin typeface="Courier New" panose="02070309020205020404" pitchFamily="49" charset="0"/>
                <a:cs typeface="Courier New" panose="02070309020205020404" pitchFamily="49" charset="0"/>
              </a:rPr>
              <a:t> = (</a:t>
            </a:r>
            <a:r>
              <a:rPr lang="en-US" sz="2000" dirty="0" err="1" smtClean="0">
                <a:latin typeface="Courier New" panose="02070309020205020404" pitchFamily="49" charset="0"/>
                <a:cs typeface="Courier New" panose="02070309020205020404" pitchFamily="49" charset="0"/>
              </a:rPr>
              <a:t>RowSet</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vo.findByViewCriteria</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countryStartsWithA</a:t>
            </a:r>
            <a:r>
              <a:rPr lang="en-US" sz="2000" dirty="0" smtClean="0">
                <a:latin typeface="Courier New" panose="02070309020205020404" pitchFamily="49" charset="0"/>
                <a:cs typeface="Courier New" panose="02070309020205020404" pitchFamily="49" charset="0"/>
              </a:rPr>
              <a:t>,  -1,ViewObject.QUERY_MODE_SCAN_VIEW_ROWS);</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837347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33818"/>
          </a:xfrm>
        </p:spPr>
        <p:txBody>
          <a:bodyPr>
            <a:normAutofit/>
          </a:bodyPr>
          <a:lstStyle/>
          <a:p>
            <a:r>
              <a:rPr lang="en-US" b="1" dirty="0"/>
              <a:t>Effective dated view objects</a:t>
            </a:r>
            <a:endParaRPr lang="en-US" dirty="0"/>
          </a:p>
        </p:txBody>
      </p:sp>
      <p:sp>
        <p:nvSpPr>
          <p:cNvPr id="3" name="Content Placeholder 2"/>
          <p:cNvSpPr>
            <a:spLocks noGrp="1"/>
          </p:cNvSpPr>
          <p:nvPr>
            <p:ph idx="1"/>
          </p:nvPr>
        </p:nvSpPr>
        <p:spPr>
          <a:xfrm>
            <a:off x="1968500" y="1536701"/>
            <a:ext cx="9534523" cy="4959634"/>
          </a:xfrm>
        </p:spPr>
        <p:txBody>
          <a:bodyPr>
            <a:normAutofit lnSpcReduction="10000"/>
          </a:bodyPr>
          <a:lstStyle/>
          <a:p>
            <a:r>
              <a:rPr lang="en-US" dirty="0"/>
              <a:t>Effective-date-enabled view objects are useful to limit the row set returned by a view object based on the value set for the property </a:t>
            </a:r>
            <a:r>
              <a:rPr lang="en-US" b="1" dirty="0" err="1"/>
              <a:t>ApplicationModule.EFF_DT_PROPERTY_STR</a:t>
            </a:r>
            <a:r>
              <a:rPr lang="en-US" dirty="0" smtClean="0"/>
              <a:t>.</a:t>
            </a:r>
          </a:p>
          <a:p>
            <a:r>
              <a:rPr lang="en-US" dirty="0"/>
              <a:t>To define an effective dated view object, you should define an effective dated entity object first .When you run the effective dated view object, the framework will append the </a:t>
            </a:r>
            <a:r>
              <a:rPr lang="en-US" b="1" dirty="0"/>
              <a:t>WHERE</a:t>
            </a:r>
            <a:r>
              <a:rPr lang="en-US" dirty="0"/>
              <a:t> clause with the </a:t>
            </a:r>
            <a:r>
              <a:rPr lang="en-US" b="1" dirty="0"/>
              <a:t>BETWEEN</a:t>
            </a:r>
            <a:r>
              <a:rPr lang="en-US" dirty="0"/>
              <a:t> clause to enable date effective filtering. </a:t>
            </a:r>
          </a:p>
          <a:p>
            <a:r>
              <a:rPr lang="en-US" dirty="0"/>
              <a:t>You can optionally specify attributes that allow for tracking of multiple changes </a:t>
            </a:r>
            <a:r>
              <a:rPr lang="en-US" dirty="0" smtClean="0"/>
              <a:t>in a </a:t>
            </a:r>
            <a:r>
              <a:rPr lang="en-US" dirty="0"/>
              <a:t>single day.</a:t>
            </a:r>
          </a:p>
          <a:p>
            <a:pPr lvl="1"/>
            <a:r>
              <a:rPr lang="en-US" dirty="0" smtClean="0"/>
              <a:t>Effective </a:t>
            </a:r>
            <a:r>
              <a:rPr lang="en-US" dirty="0"/>
              <a:t>Date </a:t>
            </a:r>
            <a:r>
              <a:rPr lang="en-US" dirty="0" smtClean="0"/>
              <a:t>Sequence : </a:t>
            </a:r>
            <a:r>
              <a:rPr lang="en-US" dirty="0"/>
              <a:t>select the attribute that stores the sequence </a:t>
            </a:r>
            <a:r>
              <a:rPr lang="en-US" dirty="0" smtClean="0"/>
              <a:t>of changes</a:t>
            </a:r>
            <a:r>
              <a:rPr lang="en-US" dirty="0"/>
              <a:t>.</a:t>
            </a:r>
          </a:p>
          <a:p>
            <a:pPr lvl="1"/>
            <a:r>
              <a:rPr lang="en-US" dirty="0" smtClean="0"/>
              <a:t>Effective </a:t>
            </a:r>
            <a:r>
              <a:rPr lang="en-US" dirty="0"/>
              <a:t>Date Sequence </a:t>
            </a:r>
            <a:r>
              <a:rPr lang="en-US" dirty="0" smtClean="0"/>
              <a:t>Flag : </a:t>
            </a:r>
            <a:r>
              <a:rPr lang="en-US" dirty="0"/>
              <a:t>select the attribute that stores a </a:t>
            </a:r>
            <a:r>
              <a:rPr lang="en-US" dirty="0" smtClean="0"/>
              <a:t>flag indicating </a:t>
            </a:r>
            <a:r>
              <a:rPr lang="en-US" dirty="0"/>
              <a:t>the most recent change in the sequence.</a:t>
            </a:r>
          </a:p>
        </p:txBody>
      </p:sp>
    </p:spTree>
    <p:extLst>
      <p:ext uri="{BB962C8B-B14F-4D97-AF65-F5344CB8AC3E}">
        <p14:creationId xmlns:p14="http://schemas.microsoft.com/office/powerpoint/2010/main" val="14979711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33818"/>
          </a:xfrm>
        </p:spPr>
        <p:txBody>
          <a:bodyPr>
            <a:normAutofit fontScale="90000"/>
          </a:bodyPr>
          <a:lstStyle/>
          <a:p>
            <a:r>
              <a:rPr lang="en-US" b="1" dirty="0"/>
              <a:t>Creating child rows in composition association</a:t>
            </a:r>
            <a:endParaRPr lang="en-US" dirty="0"/>
          </a:p>
        </p:txBody>
      </p:sp>
      <p:sp>
        <p:nvSpPr>
          <p:cNvPr id="3" name="Content Placeholder 2"/>
          <p:cNvSpPr>
            <a:spLocks noGrp="1"/>
          </p:cNvSpPr>
          <p:nvPr>
            <p:ph idx="1"/>
          </p:nvPr>
        </p:nvSpPr>
        <p:spPr>
          <a:xfrm>
            <a:off x="1968500" y="1536701"/>
            <a:ext cx="9534523" cy="4959634"/>
          </a:xfrm>
        </p:spPr>
        <p:txBody>
          <a:bodyPr>
            <a:normAutofit/>
          </a:bodyPr>
          <a:lstStyle/>
          <a:p>
            <a:r>
              <a:rPr lang="en-US" dirty="0"/>
              <a:t>When you mark an association between master and child entity objects as </a:t>
            </a:r>
            <a:r>
              <a:rPr lang="en-US" dirty="0" smtClean="0"/>
              <a:t>composition. </a:t>
            </a:r>
            <a:r>
              <a:rPr lang="en-US" b="1" dirty="0" err="1" smtClean="0">
                <a:solidFill>
                  <a:srgbClr val="C00000"/>
                </a:solidFill>
              </a:rPr>
              <a:t>oracle.jbo.InvalidOwnerException</a:t>
            </a:r>
            <a:r>
              <a:rPr lang="en-US" b="1" dirty="0">
                <a:solidFill>
                  <a:srgbClr val="C00000"/>
                </a:solidFill>
              </a:rPr>
              <a:t>: JBO-25030: Failed to find or invalidate owning entity</a:t>
            </a:r>
            <a:r>
              <a:rPr lang="en-US" dirty="0">
                <a:solidFill>
                  <a:srgbClr val="C00000"/>
                </a:solidFill>
              </a:rPr>
              <a:t> </a:t>
            </a:r>
            <a:endParaRPr lang="en-US" dirty="0" smtClean="0">
              <a:solidFill>
                <a:srgbClr val="C00000"/>
              </a:solidFill>
            </a:endParaRPr>
          </a:p>
          <a:p>
            <a:r>
              <a:rPr lang="en-US" dirty="0"/>
              <a:t>There are two possible ways to create child entity rows in this case:</a:t>
            </a:r>
          </a:p>
          <a:p>
            <a:pPr lvl="1"/>
            <a:r>
              <a:rPr lang="en-US" dirty="0" smtClean="0"/>
              <a:t>Find </a:t>
            </a:r>
            <a:r>
              <a:rPr lang="en-US" dirty="0"/>
              <a:t>the master row by using </a:t>
            </a:r>
            <a:r>
              <a:rPr lang="en-US" b="1" dirty="0" err="1"/>
              <a:t>findByKey</a:t>
            </a:r>
            <a:r>
              <a:rPr lang="en-US" b="1" dirty="0"/>
              <a:t>()</a:t>
            </a:r>
            <a:r>
              <a:rPr lang="en-US" dirty="0"/>
              <a:t> or calling </a:t>
            </a:r>
            <a:r>
              <a:rPr lang="en-US" b="1" dirty="0" err="1"/>
              <a:t>executeQuery</a:t>
            </a:r>
            <a:r>
              <a:rPr lang="en-US" b="1" dirty="0"/>
              <a:t>()</a:t>
            </a:r>
            <a:r>
              <a:rPr lang="en-US" dirty="0"/>
              <a:t> with a proper condition and then get the </a:t>
            </a:r>
            <a:r>
              <a:rPr lang="en-US" b="1" dirty="0" err="1"/>
              <a:t>RowIterator</a:t>
            </a:r>
            <a:r>
              <a:rPr lang="en-US" dirty="0"/>
              <a:t> for the child collection by accessing the view link accessor attribute. </a:t>
            </a:r>
          </a:p>
          <a:p>
            <a:pPr lvl="1"/>
            <a:r>
              <a:rPr lang="en-US" dirty="0" smtClean="0"/>
              <a:t>Alternatively</a:t>
            </a:r>
            <a:r>
              <a:rPr lang="en-US" dirty="0"/>
              <a:t>, you can directly create a new row in the child view object, using </a:t>
            </a:r>
            <a:r>
              <a:rPr lang="en-US" b="1" dirty="0" err="1"/>
              <a:t>createAndInitRow</a:t>
            </a:r>
            <a:r>
              <a:rPr lang="en-US" b="1" dirty="0"/>
              <a:t>(</a:t>
            </a:r>
            <a:r>
              <a:rPr lang="en-US" dirty="0"/>
              <a:t>) by passing an appropriately constructed instance of </a:t>
            </a:r>
            <a:r>
              <a:rPr lang="en-US" b="1" dirty="0" err="1"/>
              <a:t>oracle.jbo.NameValuePairs</a:t>
            </a:r>
            <a:r>
              <a:rPr lang="en-US" dirty="0"/>
              <a:t>, which includes the foreign key attribute that provides the context for a child row</a:t>
            </a:r>
            <a:r>
              <a:rPr lang="en-US" dirty="0" smtClean="0"/>
              <a:t>.</a:t>
            </a:r>
            <a:endParaRPr lang="en-US" dirty="0"/>
          </a:p>
        </p:txBody>
      </p:sp>
    </p:spTree>
    <p:extLst>
      <p:ext uri="{BB962C8B-B14F-4D97-AF65-F5344CB8AC3E}">
        <p14:creationId xmlns:p14="http://schemas.microsoft.com/office/powerpoint/2010/main" val="21579253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33818"/>
          </a:xfrm>
        </p:spPr>
        <p:txBody>
          <a:bodyPr>
            <a:normAutofit/>
          </a:bodyPr>
          <a:lstStyle/>
          <a:p>
            <a:r>
              <a:rPr lang="en-US" b="1" dirty="0"/>
              <a:t>View link consistency</a:t>
            </a:r>
            <a:endParaRPr lang="en-US" dirty="0"/>
          </a:p>
        </p:txBody>
      </p:sp>
      <p:sp>
        <p:nvSpPr>
          <p:cNvPr id="3" name="Content Placeholder 2"/>
          <p:cNvSpPr>
            <a:spLocks noGrp="1"/>
          </p:cNvSpPr>
          <p:nvPr>
            <p:ph idx="1"/>
          </p:nvPr>
        </p:nvSpPr>
        <p:spPr>
          <a:xfrm>
            <a:off x="1968500" y="1536701"/>
            <a:ext cx="9534523" cy="4959634"/>
          </a:xfrm>
        </p:spPr>
        <p:txBody>
          <a:bodyPr>
            <a:normAutofit/>
          </a:bodyPr>
          <a:lstStyle/>
          <a:p>
            <a:r>
              <a:rPr lang="en-US" dirty="0"/>
              <a:t>ADF view objects allow you to create multiple view objects on the same entity object. Though this looks simple, things become slightly complex when you manipulate rows through different view objects. A framework may need to ensure that all the view objects based on the same entity display the same data for the user session</a:t>
            </a:r>
          </a:p>
          <a:p>
            <a:r>
              <a:rPr lang="en-US" dirty="0"/>
              <a:t>View link consistency allows all view objects based on the same entity objects to display the newly created entity row through any of the view objects. </a:t>
            </a:r>
          </a:p>
        </p:txBody>
      </p:sp>
    </p:spTree>
    <p:extLst>
      <p:ext uri="{BB962C8B-B14F-4D97-AF65-F5344CB8AC3E}">
        <p14:creationId xmlns:p14="http://schemas.microsoft.com/office/powerpoint/2010/main" val="17549532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33818"/>
          </a:xfrm>
        </p:spPr>
        <p:txBody>
          <a:bodyPr>
            <a:normAutofit/>
          </a:bodyPr>
          <a:lstStyle/>
          <a:p>
            <a:r>
              <a:rPr lang="en-US" b="1" dirty="0"/>
              <a:t>Configuring view link consistency</a:t>
            </a:r>
            <a:endParaRPr lang="en-US" dirty="0"/>
          </a:p>
        </p:txBody>
      </p:sp>
      <p:sp>
        <p:nvSpPr>
          <p:cNvPr id="3" name="Content Placeholder 2"/>
          <p:cNvSpPr>
            <a:spLocks noGrp="1"/>
          </p:cNvSpPr>
          <p:nvPr>
            <p:ph idx="1"/>
          </p:nvPr>
        </p:nvSpPr>
        <p:spPr>
          <a:xfrm>
            <a:off x="1968500" y="1536701"/>
            <a:ext cx="9534523" cy="4959634"/>
          </a:xfrm>
        </p:spPr>
        <p:txBody>
          <a:bodyPr>
            <a:normAutofit fontScale="85000" lnSpcReduction="10000"/>
          </a:bodyPr>
          <a:lstStyle/>
          <a:p>
            <a:r>
              <a:rPr lang="en-US" dirty="0"/>
              <a:t>You can control the view link consistency at application module level through the property </a:t>
            </a:r>
            <a:r>
              <a:rPr lang="en-US" b="1" dirty="0" err="1"/>
              <a:t>jbo.viewlink.consistent</a:t>
            </a:r>
            <a:r>
              <a:rPr lang="en-US" dirty="0"/>
              <a:t> on the application module </a:t>
            </a:r>
          </a:p>
          <a:p>
            <a:pPr lvl="0" fontAlgn="base"/>
            <a:r>
              <a:rPr lang="en-US" b="1" dirty="0"/>
              <a:t>DEFAULT</a:t>
            </a:r>
            <a:r>
              <a:rPr lang="en-US" dirty="0"/>
              <a:t>: This value means, for single entity usage, that view link consistency is </a:t>
            </a:r>
            <a:r>
              <a:rPr lang="en-US" dirty="0" smtClean="0"/>
              <a:t>enabled. For </a:t>
            </a:r>
            <a:r>
              <a:rPr lang="en-US" dirty="0"/>
              <a:t>multiple entity usages</a:t>
            </a:r>
            <a:r>
              <a:rPr lang="en-US" dirty="0" smtClean="0"/>
              <a:t>, If </a:t>
            </a:r>
            <a:r>
              <a:rPr lang="en-US" dirty="0"/>
              <a:t>all secondary entity usages are marked as contributing reference information, view link consistency is enabled</a:t>
            </a:r>
            <a:r>
              <a:rPr lang="en-US" dirty="0" smtClean="0"/>
              <a:t>. If </a:t>
            </a:r>
            <a:r>
              <a:rPr lang="en-US" dirty="0"/>
              <a:t>any secondary entity usage is marked as not being a reference, view link consistency is disabled.</a:t>
            </a:r>
          </a:p>
          <a:p>
            <a:pPr lvl="0" fontAlgn="base"/>
            <a:r>
              <a:rPr lang="en-US" b="1" dirty="0"/>
              <a:t>true</a:t>
            </a:r>
            <a:r>
              <a:rPr lang="en-US" dirty="0"/>
              <a:t>: View link consistency is enabled in all cases.</a:t>
            </a:r>
          </a:p>
          <a:p>
            <a:pPr lvl="0" fontAlgn="base"/>
            <a:r>
              <a:rPr lang="en-US" b="1" dirty="0"/>
              <a:t>false</a:t>
            </a:r>
            <a:r>
              <a:rPr lang="en-US" dirty="0"/>
              <a:t>: View link consistency is disabled in all cases.</a:t>
            </a:r>
          </a:p>
          <a:p>
            <a:pPr marL="0" indent="0">
              <a:buNone/>
            </a:pPr>
            <a:r>
              <a:rPr lang="en-US" dirty="0"/>
              <a:t>If you want to enable or disable view link consistency for a specific view object, override the </a:t>
            </a:r>
            <a:r>
              <a:rPr lang="en-US" b="1" dirty="0"/>
              <a:t>create()</a:t>
            </a:r>
            <a:r>
              <a:rPr lang="en-US" dirty="0"/>
              <a:t> method in the view object implementation class </a:t>
            </a:r>
            <a:endParaRPr lang="en-US" dirty="0" smtClean="0"/>
          </a:p>
          <a:p>
            <a:pPr marL="0" indent="0">
              <a:buNone/>
            </a:pPr>
            <a:r>
              <a:rPr lang="en-US" sz="2100" b="1" dirty="0" smtClean="0">
                <a:latin typeface="Courier New" panose="02070309020205020404" pitchFamily="49" charset="0"/>
                <a:cs typeface="Courier New" panose="02070309020205020404" pitchFamily="49" charset="0"/>
              </a:rPr>
              <a:t>protected void create() {</a:t>
            </a:r>
            <a:endParaRPr lang="en-US" sz="2100" dirty="0" smtClean="0">
              <a:latin typeface="Courier New" panose="02070309020205020404" pitchFamily="49" charset="0"/>
              <a:cs typeface="Courier New" panose="02070309020205020404" pitchFamily="49" charset="0"/>
            </a:endParaRPr>
          </a:p>
          <a:p>
            <a:pPr marL="0" indent="0">
              <a:buNone/>
            </a:pPr>
            <a:r>
              <a:rPr lang="en-US" sz="2100" b="1" dirty="0" smtClean="0">
                <a:latin typeface="Courier New" panose="02070309020205020404" pitchFamily="49" charset="0"/>
                <a:cs typeface="Courier New" panose="02070309020205020404" pitchFamily="49" charset="0"/>
              </a:rPr>
              <a:t>    </a:t>
            </a:r>
            <a:r>
              <a:rPr lang="en-US" sz="2100" b="1" dirty="0" err="1">
                <a:latin typeface="Courier New" panose="02070309020205020404" pitchFamily="49" charset="0"/>
                <a:cs typeface="Courier New" panose="02070309020205020404" pitchFamily="49" charset="0"/>
              </a:rPr>
              <a:t>super.create</a:t>
            </a:r>
            <a:r>
              <a:rPr lang="en-US" sz="2100" b="1" dirty="0">
                <a:latin typeface="Courier New" panose="02070309020205020404" pitchFamily="49" charset="0"/>
                <a:cs typeface="Courier New" panose="02070309020205020404" pitchFamily="49" charset="0"/>
              </a:rPr>
              <a:t>();     </a:t>
            </a:r>
            <a:endParaRPr lang="en-US" sz="2100" dirty="0">
              <a:latin typeface="Courier New" panose="02070309020205020404" pitchFamily="49" charset="0"/>
              <a:cs typeface="Courier New" panose="02070309020205020404" pitchFamily="49" charset="0"/>
            </a:endParaRPr>
          </a:p>
          <a:p>
            <a:pPr marL="0" indent="0">
              <a:buNone/>
            </a:pPr>
            <a:r>
              <a:rPr lang="en-US" sz="2100" b="1" dirty="0">
                <a:latin typeface="Courier New" panose="02070309020205020404" pitchFamily="49" charset="0"/>
                <a:cs typeface="Courier New" panose="02070309020205020404" pitchFamily="49" charset="0"/>
              </a:rPr>
              <a:t>    </a:t>
            </a:r>
            <a:r>
              <a:rPr lang="en-US" sz="2100" b="1" dirty="0" err="1">
                <a:latin typeface="Courier New" panose="02070309020205020404" pitchFamily="49" charset="0"/>
                <a:cs typeface="Courier New" panose="02070309020205020404" pitchFamily="49" charset="0"/>
              </a:rPr>
              <a:t>setAssociationConsistent</a:t>
            </a:r>
            <a:r>
              <a:rPr lang="en-US" sz="2100" b="1" dirty="0">
                <a:latin typeface="Courier New" panose="02070309020205020404" pitchFamily="49" charset="0"/>
                <a:cs typeface="Courier New" panose="02070309020205020404" pitchFamily="49" charset="0"/>
              </a:rPr>
              <a:t>(true); </a:t>
            </a:r>
            <a:endParaRPr lang="en-US" sz="2100" b="1" dirty="0" smtClean="0">
              <a:latin typeface="Courier New" panose="02070309020205020404" pitchFamily="49" charset="0"/>
              <a:cs typeface="Courier New" panose="02070309020205020404" pitchFamily="49" charset="0"/>
            </a:endParaRPr>
          </a:p>
          <a:p>
            <a:pPr marL="0" indent="0">
              <a:buNone/>
            </a:pPr>
            <a:r>
              <a:rPr lang="en-US" sz="2100" b="1" dirty="0" smtClean="0">
                <a:latin typeface="Courier New" panose="02070309020205020404" pitchFamily="49" charset="0"/>
                <a:cs typeface="Courier New" panose="02070309020205020404" pitchFamily="49" charset="0"/>
              </a:rPr>
              <a:t>}</a:t>
            </a:r>
            <a:endParaRPr lang="en-US" sz="2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477795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33818"/>
          </a:xfrm>
        </p:spPr>
        <p:txBody>
          <a:bodyPr>
            <a:normAutofit/>
          </a:bodyPr>
          <a:lstStyle/>
          <a:p>
            <a:r>
              <a:rPr lang="en-US" b="1" dirty="0"/>
              <a:t>How view link consistency works</a:t>
            </a:r>
            <a:endParaRPr lang="en-US" dirty="0"/>
          </a:p>
        </p:txBody>
      </p:sp>
      <p:sp>
        <p:nvSpPr>
          <p:cNvPr id="3" name="Content Placeholder 2"/>
          <p:cNvSpPr>
            <a:spLocks noGrp="1"/>
          </p:cNvSpPr>
          <p:nvPr>
            <p:ph idx="1"/>
          </p:nvPr>
        </p:nvSpPr>
        <p:spPr>
          <a:xfrm>
            <a:off x="1968500" y="1536701"/>
            <a:ext cx="9534523" cy="4959634"/>
          </a:xfrm>
        </p:spPr>
        <p:txBody>
          <a:bodyPr>
            <a:normAutofit fontScale="70000" lnSpcReduction="20000"/>
          </a:bodyPr>
          <a:lstStyle/>
          <a:p>
            <a:r>
              <a:rPr lang="en-US" dirty="0"/>
              <a:t>While processing the new row for the query collection, the view objects check if the row already exists in the collection. If the query collection does not have any view row for the new entity instance, a new view row is created. However, the new row is added only after the following check.</a:t>
            </a:r>
          </a:p>
          <a:p>
            <a:r>
              <a:rPr lang="en-US" dirty="0"/>
              <a:t>The view object's </a:t>
            </a:r>
            <a:r>
              <a:rPr lang="en-US" b="1" dirty="0" err="1"/>
              <a:t>rowQualifies</a:t>
            </a:r>
            <a:r>
              <a:rPr lang="en-US" b="1" dirty="0"/>
              <a:t>()</a:t>
            </a:r>
            <a:r>
              <a:rPr lang="en-US" dirty="0"/>
              <a:t> method and </a:t>
            </a:r>
            <a:r>
              <a:rPr lang="en-US" b="1" dirty="0" err="1"/>
              <a:t>RowMatch</a:t>
            </a:r>
            <a:r>
              <a:rPr lang="en-US" dirty="0"/>
              <a:t> are applied to the new view row to see if the row qualifies to be in this query collection. If the in-memory filtering succeeds, the new row is finally inserted into the query collection. The insertion location for the new row in the row set varies based on the state of the  view object. There are two possible scenarios:</a:t>
            </a:r>
          </a:p>
          <a:p>
            <a:pPr lvl="0" fontAlgn="base"/>
            <a:r>
              <a:rPr lang="en-US" dirty="0"/>
              <a:t>Consider two entity-based view objects backed up by the same entity object. When a new row is created in a row set for one of the view objects, the framework sends a message to the second view object, indicating the creation of a new row. If the second view object has view link consistency enabled, a copy of the new row is added to the bottom of second view object's row set.</a:t>
            </a:r>
          </a:p>
          <a:p>
            <a:pPr lvl="0" fontAlgn="base"/>
            <a:r>
              <a:rPr lang="en-US" dirty="0"/>
              <a:t>If a view object has view link consistency enabled, when you call the </a:t>
            </a:r>
            <a:r>
              <a:rPr lang="en-US" b="1" dirty="0" err="1"/>
              <a:t>executeQuery</a:t>
            </a:r>
            <a:r>
              <a:rPr lang="en-US" b="1" dirty="0"/>
              <a:t>()</a:t>
            </a:r>
            <a:r>
              <a:rPr lang="en-US" dirty="0"/>
              <a:t> method, any qualifying new rows are added to the top of the row set before the queried rows from the database. This typically happens if view link consistency was disabled for a view when the new row was added to the entity cache through another view object. Later, when you enable view link consistency programmatically and call the </a:t>
            </a:r>
            <a:r>
              <a:rPr lang="en-US" b="1" dirty="0" err="1"/>
              <a:t>executeQuery</a:t>
            </a:r>
            <a:r>
              <a:rPr lang="en-US" b="1" dirty="0"/>
              <a:t>()</a:t>
            </a:r>
            <a:r>
              <a:rPr lang="en-US" dirty="0"/>
              <a:t> method, framework uses this rule for adding the matching new rows.</a:t>
            </a:r>
          </a:p>
        </p:txBody>
      </p:sp>
    </p:spTree>
    <p:extLst>
      <p:ext uri="{BB962C8B-B14F-4D97-AF65-F5344CB8AC3E}">
        <p14:creationId xmlns:p14="http://schemas.microsoft.com/office/powerpoint/2010/main" val="21179539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33818"/>
          </a:xfrm>
        </p:spPr>
        <p:txBody>
          <a:bodyPr>
            <a:normAutofit/>
          </a:bodyPr>
          <a:lstStyle/>
          <a:p>
            <a:r>
              <a:rPr lang="en-US" b="1" dirty="0"/>
              <a:t>In-memory filtering of row sets</a:t>
            </a:r>
            <a:endParaRPr lang="en-US" dirty="0"/>
          </a:p>
        </p:txBody>
      </p:sp>
      <p:sp>
        <p:nvSpPr>
          <p:cNvPr id="3" name="Content Placeholder 2"/>
          <p:cNvSpPr>
            <a:spLocks noGrp="1"/>
          </p:cNvSpPr>
          <p:nvPr>
            <p:ph idx="1"/>
          </p:nvPr>
        </p:nvSpPr>
        <p:spPr>
          <a:xfrm>
            <a:off x="1484310" y="1160061"/>
            <a:ext cx="10018713" cy="5418160"/>
          </a:xfrm>
        </p:spPr>
        <p:txBody>
          <a:bodyPr>
            <a:normAutofit fontScale="92500" lnSpcReduction="10000"/>
          </a:bodyPr>
          <a:lstStyle/>
          <a:p>
            <a:r>
              <a:rPr lang="en-US" dirty="0" smtClean="0"/>
              <a:t>A </a:t>
            </a:r>
            <a:r>
              <a:rPr lang="en-US" dirty="0"/>
              <a:t>rich enterprise application should have the infrastructure for supporting the query on </a:t>
            </a:r>
            <a:r>
              <a:rPr lang="en-US" dirty="0" err="1"/>
              <a:t>unposted</a:t>
            </a:r>
            <a:r>
              <a:rPr lang="en-US" dirty="0"/>
              <a:t> data as well. This is highly desirable when you build a rich internet application where a specific business transaction may span across multiple requests. </a:t>
            </a:r>
            <a:endParaRPr lang="en-US" dirty="0" smtClean="0"/>
          </a:p>
          <a:p>
            <a:r>
              <a:rPr lang="en-US" dirty="0"/>
              <a:t>The </a:t>
            </a:r>
            <a:r>
              <a:rPr lang="en-US" b="1" dirty="0" err="1"/>
              <a:t>oracle.jbo.RowMatch</a:t>
            </a:r>
            <a:r>
              <a:rPr lang="en-US" dirty="0"/>
              <a:t> class will help you to filter the rows in a view object from in-memory. The </a:t>
            </a:r>
            <a:r>
              <a:rPr lang="en-US" b="1" dirty="0" err="1"/>
              <a:t>RowMatch</a:t>
            </a:r>
            <a:r>
              <a:rPr lang="en-US" dirty="0"/>
              <a:t> class can be used either standalone or along with  a view object to filter the rows.</a:t>
            </a:r>
          </a:p>
          <a:p>
            <a:pPr marL="0" indent="0">
              <a:buNone/>
            </a:pPr>
            <a:r>
              <a:rPr lang="en-US" dirty="0" err="1">
                <a:latin typeface="Courier New" panose="02070309020205020404" pitchFamily="49" charset="0"/>
                <a:cs typeface="Courier New" panose="02070309020205020404" pitchFamily="49" charset="0"/>
              </a:rPr>
              <a:t>ViewObject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vo</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findViewObject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EmployeeDetails</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Row </a:t>
            </a:r>
            <a:r>
              <a:rPr lang="en-US" dirty="0" err="1">
                <a:latin typeface="Courier New" panose="02070309020205020404" pitchFamily="49" charset="0"/>
                <a:cs typeface="Courier New" panose="02070309020205020404" pitchFamily="49" charset="0"/>
              </a:rPr>
              <a:t>row</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vo.getCurrentRow</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RowMatch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rm</a:t>
            </a:r>
            <a:r>
              <a:rPr lang="en-US" dirty="0">
                <a:latin typeface="Courier New" panose="02070309020205020404" pitchFamily="49" charset="0"/>
                <a:cs typeface="Courier New" panose="02070309020205020404" pitchFamily="49" charset="0"/>
              </a:rPr>
              <a:t> = new </a:t>
            </a:r>
            <a:r>
              <a:rPr lang="en-US" dirty="0" err="1">
                <a:latin typeface="Courier New" panose="02070309020205020404" pitchFamily="49" charset="0"/>
                <a:cs typeface="Courier New" panose="02070309020205020404" pitchFamily="49" charset="0"/>
              </a:rPr>
              <a:t>RowMatch</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Fanous</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if (</a:t>
            </a:r>
            <a:r>
              <a:rPr lang="en-US" dirty="0" err="1">
                <a:latin typeface="Courier New" panose="02070309020205020404" pitchFamily="49" charset="0"/>
                <a:cs typeface="Courier New" panose="02070309020205020404" pitchFamily="49" charset="0"/>
              </a:rPr>
              <a:t>rm.rowQualifies</a:t>
            </a:r>
            <a:r>
              <a:rPr lang="en-US" dirty="0">
                <a:latin typeface="Courier New" panose="02070309020205020404" pitchFamily="49" charset="0"/>
                <a:cs typeface="Courier New" panose="02070309020205020404" pitchFamily="49" charset="0"/>
              </a:rPr>
              <a:t>(row))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//SAMPLE CODE HERE</a:t>
            </a:r>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237365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33818"/>
          </a:xfrm>
        </p:spPr>
        <p:txBody>
          <a:bodyPr>
            <a:normAutofit fontScale="90000"/>
          </a:bodyPr>
          <a:lstStyle/>
          <a:p>
            <a:r>
              <a:rPr lang="en-US" b="1" dirty="0"/>
              <a:t>Why does view link consistency fail when you add a dynamic WHERE clause?</a:t>
            </a:r>
            <a:endParaRPr lang="en-US" dirty="0"/>
          </a:p>
        </p:txBody>
      </p:sp>
      <p:sp>
        <p:nvSpPr>
          <p:cNvPr id="3" name="Content Placeholder 2"/>
          <p:cNvSpPr>
            <a:spLocks noGrp="1"/>
          </p:cNvSpPr>
          <p:nvPr>
            <p:ph idx="1"/>
          </p:nvPr>
        </p:nvSpPr>
        <p:spPr>
          <a:xfrm>
            <a:off x="1968500" y="1536701"/>
            <a:ext cx="9534523" cy="4959634"/>
          </a:xfrm>
        </p:spPr>
        <p:txBody>
          <a:bodyPr>
            <a:normAutofit/>
          </a:bodyPr>
          <a:lstStyle/>
          <a:p>
            <a:r>
              <a:rPr lang="en-US" dirty="0"/>
              <a:t>When you call </a:t>
            </a:r>
            <a:r>
              <a:rPr lang="en-US" b="1" dirty="0" err="1"/>
              <a:t>setWhereClause</a:t>
            </a:r>
            <a:r>
              <a:rPr lang="en-US" b="1" dirty="0"/>
              <a:t>()</a:t>
            </a:r>
            <a:r>
              <a:rPr lang="en-US" dirty="0"/>
              <a:t> on a view object to set a </a:t>
            </a:r>
            <a:r>
              <a:rPr lang="en-US" b="1" dirty="0"/>
              <a:t>WHERE</a:t>
            </a:r>
            <a:r>
              <a:rPr lang="en-US" dirty="0"/>
              <a:t> clause at runtime, the view link consistency feature will be disabled for that view object. This is because the framework may not be able to use the complex </a:t>
            </a:r>
            <a:r>
              <a:rPr lang="en-US" b="1" dirty="0"/>
              <a:t>WHERE</a:t>
            </a:r>
            <a:r>
              <a:rPr lang="en-US" dirty="0"/>
              <a:t> clause conditions to filter the rows in </a:t>
            </a:r>
            <a:r>
              <a:rPr lang="en-US" dirty="0" smtClean="0"/>
              <a:t>memory.</a:t>
            </a:r>
          </a:p>
          <a:p>
            <a:pPr marL="0" indent="0">
              <a:buNone/>
            </a:pPr>
            <a:r>
              <a:rPr lang="en-US" sz="1600" b="1" dirty="0" err="1" smtClean="0">
                <a:latin typeface="Courier New" panose="02070309020205020404" pitchFamily="49" charset="0"/>
                <a:cs typeface="Courier New" panose="02070309020205020404" pitchFamily="49" charset="0"/>
              </a:rPr>
              <a:t>empInDeptVO.setWhereClause</a:t>
            </a:r>
            <a:r>
              <a:rPr lang="en-US" sz="1600" b="1" dirty="0" smtClean="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EmployeeEO.LAST_NAME</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bvLastName</a:t>
            </a:r>
            <a:r>
              <a:rPr lang="en-US" sz="1600" b="1" dirty="0">
                <a:latin typeface="Courier New" panose="02070309020205020404" pitchFamily="49" charset="0"/>
                <a:cs typeface="Courier New" panose="02070309020205020404" pitchFamily="49" charset="0"/>
              </a:rPr>
              <a:t> ");   </a:t>
            </a:r>
            <a:endParaRPr lang="en-US" sz="1600" b="1" dirty="0" smtClean="0">
              <a:latin typeface="Courier New" panose="02070309020205020404" pitchFamily="49" charset="0"/>
              <a:cs typeface="Courier New" panose="02070309020205020404" pitchFamily="49" charset="0"/>
            </a:endParaRPr>
          </a:p>
          <a:p>
            <a:pPr marL="0" indent="0">
              <a:buNone/>
            </a:pPr>
            <a:r>
              <a:rPr lang="en-US" sz="1600" b="1" dirty="0" err="1" smtClean="0">
                <a:latin typeface="Courier New" panose="02070309020205020404" pitchFamily="49" charset="0"/>
                <a:cs typeface="Courier New" panose="02070309020205020404" pitchFamily="49" charset="0"/>
              </a:rPr>
              <a:t>RowMatch</a:t>
            </a:r>
            <a:r>
              <a:rPr lang="en-US" sz="1600" b="1" dirty="0" smtClean="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rm</a:t>
            </a:r>
            <a:r>
              <a:rPr lang="en-US" sz="1600" b="1" dirty="0">
                <a:latin typeface="Courier New" panose="02070309020205020404" pitchFamily="49" charset="0"/>
                <a:cs typeface="Courier New" panose="02070309020205020404" pitchFamily="49" charset="0"/>
              </a:rPr>
              <a:t> = new </a:t>
            </a:r>
            <a:r>
              <a:rPr lang="en-US" sz="1600" b="1" dirty="0" err="1">
                <a:latin typeface="Courier New" panose="02070309020205020404" pitchFamily="49" charset="0"/>
                <a:cs typeface="Courier New" panose="02070309020205020404" pitchFamily="49" charset="0"/>
              </a:rPr>
              <a:t>RowMatch</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LastName</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bvLastName</a:t>
            </a:r>
            <a:r>
              <a:rPr lang="en-US" sz="1600" b="1"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buNone/>
            </a:pPr>
            <a:r>
              <a:rPr lang="en-US" sz="1600" b="1" dirty="0" err="1" smtClean="0">
                <a:latin typeface="Courier New" panose="02070309020205020404" pitchFamily="49" charset="0"/>
                <a:cs typeface="Courier New" panose="02070309020205020404" pitchFamily="49" charset="0"/>
              </a:rPr>
              <a:t>empInDeptVO.setRowMatch</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rm</a:t>
            </a:r>
            <a:r>
              <a:rPr lang="en-US" sz="1600" b="1"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buNone/>
            </a:pPr>
            <a:r>
              <a:rPr lang="en-US" sz="1600" b="1" dirty="0" err="1" smtClean="0">
                <a:latin typeface="Courier New" panose="02070309020205020404" pitchFamily="49" charset="0"/>
                <a:cs typeface="Courier New" panose="02070309020205020404" pitchFamily="49" charset="0"/>
              </a:rPr>
              <a:t>empInDeptVO.setAssociationConsistent</a:t>
            </a:r>
            <a:r>
              <a:rPr lang="en-US" sz="1600" b="1" dirty="0" smtClean="0">
                <a:latin typeface="Courier New" panose="02070309020205020404" pitchFamily="49" charset="0"/>
                <a:cs typeface="Courier New" panose="02070309020205020404" pitchFamily="49" charset="0"/>
              </a:rPr>
              <a:t>(true);</a:t>
            </a:r>
            <a:endParaRPr lang="en-US" sz="1600" dirty="0">
              <a:latin typeface="Courier New" panose="02070309020205020404" pitchFamily="49" charset="0"/>
              <a:cs typeface="Courier New" panose="02070309020205020404" pitchFamily="49" charset="0"/>
            </a:endParaRPr>
          </a:p>
          <a:p>
            <a:pPr marL="0" indent="0">
              <a:buNone/>
            </a:pPr>
            <a:r>
              <a:rPr lang="en-US" sz="1600" b="1" dirty="0" smtClean="0">
                <a:latin typeface="Courier New" panose="02070309020205020404" pitchFamily="49" charset="0"/>
                <a:cs typeface="Courier New" panose="02070309020205020404" pitchFamily="49" charset="0"/>
              </a:rPr>
              <a:t>//ANOTHER VIEW ADDED NEW ROW</a:t>
            </a:r>
            <a:endParaRPr lang="en-US" sz="1600" dirty="0">
              <a:latin typeface="Courier New" panose="02070309020205020404" pitchFamily="49" charset="0"/>
              <a:cs typeface="Courier New" panose="02070309020205020404" pitchFamily="49" charset="0"/>
            </a:endParaRPr>
          </a:p>
          <a:p>
            <a:pPr marL="0" indent="0">
              <a:buNone/>
            </a:pPr>
            <a:r>
              <a:rPr lang="en-US" sz="1600" b="1" dirty="0" err="1" smtClean="0">
                <a:latin typeface="Courier New" panose="02070309020205020404" pitchFamily="49" charset="0"/>
                <a:cs typeface="Courier New" panose="02070309020205020404" pitchFamily="49" charset="0"/>
              </a:rPr>
              <a:t>System.out.println</a:t>
            </a:r>
            <a:r>
              <a:rPr lang="en-US" sz="1600" b="1" dirty="0">
                <a:latin typeface="Courier New" panose="02070309020205020404" pitchFamily="49" charset="0"/>
                <a:cs typeface="Courier New" panose="02070309020205020404" pitchFamily="49" charset="0"/>
              </a:rPr>
              <a:t>("Count "+ </a:t>
            </a:r>
            <a:r>
              <a:rPr lang="en-US" sz="1600" b="1" dirty="0" err="1" smtClean="0">
                <a:latin typeface="Courier New" panose="02070309020205020404" pitchFamily="49" charset="0"/>
                <a:cs typeface="Courier New" panose="02070309020205020404" pitchFamily="49" charset="0"/>
              </a:rPr>
              <a:t>empInDeptVO.getEstimatedRowCount</a:t>
            </a:r>
            <a:r>
              <a:rPr lang="en-US" sz="1600" b="1"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77269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33818"/>
          </a:xfrm>
        </p:spPr>
        <p:txBody>
          <a:bodyPr>
            <a:normAutofit/>
          </a:bodyPr>
          <a:lstStyle/>
          <a:p>
            <a:r>
              <a:rPr lang="en-US" b="1" dirty="0"/>
              <a:t>In-memory filtering of row sets</a:t>
            </a:r>
            <a:endParaRPr lang="en-US" dirty="0"/>
          </a:p>
        </p:txBody>
      </p:sp>
      <p:sp>
        <p:nvSpPr>
          <p:cNvPr id="3" name="Content Placeholder 2"/>
          <p:cNvSpPr>
            <a:spLocks noGrp="1"/>
          </p:cNvSpPr>
          <p:nvPr>
            <p:ph idx="1"/>
          </p:nvPr>
        </p:nvSpPr>
        <p:spPr>
          <a:xfrm>
            <a:off x="1484310" y="1160061"/>
            <a:ext cx="10018713" cy="5418160"/>
          </a:xfrm>
        </p:spPr>
        <p:txBody>
          <a:bodyPr>
            <a:normAutofit/>
          </a:bodyPr>
          <a:lstStyle/>
          <a:p>
            <a:r>
              <a:rPr lang="en-US" dirty="0"/>
              <a:t>The following example illustrates the usage of </a:t>
            </a:r>
            <a:r>
              <a:rPr lang="en-US" b="1" dirty="0" err="1"/>
              <a:t>RowMatch</a:t>
            </a:r>
            <a:r>
              <a:rPr lang="en-US" dirty="0"/>
              <a:t> to filter a row set in a  view object:</a:t>
            </a:r>
          </a:p>
          <a:p>
            <a:pPr marL="0" indent="0">
              <a:buNone/>
            </a:pPr>
            <a:r>
              <a:rPr lang="en-US" dirty="0" err="1">
                <a:latin typeface="Courier New" panose="02070309020205020404" pitchFamily="49" charset="0"/>
                <a:cs typeface="Courier New" panose="02070309020205020404" pitchFamily="49" charset="0"/>
              </a:rPr>
              <a:t>ViewObject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vo</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findViewObject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EmployeeDetails</a:t>
            </a:r>
            <a:r>
              <a:rPr lang="en-US" dirty="0" smtClean="0">
                <a:latin typeface="Courier New" panose="02070309020205020404" pitchFamily="49" charset="0"/>
                <a:cs typeface="Courier New" panose="02070309020205020404" pitchFamily="49" charset="0"/>
              </a:rPr>
              <a:t>");</a:t>
            </a:r>
          </a:p>
          <a:p>
            <a:pPr marL="0" indent="0">
              <a:buNone/>
            </a:pPr>
            <a:r>
              <a:rPr lang="en-US" dirty="0" err="1" smtClean="0">
                <a:latin typeface="Courier New" panose="02070309020205020404" pitchFamily="49" charset="0"/>
                <a:cs typeface="Courier New" panose="02070309020205020404" pitchFamily="49" charset="0"/>
              </a:rPr>
              <a:t>vo.setRowMatch</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rm</a:t>
            </a: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vo.executeQuery</a:t>
            </a:r>
            <a:r>
              <a:rPr lang="en-US" dirty="0" smtClean="0">
                <a:latin typeface="Courier New" panose="02070309020205020404" pitchFamily="49" charset="0"/>
                <a:cs typeface="Courier New" panose="02070309020205020404" pitchFamily="49" charset="0"/>
              </a:rPr>
              <a:t>();</a:t>
            </a:r>
          </a:p>
          <a:p>
            <a:r>
              <a:rPr lang="en-US" dirty="0"/>
              <a:t>You can also use bind variables in the expression set for </a:t>
            </a:r>
            <a:r>
              <a:rPr lang="en-US" b="1" dirty="0" err="1"/>
              <a:t>RowMatch</a:t>
            </a:r>
            <a:r>
              <a:rPr lang="en-US" dirty="0"/>
              <a:t>. When </a:t>
            </a:r>
            <a:r>
              <a:rPr lang="en-US" b="1" dirty="0" err="1"/>
              <a:t>RowMatch</a:t>
            </a:r>
            <a:r>
              <a:rPr lang="en-US" dirty="0"/>
              <a:t> is used for a view object, the view object's variable manager will supply the bind variable value.</a:t>
            </a:r>
          </a:p>
          <a:p>
            <a:pPr marL="0" indent="0">
              <a:buNone/>
            </a:pPr>
            <a:r>
              <a:rPr lang="en-US" dirty="0" err="1">
                <a:latin typeface="Courier New" panose="02070309020205020404" pitchFamily="49" charset="0"/>
                <a:cs typeface="Courier New" panose="02070309020205020404" pitchFamily="49" charset="0"/>
              </a:rPr>
              <a:t>RowMatch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rm</a:t>
            </a:r>
            <a:r>
              <a:rPr lang="en-US" dirty="0">
                <a:latin typeface="Courier New" panose="02070309020205020404" pitchFamily="49" charset="0"/>
                <a:cs typeface="Courier New" panose="02070309020205020404" pitchFamily="49" charset="0"/>
              </a:rPr>
              <a:t> = new </a:t>
            </a:r>
            <a:r>
              <a:rPr lang="en-US" dirty="0" err="1">
                <a:latin typeface="Courier New" panose="02070309020205020404" pitchFamily="49" charset="0"/>
                <a:cs typeface="Courier New" panose="02070309020205020404" pitchFamily="49" charset="0"/>
              </a:rPr>
              <a:t>RowMatch</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LastName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bvLastName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vo.getVariableManager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setVariableValue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bvLastName</a:t>
            </a:r>
            <a:r>
              <a:rPr lang="en-US" dirty="0">
                <a:latin typeface="Courier New" panose="02070309020205020404" pitchFamily="49" charset="0"/>
                <a:cs typeface="Courier New" panose="02070309020205020404" pitchFamily="49" charset="0"/>
              </a:rPr>
              <a:t>", "Grant</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866020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33818"/>
          </a:xfrm>
        </p:spPr>
        <p:txBody>
          <a:bodyPr>
            <a:normAutofit/>
          </a:bodyPr>
          <a:lstStyle/>
          <a:p>
            <a:r>
              <a:rPr lang="en-US" b="1" dirty="0"/>
              <a:t>In-memory filtering of row sets</a:t>
            </a:r>
            <a:endParaRPr lang="en-US" dirty="0"/>
          </a:p>
        </p:txBody>
      </p:sp>
      <p:sp>
        <p:nvSpPr>
          <p:cNvPr id="3" name="Content Placeholder 2"/>
          <p:cNvSpPr>
            <a:spLocks noGrp="1"/>
          </p:cNvSpPr>
          <p:nvPr>
            <p:ph idx="1"/>
          </p:nvPr>
        </p:nvSpPr>
        <p:spPr>
          <a:xfrm>
            <a:off x="1484310" y="1160061"/>
            <a:ext cx="10018713" cy="1119115"/>
          </a:xfrm>
        </p:spPr>
        <p:txBody>
          <a:bodyPr>
            <a:normAutofit/>
          </a:bodyPr>
          <a:lstStyle/>
          <a:p>
            <a:r>
              <a:rPr lang="en-US" dirty="0"/>
              <a:t>You can use basic SQL functions while coding for in-memory filtering, using </a:t>
            </a:r>
            <a:r>
              <a:rPr lang="en-US" b="1" dirty="0" err="1"/>
              <a:t>RowMatch</a:t>
            </a:r>
            <a:r>
              <a:rPr lang="en-US" dirty="0" smtClean="0"/>
              <a:t>.</a:t>
            </a:r>
          </a:p>
          <a:p>
            <a:pPr marL="0" indent="0">
              <a:buNone/>
            </a:pPr>
            <a:endParaRPr lang="en-US" dirty="0">
              <a:latin typeface="Courier New" panose="02070309020205020404" pitchFamily="49" charset="0"/>
              <a:cs typeface="Courier New" panose="02070309020205020404"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28068082"/>
              </p:ext>
            </p:extLst>
          </p:nvPr>
        </p:nvGraphicFramePr>
        <p:xfrm>
          <a:off x="4435522" y="1719618"/>
          <a:ext cx="4599089" cy="4616846"/>
        </p:xfrm>
        <a:graphic>
          <a:graphicData uri="http://schemas.openxmlformats.org/drawingml/2006/table">
            <a:tbl>
              <a:tblPr firstRow="1" firstCol="1" bandRow="1">
                <a:tableStyleId>{5C22544A-7EE6-4342-B048-85BDC9FD1C3A}</a:tableStyleId>
              </a:tblPr>
              <a:tblGrid>
                <a:gridCol w="1659945"/>
                <a:gridCol w="2939144"/>
              </a:tblGrid>
              <a:tr h="401092">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US" sz="1800" b="1" kern="1200" dirty="0" smtClean="0">
                          <a:solidFill>
                            <a:schemeClr val="lt1"/>
                          </a:solidFill>
                          <a:effectLst/>
                          <a:latin typeface="+mn-lt"/>
                          <a:ea typeface="+mn-ea"/>
                          <a:cs typeface="+mn-cs"/>
                        </a:rPr>
                        <a:t>SQL function</a:t>
                      </a:r>
                    </a:p>
                  </a:txBody>
                  <a:tcPr marL="0" marR="0" marT="0" marB="0" anchor="ct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US" sz="1800" b="1" kern="1200" dirty="0" smtClean="0">
                          <a:solidFill>
                            <a:schemeClr val="lt1"/>
                          </a:solidFill>
                          <a:effectLst/>
                          <a:latin typeface="+mn-lt"/>
                          <a:ea typeface="+mn-ea"/>
                          <a:cs typeface="+mn-cs"/>
                        </a:rPr>
                        <a:t>Operation</a:t>
                      </a:r>
                    </a:p>
                  </a:txBody>
                  <a:tcPr marL="0" marR="0" marT="0" marB="0" anchor="ctr"/>
                </a:tc>
              </a:tr>
              <a:tr h="401092">
                <a:tc>
                  <a:txBody>
                    <a:bodyPr/>
                    <a:lstStyle/>
                    <a:p>
                      <a:pPr marL="0" marR="0" indent="0" algn="l">
                        <a:lnSpc>
                          <a:spcPct val="115000"/>
                        </a:lnSpc>
                        <a:spcBef>
                          <a:spcPts val="0"/>
                        </a:spcBef>
                        <a:spcAft>
                          <a:spcPts val="0"/>
                        </a:spcAft>
                      </a:pPr>
                      <a:r>
                        <a:rPr lang="en-US" sz="1400" dirty="0">
                          <a:effectLst/>
                        </a:rPr>
                        <a:t>UPPER</a:t>
                      </a:r>
                      <a:endParaRPr lang="en-US"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0" marT="0" marB="0" anchor="ctr"/>
                </a:tc>
                <a:tc>
                  <a:txBody>
                    <a:bodyPr/>
                    <a:lstStyle/>
                    <a:p>
                      <a:pPr marL="0" marR="0" indent="0">
                        <a:lnSpc>
                          <a:spcPct val="115000"/>
                        </a:lnSpc>
                        <a:spcBef>
                          <a:spcPts val="0"/>
                        </a:spcBef>
                        <a:spcAft>
                          <a:spcPts val="0"/>
                        </a:spcAft>
                      </a:pPr>
                      <a:r>
                        <a:rPr lang="en-US" sz="1400" dirty="0">
                          <a:effectLst/>
                        </a:rPr>
                        <a:t>Uppercases the string</a:t>
                      </a:r>
                      <a:endParaRPr lang="en-US"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0" marT="0" marB="0" anchor="ctr"/>
                </a:tc>
              </a:tr>
              <a:tr h="447661">
                <a:tc>
                  <a:txBody>
                    <a:bodyPr/>
                    <a:lstStyle/>
                    <a:p>
                      <a:pPr marL="0" marR="0" indent="0" algn="l">
                        <a:lnSpc>
                          <a:spcPct val="115000"/>
                        </a:lnSpc>
                        <a:spcBef>
                          <a:spcPts val="0"/>
                        </a:spcBef>
                        <a:spcAft>
                          <a:spcPts val="0"/>
                        </a:spcAft>
                      </a:pPr>
                      <a:r>
                        <a:rPr lang="en-US" sz="1400">
                          <a:effectLst/>
                        </a:rPr>
                        <a:t>TO_CHAR</a:t>
                      </a:r>
                      <a:endParaRPr lang="en-US" sz="18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0" marT="0" marB="0" anchor="ctr"/>
                </a:tc>
                <a:tc>
                  <a:txBody>
                    <a:bodyPr/>
                    <a:lstStyle/>
                    <a:p>
                      <a:pPr marL="0" marR="0" indent="0" algn="just">
                        <a:lnSpc>
                          <a:spcPct val="115000"/>
                        </a:lnSpc>
                        <a:spcBef>
                          <a:spcPts val="0"/>
                        </a:spcBef>
                        <a:spcAft>
                          <a:spcPts val="0"/>
                        </a:spcAft>
                      </a:pPr>
                      <a:r>
                        <a:rPr lang="en-US" sz="1400">
                          <a:effectLst/>
                        </a:rPr>
                        <a:t>Converts a number or date to a string</a:t>
                      </a:r>
                      <a:endParaRPr lang="en-US" sz="18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0" marT="0" marB="0" anchor="ctr"/>
                </a:tc>
              </a:tr>
              <a:tr h="447661">
                <a:tc>
                  <a:txBody>
                    <a:bodyPr/>
                    <a:lstStyle/>
                    <a:p>
                      <a:pPr marL="0" marR="0" indent="0" algn="l">
                        <a:lnSpc>
                          <a:spcPct val="115000"/>
                        </a:lnSpc>
                        <a:spcBef>
                          <a:spcPts val="0"/>
                        </a:spcBef>
                        <a:spcAft>
                          <a:spcPts val="0"/>
                        </a:spcAft>
                      </a:pPr>
                      <a:r>
                        <a:rPr lang="en-US" sz="1400">
                          <a:effectLst/>
                        </a:rPr>
                        <a:t>TO_DATE</a:t>
                      </a:r>
                      <a:endParaRPr lang="en-US" sz="18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0" marT="0" marB="0" anchor="ctr"/>
                </a:tc>
                <a:tc>
                  <a:txBody>
                    <a:bodyPr/>
                    <a:lstStyle/>
                    <a:p>
                      <a:pPr marL="0" marR="0" indent="0">
                        <a:lnSpc>
                          <a:spcPct val="115000"/>
                        </a:lnSpc>
                        <a:spcBef>
                          <a:spcPts val="0"/>
                        </a:spcBef>
                        <a:spcAft>
                          <a:spcPts val="0"/>
                        </a:spcAft>
                      </a:pPr>
                      <a:r>
                        <a:rPr lang="en-US" sz="1400" dirty="0">
                          <a:effectLst/>
                        </a:rPr>
                        <a:t>Converts a string to a date</a:t>
                      </a:r>
                      <a:endParaRPr lang="en-US"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0" marT="0" marB="0" anchor="ctr"/>
                </a:tc>
              </a:tr>
              <a:tr h="447661">
                <a:tc>
                  <a:txBody>
                    <a:bodyPr/>
                    <a:lstStyle/>
                    <a:p>
                      <a:pPr marL="0" marR="0" indent="0" algn="l">
                        <a:lnSpc>
                          <a:spcPct val="115000"/>
                        </a:lnSpc>
                        <a:spcBef>
                          <a:spcPts val="0"/>
                        </a:spcBef>
                        <a:spcAft>
                          <a:spcPts val="0"/>
                        </a:spcAft>
                      </a:pPr>
                      <a:r>
                        <a:rPr lang="en-US" sz="1400">
                          <a:effectLst/>
                        </a:rPr>
                        <a:t>TO_TIMESTAMP</a:t>
                      </a:r>
                      <a:endParaRPr lang="en-US" sz="18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0" marT="0" marB="0" anchor="ctr"/>
                </a:tc>
                <a:tc>
                  <a:txBody>
                    <a:bodyPr/>
                    <a:lstStyle/>
                    <a:p>
                      <a:pPr marL="0" marR="0" indent="0">
                        <a:lnSpc>
                          <a:spcPct val="115000"/>
                        </a:lnSpc>
                        <a:spcBef>
                          <a:spcPts val="0"/>
                        </a:spcBef>
                        <a:spcAft>
                          <a:spcPts val="0"/>
                        </a:spcAft>
                      </a:pPr>
                      <a:r>
                        <a:rPr lang="en-US" sz="1400" dirty="0">
                          <a:effectLst/>
                        </a:rPr>
                        <a:t>Converts a string to a timestamp</a:t>
                      </a:r>
                      <a:endParaRPr lang="en-US"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0" marT="0" marB="0" anchor="ctr"/>
                </a:tc>
              </a:tr>
              <a:tr h="447661">
                <a:tc>
                  <a:txBody>
                    <a:bodyPr/>
                    <a:lstStyle/>
                    <a:p>
                      <a:pPr marL="0" marR="0" indent="0" algn="l">
                        <a:lnSpc>
                          <a:spcPct val="115000"/>
                        </a:lnSpc>
                        <a:spcBef>
                          <a:spcPts val="0"/>
                        </a:spcBef>
                        <a:spcAft>
                          <a:spcPts val="0"/>
                        </a:spcAft>
                      </a:pPr>
                      <a:r>
                        <a:rPr lang="en-US" sz="1400">
                          <a:effectLst/>
                        </a:rPr>
                        <a:t>ABS</a:t>
                      </a:r>
                      <a:endParaRPr lang="en-US" sz="18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0" marT="0" marB="0" anchor="ctr"/>
                </a:tc>
                <a:tc>
                  <a:txBody>
                    <a:bodyPr/>
                    <a:lstStyle/>
                    <a:p>
                      <a:pPr marL="0" marR="0" indent="0">
                        <a:lnSpc>
                          <a:spcPct val="115000"/>
                        </a:lnSpc>
                        <a:spcBef>
                          <a:spcPts val="0"/>
                        </a:spcBef>
                        <a:spcAft>
                          <a:spcPts val="0"/>
                        </a:spcAft>
                      </a:pPr>
                      <a:r>
                        <a:rPr lang="en-US" sz="1400">
                          <a:effectLst/>
                        </a:rPr>
                        <a:t>Returns absolute value</a:t>
                      </a:r>
                      <a:endParaRPr lang="en-US" sz="18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0" marT="0" marB="0" anchor="ctr"/>
                </a:tc>
              </a:tr>
              <a:tr h="832760">
                <a:tc>
                  <a:txBody>
                    <a:bodyPr/>
                    <a:lstStyle/>
                    <a:p>
                      <a:pPr marL="0" marR="0" indent="0" algn="l">
                        <a:lnSpc>
                          <a:spcPct val="115000"/>
                        </a:lnSpc>
                        <a:spcBef>
                          <a:spcPts val="0"/>
                        </a:spcBef>
                        <a:spcAft>
                          <a:spcPts val="0"/>
                        </a:spcAft>
                      </a:pPr>
                      <a:r>
                        <a:rPr lang="en-US" sz="1400" dirty="0">
                          <a:effectLst/>
                        </a:rPr>
                        <a:t>SIGN</a:t>
                      </a:r>
                      <a:endParaRPr lang="en-US"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0" marT="0" marB="0" anchor="ctr"/>
                </a:tc>
                <a:tc>
                  <a:txBody>
                    <a:bodyPr/>
                    <a:lstStyle/>
                    <a:p>
                      <a:pPr marL="0" marR="69850" indent="0">
                        <a:lnSpc>
                          <a:spcPct val="115000"/>
                        </a:lnSpc>
                        <a:spcBef>
                          <a:spcPts val="0"/>
                        </a:spcBef>
                        <a:spcAft>
                          <a:spcPts val="0"/>
                        </a:spcAft>
                      </a:pPr>
                      <a:r>
                        <a:rPr lang="en-US" sz="1400">
                          <a:effectLst/>
                        </a:rPr>
                        <a:t>If the number is positive returns +1 If the number is negative returns -1 else returns 0</a:t>
                      </a:r>
                      <a:endParaRPr lang="en-US" sz="18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0" marT="0" marB="0" anchor="ctr"/>
                </a:tc>
              </a:tr>
              <a:tr h="790166">
                <a:tc>
                  <a:txBody>
                    <a:bodyPr/>
                    <a:lstStyle/>
                    <a:p>
                      <a:pPr marL="0" marR="0" indent="0" algn="l">
                        <a:lnSpc>
                          <a:spcPct val="115000"/>
                        </a:lnSpc>
                        <a:spcBef>
                          <a:spcPts val="0"/>
                        </a:spcBef>
                        <a:spcAft>
                          <a:spcPts val="0"/>
                        </a:spcAft>
                      </a:pPr>
                      <a:r>
                        <a:rPr lang="en-US" sz="1400">
                          <a:effectLst/>
                        </a:rPr>
                        <a:t>DECODE</a:t>
                      </a:r>
                      <a:endParaRPr lang="en-US" sz="18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0" marT="0" marB="0" anchor="ctr"/>
                </a:tc>
                <a:tc>
                  <a:txBody>
                    <a:bodyPr/>
                    <a:lstStyle/>
                    <a:p>
                      <a:pPr marL="0" marR="0" indent="0">
                        <a:lnSpc>
                          <a:spcPct val="103000"/>
                        </a:lnSpc>
                        <a:spcBef>
                          <a:spcPts val="0"/>
                        </a:spcBef>
                        <a:spcAft>
                          <a:spcPts val="60"/>
                        </a:spcAft>
                      </a:pPr>
                      <a:r>
                        <a:rPr lang="en-US" sz="1400" dirty="0">
                          <a:effectLst/>
                        </a:rPr>
                        <a:t>Provides the functionality of the IF-</a:t>
                      </a:r>
                      <a:endParaRPr lang="en-US" sz="1800" dirty="0">
                        <a:effectLst/>
                      </a:endParaRPr>
                    </a:p>
                    <a:p>
                      <a:pPr marL="0" marR="0" indent="0">
                        <a:lnSpc>
                          <a:spcPct val="115000"/>
                        </a:lnSpc>
                        <a:spcBef>
                          <a:spcPts val="0"/>
                        </a:spcBef>
                        <a:spcAft>
                          <a:spcPts val="0"/>
                        </a:spcAft>
                      </a:pPr>
                      <a:r>
                        <a:rPr lang="en-US" sz="1400" dirty="0">
                          <a:effectLst/>
                        </a:rPr>
                        <a:t>THEN-ELSE statement</a:t>
                      </a:r>
                      <a:endParaRPr lang="en-US"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0" marT="0" marB="0" anchor="ctr"/>
                </a:tc>
              </a:tr>
              <a:tr h="401092">
                <a:tc>
                  <a:txBody>
                    <a:bodyPr/>
                    <a:lstStyle/>
                    <a:p>
                      <a:pPr marL="0" marR="0" indent="0" algn="l">
                        <a:lnSpc>
                          <a:spcPct val="115000"/>
                        </a:lnSpc>
                        <a:spcBef>
                          <a:spcPts val="0"/>
                        </a:spcBef>
                        <a:spcAft>
                          <a:spcPts val="0"/>
                        </a:spcAft>
                      </a:pPr>
                      <a:r>
                        <a:rPr lang="en-US" sz="1400" dirty="0">
                          <a:effectLst/>
                        </a:rPr>
                        <a:t>MOD</a:t>
                      </a:r>
                      <a:endParaRPr lang="en-US"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0" marT="0" marB="0" anchor="ctr"/>
                </a:tc>
                <a:tc>
                  <a:txBody>
                    <a:bodyPr/>
                    <a:lstStyle/>
                    <a:p>
                      <a:pPr marL="0" marR="0" indent="0" algn="just">
                        <a:lnSpc>
                          <a:spcPct val="115000"/>
                        </a:lnSpc>
                        <a:spcBef>
                          <a:spcPts val="0"/>
                        </a:spcBef>
                        <a:spcAft>
                          <a:spcPts val="0"/>
                        </a:spcAft>
                      </a:pPr>
                      <a:r>
                        <a:rPr lang="en-US" sz="1400" dirty="0">
                          <a:effectLst/>
                        </a:rPr>
                        <a:t>Returns the remainder of "m" divided </a:t>
                      </a:r>
                      <a:endParaRPr lang="en-US"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0" marT="0" marB="0" anchor="ctr"/>
                </a:tc>
              </a:tr>
            </a:tbl>
          </a:graphicData>
        </a:graphic>
      </p:graphicFrame>
    </p:spTree>
    <p:extLst>
      <p:ext uri="{BB962C8B-B14F-4D97-AF65-F5344CB8AC3E}">
        <p14:creationId xmlns:p14="http://schemas.microsoft.com/office/powerpoint/2010/main" val="7003682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33818"/>
          </a:xfrm>
        </p:spPr>
        <p:txBody>
          <a:bodyPr>
            <a:normAutofit/>
          </a:bodyPr>
          <a:lstStyle/>
          <a:p>
            <a:r>
              <a:rPr lang="en-US" b="1" dirty="0"/>
              <a:t>In-memory filtering of row sets</a:t>
            </a:r>
            <a:endParaRPr lang="en-US" dirty="0"/>
          </a:p>
        </p:txBody>
      </p:sp>
      <p:sp>
        <p:nvSpPr>
          <p:cNvPr id="3" name="Content Placeholder 2"/>
          <p:cNvSpPr>
            <a:spLocks noGrp="1"/>
          </p:cNvSpPr>
          <p:nvPr>
            <p:ph idx="1"/>
          </p:nvPr>
        </p:nvSpPr>
        <p:spPr>
          <a:xfrm>
            <a:off x="1484310" y="1160061"/>
            <a:ext cx="10018713" cy="1119115"/>
          </a:xfrm>
        </p:spPr>
        <p:txBody>
          <a:bodyPr>
            <a:normAutofit/>
          </a:bodyPr>
          <a:lstStyle/>
          <a:p>
            <a:r>
              <a:rPr lang="en-US" dirty="0"/>
              <a:t>The following are the SQL operators supported by in-memory filtering with </a:t>
            </a:r>
            <a:r>
              <a:rPr lang="en-US" b="1" dirty="0" err="1"/>
              <a:t>RowMatch</a:t>
            </a:r>
            <a:r>
              <a:rPr lang="en-US" dirty="0"/>
              <a:t>:</a:t>
            </a:r>
          </a:p>
        </p:txBody>
      </p:sp>
      <p:graphicFrame>
        <p:nvGraphicFramePr>
          <p:cNvPr id="4" name="Table 3"/>
          <p:cNvGraphicFramePr>
            <a:graphicFrameLocks noGrp="1"/>
          </p:cNvGraphicFramePr>
          <p:nvPr>
            <p:extLst>
              <p:ext uri="{D42A27DB-BD31-4B8C-83A1-F6EECF244321}">
                <p14:modId xmlns:p14="http://schemas.microsoft.com/office/powerpoint/2010/main" val="2803116359"/>
              </p:ext>
            </p:extLst>
          </p:nvPr>
        </p:nvGraphicFramePr>
        <p:xfrm>
          <a:off x="2242388" y="2404845"/>
          <a:ext cx="8502555" cy="2020559"/>
        </p:xfrm>
        <a:graphic>
          <a:graphicData uri="http://schemas.openxmlformats.org/drawingml/2006/table">
            <a:tbl>
              <a:tblPr firstRow="1" firstCol="1" bandRow="1">
                <a:tableStyleId>{5C22544A-7EE6-4342-B048-85BDC9FD1C3A}</a:tableStyleId>
              </a:tblPr>
              <a:tblGrid>
                <a:gridCol w="4711366"/>
                <a:gridCol w="3791189"/>
              </a:tblGrid>
              <a:tr h="341232">
                <a:tc>
                  <a:txBody>
                    <a:bodyPr/>
                    <a:lstStyle/>
                    <a:p>
                      <a:r>
                        <a:rPr lang="en-US" sz="1800" b="1" kern="1200" dirty="0" smtClean="0">
                          <a:solidFill>
                            <a:schemeClr val="lt1"/>
                          </a:solidFill>
                          <a:effectLst/>
                          <a:latin typeface="+mn-lt"/>
                          <a:ea typeface="+mn-ea"/>
                          <a:cs typeface="+mn-cs"/>
                        </a:rPr>
                        <a:t>Operator</a:t>
                      </a:r>
                      <a:endParaRPr lang="en-US" sz="1800" b="1" kern="1200" dirty="0">
                        <a:solidFill>
                          <a:schemeClr val="lt1"/>
                        </a:solidFill>
                        <a:effectLst/>
                        <a:latin typeface="+mn-lt"/>
                        <a:ea typeface="+mn-ea"/>
                        <a:cs typeface="+mn-cs"/>
                      </a:endParaRPr>
                    </a:p>
                  </a:txBody>
                  <a:tcPr marL="0" marR="0" marT="0" marB="0" anchor="ct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US" sz="1800" b="1" kern="1200" dirty="0" smtClean="0">
                          <a:solidFill>
                            <a:schemeClr val="lt1"/>
                          </a:solidFill>
                          <a:effectLst/>
                          <a:latin typeface="+mn-lt"/>
                          <a:ea typeface="+mn-ea"/>
                          <a:cs typeface="+mn-cs"/>
                        </a:rPr>
                        <a:t>Operation</a:t>
                      </a:r>
                    </a:p>
                  </a:txBody>
                  <a:tcPr marL="0" marR="0" marT="0" marB="0" anchor="ctr"/>
                </a:tc>
              </a:tr>
              <a:tr h="536774">
                <a:tc>
                  <a:txBody>
                    <a:bodyPr/>
                    <a:lstStyle/>
                    <a:p>
                      <a:pPr marL="0" marR="0" indent="0" algn="l">
                        <a:lnSpc>
                          <a:spcPct val="115000"/>
                        </a:lnSpc>
                        <a:spcBef>
                          <a:spcPts val="0"/>
                        </a:spcBef>
                        <a:spcAft>
                          <a:spcPts val="0"/>
                        </a:spcAft>
                      </a:pPr>
                      <a:r>
                        <a:rPr lang="en-US" sz="1800" b="1" kern="1200" dirty="0" smtClean="0">
                          <a:solidFill>
                            <a:schemeClr val="lt1"/>
                          </a:solidFill>
                          <a:effectLst/>
                          <a:latin typeface="+mn-lt"/>
                          <a:ea typeface="+mn-ea"/>
                          <a:cs typeface="+mn-cs"/>
                        </a:rPr>
                        <a:t>=, &lt; &gt;, &lt;, &lt;=, &gt;, &gt;=, LIKE, and BETWEEN</a:t>
                      </a:r>
                      <a:endParaRPr lang="en-US"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0" marT="0" marB="0" anchor="ctr"/>
                </a:tc>
                <a:tc>
                  <a:txBody>
                    <a:bodyPr/>
                    <a:lstStyle/>
                    <a:p>
                      <a:pPr marL="0" marR="0" indent="0">
                        <a:lnSpc>
                          <a:spcPct val="115000"/>
                        </a:lnSpc>
                        <a:spcBef>
                          <a:spcPts val="0"/>
                        </a:spcBef>
                        <a:spcAft>
                          <a:spcPts val="0"/>
                        </a:spcAft>
                      </a:pPr>
                      <a:r>
                        <a:rPr lang="en-US" sz="1800" kern="1200" dirty="0" smtClean="0">
                          <a:solidFill>
                            <a:schemeClr val="dk1"/>
                          </a:solidFill>
                          <a:effectLst/>
                          <a:latin typeface="+mn-lt"/>
                          <a:ea typeface="+mn-ea"/>
                          <a:cs typeface="+mn-cs"/>
                        </a:rPr>
                        <a:t>Comparison</a:t>
                      </a:r>
                      <a:endParaRPr lang="en-US"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0" marT="0" marB="0" anchor="ctr"/>
                </a:tc>
              </a:tr>
              <a:tr h="380851">
                <a:tc>
                  <a:txBody>
                    <a:bodyPr/>
                    <a:lstStyle/>
                    <a:p>
                      <a:pPr marL="0" marR="0" indent="0" algn="l">
                        <a:lnSpc>
                          <a:spcPct val="115000"/>
                        </a:lnSpc>
                        <a:spcBef>
                          <a:spcPts val="0"/>
                        </a:spcBef>
                        <a:spcAft>
                          <a:spcPts val="0"/>
                        </a:spcAft>
                      </a:pPr>
                      <a:r>
                        <a:rPr lang="en-US" sz="1800" b="1" kern="1200" dirty="0" smtClean="0">
                          <a:solidFill>
                            <a:schemeClr val="lt1"/>
                          </a:solidFill>
                          <a:effectLst/>
                          <a:latin typeface="+mn-lt"/>
                          <a:ea typeface="+mn-ea"/>
                          <a:cs typeface="+mn-cs"/>
                        </a:rPr>
                        <a:t>NOT</a:t>
                      </a:r>
                      <a:endParaRPr lang="en-US"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0" marT="0" marB="0" anchor="ctr"/>
                </a:tc>
                <a:tc>
                  <a:txBody>
                    <a:bodyPr/>
                    <a:lstStyle/>
                    <a:p>
                      <a:pPr marL="0" marR="0" indent="0" algn="just">
                        <a:lnSpc>
                          <a:spcPct val="115000"/>
                        </a:lnSpc>
                        <a:spcBef>
                          <a:spcPts val="0"/>
                        </a:spcBef>
                        <a:spcAft>
                          <a:spcPts val="0"/>
                        </a:spcAft>
                      </a:pPr>
                      <a:r>
                        <a:rPr lang="en-US" sz="1800" kern="1200" dirty="0" smtClean="0">
                          <a:solidFill>
                            <a:schemeClr val="dk1"/>
                          </a:solidFill>
                          <a:effectLst/>
                          <a:latin typeface="+mn-lt"/>
                          <a:ea typeface="+mn-ea"/>
                          <a:cs typeface="+mn-cs"/>
                        </a:rPr>
                        <a:t>Negation</a:t>
                      </a:r>
                      <a:endParaRPr lang="en-US"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0" marT="0" marB="0" anchor="ctr"/>
                </a:tc>
              </a:tr>
              <a:tr h="380851">
                <a:tc>
                  <a:txBody>
                    <a:bodyPr/>
                    <a:lstStyle/>
                    <a:p>
                      <a:pPr marL="0" marR="0" indent="0" algn="l">
                        <a:lnSpc>
                          <a:spcPct val="115000"/>
                        </a:lnSpc>
                        <a:spcBef>
                          <a:spcPts val="0"/>
                        </a:spcBef>
                        <a:spcAft>
                          <a:spcPts val="0"/>
                        </a:spcAft>
                      </a:pPr>
                      <a:r>
                        <a:rPr lang="en-US" sz="1800" b="1" kern="1200" dirty="0" smtClean="0">
                          <a:solidFill>
                            <a:schemeClr val="lt1"/>
                          </a:solidFill>
                          <a:effectLst/>
                          <a:latin typeface="+mn-lt"/>
                          <a:ea typeface="+mn-ea"/>
                          <a:cs typeface="+mn-cs"/>
                        </a:rPr>
                        <a:t>AND</a:t>
                      </a:r>
                      <a:endParaRPr lang="en-US"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0" marT="0" marB="0" anchor="ctr"/>
                </a:tc>
                <a:tc>
                  <a:txBody>
                    <a:bodyPr/>
                    <a:lstStyle/>
                    <a:p>
                      <a:pPr marL="0" marR="0" indent="0">
                        <a:lnSpc>
                          <a:spcPct val="115000"/>
                        </a:lnSpc>
                        <a:spcBef>
                          <a:spcPts val="0"/>
                        </a:spcBef>
                        <a:spcAft>
                          <a:spcPts val="0"/>
                        </a:spcAft>
                      </a:pPr>
                      <a:r>
                        <a:rPr lang="en-US" sz="1800" kern="1200" dirty="0" smtClean="0">
                          <a:solidFill>
                            <a:schemeClr val="dk1"/>
                          </a:solidFill>
                          <a:effectLst/>
                          <a:latin typeface="+mn-lt"/>
                          <a:ea typeface="+mn-ea"/>
                          <a:cs typeface="+mn-cs"/>
                        </a:rPr>
                        <a:t>Conjunction </a:t>
                      </a:r>
                      <a:endParaRPr lang="en-US"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0" marT="0" marB="0" anchor="ctr"/>
                </a:tc>
              </a:tr>
              <a:tr h="380851">
                <a:tc>
                  <a:txBody>
                    <a:bodyPr/>
                    <a:lstStyle/>
                    <a:p>
                      <a:pPr marL="0" marR="0" indent="0" algn="l">
                        <a:lnSpc>
                          <a:spcPct val="115000"/>
                        </a:lnSpc>
                        <a:spcBef>
                          <a:spcPts val="0"/>
                        </a:spcBef>
                        <a:spcAft>
                          <a:spcPts val="0"/>
                        </a:spcAft>
                      </a:pPr>
                      <a:r>
                        <a:rPr lang="en-US" sz="1800" b="1" kern="1200" dirty="0" smtClean="0">
                          <a:solidFill>
                            <a:schemeClr val="lt1"/>
                          </a:solidFill>
                          <a:effectLst/>
                          <a:latin typeface="+mn-lt"/>
                          <a:ea typeface="+mn-ea"/>
                          <a:cs typeface="+mn-cs"/>
                        </a:rPr>
                        <a:t>OR</a:t>
                      </a:r>
                      <a:endParaRPr lang="en-US"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0" marT="0" marB="0" anchor="ctr"/>
                </a:tc>
                <a:tc>
                  <a:txBody>
                    <a:bodyPr/>
                    <a:lstStyle/>
                    <a:p>
                      <a:pPr marL="0" marR="0" indent="0">
                        <a:lnSpc>
                          <a:spcPct val="115000"/>
                        </a:lnSpc>
                        <a:spcBef>
                          <a:spcPts val="0"/>
                        </a:spcBef>
                        <a:spcAft>
                          <a:spcPts val="0"/>
                        </a:spcAft>
                      </a:pPr>
                      <a:r>
                        <a:rPr lang="en-US" sz="1800" kern="1200" dirty="0" smtClean="0">
                          <a:solidFill>
                            <a:schemeClr val="dk1"/>
                          </a:solidFill>
                          <a:effectLst/>
                          <a:latin typeface="+mn-lt"/>
                          <a:ea typeface="+mn-ea"/>
                          <a:cs typeface="+mn-cs"/>
                        </a:rPr>
                        <a:t>Dejection</a:t>
                      </a:r>
                      <a:endParaRPr lang="en-US" sz="1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0" marT="0" marB="0" anchor="ctr"/>
                </a:tc>
              </a:tr>
            </a:tbl>
          </a:graphicData>
        </a:graphic>
      </p:graphicFrame>
      <p:sp>
        <p:nvSpPr>
          <p:cNvPr id="6" name="Rectangle 5"/>
          <p:cNvSpPr/>
          <p:nvPr/>
        </p:nvSpPr>
        <p:spPr>
          <a:xfrm>
            <a:off x="1023582" y="4892267"/>
            <a:ext cx="10479441" cy="1222451"/>
          </a:xfrm>
          <a:prstGeom prst="rect">
            <a:avLst/>
          </a:prstGeom>
        </p:spPr>
        <p:txBody>
          <a:bodyPr wrap="square">
            <a:spAutoFit/>
          </a:bodyPr>
          <a:lstStyle/>
          <a:p>
            <a:pPr marL="783590" marR="304165" indent="-6350">
              <a:lnSpc>
                <a:spcPct val="102000"/>
              </a:lnSpc>
              <a:spcBef>
                <a:spcPts val="0"/>
              </a:spcBef>
              <a:spcAft>
                <a:spcPts val="2755"/>
              </a:spcAft>
            </a:pPr>
            <a:r>
              <a:rPr lang="en-US" sz="2400" dirty="0"/>
              <a:t>Don't use </a:t>
            </a:r>
            <a:r>
              <a:rPr lang="en-US" sz="2400" dirty="0" err="1"/>
              <a:t>RowMatch</a:t>
            </a:r>
            <a:r>
              <a:rPr lang="en-US" sz="2400" dirty="0"/>
              <a:t> if you have the option to filter the values at database level. In-memory filtering is much slower than filtering done at the database layer.</a:t>
            </a:r>
          </a:p>
        </p:txBody>
      </p:sp>
    </p:spTree>
    <p:extLst>
      <p:ext uri="{BB962C8B-B14F-4D97-AF65-F5344CB8AC3E}">
        <p14:creationId xmlns:p14="http://schemas.microsoft.com/office/powerpoint/2010/main" val="912327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33818"/>
          </a:xfrm>
        </p:spPr>
        <p:txBody>
          <a:bodyPr>
            <a:normAutofit/>
          </a:bodyPr>
          <a:lstStyle/>
          <a:p>
            <a:r>
              <a:rPr lang="en-US" b="1" dirty="0" smtClean="0"/>
              <a:t>In-memory filtering of row sets</a:t>
            </a:r>
            <a:endParaRPr lang="en-US" dirty="0"/>
          </a:p>
        </p:txBody>
      </p:sp>
      <p:sp>
        <p:nvSpPr>
          <p:cNvPr id="3" name="Content Placeholder 2"/>
          <p:cNvSpPr>
            <a:spLocks noGrp="1"/>
          </p:cNvSpPr>
          <p:nvPr>
            <p:ph idx="1"/>
          </p:nvPr>
        </p:nvSpPr>
        <p:spPr>
          <a:xfrm>
            <a:off x="1484310" y="1160061"/>
            <a:ext cx="10018713" cy="5336273"/>
          </a:xfrm>
        </p:spPr>
        <p:txBody>
          <a:bodyPr>
            <a:normAutofit lnSpcReduction="10000"/>
          </a:bodyPr>
          <a:lstStyle/>
          <a:p>
            <a:r>
              <a:rPr lang="en-US" dirty="0"/>
              <a:t>If your view object needs to proactively perform in-memory filtering when rows are read from </a:t>
            </a:r>
            <a:r>
              <a:rPr lang="en-US" dirty="0" err="1"/>
              <a:t>datasource</a:t>
            </a:r>
            <a:r>
              <a:rPr lang="en-US" dirty="0"/>
              <a:t> or cache, you can override the </a:t>
            </a:r>
            <a:r>
              <a:rPr lang="en-US" b="1" dirty="0" err="1"/>
              <a:t>rowQualifies</a:t>
            </a:r>
            <a:r>
              <a:rPr lang="en-US" b="1" dirty="0"/>
              <a:t>(</a:t>
            </a:r>
            <a:r>
              <a:rPr lang="en-US" b="1" dirty="0" err="1"/>
              <a:t>ViewRowImpl</a:t>
            </a:r>
            <a:r>
              <a:rPr lang="en-US" b="1" dirty="0"/>
              <a:t> </a:t>
            </a:r>
            <a:r>
              <a:rPr lang="en-US" b="1" dirty="0" err="1"/>
              <a:t>vr</a:t>
            </a:r>
            <a:r>
              <a:rPr lang="en-US" b="1" dirty="0"/>
              <a:t>)</a:t>
            </a:r>
            <a:r>
              <a:rPr lang="en-US" dirty="0"/>
              <a:t> method on </a:t>
            </a:r>
            <a:r>
              <a:rPr lang="en-US" b="1" dirty="0" err="1"/>
              <a:t>ViewObjectImpl</a:t>
            </a:r>
            <a:r>
              <a:rPr lang="en-US" dirty="0"/>
              <a:t>. </a:t>
            </a:r>
            <a:endParaRPr lang="en-US" sz="2100" dirty="0" smtClean="0">
              <a:latin typeface="Courier New" panose="02070309020205020404" pitchFamily="49" charset="0"/>
              <a:cs typeface="Courier New" panose="02070309020205020404" pitchFamily="49" charset="0"/>
            </a:endParaRPr>
          </a:p>
          <a:p>
            <a:pPr marL="0" indent="0">
              <a:buNone/>
            </a:pPr>
            <a:r>
              <a:rPr lang="en-US" sz="1900" dirty="0" smtClean="0">
                <a:latin typeface="Courier New" panose="02070309020205020404" pitchFamily="49" charset="0"/>
                <a:cs typeface="Courier New" panose="02070309020205020404" pitchFamily="49" charset="0"/>
              </a:rPr>
              <a:t>protected </a:t>
            </a:r>
            <a:r>
              <a:rPr lang="en-US" sz="1900" dirty="0" err="1">
                <a:latin typeface="Courier New" panose="02070309020205020404" pitchFamily="49" charset="0"/>
                <a:cs typeface="Courier New" panose="02070309020205020404" pitchFamily="49" charset="0"/>
              </a:rPr>
              <a:t>boolean</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rowQualifies</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ViewRowImpl</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vr</a:t>
            </a:r>
            <a:r>
              <a:rPr lang="en-US" sz="1900" dirty="0">
                <a:latin typeface="Courier New" panose="02070309020205020404" pitchFamily="49" charset="0"/>
                <a:cs typeface="Courier New" panose="02070309020205020404" pitchFamily="49" charset="0"/>
              </a:rPr>
              <a:t>) {</a:t>
            </a:r>
          </a:p>
          <a:p>
            <a:pPr marL="0" indent="0">
              <a:buNone/>
            </a:pPr>
            <a:r>
              <a:rPr lang="en-US" sz="1900" dirty="0" smtClean="0">
                <a:latin typeface="Courier New" panose="02070309020205020404" pitchFamily="49" charset="0"/>
                <a:cs typeface="Courier New" panose="02070309020205020404" pitchFamily="49" charset="0"/>
              </a:rPr>
              <a:t>Object </a:t>
            </a:r>
            <a:r>
              <a:rPr lang="en-US" sz="1900" dirty="0" err="1">
                <a:latin typeface="Courier New" panose="02070309020205020404" pitchFamily="49" charset="0"/>
                <a:cs typeface="Courier New" panose="02070309020205020404" pitchFamily="49" charset="0"/>
              </a:rPr>
              <a:t>attrValue</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vr.getAttribute</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StatusFlag</a:t>
            </a:r>
            <a:r>
              <a:rPr lang="en-US" sz="1900" dirty="0" smtClean="0">
                <a:latin typeface="Courier New" panose="02070309020205020404" pitchFamily="49" charset="0"/>
                <a:cs typeface="Courier New" panose="02070309020205020404" pitchFamily="49" charset="0"/>
              </a:rPr>
              <a:t>");</a:t>
            </a:r>
            <a:endParaRPr lang="en-US" sz="1900" dirty="0">
              <a:latin typeface="Courier New" panose="02070309020205020404" pitchFamily="49" charset="0"/>
              <a:cs typeface="Courier New" panose="02070309020205020404" pitchFamily="49" charset="0"/>
            </a:endParaRPr>
          </a:p>
          <a:p>
            <a:pPr marL="0" indent="0">
              <a:buNone/>
            </a:pPr>
            <a:r>
              <a:rPr lang="en-US" sz="1900" dirty="0" smtClean="0">
                <a:latin typeface="Courier New" panose="02070309020205020404" pitchFamily="49" charset="0"/>
                <a:cs typeface="Courier New" panose="02070309020205020404" pitchFamily="49" charset="0"/>
              </a:rPr>
              <a:t>if </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attrValue</a:t>
            </a:r>
            <a:r>
              <a:rPr lang="en-US" sz="1900" dirty="0">
                <a:latin typeface="Courier New" panose="02070309020205020404" pitchFamily="49" charset="0"/>
                <a:cs typeface="Courier New" panose="02070309020205020404" pitchFamily="49" charset="0"/>
              </a:rPr>
              <a:t> != null) {</a:t>
            </a:r>
          </a:p>
          <a:p>
            <a:pPr marL="0" indent="0">
              <a:buNone/>
            </a:pPr>
            <a:r>
              <a:rPr lang="en-US" sz="1900" dirty="0">
                <a:latin typeface="Courier New" panose="02070309020205020404" pitchFamily="49" charset="0"/>
                <a:cs typeface="Courier New" panose="02070309020205020404" pitchFamily="49" charset="0"/>
              </a:rPr>
              <a:t>      if ("</a:t>
            </a:r>
            <a:r>
              <a:rPr lang="en-US" sz="1900" dirty="0" err="1">
                <a:latin typeface="Courier New" panose="02070309020205020404" pitchFamily="49" charset="0"/>
                <a:cs typeface="Courier New" panose="02070309020205020404" pitchFamily="49" charset="0"/>
              </a:rPr>
              <a:t>DELETE".equals</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attrValue</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        return false;</a:t>
            </a:r>
          </a:p>
          <a:p>
            <a:pPr marL="0" indent="0">
              <a:buNone/>
            </a:pPr>
            <a:r>
              <a:rPr lang="en-US" sz="1900" dirty="0">
                <a:latin typeface="Courier New" panose="02070309020205020404" pitchFamily="49" charset="0"/>
                <a:cs typeface="Courier New" panose="02070309020205020404" pitchFamily="49" charset="0"/>
              </a:rPr>
              <a:t>      else</a:t>
            </a:r>
          </a:p>
          <a:p>
            <a:pPr marL="0" indent="0">
              <a:buNone/>
            </a:pPr>
            <a:r>
              <a:rPr lang="en-US" sz="1900" dirty="0">
                <a:latin typeface="Courier New" panose="02070309020205020404" pitchFamily="49" charset="0"/>
                <a:cs typeface="Courier New" panose="02070309020205020404" pitchFamily="49" charset="0"/>
              </a:rPr>
              <a:t>        return true;  </a:t>
            </a:r>
          </a:p>
          <a:p>
            <a:pPr marL="0" indent="0">
              <a:buNone/>
            </a:pPr>
            <a:r>
              <a:rPr lang="en-US" sz="1900" dirty="0">
                <a:latin typeface="Courier New" panose="02070309020205020404" pitchFamily="49" charset="0"/>
                <a:cs typeface="Courier New" panose="02070309020205020404" pitchFamily="49" charset="0"/>
              </a:rPr>
              <a:t>  }  </a:t>
            </a:r>
          </a:p>
          <a:p>
            <a:pPr marL="0" indent="0">
              <a:buNone/>
            </a:pPr>
            <a:r>
              <a:rPr lang="en-US" sz="1900" dirty="0">
                <a:latin typeface="Courier New" panose="02070309020205020404" pitchFamily="49" charset="0"/>
                <a:cs typeface="Courier New" panose="02070309020205020404" pitchFamily="49" charset="0"/>
              </a:rPr>
              <a:t>  return </a:t>
            </a:r>
            <a:r>
              <a:rPr lang="en-US" sz="1900" dirty="0" err="1">
                <a:latin typeface="Courier New" panose="02070309020205020404" pitchFamily="49" charset="0"/>
                <a:cs typeface="Courier New" panose="02070309020205020404" pitchFamily="49" charset="0"/>
              </a:rPr>
              <a:t>super.rowQualifies</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vr</a:t>
            </a:r>
            <a:r>
              <a:rPr lang="en-US" sz="1900" dirty="0">
                <a:latin typeface="Courier New" panose="02070309020205020404" pitchFamily="49" charset="0"/>
                <a:cs typeface="Courier New" panose="02070309020205020404" pitchFamily="49" charset="0"/>
              </a:rPr>
              <a:t>);  </a:t>
            </a:r>
          </a:p>
          <a:p>
            <a:pPr marL="0" indent="0">
              <a:buNone/>
            </a:pPr>
            <a:r>
              <a:rPr lang="en-US" sz="1900" dirty="0" smtClean="0">
                <a:latin typeface="Courier New" panose="02070309020205020404" pitchFamily="49" charset="0"/>
                <a:cs typeface="Courier New" panose="02070309020205020404" pitchFamily="49" charset="0"/>
              </a:rPr>
              <a:t>}</a:t>
            </a:r>
            <a:endParaRPr lang="en-US" sz="1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07289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33818"/>
          </a:xfrm>
        </p:spPr>
        <p:txBody>
          <a:bodyPr>
            <a:normAutofit/>
          </a:bodyPr>
          <a:lstStyle/>
          <a:p>
            <a:r>
              <a:rPr lang="en-US" b="1" dirty="0"/>
              <a:t>View criteria</a:t>
            </a:r>
            <a:endParaRPr lang="en-US" dirty="0"/>
          </a:p>
        </p:txBody>
      </p:sp>
      <p:sp>
        <p:nvSpPr>
          <p:cNvPr id="3" name="Content Placeholder 2"/>
          <p:cNvSpPr>
            <a:spLocks noGrp="1"/>
          </p:cNvSpPr>
          <p:nvPr>
            <p:ph idx="1"/>
          </p:nvPr>
        </p:nvSpPr>
        <p:spPr>
          <a:xfrm>
            <a:off x="1968500" y="4406899"/>
            <a:ext cx="9534523" cy="2089435"/>
          </a:xfrm>
        </p:spPr>
        <p:txBody>
          <a:bodyPr>
            <a:normAutofit/>
          </a:bodyPr>
          <a:lstStyle/>
          <a:p>
            <a:r>
              <a:rPr lang="en-US" sz="2000" dirty="0"/>
              <a:t>The query execution mode that you set for the view criteria decides the source to read rows:</a:t>
            </a:r>
          </a:p>
          <a:p>
            <a:pPr lvl="0" fontAlgn="base"/>
            <a:r>
              <a:rPr lang="en-US" sz="2000" b="1" dirty="0"/>
              <a:t>Database</a:t>
            </a:r>
            <a:endParaRPr lang="en-US" sz="2000" dirty="0"/>
          </a:p>
          <a:p>
            <a:pPr lvl="0" fontAlgn="base"/>
            <a:r>
              <a:rPr lang="en-US" sz="2000" b="1" dirty="0"/>
              <a:t>In-memory</a:t>
            </a:r>
            <a:endParaRPr lang="en-US" sz="2000" dirty="0"/>
          </a:p>
          <a:p>
            <a:pPr lvl="0" fontAlgn="base"/>
            <a:r>
              <a:rPr lang="en-US" sz="2000" b="1" dirty="0"/>
              <a:t>Both </a:t>
            </a:r>
            <a:endParaRPr lang="en-US" sz="2000" dirty="0"/>
          </a:p>
        </p:txBody>
      </p:sp>
      <p:pic>
        <p:nvPicPr>
          <p:cNvPr id="767" name="Picture 766"/>
          <p:cNvPicPr>
            <a:picLocks noChangeAspect="1"/>
          </p:cNvPicPr>
          <p:nvPr/>
        </p:nvPicPr>
        <p:blipFill>
          <a:blip r:embed="rId2"/>
          <a:stretch>
            <a:fillRect/>
          </a:stretch>
        </p:blipFill>
        <p:spPr>
          <a:xfrm>
            <a:off x="3374228" y="1364777"/>
            <a:ext cx="6238875" cy="2886075"/>
          </a:xfrm>
          <a:prstGeom prst="rect">
            <a:avLst/>
          </a:prstGeom>
        </p:spPr>
      </p:pic>
    </p:spTree>
    <p:extLst>
      <p:ext uri="{BB962C8B-B14F-4D97-AF65-F5344CB8AC3E}">
        <p14:creationId xmlns:p14="http://schemas.microsoft.com/office/powerpoint/2010/main" val="2960063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33818"/>
          </a:xfrm>
        </p:spPr>
        <p:txBody>
          <a:bodyPr>
            <a:normAutofit/>
          </a:bodyPr>
          <a:lstStyle/>
          <a:p>
            <a:r>
              <a:rPr lang="en-US" b="1" dirty="0"/>
              <a:t>View criteria</a:t>
            </a:r>
            <a:endParaRPr lang="en-US" dirty="0"/>
          </a:p>
        </p:txBody>
      </p:sp>
      <p:sp>
        <p:nvSpPr>
          <p:cNvPr id="3" name="Content Placeholder 2"/>
          <p:cNvSpPr>
            <a:spLocks noGrp="1"/>
          </p:cNvSpPr>
          <p:nvPr>
            <p:ph idx="1"/>
          </p:nvPr>
        </p:nvSpPr>
        <p:spPr>
          <a:xfrm>
            <a:off x="1968500" y="1536701"/>
            <a:ext cx="9534523" cy="4959634"/>
          </a:xfrm>
        </p:spPr>
        <p:txBody>
          <a:bodyPr>
            <a:normAutofit/>
          </a:bodyPr>
          <a:lstStyle/>
          <a:p>
            <a:r>
              <a:rPr lang="en-US" dirty="0"/>
              <a:t>View objects help you with APIs to build view criteria dynamically. Here is a simple example</a:t>
            </a:r>
            <a:r>
              <a:rPr lang="en-US" sz="2000" dirty="0"/>
              <a:t>:</a:t>
            </a:r>
          </a:p>
          <a:p>
            <a:pPr marL="0" indent="0">
              <a:buNone/>
            </a:pPr>
            <a:r>
              <a:rPr lang="en-US" sz="1800" dirty="0" err="1" smtClean="0">
                <a:latin typeface="Courier New" panose="02070309020205020404" pitchFamily="49" charset="0"/>
                <a:cs typeface="Courier New" panose="02070309020205020404" pitchFamily="49" charset="0"/>
              </a:rPr>
              <a:t>ViewObject</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vo</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findViewObject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EmployeeDetails</a:t>
            </a:r>
            <a:r>
              <a:rPr lang="en-US" sz="1800" dirty="0">
                <a:latin typeface="Courier New" panose="02070309020205020404" pitchFamily="49" charset="0"/>
                <a:cs typeface="Courier New" panose="02070309020205020404" pitchFamily="49" charset="0"/>
              </a:rPr>
              <a:t>");</a:t>
            </a:r>
          </a:p>
          <a:p>
            <a:pPr marL="0" indent="0">
              <a:buNone/>
            </a:pPr>
            <a:r>
              <a:rPr lang="en-US" sz="1800" dirty="0" err="1" smtClean="0">
                <a:latin typeface="Courier New" panose="02070309020205020404" pitchFamily="49" charset="0"/>
                <a:cs typeface="Courier New" panose="02070309020205020404" pitchFamily="49" charset="0"/>
              </a:rPr>
              <a:t>ViewCriteria</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vc</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vo.createViewCriteria</a:t>
            </a:r>
            <a:r>
              <a:rPr lang="en-US" sz="1800" dirty="0">
                <a:latin typeface="Courier New" panose="02070309020205020404" pitchFamily="49" charset="0"/>
                <a:cs typeface="Courier New" panose="02070309020205020404" pitchFamily="49" charset="0"/>
              </a:rPr>
              <a:t>();</a:t>
            </a:r>
          </a:p>
          <a:p>
            <a:pPr marL="0" indent="0">
              <a:buNone/>
            </a:pPr>
            <a:r>
              <a:rPr lang="en-US" sz="1800" dirty="0" err="1" smtClean="0">
                <a:latin typeface="Courier New" panose="02070309020205020404" pitchFamily="49" charset="0"/>
                <a:cs typeface="Courier New" panose="02070309020205020404" pitchFamily="49" charset="0"/>
              </a:rPr>
              <a:t>ViewCriteriaRow</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vcr</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vc.createViewCriteriaRow</a:t>
            </a:r>
            <a:r>
              <a:rPr lang="en-US" sz="1800" dirty="0">
                <a:latin typeface="Courier New" panose="02070309020205020404" pitchFamily="49" charset="0"/>
                <a:cs typeface="Courier New" panose="02070309020205020404" pitchFamily="49" charset="0"/>
              </a:rPr>
              <a:t>();</a:t>
            </a:r>
          </a:p>
          <a:p>
            <a:pPr marL="0" indent="0">
              <a:buNone/>
            </a:pPr>
            <a:r>
              <a:rPr lang="en-US" sz="1800" dirty="0" err="1" smtClean="0">
                <a:latin typeface="Courier New" panose="02070309020205020404" pitchFamily="49" charset="0"/>
                <a:cs typeface="Courier New" panose="02070309020205020404" pitchFamily="49" charset="0"/>
              </a:rPr>
              <a:t>vcr.setAttribute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FirstName</a:t>
            </a:r>
            <a:r>
              <a:rPr lang="en-US" sz="1800" dirty="0">
                <a:latin typeface="Courier New" panose="02070309020205020404" pitchFamily="49" charset="0"/>
                <a:cs typeface="Courier New" panose="02070309020205020404" pitchFamily="49" charset="0"/>
              </a:rPr>
              <a:t>","LIKE 'J%'");</a:t>
            </a:r>
          </a:p>
          <a:p>
            <a:pPr marL="0" indent="0">
              <a:buNone/>
            </a:pPr>
            <a:r>
              <a:rPr lang="en-US" sz="1800" dirty="0" err="1" smtClean="0">
                <a:latin typeface="Courier New" panose="02070309020205020404" pitchFamily="49" charset="0"/>
                <a:cs typeface="Courier New" panose="02070309020205020404" pitchFamily="49" charset="0"/>
              </a:rPr>
              <a:t>vc.setCriteriaMode</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ViewCriteria.CRITERIA_MODE_QUERY</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p>
          <a:p>
            <a:pPr marL="0" indent="0">
              <a:buNone/>
            </a:pPr>
            <a:r>
              <a:rPr lang="en-US" sz="1800" dirty="0" err="1" smtClean="0">
                <a:latin typeface="Courier New" panose="02070309020205020404" pitchFamily="49" charset="0"/>
                <a:cs typeface="Courier New" panose="02070309020205020404" pitchFamily="49" charset="0"/>
              </a:rPr>
              <a:t>ViewCriteria.CRITERIA_MODE_CACHE</a:t>
            </a:r>
            <a:r>
              <a:rPr lang="en-US" sz="1800" dirty="0">
                <a:latin typeface="Courier New" panose="02070309020205020404" pitchFamily="49" charset="0"/>
                <a:cs typeface="Courier New" panose="02070309020205020404" pitchFamily="49" charset="0"/>
              </a:rPr>
              <a:t>);</a:t>
            </a:r>
          </a:p>
          <a:p>
            <a:pPr marL="0" indent="0">
              <a:buNone/>
            </a:pPr>
            <a:r>
              <a:rPr lang="en-US" sz="1800" dirty="0" err="1" smtClean="0">
                <a:latin typeface="Courier New" panose="02070309020205020404" pitchFamily="49" charset="0"/>
                <a:cs typeface="Courier New" panose="02070309020205020404" pitchFamily="49" charset="0"/>
              </a:rPr>
              <a:t>vc.add</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vcr</a:t>
            </a:r>
            <a:r>
              <a:rPr lang="en-US" sz="1800" dirty="0">
                <a:latin typeface="Courier New" panose="02070309020205020404" pitchFamily="49" charset="0"/>
                <a:cs typeface="Courier New" panose="02070309020205020404" pitchFamily="49" charset="0"/>
              </a:rPr>
              <a:t>);</a:t>
            </a:r>
          </a:p>
          <a:p>
            <a:pPr marL="0" indent="0">
              <a:buNone/>
            </a:pPr>
            <a:r>
              <a:rPr lang="en-US" sz="1800" dirty="0" err="1" smtClean="0">
                <a:latin typeface="Courier New" panose="02070309020205020404" pitchFamily="49" charset="0"/>
                <a:cs typeface="Courier New" panose="02070309020205020404" pitchFamily="49" charset="0"/>
              </a:rPr>
              <a:t>vo.executeQuery</a:t>
            </a: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074263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697741"/>
          </a:xfrm>
        </p:spPr>
        <p:txBody>
          <a:bodyPr>
            <a:normAutofit fontScale="90000"/>
          </a:bodyPr>
          <a:lstStyle/>
          <a:p>
            <a:r>
              <a:rPr lang="en-US" b="1" dirty="0"/>
              <a:t>View criteria</a:t>
            </a:r>
            <a:endParaRPr lang="en-US" dirty="0"/>
          </a:p>
        </p:txBody>
      </p:sp>
      <p:sp>
        <p:nvSpPr>
          <p:cNvPr id="3" name="Content Placeholder 2"/>
          <p:cNvSpPr>
            <a:spLocks noGrp="1"/>
          </p:cNvSpPr>
          <p:nvPr>
            <p:ph idx="1"/>
          </p:nvPr>
        </p:nvSpPr>
        <p:spPr>
          <a:xfrm>
            <a:off x="1968500" y="901700"/>
            <a:ext cx="9534523" cy="5803900"/>
          </a:xfrm>
        </p:spPr>
        <p:txBody>
          <a:bodyPr>
            <a:normAutofit fontScale="70000" lnSpcReduction="20000"/>
          </a:bodyPr>
          <a:lstStyle/>
          <a:p>
            <a:pPr marL="0" indent="0">
              <a:buNone/>
            </a:pPr>
            <a:r>
              <a:rPr lang="en-US" b="1" dirty="0"/>
              <a:t>You can even use bind variables in view criteria items while creating view criteria through code. </a:t>
            </a:r>
          </a:p>
          <a:p>
            <a:pPr marL="0" indent="0">
              <a:buNone/>
            </a:pPr>
            <a:r>
              <a:rPr lang="en-US" dirty="0" err="1" smtClean="0">
                <a:latin typeface="Courier New" panose="02070309020205020404" pitchFamily="49" charset="0"/>
                <a:cs typeface="Courier New" panose="02070309020205020404" pitchFamily="49" charset="0"/>
              </a:rPr>
              <a:t>VariableValueManager</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vvm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ensureVariableManager</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ViewCriteria</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createViewCriteria</a:t>
            </a:r>
            <a:r>
              <a:rPr lang="en-US" dirty="0">
                <a:latin typeface="Courier New" panose="02070309020205020404" pitchFamily="49" charset="0"/>
                <a:cs typeface="Courier New" panose="02070309020205020404" pitchFamily="49" charset="0"/>
              </a:rPr>
              <a:t>();</a:t>
            </a:r>
          </a:p>
          <a:p>
            <a:pPr marL="0" indent="0">
              <a:buNone/>
            </a:pPr>
            <a:r>
              <a:rPr lang="en-US" dirty="0" err="1" smtClean="0">
                <a:latin typeface="Courier New" panose="02070309020205020404" pitchFamily="49" charset="0"/>
                <a:cs typeface="Courier New" panose="02070309020205020404" pitchFamily="49" charset="0"/>
              </a:rPr>
              <a:t>ViewCriteriaRow</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vcr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vc.createViewCriteriaRow</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ViewCriteriaItem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vci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vcr.ensureCriteriaItem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vci.setOperator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JboCompOper.OPER_LIKE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vci.setRequired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ViewCriteriaItem.VCITEM_REQUIRED</a:t>
            </a: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VariableImpl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fstNameVar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VariableImpl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vvm</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addVariable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dynamicBindVarAttribute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fstNameVar.setJavaType</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String.class</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fstNameVar.setMandatory</a:t>
            </a:r>
            <a:r>
              <a:rPr lang="en-US" dirty="0" smtClean="0">
                <a:latin typeface="Courier New" panose="02070309020205020404" pitchFamily="49" charset="0"/>
                <a:cs typeface="Courier New" panose="02070309020205020404" pitchFamily="49" charset="0"/>
              </a:rPr>
              <a:t>(true</a:t>
            </a:r>
            <a:r>
              <a:rPr lang="en-US" dirty="0">
                <a:latin typeface="Courier New" panose="02070309020205020404" pitchFamily="49" charset="0"/>
                <a:cs typeface="Courier New" panose="02070309020205020404" pitchFamily="49" charset="0"/>
              </a:rPr>
              <a:t>);</a:t>
            </a:r>
          </a:p>
          <a:p>
            <a:pPr marL="0" indent="0">
              <a:buNone/>
            </a:pPr>
            <a:r>
              <a:rPr lang="en-US" dirty="0" err="1" smtClean="0">
                <a:latin typeface="Courier New" panose="02070309020205020404" pitchFamily="49" charset="0"/>
                <a:cs typeface="Courier New" panose="02070309020205020404" pitchFamily="49" charset="0"/>
              </a:rPr>
              <a:t>fstNameVar.setUpdateableFlag</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Variable.UPDATEABLE</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fstNameVar.setVariableKind</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Variable.VAR_KIND_VIEW_CRITERIA_PARAM</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fstNameVar.setProperty</a:t>
            </a:r>
            <a:r>
              <a:rPr lang="en-US" dirty="0" smtClean="0">
                <a:latin typeface="Courier New" panose="02070309020205020404" pitchFamily="49" charset="0"/>
                <a:cs typeface="Courier New" panose="02070309020205020404" pitchFamily="49" charset="0"/>
              </a:rPr>
              <a:t>(AttributeHints.ATTRIBUTE_DISPLAY_HINT,AttributeHints.ATTRIBUTE_DISPLAY_HINT_HIDE);</a:t>
            </a:r>
          </a:p>
          <a:p>
            <a:pPr marL="0" indent="0">
              <a:buNone/>
            </a:pPr>
            <a:r>
              <a:rPr lang="en-US" dirty="0" err="1" smtClean="0">
                <a:latin typeface="Courier New" panose="02070309020205020404" pitchFamily="49" charset="0"/>
                <a:cs typeface="Courier New" panose="02070309020205020404" pitchFamily="49" charset="0"/>
              </a:rPr>
              <a:t>vci.setValue</a:t>
            </a:r>
            <a:r>
              <a:rPr lang="en-US" dirty="0" smtClean="0">
                <a:latin typeface="Courier New" panose="02070309020205020404" pitchFamily="49" charset="0"/>
                <a:cs typeface="Courier New" panose="02070309020205020404" pitchFamily="49" charset="0"/>
              </a:rPr>
              <a:t>(0, ":</a:t>
            </a:r>
            <a:r>
              <a:rPr lang="en-US" dirty="0" err="1" smtClean="0">
                <a:latin typeface="Courier New" panose="02070309020205020404" pitchFamily="49" charset="0"/>
                <a:cs typeface="Courier New" panose="02070309020205020404" pitchFamily="49" charset="0"/>
              </a:rPr>
              <a:t>dynamicBindVarAttribute</a:t>
            </a:r>
            <a:r>
              <a:rPr lang="en-US" dirty="0" smtClean="0">
                <a:latin typeface="Courier New" panose="02070309020205020404" pitchFamily="49" charset="0"/>
                <a:cs typeface="Courier New" panose="02070309020205020404" pitchFamily="49" charset="0"/>
              </a:rPr>
              <a:t>");     </a:t>
            </a:r>
          </a:p>
          <a:p>
            <a:pPr marL="0" indent="0">
              <a:buNone/>
            </a:pPr>
            <a:r>
              <a:rPr lang="en-US" dirty="0" err="1" smtClean="0">
                <a:latin typeface="Courier New" panose="02070309020205020404" pitchFamily="49" charset="0"/>
                <a:cs typeface="Courier New" panose="02070309020205020404" pitchFamily="49" charset="0"/>
              </a:rPr>
              <a:t>vci.setIsBindVarValue</a:t>
            </a:r>
            <a:r>
              <a:rPr lang="en-US" dirty="0" smtClean="0">
                <a:latin typeface="Courier New" panose="02070309020205020404" pitchFamily="49" charset="0"/>
                <a:cs typeface="Courier New" panose="02070309020205020404" pitchFamily="49" charset="0"/>
              </a:rPr>
              <a:t>(0, true);     </a:t>
            </a:r>
          </a:p>
          <a:p>
            <a:pPr marL="0" indent="0">
              <a:buNone/>
            </a:pPr>
            <a:r>
              <a:rPr lang="en-US" dirty="0" err="1" smtClean="0">
                <a:latin typeface="Courier New" panose="02070309020205020404" pitchFamily="49" charset="0"/>
                <a:cs typeface="Courier New" panose="02070309020205020404" pitchFamily="49" charset="0"/>
              </a:rPr>
              <a:t>vvm.setVariableValue</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fstNameVar</a:t>
            </a:r>
            <a:r>
              <a:rPr lang="en-US" dirty="0" smtClean="0">
                <a:latin typeface="Courier New" panose="02070309020205020404" pitchFamily="49" charset="0"/>
                <a:cs typeface="Courier New" panose="02070309020205020404" pitchFamily="49" charset="0"/>
              </a:rPr>
              <a:t>, "A%");</a:t>
            </a:r>
          </a:p>
          <a:p>
            <a:pPr marL="0" indent="0">
              <a:buNone/>
            </a:pPr>
            <a:r>
              <a:rPr lang="en-US" dirty="0" err="1" smtClean="0">
                <a:latin typeface="Courier New" panose="02070309020205020404" pitchFamily="49" charset="0"/>
                <a:cs typeface="Courier New" panose="02070309020205020404" pitchFamily="49" charset="0"/>
              </a:rPr>
              <a:t>vc.insertRow</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vcr</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476912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Oracle Adf -Example.potx" id="{11C7C6D3-D5A0-4CD7-BDD3-4736FBFF5CDD}" vid="{FACF3ED7-8AEF-4203-8BB0-FB4162EC3D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Oracle Adf -Example</Template>
  <TotalTime>957</TotalTime>
  <Words>1845</Words>
  <Application>Microsoft Office PowerPoint</Application>
  <PresentationFormat>Widescreen</PresentationFormat>
  <Paragraphs>161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Book Antiqua</vt:lpstr>
      <vt:lpstr>Calibri</vt:lpstr>
      <vt:lpstr>Corbel</vt:lpstr>
      <vt:lpstr>Courier New</vt:lpstr>
      <vt:lpstr>Parallax</vt:lpstr>
      <vt:lpstr>PowerPoint Presentation</vt:lpstr>
      <vt:lpstr>In-memory filtering of row sets</vt:lpstr>
      <vt:lpstr>In-memory filtering of row sets</vt:lpstr>
      <vt:lpstr>In-memory filtering of row sets</vt:lpstr>
      <vt:lpstr>In-memory filtering of row sets</vt:lpstr>
      <vt:lpstr>In-memory filtering of row sets</vt:lpstr>
      <vt:lpstr>View criteria</vt:lpstr>
      <vt:lpstr>View criteria</vt:lpstr>
      <vt:lpstr>View criteria</vt:lpstr>
      <vt:lpstr>View criteria</vt:lpstr>
      <vt:lpstr>View criteria</vt:lpstr>
      <vt:lpstr>View criteria</vt:lpstr>
      <vt:lpstr>View criteria</vt:lpstr>
      <vt:lpstr>View criteria</vt:lpstr>
      <vt:lpstr>Effective dated view objects</vt:lpstr>
      <vt:lpstr>Creating child rows in composition association</vt:lpstr>
      <vt:lpstr>View link consistency</vt:lpstr>
      <vt:lpstr>Configuring view link consistency</vt:lpstr>
      <vt:lpstr>How view link consistency works</vt:lpstr>
      <vt:lpstr>Why does view link consistency fail when you add a dynamic WHERE clause?</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Oracle ADF</dc:title>
  <dc:creator>Hosein Zare</dc:creator>
  <cp:lastModifiedBy>Hosein Zare</cp:lastModifiedBy>
  <cp:revision>139</cp:revision>
  <dcterms:created xsi:type="dcterms:W3CDTF">2013-09-28T20:16:03Z</dcterms:created>
  <dcterms:modified xsi:type="dcterms:W3CDTF">2014-01-13T20:54:11Z</dcterms:modified>
</cp:coreProperties>
</file>