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7"/>
  </p:notesMasterIdLst>
  <p:sldIdLst>
    <p:sldId id="284"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autoAdjust="0"/>
  </p:normalViewPr>
  <p:slideViewPr>
    <p:cSldViewPr snapToGrid="0">
      <p:cViewPr>
        <p:scale>
          <a:sx n="75" d="100"/>
          <a:sy n="75" d="100"/>
        </p:scale>
        <p:origin x="528" y="-138"/>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1/18/2014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View </a:t>
            </a:r>
            <a:r>
              <a:rPr lang="en-US" sz="6000" dirty="0"/>
              <a:t>Object</a:t>
            </a:r>
            <a:endParaRPr lang="en-US" sz="6000" b="1"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3)</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a custom view criteria adapter</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To return your own </a:t>
            </a:r>
            <a:r>
              <a:rPr lang="en-US" dirty="0" err="1"/>
              <a:t>oracle.jbo</a:t>
            </a:r>
            <a:r>
              <a:rPr lang="en-US" dirty="0"/>
              <a:t> .</a:t>
            </a:r>
            <a:r>
              <a:rPr lang="en-US" dirty="0" err="1"/>
              <a:t>CriteriaAdapter</a:t>
            </a:r>
            <a:r>
              <a:rPr lang="en-US" dirty="0"/>
              <a:t> implementation, override the </a:t>
            </a:r>
            <a:r>
              <a:rPr lang="en-US" dirty="0" err="1"/>
              <a:t>getCriteriaAdapter</a:t>
            </a:r>
            <a:r>
              <a:rPr lang="en-US" dirty="0"/>
              <a:t>() method in the view object implementation class </a:t>
            </a:r>
            <a:endParaRPr lang="en-US" dirty="0" smtClean="0"/>
          </a:p>
          <a:p>
            <a:pPr marL="0" indent="0">
              <a:buNone/>
            </a:pPr>
            <a:r>
              <a:rPr lang="en-US" sz="1800" dirty="0" smtClean="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CriteriaAdapter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getCriteriaAdapter</a:t>
            </a:r>
            <a:r>
              <a:rPr lang="en-US" sz="1800" dirty="0">
                <a:latin typeface="Courier New" panose="02070309020205020404" pitchFamily="49" charset="0"/>
                <a:cs typeface="Courier New" panose="02070309020205020404" pitchFamily="49" charset="0"/>
              </a:rPr>
              <a:t>() {</a:t>
            </a:r>
          </a:p>
          <a:p>
            <a:pPr marL="0" indent="0">
              <a:buNone/>
            </a:pPr>
            <a:r>
              <a:rPr lang="en-US" sz="1800" dirty="0" err="1" smtClean="0">
                <a:latin typeface="Courier New" panose="02070309020205020404" pitchFamily="49" charset="0"/>
                <a:cs typeface="Courier New" panose="02070309020205020404" pitchFamily="49" charset="0"/>
              </a:rPr>
              <a:t>CriteriaAdapterImpl</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customCriteriaAdapterImpl</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new </a:t>
            </a:r>
            <a:r>
              <a:rPr lang="en-US" sz="1800" dirty="0" err="1">
                <a:latin typeface="Courier New" panose="02070309020205020404" pitchFamily="49" charset="0"/>
                <a:cs typeface="Courier New" panose="02070309020205020404" pitchFamily="49" charset="0"/>
              </a:rPr>
              <a:t>CustomCriteriaAdapterImpl</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customCriteriaAdapterImpl</a:t>
            </a:r>
            <a:r>
              <a:rPr lang="en-US" sz="1800" dirty="0">
                <a:latin typeface="Courier New" panose="02070309020205020404" pitchFamily="49" charset="0"/>
                <a:cs typeface="Courier New" panose="02070309020205020404" pitchFamily="49" charset="0"/>
              </a:rPr>
              <a:t>; }</a:t>
            </a:r>
          </a:p>
          <a:p>
            <a:r>
              <a:rPr lang="en-US" dirty="0"/>
              <a:t>To globally replace the default view criteria adapter, set the configuration property, </a:t>
            </a:r>
            <a:r>
              <a:rPr lang="en-US" dirty="0" err="1"/>
              <a:t>jbo.ViewCriteriaAdapter</a:t>
            </a:r>
            <a:r>
              <a:rPr lang="en-US" dirty="0"/>
              <a:t>, to the fully-qualified class name of your </a:t>
            </a:r>
            <a:r>
              <a:rPr lang="en-US" dirty="0" err="1"/>
              <a:t>oracle.jbo</a:t>
            </a:r>
            <a:r>
              <a:rPr lang="en-US" dirty="0"/>
              <a:t> </a:t>
            </a:r>
            <a:r>
              <a:rPr lang="en-US" dirty="0" smtClean="0"/>
              <a:t>.</a:t>
            </a:r>
          </a:p>
        </p:txBody>
      </p:sp>
    </p:spTree>
    <p:extLst>
      <p:ext uri="{BB962C8B-B14F-4D97-AF65-F5344CB8AC3E}">
        <p14:creationId xmlns:p14="http://schemas.microsoft.com/office/powerpoint/2010/main" val="3625016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Overriding </a:t>
            </a:r>
            <a:r>
              <a:rPr lang="en-US" b="1" dirty="0" err="1" smtClean="0"/>
              <a:t>getViewCriteriaClause</a:t>
            </a:r>
            <a:r>
              <a:rPr lang="en-US" b="1" dirty="0" smtClean="0"/>
              <a:t> </a:t>
            </a:r>
            <a:r>
              <a:rPr lang="en-US" b="1" dirty="0"/>
              <a:t>in the view object implementation class</a:t>
            </a:r>
            <a:endParaRPr lang="en-US" dirty="0"/>
          </a:p>
        </p:txBody>
      </p:sp>
      <p:sp>
        <p:nvSpPr>
          <p:cNvPr id="3" name="Content Placeholder 2"/>
          <p:cNvSpPr>
            <a:spLocks noGrp="1"/>
          </p:cNvSpPr>
          <p:nvPr>
            <p:ph idx="1"/>
          </p:nvPr>
        </p:nvSpPr>
        <p:spPr>
          <a:xfrm>
            <a:off x="1484310" y="1378857"/>
            <a:ext cx="10018713" cy="5152572"/>
          </a:xfrm>
        </p:spPr>
        <p:txBody>
          <a:bodyPr>
            <a:normAutofit fontScale="92500"/>
          </a:bodyPr>
          <a:lstStyle/>
          <a:p>
            <a:r>
              <a:rPr lang="en-US" dirty="0"/>
              <a:t>This method builds the </a:t>
            </a:r>
            <a:r>
              <a:rPr lang="en-US" b="1" dirty="0"/>
              <a:t>WHERE</a:t>
            </a:r>
            <a:r>
              <a:rPr lang="en-US" dirty="0"/>
              <a:t> clause expression from the applied view criteria before executing the query. </a:t>
            </a:r>
            <a:endParaRPr lang="en-US" dirty="0" smtClean="0"/>
          </a:p>
          <a:p>
            <a:pPr marL="0" indent="0">
              <a:buNone/>
            </a:pP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getViewCriteriaClause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forQuery</a:t>
            </a:r>
            <a:r>
              <a:rPr lang="en-US" sz="1800" dirty="0">
                <a:latin typeface="Courier New" panose="02070309020205020404" pitchFamily="49" charset="0"/>
                <a:cs typeface="Courier New" panose="02070309020205020404" pitchFamily="49" charset="0"/>
              </a:rPr>
              <a:t>) { </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ViewCriteria</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vcs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getApplyViewCriterias</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forQuery</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ViewCriteria.CRITERIA_MODE_QUERY</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ViewCriteria.CRITERIA_MODE_CACHE</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vcs</a:t>
            </a:r>
            <a:r>
              <a:rPr lang="en-US" sz="1800" dirty="0">
                <a:latin typeface="Courier New" panose="02070309020205020404" pitchFamily="49" charset="0"/>
                <a:cs typeface="Courier New" panose="02070309020205020404" pitchFamily="49" charset="0"/>
              </a:rPr>
              <a:t> != null &amp;&amp; </a:t>
            </a:r>
            <a:r>
              <a:rPr lang="en-US" sz="1800" dirty="0" err="1">
                <a:latin typeface="Courier New" panose="02070309020205020404" pitchFamily="49" charset="0"/>
                <a:cs typeface="Courier New" panose="02070309020205020404" pitchFamily="49" charset="0"/>
              </a:rPr>
              <a:t>vcs.length</a:t>
            </a:r>
            <a:r>
              <a:rPr lang="en-US" sz="1800" dirty="0">
                <a:latin typeface="Courier New" panose="02070309020205020404" pitchFamily="49" charset="0"/>
                <a:cs typeface="Courier New" panose="02070309020205020404" pitchFamily="49" charset="0"/>
              </a:rPr>
              <a:t> &gt; 0)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for (</a:t>
            </a:r>
            <a:r>
              <a:rPr lang="en-US" sz="1800" dirty="0" err="1">
                <a:latin typeface="Courier New" panose="02070309020205020404" pitchFamily="49" charset="0"/>
                <a:cs typeface="Courier New" panose="02070309020205020404" pitchFamily="49" charset="0"/>
              </a:rPr>
              <a:t>ViewCriteria</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vcs</a:t>
            </a:r>
            <a:r>
              <a:rPr lang="en-US" sz="1800" dirty="0">
                <a:latin typeface="Courier New" panose="02070309020205020404" pitchFamily="49" charset="0"/>
                <a:cs typeface="Courier New" panose="02070309020205020404" pitchFamily="49" charset="0"/>
              </a:rPr>
              <a:t>) {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vc.isUpperColumns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vc.setUpperColumns</a:t>
            </a:r>
            <a:r>
              <a:rPr lang="en-US" sz="1800" dirty="0">
                <a:latin typeface="Courier New" panose="02070309020205020404" pitchFamily="49" charset="0"/>
                <a:cs typeface="Courier New" panose="02070309020205020404" pitchFamily="49" charset="0"/>
              </a:rPr>
              <a:t>(true);</a:t>
            </a:r>
          </a:p>
          <a:p>
            <a:pPr marL="0" indent="0">
              <a:buNone/>
            </a:pPr>
            <a:r>
              <a:rPr lang="en-US" sz="1800" dirty="0" smtClean="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a:t>
            </a:r>
            <a:r>
              <a:rPr lang="en-US" sz="1800" dirty="0" err="1">
                <a:latin typeface="Courier New" panose="02070309020205020404" pitchFamily="49" charset="0"/>
                <a:cs typeface="Courier New" panose="02070309020205020404" pitchFamily="49" charset="0"/>
              </a:rPr>
              <a:t>super.getViewCriteriaClause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forQuery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8458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Overriding </a:t>
            </a:r>
            <a:r>
              <a:rPr lang="en-US" b="1" dirty="0" err="1"/>
              <a:t>getCriteriaItemClause</a:t>
            </a:r>
            <a:r>
              <a:rPr lang="en-US" b="1" dirty="0"/>
              <a:t>(</a:t>
            </a:r>
            <a:r>
              <a:rPr lang="en-US" b="1" dirty="0" err="1"/>
              <a:t>ViewCriteriaItem</a:t>
            </a:r>
            <a:r>
              <a:rPr lang="en-US" b="1" dirty="0"/>
              <a:t> </a:t>
            </a:r>
            <a:r>
              <a:rPr lang="en-US" b="1" dirty="0" err="1"/>
              <a:t>vci</a:t>
            </a:r>
            <a:r>
              <a:rPr lang="en-US" b="1" dirty="0" smtClean="0"/>
              <a:t>)</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This method gets engaged when the framework tries to interpret each view criteria item present in the view criteria for building the </a:t>
            </a:r>
            <a:r>
              <a:rPr lang="en-US" b="1" dirty="0"/>
              <a:t>WHERE</a:t>
            </a:r>
            <a:r>
              <a:rPr lang="en-US" dirty="0"/>
              <a:t> clause fragments. This method can be overridden to return the custom </a:t>
            </a:r>
            <a:r>
              <a:rPr lang="en-US" b="1" dirty="0"/>
              <a:t>WHERE</a:t>
            </a:r>
            <a:r>
              <a:rPr lang="en-US" dirty="0"/>
              <a:t> clause fragments for a specific </a:t>
            </a:r>
            <a:r>
              <a:rPr lang="en-US" b="1" dirty="0" err="1"/>
              <a:t>ViewCriteriaItem</a:t>
            </a:r>
            <a:r>
              <a:rPr lang="en-US" dirty="0"/>
              <a:t>.</a:t>
            </a:r>
          </a:p>
        </p:txBody>
      </p:sp>
    </p:spTree>
    <p:extLst>
      <p:ext uri="{BB962C8B-B14F-4D97-AF65-F5344CB8AC3E}">
        <p14:creationId xmlns:p14="http://schemas.microsoft.com/office/powerpoint/2010/main" val="1328313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fontScale="90000"/>
          </a:bodyPr>
          <a:lstStyle/>
          <a:p>
            <a:r>
              <a:rPr lang="en-US" b="1" dirty="0"/>
              <a:t>Tips on overriding </a:t>
            </a:r>
            <a:r>
              <a:rPr lang="en-US" b="1" dirty="0" err="1"/>
              <a:t>getViewCriteriaClause</a:t>
            </a:r>
            <a:r>
              <a:rPr lang="en-US" b="1" dirty="0"/>
              <a:t>() and </a:t>
            </a:r>
            <a:r>
              <a:rPr lang="en-US" b="1" dirty="0" err="1"/>
              <a:t>getCriteriaItemClause</a:t>
            </a:r>
            <a:r>
              <a:rPr lang="en-US" b="1" dirty="0" smtClean="0"/>
              <a:t>()</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lvl="0" fontAlgn="base"/>
            <a:r>
              <a:rPr lang="en-US" dirty="0"/>
              <a:t>The view criteria callbacks </a:t>
            </a:r>
            <a:r>
              <a:rPr lang="en-US" b="1" dirty="0" err="1"/>
              <a:t>getCriteriaItemClause</a:t>
            </a:r>
            <a:r>
              <a:rPr lang="en-US" dirty="0"/>
              <a:t> and</a:t>
            </a:r>
            <a:r>
              <a:rPr lang="en-US" b="1" dirty="0"/>
              <a:t> </a:t>
            </a:r>
            <a:r>
              <a:rPr lang="en-US" b="1" dirty="0" err="1"/>
              <a:t>getViewCriteriaClause</a:t>
            </a:r>
            <a:r>
              <a:rPr lang="en-US" dirty="0"/>
              <a:t> will be invoked only when the framework tries to build the </a:t>
            </a:r>
            <a:r>
              <a:rPr lang="en-US" b="1" dirty="0"/>
              <a:t>WHERE</a:t>
            </a:r>
            <a:r>
              <a:rPr lang="en-US" dirty="0"/>
              <a:t> clause for the very first execution of the query, or when the view criteria structure changes later which may affect the </a:t>
            </a:r>
            <a:r>
              <a:rPr lang="en-US" b="1" dirty="0"/>
              <a:t>WHERE</a:t>
            </a:r>
            <a:r>
              <a:rPr lang="en-US" dirty="0"/>
              <a:t> clause fragments. </a:t>
            </a:r>
            <a:endParaRPr lang="en-US" dirty="0" smtClean="0"/>
          </a:p>
          <a:p>
            <a:pPr lvl="0" fontAlgn="base"/>
            <a:r>
              <a:rPr lang="en-US" dirty="0" smtClean="0"/>
              <a:t>When </a:t>
            </a:r>
            <a:r>
              <a:rPr lang="en-US" dirty="0"/>
              <a:t>you override </a:t>
            </a:r>
            <a:r>
              <a:rPr lang="en-US" b="1" dirty="0" err="1"/>
              <a:t>getCriteriaItemClause</a:t>
            </a:r>
            <a:r>
              <a:rPr lang="en-US" b="1" dirty="0"/>
              <a:t>()</a:t>
            </a:r>
            <a:r>
              <a:rPr lang="en-US" dirty="0"/>
              <a:t> and</a:t>
            </a:r>
            <a:r>
              <a:rPr lang="en-US" b="1" dirty="0"/>
              <a:t> </a:t>
            </a:r>
            <a:r>
              <a:rPr lang="en-US" b="1" dirty="0" err="1"/>
              <a:t>getViewCriteriaClause</a:t>
            </a:r>
            <a:r>
              <a:rPr lang="en-US" b="1" dirty="0"/>
              <a:t>()</a:t>
            </a:r>
            <a:r>
              <a:rPr lang="en-US" dirty="0"/>
              <a:t>, make sure the overridden method has logic for handling both the query on the database as well as in-memory. </a:t>
            </a:r>
            <a:endParaRPr lang="en-US" dirty="0" smtClean="0"/>
          </a:p>
          <a:p>
            <a:pPr lvl="0" fontAlgn="base"/>
            <a:r>
              <a:rPr lang="en-US" dirty="0" smtClean="0"/>
              <a:t>When </a:t>
            </a:r>
            <a:r>
              <a:rPr lang="en-US" dirty="0"/>
              <a:t>you check for specific view criteria names from these methods, check if the view criteria name contains a specific name (</a:t>
            </a:r>
            <a:r>
              <a:rPr lang="en-US" dirty="0" err="1"/>
              <a:t>e.g</a:t>
            </a:r>
            <a:r>
              <a:rPr lang="en-US" dirty="0"/>
              <a:t> </a:t>
            </a:r>
            <a:r>
              <a:rPr lang="en-US" b="1" dirty="0"/>
              <a:t>if(</a:t>
            </a:r>
            <a:r>
              <a:rPr lang="en-US" b="1" dirty="0" err="1"/>
              <a:t>vcName</a:t>
            </a:r>
            <a:r>
              <a:rPr lang="en-US" b="1" dirty="0"/>
              <a:t>. contains("</a:t>
            </a:r>
            <a:r>
              <a:rPr lang="en-US" b="1" dirty="0" err="1"/>
              <a:t>SomeVCName</a:t>
            </a:r>
            <a:r>
              <a:rPr lang="en-US" b="1" dirty="0"/>
              <a:t>")) {...}</a:t>
            </a:r>
            <a:r>
              <a:rPr lang="en-US" dirty="0"/>
              <a:t>) instead of applying an equality check. </a:t>
            </a:r>
          </a:p>
        </p:txBody>
      </p:sp>
    </p:spTree>
    <p:extLst>
      <p:ext uri="{BB962C8B-B14F-4D97-AF65-F5344CB8AC3E}">
        <p14:creationId xmlns:p14="http://schemas.microsoft.com/office/powerpoint/2010/main" val="1401712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fontScale="90000"/>
          </a:bodyPr>
          <a:lstStyle/>
          <a:p>
            <a:r>
              <a:rPr lang="en-US" b="1" dirty="0"/>
              <a:t>Passing parameters to a SQL IN clause using </a:t>
            </a:r>
            <a:r>
              <a:rPr lang="en-US" b="1" dirty="0" err="1"/>
              <a:t>oracle.jbo.domain.Array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dirty="0"/>
              <a:t>Oracle ADF Business Components support passing arguments to a SQL </a:t>
            </a:r>
            <a:r>
              <a:rPr lang="en-US" b="1" dirty="0"/>
              <a:t>IN</a:t>
            </a:r>
            <a:r>
              <a:rPr lang="en-US" dirty="0"/>
              <a:t> clause using the </a:t>
            </a:r>
            <a:r>
              <a:rPr lang="en-US" b="1" dirty="0" err="1"/>
              <a:t>oracle.jbo.domain.Array</a:t>
            </a:r>
            <a:r>
              <a:rPr lang="en-US" dirty="0"/>
              <a:t> domain type. Of course, you can build the </a:t>
            </a:r>
            <a:r>
              <a:rPr lang="en-US" b="1" dirty="0"/>
              <a:t>IN</a:t>
            </a:r>
            <a:r>
              <a:rPr lang="en-US" dirty="0"/>
              <a:t> clause dynamically with comma delimited arguments. However, this is not considered as best practice from the performance angle. Passing values through a bind parameter improves the performance of query execution by avoiding the repeated parsing of the SQL. </a:t>
            </a:r>
          </a:p>
        </p:txBody>
      </p:sp>
    </p:spTree>
    <p:extLst>
      <p:ext uri="{BB962C8B-B14F-4D97-AF65-F5344CB8AC3E}">
        <p14:creationId xmlns:p14="http://schemas.microsoft.com/office/powerpoint/2010/main" val="214547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fontScale="90000"/>
          </a:bodyPr>
          <a:lstStyle/>
          <a:p>
            <a:r>
              <a:rPr lang="en-US" b="1" dirty="0"/>
              <a:t>Using </a:t>
            </a:r>
            <a:r>
              <a:rPr lang="en-US" b="1" dirty="0" err="1"/>
              <a:t>oracle.jbo.domain.Array</a:t>
            </a:r>
            <a:r>
              <a:rPr lang="en-US" b="1" dirty="0"/>
              <a:t> as a </a:t>
            </a:r>
            <a:r>
              <a:rPr lang="en-US" b="1" dirty="0" err="1"/>
              <a:t>NamedWhereClauseParam</a:t>
            </a:r>
            <a:r>
              <a:rPr lang="en-US" b="1" dirty="0"/>
              <a:t> value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lvl="0" fontAlgn="base"/>
            <a:r>
              <a:rPr lang="en-US" dirty="0"/>
              <a:t>The column type represents the database object name used for holding values from </a:t>
            </a:r>
            <a:r>
              <a:rPr lang="en-US" b="1" dirty="0" err="1"/>
              <a:t>oracle.jbo.Array</a:t>
            </a:r>
            <a:r>
              <a:rPr lang="en-US" dirty="0"/>
              <a:t>. Typically this would be a database </a:t>
            </a:r>
            <a:r>
              <a:rPr lang="en-US" b="1" dirty="0"/>
              <a:t>table</a:t>
            </a:r>
            <a:r>
              <a:rPr lang="en-US" dirty="0"/>
              <a:t> object. An example is given as follows:</a:t>
            </a:r>
          </a:p>
          <a:p>
            <a:pPr lvl="1"/>
            <a:r>
              <a:rPr lang="en-US" sz="1800" dirty="0">
                <a:latin typeface="Courier New" panose="02070309020205020404" pitchFamily="49" charset="0"/>
                <a:cs typeface="Courier New" panose="02070309020205020404" pitchFamily="49" charset="0"/>
              </a:rPr>
              <a:t>CREATE OR REPLACE TYPE "CHARTABLETYPE" AS TABLE OF </a:t>
            </a:r>
            <a:r>
              <a:rPr lang="en-US" sz="1800" dirty="0" smtClean="0">
                <a:latin typeface="Courier New" panose="02070309020205020404" pitchFamily="49" charset="0"/>
                <a:cs typeface="Courier New" panose="02070309020205020404" pitchFamily="49" charset="0"/>
              </a:rPr>
              <a:t>VARCHAR2 (</a:t>
            </a:r>
            <a:r>
              <a:rPr lang="en-US" sz="1800" dirty="0">
                <a:latin typeface="Courier New" panose="02070309020205020404" pitchFamily="49" charset="0"/>
                <a:cs typeface="Courier New" panose="02070309020205020404" pitchFamily="49" charset="0"/>
              </a:rPr>
              <a:t>4000);</a:t>
            </a:r>
          </a:p>
          <a:p>
            <a:pPr lvl="1" fontAlgn="base"/>
            <a:r>
              <a:rPr lang="en-US" dirty="0"/>
              <a:t>The element type represents the data type for Array members.</a:t>
            </a:r>
          </a:p>
        </p:txBody>
      </p:sp>
    </p:spTree>
    <p:extLst>
      <p:ext uri="{BB962C8B-B14F-4D97-AF65-F5344CB8AC3E}">
        <p14:creationId xmlns:p14="http://schemas.microsoft.com/office/powerpoint/2010/main" val="3914174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fontScale="90000"/>
          </a:bodyPr>
          <a:lstStyle/>
          <a:p>
            <a:r>
              <a:rPr lang="en-US" b="1" dirty="0"/>
              <a:t>Using </a:t>
            </a:r>
            <a:r>
              <a:rPr lang="en-US" b="1" dirty="0" err="1"/>
              <a:t>oracle.jbo.domain.Array</a:t>
            </a:r>
            <a:r>
              <a:rPr lang="en-US" b="1" dirty="0"/>
              <a:t> as a </a:t>
            </a:r>
            <a:r>
              <a:rPr lang="en-US" b="1" dirty="0" err="1"/>
              <a:t>NamedWhereClauseParam</a:t>
            </a:r>
            <a:r>
              <a:rPr lang="en-US" b="1" dirty="0"/>
              <a:t> value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lvl="0" fontAlgn="base"/>
            <a:r>
              <a:rPr lang="en-US" dirty="0"/>
              <a:t>The column type represents the database object name used for holding values from </a:t>
            </a:r>
            <a:r>
              <a:rPr lang="en-US" b="1" dirty="0" err="1"/>
              <a:t>oracle.jbo.Array</a:t>
            </a:r>
            <a:r>
              <a:rPr lang="en-US" dirty="0"/>
              <a:t>. Typically this would be a database </a:t>
            </a:r>
            <a:r>
              <a:rPr lang="en-US" b="1" dirty="0"/>
              <a:t>table</a:t>
            </a:r>
            <a:r>
              <a:rPr lang="en-US" dirty="0"/>
              <a:t> object. An example is given as follows:</a:t>
            </a:r>
          </a:p>
          <a:p>
            <a:pPr lvl="1"/>
            <a:r>
              <a:rPr lang="en-US" sz="1800" dirty="0">
                <a:latin typeface="Courier New" panose="02070309020205020404" pitchFamily="49" charset="0"/>
                <a:cs typeface="Courier New" panose="02070309020205020404" pitchFamily="49" charset="0"/>
              </a:rPr>
              <a:t>CREATE OR REPLACE TYPE "CHARTABLETYPE" AS TABLE OF </a:t>
            </a:r>
            <a:r>
              <a:rPr lang="en-US" sz="1800" dirty="0" smtClean="0">
                <a:latin typeface="Courier New" panose="02070309020205020404" pitchFamily="49" charset="0"/>
                <a:cs typeface="Courier New" panose="02070309020205020404" pitchFamily="49" charset="0"/>
              </a:rPr>
              <a:t>VARCHAR2 (</a:t>
            </a:r>
            <a:r>
              <a:rPr lang="en-US" sz="1800" dirty="0">
                <a:latin typeface="Courier New" panose="02070309020205020404" pitchFamily="49" charset="0"/>
                <a:cs typeface="Courier New" panose="02070309020205020404" pitchFamily="49" charset="0"/>
              </a:rPr>
              <a:t>4000);</a:t>
            </a:r>
          </a:p>
          <a:p>
            <a:pPr lvl="1" fontAlgn="base"/>
            <a:r>
              <a:rPr lang="en-US" dirty="0"/>
              <a:t>The </a:t>
            </a:r>
            <a:r>
              <a:rPr lang="en-US" dirty="0" smtClean="0"/>
              <a:t>element </a:t>
            </a:r>
            <a:r>
              <a:rPr lang="en-US" dirty="0"/>
              <a:t>type represents the data type for Array members</a:t>
            </a:r>
            <a:r>
              <a:rPr lang="en-US" dirty="0" smtClean="0"/>
              <a:t>.</a:t>
            </a:r>
          </a:p>
        </p:txBody>
      </p:sp>
    </p:spTree>
    <p:extLst>
      <p:ext uri="{BB962C8B-B14F-4D97-AF65-F5344CB8AC3E}">
        <p14:creationId xmlns:p14="http://schemas.microsoft.com/office/powerpoint/2010/main" val="2786872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fontScale="90000"/>
          </a:bodyPr>
          <a:lstStyle/>
          <a:p>
            <a:r>
              <a:rPr lang="en-US" b="1" dirty="0"/>
              <a:t>Using </a:t>
            </a:r>
            <a:r>
              <a:rPr lang="en-US" b="1" dirty="0" err="1"/>
              <a:t>oracle.jbo.domain.Array</a:t>
            </a:r>
            <a:r>
              <a:rPr lang="en-US" b="1" dirty="0"/>
              <a:t> as a </a:t>
            </a:r>
            <a:r>
              <a:rPr lang="en-US" b="1" dirty="0" err="1"/>
              <a:t>NamedWhereClauseParam</a:t>
            </a:r>
            <a:r>
              <a:rPr lang="en-US" b="1" dirty="0"/>
              <a:t> value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sz="1400" dirty="0">
                <a:latin typeface="Courier New" panose="02070309020205020404" pitchFamily="49" charset="0"/>
                <a:cs typeface="Courier New" panose="02070309020205020404" pitchFamily="49" charset="0"/>
              </a:rPr>
              <a:t>public Array </a:t>
            </a:r>
            <a:r>
              <a:rPr lang="en-US" sz="1400" dirty="0" err="1">
                <a:latin typeface="Courier New" panose="02070309020205020404" pitchFamily="49" charset="0"/>
                <a:cs typeface="Courier New" panose="02070309020205020404" pitchFamily="49" charset="0"/>
              </a:rPr>
              <a:t>getValueAsArray</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deptArray</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Array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 null;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try </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arr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new Array(</a:t>
            </a:r>
            <a:r>
              <a:rPr lang="en-US" sz="1400" dirty="0" err="1">
                <a:latin typeface="Courier New" panose="02070309020205020404" pitchFamily="49" charset="0"/>
                <a:cs typeface="Courier New" panose="02070309020205020404" pitchFamily="49" charset="0"/>
              </a:rPr>
              <a:t>deptArray</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HashMap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context = new </a:t>
            </a:r>
            <a:r>
              <a:rPr lang="en-US" sz="1400" dirty="0" err="1">
                <a:latin typeface="Courier New" panose="02070309020205020404" pitchFamily="49" charset="0"/>
                <a:cs typeface="Courier New" panose="02070309020205020404" pitchFamily="49" charset="0"/>
              </a:rPr>
              <a:t>HashMap</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context.put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DomainContext.ELEMENT_SQL_NAME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"CHARTABLETYPE");</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context.put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DomainContext.ELEMENT_TYPE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String.class</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arr.setContext</a:t>
            </a:r>
            <a:r>
              <a:rPr lang="en-US" sz="1400" dirty="0" smtClean="0">
                <a:latin typeface="Courier New" panose="02070309020205020404" pitchFamily="49" charset="0"/>
                <a:cs typeface="Courier New" panose="02070309020205020404" pitchFamily="49" charset="0"/>
              </a:rPr>
              <a:t>(null</a:t>
            </a:r>
            <a:r>
              <a:rPr lang="en-US" sz="1400" dirty="0">
                <a:latin typeface="Courier New" panose="02070309020205020404" pitchFamily="49" charset="0"/>
                <a:cs typeface="Courier New" panose="02070309020205020404" pitchFamily="49" charset="0"/>
              </a:rPr>
              <a:t>, null, context);</a:t>
            </a:r>
          </a:p>
          <a:p>
            <a:pPr marL="0" indent="0">
              <a:buNone/>
            </a:pPr>
            <a:r>
              <a:rPr lang="en-US" sz="1400" dirty="0">
                <a:latin typeface="Courier New" panose="02070309020205020404" pitchFamily="49" charset="0"/>
                <a:cs typeface="Courier New" panose="02070309020205020404" pitchFamily="49" charset="0"/>
              </a:rPr>
              <a:t>  } catch (Exception ex) {     </a:t>
            </a:r>
            <a:r>
              <a:rPr lang="en-US" sz="1400" dirty="0" err="1">
                <a:latin typeface="Courier New" panose="02070309020205020404" pitchFamily="49" charset="0"/>
                <a:cs typeface="Courier New" panose="02070309020205020404" pitchFamily="49" charset="0"/>
              </a:rPr>
              <a:t>ex.printStackTrace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return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deptVOImpl.</a:t>
            </a:r>
            <a:r>
              <a:rPr lang="en-US" sz="1600" b="1" dirty="0" err="1" smtClean="0">
                <a:latin typeface="Courier New" panose="02070309020205020404" pitchFamily="49" charset="0"/>
                <a:cs typeface="Courier New" panose="02070309020205020404" pitchFamily="49" charset="0"/>
              </a:rPr>
              <a:t>defineNamedWhereClauseParam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ArrayOfDeptNames</a:t>
            </a:r>
            <a:r>
              <a:rPr lang="en-US" sz="1600" dirty="0">
                <a:latin typeface="Courier New" panose="02070309020205020404" pitchFamily="49" charset="0"/>
                <a:cs typeface="Courier New" panose="02070309020205020404" pitchFamily="49" charset="0"/>
              </a:rPr>
              <a:t>", null, null);</a:t>
            </a:r>
            <a:endParaRPr lang="en-US" sz="20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deptVOImpl.</a:t>
            </a:r>
            <a:r>
              <a:rPr lang="en-US" sz="1600" b="1" dirty="0" err="1">
                <a:latin typeface="Courier New" panose="02070309020205020404" pitchFamily="49" charset="0"/>
                <a:cs typeface="Courier New" panose="02070309020205020404" pitchFamily="49" charset="0"/>
              </a:rPr>
              <a:t>setWhereClause</a:t>
            </a:r>
            <a:r>
              <a:rPr lang="en-US" sz="1600"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DepartmentEO.DEPARTMENT_NAME</a:t>
            </a:r>
            <a:r>
              <a:rPr lang="en-US" sz="1600" b="1" dirty="0">
                <a:latin typeface="Courier New" panose="02070309020205020404" pitchFamily="49" charset="0"/>
                <a:cs typeface="Courier New" panose="02070309020205020404" pitchFamily="49" charset="0"/>
              </a:rPr>
              <a:t> MEMBER OF CAST(:</a:t>
            </a:r>
            <a:r>
              <a:rPr lang="en-US" sz="1600" b="1" dirty="0" err="1">
                <a:latin typeface="Courier New" panose="02070309020205020404" pitchFamily="49" charset="0"/>
                <a:cs typeface="Courier New" panose="02070309020205020404" pitchFamily="49" charset="0"/>
              </a:rPr>
              <a:t>ArrayOfDeptNames</a:t>
            </a:r>
            <a:r>
              <a:rPr lang="en-US" sz="1600" b="1" dirty="0">
                <a:latin typeface="Courier New" panose="02070309020205020404" pitchFamily="49" charset="0"/>
                <a:cs typeface="Courier New" panose="02070309020205020404" pitchFamily="49" charset="0"/>
              </a:rPr>
              <a:t> AS CHARTABLETYPE)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deptVOImpl.setNamedWhereClauseParam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ArrayOfDeptNames</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getValueAsArray</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deptNamesArray</a:t>
            </a:r>
            <a:r>
              <a:rPr lang="en-US" sz="16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593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fontScale="90000"/>
          </a:bodyPr>
          <a:lstStyle/>
          <a:p>
            <a:r>
              <a:rPr lang="en-US" b="1" dirty="0"/>
              <a:t>Using </a:t>
            </a:r>
            <a:r>
              <a:rPr lang="en-US" b="1" dirty="0" err="1"/>
              <a:t>oracle.jbo.domain.Array</a:t>
            </a:r>
            <a:r>
              <a:rPr lang="en-US" b="1" dirty="0"/>
              <a:t> as a bind variable value for a view criteria item</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sz="2000" dirty="0"/>
              <a:t>Define a bind variable of the type </a:t>
            </a:r>
            <a:r>
              <a:rPr lang="en-US" sz="2000" b="1" dirty="0" err="1"/>
              <a:t>oracle.jbo.domain.Array</a:t>
            </a:r>
            <a:r>
              <a:rPr lang="en-US" sz="2000" dirty="0"/>
              <a:t>. When defining a bind variable, select the type as </a:t>
            </a:r>
            <a:r>
              <a:rPr lang="en-US" sz="2000" b="1" dirty="0"/>
              <a:t>Array</a:t>
            </a:r>
            <a:r>
              <a:rPr lang="en-US" sz="2000" dirty="0"/>
              <a:t>. In the property inspector window, set </a:t>
            </a:r>
            <a:r>
              <a:rPr lang="en-US" sz="2000" b="1" dirty="0"/>
              <a:t>Column Type</a:t>
            </a:r>
            <a:r>
              <a:rPr lang="en-US" sz="2000" dirty="0"/>
              <a:t> as the database object name that you defined for holding values from </a:t>
            </a:r>
            <a:r>
              <a:rPr lang="en-US" sz="2000" b="1" dirty="0" err="1"/>
              <a:t>oracle.jbo.Array</a:t>
            </a:r>
            <a:r>
              <a:rPr lang="en-US" sz="2000" dirty="0"/>
              <a:t>, and </a:t>
            </a:r>
            <a:r>
              <a:rPr lang="en-US" sz="2000" b="1" dirty="0"/>
              <a:t>Element Type</a:t>
            </a:r>
            <a:r>
              <a:rPr lang="en-US" sz="2000" dirty="0"/>
              <a:t> as the item  type that you store in the Array object</a:t>
            </a:r>
            <a:r>
              <a:rPr lang="en-US" sz="2000" dirty="0" smtClean="0"/>
              <a:t>.</a:t>
            </a:r>
          </a:p>
          <a:p>
            <a:pPr lvl="0"/>
            <a:r>
              <a:rPr lang="en-US" sz="2000" dirty="0"/>
              <a:t>Create or edit the view criteria and specify the </a:t>
            </a:r>
            <a:r>
              <a:rPr lang="en-US" sz="2000" b="1" dirty="0"/>
              <a:t>Array</a:t>
            </a:r>
            <a:r>
              <a:rPr lang="en-US" sz="2000" dirty="0"/>
              <a:t> type bind variable as parameter for the desired view criteria item which is supposed to take multiple parameter values.</a:t>
            </a:r>
          </a:p>
          <a:p>
            <a:r>
              <a:rPr lang="en-US" sz="2000" dirty="0"/>
              <a:t>Generate the view object implementation Java class for the view object, if it does not exist. Open the view object implementation class and override the </a:t>
            </a:r>
            <a:r>
              <a:rPr lang="en-US" sz="2000" b="1" dirty="0" err="1"/>
              <a:t>getCriteriaItemClause</a:t>
            </a:r>
            <a:r>
              <a:rPr lang="en-US" sz="2000" b="1" dirty="0"/>
              <a:t>(</a:t>
            </a:r>
            <a:r>
              <a:rPr lang="en-US" sz="2000" b="1" dirty="0" err="1"/>
              <a:t>ViewCriteriaItem</a:t>
            </a:r>
            <a:r>
              <a:rPr lang="en-US" sz="2000" b="1" dirty="0"/>
              <a:t> </a:t>
            </a:r>
            <a:r>
              <a:rPr lang="en-US" sz="2000" b="1" dirty="0" err="1"/>
              <a:t>vci</a:t>
            </a:r>
            <a:r>
              <a:rPr lang="en-US" sz="2000" b="1" dirty="0"/>
              <a:t>)</a:t>
            </a:r>
            <a:r>
              <a:rPr lang="en-US" sz="2000" dirty="0"/>
              <a:t> method to return the customized </a:t>
            </a:r>
            <a:r>
              <a:rPr lang="en-US" sz="2000" b="1" dirty="0"/>
              <a:t>WHERE</a:t>
            </a:r>
            <a:r>
              <a:rPr lang="en-US" sz="2000" dirty="0"/>
              <a:t> clause fragment which takes an Array typed bind variable as discussed in the following example.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7350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a:bodyPr>
          <a:lstStyle/>
          <a:p>
            <a:r>
              <a:rPr lang="en-US" b="1" dirty="0"/>
              <a:t>Defining a cascading list of values</a:t>
            </a:r>
            <a:endParaRPr lang="en-US" dirty="0"/>
          </a:p>
        </p:txBody>
      </p:sp>
      <p:sp>
        <p:nvSpPr>
          <p:cNvPr id="3" name="Content Placeholder 2"/>
          <p:cNvSpPr>
            <a:spLocks noGrp="1"/>
          </p:cNvSpPr>
          <p:nvPr>
            <p:ph idx="1"/>
          </p:nvPr>
        </p:nvSpPr>
        <p:spPr>
          <a:xfrm>
            <a:off x="1484310" y="1378857"/>
            <a:ext cx="10018713" cy="1211943"/>
          </a:xfrm>
        </p:spPr>
        <p:txBody>
          <a:bodyPr>
            <a:normAutofit/>
          </a:bodyPr>
          <a:lstStyle/>
          <a:p>
            <a:pPr marL="0" indent="0">
              <a:buNone/>
            </a:pPr>
            <a:r>
              <a:rPr lang="en-US" sz="2000" dirty="0"/>
              <a:t>In some </a:t>
            </a:r>
            <a:r>
              <a:rPr lang="en-US" sz="2000" dirty="0" smtClean="0"/>
              <a:t>scenarios </a:t>
            </a:r>
            <a:r>
              <a:rPr lang="en-US" sz="2000" dirty="0"/>
              <a:t>the LOV needs to be refreshed whenever the value for dependency attributes change. The ADF Business Component framework supports such LOV definitions through a special type known as the </a:t>
            </a:r>
            <a:r>
              <a:rPr lang="en-US" sz="2000" b="1" dirty="0"/>
              <a:t>Cascading</a:t>
            </a:r>
            <a:r>
              <a:rPr lang="en-US" sz="2000" dirty="0"/>
              <a:t> (or </a:t>
            </a:r>
            <a:r>
              <a:rPr lang="en-US" sz="2000" b="1" dirty="0"/>
              <a:t>Dependent</a:t>
            </a:r>
            <a:r>
              <a:rPr lang="en-US" sz="2000" dirty="0"/>
              <a:t>) </a:t>
            </a:r>
            <a:r>
              <a:rPr lang="en-US" sz="2000" b="1" dirty="0"/>
              <a:t>LOV</a:t>
            </a:r>
            <a:r>
              <a:rPr lang="en-US" sz="2000" dirty="0"/>
              <a:t>. </a:t>
            </a:r>
            <a:endParaRPr lang="en-US" sz="2000" dirty="0">
              <a:latin typeface="Courier New" panose="02070309020205020404" pitchFamily="49" charset="0"/>
              <a:cs typeface="Courier New" panose="02070309020205020404" pitchFamily="49" charset="0"/>
            </a:endParaRPr>
          </a:p>
        </p:txBody>
      </p:sp>
      <p:pic>
        <p:nvPicPr>
          <p:cNvPr id="4" name="Picture 3"/>
          <p:cNvPicPr/>
          <p:nvPr/>
        </p:nvPicPr>
        <p:blipFill>
          <a:blip r:embed="rId2"/>
          <a:stretch>
            <a:fillRect/>
          </a:stretch>
        </p:blipFill>
        <p:spPr>
          <a:xfrm>
            <a:off x="3351210" y="2590800"/>
            <a:ext cx="6580190" cy="4100156"/>
          </a:xfrm>
          <a:prstGeom prst="rect">
            <a:avLst/>
          </a:prstGeom>
        </p:spPr>
      </p:pic>
    </p:spTree>
    <p:extLst>
      <p:ext uri="{BB962C8B-B14F-4D97-AF65-F5344CB8AC3E}">
        <p14:creationId xmlns:p14="http://schemas.microsoft.com/office/powerpoint/2010/main" val="3008289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7828" y="330959"/>
            <a:ext cx="2409371" cy="6229498"/>
          </a:xfrm>
        </p:spPr>
        <p:txBody>
          <a:bodyPr>
            <a:normAutofit/>
          </a:bodyPr>
          <a:lstStyle/>
          <a:p>
            <a:r>
              <a:rPr lang="en-US" b="1" dirty="0"/>
              <a:t>Lifecycle callback methods of a view object</a:t>
            </a:r>
            <a:endParaRPr lang="en-US" dirty="0"/>
          </a:p>
        </p:txBody>
      </p:sp>
      <p:pic>
        <p:nvPicPr>
          <p:cNvPr id="5" name="Content Placeholder 4"/>
          <p:cNvPicPr>
            <a:picLocks noGrp="1"/>
          </p:cNvPicPr>
          <p:nvPr>
            <p:ph idx="1"/>
          </p:nvPr>
        </p:nvPicPr>
        <p:blipFill>
          <a:blip r:embed="rId2"/>
          <a:stretch>
            <a:fillRect/>
          </a:stretch>
        </p:blipFill>
        <p:spPr>
          <a:xfrm>
            <a:off x="2643169" y="182187"/>
            <a:ext cx="6549490" cy="6527041"/>
          </a:xfrm>
          <a:prstGeom prst="rect">
            <a:avLst/>
          </a:prstGeom>
        </p:spPr>
      </p:pic>
    </p:spTree>
    <p:extLst>
      <p:ext uri="{BB962C8B-B14F-4D97-AF65-F5344CB8AC3E}">
        <p14:creationId xmlns:p14="http://schemas.microsoft.com/office/powerpoint/2010/main" val="623736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a:bodyPr>
          <a:lstStyle/>
          <a:p>
            <a:r>
              <a:rPr lang="en-US" b="1" dirty="0"/>
              <a:t>Switching the LOV at runtime</a:t>
            </a:r>
            <a:endParaRPr lang="en-US" dirty="0"/>
          </a:p>
        </p:txBody>
      </p:sp>
      <p:sp>
        <p:nvSpPr>
          <p:cNvPr id="3" name="Content Placeholder 2"/>
          <p:cNvSpPr>
            <a:spLocks noGrp="1"/>
          </p:cNvSpPr>
          <p:nvPr>
            <p:ph idx="1"/>
          </p:nvPr>
        </p:nvSpPr>
        <p:spPr>
          <a:xfrm>
            <a:off x="1484310" y="1378857"/>
            <a:ext cx="10018713" cy="5225143"/>
          </a:xfrm>
        </p:spPr>
        <p:txBody>
          <a:bodyPr>
            <a:normAutofit/>
          </a:bodyPr>
          <a:lstStyle/>
          <a:p>
            <a:r>
              <a:rPr lang="en-US" sz="2000" dirty="0"/>
              <a:t>There are some business cases where you may need to dynamically switch the data source (source view object) used for the LOV based on specific conditions. The business requirement is that depending on the logged-in user role, LOV should query different database tables to display the departments</a:t>
            </a:r>
            <a:r>
              <a:rPr lang="en-US" sz="2000" dirty="0" smtClean="0"/>
              <a:t>.</a:t>
            </a:r>
          </a:p>
          <a:p>
            <a:r>
              <a:rPr lang="en-US" sz="2000" dirty="0"/>
              <a:t>The framework uses a </a:t>
            </a:r>
            <a:r>
              <a:rPr lang="en-US" sz="2000" b="1" dirty="0"/>
              <a:t>switcher</a:t>
            </a:r>
            <a:r>
              <a:rPr lang="en-US" sz="2000" dirty="0"/>
              <a:t> attribute to decide the ID of the LOV that needs to be shown at runtime</a:t>
            </a:r>
            <a:r>
              <a:rPr lang="en-US" sz="2000" dirty="0" smtClean="0"/>
              <a:t>.</a:t>
            </a:r>
            <a:r>
              <a:rPr lang="en-US" sz="2000" dirty="0"/>
              <a:t> Typically a transient attribute is marked as the LOV switcher, whose value is evaluated to one of the LOV IDs defined on the attribute. </a:t>
            </a:r>
            <a:endParaRPr lang="en-US" sz="2000" dirty="0" smtClean="0"/>
          </a:p>
          <a:p>
            <a:pPr lvl="1"/>
            <a:r>
              <a:rPr lang="en-US" sz="1600" dirty="0"/>
              <a:t>Add multiple </a:t>
            </a:r>
            <a:r>
              <a:rPr lang="en-US" sz="1600" dirty="0" smtClean="0"/>
              <a:t>LOVs. </a:t>
            </a:r>
            <a:r>
              <a:rPr lang="en-US" sz="1600" dirty="0"/>
              <a:t>When you add a second LOV, you may notice two drop-down lists in the screen, namely </a:t>
            </a:r>
            <a:r>
              <a:rPr lang="en-US" sz="1600" b="1" dirty="0"/>
              <a:t>List Type UI Hint</a:t>
            </a:r>
            <a:r>
              <a:rPr lang="en-US" sz="1600" dirty="0"/>
              <a:t> and </a:t>
            </a:r>
            <a:r>
              <a:rPr lang="en-US" sz="1600" b="1" dirty="0"/>
              <a:t>List of Values Switcher</a:t>
            </a:r>
            <a:r>
              <a:rPr lang="en-US" sz="1600" dirty="0"/>
              <a:t>. </a:t>
            </a:r>
            <a:endParaRPr lang="en-US" sz="1600" dirty="0" smtClean="0"/>
          </a:p>
          <a:p>
            <a:pPr lvl="1"/>
            <a:r>
              <a:rPr lang="en-US" dirty="0"/>
              <a:t>New Transient Attribute :</a:t>
            </a:r>
          </a:p>
          <a:p>
            <a:pPr lvl="1"/>
            <a:r>
              <a:rPr lang="en-US" dirty="0" smtClean="0"/>
              <a:t>Click </a:t>
            </a:r>
            <a:r>
              <a:rPr lang="en-US" dirty="0"/>
              <a:t>on the </a:t>
            </a:r>
            <a:r>
              <a:rPr lang="en-US" b="1" dirty="0"/>
              <a:t>List of Values Switcher</a:t>
            </a:r>
            <a:r>
              <a:rPr lang="en-US" dirty="0"/>
              <a:t> drop-down and then select the appropriate transient attribute that </a:t>
            </a:r>
            <a:r>
              <a:rPr lang="en-US" dirty="0" smtClean="0"/>
              <a:t>you defined </a:t>
            </a:r>
            <a:r>
              <a:rPr lang="en-US" dirty="0"/>
              <a:t>in step </a:t>
            </a:r>
            <a:r>
              <a:rPr lang="en-US" dirty="0" smtClean="0"/>
              <a:t>4.</a:t>
            </a:r>
            <a:endParaRPr lang="en-US" dirty="0"/>
          </a:p>
        </p:txBody>
      </p:sp>
    </p:spTree>
    <p:extLst>
      <p:ext uri="{BB962C8B-B14F-4D97-AF65-F5344CB8AC3E}">
        <p14:creationId xmlns:p14="http://schemas.microsoft.com/office/powerpoint/2010/main" val="3090664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a:bodyPr>
          <a:lstStyle/>
          <a:p>
            <a:r>
              <a:rPr lang="en-US" b="1" dirty="0"/>
              <a:t>Reading and writing XML data</a:t>
            </a:r>
            <a:endParaRPr lang="en-US" dirty="0"/>
          </a:p>
        </p:txBody>
      </p:sp>
      <p:sp>
        <p:nvSpPr>
          <p:cNvPr id="3" name="Content Placeholder 2"/>
          <p:cNvSpPr>
            <a:spLocks noGrp="1"/>
          </p:cNvSpPr>
          <p:nvPr>
            <p:ph idx="1"/>
          </p:nvPr>
        </p:nvSpPr>
        <p:spPr>
          <a:xfrm>
            <a:off x="1484310" y="1378857"/>
            <a:ext cx="10018713" cy="5225143"/>
          </a:xfrm>
        </p:spPr>
        <p:txBody>
          <a:bodyPr>
            <a:normAutofit/>
          </a:bodyPr>
          <a:lstStyle/>
          <a:p>
            <a:pPr marL="0" indent="0">
              <a:buNone/>
            </a:pPr>
            <a:r>
              <a:rPr lang="en-US" sz="2000" dirty="0"/>
              <a:t>The ADF view object has support for writing queried data into XML format and for reading XML documents in order to apply changes to data. You will be using </a:t>
            </a:r>
            <a:r>
              <a:rPr lang="en-US" sz="2000" b="1" dirty="0" err="1"/>
              <a:t>writeXML</a:t>
            </a:r>
            <a:r>
              <a:rPr lang="en-US" sz="2000" b="1" dirty="0"/>
              <a:t>()</a:t>
            </a:r>
            <a:r>
              <a:rPr lang="en-US" sz="2000" dirty="0"/>
              <a:t> and </a:t>
            </a:r>
            <a:r>
              <a:rPr lang="en-US" sz="2000" b="1" dirty="0" err="1"/>
              <a:t>readXML</a:t>
            </a:r>
            <a:r>
              <a:rPr lang="en-US" sz="2000" b="1" dirty="0"/>
              <a:t>()</a:t>
            </a:r>
            <a:r>
              <a:rPr lang="en-US" sz="2000" dirty="0"/>
              <a:t> methods defined on the view object implementation class for the purpose of achieving the previously mentioned functionalities.</a:t>
            </a:r>
          </a:p>
          <a:p>
            <a:pPr lvl="0" fontAlgn="base"/>
            <a:r>
              <a:rPr lang="en-US" sz="2000" b="1" dirty="0" err="1"/>
              <a:t>writeXML</a:t>
            </a:r>
            <a:r>
              <a:rPr lang="en-US" sz="2000" b="1" dirty="0"/>
              <a:t>()</a:t>
            </a:r>
            <a:r>
              <a:rPr lang="en-US" sz="2000" dirty="0"/>
              <a:t>: This produces an XML document for rows in a view object  row set. You may use this API to export data from the database in the  XML format in a language-neutral way for use by third party systems.</a:t>
            </a:r>
          </a:p>
          <a:p>
            <a:pPr lvl="0" fontAlgn="base"/>
            <a:r>
              <a:rPr lang="en-US" sz="2000" b="1" dirty="0" err="1"/>
              <a:t>readXML</a:t>
            </a:r>
            <a:r>
              <a:rPr lang="en-US" sz="2000" b="1" dirty="0"/>
              <a:t>()</a:t>
            </a:r>
            <a:r>
              <a:rPr lang="en-US" sz="2000" dirty="0"/>
              <a:t>: This processes all rows from an incoming XML document.  This is useful to update the data with an incoming XML document.</a:t>
            </a:r>
          </a:p>
        </p:txBody>
      </p:sp>
    </p:spTree>
    <p:extLst>
      <p:ext uri="{BB962C8B-B14F-4D97-AF65-F5344CB8AC3E}">
        <p14:creationId xmlns:p14="http://schemas.microsoft.com/office/powerpoint/2010/main" val="422846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a:bodyPr>
          <a:lstStyle/>
          <a:p>
            <a:r>
              <a:rPr lang="en-US" b="1" dirty="0"/>
              <a:t>Using </a:t>
            </a:r>
            <a:r>
              <a:rPr lang="en-US" b="1" dirty="0" err="1"/>
              <a:t>writeXML</a:t>
            </a:r>
            <a:endParaRPr lang="en-US" dirty="0"/>
          </a:p>
        </p:txBody>
      </p:sp>
      <p:sp>
        <p:nvSpPr>
          <p:cNvPr id="3" name="Content Placeholder 2"/>
          <p:cNvSpPr>
            <a:spLocks noGrp="1"/>
          </p:cNvSpPr>
          <p:nvPr>
            <p:ph idx="1"/>
          </p:nvPr>
        </p:nvSpPr>
        <p:spPr>
          <a:xfrm>
            <a:off x="1484310" y="1378857"/>
            <a:ext cx="10018713" cy="5225143"/>
          </a:xfrm>
        </p:spPr>
        <p:txBody>
          <a:bodyPr>
            <a:normAutofit/>
          </a:bodyPr>
          <a:lstStyle/>
          <a:p>
            <a:pPr marL="0" lvl="0" indent="0" fontAlgn="base">
              <a:buNone/>
            </a:pPr>
            <a:r>
              <a:rPr lang="en-US" sz="2000" b="1" dirty="0" err="1"/>
              <a:t>writeXML</a:t>
            </a:r>
            <a:r>
              <a:rPr lang="en-US" sz="2000" b="1" dirty="0"/>
              <a:t>(</a:t>
            </a:r>
            <a:r>
              <a:rPr lang="en-US" sz="2000" b="1" dirty="0" err="1"/>
              <a:t>depthCount</a:t>
            </a:r>
            <a:r>
              <a:rPr lang="en-US" sz="2000" b="1" dirty="0"/>
              <a:t>, options)</a:t>
            </a:r>
            <a:r>
              <a:rPr lang="en-US" sz="2000" dirty="0"/>
              <a:t> on the </a:t>
            </a:r>
            <a:r>
              <a:rPr lang="en-US" sz="2000" b="1" dirty="0" err="1"/>
              <a:t>oracle.jbo.Row</a:t>
            </a:r>
            <a:r>
              <a:rPr lang="en-US" sz="2000" dirty="0"/>
              <a:t> object. The </a:t>
            </a:r>
            <a:r>
              <a:rPr lang="en-US" sz="2000" b="1" dirty="0" err="1"/>
              <a:t>depthCount</a:t>
            </a:r>
            <a:r>
              <a:rPr lang="en-US" sz="2000" dirty="0"/>
              <a:t> parameter in the </a:t>
            </a:r>
            <a:r>
              <a:rPr lang="en-US" sz="2000" b="1" dirty="0" err="1"/>
              <a:t>writeXML</a:t>
            </a:r>
            <a:r>
              <a:rPr lang="en-US" sz="2000" b="1" dirty="0"/>
              <a:t>()</a:t>
            </a:r>
            <a:r>
              <a:rPr lang="en-US" sz="2000" dirty="0"/>
              <a:t> call represents what level system should traverse the rows in the view object hierarchy while creating the  node structure. For example, </a:t>
            </a:r>
            <a:r>
              <a:rPr lang="en-US" sz="2000" b="1" dirty="0" err="1"/>
              <a:t>depthCount</a:t>
            </a:r>
            <a:r>
              <a:rPr lang="en-US" sz="2000" dirty="0"/>
              <a:t> = </a:t>
            </a:r>
            <a:r>
              <a:rPr lang="en-US" sz="2000" b="1" dirty="0"/>
              <a:t>-1</a:t>
            </a:r>
            <a:r>
              <a:rPr lang="en-US" sz="2000" dirty="0"/>
              <a:t> indicates that the row  object should render all child rows by traversing all the view links</a:t>
            </a:r>
            <a:r>
              <a:rPr lang="en-US" sz="2000" dirty="0" smtClean="0"/>
              <a:t>.</a:t>
            </a:r>
          </a:p>
          <a:p>
            <a:pPr marL="0" lvl="0" indent="0" fontAlgn="base">
              <a:buNone/>
            </a:pPr>
            <a:endParaRPr lang="en-US" sz="2000" dirty="0" smtClean="0"/>
          </a:p>
          <a:p>
            <a:pPr marL="0" indent="0">
              <a:buNone/>
            </a:pPr>
            <a:r>
              <a:rPr lang="en-US" sz="1600" dirty="0" err="1">
                <a:latin typeface="Courier New" panose="02070309020205020404" pitchFamily="49" charset="0"/>
                <a:cs typeface="Courier New" panose="02070309020205020404" pitchFamily="49" charset="0"/>
              </a:rPr>
              <a:t>ViewObject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vo</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am.findViewObject</a:t>
            </a:r>
            <a:r>
              <a:rPr lang="en-US" sz="1600" dirty="0">
                <a:latin typeface="Courier New" panose="02070309020205020404" pitchFamily="49" charset="0"/>
                <a:cs typeface="Courier New" panose="02070309020205020404" pitchFamily="49" charset="0"/>
              </a:rPr>
              <a:t>("Departments");</a:t>
            </a:r>
          </a:p>
          <a:p>
            <a:pPr marL="0" indent="0">
              <a:buNone/>
            </a:pPr>
            <a:r>
              <a:rPr lang="en-US" sz="1600" dirty="0" smtClean="0">
                <a:latin typeface="Courier New" panose="02070309020205020404" pitchFamily="49" charset="0"/>
                <a:cs typeface="Courier New" panose="02070309020205020404" pitchFamily="49" charset="0"/>
              </a:rPr>
              <a:t>Key </a:t>
            </a:r>
            <a:r>
              <a:rPr lang="en-US" sz="1600" dirty="0">
                <a:latin typeface="Courier New" panose="02070309020205020404" pitchFamily="49" charset="0"/>
                <a:cs typeface="Courier New" panose="02070309020205020404" pitchFamily="49" charset="0"/>
              </a:rPr>
              <a:t>k = new Key(new Object[] { 10 });</a:t>
            </a:r>
          </a:p>
          <a:p>
            <a:pPr marL="0" indent="0">
              <a:buNone/>
            </a:pPr>
            <a:r>
              <a:rPr lang="en-US" sz="1600" dirty="0" smtClean="0">
                <a:latin typeface="Courier New" panose="02070309020205020404" pitchFamily="49" charset="0"/>
                <a:cs typeface="Courier New" panose="02070309020205020404" pitchFamily="49" charset="0"/>
              </a:rPr>
              <a:t>Row </a:t>
            </a:r>
            <a:r>
              <a:rPr lang="en-US" sz="1600" dirty="0" err="1">
                <a:latin typeface="Courier New" panose="02070309020205020404" pitchFamily="49" charset="0"/>
                <a:cs typeface="Courier New" panose="02070309020205020404" pitchFamily="49" charset="0"/>
              </a:rPr>
              <a:t>deptRow</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vo.findByKey</a:t>
            </a:r>
            <a:r>
              <a:rPr lang="en-US" sz="1600" dirty="0">
                <a:latin typeface="Courier New" panose="02070309020205020404" pitchFamily="49" charset="0"/>
                <a:cs typeface="Courier New" panose="02070309020205020404" pitchFamily="49" charset="0"/>
              </a:rPr>
              <a:t>(k, 1)[0];</a:t>
            </a:r>
          </a:p>
          <a:p>
            <a:pPr marL="0" indent="0">
              <a:buNone/>
            </a:pPr>
            <a:r>
              <a:rPr lang="en-US" sz="1600" dirty="0" smtClean="0">
                <a:latin typeface="Courier New" panose="02070309020205020404" pitchFamily="49" charset="0"/>
                <a:cs typeface="Courier New" panose="02070309020205020404" pitchFamily="49" charset="0"/>
              </a:rPr>
              <a:t>Node </a:t>
            </a:r>
            <a:r>
              <a:rPr lang="en-US" sz="1600" dirty="0" err="1">
                <a:latin typeface="Courier New" panose="02070309020205020404" pitchFamily="49" charset="0"/>
                <a:cs typeface="Courier New" panose="02070309020205020404" pitchFamily="49" charset="0"/>
              </a:rPr>
              <a:t>node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deptRow.writeXML</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XMLInterface.XML_OPT_ALL_ROWS</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XMLNode</a:t>
            </a:r>
            <a:r>
              <a:rPr lang="en-US" sz="1600" dirty="0">
                <a:latin typeface="Courier New" panose="02070309020205020404" pitchFamily="49" charset="0"/>
                <a:cs typeface="Courier New" panose="02070309020205020404" pitchFamily="49" charset="0"/>
              </a:rPr>
              <a:t>)node).print(</a:t>
            </a:r>
            <a:r>
              <a:rPr lang="en-US" sz="1600" dirty="0" err="1">
                <a:latin typeface="Courier New" panose="02070309020205020404" pitchFamily="49" charset="0"/>
                <a:cs typeface="Courier New" panose="02070309020205020404" pitchFamily="49" charset="0"/>
              </a:rPr>
              <a:t>System.out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3142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a:bodyPr>
          <a:lstStyle/>
          <a:p>
            <a:r>
              <a:rPr lang="en-US" b="1" dirty="0"/>
              <a:t>Using </a:t>
            </a:r>
            <a:r>
              <a:rPr lang="en-US" b="1" dirty="0" err="1"/>
              <a:t>writeXML</a:t>
            </a:r>
            <a:endParaRPr lang="en-US" dirty="0"/>
          </a:p>
        </p:txBody>
      </p:sp>
      <p:sp>
        <p:nvSpPr>
          <p:cNvPr id="3" name="Content Placeholder 2"/>
          <p:cNvSpPr>
            <a:spLocks noGrp="1"/>
          </p:cNvSpPr>
          <p:nvPr>
            <p:ph idx="1"/>
          </p:nvPr>
        </p:nvSpPr>
        <p:spPr>
          <a:xfrm>
            <a:off x="1484310" y="1378857"/>
            <a:ext cx="10018713" cy="5225143"/>
          </a:xfrm>
        </p:spPr>
        <p:txBody>
          <a:bodyPr>
            <a:normAutofit/>
          </a:bodyPr>
          <a:lstStyle/>
          <a:p>
            <a:r>
              <a:rPr lang="en-US" sz="2000" b="1" dirty="0"/>
              <a:t>Using </a:t>
            </a:r>
            <a:r>
              <a:rPr lang="en-US" sz="2000" b="1" dirty="0" err="1"/>
              <a:t>writeXML</a:t>
            </a:r>
            <a:r>
              <a:rPr lang="en-US" sz="2000" b="1" dirty="0"/>
              <a:t>() on a view object</a:t>
            </a:r>
            <a:r>
              <a:rPr lang="en-US" sz="2000" dirty="0"/>
              <a:t>: This example renders all rows from a view object in XML by calling </a:t>
            </a:r>
            <a:r>
              <a:rPr lang="en-US" sz="2000" b="1" dirty="0" err="1"/>
              <a:t>writeXML</a:t>
            </a:r>
            <a:r>
              <a:rPr lang="en-US" sz="2000" b="1" dirty="0"/>
              <a:t>()</a:t>
            </a:r>
            <a:r>
              <a:rPr lang="en-US" sz="2000" dirty="0"/>
              <a:t> on the view object. </a:t>
            </a:r>
          </a:p>
          <a:p>
            <a:r>
              <a:rPr lang="en-US" sz="2000" dirty="0"/>
              <a:t>While writing rows into XML, you can refine the rows by supplying a hash map that contains the names of the desired view object and its attributes. In this case, the framework will export only those rows that match the supplied view object names and attributes</a:t>
            </a:r>
            <a:r>
              <a:rPr lang="en-US" sz="2000" dirty="0" smtClean="0"/>
              <a:t>. </a:t>
            </a:r>
            <a:r>
              <a:rPr lang="en-US" sz="1600" b="1" dirty="0" err="1"/>
              <a:t>writeXML</a:t>
            </a:r>
            <a:r>
              <a:rPr lang="en-US" sz="1600" b="1" dirty="0"/>
              <a:t>(long options, </a:t>
            </a:r>
            <a:r>
              <a:rPr lang="en-US" sz="1600" b="1" dirty="0" err="1"/>
              <a:t>HashMap</a:t>
            </a:r>
            <a:r>
              <a:rPr lang="en-US" sz="1600" b="1" dirty="0"/>
              <a:t> </a:t>
            </a:r>
            <a:r>
              <a:rPr lang="en-US" sz="1600" b="1" dirty="0" err="1"/>
              <a:t>voAttrRules</a:t>
            </a:r>
            <a:r>
              <a:rPr lang="en-US" sz="1600" b="1" dirty="0"/>
              <a:t>)</a:t>
            </a:r>
            <a:r>
              <a:rPr lang="en-US" sz="1600" dirty="0"/>
              <a:t> </a:t>
            </a:r>
            <a:endParaRPr lang="en-US" sz="1600" dirty="0" smtClean="0"/>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HashMap</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viewDefMap</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HashMap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viewDefMap.put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model.view.DepartmentVO</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new String[] { "</a:t>
            </a:r>
            <a:r>
              <a:rPr lang="en-US" sz="1600" dirty="0" err="1">
                <a:latin typeface="Courier New" panose="02070309020205020404" pitchFamily="49" charset="0"/>
                <a:cs typeface="Courier New" panose="02070309020205020404" pitchFamily="49" charset="0"/>
              </a:rPr>
              <a:t>DepartmentId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DepartmentName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Node </a:t>
            </a:r>
            <a:r>
              <a:rPr lang="en-US" sz="1600" dirty="0" err="1">
                <a:latin typeface="Courier New" panose="02070309020205020404" pitchFamily="49" charset="0"/>
                <a:cs typeface="Courier New" panose="02070309020205020404" pitchFamily="49" charset="0"/>
              </a:rPr>
              <a:t>node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vo.writeXML</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viewDefMap</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XMLNode</a:t>
            </a:r>
            <a:r>
              <a:rPr lang="en-US" sz="1600" dirty="0">
                <a:latin typeface="Courier New" panose="02070309020205020404" pitchFamily="49" charset="0"/>
                <a:cs typeface="Courier New" panose="02070309020205020404" pitchFamily="49" charset="0"/>
              </a:rPr>
              <a:t>)node).print(</a:t>
            </a:r>
            <a:r>
              <a:rPr lang="en-US" sz="1600" dirty="0" err="1">
                <a:latin typeface="Courier New" panose="02070309020205020404" pitchFamily="49" charset="0"/>
                <a:cs typeface="Courier New" panose="02070309020205020404" pitchFamily="49" charset="0"/>
              </a:rPr>
              <a:t>System.out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83337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a:bodyPr>
          <a:lstStyle/>
          <a:p>
            <a:r>
              <a:rPr lang="en-US" b="1" dirty="0"/>
              <a:t>Using </a:t>
            </a:r>
            <a:r>
              <a:rPr lang="en-US" b="1" dirty="0" err="1" smtClean="0"/>
              <a:t>readXML</a:t>
            </a:r>
            <a:endParaRPr lang="en-US" dirty="0"/>
          </a:p>
        </p:txBody>
      </p:sp>
      <p:sp>
        <p:nvSpPr>
          <p:cNvPr id="3" name="Content Placeholder 2"/>
          <p:cNvSpPr>
            <a:spLocks noGrp="1"/>
          </p:cNvSpPr>
          <p:nvPr>
            <p:ph idx="1"/>
          </p:nvPr>
        </p:nvSpPr>
        <p:spPr>
          <a:xfrm>
            <a:off x="1484310" y="1378857"/>
            <a:ext cx="10018713" cy="5225143"/>
          </a:xfrm>
        </p:spPr>
        <p:txBody>
          <a:bodyPr>
            <a:normAutofit/>
          </a:bodyPr>
          <a:lstStyle/>
          <a:p>
            <a:r>
              <a:rPr lang="en-US" sz="2000" b="1" dirty="0"/>
              <a:t>Using </a:t>
            </a:r>
            <a:r>
              <a:rPr lang="en-US" sz="2000" b="1" dirty="0" err="1"/>
              <a:t>readXML</a:t>
            </a:r>
            <a:r>
              <a:rPr lang="en-US" sz="2000" b="1" dirty="0"/>
              <a:t>() on a view object</a:t>
            </a:r>
            <a:r>
              <a:rPr lang="en-US" sz="2000" dirty="0"/>
              <a:t>: You can call the </a:t>
            </a:r>
            <a:r>
              <a:rPr lang="en-US" sz="2000" b="1" dirty="0" err="1"/>
              <a:t>readXML</a:t>
            </a:r>
            <a:r>
              <a:rPr lang="en-US" sz="2000" b="1" dirty="0"/>
              <a:t>()</a:t>
            </a:r>
            <a:r>
              <a:rPr lang="en-US" sz="2000" dirty="0"/>
              <a:t> API on a view object class to read in the data from the incoming XML. When you call </a:t>
            </a:r>
            <a:r>
              <a:rPr lang="en-US" sz="2000" b="1" dirty="0" err="1"/>
              <a:t>readXML</a:t>
            </a:r>
            <a:r>
              <a:rPr lang="en-US" sz="2000" b="1" dirty="0"/>
              <a:t>()</a:t>
            </a:r>
            <a:r>
              <a:rPr lang="en-US" sz="2000" dirty="0"/>
              <a:t> on a view object passing an XML filename, the framework will read the XML content and will take the following actions for each node present in the XML:</a:t>
            </a:r>
          </a:p>
          <a:p>
            <a:pPr lvl="1"/>
            <a:r>
              <a:rPr lang="en-US" sz="1600" dirty="0" smtClean="0"/>
              <a:t>Update </a:t>
            </a:r>
            <a:r>
              <a:rPr lang="en-US" sz="1600" dirty="0"/>
              <a:t>existing view rows attribute values from XML.</a:t>
            </a:r>
          </a:p>
          <a:p>
            <a:pPr lvl="1"/>
            <a:r>
              <a:rPr lang="en-US" sz="1600" dirty="0" smtClean="0"/>
              <a:t>Create </a:t>
            </a:r>
            <a:r>
              <a:rPr lang="en-US" sz="1600" dirty="0"/>
              <a:t>a new row, if the row that you supplied in the XML has not been retrieved by calling </a:t>
            </a:r>
            <a:r>
              <a:rPr lang="en-US" sz="1600" b="1" dirty="0" err="1"/>
              <a:t>findByKey</a:t>
            </a:r>
            <a:r>
              <a:rPr lang="en-US" sz="1600" b="1" dirty="0"/>
              <a:t>()</a:t>
            </a:r>
            <a:r>
              <a:rPr lang="en-US" sz="1600" dirty="0"/>
              <a:t>. If the primary key for the new row is populated using DB Sequence or Groovy expression, remove that attribute from the XML. ADF runtime will take care of populating these attribute values.</a:t>
            </a:r>
          </a:p>
          <a:p>
            <a:pPr lvl="1"/>
            <a:r>
              <a:rPr lang="en-US" sz="1600" dirty="0" smtClean="0"/>
              <a:t>Deletes </a:t>
            </a:r>
            <a:r>
              <a:rPr lang="en-US" sz="1600" dirty="0"/>
              <a:t>the view row if the corresponding XML element has </a:t>
            </a:r>
            <a:r>
              <a:rPr lang="en-US" sz="1600" b="1" dirty="0"/>
              <a:t>bc4jaction='remove'</a:t>
            </a:r>
            <a:r>
              <a:rPr lang="en-US" sz="1600" dirty="0"/>
              <a:t>.</a:t>
            </a:r>
          </a:p>
        </p:txBody>
      </p:sp>
    </p:spTree>
    <p:extLst>
      <p:ext uri="{BB962C8B-B14F-4D97-AF65-F5344CB8AC3E}">
        <p14:creationId xmlns:p14="http://schemas.microsoft.com/office/powerpoint/2010/main" val="972880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47898"/>
          </a:xfrm>
        </p:spPr>
        <p:txBody>
          <a:bodyPr>
            <a:normAutofit/>
          </a:bodyPr>
          <a:lstStyle/>
          <a:p>
            <a:r>
              <a:rPr lang="en-US" b="1" dirty="0"/>
              <a:t>Using </a:t>
            </a:r>
            <a:r>
              <a:rPr lang="en-US" b="1" dirty="0" err="1" smtClean="0"/>
              <a:t>readXML</a:t>
            </a:r>
            <a:endParaRPr lang="en-US" dirty="0"/>
          </a:p>
        </p:txBody>
      </p:sp>
      <p:sp>
        <p:nvSpPr>
          <p:cNvPr id="3" name="Content Placeholder 2"/>
          <p:cNvSpPr>
            <a:spLocks noGrp="1"/>
          </p:cNvSpPr>
          <p:nvPr>
            <p:ph idx="1"/>
          </p:nvPr>
        </p:nvSpPr>
        <p:spPr>
          <a:xfrm>
            <a:off x="1484310" y="1378857"/>
            <a:ext cx="10018713" cy="5225143"/>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public void </a:t>
            </a:r>
            <a:r>
              <a:rPr lang="en-US" sz="1200" b="1" dirty="0" err="1">
                <a:latin typeface="Courier New" panose="02070309020205020404" pitchFamily="49" charset="0"/>
                <a:cs typeface="Courier New" panose="02070309020205020404" pitchFamily="49" charset="0"/>
              </a:rPr>
              <a:t>readRowsFromXML</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ApplicationModule</a:t>
            </a:r>
            <a:r>
              <a:rPr lang="en-US" sz="1200" b="1" dirty="0">
                <a:latin typeface="Courier New" panose="02070309020205020404" pitchFamily="49" charset="0"/>
                <a:cs typeface="Courier New" panose="02070309020205020404" pitchFamily="49" charset="0"/>
              </a:rPr>
              <a:t> am) throws </a:t>
            </a:r>
            <a:r>
              <a:rPr lang="en-US" sz="1200" b="1" dirty="0" err="1">
                <a:latin typeface="Courier New" panose="02070309020205020404" pitchFamily="49" charset="0"/>
                <a:cs typeface="Courier New" panose="02070309020205020404" pitchFamily="49" charset="0"/>
              </a:rPr>
              <a:t>IOException</a:t>
            </a:r>
            <a:r>
              <a:rPr lang="en-US" sz="1200" b="1"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ViewObject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vo</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am.findViewObject</a:t>
            </a:r>
            <a:r>
              <a:rPr lang="en-US" sz="1200" b="1" dirty="0">
                <a:latin typeface="Courier New" panose="02070309020205020404" pitchFamily="49" charset="0"/>
                <a:cs typeface="Courier New" panose="02070309020205020404" pitchFamily="49" charset="0"/>
              </a:rPr>
              <a:t>("Departments");   try {</a:t>
            </a:r>
            <a:endParaRPr lang="en-US" sz="1200"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Element </a:t>
            </a:r>
            <a:r>
              <a:rPr lang="en-US" sz="1200" b="1" dirty="0" err="1">
                <a:latin typeface="Courier New" panose="02070309020205020404" pitchFamily="49" charset="0"/>
                <a:cs typeface="Courier New" panose="02070309020205020404" pitchFamily="49" charset="0"/>
              </a:rPr>
              <a:t>xmlToRead</a:t>
            </a:r>
            <a:r>
              <a:rPr lang="en-US" sz="1200" b="1" dirty="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getInsertUpdateDeleteXMLGram</a:t>
            </a:r>
            <a:r>
              <a:rPr lang="en-US" sz="1200" b="1" dirty="0" smtClean="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dept.xml");</a:t>
            </a: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vo.readXML</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xmlToRead</a:t>
            </a:r>
            <a:r>
              <a:rPr lang="en-US" sz="1200" b="1" dirty="0">
                <a:latin typeface="Courier New" panose="02070309020205020404" pitchFamily="49" charset="0"/>
                <a:cs typeface="Courier New" panose="02070309020205020404" pitchFamily="49" charset="0"/>
              </a:rPr>
              <a:t>, -1);</a:t>
            </a: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  } catch (Exception ex) {</a:t>
            </a:r>
            <a:endParaRPr lang="en-US" sz="1200"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ex.printStackTrace</a:t>
            </a:r>
            <a:r>
              <a:rPr lang="en-US" sz="1200" b="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private </a:t>
            </a:r>
            <a:r>
              <a:rPr lang="en-US" sz="1200" b="1" dirty="0">
                <a:latin typeface="Courier New" panose="02070309020205020404" pitchFamily="49" charset="0"/>
                <a:cs typeface="Courier New" panose="02070309020205020404" pitchFamily="49" charset="0"/>
              </a:rPr>
              <a:t>Element </a:t>
            </a:r>
            <a:r>
              <a:rPr lang="en-US" sz="1200" b="1" dirty="0" err="1">
                <a:latin typeface="Courier New" panose="02070309020205020404" pitchFamily="49" charset="0"/>
                <a:cs typeface="Courier New" panose="02070309020205020404" pitchFamily="49" charset="0"/>
              </a:rPr>
              <a:t>getInsertUpdateDeleteXMLGram</a:t>
            </a:r>
            <a:r>
              <a:rPr lang="en-US" sz="1200" b="1" dirty="0">
                <a:latin typeface="Courier New" panose="02070309020205020404" pitchFamily="49" charset="0"/>
                <a:cs typeface="Courier New" panose="02070309020205020404" pitchFamily="49" charset="0"/>
              </a:rPr>
              <a:t>(String </a:t>
            </a:r>
            <a:r>
              <a:rPr lang="en-US" sz="1200" b="1" dirty="0" err="1">
                <a:latin typeface="Courier New" panose="02070309020205020404" pitchFamily="49" charset="0"/>
                <a:cs typeface="Courier New" panose="02070309020205020404" pitchFamily="49" charset="0"/>
              </a:rPr>
              <a:t>xmlurl</a:t>
            </a:r>
            <a:r>
              <a:rPr lang="en-US" sz="1200" b="1" dirty="0">
                <a:latin typeface="Courier New" panose="02070309020205020404" pitchFamily="49" charset="0"/>
                <a:cs typeface="Courier New" panose="02070309020205020404" pitchFamily="49" charset="0"/>
              </a:rPr>
              <a:t>) throws </a:t>
            </a:r>
            <a:endParaRPr lang="en-US" sz="1200" dirty="0">
              <a:latin typeface="Courier New" panose="02070309020205020404" pitchFamily="49" charset="0"/>
              <a:cs typeface="Courier New" panose="02070309020205020404" pitchFamily="49" charset="0"/>
            </a:endParaRPr>
          </a:p>
          <a:p>
            <a:pPr marL="0" indent="0">
              <a:buNone/>
            </a:pPr>
            <a:r>
              <a:rPr lang="en-US" sz="1200" b="1" dirty="0" err="1">
                <a:latin typeface="Courier New" panose="02070309020205020404" pitchFamily="49" charset="0"/>
                <a:cs typeface="Courier New" panose="02070309020205020404" pitchFamily="49" charset="0"/>
              </a:rPr>
              <a:t>XMLParseException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SAXException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IOException</a:t>
            </a:r>
            <a:r>
              <a:rPr lang="en-US" sz="1200" b="1"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  URL </a:t>
            </a:r>
            <a:r>
              <a:rPr lang="en-US" sz="1200" b="1" dirty="0" err="1">
                <a:latin typeface="Courier New" panose="02070309020205020404" pitchFamily="49" charset="0"/>
                <a:cs typeface="Courier New" panose="02070309020205020404" pitchFamily="49" charset="0"/>
              </a:rPr>
              <a:t>xmlURL</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CRUDXMLTestClient.class.getResource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xmlurl</a:t>
            </a:r>
            <a:r>
              <a:rPr lang="en-US" sz="1200" b="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DOMParser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dp</a:t>
            </a:r>
            <a:r>
              <a:rPr lang="en-US" sz="1200" b="1" dirty="0">
                <a:latin typeface="Courier New" panose="02070309020205020404" pitchFamily="49" charset="0"/>
                <a:cs typeface="Courier New" panose="02070309020205020404" pitchFamily="49" charset="0"/>
              </a:rPr>
              <a:t> = new </a:t>
            </a:r>
            <a:r>
              <a:rPr lang="en-US" sz="1200" b="1" dirty="0" err="1">
                <a:latin typeface="Courier New" panose="02070309020205020404" pitchFamily="49" charset="0"/>
                <a:cs typeface="Courier New" panose="02070309020205020404" pitchFamily="49" charset="0"/>
              </a:rPr>
              <a:t>DOMParser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dp.parse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xmlURL</a:t>
            </a:r>
            <a:r>
              <a:rPr lang="en-US" sz="1200" b="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dp.getDocument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getDocumentElement</a:t>
            </a:r>
            <a:r>
              <a:rPr lang="en-US" sz="1200" b="1"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3621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a client invokes </a:t>
            </a:r>
            <a:r>
              <a:rPr lang="en-US" b="1" dirty="0" err="1"/>
              <a:t>executeQuery</a:t>
            </a:r>
            <a:r>
              <a:rPr lang="en-US" b="1" dirty="0"/>
              <a:t>() on a view object instance?</a:t>
            </a:r>
            <a:endParaRPr lang="en-US" dirty="0"/>
          </a:p>
        </p:txBody>
      </p:sp>
      <p:sp>
        <p:nvSpPr>
          <p:cNvPr id="3" name="Content Placeholder 2"/>
          <p:cNvSpPr>
            <a:spLocks noGrp="1"/>
          </p:cNvSpPr>
          <p:nvPr>
            <p:ph idx="1"/>
          </p:nvPr>
        </p:nvSpPr>
        <p:spPr>
          <a:xfrm>
            <a:off x="1484310" y="1378857"/>
            <a:ext cx="10018713" cy="5152572"/>
          </a:xfrm>
        </p:spPr>
        <p:txBody>
          <a:bodyPr/>
          <a:lstStyle/>
          <a:p>
            <a:pPr lvl="0" fontAlgn="base"/>
            <a:r>
              <a:rPr lang="en-US" b="1" dirty="0" err="1" smtClean="0"/>
              <a:t>executeQuery</a:t>
            </a:r>
            <a:r>
              <a:rPr lang="en-US" b="1" dirty="0"/>
              <a:t>()</a:t>
            </a:r>
            <a:r>
              <a:rPr lang="en-US" dirty="0"/>
              <a:t>: </a:t>
            </a:r>
            <a:r>
              <a:rPr lang="en-US" dirty="0" smtClean="0"/>
              <a:t>when </a:t>
            </a:r>
            <a:r>
              <a:rPr lang="en-US" dirty="0"/>
              <a:t>a client calls </a:t>
            </a:r>
            <a:r>
              <a:rPr lang="en-US" b="1" dirty="0" err="1"/>
              <a:t>executeQuery</a:t>
            </a:r>
            <a:r>
              <a:rPr lang="en-US" b="1" dirty="0"/>
              <a:t>()</a:t>
            </a:r>
            <a:r>
              <a:rPr lang="en-US" dirty="0"/>
              <a:t> on the view object. This method in turn engages the default row set for the view object in the query execution cycle, and delegates the call for further processing.</a:t>
            </a:r>
          </a:p>
          <a:p>
            <a:pPr lvl="0" fontAlgn="base"/>
            <a:r>
              <a:rPr lang="en-US" b="1" dirty="0" err="1" smtClean="0"/>
              <a:t>prepareRowSetForQuery</a:t>
            </a:r>
            <a:r>
              <a:rPr lang="en-US" b="1" dirty="0" smtClean="0"/>
              <a:t>(</a:t>
            </a:r>
            <a:r>
              <a:rPr lang="en-US" b="1" dirty="0" err="1" smtClean="0"/>
              <a:t>ViewRowSetImpl</a:t>
            </a:r>
            <a:r>
              <a:rPr lang="en-US" b="1" dirty="0" smtClean="0"/>
              <a:t> </a:t>
            </a:r>
            <a:r>
              <a:rPr lang="en-US" b="1" dirty="0" err="1"/>
              <a:t>vrs</a:t>
            </a:r>
            <a:r>
              <a:rPr lang="en-US" b="1" dirty="0"/>
              <a:t>)</a:t>
            </a:r>
            <a:r>
              <a:rPr lang="en-US" dirty="0"/>
              <a:t>: </a:t>
            </a:r>
            <a:r>
              <a:rPr lang="en-US" dirty="0" smtClean="0"/>
              <a:t>prepares </a:t>
            </a:r>
            <a:r>
              <a:rPr lang="en-US" dirty="0"/>
              <a:t>the row set for query execution. </a:t>
            </a:r>
            <a:r>
              <a:rPr lang="en-US" dirty="0" smtClean="0"/>
              <a:t>to </a:t>
            </a:r>
            <a:r>
              <a:rPr lang="en-US" dirty="0"/>
              <a:t>assign bind variable values or modify the </a:t>
            </a:r>
            <a:r>
              <a:rPr lang="en-US" b="1" dirty="0"/>
              <a:t>WHERE</a:t>
            </a:r>
            <a:r>
              <a:rPr lang="en-US" dirty="0"/>
              <a:t> clause conditionally, </a:t>
            </a:r>
            <a:r>
              <a:rPr lang="en-US" dirty="0" smtClean="0"/>
              <a:t>before </a:t>
            </a:r>
            <a:r>
              <a:rPr lang="en-US" dirty="0"/>
              <a:t>executing the query for a specific row </a:t>
            </a:r>
            <a:r>
              <a:rPr lang="en-US" dirty="0" smtClean="0"/>
              <a:t>set. </a:t>
            </a:r>
            <a:r>
              <a:rPr lang="en-US" dirty="0"/>
              <a:t>This method also gets executed before the count query methods such as </a:t>
            </a:r>
            <a:r>
              <a:rPr lang="en-US" b="1" dirty="0" err="1"/>
              <a:t>getQueryHitCount</a:t>
            </a:r>
            <a:r>
              <a:rPr lang="en-US" b="1" dirty="0"/>
              <a:t>()</a:t>
            </a:r>
            <a:r>
              <a:rPr lang="en-US" dirty="0"/>
              <a:t>and </a:t>
            </a:r>
            <a:r>
              <a:rPr lang="en-US" b="1" dirty="0" err="1"/>
              <a:t>getCappedQueryHitCount</a:t>
            </a:r>
            <a:r>
              <a:rPr lang="en-US" b="1" dirty="0" smtClean="0"/>
              <a:t>()</a:t>
            </a:r>
            <a:endParaRPr lang="en-US" dirty="0"/>
          </a:p>
        </p:txBody>
      </p:sp>
    </p:spTree>
    <p:extLst>
      <p:ext uri="{BB962C8B-B14F-4D97-AF65-F5344CB8AC3E}">
        <p14:creationId xmlns:p14="http://schemas.microsoft.com/office/powerpoint/2010/main" val="3145668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a client invokes </a:t>
            </a:r>
            <a:r>
              <a:rPr lang="en-US" b="1" dirty="0" err="1"/>
              <a:t>executeQuery</a:t>
            </a:r>
            <a:r>
              <a:rPr lang="en-US" b="1" dirty="0"/>
              <a:t>() on a view object instance?</a:t>
            </a:r>
            <a:endParaRPr lang="en-US" dirty="0"/>
          </a:p>
        </p:txBody>
      </p:sp>
      <p:sp>
        <p:nvSpPr>
          <p:cNvPr id="3" name="Content Placeholder 2"/>
          <p:cNvSpPr>
            <a:spLocks noGrp="1"/>
          </p:cNvSpPr>
          <p:nvPr>
            <p:ph idx="1"/>
          </p:nvPr>
        </p:nvSpPr>
        <p:spPr>
          <a:xfrm>
            <a:off x="1484310" y="1378857"/>
            <a:ext cx="10018713" cy="5152572"/>
          </a:xfrm>
        </p:spPr>
        <p:txBody>
          <a:bodyPr>
            <a:normAutofit fontScale="92500"/>
          </a:bodyPr>
          <a:lstStyle/>
          <a:p>
            <a:pPr lvl="0" fontAlgn="base"/>
            <a:r>
              <a:rPr lang="en-US" b="1" dirty="0" err="1" smtClean="0"/>
              <a:t>prepareVOForQuery</a:t>
            </a:r>
            <a:r>
              <a:rPr lang="en-US" b="1" dirty="0"/>
              <a:t>()</a:t>
            </a:r>
            <a:r>
              <a:rPr lang="en-US" dirty="0"/>
              <a:t>: prepares the row set for query execution. to assign bind variable values or modify the </a:t>
            </a:r>
            <a:r>
              <a:rPr lang="en-US" b="1" dirty="0"/>
              <a:t>WHERE</a:t>
            </a:r>
            <a:r>
              <a:rPr lang="en-US" dirty="0"/>
              <a:t> clause </a:t>
            </a:r>
            <a:r>
              <a:rPr lang="en-US" dirty="0" smtClean="0"/>
              <a:t>conditionally, </a:t>
            </a:r>
            <a:r>
              <a:rPr lang="en-US" dirty="0"/>
              <a:t>just before executing the query for a view </a:t>
            </a:r>
            <a:r>
              <a:rPr lang="en-US" dirty="0" smtClean="0"/>
              <a:t>object. .Logically</a:t>
            </a:r>
            <a:r>
              <a:rPr lang="en-US" dirty="0"/>
              <a:t>, you will override this method if you want to alter the query or to set bind variable values at the view object level, which needs to be reflected in all containing  row sets.</a:t>
            </a:r>
          </a:p>
          <a:p>
            <a:pPr lvl="0" fontAlgn="base"/>
            <a:r>
              <a:rPr lang="en-US" b="1" dirty="0" err="1" smtClean="0"/>
              <a:t>executeQueryForCollection</a:t>
            </a:r>
            <a:r>
              <a:rPr lang="en-US" b="1" dirty="0" smtClean="0"/>
              <a:t>(Object </a:t>
            </a:r>
            <a:r>
              <a:rPr lang="en-US" b="1" dirty="0"/>
              <a:t>qc, Object[] </a:t>
            </a:r>
            <a:r>
              <a:rPr lang="en-US" b="1" dirty="0" err="1"/>
              <a:t>params</a:t>
            </a:r>
            <a:r>
              <a:rPr lang="en-US" b="1" dirty="0"/>
              <a:t>, </a:t>
            </a:r>
            <a:r>
              <a:rPr lang="en-US" b="1" dirty="0" err="1"/>
              <a:t>int</a:t>
            </a:r>
            <a:r>
              <a:rPr lang="en-US" b="1" dirty="0"/>
              <a:t> </a:t>
            </a:r>
            <a:r>
              <a:rPr lang="en-US" b="1" dirty="0" err="1"/>
              <a:t>noUserParams</a:t>
            </a:r>
            <a:r>
              <a:rPr lang="en-US" b="1" dirty="0" smtClean="0"/>
              <a:t>)</a:t>
            </a:r>
            <a:r>
              <a:rPr lang="en-US" dirty="0" smtClean="0"/>
              <a:t>:before </a:t>
            </a:r>
            <a:r>
              <a:rPr lang="en-US" dirty="0"/>
              <a:t>the row set starts executing the query. If this method is overridden, the custom logic will be applied to all row sets owned by this view object. </a:t>
            </a:r>
            <a:r>
              <a:rPr lang="en-US" dirty="0" smtClean="0"/>
              <a:t>Note </a:t>
            </a:r>
            <a:r>
              <a:rPr lang="en-US" dirty="0"/>
              <a:t>that you should not use the </a:t>
            </a:r>
            <a:r>
              <a:rPr lang="en-US" dirty="0" err="1" smtClean="0"/>
              <a:t>executeQueryForCollection</a:t>
            </a:r>
            <a:r>
              <a:rPr lang="en-US" dirty="0"/>
              <a:t>() method to alter the </a:t>
            </a:r>
            <a:r>
              <a:rPr lang="en-US" dirty="0" smtClean="0"/>
              <a:t>bind </a:t>
            </a:r>
            <a:r>
              <a:rPr lang="en-US" dirty="0"/>
              <a:t>variable value or modify queries at runtime. </a:t>
            </a:r>
            <a:endParaRPr lang="en-US" dirty="0" smtClean="0"/>
          </a:p>
          <a:p>
            <a:pPr lvl="1" fontAlgn="base"/>
            <a:r>
              <a:rPr lang="en-US" dirty="0" smtClean="0"/>
              <a:t> framework </a:t>
            </a:r>
            <a:r>
              <a:rPr lang="en-US" dirty="0"/>
              <a:t>extracts the bind variable values before calling </a:t>
            </a:r>
            <a:r>
              <a:rPr lang="en-US" dirty="0" err="1"/>
              <a:t>executeQueryForCollection</a:t>
            </a:r>
            <a:r>
              <a:rPr lang="en-US" dirty="0"/>
              <a:t>() at </a:t>
            </a:r>
            <a:r>
              <a:rPr lang="en-US" dirty="0" smtClean="0"/>
              <a:t>runtime </a:t>
            </a:r>
          </a:p>
          <a:p>
            <a:pPr lvl="1" fontAlgn="base"/>
            <a:r>
              <a:rPr lang="en-US" dirty="0" smtClean="0"/>
              <a:t>this </a:t>
            </a:r>
            <a:r>
              <a:rPr lang="en-US" dirty="0"/>
              <a:t>method will never get engaged with count queries </a:t>
            </a:r>
            <a:r>
              <a:rPr lang="en-US" dirty="0" smtClean="0"/>
              <a:t>So </a:t>
            </a:r>
            <a:r>
              <a:rPr lang="en-US" dirty="0"/>
              <a:t>your custom logic will not be considered in count queries</a:t>
            </a:r>
            <a:r>
              <a:rPr lang="en-US" dirty="0" smtClean="0"/>
              <a:t>.</a:t>
            </a:r>
            <a:endParaRPr lang="en-US" dirty="0"/>
          </a:p>
        </p:txBody>
      </p:sp>
    </p:spTree>
    <p:extLst>
      <p:ext uri="{BB962C8B-B14F-4D97-AF65-F5344CB8AC3E}">
        <p14:creationId xmlns:p14="http://schemas.microsoft.com/office/powerpoint/2010/main" val="322336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a client invokes </a:t>
            </a:r>
            <a:r>
              <a:rPr lang="en-US" b="1" dirty="0" err="1"/>
              <a:t>executeQuery</a:t>
            </a:r>
            <a:r>
              <a:rPr lang="en-US" b="1" dirty="0"/>
              <a:t>() on a view object instance?</a:t>
            </a:r>
            <a:endParaRPr lang="en-US" dirty="0"/>
          </a:p>
        </p:txBody>
      </p:sp>
      <p:sp>
        <p:nvSpPr>
          <p:cNvPr id="3" name="Content Placeholder 2"/>
          <p:cNvSpPr>
            <a:spLocks noGrp="1"/>
          </p:cNvSpPr>
          <p:nvPr>
            <p:ph idx="1"/>
          </p:nvPr>
        </p:nvSpPr>
        <p:spPr>
          <a:xfrm>
            <a:off x="1484310" y="1378857"/>
            <a:ext cx="10018713" cy="5152572"/>
          </a:xfrm>
        </p:spPr>
        <p:txBody>
          <a:bodyPr>
            <a:normAutofit fontScale="85000" lnSpcReduction="20000"/>
          </a:bodyPr>
          <a:lstStyle/>
          <a:p>
            <a:pPr lvl="0"/>
            <a:r>
              <a:rPr lang="en-US" b="1" dirty="0" err="1" smtClean="0"/>
              <a:t>buildQuery</a:t>
            </a:r>
            <a:r>
              <a:rPr lang="en-US" b="1" dirty="0" smtClean="0"/>
              <a:t> </a:t>
            </a:r>
            <a:r>
              <a:rPr lang="en-US" b="1" dirty="0"/>
              <a:t>(</a:t>
            </a:r>
            <a:r>
              <a:rPr lang="en-US" b="1" dirty="0" err="1"/>
              <a:t>int</a:t>
            </a:r>
            <a:r>
              <a:rPr lang="en-US" b="1" dirty="0"/>
              <a:t> </a:t>
            </a:r>
            <a:r>
              <a:rPr lang="en-US" b="1" dirty="0" err="1"/>
              <a:t>noUserParams</a:t>
            </a:r>
            <a:r>
              <a:rPr lang="en-US" b="1" dirty="0"/>
              <a:t>, </a:t>
            </a:r>
            <a:r>
              <a:rPr lang="en-US" b="1" dirty="0" err="1"/>
              <a:t>boolean</a:t>
            </a:r>
            <a:r>
              <a:rPr lang="en-US" b="1" dirty="0"/>
              <a:t> </a:t>
            </a:r>
            <a:r>
              <a:rPr lang="en-US" b="1" dirty="0" err="1" smtClean="0"/>
              <a:t>forRowCount</a:t>
            </a:r>
            <a:r>
              <a:rPr lang="en-US" b="1" dirty="0"/>
              <a:t>)</a:t>
            </a:r>
            <a:r>
              <a:rPr lang="en-US" dirty="0"/>
              <a:t>: This method builds the native SQL statement. </a:t>
            </a:r>
            <a:r>
              <a:rPr lang="en-US" dirty="0" smtClean="0"/>
              <a:t>While </a:t>
            </a:r>
            <a:r>
              <a:rPr lang="en-US" dirty="0"/>
              <a:t>generating the query, the framework also provides database specific interpretation for  range paging, view criteria, and effective dated attributes.</a:t>
            </a:r>
          </a:p>
          <a:p>
            <a:pPr lvl="0" fontAlgn="base"/>
            <a:r>
              <a:rPr lang="en-US" b="1" dirty="0" err="1" smtClean="0"/>
              <a:t>bindParametersForCollection</a:t>
            </a:r>
            <a:r>
              <a:rPr lang="en-US" b="1" dirty="0" smtClean="0"/>
              <a:t>(</a:t>
            </a:r>
            <a:r>
              <a:rPr lang="en-US" b="1" dirty="0" err="1" smtClean="0"/>
              <a:t>QueryCollection</a:t>
            </a:r>
            <a:r>
              <a:rPr lang="en-US" b="1" dirty="0" smtClean="0"/>
              <a:t> </a:t>
            </a:r>
            <a:r>
              <a:rPr lang="en-US" b="1" dirty="0"/>
              <a:t>qc, Object[] </a:t>
            </a:r>
            <a:r>
              <a:rPr lang="en-US" b="1" dirty="0" err="1"/>
              <a:t>params</a:t>
            </a:r>
            <a:r>
              <a:rPr lang="en-US" b="1" dirty="0"/>
              <a:t>, </a:t>
            </a:r>
            <a:r>
              <a:rPr lang="en-US" b="1" dirty="0" err="1"/>
              <a:t>PreparedStatement</a:t>
            </a:r>
            <a:r>
              <a:rPr lang="en-US" b="1" dirty="0"/>
              <a:t> </a:t>
            </a:r>
            <a:r>
              <a:rPr lang="en-US" b="1" dirty="0" err="1"/>
              <a:t>stm</a:t>
            </a:r>
            <a:r>
              <a:rPr lang="en-US" b="1" dirty="0"/>
              <a:t>)</a:t>
            </a:r>
            <a:r>
              <a:rPr lang="en-US" dirty="0"/>
              <a:t>: This method binds parameter values for the SQL statement at runtime. This includes bind parameters appearing in the query statement as well as the range paging parameters supplied by the framework.</a:t>
            </a:r>
          </a:p>
          <a:p>
            <a:pPr lvl="0" fontAlgn="base"/>
            <a:r>
              <a:rPr lang="en-US" b="1" dirty="0" err="1" smtClean="0"/>
              <a:t>setResultSetForCollection</a:t>
            </a:r>
            <a:r>
              <a:rPr lang="en-US" b="1" dirty="0" smtClean="0"/>
              <a:t>(Object </a:t>
            </a:r>
            <a:r>
              <a:rPr lang="en-US" b="1" dirty="0"/>
              <a:t>qc, </a:t>
            </a:r>
            <a:r>
              <a:rPr lang="en-US" b="1" dirty="0" err="1"/>
              <a:t>ResultSet</a:t>
            </a:r>
            <a:r>
              <a:rPr lang="en-US" b="1" dirty="0"/>
              <a:t> </a:t>
            </a:r>
            <a:r>
              <a:rPr lang="en-US" b="1" dirty="0" err="1"/>
              <a:t>rs</a:t>
            </a:r>
            <a:r>
              <a:rPr lang="en-US" b="1" dirty="0"/>
              <a:t>)</a:t>
            </a:r>
            <a:r>
              <a:rPr lang="en-US" dirty="0"/>
              <a:t>: This method is responsible for storing results of query execution for further processing. </a:t>
            </a:r>
          </a:p>
          <a:p>
            <a:pPr lvl="0" fontAlgn="base"/>
            <a:r>
              <a:rPr lang="en-US" b="1" dirty="0" err="1" smtClean="0"/>
              <a:t>hasNextForCollection</a:t>
            </a:r>
            <a:r>
              <a:rPr lang="en-US" b="1" dirty="0" smtClean="0"/>
              <a:t>(Object </a:t>
            </a:r>
            <a:r>
              <a:rPr lang="en-US" b="1" dirty="0"/>
              <a:t>qc)</a:t>
            </a:r>
            <a:r>
              <a:rPr lang="en-US" dirty="0"/>
              <a:t>: This method is invoked when a client starts to iterate over the rows set by calling </a:t>
            </a:r>
            <a:r>
              <a:rPr lang="en-US" b="1" dirty="0" err="1"/>
              <a:t>hasNext</a:t>
            </a:r>
            <a:r>
              <a:rPr lang="en-US" b="1" dirty="0"/>
              <a:t>()</a:t>
            </a:r>
            <a:r>
              <a:rPr lang="en-US" dirty="0"/>
              <a:t> on the row set iterator. </a:t>
            </a:r>
          </a:p>
          <a:p>
            <a:pPr lvl="0" fontAlgn="base"/>
            <a:r>
              <a:rPr lang="en-US" b="1" dirty="0" err="1" smtClean="0"/>
              <a:t>createRowFromResultSet</a:t>
            </a:r>
            <a:r>
              <a:rPr lang="en-US" b="1" dirty="0" smtClean="0"/>
              <a:t>(Object </a:t>
            </a:r>
            <a:r>
              <a:rPr lang="en-US" b="1" dirty="0" err="1"/>
              <a:t>iqc</a:t>
            </a:r>
            <a:r>
              <a:rPr lang="en-US" b="1" dirty="0"/>
              <a:t>, </a:t>
            </a:r>
            <a:r>
              <a:rPr lang="en-US" b="1" dirty="0" err="1"/>
              <a:t>ResultSet</a:t>
            </a:r>
            <a:r>
              <a:rPr lang="en-US" b="1" dirty="0"/>
              <a:t> </a:t>
            </a:r>
            <a:r>
              <a:rPr lang="en-US" b="1" dirty="0" err="1" smtClean="0"/>
              <a:t>resultSet</a:t>
            </a:r>
            <a:r>
              <a:rPr lang="en-US" b="1" dirty="0"/>
              <a:t>)</a:t>
            </a:r>
            <a:r>
              <a:rPr lang="en-US" dirty="0"/>
              <a:t>: This method creates a view row instance from the query result. The new view rows are created when the client traverses through the  result set.</a:t>
            </a:r>
          </a:p>
          <a:p>
            <a:pPr lvl="0" fontAlgn="base"/>
            <a:r>
              <a:rPr lang="en-US" b="1" dirty="0" err="1" smtClean="0"/>
              <a:t>releaseUserDataForCollection</a:t>
            </a:r>
            <a:r>
              <a:rPr lang="en-US" b="1" dirty="0" smtClean="0"/>
              <a:t> </a:t>
            </a:r>
            <a:r>
              <a:rPr lang="en-US" b="1" dirty="0"/>
              <a:t>(Object qc, Object data)</a:t>
            </a:r>
            <a:r>
              <a:rPr lang="en-US" dirty="0"/>
              <a:t>: This is a callback method which can be overridden to add some resource cleanup</a:t>
            </a:r>
            <a:r>
              <a:rPr lang="en-US"/>
              <a:t>. </a:t>
            </a:r>
            <a:endParaRPr lang="en-US" dirty="0"/>
          </a:p>
        </p:txBody>
      </p:sp>
    </p:spTree>
    <p:extLst>
      <p:ext uri="{BB962C8B-B14F-4D97-AF65-F5344CB8AC3E}">
        <p14:creationId xmlns:p14="http://schemas.microsoft.com/office/powerpoint/2010/main" val="322336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Count queries in a view object</a:t>
            </a:r>
            <a:endParaRPr lang="en-US" dirty="0"/>
          </a:p>
        </p:txBody>
      </p:sp>
      <p:sp>
        <p:nvSpPr>
          <p:cNvPr id="3" name="Content Placeholder 2"/>
          <p:cNvSpPr>
            <a:spLocks noGrp="1"/>
          </p:cNvSpPr>
          <p:nvPr>
            <p:ph idx="1"/>
          </p:nvPr>
        </p:nvSpPr>
        <p:spPr>
          <a:xfrm>
            <a:off x="1484310" y="1378857"/>
            <a:ext cx="10018713" cy="5152572"/>
          </a:xfrm>
        </p:spPr>
        <p:txBody>
          <a:bodyPr>
            <a:normAutofit fontScale="85000" lnSpcReduction="10000"/>
          </a:bodyPr>
          <a:lstStyle/>
          <a:p>
            <a:pPr lvl="0"/>
            <a:r>
              <a:rPr lang="en-US" dirty="0"/>
              <a:t>A view object also exposes APIs to find total records returned by the query. This is used by many clients in different </a:t>
            </a:r>
            <a:r>
              <a:rPr lang="en-US" dirty="0" smtClean="0"/>
              <a:t>scenarios</a:t>
            </a:r>
          </a:p>
          <a:p>
            <a:r>
              <a:rPr lang="en-US" dirty="0"/>
              <a:t>The view object exposes multiple methods for finding the row count. </a:t>
            </a:r>
          </a:p>
          <a:p>
            <a:pPr lvl="0" fontAlgn="base"/>
            <a:r>
              <a:rPr lang="en-US" sz="2000" b="1" dirty="0" err="1" smtClean="0"/>
              <a:t>getRowCount</a:t>
            </a:r>
            <a:r>
              <a:rPr lang="en-US" sz="2000" b="1" dirty="0"/>
              <a:t>()</a:t>
            </a:r>
            <a:r>
              <a:rPr lang="en-US" dirty="0"/>
              <a:t>: This method fetches all the rows from the database and then counts each row to find the total row count. </a:t>
            </a:r>
            <a:endParaRPr lang="en-US" dirty="0" smtClean="0"/>
          </a:p>
          <a:p>
            <a:pPr lvl="0" fontAlgn="base"/>
            <a:r>
              <a:rPr lang="en-US" sz="2000" b="1" dirty="0" err="1" smtClean="0"/>
              <a:t>getQueryHitCount</a:t>
            </a:r>
            <a:r>
              <a:rPr lang="en-US" sz="2000" b="1" dirty="0" smtClean="0"/>
              <a:t>(</a:t>
            </a:r>
            <a:r>
              <a:rPr lang="en-US" sz="2000" b="1" dirty="0" err="1" smtClean="0"/>
              <a:t>ViewRowSetImpl</a:t>
            </a:r>
            <a:r>
              <a:rPr lang="en-US" sz="2000" b="1" dirty="0" smtClean="0"/>
              <a:t> </a:t>
            </a:r>
            <a:r>
              <a:rPr lang="en-US" sz="2000" b="1" dirty="0" err="1"/>
              <a:t>viewRowSet</a:t>
            </a:r>
            <a:r>
              <a:rPr lang="en-US" sz="2000" b="1" dirty="0"/>
              <a:t>)</a:t>
            </a:r>
            <a:r>
              <a:rPr lang="en-US" dirty="0"/>
              <a:t>: This method executes the count query on the database to return the row count for each invocation by the client.</a:t>
            </a:r>
          </a:p>
          <a:p>
            <a:pPr lvl="0" fontAlgn="base"/>
            <a:r>
              <a:rPr lang="en-US" sz="2000" b="1" dirty="0" err="1" smtClean="0"/>
              <a:t>getEstimatedRowCount</a:t>
            </a:r>
            <a:r>
              <a:rPr lang="en-US" sz="2000" b="1" dirty="0"/>
              <a:t>()</a:t>
            </a:r>
            <a:r>
              <a:rPr lang="en-US" dirty="0"/>
              <a:t>: This method finds the row count by calling </a:t>
            </a:r>
            <a:r>
              <a:rPr lang="en-US" sz="2000" b="1" dirty="0" err="1"/>
              <a:t>getQueryHitCount</a:t>
            </a:r>
            <a:r>
              <a:rPr lang="en-US" sz="2000" b="1" dirty="0"/>
              <a:t>()</a:t>
            </a:r>
            <a:r>
              <a:rPr lang="en-US" dirty="0"/>
              <a:t> for the first invocation. Once the row count is read from the database, the framework keeps the estimated row count up-to-date as rows are inserted and removed. So the second call from the client does not result in a fresh database query. </a:t>
            </a:r>
          </a:p>
          <a:p>
            <a:pPr lvl="0" fontAlgn="base"/>
            <a:r>
              <a:rPr lang="en-US" sz="2000" b="1" dirty="0" err="1"/>
              <a:t>ViewObjectImpl</a:t>
            </a:r>
            <a:r>
              <a:rPr lang="en-US" sz="2000" b="1" dirty="0"/>
              <a:t>::</a:t>
            </a:r>
            <a:r>
              <a:rPr lang="en-US" sz="2000" b="1" dirty="0" err="1"/>
              <a:t>getCappedQueryHitCount</a:t>
            </a:r>
            <a:r>
              <a:rPr lang="en-US" sz="2000" b="1" dirty="0"/>
              <a:t>(</a:t>
            </a:r>
            <a:r>
              <a:rPr lang="en-US" sz="2000" b="1" dirty="0" err="1"/>
              <a:t>ViewRowSetImpl</a:t>
            </a:r>
            <a:r>
              <a:rPr lang="en-US" sz="2000" b="1" dirty="0"/>
              <a:t> </a:t>
            </a:r>
            <a:r>
              <a:rPr lang="en-US" sz="2000" b="1" dirty="0" err="1"/>
              <a:t>viewRowSet</a:t>
            </a:r>
            <a:r>
              <a:rPr lang="en-US" sz="2000" b="1" dirty="0"/>
              <a:t>, </a:t>
            </a:r>
            <a:r>
              <a:rPr lang="en-US" sz="2000" b="1" dirty="0" err="1"/>
              <a:t>oracle.jbo.Row</a:t>
            </a:r>
            <a:r>
              <a:rPr lang="en-US" sz="2000" b="1" dirty="0"/>
              <a:t>[] </a:t>
            </a:r>
            <a:r>
              <a:rPr lang="en-US" sz="2000" b="1" dirty="0" err="1"/>
              <a:t>masterRows</a:t>
            </a:r>
            <a:r>
              <a:rPr lang="en-US" sz="2000" b="1" dirty="0"/>
              <a:t>, long </a:t>
            </a:r>
            <a:r>
              <a:rPr lang="en-US" sz="2000" b="1" dirty="0" err="1"/>
              <a:t>oldCap</a:t>
            </a:r>
            <a:r>
              <a:rPr lang="en-US" sz="2000" b="1" dirty="0"/>
              <a:t>, long cap</a:t>
            </a:r>
            <a:r>
              <a:rPr lang="en-US" sz="2000" b="1" dirty="0" smtClean="0"/>
              <a:t>)</a:t>
            </a:r>
            <a:r>
              <a:rPr lang="en-US" dirty="0" smtClean="0"/>
              <a:t>: if </a:t>
            </a:r>
            <a:r>
              <a:rPr lang="en-US" dirty="0"/>
              <a:t>the number of records in the database is </a:t>
            </a:r>
            <a:r>
              <a:rPr lang="en-US" dirty="0" smtClean="0"/>
              <a:t>huge , this </a:t>
            </a:r>
            <a:r>
              <a:rPr lang="en-US" dirty="0"/>
              <a:t>method provides a cap argument to the count query so that the count query generated at runtime has a special clause to limit the number of  rows scanned.</a:t>
            </a:r>
          </a:p>
          <a:p>
            <a:pPr lvl="1"/>
            <a:endParaRPr lang="en-US" dirty="0"/>
          </a:p>
        </p:txBody>
      </p:sp>
    </p:spTree>
    <p:extLst>
      <p:ext uri="{BB962C8B-B14F-4D97-AF65-F5344CB8AC3E}">
        <p14:creationId xmlns:p14="http://schemas.microsoft.com/office/powerpoint/2010/main" val="3675576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Building programmatically managed view objects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If your view objects need to read data from a custom data source, and you still want to leverage the declarative features offered by view objects then you can build a programmatic view object by overriding the default lifecycle callback method for populating the row set with data from the custom data source.</a:t>
            </a:r>
          </a:p>
          <a:p>
            <a:r>
              <a:rPr lang="en-US" dirty="0"/>
              <a:t>To build a programmatic view object, you are supposed to override the following lifecycle callback methods in the corresponding view object implementation java class:</a:t>
            </a:r>
            <a:r>
              <a:rPr lang="en-US" b="1" dirty="0"/>
              <a:t> </a:t>
            </a:r>
            <a:r>
              <a:rPr lang="en-US" b="1" dirty="0" err="1"/>
              <a:t>executeQueryForCollection</a:t>
            </a:r>
            <a:r>
              <a:rPr lang="en-US" dirty="0"/>
              <a:t>, </a:t>
            </a:r>
            <a:r>
              <a:rPr lang="en-US" b="1" dirty="0" err="1"/>
              <a:t>hasNextForCollection</a:t>
            </a:r>
            <a:r>
              <a:rPr lang="en-US" dirty="0"/>
              <a:t>, </a:t>
            </a:r>
            <a:r>
              <a:rPr lang="en-US" b="1" dirty="0" err="1"/>
              <a:t>createRowFromResultSet</a:t>
            </a:r>
            <a:r>
              <a:rPr lang="en-US" dirty="0"/>
              <a:t>, </a:t>
            </a:r>
            <a:r>
              <a:rPr lang="en-US" b="1" dirty="0" err="1"/>
              <a:t>getQueryHitCount</a:t>
            </a:r>
            <a:r>
              <a:rPr lang="en-US" dirty="0"/>
              <a:t>, </a:t>
            </a:r>
            <a:r>
              <a:rPr lang="en-US" b="1" dirty="0" err="1"/>
              <a:t>getCappedQueryHitCount</a:t>
            </a:r>
            <a:r>
              <a:rPr lang="en-US" dirty="0"/>
              <a:t>, and</a:t>
            </a:r>
            <a:r>
              <a:rPr lang="en-US" b="1" dirty="0"/>
              <a:t> </a:t>
            </a:r>
            <a:r>
              <a:rPr lang="en-US" b="1" dirty="0" err="1"/>
              <a:t>releaseUserDataForCollection</a:t>
            </a:r>
            <a:r>
              <a:rPr lang="en-US" dirty="0"/>
              <a:t>. </a:t>
            </a:r>
          </a:p>
        </p:txBody>
      </p:sp>
    </p:spTree>
    <p:extLst>
      <p:ext uri="{BB962C8B-B14F-4D97-AF65-F5344CB8AC3E}">
        <p14:creationId xmlns:p14="http://schemas.microsoft.com/office/powerpoint/2010/main" val="2277463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Intercepting query generation for view criteria</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The view object allows you to hook custom codes to intercept the default query generation logic at runtime for applied view criteria. </a:t>
            </a:r>
          </a:p>
          <a:p>
            <a:pPr lvl="1" fontAlgn="base"/>
            <a:r>
              <a:rPr lang="en-US" dirty="0"/>
              <a:t>Using a custom view criteria adapter for the view object</a:t>
            </a:r>
          </a:p>
          <a:p>
            <a:pPr lvl="1" fontAlgn="base"/>
            <a:r>
              <a:rPr lang="en-US" dirty="0"/>
              <a:t>Overriding </a:t>
            </a:r>
            <a:r>
              <a:rPr lang="en-US" b="1" dirty="0" err="1"/>
              <a:t>getViewCriteriaClause</a:t>
            </a:r>
            <a:r>
              <a:rPr lang="en-US" b="1" dirty="0"/>
              <a:t>(</a:t>
            </a:r>
            <a:r>
              <a:rPr lang="en-US" b="1" dirty="0" err="1"/>
              <a:t>boolean</a:t>
            </a:r>
            <a:r>
              <a:rPr lang="en-US" b="1" dirty="0"/>
              <a:t> </a:t>
            </a:r>
            <a:r>
              <a:rPr lang="en-US" b="1" dirty="0" err="1"/>
              <a:t>forQuery</a:t>
            </a:r>
            <a:r>
              <a:rPr lang="en-US" b="1" dirty="0"/>
              <a:t>)</a:t>
            </a:r>
            <a:r>
              <a:rPr lang="en-US" dirty="0"/>
              <a:t> or </a:t>
            </a:r>
            <a:r>
              <a:rPr lang="en-US" b="1" dirty="0" err="1" smtClean="0"/>
              <a:t>getCriteriaItemClause</a:t>
            </a:r>
            <a:r>
              <a:rPr lang="en-US" b="1" dirty="0" smtClean="0"/>
              <a:t>(</a:t>
            </a:r>
            <a:r>
              <a:rPr lang="en-US" b="1" dirty="0" err="1" smtClean="0"/>
              <a:t>ViewCriteriaItem</a:t>
            </a:r>
            <a:r>
              <a:rPr lang="en-US" b="1" dirty="0" smtClean="0"/>
              <a:t> </a:t>
            </a:r>
            <a:r>
              <a:rPr lang="en-US" b="1" dirty="0" err="1"/>
              <a:t>vci</a:t>
            </a:r>
            <a:r>
              <a:rPr lang="en-US" b="1" dirty="0"/>
              <a:t>)</a:t>
            </a:r>
            <a:r>
              <a:rPr lang="en-US" dirty="0"/>
              <a:t> in the view object implementation class</a:t>
            </a:r>
          </a:p>
        </p:txBody>
      </p:sp>
    </p:spTree>
    <p:extLst>
      <p:ext uri="{BB962C8B-B14F-4D97-AF65-F5344CB8AC3E}">
        <p14:creationId xmlns:p14="http://schemas.microsoft.com/office/powerpoint/2010/main" val="4182415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a custom view criteria adapter</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You may use this feature to override the default SQL </a:t>
            </a:r>
            <a:r>
              <a:rPr lang="en-US" b="1" dirty="0"/>
              <a:t>WHERE</a:t>
            </a:r>
            <a:r>
              <a:rPr lang="en-US" dirty="0"/>
              <a:t> clause generation logic provided by the framework for the view criteria applied on a view object. When you execute a view object after applying one or more view criteria, the framework uses </a:t>
            </a:r>
            <a:r>
              <a:rPr lang="en-US" b="1" dirty="0" err="1"/>
              <a:t>oracle.jbo.server.CriteriaAdapterImpl</a:t>
            </a:r>
            <a:r>
              <a:rPr lang="en-US" dirty="0"/>
              <a:t> to interpret the applied view criteria and convert them to </a:t>
            </a:r>
            <a:r>
              <a:rPr lang="en-US" b="1" dirty="0"/>
              <a:t>WHERE</a:t>
            </a:r>
            <a:r>
              <a:rPr lang="en-US" dirty="0"/>
              <a:t> clauses at </a:t>
            </a:r>
            <a:r>
              <a:rPr lang="en-US" dirty="0" smtClean="0"/>
              <a:t>runtime.</a:t>
            </a:r>
            <a:endParaRPr lang="en-US" dirty="0"/>
          </a:p>
          <a:p>
            <a:pPr marL="0" indent="0">
              <a:buNone/>
            </a:pPr>
            <a:r>
              <a:rPr lang="en-US" dirty="0" smtClean="0">
                <a:latin typeface="Courier New" panose="02070309020205020404" pitchFamily="49" charset="0"/>
                <a:cs typeface="Courier New" panose="02070309020205020404" pitchFamily="49" charset="0"/>
              </a:rPr>
              <a:t>public class </a:t>
            </a:r>
            <a:r>
              <a:rPr lang="en-US" dirty="0" err="1" smtClean="0">
                <a:latin typeface="Courier New" panose="02070309020205020404" pitchFamily="49" charset="0"/>
                <a:cs typeface="Courier New" panose="02070309020205020404" pitchFamily="49" charset="0"/>
              </a:rPr>
              <a:t>CustomCriteriaAdapterImpl</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extends </a:t>
            </a:r>
            <a:r>
              <a:rPr lang="en-US"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CriteriaAdapterImpl</a:t>
            </a:r>
            <a:r>
              <a:rPr lang="en-US" dirty="0">
                <a:latin typeface="Courier New" panose="02070309020205020404" pitchFamily="49" charset="0"/>
                <a:cs typeface="Courier New" panose="02070309020205020404" pitchFamily="49" charset="0"/>
              </a:rPr>
              <a:t> implements </a:t>
            </a:r>
            <a:r>
              <a:rPr lang="en-US" b="1" dirty="0" err="1">
                <a:latin typeface="Courier New" panose="02070309020205020404" pitchFamily="49" charset="0"/>
                <a:cs typeface="Courier New" panose="02070309020205020404" pitchFamily="49" charset="0"/>
              </a:rPr>
              <a:t>CriteriaAdapter</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public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getCriteriaClause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ViewCriteria</a:t>
            </a:r>
            <a:r>
              <a:rPr lang="en-US" dirty="0">
                <a:latin typeface="Courier New" panose="02070309020205020404" pitchFamily="49" charset="0"/>
                <a:cs typeface="Courier New" panose="02070309020205020404" pitchFamily="49" charset="0"/>
              </a:rPr>
              <a:t> criteria)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endParaRPr lang="en-US" dirty="0" smtClean="0"/>
          </a:p>
        </p:txBody>
      </p:sp>
    </p:spTree>
    <p:extLst>
      <p:ext uri="{BB962C8B-B14F-4D97-AF65-F5344CB8AC3E}">
        <p14:creationId xmlns:p14="http://schemas.microsoft.com/office/powerpoint/2010/main" val="3968513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1044</TotalTime>
  <Words>2443</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Courier New</vt:lpstr>
      <vt:lpstr>Parallax</vt:lpstr>
      <vt:lpstr>PowerPoint Presentation</vt:lpstr>
      <vt:lpstr>Lifecycle callback methods of a view object</vt:lpstr>
      <vt:lpstr>What happens when a client invokes executeQuery() on a view object instance?</vt:lpstr>
      <vt:lpstr>What happens when a client invokes executeQuery() on a view object instance?</vt:lpstr>
      <vt:lpstr>What happens when a client invokes executeQuery() on a view object instance?</vt:lpstr>
      <vt:lpstr>Count queries in a view object</vt:lpstr>
      <vt:lpstr>Building programmatically managed view objects</vt:lpstr>
      <vt:lpstr>Intercepting query generation for view criteria</vt:lpstr>
      <vt:lpstr>Using a custom view criteria adapter</vt:lpstr>
      <vt:lpstr>Using a custom view criteria adapter</vt:lpstr>
      <vt:lpstr>Overriding getViewCriteriaClause in the view object implementation class</vt:lpstr>
      <vt:lpstr>Overriding getCriteriaItemClause(ViewCriteriaItem vci)</vt:lpstr>
      <vt:lpstr>Tips on overriding getViewCriteriaClause() and getCriteriaItemClause()</vt:lpstr>
      <vt:lpstr>Passing parameters to a SQL IN clause using oracle.jbo.domain.Array</vt:lpstr>
      <vt:lpstr>Using oracle.jbo.domain.Array as a NamedWhereClauseParam value</vt:lpstr>
      <vt:lpstr>Using oracle.jbo.domain.Array as a NamedWhereClauseParam value</vt:lpstr>
      <vt:lpstr>Using oracle.jbo.domain.Array as a NamedWhereClauseParam value</vt:lpstr>
      <vt:lpstr>Using oracle.jbo.domain.Array as a bind variable value for a view criteria item</vt:lpstr>
      <vt:lpstr>Defining a cascading list of values</vt:lpstr>
      <vt:lpstr>Switching the LOV at runtime</vt:lpstr>
      <vt:lpstr>Reading and writing XML data</vt:lpstr>
      <vt:lpstr>Using writeXML</vt:lpstr>
      <vt:lpstr>Using writeXML</vt:lpstr>
      <vt:lpstr>Using readXML</vt:lpstr>
      <vt:lpstr>Using readXML</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159</cp:revision>
  <dcterms:created xsi:type="dcterms:W3CDTF">2013-09-28T20:16:03Z</dcterms:created>
  <dcterms:modified xsi:type="dcterms:W3CDTF">2014-01-17T22:03:53Z</dcterms:modified>
</cp:coreProperties>
</file>