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9" r:id="rId1"/>
  </p:sldMasterIdLst>
  <p:notesMasterIdLst>
    <p:notesMasterId r:id="rId19"/>
  </p:notesMasterIdLst>
  <p:sldIdLst>
    <p:sldId id="284"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84"/>
            <p14:sldId id="297"/>
            <p14:sldId id="298"/>
            <p14:sldId id="299"/>
            <p14:sldId id="300"/>
            <p14:sldId id="301"/>
            <p14:sldId id="302"/>
            <p14:sldId id="303"/>
            <p14:sldId id="304"/>
            <p14:sldId id="305"/>
            <p14:sldId id="306"/>
            <p14:sldId id="307"/>
            <p14:sldId id="308"/>
            <p14:sldId id="309"/>
            <p14:sldId id="310"/>
            <p14:sldId id="311"/>
            <p14:sldId id="31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autoAdjust="0"/>
  </p:normalViewPr>
  <p:slideViewPr>
    <p:cSldViewPr snapToGrid="0">
      <p:cViewPr>
        <p:scale>
          <a:sx n="75" d="100"/>
          <a:sy n="75" d="100"/>
        </p:scale>
        <p:origin x="528" y="-138"/>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AB072-065D-4DF4-9A05-DF5A026552B0}" type="datetimeFigureOut">
              <a:rPr lang="en-US" smtClean="0"/>
              <a:t>1/25/2014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C90C3-4902-426F-8E4D-CB5110E1D6CC}" type="slidenum">
              <a:rPr lang="en-US" smtClean="0"/>
              <a:t>‹#›</a:t>
            </a:fld>
            <a:endParaRPr lang="en-US"/>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1/25/2014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51988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8883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70810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78047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46484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45882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497312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11319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20436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049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56013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1/25/2014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95102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1/25/2014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76621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1/25/2014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20748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1/25/2014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2936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4617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1/25/2014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4575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12000"/>
            <a:lum/>
          </a:blip>
          <a:srcRect/>
          <a:stretch>
            <a:fillRect l="20000" r="30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1/25/2014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a:p>
        </p:txBody>
      </p:sp>
    </p:spTree>
    <p:extLst>
      <p:ext uri="{BB962C8B-B14F-4D97-AF65-F5344CB8AC3E}">
        <p14:creationId xmlns:p14="http://schemas.microsoft.com/office/powerpoint/2010/main" val="978328999"/>
      </p:ext>
    </p:extLst>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51" r:id="rId12"/>
    <p:sldLayoutId id="2147484452" r:id="rId13"/>
    <p:sldLayoutId id="2147484453" r:id="rId14"/>
    <p:sldLayoutId id="2147484454" r:id="rId15"/>
    <p:sldLayoutId id="2147484455" r:id="rId16"/>
    <p:sldLayoutId id="214748445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928401" y="2343150"/>
            <a:ext cx="8574622" cy="165311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6000" dirty="0" smtClean="0"/>
              <a:t>The </a:t>
            </a:r>
            <a:r>
              <a:rPr lang="en-US" sz="6000" dirty="0"/>
              <a:t>Application Module</a:t>
            </a:r>
          </a:p>
        </p:txBody>
      </p:sp>
      <p:sp>
        <p:nvSpPr>
          <p:cNvPr id="3" name="Subtitle 2"/>
          <p:cNvSpPr txBox="1">
            <a:spLocks/>
          </p:cNvSpPr>
          <p:nvPr/>
        </p:nvSpPr>
        <p:spPr>
          <a:xfrm>
            <a:off x="4515377" y="3996267"/>
            <a:ext cx="6987645" cy="13885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r>
              <a:rPr lang="en-US" dirty="0" smtClean="0"/>
              <a:t>(Section </a:t>
            </a:r>
            <a:r>
              <a:rPr lang="en-US" dirty="0" smtClean="0"/>
              <a:t>1)</a:t>
            </a:r>
            <a:endParaRPr lang="en-US" dirty="0"/>
          </a:p>
        </p:txBody>
      </p:sp>
    </p:spTree>
    <p:extLst>
      <p:ext uri="{BB962C8B-B14F-4D97-AF65-F5344CB8AC3E}">
        <p14:creationId xmlns:p14="http://schemas.microsoft.com/office/powerpoint/2010/main" val="2585168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Shared query collection cache management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71668227"/>
              </p:ext>
            </p:extLst>
          </p:nvPr>
        </p:nvGraphicFramePr>
        <p:xfrm>
          <a:off x="2351312" y="2320416"/>
          <a:ext cx="9151711" cy="3630441"/>
        </p:xfrm>
        <a:graphic>
          <a:graphicData uri="http://schemas.openxmlformats.org/drawingml/2006/table">
            <a:tbl>
              <a:tblPr firstRow="1" bandRow="1">
                <a:tableStyleId>{5C22544A-7EE6-4342-B048-85BDC9FD1C3A}</a:tableStyleId>
              </a:tblPr>
              <a:tblGrid>
                <a:gridCol w="3062516"/>
                <a:gridCol w="4586514"/>
                <a:gridCol w="1502681"/>
              </a:tblGrid>
              <a:tr h="1046898">
                <a:tc>
                  <a:txBody>
                    <a:bodyPr/>
                    <a:lstStyle/>
                    <a:p>
                      <a:pPr marL="71755" marR="0" indent="0">
                        <a:lnSpc>
                          <a:spcPct val="115000"/>
                        </a:lnSpc>
                        <a:spcBef>
                          <a:spcPts val="0"/>
                        </a:spcBef>
                        <a:spcAft>
                          <a:spcPts val="0"/>
                        </a:spcAft>
                      </a:pPr>
                      <a:r>
                        <a:rPr lang="en-US" sz="2000" dirty="0">
                          <a:effectLst/>
                        </a:rPr>
                        <a:t>Property</a:t>
                      </a:r>
                      <a:endParaRPr lang="en-US" sz="2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73025" marT="0" marB="0"/>
                </a:tc>
                <a:tc>
                  <a:txBody>
                    <a:bodyPr/>
                    <a:lstStyle/>
                    <a:p>
                      <a:pPr marL="0" marR="0" indent="0">
                        <a:lnSpc>
                          <a:spcPct val="115000"/>
                        </a:lnSpc>
                        <a:spcBef>
                          <a:spcPts val="0"/>
                        </a:spcBef>
                        <a:spcAft>
                          <a:spcPts val="0"/>
                        </a:spcAft>
                      </a:pPr>
                      <a:r>
                        <a:rPr lang="en-US" sz="2000">
                          <a:effectLst/>
                        </a:rPr>
                        <a:t>Description</a:t>
                      </a:r>
                      <a:endParaRPr lang="en-US" sz="28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73025" marT="0" marB="0"/>
                </a:tc>
                <a:tc>
                  <a:txBody>
                    <a:bodyPr/>
                    <a:lstStyle/>
                    <a:p>
                      <a:pPr marL="0" marR="0" indent="0">
                        <a:lnSpc>
                          <a:spcPct val="103000"/>
                        </a:lnSpc>
                        <a:spcBef>
                          <a:spcPts val="0"/>
                        </a:spcBef>
                        <a:spcAft>
                          <a:spcPts val="140"/>
                        </a:spcAft>
                      </a:pPr>
                      <a:r>
                        <a:rPr lang="en-US" sz="2000">
                          <a:effectLst/>
                        </a:rPr>
                        <a:t>Default </a:t>
                      </a:r>
                      <a:endParaRPr lang="en-US" sz="2800">
                        <a:effectLst/>
                      </a:endParaRPr>
                    </a:p>
                    <a:p>
                      <a:pPr marL="0" marR="0" indent="0">
                        <a:lnSpc>
                          <a:spcPct val="103000"/>
                        </a:lnSpc>
                        <a:spcBef>
                          <a:spcPts val="0"/>
                        </a:spcBef>
                        <a:spcAft>
                          <a:spcPts val="140"/>
                        </a:spcAft>
                      </a:pPr>
                      <a:r>
                        <a:rPr lang="en-US" sz="2000">
                          <a:effectLst/>
                        </a:rPr>
                        <a:t>Value (in </a:t>
                      </a:r>
                      <a:endParaRPr lang="en-US" sz="2800">
                        <a:effectLst/>
                      </a:endParaRPr>
                    </a:p>
                    <a:p>
                      <a:pPr marL="0" marR="0" indent="0">
                        <a:lnSpc>
                          <a:spcPct val="115000"/>
                        </a:lnSpc>
                        <a:spcBef>
                          <a:spcPts val="0"/>
                        </a:spcBef>
                        <a:spcAft>
                          <a:spcPts val="0"/>
                        </a:spcAft>
                      </a:pPr>
                      <a:r>
                        <a:rPr lang="en-US" sz="2000">
                          <a:effectLst/>
                        </a:rPr>
                        <a:t>Milliseconds)</a:t>
                      </a:r>
                      <a:endParaRPr lang="en-US" sz="28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73025" marT="0" marB="0"/>
                </a:tc>
              </a:tr>
              <a:tr h="1349829">
                <a:tc>
                  <a:txBody>
                    <a:bodyPr/>
                    <a:lstStyle/>
                    <a:p>
                      <a:pPr marL="71755" marR="0" indent="0">
                        <a:lnSpc>
                          <a:spcPct val="115000"/>
                        </a:lnSpc>
                        <a:spcBef>
                          <a:spcPts val="0"/>
                        </a:spcBef>
                        <a:spcAft>
                          <a:spcPts val="0"/>
                        </a:spcAft>
                      </a:pPr>
                      <a:r>
                        <a:rPr lang="en-US" sz="2000" dirty="0" err="1">
                          <a:effectLst/>
                        </a:rPr>
                        <a:t>jbo.qcpool.maxinactiveage</a:t>
                      </a:r>
                      <a:endParaRPr lang="en-US" sz="2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73025" marT="0" marB="0"/>
                </a:tc>
                <a:tc>
                  <a:txBody>
                    <a:bodyPr/>
                    <a:lstStyle/>
                    <a:p>
                      <a:pPr marL="0" marR="0" indent="0">
                        <a:lnSpc>
                          <a:spcPct val="115000"/>
                        </a:lnSpc>
                        <a:spcBef>
                          <a:spcPts val="0"/>
                        </a:spcBef>
                        <a:spcAft>
                          <a:spcPts val="0"/>
                        </a:spcAft>
                      </a:pPr>
                      <a:r>
                        <a:rPr lang="en-US" sz="2000" dirty="0">
                          <a:effectLst/>
                        </a:rPr>
                        <a:t>The maximum amount of time (</a:t>
                      </a:r>
                      <a:r>
                        <a:rPr lang="en-US" sz="2000" dirty="0" err="1">
                          <a:effectLst/>
                        </a:rPr>
                        <a:t>ms</a:t>
                      </a:r>
                      <a:r>
                        <a:rPr lang="en-US" sz="2000" dirty="0">
                          <a:effectLst/>
                        </a:rPr>
                        <a:t>) that a shared query collection may remain unused before it is removed from the pool.</a:t>
                      </a:r>
                      <a:endParaRPr lang="en-US" sz="2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73025" marT="0" marB="0"/>
                </a:tc>
                <a:tc>
                  <a:txBody>
                    <a:bodyPr/>
                    <a:lstStyle/>
                    <a:p>
                      <a:pPr marL="0" marR="0" indent="0">
                        <a:lnSpc>
                          <a:spcPct val="115000"/>
                        </a:lnSpc>
                        <a:spcBef>
                          <a:spcPts val="0"/>
                        </a:spcBef>
                        <a:spcAft>
                          <a:spcPts val="0"/>
                        </a:spcAft>
                      </a:pPr>
                      <a:r>
                        <a:rPr lang="en-US" sz="2000">
                          <a:effectLst/>
                        </a:rPr>
                        <a:t>1800000</a:t>
                      </a:r>
                      <a:endParaRPr lang="en-US" sz="28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73025" marT="0" marB="0"/>
                </a:tc>
              </a:tr>
              <a:tr h="1233714">
                <a:tc>
                  <a:txBody>
                    <a:bodyPr/>
                    <a:lstStyle/>
                    <a:p>
                      <a:pPr marL="71755" marR="0" indent="0">
                        <a:lnSpc>
                          <a:spcPct val="115000"/>
                        </a:lnSpc>
                        <a:spcBef>
                          <a:spcPts val="0"/>
                        </a:spcBef>
                        <a:spcAft>
                          <a:spcPts val="0"/>
                        </a:spcAft>
                      </a:pPr>
                      <a:r>
                        <a:rPr lang="en-US" sz="1600" dirty="0" err="1">
                          <a:effectLst/>
                        </a:rPr>
                        <a:t>jbo.qcpool.monitorsleepinterval</a:t>
                      </a:r>
                      <a:endParaRPr lang="en-US" sz="20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73025" marT="0" marB="0"/>
                </a:tc>
                <a:tc>
                  <a:txBody>
                    <a:bodyPr/>
                    <a:lstStyle/>
                    <a:p>
                      <a:pPr marL="0" marR="0" indent="0">
                        <a:lnSpc>
                          <a:spcPct val="115000"/>
                        </a:lnSpc>
                        <a:spcBef>
                          <a:spcPts val="0"/>
                        </a:spcBef>
                        <a:spcAft>
                          <a:spcPts val="0"/>
                        </a:spcAft>
                      </a:pPr>
                      <a:r>
                        <a:rPr lang="en-US" sz="2000" dirty="0">
                          <a:effectLst/>
                        </a:rPr>
                        <a:t>The time (</a:t>
                      </a:r>
                      <a:r>
                        <a:rPr lang="en-US" sz="2000" dirty="0" err="1">
                          <a:effectLst/>
                        </a:rPr>
                        <a:t>ms</a:t>
                      </a:r>
                      <a:r>
                        <a:rPr lang="en-US" sz="2000" dirty="0">
                          <a:effectLst/>
                        </a:rPr>
                        <a:t>) that the shared query collection pool monitor should sleep between pool checks</a:t>
                      </a:r>
                      <a:endParaRPr lang="en-US" sz="2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73025" marT="0" marB="0"/>
                </a:tc>
                <a:tc>
                  <a:txBody>
                    <a:bodyPr/>
                    <a:lstStyle/>
                    <a:p>
                      <a:pPr marL="0" marR="0" indent="0">
                        <a:lnSpc>
                          <a:spcPct val="115000"/>
                        </a:lnSpc>
                        <a:spcBef>
                          <a:spcPts val="0"/>
                        </a:spcBef>
                        <a:spcAft>
                          <a:spcPts val="0"/>
                        </a:spcAft>
                      </a:pPr>
                      <a:r>
                        <a:rPr lang="en-US" sz="2000" dirty="0">
                          <a:effectLst/>
                        </a:rPr>
                        <a:t>900000</a:t>
                      </a:r>
                      <a:endParaRPr lang="en-US" sz="28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73025" marT="0" marB="0"/>
                </a:tc>
              </a:tr>
            </a:tbl>
          </a:graphicData>
        </a:graphic>
      </p:graphicFrame>
    </p:spTree>
    <p:extLst>
      <p:ext uri="{BB962C8B-B14F-4D97-AF65-F5344CB8AC3E}">
        <p14:creationId xmlns:p14="http://schemas.microsoft.com/office/powerpoint/2010/main" val="3550609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The maximum weight of the query collection pool</a:t>
            </a:r>
            <a:endParaRPr lang="en-US" dirty="0"/>
          </a:p>
        </p:txBody>
      </p:sp>
      <p:sp>
        <p:nvSpPr>
          <p:cNvPr id="8" name="Content Placeholder 2"/>
          <p:cNvSpPr>
            <a:spLocks noGrp="1"/>
          </p:cNvSpPr>
          <p:nvPr>
            <p:ph idx="1"/>
          </p:nvPr>
        </p:nvSpPr>
        <p:spPr>
          <a:xfrm>
            <a:off x="1484310" y="1378857"/>
            <a:ext cx="10018713" cy="5152572"/>
          </a:xfrm>
        </p:spPr>
        <p:txBody>
          <a:bodyPr>
            <a:normAutofit/>
          </a:bodyPr>
          <a:lstStyle/>
          <a:p>
            <a:r>
              <a:rPr lang="en-US" sz="1800" dirty="0" smtClean="0">
                <a:latin typeface="Courier New" panose="02070309020205020404" pitchFamily="49" charset="0"/>
                <a:cs typeface="Courier New" panose="02070309020205020404" pitchFamily="49" charset="0"/>
              </a:rPr>
              <a:t>protected void </a:t>
            </a:r>
            <a:r>
              <a:rPr lang="en-US" sz="1800" dirty="0" err="1" smtClean="0">
                <a:latin typeface="Courier New" panose="02070309020205020404" pitchFamily="49" charset="0"/>
                <a:cs typeface="Courier New" panose="02070309020205020404" pitchFamily="49" charset="0"/>
              </a:rPr>
              <a:t>initSharedQCPoolProperties</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QCPoolProperties</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qcProp</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qcProp.setMaxWeight</a:t>
            </a:r>
            <a:r>
              <a:rPr lang="en-US" sz="1800" dirty="0" smtClean="0">
                <a:latin typeface="Courier New" panose="02070309020205020404" pitchFamily="49" charset="0"/>
                <a:cs typeface="Courier New" panose="02070309020205020404" pitchFamily="49" charset="0"/>
              </a:rPr>
              <a:t>(10000);</a:t>
            </a:r>
          </a:p>
          <a:p>
            <a:pPr marL="0" indent="0">
              <a:buNone/>
            </a:pPr>
            <a:r>
              <a:rPr lang="en-US" sz="1800" dirty="0" smtClean="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protected double </a:t>
            </a:r>
            <a:r>
              <a:rPr lang="en-US" sz="1600" dirty="0" err="1">
                <a:latin typeface="Courier New" panose="02070309020205020404" pitchFamily="49" charset="0"/>
                <a:cs typeface="Courier New" panose="02070309020205020404" pitchFamily="49" charset="0"/>
              </a:rPr>
              <a:t>getQueryCollectionWeight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QueryCollection</a:t>
            </a:r>
            <a:r>
              <a:rPr lang="en-US" sz="1600" dirty="0">
                <a:latin typeface="Courier New" panose="02070309020205020404" pitchFamily="49" charset="0"/>
                <a:cs typeface="Courier New" panose="02070309020205020404" pitchFamily="49" charset="0"/>
              </a:rPr>
              <a:t> qc){</a:t>
            </a:r>
          </a:p>
          <a:p>
            <a:pPr marL="0" indent="0">
              <a:buNone/>
            </a:pPr>
            <a:r>
              <a:rPr lang="en-US" sz="1600" dirty="0" smtClean="0">
                <a:latin typeface="Courier New" panose="02070309020205020404" pitchFamily="49" charset="0"/>
                <a:cs typeface="Courier New" panose="02070309020205020404" pitchFamily="49" charset="0"/>
              </a:rPr>
              <a:t>  double </a:t>
            </a:r>
            <a:r>
              <a:rPr lang="en-US" sz="1600" dirty="0">
                <a:latin typeface="Courier New" panose="02070309020205020404" pitchFamily="49" charset="0"/>
                <a:cs typeface="Courier New" panose="02070309020205020404" pitchFamily="49" charset="0"/>
              </a:rPr>
              <a:t>weight;</a:t>
            </a:r>
          </a:p>
          <a:p>
            <a:pPr marL="0" indent="0">
              <a:buNone/>
            </a:pPr>
            <a:r>
              <a:rPr lang="en-US"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weight = </a:t>
            </a:r>
            <a:r>
              <a:rPr lang="en-US" sz="1600" dirty="0" err="1">
                <a:latin typeface="Courier New" panose="02070309020205020404" pitchFamily="49" charset="0"/>
                <a:cs typeface="Courier New" panose="02070309020205020404" pitchFamily="49" charset="0"/>
              </a:rPr>
              <a:t>super.getQueryCollectionWeight</a:t>
            </a:r>
            <a:r>
              <a:rPr lang="en-US" sz="1600" dirty="0">
                <a:latin typeface="Courier New" panose="02070309020205020404" pitchFamily="49" charset="0"/>
                <a:cs typeface="Courier New" panose="02070309020205020404" pitchFamily="49" charset="0"/>
              </a:rPr>
              <a:t>(qc);</a:t>
            </a:r>
          </a:p>
          <a:p>
            <a:pPr marL="0" indent="0">
              <a:buNone/>
            </a:pPr>
            <a:r>
              <a:rPr lang="en-US"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your algorithm...</a:t>
            </a:r>
          </a:p>
          <a:p>
            <a:pPr marL="0" indent="0">
              <a:buNone/>
            </a:pPr>
            <a:r>
              <a:rPr lang="en-US" sz="1600" dirty="0">
                <a:latin typeface="Courier New" panose="02070309020205020404" pitchFamily="49" charset="0"/>
                <a:cs typeface="Courier New" panose="02070309020205020404" pitchFamily="49" charset="0"/>
              </a:rPr>
              <a:t>   return weight; </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94727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Consuming a shared application module</a:t>
            </a:r>
            <a:endParaRPr lang="en-US" dirty="0"/>
          </a:p>
        </p:txBody>
      </p:sp>
      <p:sp>
        <p:nvSpPr>
          <p:cNvPr id="5" name="Content Placeholder 2"/>
          <p:cNvSpPr txBox="1">
            <a:spLocks/>
          </p:cNvSpPr>
          <p:nvPr/>
        </p:nvSpPr>
        <p:spPr>
          <a:xfrm>
            <a:off x="1484310" y="1378857"/>
            <a:ext cx="10018713" cy="515257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To consume a view object defined in a shared application module, you will need to do the following</a:t>
            </a:r>
            <a:r>
              <a:rPr lang="en-US" dirty="0" smtClean="0"/>
              <a:t>:</a:t>
            </a:r>
          </a:p>
          <a:p>
            <a:pPr lvl="1" fontAlgn="base"/>
            <a:r>
              <a:rPr lang="en-US" dirty="0"/>
              <a:t>Package the project that holds the shared components (the shared application module) as an ADF Library JAR</a:t>
            </a:r>
          </a:p>
          <a:p>
            <a:pPr lvl="1" fontAlgn="base"/>
            <a:r>
              <a:rPr lang="en-US" dirty="0"/>
              <a:t>To consume this Library from another project, add it as a dependent to the consumer project and reuse the components</a:t>
            </a:r>
          </a:p>
          <a:p>
            <a:r>
              <a:rPr lang="en-US" dirty="0"/>
              <a:t>You can later use this view accessor for defining the LOV or for defining validation. In the consumer model project, double-click the entity object or view object on which you want to define the view accessor</a:t>
            </a:r>
            <a:r>
              <a:rPr lang="en-US" dirty="0" smtClean="0"/>
              <a:t>.</a:t>
            </a:r>
            <a:endParaRPr lang="en-US" dirty="0"/>
          </a:p>
        </p:txBody>
      </p:sp>
    </p:spTree>
    <p:extLst>
      <p:ext uri="{BB962C8B-B14F-4D97-AF65-F5344CB8AC3E}">
        <p14:creationId xmlns:p14="http://schemas.microsoft.com/office/powerpoint/2010/main" val="62632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What happens when a client creates an application module instance?</a:t>
            </a:r>
            <a:endParaRPr lang="en-US" dirty="0"/>
          </a:p>
        </p:txBody>
      </p:sp>
      <p:sp>
        <p:nvSpPr>
          <p:cNvPr id="5" name="Content Placeholder 2"/>
          <p:cNvSpPr txBox="1">
            <a:spLocks/>
          </p:cNvSpPr>
          <p:nvPr/>
        </p:nvSpPr>
        <p:spPr>
          <a:xfrm>
            <a:off x="1484310" y="1378857"/>
            <a:ext cx="10018713" cy="515257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2000" b="1" dirty="0">
                <a:latin typeface="Courier New" panose="02070309020205020404" pitchFamily="49" charset="0"/>
                <a:cs typeface="Courier New" panose="02070309020205020404" pitchFamily="49" charset="0"/>
              </a:rPr>
              <a:t>String </a:t>
            </a:r>
            <a:r>
              <a:rPr lang="en-US" sz="2000" b="1" dirty="0" err="1">
                <a:latin typeface="Courier New" panose="02070309020205020404" pitchFamily="49" charset="0"/>
                <a:cs typeface="Courier New" panose="02070309020205020404" pitchFamily="49" charset="0"/>
              </a:rPr>
              <a:t>amDef</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com.fanousoft.adftrain.model.service.HRServiceAppModule</a:t>
            </a:r>
            <a:r>
              <a:rPr lang="en-US" sz="2000" b="1"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String </a:t>
            </a:r>
            <a:r>
              <a:rPr lang="en-US" b="1" dirty="0" err="1">
                <a:latin typeface="Courier New" panose="02070309020205020404" pitchFamily="49" charset="0"/>
                <a:cs typeface="Courier New" panose="02070309020205020404" pitchFamily="49" charset="0"/>
              </a:rPr>
              <a:t>config</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HRServiceAppModuleLocal</a:t>
            </a:r>
            <a:r>
              <a:rPr lang="en-US" b="1"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ApplicationModule</a:t>
            </a:r>
            <a:r>
              <a:rPr lang="en-US" b="1" dirty="0">
                <a:latin typeface="Courier New" panose="02070309020205020404" pitchFamily="49" charset="0"/>
                <a:cs typeface="Courier New" panose="02070309020205020404" pitchFamily="49" charset="0"/>
              </a:rPr>
              <a:t> am = </a:t>
            </a:r>
            <a:r>
              <a:rPr lang="en-US" b="1" dirty="0" err="1">
                <a:latin typeface="Courier New" panose="02070309020205020404" pitchFamily="49" charset="0"/>
                <a:cs typeface="Courier New" panose="02070309020205020404" pitchFamily="49" charset="0"/>
              </a:rPr>
              <a:t>Configuration.createRootApplicationModule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amD</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ef</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config</a:t>
            </a:r>
            <a:r>
              <a:rPr lang="en-US" b="1"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2188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What happens when a client creates an application module instance?</a:t>
            </a:r>
            <a:endParaRPr lang="en-US" dirty="0"/>
          </a:p>
        </p:txBody>
      </p:sp>
      <p:grpSp>
        <p:nvGrpSpPr>
          <p:cNvPr id="4" name="Group 3"/>
          <p:cNvGrpSpPr/>
          <p:nvPr/>
        </p:nvGrpSpPr>
        <p:grpSpPr>
          <a:xfrm>
            <a:off x="2449962" y="1640794"/>
            <a:ext cx="8849861" cy="4934178"/>
            <a:chOff x="0" y="0"/>
            <a:chExt cx="5027067" cy="2676868"/>
          </a:xfrm>
        </p:grpSpPr>
        <p:sp>
          <p:nvSpPr>
            <p:cNvPr id="6" name="Shape 28952"/>
            <p:cNvSpPr/>
            <p:nvPr/>
          </p:nvSpPr>
          <p:spPr>
            <a:xfrm>
              <a:off x="0" y="0"/>
              <a:ext cx="5027067" cy="2676868"/>
            </a:xfrm>
            <a:custGeom>
              <a:avLst/>
              <a:gdLst/>
              <a:ahLst/>
              <a:cxnLst/>
              <a:rect l="0" t="0" r="0" b="0"/>
              <a:pathLst>
                <a:path w="5027067" h="2676868">
                  <a:moveTo>
                    <a:pt x="0" y="2676868"/>
                  </a:moveTo>
                  <a:lnTo>
                    <a:pt x="5027067" y="2676868"/>
                  </a:lnTo>
                  <a:lnTo>
                    <a:pt x="5027067" y="0"/>
                  </a:lnTo>
                  <a:lnTo>
                    <a:pt x="0" y="0"/>
                  </a:lnTo>
                  <a:close/>
                </a:path>
              </a:pathLst>
            </a:custGeom>
            <a:ln w="3302" cap="flat">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7" name="Rectangle 6"/>
            <p:cNvSpPr/>
            <p:nvPr/>
          </p:nvSpPr>
          <p:spPr>
            <a:xfrm>
              <a:off x="266993" y="258666"/>
              <a:ext cx="874587"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createRootApplicationModule</a:t>
              </a:r>
              <a:endParaRPr lang="en-US">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8" name="Shape 28954"/>
            <p:cNvSpPr/>
            <p:nvPr/>
          </p:nvSpPr>
          <p:spPr>
            <a:xfrm>
              <a:off x="42487" y="37292"/>
              <a:ext cx="350012" cy="137033"/>
            </a:xfrm>
            <a:custGeom>
              <a:avLst/>
              <a:gdLst/>
              <a:ahLst/>
              <a:cxnLst/>
              <a:rect l="0" t="0" r="0" b="0"/>
              <a:pathLst>
                <a:path w="350012" h="137033">
                  <a:moveTo>
                    <a:pt x="11417" y="0"/>
                  </a:moveTo>
                  <a:lnTo>
                    <a:pt x="338595" y="0"/>
                  </a:lnTo>
                  <a:cubicBezTo>
                    <a:pt x="344868" y="0"/>
                    <a:pt x="350012" y="5144"/>
                    <a:pt x="350012" y="11417"/>
                  </a:cubicBezTo>
                  <a:lnTo>
                    <a:pt x="350012" y="125616"/>
                  </a:lnTo>
                  <a:cubicBezTo>
                    <a:pt x="350012" y="131902"/>
                    <a:pt x="344868" y="137033"/>
                    <a:pt x="338595" y="137033"/>
                  </a:cubicBezTo>
                  <a:lnTo>
                    <a:pt x="11417" y="137033"/>
                  </a:lnTo>
                  <a:cubicBezTo>
                    <a:pt x="5131" y="137033"/>
                    <a:pt x="0" y="131902"/>
                    <a:pt x="0" y="125616"/>
                  </a:cubicBezTo>
                  <a:lnTo>
                    <a:pt x="0" y="11417"/>
                  </a:lnTo>
                  <a:cubicBezTo>
                    <a:pt x="0" y="5144"/>
                    <a:pt x="5131" y="0"/>
                    <a:pt x="11417" y="0"/>
                  </a:cubicBezTo>
                  <a:close/>
                </a:path>
              </a:pathLst>
            </a:custGeom>
            <a:ln w="0" cap="flat">
              <a:miter lim="100000"/>
            </a:ln>
          </p:spPr>
          <p:style>
            <a:lnRef idx="0">
              <a:srgbClr val="000000">
                <a:alpha val="0"/>
              </a:srgbClr>
            </a:lnRef>
            <a:fillRef idx="1">
              <a:srgbClr val="D1D2D4"/>
            </a:fillRef>
            <a:effectRef idx="0">
              <a:scrgbClr r="0" g="0" b="0"/>
            </a:effectRef>
            <a:fontRef idx="none"/>
          </p:style>
          <p:txBody>
            <a:bodyPr/>
            <a:lstStyle/>
            <a:p>
              <a:endParaRPr lang="en-US" sz="3600"/>
            </a:p>
          </p:txBody>
        </p:sp>
        <p:sp>
          <p:nvSpPr>
            <p:cNvPr id="9" name="Shape 28955"/>
            <p:cNvSpPr/>
            <p:nvPr/>
          </p:nvSpPr>
          <p:spPr>
            <a:xfrm>
              <a:off x="42487" y="37292"/>
              <a:ext cx="350012" cy="137033"/>
            </a:xfrm>
            <a:custGeom>
              <a:avLst/>
              <a:gdLst/>
              <a:ahLst/>
              <a:cxnLst/>
              <a:rect l="0" t="0" r="0" b="0"/>
              <a:pathLst>
                <a:path w="350012" h="137033">
                  <a:moveTo>
                    <a:pt x="11417" y="0"/>
                  </a:moveTo>
                  <a:lnTo>
                    <a:pt x="338595" y="0"/>
                  </a:lnTo>
                  <a:cubicBezTo>
                    <a:pt x="344869" y="0"/>
                    <a:pt x="350012" y="5143"/>
                    <a:pt x="350012" y="11417"/>
                  </a:cubicBezTo>
                  <a:lnTo>
                    <a:pt x="350012" y="125616"/>
                  </a:lnTo>
                  <a:cubicBezTo>
                    <a:pt x="350012" y="131902"/>
                    <a:pt x="344869" y="137033"/>
                    <a:pt x="338595" y="137033"/>
                  </a:cubicBezTo>
                  <a:lnTo>
                    <a:pt x="11417" y="137033"/>
                  </a:lnTo>
                  <a:cubicBezTo>
                    <a:pt x="5131" y="137033"/>
                    <a:pt x="0" y="131902"/>
                    <a:pt x="0" y="125616"/>
                  </a:cubicBezTo>
                  <a:lnTo>
                    <a:pt x="0" y="11417"/>
                  </a:lnTo>
                  <a:cubicBezTo>
                    <a:pt x="0" y="5143"/>
                    <a:pt x="5131" y="0"/>
                    <a:pt x="11417" y="0"/>
                  </a:cubicBezTo>
                  <a:close/>
                </a:path>
              </a:pathLst>
            </a:custGeom>
            <a:ln w="3302" cap="flat">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10" name="Shape 28956"/>
            <p:cNvSpPr/>
            <p:nvPr/>
          </p:nvSpPr>
          <p:spPr>
            <a:xfrm>
              <a:off x="576288" y="31239"/>
              <a:ext cx="408174" cy="137033"/>
            </a:xfrm>
            <a:custGeom>
              <a:avLst/>
              <a:gdLst/>
              <a:ahLst/>
              <a:cxnLst/>
              <a:rect l="0" t="0" r="0" b="0"/>
              <a:pathLst>
                <a:path w="350012" h="137033">
                  <a:moveTo>
                    <a:pt x="11417" y="0"/>
                  </a:moveTo>
                  <a:lnTo>
                    <a:pt x="338595" y="0"/>
                  </a:lnTo>
                  <a:cubicBezTo>
                    <a:pt x="344869" y="0"/>
                    <a:pt x="350012" y="5143"/>
                    <a:pt x="350012" y="11417"/>
                  </a:cubicBezTo>
                  <a:lnTo>
                    <a:pt x="350012" y="125616"/>
                  </a:lnTo>
                  <a:cubicBezTo>
                    <a:pt x="350012" y="131902"/>
                    <a:pt x="344869" y="137033"/>
                    <a:pt x="338595" y="137033"/>
                  </a:cubicBezTo>
                  <a:lnTo>
                    <a:pt x="11417" y="137033"/>
                  </a:lnTo>
                  <a:cubicBezTo>
                    <a:pt x="5131" y="137033"/>
                    <a:pt x="0" y="131902"/>
                    <a:pt x="0" y="125616"/>
                  </a:cubicBezTo>
                  <a:lnTo>
                    <a:pt x="0" y="11417"/>
                  </a:lnTo>
                  <a:cubicBezTo>
                    <a:pt x="0" y="5143"/>
                    <a:pt x="5131" y="0"/>
                    <a:pt x="11417" y="0"/>
                  </a:cubicBezTo>
                  <a:close/>
                </a:path>
              </a:pathLst>
            </a:custGeom>
            <a:ln w="0" cap="flat">
              <a:miter lim="100000"/>
            </a:ln>
          </p:spPr>
          <p:style>
            <a:lnRef idx="0">
              <a:srgbClr val="000000">
                <a:alpha val="0"/>
              </a:srgbClr>
            </a:lnRef>
            <a:fillRef idx="1">
              <a:srgbClr val="D1D2D4"/>
            </a:fillRef>
            <a:effectRef idx="0">
              <a:scrgbClr r="0" g="0" b="0"/>
            </a:effectRef>
            <a:fontRef idx="none"/>
          </p:style>
          <p:txBody>
            <a:bodyPr/>
            <a:lstStyle/>
            <a:p>
              <a:endParaRPr lang="en-US" sz="3600"/>
            </a:p>
          </p:txBody>
        </p:sp>
        <p:sp>
          <p:nvSpPr>
            <p:cNvPr id="11" name="Shape 28957"/>
            <p:cNvSpPr/>
            <p:nvPr/>
          </p:nvSpPr>
          <p:spPr>
            <a:xfrm>
              <a:off x="576288" y="31239"/>
              <a:ext cx="401296" cy="137033"/>
            </a:xfrm>
            <a:custGeom>
              <a:avLst/>
              <a:gdLst/>
              <a:ahLst/>
              <a:cxnLst/>
              <a:rect l="0" t="0" r="0" b="0"/>
              <a:pathLst>
                <a:path w="350012" h="137033">
                  <a:moveTo>
                    <a:pt x="11417" y="0"/>
                  </a:moveTo>
                  <a:lnTo>
                    <a:pt x="338595" y="0"/>
                  </a:lnTo>
                  <a:cubicBezTo>
                    <a:pt x="344869" y="0"/>
                    <a:pt x="350012" y="5143"/>
                    <a:pt x="350012" y="11417"/>
                  </a:cubicBezTo>
                  <a:lnTo>
                    <a:pt x="350012" y="125616"/>
                  </a:lnTo>
                  <a:cubicBezTo>
                    <a:pt x="350012" y="131902"/>
                    <a:pt x="344869" y="137033"/>
                    <a:pt x="338595" y="137033"/>
                  </a:cubicBezTo>
                  <a:lnTo>
                    <a:pt x="11417" y="137033"/>
                  </a:lnTo>
                  <a:cubicBezTo>
                    <a:pt x="5131" y="137033"/>
                    <a:pt x="0" y="131902"/>
                    <a:pt x="0" y="125616"/>
                  </a:cubicBezTo>
                  <a:lnTo>
                    <a:pt x="0" y="11417"/>
                  </a:lnTo>
                  <a:cubicBezTo>
                    <a:pt x="0" y="5143"/>
                    <a:pt x="5131" y="0"/>
                    <a:pt x="11417" y="0"/>
                  </a:cubicBezTo>
                  <a:close/>
                </a:path>
              </a:pathLst>
            </a:custGeom>
            <a:ln w="3302" cap="flat">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12" name="Shape 28958"/>
            <p:cNvSpPr/>
            <p:nvPr/>
          </p:nvSpPr>
          <p:spPr>
            <a:xfrm>
              <a:off x="992342" y="37299"/>
              <a:ext cx="437975" cy="137033"/>
            </a:xfrm>
            <a:custGeom>
              <a:avLst/>
              <a:gdLst/>
              <a:ahLst/>
              <a:cxnLst/>
              <a:rect l="0" t="0" r="0" b="0"/>
              <a:pathLst>
                <a:path w="345478" h="137033">
                  <a:moveTo>
                    <a:pt x="11417" y="0"/>
                  </a:moveTo>
                  <a:lnTo>
                    <a:pt x="334061" y="0"/>
                  </a:lnTo>
                  <a:cubicBezTo>
                    <a:pt x="340335" y="0"/>
                    <a:pt x="345478" y="5143"/>
                    <a:pt x="345478" y="11417"/>
                  </a:cubicBezTo>
                  <a:lnTo>
                    <a:pt x="345478" y="125616"/>
                  </a:lnTo>
                  <a:cubicBezTo>
                    <a:pt x="345478" y="131902"/>
                    <a:pt x="340335" y="137033"/>
                    <a:pt x="334061" y="137033"/>
                  </a:cubicBezTo>
                  <a:lnTo>
                    <a:pt x="11417" y="137033"/>
                  </a:lnTo>
                  <a:cubicBezTo>
                    <a:pt x="5131" y="137033"/>
                    <a:pt x="0" y="131902"/>
                    <a:pt x="0" y="125616"/>
                  </a:cubicBezTo>
                  <a:lnTo>
                    <a:pt x="0" y="11417"/>
                  </a:lnTo>
                  <a:cubicBezTo>
                    <a:pt x="0" y="5143"/>
                    <a:pt x="5131" y="0"/>
                    <a:pt x="11417" y="0"/>
                  </a:cubicBezTo>
                  <a:close/>
                </a:path>
              </a:pathLst>
            </a:custGeom>
            <a:ln w="0" cap="flat">
              <a:miter lim="100000"/>
            </a:ln>
          </p:spPr>
          <p:style>
            <a:lnRef idx="0">
              <a:srgbClr val="000000">
                <a:alpha val="0"/>
              </a:srgbClr>
            </a:lnRef>
            <a:fillRef idx="1">
              <a:srgbClr val="D1D2D4"/>
            </a:fillRef>
            <a:effectRef idx="0">
              <a:scrgbClr r="0" g="0" b="0"/>
            </a:effectRef>
            <a:fontRef idx="none"/>
          </p:style>
          <p:txBody>
            <a:bodyPr/>
            <a:lstStyle/>
            <a:p>
              <a:endParaRPr lang="en-US" sz="3600"/>
            </a:p>
          </p:txBody>
        </p:sp>
        <p:sp>
          <p:nvSpPr>
            <p:cNvPr id="13" name="Shape 28959"/>
            <p:cNvSpPr/>
            <p:nvPr/>
          </p:nvSpPr>
          <p:spPr>
            <a:xfrm>
              <a:off x="992342" y="37299"/>
              <a:ext cx="430095" cy="137033"/>
            </a:xfrm>
            <a:custGeom>
              <a:avLst/>
              <a:gdLst/>
              <a:ahLst/>
              <a:cxnLst/>
              <a:rect l="0" t="0" r="0" b="0"/>
              <a:pathLst>
                <a:path w="345478" h="137033">
                  <a:moveTo>
                    <a:pt x="11417" y="0"/>
                  </a:moveTo>
                  <a:lnTo>
                    <a:pt x="334061" y="0"/>
                  </a:lnTo>
                  <a:cubicBezTo>
                    <a:pt x="340335" y="0"/>
                    <a:pt x="345478" y="5143"/>
                    <a:pt x="345478" y="11417"/>
                  </a:cubicBezTo>
                  <a:lnTo>
                    <a:pt x="345478" y="125616"/>
                  </a:lnTo>
                  <a:cubicBezTo>
                    <a:pt x="345478" y="131902"/>
                    <a:pt x="340335" y="137033"/>
                    <a:pt x="334061" y="137033"/>
                  </a:cubicBezTo>
                  <a:lnTo>
                    <a:pt x="11417" y="137033"/>
                  </a:lnTo>
                  <a:cubicBezTo>
                    <a:pt x="5131" y="137033"/>
                    <a:pt x="0" y="131902"/>
                    <a:pt x="0" y="125616"/>
                  </a:cubicBezTo>
                  <a:lnTo>
                    <a:pt x="0" y="11417"/>
                  </a:lnTo>
                  <a:cubicBezTo>
                    <a:pt x="0" y="5143"/>
                    <a:pt x="5131" y="0"/>
                    <a:pt x="11417" y="0"/>
                  </a:cubicBezTo>
                  <a:close/>
                </a:path>
              </a:pathLst>
            </a:custGeom>
            <a:ln w="3302" cap="flat">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14" name="Shape 28960"/>
            <p:cNvSpPr/>
            <p:nvPr/>
          </p:nvSpPr>
          <p:spPr>
            <a:xfrm>
              <a:off x="1718577" y="38122"/>
              <a:ext cx="506143" cy="137033"/>
            </a:xfrm>
            <a:custGeom>
              <a:avLst/>
              <a:gdLst/>
              <a:ahLst/>
              <a:cxnLst/>
              <a:rect l="0" t="0" r="0" b="0"/>
              <a:pathLst>
                <a:path w="415430" h="137033">
                  <a:moveTo>
                    <a:pt x="11417" y="0"/>
                  </a:moveTo>
                  <a:lnTo>
                    <a:pt x="404013" y="0"/>
                  </a:lnTo>
                  <a:cubicBezTo>
                    <a:pt x="410299" y="0"/>
                    <a:pt x="415430" y="5143"/>
                    <a:pt x="415430" y="11417"/>
                  </a:cubicBezTo>
                  <a:lnTo>
                    <a:pt x="415430" y="125616"/>
                  </a:lnTo>
                  <a:cubicBezTo>
                    <a:pt x="415430" y="131902"/>
                    <a:pt x="410299" y="137033"/>
                    <a:pt x="404013" y="137033"/>
                  </a:cubicBezTo>
                  <a:lnTo>
                    <a:pt x="11417" y="137033"/>
                  </a:lnTo>
                  <a:cubicBezTo>
                    <a:pt x="5131" y="137033"/>
                    <a:pt x="0" y="131902"/>
                    <a:pt x="0" y="125616"/>
                  </a:cubicBezTo>
                  <a:lnTo>
                    <a:pt x="0" y="11417"/>
                  </a:lnTo>
                  <a:cubicBezTo>
                    <a:pt x="0" y="5143"/>
                    <a:pt x="5131" y="0"/>
                    <a:pt x="11417" y="0"/>
                  </a:cubicBezTo>
                  <a:close/>
                </a:path>
              </a:pathLst>
            </a:custGeom>
            <a:ln w="0" cap="flat">
              <a:miter lim="100000"/>
            </a:ln>
          </p:spPr>
          <p:style>
            <a:lnRef idx="0">
              <a:srgbClr val="000000">
                <a:alpha val="0"/>
              </a:srgbClr>
            </a:lnRef>
            <a:fillRef idx="1">
              <a:srgbClr val="D1D2D4"/>
            </a:fillRef>
            <a:effectRef idx="0">
              <a:scrgbClr r="0" g="0" b="0"/>
            </a:effectRef>
            <a:fontRef idx="none"/>
          </p:style>
          <p:txBody>
            <a:bodyPr/>
            <a:lstStyle/>
            <a:p>
              <a:endParaRPr lang="en-US" sz="3600"/>
            </a:p>
          </p:txBody>
        </p:sp>
        <p:sp>
          <p:nvSpPr>
            <p:cNvPr id="15" name="Shape 28961"/>
            <p:cNvSpPr/>
            <p:nvPr/>
          </p:nvSpPr>
          <p:spPr>
            <a:xfrm>
              <a:off x="1718577" y="38122"/>
              <a:ext cx="506143" cy="137033"/>
            </a:xfrm>
            <a:custGeom>
              <a:avLst/>
              <a:gdLst/>
              <a:ahLst/>
              <a:cxnLst/>
              <a:rect l="0" t="0" r="0" b="0"/>
              <a:pathLst>
                <a:path w="415430" h="137033">
                  <a:moveTo>
                    <a:pt x="11417" y="0"/>
                  </a:moveTo>
                  <a:lnTo>
                    <a:pt x="404013" y="0"/>
                  </a:lnTo>
                  <a:cubicBezTo>
                    <a:pt x="410299" y="0"/>
                    <a:pt x="415430" y="5143"/>
                    <a:pt x="415430" y="11417"/>
                  </a:cubicBezTo>
                  <a:lnTo>
                    <a:pt x="415430" y="125616"/>
                  </a:lnTo>
                  <a:cubicBezTo>
                    <a:pt x="415430" y="131902"/>
                    <a:pt x="410299" y="137033"/>
                    <a:pt x="404013" y="137033"/>
                  </a:cubicBezTo>
                  <a:lnTo>
                    <a:pt x="11417" y="137033"/>
                  </a:lnTo>
                  <a:cubicBezTo>
                    <a:pt x="5131" y="137033"/>
                    <a:pt x="0" y="131902"/>
                    <a:pt x="0" y="125616"/>
                  </a:cubicBezTo>
                  <a:lnTo>
                    <a:pt x="0" y="11417"/>
                  </a:lnTo>
                  <a:cubicBezTo>
                    <a:pt x="0" y="5143"/>
                    <a:pt x="5131" y="0"/>
                    <a:pt x="11417" y="0"/>
                  </a:cubicBezTo>
                  <a:close/>
                </a:path>
              </a:pathLst>
            </a:custGeom>
            <a:ln w="3302" cap="flat">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16" name="Shape 28962"/>
            <p:cNvSpPr/>
            <p:nvPr/>
          </p:nvSpPr>
          <p:spPr>
            <a:xfrm>
              <a:off x="3016276" y="39567"/>
              <a:ext cx="625839" cy="137033"/>
            </a:xfrm>
            <a:custGeom>
              <a:avLst/>
              <a:gdLst/>
              <a:ahLst/>
              <a:cxnLst/>
              <a:rect l="0" t="0" r="0" b="0"/>
              <a:pathLst>
                <a:path w="512635" h="137033">
                  <a:moveTo>
                    <a:pt x="11417" y="0"/>
                  </a:moveTo>
                  <a:lnTo>
                    <a:pt x="501218" y="0"/>
                  </a:lnTo>
                  <a:cubicBezTo>
                    <a:pt x="507492" y="0"/>
                    <a:pt x="512635" y="5143"/>
                    <a:pt x="512635" y="11417"/>
                  </a:cubicBezTo>
                  <a:lnTo>
                    <a:pt x="512635" y="125616"/>
                  </a:lnTo>
                  <a:cubicBezTo>
                    <a:pt x="512635" y="131902"/>
                    <a:pt x="507492" y="137033"/>
                    <a:pt x="501218" y="137033"/>
                  </a:cubicBezTo>
                  <a:lnTo>
                    <a:pt x="11417" y="137033"/>
                  </a:lnTo>
                  <a:cubicBezTo>
                    <a:pt x="5131" y="137033"/>
                    <a:pt x="0" y="131902"/>
                    <a:pt x="0" y="125616"/>
                  </a:cubicBezTo>
                  <a:lnTo>
                    <a:pt x="0" y="11417"/>
                  </a:lnTo>
                  <a:cubicBezTo>
                    <a:pt x="0" y="5143"/>
                    <a:pt x="5131" y="0"/>
                    <a:pt x="11417" y="0"/>
                  </a:cubicBezTo>
                  <a:close/>
                </a:path>
              </a:pathLst>
            </a:custGeom>
            <a:ln w="0" cap="flat">
              <a:miter lim="100000"/>
            </a:ln>
          </p:spPr>
          <p:style>
            <a:lnRef idx="0">
              <a:srgbClr val="000000">
                <a:alpha val="0"/>
              </a:srgbClr>
            </a:lnRef>
            <a:fillRef idx="1">
              <a:srgbClr val="D1D2D4"/>
            </a:fillRef>
            <a:effectRef idx="0">
              <a:scrgbClr r="0" g="0" b="0"/>
            </a:effectRef>
            <a:fontRef idx="none"/>
          </p:style>
          <p:txBody>
            <a:bodyPr/>
            <a:lstStyle/>
            <a:p>
              <a:endParaRPr lang="en-US" sz="3600"/>
            </a:p>
          </p:txBody>
        </p:sp>
        <p:sp>
          <p:nvSpPr>
            <p:cNvPr id="17" name="Shape 28963"/>
            <p:cNvSpPr/>
            <p:nvPr/>
          </p:nvSpPr>
          <p:spPr>
            <a:xfrm>
              <a:off x="3016276" y="39567"/>
              <a:ext cx="625839" cy="137033"/>
            </a:xfrm>
            <a:custGeom>
              <a:avLst/>
              <a:gdLst/>
              <a:ahLst/>
              <a:cxnLst/>
              <a:rect l="0" t="0" r="0" b="0"/>
              <a:pathLst>
                <a:path w="512635" h="137033">
                  <a:moveTo>
                    <a:pt x="11417" y="0"/>
                  </a:moveTo>
                  <a:lnTo>
                    <a:pt x="501218" y="0"/>
                  </a:lnTo>
                  <a:cubicBezTo>
                    <a:pt x="507492" y="0"/>
                    <a:pt x="512635" y="5143"/>
                    <a:pt x="512635" y="11417"/>
                  </a:cubicBezTo>
                  <a:lnTo>
                    <a:pt x="512635" y="125616"/>
                  </a:lnTo>
                  <a:cubicBezTo>
                    <a:pt x="512635" y="131902"/>
                    <a:pt x="507492" y="137033"/>
                    <a:pt x="501218" y="137033"/>
                  </a:cubicBezTo>
                  <a:lnTo>
                    <a:pt x="11417" y="137033"/>
                  </a:lnTo>
                  <a:cubicBezTo>
                    <a:pt x="5131" y="137033"/>
                    <a:pt x="0" y="131902"/>
                    <a:pt x="0" y="125616"/>
                  </a:cubicBezTo>
                  <a:lnTo>
                    <a:pt x="0" y="11417"/>
                  </a:lnTo>
                  <a:cubicBezTo>
                    <a:pt x="0" y="5143"/>
                    <a:pt x="5131" y="0"/>
                    <a:pt x="11417" y="0"/>
                  </a:cubicBezTo>
                  <a:close/>
                </a:path>
              </a:pathLst>
            </a:custGeom>
            <a:ln w="3302" cap="flat">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18" name="Shape 28964"/>
            <p:cNvSpPr/>
            <p:nvPr/>
          </p:nvSpPr>
          <p:spPr>
            <a:xfrm>
              <a:off x="3692360" y="38737"/>
              <a:ext cx="705874" cy="137033"/>
            </a:xfrm>
            <a:custGeom>
              <a:avLst/>
              <a:gdLst/>
              <a:ahLst/>
              <a:cxnLst/>
              <a:rect l="0" t="0" r="0" b="0"/>
              <a:pathLst>
                <a:path w="562991" h="137033">
                  <a:moveTo>
                    <a:pt x="11417" y="0"/>
                  </a:moveTo>
                  <a:lnTo>
                    <a:pt x="551574" y="0"/>
                  </a:lnTo>
                  <a:cubicBezTo>
                    <a:pt x="557847" y="0"/>
                    <a:pt x="562991" y="5143"/>
                    <a:pt x="562991" y="11417"/>
                  </a:cubicBezTo>
                  <a:lnTo>
                    <a:pt x="562991" y="125616"/>
                  </a:lnTo>
                  <a:cubicBezTo>
                    <a:pt x="562991" y="131902"/>
                    <a:pt x="557847" y="137033"/>
                    <a:pt x="551574" y="137033"/>
                  </a:cubicBezTo>
                  <a:lnTo>
                    <a:pt x="11417" y="137033"/>
                  </a:lnTo>
                  <a:cubicBezTo>
                    <a:pt x="5143" y="137033"/>
                    <a:pt x="0" y="131902"/>
                    <a:pt x="0" y="125616"/>
                  </a:cubicBezTo>
                  <a:lnTo>
                    <a:pt x="0" y="11417"/>
                  </a:lnTo>
                  <a:cubicBezTo>
                    <a:pt x="0" y="5143"/>
                    <a:pt x="5143" y="0"/>
                    <a:pt x="11417" y="0"/>
                  </a:cubicBezTo>
                  <a:close/>
                </a:path>
              </a:pathLst>
            </a:custGeom>
            <a:ln w="0" cap="flat">
              <a:miter lim="100000"/>
            </a:ln>
          </p:spPr>
          <p:style>
            <a:lnRef idx="0">
              <a:srgbClr val="000000">
                <a:alpha val="0"/>
              </a:srgbClr>
            </a:lnRef>
            <a:fillRef idx="1">
              <a:srgbClr val="D1D2D4"/>
            </a:fillRef>
            <a:effectRef idx="0">
              <a:scrgbClr r="0" g="0" b="0"/>
            </a:effectRef>
            <a:fontRef idx="none"/>
          </p:style>
          <p:txBody>
            <a:bodyPr/>
            <a:lstStyle/>
            <a:p>
              <a:endParaRPr lang="en-US" sz="3600"/>
            </a:p>
          </p:txBody>
        </p:sp>
        <p:sp>
          <p:nvSpPr>
            <p:cNvPr id="19" name="Shape 28965"/>
            <p:cNvSpPr/>
            <p:nvPr/>
          </p:nvSpPr>
          <p:spPr>
            <a:xfrm>
              <a:off x="3692360" y="38737"/>
              <a:ext cx="705874" cy="137033"/>
            </a:xfrm>
            <a:custGeom>
              <a:avLst/>
              <a:gdLst/>
              <a:ahLst/>
              <a:cxnLst/>
              <a:rect l="0" t="0" r="0" b="0"/>
              <a:pathLst>
                <a:path w="562991" h="137033">
                  <a:moveTo>
                    <a:pt x="11417" y="0"/>
                  </a:moveTo>
                  <a:lnTo>
                    <a:pt x="551574" y="0"/>
                  </a:lnTo>
                  <a:cubicBezTo>
                    <a:pt x="557847" y="0"/>
                    <a:pt x="562991" y="5143"/>
                    <a:pt x="562991" y="11417"/>
                  </a:cubicBezTo>
                  <a:lnTo>
                    <a:pt x="562991" y="125616"/>
                  </a:lnTo>
                  <a:cubicBezTo>
                    <a:pt x="562991" y="131902"/>
                    <a:pt x="557847" y="137033"/>
                    <a:pt x="551574" y="137033"/>
                  </a:cubicBezTo>
                  <a:lnTo>
                    <a:pt x="11417" y="137033"/>
                  </a:lnTo>
                  <a:cubicBezTo>
                    <a:pt x="5143" y="137033"/>
                    <a:pt x="0" y="131902"/>
                    <a:pt x="0" y="125616"/>
                  </a:cubicBezTo>
                  <a:lnTo>
                    <a:pt x="0" y="11417"/>
                  </a:lnTo>
                  <a:cubicBezTo>
                    <a:pt x="0" y="5143"/>
                    <a:pt x="5143" y="0"/>
                    <a:pt x="11417" y="0"/>
                  </a:cubicBezTo>
                  <a:close/>
                </a:path>
              </a:pathLst>
            </a:custGeom>
            <a:ln w="3302" cap="flat">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20" name="Shape 28966"/>
            <p:cNvSpPr/>
            <p:nvPr/>
          </p:nvSpPr>
          <p:spPr>
            <a:xfrm>
              <a:off x="2211076" y="591891"/>
              <a:ext cx="729564" cy="219583"/>
            </a:xfrm>
            <a:custGeom>
              <a:avLst/>
              <a:gdLst/>
              <a:ahLst/>
              <a:cxnLst/>
              <a:rect l="0" t="0" r="0" b="0"/>
              <a:pathLst>
                <a:path w="563816" h="219583">
                  <a:moveTo>
                    <a:pt x="0" y="0"/>
                  </a:moveTo>
                  <a:lnTo>
                    <a:pt x="563816" y="0"/>
                  </a:lnTo>
                  <a:lnTo>
                    <a:pt x="563816" y="140119"/>
                  </a:lnTo>
                  <a:lnTo>
                    <a:pt x="308737" y="140119"/>
                  </a:lnTo>
                  <a:lnTo>
                    <a:pt x="308737" y="219583"/>
                  </a:lnTo>
                  <a:lnTo>
                    <a:pt x="253428" y="219583"/>
                  </a:lnTo>
                  <a:lnTo>
                    <a:pt x="252603" y="137554"/>
                  </a:lnTo>
                  <a:lnTo>
                    <a:pt x="0" y="137554"/>
                  </a:lnTo>
                  <a:lnTo>
                    <a:pt x="0" y="0"/>
                  </a:lnTo>
                  <a:close/>
                </a:path>
              </a:pathLst>
            </a:custGeom>
            <a:ln w="0" cap="flat">
              <a:miter lim="100000"/>
            </a:ln>
          </p:spPr>
          <p:style>
            <a:lnRef idx="0">
              <a:srgbClr val="000000">
                <a:alpha val="0"/>
              </a:srgbClr>
            </a:lnRef>
            <a:fillRef idx="1">
              <a:srgbClr val="D1D2D4"/>
            </a:fillRef>
            <a:effectRef idx="0">
              <a:scrgbClr r="0" g="0" b="0"/>
            </a:effectRef>
            <a:fontRef idx="none"/>
          </p:style>
          <p:txBody>
            <a:bodyPr/>
            <a:lstStyle/>
            <a:p>
              <a:endParaRPr lang="en-US" sz="3600"/>
            </a:p>
          </p:txBody>
        </p:sp>
        <p:sp>
          <p:nvSpPr>
            <p:cNvPr id="21" name="Shape 28967"/>
            <p:cNvSpPr/>
            <p:nvPr/>
          </p:nvSpPr>
          <p:spPr>
            <a:xfrm>
              <a:off x="2205243" y="587356"/>
              <a:ext cx="729563" cy="219583"/>
            </a:xfrm>
            <a:custGeom>
              <a:avLst/>
              <a:gdLst/>
              <a:ahLst/>
              <a:cxnLst/>
              <a:rect l="0" t="0" r="0" b="0"/>
              <a:pathLst>
                <a:path w="563816" h="219583">
                  <a:moveTo>
                    <a:pt x="252603" y="137554"/>
                  </a:moveTo>
                  <a:lnTo>
                    <a:pt x="253428" y="219583"/>
                  </a:lnTo>
                  <a:lnTo>
                    <a:pt x="308737" y="219583"/>
                  </a:lnTo>
                  <a:lnTo>
                    <a:pt x="308737" y="140119"/>
                  </a:lnTo>
                  <a:lnTo>
                    <a:pt x="563816" y="140119"/>
                  </a:lnTo>
                  <a:lnTo>
                    <a:pt x="563816" y="0"/>
                  </a:lnTo>
                  <a:lnTo>
                    <a:pt x="0" y="0"/>
                  </a:lnTo>
                  <a:lnTo>
                    <a:pt x="0" y="137554"/>
                  </a:lnTo>
                  <a:lnTo>
                    <a:pt x="252603" y="137554"/>
                  </a:lnTo>
                  <a:close/>
                </a:path>
              </a:pathLst>
            </a:custGeom>
            <a:ln w="3302" cap="flat">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22" name="Shape 342696"/>
            <p:cNvSpPr/>
            <p:nvPr/>
          </p:nvSpPr>
          <p:spPr>
            <a:xfrm>
              <a:off x="199022" y="174333"/>
              <a:ext cx="56134" cy="2410422"/>
            </a:xfrm>
            <a:custGeom>
              <a:avLst/>
              <a:gdLst/>
              <a:ahLst/>
              <a:cxnLst/>
              <a:rect l="0" t="0" r="0" b="0"/>
              <a:pathLst>
                <a:path w="56134" h="2410422">
                  <a:moveTo>
                    <a:pt x="0" y="0"/>
                  </a:moveTo>
                  <a:lnTo>
                    <a:pt x="56134" y="0"/>
                  </a:lnTo>
                  <a:lnTo>
                    <a:pt x="56134" y="2410422"/>
                  </a:lnTo>
                  <a:lnTo>
                    <a:pt x="0" y="2410422"/>
                  </a:lnTo>
                  <a:lnTo>
                    <a:pt x="0" y="0"/>
                  </a:lnTo>
                </a:path>
              </a:pathLst>
            </a:custGeom>
            <a:ln w="3302" cap="flat">
              <a:miter lim="100000"/>
            </a:ln>
          </p:spPr>
          <p:style>
            <a:lnRef idx="1">
              <a:srgbClr val="000000"/>
            </a:lnRef>
            <a:fillRef idx="1">
              <a:srgbClr val="939597"/>
            </a:fillRef>
            <a:effectRef idx="0">
              <a:scrgbClr r="0" g="0" b="0"/>
            </a:effectRef>
            <a:fontRef idx="none"/>
          </p:style>
          <p:txBody>
            <a:bodyPr/>
            <a:lstStyle/>
            <a:p>
              <a:endParaRPr lang="en-US" sz="3600"/>
            </a:p>
          </p:txBody>
        </p:sp>
        <p:sp>
          <p:nvSpPr>
            <p:cNvPr id="23" name="Shape 342697"/>
            <p:cNvSpPr/>
            <p:nvPr/>
          </p:nvSpPr>
          <p:spPr>
            <a:xfrm>
              <a:off x="715213" y="353466"/>
              <a:ext cx="62738" cy="2201672"/>
            </a:xfrm>
            <a:custGeom>
              <a:avLst/>
              <a:gdLst/>
              <a:ahLst/>
              <a:cxnLst/>
              <a:rect l="0" t="0" r="0" b="0"/>
              <a:pathLst>
                <a:path w="62738" h="2201672">
                  <a:moveTo>
                    <a:pt x="0" y="0"/>
                  </a:moveTo>
                  <a:lnTo>
                    <a:pt x="62738" y="0"/>
                  </a:lnTo>
                  <a:lnTo>
                    <a:pt x="62738" y="2201672"/>
                  </a:lnTo>
                  <a:lnTo>
                    <a:pt x="0" y="2201672"/>
                  </a:lnTo>
                  <a:lnTo>
                    <a:pt x="0" y="0"/>
                  </a:lnTo>
                </a:path>
              </a:pathLst>
            </a:custGeom>
            <a:ln w="3302" cap="flat">
              <a:miter lim="100000"/>
            </a:ln>
          </p:spPr>
          <p:style>
            <a:lnRef idx="1">
              <a:srgbClr val="000000"/>
            </a:lnRef>
            <a:fillRef idx="1">
              <a:srgbClr val="939597"/>
            </a:fillRef>
            <a:effectRef idx="0">
              <a:scrgbClr r="0" g="0" b="0"/>
            </a:effectRef>
            <a:fontRef idx="none"/>
          </p:style>
          <p:txBody>
            <a:bodyPr/>
            <a:lstStyle/>
            <a:p>
              <a:endParaRPr lang="en-US" sz="3600"/>
            </a:p>
          </p:txBody>
        </p:sp>
        <p:sp>
          <p:nvSpPr>
            <p:cNvPr id="24" name="Shape 342698"/>
            <p:cNvSpPr/>
            <p:nvPr/>
          </p:nvSpPr>
          <p:spPr>
            <a:xfrm>
              <a:off x="1896504" y="1218400"/>
              <a:ext cx="54483" cy="1091311"/>
            </a:xfrm>
            <a:custGeom>
              <a:avLst/>
              <a:gdLst/>
              <a:ahLst/>
              <a:cxnLst/>
              <a:rect l="0" t="0" r="0" b="0"/>
              <a:pathLst>
                <a:path w="54483" h="1091311">
                  <a:moveTo>
                    <a:pt x="0" y="0"/>
                  </a:moveTo>
                  <a:lnTo>
                    <a:pt x="54483" y="0"/>
                  </a:lnTo>
                  <a:lnTo>
                    <a:pt x="54483" y="1091311"/>
                  </a:lnTo>
                  <a:lnTo>
                    <a:pt x="0" y="1091311"/>
                  </a:lnTo>
                  <a:lnTo>
                    <a:pt x="0" y="0"/>
                  </a:lnTo>
                </a:path>
              </a:pathLst>
            </a:custGeom>
            <a:ln w="3302" cap="flat">
              <a:miter lim="100000"/>
            </a:ln>
          </p:spPr>
          <p:style>
            <a:lnRef idx="1">
              <a:srgbClr val="000000"/>
            </a:lnRef>
            <a:fillRef idx="1">
              <a:srgbClr val="939597"/>
            </a:fillRef>
            <a:effectRef idx="0">
              <a:scrgbClr r="0" g="0" b="0"/>
            </a:effectRef>
            <a:fontRef idx="none"/>
          </p:style>
          <p:txBody>
            <a:bodyPr/>
            <a:lstStyle/>
            <a:p>
              <a:endParaRPr lang="en-US" sz="3600"/>
            </a:p>
          </p:txBody>
        </p:sp>
        <p:sp>
          <p:nvSpPr>
            <p:cNvPr id="25" name="Shape 342699"/>
            <p:cNvSpPr/>
            <p:nvPr/>
          </p:nvSpPr>
          <p:spPr>
            <a:xfrm>
              <a:off x="1137869" y="492785"/>
              <a:ext cx="54483" cy="373126"/>
            </a:xfrm>
            <a:custGeom>
              <a:avLst/>
              <a:gdLst/>
              <a:ahLst/>
              <a:cxnLst/>
              <a:rect l="0" t="0" r="0" b="0"/>
              <a:pathLst>
                <a:path w="54483" h="373126">
                  <a:moveTo>
                    <a:pt x="0" y="0"/>
                  </a:moveTo>
                  <a:lnTo>
                    <a:pt x="54483" y="0"/>
                  </a:lnTo>
                  <a:lnTo>
                    <a:pt x="54483" y="373126"/>
                  </a:lnTo>
                  <a:lnTo>
                    <a:pt x="0" y="373126"/>
                  </a:lnTo>
                  <a:lnTo>
                    <a:pt x="0" y="0"/>
                  </a:lnTo>
                </a:path>
              </a:pathLst>
            </a:custGeom>
            <a:ln w="3302" cap="flat">
              <a:miter lim="100000"/>
            </a:ln>
          </p:spPr>
          <p:style>
            <a:lnRef idx="1">
              <a:srgbClr val="000000"/>
            </a:lnRef>
            <a:fillRef idx="1">
              <a:srgbClr val="939597"/>
            </a:fillRef>
            <a:effectRef idx="0">
              <a:scrgbClr r="0" g="0" b="0"/>
            </a:effectRef>
            <a:fontRef idx="none"/>
          </p:style>
          <p:txBody>
            <a:bodyPr/>
            <a:lstStyle/>
            <a:p>
              <a:endParaRPr lang="en-US" sz="3600"/>
            </a:p>
          </p:txBody>
        </p:sp>
        <p:sp>
          <p:nvSpPr>
            <p:cNvPr id="26" name="Shape 342700"/>
            <p:cNvSpPr/>
            <p:nvPr/>
          </p:nvSpPr>
          <p:spPr>
            <a:xfrm>
              <a:off x="1154379" y="543966"/>
              <a:ext cx="60261" cy="287274"/>
            </a:xfrm>
            <a:custGeom>
              <a:avLst/>
              <a:gdLst/>
              <a:ahLst/>
              <a:cxnLst/>
              <a:rect l="0" t="0" r="0" b="0"/>
              <a:pathLst>
                <a:path w="60261" h="287274">
                  <a:moveTo>
                    <a:pt x="0" y="0"/>
                  </a:moveTo>
                  <a:lnTo>
                    <a:pt x="60261" y="0"/>
                  </a:lnTo>
                  <a:lnTo>
                    <a:pt x="60261" y="287274"/>
                  </a:lnTo>
                  <a:lnTo>
                    <a:pt x="0" y="287274"/>
                  </a:lnTo>
                  <a:lnTo>
                    <a:pt x="0" y="0"/>
                  </a:lnTo>
                </a:path>
              </a:pathLst>
            </a:custGeom>
            <a:ln w="3302" cap="flat">
              <a:miter lim="100000"/>
            </a:ln>
          </p:spPr>
          <p:style>
            <a:lnRef idx="1">
              <a:srgbClr val="000000"/>
            </a:lnRef>
            <a:fillRef idx="1">
              <a:srgbClr val="939597"/>
            </a:fillRef>
            <a:effectRef idx="0">
              <a:scrgbClr r="0" g="0" b="0"/>
            </a:effectRef>
            <a:fontRef idx="none"/>
          </p:style>
          <p:txBody>
            <a:bodyPr/>
            <a:lstStyle/>
            <a:p>
              <a:endParaRPr lang="en-US" sz="3600"/>
            </a:p>
          </p:txBody>
        </p:sp>
        <p:sp>
          <p:nvSpPr>
            <p:cNvPr id="27" name="Shape 342701"/>
            <p:cNvSpPr/>
            <p:nvPr/>
          </p:nvSpPr>
          <p:spPr>
            <a:xfrm>
              <a:off x="2546172" y="1241514"/>
              <a:ext cx="51181" cy="752856"/>
            </a:xfrm>
            <a:custGeom>
              <a:avLst/>
              <a:gdLst/>
              <a:ahLst/>
              <a:cxnLst/>
              <a:rect l="0" t="0" r="0" b="0"/>
              <a:pathLst>
                <a:path w="51181" h="752856">
                  <a:moveTo>
                    <a:pt x="0" y="0"/>
                  </a:moveTo>
                  <a:lnTo>
                    <a:pt x="51181" y="0"/>
                  </a:lnTo>
                  <a:lnTo>
                    <a:pt x="51181" y="752856"/>
                  </a:lnTo>
                  <a:lnTo>
                    <a:pt x="0" y="752856"/>
                  </a:lnTo>
                  <a:lnTo>
                    <a:pt x="0" y="0"/>
                  </a:lnTo>
                </a:path>
              </a:pathLst>
            </a:custGeom>
            <a:ln w="3302" cap="flat">
              <a:miter lim="100000"/>
            </a:ln>
          </p:spPr>
          <p:style>
            <a:lnRef idx="1">
              <a:srgbClr val="000000"/>
            </a:lnRef>
            <a:fillRef idx="1">
              <a:srgbClr val="939597"/>
            </a:fillRef>
            <a:effectRef idx="0">
              <a:scrgbClr r="0" g="0" b="0"/>
            </a:effectRef>
            <a:fontRef idx="none"/>
          </p:style>
          <p:txBody>
            <a:bodyPr/>
            <a:lstStyle/>
            <a:p>
              <a:endParaRPr lang="en-US" sz="3600"/>
            </a:p>
          </p:txBody>
        </p:sp>
        <p:sp>
          <p:nvSpPr>
            <p:cNvPr id="28" name="Shape 342702"/>
            <p:cNvSpPr/>
            <p:nvPr/>
          </p:nvSpPr>
          <p:spPr>
            <a:xfrm>
              <a:off x="2560625" y="1437577"/>
              <a:ext cx="56959" cy="346710"/>
            </a:xfrm>
            <a:custGeom>
              <a:avLst/>
              <a:gdLst/>
              <a:ahLst/>
              <a:cxnLst/>
              <a:rect l="0" t="0" r="0" b="0"/>
              <a:pathLst>
                <a:path w="56959" h="346710">
                  <a:moveTo>
                    <a:pt x="0" y="0"/>
                  </a:moveTo>
                  <a:lnTo>
                    <a:pt x="56959" y="0"/>
                  </a:lnTo>
                  <a:lnTo>
                    <a:pt x="56959" y="346710"/>
                  </a:lnTo>
                  <a:lnTo>
                    <a:pt x="0" y="346710"/>
                  </a:lnTo>
                  <a:lnTo>
                    <a:pt x="0" y="0"/>
                  </a:lnTo>
                </a:path>
              </a:pathLst>
            </a:custGeom>
            <a:ln w="3302" cap="flat">
              <a:miter lim="100000"/>
            </a:ln>
          </p:spPr>
          <p:style>
            <a:lnRef idx="1">
              <a:srgbClr val="000000"/>
            </a:lnRef>
            <a:fillRef idx="1">
              <a:srgbClr val="939597"/>
            </a:fillRef>
            <a:effectRef idx="0">
              <a:scrgbClr r="0" g="0" b="0"/>
            </a:effectRef>
            <a:fontRef idx="none"/>
          </p:style>
          <p:txBody>
            <a:bodyPr/>
            <a:lstStyle/>
            <a:p>
              <a:endParaRPr lang="en-US" sz="3600"/>
            </a:p>
          </p:txBody>
        </p:sp>
        <p:sp>
          <p:nvSpPr>
            <p:cNvPr id="29" name="Shape 28975"/>
            <p:cNvSpPr/>
            <p:nvPr/>
          </p:nvSpPr>
          <p:spPr>
            <a:xfrm>
              <a:off x="255156" y="361950"/>
              <a:ext cx="428841" cy="0"/>
            </a:xfrm>
            <a:custGeom>
              <a:avLst/>
              <a:gdLst/>
              <a:ahLst/>
              <a:cxnLst/>
              <a:rect l="0" t="0" r="0" b="0"/>
              <a:pathLst>
                <a:path w="428841">
                  <a:moveTo>
                    <a:pt x="0" y="0"/>
                  </a:moveTo>
                  <a:lnTo>
                    <a:pt x="428841" y="0"/>
                  </a:lnTo>
                </a:path>
              </a:pathLst>
            </a:custGeom>
            <a:ln w="3302" cap="flat">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30" name="Shape 28976"/>
            <p:cNvSpPr/>
            <p:nvPr/>
          </p:nvSpPr>
          <p:spPr>
            <a:xfrm>
              <a:off x="681253" y="344550"/>
              <a:ext cx="31636" cy="34798"/>
            </a:xfrm>
            <a:custGeom>
              <a:avLst/>
              <a:gdLst/>
              <a:ahLst/>
              <a:cxnLst/>
              <a:rect l="0" t="0" r="0" b="0"/>
              <a:pathLst>
                <a:path w="31636" h="34798">
                  <a:moveTo>
                    <a:pt x="0" y="0"/>
                  </a:moveTo>
                  <a:lnTo>
                    <a:pt x="31636" y="17399"/>
                  </a:lnTo>
                  <a:lnTo>
                    <a:pt x="0" y="34798"/>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sz="3600"/>
            </a:p>
          </p:txBody>
        </p:sp>
        <p:sp>
          <p:nvSpPr>
            <p:cNvPr id="31" name="Shape 28977"/>
            <p:cNvSpPr/>
            <p:nvPr/>
          </p:nvSpPr>
          <p:spPr>
            <a:xfrm>
              <a:off x="777951" y="496508"/>
              <a:ext cx="323723" cy="0"/>
            </a:xfrm>
            <a:custGeom>
              <a:avLst/>
              <a:gdLst/>
              <a:ahLst/>
              <a:cxnLst/>
              <a:rect l="0" t="0" r="0" b="0"/>
              <a:pathLst>
                <a:path w="323723">
                  <a:moveTo>
                    <a:pt x="0" y="0"/>
                  </a:moveTo>
                  <a:lnTo>
                    <a:pt x="323723" y="0"/>
                  </a:lnTo>
                </a:path>
              </a:pathLst>
            </a:custGeom>
            <a:ln w="3302" cap="flat">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32" name="Shape 28978"/>
            <p:cNvSpPr/>
            <p:nvPr/>
          </p:nvSpPr>
          <p:spPr>
            <a:xfrm>
              <a:off x="1098926" y="479107"/>
              <a:ext cx="31636" cy="34798"/>
            </a:xfrm>
            <a:custGeom>
              <a:avLst/>
              <a:gdLst/>
              <a:ahLst/>
              <a:cxnLst/>
              <a:rect l="0" t="0" r="0" b="0"/>
              <a:pathLst>
                <a:path w="31636" h="34798">
                  <a:moveTo>
                    <a:pt x="0" y="0"/>
                  </a:moveTo>
                  <a:lnTo>
                    <a:pt x="31636" y="17399"/>
                  </a:lnTo>
                  <a:lnTo>
                    <a:pt x="0" y="34798"/>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sz="3600"/>
            </a:p>
          </p:txBody>
        </p:sp>
        <p:sp>
          <p:nvSpPr>
            <p:cNvPr id="33" name="Shape 28979"/>
            <p:cNvSpPr/>
            <p:nvPr/>
          </p:nvSpPr>
          <p:spPr>
            <a:xfrm>
              <a:off x="1192355" y="513431"/>
              <a:ext cx="74320" cy="29718"/>
            </a:xfrm>
            <a:custGeom>
              <a:avLst/>
              <a:gdLst/>
              <a:ahLst/>
              <a:cxnLst/>
              <a:rect l="0" t="0" r="0" b="0"/>
              <a:pathLst>
                <a:path w="74320" h="29718">
                  <a:moveTo>
                    <a:pt x="0" y="0"/>
                  </a:moveTo>
                  <a:lnTo>
                    <a:pt x="74320" y="0"/>
                  </a:lnTo>
                  <a:lnTo>
                    <a:pt x="74320" y="29718"/>
                  </a:lnTo>
                  <a:lnTo>
                    <a:pt x="55055" y="29718"/>
                  </a:lnTo>
                </a:path>
              </a:pathLst>
            </a:custGeom>
            <a:ln w="3302" cap="flat">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34" name="Shape 28980"/>
            <p:cNvSpPr/>
            <p:nvPr/>
          </p:nvSpPr>
          <p:spPr>
            <a:xfrm>
              <a:off x="1218513" y="525749"/>
              <a:ext cx="31636" cy="34798"/>
            </a:xfrm>
            <a:custGeom>
              <a:avLst/>
              <a:gdLst/>
              <a:ahLst/>
              <a:cxnLst/>
              <a:rect l="0" t="0" r="0" b="0"/>
              <a:pathLst>
                <a:path w="31636" h="34798">
                  <a:moveTo>
                    <a:pt x="31636" y="0"/>
                  </a:moveTo>
                  <a:lnTo>
                    <a:pt x="31636" y="34798"/>
                  </a:lnTo>
                  <a:lnTo>
                    <a:pt x="0" y="17399"/>
                  </a:lnTo>
                  <a:lnTo>
                    <a:pt x="31636"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sz="3600"/>
            </a:p>
          </p:txBody>
        </p:sp>
        <p:sp>
          <p:nvSpPr>
            <p:cNvPr id="35" name="Shape 28981"/>
            <p:cNvSpPr/>
            <p:nvPr/>
          </p:nvSpPr>
          <p:spPr>
            <a:xfrm>
              <a:off x="777951" y="1214281"/>
              <a:ext cx="1082624" cy="0"/>
            </a:xfrm>
            <a:custGeom>
              <a:avLst/>
              <a:gdLst/>
              <a:ahLst/>
              <a:cxnLst/>
              <a:rect l="0" t="0" r="0" b="0"/>
              <a:pathLst>
                <a:path w="1082624">
                  <a:moveTo>
                    <a:pt x="0" y="0"/>
                  </a:moveTo>
                  <a:lnTo>
                    <a:pt x="1082624" y="0"/>
                  </a:lnTo>
                </a:path>
              </a:pathLst>
            </a:custGeom>
            <a:ln w="3302" cap="flat">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36" name="Shape 28982"/>
            <p:cNvSpPr/>
            <p:nvPr/>
          </p:nvSpPr>
          <p:spPr>
            <a:xfrm>
              <a:off x="1857831" y="1196881"/>
              <a:ext cx="31636" cy="34798"/>
            </a:xfrm>
            <a:custGeom>
              <a:avLst/>
              <a:gdLst/>
              <a:ahLst/>
              <a:cxnLst/>
              <a:rect l="0" t="0" r="0" b="0"/>
              <a:pathLst>
                <a:path w="31636" h="34798">
                  <a:moveTo>
                    <a:pt x="0" y="0"/>
                  </a:moveTo>
                  <a:lnTo>
                    <a:pt x="31636" y="17399"/>
                  </a:lnTo>
                  <a:lnTo>
                    <a:pt x="0" y="34798"/>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sz="3600"/>
            </a:p>
          </p:txBody>
        </p:sp>
        <p:sp>
          <p:nvSpPr>
            <p:cNvPr id="37" name="Shape 28983"/>
            <p:cNvSpPr/>
            <p:nvPr/>
          </p:nvSpPr>
          <p:spPr>
            <a:xfrm>
              <a:off x="777951" y="988093"/>
              <a:ext cx="1738097" cy="0"/>
            </a:xfrm>
            <a:custGeom>
              <a:avLst/>
              <a:gdLst/>
              <a:ahLst/>
              <a:cxnLst/>
              <a:rect l="0" t="0" r="0" b="0"/>
              <a:pathLst>
                <a:path w="1738097">
                  <a:moveTo>
                    <a:pt x="0" y="0"/>
                  </a:moveTo>
                  <a:lnTo>
                    <a:pt x="1738097" y="0"/>
                  </a:lnTo>
                </a:path>
              </a:pathLst>
            </a:custGeom>
            <a:ln w="3302" cap="flat">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38" name="Shape 28984"/>
            <p:cNvSpPr/>
            <p:nvPr/>
          </p:nvSpPr>
          <p:spPr>
            <a:xfrm>
              <a:off x="2513311" y="970693"/>
              <a:ext cx="31636" cy="34798"/>
            </a:xfrm>
            <a:custGeom>
              <a:avLst/>
              <a:gdLst/>
              <a:ahLst/>
              <a:cxnLst/>
              <a:rect l="0" t="0" r="0" b="0"/>
              <a:pathLst>
                <a:path w="31636" h="34798">
                  <a:moveTo>
                    <a:pt x="0" y="0"/>
                  </a:moveTo>
                  <a:lnTo>
                    <a:pt x="31636" y="17399"/>
                  </a:lnTo>
                  <a:lnTo>
                    <a:pt x="0" y="34798"/>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sz="3600"/>
            </a:p>
          </p:txBody>
        </p:sp>
        <p:sp>
          <p:nvSpPr>
            <p:cNvPr id="39" name="Shape 28985"/>
            <p:cNvSpPr/>
            <p:nvPr/>
          </p:nvSpPr>
          <p:spPr>
            <a:xfrm>
              <a:off x="1950987" y="1242346"/>
              <a:ext cx="566306" cy="0"/>
            </a:xfrm>
            <a:custGeom>
              <a:avLst/>
              <a:gdLst/>
              <a:ahLst/>
              <a:cxnLst/>
              <a:rect l="0" t="0" r="0" b="0"/>
              <a:pathLst>
                <a:path w="566306">
                  <a:moveTo>
                    <a:pt x="0" y="0"/>
                  </a:moveTo>
                  <a:lnTo>
                    <a:pt x="566306" y="0"/>
                  </a:lnTo>
                </a:path>
              </a:pathLst>
            </a:custGeom>
            <a:ln w="3302" cap="flat">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40" name="Shape 28986"/>
            <p:cNvSpPr/>
            <p:nvPr/>
          </p:nvSpPr>
          <p:spPr>
            <a:xfrm>
              <a:off x="2514544" y="1224945"/>
              <a:ext cx="31636" cy="34798"/>
            </a:xfrm>
            <a:custGeom>
              <a:avLst/>
              <a:gdLst/>
              <a:ahLst/>
              <a:cxnLst/>
              <a:rect l="0" t="0" r="0" b="0"/>
              <a:pathLst>
                <a:path w="31636" h="34798">
                  <a:moveTo>
                    <a:pt x="0" y="0"/>
                  </a:moveTo>
                  <a:lnTo>
                    <a:pt x="31636" y="17399"/>
                  </a:lnTo>
                  <a:lnTo>
                    <a:pt x="0" y="34798"/>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sz="3600"/>
            </a:p>
          </p:txBody>
        </p:sp>
        <p:sp>
          <p:nvSpPr>
            <p:cNvPr id="41" name="Shape 28987"/>
            <p:cNvSpPr/>
            <p:nvPr/>
          </p:nvSpPr>
          <p:spPr>
            <a:xfrm>
              <a:off x="2597360" y="1414053"/>
              <a:ext cx="75146" cy="27241"/>
            </a:xfrm>
            <a:custGeom>
              <a:avLst/>
              <a:gdLst/>
              <a:ahLst/>
              <a:cxnLst/>
              <a:rect l="0" t="0" r="0" b="0"/>
              <a:pathLst>
                <a:path w="75146" h="27241">
                  <a:moveTo>
                    <a:pt x="0" y="0"/>
                  </a:moveTo>
                  <a:lnTo>
                    <a:pt x="75146" y="0"/>
                  </a:lnTo>
                  <a:lnTo>
                    <a:pt x="75146" y="27241"/>
                  </a:lnTo>
                  <a:lnTo>
                    <a:pt x="52299" y="27241"/>
                  </a:lnTo>
                </a:path>
              </a:pathLst>
            </a:custGeom>
            <a:ln w="3302" cap="flat">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42" name="Shape 28988"/>
            <p:cNvSpPr/>
            <p:nvPr/>
          </p:nvSpPr>
          <p:spPr>
            <a:xfrm>
              <a:off x="2620759" y="1423898"/>
              <a:ext cx="31636" cy="34798"/>
            </a:xfrm>
            <a:custGeom>
              <a:avLst/>
              <a:gdLst/>
              <a:ahLst/>
              <a:cxnLst/>
              <a:rect l="0" t="0" r="0" b="0"/>
              <a:pathLst>
                <a:path w="31636" h="34798">
                  <a:moveTo>
                    <a:pt x="31636" y="0"/>
                  </a:moveTo>
                  <a:lnTo>
                    <a:pt x="31636" y="34798"/>
                  </a:lnTo>
                  <a:lnTo>
                    <a:pt x="0" y="17399"/>
                  </a:lnTo>
                  <a:lnTo>
                    <a:pt x="31636"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sz="3600"/>
            </a:p>
          </p:txBody>
        </p:sp>
        <p:sp>
          <p:nvSpPr>
            <p:cNvPr id="43" name="Shape 28989"/>
            <p:cNvSpPr/>
            <p:nvPr/>
          </p:nvSpPr>
          <p:spPr>
            <a:xfrm>
              <a:off x="2617584" y="1477617"/>
              <a:ext cx="593699" cy="0"/>
            </a:xfrm>
            <a:custGeom>
              <a:avLst/>
              <a:gdLst/>
              <a:ahLst/>
              <a:cxnLst/>
              <a:rect l="0" t="0" r="0" b="0"/>
              <a:pathLst>
                <a:path w="593699">
                  <a:moveTo>
                    <a:pt x="0" y="0"/>
                  </a:moveTo>
                  <a:lnTo>
                    <a:pt x="593699" y="0"/>
                  </a:lnTo>
                </a:path>
              </a:pathLst>
            </a:custGeom>
            <a:ln w="3302" cap="flat">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44" name="Shape 28990"/>
            <p:cNvSpPr/>
            <p:nvPr/>
          </p:nvSpPr>
          <p:spPr>
            <a:xfrm>
              <a:off x="3208547" y="1460217"/>
              <a:ext cx="31636" cy="34798"/>
            </a:xfrm>
            <a:custGeom>
              <a:avLst/>
              <a:gdLst/>
              <a:ahLst/>
              <a:cxnLst/>
              <a:rect l="0" t="0" r="0" b="0"/>
              <a:pathLst>
                <a:path w="31636" h="34798">
                  <a:moveTo>
                    <a:pt x="0" y="0"/>
                  </a:moveTo>
                  <a:lnTo>
                    <a:pt x="31636" y="17399"/>
                  </a:lnTo>
                  <a:lnTo>
                    <a:pt x="0" y="34798"/>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sz="3600"/>
            </a:p>
          </p:txBody>
        </p:sp>
        <p:sp>
          <p:nvSpPr>
            <p:cNvPr id="45" name="Shape 28991"/>
            <p:cNvSpPr/>
            <p:nvPr/>
          </p:nvSpPr>
          <p:spPr>
            <a:xfrm>
              <a:off x="3301105" y="1639414"/>
              <a:ext cx="602501" cy="0"/>
            </a:xfrm>
            <a:custGeom>
              <a:avLst/>
              <a:gdLst/>
              <a:ahLst/>
              <a:cxnLst/>
              <a:rect l="0" t="0" r="0" b="0"/>
              <a:pathLst>
                <a:path w="602501">
                  <a:moveTo>
                    <a:pt x="0" y="0"/>
                  </a:moveTo>
                  <a:lnTo>
                    <a:pt x="602501" y="0"/>
                  </a:lnTo>
                </a:path>
              </a:pathLst>
            </a:custGeom>
            <a:ln w="3302" cap="flat">
              <a:custDash>
                <a:ds d="130000" sp="78000"/>
              </a:custDash>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46" name="Shape 28992"/>
            <p:cNvSpPr/>
            <p:nvPr/>
          </p:nvSpPr>
          <p:spPr>
            <a:xfrm>
              <a:off x="3900864" y="1622013"/>
              <a:ext cx="31636" cy="34798"/>
            </a:xfrm>
            <a:custGeom>
              <a:avLst/>
              <a:gdLst/>
              <a:ahLst/>
              <a:cxnLst/>
              <a:rect l="0" t="0" r="0" b="0"/>
              <a:pathLst>
                <a:path w="31636" h="34798">
                  <a:moveTo>
                    <a:pt x="0" y="0"/>
                  </a:moveTo>
                  <a:lnTo>
                    <a:pt x="31636" y="17399"/>
                  </a:lnTo>
                  <a:lnTo>
                    <a:pt x="0" y="34798"/>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sz="3600"/>
            </a:p>
          </p:txBody>
        </p:sp>
        <p:sp>
          <p:nvSpPr>
            <p:cNvPr id="47" name="Shape 28993"/>
            <p:cNvSpPr/>
            <p:nvPr/>
          </p:nvSpPr>
          <p:spPr>
            <a:xfrm>
              <a:off x="751293" y="177636"/>
              <a:ext cx="0" cy="175819"/>
            </a:xfrm>
            <a:custGeom>
              <a:avLst/>
              <a:gdLst/>
              <a:ahLst/>
              <a:cxnLst/>
              <a:rect l="0" t="0" r="0" b="0"/>
              <a:pathLst>
                <a:path h="175819">
                  <a:moveTo>
                    <a:pt x="0" y="0"/>
                  </a:moveTo>
                  <a:lnTo>
                    <a:pt x="0" y="175819"/>
                  </a:lnTo>
                </a:path>
              </a:pathLst>
            </a:custGeom>
            <a:ln w="3302" cap="flat">
              <a:custDash>
                <a:ds d="130000" sp="78000"/>
              </a:custDash>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48" name="Shape 28994"/>
            <p:cNvSpPr/>
            <p:nvPr/>
          </p:nvSpPr>
          <p:spPr>
            <a:xfrm>
              <a:off x="1165084" y="174335"/>
              <a:ext cx="0" cy="318440"/>
            </a:xfrm>
            <a:custGeom>
              <a:avLst/>
              <a:gdLst/>
              <a:ahLst/>
              <a:cxnLst/>
              <a:rect l="0" t="0" r="0" b="0"/>
              <a:pathLst>
                <a:path h="318440">
                  <a:moveTo>
                    <a:pt x="0" y="0"/>
                  </a:moveTo>
                  <a:lnTo>
                    <a:pt x="0" y="318440"/>
                  </a:lnTo>
                </a:path>
              </a:pathLst>
            </a:custGeom>
            <a:ln w="3302" cap="flat">
              <a:custDash>
                <a:ds d="130000" sp="78000"/>
              </a:custDash>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49" name="Shape 28995"/>
            <p:cNvSpPr/>
            <p:nvPr/>
          </p:nvSpPr>
          <p:spPr>
            <a:xfrm>
              <a:off x="810106" y="865913"/>
              <a:ext cx="327762" cy="0"/>
            </a:xfrm>
            <a:custGeom>
              <a:avLst/>
              <a:gdLst/>
              <a:ahLst/>
              <a:cxnLst/>
              <a:rect l="0" t="0" r="0" b="0"/>
              <a:pathLst>
                <a:path w="327762">
                  <a:moveTo>
                    <a:pt x="327762" y="0"/>
                  </a:moveTo>
                  <a:lnTo>
                    <a:pt x="0" y="0"/>
                  </a:lnTo>
                </a:path>
              </a:pathLst>
            </a:custGeom>
            <a:ln w="3302" cap="flat">
              <a:custDash>
                <a:ds d="130000" sp="78000"/>
              </a:custDash>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50" name="Shape 28996"/>
            <p:cNvSpPr/>
            <p:nvPr/>
          </p:nvSpPr>
          <p:spPr>
            <a:xfrm>
              <a:off x="781218" y="848510"/>
              <a:ext cx="31636" cy="34798"/>
            </a:xfrm>
            <a:custGeom>
              <a:avLst/>
              <a:gdLst/>
              <a:ahLst/>
              <a:cxnLst/>
              <a:rect l="0" t="0" r="0" b="0"/>
              <a:pathLst>
                <a:path w="31636" h="34798">
                  <a:moveTo>
                    <a:pt x="31636" y="0"/>
                  </a:moveTo>
                  <a:lnTo>
                    <a:pt x="31636" y="34798"/>
                  </a:lnTo>
                  <a:lnTo>
                    <a:pt x="0" y="17399"/>
                  </a:lnTo>
                  <a:lnTo>
                    <a:pt x="31636"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sz="3600"/>
            </a:p>
          </p:txBody>
        </p:sp>
        <p:sp>
          <p:nvSpPr>
            <p:cNvPr id="51" name="Shape 28997"/>
            <p:cNvSpPr/>
            <p:nvPr/>
          </p:nvSpPr>
          <p:spPr>
            <a:xfrm>
              <a:off x="809857" y="1063624"/>
              <a:ext cx="1735087" cy="0"/>
            </a:xfrm>
            <a:custGeom>
              <a:avLst/>
              <a:gdLst/>
              <a:ahLst/>
              <a:cxnLst/>
              <a:rect l="0" t="0" r="0" b="0"/>
              <a:pathLst>
                <a:path w="1735087">
                  <a:moveTo>
                    <a:pt x="1735087" y="0"/>
                  </a:moveTo>
                  <a:lnTo>
                    <a:pt x="0" y="0"/>
                  </a:lnTo>
                </a:path>
              </a:pathLst>
            </a:custGeom>
            <a:ln w="3302" cap="flat">
              <a:custDash>
                <a:ds d="130000" sp="78000"/>
              </a:custDash>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52" name="Shape 28998"/>
            <p:cNvSpPr/>
            <p:nvPr/>
          </p:nvSpPr>
          <p:spPr>
            <a:xfrm>
              <a:off x="780965" y="1046226"/>
              <a:ext cx="31636" cy="34798"/>
            </a:xfrm>
            <a:custGeom>
              <a:avLst/>
              <a:gdLst/>
              <a:ahLst/>
              <a:cxnLst/>
              <a:rect l="0" t="0" r="0" b="0"/>
              <a:pathLst>
                <a:path w="31636" h="34798">
                  <a:moveTo>
                    <a:pt x="31636" y="0"/>
                  </a:moveTo>
                  <a:lnTo>
                    <a:pt x="31636" y="34798"/>
                  </a:lnTo>
                  <a:lnTo>
                    <a:pt x="0" y="17399"/>
                  </a:lnTo>
                  <a:lnTo>
                    <a:pt x="31636"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sz="3600"/>
            </a:p>
          </p:txBody>
        </p:sp>
        <p:sp>
          <p:nvSpPr>
            <p:cNvPr id="53" name="Shape 28999"/>
            <p:cNvSpPr/>
            <p:nvPr/>
          </p:nvSpPr>
          <p:spPr>
            <a:xfrm>
              <a:off x="1926294" y="175157"/>
              <a:ext cx="0" cy="1043241"/>
            </a:xfrm>
            <a:custGeom>
              <a:avLst/>
              <a:gdLst/>
              <a:ahLst/>
              <a:cxnLst/>
              <a:rect l="0" t="0" r="0" b="0"/>
              <a:pathLst>
                <a:path h="1043241">
                  <a:moveTo>
                    <a:pt x="0" y="0"/>
                  </a:moveTo>
                  <a:lnTo>
                    <a:pt x="0" y="1043241"/>
                  </a:lnTo>
                </a:path>
              </a:pathLst>
            </a:custGeom>
            <a:ln w="3302" cap="flat">
              <a:custDash>
                <a:ds d="130000" sp="78000"/>
              </a:custDash>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54" name="Shape 29000"/>
            <p:cNvSpPr/>
            <p:nvPr/>
          </p:nvSpPr>
          <p:spPr>
            <a:xfrm>
              <a:off x="2573398" y="794904"/>
              <a:ext cx="0" cy="446608"/>
            </a:xfrm>
            <a:custGeom>
              <a:avLst/>
              <a:gdLst/>
              <a:ahLst/>
              <a:cxnLst/>
              <a:rect l="0" t="0" r="0" b="0"/>
              <a:pathLst>
                <a:path h="446608">
                  <a:moveTo>
                    <a:pt x="0" y="0"/>
                  </a:moveTo>
                  <a:lnTo>
                    <a:pt x="0" y="446608"/>
                  </a:lnTo>
                </a:path>
              </a:pathLst>
            </a:custGeom>
            <a:ln w="3302" cap="flat">
              <a:custDash>
                <a:ds d="130000" sp="78000"/>
              </a:custDash>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55" name="Shape 29001"/>
            <p:cNvSpPr/>
            <p:nvPr/>
          </p:nvSpPr>
          <p:spPr>
            <a:xfrm>
              <a:off x="3333823" y="1716594"/>
              <a:ext cx="716470" cy="0"/>
            </a:xfrm>
            <a:custGeom>
              <a:avLst/>
              <a:gdLst/>
              <a:ahLst/>
              <a:cxnLst/>
              <a:rect l="0" t="0" r="0" b="0"/>
              <a:pathLst>
                <a:path w="716470">
                  <a:moveTo>
                    <a:pt x="716470" y="0"/>
                  </a:moveTo>
                  <a:lnTo>
                    <a:pt x="0" y="0"/>
                  </a:lnTo>
                </a:path>
              </a:pathLst>
            </a:custGeom>
            <a:ln w="3302" cap="flat">
              <a:custDash>
                <a:ds d="130000" sp="78000"/>
              </a:custDash>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56" name="Shape 29002"/>
            <p:cNvSpPr/>
            <p:nvPr/>
          </p:nvSpPr>
          <p:spPr>
            <a:xfrm>
              <a:off x="3304931" y="1699201"/>
              <a:ext cx="31636" cy="34798"/>
            </a:xfrm>
            <a:custGeom>
              <a:avLst/>
              <a:gdLst/>
              <a:ahLst/>
              <a:cxnLst/>
              <a:rect l="0" t="0" r="0" b="0"/>
              <a:pathLst>
                <a:path w="31636" h="34798">
                  <a:moveTo>
                    <a:pt x="31636" y="0"/>
                  </a:moveTo>
                  <a:lnTo>
                    <a:pt x="31636" y="34798"/>
                  </a:lnTo>
                  <a:lnTo>
                    <a:pt x="0" y="17399"/>
                  </a:lnTo>
                  <a:lnTo>
                    <a:pt x="31636"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sz="3600"/>
            </a:p>
          </p:txBody>
        </p:sp>
        <p:sp>
          <p:nvSpPr>
            <p:cNvPr id="57" name="Shape 29003"/>
            <p:cNvSpPr/>
            <p:nvPr/>
          </p:nvSpPr>
          <p:spPr>
            <a:xfrm>
              <a:off x="2649201" y="1748791"/>
              <a:ext cx="597421" cy="0"/>
            </a:xfrm>
            <a:custGeom>
              <a:avLst/>
              <a:gdLst/>
              <a:ahLst/>
              <a:cxnLst/>
              <a:rect l="0" t="0" r="0" b="0"/>
              <a:pathLst>
                <a:path w="597421">
                  <a:moveTo>
                    <a:pt x="597421" y="0"/>
                  </a:moveTo>
                  <a:lnTo>
                    <a:pt x="0" y="0"/>
                  </a:lnTo>
                </a:path>
              </a:pathLst>
            </a:custGeom>
            <a:ln w="3302" cap="flat">
              <a:custDash>
                <a:ds d="130000" sp="78000"/>
              </a:custDash>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58" name="Shape 29004"/>
            <p:cNvSpPr/>
            <p:nvPr/>
          </p:nvSpPr>
          <p:spPr>
            <a:xfrm>
              <a:off x="2620306" y="1731394"/>
              <a:ext cx="31636" cy="34798"/>
            </a:xfrm>
            <a:custGeom>
              <a:avLst/>
              <a:gdLst/>
              <a:ahLst/>
              <a:cxnLst/>
              <a:rect l="0" t="0" r="0" b="0"/>
              <a:pathLst>
                <a:path w="31636" h="34798">
                  <a:moveTo>
                    <a:pt x="31636" y="0"/>
                  </a:moveTo>
                  <a:lnTo>
                    <a:pt x="31636" y="34798"/>
                  </a:lnTo>
                  <a:lnTo>
                    <a:pt x="0" y="17399"/>
                  </a:lnTo>
                  <a:lnTo>
                    <a:pt x="31636"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sz="3600"/>
            </a:p>
          </p:txBody>
        </p:sp>
        <p:sp>
          <p:nvSpPr>
            <p:cNvPr id="59" name="Shape 29005"/>
            <p:cNvSpPr/>
            <p:nvPr/>
          </p:nvSpPr>
          <p:spPr>
            <a:xfrm>
              <a:off x="810108" y="2309706"/>
              <a:ext cx="1086396" cy="0"/>
            </a:xfrm>
            <a:custGeom>
              <a:avLst/>
              <a:gdLst/>
              <a:ahLst/>
              <a:cxnLst/>
              <a:rect l="0" t="0" r="0" b="0"/>
              <a:pathLst>
                <a:path w="1086396">
                  <a:moveTo>
                    <a:pt x="1086396" y="0"/>
                  </a:moveTo>
                  <a:lnTo>
                    <a:pt x="0" y="0"/>
                  </a:lnTo>
                </a:path>
              </a:pathLst>
            </a:custGeom>
            <a:ln w="3302" cap="flat">
              <a:custDash>
                <a:ds d="130000" sp="78000"/>
              </a:custDash>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60" name="Shape 29006"/>
            <p:cNvSpPr/>
            <p:nvPr/>
          </p:nvSpPr>
          <p:spPr>
            <a:xfrm>
              <a:off x="781211" y="2292308"/>
              <a:ext cx="31636" cy="34798"/>
            </a:xfrm>
            <a:custGeom>
              <a:avLst/>
              <a:gdLst/>
              <a:ahLst/>
              <a:cxnLst/>
              <a:rect l="0" t="0" r="0" b="0"/>
              <a:pathLst>
                <a:path w="31636" h="34798">
                  <a:moveTo>
                    <a:pt x="31636" y="0"/>
                  </a:moveTo>
                  <a:lnTo>
                    <a:pt x="31636" y="34798"/>
                  </a:lnTo>
                  <a:lnTo>
                    <a:pt x="0" y="17399"/>
                  </a:lnTo>
                  <a:lnTo>
                    <a:pt x="31636"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sz="3600"/>
            </a:p>
          </p:txBody>
        </p:sp>
        <p:sp>
          <p:nvSpPr>
            <p:cNvPr id="61" name="Shape 29007"/>
            <p:cNvSpPr/>
            <p:nvPr/>
          </p:nvSpPr>
          <p:spPr>
            <a:xfrm>
              <a:off x="227089" y="2586177"/>
              <a:ext cx="0" cy="53238"/>
            </a:xfrm>
            <a:custGeom>
              <a:avLst/>
              <a:gdLst/>
              <a:ahLst/>
              <a:cxnLst/>
              <a:rect l="0" t="0" r="0" b="0"/>
              <a:pathLst>
                <a:path h="53238">
                  <a:moveTo>
                    <a:pt x="0" y="0"/>
                  </a:moveTo>
                  <a:lnTo>
                    <a:pt x="0" y="53238"/>
                  </a:lnTo>
                </a:path>
              </a:pathLst>
            </a:custGeom>
            <a:ln w="3302" cap="flat">
              <a:custDash>
                <a:ds d="130000" sp="78000"/>
              </a:custDash>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62" name="Shape 29008"/>
            <p:cNvSpPr/>
            <p:nvPr/>
          </p:nvSpPr>
          <p:spPr>
            <a:xfrm>
              <a:off x="744690" y="2554808"/>
              <a:ext cx="0" cy="84607"/>
            </a:xfrm>
            <a:custGeom>
              <a:avLst/>
              <a:gdLst/>
              <a:ahLst/>
              <a:cxnLst/>
              <a:rect l="0" t="0" r="0" b="0"/>
              <a:pathLst>
                <a:path h="84607">
                  <a:moveTo>
                    <a:pt x="0" y="0"/>
                  </a:moveTo>
                  <a:lnTo>
                    <a:pt x="0" y="84607"/>
                  </a:lnTo>
                </a:path>
              </a:pathLst>
            </a:custGeom>
            <a:ln w="3302" cap="flat">
              <a:custDash>
                <a:ds d="130000" sp="78000"/>
              </a:custDash>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63" name="Shape 29009"/>
            <p:cNvSpPr/>
            <p:nvPr/>
          </p:nvSpPr>
          <p:spPr>
            <a:xfrm>
              <a:off x="3973855" y="175768"/>
              <a:ext cx="0" cy="2463648"/>
            </a:xfrm>
            <a:custGeom>
              <a:avLst/>
              <a:gdLst/>
              <a:ahLst/>
              <a:cxnLst/>
              <a:rect l="0" t="0" r="0" b="0"/>
              <a:pathLst>
                <a:path h="2463648">
                  <a:moveTo>
                    <a:pt x="0" y="0"/>
                  </a:moveTo>
                  <a:lnTo>
                    <a:pt x="0" y="2463648"/>
                  </a:lnTo>
                </a:path>
              </a:pathLst>
            </a:custGeom>
            <a:ln w="3302" cap="flat">
              <a:custDash>
                <a:ds d="130000" sp="78000"/>
              </a:custDash>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64" name="Shape 29010"/>
            <p:cNvSpPr/>
            <p:nvPr/>
          </p:nvSpPr>
          <p:spPr>
            <a:xfrm>
              <a:off x="3272600" y="176555"/>
              <a:ext cx="0" cy="2462860"/>
            </a:xfrm>
            <a:custGeom>
              <a:avLst/>
              <a:gdLst/>
              <a:ahLst/>
              <a:cxnLst/>
              <a:rect l="0" t="0" r="0" b="0"/>
              <a:pathLst>
                <a:path h="2462860">
                  <a:moveTo>
                    <a:pt x="0" y="0"/>
                  </a:moveTo>
                  <a:lnTo>
                    <a:pt x="0" y="2462860"/>
                  </a:lnTo>
                </a:path>
              </a:pathLst>
            </a:custGeom>
            <a:ln w="3302" cap="flat">
              <a:custDash>
                <a:ds d="130000" sp="78000"/>
              </a:custDash>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65" name="Shape 29011"/>
            <p:cNvSpPr/>
            <p:nvPr/>
          </p:nvSpPr>
          <p:spPr>
            <a:xfrm>
              <a:off x="1950987" y="1994370"/>
              <a:ext cx="595185" cy="0"/>
            </a:xfrm>
            <a:custGeom>
              <a:avLst/>
              <a:gdLst/>
              <a:ahLst/>
              <a:cxnLst/>
              <a:rect l="0" t="0" r="0" b="0"/>
              <a:pathLst>
                <a:path w="595185">
                  <a:moveTo>
                    <a:pt x="595185" y="0"/>
                  </a:moveTo>
                  <a:lnTo>
                    <a:pt x="0" y="0"/>
                  </a:lnTo>
                </a:path>
              </a:pathLst>
            </a:custGeom>
            <a:ln w="3302" cap="flat">
              <a:custDash>
                <a:ds d="130000" sp="78000"/>
              </a:custDash>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66" name="Shape 29012"/>
            <p:cNvSpPr/>
            <p:nvPr/>
          </p:nvSpPr>
          <p:spPr>
            <a:xfrm>
              <a:off x="1923745" y="2309711"/>
              <a:ext cx="0" cy="329705"/>
            </a:xfrm>
            <a:custGeom>
              <a:avLst/>
              <a:gdLst/>
              <a:ahLst/>
              <a:cxnLst/>
              <a:rect l="0" t="0" r="0" b="0"/>
              <a:pathLst>
                <a:path h="329705">
                  <a:moveTo>
                    <a:pt x="0" y="0"/>
                  </a:moveTo>
                  <a:lnTo>
                    <a:pt x="0" y="329705"/>
                  </a:lnTo>
                </a:path>
              </a:pathLst>
            </a:custGeom>
            <a:ln w="3302" cap="flat">
              <a:custDash>
                <a:ds d="130000" sp="78000"/>
              </a:custDash>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67" name="Shape 29013"/>
            <p:cNvSpPr/>
            <p:nvPr/>
          </p:nvSpPr>
          <p:spPr>
            <a:xfrm>
              <a:off x="1165111" y="865911"/>
              <a:ext cx="0" cy="1773504"/>
            </a:xfrm>
            <a:custGeom>
              <a:avLst/>
              <a:gdLst/>
              <a:ahLst/>
              <a:cxnLst/>
              <a:rect l="0" t="0" r="0" b="0"/>
              <a:pathLst>
                <a:path h="1773504">
                  <a:moveTo>
                    <a:pt x="0" y="0"/>
                  </a:moveTo>
                  <a:lnTo>
                    <a:pt x="0" y="1773504"/>
                  </a:lnTo>
                </a:path>
              </a:pathLst>
            </a:custGeom>
            <a:ln w="3302" cap="flat">
              <a:custDash>
                <a:ds d="130000" sp="78000"/>
              </a:custDash>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68" name="Shape 29014"/>
            <p:cNvSpPr/>
            <p:nvPr/>
          </p:nvSpPr>
          <p:spPr>
            <a:xfrm>
              <a:off x="2571763" y="1994370"/>
              <a:ext cx="0" cy="645046"/>
            </a:xfrm>
            <a:custGeom>
              <a:avLst/>
              <a:gdLst/>
              <a:ahLst/>
              <a:cxnLst/>
              <a:rect l="0" t="0" r="0" b="0"/>
              <a:pathLst>
                <a:path h="645046">
                  <a:moveTo>
                    <a:pt x="0" y="0"/>
                  </a:moveTo>
                  <a:lnTo>
                    <a:pt x="0" y="645046"/>
                  </a:lnTo>
                </a:path>
              </a:pathLst>
            </a:custGeom>
            <a:ln w="3302" cap="flat">
              <a:custDash>
                <a:ds d="130000" sp="78000"/>
              </a:custDash>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69" name="Shape 29015"/>
            <p:cNvSpPr/>
            <p:nvPr/>
          </p:nvSpPr>
          <p:spPr>
            <a:xfrm>
              <a:off x="1214641" y="648398"/>
              <a:ext cx="971438" cy="24803"/>
            </a:xfrm>
            <a:custGeom>
              <a:avLst/>
              <a:gdLst/>
              <a:ahLst/>
              <a:cxnLst/>
              <a:rect l="0" t="0" r="0" b="0"/>
              <a:pathLst>
                <a:path w="1046061">
                  <a:moveTo>
                    <a:pt x="0" y="0"/>
                  </a:moveTo>
                  <a:lnTo>
                    <a:pt x="1046061" y="0"/>
                  </a:lnTo>
                </a:path>
              </a:pathLst>
            </a:custGeom>
            <a:ln w="3302" cap="flat">
              <a:custDash>
                <a:ds d="130000" sp="78000"/>
              </a:custDash>
              <a:miter lim="100000"/>
            </a:ln>
          </p:spPr>
          <p:style>
            <a:lnRef idx="1">
              <a:srgbClr val="000000"/>
            </a:lnRef>
            <a:fillRef idx="0">
              <a:srgbClr val="000000">
                <a:alpha val="0"/>
              </a:srgbClr>
            </a:fillRef>
            <a:effectRef idx="0">
              <a:scrgbClr r="0" g="0" b="0"/>
            </a:effectRef>
            <a:fontRef idx="none"/>
          </p:style>
          <p:txBody>
            <a:bodyPr/>
            <a:lstStyle/>
            <a:p>
              <a:endParaRPr lang="en-US" sz="3600"/>
            </a:p>
          </p:txBody>
        </p:sp>
        <p:sp>
          <p:nvSpPr>
            <p:cNvPr id="70" name="Shape 29016"/>
            <p:cNvSpPr/>
            <p:nvPr/>
          </p:nvSpPr>
          <p:spPr>
            <a:xfrm>
              <a:off x="2197454" y="630924"/>
              <a:ext cx="31636" cy="34798"/>
            </a:xfrm>
            <a:custGeom>
              <a:avLst/>
              <a:gdLst/>
              <a:ahLst/>
              <a:cxnLst/>
              <a:rect l="0" t="0" r="0" b="0"/>
              <a:pathLst>
                <a:path w="31636" h="34798">
                  <a:moveTo>
                    <a:pt x="0" y="0"/>
                  </a:moveTo>
                  <a:lnTo>
                    <a:pt x="31636" y="17399"/>
                  </a:lnTo>
                  <a:lnTo>
                    <a:pt x="0" y="34798"/>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sz="3600"/>
            </a:p>
          </p:txBody>
        </p:sp>
        <p:sp>
          <p:nvSpPr>
            <p:cNvPr id="74" name="Rectangle 73"/>
            <p:cNvSpPr/>
            <p:nvPr/>
          </p:nvSpPr>
          <p:spPr>
            <a:xfrm>
              <a:off x="163187" y="41886"/>
              <a:ext cx="169268"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dirty="0">
                  <a:solidFill>
                    <a:srgbClr val="000000"/>
                  </a:solidFill>
                  <a:effectLst/>
                  <a:latin typeface="Franklin Gothic"/>
                  <a:ea typeface="Franklin Gothic"/>
                  <a:cs typeface="Franklin Gothic"/>
                </a:rPr>
                <a:t>Client</a:t>
              </a:r>
              <a:endParaRPr lang="en-US"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75" name="Rectangle 74"/>
            <p:cNvSpPr/>
            <p:nvPr/>
          </p:nvSpPr>
          <p:spPr>
            <a:xfrm>
              <a:off x="226373" y="105283"/>
              <a:ext cx="21009"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a:t>
              </a:r>
              <a:endParaRPr lang="en-US">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76" name="Rectangle 75"/>
            <p:cNvSpPr/>
            <p:nvPr/>
          </p:nvSpPr>
          <p:spPr>
            <a:xfrm>
              <a:off x="604641" y="35810"/>
              <a:ext cx="394678"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dirty="0">
                  <a:solidFill>
                    <a:srgbClr val="000000"/>
                  </a:solidFill>
                  <a:effectLst/>
                  <a:latin typeface="Franklin Gothic"/>
                  <a:ea typeface="Franklin Gothic"/>
                  <a:cs typeface="Franklin Gothic"/>
                </a:rPr>
                <a:t>Configuration</a:t>
              </a:r>
              <a:endParaRPr lang="en-US"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77" name="Rectangle 76"/>
            <p:cNvSpPr/>
            <p:nvPr/>
          </p:nvSpPr>
          <p:spPr>
            <a:xfrm>
              <a:off x="746809" y="99207"/>
              <a:ext cx="21009"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a:t>
              </a:r>
              <a:endParaRPr lang="en-US">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78" name="Rectangle 77"/>
            <p:cNvSpPr/>
            <p:nvPr/>
          </p:nvSpPr>
          <p:spPr>
            <a:xfrm>
              <a:off x="1018411" y="41516"/>
              <a:ext cx="389268"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PoolManager</a:t>
              </a:r>
              <a:endParaRPr lang="en-US">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79" name="Rectangle 78"/>
            <p:cNvSpPr/>
            <p:nvPr/>
          </p:nvSpPr>
          <p:spPr>
            <a:xfrm>
              <a:off x="1160579" y="104913"/>
              <a:ext cx="21009"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a:t>
              </a:r>
              <a:endParaRPr lang="en-US">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80" name="Rectangle 79"/>
            <p:cNvSpPr/>
            <p:nvPr/>
          </p:nvSpPr>
          <p:spPr>
            <a:xfrm>
              <a:off x="1763589" y="42732"/>
              <a:ext cx="435080"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dirty="0" err="1">
                  <a:solidFill>
                    <a:srgbClr val="000000"/>
                  </a:solidFill>
                  <a:effectLst/>
                  <a:latin typeface="Franklin Gothic"/>
                  <a:ea typeface="Franklin Gothic"/>
                  <a:cs typeface="Franklin Gothic"/>
                </a:rPr>
                <a:t>SessionCookie</a:t>
              </a:r>
              <a:endParaRPr lang="en-US"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81" name="Rectangle 80"/>
            <p:cNvSpPr/>
            <p:nvPr/>
          </p:nvSpPr>
          <p:spPr>
            <a:xfrm>
              <a:off x="1921553" y="106128"/>
              <a:ext cx="21009"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a:t>
              </a:r>
              <a:endParaRPr lang="en-US">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82" name="Rectangle 81"/>
            <p:cNvSpPr/>
            <p:nvPr/>
          </p:nvSpPr>
          <p:spPr>
            <a:xfrm>
              <a:off x="3053504" y="44158"/>
              <a:ext cx="582004"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ConnectionStrategy</a:t>
              </a:r>
              <a:endParaRPr lang="en-US">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83" name="Rectangle 82"/>
            <p:cNvSpPr/>
            <p:nvPr/>
          </p:nvSpPr>
          <p:spPr>
            <a:xfrm>
              <a:off x="3274654" y="107555"/>
              <a:ext cx="21009"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a:t>
              </a:r>
              <a:endParaRPr lang="en-US">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84" name="Rectangle 83"/>
            <p:cNvSpPr/>
            <p:nvPr/>
          </p:nvSpPr>
          <p:spPr>
            <a:xfrm>
              <a:off x="3721232" y="42942"/>
              <a:ext cx="677002"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ApplicationModuleImpl</a:t>
              </a:r>
              <a:endParaRPr lang="en-US">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85" name="Rectangle 84"/>
            <p:cNvSpPr/>
            <p:nvPr/>
          </p:nvSpPr>
          <p:spPr>
            <a:xfrm>
              <a:off x="3958178" y="106339"/>
              <a:ext cx="21009"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a:t>
              </a:r>
              <a:endParaRPr lang="en-US">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86" name="Rectangle 85"/>
            <p:cNvSpPr/>
            <p:nvPr/>
          </p:nvSpPr>
          <p:spPr>
            <a:xfrm>
              <a:off x="884855" y="413392"/>
              <a:ext cx="237566"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findPool</a:t>
              </a:r>
              <a:endParaRPr lang="en-US">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87" name="Rectangle 86"/>
            <p:cNvSpPr/>
            <p:nvPr/>
          </p:nvSpPr>
          <p:spPr>
            <a:xfrm>
              <a:off x="802862" y="898114"/>
              <a:ext cx="676440"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ApplicationModulePool</a:t>
              </a:r>
              <a:endParaRPr lang="en-US">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88" name="Rectangle 87"/>
            <p:cNvSpPr/>
            <p:nvPr/>
          </p:nvSpPr>
          <p:spPr>
            <a:xfrm>
              <a:off x="1276225" y="535378"/>
              <a:ext cx="314646"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createPool</a:t>
              </a:r>
              <a:endParaRPr lang="en-US">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89" name="Rectangle 88"/>
            <p:cNvSpPr/>
            <p:nvPr/>
          </p:nvSpPr>
          <p:spPr>
            <a:xfrm>
              <a:off x="1728509" y="563642"/>
              <a:ext cx="187186"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create</a:t>
              </a:r>
              <a:endParaRPr lang="en-US">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90" name="Rectangle 89"/>
            <p:cNvSpPr/>
            <p:nvPr/>
          </p:nvSpPr>
          <p:spPr>
            <a:xfrm>
              <a:off x="1699716" y="893835"/>
              <a:ext cx="622266"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createSessionCookie</a:t>
              </a:r>
              <a:endParaRPr lang="en-US">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91" name="Rectangle 90"/>
            <p:cNvSpPr/>
            <p:nvPr/>
          </p:nvSpPr>
          <p:spPr>
            <a:xfrm>
              <a:off x="1355418" y="1103731"/>
              <a:ext cx="435080"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SessionCookie</a:t>
              </a:r>
              <a:endParaRPr lang="en-US">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92" name="Rectangle 91"/>
            <p:cNvSpPr/>
            <p:nvPr/>
          </p:nvSpPr>
          <p:spPr>
            <a:xfrm>
              <a:off x="1067861" y="1244314"/>
              <a:ext cx="655361"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useApplicationModule</a:t>
              </a:r>
              <a:endParaRPr lang="en-US">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93" name="Rectangle 92"/>
            <p:cNvSpPr/>
            <p:nvPr/>
          </p:nvSpPr>
          <p:spPr>
            <a:xfrm>
              <a:off x="1980036" y="1162479"/>
              <a:ext cx="655360"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useApplicationModule</a:t>
              </a:r>
              <a:endParaRPr lang="en-US">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94" name="Rectangle 93"/>
            <p:cNvSpPr/>
            <p:nvPr/>
          </p:nvSpPr>
          <p:spPr>
            <a:xfrm>
              <a:off x="2044596" y="2027477"/>
              <a:ext cx="548980"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ApplicationModule</a:t>
              </a:r>
              <a:endParaRPr lang="en-US">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95" name="Rectangle 94"/>
            <p:cNvSpPr/>
            <p:nvPr/>
          </p:nvSpPr>
          <p:spPr>
            <a:xfrm>
              <a:off x="1266399" y="2334001"/>
              <a:ext cx="548979"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dirty="0" err="1">
                  <a:solidFill>
                    <a:srgbClr val="000000"/>
                  </a:solidFill>
                  <a:effectLst/>
                  <a:latin typeface="Franklin Gothic"/>
                  <a:ea typeface="Franklin Gothic"/>
                  <a:cs typeface="Franklin Gothic"/>
                </a:rPr>
                <a:t>ApplicationModule</a:t>
              </a:r>
              <a:endParaRPr lang="en-US"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96" name="Rectangle 95"/>
            <p:cNvSpPr/>
            <p:nvPr/>
          </p:nvSpPr>
          <p:spPr>
            <a:xfrm>
              <a:off x="2748618" y="1778856"/>
              <a:ext cx="548980"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ApplicationModule</a:t>
              </a:r>
              <a:endParaRPr lang="en-US">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98" name="Rectangle 97"/>
            <p:cNvSpPr/>
            <p:nvPr/>
          </p:nvSpPr>
          <p:spPr>
            <a:xfrm>
              <a:off x="2687282" y="1359855"/>
              <a:ext cx="591560"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instantiateResource</a:t>
              </a:r>
              <a:endParaRPr lang="en-US">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99" name="Rectangle 98"/>
            <p:cNvSpPr/>
            <p:nvPr/>
          </p:nvSpPr>
          <p:spPr>
            <a:xfrm>
              <a:off x="3484920" y="1560929"/>
              <a:ext cx="874587"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createRootApplicationModule</a:t>
              </a:r>
              <a:endParaRPr lang="en-US">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100" name="Rectangle 99"/>
            <p:cNvSpPr/>
            <p:nvPr/>
          </p:nvSpPr>
          <p:spPr>
            <a:xfrm>
              <a:off x="3421365" y="1742719"/>
              <a:ext cx="548980"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ApplicationModule</a:t>
              </a:r>
              <a:endParaRPr lang="en-US">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104" name="Rectangle 103"/>
            <p:cNvSpPr/>
            <p:nvPr/>
          </p:nvSpPr>
          <p:spPr>
            <a:xfrm>
              <a:off x="2244767" y="596530"/>
              <a:ext cx="660982"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dirty="0" err="1">
                  <a:solidFill>
                    <a:srgbClr val="000000"/>
                  </a:solidFill>
                  <a:effectLst/>
                  <a:latin typeface="Franklin Gothic"/>
                  <a:ea typeface="Franklin Gothic"/>
                  <a:cs typeface="Franklin Gothic"/>
                </a:rPr>
                <a:t>ApplicationModulePoo</a:t>
              </a:r>
              <a:endParaRPr lang="en-US"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105" name="Rectangle 104"/>
            <p:cNvSpPr/>
            <p:nvPr/>
          </p:nvSpPr>
          <p:spPr>
            <a:xfrm>
              <a:off x="2563552" y="656203"/>
              <a:ext cx="21009"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a:solidFill>
                    <a:srgbClr val="000000"/>
                  </a:solidFill>
                  <a:effectLst/>
                  <a:latin typeface="Franklin Gothic"/>
                  <a:ea typeface="Franklin Gothic"/>
                  <a:cs typeface="Franklin Gothic"/>
                </a:rPr>
                <a:t>:</a:t>
              </a:r>
              <a:endParaRPr lang="en-US">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sp>
          <p:nvSpPr>
            <p:cNvPr id="106" name="Shape 342703"/>
            <p:cNvSpPr/>
            <p:nvPr/>
          </p:nvSpPr>
          <p:spPr>
            <a:xfrm>
              <a:off x="3943350" y="1638173"/>
              <a:ext cx="55309" cy="78422"/>
            </a:xfrm>
            <a:custGeom>
              <a:avLst/>
              <a:gdLst/>
              <a:ahLst/>
              <a:cxnLst/>
              <a:rect l="0" t="0" r="0" b="0"/>
              <a:pathLst>
                <a:path w="55309" h="78422">
                  <a:moveTo>
                    <a:pt x="0" y="0"/>
                  </a:moveTo>
                  <a:lnTo>
                    <a:pt x="55309" y="0"/>
                  </a:lnTo>
                  <a:lnTo>
                    <a:pt x="55309" y="78422"/>
                  </a:lnTo>
                  <a:lnTo>
                    <a:pt x="0" y="78422"/>
                  </a:lnTo>
                  <a:lnTo>
                    <a:pt x="0" y="0"/>
                  </a:lnTo>
                </a:path>
              </a:pathLst>
            </a:custGeom>
            <a:ln w="3302" cap="flat">
              <a:miter lim="100000"/>
            </a:ln>
          </p:spPr>
          <p:style>
            <a:lnRef idx="1">
              <a:srgbClr val="000000"/>
            </a:lnRef>
            <a:fillRef idx="1">
              <a:srgbClr val="939597"/>
            </a:fillRef>
            <a:effectRef idx="0">
              <a:scrgbClr r="0" g="0" b="0"/>
            </a:effectRef>
            <a:fontRef idx="none"/>
          </p:style>
          <p:txBody>
            <a:bodyPr/>
            <a:lstStyle/>
            <a:p>
              <a:endParaRPr lang="en-US" sz="3600"/>
            </a:p>
          </p:txBody>
        </p:sp>
        <p:sp>
          <p:nvSpPr>
            <p:cNvPr id="107" name="Shape 342704"/>
            <p:cNvSpPr/>
            <p:nvPr/>
          </p:nvSpPr>
          <p:spPr>
            <a:xfrm>
              <a:off x="3246628" y="1476375"/>
              <a:ext cx="54483" cy="272415"/>
            </a:xfrm>
            <a:custGeom>
              <a:avLst/>
              <a:gdLst/>
              <a:ahLst/>
              <a:cxnLst/>
              <a:rect l="0" t="0" r="0" b="0"/>
              <a:pathLst>
                <a:path w="54483" h="272415">
                  <a:moveTo>
                    <a:pt x="0" y="0"/>
                  </a:moveTo>
                  <a:lnTo>
                    <a:pt x="54483" y="0"/>
                  </a:lnTo>
                  <a:lnTo>
                    <a:pt x="54483" y="272415"/>
                  </a:lnTo>
                  <a:lnTo>
                    <a:pt x="0" y="272415"/>
                  </a:lnTo>
                  <a:lnTo>
                    <a:pt x="0" y="0"/>
                  </a:lnTo>
                </a:path>
              </a:pathLst>
            </a:custGeom>
            <a:ln w="3302" cap="flat">
              <a:miter lim="100000"/>
            </a:ln>
          </p:spPr>
          <p:style>
            <a:lnRef idx="1">
              <a:srgbClr val="000000"/>
            </a:lnRef>
            <a:fillRef idx="1">
              <a:srgbClr val="939597"/>
            </a:fillRef>
            <a:effectRef idx="0">
              <a:scrgbClr r="0" g="0" b="0"/>
            </a:effectRef>
            <a:fontRef idx="none"/>
          </p:style>
          <p:txBody>
            <a:bodyPr/>
            <a:lstStyle/>
            <a:p>
              <a:endParaRPr lang="en-US" sz="3600"/>
            </a:p>
          </p:txBody>
        </p:sp>
        <p:sp>
          <p:nvSpPr>
            <p:cNvPr id="108" name="Shape 342705"/>
            <p:cNvSpPr/>
            <p:nvPr/>
          </p:nvSpPr>
          <p:spPr>
            <a:xfrm>
              <a:off x="2544940" y="982726"/>
              <a:ext cx="53658" cy="80899"/>
            </a:xfrm>
            <a:custGeom>
              <a:avLst/>
              <a:gdLst/>
              <a:ahLst/>
              <a:cxnLst/>
              <a:rect l="0" t="0" r="0" b="0"/>
              <a:pathLst>
                <a:path w="53658" h="80899">
                  <a:moveTo>
                    <a:pt x="0" y="0"/>
                  </a:moveTo>
                  <a:lnTo>
                    <a:pt x="53658" y="0"/>
                  </a:lnTo>
                  <a:lnTo>
                    <a:pt x="53658" y="80899"/>
                  </a:lnTo>
                  <a:lnTo>
                    <a:pt x="0" y="80899"/>
                  </a:lnTo>
                  <a:lnTo>
                    <a:pt x="0" y="0"/>
                  </a:lnTo>
                </a:path>
              </a:pathLst>
            </a:custGeom>
            <a:ln w="3302" cap="flat">
              <a:miter lim="100000"/>
            </a:ln>
          </p:spPr>
          <p:style>
            <a:lnRef idx="1">
              <a:srgbClr val="000000"/>
            </a:lnRef>
            <a:fillRef idx="1">
              <a:srgbClr val="939597"/>
            </a:fillRef>
            <a:effectRef idx="0">
              <a:scrgbClr r="0" g="0" b="0"/>
            </a:effectRef>
            <a:fontRef idx="none"/>
          </p:style>
          <p:txBody>
            <a:bodyPr/>
            <a:lstStyle/>
            <a:p>
              <a:endParaRPr lang="en-US" sz="3600"/>
            </a:p>
          </p:txBody>
        </p:sp>
        <p:sp>
          <p:nvSpPr>
            <p:cNvPr id="97" name="Rectangle 96"/>
            <p:cNvSpPr/>
            <p:nvPr/>
          </p:nvSpPr>
          <p:spPr>
            <a:xfrm>
              <a:off x="2667206" y="1491562"/>
              <a:ext cx="736305" cy="84318"/>
            </a:xfrm>
            <a:prstGeom prst="rect">
              <a:avLst/>
            </a:prstGeom>
            <a:ln>
              <a:noFill/>
            </a:ln>
          </p:spPr>
          <p:txBody>
            <a:bodyPr vert="horz" lIns="0" tIns="0" rIns="0" bIns="0" rtlCol="0">
              <a:noAutofit/>
            </a:bodyPr>
            <a:lstStyle/>
            <a:p>
              <a:pPr marL="0" marR="0" indent="0">
                <a:lnSpc>
                  <a:spcPct val="115000"/>
                </a:lnSpc>
                <a:spcBef>
                  <a:spcPts val="0"/>
                </a:spcBef>
                <a:spcAft>
                  <a:spcPts val="0"/>
                </a:spcAft>
              </a:pPr>
              <a:r>
                <a:rPr lang="en-US" sz="900" dirty="0" err="1">
                  <a:solidFill>
                    <a:srgbClr val="000000"/>
                  </a:solidFill>
                  <a:effectLst/>
                  <a:latin typeface="Franklin Gothic"/>
                  <a:ea typeface="Franklin Gothic"/>
                  <a:cs typeface="Franklin Gothic"/>
                </a:rPr>
                <a:t>createApplicationmodule</a:t>
              </a:r>
              <a:endParaRPr lang="en-US"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p:txBody>
        </p:sp>
      </p:grpSp>
    </p:spTree>
    <p:extLst>
      <p:ext uri="{BB962C8B-B14F-4D97-AF65-F5344CB8AC3E}">
        <p14:creationId xmlns:p14="http://schemas.microsoft.com/office/powerpoint/2010/main" val="1345902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The lifecycle of an application module</a:t>
            </a:r>
            <a:endParaRPr lang="en-US" dirty="0"/>
          </a:p>
        </p:txBody>
      </p:sp>
      <p:sp>
        <p:nvSpPr>
          <p:cNvPr id="5" name="Content Placeholder 2"/>
          <p:cNvSpPr txBox="1">
            <a:spLocks/>
          </p:cNvSpPr>
          <p:nvPr/>
        </p:nvSpPr>
        <p:spPr>
          <a:xfrm>
            <a:off x="1484310" y="1378857"/>
            <a:ext cx="10018713" cy="5152572"/>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0" fontAlgn="base"/>
            <a:r>
              <a:rPr lang="en-US" dirty="0"/>
              <a:t>Application module pooling logic will try to identify the client using the Session Cookie that is carried along with the request. If it is a web client, a session cookie is generated from the session identifier information present in the </a:t>
            </a:r>
            <a:r>
              <a:rPr lang="en-US" b="1" dirty="0" err="1"/>
              <a:t>HttpRequest</a:t>
            </a:r>
            <a:r>
              <a:rPr lang="en-US" dirty="0"/>
              <a:t> object.</a:t>
            </a:r>
          </a:p>
          <a:p>
            <a:pPr lvl="0" fontAlgn="base"/>
            <a:r>
              <a:rPr lang="en-US" dirty="0"/>
              <a:t>If this is the first request from the client, then the default application module pool implementation will try to allocate an available unreferenced instance from the pool to the client. If this is not the first time that the client has requested an application module, then application module pool will try  to identify the instance used previously and will allocate the same if it  is available.</a:t>
            </a:r>
          </a:p>
          <a:p>
            <a:pPr lvl="0" fontAlgn="base"/>
            <a:r>
              <a:rPr lang="en-US" dirty="0"/>
              <a:t>If all the instances in the pool are in use and the numbers of instances in  the pool are fewer than the maximum pool size and the recycle threshold for the application module pool is not reached, then the application module pool will create a new instance and allocate the same to the client.</a:t>
            </a:r>
          </a:p>
          <a:p>
            <a:pPr lvl="0" fontAlgn="base"/>
            <a:r>
              <a:rPr lang="en-US" dirty="0"/>
              <a:t>If the pool size is equal to the maximum pool size or recycle threshold is reached and there are idle instances available in the pool, then the application module pool chooses the least recently used one from the pool, </a:t>
            </a:r>
            <a:r>
              <a:rPr lang="en-US" dirty="0" err="1"/>
              <a:t>passivate</a:t>
            </a:r>
            <a:r>
              <a:rPr lang="en-US" dirty="0"/>
              <a:t> its state, and activate the same for servicing the current request.</a:t>
            </a:r>
          </a:p>
          <a:p>
            <a:pPr lvl="0" fontAlgn="base"/>
            <a:r>
              <a:rPr lang="en-US" dirty="0"/>
              <a:t>If all instances are in use and the pool size is equal to the maximum pool then the resource application module pool will throw a check-out failure exception to the caller</a:t>
            </a:r>
            <a:r>
              <a:rPr lang="en-US" dirty="0" smtClean="0"/>
              <a:t>.</a:t>
            </a:r>
            <a:endParaRPr lang="en-US" dirty="0"/>
          </a:p>
        </p:txBody>
      </p:sp>
    </p:spTree>
    <p:extLst>
      <p:ext uri="{BB962C8B-B14F-4D97-AF65-F5344CB8AC3E}">
        <p14:creationId xmlns:p14="http://schemas.microsoft.com/office/powerpoint/2010/main" val="138976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The lifecycle of an application module</a:t>
            </a:r>
            <a:endParaRPr lang="en-US" dirty="0"/>
          </a:p>
        </p:txBody>
      </p:sp>
      <p:sp>
        <p:nvSpPr>
          <p:cNvPr id="5" name="Content Placeholder 2"/>
          <p:cNvSpPr txBox="1">
            <a:spLocks/>
          </p:cNvSpPr>
          <p:nvPr/>
        </p:nvSpPr>
        <p:spPr>
          <a:xfrm>
            <a:off x="1484310" y="1378857"/>
            <a:ext cx="10018713" cy="5152572"/>
          </a:xfrm>
          <a:prstGeom prst="rect">
            <a:avLst/>
          </a:prstGeom>
        </p:spPr>
        <p:txBody>
          <a:bodyPr vert="horz" lIns="91440" tIns="45720" rIns="91440" bIns="45720" rtlCol="0" anchor="ctr">
            <a:normAutofit fontScale="850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0" fontAlgn="base"/>
            <a:r>
              <a:rPr lang="en-US" b="1" dirty="0" err="1"/>
              <a:t>ApplicationModuleImpl</a:t>
            </a:r>
            <a:r>
              <a:rPr lang="en-US" b="1" dirty="0"/>
              <a:t>::activate(Session </a:t>
            </a:r>
            <a:r>
              <a:rPr lang="en-US" b="1" dirty="0" err="1" smtClean="0"/>
              <a:t>session</a:t>
            </a:r>
            <a:endParaRPr lang="en-US" b="1" dirty="0" smtClean="0"/>
          </a:p>
          <a:p>
            <a:pPr lvl="0" fontAlgn="base"/>
            <a:r>
              <a:rPr lang="en-US" b="1" dirty="0" err="1" smtClean="0"/>
              <a:t>ApplicationModuleImpl</a:t>
            </a:r>
            <a:r>
              <a:rPr lang="en-US" b="1" dirty="0"/>
              <a:t>::</a:t>
            </a:r>
            <a:r>
              <a:rPr lang="en-US" b="1" dirty="0" err="1" smtClean="0"/>
              <a:t>applyPersonalization</a:t>
            </a:r>
            <a:r>
              <a:rPr lang="en-US" b="1" dirty="0" smtClean="0"/>
              <a:t>()</a:t>
            </a:r>
            <a:endParaRPr lang="en-US" dirty="0"/>
          </a:p>
          <a:p>
            <a:pPr lvl="0" fontAlgn="base"/>
            <a:r>
              <a:rPr lang="en-US" b="1" dirty="0" err="1"/>
              <a:t>ApplicationModuleImpl</a:t>
            </a:r>
            <a:r>
              <a:rPr lang="en-US" b="1" dirty="0"/>
              <a:t>::</a:t>
            </a:r>
            <a:r>
              <a:rPr lang="en-US" b="1" dirty="0" err="1" smtClean="0"/>
              <a:t>afterConnect</a:t>
            </a:r>
            <a:endParaRPr lang="en-US" dirty="0"/>
          </a:p>
          <a:p>
            <a:pPr lvl="0" fontAlgn="base"/>
            <a:r>
              <a:rPr lang="en-US" b="1" dirty="0" err="1"/>
              <a:t>ApplicationModuleImpl</a:t>
            </a:r>
            <a:r>
              <a:rPr lang="en-US" b="1" dirty="0"/>
              <a:t>::</a:t>
            </a:r>
            <a:r>
              <a:rPr lang="en-US" b="1" dirty="0" err="1"/>
              <a:t>prepareApplicationModuleSession</a:t>
            </a:r>
            <a:r>
              <a:rPr lang="en-US" b="1" dirty="0"/>
              <a:t>(</a:t>
            </a:r>
            <a:r>
              <a:rPr lang="en-US" b="1" dirty="0" err="1"/>
              <a:t>Sessi</a:t>
            </a:r>
            <a:r>
              <a:rPr lang="en-US" b="1" dirty="0"/>
              <a:t> on session)</a:t>
            </a:r>
            <a:r>
              <a:rPr lang="en-US" dirty="0"/>
              <a:t>: </a:t>
            </a:r>
            <a:r>
              <a:rPr lang="en-US" dirty="0" smtClean="0"/>
              <a:t>can </a:t>
            </a:r>
            <a:r>
              <a:rPr lang="en-US" dirty="0"/>
              <a:t>be overridden to initialize the application module session that should not be re-executed when the application module is reconnected.</a:t>
            </a:r>
          </a:p>
          <a:p>
            <a:pPr lvl="0" fontAlgn="base"/>
            <a:r>
              <a:rPr lang="en-US" b="1" dirty="0" err="1"/>
              <a:t>ApplicationModuleImpl</a:t>
            </a:r>
            <a:r>
              <a:rPr lang="en-US" b="1" dirty="0"/>
              <a:t>::</a:t>
            </a:r>
            <a:r>
              <a:rPr lang="en-US" b="1" dirty="0" err="1"/>
              <a:t>prepareSession</a:t>
            </a:r>
            <a:r>
              <a:rPr lang="en-US" b="1" dirty="0"/>
              <a:t>(Session session)</a:t>
            </a:r>
            <a:r>
              <a:rPr lang="en-US" dirty="0"/>
              <a:t>: </a:t>
            </a:r>
            <a:r>
              <a:rPr lang="en-US" dirty="0" smtClean="0"/>
              <a:t>when </a:t>
            </a:r>
            <a:r>
              <a:rPr lang="en-US" dirty="0"/>
              <a:t>an application module is first created, and each time when an application instance is associated with a user session. </a:t>
            </a:r>
          </a:p>
          <a:p>
            <a:pPr lvl="0" fontAlgn="base"/>
            <a:r>
              <a:rPr lang="en-US" b="1" dirty="0" err="1"/>
              <a:t>ApplicationModuleImpl</a:t>
            </a:r>
            <a:r>
              <a:rPr lang="en-US" b="1" dirty="0"/>
              <a:t>::</a:t>
            </a:r>
            <a:r>
              <a:rPr lang="en-US" b="1" dirty="0" err="1"/>
              <a:t>prepareForActivation</a:t>
            </a:r>
            <a:r>
              <a:rPr lang="en-US" b="1" dirty="0"/>
              <a:t>(Element </a:t>
            </a:r>
            <a:r>
              <a:rPr lang="en-US" b="1" dirty="0" err="1" smtClean="0"/>
              <a:t>amNode</a:t>
            </a:r>
            <a:endParaRPr lang="en-US" b="1" dirty="0" smtClean="0"/>
          </a:p>
          <a:p>
            <a:pPr lvl="0" fontAlgn="base"/>
            <a:r>
              <a:rPr lang="en-US" b="1" dirty="0" err="1" smtClean="0"/>
              <a:t>ApplicationModuleImpl</a:t>
            </a:r>
            <a:r>
              <a:rPr lang="en-US" b="1" dirty="0"/>
              <a:t>::</a:t>
            </a:r>
            <a:r>
              <a:rPr lang="en-US" b="1" dirty="0" err="1"/>
              <a:t>activateState</a:t>
            </a:r>
            <a:r>
              <a:rPr lang="en-US" b="1" dirty="0"/>
              <a:t>(Element </a:t>
            </a:r>
            <a:r>
              <a:rPr lang="en-US" b="1" dirty="0" smtClean="0"/>
              <a:t>parent)</a:t>
            </a:r>
          </a:p>
          <a:p>
            <a:pPr lvl="0" fontAlgn="base"/>
            <a:r>
              <a:rPr lang="en-US" b="1" dirty="0" err="1" smtClean="0"/>
              <a:t>ApplicationModuleImpl</a:t>
            </a:r>
            <a:r>
              <a:rPr lang="en-US" b="1" dirty="0"/>
              <a:t>::</a:t>
            </a:r>
            <a:r>
              <a:rPr lang="en-US" b="1" dirty="0" err="1"/>
              <a:t>afterActivation</a:t>
            </a:r>
            <a:r>
              <a:rPr lang="en-US" b="1" dirty="0"/>
              <a:t>(</a:t>
            </a:r>
            <a:r>
              <a:rPr lang="en-US" b="1" dirty="0" err="1"/>
              <a:t>int</a:t>
            </a:r>
            <a:r>
              <a:rPr lang="en-US" b="1" dirty="0"/>
              <a:t> </a:t>
            </a:r>
            <a:r>
              <a:rPr lang="en-US" b="1" dirty="0" err="1"/>
              <a:t>activationMode</a:t>
            </a:r>
            <a:r>
              <a:rPr lang="en-US" b="1" dirty="0"/>
              <a:t>)</a:t>
            </a:r>
            <a:r>
              <a:rPr lang="en-US" dirty="0"/>
              <a:t>:  </a:t>
            </a:r>
          </a:p>
          <a:p>
            <a:pPr lvl="0" fontAlgn="base"/>
            <a:r>
              <a:rPr lang="en-US" b="1" dirty="0" err="1" smtClean="0"/>
              <a:t>ApplicationModuleImpl</a:t>
            </a:r>
            <a:r>
              <a:rPr lang="en-US" b="1" dirty="0"/>
              <a:t>::</a:t>
            </a:r>
            <a:r>
              <a:rPr lang="en-US" b="1" dirty="0" err="1"/>
              <a:t>activateConnectionState</a:t>
            </a:r>
            <a:r>
              <a:rPr lang="en-US" b="1" dirty="0"/>
              <a:t>(Element </a:t>
            </a:r>
            <a:r>
              <a:rPr lang="en-US" b="1" dirty="0" smtClean="0"/>
              <a:t>parent)</a:t>
            </a:r>
            <a:r>
              <a:rPr lang="en-US" dirty="0" smtClean="0"/>
              <a:t>Generally</a:t>
            </a:r>
            <a:r>
              <a:rPr lang="en-US" dirty="0"/>
              <a:t>, developers may override this method to use custom approaches for restoring state information. </a:t>
            </a:r>
            <a:endParaRPr lang="en-US" dirty="0"/>
          </a:p>
        </p:txBody>
      </p:sp>
    </p:spTree>
    <p:extLst>
      <p:ext uri="{BB962C8B-B14F-4D97-AF65-F5344CB8AC3E}">
        <p14:creationId xmlns:p14="http://schemas.microsoft.com/office/powerpoint/2010/main" val="123890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The lifecycle of an application module</a:t>
            </a:r>
            <a:endParaRPr lang="en-US" dirty="0"/>
          </a:p>
        </p:txBody>
      </p:sp>
      <p:sp>
        <p:nvSpPr>
          <p:cNvPr id="5" name="Content Placeholder 2"/>
          <p:cNvSpPr txBox="1">
            <a:spLocks/>
          </p:cNvSpPr>
          <p:nvPr/>
        </p:nvSpPr>
        <p:spPr>
          <a:xfrm>
            <a:off x="1484310" y="1378857"/>
            <a:ext cx="10018713" cy="5152572"/>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After serving the </a:t>
            </a:r>
            <a:r>
              <a:rPr lang="en-US" dirty="0" smtClean="0"/>
              <a:t>request the framework will check in the application module instance back </a:t>
            </a:r>
            <a:r>
              <a:rPr lang="en-US" dirty="0"/>
              <a:t>to the pool</a:t>
            </a:r>
            <a:r>
              <a:rPr lang="en-US" dirty="0" smtClean="0"/>
              <a:t>. The </a:t>
            </a:r>
            <a:r>
              <a:rPr lang="en-US" dirty="0"/>
              <a:t>release mode property (</a:t>
            </a:r>
            <a:r>
              <a:rPr lang="en-US" b="1" dirty="0"/>
              <a:t>RELEASE_MODE</a:t>
            </a:r>
            <a:r>
              <a:rPr lang="en-US" dirty="0"/>
              <a:t>) set for the </a:t>
            </a:r>
            <a:r>
              <a:rPr lang="en-US" dirty="0" smtClean="0"/>
              <a:t>application </a:t>
            </a:r>
            <a:r>
              <a:rPr lang="en-US" dirty="0"/>
              <a:t>module configuration decides how this instance needs to be released back to the pool. The possible options are as follows:</a:t>
            </a:r>
          </a:p>
          <a:p>
            <a:pPr lvl="1" fontAlgn="base"/>
            <a:r>
              <a:rPr lang="en-US" b="1" dirty="0" err="1"/>
              <a:t>Stateful</a:t>
            </a:r>
            <a:r>
              <a:rPr lang="en-US" dirty="0"/>
              <a:t>: This is the default release mode (also known as the </a:t>
            </a:r>
            <a:r>
              <a:rPr lang="en-US" b="1" dirty="0"/>
              <a:t>managed</a:t>
            </a:r>
            <a:r>
              <a:rPr lang="en-US" dirty="0"/>
              <a:t> mode). In this mode, the application module pool will allocate the same instance of the application module for the same data control if it is available at the moment. If the previously used application module is busy or unavailable, then a different application module will activate this data control's state. </a:t>
            </a:r>
          </a:p>
          <a:p>
            <a:pPr lvl="1" fontAlgn="base"/>
            <a:r>
              <a:rPr lang="en-US" b="1" dirty="0"/>
              <a:t>Stateless</a:t>
            </a:r>
            <a:r>
              <a:rPr lang="en-US" dirty="0"/>
              <a:t>: This mode is also known as </a:t>
            </a:r>
            <a:r>
              <a:rPr lang="en-US" b="1" dirty="0"/>
              <a:t>unmanaged </a:t>
            </a:r>
            <a:r>
              <a:rPr lang="en-US" dirty="0"/>
              <a:t>mode. In this mode no state is preserved across requests from the same client. This is more of a </a:t>
            </a:r>
            <a:r>
              <a:rPr lang="en-US" dirty="0" err="1"/>
              <a:t>performant</a:t>
            </a:r>
            <a:r>
              <a:rPr lang="en-US" dirty="0"/>
              <a:t> than the other two modes because of its stateless nature,  however this may not be an ideal option if the transaction state spans  across multiple requests.</a:t>
            </a:r>
          </a:p>
          <a:p>
            <a:pPr lvl="1" fontAlgn="base"/>
            <a:r>
              <a:rPr lang="en-US" b="1" dirty="0"/>
              <a:t>Reserved</a:t>
            </a:r>
            <a:r>
              <a:rPr lang="en-US" dirty="0"/>
              <a:t>: This guarantees that the application module will remain sticky for a data control (client) and the same instance will be available throughout the session. This is not recommended for a web application as it adversely affects the scalability of the system.</a:t>
            </a:r>
          </a:p>
        </p:txBody>
      </p:sp>
    </p:spTree>
    <p:extLst>
      <p:ext uri="{BB962C8B-B14F-4D97-AF65-F5344CB8AC3E}">
        <p14:creationId xmlns:p14="http://schemas.microsoft.com/office/powerpoint/2010/main" val="3897224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4344" y="330959"/>
            <a:ext cx="2902856" cy="6229498"/>
          </a:xfrm>
        </p:spPr>
        <p:txBody>
          <a:bodyPr>
            <a:normAutofit/>
          </a:bodyPr>
          <a:lstStyle/>
          <a:p>
            <a:r>
              <a:rPr lang="en-US" b="1" dirty="0"/>
              <a:t>Ingredients of an application module</a:t>
            </a:r>
            <a:endParaRPr lang="en-US" dirty="0"/>
          </a:p>
        </p:txBody>
      </p:sp>
      <p:pic>
        <p:nvPicPr>
          <p:cNvPr id="95" name="Picture 94"/>
          <p:cNvPicPr>
            <a:picLocks noChangeAspect="1"/>
          </p:cNvPicPr>
          <p:nvPr/>
        </p:nvPicPr>
        <p:blipFill>
          <a:blip r:embed="rId2"/>
          <a:stretch>
            <a:fillRect/>
          </a:stretch>
        </p:blipFill>
        <p:spPr>
          <a:xfrm>
            <a:off x="2037714" y="946908"/>
            <a:ext cx="6665143" cy="5399612"/>
          </a:xfrm>
          <a:prstGeom prst="rect">
            <a:avLst/>
          </a:prstGeom>
        </p:spPr>
      </p:pic>
    </p:spTree>
    <p:extLst>
      <p:ext uri="{BB962C8B-B14F-4D97-AF65-F5344CB8AC3E}">
        <p14:creationId xmlns:p14="http://schemas.microsoft.com/office/powerpoint/2010/main" val="623736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Commonly used application module configuration properties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09574458"/>
              </p:ext>
            </p:extLst>
          </p:nvPr>
        </p:nvGraphicFramePr>
        <p:xfrm>
          <a:off x="2749358" y="1509486"/>
          <a:ext cx="8753665" cy="5133869"/>
        </p:xfrm>
        <a:graphic>
          <a:graphicData uri="http://schemas.openxmlformats.org/drawingml/2006/table">
            <a:tbl>
              <a:tblPr firstRow="1" bandRow="1">
                <a:tableStyleId>{5C22544A-7EE6-4342-B048-85BDC9FD1C3A}</a:tableStyleId>
              </a:tblPr>
              <a:tblGrid>
                <a:gridCol w="2238657"/>
                <a:gridCol w="5100658"/>
                <a:gridCol w="1414350"/>
              </a:tblGrid>
              <a:tr h="223682">
                <a:tc>
                  <a:txBody>
                    <a:bodyPr/>
                    <a:lstStyle/>
                    <a:p>
                      <a:pPr marL="71755" marR="0" indent="0">
                        <a:lnSpc>
                          <a:spcPct val="115000"/>
                        </a:lnSpc>
                        <a:spcBef>
                          <a:spcPts val="0"/>
                        </a:spcBef>
                        <a:spcAft>
                          <a:spcPts val="0"/>
                        </a:spcAft>
                      </a:pPr>
                      <a:r>
                        <a:rPr lang="en-US" sz="1300" dirty="0">
                          <a:effectLst/>
                        </a:rPr>
                        <a:t>Property</a:t>
                      </a:r>
                      <a:endParaRPr lang="en-US" sz="13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c>
                  <a:txBody>
                    <a:bodyPr/>
                    <a:lstStyle/>
                    <a:p>
                      <a:pPr marL="0" marR="0" indent="0">
                        <a:lnSpc>
                          <a:spcPct val="115000"/>
                        </a:lnSpc>
                        <a:spcBef>
                          <a:spcPts val="0"/>
                        </a:spcBef>
                        <a:spcAft>
                          <a:spcPts val="0"/>
                        </a:spcAft>
                      </a:pPr>
                      <a:r>
                        <a:rPr lang="en-US" sz="1300">
                          <a:effectLst/>
                        </a:rPr>
                        <a:t>Description</a:t>
                      </a:r>
                      <a:endParaRPr lang="en-US" sz="13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c>
                  <a:txBody>
                    <a:bodyPr/>
                    <a:lstStyle/>
                    <a:p>
                      <a:pPr marL="0" marR="0" indent="0">
                        <a:lnSpc>
                          <a:spcPct val="115000"/>
                        </a:lnSpc>
                        <a:spcBef>
                          <a:spcPts val="0"/>
                        </a:spcBef>
                        <a:spcAft>
                          <a:spcPts val="0"/>
                        </a:spcAft>
                      </a:pPr>
                      <a:r>
                        <a:rPr lang="en-US" sz="1300">
                          <a:effectLst/>
                        </a:rPr>
                        <a:t>Default Value </a:t>
                      </a:r>
                      <a:endParaRPr lang="en-US" sz="13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r>
              <a:tr h="541094">
                <a:tc>
                  <a:txBody>
                    <a:bodyPr/>
                    <a:lstStyle/>
                    <a:p>
                      <a:pPr marL="71755" marR="0" indent="0">
                        <a:lnSpc>
                          <a:spcPct val="115000"/>
                        </a:lnSpc>
                        <a:spcBef>
                          <a:spcPts val="0"/>
                        </a:spcBef>
                        <a:spcAft>
                          <a:spcPts val="0"/>
                        </a:spcAft>
                      </a:pPr>
                      <a:r>
                        <a:rPr lang="en-US" sz="1400">
                          <a:effectLst/>
                        </a:rPr>
                        <a:t>jbo.ampool.initpoolsize</a:t>
                      </a:r>
                      <a:endParaRPr lang="en-US" sz="14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c>
                  <a:txBody>
                    <a:bodyPr/>
                    <a:lstStyle/>
                    <a:p>
                      <a:pPr marL="0" marR="0" indent="0">
                        <a:lnSpc>
                          <a:spcPct val="115000"/>
                        </a:lnSpc>
                        <a:spcBef>
                          <a:spcPts val="0"/>
                        </a:spcBef>
                        <a:spcAft>
                          <a:spcPts val="0"/>
                        </a:spcAft>
                      </a:pPr>
                      <a:r>
                        <a:rPr lang="en-US" sz="1500" dirty="0">
                          <a:effectLst/>
                        </a:rPr>
                        <a:t>The number of application module instances created when the pool is initialized.</a:t>
                      </a:r>
                      <a:endParaRPr lang="en-US" sz="15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c>
                  <a:txBody>
                    <a:bodyPr/>
                    <a:lstStyle/>
                    <a:p>
                      <a:pPr marL="0" marR="0" indent="0">
                        <a:lnSpc>
                          <a:spcPct val="115000"/>
                        </a:lnSpc>
                        <a:spcBef>
                          <a:spcPts val="0"/>
                        </a:spcBef>
                        <a:spcAft>
                          <a:spcPts val="0"/>
                        </a:spcAft>
                      </a:pPr>
                      <a:r>
                        <a:rPr lang="en-US" sz="1300">
                          <a:effectLst/>
                        </a:rPr>
                        <a:t>0</a:t>
                      </a:r>
                      <a:endParaRPr lang="en-US" sz="13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r>
              <a:tr h="811641">
                <a:tc>
                  <a:txBody>
                    <a:bodyPr/>
                    <a:lstStyle/>
                    <a:p>
                      <a:pPr marL="71755" marR="0" indent="0">
                        <a:lnSpc>
                          <a:spcPct val="115000"/>
                        </a:lnSpc>
                        <a:spcBef>
                          <a:spcPts val="0"/>
                        </a:spcBef>
                        <a:spcAft>
                          <a:spcPts val="0"/>
                        </a:spcAft>
                      </a:pPr>
                      <a:r>
                        <a:rPr lang="en-US" sz="1400">
                          <a:effectLst/>
                        </a:rPr>
                        <a:t>jbo.ampool.minavailablesize</a:t>
                      </a:r>
                      <a:endParaRPr lang="en-US" sz="14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c>
                  <a:txBody>
                    <a:bodyPr/>
                    <a:lstStyle/>
                    <a:p>
                      <a:pPr marL="0" marR="0" indent="0">
                        <a:lnSpc>
                          <a:spcPct val="115000"/>
                        </a:lnSpc>
                        <a:spcBef>
                          <a:spcPts val="0"/>
                        </a:spcBef>
                        <a:spcAft>
                          <a:spcPts val="0"/>
                        </a:spcAft>
                      </a:pPr>
                      <a:r>
                        <a:rPr lang="en-US" sz="1500" dirty="0">
                          <a:effectLst/>
                        </a:rPr>
                        <a:t>The minimum number of available application module instances that the pool monitor should leave in the pool during the resource cleanup operation.</a:t>
                      </a:r>
                      <a:endParaRPr lang="en-US" sz="15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c>
                  <a:txBody>
                    <a:bodyPr/>
                    <a:lstStyle/>
                    <a:p>
                      <a:pPr marL="0" marR="0" indent="0">
                        <a:lnSpc>
                          <a:spcPct val="115000"/>
                        </a:lnSpc>
                        <a:spcBef>
                          <a:spcPts val="0"/>
                        </a:spcBef>
                        <a:spcAft>
                          <a:spcPts val="0"/>
                        </a:spcAft>
                      </a:pPr>
                      <a:r>
                        <a:rPr lang="en-US" sz="1300" dirty="0">
                          <a:effectLst/>
                        </a:rPr>
                        <a:t>5</a:t>
                      </a:r>
                      <a:endParaRPr lang="en-US" sz="13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r>
              <a:tr h="549228">
                <a:tc>
                  <a:txBody>
                    <a:bodyPr/>
                    <a:lstStyle/>
                    <a:p>
                      <a:pPr marL="72390" marR="0" indent="0">
                        <a:lnSpc>
                          <a:spcPct val="115000"/>
                        </a:lnSpc>
                        <a:spcBef>
                          <a:spcPts val="0"/>
                        </a:spcBef>
                        <a:spcAft>
                          <a:spcPts val="0"/>
                        </a:spcAft>
                      </a:pPr>
                      <a:r>
                        <a:rPr lang="en-US" sz="1400" dirty="0" err="1">
                          <a:effectLst/>
                        </a:rPr>
                        <a:t>jbo.ampool.timetolive</a:t>
                      </a:r>
                      <a:endParaRPr lang="en-US" sz="14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c>
                  <a:txBody>
                    <a:bodyPr/>
                    <a:lstStyle/>
                    <a:p>
                      <a:pPr marL="635" marR="234315" indent="0">
                        <a:lnSpc>
                          <a:spcPct val="115000"/>
                        </a:lnSpc>
                        <a:spcBef>
                          <a:spcPts val="0"/>
                        </a:spcBef>
                        <a:spcAft>
                          <a:spcPts val="0"/>
                        </a:spcAft>
                      </a:pPr>
                      <a:r>
                        <a:rPr lang="en-US" sz="1500">
                          <a:effectLst/>
                        </a:rPr>
                        <a:t>How long to wait before the application module in the  pool becomes a candidate  for removal.</a:t>
                      </a:r>
                      <a:endParaRPr lang="en-US" sz="15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c>
                  <a:txBody>
                    <a:bodyPr/>
                    <a:lstStyle/>
                    <a:p>
                      <a:pPr marL="635" marR="0" indent="0">
                        <a:lnSpc>
                          <a:spcPct val="115000"/>
                        </a:lnSpc>
                        <a:spcBef>
                          <a:spcPts val="0"/>
                        </a:spcBef>
                        <a:spcAft>
                          <a:spcPts val="0"/>
                        </a:spcAft>
                      </a:pPr>
                      <a:r>
                        <a:rPr lang="en-US" sz="1300">
                          <a:effectLst/>
                        </a:rPr>
                        <a:t>3600000 ms</a:t>
                      </a:r>
                      <a:endParaRPr lang="en-US" sz="13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r>
              <a:tr h="1082188">
                <a:tc>
                  <a:txBody>
                    <a:bodyPr/>
                    <a:lstStyle/>
                    <a:p>
                      <a:pPr marL="72390" marR="0" indent="0">
                        <a:lnSpc>
                          <a:spcPct val="115000"/>
                        </a:lnSpc>
                        <a:spcBef>
                          <a:spcPts val="0"/>
                        </a:spcBef>
                        <a:spcAft>
                          <a:spcPts val="0"/>
                        </a:spcAft>
                      </a:pPr>
                      <a:r>
                        <a:rPr lang="en-US" sz="1400" dirty="0" err="1">
                          <a:effectLst/>
                        </a:rPr>
                        <a:t>jbo.dofailover</a:t>
                      </a:r>
                      <a:endParaRPr lang="en-US" sz="14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c>
                  <a:txBody>
                    <a:bodyPr/>
                    <a:lstStyle/>
                    <a:p>
                      <a:pPr marL="635" marR="86360" indent="0">
                        <a:lnSpc>
                          <a:spcPct val="115000"/>
                        </a:lnSpc>
                        <a:spcBef>
                          <a:spcPts val="0"/>
                        </a:spcBef>
                        <a:spcAft>
                          <a:spcPts val="0"/>
                        </a:spcAft>
                      </a:pPr>
                      <a:r>
                        <a:rPr lang="en-US" sz="1500" dirty="0">
                          <a:effectLst/>
                        </a:rPr>
                        <a:t>Enable eager passivation of the pending transaction state each time an application module is released to the pool in managed release (</a:t>
                      </a:r>
                      <a:r>
                        <a:rPr lang="en-US" sz="1500" dirty="0" err="1">
                          <a:effectLst/>
                        </a:rPr>
                        <a:t>stateful</a:t>
                      </a:r>
                      <a:r>
                        <a:rPr lang="en-US" sz="1500" dirty="0">
                          <a:effectLst/>
                        </a:rPr>
                        <a:t>) mode. This needs to be turned ON for  high availability.</a:t>
                      </a:r>
                      <a:endParaRPr lang="en-US" sz="15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c>
                  <a:txBody>
                    <a:bodyPr/>
                    <a:lstStyle/>
                    <a:p>
                      <a:pPr marL="635" marR="0" indent="0">
                        <a:lnSpc>
                          <a:spcPct val="115000"/>
                        </a:lnSpc>
                        <a:spcBef>
                          <a:spcPts val="0"/>
                        </a:spcBef>
                        <a:spcAft>
                          <a:spcPts val="0"/>
                        </a:spcAft>
                      </a:pPr>
                      <a:r>
                        <a:rPr lang="en-US" sz="1300">
                          <a:effectLst/>
                        </a:rPr>
                        <a:t>false</a:t>
                      </a:r>
                      <a:endParaRPr lang="en-US" sz="13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r>
              <a:tr h="966758">
                <a:tc>
                  <a:txBody>
                    <a:bodyPr/>
                    <a:lstStyle/>
                    <a:p>
                      <a:pPr marL="72390" marR="0" indent="0">
                        <a:lnSpc>
                          <a:spcPct val="115000"/>
                        </a:lnSpc>
                        <a:spcBef>
                          <a:spcPts val="0"/>
                        </a:spcBef>
                        <a:spcAft>
                          <a:spcPts val="0"/>
                        </a:spcAft>
                      </a:pPr>
                      <a:r>
                        <a:rPr lang="en-US" sz="1400">
                          <a:effectLst/>
                        </a:rPr>
                        <a:t>jbo.max.cursors</a:t>
                      </a:r>
                      <a:endParaRPr lang="en-US" sz="14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c>
                  <a:txBody>
                    <a:bodyPr/>
                    <a:lstStyle/>
                    <a:p>
                      <a:pPr marL="635" marR="31750" indent="0">
                        <a:lnSpc>
                          <a:spcPct val="115000"/>
                        </a:lnSpc>
                        <a:spcBef>
                          <a:spcPts val="0"/>
                        </a:spcBef>
                        <a:spcAft>
                          <a:spcPts val="0"/>
                        </a:spcAft>
                      </a:pPr>
                      <a:r>
                        <a:rPr lang="en-US" sz="1500" dirty="0">
                          <a:effectLst/>
                        </a:rPr>
                        <a:t>The maximum number of cursors the business components may have open. The framework will clean up free JDBC statements as the number of cursors approaches this number.</a:t>
                      </a:r>
                      <a:endParaRPr lang="en-US" sz="15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c>
                  <a:txBody>
                    <a:bodyPr/>
                    <a:lstStyle/>
                    <a:p>
                      <a:pPr marL="635" marR="0" indent="0">
                        <a:lnSpc>
                          <a:spcPct val="115000"/>
                        </a:lnSpc>
                        <a:spcBef>
                          <a:spcPts val="0"/>
                        </a:spcBef>
                        <a:spcAft>
                          <a:spcPts val="0"/>
                        </a:spcAft>
                      </a:pPr>
                      <a:r>
                        <a:rPr lang="en-US" sz="1300">
                          <a:effectLst/>
                        </a:rPr>
                        <a:t>50</a:t>
                      </a:r>
                      <a:endParaRPr lang="en-US" sz="13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r>
              <a:tr h="270874">
                <a:tc>
                  <a:txBody>
                    <a:bodyPr/>
                    <a:lstStyle/>
                    <a:p>
                      <a:pPr marL="72390" marR="0" indent="0">
                        <a:lnSpc>
                          <a:spcPct val="115000"/>
                        </a:lnSpc>
                        <a:spcBef>
                          <a:spcPts val="0"/>
                        </a:spcBef>
                        <a:spcAft>
                          <a:spcPts val="0"/>
                        </a:spcAft>
                      </a:pPr>
                      <a:r>
                        <a:rPr lang="en-US" sz="1400">
                          <a:effectLst/>
                        </a:rPr>
                        <a:t>jbo.load.components.lazily</a:t>
                      </a:r>
                      <a:endParaRPr lang="en-US" sz="14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c>
                  <a:txBody>
                    <a:bodyPr/>
                    <a:lstStyle/>
                    <a:p>
                      <a:pPr marL="635" marR="0" indent="0">
                        <a:lnSpc>
                          <a:spcPct val="115000"/>
                        </a:lnSpc>
                        <a:spcBef>
                          <a:spcPts val="0"/>
                        </a:spcBef>
                        <a:spcAft>
                          <a:spcPts val="0"/>
                        </a:spcAft>
                      </a:pPr>
                      <a:r>
                        <a:rPr lang="en-US" sz="1500" dirty="0">
                          <a:effectLst/>
                        </a:rPr>
                        <a:t>Determines whether to load components definitions lazily.</a:t>
                      </a:r>
                      <a:endParaRPr lang="en-US" sz="15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c>
                  <a:txBody>
                    <a:bodyPr/>
                    <a:lstStyle/>
                    <a:p>
                      <a:pPr marL="635" marR="0" indent="0">
                        <a:lnSpc>
                          <a:spcPct val="115000"/>
                        </a:lnSpc>
                        <a:spcBef>
                          <a:spcPts val="0"/>
                        </a:spcBef>
                        <a:spcAft>
                          <a:spcPts val="0"/>
                        </a:spcAft>
                      </a:pPr>
                      <a:r>
                        <a:rPr lang="en-US" sz="1300">
                          <a:effectLst/>
                        </a:rPr>
                        <a:t>false</a:t>
                      </a:r>
                      <a:endParaRPr lang="en-US" sz="13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r>
              <a:tr h="688404">
                <a:tc>
                  <a:txBody>
                    <a:bodyPr/>
                    <a:lstStyle/>
                    <a:p>
                      <a:pPr marL="72390" marR="0" indent="0">
                        <a:lnSpc>
                          <a:spcPct val="115000"/>
                        </a:lnSpc>
                        <a:spcBef>
                          <a:spcPts val="0"/>
                        </a:spcBef>
                        <a:spcAft>
                          <a:spcPts val="0"/>
                        </a:spcAft>
                      </a:pPr>
                      <a:r>
                        <a:rPr lang="en-US" sz="1400">
                          <a:effectLst/>
                        </a:rPr>
                        <a:t>jbo.recyclethreshold</a:t>
                      </a:r>
                      <a:endParaRPr lang="en-US" sz="14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c>
                  <a:txBody>
                    <a:bodyPr/>
                    <a:lstStyle/>
                    <a:p>
                      <a:pPr marL="635" marR="45720" indent="0">
                        <a:lnSpc>
                          <a:spcPct val="115000"/>
                        </a:lnSpc>
                        <a:spcBef>
                          <a:spcPts val="0"/>
                        </a:spcBef>
                        <a:spcAft>
                          <a:spcPts val="0"/>
                        </a:spcAft>
                      </a:pPr>
                      <a:r>
                        <a:rPr lang="en-US" sz="1500" dirty="0">
                          <a:effectLst/>
                        </a:rPr>
                        <a:t>Maximum number of application module instances that attempt to preserve session affinity for the next request.</a:t>
                      </a:r>
                      <a:endParaRPr lang="en-US" sz="15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c>
                  <a:txBody>
                    <a:bodyPr/>
                    <a:lstStyle/>
                    <a:p>
                      <a:pPr marL="635" marR="0" indent="0">
                        <a:lnSpc>
                          <a:spcPct val="115000"/>
                        </a:lnSpc>
                        <a:spcBef>
                          <a:spcPts val="0"/>
                        </a:spcBef>
                        <a:spcAft>
                          <a:spcPts val="0"/>
                        </a:spcAft>
                      </a:pPr>
                      <a:r>
                        <a:rPr lang="en-US" sz="1300" dirty="0">
                          <a:effectLst/>
                        </a:rPr>
                        <a:t>10</a:t>
                      </a:r>
                      <a:endParaRPr lang="en-US" sz="13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r>
            </a:tbl>
          </a:graphicData>
        </a:graphic>
      </p:graphicFrame>
    </p:spTree>
    <p:extLst>
      <p:ext uri="{BB962C8B-B14F-4D97-AF65-F5344CB8AC3E}">
        <p14:creationId xmlns:p14="http://schemas.microsoft.com/office/powerpoint/2010/main" val="3145668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Commonly used application module configuration properties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80790924"/>
              </p:ext>
            </p:extLst>
          </p:nvPr>
        </p:nvGraphicFramePr>
        <p:xfrm>
          <a:off x="2749358" y="1509486"/>
          <a:ext cx="7991213" cy="4876800"/>
        </p:xfrm>
        <a:graphic>
          <a:graphicData uri="http://schemas.openxmlformats.org/drawingml/2006/table">
            <a:tbl>
              <a:tblPr firstRow="1" bandRow="1">
                <a:tableStyleId>{5C22544A-7EE6-4342-B048-85BDC9FD1C3A}</a:tableStyleId>
              </a:tblPr>
              <a:tblGrid>
                <a:gridCol w="2437500"/>
                <a:gridCol w="5553713"/>
              </a:tblGrid>
              <a:tr h="527913">
                <a:tc>
                  <a:txBody>
                    <a:bodyPr/>
                    <a:lstStyle/>
                    <a:p>
                      <a:pPr marL="71755" marR="0" indent="0">
                        <a:lnSpc>
                          <a:spcPct val="115000"/>
                        </a:lnSpc>
                        <a:spcBef>
                          <a:spcPts val="0"/>
                        </a:spcBef>
                        <a:spcAft>
                          <a:spcPts val="0"/>
                        </a:spcAft>
                      </a:pPr>
                      <a:r>
                        <a:rPr lang="en-US" sz="1300" dirty="0">
                          <a:effectLst/>
                        </a:rPr>
                        <a:t>Property</a:t>
                      </a:r>
                      <a:endParaRPr lang="en-US" sz="13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c>
                  <a:txBody>
                    <a:bodyPr/>
                    <a:lstStyle/>
                    <a:p>
                      <a:pPr marL="0" marR="0" indent="0">
                        <a:lnSpc>
                          <a:spcPct val="115000"/>
                        </a:lnSpc>
                        <a:spcBef>
                          <a:spcPts val="0"/>
                        </a:spcBef>
                        <a:spcAft>
                          <a:spcPts val="0"/>
                        </a:spcAft>
                      </a:pPr>
                      <a:r>
                        <a:rPr lang="en-US" sz="1300" dirty="0">
                          <a:effectLst/>
                        </a:rPr>
                        <a:t>Description</a:t>
                      </a:r>
                      <a:endParaRPr lang="en-US" sz="13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r>
              <a:tr h="4348887">
                <a:tc>
                  <a:txBody>
                    <a:bodyPr/>
                    <a:lstStyle/>
                    <a:p>
                      <a:pPr marL="71755" marR="0" indent="0">
                        <a:lnSpc>
                          <a:spcPct val="115000"/>
                        </a:lnSpc>
                        <a:spcBef>
                          <a:spcPts val="0"/>
                        </a:spcBef>
                        <a:spcAft>
                          <a:spcPts val="0"/>
                        </a:spcAft>
                      </a:pPr>
                      <a:r>
                        <a:rPr lang="en-US" sz="1400" dirty="0" err="1" smtClean="0">
                          <a:effectLst/>
                        </a:rPr>
                        <a:t>jbo.txn.disconnect_level</a:t>
                      </a:r>
                      <a:r>
                        <a:rPr lang="en-US" sz="1400" dirty="0" smtClean="0">
                          <a:effectLst/>
                        </a:rPr>
                        <a:t> (default : 0)</a:t>
                      </a:r>
                      <a:endParaRPr lang="en-US" sz="14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37818" marT="0" marB="0"/>
                </a:tc>
                <a:tc>
                  <a:txBody>
                    <a:bodyPr/>
                    <a:lstStyle/>
                    <a:p>
                      <a:pPr marL="0" marR="0" indent="0">
                        <a:lnSpc>
                          <a:spcPct val="115000"/>
                        </a:lnSpc>
                        <a:spcBef>
                          <a:spcPts val="0"/>
                        </a:spcBef>
                        <a:spcAft>
                          <a:spcPts val="0"/>
                        </a:spcAft>
                      </a:pPr>
                      <a:r>
                        <a:rPr lang="en-US" sz="1500" dirty="0" smtClean="0">
                          <a:effectLst/>
                        </a:rPr>
                        <a:t>This mode controls how  the application module is disconnected from the client at the end of a request, typically used in conjunction with connection pooling. If </a:t>
                      </a:r>
                      <a:r>
                        <a:rPr lang="en-US" sz="1500" dirty="0" err="1" smtClean="0">
                          <a:effectLst/>
                        </a:rPr>
                        <a:t>jbo</a:t>
                      </a:r>
                      <a:r>
                        <a:rPr lang="en-US" sz="1500" dirty="0" smtClean="0">
                          <a:effectLst/>
                        </a:rPr>
                        <a:t>. </a:t>
                      </a:r>
                      <a:r>
                        <a:rPr lang="en-US" sz="1500" dirty="0" err="1" smtClean="0">
                          <a:effectLst/>
                        </a:rPr>
                        <a:t>txn.disconnect_level</a:t>
                      </a:r>
                      <a:r>
                        <a:rPr lang="en-US" sz="1500" dirty="0" smtClean="0">
                          <a:effectLst/>
                        </a:rPr>
                        <a:t> = 0, then the framework removes the view object and its row set when the application module is disconnected from the client and recreates the same for next request. If </a:t>
                      </a:r>
                      <a:r>
                        <a:rPr lang="en-US" sz="1500" dirty="0" err="1" smtClean="0">
                          <a:effectLst/>
                        </a:rPr>
                        <a:t>jbo.txn</a:t>
                      </a:r>
                      <a:r>
                        <a:rPr lang="en-US" sz="1500" dirty="0" smtClean="0">
                          <a:effectLst/>
                        </a:rPr>
                        <a:t>. </a:t>
                      </a:r>
                      <a:r>
                        <a:rPr lang="en-US" sz="1500" dirty="0" err="1" smtClean="0">
                          <a:effectLst/>
                        </a:rPr>
                        <a:t>disconnect_level</a:t>
                      </a:r>
                      <a:r>
                        <a:rPr lang="en-US" sz="1500" dirty="0" smtClean="0">
                          <a:effectLst/>
                        </a:rPr>
                        <a:t> = 1, then the framework stores the state of the view object and row set in memory closing the corresponding JDBC objects, which is faster and </a:t>
                      </a:r>
                    </a:p>
                    <a:p>
                      <a:pPr marL="0" marR="0" indent="0">
                        <a:lnSpc>
                          <a:spcPct val="115000"/>
                        </a:lnSpc>
                        <a:spcBef>
                          <a:spcPts val="0"/>
                        </a:spcBef>
                        <a:spcAft>
                          <a:spcPts val="0"/>
                        </a:spcAft>
                      </a:pPr>
                      <a:r>
                        <a:rPr lang="en-US" sz="1500" dirty="0" smtClean="0">
                          <a:effectLst/>
                        </a:rPr>
                        <a:t>recommended. In other words </a:t>
                      </a:r>
                    </a:p>
                    <a:p>
                      <a:pPr marL="0" marR="0" indent="0">
                        <a:lnSpc>
                          <a:spcPct val="115000"/>
                        </a:lnSpc>
                        <a:spcBef>
                          <a:spcPts val="0"/>
                        </a:spcBef>
                        <a:spcAft>
                          <a:spcPts val="0"/>
                        </a:spcAft>
                      </a:pPr>
                      <a:r>
                        <a:rPr lang="en-US" sz="1500" dirty="0" err="1" smtClean="0">
                          <a:effectLst/>
                        </a:rPr>
                        <a:t>jbo.txn.disconnect_level</a:t>
                      </a:r>
                      <a:r>
                        <a:rPr lang="en-US" sz="1500" dirty="0" smtClean="0">
                          <a:effectLst/>
                        </a:rPr>
                        <a:t> </a:t>
                      </a:r>
                    </a:p>
                    <a:p>
                      <a:pPr marL="0" marR="0" indent="0">
                        <a:lnSpc>
                          <a:spcPct val="115000"/>
                        </a:lnSpc>
                        <a:spcBef>
                          <a:spcPts val="0"/>
                        </a:spcBef>
                        <a:spcAft>
                          <a:spcPts val="0"/>
                        </a:spcAft>
                      </a:pPr>
                      <a:r>
                        <a:rPr lang="en-US" sz="1500" dirty="0" smtClean="0">
                          <a:effectLst/>
                        </a:rPr>
                        <a:t>= 1 instructs the framework to manage the partially fetched JDBC </a:t>
                      </a:r>
                      <a:r>
                        <a:rPr lang="en-US" sz="1500" dirty="0" err="1" smtClean="0">
                          <a:effectLst/>
                        </a:rPr>
                        <a:t>ResultSets</a:t>
                      </a:r>
                      <a:r>
                        <a:rPr lang="en-US" sz="1500" dirty="0" smtClean="0">
                          <a:effectLst/>
                        </a:rPr>
                        <a:t> in memory </a:t>
                      </a:r>
                    </a:p>
                    <a:p>
                      <a:pPr marL="0" marR="0" indent="0">
                        <a:lnSpc>
                          <a:spcPct val="115000"/>
                        </a:lnSpc>
                        <a:spcBef>
                          <a:spcPts val="0"/>
                        </a:spcBef>
                        <a:spcAft>
                          <a:spcPts val="0"/>
                        </a:spcAft>
                      </a:pPr>
                      <a:r>
                        <a:rPr lang="en-US" sz="1500" dirty="0" smtClean="0">
                          <a:effectLst/>
                        </a:rPr>
                        <a:t>rather than </a:t>
                      </a:r>
                      <a:r>
                        <a:rPr lang="en-US" sz="1500" dirty="0" err="1" smtClean="0">
                          <a:effectLst/>
                        </a:rPr>
                        <a:t>passivating</a:t>
                      </a:r>
                      <a:r>
                        <a:rPr lang="en-US" sz="1500" dirty="0" smtClean="0">
                          <a:effectLst/>
                        </a:rPr>
                        <a:t> their state. </a:t>
                      </a:r>
                    </a:p>
                  </a:txBody>
                  <a:tcPr marL="0" marR="37818" marT="0" marB="0"/>
                </a:tc>
              </a:tr>
            </a:tbl>
          </a:graphicData>
        </a:graphic>
      </p:graphicFrame>
    </p:spTree>
    <p:extLst>
      <p:ext uri="{BB962C8B-B14F-4D97-AF65-F5344CB8AC3E}">
        <p14:creationId xmlns:p14="http://schemas.microsoft.com/office/powerpoint/2010/main" val="3472008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Modifying the JDBC data source name for an application module</a:t>
            </a:r>
            <a:endParaRPr lang="en-US" dirty="0"/>
          </a:p>
        </p:txBody>
      </p:sp>
      <p:grpSp>
        <p:nvGrpSpPr>
          <p:cNvPr id="5" name="Group 4"/>
          <p:cNvGrpSpPr/>
          <p:nvPr/>
        </p:nvGrpSpPr>
        <p:grpSpPr>
          <a:xfrm>
            <a:off x="3622828" y="1547664"/>
            <a:ext cx="5027685" cy="4953580"/>
            <a:chOff x="-4110" y="-2462"/>
            <a:chExt cx="3375113" cy="3325368"/>
          </a:xfrm>
        </p:grpSpPr>
        <p:pic>
          <p:nvPicPr>
            <p:cNvPr id="6" name="Picture 5"/>
            <p:cNvPicPr/>
            <p:nvPr/>
          </p:nvPicPr>
          <p:blipFill>
            <a:blip r:embed="rId2"/>
            <a:stretch>
              <a:fillRect/>
            </a:stretch>
          </p:blipFill>
          <p:spPr>
            <a:xfrm>
              <a:off x="-4110" y="-2462"/>
              <a:ext cx="3374136" cy="3325368"/>
            </a:xfrm>
            <a:prstGeom prst="rect">
              <a:avLst/>
            </a:prstGeom>
          </p:spPr>
        </p:pic>
        <p:sp>
          <p:nvSpPr>
            <p:cNvPr id="7" name="Shape 27905"/>
            <p:cNvSpPr/>
            <p:nvPr/>
          </p:nvSpPr>
          <p:spPr>
            <a:xfrm>
              <a:off x="4" y="0"/>
              <a:ext cx="3370999" cy="3322739"/>
            </a:xfrm>
            <a:custGeom>
              <a:avLst/>
              <a:gdLst/>
              <a:ahLst/>
              <a:cxnLst/>
              <a:rect l="0" t="0" r="0" b="0"/>
              <a:pathLst>
                <a:path w="3370999" h="3322739">
                  <a:moveTo>
                    <a:pt x="0" y="3322739"/>
                  </a:moveTo>
                  <a:lnTo>
                    <a:pt x="3370999" y="3322739"/>
                  </a:lnTo>
                  <a:lnTo>
                    <a:pt x="3370999" y="0"/>
                  </a:lnTo>
                  <a:lnTo>
                    <a:pt x="0" y="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1026813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Sharing of application module data</a:t>
            </a:r>
            <a:endParaRPr lang="en-US" dirty="0"/>
          </a:p>
        </p:txBody>
      </p:sp>
      <p:sp>
        <p:nvSpPr>
          <p:cNvPr id="8" name="Content Placeholder 2"/>
          <p:cNvSpPr>
            <a:spLocks noGrp="1"/>
          </p:cNvSpPr>
          <p:nvPr>
            <p:ph idx="1"/>
          </p:nvPr>
        </p:nvSpPr>
        <p:spPr>
          <a:xfrm>
            <a:off x="1484310" y="1378857"/>
            <a:ext cx="10018713" cy="5152572"/>
          </a:xfrm>
        </p:spPr>
        <p:txBody>
          <a:bodyPr>
            <a:normAutofit/>
          </a:bodyPr>
          <a:lstStyle/>
          <a:p>
            <a:r>
              <a:rPr lang="en-US" dirty="0"/>
              <a:t>An enterprise application often uses seed data as master data in business data capture screens. An example might be, the use of currency codes in a list of values components displayed in various data capture screens. </a:t>
            </a:r>
            <a:r>
              <a:rPr lang="en-US" dirty="0" smtClean="0"/>
              <a:t>It </a:t>
            </a:r>
            <a:r>
              <a:rPr lang="en-US" dirty="0"/>
              <a:t>makes sense to cache the data and share it across multiple user sessions or share it across requests for a specific session.</a:t>
            </a:r>
          </a:p>
          <a:p>
            <a:r>
              <a:rPr lang="en-US" sz="3200" dirty="0"/>
              <a:t>application level</a:t>
            </a:r>
          </a:p>
          <a:p>
            <a:r>
              <a:rPr lang="en-US" sz="3200" dirty="0"/>
              <a:t>session level</a:t>
            </a:r>
            <a:endParaRPr lang="en-US" sz="3200" dirty="0"/>
          </a:p>
        </p:txBody>
      </p:sp>
    </p:spTree>
    <p:extLst>
      <p:ext uri="{BB962C8B-B14F-4D97-AF65-F5344CB8AC3E}">
        <p14:creationId xmlns:p14="http://schemas.microsoft.com/office/powerpoint/2010/main" val="2903719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Runtime </a:t>
            </a:r>
            <a:r>
              <a:rPr lang="en-US" b="1" dirty="0" smtClean="0"/>
              <a:t>behavior </a:t>
            </a:r>
            <a:r>
              <a:rPr lang="en-US" b="1" dirty="0"/>
              <a:t>of shared application modules</a:t>
            </a:r>
            <a:endParaRPr lang="en-US" dirty="0"/>
          </a:p>
        </p:txBody>
      </p:sp>
      <p:sp>
        <p:nvSpPr>
          <p:cNvPr id="8" name="Content Placeholder 2"/>
          <p:cNvSpPr>
            <a:spLocks noGrp="1"/>
          </p:cNvSpPr>
          <p:nvPr>
            <p:ph idx="1"/>
          </p:nvPr>
        </p:nvSpPr>
        <p:spPr>
          <a:xfrm>
            <a:off x="1484310" y="1378857"/>
            <a:ext cx="10018713" cy="5152572"/>
          </a:xfrm>
        </p:spPr>
        <p:txBody>
          <a:bodyPr>
            <a:normAutofit/>
          </a:bodyPr>
          <a:lstStyle/>
          <a:p>
            <a:r>
              <a:rPr lang="en-US" dirty="0"/>
              <a:t>A </a:t>
            </a:r>
            <a:r>
              <a:rPr lang="en-US" b="1" dirty="0"/>
              <a:t>Session scoped shared application module</a:t>
            </a:r>
            <a:r>
              <a:rPr lang="en-US" dirty="0"/>
              <a:t> is created as a nested application module under the root application module at runtime. Its data is shared only within the same application module hierarchy where it has been added. In other words, it is not shared across distinct root application modules.</a:t>
            </a:r>
          </a:p>
          <a:p>
            <a:r>
              <a:rPr lang="en-US" dirty="0"/>
              <a:t>An </a:t>
            </a:r>
            <a:r>
              <a:rPr lang="en-US" b="1" dirty="0"/>
              <a:t>Application scoped shared application module</a:t>
            </a:r>
            <a:r>
              <a:rPr lang="en-US" dirty="0"/>
              <a:t> is shared across sessions. A view object in an application scoped shared application module uses multiple iterators on top of a single row set for serving multiple clients. </a:t>
            </a:r>
          </a:p>
        </p:txBody>
      </p:sp>
    </p:spTree>
    <p:extLst>
      <p:ext uri="{BB962C8B-B14F-4D97-AF65-F5344CB8AC3E}">
        <p14:creationId xmlns:p14="http://schemas.microsoft.com/office/powerpoint/2010/main" val="2333888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Query execution for a shared view object</a:t>
            </a:r>
            <a:endParaRPr lang="en-US" dirty="0"/>
          </a:p>
        </p:txBody>
      </p:sp>
      <p:sp>
        <p:nvSpPr>
          <p:cNvPr id="8" name="Content Placeholder 2"/>
          <p:cNvSpPr>
            <a:spLocks noGrp="1"/>
          </p:cNvSpPr>
          <p:nvPr>
            <p:ph idx="1"/>
          </p:nvPr>
        </p:nvSpPr>
        <p:spPr>
          <a:xfrm>
            <a:off x="1484310" y="1378857"/>
            <a:ext cx="10018713" cy="5152572"/>
          </a:xfrm>
        </p:spPr>
        <p:txBody>
          <a:bodyPr>
            <a:normAutofit/>
          </a:bodyPr>
          <a:lstStyle/>
          <a:p>
            <a:r>
              <a:rPr lang="en-US" dirty="0"/>
              <a:t>When you call </a:t>
            </a:r>
            <a:r>
              <a:rPr lang="en-US" b="1" dirty="0" err="1"/>
              <a:t>executeQuery</a:t>
            </a:r>
            <a:r>
              <a:rPr lang="en-US" b="1" dirty="0"/>
              <a:t>()</a:t>
            </a:r>
            <a:r>
              <a:rPr lang="en-US" dirty="0"/>
              <a:t> on a view object that is added to a </a:t>
            </a:r>
            <a:r>
              <a:rPr lang="en-US" dirty="0" smtClean="0"/>
              <a:t>shared </a:t>
            </a:r>
            <a:r>
              <a:rPr lang="en-US" dirty="0"/>
              <a:t>application module, the framework will delegate the call to </a:t>
            </a:r>
            <a:r>
              <a:rPr lang="en-US" b="1" dirty="0" err="1" smtClean="0"/>
              <a:t>refreshCollection</a:t>
            </a:r>
            <a:r>
              <a:rPr lang="en-US" dirty="0" smtClean="0"/>
              <a:t> </a:t>
            </a:r>
            <a:r>
              <a:rPr lang="en-US" dirty="0"/>
              <a:t>to reuse the possibly existing query </a:t>
            </a:r>
            <a:r>
              <a:rPr lang="en-US" dirty="0" smtClean="0"/>
              <a:t>collection.</a:t>
            </a:r>
          </a:p>
          <a:p>
            <a:pPr marL="0" indent="0">
              <a:buNone/>
            </a:pPr>
            <a:endParaRPr lang="en-US" dirty="0" smtClean="0"/>
          </a:p>
          <a:p>
            <a:pPr marL="0" indent="0">
              <a:buNone/>
            </a:pPr>
            <a:r>
              <a:rPr lang="en-US" sz="2000" b="1" dirty="0" err="1">
                <a:latin typeface="Courier New" panose="02070309020205020404" pitchFamily="49" charset="0"/>
                <a:cs typeface="Courier New" panose="02070309020205020404" pitchFamily="49" charset="0"/>
              </a:rPr>
              <a:t>ViewObjectImpl</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vo</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ViewObjectImpl</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findViewObject</a:t>
            </a:r>
            <a:r>
              <a:rPr lang="en-US" sz="2000" b="1" dirty="0">
                <a:latin typeface="Courier New" panose="02070309020205020404" pitchFamily="49" charset="0"/>
                <a:cs typeface="Courier New" panose="02070309020205020404" pitchFamily="49" charset="0"/>
              </a:rPr>
              <a:t>("Departments"); </a:t>
            </a:r>
            <a:r>
              <a:rPr lang="en-US" sz="2000" b="1" dirty="0" err="1">
                <a:latin typeface="Courier New" panose="02070309020205020404" pitchFamily="49" charset="0"/>
                <a:cs typeface="Courier New" panose="02070309020205020404" pitchFamily="49" charset="0"/>
              </a:rPr>
              <a:t>vo.forceExecuteQueryOfSharedVO</a:t>
            </a:r>
            <a:r>
              <a:rPr lang="en-US" sz="2000" b="1"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3965493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Shared query collection cache management</a:t>
            </a:r>
            <a:endParaRPr lang="en-US" dirty="0"/>
          </a:p>
        </p:txBody>
      </p:sp>
      <p:sp>
        <p:nvSpPr>
          <p:cNvPr id="8" name="Content Placeholder 2"/>
          <p:cNvSpPr>
            <a:spLocks noGrp="1"/>
          </p:cNvSpPr>
          <p:nvPr>
            <p:ph idx="1"/>
          </p:nvPr>
        </p:nvSpPr>
        <p:spPr>
          <a:xfrm>
            <a:off x="1484310" y="1378857"/>
            <a:ext cx="10018713" cy="5152572"/>
          </a:xfrm>
        </p:spPr>
        <p:txBody>
          <a:bodyPr>
            <a:normAutofit/>
          </a:bodyPr>
          <a:lstStyle/>
          <a:p>
            <a:r>
              <a:rPr lang="en-US" dirty="0"/>
              <a:t>The query collections in a non-shared application module are weakly referenced. On the other hand, the shared query collections, which reside in the shared application modules, are stored in query collection pools and are strongly referenced. Consequently, they may stick around for the lifetime of </a:t>
            </a:r>
            <a:r>
              <a:rPr lang="en-US" b="1" dirty="0"/>
              <a:t>JVM (Java Virtual Machine)</a:t>
            </a:r>
            <a:r>
              <a:rPr lang="en-US" dirty="0"/>
              <a:t> and may even outgrow the heap if left unchecked</a:t>
            </a:r>
            <a:r>
              <a:rPr lang="en-US" dirty="0" smtClean="0"/>
              <a:t>.</a:t>
            </a:r>
          </a:p>
          <a:p>
            <a:r>
              <a:rPr lang="en-US" dirty="0"/>
              <a:t>The ADF Business Components framework removes the unwanted query collections based on a maximum idle time setting. This feature limits the growth of the cache and removes unused query collections from the memory space. </a:t>
            </a:r>
          </a:p>
        </p:txBody>
      </p:sp>
    </p:spTree>
    <p:extLst>
      <p:ext uri="{BB962C8B-B14F-4D97-AF65-F5344CB8AC3E}">
        <p14:creationId xmlns:p14="http://schemas.microsoft.com/office/powerpoint/2010/main" val="39431147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racle Adf -Example.potx" id="{11C7C6D3-D5A0-4CD7-BDD3-4736FBFF5CDD}" vid="{FACF3ED7-8AEF-4203-8BB0-FB4162EC3D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Oracle Adf -Example</Template>
  <TotalTime>1087</TotalTime>
  <Words>1525</Words>
  <Application>Microsoft Office PowerPoint</Application>
  <PresentationFormat>Widescreen</PresentationFormat>
  <Paragraphs>135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 Antiqua</vt:lpstr>
      <vt:lpstr>Calibri</vt:lpstr>
      <vt:lpstr>Corbel</vt:lpstr>
      <vt:lpstr>Courier New</vt:lpstr>
      <vt:lpstr>Franklin Gothic</vt:lpstr>
      <vt:lpstr>Parallax</vt:lpstr>
      <vt:lpstr>PowerPoint Presentation</vt:lpstr>
      <vt:lpstr>Ingredients of an application module</vt:lpstr>
      <vt:lpstr>Commonly used application module configuration properties</vt:lpstr>
      <vt:lpstr>Commonly used application module configuration properties</vt:lpstr>
      <vt:lpstr>Modifying the JDBC data source name for an application module</vt:lpstr>
      <vt:lpstr>Sharing of application module data</vt:lpstr>
      <vt:lpstr>Runtime behavior of shared application modules</vt:lpstr>
      <vt:lpstr>Query execution for a shared view object</vt:lpstr>
      <vt:lpstr>Shared query collection cache management</vt:lpstr>
      <vt:lpstr>Shared query collection cache management</vt:lpstr>
      <vt:lpstr>The maximum weight of the query collection pool</vt:lpstr>
      <vt:lpstr>Consuming a shared application module</vt:lpstr>
      <vt:lpstr>What happens when a client creates an application module instance?</vt:lpstr>
      <vt:lpstr>What happens when a client creates an application module instance?</vt:lpstr>
      <vt:lpstr>The lifecycle of an application module</vt:lpstr>
      <vt:lpstr>The lifecycle of an application module</vt:lpstr>
      <vt:lpstr>The lifecycle of an application module</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Hosein Zare</cp:lastModifiedBy>
  <cp:revision>173</cp:revision>
  <dcterms:created xsi:type="dcterms:W3CDTF">2013-09-28T20:16:03Z</dcterms:created>
  <dcterms:modified xsi:type="dcterms:W3CDTF">2014-01-25T13:50:52Z</dcterms:modified>
</cp:coreProperties>
</file>