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5" r:id="rId1"/>
  </p:sldMasterIdLst>
  <p:notesMasterIdLst>
    <p:notesMasterId r:id="rId25"/>
  </p:notesMasterIdLst>
  <p:handoutMasterIdLst>
    <p:handoutMasterId r:id="rId26"/>
  </p:handoutMasterIdLst>
  <p:sldIdLst>
    <p:sldId id="256" r:id="rId2"/>
    <p:sldId id="259" r:id="rId3"/>
    <p:sldId id="260" r:id="rId4"/>
    <p:sldId id="261" r:id="rId5"/>
    <p:sldId id="262" r:id="rId6"/>
    <p:sldId id="263" r:id="rId7"/>
    <p:sldId id="264" r:id="rId8"/>
    <p:sldId id="265" r:id="rId9"/>
    <p:sldId id="268" r:id="rId10"/>
    <p:sldId id="266"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56"/>
            <p14:sldId id="259"/>
            <p14:sldId id="260"/>
            <p14:sldId id="261"/>
            <p14:sldId id="262"/>
            <p14:sldId id="263"/>
            <p14:sldId id="264"/>
            <p14:sldId id="265"/>
            <p14:sldId id="268"/>
            <p14:sldId id="266"/>
            <p14:sldId id="269"/>
            <p14:sldId id="270"/>
            <p14:sldId id="271"/>
            <p14:sldId id="272"/>
            <p14:sldId id="273"/>
            <p14:sldId id="274"/>
            <p14:sldId id="275"/>
            <p14:sldId id="276"/>
            <p14:sldId id="277"/>
            <p14:sldId id="278"/>
            <p14:sldId id="279"/>
            <p14:sldId id="280"/>
            <p14:sldId id="2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autoAdjust="0"/>
  </p:normalViewPr>
  <p:slideViewPr>
    <p:cSldViewPr snapToGrid="0">
      <p:cViewPr varScale="1">
        <p:scale>
          <a:sx n="74" d="100"/>
          <a:sy n="74" d="100"/>
        </p:scale>
        <p:origin x="678" y="72"/>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AF0287B0-89C8-4F7F-B086-E1AA056605FF}" type="datetimeFigureOut">
              <a:rPr lang="en-US" smtClean="0"/>
              <a:t>11/24/2013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F7BD71-6730-4F7E-8CE1-3399340FA471}" type="slidenum">
              <a:rPr lang="en-US" smtClean="0"/>
              <a:t>‹#›</a:t>
            </a:fld>
            <a:endParaRPr lang="en-US"/>
          </a:p>
        </p:txBody>
      </p:sp>
    </p:spTree>
    <p:extLst>
      <p:ext uri="{BB962C8B-B14F-4D97-AF65-F5344CB8AC3E}">
        <p14:creationId xmlns:p14="http://schemas.microsoft.com/office/powerpoint/2010/main" val="42732109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F40AB072-065D-4DF4-9A05-DF5A026552B0}" type="datetimeFigureOut">
              <a:rPr lang="en-US" smtClean="0"/>
              <a:t>11/24/2013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C90C3-4902-426F-8E4D-CB5110E1D6CC}" type="slidenum">
              <a:rPr lang="en-US" smtClean="0"/>
              <a:t>‹#›</a:t>
            </a:fld>
            <a:endParaRPr lang="en-US" dirty="0"/>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1</a:t>
            </a:fld>
            <a:endParaRPr lang="en-US" dirty="0"/>
          </a:p>
        </p:txBody>
      </p:sp>
    </p:spTree>
    <p:extLst>
      <p:ext uri="{BB962C8B-B14F-4D97-AF65-F5344CB8AC3E}">
        <p14:creationId xmlns:p14="http://schemas.microsoft.com/office/powerpoint/2010/main" val="2061420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10</a:t>
            </a:fld>
            <a:endParaRPr lang="en-US" dirty="0"/>
          </a:p>
        </p:txBody>
      </p:sp>
    </p:spTree>
    <p:extLst>
      <p:ext uri="{BB962C8B-B14F-4D97-AF65-F5344CB8AC3E}">
        <p14:creationId xmlns:p14="http://schemas.microsoft.com/office/powerpoint/2010/main" val="2878389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11</a:t>
            </a:fld>
            <a:endParaRPr lang="en-US" dirty="0"/>
          </a:p>
        </p:txBody>
      </p:sp>
    </p:spTree>
    <p:extLst>
      <p:ext uri="{BB962C8B-B14F-4D97-AF65-F5344CB8AC3E}">
        <p14:creationId xmlns:p14="http://schemas.microsoft.com/office/powerpoint/2010/main" val="689908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12</a:t>
            </a:fld>
            <a:endParaRPr lang="en-US" dirty="0"/>
          </a:p>
        </p:txBody>
      </p:sp>
    </p:spTree>
    <p:extLst>
      <p:ext uri="{BB962C8B-B14F-4D97-AF65-F5344CB8AC3E}">
        <p14:creationId xmlns:p14="http://schemas.microsoft.com/office/powerpoint/2010/main" val="3291871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13</a:t>
            </a:fld>
            <a:endParaRPr lang="en-US" dirty="0"/>
          </a:p>
        </p:txBody>
      </p:sp>
    </p:spTree>
    <p:extLst>
      <p:ext uri="{BB962C8B-B14F-4D97-AF65-F5344CB8AC3E}">
        <p14:creationId xmlns:p14="http://schemas.microsoft.com/office/powerpoint/2010/main" val="3699528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14</a:t>
            </a:fld>
            <a:endParaRPr lang="en-US" dirty="0"/>
          </a:p>
        </p:txBody>
      </p:sp>
    </p:spTree>
    <p:extLst>
      <p:ext uri="{BB962C8B-B14F-4D97-AF65-F5344CB8AC3E}">
        <p14:creationId xmlns:p14="http://schemas.microsoft.com/office/powerpoint/2010/main" val="1364498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15</a:t>
            </a:fld>
            <a:endParaRPr lang="en-US" dirty="0"/>
          </a:p>
        </p:txBody>
      </p:sp>
    </p:spTree>
    <p:extLst>
      <p:ext uri="{BB962C8B-B14F-4D97-AF65-F5344CB8AC3E}">
        <p14:creationId xmlns:p14="http://schemas.microsoft.com/office/powerpoint/2010/main" val="1264499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16</a:t>
            </a:fld>
            <a:endParaRPr lang="en-US" dirty="0"/>
          </a:p>
        </p:txBody>
      </p:sp>
    </p:spTree>
    <p:extLst>
      <p:ext uri="{BB962C8B-B14F-4D97-AF65-F5344CB8AC3E}">
        <p14:creationId xmlns:p14="http://schemas.microsoft.com/office/powerpoint/2010/main" val="1481772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17</a:t>
            </a:fld>
            <a:endParaRPr lang="en-US" dirty="0"/>
          </a:p>
        </p:txBody>
      </p:sp>
    </p:spTree>
    <p:extLst>
      <p:ext uri="{BB962C8B-B14F-4D97-AF65-F5344CB8AC3E}">
        <p14:creationId xmlns:p14="http://schemas.microsoft.com/office/powerpoint/2010/main" val="3835470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18</a:t>
            </a:fld>
            <a:endParaRPr lang="en-US" dirty="0"/>
          </a:p>
        </p:txBody>
      </p:sp>
    </p:spTree>
    <p:extLst>
      <p:ext uri="{BB962C8B-B14F-4D97-AF65-F5344CB8AC3E}">
        <p14:creationId xmlns:p14="http://schemas.microsoft.com/office/powerpoint/2010/main" val="3857664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19</a:t>
            </a:fld>
            <a:endParaRPr lang="en-US" dirty="0"/>
          </a:p>
        </p:txBody>
      </p:sp>
    </p:spTree>
    <p:extLst>
      <p:ext uri="{BB962C8B-B14F-4D97-AF65-F5344CB8AC3E}">
        <p14:creationId xmlns:p14="http://schemas.microsoft.com/office/powerpoint/2010/main" val="4158082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2</a:t>
            </a:fld>
            <a:endParaRPr lang="en-US" dirty="0"/>
          </a:p>
        </p:txBody>
      </p:sp>
    </p:spTree>
    <p:extLst>
      <p:ext uri="{BB962C8B-B14F-4D97-AF65-F5344CB8AC3E}">
        <p14:creationId xmlns:p14="http://schemas.microsoft.com/office/powerpoint/2010/main" val="2151711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20</a:t>
            </a:fld>
            <a:endParaRPr lang="en-US" dirty="0"/>
          </a:p>
        </p:txBody>
      </p:sp>
    </p:spTree>
    <p:extLst>
      <p:ext uri="{BB962C8B-B14F-4D97-AF65-F5344CB8AC3E}">
        <p14:creationId xmlns:p14="http://schemas.microsoft.com/office/powerpoint/2010/main" val="1802825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21</a:t>
            </a:fld>
            <a:endParaRPr lang="en-US" dirty="0"/>
          </a:p>
        </p:txBody>
      </p:sp>
    </p:spTree>
    <p:extLst>
      <p:ext uri="{BB962C8B-B14F-4D97-AF65-F5344CB8AC3E}">
        <p14:creationId xmlns:p14="http://schemas.microsoft.com/office/powerpoint/2010/main" val="2481682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22</a:t>
            </a:fld>
            <a:endParaRPr lang="en-US" dirty="0"/>
          </a:p>
        </p:txBody>
      </p:sp>
    </p:spTree>
    <p:extLst>
      <p:ext uri="{BB962C8B-B14F-4D97-AF65-F5344CB8AC3E}">
        <p14:creationId xmlns:p14="http://schemas.microsoft.com/office/powerpoint/2010/main" val="3233291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23</a:t>
            </a:fld>
            <a:endParaRPr lang="en-US" dirty="0"/>
          </a:p>
        </p:txBody>
      </p:sp>
    </p:spTree>
    <p:extLst>
      <p:ext uri="{BB962C8B-B14F-4D97-AF65-F5344CB8AC3E}">
        <p14:creationId xmlns:p14="http://schemas.microsoft.com/office/powerpoint/2010/main" val="77272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3</a:t>
            </a:fld>
            <a:endParaRPr lang="en-US" dirty="0"/>
          </a:p>
        </p:txBody>
      </p:sp>
    </p:spTree>
    <p:extLst>
      <p:ext uri="{BB962C8B-B14F-4D97-AF65-F5344CB8AC3E}">
        <p14:creationId xmlns:p14="http://schemas.microsoft.com/office/powerpoint/2010/main" val="250627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4</a:t>
            </a:fld>
            <a:endParaRPr lang="en-US" dirty="0"/>
          </a:p>
        </p:txBody>
      </p:sp>
    </p:spTree>
    <p:extLst>
      <p:ext uri="{BB962C8B-B14F-4D97-AF65-F5344CB8AC3E}">
        <p14:creationId xmlns:p14="http://schemas.microsoft.com/office/powerpoint/2010/main" val="523684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5</a:t>
            </a:fld>
            <a:endParaRPr lang="en-US" dirty="0"/>
          </a:p>
        </p:txBody>
      </p:sp>
    </p:spTree>
    <p:extLst>
      <p:ext uri="{BB962C8B-B14F-4D97-AF65-F5344CB8AC3E}">
        <p14:creationId xmlns:p14="http://schemas.microsoft.com/office/powerpoint/2010/main" val="1153560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6</a:t>
            </a:fld>
            <a:endParaRPr lang="en-US" dirty="0"/>
          </a:p>
        </p:txBody>
      </p:sp>
    </p:spTree>
    <p:extLst>
      <p:ext uri="{BB962C8B-B14F-4D97-AF65-F5344CB8AC3E}">
        <p14:creationId xmlns:p14="http://schemas.microsoft.com/office/powerpoint/2010/main" val="707992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7</a:t>
            </a:fld>
            <a:endParaRPr lang="en-US" dirty="0"/>
          </a:p>
        </p:txBody>
      </p:sp>
    </p:spTree>
    <p:extLst>
      <p:ext uri="{BB962C8B-B14F-4D97-AF65-F5344CB8AC3E}">
        <p14:creationId xmlns:p14="http://schemas.microsoft.com/office/powerpoint/2010/main" val="3982291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8</a:t>
            </a:fld>
            <a:endParaRPr lang="en-US" dirty="0"/>
          </a:p>
        </p:txBody>
      </p:sp>
    </p:spTree>
    <p:extLst>
      <p:ext uri="{BB962C8B-B14F-4D97-AF65-F5344CB8AC3E}">
        <p14:creationId xmlns:p14="http://schemas.microsoft.com/office/powerpoint/2010/main" val="585852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9</a:t>
            </a:fld>
            <a:endParaRPr lang="en-US" dirty="0"/>
          </a:p>
        </p:txBody>
      </p:sp>
    </p:spTree>
    <p:extLst>
      <p:ext uri="{BB962C8B-B14F-4D97-AF65-F5344CB8AC3E}">
        <p14:creationId xmlns:p14="http://schemas.microsoft.com/office/powerpoint/2010/main" val="3336744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16686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0495287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517009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522879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746729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2934829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800768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210698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07588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492936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12952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2804777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574568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806571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206759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3877824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7843052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11/24/2013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dirty="0"/>
          </a:p>
        </p:txBody>
      </p:sp>
    </p:spTree>
    <p:extLst>
      <p:ext uri="{BB962C8B-B14F-4D97-AF65-F5344CB8AC3E}">
        <p14:creationId xmlns:p14="http://schemas.microsoft.com/office/powerpoint/2010/main" val="1660697749"/>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 id="214748407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Controlling the Page Navigation</a:t>
            </a:r>
          </a:p>
        </p:txBody>
      </p:sp>
      <p:sp>
        <p:nvSpPr>
          <p:cNvPr id="3" name="Subtitle 2"/>
          <p:cNvSpPr>
            <a:spLocks noGrp="1"/>
          </p:cNvSpPr>
          <p:nvPr>
            <p:ph type="subTitle" idx="1"/>
          </p:nvPr>
        </p:nvSpPr>
        <p:spPr/>
        <p:txBody>
          <a:bodyPr/>
          <a:lstStyle/>
          <a:p>
            <a:r>
              <a:rPr lang="en-US" dirty="0" smtClean="0"/>
              <a:t>(Section 10)</a:t>
            </a:r>
            <a:endParaRPr lang="en-US" dirty="0"/>
          </a:p>
        </p:txBody>
      </p:sp>
    </p:spTree>
    <p:extLst>
      <p:ext uri="{BB962C8B-B14F-4D97-AF65-F5344CB8AC3E}">
        <p14:creationId xmlns:p14="http://schemas.microsoft.com/office/powerpoint/2010/main" val="3106202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2287573551"/>
              </p:ext>
            </p:extLst>
          </p:nvPr>
        </p:nvGraphicFramePr>
        <p:xfrm>
          <a:off x="2400300" y="1544728"/>
          <a:ext cx="9423400" cy="5122773"/>
        </p:xfrm>
        <a:graphic>
          <a:graphicData uri="http://schemas.openxmlformats.org/drawingml/2006/table">
            <a:tbl>
              <a:tblPr firstRow="1" firstCol="1" bandRow="1">
                <a:tableStyleId>{5C22544A-7EE6-4342-B048-85BDC9FD1C3A}</a:tableStyleId>
              </a:tblPr>
              <a:tblGrid>
                <a:gridCol w="1409700"/>
                <a:gridCol w="8013700"/>
              </a:tblGrid>
              <a:tr h="650307">
                <a:tc>
                  <a:txBody>
                    <a:bodyPr/>
                    <a:lstStyle/>
                    <a:p>
                      <a:pPr marL="71755" marR="0" indent="0">
                        <a:lnSpc>
                          <a:spcPct val="115000"/>
                        </a:lnSpc>
                        <a:spcBef>
                          <a:spcPts val="0"/>
                        </a:spcBef>
                        <a:spcAft>
                          <a:spcPts val="0"/>
                        </a:spcAft>
                      </a:pPr>
                      <a:r>
                        <a:rPr lang="en-US" sz="1600" dirty="0">
                          <a:effectLst/>
                        </a:rPr>
                        <a:t>Scope</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861" marR="80861" marT="0" marB="0" anchor="ctr"/>
                </a:tc>
                <a:tc>
                  <a:txBody>
                    <a:bodyPr/>
                    <a:lstStyle/>
                    <a:p>
                      <a:pPr marL="0" marR="0" indent="0">
                        <a:lnSpc>
                          <a:spcPct val="115000"/>
                        </a:lnSpc>
                        <a:spcBef>
                          <a:spcPts val="0"/>
                        </a:spcBef>
                        <a:spcAft>
                          <a:spcPts val="0"/>
                        </a:spcAft>
                      </a:pPr>
                      <a:r>
                        <a:rPr lang="en-US" sz="1600" dirty="0">
                          <a:effectLst/>
                        </a:rPr>
                        <a:t>Description</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861" marR="80861" marT="0" marB="0" anchor="ctr"/>
                </a:tc>
              </a:tr>
              <a:tr h="641382">
                <a:tc>
                  <a:txBody>
                    <a:bodyPr/>
                    <a:lstStyle/>
                    <a:p>
                      <a:pPr marL="71755" marR="0" indent="0">
                        <a:lnSpc>
                          <a:spcPct val="115000"/>
                        </a:lnSpc>
                        <a:spcBef>
                          <a:spcPts val="0"/>
                        </a:spcBef>
                        <a:spcAft>
                          <a:spcPts val="0"/>
                        </a:spcAft>
                      </a:pPr>
                      <a:r>
                        <a:rPr lang="en-US" sz="1600" dirty="0" err="1">
                          <a:effectLst/>
                        </a:rPr>
                        <a:t>backingBean</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861" marR="80861" marT="0" marB="0" anchor="ctr"/>
                </a:tc>
                <a:tc>
                  <a:txBody>
                    <a:bodyPr/>
                    <a:lstStyle/>
                    <a:p>
                      <a:pPr marL="0" marR="123825" indent="0" algn="l">
                        <a:lnSpc>
                          <a:spcPct val="101000"/>
                        </a:lnSpc>
                        <a:spcBef>
                          <a:spcPts val="0"/>
                        </a:spcBef>
                        <a:spcAft>
                          <a:spcPts val="550"/>
                        </a:spcAft>
                      </a:pPr>
                      <a:r>
                        <a:rPr lang="en-US" sz="1600" dirty="0">
                          <a:effectLst/>
                        </a:rPr>
                        <a:t>The </a:t>
                      </a:r>
                      <a:r>
                        <a:rPr lang="en-US" sz="1600" dirty="0" err="1">
                          <a:effectLst/>
                        </a:rPr>
                        <a:t>backingBean</a:t>
                      </a:r>
                      <a:r>
                        <a:rPr lang="en-US" sz="1600" dirty="0">
                          <a:effectLst/>
                        </a:rPr>
                        <a:t> scope exists for the duration of a request. The </a:t>
                      </a:r>
                      <a:r>
                        <a:rPr lang="en-US" sz="1600" dirty="0" err="1">
                          <a:effectLst/>
                        </a:rPr>
                        <a:t>backingBean</a:t>
                      </a:r>
                      <a:r>
                        <a:rPr lang="en-US" sz="1600" dirty="0">
                          <a:effectLst/>
                        </a:rPr>
                        <a:t> scope is limited to the containing task flow or UI component. </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861" marR="80861" marT="0" marB="0" anchor="ctr"/>
                </a:tc>
              </a:tr>
              <a:tr h="632917">
                <a:tc>
                  <a:txBody>
                    <a:bodyPr/>
                    <a:lstStyle/>
                    <a:p>
                      <a:pPr marL="71755" marR="0" indent="0">
                        <a:lnSpc>
                          <a:spcPct val="115000"/>
                        </a:lnSpc>
                        <a:spcBef>
                          <a:spcPts val="0"/>
                        </a:spcBef>
                        <a:spcAft>
                          <a:spcPts val="0"/>
                        </a:spcAft>
                      </a:pPr>
                      <a:r>
                        <a:rPr lang="en-US" sz="1600">
                          <a:effectLst/>
                        </a:rPr>
                        <a:t>request</a:t>
                      </a:r>
                      <a:endParaRPr lang="en-US" sz="18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861" marR="80861" marT="0" marB="0" anchor="ctr"/>
                </a:tc>
                <a:tc>
                  <a:txBody>
                    <a:bodyPr/>
                    <a:lstStyle/>
                    <a:p>
                      <a:pPr marL="0" marR="0" indent="0" algn="l">
                        <a:lnSpc>
                          <a:spcPct val="101000"/>
                        </a:lnSpc>
                        <a:spcBef>
                          <a:spcPts val="0"/>
                        </a:spcBef>
                        <a:spcAft>
                          <a:spcPts val="120"/>
                        </a:spcAft>
                      </a:pPr>
                      <a:r>
                        <a:rPr lang="en-US" sz="1600" dirty="0">
                          <a:effectLst/>
                        </a:rPr>
                        <a:t>The request scope exists for the duration of a request. Unlike the </a:t>
                      </a:r>
                      <a:r>
                        <a:rPr lang="en-US" sz="1600" dirty="0" err="1">
                          <a:effectLst/>
                        </a:rPr>
                        <a:t>backingBean</a:t>
                      </a:r>
                      <a:r>
                        <a:rPr lang="en-US" sz="1600" dirty="0">
                          <a:effectLst/>
                        </a:rPr>
                        <a:t> scope, the request scope is shared across task flows and components in a page.</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861" marR="80861" marT="0" marB="0" anchor="ctr"/>
                </a:tc>
              </a:tr>
              <a:tr h="613138">
                <a:tc>
                  <a:txBody>
                    <a:bodyPr/>
                    <a:lstStyle/>
                    <a:p>
                      <a:pPr marL="71755" marR="0" indent="0">
                        <a:lnSpc>
                          <a:spcPct val="115000"/>
                        </a:lnSpc>
                        <a:spcBef>
                          <a:spcPts val="0"/>
                        </a:spcBef>
                        <a:spcAft>
                          <a:spcPts val="0"/>
                        </a:spcAft>
                      </a:pPr>
                      <a:r>
                        <a:rPr lang="en-US" sz="1600">
                          <a:effectLst/>
                        </a:rPr>
                        <a:t>view</a:t>
                      </a:r>
                      <a:endParaRPr lang="en-US" sz="18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861" marR="80861" marT="0" marB="0" anchor="ctr"/>
                </a:tc>
                <a:tc>
                  <a:txBody>
                    <a:bodyPr/>
                    <a:lstStyle/>
                    <a:p>
                      <a:pPr marL="0" marR="50165" indent="0" algn="l">
                        <a:lnSpc>
                          <a:spcPct val="101000"/>
                        </a:lnSpc>
                        <a:spcBef>
                          <a:spcPts val="0"/>
                        </a:spcBef>
                        <a:spcAft>
                          <a:spcPts val="550"/>
                        </a:spcAft>
                      </a:pPr>
                      <a:r>
                        <a:rPr lang="en-US" sz="1600" dirty="0" smtClean="0">
                          <a:effectLst/>
                        </a:rPr>
                        <a:t>View-scoped </a:t>
                      </a:r>
                      <a:r>
                        <a:rPr lang="en-US" sz="1600" dirty="0">
                          <a:effectLst/>
                        </a:rPr>
                        <a:t>memory variables or managed beans exist until the user finishes interaction with the current view</a:t>
                      </a:r>
                      <a:r>
                        <a:rPr lang="en-US" sz="1600" dirty="0" smtClean="0">
                          <a:effectLst/>
                        </a:rPr>
                        <a:t>.</a:t>
                      </a:r>
                    </a:p>
                  </a:txBody>
                  <a:tcPr marL="80861" marR="80861" marT="0" marB="0" anchor="ctr"/>
                </a:tc>
              </a:tr>
              <a:tr h="791146">
                <a:tc>
                  <a:txBody>
                    <a:bodyPr/>
                    <a:lstStyle/>
                    <a:p>
                      <a:pPr marL="71755" marR="0" indent="0">
                        <a:lnSpc>
                          <a:spcPct val="115000"/>
                        </a:lnSpc>
                        <a:spcBef>
                          <a:spcPts val="0"/>
                        </a:spcBef>
                        <a:spcAft>
                          <a:spcPts val="0"/>
                        </a:spcAft>
                      </a:pPr>
                      <a:r>
                        <a:rPr lang="en-US" sz="1600" dirty="0" err="1">
                          <a:effectLst/>
                        </a:rPr>
                        <a:t>pageFlow</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861" marR="80861" marT="0" marB="0" anchor="ctr"/>
                </a:tc>
                <a:tc>
                  <a:txBody>
                    <a:bodyPr/>
                    <a:lstStyle/>
                    <a:p>
                      <a:pPr marL="0" marR="0" indent="0" algn="l">
                        <a:lnSpc>
                          <a:spcPct val="101000"/>
                        </a:lnSpc>
                        <a:spcBef>
                          <a:spcPts val="0"/>
                        </a:spcBef>
                        <a:spcAft>
                          <a:spcPts val="120"/>
                        </a:spcAft>
                      </a:pPr>
                      <a:r>
                        <a:rPr lang="en-US" sz="1600" dirty="0">
                          <a:effectLst/>
                        </a:rPr>
                        <a:t>The </a:t>
                      </a:r>
                      <a:r>
                        <a:rPr lang="en-US" sz="1600" dirty="0" err="1">
                          <a:effectLst/>
                        </a:rPr>
                        <a:t>pageFlow</a:t>
                      </a:r>
                      <a:r>
                        <a:rPr lang="en-US" sz="1600" dirty="0">
                          <a:effectLst/>
                        </a:rPr>
                        <a:t> scope exists across activities for the duration of a task flow. Each task flow has its own </a:t>
                      </a:r>
                      <a:r>
                        <a:rPr lang="en-US" sz="1600" dirty="0" err="1">
                          <a:effectLst/>
                        </a:rPr>
                        <a:t>pageFlow</a:t>
                      </a:r>
                      <a:r>
                        <a:rPr lang="en-US" sz="1600" dirty="0">
                          <a:effectLst/>
                        </a:rPr>
                        <a:t> scoped memory area.</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861" marR="80861" marT="0" marB="0" anchor="ctr"/>
                </a:tc>
              </a:tr>
              <a:tr h="955484">
                <a:tc>
                  <a:txBody>
                    <a:bodyPr/>
                    <a:lstStyle/>
                    <a:p>
                      <a:pPr marL="71755" marR="0" indent="0">
                        <a:lnSpc>
                          <a:spcPct val="115000"/>
                        </a:lnSpc>
                        <a:spcBef>
                          <a:spcPts val="0"/>
                        </a:spcBef>
                        <a:spcAft>
                          <a:spcPts val="0"/>
                        </a:spcAft>
                      </a:pPr>
                      <a:r>
                        <a:rPr lang="en-US" sz="1600">
                          <a:effectLst/>
                        </a:rPr>
                        <a:t>session</a:t>
                      </a:r>
                      <a:endParaRPr lang="en-US" sz="18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861" marR="80861" marT="0" marB="0" anchor="ctr"/>
                </a:tc>
                <a:tc>
                  <a:txBody>
                    <a:bodyPr/>
                    <a:lstStyle/>
                    <a:p>
                      <a:pPr marL="0" marR="85090" indent="0" algn="l">
                        <a:lnSpc>
                          <a:spcPct val="101000"/>
                        </a:lnSpc>
                        <a:spcBef>
                          <a:spcPts val="0"/>
                        </a:spcBef>
                        <a:spcAft>
                          <a:spcPts val="120"/>
                        </a:spcAft>
                      </a:pPr>
                      <a:r>
                        <a:rPr lang="en-US" sz="1600">
                          <a:effectLst/>
                        </a:rPr>
                        <a:t>The session scope exists for the duration of a user session (HttpSession). It starts when the user starts accessing the application and ends when the session times out, or when the application invalidates the session object.</a:t>
                      </a:r>
                      <a:endParaRPr lang="en-US" sz="18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861" marR="80861" marT="0" marB="0" anchor="ctr"/>
                </a:tc>
              </a:tr>
              <a:tr h="838399">
                <a:tc>
                  <a:txBody>
                    <a:bodyPr/>
                    <a:lstStyle/>
                    <a:p>
                      <a:pPr marL="71755" marR="0" indent="0">
                        <a:lnSpc>
                          <a:spcPct val="115000"/>
                        </a:lnSpc>
                        <a:spcBef>
                          <a:spcPts val="0"/>
                        </a:spcBef>
                        <a:spcAft>
                          <a:spcPts val="0"/>
                        </a:spcAft>
                      </a:pPr>
                      <a:r>
                        <a:rPr lang="en-US" sz="1600" dirty="0">
                          <a:effectLst/>
                        </a:rPr>
                        <a:t>application</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861" marR="80861" marT="0" marB="0" anchor="ctr"/>
                </a:tc>
                <a:tc>
                  <a:txBody>
                    <a:bodyPr/>
                    <a:lstStyle/>
                    <a:p>
                      <a:pPr marL="0" marR="0" indent="0" algn="l">
                        <a:lnSpc>
                          <a:spcPct val="101000"/>
                        </a:lnSpc>
                        <a:spcBef>
                          <a:spcPts val="0"/>
                        </a:spcBef>
                        <a:spcAft>
                          <a:spcPts val="120"/>
                        </a:spcAft>
                      </a:pPr>
                      <a:r>
                        <a:rPr lang="en-US" sz="1600" dirty="0">
                          <a:effectLst/>
                        </a:rPr>
                        <a:t>The application scope exists till the application ends. Application scoped memory area is shared across user session and requests.</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861" marR="80861" marT="0" marB="0" anchor="ctr"/>
                </a:tc>
              </a:tr>
            </a:tbl>
          </a:graphicData>
        </a:graphic>
      </p:graphicFrame>
      <p:sp>
        <p:nvSpPr>
          <p:cNvPr id="8" name="Title 1"/>
          <p:cNvSpPr>
            <a:spLocks noGrp="1"/>
          </p:cNvSpPr>
          <p:nvPr>
            <p:ph type="title"/>
          </p:nvPr>
        </p:nvSpPr>
        <p:spPr>
          <a:xfrm>
            <a:off x="1484310" y="458338"/>
            <a:ext cx="10018713" cy="1086391"/>
          </a:xfrm>
        </p:spPr>
        <p:txBody>
          <a:bodyPr>
            <a:normAutofit/>
          </a:bodyPr>
          <a:lstStyle/>
          <a:p>
            <a:r>
              <a:rPr lang="en-US" b="1" dirty="0"/>
              <a:t>ADF managed </a:t>
            </a:r>
            <a:r>
              <a:rPr lang="en-US" b="1" dirty="0" smtClean="0"/>
              <a:t>bean scopes</a:t>
            </a:r>
            <a:endParaRPr lang="en-US" dirty="0"/>
          </a:p>
        </p:txBody>
      </p:sp>
    </p:spTree>
    <p:extLst>
      <p:ext uri="{BB962C8B-B14F-4D97-AF65-F5344CB8AC3E}">
        <p14:creationId xmlns:p14="http://schemas.microsoft.com/office/powerpoint/2010/main" val="1495857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fontScale="90000"/>
          </a:bodyPr>
          <a:lstStyle/>
          <a:p>
            <a:r>
              <a:rPr lang="en-US" b="1" dirty="0"/>
              <a:t>What you need to know while using managed beans in JSF code?</a:t>
            </a:r>
            <a:endParaRPr lang="en-US" dirty="0"/>
          </a:p>
        </p:txBody>
      </p:sp>
      <p:sp>
        <p:nvSpPr>
          <p:cNvPr id="7" name="Content Placeholder 2"/>
          <p:cNvSpPr>
            <a:spLocks noGrp="1"/>
          </p:cNvSpPr>
          <p:nvPr>
            <p:ph idx="1"/>
          </p:nvPr>
        </p:nvSpPr>
        <p:spPr>
          <a:xfrm>
            <a:off x="1484310" y="2003067"/>
            <a:ext cx="10018713" cy="4542876"/>
          </a:xfrm>
        </p:spPr>
        <p:txBody>
          <a:bodyPr>
            <a:normAutofit/>
          </a:bodyPr>
          <a:lstStyle/>
          <a:p>
            <a:pPr lvl="0" fontAlgn="base"/>
            <a:r>
              <a:rPr lang="en-US" dirty="0"/>
              <a:t>ADF inherits the request, </a:t>
            </a:r>
            <a:r>
              <a:rPr lang="en-US" b="1" dirty="0"/>
              <a:t>flash</a:t>
            </a:r>
            <a:r>
              <a:rPr lang="en-US" dirty="0"/>
              <a:t>, session, and application scopes from the underlying JSF stack</a:t>
            </a:r>
            <a:r>
              <a:rPr lang="en-US" dirty="0" smtClean="0"/>
              <a:t>.</a:t>
            </a:r>
          </a:p>
          <a:p>
            <a:pPr lvl="0" fontAlgn="base"/>
            <a:r>
              <a:rPr lang="en-US" dirty="0" smtClean="0"/>
              <a:t>If a view activity defined in the task flow uses ADF specific scoped beans, then the corresponding task flow should hold the bean definitions</a:t>
            </a:r>
          </a:p>
          <a:p>
            <a:pPr lvl="0" fontAlgn="base"/>
            <a:r>
              <a:rPr lang="en-US" dirty="0" smtClean="0"/>
              <a:t>Prefix </a:t>
            </a:r>
            <a:r>
              <a:rPr lang="en-US" dirty="0"/>
              <a:t>all ADF scoped beans with respective scope names while using them in EL expressions. </a:t>
            </a:r>
            <a:r>
              <a:rPr lang="en-US" dirty="0" err="1"/>
              <a:t>pageFlow</a:t>
            </a:r>
            <a:r>
              <a:rPr lang="en-US" dirty="0"/>
              <a:t> : </a:t>
            </a:r>
            <a:r>
              <a:rPr lang="en-US" b="1" dirty="0" err="1" smtClean="0"/>
              <a:t>pageFlowScope</a:t>
            </a:r>
            <a:r>
              <a:rPr lang="en-US" dirty="0"/>
              <a:t> </a:t>
            </a:r>
            <a:r>
              <a:rPr lang="en-US" dirty="0" smtClean="0"/>
              <a:t>, </a:t>
            </a:r>
            <a:r>
              <a:rPr lang="en-US" dirty="0" err="1"/>
              <a:t>backingBean</a:t>
            </a:r>
            <a:r>
              <a:rPr lang="en-US" dirty="0"/>
              <a:t> : </a:t>
            </a:r>
            <a:r>
              <a:rPr lang="en-US" b="1" dirty="0" err="1"/>
              <a:t>backingBeanScope</a:t>
            </a:r>
            <a:r>
              <a:rPr lang="en-US" dirty="0"/>
              <a:t> </a:t>
            </a:r>
            <a:r>
              <a:rPr lang="en-US" dirty="0" smtClean="0"/>
              <a:t> , view : </a:t>
            </a:r>
            <a:r>
              <a:rPr lang="en-US" b="1" dirty="0" err="1" smtClean="0"/>
              <a:t>viewScope</a:t>
            </a:r>
            <a:endParaRPr lang="en-US" b="1" dirty="0"/>
          </a:p>
          <a:p>
            <a:pPr marL="0" lvl="0" indent="0" fontAlgn="base">
              <a:buNone/>
            </a:pPr>
            <a:r>
              <a:rPr lang="en-US" dirty="0" smtClean="0"/>
              <a:t>Note </a:t>
            </a:r>
            <a:r>
              <a:rPr lang="en-US" dirty="0"/>
              <a:t>that a managed bean with request, session or application scopes do not require any prefixing.</a:t>
            </a:r>
          </a:p>
        </p:txBody>
      </p:sp>
    </p:spTree>
    <p:extLst>
      <p:ext uri="{BB962C8B-B14F-4D97-AF65-F5344CB8AC3E}">
        <p14:creationId xmlns:p14="http://schemas.microsoft.com/office/powerpoint/2010/main" val="2171217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Task flow activities</a:t>
            </a:r>
            <a:endParaRPr lang="en-US" dirty="0"/>
          </a:p>
        </p:txBody>
      </p:sp>
      <p:sp>
        <p:nvSpPr>
          <p:cNvPr id="7" name="Content Placeholder 2"/>
          <p:cNvSpPr>
            <a:spLocks noGrp="1"/>
          </p:cNvSpPr>
          <p:nvPr>
            <p:ph idx="1"/>
          </p:nvPr>
        </p:nvSpPr>
        <p:spPr>
          <a:xfrm>
            <a:off x="1484310" y="2003067"/>
            <a:ext cx="10018713" cy="4542876"/>
          </a:xfrm>
        </p:spPr>
        <p:txBody>
          <a:bodyPr>
            <a:normAutofit/>
          </a:bodyPr>
          <a:lstStyle/>
          <a:p>
            <a:pPr marL="0" indent="0">
              <a:buNone/>
            </a:pPr>
            <a:r>
              <a:rPr lang="en-US" dirty="0"/>
              <a:t>An activity represents a unit of the task performed when the task flow runs. The task flow activity list includes view, method call, control flow router, task flow call, parent action, and task flow return. Note that the task flow return and parent action activities are specific to bounded task flows alone, and are not applicable for unbounded task flows. </a:t>
            </a:r>
          </a:p>
        </p:txBody>
      </p:sp>
    </p:spTree>
    <p:extLst>
      <p:ext uri="{BB962C8B-B14F-4D97-AF65-F5344CB8AC3E}">
        <p14:creationId xmlns:p14="http://schemas.microsoft.com/office/powerpoint/2010/main" val="1769345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View activity</a:t>
            </a:r>
          </a:p>
        </p:txBody>
      </p:sp>
      <p:sp>
        <p:nvSpPr>
          <p:cNvPr id="7" name="Content Placeholder 2"/>
          <p:cNvSpPr>
            <a:spLocks noGrp="1"/>
          </p:cNvSpPr>
          <p:nvPr>
            <p:ph idx="1"/>
          </p:nvPr>
        </p:nvSpPr>
        <p:spPr>
          <a:xfrm>
            <a:off x="1484310" y="2003067"/>
            <a:ext cx="10018713" cy="4542876"/>
          </a:xfrm>
        </p:spPr>
        <p:txBody>
          <a:bodyPr>
            <a:normAutofit/>
          </a:bodyPr>
          <a:lstStyle/>
          <a:p>
            <a:r>
              <a:rPr lang="en-US" dirty="0"/>
              <a:t>The view activity represents a complete JSF page or page fragment that forms a unit of the task in the task flow. Page fragments are useful when you build a bounded task flow which requires to be embedded in a parent JSF page as a region.</a:t>
            </a:r>
          </a:p>
        </p:txBody>
      </p:sp>
    </p:spTree>
    <p:extLst>
      <p:ext uri="{BB962C8B-B14F-4D97-AF65-F5344CB8AC3E}">
        <p14:creationId xmlns:p14="http://schemas.microsoft.com/office/powerpoint/2010/main" val="2022696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err="1"/>
              <a:t>Facelet</a:t>
            </a:r>
            <a:r>
              <a:rPr lang="en-US" dirty="0"/>
              <a:t> or </a:t>
            </a:r>
            <a:r>
              <a:rPr lang="en-US" b="1" dirty="0"/>
              <a:t>JSP XML </a:t>
            </a:r>
          </a:p>
        </p:txBody>
      </p:sp>
      <p:sp>
        <p:nvSpPr>
          <p:cNvPr id="7" name="Content Placeholder 2"/>
          <p:cNvSpPr>
            <a:spLocks noGrp="1"/>
          </p:cNvSpPr>
          <p:nvPr>
            <p:ph idx="1"/>
          </p:nvPr>
        </p:nvSpPr>
        <p:spPr>
          <a:xfrm>
            <a:off x="1484310" y="2003067"/>
            <a:ext cx="10018713" cy="4542876"/>
          </a:xfrm>
        </p:spPr>
        <p:txBody>
          <a:bodyPr>
            <a:normAutofit/>
          </a:bodyPr>
          <a:lstStyle/>
          <a:p>
            <a:pPr marL="0" indent="0">
              <a:buNone/>
            </a:pPr>
            <a:r>
              <a:rPr lang="en-US" dirty="0"/>
              <a:t>ADF Faces allows you to build a view activity using either </a:t>
            </a:r>
            <a:r>
              <a:rPr lang="en-US" b="1" dirty="0" err="1"/>
              <a:t>Facelet</a:t>
            </a:r>
            <a:r>
              <a:rPr lang="en-US" dirty="0"/>
              <a:t> or </a:t>
            </a:r>
            <a:r>
              <a:rPr lang="en-US" b="1" dirty="0"/>
              <a:t>JSP XML </a:t>
            </a:r>
            <a:r>
              <a:rPr lang="en-US" dirty="0"/>
              <a:t>as a document type. You may find the same set of design time features for both these types of pages. However, they differ considerably when it comes to the rendering of views at runtime</a:t>
            </a:r>
            <a:r>
              <a:rPr lang="en-US" dirty="0" smtClean="0"/>
              <a:t>.</a:t>
            </a:r>
            <a:r>
              <a:rPr lang="en-US" dirty="0"/>
              <a:t> </a:t>
            </a:r>
            <a:r>
              <a:rPr lang="en-US" dirty="0" smtClean="0"/>
              <a:t>If </a:t>
            </a:r>
            <a:r>
              <a:rPr lang="en-US" dirty="0"/>
              <a:t>you are building new Fusion web applications, it is strongly recommended you choose </a:t>
            </a:r>
            <a:r>
              <a:rPr lang="en-US" dirty="0" err="1"/>
              <a:t>Facelet</a:t>
            </a:r>
            <a:r>
              <a:rPr lang="en-US" dirty="0"/>
              <a:t> as a document type.</a:t>
            </a:r>
          </a:p>
          <a:p>
            <a:pPr marL="0" indent="0">
              <a:buNone/>
            </a:pPr>
            <a:endParaRPr lang="en-US" dirty="0"/>
          </a:p>
        </p:txBody>
      </p:sp>
    </p:spTree>
    <p:extLst>
      <p:ext uri="{BB962C8B-B14F-4D97-AF65-F5344CB8AC3E}">
        <p14:creationId xmlns:p14="http://schemas.microsoft.com/office/powerpoint/2010/main" val="2592926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Bookmarking view activity</a:t>
            </a:r>
          </a:p>
        </p:txBody>
      </p:sp>
      <p:sp>
        <p:nvSpPr>
          <p:cNvPr id="7" name="Content Placeholder 2"/>
          <p:cNvSpPr>
            <a:spLocks noGrp="1"/>
          </p:cNvSpPr>
          <p:nvPr>
            <p:ph idx="1"/>
          </p:nvPr>
        </p:nvSpPr>
        <p:spPr>
          <a:xfrm>
            <a:off x="1484310" y="2003067"/>
            <a:ext cx="10018713" cy="2327633"/>
          </a:xfrm>
        </p:spPr>
        <p:txBody>
          <a:bodyPr>
            <a:normAutofit/>
          </a:bodyPr>
          <a:lstStyle/>
          <a:p>
            <a:r>
              <a:rPr lang="en-US" dirty="0"/>
              <a:t>When a user navigates between views in a Fusion web application, by default, the browser URL may not reflect the actual view you are currently watching. </a:t>
            </a:r>
            <a:r>
              <a:rPr lang="en-US" dirty="0" smtClean="0"/>
              <a:t>Though </a:t>
            </a:r>
            <a:r>
              <a:rPr lang="en-US" dirty="0"/>
              <a:t>this has certain performance benefits, the user  may not be able to bookmark these views as the browser URL does not reflect  the actual resource.</a:t>
            </a:r>
          </a:p>
          <a:p>
            <a:pPr marL="0" indent="0">
              <a:buNone/>
            </a:pPr>
            <a:endParaRPr lang="en-US" dirty="0"/>
          </a:p>
        </p:txBody>
      </p:sp>
      <p:grpSp>
        <p:nvGrpSpPr>
          <p:cNvPr id="4" name="Group 3"/>
          <p:cNvGrpSpPr/>
          <p:nvPr/>
        </p:nvGrpSpPr>
        <p:grpSpPr>
          <a:xfrm>
            <a:off x="4523422" y="3763512"/>
            <a:ext cx="5928678" cy="2885377"/>
            <a:chOff x="0" y="0"/>
            <a:chExt cx="3170828" cy="1543245"/>
          </a:xfrm>
        </p:grpSpPr>
        <p:pic>
          <p:nvPicPr>
            <p:cNvPr id="5" name="Picture 4"/>
            <p:cNvPicPr/>
            <p:nvPr/>
          </p:nvPicPr>
          <p:blipFill>
            <a:blip r:embed="rId3"/>
            <a:stretch>
              <a:fillRect/>
            </a:stretch>
          </p:blipFill>
          <p:spPr>
            <a:xfrm>
              <a:off x="0" y="0"/>
              <a:ext cx="3170821" cy="1543245"/>
            </a:xfrm>
            <a:prstGeom prst="rect">
              <a:avLst/>
            </a:prstGeom>
          </p:spPr>
        </p:pic>
        <p:sp>
          <p:nvSpPr>
            <p:cNvPr id="6" name="Shape 38813"/>
            <p:cNvSpPr/>
            <p:nvPr/>
          </p:nvSpPr>
          <p:spPr>
            <a:xfrm>
              <a:off x="6" y="1"/>
              <a:ext cx="3170822" cy="1543240"/>
            </a:xfrm>
            <a:custGeom>
              <a:avLst/>
              <a:gdLst/>
              <a:ahLst/>
              <a:cxnLst/>
              <a:rect l="0" t="0" r="0" b="0"/>
              <a:pathLst>
                <a:path w="3170822" h="1543240">
                  <a:moveTo>
                    <a:pt x="0" y="1543240"/>
                  </a:moveTo>
                  <a:lnTo>
                    <a:pt x="3170822" y="1543240"/>
                  </a:lnTo>
                  <a:lnTo>
                    <a:pt x="3170822" y="0"/>
                  </a:lnTo>
                  <a:lnTo>
                    <a:pt x="0" y="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1346011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Redirect URL</a:t>
            </a:r>
          </a:p>
        </p:txBody>
      </p:sp>
      <p:sp>
        <p:nvSpPr>
          <p:cNvPr id="7" name="Content Placeholder 2"/>
          <p:cNvSpPr>
            <a:spLocks noGrp="1"/>
          </p:cNvSpPr>
          <p:nvPr>
            <p:ph idx="1"/>
          </p:nvPr>
        </p:nvSpPr>
        <p:spPr>
          <a:xfrm>
            <a:off x="1484310" y="2003067"/>
            <a:ext cx="10018713" cy="4550133"/>
          </a:xfrm>
        </p:spPr>
        <p:txBody>
          <a:bodyPr>
            <a:normAutofit/>
          </a:bodyPr>
          <a:lstStyle/>
          <a:p>
            <a:r>
              <a:rPr lang="en-US" dirty="0"/>
              <a:t>However, you can make the ADF Controller issue a redirect request for a view activity by setting the </a:t>
            </a:r>
            <a:r>
              <a:rPr lang="en-US" b="1" dirty="0"/>
              <a:t>Redirect</a:t>
            </a:r>
            <a:r>
              <a:rPr lang="en-US" dirty="0"/>
              <a:t> property to true for the desired view activity. In this case, the ADF Controller issues a </a:t>
            </a:r>
            <a:r>
              <a:rPr lang="en-US" b="1" dirty="0"/>
              <a:t>redirect</a:t>
            </a:r>
            <a:r>
              <a:rPr lang="en-US" dirty="0"/>
              <a:t> dispatching request for the resource and the URL displayed in the browser will reflect the actual page that the user is working on.</a:t>
            </a:r>
          </a:p>
        </p:txBody>
      </p:sp>
    </p:spTree>
    <p:extLst>
      <p:ext uri="{BB962C8B-B14F-4D97-AF65-F5344CB8AC3E}">
        <p14:creationId xmlns:p14="http://schemas.microsoft.com/office/powerpoint/2010/main" val="2235008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URL view activity</a:t>
            </a:r>
            <a:endParaRPr lang="en-US" dirty="0"/>
          </a:p>
        </p:txBody>
      </p:sp>
      <p:sp>
        <p:nvSpPr>
          <p:cNvPr id="7" name="Content Placeholder 2"/>
          <p:cNvSpPr>
            <a:spLocks noGrp="1"/>
          </p:cNvSpPr>
          <p:nvPr>
            <p:ph idx="1"/>
          </p:nvPr>
        </p:nvSpPr>
        <p:spPr>
          <a:xfrm>
            <a:off x="1484310" y="2003067"/>
            <a:ext cx="10018713" cy="4550133"/>
          </a:xfrm>
        </p:spPr>
        <p:txBody>
          <a:bodyPr>
            <a:normAutofit/>
          </a:bodyPr>
          <a:lstStyle/>
          <a:p>
            <a:r>
              <a:rPr lang="en-US" dirty="0"/>
              <a:t>The URL view activity represents URL locatable resources such as bounded  task flows as a whole, view activities in an unbounded task flow and external website addresses</a:t>
            </a:r>
            <a:r>
              <a:rPr lang="en-US" dirty="0" smtClean="0"/>
              <a:t>.</a:t>
            </a:r>
          </a:p>
          <a:p>
            <a:endParaRPr lang="en-US" dirty="0" smtClean="0"/>
          </a:p>
          <a:p>
            <a:pPr marL="0" indent="0">
              <a:buNone/>
            </a:pPr>
            <a:r>
              <a:rPr lang="en-US" sz="1400" dirty="0">
                <a:latin typeface="Courier New" panose="02070309020205020404" pitchFamily="49" charset="0"/>
                <a:cs typeface="Courier New" panose="02070309020205020404" pitchFamily="49" charset="0"/>
              </a:rPr>
              <a:t>&lt; </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-view id="</a:t>
            </a:r>
            <a:r>
              <a:rPr lang="en-US" sz="1400" dirty="0" err="1">
                <a:latin typeface="Courier New" panose="02070309020205020404" pitchFamily="49" charset="0"/>
                <a:cs typeface="Courier New" panose="02070309020205020404" pitchFamily="49" charset="0"/>
              </a:rPr>
              <a:t>google</a:t>
            </a:r>
            <a:r>
              <a:rPr lang="en-US" sz="1400" dirty="0">
                <a:latin typeface="Courier New" panose="02070309020205020404" pitchFamily="49" charset="0"/>
                <a:cs typeface="Courier New" panose="02070309020205020404" pitchFamily="49" charset="0"/>
              </a:rPr>
              <a:t>" &gt;</a:t>
            </a:r>
          </a:p>
          <a:p>
            <a:pPr marL="0"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&gt;http://www.google.com&lt;/url&gt;</a:t>
            </a:r>
          </a:p>
          <a:p>
            <a:pPr marL="0" indent="0">
              <a:buNone/>
            </a:pPr>
            <a:r>
              <a:rPr lang="en-US" sz="1400" dirty="0">
                <a:latin typeface="Courier New" panose="02070309020205020404" pitchFamily="49" charset="0"/>
                <a:cs typeface="Courier New" panose="02070309020205020404" pitchFamily="49" charset="0"/>
              </a:rPr>
              <a:t>&lt; /</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-view &gt;</a:t>
            </a:r>
          </a:p>
          <a:p>
            <a:pPr marL="457200" lvl="1" indent="0">
              <a:buNone/>
            </a:pPr>
            <a:endParaRPr lang="en-US" dirty="0"/>
          </a:p>
        </p:txBody>
      </p:sp>
    </p:spTree>
    <p:extLst>
      <p:ext uri="{BB962C8B-B14F-4D97-AF65-F5344CB8AC3E}">
        <p14:creationId xmlns:p14="http://schemas.microsoft.com/office/powerpoint/2010/main" val="996664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Building an unbounded task flow</a:t>
            </a:r>
            <a:endParaRPr lang="en-US" dirty="0"/>
          </a:p>
        </p:txBody>
      </p:sp>
      <p:sp>
        <p:nvSpPr>
          <p:cNvPr id="7" name="Content Placeholder 2"/>
          <p:cNvSpPr>
            <a:spLocks noGrp="1"/>
          </p:cNvSpPr>
          <p:nvPr>
            <p:ph idx="1"/>
          </p:nvPr>
        </p:nvSpPr>
        <p:spPr>
          <a:xfrm>
            <a:off x="1484310" y="2003067"/>
            <a:ext cx="10018713" cy="4550133"/>
          </a:xfrm>
        </p:spPr>
        <p:txBody>
          <a:bodyPr>
            <a:normAutofit/>
          </a:bodyPr>
          <a:lstStyle/>
          <a:p>
            <a:pPr marL="0" indent="0">
              <a:buNone/>
            </a:pPr>
            <a:r>
              <a:rPr lang="en-US" dirty="0"/>
              <a:t>If your application grows and you have to deal with more number of pages and navigation rules? A quite obvious solution for such cases is to split the view controller project into multiple projects and use multiple task flow configuration files to hold the controller metadata definitions, and assemble all these pieces while generating the final deployable artefacts for the application. The ADF framework enables modular web development through bounded and unbounded task flows.</a:t>
            </a:r>
          </a:p>
        </p:txBody>
      </p:sp>
    </p:spTree>
    <p:extLst>
      <p:ext uri="{BB962C8B-B14F-4D97-AF65-F5344CB8AC3E}">
        <p14:creationId xmlns:p14="http://schemas.microsoft.com/office/powerpoint/2010/main" val="38847209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fontScale="90000"/>
          </a:bodyPr>
          <a:lstStyle/>
          <a:p>
            <a:r>
              <a:rPr lang="en-US" b="1" dirty="0"/>
              <a:t>Using a managed bean to return a dynamic outcome for a navigation component</a:t>
            </a:r>
            <a:endParaRPr lang="en-US" dirty="0"/>
          </a:p>
        </p:txBody>
      </p:sp>
      <p:sp>
        <p:nvSpPr>
          <p:cNvPr id="7" name="Content Placeholder 2"/>
          <p:cNvSpPr>
            <a:spLocks noGrp="1"/>
          </p:cNvSpPr>
          <p:nvPr>
            <p:ph idx="1"/>
          </p:nvPr>
        </p:nvSpPr>
        <p:spPr>
          <a:xfrm>
            <a:off x="1484310" y="2003067"/>
            <a:ext cx="10018713" cy="4550133"/>
          </a:xfrm>
        </p:spPr>
        <p:txBody>
          <a:bodyPr>
            <a:normAutofit/>
          </a:bodyPr>
          <a:lstStyle/>
          <a:p>
            <a:pPr marL="0" indent="0">
              <a:buNone/>
            </a:pPr>
            <a:r>
              <a:rPr lang="en-US" dirty="0"/>
              <a:t>The framework also allows you to execute some business logic for deciding the outcome using action methods defined in managed beans. An action method should return either a </a:t>
            </a:r>
            <a:r>
              <a:rPr lang="en-US" b="1" dirty="0"/>
              <a:t>String</a:t>
            </a:r>
            <a:r>
              <a:rPr lang="en-US" dirty="0"/>
              <a:t> or </a:t>
            </a:r>
            <a:r>
              <a:rPr lang="en-US" b="1" dirty="0"/>
              <a:t>Object</a:t>
            </a:r>
            <a:r>
              <a:rPr lang="en-US" dirty="0"/>
              <a:t> with the </a:t>
            </a:r>
            <a:r>
              <a:rPr lang="en-US" b="1" dirty="0" err="1"/>
              <a:t>toString</a:t>
            </a:r>
            <a:r>
              <a:rPr lang="en-US" b="1" dirty="0"/>
              <a:t>()</a:t>
            </a:r>
            <a:r>
              <a:rPr lang="en-US" dirty="0"/>
              <a:t> implementation. To use the outcome returned by a method defined in a bean, you must refer to the method using an EL expression for the action attribute. </a:t>
            </a:r>
          </a:p>
        </p:txBody>
      </p:sp>
    </p:spTree>
    <p:extLst>
      <p:ext uri="{BB962C8B-B14F-4D97-AF65-F5344CB8AC3E}">
        <p14:creationId xmlns:p14="http://schemas.microsoft.com/office/powerpoint/2010/main" val="2463127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Introduction</a:t>
            </a:r>
            <a:endParaRPr lang="en-US" dirty="0"/>
          </a:p>
        </p:txBody>
      </p:sp>
      <p:sp>
        <p:nvSpPr>
          <p:cNvPr id="7" name="Content Placeholder 2"/>
          <p:cNvSpPr>
            <a:spLocks noGrp="1"/>
          </p:cNvSpPr>
          <p:nvPr>
            <p:ph idx="1"/>
          </p:nvPr>
        </p:nvSpPr>
        <p:spPr>
          <a:xfrm>
            <a:off x="1484310" y="2003067"/>
            <a:ext cx="10018713" cy="4542876"/>
          </a:xfrm>
        </p:spPr>
        <p:txBody>
          <a:bodyPr/>
          <a:lstStyle/>
          <a:p>
            <a:pPr marL="561975" indent="-342900">
              <a:lnSpc>
                <a:spcPct val="104000"/>
              </a:lnSpc>
              <a:spcBef>
                <a:spcPts val="0"/>
              </a:spcBef>
              <a:spcAft>
                <a:spcPts val="95"/>
              </a:spcAft>
            </a:pPr>
            <a:r>
              <a:rPr lang="en-US" dirty="0"/>
              <a:t>Most web applications display some form of visual navigations and provide navigation models to help users move around the pages. ADF Controller is also responsible for transaction management, authorization, and managed bean lifecycle </a:t>
            </a:r>
            <a:r>
              <a:rPr lang="en-US" dirty="0" smtClean="0"/>
              <a:t>management</a:t>
            </a:r>
          </a:p>
          <a:p>
            <a:pPr marL="561975" indent="-342900">
              <a:lnSpc>
                <a:spcPct val="104000"/>
              </a:lnSpc>
              <a:spcBef>
                <a:spcPts val="0"/>
              </a:spcBef>
              <a:spcAft>
                <a:spcPts val="95"/>
              </a:spcAft>
            </a:pPr>
            <a:r>
              <a:rPr lang="en-US" dirty="0"/>
              <a:t>ADF Faces leveraged the extensibility options offered by JSF to add more features, keeping the basic architecture in aligned with that of the JSF framework.</a:t>
            </a:r>
          </a:p>
        </p:txBody>
      </p:sp>
    </p:spTree>
    <p:extLst>
      <p:ext uri="{BB962C8B-B14F-4D97-AF65-F5344CB8AC3E}">
        <p14:creationId xmlns:p14="http://schemas.microsoft.com/office/powerpoint/2010/main" val="3283507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Conditionally executing a control flow case</a:t>
            </a:r>
            <a:endParaRPr lang="en-US" dirty="0"/>
          </a:p>
        </p:txBody>
      </p:sp>
      <p:sp>
        <p:nvSpPr>
          <p:cNvPr id="7" name="Content Placeholder 2"/>
          <p:cNvSpPr>
            <a:spLocks noGrp="1"/>
          </p:cNvSpPr>
          <p:nvPr>
            <p:ph idx="1"/>
          </p:nvPr>
        </p:nvSpPr>
        <p:spPr>
          <a:xfrm>
            <a:off x="1484310" y="2003067"/>
            <a:ext cx="10018713" cy="4550133"/>
          </a:xfrm>
        </p:spPr>
        <p:txBody>
          <a:bodyPr>
            <a:normAutofit/>
          </a:bodyPr>
          <a:lstStyle/>
          <a:p>
            <a:r>
              <a:rPr lang="en-US" dirty="0"/>
              <a:t>You can specify the EL expression as a guard condition for control flow execution.</a:t>
            </a:r>
          </a:p>
          <a:p>
            <a:pPr marL="0" indent="0">
              <a:buNone/>
            </a:pPr>
            <a:r>
              <a:rPr lang="en-US" dirty="0"/>
              <a:t>Select the control flow case in the task flow diagram, expand the </a:t>
            </a:r>
            <a:r>
              <a:rPr lang="en-US" b="1" dirty="0"/>
              <a:t>Behavior</a:t>
            </a:r>
            <a:r>
              <a:rPr lang="en-US" dirty="0"/>
              <a:t> section in the property inspector and specify the EL expression that evaluates to true or false, as a value for the </a:t>
            </a:r>
            <a:r>
              <a:rPr lang="en-US" b="1" dirty="0"/>
              <a:t>If</a:t>
            </a:r>
            <a:r>
              <a:rPr lang="en-US" dirty="0"/>
              <a:t> field.</a:t>
            </a:r>
          </a:p>
        </p:txBody>
      </p:sp>
    </p:spTree>
    <p:extLst>
      <p:ext uri="{BB962C8B-B14F-4D97-AF65-F5344CB8AC3E}">
        <p14:creationId xmlns:p14="http://schemas.microsoft.com/office/powerpoint/2010/main" val="546965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fontScale="90000"/>
          </a:bodyPr>
          <a:lstStyle/>
          <a:p>
            <a:r>
              <a:rPr lang="en-US" b="1" dirty="0"/>
              <a:t>Improving the readability of control flow cases</a:t>
            </a:r>
            <a:endParaRPr lang="en-US" dirty="0"/>
          </a:p>
        </p:txBody>
      </p:sp>
      <p:sp>
        <p:nvSpPr>
          <p:cNvPr id="7" name="Content Placeholder 2"/>
          <p:cNvSpPr>
            <a:spLocks noGrp="1"/>
          </p:cNvSpPr>
          <p:nvPr>
            <p:ph idx="1"/>
          </p:nvPr>
        </p:nvSpPr>
        <p:spPr>
          <a:xfrm>
            <a:off x="1484310" y="2003067"/>
            <a:ext cx="10018713" cy="1425933"/>
          </a:xfrm>
        </p:spPr>
        <p:txBody>
          <a:bodyPr>
            <a:normAutofit/>
          </a:bodyPr>
          <a:lstStyle/>
          <a:p>
            <a:pPr marL="0" indent="0">
              <a:buNone/>
            </a:pPr>
            <a:r>
              <a:rPr lang="en-US" dirty="0"/>
              <a:t>If you have control flow cases defined from multiple source views to a single destination view, you can make it more readable using the </a:t>
            </a:r>
            <a:r>
              <a:rPr lang="en-US" b="1" dirty="0"/>
              <a:t>wildcard control  flow rule</a:t>
            </a:r>
            <a:r>
              <a:rPr lang="en-US" dirty="0"/>
              <a:t> (represented by the </a:t>
            </a:r>
            <a:r>
              <a:rPr lang="en-US" b="1" dirty="0"/>
              <a:t>*</a:t>
            </a:r>
            <a:r>
              <a:rPr lang="en-US" dirty="0"/>
              <a:t> symbol) as shown in the following screenshot:</a:t>
            </a:r>
          </a:p>
          <a:p>
            <a:pPr marL="0" indent="0">
              <a:buNone/>
            </a:pPr>
            <a:endParaRPr lang="en-US" dirty="0"/>
          </a:p>
        </p:txBody>
      </p:sp>
      <p:grpSp>
        <p:nvGrpSpPr>
          <p:cNvPr id="4" name="Group 3"/>
          <p:cNvGrpSpPr/>
          <p:nvPr/>
        </p:nvGrpSpPr>
        <p:grpSpPr>
          <a:xfrm>
            <a:off x="3173410" y="3098799"/>
            <a:ext cx="7621590" cy="3585723"/>
            <a:chOff x="0" y="0"/>
            <a:chExt cx="5021318" cy="2362484"/>
          </a:xfrm>
        </p:grpSpPr>
        <p:pic>
          <p:nvPicPr>
            <p:cNvPr id="5" name="Picture 4"/>
            <p:cNvPicPr/>
            <p:nvPr/>
          </p:nvPicPr>
          <p:blipFill>
            <a:blip r:embed="rId3"/>
            <a:stretch>
              <a:fillRect/>
            </a:stretch>
          </p:blipFill>
          <p:spPr>
            <a:xfrm>
              <a:off x="0" y="0"/>
              <a:ext cx="5021308" cy="2362484"/>
            </a:xfrm>
            <a:prstGeom prst="rect">
              <a:avLst/>
            </a:prstGeom>
          </p:spPr>
        </p:pic>
        <p:sp>
          <p:nvSpPr>
            <p:cNvPr id="6" name="Shape 39992"/>
            <p:cNvSpPr/>
            <p:nvPr/>
          </p:nvSpPr>
          <p:spPr>
            <a:xfrm>
              <a:off x="4" y="0"/>
              <a:ext cx="5021314" cy="2362480"/>
            </a:xfrm>
            <a:custGeom>
              <a:avLst/>
              <a:gdLst/>
              <a:ahLst/>
              <a:cxnLst/>
              <a:rect l="0" t="0" r="0" b="0"/>
              <a:pathLst>
                <a:path w="5021314" h="2362480">
                  <a:moveTo>
                    <a:pt x="0" y="2362480"/>
                  </a:moveTo>
                  <a:lnTo>
                    <a:pt x="5021314" y="2362480"/>
                  </a:lnTo>
                  <a:lnTo>
                    <a:pt x="5021314" y="0"/>
                  </a:lnTo>
                  <a:lnTo>
                    <a:pt x="0" y="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41672218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Adding an exception handler</a:t>
            </a:r>
            <a:endParaRPr lang="en-US" dirty="0"/>
          </a:p>
        </p:txBody>
      </p:sp>
      <p:sp>
        <p:nvSpPr>
          <p:cNvPr id="7" name="Content Placeholder 2"/>
          <p:cNvSpPr>
            <a:spLocks noGrp="1"/>
          </p:cNvSpPr>
          <p:nvPr>
            <p:ph idx="1"/>
          </p:nvPr>
        </p:nvSpPr>
        <p:spPr>
          <a:xfrm>
            <a:off x="1484310" y="2003067"/>
            <a:ext cx="10018713" cy="4639033"/>
          </a:xfrm>
        </p:spPr>
        <p:txBody>
          <a:bodyPr>
            <a:normAutofit/>
          </a:bodyPr>
          <a:lstStyle/>
          <a:p>
            <a:pPr marL="0" indent="0">
              <a:buNone/>
            </a:pPr>
            <a:r>
              <a:rPr lang="en-US" dirty="0"/>
              <a:t>An exception handler is the central place for handling unexpected exceptions in an application. ADF allows you to handle such erroneous scenarios in a more user friendly  way by designating one activity in a bounded or unbounded task flow as an exception handler.</a:t>
            </a:r>
          </a:p>
        </p:txBody>
      </p:sp>
    </p:spTree>
    <p:extLst>
      <p:ext uri="{BB962C8B-B14F-4D97-AF65-F5344CB8AC3E}">
        <p14:creationId xmlns:p14="http://schemas.microsoft.com/office/powerpoint/2010/main" val="11276404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Building a menu model</a:t>
            </a:r>
            <a:endParaRPr lang="en-US" dirty="0"/>
          </a:p>
        </p:txBody>
      </p:sp>
      <p:sp>
        <p:nvSpPr>
          <p:cNvPr id="7" name="Content Placeholder 2"/>
          <p:cNvSpPr>
            <a:spLocks noGrp="1"/>
          </p:cNvSpPr>
          <p:nvPr>
            <p:ph idx="1"/>
          </p:nvPr>
        </p:nvSpPr>
        <p:spPr>
          <a:xfrm>
            <a:off x="1484310" y="2003067"/>
            <a:ext cx="10018713" cy="4639033"/>
          </a:xfrm>
        </p:spPr>
        <p:txBody>
          <a:bodyPr>
            <a:normAutofit/>
          </a:bodyPr>
          <a:lstStyle/>
          <a:p>
            <a:pPr marL="0" indent="0">
              <a:buNone/>
            </a:pPr>
            <a:r>
              <a:rPr lang="en-US" dirty="0" err="1"/>
              <a:t>JDeveloper</a:t>
            </a:r>
            <a:r>
              <a:rPr lang="en-US" dirty="0"/>
              <a:t> has design time support for generating an XML menu model from unbounded task flow activities, which can be used as a data model for navigation components</a:t>
            </a:r>
          </a:p>
        </p:txBody>
      </p:sp>
    </p:spTree>
    <p:extLst>
      <p:ext uri="{BB962C8B-B14F-4D97-AF65-F5344CB8AC3E}">
        <p14:creationId xmlns:p14="http://schemas.microsoft.com/office/powerpoint/2010/main" val="3643707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The navigation model in the JSF framework</a:t>
            </a:r>
            <a:endParaRPr lang="en-US" dirty="0"/>
          </a:p>
        </p:txBody>
      </p:sp>
      <p:sp>
        <p:nvSpPr>
          <p:cNvPr id="7" name="Content Placeholder 2"/>
          <p:cNvSpPr>
            <a:spLocks noGrp="1"/>
          </p:cNvSpPr>
          <p:nvPr>
            <p:ph idx="1"/>
          </p:nvPr>
        </p:nvSpPr>
        <p:spPr>
          <a:xfrm>
            <a:off x="1484310" y="2003067"/>
            <a:ext cx="10018713" cy="4542876"/>
          </a:xfrm>
        </p:spPr>
        <p:txBody>
          <a:bodyPr/>
          <a:lstStyle/>
          <a:p>
            <a:r>
              <a:rPr lang="en-US" dirty="0"/>
              <a:t>The JSF framework has a very flexible navigation model which decouples navigation rules from the JSF page as well as from underlying business logic.</a:t>
            </a:r>
          </a:p>
          <a:p>
            <a:pPr marL="0" indent="0">
              <a:buNone/>
            </a:pPr>
            <a:r>
              <a:rPr lang="en-US" dirty="0"/>
              <a:t>The JSF 2.0 navigation model supports two types of navigations:</a:t>
            </a:r>
          </a:p>
          <a:p>
            <a:pPr lvl="1" fontAlgn="base"/>
            <a:r>
              <a:rPr lang="en-US" dirty="0"/>
              <a:t>Rule based navigation</a:t>
            </a:r>
          </a:p>
          <a:p>
            <a:pPr lvl="1" fontAlgn="base"/>
            <a:r>
              <a:rPr lang="en-US" dirty="0"/>
              <a:t>Implicit navigation</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20390" b="25206"/>
          <a:stretch/>
        </p:blipFill>
        <p:spPr>
          <a:xfrm>
            <a:off x="348033" y="0"/>
            <a:ext cx="2272554" cy="1236373"/>
          </a:xfrm>
          <a:prstGeom prst="rect">
            <a:avLst/>
          </a:prstGeom>
        </p:spPr>
      </p:pic>
    </p:spTree>
    <p:extLst>
      <p:ext uri="{BB962C8B-B14F-4D97-AF65-F5344CB8AC3E}">
        <p14:creationId xmlns:p14="http://schemas.microsoft.com/office/powerpoint/2010/main" val="2707770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The navigation model in ADF</a:t>
            </a:r>
            <a:endParaRPr lang="en-US" dirty="0"/>
          </a:p>
        </p:txBody>
      </p:sp>
      <p:sp>
        <p:nvSpPr>
          <p:cNvPr id="7" name="Content Placeholder 2"/>
          <p:cNvSpPr>
            <a:spLocks noGrp="1"/>
          </p:cNvSpPr>
          <p:nvPr>
            <p:ph idx="1"/>
          </p:nvPr>
        </p:nvSpPr>
        <p:spPr>
          <a:xfrm>
            <a:off x="1484310" y="2003067"/>
            <a:ext cx="10018713" cy="4542876"/>
          </a:xfrm>
        </p:spPr>
        <p:txBody>
          <a:bodyPr/>
          <a:lstStyle/>
          <a:p>
            <a:r>
              <a:rPr lang="en-US" dirty="0"/>
              <a:t>Though the control flow features offered by JSF meet the basic requirements of most of the business applications, developers may need to put extra effort in when it comes to really complex use cases. For example:</a:t>
            </a:r>
          </a:p>
          <a:p>
            <a:pPr lvl="1" fontAlgn="base"/>
            <a:r>
              <a:rPr lang="en-US" dirty="0"/>
              <a:t>Implementing page hierarchies, only for top level pages, of an application should be directly accessible through a URL link</a:t>
            </a:r>
          </a:p>
          <a:p>
            <a:pPr lvl="1" fontAlgn="base"/>
            <a:r>
              <a:rPr lang="en-US" dirty="0"/>
              <a:t>Enforcing sequential processing for certain sets of pages to complete the transaction in a predefined order</a:t>
            </a:r>
          </a:p>
          <a:p>
            <a:pPr lvl="1" fontAlgn="base"/>
            <a:r>
              <a:rPr lang="en-US" dirty="0"/>
              <a:t>Reusing control flow cases and associated pages in an application</a:t>
            </a:r>
          </a:p>
        </p:txBody>
      </p:sp>
    </p:spTree>
    <p:extLst>
      <p:ext uri="{BB962C8B-B14F-4D97-AF65-F5344CB8AC3E}">
        <p14:creationId xmlns:p14="http://schemas.microsoft.com/office/powerpoint/2010/main" val="4190503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The navigation model in ADF</a:t>
            </a:r>
            <a:endParaRPr lang="en-US" dirty="0"/>
          </a:p>
        </p:txBody>
      </p:sp>
      <p:sp>
        <p:nvSpPr>
          <p:cNvPr id="7" name="Content Placeholder 2"/>
          <p:cNvSpPr>
            <a:spLocks noGrp="1"/>
          </p:cNvSpPr>
          <p:nvPr>
            <p:ph idx="1"/>
          </p:nvPr>
        </p:nvSpPr>
        <p:spPr>
          <a:xfrm>
            <a:off x="1484310" y="2003067"/>
            <a:ext cx="10018713" cy="4542876"/>
          </a:xfrm>
        </p:spPr>
        <p:txBody>
          <a:bodyPr>
            <a:normAutofit fontScale="92500" lnSpcReduction="10000"/>
          </a:bodyPr>
          <a:lstStyle/>
          <a:p>
            <a:pPr marL="0" indent="0">
              <a:buNone/>
            </a:pPr>
            <a:r>
              <a:rPr lang="en-US" dirty="0" smtClean="0"/>
              <a:t>There </a:t>
            </a:r>
            <a:r>
              <a:rPr lang="en-US" dirty="0"/>
              <a:t>are two types of task flows in ADF:</a:t>
            </a:r>
          </a:p>
          <a:p>
            <a:pPr lvl="0" fontAlgn="base"/>
            <a:r>
              <a:rPr lang="en-US" b="1" dirty="0"/>
              <a:t>Unbounded Task Flow</a:t>
            </a:r>
            <a:r>
              <a:rPr lang="en-US" dirty="0"/>
              <a:t>: Unbounded task flows are designed to handle navigation between pages which do not necessarily follow any specific entry point or exit point. </a:t>
            </a:r>
          </a:p>
          <a:p>
            <a:pPr lvl="0" fontAlgn="base"/>
            <a:r>
              <a:rPr lang="en-US" b="1" dirty="0" smtClean="0"/>
              <a:t>Bounded </a:t>
            </a:r>
            <a:r>
              <a:rPr lang="en-US" b="1" dirty="0"/>
              <a:t>Task Flow</a:t>
            </a:r>
            <a:r>
              <a:rPr lang="en-US" dirty="0"/>
              <a:t>: The bounded task flow is primarily designed to implement reusable navigation cases with definite entry and exit points.  A bounded task flow contains its own set of control flow rules, activities,  and managed beans:</a:t>
            </a:r>
          </a:p>
          <a:p>
            <a:pPr lvl="1" fontAlgn="base"/>
            <a:r>
              <a:rPr lang="en-US" dirty="0"/>
              <a:t>They can have only one entry point for entering into the task flow. However, multiple exit points are supported.</a:t>
            </a:r>
          </a:p>
          <a:p>
            <a:pPr lvl="1" fontAlgn="base"/>
            <a:r>
              <a:rPr lang="en-US" dirty="0"/>
              <a:t>They can take parameters from the caller before starting the execution as well as the return value to the caller after execution.</a:t>
            </a:r>
          </a:p>
          <a:p>
            <a:pPr lvl="1" fontAlgn="base"/>
            <a:r>
              <a:rPr lang="en-US" dirty="0"/>
              <a:t>They can be built either using page fragments or complete  JSF pages. iv. </a:t>
            </a:r>
          </a:p>
        </p:txBody>
      </p:sp>
    </p:spTree>
    <p:extLst>
      <p:ext uri="{BB962C8B-B14F-4D97-AF65-F5344CB8AC3E}">
        <p14:creationId xmlns:p14="http://schemas.microsoft.com/office/powerpoint/2010/main" val="1848745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The navigation model in ADF</a:t>
            </a:r>
            <a:endParaRPr lang="en-US" dirty="0"/>
          </a:p>
        </p:txBody>
      </p:sp>
      <p:sp>
        <p:nvSpPr>
          <p:cNvPr id="7" name="Content Placeholder 2"/>
          <p:cNvSpPr>
            <a:spLocks noGrp="1"/>
          </p:cNvSpPr>
          <p:nvPr>
            <p:ph idx="1"/>
          </p:nvPr>
        </p:nvSpPr>
        <p:spPr>
          <a:xfrm>
            <a:off x="1484310" y="2003067"/>
            <a:ext cx="10018713" cy="4542876"/>
          </a:xfrm>
        </p:spPr>
        <p:txBody>
          <a:bodyPr>
            <a:normAutofit fontScale="92500" lnSpcReduction="10000"/>
          </a:bodyPr>
          <a:lstStyle/>
          <a:p>
            <a:pPr marL="0" indent="0">
              <a:buNone/>
            </a:pPr>
            <a:r>
              <a:rPr lang="en-US" dirty="0" smtClean="0"/>
              <a:t>There </a:t>
            </a:r>
            <a:r>
              <a:rPr lang="en-US" dirty="0"/>
              <a:t>are two types of task flows in ADF:</a:t>
            </a:r>
          </a:p>
          <a:p>
            <a:pPr lvl="0" fontAlgn="base"/>
            <a:r>
              <a:rPr lang="en-US" b="1" dirty="0"/>
              <a:t>Unbounded Task Flow</a:t>
            </a:r>
            <a:r>
              <a:rPr lang="en-US" dirty="0"/>
              <a:t>: Unbounded task flows are designed to handle navigation between pages which do not necessarily follow any specific entry point or exit point. </a:t>
            </a:r>
          </a:p>
          <a:p>
            <a:pPr lvl="0" fontAlgn="base"/>
            <a:r>
              <a:rPr lang="en-US" b="1" dirty="0" smtClean="0"/>
              <a:t>Bounded </a:t>
            </a:r>
            <a:r>
              <a:rPr lang="en-US" b="1" dirty="0"/>
              <a:t>Task Flow</a:t>
            </a:r>
            <a:r>
              <a:rPr lang="en-US" dirty="0"/>
              <a:t>: The bounded task flow is primarily designed to implement reusable navigation cases with definite entry and exit points.  A bounded task flow contains its own set of control flow rules, activities,  and managed beans:</a:t>
            </a:r>
          </a:p>
          <a:p>
            <a:pPr lvl="1" fontAlgn="base"/>
            <a:r>
              <a:rPr lang="en-US" dirty="0"/>
              <a:t>They can have only one entry point for entering into the task flow. However, multiple exit points are supported.</a:t>
            </a:r>
          </a:p>
          <a:p>
            <a:pPr lvl="1" fontAlgn="base"/>
            <a:r>
              <a:rPr lang="en-US" dirty="0"/>
              <a:t>They can take parameters from the caller before starting the execution as well as the return value to the caller after execution.</a:t>
            </a:r>
          </a:p>
          <a:p>
            <a:pPr lvl="1" fontAlgn="base"/>
            <a:r>
              <a:rPr lang="en-US" dirty="0"/>
              <a:t>They can be built either using page fragments or complete  JSF pages. iv. </a:t>
            </a:r>
          </a:p>
        </p:txBody>
      </p:sp>
    </p:spTree>
    <p:extLst>
      <p:ext uri="{BB962C8B-B14F-4D97-AF65-F5344CB8AC3E}">
        <p14:creationId xmlns:p14="http://schemas.microsoft.com/office/powerpoint/2010/main" val="44961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The ingredients of an ADF task flow</a:t>
            </a:r>
            <a:endParaRPr lang="en-US" dirty="0"/>
          </a:p>
        </p:txBody>
      </p:sp>
      <p:sp>
        <p:nvSpPr>
          <p:cNvPr id="7" name="Content Placeholder 2"/>
          <p:cNvSpPr>
            <a:spLocks noGrp="1"/>
          </p:cNvSpPr>
          <p:nvPr>
            <p:ph idx="1"/>
          </p:nvPr>
        </p:nvSpPr>
        <p:spPr>
          <a:xfrm>
            <a:off x="1484310" y="2003067"/>
            <a:ext cx="10018713" cy="4542876"/>
          </a:xfrm>
        </p:spPr>
        <p:txBody>
          <a:bodyPr>
            <a:normAutofit/>
          </a:bodyPr>
          <a:lstStyle/>
          <a:p>
            <a:r>
              <a:rPr lang="en-US" b="1" dirty="0"/>
              <a:t>Task flow configuration </a:t>
            </a:r>
            <a:r>
              <a:rPr lang="en-US" b="1" dirty="0" smtClean="0"/>
              <a:t>files</a:t>
            </a:r>
          </a:p>
          <a:p>
            <a:r>
              <a:rPr lang="en-US" b="1" dirty="0"/>
              <a:t>ADF managed beans</a:t>
            </a:r>
            <a:endParaRPr lang="en-US" dirty="0"/>
          </a:p>
          <a:p>
            <a:r>
              <a:rPr lang="en-US" b="1" dirty="0"/>
              <a:t>Task flow </a:t>
            </a:r>
            <a:r>
              <a:rPr lang="en-US" b="1" dirty="0" smtClean="0"/>
              <a:t>activities</a:t>
            </a:r>
            <a:endParaRPr lang="en-US" dirty="0"/>
          </a:p>
        </p:txBody>
      </p:sp>
    </p:spTree>
    <p:extLst>
      <p:ext uri="{BB962C8B-B14F-4D97-AF65-F5344CB8AC3E}">
        <p14:creationId xmlns:p14="http://schemas.microsoft.com/office/powerpoint/2010/main" val="1260280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Task flow configuration files</a:t>
            </a:r>
          </a:p>
        </p:txBody>
      </p:sp>
      <p:sp>
        <p:nvSpPr>
          <p:cNvPr id="7" name="Content Placeholder 2"/>
          <p:cNvSpPr>
            <a:spLocks noGrp="1"/>
          </p:cNvSpPr>
          <p:nvPr>
            <p:ph idx="1"/>
          </p:nvPr>
        </p:nvSpPr>
        <p:spPr>
          <a:xfrm>
            <a:off x="1484310" y="2003067"/>
            <a:ext cx="10018713" cy="4542876"/>
          </a:xfrm>
        </p:spPr>
        <p:txBody>
          <a:bodyPr>
            <a:normAutofit/>
          </a:bodyPr>
          <a:lstStyle/>
          <a:p>
            <a:r>
              <a:rPr lang="en-US" b="1" dirty="0"/>
              <a:t>adfc-config.xml</a:t>
            </a:r>
            <a:r>
              <a:rPr lang="en-US" dirty="0"/>
              <a:t>: This file stores the metadata definition for the default unbounded task flow in a Fusion web application. </a:t>
            </a:r>
            <a:r>
              <a:rPr lang="en-US" dirty="0" smtClean="0"/>
              <a:t>The </a:t>
            </a:r>
            <a:r>
              <a:rPr lang="en-US" dirty="0"/>
              <a:t>IDE will generate a brand new </a:t>
            </a:r>
            <a:r>
              <a:rPr lang="en-US" b="1" dirty="0"/>
              <a:t>adfc-configN.xml</a:t>
            </a:r>
            <a:r>
              <a:rPr lang="en-US" dirty="0"/>
              <a:t> file </a:t>
            </a:r>
            <a:r>
              <a:rPr lang="en-US" dirty="0" smtClean="0"/>
              <a:t>for </a:t>
            </a:r>
            <a:r>
              <a:rPr lang="en-US" dirty="0"/>
              <a:t>new unbounded task flows created in the view controller project.</a:t>
            </a:r>
            <a:endParaRPr lang="en-US" dirty="0" smtClean="0"/>
          </a:p>
          <a:p>
            <a:r>
              <a:rPr lang="en-US" b="1" dirty="0"/>
              <a:t>Bounded task flow definition </a:t>
            </a:r>
            <a:r>
              <a:rPr lang="en-US" b="1" dirty="0" smtClean="0"/>
              <a:t>XML: </a:t>
            </a:r>
            <a:r>
              <a:rPr lang="en-US" dirty="0"/>
              <a:t>This file stores the metadata definition for a bounded task flow.</a:t>
            </a:r>
          </a:p>
        </p:txBody>
      </p:sp>
    </p:spTree>
    <p:extLst>
      <p:ext uri="{BB962C8B-B14F-4D97-AF65-F5344CB8AC3E}">
        <p14:creationId xmlns:p14="http://schemas.microsoft.com/office/powerpoint/2010/main" val="1797378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ADF managed beans</a:t>
            </a:r>
          </a:p>
        </p:txBody>
      </p:sp>
      <p:sp>
        <p:nvSpPr>
          <p:cNvPr id="7" name="Content Placeholder 2"/>
          <p:cNvSpPr>
            <a:spLocks noGrp="1"/>
          </p:cNvSpPr>
          <p:nvPr>
            <p:ph idx="1"/>
          </p:nvPr>
        </p:nvSpPr>
        <p:spPr>
          <a:xfrm>
            <a:off x="1484310" y="2003067"/>
            <a:ext cx="10018713" cy="4542876"/>
          </a:xfrm>
        </p:spPr>
        <p:txBody>
          <a:bodyPr>
            <a:normAutofit/>
          </a:bodyPr>
          <a:lstStyle/>
          <a:p>
            <a:r>
              <a:rPr lang="en-US" b="1" dirty="0"/>
              <a:t>Managed beans</a:t>
            </a:r>
            <a:r>
              <a:rPr lang="en-US" dirty="0"/>
              <a:t> are Java classes used for implementing business logic or data model for your JSF page</a:t>
            </a:r>
            <a:r>
              <a:rPr lang="en-US" dirty="0" smtClean="0"/>
              <a:t>.</a:t>
            </a:r>
          </a:p>
          <a:p>
            <a:r>
              <a:rPr lang="en-US" dirty="0"/>
              <a:t>The managed bean can be referred from a JSF page using EL expression. </a:t>
            </a:r>
          </a:p>
          <a:p>
            <a:r>
              <a:rPr lang="en-US" dirty="0"/>
              <a:t>JSF 2.0 introduced annotations for registering a POJO class as a managed bean and also enabled </a:t>
            </a:r>
            <a:r>
              <a:rPr lang="en-US" b="1" dirty="0"/>
              <a:t>Contexts and Dependency Injection</a:t>
            </a:r>
            <a:r>
              <a:rPr lang="en-US" dirty="0"/>
              <a:t> (</a:t>
            </a:r>
            <a:r>
              <a:rPr lang="en-US" b="1" dirty="0"/>
              <a:t>CDI</a:t>
            </a:r>
            <a:r>
              <a:rPr lang="en-US" dirty="0"/>
              <a:t>) for managing runtime dependencies in a managed bean. </a:t>
            </a:r>
          </a:p>
        </p:txBody>
      </p:sp>
    </p:spTree>
    <p:extLst>
      <p:ext uri="{BB962C8B-B14F-4D97-AF65-F5344CB8AC3E}">
        <p14:creationId xmlns:p14="http://schemas.microsoft.com/office/powerpoint/2010/main" val="35081503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TC103457496[[fn=Parallax]]</Template>
  <TotalTime>1216</TotalTime>
  <Words>1670</Words>
  <Application>Microsoft Office PowerPoint</Application>
  <PresentationFormat>Widescreen</PresentationFormat>
  <Paragraphs>112</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Book Antiqua</vt:lpstr>
      <vt:lpstr>Calibri</vt:lpstr>
      <vt:lpstr>Corbel</vt:lpstr>
      <vt:lpstr>Courier New</vt:lpstr>
      <vt:lpstr>Parallax</vt:lpstr>
      <vt:lpstr>Controlling the Page Navigation</vt:lpstr>
      <vt:lpstr>Introduction</vt:lpstr>
      <vt:lpstr>The navigation model in the JSF framework</vt:lpstr>
      <vt:lpstr>The navigation model in ADF</vt:lpstr>
      <vt:lpstr>The navigation model in ADF</vt:lpstr>
      <vt:lpstr>The navigation model in ADF</vt:lpstr>
      <vt:lpstr>The ingredients of an ADF task flow</vt:lpstr>
      <vt:lpstr>Task flow configuration files</vt:lpstr>
      <vt:lpstr>ADF managed beans</vt:lpstr>
      <vt:lpstr>ADF managed bean scopes</vt:lpstr>
      <vt:lpstr>What you need to know while using managed beans in JSF code?</vt:lpstr>
      <vt:lpstr>Task flow activities</vt:lpstr>
      <vt:lpstr>View activity</vt:lpstr>
      <vt:lpstr>Facelet or JSP XML </vt:lpstr>
      <vt:lpstr>Bookmarking view activity</vt:lpstr>
      <vt:lpstr>Redirect URL</vt:lpstr>
      <vt:lpstr>URL view activity</vt:lpstr>
      <vt:lpstr>Building an unbounded task flow</vt:lpstr>
      <vt:lpstr>Using a managed bean to return a dynamic outcome for a navigation component</vt:lpstr>
      <vt:lpstr>Conditionally executing a control flow case</vt:lpstr>
      <vt:lpstr>Improving the readability of control flow cases</vt:lpstr>
      <vt:lpstr>Adding an exception handler</vt:lpstr>
      <vt:lpstr>Building a menu model</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Std-6</cp:lastModifiedBy>
  <cp:revision>258</cp:revision>
  <cp:lastPrinted>2013-11-05T13:45:05Z</cp:lastPrinted>
  <dcterms:created xsi:type="dcterms:W3CDTF">2013-09-28T20:16:03Z</dcterms:created>
  <dcterms:modified xsi:type="dcterms:W3CDTF">2013-11-24T15:07:28Z</dcterms:modified>
</cp:coreProperties>
</file>