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5" r:id="rId1"/>
  </p:sldMasterIdLst>
  <p:notesMasterIdLst>
    <p:notesMasterId r:id="rId13"/>
  </p:notes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56"/>
            <p14:sldId id="257"/>
            <p14:sldId id="258"/>
            <p14:sldId id="259"/>
            <p14:sldId id="260"/>
            <p14:sldId id="261"/>
            <p14:sldId id="262"/>
            <p14:sldId id="266"/>
            <p14:sldId id="263"/>
            <p14:sldId id="264"/>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snapToGrid="0">
      <p:cViewPr varScale="1">
        <p:scale>
          <a:sx n="74" d="100"/>
          <a:sy n="74" d="100"/>
        </p:scale>
        <p:origin x="552" y="72"/>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AB072-065D-4DF4-9A05-DF5A026552B0}" type="datetimeFigureOut">
              <a:rPr lang="en-US" smtClean="0"/>
              <a:t>6/2/2014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C90C3-4902-426F-8E4D-CB5110E1D6CC}" type="slidenum">
              <a:rPr lang="en-US" smtClean="0"/>
              <a:t>‹#›</a:t>
            </a:fld>
            <a:endParaRPr lang="en-US" dirty="0"/>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6/2/2014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16686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6/2/2014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0495287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6/2/2014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517009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6/2/2014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52287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6/2/2014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746729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6/2/2014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934829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6/2/2014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800768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6/2/2014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210698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6/2/2014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07588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6/2/2014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49293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6/2/2014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12952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6/2/2014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804777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6/2/2014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57456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6/2/2014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80657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6/2/2014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06759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6/2/2014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3877824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6/2/2014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784305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6/2/2014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dirty="0"/>
          </a:p>
        </p:txBody>
      </p:sp>
    </p:spTree>
    <p:extLst>
      <p:ext uri="{BB962C8B-B14F-4D97-AF65-F5344CB8AC3E}">
        <p14:creationId xmlns:p14="http://schemas.microsoft.com/office/powerpoint/2010/main" val="1660697749"/>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 id="214748407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12" Type="http://schemas.microsoft.com/office/2007/relationships/hdphoto" Target="../media/hdphoto5.wdp"/><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7.png"/><Relationship Id="rId5" Type="http://schemas.openxmlformats.org/officeDocument/2006/relationships/image" Target="../media/image4.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 Id="rId9" Type="http://schemas.microsoft.com/office/2007/relationships/hdphoto" Target="../media/hdphoto4.wdp"/></Relationships>
</file>

<file path=ppt/slides/_rels/slide7.xml.rels><?xml version="1.0" encoding="UTF-8" standalone="yes"?>
<Relationships xmlns="http://schemas.openxmlformats.org/package/2006/relationships"><Relationship Id="rId8" Type="http://schemas.microsoft.com/office/2007/relationships/hdphoto" Target="../media/hdphoto4.wdp"/><Relationship Id="rId3" Type="http://schemas.microsoft.com/office/2007/relationships/hdphoto" Target="../media/hdphoto5.wdp"/><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3.wdp"/><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ADF Business Components</a:t>
            </a:r>
          </a:p>
        </p:txBody>
      </p:sp>
      <p:sp>
        <p:nvSpPr>
          <p:cNvPr id="3" name="Subtitle 2"/>
          <p:cNvSpPr>
            <a:spLocks noGrp="1"/>
          </p:cNvSpPr>
          <p:nvPr>
            <p:ph type="subTitle" idx="1"/>
          </p:nvPr>
        </p:nvSpPr>
        <p:spPr/>
        <p:txBody>
          <a:bodyPr/>
          <a:lstStyle/>
          <a:p>
            <a:r>
              <a:rPr lang="en-US" dirty="0" smtClean="0"/>
              <a:t>(Section 2)</a:t>
            </a:r>
            <a:endParaRPr lang="en-US" dirty="0"/>
          </a:p>
        </p:txBody>
      </p:sp>
    </p:spTree>
    <p:extLst>
      <p:ext uri="{BB962C8B-B14F-4D97-AF65-F5344CB8AC3E}">
        <p14:creationId xmlns:p14="http://schemas.microsoft.com/office/powerpoint/2010/main" val="3106202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39800"/>
          </a:xfrm>
        </p:spPr>
        <p:txBody>
          <a:bodyPr/>
          <a:lstStyle/>
          <a:p>
            <a:r>
              <a:rPr lang="en-US" b="1" dirty="0"/>
              <a:t>Oracle ADF Model </a:t>
            </a:r>
            <a:r>
              <a:rPr lang="en-US" b="1" dirty="0" smtClean="0"/>
              <a:t>Tester</a:t>
            </a:r>
            <a:endParaRPr lang="en-US" dirty="0"/>
          </a:p>
        </p:txBody>
      </p:sp>
      <p:sp>
        <p:nvSpPr>
          <p:cNvPr id="3" name="Content Placeholder 2"/>
          <p:cNvSpPr>
            <a:spLocks noGrp="1"/>
          </p:cNvSpPr>
          <p:nvPr>
            <p:ph idx="1"/>
          </p:nvPr>
        </p:nvSpPr>
        <p:spPr>
          <a:xfrm>
            <a:off x="1484310" y="1625601"/>
            <a:ext cx="10018713" cy="4165599"/>
          </a:xfrm>
        </p:spPr>
        <p:txBody>
          <a:bodyPr/>
          <a:lstStyle/>
          <a:p>
            <a:r>
              <a:rPr lang="en-US" dirty="0"/>
              <a:t>The </a:t>
            </a:r>
            <a:r>
              <a:rPr lang="en-US" dirty="0" err="1"/>
              <a:t>JDeveloper</a:t>
            </a:r>
            <a:r>
              <a:rPr lang="en-US" dirty="0"/>
              <a:t> comes with a </a:t>
            </a:r>
            <a:r>
              <a:rPr lang="en-US" b="1" dirty="0"/>
              <a:t>Graphical User Interface</a:t>
            </a:r>
            <a:r>
              <a:rPr lang="en-US" dirty="0"/>
              <a:t> (</a:t>
            </a:r>
            <a:r>
              <a:rPr lang="en-US" b="1" dirty="0"/>
              <a:t>GUI</a:t>
            </a:r>
            <a:r>
              <a:rPr lang="en-US" dirty="0"/>
              <a:t>) based Model Tester to test your business components</a:t>
            </a:r>
            <a:r>
              <a:rPr lang="en-US" dirty="0" smtClean="0"/>
              <a: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484310" y="12878"/>
            <a:ext cx="2272554" cy="1236373"/>
          </a:xfrm>
          <a:prstGeom prst="rect">
            <a:avLst/>
          </a:prstGeom>
        </p:spPr>
      </p:pic>
    </p:spTree>
    <p:extLst>
      <p:ext uri="{BB962C8B-B14F-4D97-AF65-F5344CB8AC3E}">
        <p14:creationId xmlns:p14="http://schemas.microsoft.com/office/powerpoint/2010/main" val="3816846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484310" y="12878"/>
            <a:ext cx="2272554" cy="1236373"/>
          </a:xfrm>
          <a:prstGeom prst="rect">
            <a:avLst/>
          </a:prstGeom>
        </p:spPr>
      </p:pic>
      <p:sp>
        <p:nvSpPr>
          <p:cNvPr id="2" name="Title 1"/>
          <p:cNvSpPr>
            <a:spLocks noGrp="1"/>
          </p:cNvSpPr>
          <p:nvPr>
            <p:ph type="title"/>
          </p:nvPr>
        </p:nvSpPr>
        <p:spPr>
          <a:xfrm>
            <a:off x="1484311" y="685801"/>
            <a:ext cx="10018713" cy="563450"/>
          </a:xfrm>
        </p:spPr>
        <p:txBody>
          <a:bodyPr>
            <a:normAutofit fontScale="90000"/>
          </a:bodyPr>
          <a:lstStyle/>
          <a:p>
            <a:r>
              <a:rPr lang="en-US" b="1" dirty="0"/>
              <a:t>Java test client for ADF Business Components</a:t>
            </a:r>
            <a:endParaRPr lang="en-US" dirty="0"/>
          </a:p>
        </p:txBody>
      </p:sp>
      <p:sp>
        <p:nvSpPr>
          <p:cNvPr id="3" name="Content Placeholder 2"/>
          <p:cNvSpPr>
            <a:spLocks noGrp="1"/>
          </p:cNvSpPr>
          <p:nvPr>
            <p:ph idx="1"/>
          </p:nvPr>
        </p:nvSpPr>
        <p:spPr>
          <a:xfrm>
            <a:off x="1484310" y="1625601"/>
            <a:ext cx="10018713" cy="5135807"/>
          </a:xfrm>
        </p:spPr>
        <p:txBody>
          <a:bodyPr>
            <a:normAutofit fontScale="55000" lnSpcReduction="20000"/>
          </a:bodyPr>
          <a:lstStyle/>
          <a:p>
            <a:pPr marL="0" indent="0">
              <a:buNone/>
            </a:pPr>
            <a:r>
              <a:rPr lang="en-US" b="1" dirty="0" smtClean="0">
                <a:solidFill>
                  <a:schemeClr val="tx1">
                    <a:lumMod val="65000"/>
                    <a:lumOff val="35000"/>
                  </a:schemeClr>
                </a:solidFill>
                <a:latin typeface="Courier New" panose="02070309020205020404" pitchFamily="49" charset="0"/>
                <a:cs typeface="Courier New" panose="02070309020205020404" pitchFamily="49" charset="0"/>
              </a:rPr>
              <a:t>public </a:t>
            </a:r>
            <a:r>
              <a:rPr lang="en-US" b="1" dirty="0">
                <a:solidFill>
                  <a:schemeClr val="tx1">
                    <a:lumMod val="65000"/>
                    <a:lumOff val="35000"/>
                  </a:schemeClr>
                </a:solidFill>
                <a:latin typeface="Courier New" panose="02070309020205020404" pitchFamily="49" charset="0"/>
                <a:cs typeface="Courier New" panose="02070309020205020404" pitchFamily="49" charset="0"/>
              </a:rPr>
              <a:t>class </a:t>
            </a:r>
            <a:r>
              <a:rPr lang="en-US" b="1" dirty="0" err="1">
                <a:solidFill>
                  <a:schemeClr val="tx1">
                    <a:lumMod val="65000"/>
                    <a:lumOff val="35000"/>
                  </a:schemeClr>
                </a:solidFill>
                <a:latin typeface="Courier New" panose="02070309020205020404" pitchFamily="49" charset="0"/>
                <a:cs typeface="Courier New" panose="02070309020205020404" pitchFamily="49" charset="0"/>
              </a:rPr>
              <a:t>TestClient</a:t>
            </a:r>
            <a:r>
              <a:rPr lang="en-US" b="1" dirty="0">
                <a:solidFill>
                  <a:schemeClr val="tx1">
                    <a:lumMod val="65000"/>
                    <a:lumOff val="35000"/>
                  </a:schemeClr>
                </a:solidFill>
                <a:latin typeface="Courier New" panose="02070309020205020404" pitchFamily="49" charset="0"/>
                <a:cs typeface="Courier New" panose="02070309020205020404" pitchFamily="49" charset="0"/>
              </a:rPr>
              <a:t> {</a:t>
            </a:r>
          </a:p>
          <a:p>
            <a:pPr marL="0" indent="0">
              <a:buNone/>
            </a:pPr>
            <a:r>
              <a:rPr lang="en-US" b="1" dirty="0">
                <a:solidFill>
                  <a:schemeClr val="tx1">
                    <a:lumMod val="65000"/>
                    <a:lumOff val="35000"/>
                  </a:schemeClr>
                </a:solidFill>
                <a:latin typeface="Courier New" panose="02070309020205020404" pitchFamily="49" charset="0"/>
                <a:cs typeface="Courier New" panose="02070309020205020404" pitchFamily="49" charset="0"/>
              </a:rPr>
              <a:t>  public static void main(String[] </a:t>
            </a:r>
            <a:r>
              <a:rPr lang="en-US" b="1" dirty="0" err="1">
                <a:solidFill>
                  <a:schemeClr val="tx1">
                    <a:lumMod val="65000"/>
                    <a:lumOff val="35000"/>
                  </a:schemeClr>
                </a:solidFill>
                <a:latin typeface="Courier New" panose="02070309020205020404" pitchFamily="49" charset="0"/>
                <a:cs typeface="Courier New" panose="02070309020205020404" pitchFamily="49" charset="0"/>
              </a:rPr>
              <a:t>args</a:t>
            </a:r>
            <a:r>
              <a:rPr lang="en-US" b="1" dirty="0">
                <a:solidFill>
                  <a:schemeClr val="tx1">
                    <a:lumMod val="65000"/>
                    <a:lumOff val="35000"/>
                  </a:schemeClr>
                </a:solidFill>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String </a:t>
            </a:r>
            <a:r>
              <a:rPr lang="en-US" b="1" dirty="0" err="1">
                <a:latin typeface="Courier New" panose="02070309020205020404" pitchFamily="49" charset="0"/>
                <a:cs typeface="Courier New" panose="02070309020205020404" pitchFamily="49" charset="0"/>
              </a:rPr>
              <a:t>amDef</a:t>
            </a:r>
            <a:r>
              <a:rPr lang="en-US" b="1" dirty="0">
                <a:latin typeface="Courier New" panose="02070309020205020404" pitchFamily="49" charset="0"/>
                <a:cs typeface="Courier New" panose="02070309020205020404" pitchFamily="49" charset="0"/>
              </a:rPr>
              <a:t> =  </a:t>
            </a:r>
            <a:r>
              <a:rPr lang="en-US" b="1" dirty="0" smtClean="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com.packtpub.adfguide.ch2.model.service.HRServiceAppModule";</a:t>
            </a:r>
          </a:p>
          <a:p>
            <a:pPr marL="0" indent="0">
              <a:buNone/>
            </a:pPr>
            <a:r>
              <a:rPr lang="en-US" b="1" dirty="0">
                <a:latin typeface="Courier New" panose="02070309020205020404" pitchFamily="49" charset="0"/>
                <a:cs typeface="Courier New" panose="02070309020205020404" pitchFamily="49" charset="0"/>
              </a:rPr>
              <a:t>    String </a:t>
            </a:r>
            <a:r>
              <a:rPr lang="en-US" b="1" dirty="0" err="1">
                <a:latin typeface="Courier New" panose="02070309020205020404" pitchFamily="49" charset="0"/>
                <a:cs typeface="Courier New" panose="02070309020205020404" pitchFamily="49" charset="0"/>
              </a:rPr>
              <a:t>config</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HRServiceAppModuleLocal</a:t>
            </a:r>
            <a:r>
              <a:rPr lang="en-US" b="1" dirty="0">
                <a:latin typeface="Courier New" panose="02070309020205020404" pitchFamily="49" charset="0"/>
                <a:cs typeface="Courier New" panose="02070309020205020404" pitchFamily="49" charset="0"/>
              </a:rPr>
              <a:t>";</a:t>
            </a:r>
          </a:p>
          <a:p>
            <a:pPr marL="0" indent="0">
              <a:buNone/>
            </a:pPr>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ApplicationModule</a:t>
            </a:r>
            <a:r>
              <a:rPr lang="en-US" b="1" dirty="0">
                <a:solidFill>
                  <a:srgbClr val="FF0000"/>
                </a:solidFill>
                <a:latin typeface="Courier New" panose="02070309020205020404" pitchFamily="49" charset="0"/>
                <a:cs typeface="Courier New" panose="02070309020205020404" pitchFamily="49" charset="0"/>
              </a:rPr>
              <a:t> am </a:t>
            </a:r>
            <a:r>
              <a:rPr lang="en-US" b="1" dirty="0" smtClean="0">
                <a:solidFill>
                  <a:srgbClr val="FF0000"/>
                </a:solidFill>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Configuration.createRootApplicationModule</a:t>
            </a:r>
            <a:r>
              <a:rPr lang="en-US" b="1" dirty="0" smtClean="0">
                <a:solidFill>
                  <a:srgbClr val="FF0000"/>
                </a:solidFill>
                <a:latin typeface="Courier New" panose="02070309020205020404" pitchFamily="49" charset="0"/>
                <a:cs typeface="Courier New" panose="02070309020205020404" pitchFamily="49" charset="0"/>
              </a:rPr>
              <a:t>(</a:t>
            </a:r>
            <a:r>
              <a:rPr lang="en-US" b="1" dirty="0" err="1" smtClean="0">
                <a:solidFill>
                  <a:srgbClr val="FF0000"/>
                </a:solidFill>
                <a:latin typeface="Courier New" panose="02070309020205020404" pitchFamily="49" charset="0"/>
                <a:cs typeface="Courier New" panose="02070309020205020404" pitchFamily="49" charset="0"/>
              </a:rPr>
              <a:t>amDef</a:t>
            </a:r>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config</a:t>
            </a:r>
            <a:r>
              <a:rPr lang="en-US" b="1" dirty="0">
                <a:solidFill>
                  <a:srgbClr val="FF0000"/>
                </a:solidFill>
                <a:latin typeface="Courier New" panose="02070309020205020404" pitchFamily="49" charset="0"/>
                <a:cs typeface="Courier New" panose="02070309020205020404" pitchFamily="49" charset="0"/>
              </a:rPr>
              <a:t>);</a:t>
            </a:r>
          </a:p>
          <a:p>
            <a:pPr marL="0" indent="0">
              <a:buNone/>
            </a:pPr>
            <a:r>
              <a:rPr lang="en-US" b="1" dirty="0">
                <a:solidFill>
                  <a:schemeClr val="bg1">
                    <a:lumMod val="50000"/>
                  </a:schemeClr>
                </a:solidFill>
                <a:latin typeface="Courier New" panose="02070309020205020404" pitchFamily="49" charset="0"/>
                <a:cs typeface="Courier New" panose="02070309020205020404" pitchFamily="49" charset="0"/>
              </a:rPr>
              <a:t>    // Work with your </a:t>
            </a:r>
            <a:r>
              <a:rPr lang="en-US" b="1" dirty="0" err="1">
                <a:solidFill>
                  <a:schemeClr val="bg1">
                    <a:lumMod val="50000"/>
                  </a:schemeClr>
                </a:solidFill>
                <a:latin typeface="Courier New" panose="02070309020205020404" pitchFamily="49" charset="0"/>
                <a:cs typeface="Courier New" panose="02070309020205020404" pitchFamily="49" charset="0"/>
              </a:rPr>
              <a:t>appmodule</a:t>
            </a:r>
            <a:r>
              <a:rPr lang="en-US" b="1" dirty="0">
                <a:solidFill>
                  <a:schemeClr val="bg1">
                    <a:lumMod val="50000"/>
                  </a:schemeClr>
                </a:solidFill>
                <a:latin typeface="Courier New" panose="02070309020205020404" pitchFamily="49" charset="0"/>
                <a:cs typeface="Courier New" panose="02070309020205020404" pitchFamily="49" charset="0"/>
              </a:rPr>
              <a:t> and view object here</a:t>
            </a:r>
          </a:p>
          <a:p>
            <a:pPr marL="0" indent="0">
              <a:buNone/>
            </a:pPr>
            <a:r>
              <a:rPr lang="en-US" b="1" dirty="0">
                <a:solidFill>
                  <a:schemeClr val="bg1">
                    <a:lumMod val="50000"/>
                  </a:schemeClr>
                </a:solidFill>
                <a:latin typeface="Courier New" panose="02070309020205020404" pitchFamily="49" charset="0"/>
                <a:cs typeface="Courier New" panose="02070309020205020404" pitchFamily="49" charset="0"/>
              </a:rPr>
              <a:t>    //Find Department View Object Instance</a:t>
            </a:r>
          </a:p>
          <a:p>
            <a:pPr marL="0" indent="0">
              <a:buNone/>
            </a:pPr>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ViewObject</a:t>
            </a:r>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vo</a:t>
            </a:r>
            <a:r>
              <a:rPr lang="en-US" b="1" dirty="0">
                <a:solidFill>
                  <a:srgbClr val="FF0000"/>
                </a:solidFill>
                <a:latin typeface="Courier New" panose="02070309020205020404" pitchFamily="49" charset="0"/>
                <a:cs typeface="Courier New" panose="02070309020205020404" pitchFamily="49" charset="0"/>
              </a:rPr>
              <a:t> = </a:t>
            </a:r>
            <a:r>
              <a:rPr lang="en-US" b="1" dirty="0" err="1">
                <a:solidFill>
                  <a:srgbClr val="FF0000"/>
                </a:solidFill>
                <a:latin typeface="Courier New" panose="02070309020205020404" pitchFamily="49" charset="0"/>
                <a:cs typeface="Courier New" panose="02070309020205020404" pitchFamily="49" charset="0"/>
              </a:rPr>
              <a:t>am.findViewObject</a:t>
            </a:r>
            <a:r>
              <a:rPr lang="en-US" b="1" dirty="0">
                <a:solidFill>
                  <a:srgbClr val="FF0000"/>
                </a:solidFill>
                <a:latin typeface="Courier New" panose="02070309020205020404" pitchFamily="49" charset="0"/>
                <a:cs typeface="Courier New" panose="02070309020205020404" pitchFamily="49" charset="0"/>
              </a:rPr>
              <a:t>("Departments");</a:t>
            </a:r>
          </a:p>
          <a:p>
            <a:pPr marL="0" indent="0">
              <a:buNone/>
            </a:pPr>
            <a:r>
              <a:rPr lang="en-US" b="1" dirty="0">
                <a:solidFill>
                  <a:schemeClr val="bg1">
                    <a:lumMod val="50000"/>
                  </a:schemeClr>
                </a:solidFill>
                <a:latin typeface="Courier New" panose="02070309020205020404" pitchFamily="49" charset="0"/>
                <a:cs typeface="Courier New" panose="02070309020205020404" pitchFamily="49" charset="0"/>
              </a:rPr>
              <a:t>    //Execute Department </a:t>
            </a:r>
            <a:r>
              <a:rPr lang="en-US" b="1" dirty="0" smtClean="0">
                <a:solidFill>
                  <a:schemeClr val="bg1">
                    <a:lumMod val="50000"/>
                  </a:schemeClr>
                </a:solidFill>
                <a:latin typeface="Courier New" panose="02070309020205020404" pitchFamily="49" charset="0"/>
                <a:cs typeface="Courier New" panose="02070309020205020404" pitchFamily="49" charset="0"/>
              </a:rPr>
              <a:t>query</a:t>
            </a:r>
          </a:p>
          <a:p>
            <a:pPr marL="0" indent="0">
              <a:buNone/>
            </a:pPr>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vo.executeQuery</a:t>
            </a:r>
            <a:r>
              <a:rPr lang="en-US" b="1" dirty="0">
                <a:solidFill>
                  <a:srgbClr val="FF0000"/>
                </a:solidFill>
                <a:latin typeface="Courier New" panose="02070309020205020404" pitchFamily="49" charset="0"/>
                <a:cs typeface="Courier New" panose="02070309020205020404" pitchFamily="49" charset="0"/>
              </a:rPr>
              <a:t>();</a:t>
            </a:r>
          </a:p>
          <a:p>
            <a:pPr marL="0" indent="0">
              <a:buNone/>
            </a:pPr>
            <a:r>
              <a:rPr lang="en-US" b="1" dirty="0">
                <a:solidFill>
                  <a:schemeClr val="bg1">
                    <a:lumMod val="50000"/>
                  </a:schemeClr>
                </a:solidFill>
                <a:latin typeface="Courier New" panose="02070309020205020404" pitchFamily="49" charset="0"/>
                <a:cs typeface="Courier New" panose="02070309020205020404" pitchFamily="49" charset="0"/>
              </a:rPr>
              <a:t>    //Fetch the first record</a:t>
            </a:r>
          </a:p>
          <a:p>
            <a:pPr marL="0" indent="0">
              <a:buNone/>
            </a:pPr>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Row </a:t>
            </a:r>
            <a:r>
              <a:rPr lang="en-US" b="1" dirty="0" err="1">
                <a:solidFill>
                  <a:srgbClr val="FF0000"/>
                </a:solidFill>
                <a:latin typeface="Courier New" panose="02070309020205020404" pitchFamily="49" charset="0"/>
                <a:cs typeface="Courier New" panose="02070309020205020404" pitchFamily="49" charset="0"/>
              </a:rPr>
              <a:t>deptRow</a:t>
            </a:r>
            <a:r>
              <a:rPr lang="en-US" b="1" dirty="0">
                <a:solidFill>
                  <a:srgbClr val="FF0000"/>
                </a:solidFill>
                <a:latin typeface="Courier New" panose="02070309020205020404" pitchFamily="49" charset="0"/>
                <a:cs typeface="Courier New" panose="02070309020205020404" pitchFamily="49" charset="0"/>
              </a:rPr>
              <a:t> = </a:t>
            </a:r>
            <a:r>
              <a:rPr lang="en-US" b="1" dirty="0" err="1">
                <a:solidFill>
                  <a:srgbClr val="FF0000"/>
                </a:solidFill>
                <a:latin typeface="Courier New" panose="02070309020205020404" pitchFamily="49" charset="0"/>
                <a:cs typeface="Courier New" panose="02070309020205020404" pitchFamily="49" charset="0"/>
              </a:rPr>
              <a:t>vo.first</a:t>
            </a:r>
            <a:r>
              <a:rPr lang="en-US" b="1" dirty="0">
                <a:solidFill>
                  <a:srgbClr val="FF0000"/>
                </a:solidFill>
                <a:latin typeface="Courier New" panose="02070309020205020404" pitchFamily="49" charset="0"/>
                <a:cs typeface="Courier New" panose="02070309020205020404" pitchFamily="49" charset="0"/>
              </a:rPr>
              <a:t>();     </a:t>
            </a:r>
            <a:endParaRPr lang="en-US" b="1" dirty="0" smtClean="0">
              <a:solidFill>
                <a:srgbClr val="FF0000"/>
              </a:solidFill>
              <a:latin typeface="Courier New" panose="02070309020205020404" pitchFamily="49" charset="0"/>
              <a:cs typeface="Courier New" panose="02070309020205020404" pitchFamily="49" charset="0"/>
            </a:endParaRPr>
          </a:p>
          <a:p>
            <a:pPr marL="0" indent="0">
              <a:buNone/>
            </a:pPr>
            <a:r>
              <a:rPr lang="en-US" b="1" dirty="0" smtClean="0">
                <a:solidFill>
                  <a:schemeClr val="accent5">
                    <a:lumMod val="60000"/>
                    <a:lumOff val="40000"/>
                  </a:schemeClr>
                </a:solidFill>
                <a:latin typeface="Courier New" panose="02070309020205020404" pitchFamily="49" charset="0"/>
                <a:cs typeface="Courier New" panose="02070309020205020404" pitchFamily="49" charset="0"/>
              </a:rPr>
              <a:t>    //DO SOMETHING WITH FETCHED ROW.</a:t>
            </a:r>
          </a:p>
          <a:p>
            <a:pPr marL="0" indent="0">
              <a:buNone/>
            </a:pPr>
            <a:r>
              <a:rPr lang="en-US" b="1" dirty="0" smtClean="0">
                <a:solidFill>
                  <a:schemeClr val="bg1">
                    <a:lumMod val="50000"/>
                  </a:schemeClr>
                </a:solidFill>
                <a:latin typeface="Courier New" panose="02070309020205020404" pitchFamily="49" charset="0"/>
                <a:cs typeface="Courier New" panose="02070309020205020404" pitchFamily="49" charset="0"/>
              </a:rPr>
              <a:t>    // Clean up resources</a:t>
            </a:r>
          </a:p>
          <a:p>
            <a:pPr marL="0" indent="0">
              <a:buNone/>
            </a:pPr>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Configuration.releaseRootApplicationModule</a:t>
            </a:r>
            <a:r>
              <a:rPr lang="en-US" b="1" dirty="0">
                <a:latin typeface="Courier New" panose="02070309020205020404" pitchFamily="49" charset="0"/>
                <a:cs typeface="Courier New" panose="02070309020205020404" pitchFamily="49" charset="0"/>
              </a:rPr>
              <a:t>(am, true);</a:t>
            </a:r>
          </a:p>
          <a:p>
            <a:pPr marL="0" indent="0">
              <a:buNone/>
            </a:pPr>
            <a:r>
              <a:rPr lang="en-US" b="1" dirty="0">
                <a:solidFill>
                  <a:schemeClr val="tx1">
                    <a:lumMod val="65000"/>
                    <a:lumOff val="35000"/>
                  </a:schemeClr>
                </a:solidFill>
                <a:latin typeface="Courier New" panose="02070309020205020404" pitchFamily="49" charset="0"/>
                <a:cs typeface="Courier New" panose="02070309020205020404" pitchFamily="49" charset="0"/>
              </a:rPr>
              <a:t>  }</a:t>
            </a:r>
          </a:p>
          <a:p>
            <a:pPr marL="0" indent="0">
              <a:buNone/>
            </a:pPr>
            <a:r>
              <a:rPr lang="en-US" b="1" dirty="0">
                <a:solidFill>
                  <a:schemeClr val="tx1">
                    <a:lumMod val="65000"/>
                    <a:lumOff val="35000"/>
                  </a:schemeClr>
                </a:solidFill>
                <a:latin typeface="Courier New" panose="02070309020205020404" pitchFamily="49" charset="0"/>
                <a:cs typeface="Courier New" panose="02070309020205020404" pitchFamily="49" charset="0"/>
              </a:rPr>
              <a:t>}</a:t>
            </a:r>
          </a:p>
          <a:p>
            <a:endParaRPr lang="en-US" b="1" dirty="0" smtClean="0"/>
          </a:p>
        </p:txBody>
      </p:sp>
    </p:spTree>
    <p:extLst>
      <p:ext uri="{BB962C8B-B14F-4D97-AF65-F5344CB8AC3E}">
        <p14:creationId xmlns:p14="http://schemas.microsoft.com/office/powerpoint/2010/main" val="2668634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lstStyle/>
          <a:p>
            <a:r>
              <a:rPr lang="en-US" b="1" dirty="0"/>
              <a:t>Business service layer</a:t>
            </a:r>
            <a:endParaRPr lang="en-US" dirty="0"/>
          </a:p>
        </p:txBody>
      </p:sp>
      <p:sp>
        <p:nvSpPr>
          <p:cNvPr id="3" name="Content Placeholder 2"/>
          <p:cNvSpPr>
            <a:spLocks noGrp="1"/>
          </p:cNvSpPr>
          <p:nvPr>
            <p:ph idx="1"/>
          </p:nvPr>
        </p:nvSpPr>
        <p:spPr>
          <a:xfrm>
            <a:off x="1484310" y="1544729"/>
            <a:ext cx="10018713" cy="4978901"/>
          </a:xfrm>
        </p:spPr>
        <p:txBody>
          <a:bodyPr>
            <a:normAutofit/>
          </a:bodyPr>
          <a:lstStyle/>
          <a:p>
            <a:r>
              <a:rPr lang="en-US" dirty="0"/>
              <a:t>Business logic for an application resides in the area between the UI layer and  </a:t>
            </a:r>
            <a:r>
              <a:rPr lang="en-US" dirty="0" err="1"/>
              <a:t>datasource</a:t>
            </a:r>
            <a:r>
              <a:rPr lang="en-US" dirty="0"/>
              <a:t>, fulfilling the requests from the client by interacting with the </a:t>
            </a:r>
            <a:r>
              <a:rPr lang="en-US" dirty="0" err="1"/>
              <a:t>datasource</a:t>
            </a:r>
            <a:r>
              <a:rPr lang="en-US" dirty="0"/>
              <a:t>  or other third-party </a:t>
            </a:r>
            <a:r>
              <a:rPr lang="en-US" dirty="0" smtClean="0"/>
              <a:t>services.</a:t>
            </a:r>
          </a:p>
          <a:p>
            <a:r>
              <a:rPr lang="en-US" dirty="0"/>
              <a:t>A well designed application may have multiple  layered structures for business service implementation, where each layer plays  a unique </a:t>
            </a:r>
            <a:r>
              <a:rPr lang="en-US" dirty="0" smtClean="0"/>
              <a:t>role. </a:t>
            </a:r>
            <a:r>
              <a:rPr lang="en-US" dirty="0"/>
              <a:t>Take a quick look at the various layers</a:t>
            </a:r>
            <a:r>
              <a:rPr lang="en-US" dirty="0" smtClean="0"/>
              <a:t>:</a:t>
            </a:r>
          </a:p>
          <a:p>
            <a:pPr lvl="1"/>
            <a:r>
              <a:rPr lang="en-US" b="1" dirty="0"/>
              <a:t>Service </a:t>
            </a:r>
            <a:r>
              <a:rPr lang="en-US" b="1" dirty="0" smtClean="0"/>
              <a:t>layer</a:t>
            </a:r>
          </a:p>
          <a:p>
            <a:pPr lvl="1"/>
            <a:r>
              <a:rPr lang="en-US" b="1" dirty="0"/>
              <a:t>Business logic </a:t>
            </a:r>
            <a:r>
              <a:rPr lang="en-US" b="1" dirty="0" smtClean="0"/>
              <a:t>layer</a:t>
            </a:r>
          </a:p>
          <a:p>
            <a:pPr lvl="1"/>
            <a:r>
              <a:rPr lang="en-US" b="1" dirty="0"/>
              <a:t>Data access layer</a:t>
            </a:r>
            <a:endParaRPr lang="en-US" dirty="0"/>
          </a:p>
          <a:p>
            <a:endParaRPr lang="en-US" dirty="0" smtClean="0"/>
          </a:p>
          <a:p>
            <a:endParaRPr lang="en-US" dirty="0"/>
          </a:p>
        </p:txBody>
      </p:sp>
      <p:grpSp>
        <p:nvGrpSpPr>
          <p:cNvPr id="4" name="Group 3"/>
          <p:cNvGrpSpPr/>
          <p:nvPr/>
        </p:nvGrpSpPr>
        <p:grpSpPr>
          <a:xfrm>
            <a:off x="5032524" y="4157009"/>
            <a:ext cx="6470499" cy="2039075"/>
            <a:chOff x="0" y="0"/>
            <a:chExt cx="3533331" cy="999643"/>
          </a:xfrm>
        </p:grpSpPr>
        <p:sp>
          <p:nvSpPr>
            <p:cNvPr id="5" name="Shape 6309"/>
            <p:cNvSpPr/>
            <p:nvPr/>
          </p:nvSpPr>
          <p:spPr>
            <a:xfrm>
              <a:off x="0" y="0"/>
              <a:ext cx="3533331" cy="999643"/>
            </a:xfrm>
            <a:custGeom>
              <a:avLst/>
              <a:gdLst/>
              <a:ahLst/>
              <a:cxnLst/>
              <a:rect l="0" t="0" r="0" b="0"/>
              <a:pathLst>
                <a:path w="3533331" h="999643">
                  <a:moveTo>
                    <a:pt x="0" y="999643"/>
                  </a:moveTo>
                  <a:lnTo>
                    <a:pt x="3533331" y="999643"/>
                  </a:lnTo>
                  <a:lnTo>
                    <a:pt x="3533331"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6" name="Shape 6310"/>
            <p:cNvSpPr/>
            <p:nvPr/>
          </p:nvSpPr>
          <p:spPr>
            <a:xfrm>
              <a:off x="2895764" y="244080"/>
              <a:ext cx="557466" cy="654621"/>
            </a:xfrm>
            <a:custGeom>
              <a:avLst/>
              <a:gdLst/>
              <a:ahLst/>
              <a:cxnLst/>
              <a:rect l="0" t="0" r="0" b="0"/>
              <a:pathLst>
                <a:path w="557466" h="654621">
                  <a:moveTo>
                    <a:pt x="557466" y="0"/>
                  </a:moveTo>
                  <a:lnTo>
                    <a:pt x="557466" y="508800"/>
                  </a:lnTo>
                  <a:cubicBezTo>
                    <a:pt x="423888" y="654621"/>
                    <a:pt x="138201" y="653707"/>
                    <a:pt x="393" y="511670"/>
                  </a:cubicBezTo>
                  <a:cubicBezTo>
                    <a:pt x="393" y="341465"/>
                    <a:pt x="0" y="171158"/>
                    <a:pt x="0" y="953"/>
                  </a:cubicBezTo>
                  <a:lnTo>
                    <a:pt x="557466" y="0"/>
                  </a:ln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7" name="Shape 6311"/>
            <p:cNvSpPr/>
            <p:nvPr/>
          </p:nvSpPr>
          <p:spPr>
            <a:xfrm>
              <a:off x="2895764" y="244080"/>
              <a:ext cx="557466" cy="654621"/>
            </a:xfrm>
            <a:custGeom>
              <a:avLst/>
              <a:gdLst/>
              <a:ahLst/>
              <a:cxnLst/>
              <a:rect l="0" t="0" r="0" b="0"/>
              <a:pathLst>
                <a:path w="557466" h="654621">
                  <a:moveTo>
                    <a:pt x="557466" y="0"/>
                  </a:moveTo>
                  <a:lnTo>
                    <a:pt x="0" y="953"/>
                  </a:lnTo>
                  <a:cubicBezTo>
                    <a:pt x="0" y="171158"/>
                    <a:pt x="393" y="341465"/>
                    <a:pt x="393" y="511670"/>
                  </a:cubicBezTo>
                  <a:cubicBezTo>
                    <a:pt x="138201" y="653707"/>
                    <a:pt x="423888" y="654621"/>
                    <a:pt x="557466" y="508800"/>
                  </a:cubicBezTo>
                  <a:lnTo>
                    <a:pt x="557466" y="0"/>
                  </a:lnTo>
                  <a:close/>
                </a:path>
              </a:pathLst>
            </a:custGeom>
            <a:ln w="1270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8" name="Shape 6312"/>
            <p:cNvSpPr/>
            <p:nvPr/>
          </p:nvSpPr>
          <p:spPr>
            <a:xfrm>
              <a:off x="2893089" y="96595"/>
              <a:ext cx="564515" cy="260350"/>
            </a:xfrm>
            <a:custGeom>
              <a:avLst/>
              <a:gdLst/>
              <a:ahLst/>
              <a:cxnLst/>
              <a:rect l="0" t="0" r="0" b="0"/>
              <a:pathLst>
                <a:path w="564515" h="260350">
                  <a:moveTo>
                    <a:pt x="282258" y="0"/>
                  </a:moveTo>
                  <a:cubicBezTo>
                    <a:pt x="438137" y="0"/>
                    <a:pt x="564515" y="58280"/>
                    <a:pt x="564515" y="130175"/>
                  </a:cubicBezTo>
                  <a:cubicBezTo>
                    <a:pt x="564515" y="202070"/>
                    <a:pt x="438137" y="260350"/>
                    <a:pt x="282258" y="260350"/>
                  </a:cubicBezTo>
                  <a:cubicBezTo>
                    <a:pt x="126365" y="260350"/>
                    <a:pt x="0" y="202070"/>
                    <a:pt x="0" y="130175"/>
                  </a:cubicBezTo>
                  <a:cubicBezTo>
                    <a:pt x="0" y="58280"/>
                    <a:pt x="126365" y="0"/>
                    <a:pt x="282258" y="0"/>
                  </a:cubicBez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9" name="Shape 6313"/>
            <p:cNvSpPr/>
            <p:nvPr/>
          </p:nvSpPr>
          <p:spPr>
            <a:xfrm>
              <a:off x="2893089" y="96595"/>
              <a:ext cx="564515" cy="260350"/>
            </a:xfrm>
            <a:custGeom>
              <a:avLst/>
              <a:gdLst/>
              <a:ahLst/>
              <a:cxnLst/>
              <a:rect l="0" t="0" r="0" b="0"/>
              <a:pathLst>
                <a:path w="564515" h="260350">
                  <a:moveTo>
                    <a:pt x="282258" y="0"/>
                  </a:moveTo>
                  <a:cubicBezTo>
                    <a:pt x="438137" y="0"/>
                    <a:pt x="564515" y="58280"/>
                    <a:pt x="564515" y="130175"/>
                  </a:cubicBezTo>
                  <a:cubicBezTo>
                    <a:pt x="564515" y="202070"/>
                    <a:pt x="438137" y="260350"/>
                    <a:pt x="282258" y="260350"/>
                  </a:cubicBezTo>
                  <a:cubicBezTo>
                    <a:pt x="126365" y="260350"/>
                    <a:pt x="0" y="202070"/>
                    <a:pt x="0" y="130175"/>
                  </a:cubicBezTo>
                  <a:cubicBezTo>
                    <a:pt x="0" y="58280"/>
                    <a:pt x="126365" y="0"/>
                    <a:pt x="282258" y="0"/>
                  </a:cubicBezTo>
                  <a:close/>
                </a:path>
              </a:pathLst>
            </a:custGeom>
            <a:ln w="1270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2" name="Shape 6316"/>
            <p:cNvSpPr/>
            <p:nvPr/>
          </p:nvSpPr>
          <p:spPr>
            <a:xfrm>
              <a:off x="338633" y="76022"/>
              <a:ext cx="2000250" cy="844550"/>
            </a:xfrm>
            <a:custGeom>
              <a:avLst/>
              <a:gdLst/>
              <a:ahLst/>
              <a:cxnLst/>
              <a:rect l="0" t="0" r="0" b="0"/>
              <a:pathLst>
                <a:path w="2000250" h="844550">
                  <a:moveTo>
                    <a:pt x="0" y="0"/>
                  </a:moveTo>
                  <a:lnTo>
                    <a:pt x="2000250" y="0"/>
                  </a:lnTo>
                  <a:lnTo>
                    <a:pt x="2000250" y="844550"/>
                  </a:lnTo>
                  <a:lnTo>
                    <a:pt x="0" y="844550"/>
                  </a:lnTo>
                  <a:close/>
                </a:path>
              </a:pathLst>
            </a:custGeom>
            <a:solidFill>
              <a:schemeClr val="bg1"/>
            </a:solidFill>
            <a:ln w="1270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3" name="Shape 6318"/>
            <p:cNvSpPr/>
            <p:nvPr/>
          </p:nvSpPr>
          <p:spPr>
            <a:xfrm>
              <a:off x="968870" y="76022"/>
              <a:ext cx="0" cy="844550"/>
            </a:xfrm>
            <a:custGeom>
              <a:avLst/>
              <a:gdLst/>
              <a:ahLst/>
              <a:cxnLst/>
              <a:rect l="0" t="0" r="0" b="0"/>
              <a:pathLst>
                <a:path h="844550">
                  <a:moveTo>
                    <a:pt x="0" y="0"/>
                  </a:moveTo>
                  <a:lnTo>
                    <a:pt x="0" y="844550"/>
                  </a:lnTo>
                </a:path>
              </a:pathLst>
            </a:custGeom>
            <a:ln w="1270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4" name="Shape 6319"/>
            <p:cNvSpPr/>
            <p:nvPr/>
          </p:nvSpPr>
          <p:spPr>
            <a:xfrm>
              <a:off x="1654670" y="76022"/>
              <a:ext cx="0" cy="844550"/>
            </a:xfrm>
            <a:custGeom>
              <a:avLst/>
              <a:gdLst/>
              <a:ahLst/>
              <a:cxnLst/>
              <a:rect l="0" t="0" r="0" b="0"/>
              <a:pathLst>
                <a:path h="844550">
                  <a:moveTo>
                    <a:pt x="0" y="0"/>
                  </a:moveTo>
                  <a:lnTo>
                    <a:pt x="0" y="844550"/>
                  </a:lnTo>
                </a:path>
              </a:pathLst>
            </a:custGeom>
            <a:ln w="1270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5" name="Shape 6320"/>
            <p:cNvSpPr/>
            <p:nvPr/>
          </p:nvSpPr>
          <p:spPr>
            <a:xfrm>
              <a:off x="159244" y="308869"/>
              <a:ext cx="179388" cy="0"/>
            </a:xfrm>
            <a:custGeom>
              <a:avLst/>
              <a:gdLst/>
              <a:ahLst/>
              <a:cxnLst/>
              <a:rect l="0" t="0" r="0" b="0"/>
              <a:pathLst>
                <a:path w="179388">
                  <a:moveTo>
                    <a:pt x="0" y="0"/>
                  </a:moveTo>
                  <a:lnTo>
                    <a:pt x="179388" y="0"/>
                  </a:lnTo>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6" name="Shape 6321"/>
            <p:cNvSpPr/>
            <p:nvPr/>
          </p:nvSpPr>
          <p:spPr>
            <a:xfrm>
              <a:off x="160831" y="506227"/>
              <a:ext cx="177800" cy="0"/>
            </a:xfrm>
            <a:custGeom>
              <a:avLst/>
              <a:gdLst/>
              <a:ahLst/>
              <a:cxnLst/>
              <a:rect l="0" t="0" r="0" b="0"/>
              <a:pathLst>
                <a:path w="177800">
                  <a:moveTo>
                    <a:pt x="0" y="0"/>
                  </a:moveTo>
                  <a:lnTo>
                    <a:pt x="177800" y="0"/>
                  </a:lnTo>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7" name="Shape 6322"/>
            <p:cNvSpPr/>
            <p:nvPr/>
          </p:nvSpPr>
          <p:spPr>
            <a:xfrm>
              <a:off x="159549" y="698328"/>
              <a:ext cx="179083" cy="0"/>
            </a:xfrm>
            <a:custGeom>
              <a:avLst/>
              <a:gdLst/>
              <a:ahLst/>
              <a:cxnLst/>
              <a:rect l="0" t="0" r="0" b="0"/>
              <a:pathLst>
                <a:path w="179083">
                  <a:moveTo>
                    <a:pt x="0" y="0"/>
                  </a:moveTo>
                  <a:lnTo>
                    <a:pt x="179083" y="0"/>
                  </a:lnTo>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8" name="Shape 6323"/>
            <p:cNvSpPr/>
            <p:nvPr/>
          </p:nvSpPr>
          <p:spPr>
            <a:xfrm>
              <a:off x="77485" y="269183"/>
              <a:ext cx="81762" cy="80963"/>
            </a:xfrm>
            <a:custGeom>
              <a:avLst/>
              <a:gdLst/>
              <a:ahLst/>
              <a:cxnLst/>
              <a:rect l="0" t="0" r="0" b="0"/>
              <a:pathLst>
                <a:path w="81762" h="80963">
                  <a:moveTo>
                    <a:pt x="40881" y="0"/>
                  </a:moveTo>
                  <a:cubicBezTo>
                    <a:pt x="63462" y="0"/>
                    <a:pt x="81762" y="18123"/>
                    <a:pt x="81762" y="40487"/>
                  </a:cubicBezTo>
                  <a:cubicBezTo>
                    <a:pt x="81762" y="62840"/>
                    <a:pt x="63462" y="80963"/>
                    <a:pt x="40881" y="80963"/>
                  </a:cubicBezTo>
                  <a:cubicBezTo>
                    <a:pt x="18301" y="80963"/>
                    <a:pt x="0" y="62840"/>
                    <a:pt x="0" y="40487"/>
                  </a:cubicBezTo>
                  <a:cubicBezTo>
                    <a:pt x="0" y="18123"/>
                    <a:pt x="18301" y="0"/>
                    <a:pt x="40881" y="0"/>
                  </a:cubicBez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19" name="Shape 6324"/>
            <p:cNvSpPr/>
            <p:nvPr/>
          </p:nvSpPr>
          <p:spPr>
            <a:xfrm>
              <a:off x="77485" y="269183"/>
              <a:ext cx="81762" cy="80963"/>
            </a:xfrm>
            <a:custGeom>
              <a:avLst/>
              <a:gdLst/>
              <a:ahLst/>
              <a:cxnLst/>
              <a:rect l="0" t="0" r="0" b="0"/>
              <a:pathLst>
                <a:path w="81762" h="80963">
                  <a:moveTo>
                    <a:pt x="40881" y="0"/>
                  </a:moveTo>
                  <a:cubicBezTo>
                    <a:pt x="63462" y="0"/>
                    <a:pt x="81762" y="18123"/>
                    <a:pt x="81762" y="40487"/>
                  </a:cubicBezTo>
                  <a:cubicBezTo>
                    <a:pt x="81762" y="62840"/>
                    <a:pt x="63462" y="80963"/>
                    <a:pt x="40881" y="80963"/>
                  </a:cubicBezTo>
                  <a:cubicBezTo>
                    <a:pt x="18301" y="80963"/>
                    <a:pt x="0" y="62840"/>
                    <a:pt x="0" y="40487"/>
                  </a:cubicBezTo>
                  <a:cubicBezTo>
                    <a:pt x="0" y="18123"/>
                    <a:pt x="18301" y="0"/>
                    <a:pt x="40881" y="0"/>
                  </a:cubicBezTo>
                  <a:close/>
                </a:path>
              </a:pathLst>
            </a:custGeom>
            <a:ln w="1270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0" name="Shape 6325"/>
            <p:cNvSpPr/>
            <p:nvPr/>
          </p:nvSpPr>
          <p:spPr>
            <a:xfrm>
              <a:off x="77485" y="467184"/>
              <a:ext cx="81762" cy="80963"/>
            </a:xfrm>
            <a:custGeom>
              <a:avLst/>
              <a:gdLst/>
              <a:ahLst/>
              <a:cxnLst/>
              <a:rect l="0" t="0" r="0" b="0"/>
              <a:pathLst>
                <a:path w="81762" h="80963">
                  <a:moveTo>
                    <a:pt x="40881" y="0"/>
                  </a:moveTo>
                  <a:cubicBezTo>
                    <a:pt x="63462" y="0"/>
                    <a:pt x="81762" y="18123"/>
                    <a:pt x="81762" y="40487"/>
                  </a:cubicBezTo>
                  <a:cubicBezTo>
                    <a:pt x="81762" y="62840"/>
                    <a:pt x="63462" y="80963"/>
                    <a:pt x="40881" y="80963"/>
                  </a:cubicBezTo>
                  <a:cubicBezTo>
                    <a:pt x="18301" y="80963"/>
                    <a:pt x="0" y="62840"/>
                    <a:pt x="0" y="40487"/>
                  </a:cubicBezTo>
                  <a:cubicBezTo>
                    <a:pt x="0" y="18123"/>
                    <a:pt x="18301" y="0"/>
                    <a:pt x="40881" y="0"/>
                  </a:cubicBez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21" name="Shape 6326"/>
            <p:cNvSpPr/>
            <p:nvPr/>
          </p:nvSpPr>
          <p:spPr>
            <a:xfrm>
              <a:off x="77485" y="467184"/>
              <a:ext cx="81762" cy="80963"/>
            </a:xfrm>
            <a:custGeom>
              <a:avLst/>
              <a:gdLst/>
              <a:ahLst/>
              <a:cxnLst/>
              <a:rect l="0" t="0" r="0" b="0"/>
              <a:pathLst>
                <a:path w="81762" h="80963">
                  <a:moveTo>
                    <a:pt x="40881" y="0"/>
                  </a:moveTo>
                  <a:cubicBezTo>
                    <a:pt x="63462" y="0"/>
                    <a:pt x="81762" y="18123"/>
                    <a:pt x="81762" y="40487"/>
                  </a:cubicBezTo>
                  <a:cubicBezTo>
                    <a:pt x="81762" y="62840"/>
                    <a:pt x="63462" y="80963"/>
                    <a:pt x="40881" y="80963"/>
                  </a:cubicBezTo>
                  <a:cubicBezTo>
                    <a:pt x="18301" y="80963"/>
                    <a:pt x="0" y="62840"/>
                    <a:pt x="0" y="40487"/>
                  </a:cubicBezTo>
                  <a:cubicBezTo>
                    <a:pt x="0" y="18123"/>
                    <a:pt x="18301" y="0"/>
                    <a:pt x="40881" y="0"/>
                  </a:cubicBezTo>
                  <a:close/>
                </a:path>
              </a:pathLst>
            </a:custGeom>
            <a:ln w="1270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2" name="Shape 6327"/>
            <p:cNvSpPr/>
            <p:nvPr/>
          </p:nvSpPr>
          <p:spPr>
            <a:xfrm>
              <a:off x="75898" y="659035"/>
              <a:ext cx="81762" cy="80963"/>
            </a:xfrm>
            <a:custGeom>
              <a:avLst/>
              <a:gdLst/>
              <a:ahLst/>
              <a:cxnLst/>
              <a:rect l="0" t="0" r="0" b="0"/>
              <a:pathLst>
                <a:path w="81762" h="80963">
                  <a:moveTo>
                    <a:pt x="40881" y="0"/>
                  </a:moveTo>
                  <a:cubicBezTo>
                    <a:pt x="63462" y="0"/>
                    <a:pt x="81762" y="18123"/>
                    <a:pt x="81762" y="40487"/>
                  </a:cubicBezTo>
                  <a:cubicBezTo>
                    <a:pt x="81762" y="62840"/>
                    <a:pt x="63462" y="80963"/>
                    <a:pt x="40881" y="80963"/>
                  </a:cubicBezTo>
                  <a:cubicBezTo>
                    <a:pt x="18301" y="80963"/>
                    <a:pt x="0" y="62840"/>
                    <a:pt x="0" y="40487"/>
                  </a:cubicBezTo>
                  <a:cubicBezTo>
                    <a:pt x="0" y="18123"/>
                    <a:pt x="18301" y="0"/>
                    <a:pt x="40881" y="0"/>
                  </a:cubicBezTo>
                  <a:close/>
                </a:path>
              </a:pathLst>
            </a:custGeom>
            <a:ln w="0" cap="flat">
              <a:miter lim="100000"/>
            </a:ln>
          </p:spPr>
          <p:style>
            <a:lnRef idx="0">
              <a:srgbClr val="000000"/>
            </a:lnRef>
            <a:fillRef idx="1">
              <a:srgbClr val="FFFFFF"/>
            </a:fillRef>
            <a:effectRef idx="0">
              <a:scrgbClr r="0" g="0" b="0"/>
            </a:effectRef>
            <a:fontRef idx="none"/>
          </p:style>
          <p:txBody>
            <a:bodyPr/>
            <a:lstStyle/>
            <a:p>
              <a:endParaRPr lang="en-US"/>
            </a:p>
          </p:txBody>
        </p:sp>
        <p:sp>
          <p:nvSpPr>
            <p:cNvPr id="23" name="Shape 6328"/>
            <p:cNvSpPr/>
            <p:nvPr/>
          </p:nvSpPr>
          <p:spPr>
            <a:xfrm>
              <a:off x="75898" y="659035"/>
              <a:ext cx="81762" cy="80963"/>
            </a:xfrm>
            <a:custGeom>
              <a:avLst/>
              <a:gdLst/>
              <a:ahLst/>
              <a:cxnLst/>
              <a:rect l="0" t="0" r="0" b="0"/>
              <a:pathLst>
                <a:path w="81762" h="80963">
                  <a:moveTo>
                    <a:pt x="40881" y="0"/>
                  </a:moveTo>
                  <a:cubicBezTo>
                    <a:pt x="63462" y="0"/>
                    <a:pt x="81762" y="18123"/>
                    <a:pt x="81762" y="40487"/>
                  </a:cubicBezTo>
                  <a:cubicBezTo>
                    <a:pt x="81762" y="62840"/>
                    <a:pt x="63462" y="80963"/>
                    <a:pt x="40881" y="80963"/>
                  </a:cubicBezTo>
                  <a:cubicBezTo>
                    <a:pt x="18301" y="80963"/>
                    <a:pt x="0" y="62840"/>
                    <a:pt x="0" y="40487"/>
                  </a:cubicBezTo>
                  <a:cubicBezTo>
                    <a:pt x="0" y="18123"/>
                    <a:pt x="18301" y="0"/>
                    <a:pt x="40881" y="0"/>
                  </a:cubicBezTo>
                  <a:close/>
                </a:path>
              </a:pathLst>
            </a:custGeom>
            <a:ln w="1270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4" name="Rectangle 23"/>
            <p:cNvSpPr/>
            <p:nvPr/>
          </p:nvSpPr>
          <p:spPr>
            <a:xfrm>
              <a:off x="1148257" y="406127"/>
              <a:ext cx="513068" cy="162150"/>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800" dirty="0" smtClean="0">
                  <a:solidFill>
                    <a:srgbClr val="000000"/>
                  </a:solidFill>
                  <a:effectLst/>
                  <a:latin typeface="Franklin Gothic"/>
                  <a:ea typeface="Franklin Gothic"/>
                  <a:cs typeface="Franklin Gothic"/>
                </a:rPr>
                <a:t>Business</a:t>
              </a:r>
            </a:p>
            <a:p>
              <a:pPr marL="0" marR="0" indent="0">
                <a:lnSpc>
                  <a:spcPct val="115000"/>
                </a:lnSpc>
                <a:spcBef>
                  <a:spcPts val="0"/>
                </a:spcBef>
                <a:spcAft>
                  <a:spcPts val="0"/>
                </a:spcAft>
              </a:pPr>
              <a:r>
                <a:rPr lang="en-US" sz="800" dirty="0" smtClean="0">
                  <a:solidFill>
                    <a:srgbClr val="000000"/>
                  </a:solidFill>
                  <a:latin typeface="Franklin Gothic"/>
                  <a:ea typeface="Book Antiqua" panose="02040602050305030304" pitchFamily="18" charset="0"/>
                  <a:cs typeface="Book Antiqua" panose="02040602050305030304" pitchFamily="18" charset="0"/>
                </a:rPr>
                <a:t>Logic</a:t>
              </a:r>
              <a:endParaRPr lang="en-US" sz="105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26" name="Rectangle 25"/>
            <p:cNvSpPr/>
            <p:nvPr/>
          </p:nvSpPr>
          <p:spPr>
            <a:xfrm>
              <a:off x="1783883" y="365098"/>
              <a:ext cx="271735" cy="244208"/>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800" dirty="0" smtClean="0">
                  <a:solidFill>
                    <a:srgbClr val="000000"/>
                  </a:solidFill>
                  <a:effectLst/>
                  <a:latin typeface="Franklin Gothic"/>
                  <a:ea typeface="Franklin Gothic"/>
                  <a:cs typeface="Franklin Gothic"/>
                </a:rPr>
                <a:t>Data </a:t>
              </a:r>
            </a:p>
            <a:p>
              <a:pPr marL="0" marR="0" indent="0">
                <a:lnSpc>
                  <a:spcPct val="115000"/>
                </a:lnSpc>
                <a:spcBef>
                  <a:spcPts val="0"/>
                </a:spcBef>
                <a:spcAft>
                  <a:spcPts val="0"/>
                </a:spcAft>
              </a:pPr>
              <a:r>
                <a:rPr lang="en-US" sz="800" dirty="0" smtClean="0">
                  <a:solidFill>
                    <a:srgbClr val="000000"/>
                  </a:solidFill>
                  <a:latin typeface="Franklin Gothic"/>
                  <a:ea typeface="Book Antiqua" panose="02040602050305030304" pitchFamily="18" charset="0"/>
                  <a:cs typeface="Book Antiqua" panose="02040602050305030304" pitchFamily="18" charset="0"/>
                </a:rPr>
                <a:t>Access</a:t>
              </a:r>
            </a:p>
            <a:p>
              <a:pPr marL="0" marR="0" indent="0">
                <a:lnSpc>
                  <a:spcPct val="115000"/>
                </a:lnSpc>
                <a:spcBef>
                  <a:spcPts val="0"/>
                </a:spcBef>
                <a:spcAft>
                  <a:spcPts val="0"/>
                </a:spcAft>
              </a:pPr>
              <a:r>
                <a:rPr lang="en-US" sz="800" dirty="0" smtClean="0">
                  <a:solidFill>
                    <a:srgbClr val="000000"/>
                  </a:solidFill>
                  <a:effectLst/>
                  <a:latin typeface="Franklin Gothic"/>
                  <a:ea typeface="Book Antiqua" panose="02040602050305030304" pitchFamily="18" charset="0"/>
                  <a:cs typeface="Book Antiqua" panose="02040602050305030304" pitchFamily="18" charset="0"/>
                </a:rPr>
                <a:t>Layer</a:t>
              </a:r>
              <a:endParaRPr lang="en-US" sz="105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29" name="Rectangle 28"/>
            <p:cNvSpPr/>
            <p:nvPr/>
          </p:nvSpPr>
          <p:spPr>
            <a:xfrm>
              <a:off x="3024977" y="465531"/>
              <a:ext cx="305707" cy="182421"/>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Data </a:t>
              </a:r>
              <a:endParaRPr lang="en-US" sz="105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30" name="Rectangle 29"/>
            <p:cNvSpPr/>
            <p:nvPr/>
          </p:nvSpPr>
          <p:spPr>
            <a:xfrm>
              <a:off x="3024977" y="602690"/>
              <a:ext cx="452860" cy="182421"/>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Source </a:t>
              </a:r>
              <a:endParaRPr lang="en-US" sz="105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31" name="Shape 6336"/>
            <p:cNvSpPr/>
            <p:nvPr/>
          </p:nvSpPr>
          <p:spPr>
            <a:xfrm>
              <a:off x="2345492" y="308677"/>
              <a:ext cx="545338" cy="324536"/>
            </a:xfrm>
            <a:custGeom>
              <a:avLst/>
              <a:gdLst/>
              <a:ahLst/>
              <a:cxnLst/>
              <a:rect l="0" t="0" r="0" b="0"/>
              <a:pathLst>
                <a:path w="545338" h="324536">
                  <a:moveTo>
                    <a:pt x="0" y="162268"/>
                  </a:moveTo>
                  <a:lnTo>
                    <a:pt x="164833" y="324536"/>
                  </a:lnTo>
                  <a:lnTo>
                    <a:pt x="164833" y="225196"/>
                  </a:lnTo>
                  <a:lnTo>
                    <a:pt x="272669" y="225196"/>
                  </a:lnTo>
                  <a:lnTo>
                    <a:pt x="380505" y="225196"/>
                  </a:lnTo>
                  <a:lnTo>
                    <a:pt x="380505" y="324536"/>
                  </a:lnTo>
                  <a:lnTo>
                    <a:pt x="545338" y="162268"/>
                  </a:lnTo>
                  <a:lnTo>
                    <a:pt x="380505" y="0"/>
                  </a:lnTo>
                  <a:lnTo>
                    <a:pt x="380505" y="99352"/>
                  </a:lnTo>
                  <a:lnTo>
                    <a:pt x="272669" y="99352"/>
                  </a:lnTo>
                  <a:lnTo>
                    <a:pt x="164833" y="99352"/>
                  </a:lnTo>
                  <a:lnTo>
                    <a:pt x="164833" y="0"/>
                  </a:lnTo>
                  <a:lnTo>
                    <a:pt x="0" y="162268"/>
                  </a:lnTo>
                  <a:close/>
                </a:path>
              </a:pathLst>
            </a:custGeom>
            <a:solidFill>
              <a:schemeClr val="bg1"/>
            </a:solidFill>
            <a:ln w="1270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grpSp>
      <p:sp>
        <p:nvSpPr>
          <p:cNvPr id="60" name="Rectangle 59"/>
          <p:cNvSpPr/>
          <p:nvPr/>
        </p:nvSpPr>
        <p:spPr>
          <a:xfrm>
            <a:off x="5969425" y="4997258"/>
            <a:ext cx="508861" cy="330754"/>
          </a:xfrm>
          <a:prstGeom prst="rect">
            <a:avLst/>
          </a:prstGeom>
          <a:ln>
            <a:noFill/>
          </a:ln>
        </p:spPr>
        <p:txBody>
          <a:bodyPr lIns="0" tIns="0" rIns="0" bIns="0" rtlCol="0">
            <a:noAutofit/>
          </a:bodyPr>
          <a:lstStyle/>
          <a:p>
            <a:pPr marL="0" marR="0" indent="0">
              <a:lnSpc>
                <a:spcPct val="115000"/>
              </a:lnSpc>
              <a:spcBef>
                <a:spcPts val="0"/>
              </a:spcBef>
              <a:spcAft>
                <a:spcPts val="0"/>
              </a:spcAft>
            </a:pPr>
            <a:r>
              <a:rPr lang="en-US" sz="800" dirty="0" smtClean="0">
                <a:solidFill>
                  <a:srgbClr val="000000"/>
                </a:solidFill>
                <a:effectLst/>
                <a:latin typeface="Franklin Gothic"/>
                <a:ea typeface="Franklin Gothic"/>
                <a:cs typeface="Franklin Gothic"/>
              </a:rPr>
              <a:t>Service</a:t>
            </a:r>
          </a:p>
          <a:p>
            <a:pPr marL="0" marR="0" indent="0">
              <a:lnSpc>
                <a:spcPct val="115000"/>
              </a:lnSpc>
              <a:spcBef>
                <a:spcPts val="0"/>
              </a:spcBef>
              <a:spcAft>
                <a:spcPts val="0"/>
              </a:spcAft>
            </a:pPr>
            <a:r>
              <a:rPr lang="en-US" sz="800" dirty="0" smtClean="0">
                <a:solidFill>
                  <a:srgbClr val="000000"/>
                </a:solidFill>
                <a:latin typeface="Franklin Gothic"/>
                <a:ea typeface="Book Antiqua" panose="02040602050305030304" pitchFamily="18" charset="0"/>
                <a:cs typeface="Book Antiqua" panose="02040602050305030304" pitchFamily="18" charset="0"/>
              </a:rPr>
              <a:t>Layer</a:t>
            </a:r>
            <a:endParaRPr lang="en-US" sz="105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3457587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25499"/>
          </a:xfrm>
        </p:spPr>
        <p:txBody>
          <a:bodyPr/>
          <a:lstStyle/>
          <a:p>
            <a:r>
              <a:rPr lang="en-US" b="1" dirty="0"/>
              <a:t>Why ADF Business Components</a:t>
            </a:r>
            <a:r>
              <a:rPr lang="en-US" b="1" dirty="0" smtClean="0"/>
              <a:t>?</a:t>
            </a:r>
            <a:endParaRPr lang="en-US" dirty="0"/>
          </a:p>
        </p:txBody>
      </p:sp>
      <p:sp>
        <p:nvSpPr>
          <p:cNvPr id="3" name="Content Placeholder 2"/>
          <p:cNvSpPr>
            <a:spLocks noGrp="1"/>
          </p:cNvSpPr>
          <p:nvPr>
            <p:ph idx="1"/>
          </p:nvPr>
        </p:nvSpPr>
        <p:spPr>
          <a:xfrm>
            <a:off x="1484310" y="1511300"/>
            <a:ext cx="10018713" cy="4747831"/>
          </a:xfrm>
        </p:spPr>
        <p:txBody>
          <a:bodyPr>
            <a:normAutofit fontScale="92500" lnSpcReduction="20000"/>
          </a:bodyPr>
          <a:lstStyle/>
          <a:p>
            <a:pPr marL="0" lvl="0" indent="0" fontAlgn="base">
              <a:buNone/>
            </a:pPr>
            <a:r>
              <a:rPr lang="en-US" dirty="0" smtClean="0"/>
              <a:t>Business service implementation involves the following three major tasks:</a:t>
            </a:r>
            <a:endParaRPr lang="en-US" dirty="0"/>
          </a:p>
          <a:p>
            <a:pPr lvl="0" fontAlgn="base"/>
            <a:r>
              <a:rPr lang="en-US" dirty="0" smtClean="0"/>
              <a:t>Building </a:t>
            </a:r>
            <a:r>
              <a:rPr lang="en-US" dirty="0"/>
              <a:t>business logic for the application</a:t>
            </a:r>
          </a:p>
          <a:p>
            <a:pPr lvl="0" fontAlgn="base"/>
            <a:r>
              <a:rPr lang="en-US" dirty="0"/>
              <a:t>Building generic infrastructure services such as connecting to a database, transaction management, business data audit, validation, security, and product customization</a:t>
            </a:r>
          </a:p>
          <a:p>
            <a:pPr lvl="0" fontAlgn="base"/>
            <a:r>
              <a:rPr lang="en-US" dirty="0"/>
              <a:t>Exposing the services through multiple channels such as EJB, web service,  or plain Java to be used by various </a:t>
            </a:r>
            <a:r>
              <a:rPr lang="en-US" dirty="0" smtClean="0"/>
              <a:t>clients</a:t>
            </a:r>
          </a:p>
          <a:p>
            <a:pPr marL="0" lvl="0" indent="0" fontAlgn="base">
              <a:buNone/>
            </a:pPr>
            <a:r>
              <a:rPr lang="en-US" dirty="0" smtClean="0"/>
              <a:t>Oracle Adf </a:t>
            </a:r>
            <a:r>
              <a:rPr lang="en-US" smtClean="0"/>
              <a:t>provides </a:t>
            </a:r>
            <a:r>
              <a:rPr lang="en-US"/>
              <a:t>t</a:t>
            </a:r>
            <a:r>
              <a:rPr lang="en-US" smtClean="0"/>
              <a:t>he </a:t>
            </a:r>
            <a:r>
              <a:rPr lang="en-US" dirty="0" smtClean="0"/>
              <a:t>generic infrastructure services , it may free the developers to focus on business logic implementation, eliminating the complexity of the underlying technology.</a:t>
            </a:r>
            <a:endParaRPr lang="en-US" dirty="0"/>
          </a:p>
          <a:p>
            <a:pPr marL="0" indent="0">
              <a:buNone/>
            </a:pPr>
            <a:r>
              <a:rPr lang="en-US" dirty="0" smtClean="0"/>
              <a:t>The </a:t>
            </a:r>
            <a:r>
              <a:rPr lang="en-US" dirty="0"/>
              <a:t>ADF framework uses the </a:t>
            </a:r>
            <a:r>
              <a:rPr lang="en-US" dirty="0" smtClean="0"/>
              <a:t>configurations </a:t>
            </a:r>
            <a:r>
              <a:rPr lang="en-US" dirty="0"/>
              <a:t>stored in metadata XML definition files for instantiating appropriate business components. If you want to override the default behavior of the business components then you can generate Java implementation for the desired business components </a:t>
            </a:r>
            <a:r>
              <a:rPr lang="en-US" dirty="0" smtClean="0"/>
              <a:t>.</a:t>
            </a:r>
            <a:endParaRPr lang="en-US" dirty="0"/>
          </a:p>
        </p:txBody>
      </p:sp>
    </p:spTree>
    <p:extLst>
      <p:ext uri="{BB962C8B-B14F-4D97-AF65-F5344CB8AC3E}">
        <p14:creationId xmlns:p14="http://schemas.microsoft.com/office/powerpoint/2010/main" val="1355622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04801"/>
            <a:ext cx="10018713" cy="990600"/>
          </a:xfrm>
        </p:spPr>
        <p:txBody>
          <a:bodyPr>
            <a:normAutofit fontScale="90000"/>
          </a:bodyPr>
          <a:lstStyle/>
          <a:p>
            <a:r>
              <a:rPr lang="en-US" b="1" dirty="0"/>
              <a:t>Oracle ADF Business Components' feature </a:t>
            </a:r>
            <a:r>
              <a:rPr lang="en-US" b="1" dirty="0" smtClean="0"/>
              <a:t>list</a:t>
            </a:r>
            <a:endParaRPr lang="en-US" dirty="0"/>
          </a:p>
        </p:txBody>
      </p:sp>
      <p:sp>
        <p:nvSpPr>
          <p:cNvPr id="3" name="Content Placeholder 2"/>
          <p:cNvSpPr>
            <a:spLocks noGrp="1"/>
          </p:cNvSpPr>
          <p:nvPr>
            <p:ph idx="1"/>
          </p:nvPr>
        </p:nvSpPr>
        <p:spPr>
          <a:xfrm>
            <a:off x="1484310" y="1473201"/>
            <a:ext cx="10018713" cy="4610100"/>
          </a:xfrm>
        </p:spPr>
        <p:txBody>
          <a:bodyPr>
            <a:normAutofit fontScale="92500" lnSpcReduction="20000"/>
          </a:bodyPr>
          <a:lstStyle/>
          <a:p>
            <a:pPr lvl="0" fontAlgn="base"/>
            <a:r>
              <a:rPr lang="en-US" dirty="0"/>
              <a:t>Oracle ADF Business Components provides a visual and declarative development experience. </a:t>
            </a:r>
            <a:endParaRPr lang="en-US" dirty="0" smtClean="0"/>
          </a:p>
          <a:p>
            <a:pPr lvl="0" fontAlgn="base"/>
            <a:r>
              <a:rPr lang="en-US" dirty="0" smtClean="0"/>
              <a:t>built using Object Relational Mapping (ORM) concepts.</a:t>
            </a:r>
          </a:p>
          <a:p>
            <a:pPr lvl="0" fontAlgn="base"/>
            <a:r>
              <a:rPr lang="en-US" dirty="0" smtClean="0"/>
              <a:t>Design-time </a:t>
            </a:r>
            <a:r>
              <a:rPr lang="en-US" dirty="0"/>
              <a:t>support for exposing business service implementation as web services with very  minimal or zero coding.</a:t>
            </a:r>
          </a:p>
          <a:p>
            <a:pPr lvl="0" fontAlgn="base"/>
            <a:r>
              <a:rPr lang="en-US" dirty="0"/>
              <a:t>Layered architecture of business </a:t>
            </a:r>
            <a:r>
              <a:rPr lang="en-US" dirty="0" smtClean="0"/>
              <a:t>components.</a:t>
            </a:r>
            <a:endParaRPr lang="en-US" dirty="0"/>
          </a:p>
          <a:p>
            <a:pPr lvl="0" fontAlgn="base"/>
            <a:r>
              <a:rPr lang="en-US" dirty="0" smtClean="0"/>
              <a:t>Built-in </a:t>
            </a:r>
            <a:r>
              <a:rPr lang="en-US" dirty="0"/>
              <a:t>support for managing database connection and middle tier transaction.</a:t>
            </a:r>
          </a:p>
          <a:p>
            <a:pPr lvl="0" fontAlgn="base"/>
            <a:r>
              <a:rPr lang="en-US" dirty="0" smtClean="0"/>
              <a:t>Building </a:t>
            </a:r>
            <a:r>
              <a:rPr lang="en-US" dirty="0"/>
              <a:t>model driven UI </a:t>
            </a:r>
            <a:r>
              <a:rPr lang="en-US" dirty="0" smtClean="0"/>
              <a:t>components. The </a:t>
            </a:r>
            <a:r>
              <a:rPr lang="en-US" dirty="0"/>
              <a:t>framework builds UI components on the fly by using UI </a:t>
            </a:r>
            <a:r>
              <a:rPr lang="en-US" dirty="0" smtClean="0"/>
              <a:t>hints.</a:t>
            </a:r>
            <a:endParaRPr lang="en-US" dirty="0"/>
          </a:p>
          <a:p>
            <a:pPr lvl="0" fontAlgn="base"/>
            <a:r>
              <a:rPr lang="en-US" dirty="0" smtClean="0"/>
              <a:t>Declaratively master </a:t>
            </a:r>
            <a:r>
              <a:rPr lang="en-US" dirty="0"/>
              <a:t>and details  </a:t>
            </a:r>
            <a:r>
              <a:rPr lang="en-US" dirty="0" smtClean="0"/>
              <a:t>collection.</a:t>
            </a:r>
            <a:endParaRPr lang="en-US" dirty="0"/>
          </a:p>
          <a:p>
            <a:pPr lvl="0" fontAlgn="base"/>
            <a:r>
              <a:rPr lang="en-US" dirty="0" smtClean="0"/>
              <a:t>Infrastructure </a:t>
            </a:r>
            <a:r>
              <a:rPr lang="en-US" dirty="0"/>
              <a:t>services such as paginated queries, validation, security, concurrency management through locking, and business  data auditing.</a:t>
            </a:r>
          </a:p>
          <a:p>
            <a:endParaRPr lang="en-US" dirty="0"/>
          </a:p>
        </p:txBody>
      </p:sp>
    </p:spTree>
    <p:extLst>
      <p:ext uri="{BB962C8B-B14F-4D97-AF65-F5344CB8AC3E}">
        <p14:creationId xmlns:p14="http://schemas.microsoft.com/office/powerpoint/2010/main" val="590656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311" y="220552"/>
            <a:ext cx="1271589" cy="5532548"/>
          </a:xfrm>
        </p:spPr>
        <p:txBody>
          <a:bodyPr>
            <a:normAutofit/>
          </a:bodyPr>
          <a:lstStyle/>
          <a:p>
            <a:r>
              <a:rPr lang="en-US" sz="2400" b="1" dirty="0"/>
              <a:t>Core building </a:t>
            </a:r>
            <a:r>
              <a:rPr lang="en-US" sz="2400" b="1" dirty="0" smtClean="0"/>
              <a:t>blocks</a:t>
            </a:r>
            <a:endParaRPr lang="en-US" sz="2400" dirty="0"/>
          </a:p>
        </p:txBody>
      </p:sp>
      <p:pic>
        <p:nvPicPr>
          <p:cNvPr id="4" name="Content Placeholder 3"/>
          <p:cNvPicPr>
            <a:picLocks noGrp="1"/>
          </p:cNvPicPr>
          <p:nvPr>
            <p:ph idx="1"/>
          </p:nvPr>
        </p:nvPicPr>
        <p:blipFill>
          <a:blip r:embed="rId2"/>
          <a:stretch>
            <a:fillRect/>
          </a:stretch>
        </p:blipFill>
        <p:spPr>
          <a:xfrm>
            <a:off x="3111500" y="220552"/>
            <a:ext cx="8699500" cy="6370748"/>
          </a:xfrm>
          <a:prstGeom prst="rect">
            <a:avLst/>
          </a:prstGeom>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8635054" y="3094860"/>
            <a:ext cx="296253" cy="311066"/>
          </a:xfrm>
          <a:prstGeom prst="rect">
            <a:avLst/>
          </a:prstGeom>
        </p:spPr>
      </p:pic>
      <p:pic>
        <p:nvPicPr>
          <p:cNvPr id="6" name="Picture 5"/>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8576869" y="4094726"/>
            <a:ext cx="227879" cy="227879"/>
          </a:xfrm>
          <a:prstGeom prst="rect">
            <a:avLst/>
          </a:prstGeom>
        </p:spPr>
      </p:pic>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8982823" y="4460644"/>
            <a:ext cx="296253" cy="311066"/>
          </a:xfrm>
          <a:prstGeom prst="rect">
            <a:avLst/>
          </a:prstGeom>
        </p:spPr>
      </p:pic>
      <p:pic>
        <p:nvPicPr>
          <p:cNvPr id="8" name="Picture 7"/>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7012316" y="1087772"/>
            <a:ext cx="275520" cy="247968"/>
          </a:xfrm>
          <a:prstGeom prst="rect">
            <a:avLst/>
          </a:prstGeom>
        </p:spPr>
      </p:pic>
      <p:pic>
        <p:nvPicPr>
          <p:cNvPr id="9" name="Picture 8"/>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6587313" y="4366721"/>
            <a:ext cx="275520" cy="247968"/>
          </a:xfrm>
          <a:prstGeom prst="rect">
            <a:avLst/>
          </a:prstGeom>
        </p:spPr>
      </p:pic>
      <p:pic>
        <p:nvPicPr>
          <p:cNvPr id="10" name="Picture 9"/>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Lst>
          </a:blip>
          <a:stretch>
            <a:fillRect/>
          </a:stretch>
        </p:blipFill>
        <p:spPr>
          <a:xfrm>
            <a:off x="6148354" y="3788462"/>
            <a:ext cx="241869" cy="241869"/>
          </a:xfrm>
          <a:prstGeom prst="rect">
            <a:avLst/>
          </a:prstGeom>
        </p:spPr>
      </p:pic>
      <p:pic>
        <p:nvPicPr>
          <p:cNvPr id="11" name="Picture 10"/>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Lst>
          </a:blip>
          <a:stretch>
            <a:fillRect/>
          </a:stretch>
        </p:blipFill>
        <p:spPr>
          <a:xfrm>
            <a:off x="5247958" y="1121268"/>
            <a:ext cx="200025" cy="180975"/>
          </a:xfrm>
          <a:prstGeom prst="rect">
            <a:avLst/>
          </a:prstGeom>
        </p:spPr>
      </p:pic>
      <p:pic>
        <p:nvPicPr>
          <p:cNvPr id="12" name="Picture 11"/>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6212749" y="2165754"/>
            <a:ext cx="275520" cy="247968"/>
          </a:xfrm>
          <a:prstGeom prst="rect">
            <a:avLst/>
          </a:prstGeom>
        </p:spPr>
      </p:pic>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9484813" y="1055039"/>
            <a:ext cx="296253" cy="311066"/>
          </a:xfrm>
          <a:prstGeom prst="rect">
            <a:avLst/>
          </a:prstGeom>
        </p:spPr>
      </p:pic>
      <p:grpSp>
        <p:nvGrpSpPr>
          <p:cNvPr id="30" name="Group 29"/>
          <p:cNvGrpSpPr/>
          <p:nvPr/>
        </p:nvGrpSpPr>
        <p:grpSpPr>
          <a:xfrm>
            <a:off x="3618064" y="2817023"/>
            <a:ext cx="291737" cy="241869"/>
            <a:chOff x="3618064" y="2817023"/>
            <a:chExt cx="291737" cy="241869"/>
          </a:xfrm>
        </p:grpSpPr>
        <p:pic>
          <p:nvPicPr>
            <p:cNvPr id="16" name="Picture 15"/>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Lst>
            </a:blip>
            <a:stretch>
              <a:fillRect/>
            </a:stretch>
          </p:blipFill>
          <p:spPr>
            <a:xfrm>
              <a:off x="3667932" y="2817023"/>
              <a:ext cx="241869" cy="241869"/>
            </a:xfrm>
            <a:prstGeom prst="rect">
              <a:avLst/>
            </a:prstGeom>
          </p:spPr>
        </p:pic>
        <p:pic>
          <p:nvPicPr>
            <p:cNvPr id="20" name="Picture 19"/>
            <p:cNvPicPr>
              <a:picLocks noChangeAspect="1"/>
            </p:cNvPicPr>
            <p:nvPr/>
          </p:nvPicPr>
          <p:blipFill>
            <a:blip r:embed="rId13"/>
            <a:stretch>
              <a:fillRect/>
            </a:stretch>
          </p:blipFill>
          <p:spPr>
            <a:xfrm>
              <a:off x="3618064" y="2937957"/>
              <a:ext cx="120935" cy="120935"/>
            </a:xfrm>
            <a:prstGeom prst="rect">
              <a:avLst/>
            </a:prstGeom>
          </p:spPr>
        </p:pic>
      </p:grpSp>
      <p:grpSp>
        <p:nvGrpSpPr>
          <p:cNvPr id="25" name="Group 24"/>
          <p:cNvGrpSpPr/>
          <p:nvPr/>
        </p:nvGrpSpPr>
        <p:grpSpPr>
          <a:xfrm>
            <a:off x="3909231" y="1988854"/>
            <a:ext cx="324515" cy="247968"/>
            <a:chOff x="3909231" y="1988854"/>
            <a:chExt cx="324515" cy="247968"/>
          </a:xfrm>
        </p:grpSpPr>
        <p:pic>
          <p:nvPicPr>
            <p:cNvPr id="19" name="Picture 18"/>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3958226" y="1988854"/>
              <a:ext cx="275520" cy="247968"/>
            </a:xfrm>
            <a:prstGeom prst="rect">
              <a:avLst/>
            </a:prstGeom>
          </p:spPr>
        </p:pic>
        <p:pic>
          <p:nvPicPr>
            <p:cNvPr id="22" name="Picture 21"/>
            <p:cNvPicPr>
              <a:picLocks noChangeAspect="1"/>
            </p:cNvPicPr>
            <p:nvPr/>
          </p:nvPicPr>
          <p:blipFill>
            <a:blip r:embed="rId13"/>
            <a:stretch>
              <a:fillRect/>
            </a:stretch>
          </p:blipFill>
          <p:spPr>
            <a:xfrm>
              <a:off x="3909231" y="2115887"/>
              <a:ext cx="120935" cy="120935"/>
            </a:xfrm>
            <a:prstGeom prst="rect">
              <a:avLst/>
            </a:prstGeom>
          </p:spPr>
        </p:pic>
      </p:grpSp>
      <p:grpSp>
        <p:nvGrpSpPr>
          <p:cNvPr id="29" name="Group 28"/>
          <p:cNvGrpSpPr/>
          <p:nvPr/>
        </p:nvGrpSpPr>
        <p:grpSpPr>
          <a:xfrm>
            <a:off x="3922209" y="5214603"/>
            <a:ext cx="256686" cy="236491"/>
            <a:chOff x="3922209" y="5214603"/>
            <a:chExt cx="256686" cy="236491"/>
          </a:xfrm>
        </p:grpSpPr>
        <p:pic>
          <p:nvPicPr>
            <p:cNvPr id="17" name="Picture 16"/>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Lst>
            </a:blip>
            <a:stretch>
              <a:fillRect/>
            </a:stretch>
          </p:blipFill>
          <p:spPr>
            <a:xfrm>
              <a:off x="3978870" y="5214603"/>
              <a:ext cx="200025" cy="180975"/>
            </a:xfrm>
            <a:prstGeom prst="rect">
              <a:avLst/>
            </a:prstGeom>
          </p:spPr>
        </p:pic>
        <p:pic>
          <p:nvPicPr>
            <p:cNvPr id="24" name="Picture 23"/>
            <p:cNvPicPr>
              <a:picLocks noChangeAspect="1"/>
            </p:cNvPicPr>
            <p:nvPr/>
          </p:nvPicPr>
          <p:blipFill>
            <a:blip r:embed="rId13"/>
            <a:stretch>
              <a:fillRect/>
            </a:stretch>
          </p:blipFill>
          <p:spPr>
            <a:xfrm>
              <a:off x="3922209" y="5330159"/>
              <a:ext cx="120935" cy="120935"/>
            </a:xfrm>
            <a:prstGeom prst="rect">
              <a:avLst/>
            </a:prstGeom>
          </p:spPr>
        </p:pic>
      </p:grpSp>
      <p:grpSp>
        <p:nvGrpSpPr>
          <p:cNvPr id="26" name="Group 25"/>
          <p:cNvGrpSpPr/>
          <p:nvPr/>
        </p:nvGrpSpPr>
        <p:grpSpPr>
          <a:xfrm>
            <a:off x="4016637" y="3002425"/>
            <a:ext cx="324515" cy="247968"/>
            <a:chOff x="3909231" y="1988854"/>
            <a:chExt cx="324515" cy="247968"/>
          </a:xfrm>
        </p:grpSpPr>
        <p:pic>
          <p:nvPicPr>
            <p:cNvPr id="27" name="Picture 26"/>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3958226" y="1988854"/>
              <a:ext cx="275520" cy="247968"/>
            </a:xfrm>
            <a:prstGeom prst="rect">
              <a:avLst/>
            </a:prstGeom>
          </p:spPr>
        </p:pic>
        <p:pic>
          <p:nvPicPr>
            <p:cNvPr id="28" name="Picture 27"/>
            <p:cNvPicPr>
              <a:picLocks noChangeAspect="1"/>
            </p:cNvPicPr>
            <p:nvPr/>
          </p:nvPicPr>
          <p:blipFill>
            <a:blip r:embed="rId13"/>
            <a:stretch>
              <a:fillRect/>
            </a:stretch>
          </p:blipFill>
          <p:spPr>
            <a:xfrm>
              <a:off x="3909231" y="2115887"/>
              <a:ext cx="120935" cy="120935"/>
            </a:xfrm>
            <a:prstGeom prst="rect">
              <a:avLst/>
            </a:prstGeom>
          </p:spPr>
        </p:pic>
      </p:grpSp>
    </p:spTree>
    <p:extLst>
      <p:ext uri="{BB962C8B-B14F-4D97-AF65-F5344CB8AC3E}">
        <p14:creationId xmlns:p14="http://schemas.microsoft.com/office/powerpoint/2010/main" val="458348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50900"/>
          </a:xfrm>
        </p:spPr>
        <p:txBody>
          <a:bodyPr/>
          <a:lstStyle/>
          <a:p>
            <a:r>
              <a:rPr lang="en-US" b="1" dirty="0"/>
              <a:t>Core building </a:t>
            </a:r>
            <a:r>
              <a:rPr lang="en-US" b="1" dirty="0" smtClean="0"/>
              <a:t>blocks</a:t>
            </a:r>
            <a:endParaRPr lang="en-US" dirty="0"/>
          </a:p>
        </p:txBody>
      </p:sp>
      <p:sp>
        <p:nvSpPr>
          <p:cNvPr id="3" name="Content Placeholder 2"/>
          <p:cNvSpPr>
            <a:spLocks noGrp="1"/>
          </p:cNvSpPr>
          <p:nvPr>
            <p:ph idx="1"/>
          </p:nvPr>
        </p:nvSpPr>
        <p:spPr>
          <a:xfrm>
            <a:off x="1484310" y="1536701"/>
            <a:ext cx="10018713" cy="4254499"/>
          </a:xfrm>
        </p:spPr>
        <p:txBody>
          <a:bodyPr>
            <a:normAutofit/>
          </a:bodyPr>
          <a:lstStyle/>
          <a:p>
            <a:r>
              <a:rPr lang="en-US" b="1" dirty="0"/>
              <a:t>Entity </a:t>
            </a:r>
            <a:r>
              <a:rPr lang="en-US" b="1" dirty="0" smtClean="0"/>
              <a:t>objects </a:t>
            </a:r>
            <a:r>
              <a:rPr lang="en-US" sz="1800" dirty="0" smtClean="0"/>
              <a:t>(definition </a:t>
            </a:r>
            <a:r>
              <a:rPr lang="en-US" sz="1800" dirty="0"/>
              <a:t>XML metadata </a:t>
            </a:r>
            <a:r>
              <a:rPr lang="en-US" sz="1800" dirty="0" smtClean="0"/>
              <a:t>file  - Entity definition -Java Entity object - Entity collection)</a:t>
            </a:r>
            <a:endParaRPr lang="en-US" b="1" dirty="0" smtClean="0"/>
          </a:p>
          <a:p>
            <a:pPr lvl="1" fontAlgn="base"/>
            <a:r>
              <a:rPr lang="en-US" b="1" dirty="0" smtClean="0"/>
              <a:t>Entity Collections</a:t>
            </a:r>
          </a:p>
          <a:p>
            <a:pPr lvl="1" fontAlgn="base"/>
            <a:r>
              <a:rPr lang="en-US" b="1" dirty="0"/>
              <a:t>Associations</a:t>
            </a:r>
            <a:endParaRPr lang="en-US" dirty="0"/>
          </a:p>
          <a:p>
            <a:pPr fontAlgn="base"/>
            <a:r>
              <a:rPr lang="en-US" b="1" dirty="0"/>
              <a:t>View </a:t>
            </a:r>
            <a:r>
              <a:rPr lang="en-US" b="1" dirty="0" smtClean="0"/>
              <a:t>objects </a:t>
            </a:r>
            <a:r>
              <a:rPr lang="en-US" sz="1800" dirty="0" smtClean="0"/>
              <a:t>(definition </a:t>
            </a:r>
            <a:r>
              <a:rPr lang="en-US" sz="1800" dirty="0"/>
              <a:t>XML metadata </a:t>
            </a:r>
            <a:r>
              <a:rPr lang="en-US" sz="1800" dirty="0" smtClean="0"/>
              <a:t>file, View object definition, Java View object, Java View row)</a:t>
            </a:r>
            <a:endParaRPr lang="en-US" sz="1400" dirty="0"/>
          </a:p>
          <a:p>
            <a:pPr lvl="1" fontAlgn="base"/>
            <a:r>
              <a:rPr lang="en-US" b="1" dirty="0"/>
              <a:t>View </a:t>
            </a:r>
            <a:r>
              <a:rPr lang="en-US" b="1" dirty="0" smtClean="0"/>
              <a:t>links</a:t>
            </a:r>
          </a:p>
          <a:p>
            <a:pPr lvl="1" fontAlgn="base"/>
            <a:r>
              <a:rPr lang="en-US" b="1" dirty="0"/>
              <a:t>Row sets</a:t>
            </a:r>
            <a:endParaRPr lang="en-US" dirty="0"/>
          </a:p>
          <a:p>
            <a:pPr lvl="1" fontAlgn="base"/>
            <a:r>
              <a:rPr lang="en-US" b="1" dirty="0"/>
              <a:t>Query </a:t>
            </a:r>
            <a:r>
              <a:rPr lang="en-US" b="1" dirty="0" smtClean="0"/>
              <a:t>collections</a:t>
            </a: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319854" y="2076536"/>
            <a:ext cx="296253" cy="311066"/>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1846334" y="3077296"/>
            <a:ext cx="227879" cy="227879"/>
          </a:xfrm>
          <a:prstGeom prst="rect">
            <a:avLst/>
          </a:prstGeom>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1319854" y="3584576"/>
            <a:ext cx="275520" cy="247968"/>
          </a:xfrm>
          <a:prstGeom prst="rect">
            <a:avLst/>
          </a:prstGeom>
        </p:spPr>
      </p:pic>
      <p:pic>
        <p:nvPicPr>
          <p:cNvPr id="8" name="Picture 7"/>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Lst>
          </a:blip>
          <a:stretch>
            <a:fillRect/>
          </a:stretch>
        </p:blipFill>
        <p:spPr>
          <a:xfrm>
            <a:off x="1832344" y="4072956"/>
            <a:ext cx="241869" cy="241869"/>
          </a:xfrm>
          <a:prstGeom prst="rect">
            <a:avLst/>
          </a:prstGeom>
        </p:spPr>
      </p:pic>
    </p:spTree>
    <p:extLst>
      <p:ext uri="{BB962C8B-B14F-4D97-AF65-F5344CB8AC3E}">
        <p14:creationId xmlns:p14="http://schemas.microsoft.com/office/powerpoint/2010/main" val="971147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50900"/>
          </a:xfrm>
        </p:spPr>
        <p:txBody>
          <a:bodyPr/>
          <a:lstStyle/>
          <a:p>
            <a:r>
              <a:rPr lang="en-US" b="1" dirty="0"/>
              <a:t>Core building </a:t>
            </a:r>
            <a:r>
              <a:rPr lang="en-US" b="1" dirty="0" smtClean="0"/>
              <a:t>blocks</a:t>
            </a:r>
            <a:endParaRPr lang="en-US" dirty="0"/>
          </a:p>
        </p:txBody>
      </p:sp>
      <p:sp>
        <p:nvSpPr>
          <p:cNvPr id="3" name="Content Placeholder 2"/>
          <p:cNvSpPr>
            <a:spLocks noGrp="1"/>
          </p:cNvSpPr>
          <p:nvPr>
            <p:ph idx="1"/>
          </p:nvPr>
        </p:nvSpPr>
        <p:spPr>
          <a:xfrm>
            <a:off x="1484310" y="1536701"/>
            <a:ext cx="10018713" cy="4254499"/>
          </a:xfrm>
        </p:spPr>
        <p:txBody>
          <a:bodyPr>
            <a:normAutofit/>
          </a:bodyPr>
          <a:lstStyle/>
          <a:p>
            <a:pPr fontAlgn="base"/>
            <a:r>
              <a:rPr lang="en-US" b="1" dirty="0"/>
              <a:t>Application modules </a:t>
            </a:r>
            <a:r>
              <a:rPr lang="en-US" sz="1800" dirty="0" smtClean="0"/>
              <a:t>(definition </a:t>
            </a:r>
            <a:r>
              <a:rPr lang="en-US" sz="1800" dirty="0"/>
              <a:t>XML metadata </a:t>
            </a:r>
            <a:r>
              <a:rPr lang="en-US" sz="1800" dirty="0" smtClean="0"/>
              <a:t>file , Application </a:t>
            </a:r>
            <a:r>
              <a:rPr lang="en-US" sz="1800" dirty="0"/>
              <a:t>module </a:t>
            </a:r>
            <a:r>
              <a:rPr lang="en-US" sz="1800" dirty="0" smtClean="0"/>
              <a:t>definition , Java Application module)</a:t>
            </a:r>
          </a:p>
          <a:p>
            <a:pPr lvl="1" fontAlgn="base"/>
            <a:r>
              <a:rPr lang="en-US" b="1" dirty="0"/>
              <a:t>View object instances</a:t>
            </a:r>
            <a:endParaRPr lang="en-US" dirty="0"/>
          </a:p>
          <a:p>
            <a:pPr lvl="1" fontAlgn="base"/>
            <a:r>
              <a:rPr lang="en-US" b="1" dirty="0"/>
              <a:t>View link </a:t>
            </a:r>
            <a:r>
              <a:rPr lang="en-US" b="1" dirty="0" smtClean="0"/>
              <a:t>instances</a:t>
            </a:r>
          </a:p>
          <a:p>
            <a:pPr lvl="1" fontAlgn="base"/>
            <a:r>
              <a:rPr lang="en-US" b="1" dirty="0" smtClean="0"/>
              <a:t>Custom </a:t>
            </a:r>
            <a:r>
              <a:rPr lang="en-US" b="1" dirty="0"/>
              <a:t>business methods</a:t>
            </a:r>
            <a:endParaRPr lang="en-US" dirty="0"/>
          </a:p>
          <a:p>
            <a:pPr lvl="1" fontAlgn="base"/>
            <a:r>
              <a:rPr lang="en-US" b="1" dirty="0"/>
              <a:t>Nested application module</a:t>
            </a:r>
            <a:endParaRPr lang="en-US" dirty="0"/>
          </a:p>
          <a:p>
            <a:pPr fontAlgn="base"/>
            <a:r>
              <a:rPr lang="en-US" b="1" dirty="0"/>
              <a:t>Services and service data </a:t>
            </a:r>
            <a:r>
              <a:rPr lang="en-US" b="1" dirty="0" smtClean="0"/>
              <a:t>objects</a:t>
            </a: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384296" y="2228852"/>
            <a:ext cx="200025" cy="180975"/>
          </a:xfrm>
          <a:prstGeom prst="rect">
            <a:avLst/>
          </a:prstGeom>
        </p:spPr>
      </p:pic>
      <p:grpSp>
        <p:nvGrpSpPr>
          <p:cNvPr id="5" name="Group 4"/>
          <p:cNvGrpSpPr/>
          <p:nvPr/>
        </p:nvGrpSpPr>
        <p:grpSpPr>
          <a:xfrm>
            <a:off x="1730637" y="2973850"/>
            <a:ext cx="324515" cy="247968"/>
            <a:chOff x="3909231" y="1988854"/>
            <a:chExt cx="324515" cy="247968"/>
          </a:xfrm>
        </p:grpSpPr>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3958226" y="1988854"/>
              <a:ext cx="275520" cy="247968"/>
            </a:xfrm>
            <a:prstGeom prst="rect">
              <a:avLst/>
            </a:prstGeom>
          </p:spPr>
        </p:pic>
        <p:pic>
          <p:nvPicPr>
            <p:cNvPr id="7" name="Picture 6"/>
            <p:cNvPicPr>
              <a:picLocks noChangeAspect="1"/>
            </p:cNvPicPr>
            <p:nvPr/>
          </p:nvPicPr>
          <p:blipFill>
            <a:blip r:embed="rId6"/>
            <a:stretch>
              <a:fillRect/>
            </a:stretch>
          </p:blipFill>
          <p:spPr>
            <a:xfrm>
              <a:off x="3909231" y="2115887"/>
              <a:ext cx="120935" cy="120935"/>
            </a:xfrm>
            <a:prstGeom prst="rect">
              <a:avLst/>
            </a:prstGeom>
          </p:spPr>
        </p:pic>
      </p:grpSp>
      <p:grpSp>
        <p:nvGrpSpPr>
          <p:cNvPr id="8" name="Group 7"/>
          <p:cNvGrpSpPr/>
          <p:nvPr/>
        </p:nvGrpSpPr>
        <p:grpSpPr>
          <a:xfrm>
            <a:off x="1763415" y="3443181"/>
            <a:ext cx="291737" cy="241869"/>
            <a:chOff x="3618064" y="2817023"/>
            <a:chExt cx="291737" cy="241869"/>
          </a:xfrm>
        </p:grpSpPr>
        <p:pic>
          <p:nvPicPr>
            <p:cNvPr id="9" name="Picture 8"/>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3667932" y="2817023"/>
              <a:ext cx="241869" cy="241869"/>
            </a:xfrm>
            <a:prstGeom prst="rect">
              <a:avLst/>
            </a:prstGeom>
          </p:spPr>
        </p:pic>
        <p:pic>
          <p:nvPicPr>
            <p:cNvPr id="10" name="Picture 9"/>
            <p:cNvPicPr>
              <a:picLocks noChangeAspect="1"/>
            </p:cNvPicPr>
            <p:nvPr/>
          </p:nvPicPr>
          <p:blipFill>
            <a:blip r:embed="rId6"/>
            <a:stretch>
              <a:fillRect/>
            </a:stretch>
          </p:blipFill>
          <p:spPr>
            <a:xfrm>
              <a:off x="3618064" y="2937957"/>
              <a:ext cx="120935" cy="120935"/>
            </a:xfrm>
            <a:prstGeom prst="rect">
              <a:avLst/>
            </a:prstGeom>
          </p:spPr>
        </p:pic>
      </p:grpSp>
      <p:grpSp>
        <p:nvGrpSpPr>
          <p:cNvPr id="11" name="Group 10"/>
          <p:cNvGrpSpPr/>
          <p:nvPr/>
        </p:nvGrpSpPr>
        <p:grpSpPr>
          <a:xfrm>
            <a:off x="1730637" y="4270017"/>
            <a:ext cx="256686" cy="236491"/>
            <a:chOff x="3922209" y="5214603"/>
            <a:chExt cx="256686" cy="236491"/>
          </a:xfrm>
        </p:grpSpPr>
        <p:pic>
          <p:nvPicPr>
            <p:cNvPr id="12" name="Picture 11"/>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3978870" y="5214603"/>
              <a:ext cx="200025" cy="180975"/>
            </a:xfrm>
            <a:prstGeom prst="rect">
              <a:avLst/>
            </a:prstGeom>
          </p:spPr>
        </p:pic>
        <p:pic>
          <p:nvPicPr>
            <p:cNvPr id="13" name="Picture 12"/>
            <p:cNvPicPr>
              <a:picLocks noChangeAspect="1"/>
            </p:cNvPicPr>
            <p:nvPr/>
          </p:nvPicPr>
          <p:blipFill>
            <a:blip r:embed="rId6"/>
            <a:stretch>
              <a:fillRect/>
            </a:stretch>
          </p:blipFill>
          <p:spPr>
            <a:xfrm>
              <a:off x="3922209" y="5330159"/>
              <a:ext cx="120935" cy="120935"/>
            </a:xfrm>
            <a:prstGeom prst="rect">
              <a:avLst/>
            </a:prstGeom>
          </p:spPr>
        </p:pic>
      </p:grpSp>
    </p:spTree>
    <p:extLst>
      <p:ext uri="{BB962C8B-B14F-4D97-AF65-F5344CB8AC3E}">
        <p14:creationId xmlns:p14="http://schemas.microsoft.com/office/powerpoint/2010/main" val="1929105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50900"/>
          </a:xfrm>
        </p:spPr>
        <p:txBody>
          <a:bodyPr>
            <a:normAutofit fontScale="90000"/>
          </a:bodyPr>
          <a:lstStyle/>
          <a:p>
            <a:r>
              <a:rPr lang="en-US" b="1" dirty="0"/>
              <a:t>Familiar Concepts for Oracle Forms Developers</a:t>
            </a:r>
            <a:endParaRPr lang="en-US" dirty="0"/>
          </a:p>
        </p:txBody>
      </p:sp>
      <p:sp>
        <p:nvSpPr>
          <p:cNvPr id="3" name="Content Placeholder 2"/>
          <p:cNvSpPr>
            <a:spLocks noGrp="1"/>
          </p:cNvSpPr>
          <p:nvPr>
            <p:ph idx="1"/>
          </p:nvPr>
        </p:nvSpPr>
        <p:spPr>
          <a:xfrm>
            <a:off x="1484310" y="1536701"/>
            <a:ext cx="10018713" cy="4735310"/>
          </a:xfrm>
        </p:spPr>
        <p:txBody>
          <a:bodyPr>
            <a:normAutofit/>
          </a:bodyPr>
          <a:lstStyle/>
          <a:p>
            <a:pPr fontAlgn="base"/>
            <a:r>
              <a:rPr lang="en-US" dirty="0"/>
              <a:t>ADF Business Components implements all of the data-centric aspects of the familiar Oracle Forms runtime functionality, but in a way that is independent of the user interface. In Oracle Forms, each </a:t>
            </a:r>
            <a:r>
              <a:rPr lang="en-US" dirty="0" smtClean="0"/>
              <a:t>form contains </a:t>
            </a:r>
            <a:r>
              <a:rPr lang="en-US" dirty="0"/>
              <a:t>both visual objects </a:t>
            </a:r>
            <a:r>
              <a:rPr lang="en-US" dirty="0" smtClean="0"/>
              <a:t>as </a:t>
            </a:r>
            <a:r>
              <a:rPr lang="en-US" dirty="0"/>
              <a:t>well as </a:t>
            </a:r>
            <a:r>
              <a:rPr lang="en-US" dirty="0" smtClean="0"/>
              <a:t>nonvisual.</a:t>
            </a:r>
          </a:p>
          <a:p>
            <a:pPr lvl="1" fontAlgn="base"/>
            <a:r>
              <a:rPr lang="en-US" b="1" dirty="0"/>
              <a:t>Similarities between the Application Module and a "Headless" Form </a:t>
            </a:r>
            <a:r>
              <a:rPr lang="en-US" b="1" dirty="0" smtClean="0"/>
              <a:t>Module</a:t>
            </a:r>
          </a:p>
          <a:p>
            <a:pPr lvl="2" fontAlgn="base"/>
            <a:r>
              <a:rPr lang="en-US" dirty="0"/>
              <a:t>The application module component is the "data portion" of the form</a:t>
            </a:r>
          </a:p>
          <a:p>
            <a:pPr lvl="1" fontAlgn="base"/>
            <a:r>
              <a:rPr lang="en-US" b="1" dirty="0"/>
              <a:t>Similarities between the </a:t>
            </a:r>
            <a:r>
              <a:rPr lang="en-US" b="1" dirty="0" smtClean="0"/>
              <a:t>Entity Object </a:t>
            </a:r>
            <a:r>
              <a:rPr lang="en-US" b="1" dirty="0"/>
              <a:t>and a Forms Record </a:t>
            </a:r>
            <a:r>
              <a:rPr lang="en-US" b="1" dirty="0" smtClean="0"/>
              <a:t>Manager</a:t>
            </a:r>
          </a:p>
          <a:p>
            <a:pPr lvl="2" fontAlgn="base"/>
            <a:r>
              <a:rPr lang="en-US" dirty="0" smtClean="0"/>
              <a:t>In </a:t>
            </a:r>
            <a:r>
              <a:rPr lang="en-US" dirty="0"/>
              <a:t>the Forms runtime the record manager is responsible for keeping track of which of the rows in the data block have changed</a:t>
            </a:r>
            <a:endParaRPr lang="en-US" b="1" dirty="0" smtClean="0"/>
          </a:p>
          <a:p>
            <a:pPr lvl="1" fontAlgn="base"/>
            <a:r>
              <a:rPr lang="en-US" b="1" dirty="0"/>
              <a:t>Similarities between the View Object and a Data </a:t>
            </a:r>
            <a:r>
              <a:rPr lang="en-US" b="1" dirty="0" smtClean="0"/>
              <a:t>Block</a:t>
            </a:r>
          </a:p>
          <a:p>
            <a:pPr lvl="2" fontAlgn="base"/>
            <a:r>
              <a:rPr lang="en-US" dirty="0"/>
              <a:t>The View Object component performs the "data retrieval" portion of the data block functionality</a:t>
            </a:r>
          </a:p>
          <a:p>
            <a:pPr lvl="1" fontAlgn="base"/>
            <a:endParaRPr lang="en-US" dirty="0"/>
          </a:p>
        </p:txBody>
      </p:sp>
    </p:spTree>
    <p:extLst>
      <p:ext uri="{BB962C8B-B14F-4D97-AF65-F5344CB8AC3E}">
        <p14:creationId xmlns:p14="http://schemas.microsoft.com/office/powerpoint/2010/main" val="2130994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143000"/>
          </a:xfrm>
        </p:spPr>
        <p:txBody>
          <a:bodyPr/>
          <a:lstStyle/>
          <a:p>
            <a:r>
              <a:rPr lang="en-US" b="1" dirty="0"/>
              <a:t>Building a simple business </a:t>
            </a:r>
            <a:r>
              <a:rPr lang="en-US" b="1" dirty="0" smtClean="0"/>
              <a:t>service</a:t>
            </a:r>
            <a:endParaRPr lang="en-US" dirty="0"/>
          </a:p>
        </p:txBody>
      </p:sp>
      <p:sp>
        <p:nvSpPr>
          <p:cNvPr id="3" name="Content Placeholder 2"/>
          <p:cNvSpPr>
            <a:spLocks noGrp="1"/>
          </p:cNvSpPr>
          <p:nvPr>
            <p:ph idx="1"/>
          </p:nvPr>
        </p:nvSpPr>
        <p:spPr>
          <a:xfrm>
            <a:off x="1484310" y="1828801"/>
            <a:ext cx="10018713" cy="3962399"/>
          </a:xfrm>
        </p:spPr>
        <p:txBody>
          <a:bodyPr>
            <a:normAutofit/>
          </a:bodyPr>
          <a:lstStyle/>
          <a:p>
            <a:r>
              <a:rPr lang="en-US" dirty="0"/>
              <a:t>These are the configuration files under </a:t>
            </a:r>
            <a:r>
              <a:rPr lang="en-US" dirty="0" smtClean="0"/>
              <a:t>discussion</a:t>
            </a:r>
          </a:p>
          <a:p>
            <a:pPr lvl="1"/>
            <a:r>
              <a:rPr lang="en-US" dirty="0"/>
              <a:t>The </a:t>
            </a:r>
            <a:r>
              <a:rPr lang="en-US" b="1" dirty="0" smtClean="0"/>
              <a:t>bc4j.xcfg</a:t>
            </a:r>
            <a:r>
              <a:rPr lang="en-US" dirty="0" smtClean="0"/>
              <a:t> </a:t>
            </a:r>
            <a:r>
              <a:rPr lang="en-US" dirty="0"/>
              <a:t>file contains metadata information about the application </a:t>
            </a:r>
            <a:r>
              <a:rPr lang="en-US" dirty="0" smtClean="0"/>
              <a:t>module</a:t>
            </a:r>
          </a:p>
          <a:p>
            <a:pPr lvl="1"/>
            <a:r>
              <a:rPr lang="en-US" dirty="0"/>
              <a:t>The </a:t>
            </a:r>
            <a:r>
              <a:rPr lang="en-US" b="1" dirty="0"/>
              <a:t>adf-config.xml</a:t>
            </a:r>
            <a:r>
              <a:rPr lang="en-US" dirty="0"/>
              <a:t> file contains application-level settings for various framework components </a:t>
            </a:r>
            <a:r>
              <a:rPr lang="en-US" dirty="0" smtClean="0"/>
              <a:t>across layers </a:t>
            </a:r>
            <a:r>
              <a:rPr lang="en-US" dirty="0"/>
              <a:t>of the </a:t>
            </a:r>
            <a:r>
              <a:rPr lang="en-US" dirty="0" smtClean="0"/>
              <a:t>application</a:t>
            </a:r>
          </a:p>
          <a:p>
            <a:pPr lvl="1"/>
            <a:r>
              <a:rPr lang="en-US" dirty="0"/>
              <a:t>The </a:t>
            </a:r>
            <a:r>
              <a:rPr lang="en-US" b="1" dirty="0"/>
              <a:t>&lt;</a:t>
            </a:r>
            <a:r>
              <a:rPr lang="en-US" b="1" dirty="0" err="1"/>
              <a:t>ModelProjectName</a:t>
            </a:r>
            <a:r>
              <a:rPr lang="en-US" b="1" dirty="0"/>
              <a:t>&gt;.</a:t>
            </a:r>
            <a:r>
              <a:rPr lang="en-US" b="1" dirty="0" err="1"/>
              <a:t>jpx</a:t>
            </a:r>
            <a:r>
              <a:rPr lang="en-US" dirty="0"/>
              <a:t> file is used by both design-time editors and runtime framework </a:t>
            </a:r>
            <a:r>
              <a:rPr lang="en-US" dirty="0" smtClean="0"/>
              <a:t>components</a:t>
            </a:r>
          </a:p>
          <a:p>
            <a:pPr lvl="1"/>
            <a:r>
              <a:rPr lang="en-US" dirty="0"/>
              <a:t>The </a:t>
            </a:r>
            <a:r>
              <a:rPr lang="en-US" b="1" dirty="0"/>
              <a:t>adfm.xml</a:t>
            </a:r>
            <a:r>
              <a:rPr lang="en-US" dirty="0"/>
              <a:t> file contains path information for other registry files used in the model </a:t>
            </a:r>
            <a:r>
              <a:rPr lang="en-US" dirty="0" smtClean="0"/>
              <a:t>project</a:t>
            </a:r>
          </a:p>
        </p:txBody>
      </p:sp>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484310" y="12878"/>
            <a:ext cx="2272554" cy="1236373"/>
          </a:xfrm>
          <a:prstGeom prst="rect">
            <a:avLst/>
          </a:prstGeom>
        </p:spPr>
      </p:pic>
    </p:spTree>
    <p:extLst>
      <p:ext uri="{BB962C8B-B14F-4D97-AF65-F5344CB8AC3E}">
        <p14:creationId xmlns:p14="http://schemas.microsoft.com/office/powerpoint/2010/main" val="12678059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TC103457496[[fn=Parallax]]</Template>
  <TotalTime>254</TotalTime>
  <Words>761</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 Antiqua</vt:lpstr>
      <vt:lpstr>Calibri</vt:lpstr>
      <vt:lpstr>Corbel</vt:lpstr>
      <vt:lpstr>Courier New</vt:lpstr>
      <vt:lpstr>Franklin Gothic</vt:lpstr>
      <vt:lpstr>Parallax</vt:lpstr>
      <vt:lpstr>Introduction to ADF Business Components</vt:lpstr>
      <vt:lpstr>Business service layer</vt:lpstr>
      <vt:lpstr>Why ADF Business Components?</vt:lpstr>
      <vt:lpstr>Oracle ADF Business Components' feature list</vt:lpstr>
      <vt:lpstr>Core building blocks</vt:lpstr>
      <vt:lpstr>Core building blocks</vt:lpstr>
      <vt:lpstr>Core building blocks</vt:lpstr>
      <vt:lpstr>Familiar Concepts for Oracle Forms Developers</vt:lpstr>
      <vt:lpstr>Building a simple business service</vt:lpstr>
      <vt:lpstr>Oracle ADF Model Tester</vt:lpstr>
      <vt:lpstr>Java test client for ADF Business Components</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96</cp:revision>
  <dcterms:created xsi:type="dcterms:W3CDTF">2013-09-28T20:16:03Z</dcterms:created>
  <dcterms:modified xsi:type="dcterms:W3CDTF">2014-06-02T14:49:21Z</dcterms:modified>
</cp:coreProperties>
</file>