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5"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1" r:id="rId22"/>
    <p:sldId id="276" r:id="rId23"/>
    <p:sldId id="277" r:id="rId24"/>
    <p:sldId id="278" r:id="rId25"/>
    <p:sldId id="279" r:id="rId26"/>
    <p:sldId id="280"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F2BDFF-A9F9-494A-AC42-BA35B1647733}">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81"/>
            <p14:sldId id="276"/>
            <p14:sldId id="277"/>
            <p14:sldId id="278"/>
            <p14:sldId id="279"/>
            <p14:sldId id="280"/>
            <p14:sldId id="28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autoAdjust="0"/>
  </p:normalViewPr>
  <p:slideViewPr>
    <p:cSldViewPr snapToGrid="0">
      <p:cViewPr varScale="1">
        <p:scale>
          <a:sx n="74" d="100"/>
          <a:sy n="74" d="100"/>
        </p:scale>
        <p:origin x="678" y="72"/>
      </p:cViewPr>
      <p:guideLst/>
    </p:cSldViewPr>
  </p:slideViewPr>
  <p:outlineViewPr>
    <p:cViewPr>
      <p:scale>
        <a:sx n="33" d="100"/>
        <a:sy n="33" d="100"/>
      </p:scale>
      <p:origin x="0" y="-174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AB072-065D-4DF4-9A05-DF5A026552B0}" type="datetimeFigureOut">
              <a:rPr lang="en-US" smtClean="0"/>
              <a:t>10/19/2013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C90C3-4902-426F-8E4D-CB5110E1D6CC}" type="slidenum">
              <a:rPr lang="en-US" smtClean="0"/>
              <a:t>‹#›</a:t>
            </a:fld>
            <a:endParaRPr lang="en-US" dirty="0"/>
          </a:p>
        </p:txBody>
      </p:sp>
    </p:spTree>
    <p:extLst>
      <p:ext uri="{BB962C8B-B14F-4D97-AF65-F5344CB8AC3E}">
        <p14:creationId xmlns:p14="http://schemas.microsoft.com/office/powerpoint/2010/main" val="365507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10/19/2013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16686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10/19/2013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0495287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10/19/2013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517009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10/19/2013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3522879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10/19/2013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746729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10/19/2013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2934829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10/19/2013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800768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10/19/2013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3210698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10/19/2013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07588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10/19/2013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3492936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10/19/2013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129522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9FF574-A520-4181-9AFA-29898E02762D}" type="datetimeFigureOut">
              <a:rPr lang="en-US" smtClean="0"/>
              <a:t>10/19/2013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2804777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9FF574-A520-4181-9AFA-29898E02762D}" type="datetimeFigureOut">
              <a:rPr lang="en-US" smtClean="0"/>
              <a:t>10/19/2013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3574568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9FF574-A520-4181-9AFA-29898E02762D}" type="datetimeFigureOut">
              <a:rPr lang="en-US" smtClean="0"/>
              <a:t>10/19/2013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806571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FF574-A520-4181-9AFA-29898E02762D}" type="datetimeFigureOut">
              <a:rPr lang="en-US" smtClean="0"/>
              <a:t>10/19/2013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2067599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10/19/2013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38778249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10/19/2013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7843052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9FF574-A520-4181-9AFA-29898E02762D}" type="datetimeFigureOut">
              <a:rPr lang="en-US" smtClean="0"/>
              <a:t>10/19/2013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428A32-6727-4880-867F-F5A654C00DD6}" type="slidenum">
              <a:rPr lang="en-US" smtClean="0"/>
              <a:t>‹#›</a:t>
            </a:fld>
            <a:endParaRPr lang="en-US" dirty="0"/>
          </a:p>
        </p:txBody>
      </p:sp>
    </p:spTree>
    <p:extLst>
      <p:ext uri="{BB962C8B-B14F-4D97-AF65-F5344CB8AC3E}">
        <p14:creationId xmlns:p14="http://schemas.microsoft.com/office/powerpoint/2010/main" val="1660697749"/>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67" r:id="rId12"/>
    <p:sldLayoutId id="2147484068" r:id="rId13"/>
    <p:sldLayoutId id="2147484069" r:id="rId14"/>
    <p:sldLayoutId id="2147484070" r:id="rId15"/>
    <p:sldLayoutId id="2147484071" r:id="rId16"/>
    <p:sldLayoutId id="214748407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Introducing Entity Object</a:t>
            </a:r>
          </a:p>
        </p:txBody>
      </p:sp>
      <p:sp>
        <p:nvSpPr>
          <p:cNvPr id="3" name="Subtitle 2"/>
          <p:cNvSpPr>
            <a:spLocks noGrp="1"/>
          </p:cNvSpPr>
          <p:nvPr>
            <p:ph type="subTitle" idx="1"/>
          </p:nvPr>
        </p:nvSpPr>
        <p:spPr/>
        <p:txBody>
          <a:bodyPr/>
          <a:lstStyle/>
          <a:p>
            <a:r>
              <a:rPr lang="en-US" dirty="0" smtClean="0"/>
              <a:t>(Section 3)</a:t>
            </a:r>
            <a:endParaRPr lang="en-US" dirty="0"/>
          </a:p>
        </p:txBody>
      </p:sp>
    </p:spTree>
    <p:extLst>
      <p:ext uri="{BB962C8B-B14F-4D97-AF65-F5344CB8AC3E}">
        <p14:creationId xmlns:p14="http://schemas.microsoft.com/office/powerpoint/2010/main" val="3106202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fontScale="90000"/>
          </a:bodyPr>
          <a:lstStyle/>
          <a:p>
            <a:r>
              <a:rPr lang="en-US" b="1" dirty="0"/>
              <a:t>Commonly used properties of an entity attribute</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1072185" y="0"/>
            <a:ext cx="2272554" cy="1236373"/>
          </a:xfrm>
          <a:prstGeom prst="rect">
            <a:avLst/>
          </a:prstGeom>
        </p:spPr>
      </p:pic>
      <p:grpSp>
        <p:nvGrpSpPr>
          <p:cNvPr id="5" name="Group 4"/>
          <p:cNvGrpSpPr/>
          <p:nvPr/>
        </p:nvGrpSpPr>
        <p:grpSpPr>
          <a:xfrm>
            <a:off x="2810833" y="1400580"/>
            <a:ext cx="7569539" cy="5347950"/>
            <a:chOff x="-3771" y="-4571"/>
            <a:chExt cx="5013325" cy="3717925"/>
          </a:xfrm>
        </p:grpSpPr>
        <p:pic>
          <p:nvPicPr>
            <p:cNvPr id="6" name="Picture 5"/>
            <p:cNvPicPr/>
            <p:nvPr/>
          </p:nvPicPr>
          <p:blipFill>
            <a:blip r:embed="rId3"/>
            <a:stretch>
              <a:fillRect/>
            </a:stretch>
          </p:blipFill>
          <p:spPr>
            <a:xfrm>
              <a:off x="-3771" y="-4571"/>
              <a:ext cx="5013325" cy="3717925"/>
            </a:xfrm>
            <a:prstGeom prst="rect">
              <a:avLst/>
            </a:prstGeom>
          </p:spPr>
        </p:pic>
        <p:sp>
          <p:nvSpPr>
            <p:cNvPr id="7" name="Shape 10768"/>
            <p:cNvSpPr/>
            <p:nvPr/>
          </p:nvSpPr>
          <p:spPr>
            <a:xfrm>
              <a:off x="0" y="0"/>
              <a:ext cx="5008957" cy="3713341"/>
            </a:xfrm>
            <a:custGeom>
              <a:avLst/>
              <a:gdLst/>
              <a:ahLst/>
              <a:cxnLst/>
              <a:rect l="0" t="0" r="0" b="0"/>
              <a:pathLst>
                <a:path w="5008957" h="3713341">
                  <a:moveTo>
                    <a:pt x="0" y="3713341"/>
                  </a:moveTo>
                  <a:lnTo>
                    <a:pt x="5008957" y="3713341"/>
                  </a:lnTo>
                  <a:lnTo>
                    <a:pt x="5008957" y="0"/>
                  </a:lnTo>
                  <a:lnTo>
                    <a:pt x="0" y="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14922608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72544"/>
          </a:xfrm>
        </p:spPr>
        <p:txBody>
          <a:bodyPr>
            <a:normAutofit/>
          </a:bodyPr>
          <a:lstStyle/>
          <a:p>
            <a:r>
              <a:rPr lang="en-US" b="1" dirty="0"/>
              <a:t>Attribute names in an entity object</a:t>
            </a:r>
            <a:endParaRPr lang="en-US" dirty="0"/>
          </a:p>
        </p:txBody>
      </p:sp>
      <p:sp>
        <p:nvSpPr>
          <p:cNvPr id="3" name="Content Placeholder 2"/>
          <p:cNvSpPr>
            <a:spLocks noGrp="1"/>
          </p:cNvSpPr>
          <p:nvPr>
            <p:ph idx="1"/>
          </p:nvPr>
        </p:nvSpPr>
        <p:spPr>
          <a:xfrm>
            <a:off x="1484310" y="1922173"/>
            <a:ext cx="10018713" cy="4581658"/>
          </a:xfrm>
        </p:spPr>
        <p:txBody>
          <a:bodyPr/>
          <a:lstStyle/>
          <a:p>
            <a:pPr marL="0" indent="0">
              <a:buNone/>
            </a:pPr>
            <a:r>
              <a:rPr lang="en-US" dirty="0"/>
              <a:t>When you generate entities, </a:t>
            </a:r>
            <a:r>
              <a:rPr lang="en-US" dirty="0" err="1"/>
              <a:t>JDeveloper</a:t>
            </a:r>
            <a:r>
              <a:rPr lang="en-US" dirty="0"/>
              <a:t> will use the camel-capped attribute naming convention by default. (</a:t>
            </a:r>
            <a:r>
              <a:rPr lang="en-US" b="1" dirty="0"/>
              <a:t>DEPARTMENT_NAME -&gt; </a:t>
            </a:r>
            <a:r>
              <a:rPr lang="en-US" b="1" dirty="0" err="1"/>
              <a:t>DepartmentName</a:t>
            </a:r>
            <a:r>
              <a:rPr lang="en-US" b="1" dirty="0"/>
              <a:t>)</a:t>
            </a:r>
            <a:r>
              <a:rPr lang="en-US" dirty="0"/>
              <a:t>. If you opt to generate an entity object class with </a:t>
            </a:r>
            <a:r>
              <a:rPr lang="en-US" b="1" dirty="0" err="1"/>
              <a:t>accessors</a:t>
            </a:r>
            <a:r>
              <a:rPr lang="en-US" dirty="0"/>
              <a:t> (getter methods for attributes) for your entity </a:t>
            </a:r>
            <a:r>
              <a:rPr lang="en-US" dirty="0" smtClean="0"/>
              <a:t>object.</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1072185" y="0"/>
            <a:ext cx="2272554" cy="1236373"/>
          </a:xfrm>
          <a:prstGeom prst="rect">
            <a:avLst/>
          </a:prstGeom>
        </p:spPr>
      </p:pic>
    </p:spTree>
    <p:extLst>
      <p:ext uri="{BB962C8B-B14F-4D97-AF65-F5344CB8AC3E}">
        <p14:creationId xmlns:p14="http://schemas.microsoft.com/office/powerpoint/2010/main" val="3164809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72544"/>
          </a:xfrm>
        </p:spPr>
        <p:txBody>
          <a:bodyPr>
            <a:normAutofit/>
          </a:bodyPr>
          <a:lstStyle/>
          <a:p>
            <a:r>
              <a:rPr lang="en-US" b="1" dirty="0"/>
              <a:t>Attribute types in an entity object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82668560"/>
              </p:ext>
            </p:extLst>
          </p:nvPr>
        </p:nvGraphicFramePr>
        <p:xfrm>
          <a:off x="3002193" y="1567288"/>
          <a:ext cx="6329133" cy="4407027"/>
        </p:xfrm>
        <a:graphic>
          <a:graphicData uri="http://schemas.openxmlformats.org/drawingml/2006/table">
            <a:tbl>
              <a:tblPr firstRow="1" firstCol="1" bandRow="1">
                <a:tableStyleId>{5C22544A-7EE6-4342-B048-85BDC9FD1C3A}</a:tableStyleId>
              </a:tblPr>
              <a:tblGrid>
                <a:gridCol w="1795187"/>
                <a:gridCol w="2753954"/>
                <a:gridCol w="1779992"/>
              </a:tblGrid>
              <a:tr h="450143">
                <a:tc>
                  <a:txBody>
                    <a:bodyPr/>
                    <a:lstStyle/>
                    <a:p>
                      <a:pPr marL="71755" marR="0" indent="0">
                        <a:lnSpc>
                          <a:spcPct val="115000"/>
                        </a:lnSpc>
                        <a:spcBef>
                          <a:spcPts val="0"/>
                        </a:spcBef>
                        <a:spcAft>
                          <a:spcPts val="0"/>
                        </a:spcAft>
                      </a:pPr>
                      <a:r>
                        <a:rPr lang="en-US" sz="1200">
                          <a:effectLst/>
                        </a:rPr>
                        <a:t>Database column type</a:t>
                      </a:r>
                      <a:endParaRPr lang="en-US" sz="12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6305" marR="86305" marT="0" marB="0"/>
                </a:tc>
                <a:tc>
                  <a:txBody>
                    <a:bodyPr/>
                    <a:lstStyle/>
                    <a:p>
                      <a:pPr marL="0" marR="0" indent="0">
                        <a:lnSpc>
                          <a:spcPct val="115000"/>
                        </a:lnSpc>
                        <a:spcBef>
                          <a:spcPts val="0"/>
                        </a:spcBef>
                        <a:spcAft>
                          <a:spcPts val="0"/>
                        </a:spcAft>
                      </a:pPr>
                      <a:r>
                        <a:rPr lang="en-US" sz="1200">
                          <a:effectLst/>
                        </a:rPr>
                        <a:t>Business components attribute type</a:t>
                      </a:r>
                      <a:endParaRPr lang="en-US" sz="12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6305" marR="86305" marT="0" marB="0"/>
                </a:tc>
                <a:tc>
                  <a:txBody>
                    <a:bodyPr/>
                    <a:lstStyle/>
                    <a:p>
                      <a:pPr marL="0" marR="0" indent="0">
                        <a:lnSpc>
                          <a:spcPct val="115000"/>
                        </a:lnSpc>
                        <a:spcBef>
                          <a:spcPts val="0"/>
                        </a:spcBef>
                        <a:spcAft>
                          <a:spcPts val="0"/>
                        </a:spcAft>
                      </a:pPr>
                      <a:r>
                        <a:rPr lang="en-US" sz="1200">
                          <a:effectLst/>
                        </a:rPr>
                        <a:t>Description</a:t>
                      </a:r>
                      <a:endParaRPr lang="en-US" sz="12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6305" marR="86305" marT="0" marB="0"/>
                </a:tc>
              </a:tr>
              <a:tr h="628598">
                <a:tc>
                  <a:txBody>
                    <a:bodyPr/>
                    <a:lstStyle/>
                    <a:p>
                      <a:pPr marL="71755" marR="0" indent="0">
                        <a:lnSpc>
                          <a:spcPct val="115000"/>
                        </a:lnSpc>
                        <a:spcBef>
                          <a:spcPts val="0"/>
                        </a:spcBef>
                        <a:spcAft>
                          <a:spcPts val="0"/>
                        </a:spcAft>
                      </a:pPr>
                      <a:r>
                        <a:rPr lang="en-US" sz="1200">
                          <a:effectLst/>
                        </a:rPr>
                        <a:t>VARCHAR2</a:t>
                      </a:r>
                      <a:endParaRPr lang="en-US" sz="12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6305" marR="86305" marT="0" marB="0"/>
                </a:tc>
                <a:tc>
                  <a:txBody>
                    <a:bodyPr/>
                    <a:lstStyle/>
                    <a:p>
                      <a:pPr marL="0" marR="0" indent="0">
                        <a:lnSpc>
                          <a:spcPct val="115000"/>
                        </a:lnSpc>
                        <a:spcBef>
                          <a:spcPts val="0"/>
                        </a:spcBef>
                        <a:spcAft>
                          <a:spcPts val="0"/>
                        </a:spcAft>
                      </a:pPr>
                      <a:r>
                        <a:rPr lang="en-US" sz="1200">
                          <a:effectLst/>
                        </a:rPr>
                        <a:t>java.lang.String</a:t>
                      </a:r>
                      <a:endParaRPr lang="en-US" sz="12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6305" marR="86305" marT="0" marB="0"/>
                </a:tc>
                <a:tc>
                  <a:txBody>
                    <a:bodyPr/>
                    <a:lstStyle/>
                    <a:p>
                      <a:pPr marL="0" marR="0" indent="0">
                        <a:lnSpc>
                          <a:spcPct val="115000"/>
                        </a:lnSpc>
                        <a:spcBef>
                          <a:spcPts val="0"/>
                        </a:spcBef>
                        <a:spcAft>
                          <a:spcPts val="0"/>
                        </a:spcAft>
                      </a:pPr>
                      <a:r>
                        <a:rPr lang="en-US" sz="1200" dirty="0">
                          <a:effectLst/>
                        </a:rPr>
                        <a:t>VARCHAR2 is mapped to </a:t>
                      </a:r>
                      <a:r>
                        <a:rPr lang="en-US" sz="1200" dirty="0" err="1">
                          <a:effectLst/>
                        </a:rPr>
                        <a:t>java.lang.String</a:t>
                      </a:r>
                      <a:endParaRPr lang="en-US"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6305" marR="86305" marT="0" marB="0"/>
                </a:tc>
              </a:tr>
              <a:tr h="1136629">
                <a:tc>
                  <a:txBody>
                    <a:bodyPr/>
                    <a:lstStyle/>
                    <a:p>
                      <a:pPr marL="71755" marR="0" indent="0">
                        <a:lnSpc>
                          <a:spcPct val="115000"/>
                        </a:lnSpc>
                        <a:spcBef>
                          <a:spcPts val="0"/>
                        </a:spcBef>
                        <a:spcAft>
                          <a:spcPts val="0"/>
                        </a:spcAft>
                      </a:pPr>
                      <a:r>
                        <a:rPr lang="en-US" sz="1200">
                          <a:effectLst/>
                        </a:rPr>
                        <a:t>NUMBER</a:t>
                      </a:r>
                      <a:endParaRPr lang="en-US" sz="12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6305" marR="86305" marT="0" marB="0"/>
                </a:tc>
                <a:tc>
                  <a:txBody>
                    <a:bodyPr/>
                    <a:lstStyle/>
                    <a:p>
                      <a:pPr marL="0" marR="0" indent="0">
                        <a:lnSpc>
                          <a:spcPct val="115000"/>
                        </a:lnSpc>
                        <a:spcBef>
                          <a:spcPts val="0"/>
                        </a:spcBef>
                        <a:spcAft>
                          <a:spcPts val="0"/>
                        </a:spcAft>
                      </a:pPr>
                      <a:r>
                        <a:rPr lang="en-US" sz="1200">
                          <a:effectLst/>
                        </a:rPr>
                        <a:t>java.math.BigDecimal</a:t>
                      </a:r>
                      <a:endParaRPr lang="en-US" sz="12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6305" marR="86305" marT="0" marB="0"/>
                </a:tc>
                <a:tc>
                  <a:txBody>
                    <a:bodyPr/>
                    <a:lstStyle/>
                    <a:p>
                      <a:pPr marL="0" marR="0" indent="0">
                        <a:lnSpc>
                          <a:spcPct val="101000"/>
                        </a:lnSpc>
                        <a:spcBef>
                          <a:spcPts val="0"/>
                        </a:spcBef>
                        <a:spcAft>
                          <a:spcPts val="80"/>
                        </a:spcAft>
                      </a:pPr>
                      <a:r>
                        <a:rPr lang="en-US" sz="1200" dirty="0">
                          <a:effectLst/>
                        </a:rPr>
                        <a:t>NUMBER type is mapped to </a:t>
                      </a:r>
                      <a:r>
                        <a:rPr lang="en-US" sz="1200" dirty="0" err="1">
                          <a:effectLst/>
                        </a:rPr>
                        <a:t>java.math</a:t>
                      </a:r>
                      <a:r>
                        <a:rPr lang="en-US" sz="1200" dirty="0">
                          <a:effectLst/>
                        </a:rPr>
                        <a:t>.</a:t>
                      </a:r>
                    </a:p>
                    <a:p>
                      <a:pPr marL="0" marR="0" indent="0">
                        <a:lnSpc>
                          <a:spcPct val="115000"/>
                        </a:lnSpc>
                        <a:spcBef>
                          <a:spcPts val="0"/>
                        </a:spcBef>
                        <a:spcAft>
                          <a:spcPts val="0"/>
                        </a:spcAft>
                      </a:pPr>
                      <a:r>
                        <a:rPr lang="en-US" sz="1200" dirty="0" err="1">
                          <a:effectLst/>
                        </a:rPr>
                        <a:t>BigDecimal</a:t>
                      </a:r>
                      <a:r>
                        <a:rPr lang="en-US" sz="1200" dirty="0">
                          <a:effectLst/>
                        </a:rPr>
                        <a:t> if the scale is not zero or precision is greater than 18</a:t>
                      </a:r>
                      <a:endParaRPr lang="en-US"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6305" marR="86305" marT="0" marB="0"/>
                </a:tc>
              </a:tr>
              <a:tr h="1117600">
                <a:tc>
                  <a:txBody>
                    <a:bodyPr/>
                    <a:lstStyle/>
                    <a:p>
                      <a:pPr marL="72390" marR="0" indent="0">
                        <a:lnSpc>
                          <a:spcPct val="115000"/>
                        </a:lnSpc>
                        <a:spcBef>
                          <a:spcPts val="0"/>
                        </a:spcBef>
                        <a:spcAft>
                          <a:spcPts val="0"/>
                        </a:spcAft>
                      </a:pPr>
                      <a:r>
                        <a:rPr lang="en-US" sz="1200">
                          <a:effectLst/>
                        </a:rPr>
                        <a:t>NUMBER</a:t>
                      </a:r>
                      <a:endParaRPr lang="en-US" sz="12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6305" marR="86305" marT="0" marB="0"/>
                </a:tc>
                <a:tc>
                  <a:txBody>
                    <a:bodyPr/>
                    <a:lstStyle/>
                    <a:p>
                      <a:pPr marL="635" marR="0" indent="0">
                        <a:lnSpc>
                          <a:spcPct val="115000"/>
                        </a:lnSpc>
                        <a:spcBef>
                          <a:spcPts val="0"/>
                        </a:spcBef>
                        <a:spcAft>
                          <a:spcPts val="0"/>
                        </a:spcAft>
                      </a:pPr>
                      <a:r>
                        <a:rPr lang="en-US" sz="1200">
                          <a:effectLst/>
                        </a:rPr>
                        <a:t>java.lang.Integer</a:t>
                      </a:r>
                      <a:endParaRPr lang="en-US" sz="12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6305" marR="86305" marT="0" marB="0"/>
                </a:tc>
                <a:tc>
                  <a:txBody>
                    <a:bodyPr/>
                    <a:lstStyle/>
                    <a:p>
                      <a:pPr marL="635" marR="0" indent="0">
                        <a:lnSpc>
                          <a:spcPct val="101000"/>
                        </a:lnSpc>
                        <a:spcBef>
                          <a:spcPts val="0"/>
                        </a:spcBef>
                        <a:spcAft>
                          <a:spcPts val="80"/>
                        </a:spcAft>
                      </a:pPr>
                      <a:r>
                        <a:rPr lang="en-US" sz="1200">
                          <a:effectLst/>
                        </a:rPr>
                        <a:t>NUMBER type is mapped to java.math.</a:t>
                      </a:r>
                    </a:p>
                    <a:p>
                      <a:pPr marL="635" marR="0" indent="0">
                        <a:lnSpc>
                          <a:spcPct val="115000"/>
                        </a:lnSpc>
                        <a:spcBef>
                          <a:spcPts val="0"/>
                        </a:spcBef>
                        <a:spcAft>
                          <a:spcPts val="0"/>
                        </a:spcAft>
                      </a:pPr>
                      <a:r>
                        <a:rPr lang="en-US" sz="1200">
                          <a:effectLst/>
                        </a:rPr>
                        <a:t>BigDecimal if the scale is zero and precision is between 1 to 9</a:t>
                      </a:r>
                      <a:endParaRPr lang="en-US" sz="12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6305" marR="86305" marT="0" marB="0"/>
                </a:tc>
              </a:tr>
              <a:tr h="1074057">
                <a:tc>
                  <a:txBody>
                    <a:bodyPr/>
                    <a:lstStyle/>
                    <a:p>
                      <a:pPr marL="72390" marR="0" indent="0">
                        <a:lnSpc>
                          <a:spcPct val="115000"/>
                        </a:lnSpc>
                        <a:spcBef>
                          <a:spcPts val="0"/>
                        </a:spcBef>
                        <a:spcAft>
                          <a:spcPts val="0"/>
                        </a:spcAft>
                      </a:pPr>
                      <a:r>
                        <a:rPr lang="en-US" sz="1200">
                          <a:effectLst/>
                        </a:rPr>
                        <a:t>NUMBER</a:t>
                      </a:r>
                      <a:endParaRPr lang="en-US" sz="12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6305" marR="86305" marT="0" marB="0"/>
                </a:tc>
                <a:tc>
                  <a:txBody>
                    <a:bodyPr/>
                    <a:lstStyle/>
                    <a:p>
                      <a:pPr marL="635" marR="0" indent="0">
                        <a:lnSpc>
                          <a:spcPct val="115000"/>
                        </a:lnSpc>
                        <a:spcBef>
                          <a:spcPts val="0"/>
                        </a:spcBef>
                        <a:spcAft>
                          <a:spcPts val="0"/>
                        </a:spcAft>
                      </a:pPr>
                      <a:r>
                        <a:rPr lang="en-US" sz="1200">
                          <a:effectLst/>
                        </a:rPr>
                        <a:t>java.lang.Long</a:t>
                      </a:r>
                      <a:endParaRPr lang="en-US" sz="12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6305" marR="86305" marT="0" marB="0"/>
                </a:tc>
                <a:tc>
                  <a:txBody>
                    <a:bodyPr/>
                    <a:lstStyle/>
                    <a:p>
                      <a:pPr marL="635" marR="0" indent="0">
                        <a:lnSpc>
                          <a:spcPct val="101000"/>
                        </a:lnSpc>
                        <a:spcBef>
                          <a:spcPts val="0"/>
                        </a:spcBef>
                        <a:spcAft>
                          <a:spcPts val="145"/>
                        </a:spcAft>
                      </a:pPr>
                      <a:r>
                        <a:rPr lang="en-US" sz="1200" dirty="0">
                          <a:effectLst/>
                        </a:rPr>
                        <a:t>NUMBER type is mapped to </a:t>
                      </a:r>
                      <a:r>
                        <a:rPr lang="en-US" sz="1200" dirty="0" err="1">
                          <a:effectLst/>
                        </a:rPr>
                        <a:t>java.lang.Long</a:t>
                      </a:r>
                      <a:r>
                        <a:rPr lang="en-US" sz="1200" dirty="0">
                          <a:effectLst/>
                        </a:rPr>
                        <a:t>  </a:t>
                      </a:r>
                    </a:p>
                    <a:p>
                      <a:pPr marL="635" marR="0" indent="0">
                        <a:lnSpc>
                          <a:spcPct val="115000"/>
                        </a:lnSpc>
                        <a:spcBef>
                          <a:spcPts val="0"/>
                        </a:spcBef>
                        <a:spcAft>
                          <a:spcPts val="0"/>
                        </a:spcAft>
                      </a:pPr>
                      <a:r>
                        <a:rPr lang="en-US" sz="1200" dirty="0">
                          <a:effectLst/>
                        </a:rPr>
                        <a:t>if the scale is zero and precision is between 10 to 18</a:t>
                      </a:r>
                      <a:endParaRPr lang="en-US"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6305" marR="86305" marT="0" marB="0"/>
                </a:tc>
              </a:tr>
            </a:tbl>
          </a:graphicData>
        </a:graphic>
      </p:graphicFrame>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1484310" y="0"/>
            <a:ext cx="2272554" cy="1236373"/>
          </a:xfrm>
          <a:prstGeom prst="rect">
            <a:avLst/>
          </a:prstGeom>
        </p:spPr>
      </p:pic>
    </p:spTree>
    <p:extLst>
      <p:ext uri="{BB962C8B-B14F-4D97-AF65-F5344CB8AC3E}">
        <p14:creationId xmlns:p14="http://schemas.microsoft.com/office/powerpoint/2010/main" val="1239753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72544"/>
          </a:xfrm>
        </p:spPr>
        <p:txBody>
          <a:bodyPr>
            <a:normAutofit/>
          </a:bodyPr>
          <a:lstStyle/>
          <a:p>
            <a:r>
              <a:rPr lang="en-US" b="1" dirty="0"/>
              <a:t>Attribute types in an entity object</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1484310" y="0"/>
            <a:ext cx="2272554" cy="1236373"/>
          </a:xfrm>
          <a:prstGeom prst="rect">
            <a:avLst/>
          </a:prstGeom>
        </p:spPr>
      </p:pic>
      <p:graphicFrame>
        <p:nvGraphicFramePr>
          <p:cNvPr id="6" name="Content Placeholder 5"/>
          <p:cNvGraphicFramePr>
            <a:graphicFrameLocks noGrp="1"/>
          </p:cNvGraphicFramePr>
          <p:nvPr>
            <p:ph idx="1"/>
            <p:extLst>
              <p:ext uri="{D42A27DB-BD31-4B8C-83A1-F6EECF244321}">
                <p14:modId xmlns:p14="http://schemas.microsoft.com/office/powerpoint/2010/main" val="4253750312"/>
              </p:ext>
            </p:extLst>
          </p:nvPr>
        </p:nvGraphicFramePr>
        <p:xfrm>
          <a:off x="3345676" y="1640114"/>
          <a:ext cx="5870897" cy="4888039"/>
        </p:xfrm>
        <a:graphic>
          <a:graphicData uri="http://schemas.openxmlformats.org/drawingml/2006/table">
            <a:tbl>
              <a:tblPr firstRow="1" firstCol="1" bandRow="1">
                <a:tableStyleId>{5C22544A-7EE6-4342-B048-85BDC9FD1C3A}</a:tableStyleId>
              </a:tblPr>
              <a:tblGrid>
                <a:gridCol w="1665213"/>
                <a:gridCol w="2554563"/>
                <a:gridCol w="1651121"/>
              </a:tblGrid>
              <a:tr h="338854">
                <a:tc>
                  <a:txBody>
                    <a:bodyPr/>
                    <a:lstStyle/>
                    <a:p>
                      <a:pPr marL="71755" marR="0" indent="0">
                        <a:lnSpc>
                          <a:spcPct val="115000"/>
                        </a:lnSpc>
                        <a:spcBef>
                          <a:spcPts val="0"/>
                        </a:spcBef>
                        <a:spcAft>
                          <a:spcPts val="0"/>
                        </a:spcAft>
                      </a:pPr>
                      <a:r>
                        <a:rPr lang="en-US" sz="1200" dirty="0">
                          <a:effectLst/>
                        </a:rPr>
                        <a:t>Database column type</a:t>
                      </a:r>
                      <a:endParaRPr lang="en-US"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0058" marR="80058" marT="0" marB="0"/>
                </a:tc>
                <a:tc>
                  <a:txBody>
                    <a:bodyPr/>
                    <a:lstStyle/>
                    <a:p>
                      <a:pPr marL="0" marR="0" indent="0">
                        <a:lnSpc>
                          <a:spcPct val="115000"/>
                        </a:lnSpc>
                        <a:spcBef>
                          <a:spcPts val="0"/>
                        </a:spcBef>
                        <a:spcAft>
                          <a:spcPts val="0"/>
                        </a:spcAft>
                      </a:pPr>
                      <a:r>
                        <a:rPr lang="en-US" sz="1200">
                          <a:effectLst/>
                        </a:rPr>
                        <a:t>Business components attribute type</a:t>
                      </a:r>
                      <a:endParaRPr lang="en-US" sz="12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0058" marR="80058" marT="0" marB="0"/>
                </a:tc>
                <a:tc>
                  <a:txBody>
                    <a:bodyPr/>
                    <a:lstStyle/>
                    <a:p>
                      <a:pPr marL="0" marR="0" indent="0">
                        <a:lnSpc>
                          <a:spcPct val="115000"/>
                        </a:lnSpc>
                        <a:spcBef>
                          <a:spcPts val="0"/>
                        </a:spcBef>
                        <a:spcAft>
                          <a:spcPts val="0"/>
                        </a:spcAft>
                      </a:pPr>
                      <a:r>
                        <a:rPr lang="en-US" sz="1200">
                          <a:effectLst/>
                        </a:rPr>
                        <a:t>Description</a:t>
                      </a:r>
                      <a:endParaRPr lang="en-US" sz="12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0058" marR="80058" marT="0" marB="0"/>
                </a:tc>
              </a:tr>
              <a:tr h="1224647">
                <a:tc>
                  <a:txBody>
                    <a:bodyPr/>
                    <a:lstStyle/>
                    <a:p>
                      <a:pPr marL="0" marR="0" indent="0">
                        <a:lnSpc>
                          <a:spcPct val="115000"/>
                        </a:lnSpc>
                        <a:spcBef>
                          <a:spcPts val="0"/>
                        </a:spcBef>
                        <a:spcAft>
                          <a:spcPts val="0"/>
                        </a:spcAft>
                      </a:pPr>
                      <a:r>
                        <a:rPr lang="en-US" sz="1200" dirty="0">
                          <a:effectLst/>
                        </a:rPr>
                        <a:t>DATE</a:t>
                      </a:r>
                      <a:endParaRPr lang="en-US"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0058" marR="80058" marT="0" marB="0"/>
                </a:tc>
                <a:tc>
                  <a:txBody>
                    <a:bodyPr/>
                    <a:lstStyle/>
                    <a:p>
                      <a:pPr marL="0" marR="0" indent="0">
                        <a:lnSpc>
                          <a:spcPct val="115000"/>
                        </a:lnSpc>
                        <a:spcBef>
                          <a:spcPts val="0"/>
                        </a:spcBef>
                        <a:spcAft>
                          <a:spcPts val="0"/>
                        </a:spcAft>
                      </a:pPr>
                      <a:r>
                        <a:rPr lang="en-US" sz="1200">
                          <a:effectLst/>
                        </a:rPr>
                        <a:t>java.sql.Date</a:t>
                      </a:r>
                      <a:endParaRPr lang="en-US" sz="12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0058" marR="80058" marT="0" marB="0"/>
                </a:tc>
                <a:tc>
                  <a:txBody>
                    <a:bodyPr/>
                    <a:lstStyle/>
                    <a:p>
                      <a:pPr marL="0" marR="0" indent="0">
                        <a:lnSpc>
                          <a:spcPct val="115000"/>
                        </a:lnSpc>
                        <a:spcBef>
                          <a:spcPts val="0"/>
                        </a:spcBef>
                        <a:spcAft>
                          <a:spcPts val="0"/>
                        </a:spcAft>
                      </a:pPr>
                      <a:r>
                        <a:rPr lang="en-US" sz="1200">
                          <a:effectLst/>
                        </a:rPr>
                        <a:t>DATE type is mapped to java.sql.Date if the table column has no time component and client does not need time zone information</a:t>
                      </a:r>
                      <a:endParaRPr lang="en-US" sz="12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0058" marR="80058" marT="0" marB="0"/>
                </a:tc>
              </a:tr>
              <a:tr h="1324673">
                <a:tc>
                  <a:txBody>
                    <a:bodyPr/>
                    <a:lstStyle/>
                    <a:p>
                      <a:pPr marL="0" marR="0" indent="0">
                        <a:lnSpc>
                          <a:spcPct val="115000"/>
                        </a:lnSpc>
                        <a:spcBef>
                          <a:spcPts val="0"/>
                        </a:spcBef>
                        <a:spcAft>
                          <a:spcPts val="0"/>
                        </a:spcAft>
                      </a:pPr>
                      <a:r>
                        <a:rPr lang="en-US" sz="1200">
                          <a:effectLst/>
                        </a:rPr>
                        <a:t>DATE</a:t>
                      </a:r>
                      <a:endParaRPr lang="en-US" sz="12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0058" marR="80058" marT="0" marB="0"/>
                </a:tc>
                <a:tc>
                  <a:txBody>
                    <a:bodyPr/>
                    <a:lstStyle/>
                    <a:p>
                      <a:pPr marL="0" marR="0" indent="0">
                        <a:lnSpc>
                          <a:spcPct val="115000"/>
                        </a:lnSpc>
                        <a:spcBef>
                          <a:spcPts val="0"/>
                        </a:spcBef>
                        <a:spcAft>
                          <a:spcPts val="0"/>
                        </a:spcAft>
                      </a:pPr>
                      <a:r>
                        <a:rPr lang="en-US" sz="1200" dirty="0" err="1">
                          <a:effectLst/>
                        </a:rPr>
                        <a:t>java.sql.Timestamp</a:t>
                      </a:r>
                      <a:endParaRPr lang="en-US"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0058" marR="80058" marT="0" marB="0"/>
                </a:tc>
                <a:tc>
                  <a:txBody>
                    <a:bodyPr/>
                    <a:lstStyle/>
                    <a:p>
                      <a:pPr marL="0" marR="0" indent="0">
                        <a:lnSpc>
                          <a:spcPct val="101000"/>
                        </a:lnSpc>
                        <a:spcBef>
                          <a:spcPts val="0"/>
                        </a:spcBef>
                        <a:spcAft>
                          <a:spcPts val="150"/>
                        </a:spcAft>
                      </a:pPr>
                      <a:r>
                        <a:rPr lang="en-US" sz="1200" dirty="0">
                          <a:effectLst/>
                        </a:rPr>
                        <a:t>DATE type is mapped to </a:t>
                      </a:r>
                      <a:r>
                        <a:rPr lang="en-US" sz="1200" dirty="0" err="1">
                          <a:effectLst/>
                        </a:rPr>
                        <a:t>java.sql.Timestamp</a:t>
                      </a:r>
                      <a:r>
                        <a:rPr lang="en-US" sz="1200" dirty="0">
                          <a:effectLst/>
                        </a:rPr>
                        <a:t> </a:t>
                      </a:r>
                    </a:p>
                    <a:p>
                      <a:pPr marL="0" marR="0" indent="0">
                        <a:lnSpc>
                          <a:spcPct val="115000"/>
                        </a:lnSpc>
                        <a:spcBef>
                          <a:spcPts val="0"/>
                        </a:spcBef>
                        <a:spcAft>
                          <a:spcPts val="0"/>
                        </a:spcAft>
                      </a:pPr>
                      <a:r>
                        <a:rPr lang="en-US" sz="1200" dirty="0">
                          <a:effectLst/>
                        </a:rPr>
                        <a:t>if the table column has time component and client needs time zone information</a:t>
                      </a:r>
                      <a:endParaRPr lang="en-US"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0058" marR="80058" marT="0" marB="0"/>
                </a:tc>
              </a:tr>
              <a:tr h="612324">
                <a:tc>
                  <a:txBody>
                    <a:bodyPr/>
                    <a:lstStyle/>
                    <a:p>
                      <a:pPr marL="0" marR="0" indent="0">
                        <a:lnSpc>
                          <a:spcPct val="115000"/>
                        </a:lnSpc>
                        <a:spcBef>
                          <a:spcPts val="0"/>
                        </a:spcBef>
                        <a:spcAft>
                          <a:spcPts val="0"/>
                        </a:spcAft>
                      </a:pPr>
                      <a:r>
                        <a:rPr lang="en-US" sz="1200">
                          <a:effectLst/>
                        </a:rPr>
                        <a:t>TIMESTAMP</a:t>
                      </a:r>
                      <a:endParaRPr lang="en-US" sz="12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0058" marR="80058" marT="0" marB="0"/>
                </a:tc>
                <a:tc>
                  <a:txBody>
                    <a:bodyPr/>
                    <a:lstStyle/>
                    <a:p>
                      <a:pPr marL="635" marR="0" indent="0">
                        <a:lnSpc>
                          <a:spcPct val="115000"/>
                        </a:lnSpc>
                        <a:spcBef>
                          <a:spcPts val="0"/>
                        </a:spcBef>
                        <a:spcAft>
                          <a:spcPts val="0"/>
                        </a:spcAft>
                      </a:pPr>
                      <a:r>
                        <a:rPr lang="en-US" sz="1200">
                          <a:effectLst/>
                        </a:rPr>
                        <a:t>java.sql.Timestamp</a:t>
                      </a:r>
                      <a:endParaRPr lang="en-US" sz="12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0058" marR="80058" marT="0" marB="0"/>
                </a:tc>
                <a:tc>
                  <a:txBody>
                    <a:bodyPr/>
                    <a:lstStyle/>
                    <a:p>
                      <a:pPr marL="635" marR="0" indent="0">
                        <a:lnSpc>
                          <a:spcPct val="115000"/>
                        </a:lnSpc>
                        <a:spcBef>
                          <a:spcPts val="0"/>
                        </a:spcBef>
                        <a:spcAft>
                          <a:spcPts val="0"/>
                        </a:spcAft>
                      </a:pPr>
                      <a:r>
                        <a:rPr lang="en-US" sz="1200">
                          <a:effectLst/>
                        </a:rPr>
                        <a:t>TIMESTAMP type in database is having nanosecond precision</a:t>
                      </a:r>
                      <a:endParaRPr lang="en-US" sz="12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0058" marR="80058" marT="0" marB="0"/>
                </a:tc>
              </a:tr>
              <a:tr h="612324">
                <a:tc>
                  <a:txBody>
                    <a:bodyPr/>
                    <a:lstStyle/>
                    <a:p>
                      <a:pPr marL="635" marR="0" indent="0">
                        <a:lnSpc>
                          <a:spcPct val="115000"/>
                        </a:lnSpc>
                        <a:spcBef>
                          <a:spcPts val="0"/>
                        </a:spcBef>
                        <a:spcAft>
                          <a:spcPts val="0"/>
                        </a:spcAft>
                      </a:pPr>
                      <a:r>
                        <a:rPr lang="en-US" sz="1200" dirty="0" smtClean="0">
                          <a:effectLst/>
                        </a:rPr>
                        <a:t>BLOB(Binary Large Object)</a:t>
                      </a:r>
                      <a:endParaRPr lang="en-US"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0058" marR="80058" marT="0" marB="0"/>
                </a:tc>
                <a:tc>
                  <a:txBody>
                    <a:bodyPr/>
                    <a:lstStyle/>
                    <a:p>
                      <a:pPr marL="635" marR="0" indent="0">
                        <a:lnSpc>
                          <a:spcPct val="115000"/>
                        </a:lnSpc>
                        <a:spcBef>
                          <a:spcPts val="0"/>
                        </a:spcBef>
                        <a:spcAft>
                          <a:spcPts val="0"/>
                        </a:spcAft>
                      </a:pPr>
                      <a:r>
                        <a:rPr lang="en-US" sz="1200">
                          <a:effectLst/>
                        </a:rPr>
                        <a:t>oracle.jbo.domain.BlobDomain</a:t>
                      </a:r>
                      <a:endParaRPr lang="en-US" sz="12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0058" marR="80058" marT="0" marB="0"/>
                </a:tc>
                <a:tc>
                  <a:txBody>
                    <a:bodyPr/>
                    <a:lstStyle/>
                    <a:p>
                      <a:pPr marL="635" marR="0" indent="0">
                        <a:lnSpc>
                          <a:spcPct val="115000"/>
                        </a:lnSpc>
                        <a:spcBef>
                          <a:spcPts val="0"/>
                        </a:spcBef>
                        <a:spcAft>
                          <a:spcPts val="0"/>
                        </a:spcAft>
                      </a:pPr>
                      <a:r>
                        <a:rPr lang="en-US" sz="1200">
                          <a:effectLst/>
                        </a:rPr>
                        <a:t>BlobDomain supports streaming and lazy data loading</a:t>
                      </a:r>
                      <a:endParaRPr lang="en-US" sz="12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0058" marR="80058" marT="0" marB="0"/>
                </a:tc>
              </a:tr>
              <a:tr h="612324">
                <a:tc>
                  <a:txBody>
                    <a:bodyPr/>
                    <a:lstStyle/>
                    <a:p>
                      <a:pPr marL="635" marR="0" indent="0">
                        <a:lnSpc>
                          <a:spcPct val="115000"/>
                        </a:lnSpc>
                        <a:spcBef>
                          <a:spcPts val="0"/>
                        </a:spcBef>
                        <a:spcAft>
                          <a:spcPts val="0"/>
                        </a:spcAft>
                      </a:pPr>
                      <a:r>
                        <a:rPr lang="en-US" sz="1200" dirty="0" smtClean="0">
                          <a:effectLst/>
                        </a:rPr>
                        <a:t>CLOB(Character Large Object)</a:t>
                      </a:r>
                      <a:endParaRPr lang="en-US"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0058" marR="80058" marT="0" marB="0"/>
                </a:tc>
                <a:tc>
                  <a:txBody>
                    <a:bodyPr/>
                    <a:lstStyle/>
                    <a:p>
                      <a:pPr marL="635" marR="0" indent="0">
                        <a:lnSpc>
                          <a:spcPct val="115000"/>
                        </a:lnSpc>
                        <a:spcBef>
                          <a:spcPts val="0"/>
                        </a:spcBef>
                        <a:spcAft>
                          <a:spcPts val="0"/>
                        </a:spcAft>
                      </a:pPr>
                      <a:r>
                        <a:rPr lang="en-US" sz="1200">
                          <a:effectLst/>
                        </a:rPr>
                        <a:t>oracle.jbo.domain.ClobDomain</a:t>
                      </a:r>
                      <a:endParaRPr lang="en-US" sz="12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0058" marR="80058" marT="0" marB="0"/>
                </a:tc>
                <a:tc>
                  <a:txBody>
                    <a:bodyPr/>
                    <a:lstStyle/>
                    <a:p>
                      <a:pPr marL="635" marR="0" indent="0">
                        <a:lnSpc>
                          <a:spcPct val="115000"/>
                        </a:lnSpc>
                        <a:spcBef>
                          <a:spcPts val="0"/>
                        </a:spcBef>
                        <a:spcAft>
                          <a:spcPts val="0"/>
                        </a:spcAft>
                      </a:pPr>
                      <a:r>
                        <a:rPr lang="en-US" sz="1200" dirty="0" err="1">
                          <a:effectLst/>
                        </a:rPr>
                        <a:t>ClobDomain</a:t>
                      </a:r>
                      <a:r>
                        <a:rPr lang="en-US" sz="1200" dirty="0">
                          <a:effectLst/>
                        </a:rPr>
                        <a:t> supports  streaming and lazy data loading</a:t>
                      </a:r>
                      <a:endParaRPr lang="en-US"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80058" marR="80058" marT="0" marB="0"/>
                </a:tc>
              </a:tr>
            </a:tbl>
          </a:graphicData>
        </a:graphic>
      </p:graphicFrame>
    </p:spTree>
    <p:extLst>
      <p:ext uri="{BB962C8B-B14F-4D97-AF65-F5344CB8AC3E}">
        <p14:creationId xmlns:p14="http://schemas.microsoft.com/office/powerpoint/2010/main" val="1307766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72544"/>
          </a:xfrm>
        </p:spPr>
        <p:txBody>
          <a:bodyPr>
            <a:normAutofit/>
          </a:bodyPr>
          <a:lstStyle/>
          <a:p>
            <a:r>
              <a:rPr lang="en-US" b="1" dirty="0"/>
              <a:t>Persistent and transient attributes</a:t>
            </a:r>
            <a:endParaRPr lang="en-US" dirty="0"/>
          </a:p>
        </p:txBody>
      </p:sp>
      <p:sp>
        <p:nvSpPr>
          <p:cNvPr id="3" name="Content Placeholder 2"/>
          <p:cNvSpPr>
            <a:spLocks noGrp="1"/>
          </p:cNvSpPr>
          <p:nvPr>
            <p:ph idx="1"/>
          </p:nvPr>
        </p:nvSpPr>
        <p:spPr>
          <a:xfrm>
            <a:off x="1484310" y="1922173"/>
            <a:ext cx="10018713" cy="4581658"/>
          </a:xfrm>
        </p:spPr>
        <p:txBody>
          <a:bodyPr/>
          <a:lstStyle/>
          <a:p>
            <a:pPr marL="0" indent="0">
              <a:buNone/>
            </a:pPr>
            <a:r>
              <a:rPr lang="en-US" dirty="0"/>
              <a:t>Attributes that are not persisted in the underlying database source, such as the database table, are </a:t>
            </a:r>
            <a:r>
              <a:rPr lang="en-US" b="1" dirty="0"/>
              <a:t>transient</a:t>
            </a:r>
            <a:r>
              <a:rPr lang="en-US" dirty="0"/>
              <a:t>. A transient attribute's display values are derived from other attributes either by using Groovy expression or through Java code.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1072185" y="0"/>
            <a:ext cx="2272554" cy="1236373"/>
          </a:xfrm>
          <a:prstGeom prst="rect">
            <a:avLst/>
          </a:prstGeom>
        </p:spPr>
      </p:pic>
    </p:spTree>
    <p:extLst>
      <p:ext uri="{BB962C8B-B14F-4D97-AF65-F5344CB8AC3E}">
        <p14:creationId xmlns:p14="http://schemas.microsoft.com/office/powerpoint/2010/main" val="39655149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72544"/>
          </a:xfrm>
        </p:spPr>
        <p:txBody>
          <a:bodyPr>
            <a:normAutofit fontScale="90000"/>
          </a:bodyPr>
          <a:lstStyle/>
          <a:p>
            <a:r>
              <a:rPr lang="en-US" b="1" dirty="0"/>
              <a:t>Specifying a default value for an entity attribute</a:t>
            </a:r>
            <a:endParaRPr lang="en-US" dirty="0"/>
          </a:p>
        </p:txBody>
      </p:sp>
      <p:sp>
        <p:nvSpPr>
          <p:cNvPr id="3" name="Content Placeholder 2"/>
          <p:cNvSpPr>
            <a:spLocks noGrp="1"/>
          </p:cNvSpPr>
          <p:nvPr>
            <p:ph idx="1"/>
          </p:nvPr>
        </p:nvSpPr>
        <p:spPr>
          <a:xfrm>
            <a:off x="1484310" y="1922173"/>
            <a:ext cx="10018713" cy="4581658"/>
          </a:xfrm>
        </p:spPr>
        <p:txBody>
          <a:bodyPr>
            <a:normAutofit/>
          </a:bodyPr>
          <a:lstStyle/>
          <a:p>
            <a:pPr marL="0" indent="0">
              <a:buNone/>
            </a:pPr>
            <a:r>
              <a:rPr lang="en-US" dirty="0" smtClean="0"/>
              <a:t>A default </a:t>
            </a:r>
            <a:r>
              <a:rPr lang="en-US" dirty="0"/>
              <a:t>value is set to the attribute values:</a:t>
            </a:r>
          </a:p>
          <a:p>
            <a:pPr lvl="0" fontAlgn="base"/>
            <a:r>
              <a:rPr lang="en-US" dirty="0"/>
              <a:t>The default value defaults the persistent attribute values when you create a new entity instance</a:t>
            </a:r>
          </a:p>
          <a:p>
            <a:pPr lvl="0" fontAlgn="base"/>
            <a:r>
              <a:rPr lang="en-US" dirty="0"/>
              <a:t>For transient attributes the default value is used when client accesses the attribute as well as during entity instance </a:t>
            </a:r>
            <a:r>
              <a:rPr lang="en-US" dirty="0" smtClean="0"/>
              <a:t>creation</a:t>
            </a:r>
          </a:p>
          <a:p>
            <a:pPr marL="0" indent="0">
              <a:buNone/>
            </a:pPr>
            <a:r>
              <a:rPr lang="en-US" dirty="0"/>
              <a:t>There are three ways to specify default values for an attribute:</a:t>
            </a:r>
          </a:p>
          <a:p>
            <a:pPr lvl="0" fontAlgn="base"/>
            <a:r>
              <a:rPr lang="en-US" b="1" dirty="0"/>
              <a:t>Literal</a:t>
            </a:r>
            <a:r>
              <a:rPr lang="en-US" dirty="0"/>
              <a:t>:  It is set to default static value.</a:t>
            </a:r>
          </a:p>
          <a:p>
            <a:pPr lvl="0" fontAlgn="base"/>
            <a:r>
              <a:rPr lang="en-US" b="1" dirty="0"/>
              <a:t>Expression</a:t>
            </a:r>
            <a:r>
              <a:rPr lang="en-US" dirty="0"/>
              <a:t>: It is set to default values by using the Groovy </a:t>
            </a:r>
            <a:r>
              <a:rPr lang="en-US" dirty="0" smtClean="0"/>
              <a:t>expression.</a:t>
            </a:r>
          </a:p>
          <a:p>
            <a:pPr lvl="0" fontAlgn="base"/>
            <a:r>
              <a:rPr lang="en-US" b="1" dirty="0" smtClean="0"/>
              <a:t>SQL</a:t>
            </a:r>
            <a:r>
              <a:rPr lang="en-US" dirty="0" smtClean="0"/>
              <a:t>:  The default value is set by using SQL derived expression.</a:t>
            </a:r>
          </a:p>
          <a:p>
            <a:pPr marL="0" lvl="0" indent="0" fontAlgn="base">
              <a:buNone/>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1072185" y="0"/>
            <a:ext cx="2272554" cy="1236373"/>
          </a:xfrm>
          <a:prstGeom prst="rect">
            <a:avLst/>
          </a:prstGeom>
        </p:spPr>
      </p:pic>
    </p:spTree>
    <p:extLst>
      <p:ext uri="{BB962C8B-B14F-4D97-AF65-F5344CB8AC3E}">
        <p14:creationId xmlns:p14="http://schemas.microsoft.com/office/powerpoint/2010/main" val="2803747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72544"/>
          </a:xfrm>
        </p:spPr>
        <p:txBody>
          <a:bodyPr>
            <a:normAutofit/>
          </a:bodyPr>
          <a:lstStyle/>
          <a:p>
            <a:r>
              <a:rPr lang="en-US" b="1" dirty="0"/>
              <a:t>Defining the primary key</a:t>
            </a:r>
            <a:endParaRPr lang="en-US" dirty="0"/>
          </a:p>
        </p:txBody>
      </p:sp>
      <p:sp>
        <p:nvSpPr>
          <p:cNvPr id="3" name="Content Placeholder 2"/>
          <p:cNvSpPr>
            <a:spLocks noGrp="1"/>
          </p:cNvSpPr>
          <p:nvPr>
            <p:ph idx="1"/>
          </p:nvPr>
        </p:nvSpPr>
        <p:spPr>
          <a:xfrm>
            <a:off x="1484310" y="1922173"/>
            <a:ext cx="10018713" cy="4581658"/>
          </a:xfrm>
        </p:spPr>
        <p:txBody>
          <a:bodyPr>
            <a:normAutofit/>
          </a:bodyPr>
          <a:lstStyle/>
          <a:p>
            <a:r>
              <a:rPr lang="en-US" dirty="0"/>
              <a:t>The primary key uniquely identifies an entity instance in the collection. If there is no primary key found for the database objects and the underlying database is Oracle, the wizard will pick up the </a:t>
            </a:r>
            <a:r>
              <a:rPr lang="en-US" b="1" dirty="0" err="1"/>
              <a:t>RowID</a:t>
            </a:r>
            <a:r>
              <a:rPr lang="en-US" dirty="0"/>
              <a:t> pseudo column, which uniquely identifies a row within a table and marks it as the primary key. </a:t>
            </a:r>
          </a:p>
          <a:p>
            <a:pPr marL="0" indent="0" fontAlgn="base">
              <a:buNone/>
            </a:pPr>
            <a:r>
              <a:rPr lang="en-US" dirty="0"/>
              <a:t>Best practices when defining the primary key:</a:t>
            </a:r>
          </a:p>
          <a:p>
            <a:pPr lvl="0" fontAlgn="base"/>
            <a:r>
              <a:rPr lang="en-US" dirty="0"/>
              <a:t>Do not use the default pseudo column </a:t>
            </a:r>
            <a:r>
              <a:rPr lang="en-US" b="1" dirty="0" err="1"/>
              <a:t>RowId</a:t>
            </a:r>
            <a:r>
              <a:rPr lang="en-US" dirty="0"/>
              <a:t> as the primary key to deal with transaction sensitive business </a:t>
            </a:r>
            <a:r>
              <a:rPr lang="en-US" dirty="0" smtClean="0"/>
              <a:t>data</a:t>
            </a:r>
          </a:p>
          <a:p>
            <a:pPr lvl="0" fontAlgn="base"/>
            <a:r>
              <a:rPr lang="en-US" dirty="0" smtClean="0"/>
              <a:t>Prefer </a:t>
            </a:r>
            <a:r>
              <a:rPr lang="en-US" dirty="0"/>
              <a:t>surrogate keys over a composite primary key.</a:t>
            </a:r>
          </a:p>
          <a:p>
            <a:pPr lvl="0" fontAlgn="base"/>
            <a:r>
              <a:rPr lang="en-US" dirty="0"/>
              <a:t>Do not allow the user to modify primary key fields from UI. </a:t>
            </a:r>
            <a:endParaRPr lang="en-US" dirty="0" smtClean="0"/>
          </a:p>
          <a:p>
            <a:pPr lvl="0" fontAlgn="base"/>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1072185" y="0"/>
            <a:ext cx="2272554" cy="1236373"/>
          </a:xfrm>
          <a:prstGeom prst="rect">
            <a:avLst/>
          </a:prstGeom>
        </p:spPr>
      </p:pic>
    </p:spTree>
    <p:extLst>
      <p:ext uri="{BB962C8B-B14F-4D97-AF65-F5344CB8AC3E}">
        <p14:creationId xmlns:p14="http://schemas.microsoft.com/office/powerpoint/2010/main" val="2888611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72544"/>
          </a:xfrm>
        </p:spPr>
        <p:txBody>
          <a:bodyPr>
            <a:normAutofit/>
          </a:bodyPr>
          <a:lstStyle/>
          <a:p>
            <a:r>
              <a:rPr lang="en-US" b="1" dirty="0"/>
              <a:t>Defining the primary key</a:t>
            </a:r>
            <a:endParaRPr lang="en-US" dirty="0"/>
          </a:p>
        </p:txBody>
      </p:sp>
      <p:sp>
        <p:nvSpPr>
          <p:cNvPr id="3" name="Content Placeholder 2"/>
          <p:cNvSpPr>
            <a:spLocks noGrp="1"/>
          </p:cNvSpPr>
          <p:nvPr>
            <p:ph idx="1"/>
          </p:nvPr>
        </p:nvSpPr>
        <p:spPr>
          <a:xfrm>
            <a:off x="1484310" y="1922173"/>
            <a:ext cx="10018713" cy="4581658"/>
          </a:xfrm>
        </p:spPr>
        <p:txBody>
          <a:bodyPr>
            <a:normAutofit/>
          </a:bodyPr>
          <a:lstStyle/>
          <a:p>
            <a:pPr fontAlgn="base"/>
            <a:r>
              <a:rPr lang="en-US" dirty="0"/>
              <a:t>To programmatically find the entity object by using the primary key, you can call </a:t>
            </a:r>
            <a:r>
              <a:rPr lang="en-US" b="1" dirty="0" err="1"/>
              <a:t>findByPrimaryKey</a:t>
            </a:r>
            <a:r>
              <a:rPr lang="en-US" b="1" dirty="0"/>
              <a:t>()</a:t>
            </a:r>
            <a:r>
              <a:rPr lang="en-US" dirty="0"/>
              <a:t> on the corresponding </a:t>
            </a:r>
            <a:r>
              <a:rPr lang="en-US" b="1" dirty="0" err="1"/>
              <a:t>EntityDefImpl</a:t>
            </a:r>
            <a:r>
              <a:rPr lang="en-US" dirty="0"/>
              <a:t> </a:t>
            </a:r>
            <a:r>
              <a:rPr lang="en-US" dirty="0" smtClean="0"/>
              <a:t>.</a:t>
            </a:r>
          </a:p>
          <a:p>
            <a:pPr marL="0" indent="0" fontAlgn="base">
              <a:buNone/>
            </a:pPr>
            <a:endParaRPr lang="en-US" dirty="0"/>
          </a:p>
          <a:p>
            <a:pPr marL="0" lvl="0" indent="0" fontAlgn="base">
              <a:buNone/>
            </a:pPr>
            <a:r>
              <a:rPr lang="en-US" sz="2000" dirty="0" err="1">
                <a:latin typeface="Courier New" panose="02070309020205020404" pitchFamily="49" charset="0"/>
                <a:cs typeface="Courier New" panose="02070309020205020404" pitchFamily="49" charset="0"/>
              </a:rPr>
              <a:t>EntityDefImpl</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orderDef</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EmployeeEOImpl.getDefinitionObject</a:t>
            </a:r>
            <a:r>
              <a:rPr lang="en-US" sz="2000" dirty="0" smtClean="0">
                <a:latin typeface="Courier New" panose="02070309020205020404" pitchFamily="49" charset="0"/>
                <a:cs typeface="Courier New" panose="02070309020205020404" pitchFamily="49" charset="0"/>
              </a:rPr>
              <a:t>();</a:t>
            </a:r>
          </a:p>
          <a:p>
            <a:pPr marL="0" lvl="0" indent="0" fontAlgn="base">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objectKey</a:t>
            </a: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orderKey</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EmployeeEOImpl.createPrimaryKey</a:t>
            </a:r>
            <a:r>
              <a:rPr lang="en-US" sz="2000" dirty="0">
                <a:latin typeface="Courier New" panose="02070309020205020404" pitchFamily="49" charset="0"/>
                <a:cs typeface="Courier New" panose="02070309020205020404" pitchFamily="49" charset="0"/>
              </a:rPr>
              <a:t>(new Integer(</a:t>
            </a:r>
            <a:r>
              <a:rPr lang="en-US" sz="2000" dirty="0" err="1">
                <a:latin typeface="Courier New" panose="02070309020205020404" pitchFamily="49" charset="0"/>
                <a:cs typeface="Courier New" panose="02070309020205020404" pitchFamily="49" charset="0"/>
              </a:rPr>
              <a:t>empId</a:t>
            </a:r>
            <a:r>
              <a:rPr lang="en-US" sz="2000" dirty="0">
                <a:latin typeface="Courier New" panose="02070309020205020404" pitchFamily="49" charset="0"/>
                <a:cs typeface="Courier New" panose="02070309020205020404" pitchFamily="49" charset="0"/>
              </a:rPr>
              <a:t>)</a:t>
            </a:r>
          </a:p>
          <a:p>
            <a:pPr marL="0" lvl="0" indent="0" fontAlgn="base">
              <a:buNone/>
            </a:pPr>
            <a:r>
              <a:rPr lang="en-US" sz="2000" dirty="0" smtClean="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EmployeeEOImpl</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orderDef.findByPrimaryKey</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getDBTransaction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orderKey</a:t>
            </a:r>
            <a:r>
              <a:rPr lang="en-US" sz="2000" dirty="0">
                <a:latin typeface="Courier New" panose="02070309020205020404" pitchFamily="49" charset="0"/>
                <a:cs typeface="Courier New" panose="02070309020205020404" pitchFamily="49" charset="0"/>
              </a:rPr>
              <a: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1072185" y="0"/>
            <a:ext cx="2272554" cy="1236373"/>
          </a:xfrm>
          <a:prstGeom prst="rect">
            <a:avLst/>
          </a:prstGeom>
        </p:spPr>
      </p:pic>
    </p:spTree>
    <p:extLst>
      <p:ext uri="{BB962C8B-B14F-4D97-AF65-F5344CB8AC3E}">
        <p14:creationId xmlns:p14="http://schemas.microsoft.com/office/powerpoint/2010/main" val="29867108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72544"/>
          </a:xfrm>
        </p:spPr>
        <p:txBody>
          <a:bodyPr>
            <a:normAutofit/>
          </a:bodyPr>
          <a:lstStyle/>
          <a:p>
            <a:r>
              <a:rPr lang="en-US" b="1" dirty="0"/>
              <a:t>Updatability of entity attributes</a:t>
            </a:r>
            <a:endParaRPr lang="en-US" dirty="0"/>
          </a:p>
        </p:txBody>
      </p:sp>
      <p:sp>
        <p:nvSpPr>
          <p:cNvPr id="3" name="Content Placeholder 2"/>
          <p:cNvSpPr>
            <a:spLocks noGrp="1"/>
          </p:cNvSpPr>
          <p:nvPr>
            <p:ph idx="1"/>
          </p:nvPr>
        </p:nvSpPr>
        <p:spPr>
          <a:xfrm>
            <a:off x="1484310" y="1922173"/>
            <a:ext cx="10018713" cy="4581658"/>
          </a:xfrm>
        </p:spPr>
        <p:txBody>
          <a:bodyPr>
            <a:normAutofit/>
          </a:bodyPr>
          <a:lstStyle/>
          <a:p>
            <a:pPr marL="0" indent="0">
              <a:buNone/>
            </a:pPr>
            <a:r>
              <a:rPr lang="en-US" dirty="0"/>
              <a:t>If you do not want an attribute to always be updatable, you can use the </a:t>
            </a:r>
            <a:r>
              <a:rPr lang="en-US" b="1" dirty="0"/>
              <a:t>Updatable</a:t>
            </a:r>
            <a:r>
              <a:rPr lang="en-US" dirty="0"/>
              <a:t> property to control when the value of a given attribute can be updated</a:t>
            </a:r>
          </a:p>
          <a:p>
            <a:r>
              <a:rPr lang="en-US" b="1" dirty="0" smtClean="0"/>
              <a:t>Never</a:t>
            </a:r>
          </a:p>
          <a:p>
            <a:r>
              <a:rPr lang="en-US" b="1" dirty="0" smtClean="0"/>
              <a:t>While </a:t>
            </a:r>
            <a:r>
              <a:rPr lang="en-US" b="1" dirty="0"/>
              <a:t>New</a:t>
            </a:r>
            <a:r>
              <a:rPr lang="en-US" dirty="0"/>
              <a:t>: An attribute is updatable, if the entity object is newly created </a:t>
            </a:r>
            <a:endParaRPr lang="en-US" dirty="0" smtClean="0"/>
          </a:p>
          <a:p>
            <a:r>
              <a:rPr lang="en-US" b="1" dirty="0" smtClean="0"/>
              <a:t>Always</a:t>
            </a:r>
            <a:r>
              <a:rPr lang="en-US" dirty="0" smtClean="0"/>
              <a:t>: This </a:t>
            </a:r>
            <a:r>
              <a:rPr lang="en-US" dirty="0"/>
              <a:t>is the default setting for an attribute</a:t>
            </a:r>
            <a:r>
              <a:rPr lang="en-US" dirty="0" smtClean="0"/>
              <a:t>.</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1072185" y="0"/>
            <a:ext cx="2272554" cy="1236373"/>
          </a:xfrm>
          <a:prstGeom prst="rect">
            <a:avLst/>
          </a:prstGeom>
        </p:spPr>
      </p:pic>
    </p:spTree>
    <p:extLst>
      <p:ext uri="{BB962C8B-B14F-4D97-AF65-F5344CB8AC3E}">
        <p14:creationId xmlns:p14="http://schemas.microsoft.com/office/powerpoint/2010/main" val="14930620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816428"/>
            <a:ext cx="10018713" cy="1236373"/>
          </a:xfrm>
        </p:spPr>
        <p:txBody>
          <a:bodyPr>
            <a:normAutofit fontScale="90000"/>
          </a:bodyPr>
          <a:lstStyle/>
          <a:p>
            <a:r>
              <a:rPr lang="en-US" b="1" dirty="0"/>
              <a:t>Refreshing attributes on posting changes to the database</a:t>
            </a:r>
            <a:endParaRPr lang="en-US" dirty="0"/>
          </a:p>
        </p:txBody>
      </p:sp>
      <p:sp>
        <p:nvSpPr>
          <p:cNvPr id="3" name="Content Placeholder 2"/>
          <p:cNvSpPr>
            <a:spLocks noGrp="1"/>
          </p:cNvSpPr>
          <p:nvPr>
            <p:ph idx="1"/>
          </p:nvPr>
        </p:nvSpPr>
        <p:spPr>
          <a:xfrm>
            <a:off x="1484310" y="1922173"/>
            <a:ext cx="10018713" cy="4581658"/>
          </a:xfrm>
        </p:spPr>
        <p:txBody>
          <a:bodyPr>
            <a:normAutofit/>
          </a:bodyPr>
          <a:lstStyle/>
          <a:p>
            <a:r>
              <a:rPr lang="en-US" dirty="0"/>
              <a:t>If certain columns in your table are populated through database trigger or stored procedure when the data is posted to the database, it is necessary to refresh the corresponding entity object attributes with values from the database after posting data to the database. You can turn on </a:t>
            </a:r>
            <a:r>
              <a:rPr lang="en-US" b="1" dirty="0"/>
              <a:t>Refresh on Insert</a:t>
            </a:r>
            <a:r>
              <a:rPr lang="en-US" dirty="0"/>
              <a:t> or </a:t>
            </a:r>
            <a:r>
              <a:rPr lang="en-US" b="1" dirty="0"/>
              <a:t>Refresh on Update</a:t>
            </a:r>
            <a:r>
              <a:rPr lang="en-US" dirty="0"/>
              <a:t> for such attributes and the rest will be taken care of by the framework</a:t>
            </a:r>
            <a:r>
              <a:rPr lang="en-US" dirty="0" smtClean="0"/>
              <a:t>.</a:t>
            </a:r>
          </a:p>
          <a:p>
            <a:pPr marL="0" indent="0">
              <a:buNone/>
            </a:pPr>
            <a:endParaRPr lang="en-US" dirty="0"/>
          </a:p>
          <a:p>
            <a:pPr marL="0" indent="0">
              <a:buNone/>
            </a:pPr>
            <a:r>
              <a:rPr lang="en-US" sz="1400" b="1" dirty="0">
                <a:latin typeface="Courier New" panose="02070309020205020404" pitchFamily="49" charset="0"/>
                <a:cs typeface="Courier New" panose="02070309020205020404" pitchFamily="49" charset="0"/>
              </a:rPr>
              <a:t>BEGIN UPDATE DEPARTMENTS </a:t>
            </a:r>
            <a:r>
              <a:rPr lang="en-US" sz="1400" b="1" dirty="0" err="1">
                <a:latin typeface="Courier New" panose="02070309020205020404" pitchFamily="49" charset="0"/>
                <a:cs typeface="Courier New" panose="02070309020205020404" pitchFamily="49" charset="0"/>
              </a:rPr>
              <a:t>Departments</a:t>
            </a:r>
            <a:r>
              <a:rPr lang="en-US" sz="1400" b="1" dirty="0">
                <a:latin typeface="Courier New" panose="02070309020205020404" pitchFamily="49" charset="0"/>
                <a:cs typeface="Courier New" panose="02070309020205020404" pitchFamily="49" charset="0"/>
              </a:rPr>
              <a:t> SET DEPARTMENT_NAME=:1 WHERE </a:t>
            </a:r>
            <a:endParaRPr lang="en-US" sz="1400"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DEPARTMENT_ID=:2 RETURNING DEPARTMENT_ID INTO :3; END;</a:t>
            </a:r>
            <a:endParaRPr lang="en-US" sz="1400"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1072185" y="0"/>
            <a:ext cx="2272554" cy="1236373"/>
          </a:xfrm>
          <a:prstGeom prst="rect">
            <a:avLst/>
          </a:prstGeom>
        </p:spPr>
      </p:pic>
    </p:spTree>
    <p:extLst>
      <p:ext uri="{BB962C8B-B14F-4D97-AF65-F5344CB8AC3E}">
        <p14:creationId xmlns:p14="http://schemas.microsoft.com/office/powerpoint/2010/main" val="180396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lstStyle/>
          <a:p>
            <a:r>
              <a:rPr lang="en-US" b="1" dirty="0"/>
              <a:t>Introduction</a:t>
            </a:r>
            <a:endParaRPr lang="en-US" dirty="0"/>
          </a:p>
        </p:txBody>
      </p:sp>
      <p:sp>
        <p:nvSpPr>
          <p:cNvPr id="3" name="Content Placeholder 2"/>
          <p:cNvSpPr>
            <a:spLocks noGrp="1"/>
          </p:cNvSpPr>
          <p:nvPr>
            <p:ph idx="1"/>
          </p:nvPr>
        </p:nvSpPr>
        <p:spPr>
          <a:xfrm>
            <a:off x="1484310" y="1544729"/>
            <a:ext cx="10018713" cy="4978901"/>
          </a:xfrm>
        </p:spPr>
        <p:txBody>
          <a:bodyPr>
            <a:normAutofit/>
          </a:bodyPr>
          <a:lstStyle/>
          <a:p>
            <a:r>
              <a:rPr lang="en-US" dirty="0"/>
              <a:t>The ADF entity object hides the physical database objects from the developers,  and enables them to work with data in the form of Java objects and properties, an entity object represents data source definition </a:t>
            </a:r>
            <a:r>
              <a:rPr lang="en-US" dirty="0" smtClean="0"/>
              <a:t>and </a:t>
            </a:r>
            <a:r>
              <a:rPr lang="en-US" dirty="0"/>
              <a:t>an entity instance represents a row in the </a:t>
            </a:r>
            <a:r>
              <a:rPr lang="en-US" dirty="0" err="1"/>
              <a:t>datasource</a:t>
            </a:r>
            <a:r>
              <a:rPr lang="en-US" dirty="0"/>
              <a:t>.</a:t>
            </a:r>
          </a:p>
          <a:p>
            <a:r>
              <a:rPr lang="en-US" dirty="0"/>
              <a:t>ADF application could be traditional relational database management systems, such as Oracle, MySQL, MS SQL Server, and DB2, or web services,  or even third-party services.</a:t>
            </a:r>
            <a:endParaRPr lang="en-US" dirty="0" smtClean="0"/>
          </a:p>
          <a:p>
            <a:endParaRPr lang="en-US" dirty="0"/>
          </a:p>
        </p:txBody>
      </p:sp>
    </p:spTree>
    <p:extLst>
      <p:ext uri="{BB962C8B-B14F-4D97-AF65-F5344CB8AC3E}">
        <p14:creationId xmlns:p14="http://schemas.microsoft.com/office/powerpoint/2010/main" val="34575871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72544"/>
          </a:xfrm>
        </p:spPr>
        <p:txBody>
          <a:bodyPr>
            <a:normAutofit fontScale="90000"/>
          </a:bodyPr>
          <a:lstStyle/>
          <a:p>
            <a:r>
              <a:rPr lang="en-US" b="1" dirty="0"/>
              <a:t>Commonly used properties of an entity attribute</a:t>
            </a:r>
            <a:endParaRPr lang="en-US" dirty="0"/>
          </a:p>
        </p:txBody>
      </p:sp>
      <p:sp>
        <p:nvSpPr>
          <p:cNvPr id="3" name="Content Placeholder 2"/>
          <p:cNvSpPr>
            <a:spLocks noGrp="1"/>
          </p:cNvSpPr>
          <p:nvPr>
            <p:ph idx="1"/>
          </p:nvPr>
        </p:nvSpPr>
        <p:spPr>
          <a:xfrm>
            <a:off x="1484310" y="1922173"/>
            <a:ext cx="10018713" cy="4581658"/>
          </a:xfrm>
        </p:spPr>
        <p:txBody>
          <a:bodyPr>
            <a:normAutofit fontScale="92500" lnSpcReduction="20000"/>
          </a:bodyPr>
          <a:lstStyle/>
          <a:p>
            <a:r>
              <a:rPr lang="en-US" b="1" dirty="0"/>
              <a:t>Marking an attribute as </a:t>
            </a:r>
            <a:r>
              <a:rPr lang="en-US" b="1" dirty="0" smtClean="0"/>
              <a:t>mandatory</a:t>
            </a:r>
          </a:p>
          <a:p>
            <a:r>
              <a:rPr lang="en-US" b="1" dirty="0"/>
              <a:t>Checking data inconsistency by using the Change Indicator attribute</a:t>
            </a:r>
            <a:endParaRPr lang="en-US" dirty="0"/>
          </a:p>
          <a:p>
            <a:r>
              <a:rPr lang="en-US" b="1" dirty="0" err="1"/>
              <a:t>Queriable</a:t>
            </a:r>
            <a:r>
              <a:rPr lang="en-US" b="1" dirty="0"/>
              <a:t> attributes</a:t>
            </a:r>
            <a:endParaRPr lang="en-US" dirty="0"/>
          </a:p>
          <a:p>
            <a:r>
              <a:rPr lang="en-US" b="1" dirty="0"/>
              <a:t>Tracking change history</a:t>
            </a:r>
            <a:endParaRPr lang="en-US" dirty="0"/>
          </a:p>
          <a:p>
            <a:pPr lvl="1" fontAlgn="base"/>
            <a:r>
              <a:rPr lang="en-US" b="1" dirty="0"/>
              <a:t>Created </a:t>
            </a:r>
            <a:r>
              <a:rPr lang="en-US" b="1" dirty="0" smtClean="0"/>
              <a:t>On</a:t>
            </a:r>
            <a:endParaRPr lang="en-US" dirty="0" smtClean="0"/>
          </a:p>
          <a:p>
            <a:pPr lvl="1" fontAlgn="base"/>
            <a:r>
              <a:rPr lang="en-US" b="1" dirty="0" smtClean="0"/>
              <a:t>Created By</a:t>
            </a:r>
          </a:p>
          <a:p>
            <a:pPr lvl="1" fontAlgn="base"/>
            <a:r>
              <a:rPr lang="en-US" b="1" dirty="0" smtClean="0"/>
              <a:t>Modified On</a:t>
            </a:r>
          </a:p>
          <a:p>
            <a:pPr lvl="1" fontAlgn="base"/>
            <a:r>
              <a:rPr lang="en-US" b="1" dirty="0" smtClean="0"/>
              <a:t>Modified </a:t>
            </a:r>
            <a:r>
              <a:rPr lang="en-US" b="1" dirty="0" smtClean="0"/>
              <a:t>By</a:t>
            </a:r>
            <a:endParaRPr lang="fa-IR" b="1" dirty="0" smtClean="0"/>
          </a:p>
          <a:p>
            <a:pPr lvl="1" fontAlgn="base"/>
            <a:r>
              <a:rPr lang="en-US" b="1" dirty="0" smtClean="0"/>
              <a:t>Version Id</a:t>
            </a:r>
            <a:endParaRPr lang="en-US" b="1" dirty="0" smtClean="0"/>
          </a:p>
          <a:p>
            <a:pPr fontAlgn="base"/>
            <a:r>
              <a:rPr lang="en-US" b="1" dirty="0"/>
              <a:t>Configuring UI hints for an </a:t>
            </a:r>
            <a:r>
              <a:rPr lang="en-US" b="1" dirty="0" smtClean="0"/>
              <a:t>attribute</a:t>
            </a:r>
          </a:p>
          <a:p>
            <a:pPr fontAlgn="base"/>
            <a:r>
              <a:rPr lang="en-US" b="1" dirty="0"/>
              <a:t>Specifying dependency </a:t>
            </a:r>
            <a:r>
              <a:rPr lang="en-US" b="1" dirty="0" smtClean="0"/>
              <a:t>attributes</a:t>
            </a:r>
            <a:endParaRPr lang="en-US" dirty="0"/>
          </a:p>
          <a:p>
            <a:pPr lvl="1" fontAlgn="base"/>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1072185" y="0"/>
            <a:ext cx="2272554" cy="1236373"/>
          </a:xfrm>
          <a:prstGeom prst="rect">
            <a:avLst/>
          </a:prstGeom>
        </p:spPr>
      </p:pic>
    </p:spTree>
    <p:extLst>
      <p:ext uri="{BB962C8B-B14F-4D97-AF65-F5344CB8AC3E}">
        <p14:creationId xmlns:p14="http://schemas.microsoft.com/office/powerpoint/2010/main" val="3899046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72544"/>
          </a:xfrm>
        </p:spPr>
        <p:txBody>
          <a:bodyPr>
            <a:normAutofit/>
          </a:bodyPr>
          <a:lstStyle/>
          <a:p>
            <a:r>
              <a:rPr lang="en-US" b="1" dirty="0" smtClean="0"/>
              <a:t>Handling Oracle Sequences</a:t>
            </a:r>
            <a:endParaRPr lang="en-US" dirty="0"/>
          </a:p>
        </p:txBody>
      </p:sp>
      <p:sp>
        <p:nvSpPr>
          <p:cNvPr id="3" name="Content Placeholder 2"/>
          <p:cNvSpPr>
            <a:spLocks noGrp="1"/>
          </p:cNvSpPr>
          <p:nvPr>
            <p:ph idx="1"/>
          </p:nvPr>
        </p:nvSpPr>
        <p:spPr>
          <a:xfrm>
            <a:off x="1484310" y="1922173"/>
            <a:ext cx="10018713" cy="4581658"/>
          </a:xfrm>
        </p:spPr>
        <p:txBody>
          <a:bodyPr>
            <a:normAutofit/>
          </a:bodyPr>
          <a:lstStyle/>
          <a:p>
            <a:r>
              <a:rPr lang="en-US" b="1" dirty="0" smtClean="0"/>
              <a:t>There are two ways to getting next value of a Oracle Sequence for a primary key:</a:t>
            </a:r>
          </a:p>
          <a:p>
            <a:pPr lvl="1"/>
            <a:r>
              <a:rPr lang="en-US" dirty="0" smtClean="0"/>
              <a:t>Using </a:t>
            </a:r>
            <a:r>
              <a:rPr lang="en-US" dirty="0" err="1" smtClean="0"/>
              <a:t>DBSequenceImple</a:t>
            </a:r>
            <a:r>
              <a:rPr lang="en-US" dirty="0" smtClean="0"/>
              <a:t> Class</a:t>
            </a:r>
          </a:p>
          <a:p>
            <a:pPr lvl="2"/>
            <a:r>
              <a:rPr lang="en-US" dirty="0" smtClean="0"/>
              <a:t>Using Groovy expressions</a:t>
            </a:r>
          </a:p>
          <a:p>
            <a:pPr lvl="3"/>
            <a:r>
              <a:rPr lang="en-US" dirty="0" smtClean="0">
                <a:latin typeface="Courier New" panose="02070309020205020404" pitchFamily="49" charset="0"/>
                <a:cs typeface="Courier New" panose="02070309020205020404" pitchFamily="49" charset="0"/>
              </a:rPr>
              <a:t>(new </a:t>
            </a:r>
            <a:r>
              <a:rPr lang="en-US" dirty="0" err="1" smtClean="0">
                <a:latin typeface="Courier New" panose="02070309020205020404" pitchFamily="49" charset="0"/>
                <a:cs typeface="Courier New" panose="02070309020205020404" pitchFamily="49" charset="0"/>
              </a:rPr>
              <a:t>oracle.jbo.server.SequenceImple</a:t>
            </a:r>
            <a:r>
              <a:rPr lang="en-US" dirty="0" smtClean="0">
                <a:latin typeface="Courier New" panose="02070309020205020404" pitchFamily="49" charset="0"/>
                <a:cs typeface="Courier New" panose="02070309020205020404" pitchFamily="49" charset="0"/>
              </a:rPr>
              <a:t>("SUPPLIER_SEQ" ,</a:t>
            </a:r>
            <a:r>
              <a:rPr lang="en-US" dirty="0" err="1" smtClean="0">
                <a:latin typeface="Courier New" panose="02070309020205020404" pitchFamily="49" charset="0"/>
                <a:cs typeface="Courier New" panose="02070309020205020404" pitchFamily="49" charset="0"/>
              </a:rPr>
              <a:t>adf.object.getDBTransaction</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getSequenceNumber</a:t>
            </a:r>
            <a:r>
              <a:rPr lang="en-US" dirty="0" smtClean="0">
                <a:latin typeface="Courier New" panose="02070309020205020404" pitchFamily="49" charset="0"/>
                <a:cs typeface="Courier New" panose="02070309020205020404" pitchFamily="49" charset="0"/>
              </a:rPr>
              <a:t>()</a:t>
            </a:r>
          </a:p>
          <a:p>
            <a:pPr lvl="2"/>
            <a:r>
              <a:rPr lang="en-US" dirty="0" smtClean="0"/>
              <a:t>Overriding </a:t>
            </a:r>
            <a:r>
              <a:rPr lang="en-US" dirty="0" err="1" smtClean="0"/>
              <a:t>EntityImple</a:t>
            </a:r>
            <a:r>
              <a:rPr lang="en-US" dirty="0" smtClean="0"/>
              <a:t> create() method </a:t>
            </a:r>
          </a:p>
          <a:p>
            <a:pPr marL="914400" lvl="2" indent="0">
              <a:buNone/>
            </a:pPr>
            <a:r>
              <a:rPr lang="en-US" sz="1600" dirty="0" smtClean="0">
                <a:solidFill>
                  <a:schemeClr val="tx1">
                    <a:lumMod val="50000"/>
                    <a:lumOff val="50000"/>
                  </a:schemeClr>
                </a:solidFill>
              </a:rPr>
              <a:t>&lt;note&gt; : this way can be used in View Objects too.</a:t>
            </a:r>
          </a:p>
          <a:p>
            <a:pPr lvl="1"/>
            <a:r>
              <a:rPr lang="en-US" dirty="0" smtClean="0"/>
              <a:t>Using Trigger</a:t>
            </a:r>
          </a:p>
          <a:p>
            <a:pPr lvl="2"/>
            <a:r>
              <a:rPr lang="en-US" dirty="0" err="1" smtClean="0"/>
              <a:t>DBSequence</a:t>
            </a:r>
            <a:r>
              <a:rPr lang="en-US" dirty="0" smtClean="0"/>
              <a:t> </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1072185" y="0"/>
            <a:ext cx="2272554" cy="1236373"/>
          </a:xfrm>
          <a:prstGeom prst="rect">
            <a:avLst/>
          </a:prstGeom>
        </p:spPr>
      </p:pic>
    </p:spTree>
    <p:extLst>
      <p:ext uri="{BB962C8B-B14F-4D97-AF65-F5344CB8AC3E}">
        <p14:creationId xmlns:p14="http://schemas.microsoft.com/office/powerpoint/2010/main" val="6388885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72544"/>
          </a:xfrm>
        </p:spPr>
        <p:txBody>
          <a:bodyPr>
            <a:normAutofit/>
          </a:bodyPr>
          <a:lstStyle/>
          <a:p>
            <a:r>
              <a:rPr lang="en-US" b="1" dirty="0"/>
              <a:t>Setting an alternate key for an entity object</a:t>
            </a:r>
            <a:endParaRPr lang="en-US" dirty="0"/>
          </a:p>
        </p:txBody>
      </p:sp>
      <p:sp>
        <p:nvSpPr>
          <p:cNvPr id="3" name="Content Placeholder 2"/>
          <p:cNvSpPr>
            <a:spLocks noGrp="1"/>
          </p:cNvSpPr>
          <p:nvPr>
            <p:ph idx="1"/>
          </p:nvPr>
        </p:nvSpPr>
        <p:spPr>
          <a:xfrm>
            <a:off x="1484310" y="1922173"/>
            <a:ext cx="10018713" cy="4581658"/>
          </a:xfrm>
        </p:spPr>
        <p:txBody>
          <a:bodyPr>
            <a:normAutofit fontScale="92500" lnSpcReduction="20000"/>
          </a:bodyPr>
          <a:lstStyle/>
          <a:p>
            <a:pPr marL="0" indent="0">
              <a:buNone/>
            </a:pPr>
            <a:r>
              <a:rPr lang="en-US" dirty="0"/>
              <a:t>An entity may have attributes, which uniquely identify an instance in the collection apart from its primary keys. </a:t>
            </a:r>
            <a:endParaRPr lang="en-US" dirty="0" smtClean="0"/>
          </a:p>
          <a:p>
            <a:r>
              <a:rPr lang="en-US" dirty="0"/>
              <a:t>The advantages of defining alternate keys are as follows:</a:t>
            </a:r>
          </a:p>
          <a:p>
            <a:pPr lvl="0" fontAlgn="base"/>
            <a:r>
              <a:rPr lang="en-US" dirty="0"/>
              <a:t>Alternate keys are indexed and are useful for finding the entity instance in the cache by executing </a:t>
            </a:r>
            <a:r>
              <a:rPr lang="en-US" b="1" dirty="0" err="1"/>
              <a:t>findByAltKey</a:t>
            </a:r>
            <a:r>
              <a:rPr lang="en-US" b="1" dirty="0"/>
              <a:t>()</a:t>
            </a:r>
            <a:r>
              <a:rPr lang="en-US" dirty="0"/>
              <a:t> on the </a:t>
            </a:r>
            <a:r>
              <a:rPr lang="en-US" b="1" dirty="0" err="1"/>
              <a:t>EntityDefImpl</a:t>
            </a:r>
            <a:r>
              <a:rPr lang="en-US" dirty="0"/>
              <a:t> class. </a:t>
            </a:r>
          </a:p>
          <a:p>
            <a:pPr marL="0" indent="0">
              <a:buNone/>
            </a:pPr>
            <a:r>
              <a:rPr lang="en-US" sz="1900" b="1" dirty="0" err="1">
                <a:latin typeface="Courier New" panose="02070309020205020404" pitchFamily="49" charset="0"/>
                <a:cs typeface="Courier New" panose="02070309020205020404" pitchFamily="49" charset="0"/>
              </a:rPr>
              <a:t>EntityDefImpl</a:t>
            </a:r>
            <a:r>
              <a:rPr lang="en-US" sz="1900" b="1" dirty="0">
                <a:latin typeface="Courier New" panose="02070309020205020404" pitchFamily="49" charset="0"/>
                <a:cs typeface="Courier New" panose="02070309020205020404" pitchFamily="49" charset="0"/>
              </a:rPr>
              <a:t> </a:t>
            </a:r>
            <a:r>
              <a:rPr lang="en-US" sz="1900" b="1" dirty="0" err="1">
                <a:latin typeface="Courier New" panose="02070309020205020404" pitchFamily="49" charset="0"/>
                <a:cs typeface="Courier New" panose="02070309020205020404" pitchFamily="49" charset="0"/>
              </a:rPr>
              <a:t>empEODef</a:t>
            </a:r>
            <a:r>
              <a:rPr lang="en-US" sz="1900" b="1" dirty="0">
                <a:latin typeface="Courier New" panose="02070309020205020404" pitchFamily="49" charset="0"/>
                <a:cs typeface="Courier New" panose="02070309020205020404" pitchFamily="49" charset="0"/>
              </a:rPr>
              <a:t> = </a:t>
            </a:r>
            <a:r>
              <a:rPr lang="en-US" sz="1900" b="1" dirty="0" err="1">
                <a:latin typeface="Courier New" panose="02070309020205020404" pitchFamily="49" charset="0"/>
                <a:cs typeface="Courier New" panose="02070309020205020404" pitchFamily="49" charset="0"/>
              </a:rPr>
              <a:t>EmployeeEOImpl.getDefinitionObject</a:t>
            </a:r>
            <a:r>
              <a:rPr lang="en-US" sz="1900" b="1" dirty="0">
                <a:latin typeface="Courier New" panose="02070309020205020404" pitchFamily="49" charset="0"/>
                <a:cs typeface="Courier New" panose="02070309020205020404" pitchFamily="49" charset="0"/>
              </a:rPr>
              <a:t>();</a:t>
            </a:r>
            <a:endParaRPr lang="en-US" sz="1900" dirty="0">
              <a:latin typeface="Courier New" panose="02070309020205020404" pitchFamily="49" charset="0"/>
              <a:cs typeface="Courier New" panose="02070309020205020404" pitchFamily="49" charset="0"/>
            </a:endParaRPr>
          </a:p>
          <a:p>
            <a:pPr marL="0" indent="0">
              <a:buNone/>
            </a:pPr>
            <a:r>
              <a:rPr lang="en-US" sz="1900" b="1" dirty="0">
                <a:latin typeface="Courier New" panose="02070309020205020404" pitchFamily="49" charset="0"/>
                <a:cs typeface="Courier New" panose="02070309020205020404" pitchFamily="49" charset="0"/>
              </a:rPr>
              <a:t>String email= "</a:t>
            </a:r>
            <a:r>
              <a:rPr lang="en-US" sz="1900" b="1" dirty="0" err="1">
                <a:latin typeface="Courier New" panose="02070309020205020404" pitchFamily="49" charset="0"/>
                <a:cs typeface="Courier New" panose="02070309020205020404" pitchFamily="49" charset="0"/>
              </a:rPr>
              <a:t>jobinesh@xyz.zom</a:t>
            </a:r>
            <a:r>
              <a:rPr lang="en-US" sz="1900" b="1" dirty="0">
                <a:latin typeface="Courier New" panose="02070309020205020404" pitchFamily="49" charset="0"/>
                <a:cs typeface="Courier New" panose="02070309020205020404" pitchFamily="49" charset="0"/>
              </a:rPr>
              <a:t>";</a:t>
            </a:r>
            <a:endParaRPr lang="en-US" sz="1900" dirty="0">
              <a:latin typeface="Courier New" panose="02070309020205020404" pitchFamily="49" charset="0"/>
              <a:cs typeface="Courier New" panose="02070309020205020404" pitchFamily="49" charset="0"/>
            </a:endParaRPr>
          </a:p>
          <a:p>
            <a:pPr marL="0" indent="0">
              <a:buNone/>
            </a:pPr>
            <a:r>
              <a:rPr lang="en-US" sz="1900" b="1" dirty="0" smtClean="0">
                <a:latin typeface="Courier New" panose="02070309020205020404" pitchFamily="49" charset="0"/>
                <a:cs typeface="Courier New" panose="02070309020205020404" pitchFamily="49" charset="0"/>
              </a:rPr>
              <a:t>Key </a:t>
            </a:r>
            <a:r>
              <a:rPr lang="en-US" sz="1900" b="1" dirty="0" err="1">
                <a:latin typeface="Courier New" panose="02070309020205020404" pitchFamily="49" charset="0"/>
                <a:cs typeface="Courier New" panose="02070309020205020404" pitchFamily="49" charset="0"/>
              </a:rPr>
              <a:t>emailAltKey</a:t>
            </a:r>
            <a:r>
              <a:rPr lang="en-US" sz="1900" b="1" dirty="0">
                <a:latin typeface="Courier New" panose="02070309020205020404" pitchFamily="49" charset="0"/>
                <a:cs typeface="Courier New" panose="02070309020205020404" pitchFamily="49" charset="0"/>
              </a:rPr>
              <a:t> = new Key(new Object[] { email });</a:t>
            </a:r>
            <a:endParaRPr lang="en-US" sz="1900" dirty="0">
              <a:latin typeface="Courier New" panose="02070309020205020404" pitchFamily="49" charset="0"/>
              <a:cs typeface="Courier New" panose="02070309020205020404" pitchFamily="49" charset="0"/>
            </a:endParaRPr>
          </a:p>
          <a:p>
            <a:pPr marL="0" indent="0">
              <a:buNone/>
            </a:pPr>
            <a:r>
              <a:rPr lang="en-US" sz="1900" b="1" dirty="0" err="1" smtClean="0">
                <a:latin typeface="Courier New" panose="02070309020205020404" pitchFamily="49" charset="0"/>
                <a:cs typeface="Courier New" panose="02070309020205020404" pitchFamily="49" charset="0"/>
              </a:rPr>
              <a:t>EntityImpl</a:t>
            </a:r>
            <a:r>
              <a:rPr lang="en-US" sz="1900" b="1" dirty="0" smtClean="0">
                <a:latin typeface="Courier New" panose="02070309020205020404" pitchFamily="49" charset="0"/>
                <a:cs typeface="Courier New" panose="02070309020205020404" pitchFamily="49" charset="0"/>
              </a:rPr>
              <a:t> </a:t>
            </a:r>
            <a:r>
              <a:rPr lang="en-US" sz="1900" b="1" dirty="0" err="1">
                <a:latin typeface="Courier New" panose="02070309020205020404" pitchFamily="49" charset="0"/>
                <a:cs typeface="Courier New" panose="02070309020205020404" pitchFamily="49" charset="0"/>
              </a:rPr>
              <a:t>employeeEO</a:t>
            </a:r>
            <a:r>
              <a:rPr lang="en-US" sz="1900" b="1" dirty="0">
                <a:latin typeface="Courier New" panose="02070309020205020404" pitchFamily="49" charset="0"/>
                <a:cs typeface="Courier New" panose="02070309020205020404" pitchFamily="49" charset="0"/>
              </a:rPr>
              <a:t> = </a:t>
            </a:r>
            <a:r>
              <a:rPr lang="en-US" sz="1900" b="1" dirty="0" err="1">
                <a:latin typeface="Courier New" panose="02070309020205020404" pitchFamily="49" charset="0"/>
                <a:cs typeface="Courier New" panose="02070309020205020404" pitchFamily="49" charset="0"/>
              </a:rPr>
              <a:t>empEODef.findByAltKey</a:t>
            </a:r>
            <a:r>
              <a:rPr lang="en-US" sz="1900" b="1" dirty="0">
                <a:latin typeface="Courier New" panose="02070309020205020404" pitchFamily="49" charset="0"/>
                <a:cs typeface="Courier New" panose="02070309020205020404" pitchFamily="49" charset="0"/>
              </a:rPr>
              <a:t>(</a:t>
            </a:r>
            <a:r>
              <a:rPr lang="en-US" sz="1900" b="1" dirty="0" err="1">
                <a:latin typeface="Courier New" panose="02070309020205020404" pitchFamily="49" charset="0"/>
                <a:cs typeface="Courier New" panose="02070309020205020404" pitchFamily="49" charset="0"/>
              </a:rPr>
              <a:t>getDBTransaction</a:t>
            </a:r>
            <a:r>
              <a:rPr lang="en-US" sz="1900" b="1" dirty="0">
                <a:latin typeface="Courier New" panose="02070309020205020404" pitchFamily="49" charset="0"/>
                <a:cs typeface="Courier New" panose="02070309020205020404" pitchFamily="49" charset="0"/>
              </a:rPr>
              <a:t>(), </a:t>
            </a:r>
            <a:endParaRPr lang="en-US" sz="1900" dirty="0">
              <a:latin typeface="Courier New" panose="02070309020205020404" pitchFamily="49" charset="0"/>
              <a:cs typeface="Courier New" panose="02070309020205020404" pitchFamily="49" charset="0"/>
            </a:endParaRPr>
          </a:p>
          <a:p>
            <a:pPr marL="0" indent="0">
              <a:buNone/>
            </a:pPr>
            <a:r>
              <a:rPr lang="en-US" sz="1900" b="1" dirty="0">
                <a:latin typeface="Courier New" panose="02070309020205020404" pitchFamily="49" charset="0"/>
                <a:cs typeface="Courier New" panose="02070309020205020404" pitchFamily="49" charset="0"/>
              </a:rPr>
              <a:t>"</a:t>
            </a:r>
            <a:r>
              <a:rPr lang="en-US" sz="1900" b="1" dirty="0" err="1">
                <a:latin typeface="Courier New" panose="02070309020205020404" pitchFamily="49" charset="0"/>
                <a:cs typeface="Courier New" panose="02070309020205020404" pitchFamily="49" charset="0"/>
              </a:rPr>
              <a:t>EmailAltKey</a:t>
            </a:r>
            <a:r>
              <a:rPr lang="en-US" sz="1900" b="1" dirty="0">
                <a:latin typeface="Courier New" panose="02070309020205020404" pitchFamily="49" charset="0"/>
                <a:cs typeface="Courier New" panose="02070309020205020404" pitchFamily="49" charset="0"/>
              </a:rPr>
              <a:t>", </a:t>
            </a:r>
            <a:r>
              <a:rPr lang="en-US" sz="1900" b="1" dirty="0" err="1">
                <a:latin typeface="Courier New" panose="02070309020205020404" pitchFamily="49" charset="0"/>
                <a:cs typeface="Courier New" panose="02070309020205020404" pitchFamily="49" charset="0"/>
              </a:rPr>
              <a:t>emailAltKey</a:t>
            </a:r>
            <a:r>
              <a:rPr lang="en-US" sz="1900" b="1" dirty="0">
                <a:latin typeface="Courier New" panose="02070309020205020404" pitchFamily="49" charset="0"/>
                <a:cs typeface="Courier New" panose="02070309020205020404" pitchFamily="49" charset="0"/>
              </a:rPr>
              <a:t>, false, true);</a:t>
            </a:r>
            <a:endParaRPr lang="en-US" sz="1900" dirty="0">
              <a:latin typeface="Courier New" panose="02070309020205020404" pitchFamily="49" charset="0"/>
              <a:cs typeface="Courier New" panose="02070309020205020404" pitchFamily="49" charset="0"/>
            </a:endParaRPr>
          </a:p>
          <a:p>
            <a:pPr lvl="0" fontAlgn="base"/>
            <a:r>
              <a:rPr lang="en-US" dirty="0"/>
              <a:t>Alternate key attributes can be used to define the Unique Key Validator for  an entity</a:t>
            </a:r>
            <a:r>
              <a:rPr lang="en-US" dirty="0" smtClean="0"/>
              <a:t>.</a:t>
            </a:r>
            <a:endParaRPr lang="en-US" dirty="0"/>
          </a:p>
          <a:p>
            <a:pPr lvl="1" fontAlgn="base"/>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1072185" y="0"/>
            <a:ext cx="2272554" cy="1236373"/>
          </a:xfrm>
          <a:prstGeom prst="rect">
            <a:avLst/>
          </a:prstGeom>
        </p:spPr>
      </p:pic>
    </p:spTree>
    <p:extLst>
      <p:ext uri="{BB962C8B-B14F-4D97-AF65-F5344CB8AC3E}">
        <p14:creationId xmlns:p14="http://schemas.microsoft.com/office/powerpoint/2010/main" val="24585417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72544"/>
          </a:xfrm>
        </p:spPr>
        <p:txBody>
          <a:bodyPr>
            <a:normAutofit/>
          </a:bodyPr>
          <a:lstStyle/>
          <a:p>
            <a:pPr lvl="0" fontAlgn="base"/>
            <a:r>
              <a:rPr lang="en-US" b="1" dirty="0" smtClean="0"/>
              <a:t>Defining </a:t>
            </a:r>
            <a:r>
              <a:rPr lang="en-US" b="1" dirty="0"/>
              <a:t>entity association</a:t>
            </a:r>
            <a:endParaRPr lang="en-US" dirty="0"/>
          </a:p>
        </p:txBody>
      </p:sp>
      <p:sp>
        <p:nvSpPr>
          <p:cNvPr id="3" name="Content Placeholder 2"/>
          <p:cNvSpPr>
            <a:spLocks noGrp="1"/>
          </p:cNvSpPr>
          <p:nvPr>
            <p:ph idx="1"/>
          </p:nvPr>
        </p:nvSpPr>
        <p:spPr>
          <a:xfrm>
            <a:off x="1484310" y="1922173"/>
            <a:ext cx="10018713" cy="4581658"/>
          </a:xfrm>
        </p:spPr>
        <p:txBody>
          <a:bodyPr>
            <a:normAutofit/>
          </a:bodyPr>
          <a:lstStyle/>
          <a:p>
            <a:pPr marL="0" indent="0">
              <a:buNone/>
            </a:pPr>
            <a:r>
              <a:rPr lang="en-US" dirty="0"/>
              <a:t>The </a:t>
            </a:r>
            <a:r>
              <a:rPr lang="en-US" b="1" dirty="0"/>
              <a:t>association</a:t>
            </a:r>
            <a:r>
              <a:rPr lang="en-US" dirty="0"/>
              <a:t> describes the relationship in the entity data model. When you define an association, the wizard generates an </a:t>
            </a:r>
            <a:r>
              <a:rPr lang="en-US" dirty="0" err="1"/>
              <a:t>accessor</a:t>
            </a:r>
            <a:r>
              <a:rPr lang="en-US" dirty="0"/>
              <a:t>, which can be used for accessing entities participating in the other side of </a:t>
            </a:r>
            <a:r>
              <a:rPr lang="en-US" dirty="0" smtClean="0"/>
              <a:t>association.</a:t>
            </a:r>
          </a:p>
          <a:p>
            <a:pPr lvl="1" fontAlgn="base"/>
            <a:r>
              <a:rPr lang="en-US" b="1" dirty="0"/>
              <a:t>One to </a:t>
            </a:r>
            <a:r>
              <a:rPr lang="en-US" b="1" dirty="0" smtClean="0"/>
              <a:t>One</a:t>
            </a:r>
          </a:p>
          <a:p>
            <a:pPr lvl="1" fontAlgn="base"/>
            <a:r>
              <a:rPr lang="en-US" b="1" dirty="0" smtClean="0"/>
              <a:t>One </a:t>
            </a:r>
            <a:r>
              <a:rPr lang="en-US" b="1" dirty="0"/>
              <a:t>to </a:t>
            </a:r>
            <a:r>
              <a:rPr lang="en-US" b="1" dirty="0" smtClean="0"/>
              <a:t>Many</a:t>
            </a:r>
          </a:p>
          <a:p>
            <a:pPr lvl="1" fontAlgn="base"/>
            <a:r>
              <a:rPr lang="en-US" b="1" dirty="0" smtClean="0"/>
              <a:t>Many </a:t>
            </a:r>
            <a:r>
              <a:rPr lang="en-US" b="1" dirty="0"/>
              <a:t>to </a:t>
            </a:r>
            <a:r>
              <a:rPr lang="en-US" b="1" dirty="0" smtClean="0"/>
              <a:t>One</a:t>
            </a:r>
          </a:p>
          <a:p>
            <a:pPr lvl="1" fontAlgn="base"/>
            <a:r>
              <a:rPr lang="en-US" b="1" dirty="0" smtClean="0"/>
              <a:t>Many </a:t>
            </a:r>
            <a:r>
              <a:rPr lang="en-US" b="1" dirty="0"/>
              <a:t>to </a:t>
            </a:r>
            <a:r>
              <a:rPr lang="en-US" b="1" dirty="0" smtClean="0"/>
              <a:t>Many</a:t>
            </a:r>
          </a:p>
          <a:p>
            <a:pPr lvl="1" fontAlgn="base"/>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1072185" y="0"/>
            <a:ext cx="2272554" cy="1236373"/>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881616194"/>
              </p:ext>
            </p:extLst>
          </p:nvPr>
        </p:nvGraphicFramePr>
        <p:xfrm>
          <a:off x="5488781" y="3985581"/>
          <a:ext cx="4865833" cy="2309788"/>
        </p:xfrm>
        <a:graphic>
          <a:graphicData uri="http://schemas.openxmlformats.org/drawingml/2006/table">
            <a:tbl>
              <a:tblPr firstRow="1" firstCol="1" bandRow="1">
                <a:tableStyleId>{5C22544A-7EE6-4342-B048-85BDC9FD1C3A}</a:tableStyleId>
              </a:tblPr>
              <a:tblGrid>
                <a:gridCol w="2444669"/>
                <a:gridCol w="2421164"/>
              </a:tblGrid>
              <a:tr h="238689">
                <a:tc>
                  <a:txBody>
                    <a:bodyPr/>
                    <a:lstStyle/>
                    <a:p>
                      <a:pPr marL="0" marR="0" indent="0" algn="ctr">
                        <a:lnSpc>
                          <a:spcPct val="115000"/>
                        </a:lnSpc>
                        <a:spcBef>
                          <a:spcPts val="0"/>
                        </a:spcBef>
                        <a:spcAft>
                          <a:spcPts val="0"/>
                        </a:spcAft>
                      </a:pPr>
                      <a:r>
                        <a:rPr lang="en-US" sz="1300" cap="all">
                          <a:effectLst/>
                        </a:rPr>
                        <a:t>Association types</a:t>
                      </a:r>
                      <a:endParaRPr lang="en-US" sz="15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97354" marR="97354" marT="0" marB="0" anchor="ctr"/>
                </a:tc>
                <a:tc>
                  <a:txBody>
                    <a:bodyPr/>
                    <a:lstStyle/>
                    <a:p>
                      <a:pPr marL="0" marR="0" indent="0" algn="ctr">
                        <a:lnSpc>
                          <a:spcPct val="103000"/>
                        </a:lnSpc>
                        <a:spcBef>
                          <a:spcPts val="0"/>
                        </a:spcBef>
                        <a:spcAft>
                          <a:spcPts val="475"/>
                        </a:spcAft>
                      </a:pPr>
                      <a:r>
                        <a:rPr lang="en-US" sz="1300" cap="all">
                          <a:effectLst/>
                        </a:rPr>
                        <a:t>Cardinality in association</a:t>
                      </a:r>
                      <a:endParaRPr lang="en-US" sz="15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97354" marR="97354" marT="0" marB="0" anchor="ctr"/>
                </a:tc>
              </a:tr>
              <a:tr h="525443">
                <a:tc>
                  <a:txBody>
                    <a:bodyPr/>
                    <a:lstStyle/>
                    <a:p>
                      <a:pPr marL="0" marR="0" indent="0" algn="ctr">
                        <a:lnSpc>
                          <a:spcPct val="115000"/>
                        </a:lnSpc>
                        <a:spcBef>
                          <a:spcPts val="0"/>
                        </a:spcBef>
                        <a:spcAft>
                          <a:spcPts val="0"/>
                        </a:spcAft>
                      </a:pPr>
                      <a:r>
                        <a:rPr lang="en-US" sz="1300" cap="all">
                          <a:effectLst/>
                        </a:rPr>
                        <a:t>One to Many</a:t>
                      </a:r>
                      <a:endParaRPr lang="en-US" sz="15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97354" marR="97354" marT="0" marB="0" anchor="ctr"/>
                </a:tc>
                <a:tc>
                  <a:txBody>
                    <a:bodyPr/>
                    <a:lstStyle/>
                    <a:p>
                      <a:pPr marL="0" marR="0" indent="0">
                        <a:lnSpc>
                          <a:spcPct val="103000"/>
                        </a:lnSpc>
                        <a:spcBef>
                          <a:spcPts val="0"/>
                        </a:spcBef>
                        <a:spcAft>
                          <a:spcPts val="475"/>
                        </a:spcAft>
                      </a:pPr>
                      <a:r>
                        <a:rPr lang="en-US" sz="1300" dirty="0">
                          <a:effectLst/>
                        </a:rPr>
                        <a:t>0 …1 </a:t>
                      </a:r>
                      <a:r>
                        <a:rPr lang="en-US" sz="1300" dirty="0" smtClean="0">
                          <a:effectLst/>
                        </a:rPr>
                        <a:t> to  *</a:t>
                      </a:r>
                      <a:endParaRPr lang="en-US" sz="1500" dirty="0">
                        <a:effectLst/>
                      </a:endParaRPr>
                    </a:p>
                    <a:p>
                      <a:pPr marL="0" marR="0" indent="0">
                        <a:lnSpc>
                          <a:spcPct val="115000"/>
                        </a:lnSpc>
                        <a:spcBef>
                          <a:spcPts val="0"/>
                        </a:spcBef>
                        <a:spcAft>
                          <a:spcPts val="0"/>
                        </a:spcAft>
                      </a:pPr>
                      <a:r>
                        <a:rPr lang="en-US" sz="1300" dirty="0">
                          <a:effectLst/>
                        </a:rPr>
                        <a:t>1  </a:t>
                      </a:r>
                      <a:r>
                        <a:rPr lang="en-US" sz="1300" dirty="0" smtClean="0">
                          <a:effectLst/>
                        </a:rPr>
                        <a:t>to  </a:t>
                      </a:r>
                      <a:r>
                        <a:rPr lang="en-US" sz="1300" dirty="0">
                          <a:effectLst/>
                        </a:rPr>
                        <a:t>*</a:t>
                      </a:r>
                      <a:endParaRPr lang="en-US" sz="15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97354" marR="97354" marT="0" marB="0" anchor="ctr"/>
                </a:tc>
              </a:tr>
              <a:tr h="827240">
                <a:tc>
                  <a:txBody>
                    <a:bodyPr/>
                    <a:lstStyle/>
                    <a:p>
                      <a:pPr marL="0" marR="0" indent="0" algn="ctr">
                        <a:lnSpc>
                          <a:spcPct val="115000"/>
                        </a:lnSpc>
                        <a:spcBef>
                          <a:spcPts val="0"/>
                        </a:spcBef>
                        <a:spcAft>
                          <a:spcPts val="0"/>
                        </a:spcAft>
                      </a:pPr>
                      <a:r>
                        <a:rPr lang="en-US" sz="1300" cap="all" dirty="0">
                          <a:effectLst/>
                        </a:rPr>
                        <a:t>One to One</a:t>
                      </a:r>
                      <a:endParaRPr lang="en-US" sz="15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97354" marR="97354" marT="0" marB="0" anchor="ctr"/>
                </a:tc>
                <a:tc>
                  <a:txBody>
                    <a:bodyPr/>
                    <a:lstStyle/>
                    <a:p>
                      <a:pPr marL="0" marR="0" indent="0">
                        <a:lnSpc>
                          <a:spcPct val="103000"/>
                        </a:lnSpc>
                        <a:spcBef>
                          <a:spcPts val="0"/>
                        </a:spcBef>
                        <a:spcAft>
                          <a:spcPts val="475"/>
                        </a:spcAft>
                      </a:pPr>
                      <a:r>
                        <a:rPr lang="en-US" sz="1300" dirty="0">
                          <a:effectLst/>
                        </a:rPr>
                        <a:t>0 …1 </a:t>
                      </a:r>
                      <a:r>
                        <a:rPr lang="en-US" sz="1300" dirty="0" smtClean="0">
                          <a:effectLst/>
                        </a:rPr>
                        <a:t> to  0</a:t>
                      </a:r>
                      <a:r>
                        <a:rPr lang="en-US" sz="1300" dirty="0">
                          <a:effectLst/>
                        </a:rPr>
                        <a:t>… 1</a:t>
                      </a:r>
                      <a:endParaRPr lang="en-US" sz="1500" dirty="0">
                        <a:effectLst/>
                      </a:endParaRPr>
                    </a:p>
                    <a:p>
                      <a:pPr marL="0" marR="0" indent="0">
                        <a:lnSpc>
                          <a:spcPct val="103000"/>
                        </a:lnSpc>
                        <a:spcBef>
                          <a:spcPts val="0"/>
                        </a:spcBef>
                        <a:spcAft>
                          <a:spcPts val="475"/>
                        </a:spcAft>
                      </a:pPr>
                      <a:r>
                        <a:rPr lang="en-US" sz="1300" dirty="0">
                          <a:effectLst/>
                        </a:rPr>
                        <a:t>0 …</a:t>
                      </a:r>
                      <a:r>
                        <a:rPr lang="en-US" sz="1300" dirty="0" smtClean="0">
                          <a:effectLst/>
                        </a:rPr>
                        <a:t>1  </a:t>
                      </a:r>
                      <a:r>
                        <a:rPr lang="en-US" sz="1300" dirty="0">
                          <a:effectLst/>
                        </a:rPr>
                        <a:t>to  1</a:t>
                      </a:r>
                      <a:endParaRPr lang="en-US" sz="1500" dirty="0">
                        <a:effectLst/>
                      </a:endParaRPr>
                    </a:p>
                    <a:p>
                      <a:pPr marL="0" marR="0" indent="0">
                        <a:lnSpc>
                          <a:spcPct val="115000"/>
                        </a:lnSpc>
                        <a:spcBef>
                          <a:spcPts val="0"/>
                        </a:spcBef>
                        <a:spcAft>
                          <a:spcPts val="0"/>
                        </a:spcAft>
                      </a:pPr>
                      <a:r>
                        <a:rPr lang="en-US" sz="1300" dirty="0">
                          <a:effectLst/>
                        </a:rPr>
                        <a:t>1  to 0… 1</a:t>
                      </a:r>
                      <a:endParaRPr lang="en-US" sz="15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97354" marR="97354" marT="0" marB="0" anchor="ctr"/>
                </a:tc>
              </a:tr>
              <a:tr h="313549">
                <a:tc>
                  <a:txBody>
                    <a:bodyPr/>
                    <a:lstStyle/>
                    <a:p>
                      <a:pPr marL="0" marR="0" indent="0" algn="ctr">
                        <a:lnSpc>
                          <a:spcPct val="115000"/>
                        </a:lnSpc>
                        <a:spcBef>
                          <a:spcPts val="0"/>
                        </a:spcBef>
                        <a:spcAft>
                          <a:spcPts val="0"/>
                        </a:spcAft>
                      </a:pPr>
                      <a:r>
                        <a:rPr lang="en-US" sz="1300" cap="all" dirty="0" smtClean="0">
                          <a:effectLst/>
                        </a:rPr>
                        <a:t>Many </a:t>
                      </a:r>
                      <a:r>
                        <a:rPr lang="en-US" sz="1300" cap="all" dirty="0">
                          <a:effectLst/>
                        </a:rPr>
                        <a:t>to One</a:t>
                      </a:r>
                      <a:endParaRPr lang="en-US" sz="15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97354" marR="97354" marT="0" marB="0" anchor="ctr"/>
                </a:tc>
                <a:tc>
                  <a:txBody>
                    <a:bodyPr/>
                    <a:lstStyle/>
                    <a:p>
                      <a:pPr marL="0" marR="194310" indent="0">
                        <a:lnSpc>
                          <a:spcPct val="115000"/>
                        </a:lnSpc>
                        <a:spcBef>
                          <a:spcPts val="0"/>
                        </a:spcBef>
                        <a:spcAft>
                          <a:spcPts val="0"/>
                        </a:spcAft>
                      </a:pPr>
                      <a:r>
                        <a:rPr lang="en-US" sz="1300" dirty="0">
                          <a:effectLst/>
                        </a:rPr>
                        <a:t>* to 1 * </a:t>
                      </a:r>
                      <a:r>
                        <a:rPr lang="en-US" sz="1300" dirty="0" smtClean="0">
                          <a:effectLst/>
                        </a:rPr>
                        <a:t>to  </a:t>
                      </a:r>
                      <a:r>
                        <a:rPr lang="en-US" sz="1300" dirty="0">
                          <a:effectLst/>
                        </a:rPr>
                        <a:t>0…1</a:t>
                      </a:r>
                      <a:endParaRPr lang="en-US" sz="15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97354" marR="97354" marT="0" marB="0" anchor="ctr"/>
                </a:tc>
              </a:tr>
              <a:tr h="235378">
                <a:tc>
                  <a:txBody>
                    <a:bodyPr/>
                    <a:lstStyle/>
                    <a:p>
                      <a:pPr marL="0" marR="0" indent="0" algn="ctr">
                        <a:lnSpc>
                          <a:spcPct val="115000"/>
                        </a:lnSpc>
                        <a:spcBef>
                          <a:spcPts val="0"/>
                        </a:spcBef>
                        <a:spcAft>
                          <a:spcPts val="0"/>
                        </a:spcAft>
                      </a:pPr>
                      <a:r>
                        <a:rPr lang="en-US" sz="1300" cap="all">
                          <a:effectLst/>
                        </a:rPr>
                        <a:t>Many to Many</a:t>
                      </a:r>
                      <a:endParaRPr lang="en-US" sz="15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97354" marR="97354" marT="0" marB="0" anchor="ctr"/>
                </a:tc>
                <a:tc>
                  <a:txBody>
                    <a:bodyPr/>
                    <a:lstStyle/>
                    <a:p>
                      <a:pPr marL="0" marR="0" indent="0">
                        <a:lnSpc>
                          <a:spcPct val="115000"/>
                        </a:lnSpc>
                        <a:spcBef>
                          <a:spcPts val="0"/>
                        </a:spcBef>
                        <a:spcAft>
                          <a:spcPts val="0"/>
                        </a:spcAft>
                      </a:pPr>
                      <a:r>
                        <a:rPr lang="en-US" sz="1300" dirty="0">
                          <a:effectLst/>
                        </a:rPr>
                        <a:t>* to *</a:t>
                      </a:r>
                      <a:endParaRPr lang="en-US" sz="15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97354" marR="97354" marT="0" marB="0" anchor="ctr"/>
                </a:tc>
              </a:tr>
            </a:tbl>
          </a:graphicData>
        </a:graphic>
      </p:graphicFrame>
    </p:spTree>
    <p:extLst>
      <p:ext uri="{BB962C8B-B14F-4D97-AF65-F5344CB8AC3E}">
        <p14:creationId xmlns:p14="http://schemas.microsoft.com/office/powerpoint/2010/main" val="13107627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72544"/>
          </a:xfrm>
        </p:spPr>
        <p:txBody>
          <a:bodyPr>
            <a:normAutofit/>
          </a:bodyPr>
          <a:lstStyle/>
          <a:p>
            <a:pPr lvl="0" fontAlgn="base"/>
            <a:r>
              <a:rPr lang="en-US" b="1" dirty="0"/>
              <a:t>Defining entity association</a:t>
            </a:r>
            <a:endParaRPr lang="en-US" dirty="0"/>
          </a:p>
        </p:txBody>
      </p:sp>
      <p:sp>
        <p:nvSpPr>
          <p:cNvPr id="3" name="Content Placeholder 2"/>
          <p:cNvSpPr>
            <a:spLocks noGrp="1"/>
          </p:cNvSpPr>
          <p:nvPr>
            <p:ph idx="1"/>
          </p:nvPr>
        </p:nvSpPr>
        <p:spPr>
          <a:xfrm>
            <a:off x="1484310" y="1922173"/>
            <a:ext cx="10018713" cy="4581658"/>
          </a:xfrm>
        </p:spPr>
        <p:txBody>
          <a:bodyPr>
            <a:normAutofit fontScale="92500" lnSpcReduction="10000"/>
          </a:bodyPr>
          <a:lstStyle/>
          <a:p>
            <a:r>
              <a:rPr lang="en-US" dirty="0"/>
              <a:t>To programmatically access the destination entities, you can use the association </a:t>
            </a:r>
            <a:r>
              <a:rPr lang="en-US" dirty="0" err="1"/>
              <a:t>accessor</a:t>
            </a:r>
            <a:r>
              <a:rPr lang="en-US" dirty="0"/>
              <a:t> generated on entity implementation class, as shown in the following code snippet</a:t>
            </a:r>
            <a:r>
              <a:rPr lang="en-US" dirty="0" smtClean="0"/>
              <a:t>:</a:t>
            </a:r>
          </a:p>
          <a:p>
            <a:pPr marL="0" indent="0">
              <a:buNone/>
            </a:pPr>
            <a:endParaRPr lang="en-US" dirty="0"/>
          </a:p>
          <a:p>
            <a:pPr marL="0" indent="0">
              <a:buNone/>
            </a:pPr>
            <a:r>
              <a:rPr lang="en-US" sz="2200" b="1" dirty="0" err="1">
                <a:latin typeface="Courier New" panose="02070309020205020404" pitchFamily="49" charset="0"/>
                <a:cs typeface="Courier New" panose="02070309020205020404" pitchFamily="49" charset="0"/>
              </a:rPr>
              <a:t>EntityDefImpl</a:t>
            </a: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deptEODef</a:t>
            </a:r>
            <a:r>
              <a:rPr lang="en-US" sz="2200" b="1" dirty="0">
                <a:latin typeface="Courier New" panose="02070309020205020404" pitchFamily="49" charset="0"/>
                <a:cs typeface="Courier New" panose="02070309020205020404" pitchFamily="49" charset="0"/>
              </a:rPr>
              <a:t> = </a:t>
            </a:r>
            <a:r>
              <a:rPr lang="en-US" sz="2200" b="1" dirty="0" err="1">
                <a:latin typeface="Courier New" panose="02070309020205020404" pitchFamily="49" charset="0"/>
                <a:cs typeface="Courier New" panose="02070309020205020404" pitchFamily="49" charset="0"/>
              </a:rPr>
              <a:t>DeptEOImpl.getDefinitionObject</a:t>
            </a:r>
            <a:r>
              <a:rPr lang="en-US" sz="2200" b="1" dirty="0">
                <a:latin typeface="Courier New" panose="02070309020205020404" pitchFamily="49" charset="0"/>
                <a:cs typeface="Courier New" panose="02070309020205020404" pitchFamily="49" charset="0"/>
              </a:rPr>
              <a:t>();</a:t>
            </a:r>
            <a:endParaRPr lang="en-US" sz="2200" dirty="0">
              <a:latin typeface="Courier New" panose="02070309020205020404" pitchFamily="49" charset="0"/>
              <a:cs typeface="Courier New" panose="02070309020205020404" pitchFamily="49" charset="0"/>
            </a:endParaRPr>
          </a:p>
          <a:p>
            <a:pPr marL="0" indent="0">
              <a:buNone/>
            </a:pPr>
            <a:r>
              <a:rPr lang="en-US" sz="2200" b="1" dirty="0" smtClean="0">
                <a:latin typeface="Courier New" panose="02070309020205020404" pitchFamily="49" charset="0"/>
                <a:cs typeface="Courier New" panose="02070309020205020404" pitchFamily="49" charset="0"/>
              </a:rPr>
              <a:t>Key </a:t>
            </a:r>
            <a:r>
              <a:rPr lang="en-US" sz="2200" b="1" dirty="0" err="1">
                <a:latin typeface="Courier New" panose="02070309020205020404" pitchFamily="49" charset="0"/>
                <a:cs typeface="Courier New" panose="02070309020205020404" pitchFamily="49" charset="0"/>
              </a:rPr>
              <a:t>deptIdKey</a:t>
            </a:r>
            <a:r>
              <a:rPr lang="en-US" sz="2200" b="1" dirty="0">
                <a:latin typeface="Courier New" panose="02070309020205020404" pitchFamily="49" charset="0"/>
                <a:cs typeface="Courier New" panose="02070309020205020404" pitchFamily="49" charset="0"/>
              </a:rPr>
              <a:t> = </a:t>
            </a:r>
            <a:r>
              <a:rPr lang="en-US" sz="2200" b="1" dirty="0" err="1">
                <a:latin typeface="Courier New" panose="02070309020205020404" pitchFamily="49" charset="0"/>
                <a:cs typeface="Courier New" panose="02070309020205020404" pitchFamily="49" charset="0"/>
              </a:rPr>
              <a:t>DeptEOImpl.createPrimaryKey</a:t>
            </a:r>
            <a:r>
              <a:rPr lang="en-US" sz="2200" b="1" dirty="0">
                <a:latin typeface="Courier New" panose="02070309020205020404" pitchFamily="49" charset="0"/>
                <a:cs typeface="Courier New" panose="02070309020205020404" pitchFamily="49" charset="0"/>
              </a:rPr>
              <a:t>(new Integer(</a:t>
            </a:r>
            <a:r>
              <a:rPr lang="en-US" sz="2200" b="1" dirty="0" err="1">
                <a:latin typeface="Courier New" panose="02070309020205020404" pitchFamily="49" charset="0"/>
                <a:cs typeface="Courier New" panose="02070309020205020404" pitchFamily="49" charset="0"/>
              </a:rPr>
              <a:t>deptId</a:t>
            </a:r>
            <a:r>
              <a:rPr lang="en-US" sz="2200" b="1" dirty="0">
                <a:latin typeface="Courier New" panose="02070309020205020404" pitchFamily="49" charset="0"/>
                <a:cs typeface="Courier New" panose="02070309020205020404" pitchFamily="49" charset="0"/>
              </a:rPr>
              <a:t>));</a:t>
            </a:r>
            <a:endParaRPr lang="en-US" sz="2200" dirty="0">
              <a:latin typeface="Courier New" panose="02070309020205020404" pitchFamily="49" charset="0"/>
              <a:cs typeface="Courier New" panose="02070309020205020404" pitchFamily="49" charset="0"/>
            </a:endParaRPr>
          </a:p>
          <a:p>
            <a:pPr marL="0" indent="0">
              <a:buNone/>
            </a:pPr>
            <a:r>
              <a:rPr lang="en-US" sz="2200" b="1" dirty="0" err="1" smtClean="0">
                <a:latin typeface="Courier New" panose="02070309020205020404" pitchFamily="49" charset="0"/>
                <a:cs typeface="Courier New" panose="02070309020205020404" pitchFamily="49" charset="0"/>
              </a:rPr>
              <a:t>DeptEOImpl</a:t>
            </a:r>
            <a:r>
              <a:rPr lang="en-US" sz="2200" b="1" dirty="0" smtClean="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deptEOImpl</a:t>
            </a:r>
            <a:r>
              <a:rPr lang="en-US" sz="2200" b="1" dirty="0">
                <a:latin typeface="Courier New" panose="02070309020205020404" pitchFamily="49" charset="0"/>
                <a:cs typeface="Courier New" panose="02070309020205020404" pitchFamily="49" charset="0"/>
              </a:rPr>
              <a:t> = </a:t>
            </a:r>
            <a:r>
              <a:rPr lang="en-US" sz="2200" b="1" dirty="0" smtClean="0">
                <a:latin typeface="Courier New" panose="02070309020205020404" pitchFamily="49" charset="0"/>
                <a:cs typeface="Courier New" panose="02070309020205020404" pitchFamily="49" charset="0"/>
              </a:rPr>
              <a:t>(</a:t>
            </a:r>
            <a:r>
              <a:rPr lang="en-US" sz="2200" b="1" dirty="0" err="1" smtClean="0">
                <a:latin typeface="Courier New" panose="02070309020205020404" pitchFamily="49" charset="0"/>
                <a:cs typeface="Courier New" panose="02070309020205020404" pitchFamily="49" charset="0"/>
              </a:rPr>
              <a:t>DeptEOImpl</a:t>
            </a:r>
            <a:r>
              <a:rPr lang="en-US" sz="2200" b="1" dirty="0" smtClean="0">
                <a:latin typeface="Courier New" panose="02070309020205020404" pitchFamily="49" charset="0"/>
                <a:cs typeface="Courier New" panose="02070309020205020404" pitchFamily="49" charset="0"/>
              </a:rPr>
              <a:t>)</a:t>
            </a:r>
            <a:r>
              <a:rPr lang="en-US" sz="2200" b="1" dirty="0" err="1" smtClean="0">
                <a:latin typeface="Courier New" panose="02070309020205020404" pitchFamily="49" charset="0"/>
                <a:cs typeface="Courier New" panose="02070309020205020404" pitchFamily="49" charset="0"/>
              </a:rPr>
              <a:t>departmentEODef.findByPrimaryKey</a:t>
            </a:r>
            <a:r>
              <a:rPr lang="en-US" sz="2200" b="1" dirty="0" smtClean="0">
                <a:latin typeface="Courier New" panose="02070309020205020404" pitchFamily="49" charset="0"/>
                <a:cs typeface="Courier New" panose="02070309020205020404" pitchFamily="49" charset="0"/>
              </a:rPr>
              <a:t>(g </a:t>
            </a:r>
            <a:r>
              <a:rPr lang="en-US" sz="2200" b="1" dirty="0" err="1">
                <a:latin typeface="Courier New" panose="02070309020205020404" pitchFamily="49" charset="0"/>
                <a:cs typeface="Courier New" panose="02070309020205020404" pitchFamily="49" charset="0"/>
              </a:rPr>
              <a:t>etDBTransaction</a:t>
            </a: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deptIdKey</a:t>
            </a:r>
            <a:r>
              <a:rPr lang="en-US" sz="2200" b="1" dirty="0">
                <a:latin typeface="Courier New" panose="02070309020205020404" pitchFamily="49" charset="0"/>
                <a:cs typeface="Courier New" panose="02070309020205020404" pitchFamily="49" charset="0"/>
              </a:rPr>
              <a:t>);</a:t>
            </a:r>
            <a:endParaRPr lang="en-US" sz="2200" dirty="0">
              <a:latin typeface="Courier New" panose="02070309020205020404" pitchFamily="49" charset="0"/>
              <a:cs typeface="Courier New" panose="02070309020205020404" pitchFamily="49" charset="0"/>
            </a:endParaRPr>
          </a:p>
          <a:p>
            <a:pPr marL="0" indent="0">
              <a:buNone/>
            </a:pPr>
            <a:r>
              <a:rPr lang="en-US" sz="2200" b="1" dirty="0" err="1" smtClean="0">
                <a:latin typeface="Courier New" panose="02070309020205020404" pitchFamily="49" charset="0"/>
                <a:cs typeface="Courier New" panose="02070309020205020404" pitchFamily="49" charset="0"/>
              </a:rPr>
              <a:t>RowIterator</a:t>
            </a:r>
            <a:r>
              <a:rPr lang="en-US" sz="2200" b="1" dirty="0" smtClean="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rowIter</a:t>
            </a: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DeptEOImpl.getEmpEO</a:t>
            </a:r>
            <a:r>
              <a:rPr lang="en-US" sz="2200" b="1" dirty="0">
                <a:latin typeface="Courier New" panose="02070309020205020404" pitchFamily="49" charset="0"/>
                <a:cs typeface="Courier New" panose="02070309020205020404" pitchFamily="49" charset="0"/>
              </a:rPr>
              <a:t>(); while(</a:t>
            </a:r>
            <a:r>
              <a:rPr lang="en-US" sz="2200" b="1" dirty="0" err="1">
                <a:latin typeface="Courier New" panose="02070309020205020404" pitchFamily="49" charset="0"/>
                <a:cs typeface="Courier New" panose="02070309020205020404" pitchFamily="49" charset="0"/>
              </a:rPr>
              <a:t>rowIter.hasNext</a:t>
            </a:r>
            <a:r>
              <a:rPr lang="en-US" sz="2200" b="1" dirty="0">
                <a:latin typeface="Courier New" panose="02070309020205020404" pitchFamily="49" charset="0"/>
                <a:cs typeface="Courier New" panose="02070309020205020404" pitchFamily="49" charset="0"/>
              </a:rPr>
              <a:t>()){   Row row=</a:t>
            </a:r>
            <a:r>
              <a:rPr lang="en-US" sz="2200" b="1" dirty="0" err="1">
                <a:latin typeface="Courier New" panose="02070309020205020404" pitchFamily="49" charset="0"/>
                <a:cs typeface="Courier New" panose="02070309020205020404" pitchFamily="49" charset="0"/>
              </a:rPr>
              <a:t>rowIter.next</a:t>
            </a:r>
            <a:r>
              <a:rPr lang="en-US" sz="2200" b="1" dirty="0" smtClean="0">
                <a:latin typeface="Courier New" panose="02070309020205020404" pitchFamily="49" charset="0"/>
                <a:cs typeface="Courier New" panose="02070309020205020404" pitchFamily="49" charset="0"/>
              </a:rPr>
              <a:t>();}</a:t>
            </a:r>
            <a:endParaRPr lang="en-US" dirty="0"/>
          </a:p>
          <a:p>
            <a:pPr lvl="1" fontAlgn="base"/>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1072185" y="0"/>
            <a:ext cx="2272554" cy="1236373"/>
          </a:xfrm>
          <a:prstGeom prst="rect">
            <a:avLst/>
          </a:prstGeom>
        </p:spPr>
      </p:pic>
    </p:spTree>
    <p:extLst>
      <p:ext uri="{BB962C8B-B14F-4D97-AF65-F5344CB8AC3E}">
        <p14:creationId xmlns:p14="http://schemas.microsoft.com/office/powerpoint/2010/main" val="29122187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72544"/>
          </a:xfrm>
        </p:spPr>
        <p:txBody>
          <a:bodyPr>
            <a:normAutofit/>
          </a:bodyPr>
          <a:lstStyle/>
          <a:p>
            <a:r>
              <a:rPr lang="en-US" b="1" dirty="0"/>
              <a:t>Composition association</a:t>
            </a:r>
          </a:p>
        </p:txBody>
      </p:sp>
      <p:sp>
        <p:nvSpPr>
          <p:cNvPr id="3" name="Content Placeholder 2"/>
          <p:cNvSpPr>
            <a:spLocks noGrp="1"/>
          </p:cNvSpPr>
          <p:nvPr>
            <p:ph idx="1"/>
          </p:nvPr>
        </p:nvSpPr>
        <p:spPr>
          <a:xfrm>
            <a:off x="1484310" y="1922173"/>
            <a:ext cx="10018713" cy="2418007"/>
          </a:xfrm>
        </p:spPr>
        <p:txBody>
          <a:bodyPr>
            <a:normAutofit/>
          </a:bodyPr>
          <a:lstStyle/>
          <a:p>
            <a:r>
              <a:rPr lang="en-US" b="1" dirty="0"/>
              <a:t>Association type</a:t>
            </a:r>
            <a:r>
              <a:rPr lang="en-US" dirty="0"/>
              <a:t>, which we discussed in the previous section, relates source with destination entities where both parties can exist independent of each other. However, this may not be true for all relations. For example, consider the relation between car and engine, where the engine cannot exist without the car. </a:t>
            </a:r>
            <a:endParaRPr lang="en-US" dirty="0" smtClean="0"/>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1072185" y="0"/>
            <a:ext cx="2272554" cy="1236373"/>
          </a:xfrm>
          <a:prstGeom prst="rect">
            <a:avLst/>
          </a:prstGeom>
        </p:spPr>
      </p:pic>
      <p:grpSp>
        <p:nvGrpSpPr>
          <p:cNvPr id="5" name="Group 4"/>
          <p:cNvGrpSpPr/>
          <p:nvPr/>
        </p:nvGrpSpPr>
        <p:grpSpPr>
          <a:xfrm>
            <a:off x="6059361" y="3587488"/>
            <a:ext cx="4952076" cy="3065853"/>
            <a:chOff x="0" y="0"/>
            <a:chExt cx="3164811" cy="1959166"/>
          </a:xfrm>
        </p:grpSpPr>
        <p:pic>
          <p:nvPicPr>
            <p:cNvPr id="6" name="Picture 5"/>
            <p:cNvPicPr/>
            <p:nvPr/>
          </p:nvPicPr>
          <p:blipFill>
            <a:blip r:embed="rId3"/>
            <a:stretch>
              <a:fillRect/>
            </a:stretch>
          </p:blipFill>
          <p:spPr>
            <a:xfrm>
              <a:off x="4" y="0"/>
              <a:ext cx="3164807" cy="1959166"/>
            </a:xfrm>
            <a:prstGeom prst="rect">
              <a:avLst/>
            </a:prstGeom>
          </p:spPr>
        </p:pic>
        <p:sp>
          <p:nvSpPr>
            <p:cNvPr id="7" name="Shape 12308"/>
            <p:cNvSpPr/>
            <p:nvPr/>
          </p:nvSpPr>
          <p:spPr>
            <a:xfrm>
              <a:off x="0" y="0"/>
              <a:ext cx="3164802" cy="1959165"/>
            </a:xfrm>
            <a:custGeom>
              <a:avLst/>
              <a:gdLst/>
              <a:ahLst/>
              <a:cxnLst/>
              <a:rect l="0" t="0" r="0" b="0"/>
              <a:pathLst>
                <a:path w="3164802" h="1959165">
                  <a:moveTo>
                    <a:pt x="0" y="1959165"/>
                  </a:moveTo>
                  <a:lnTo>
                    <a:pt x="3164802" y="1959165"/>
                  </a:lnTo>
                  <a:lnTo>
                    <a:pt x="3164802" y="0"/>
                  </a:lnTo>
                  <a:lnTo>
                    <a:pt x="0" y="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10083434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72544"/>
          </a:xfrm>
        </p:spPr>
        <p:txBody>
          <a:bodyPr>
            <a:normAutofit/>
          </a:bodyPr>
          <a:lstStyle/>
          <a:p>
            <a:r>
              <a:rPr lang="en-US" b="1" dirty="0"/>
              <a:t>Retaining the association </a:t>
            </a:r>
            <a:r>
              <a:rPr lang="en-US" b="1" dirty="0" err="1"/>
              <a:t>accessor</a:t>
            </a:r>
            <a:r>
              <a:rPr lang="en-US" b="1" dirty="0"/>
              <a:t> row set</a:t>
            </a:r>
            <a:endParaRPr lang="en-US" dirty="0"/>
          </a:p>
        </p:txBody>
      </p:sp>
      <p:sp>
        <p:nvSpPr>
          <p:cNvPr id="3" name="Content Placeholder 2"/>
          <p:cNvSpPr>
            <a:spLocks noGrp="1"/>
          </p:cNvSpPr>
          <p:nvPr>
            <p:ph idx="1"/>
          </p:nvPr>
        </p:nvSpPr>
        <p:spPr>
          <a:xfrm>
            <a:off x="1484310" y="1922173"/>
            <a:ext cx="10018713" cy="4581658"/>
          </a:xfrm>
        </p:spPr>
        <p:txBody>
          <a:bodyPr>
            <a:normAutofit/>
          </a:bodyPr>
          <a:lstStyle/>
          <a:p>
            <a:r>
              <a:rPr lang="en-US" dirty="0"/>
              <a:t>If your code makes multiple calls to the same association </a:t>
            </a:r>
            <a:r>
              <a:rPr lang="en-US" dirty="0" err="1"/>
              <a:t>accessor</a:t>
            </a:r>
            <a:r>
              <a:rPr lang="en-US" dirty="0"/>
              <a:t> attribute while serving a request, you can try fine-tuning the execution by opting for retaining the association </a:t>
            </a:r>
            <a:r>
              <a:rPr lang="en-US" dirty="0" err="1"/>
              <a:t>accessor</a:t>
            </a:r>
            <a:r>
              <a:rPr lang="en-US" dirty="0"/>
              <a:t> row set</a:t>
            </a:r>
            <a:r>
              <a:rPr lang="en-US"/>
              <a:t>. </a:t>
            </a:r>
            <a:endParaRPr lang="en-US" smtClean="0"/>
          </a:p>
          <a:p>
            <a:pPr marL="0" indent="0">
              <a:buNone/>
            </a:pPr>
            <a:endParaRPr lang="en-US" dirty="0" smtClean="0"/>
          </a:p>
          <a:p>
            <a:pPr marL="457200" lvl="1" indent="0">
              <a:buNone/>
            </a:pPr>
            <a:r>
              <a:rPr lang="en-US" b="1" dirty="0" err="1">
                <a:latin typeface="Courier New" panose="02070309020205020404" pitchFamily="49" charset="0"/>
                <a:cs typeface="Courier New" panose="02070309020205020404" pitchFamily="49" charset="0"/>
              </a:rPr>
              <a:t>RowIterator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rowIter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DeptEOImpl.getEmpEO</a:t>
            </a:r>
            <a:r>
              <a:rPr lang="en-US" b="1" dirty="0" smtClean="0">
                <a:latin typeface="Courier New" panose="02070309020205020404" pitchFamily="49" charset="0"/>
                <a:cs typeface="Courier New" panose="02070309020205020404" pitchFamily="49" charset="0"/>
              </a:rPr>
              <a:t>();</a:t>
            </a:r>
          </a:p>
          <a:p>
            <a:pPr marL="457200" lvl="1" indent="0">
              <a:buNone/>
            </a:pPr>
            <a:r>
              <a:rPr lang="en-US" b="1" dirty="0" err="1" smtClean="0">
                <a:latin typeface="Courier New" panose="02070309020205020404" pitchFamily="49" charset="0"/>
                <a:cs typeface="Courier New" panose="02070309020205020404" pitchFamily="49" charset="0"/>
              </a:rPr>
              <a:t>rowIter.reset</a:t>
            </a:r>
            <a:r>
              <a:rPr lang="en-US" b="1"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1072185" y="0"/>
            <a:ext cx="2272554" cy="1236373"/>
          </a:xfrm>
          <a:prstGeom prst="rect">
            <a:avLst/>
          </a:prstGeom>
        </p:spPr>
      </p:pic>
    </p:spTree>
    <p:extLst>
      <p:ext uri="{BB962C8B-B14F-4D97-AF65-F5344CB8AC3E}">
        <p14:creationId xmlns:p14="http://schemas.microsoft.com/office/powerpoint/2010/main" val="7876007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72544"/>
          </a:xfrm>
        </p:spPr>
        <p:txBody>
          <a:bodyPr>
            <a:normAutofit/>
          </a:bodyPr>
          <a:lstStyle/>
          <a:p>
            <a:r>
              <a:rPr lang="en-US" b="1" dirty="0" smtClean="0"/>
              <a:t>Creating new Entity</a:t>
            </a:r>
            <a:endParaRPr lang="en-US" dirty="0"/>
          </a:p>
        </p:txBody>
      </p:sp>
      <p:sp>
        <p:nvSpPr>
          <p:cNvPr id="3" name="Content Placeholder 2"/>
          <p:cNvSpPr>
            <a:spLocks noGrp="1"/>
          </p:cNvSpPr>
          <p:nvPr>
            <p:ph idx="1"/>
          </p:nvPr>
        </p:nvSpPr>
        <p:spPr>
          <a:xfrm>
            <a:off x="1484310" y="1922173"/>
            <a:ext cx="10018713" cy="4581658"/>
          </a:xfrm>
        </p:spPr>
        <p:txBody>
          <a:bodyPr>
            <a:normAutofit fontScale="92500"/>
          </a:bodyPr>
          <a:lstStyle/>
          <a:p>
            <a:pPr marL="0" indent="0">
              <a:buNone/>
            </a:pPr>
            <a:r>
              <a:rPr lang="en-US" dirty="0" smtClean="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amDef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model.AppModule</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config</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AppModuleLocal</a:t>
            </a:r>
            <a:r>
              <a:rPr lang="en-US" dirty="0">
                <a:latin typeface="Courier New" panose="02070309020205020404" pitchFamily="49" charset="0"/>
                <a:cs typeface="Courier New" panose="02070309020205020404" pitchFamily="49" charset="0"/>
              </a:rPr>
              <a:t>";</a:t>
            </a:r>
          </a:p>
          <a:p>
            <a:pPr marL="0" indent="0">
              <a:buNone/>
            </a:pPr>
            <a:r>
              <a:rPr lang="en-US" dirty="0" err="1" smtClean="0">
                <a:latin typeface="Courier New" panose="02070309020205020404" pitchFamily="49" charset="0"/>
                <a:cs typeface="Courier New" panose="02070309020205020404" pitchFamily="49" charset="0"/>
              </a:rPr>
              <a:t>ApplicationModule</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am = </a:t>
            </a:r>
            <a:r>
              <a:rPr lang="en-US" dirty="0" err="1" smtClean="0">
                <a:latin typeface="Courier New" panose="02070309020205020404" pitchFamily="49" charset="0"/>
                <a:cs typeface="Courier New" panose="02070309020205020404" pitchFamily="49" charset="0"/>
              </a:rPr>
              <a:t>Configuration.createRootApplicationModule</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amDef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config</a:t>
            </a:r>
            <a:r>
              <a:rPr lang="en-US" dirty="0">
                <a:latin typeface="Courier New" panose="02070309020205020404" pitchFamily="49" charset="0"/>
                <a:cs typeface="Courier New" panose="02070309020205020404" pitchFamily="49" charset="0"/>
              </a:rPr>
              <a:t>);</a:t>
            </a:r>
          </a:p>
          <a:p>
            <a:pPr marL="0" indent="0">
              <a:buNone/>
            </a:pPr>
            <a:r>
              <a:rPr lang="en-US" b="1" dirty="0" err="1" smtClean="0">
                <a:latin typeface="Courier New" panose="02070309020205020404" pitchFamily="49" charset="0"/>
                <a:cs typeface="Courier New" panose="02070309020205020404" pitchFamily="49" charset="0"/>
              </a:rPr>
              <a:t>PersonsImpl</a:t>
            </a:r>
            <a:r>
              <a:rPr lang="en-US" b="1" dirty="0" smtClean="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newPerson</a:t>
            </a:r>
            <a:r>
              <a:rPr lang="en-US" b="1" dirty="0">
                <a:latin typeface="Courier New" panose="02070309020205020404" pitchFamily="49" charset="0"/>
                <a:cs typeface="Courier New" panose="02070309020205020404" pitchFamily="49" charset="0"/>
              </a:rPr>
              <a:t> =</a:t>
            </a:r>
          </a:p>
          <a:p>
            <a:pPr marL="0" indent="0">
              <a:buNone/>
            </a:pPr>
            <a:r>
              <a:rPr lang="en-US" b="1" dirty="0" smtClean="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PersonsImpl</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PersonsImpl.getDefinitionObject</a:t>
            </a:r>
            <a:r>
              <a:rPr lang="en-US" b="1" dirty="0">
                <a:latin typeface="Courier New" panose="02070309020205020404" pitchFamily="49" charset="0"/>
                <a:cs typeface="Courier New" panose="02070309020205020404" pitchFamily="49" charset="0"/>
              </a:rPr>
              <a:t>().createInstance2((</a:t>
            </a:r>
            <a:r>
              <a:rPr lang="en-US" b="1" dirty="0" err="1">
                <a:latin typeface="Courier New" panose="02070309020205020404" pitchFamily="49" charset="0"/>
                <a:cs typeface="Courier New" panose="02070309020205020404" pitchFamily="49" charset="0"/>
              </a:rPr>
              <a:t>DBTransaction</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am.getTransaction</a:t>
            </a:r>
            <a:r>
              <a:rPr lang="en-US" b="1" dirty="0">
                <a:latin typeface="Courier New" panose="02070309020205020404" pitchFamily="49" charset="0"/>
                <a:cs typeface="Courier New" panose="02070309020205020404" pitchFamily="49" charset="0"/>
              </a:rPr>
              <a:t>(), null</a:t>
            </a:r>
            <a:r>
              <a:rPr lang="en-US" b="1" dirty="0" smtClean="0">
                <a:latin typeface="Courier New" panose="02070309020205020404" pitchFamily="49" charset="0"/>
                <a:cs typeface="Courier New" panose="02070309020205020404" pitchFamily="49" charset="0"/>
              </a:rPr>
              <a:t>);</a:t>
            </a:r>
          </a:p>
          <a:p>
            <a:pPr marL="0" indent="0">
              <a:buNone/>
            </a:pPr>
            <a:r>
              <a:rPr lang="en-US" b="1" dirty="0" err="1" smtClean="0">
                <a:latin typeface="Courier New" panose="02070309020205020404" pitchFamily="49" charset="0"/>
                <a:cs typeface="Courier New" panose="02070309020205020404" pitchFamily="49" charset="0"/>
              </a:rPr>
              <a:t>newPerson.set</a:t>
            </a:r>
            <a:r>
              <a:rPr lang="en-US" b="1" dirty="0" smtClean="0">
                <a:latin typeface="Courier New" panose="02070309020205020404" pitchFamily="49" charset="0"/>
                <a:cs typeface="Courier New" panose="02070309020205020404" pitchFamily="49" charset="0"/>
              </a:rPr>
              <a:t>…    ;</a:t>
            </a:r>
          </a:p>
          <a:p>
            <a:pPr marL="0" indent="0">
              <a:buNone/>
            </a:pPr>
            <a:r>
              <a:rPr lang="en-US" b="1" dirty="0" err="1" smtClean="0">
                <a:latin typeface="Courier New" panose="02070309020205020404" pitchFamily="49" charset="0"/>
                <a:cs typeface="Courier New" panose="02070309020205020404" pitchFamily="49" charset="0"/>
              </a:rPr>
              <a:t>am.getTransaction</a:t>
            </a:r>
            <a:r>
              <a:rPr lang="en-US" b="1" dirty="0" smtClean="0">
                <a:latin typeface="Courier New" panose="02070309020205020404" pitchFamily="49" charset="0"/>
                <a:cs typeface="Courier New" panose="02070309020205020404" pitchFamily="49" charset="0"/>
              </a:rPr>
              <a:t>().commit();</a:t>
            </a:r>
          </a:p>
          <a:p>
            <a:pPr marL="0" indent="0">
              <a:buNone/>
            </a:pPr>
            <a:r>
              <a:rPr lang="en-US" dirty="0" err="1">
                <a:latin typeface="Courier New" panose="02070309020205020404" pitchFamily="49" charset="0"/>
                <a:cs typeface="Courier New" panose="02070309020205020404" pitchFamily="49" charset="0"/>
              </a:rPr>
              <a:t>Configuration.releaseRootApplicationModule</a:t>
            </a:r>
            <a:r>
              <a:rPr lang="en-US" dirty="0">
                <a:latin typeface="Courier New" panose="02070309020205020404" pitchFamily="49" charset="0"/>
                <a:cs typeface="Courier New" panose="02070309020205020404" pitchFamily="49" charset="0"/>
              </a:rPr>
              <a:t>(am</a:t>
            </a:r>
            <a:r>
              <a:rPr lang="en-US">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false);</a:t>
            </a:r>
            <a:endParaRPr lang="en-US"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1072185" y="0"/>
            <a:ext cx="2272554" cy="1236373"/>
          </a:xfrm>
          <a:prstGeom prst="rect">
            <a:avLst/>
          </a:prstGeom>
        </p:spPr>
      </p:pic>
    </p:spTree>
    <p:extLst>
      <p:ext uri="{BB962C8B-B14F-4D97-AF65-F5344CB8AC3E}">
        <p14:creationId xmlns:p14="http://schemas.microsoft.com/office/powerpoint/2010/main" val="822679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lstStyle/>
          <a:p>
            <a:r>
              <a:rPr lang="en-US" b="1" dirty="0"/>
              <a:t>Ingredients of an entity object</a:t>
            </a:r>
            <a:endParaRPr lang="en-US" dirty="0"/>
          </a:p>
        </p:txBody>
      </p:sp>
      <p:grpSp>
        <p:nvGrpSpPr>
          <p:cNvPr id="4" name="Group 3"/>
          <p:cNvGrpSpPr/>
          <p:nvPr/>
        </p:nvGrpSpPr>
        <p:grpSpPr>
          <a:xfrm>
            <a:off x="2933821" y="1866700"/>
            <a:ext cx="7734580" cy="4289401"/>
            <a:chOff x="0" y="0"/>
            <a:chExt cx="2972798" cy="1648942"/>
          </a:xfrm>
        </p:grpSpPr>
        <p:sp>
          <p:nvSpPr>
            <p:cNvPr id="5" name="Shape 10079"/>
            <p:cNvSpPr/>
            <p:nvPr/>
          </p:nvSpPr>
          <p:spPr>
            <a:xfrm>
              <a:off x="0" y="0"/>
              <a:ext cx="2821610" cy="1648942"/>
            </a:xfrm>
            <a:custGeom>
              <a:avLst/>
              <a:gdLst/>
              <a:ahLst/>
              <a:cxnLst/>
              <a:rect l="0" t="0" r="0" b="0"/>
              <a:pathLst>
                <a:path w="2821610" h="1648942">
                  <a:moveTo>
                    <a:pt x="0" y="1648942"/>
                  </a:moveTo>
                  <a:lnTo>
                    <a:pt x="2821610" y="1648942"/>
                  </a:lnTo>
                  <a:lnTo>
                    <a:pt x="2821610" y="0"/>
                  </a:lnTo>
                  <a:lnTo>
                    <a:pt x="0" y="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6" name="Shape 337995"/>
            <p:cNvSpPr/>
            <p:nvPr/>
          </p:nvSpPr>
          <p:spPr>
            <a:xfrm>
              <a:off x="424637" y="1327620"/>
              <a:ext cx="804444" cy="245364"/>
            </a:xfrm>
            <a:custGeom>
              <a:avLst/>
              <a:gdLst/>
              <a:ahLst/>
              <a:cxnLst/>
              <a:rect l="0" t="0" r="0" b="0"/>
              <a:pathLst>
                <a:path w="804444" h="245364">
                  <a:moveTo>
                    <a:pt x="0" y="0"/>
                  </a:moveTo>
                  <a:lnTo>
                    <a:pt x="804444" y="0"/>
                  </a:lnTo>
                  <a:lnTo>
                    <a:pt x="804444" y="245364"/>
                  </a:lnTo>
                  <a:lnTo>
                    <a:pt x="0" y="245364"/>
                  </a:lnTo>
                  <a:lnTo>
                    <a:pt x="0" y="0"/>
                  </a:lnTo>
                </a:path>
              </a:pathLst>
            </a:custGeom>
            <a:ln w="12700" cap="flat">
              <a:miter lim="100000"/>
            </a:ln>
          </p:spPr>
          <p:style>
            <a:lnRef idx="1">
              <a:srgbClr val="000000"/>
            </a:lnRef>
            <a:fillRef idx="1">
              <a:srgbClr val="FFFFFF"/>
            </a:fillRef>
            <a:effectRef idx="0">
              <a:scrgbClr r="0" g="0" b="0"/>
            </a:effectRef>
            <a:fontRef idx="none"/>
          </p:style>
          <p:txBody>
            <a:bodyPr/>
            <a:lstStyle/>
            <a:p>
              <a:endParaRPr lang="en-US"/>
            </a:p>
          </p:txBody>
        </p:sp>
        <p:sp>
          <p:nvSpPr>
            <p:cNvPr id="7" name="Rectangle 6"/>
            <p:cNvSpPr/>
            <p:nvPr/>
          </p:nvSpPr>
          <p:spPr>
            <a:xfrm>
              <a:off x="555694" y="1378575"/>
              <a:ext cx="721160" cy="162149"/>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600" dirty="0">
                  <a:solidFill>
                    <a:srgbClr val="000000"/>
                  </a:solidFill>
                  <a:effectLst/>
                  <a:latin typeface="Corbel (Headings)"/>
                  <a:ea typeface="Franklin Gothic"/>
                  <a:cs typeface="Franklin Gothic"/>
                </a:rPr>
                <a:t>Entity Object </a:t>
              </a:r>
              <a:endParaRPr lang="en-US" sz="1600" dirty="0">
                <a:solidFill>
                  <a:srgbClr val="000000"/>
                </a:solidFill>
                <a:effectLst/>
                <a:latin typeface="Corbel (Headings)"/>
                <a:ea typeface="Book Antiqua" panose="02040602050305030304" pitchFamily="18" charset="0"/>
                <a:cs typeface="Book Antiqua" panose="02040602050305030304" pitchFamily="18" charset="0"/>
              </a:endParaRPr>
            </a:p>
          </p:txBody>
        </p:sp>
        <p:sp>
          <p:nvSpPr>
            <p:cNvPr id="8" name="Shape 337996"/>
            <p:cNvSpPr/>
            <p:nvPr/>
          </p:nvSpPr>
          <p:spPr>
            <a:xfrm>
              <a:off x="1238847" y="324663"/>
              <a:ext cx="1510767" cy="855891"/>
            </a:xfrm>
            <a:custGeom>
              <a:avLst/>
              <a:gdLst/>
              <a:ahLst/>
              <a:cxnLst/>
              <a:rect l="0" t="0" r="0" b="0"/>
              <a:pathLst>
                <a:path w="1510767" h="855891">
                  <a:moveTo>
                    <a:pt x="0" y="0"/>
                  </a:moveTo>
                  <a:lnTo>
                    <a:pt x="1510767" y="0"/>
                  </a:lnTo>
                  <a:lnTo>
                    <a:pt x="1510767" y="855891"/>
                  </a:lnTo>
                  <a:lnTo>
                    <a:pt x="0" y="855891"/>
                  </a:lnTo>
                  <a:lnTo>
                    <a:pt x="0" y="0"/>
                  </a:lnTo>
                </a:path>
              </a:pathLst>
            </a:custGeom>
            <a:ln w="12700" cap="flat">
              <a:custDash>
                <a:ds d="1000100" sp="300000"/>
              </a:custDash>
              <a:miter lim="100000"/>
            </a:ln>
          </p:spPr>
          <p:style>
            <a:lnRef idx="1">
              <a:srgbClr val="000000"/>
            </a:lnRef>
            <a:fillRef idx="1">
              <a:srgbClr val="FFFFFF"/>
            </a:fillRef>
            <a:effectRef idx="0">
              <a:scrgbClr r="0" g="0" b="0"/>
            </a:effectRef>
            <a:fontRef idx="none"/>
          </p:style>
          <p:txBody>
            <a:bodyPr/>
            <a:lstStyle/>
            <a:p>
              <a:endParaRPr lang="en-US"/>
            </a:p>
          </p:txBody>
        </p:sp>
        <p:sp>
          <p:nvSpPr>
            <p:cNvPr id="9" name="Shape 10083"/>
            <p:cNvSpPr/>
            <p:nvPr/>
          </p:nvSpPr>
          <p:spPr>
            <a:xfrm>
              <a:off x="1647330" y="444881"/>
              <a:ext cx="651688" cy="176365"/>
            </a:xfrm>
            <a:custGeom>
              <a:avLst/>
              <a:gdLst/>
              <a:ahLst/>
              <a:cxnLst/>
              <a:rect l="0" t="0" r="0" b="0"/>
              <a:pathLst>
                <a:path w="651688" h="176365">
                  <a:moveTo>
                    <a:pt x="0" y="176365"/>
                  </a:moveTo>
                  <a:lnTo>
                    <a:pt x="651688" y="176365"/>
                  </a:lnTo>
                  <a:lnTo>
                    <a:pt x="651688" y="0"/>
                  </a:lnTo>
                  <a:lnTo>
                    <a:pt x="0" y="0"/>
                  </a:lnTo>
                  <a:close/>
                </a:path>
              </a:pathLst>
            </a:custGeom>
            <a:ln w="1270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10" name="Shape 337997"/>
            <p:cNvSpPr/>
            <p:nvPr/>
          </p:nvSpPr>
          <p:spPr>
            <a:xfrm>
              <a:off x="1528699" y="536055"/>
              <a:ext cx="651688" cy="161430"/>
            </a:xfrm>
            <a:custGeom>
              <a:avLst/>
              <a:gdLst/>
              <a:ahLst/>
              <a:cxnLst/>
              <a:rect l="0" t="0" r="0" b="0"/>
              <a:pathLst>
                <a:path w="651688" h="161430">
                  <a:moveTo>
                    <a:pt x="0" y="0"/>
                  </a:moveTo>
                  <a:lnTo>
                    <a:pt x="651688" y="0"/>
                  </a:lnTo>
                  <a:lnTo>
                    <a:pt x="651688" y="161430"/>
                  </a:lnTo>
                  <a:lnTo>
                    <a:pt x="0" y="161430"/>
                  </a:lnTo>
                  <a:lnTo>
                    <a:pt x="0" y="0"/>
                  </a:lnTo>
                </a:path>
              </a:pathLst>
            </a:custGeom>
            <a:ln w="12700" cap="flat">
              <a:miter lim="100000"/>
            </a:ln>
          </p:spPr>
          <p:style>
            <a:lnRef idx="1">
              <a:srgbClr val="000000"/>
            </a:lnRef>
            <a:fillRef idx="1">
              <a:srgbClr val="FFFFFF"/>
            </a:fillRef>
            <a:effectRef idx="0">
              <a:scrgbClr r="0" g="0" b="0"/>
            </a:effectRef>
            <a:fontRef idx="none"/>
          </p:style>
          <p:txBody>
            <a:bodyPr/>
            <a:lstStyle/>
            <a:p>
              <a:endParaRPr lang="en-US"/>
            </a:p>
          </p:txBody>
        </p:sp>
        <p:sp>
          <p:nvSpPr>
            <p:cNvPr id="11" name="Shape 337998"/>
            <p:cNvSpPr/>
            <p:nvPr/>
          </p:nvSpPr>
          <p:spPr>
            <a:xfrm>
              <a:off x="1393114" y="620789"/>
              <a:ext cx="651688" cy="161430"/>
            </a:xfrm>
            <a:custGeom>
              <a:avLst/>
              <a:gdLst/>
              <a:ahLst/>
              <a:cxnLst/>
              <a:rect l="0" t="0" r="0" b="0"/>
              <a:pathLst>
                <a:path w="651688" h="161430">
                  <a:moveTo>
                    <a:pt x="0" y="0"/>
                  </a:moveTo>
                  <a:lnTo>
                    <a:pt x="651688" y="0"/>
                  </a:lnTo>
                  <a:lnTo>
                    <a:pt x="651688" y="161430"/>
                  </a:lnTo>
                  <a:lnTo>
                    <a:pt x="0" y="161430"/>
                  </a:lnTo>
                  <a:lnTo>
                    <a:pt x="0" y="0"/>
                  </a:lnTo>
                </a:path>
              </a:pathLst>
            </a:custGeom>
            <a:ln w="12700" cap="flat">
              <a:miter lim="100000"/>
            </a:ln>
          </p:spPr>
          <p:style>
            <a:lnRef idx="1">
              <a:srgbClr val="000000"/>
            </a:lnRef>
            <a:fillRef idx="1">
              <a:srgbClr val="FFFFFF"/>
            </a:fillRef>
            <a:effectRef idx="0">
              <a:scrgbClr r="0" g="0" b="0"/>
            </a:effectRef>
            <a:fontRef idx="none"/>
          </p:style>
          <p:txBody>
            <a:bodyPr/>
            <a:lstStyle/>
            <a:p>
              <a:endParaRPr lang="en-US"/>
            </a:p>
          </p:txBody>
        </p:sp>
        <p:sp>
          <p:nvSpPr>
            <p:cNvPr id="12" name="Shape 337999"/>
            <p:cNvSpPr/>
            <p:nvPr/>
          </p:nvSpPr>
          <p:spPr>
            <a:xfrm>
              <a:off x="1965744" y="805853"/>
              <a:ext cx="651688" cy="176378"/>
            </a:xfrm>
            <a:custGeom>
              <a:avLst/>
              <a:gdLst/>
              <a:ahLst/>
              <a:cxnLst/>
              <a:rect l="0" t="0" r="0" b="0"/>
              <a:pathLst>
                <a:path w="651688" h="176378">
                  <a:moveTo>
                    <a:pt x="0" y="0"/>
                  </a:moveTo>
                  <a:lnTo>
                    <a:pt x="651688" y="0"/>
                  </a:lnTo>
                  <a:lnTo>
                    <a:pt x="651688" y="176378"/>
                  </a:lnTo>
                  <a:lnTo>
                    <a:pt x="0" y="176378"/>
                  </a:lnTo>
                  <a:lnTo>
                    <a:pt x="0" y="0"/>
                  </a:lnTo>
                </a:path>
              </a:pathLst>
            </a:custGeom>
            <a:ln w="12700" cap="flat">
              <a:miter lim="100000"/>
            </a:ln>
          </p:spPr>
          <p:style>
            <a:lnRef idx="1">
              <a:srgbClr val="000000"/>
            </a:lnRef>
            <a:fillRef idx="1">
              <a:srgbClr val="FFFFFF"/>
            </a:fillRef>
            <a:effectRef idx="0">
              <a:scrgbClr r="0" g="0" b="0"/>
            </a:effectRef>
            <a:fontRef idx="none"/>
          </p:style>
          <p:txBody>
            <a:bodyPr/>
            <a:lstStyle/>
            <a:p>
              <a:endParaRPr lang="en-US"/>
            </a:p>
          </p:txBody>
        </p:sp>
        <p:sp>
          <p:nvSpPr>
            <p:cNvPr id="13" name="Shape 338000"/>
            <p:cNvSpPr/>
            <p:nvPr/>
          </p:nvSpPr>
          <p:spPr>
            <a:xfrm>
              <a:off x="1847114" y="897026"/>
              <a:ext cx="651688" cy="161430"/>
            </a:xfrm>
            <a:custGeom>
              <a:avLst/>
              <a:gdLst/>
              <a:ahLst/>
              <a:cxnLst/>
              <a:rect l="0" t="0" r="0" b="0"/>
              <a:pathLst>
                <a:path w="651688" h="161430">
                  <a:moveTo>
                    <a:pt x="0" y="0"/>
                  </a:moveTo>
                  <a:lnTo>
                    <a:pt x="651688" y="0"/>
                  </a:lnTo>
                  <a:lnTo>
                    <a:pt x="651688" y="161430"/>
                  </a:lnTo>
                  <a:lnTo>
                    <a:pt x="0" y="161430"/>
                  </a:lnTo>
                  <a:lnTo>
                    <a:pt x="0" y="0"/>
                  </a:lnTo>
                </a:path>
              </a:pathLst>
            </a:custGeom>
            <a:ln w="12700" cap="flat">
              <a:miter lim="100000"/>
            </a:ln>
          </p:spPr>
          <p:style>
            <a:lnRef idx="1">
              <a:srgbClr val="000000"/>
            </a:lnRef>
            <a:fillRef idx="1">
              <a:srgbClr val="FFFFFF"/>
            </a:fillRef>
            <a:effectRef idx="0">
              <a:scrgbClr r="0" g="0" b="0"/>
            </a:effectRef>
            <a:fontRef idx="none"/>
          </p:style>
          <p:txBody>
            <a:bodyPr/>
            <a:lstStyle/>
            <a:p>
              <a:endParaRPr lang="en-US"/>
            </a:p>
          </p:txBody>
        </p:sp>
        <p:sp>
          <p:nvSpPr>
            <p:cNvPr id="14" name="Shape 338001"/>
            <p:cNvSpPr/>
            <p:nvPr/>
          </p:nvSpPr>
          <p:spPr>
            <a:xfrm>
              <a:off x="1711541" y="981761"/>
              <a:ext cx="651688" cy="161430"/>
            </a:xfrm>
            <a:custGeom>
              <a:avLst/>
              <a:gdLst/>
              <a:ahLst/>
              <a:cxnLst/>
              <a:rect l="0" t="0" r="0" b="0"/>
              <a:pathLst>
                <a:path w="651688" h="161430">
                  <a:moveTo>
                    <a:pt x="0" y="0"/>
                  </a:moveTo>
                  <a:lnTo>
                    <a:pt x="651688" y="0"/>
                  </a:lnTo>
                  <a:lnTo>
                    <a:pt x="651688" y="161430"/>
                  </a:lnTo>
                  <a:lnTo>
                    <a:pt x="0" y="161430"/>
                  </a:lnTo>
                  <a:lnTo>
                    <a:pt x="0" y="0"/>
                  </a:lnTo>
                </a:path>
              </a:pathLst>
            </a:custGeom>
            <a:ln w="12700" cap="flat">
              <a:miter lim="100000"/>
            </a:ln>
          </p:spPr>
          <p:style>
            <a:lnRef idx="1">
              <a:srgbClr val="000000"/>
            </a:lnRef>
            <a:fillRef idx="1">
              <a:srgbClr val="FFFFFF"/>
            </a:fillRef>
            <a:effectRef idx="0">
              <a:scrgbClr r="0" g="0" b="0"/>
            </a:effectRef>
            <a:fontRef idx="none"/>
          </p:style>
          <p:txBody>
            <a:bodyPr/>
            <a:lstStyle/>
            <a:p>
              <a:endParaRPr lang="en-US"/>
            </a:p>
          </p:txBody>
        </p:sp>
        <p:sp>
          <p:nvSpPr>
            <p:cNvPr id="15" name="Shape 338002"/>
            <p:cNvSpPr/>
            <p:nvPr/>
          </p:nvSpPr>
          <p:spPr>
            <a:xfrm>
              <a:off x="72009" y="654457"/>
              <a:ext cx="837501" cy="243903"/>
            </a:xfrm>
            <a:custGeom>
              <a:avLst/>
              <a:gdLst/>
              <a:ahLst/>
              <a:cxnLst/>
              <a:rect l="0" t="0" r="0" b="0"/>
              <a:pathLst>
                <a:path w="837501" h="243903">
                  <a:moveTo>
                    <a:pt x="0" y="0"/>
                  </a:moveTo>
                  <a:lnTo>
                    <a:pt x="837501" y="0"/>
                  </a:lnTo>
                  <a:lnTo>
                    <a:pt x="837501" y="243903"/>
                  </a:lnTo>
                  <a:lnTo>
                    <a:pt x="0" y="243903"/>
                  </a:lnTo>
                  <a:lnTo>
                    <a:pt x="0" y="0"/>
                  </a:lnTo>
                </a:path>
              </a:pathLst>
            </a:custGeom>
            <a:ln w="12700" cap="flat">
              <a:miter lim="100000"/>
            </a:ln>
          </p:spPr>
          <p:style>
            <a:lnRef idx="1">
              <a:srgbClr val="000000"/>
            </a:lnRef>
            <a:fillRef idx="1">
              <a:srgbClr val="FFFFFF"/>
            </a:fillRef>
            <a:effectRef idx="0">
              <a:scrgbClr r="0" g="0" b="0"/>
            </a:effectRef>
            <a:fontRef idx="none"/>
          </p:style>
          <p:txBody>
            <a:bodyPr/>
            <a:lstStyle/>
            <a:p>
              <a:endParaRPr lang="en-US"/>
            </a:p>
          </p:txBody>
        </p:sp>
        <p:sp>
          <p:nvSpPr>
            <p:cNvPr id="16" name="Rectangle 15"/>
            <p:cNvSpPr/>
            <p:nvPr/>
          </p:nvSpPr>
          <p:spPr>
            <a:xfrm>
              <a:off x="247843" y="712843"/>
              <a:ext cx="721160" cy="162150"/>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600" dirty="0">
                  <a:solidFill>
                    <a:srgbClr val="000000"/>
                  </a:solidFill>
                  <a:effectLst/>
                  <a:latin typeface="Corbel (Headings)"/>
                  <a:ea typeface="Franklin Gothic"/>
                  <a:cs typeface="Franklin Gothic"/>
                </a:rPr>
                <a:t>Entity Object </a:t>
              </a:r>
              <a:endParaRPr lang="en-US" sz="1600" dirty="0">
                <a:solidFill>
                  <a:srgbClr val="000000"/>
                </a:solidFill>
                <a:effectLst/>
                <a:latin typeface="Corbel (Headings)"/>
                <a:ea typeface="Book Antiqua" panose="02040602050305030304" pitchFamily="18" charset="0"/>
                <a:cs typeface="Book Antiqua" panose="02040602050305030304" pitchFamily="18" charset="0"/>
              </a:endParaRPr>
            </a:p>
          </p:txBody>
        </p:sp>
        <p:sp>
          <p:nvSpPr>
            <p:cNvPr id="17" name="Shape 338003"/>
            <p:cNvSpPr/>
            <p:nvPr/>
          </p:nvSpPr>
          <p:spPr>
            <a:xfrm>
              <a:off x="72009" y="71374"/>
              <a:ext cx="837501" cy="243903"/>
            </a:xfrm>
            <a:custGeom>
              <a:avLst/>
              <a:gdLst/>
              <a:ahLst/>
              <a:cxnLst/>
              <a:rect l="0" t="0" r="0" b="0"/>
              <a:pathLst>
                <a:path w="837501" h="243903">
                  <a:moveTo>
                    <a:pt x="0" y="0"/>
                  </a:moveTo>
                  <a:lnTo>
                    <a:pt x="837501" y="0"/>
                  </a:lnTo>
                  <a:lnTo>
                    <a:pt x="837501" y="243903"/>
                  </a:lnTo>
                  <a:lnTo>
                    <a:pt x="0" y="243903"/>
                  </a:lnTo>
                  <a:lnTo>
                    <a:pt x="0" y="0"/>
                  </a:lnTo>
                </a:path>
              </a:pathLst>
            </a:custGeom>
            <a:ln w="12700" cap="flat">
              <a:miter lim="100000"/>
            </a:ln>
          </p:spPr>
          <p:style>
            <a:lnRef idx="1">
              <a:srgbClr val="000000"/>
            </a:lnRef>
            <a:fillRef idx="1">
              <a:srgbClr val="FFFFFF"/>
            </a:fillRef>
            <a:effectRef idx="0">
              <a:scrgbClr r="0" g="0" b="0"/>
            </a:effectRef>
            <a:fontRef idx="none"/>
          </p:style>
          <p:txBody>
            <a:bodyPr/>
            <a:lstStyle/>
            <a:p>
              <a:endParaRPr lang="en-US"/>
            </a:p>
          </p:txBody>
        </p:sp>
        <p:sp>
          <p:nvSpPr>
            <p:cNvPr id="18" name="Rectangle 17"/>
            <p:cNvSpPr/>
            <p:nvPr/>
          </p:nvSpPr>
          <p:spPr>
            <a:xfrm>
              <a:off x="198300" y="136305"/>
              <a:ext cx="900606" cy="162150"/>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600" dirty="0">
                  <a:solidFill>
                    <a:srgbClr val="000000"/>
                  </a:solidFill>
                  <a:effectLst/>
                  <a:latin typeface="Corbel (Headings)"/>
                  <a:ea typeface="Franklin Gothic"/>
                  <a:cs typeface="Franklin Gothic"/>
                </a:rPr>
                <a:t>Entity Definition</a:t>
              </a:r>
              <a:endParaRPr lang="en-US" sz="1600" dirty="0">
                <a:solidFill>
                  <a:srgbClr val="000000"/>
                </a:solidFill>
                <a:effectLst/>
                <a:latin typeface="Corbel (Headings)"/>
                <a:ea typeface="Book Antiqua" panose="02040602050305030304" pitchFamily="18" charset="0"/>
                <a:cs typeface="Book Antiqua" panose="02040602050305030304" pitchFamily="18" charset="0"/>
              </a:endParaRPr>
            </a:p>
          </p:txBody>
        </p:sp>
        <p:sp>
          <p:nvSpPr>
            <p:cNvPr id="19" name="Rectangle 18"/>
            <p:cNvSpPr/>
            <p:nvPr/>
          </p:nvSpPr>
          <p:spPr>
            <a:xfrm>
              <a:off x="1250094" y="153132"/>
              <a:ext cx="1722704" cy="162149"/>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200" dirty="0">
                  <a:solidFill>
                    <a:srgbClr val="000000"/>
                  </a:solidFill>
                  <a:effectLst/>
                  <a:latin typeface="Franklin Gothic"/>
                  <a:ea typeface="Franklin Gothic"/>
                  <a:cs typeface="Franklin Gothic"/>
                </a:rPr>
                <a:t>Entity Collection(Entity Cache) </a:t>
              </a:r>
              <a:endParaRPr lang="en-US"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20" name="Rectangle 19"/>
            <p:cNvSpPr/>
            <p:nvPr/>
          </p:nvSpPr>
          <p:spPr>
            <a:xfrm>
              <a:off x="189327" y="1080952"/>
              <a:ext cx="530748" cy="162150"/>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1400" dirty="0">
                  <a:solidFill>
                    <a:srgbClr val="000000"/>
                  </a:solidFill>
                  <a:effectLst/>
                  <a:latin typeface="Corbel (Headings)"/>
                  <a:ea typeface="Franklin Gothic"/>
                  <a:cs typeface="Franklin Gothic"/>
                </a:rPr>
                <a:t>Association</a:t>
              </a:r>
              <a:r>
                <a:rPr lang="en-US" sz="1400" dirty="0">
                  <a:solidFill>
                    <a:srgbClr val="000000"/>
                  </a:solidFill>
                  <a:effectLst/>
                  <a:latin typeface="Franklin Gothic"/>
                  <a:ea typeface="Franklin Gothic"/>
                  <a:cs typeface="Franklin Gothic"/>
                </a:rPr>
                <a:t> </a:t>
              </a:r>
              <a:endParaRPr lang="en-US" sz="14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21" name="Shape 10095"/>
            <p:cNvSpPr/>
            <p:nvPr/>
          </p:nvSpPr>
          <p:spPr>
            <a:xfrm>
              <a:off x="925937" y="706181"/>
              <a:ext cx="445071" cy="78410"/>
            </a:xfrm>
            <a:custGeom>
              <a:avLst/>
              <a:gdLst/>
              <a:ahLst/>
              <a:cxnLst/>
              <a:rect l="0" t="0" r="0" b="0"/>
              <a:pathLst>
                <a:path w="445071" h="78410">
                  <a:moveTo>
                    <a:pt x="0" y="78410"/>
                  </a:moveTo>
                  <a:lnTo>
                    <a:pt x="277736" y="77661"/>
                  </a:lnTo>
                  <a:lnTo>
                    <a:pt x="277508" y="0"/>
                  </a:lnTo>
                  <a:lnTo>
                    <a:pt x="445071" y="127"/>
                  </a:lnTo>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2" name="Shape 10096"/>
            <p:cNvSpPr/>
            <p:nvPr/>
          </p:nvSpPr>
          <p:spPr>
            <a:xfrm>
              <a:off x="916000" y="751733"/>
              <a:ext cx="50610" cy="65519"/>
            </a:xfrm>
            <a:custGeom>
              <a:avLst/>
              <a:gdLst/>
              <a:ahLst/>
              <a:cxnLst/>
              <a:rect l="0" t="0" r="0" b="0"/>
              <a:pathLst>
                <a:path w="50610" h="65519">
                  <a:moveTo>
                    <a:pt x="50432" y="0"/>
                  </a:moveTo>
                  <a:lnTo>
                    <a:pt x="0" y="32880"/>
                  </a:lnTo>
                  <a:lnTo>
                    <a:pt x="50610" y="65519"/>
                  </a:lnTo>
                </a:path>
              </a:pathLst>
            </a:custGeom>
            <a:ln w="1280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3" name="Shape 10097"/>
            <p:cNvSpPr/>
            <p:nvPr/>
          </p:nvSpPr>
          <p:spPr>
            <a:xfrm>
              <a:off x="1330401" y="673527"/>
              <a:ext cx="50533" cy="65519"/>
            </a:xfrm>
            <a:custGeom>
              <a:avLst/>
              <a:gdLst/>
              <a:ahLst/>
              <a:cxnLst/>
              <a:rect l="0" t="0" r="0" b="0"/>
              <a:pathLst>
                <a:path w="50533" h="65519">
                  <a:moveTo>
                    <a:pt x="51" y="0"/>
                  </a:moveTo>
                  <a:lnTo>
                    <a:pt x="50533" y="32779"/>
                  </a:lnTo>
                  <a:lnTo>
                    <a:pt x="0" y="65519"/>
                  </a:lnTo>
                </a:path>
              </a:pathLst>
            </a:custGeom>
            <a:ln w="1280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4" name="Shape 10098"/>
            <p:cNvSpPr/>
            <p:nvPr/>
          </p:nvSpPr>
          <p:spPr>
            <a:xfrm>
              <a:off x="552004" y="919712"/>
              <a:ext cx="125413" cy="386410"/>
            </a:xfrm>
            <a:custGeom>
              <a:avLst/>
              <a:gdLst/>
              <a:ahLst/>
              <a:cxnLst/>
              <a:rect l="0" t="0" r="0" b="0"/>
              <a:pathLst>
                <a:path w="125413" h="386410">
                  <a:moveTo>
                    <a:pt x="0" y="0"/>
                  </a:moveTo>
                  <a:lnTo>
                    <a:pt x="0" y="195186"/>
                  </a:lnTo>
                  <a:lnTo>
                    <a:pt x="125413" y="195186"/>
                  </a:lnTo>
                  <a:lnTo>
                    <a:pt x="125413" y="386410"/>
                  </a:lnTo>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5" name="Shape 10099"/>
            <p:cNvSpPr/>
            <p:nvPr/>
          </p:nvSpPr>
          <p:spPr>
            <a:xfrm>
              <a:off x="519231" y="909775"/>
              <a:ext cx="65519" cy="50521"/>
            </a:xfrm>
            <a:custGeom>
              <a:avLst/>
              <a:gdLst/>
              <a:ahLst/>
              <a:cxnLst/>
              <a:rect l="0" t="0" r="0" b="0"/>
              <a:pathLst>
                <a:path w="65519" h="50521">
                  <a:moveTo>
                    <a:pt x="65519" y="50521"/>
                  </a:moveTo>
                  <a:lnTo>
                    <a:pt x="32779" y="0"/>
                  </a:lnTo>
                  <a:lnTo>
                    <a:pt x="0" y="50521"/>
                  </a:lnTo>
                </a:path>
              </a:pathLst>
            </a:custGeom>
            <a:ln w="1280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6" name="Shape 10100"/>
            <p:cNvSpPr/>
            <p:nvPr/>
          </p:nvSpPr>
          <p:spPr>
            <a:xfrm>
              <a:off x="644643" y="1265540"/>
              <a:ext cx="65519" cy="50521"/>
            </a:xfrm>
            <a:custGeom>
              <a:avLst/>
              <a:gdLst/>
              <a:ahLst/>
              <a:cxnLst/>
              <a:rect l="0" t="0" r="0" b="0"/>
              <a:pathLst>
                <a:path w="65519" h="50521">
                  <a:moveTo>
                    <a:pt x="65519" y="0"/>
                  </a:moveTo>
                  <a:lnTo>
                    <a:pt x="32779" y="50521"/>
                  </a:lnTo>
                  <a:lnTo>
                    <a:pt x="0" y="0"/>
                  </a:lnTo>
                </a:path>
              </a:pathLst>
            </a:custGeom>
            <a:ln w="1280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7" name="Shape 10101"/>
            <p:cNvSpPr/>
            <p:nvPr/>
          </p:nvSpPr>
          <p:spPr>
            <a:xfrm>
              <a:off x="1249252" y="1067653"/>
              <a:ext cx="440436" cy="390944"/>
            </a:xfrm>
            <a:custGeom>
              <a:avLst/>
              <a:gdLst/>
              <a:ahLst/>
              <a:cxnLst/>
              <a:rect l="0" t="0" r="0" b="0"/>
              <a:pathLst>
                <a:path w="440436" h="390944">
                  <a:moveTo>
                    <a:pt x="0" y="390944"/>
                  </a:moveTo>
                  <a:lnTo>
                    <a:pt x="180111" y="390576"/>
                  </a:lnTo>
                  <a:lnTo>
                    <a:pt x="180111" y="51"/>
                  </a:lnTo>
                  <a:lnTo>
                    <a:pt x="440436" y="0"/>
                  </a:lnTo>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8" name="Shape 10102"/>
            <p:cNvSpPr/>
            <p:nvPr/>
          </p:nvSpPr>
          <p:spPr>
            <a:xfrm>
              <a:off x="1239326" y="1425766"/>
              <a:ext cx="50584" cy="65519"/>
            </a:xfrm>
            <a:custGeom>
              <a:avLst/>
              <a:gdLst/>
              <a:ahLst/>
              <a:cxnLst/>
              <a:rect l="0" t="0" r="0" b="0"/>
              <a:pathLst>
                <a:path w="50584" h="65519">
                  <a:moveTo>
                    <a:pt x="50444" y="0"/>
                  </a:moveTo>
                  <a:lnTo>
                    <a:pt x="0" y="32855"/>
                  </a:lnTo>
                  <a:lnTo>
                    <a:pt x="50584" y="65519"/>
                  </a:lnTo>
                </a:path>
              </a:pathLst>
            </a:custGeom>
            <a:ln w="1280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9" name="Shape 10103"/>
            <p:cNvSpPr/>
            <p:nvPr/>
          </p:nvSpPr>
          <p:spPr>
            <a:xfrm>
              <a:off x="1649091" y="1034923"/>
              <a:ext cx="50521" cy="65519"/>
            </a:xfrm>
            <a:custGeom>
              <a:avLst/>
              <a:gdLst/>
              <a:ahLst/>
              <a:cxnLst/>
              <a:rect l="0" t="0" r="0" b="0"/>
              <a:pathLst>
                <a:path w="50521" h="65519">
                  <a:moveTo>
                    <a:pt x="0" y="0"/>
                  </a:moveTo>
                  <a:lnTo>
                    <a:pt x="50521" y="32728"/>
                  </a:lnTo>
                  <a:lnTo>
                    <a:pt x="13" y="65519"/>
                  </a:lnTo>
                </a:path>
              </a:pathLst>
            </a:custGeom>
            <a:ln w="1280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30" name="Shape 10104"/>
            <p:cNvSpPr/>
            <p:nvPr/>
          </p:nvSpPr>
          <p:spPr>
            <a:xfrm>
              <a:off x="377101" y="333328"/>
              <a:ext cx="201600" cy="302806"/>
            </a:xfrm>
            <a:custGeom>
              <a:avLst/>
              <a:gdLst/>
              <a:ahLst/>
              <a:cxnLst/>
              <a:rect l="0" t="0" r="0" b="0"/>
              <a:pathLst>
                <a:path w="201600" h="302806">
                  <a:moveTo>
                    <a:pt x="50533" y="0"/>
                  </a:moveTo>
                  <a:lnTo>
                    <a:pt x="151066" y="0"/>
                  </a:lnTo>
                  <a:lnTo>
                    <a:pt x="151066" y="201917"/>
                  </a:lnTo>
                  <a:lnTo>
                    <a:pt x="201600" y="201917"/>
                  </a:lnTo>
                  <a:lnTo>
                    <a:pt x="100800" y="302806"/>
                  </a:lnTo>
                  <a:lnTo>
                    <a:pt x="0" y="201917"/>
                  </a:lnTo>
                  <a:lnTo>
                    <a:pt x="50533" y="201917"/>
                  </a:lnTo>
                  <a:lnTo>
                    <a:pt x="50533" y="0"/>
                  </a:lnTo>
                  <a:close/>
                </a:path>
              </a:pathLst>
            </a:custGeom>
            <a:ln w="0" cap="flat">
              <a:miter lim="100000"/>
            </a:ln>
          </p:spPr>
          <p:style>
            <a:lnRef idx="0">
              <a:srgbClr val="000000"/>
            </a:lnRef>
            <a:fillRef idx="1">
              <a:srgbClr val="FFFFFF"/>
            </a:fillRef>
            <a:effectRef idx="0">
              <a:scrgbClr r="0" g="0" b="0"/>
            </a:effectRef>
            <a:fontRef idx="none"/>
          </p:style>
          <p:txBody>
            <a:bodyPr/>
            <a:lstStyle/>
            <a:p>
              <a:endParaRPr lang="en-US"/>
            </a:p>
          </p:txBody>
        </p:sp>
        <p:sp>
          <p:nvSpPr>
            <p:cNvPr id="31" name="Shape 10105"/>
            <p:cNvSpPr/>
            <p:nvPr/>
          </p:nvSpPr>
          <p:spPr>
            <a:xfrm>
              <a:off x="377101" y="333328"/>
              <a:ext cx="201600" cy="302806"/>
            </a:xfrm>
            <a:custGeom>
              <a:avLst/>
              <a:gdLst/>
              <a:ahLst/>
              <a:cxnLst/>
              <a:rect l="0" t="0" r="0" b="0"/>
              <a:pathLst>
                <a:path w="201600" h="302806">
                  <a:moveTo>
                    <a:pt x="100800" y="302806"/>
                  </a:moveTo>
                  <a:lnTo>
                    <a:pt x="0" y="201917"/>
                  </a:lnTo>
                  <a:lnTo>
                    <a:pt x="50533" y="201917"/>
                  </a:lnTo>
                  <a:lnTo>
                    <a:pt x="50533" y="0"/>
                  </a:lnTo>
                  <a:lnTo>
                    <a:pt x="151066" y="0"/>
                  </a:lnTo>
                  <a:lnTo>
                    <a:pt x="151066" y="201917"/>
                  </a:lnTo>
                  <a:lnTo>
                    <a:pt x="201600" y="201917"/>
                  </a:lnTo>
                  <a:lnTo>
                    <a:pt x="100800" y="302806"/>
                  </a:lnTo>
                  <a:close/>
                </a:path>
              </a:pathLst>
            </a:custGeom>
            <a:ln w="1270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grpSp>
      <p:pic>
        <p:nvPicPr>
          <p:cNvPr id="35" name="Picture 34"/>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3278281" y="3736399"/>
            <a:ext cx="296253" cy="311066"/>
          </a:xfrm>
          <a:prstGeom prst="rect">
            <a:avLst/>
          </a:prstGeom>
        </p:spPr>
      </p:pic>
      <p:pic>
        <p:nvPicPr>
          <p:cNvPr id="36" name="Picture 35"/>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4114584" y="5449953"/>
            <a:ext cx="296253" cy="311066"/>
          </a:xfrm>
          <a:prstGeom prst="rect">
            <a:avLst/>
          </a:prstGeom>
        </p:spPr>
      </p:pic>
      <p:pic>
        <p:nvPicPr>
          <p:cNvPr id="37" name="Picture 36"/>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3198528" y="4726549"/>
            <a:ext cx="227879" cy="227879"/>
          </a:xfrm>
          <a:prstGeom prst="rect">
            <a:avLst/>
          </a:prstGeom>
        </p:spPr>
      </p:pic>
    </p:spTree>
    <p:extLst>
      <p:ext uri="{BB962C8B-B14F-4D97-AF65-F5344CB8AC3E}">
        <p14:creationId xmlns:p14="http://schemas.microsoft.com/office/powerpoint/2010/main" val="1773852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lstStyle/>
          <a:p>
            <a:r>
              <a:rPr lang="en-US" b="1" dirty="0"/>
              <a:t>Ingredients of an entity object</a:t>
            </a:r>
            <a:endParaRPr lang="en-US" dirty="0"/>
          </a:p>
        </p:txBody>
      </p:sp>
      <p:sp>
        <p:nvSpPr>
          <p:cNvPr id="3" name="Content Placeholder 2"/>
          <p:cNvSpPr>
            <a:spLocks noGrp="1"/>
          </p:cNvSpPr>
          <p:nvPr>
            <p:ph idx="1"/>
          </p:nvPr>
        </p:nvSpPr>
        <p:spPr>
          <a:xfrm>
            <a:off x="1484310" y="1544729"/>
            <a:ext cx="10018713" cy="4978901"/>
          </a:xfrm>
        </p:spPr>
        <p:txBody>
          <a:bodyPr>
            <a:normAutofit/>
          </a:bodyPr>
          <a:lstStyle/>
          <a:p>
            <a:pPr marL="0" indent="0">
              <a:buNone/>
            </a:pPr>
            <a:r>
              <a:rPr lang="en-US" dirty="0"/>
              <a:t>An entity object is composed of the following components</a:t>
            </a:r>
            <a:r>
              <a:rPr lang="en-US" dirty="0" smtClean="0"/>
              <a:t>:</a:t>
            </a:r>
          </a:p>
          <a:p>
            <a:r>
              <a:rPr lang="en-US" b="1" dirty="0" smtClean="0"/>
              <a:t>Entity object definition XML metadata file</a:t>
            </a:r>
            <a:r>
              <a:rPr lang="en-US" dirty="0" smtClean="0"/>
              <a:t>: This file is an entity descriptor, which holds metadata definition for the entity. This file stores the following configurations for an entity object</a:t>
            </a:r>
          </a:p>
          <a:p>
            <a:pPr lvl="1"/>
            <a:r>
              <a:rPr lang="en-US" dirty="0" smtClean="0"/>
              <a:t>database </a:t>
            </a:r>
            <a:r>
              <a:rPr lang="en-US" dirty="0"/>
              <a:t>object on which the entity is built upon. </a:t>
            </a:r>
            <a:r>
              <a:rPr lang="en-US" dirty="0" smtClean="0"/>
              <a:t>can </a:t>
            </a:r>
            <a:r>
              <a:rPr lang="en-US" dirty="0"/>
              <a:t>be built from a database table, view, synonyms, or materialized view.</a:t>
            </a:r>
          </a:p>
          <a:p>
            <a:pPr lvl="1"/>
            <a:r>
              <a:rPr lang="en-US" dirty="0" smtClean="0"/>
              <a:t>the </a:t>
            </a:r>
            <a:r>
              <a:rPr lang="en-US" dirty="0"/>
              <a:t>attribute definition for each column present in the entity object. This includes the </a:t>
            </a:r>
            <a:r>
              <a:rPr lang="en-US" dirty="0" err="1"/>
              <a:t>datatype</a:t>
            </a:r>
            <a:r>
              <a:rPr lang="en-US" dirty="0"/>
              <a:t>, length, precision, validation </a:t>
            </a:r>
            <a:r>
              <a:rPr lang="en-US" dirty="0" smtClean="0"/>
              <a:t>rules , </a:t>
            </a:r>
            <a:r>
              <a:rPr lang="en-US" dirty="0"/>
              <a:t>UI hints </a:t>
            </a:r>
            <a:r>
              <a:rPr lang="en-US" dirty="0" smtClean="0"/>
              <a:t>, </a:t>
            </a:r>
            <a:r>
              <a:rPr lang="en-US" dirty="0"/>
              <a:t>and updatability of the </a:t>
            </a:r>
            <a:r>
              <a:rPr lang="en-US" dirty="0" smtClean="0"/>
              <a:t>attribute</a:t>
            </a:r>
          </a:p>
          <a:p>
            <a:pPr lvl="1"/>
            <a:r>
              <a:rPr lang="en-US" dirty="0" smtClean="0"/>
              <a:t>View </a:t>
            </a:r>
            <a:r>
              <a:rPr lang="en-US" dirty="0" err="1"/>
              <a:t>accessors</a:t>
            </a:r>
            <a:r>
              <a:rPr lang="en-US" dirty="0"/>
              <a:t> and entity </a:t>
            </a:r>
            <a:r>
              <a:rPr lang="en-US" dirty="0" err="1"/>
              <a:t>accessor</a:t>
            </a:r>
            <a:r>
              <a:rPr lang="en-US" dirty="0"/>
              <a:t> attributes</a:t>
            </a:r>
            <a:r>
              <a:rPr lang="en-US" dirty="0" smtClean="0"/>
              <a:t>'.</a:t>
            </a:r>
            <a:endParaRPr lang="en-US" dirty="0"/>
          </a:p>
          <a:p>
            <a:pPr lvl="1"/>
            <a:r>
              <a:rPr lang="en-US" dirty="0" smtClean="0"/>
              <a:t>Business </a:t>
            </a:r>
            <a:r>
              <a:rPr lang="en-US" dirty="0"/>
              <a:t>event definitions that are used for launching business processes in a service oriented environment. </a:t>
            </a:r>
          </a:p>
          <a:p>
            <a:pPr lvl="2"/>
            <a:endParaRPr lang="en-US" dirty="0"/>
          </a:p>
        </p:txBody>
      </p:sp>
    </p:spTree>
    <p:extLst>
      <p:ext uri="{BB962C8B-B14F-4D97-AF65-F5344CB8AC3E}">
        <p14:creationId xmlns:p14="http://schemas.microsoft.com/office/powerpoint/2010/main" val="501200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lstStyle/>
          <a:p>
            <a:r>
              <a:rPr lang="en-US" b="1" dirty="0"/>
              <a:t>Ingredients of an entity object</a:t>
            </a:r>
            <a:endParaRPr lang="en-US" dirty="0"/>
          </a:p>
        </p:txBody>
      </p:sp>
      <p:sp>
        <p:nvSpPr>
          <p:cNvPr id="3" name="Content Placeholder 2"/>
          <p:cNvSpPr>
            <a:spLocks noGrp="1"/>
          </p:cNvSpPr>
          <p:nvPr>
            <p:ph idx="1"/>
          </p:nvPr>
        </p:nvSpPr>
        <p:spPr>
          <a:xfrm>
            <a:off x="1484310" y="1544729"/>
            <a:ext cx="10018713" cy="4978901"/>
          </a:xfrm>
        </p:spPr>
        <p:txBody>
          <a:bodyPr>
            <a:normAutofit/>
          </a:bodyPr>
          <a:lstStyle/>
          <a:p>
            <a:pPr marL="0" indent="0">
              <a:buNone/>
            </a:pPr>
            <a:r>
              <a:rPr lang="en-US" dirty="0"/>
              <a:t>An entity object is composed of the following components</a:t>
            </a:r>
            <a:r>
              <a:rPr lang="en-US" dirty="0" smtClean="0"/>
              <a:t>:</a:t>
            </a:r>
          </a:p>
          <a:p>
            <a:r>
              <a:rPr lang="en-US" b="1" dirty="0"/>
              <a:t>Entity definition</a:t>
            </a:r>
            <a:r>
              <a:rPr lang="en-US" dirty="0"/>
              <a:t>: This class acts as a runtime Java class representation for  the entity object definition XML metadata </a:t>
            </a:r>
            <a:r>
              <a:rPr lang="en-US" dirty="0" smtClean="0"/>
              <a:t>file extended from </a:t>
            </a:r>
            <a:r>
              <a:rPr lang="en-US" b="1" dirty="0" err="1"/>
              <a:t>oracle.jbo</a:t>
            </a:r>
            <a:r>
              <a:rPr lang="en-US" b="1" dirty="0"/>
              <a:t>. </a:t>
            </a:r>
            <a:r>
              <a:rPr lang="en-US" b="1" dirty="0" err="1" smtClean="0"/>
              <a:t>server.EntityDefImpl</a:t>
            </a:r>
            <a:r>
              <a:rPr lang="en-US" b="1" dirty="0" smtClean="0"/>
              <a:t>.</a:t>
            </a:r>
          </a:p>
          <a:p>
            <a:r>
              <a:rPr lang="en-US" b="1" dirty="0"/>
              <a:t>Entity object</a:t>
            </a:r>
            <a:r>
              <a:rPr lang="en-US" dirty="0"/>
              <a:t>: This class represents individual entity instance created from the entity definition at </a:t>
            </a:r>
            <a:r>
              <a:rPr lang="en-US" dirty="0" smtClean="0"/>
              <a:t>runtime extended from </a:t>
            </a:r>
            <a:r>
              <a:rPr lang="en-US" b="1" dirty="0" err="1" smtClean="0"/>
              <a:t>oracle.jbo.server.EntityImpl</a:t>
            </a:r>
            <a:r>
              <a:rPr lang="en-US" b="1" dirty="0" smtClean="0"/>
              <a:t>. </a:t>
            </a:r>
            <a:r>
              <a:rPr lang="en-US" dirty="0"/>
              <a:t>In  simple words, an entity object instance represents a row in the </a:t>
            </a:r>
            <a:r>
              <a:rPr lang="en-US" dirty="0" err="1"/>
              <a:t>datasource</a:t>
            </a:r>
            <a:r>
              <a:rPr lang="en-US" dirty="0"/>
              <a:t>. </a:t>
            </a:r>
            <a:endParaRPr lang="en-US" dirty="0" smtClean="0"/>
          </a:p>
          <a:p>
            <a:pPr lvl="0"/>
            <a:r>
              <a:rPr lang="en-US" b="1" dirty="0"/>
              <a:t>Entity collection</a:t>
            </a:r>
            <a:r>
              <a:rPr lang="en-US" dirty="0"/>
              <a:t>: This class represents the cache of the entity object class held in memory for a </a:t>
            </a:r>
            <a:r>
              <a:rPr lang="en-US" dirty="0" smtClean="0"/>
              <a:t>transaction .general class is </a:t>
            </a:r>
            <a:r>
              <a:rPr lang="en-US" b="1" dirty="0" err="1" smtClean="0"/>
              <a:t>oracle.jbo.server</a:t>
            </a:r>
            <a:r>
              <a:rPr lang="en-US" b="1" dirty="0"/>
              <a:t>. </a:t>
            </a:r>
            <a:r>
              <a:rPr lang="en-US" b="1" dirty="0" err="1" smtClean="0"/>
              <a:t>EntityCache</a:t>
            </a:r>
            <a:r>
              <a:rPr lang="en-US" b="1" smtClean="0"/>
              <a:t>.</a:t>
            </a:r>
            <a:endParaRPr lang="en-US" dirty="0"/>
          </a:p>
          <a:p>
            <a:endParaRPr lang="en-US" dirty="0"/>
          </a:p>
        </p:txBody>
      </p:sp>
    </p:spTree>
    <p:extLst>
      <p:ext uri="{BB962C8B-B14F-4D97-AF65-F5344CB8AC3E}">
        <p14:creationId xmlns:p14="http://schemas.microsoft.com/office/powerpoint/2010/main" val="3543570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lstStyle/>
          <a:p>
            <a:r>
              <a:rPr lang="en-US" b="1" dirty="0"/>
              <a:t>Core features of ADF entity objects</a:t>
            </a:r>
            <a:endParaRPr lang="en-US" dirty="0"/>
          </a:p>
        </p:txBody>
      </p:sp>
      <p:sp>
        <p:nvSpPr>
          <p:cNvPr id="3" name="Content Placeholder 2"/>
          <p:cNvSpPr>
            <a:spLocks noGrp="1"/>
          </p:cNvSpPr>
          <p:nvPr>
            <p:ph idx="1"/>
          </p:nvPr>
        </p:nvSpPr>
        <p:spPr>
          <a:xfrm>
            <a:off x="1484310" y="1544729"/>
            <a:ext cx="10018713" cy="4978901"/>
          </a:xfrm>
        </p:spPr>
        <p:txBody>
          <a:bodyPr>
            <a:normAutofit fontScale="92500" lnSpcReduction="10000"/>
          </a:bodyPr>
          <a:lstStyle/>
          <a:p>
            <a:pPr marL="0" indent="0">
              <a:buNone/>
            </a:pPr>
            <a:r>
              <a:rPr lang="en-US" dirty="0"/>
              <a:t>Oracle ADF entity objects </a:t>
            </a:r>
            <a:r>
              <a:rPr lang="en-US" dirty="0" smtClean="0"/>
              <a:t>are </a:t>
            </a:r>
            <a:r>
              <a:rPr lang="en-US" dirty="0"/>
              <a:t>an end-to-end ORM tool with many out-of-the-box features:</a:t>
            </a:r>
          </a:p>
          <a:p>
            <a:pPr lvl="1" fontAlgn="base"/>
            <a:r>
              <a:rPr lang="en-US" dirty="0"/>
              <a:t>Visual and declarative development</a:t>
            </a:r>
          </a:p>
          <a:p>
            <a:pPr lvl="1" fontAlgn="base"/>
            <a:r>
              <a:rPr lang="en-US" dirty="0"/>
              <a:t>Associations</a:t>
            </a:r>
          </a:p>
          <a:p>
            <a:pPr lvl="1" fontAlgn="base"/>
            <a:r>
              <a:rPr lang="en-US" dirty="0"/>
              <a:t>Declarative validation</a:t>
            </a:r>
          </a:p>
          <a:p>
            <a:pPr lvl="1" fontAlgn="base"/>
            <a:r>
              <a:rPr lang="en-US" dirty="0"/>
              <a:t>Entity inheritance</a:t>
            </a:r>
          </a:p>
          <a:p>
            <a:pPr lvl="1" fontAlgn="base"/>
            <a:r>
              <a:rPr lang="en-US" dirty="0"/>
              <a:t>Entity caching</a:t>
            </a:r>
          </a:p>
          <a:p>
            <a:pPr lvl="1" fontAlgn="base"/>
            <a:r>
              <a:rPr lang="en-US" dirty="0"/>
              <a:t>Built-in CRUD operations</a:t>
            </a:r>
          </a:p>
          <a:p>
            <a:pPr lvl="1" fontAlgn="base"/>
            <a:r>
              <a:rPr lang="en-US" dirty="0"/>
              <a:t>Concurrency handling</a:t>
            </a:r>
          </a:p>
          <a:p>
            <a:pPr lvl="1" fontAlgn="base"/>
            <a:r>
              <a:rPr lang="en-US" dirty="0"/>
              <a:t>Customizable framework components</a:t>
            </a:r>
          </a:p>
          <a:p>
            <a:pPr lvl="1" fontAlgn="base"/>
            <a:r>
              <a:rPr lang="en-US" dirty="0"/>
              <a:t>Domain-driven development</a:t>
            </a:r>
          </a:p>
          <a:p>
            <a:pPr lvl="1" fontAlgn="base"/>
            <a:r>
              <a:rPr lang="en-US" dirty="0"/>
              <a:t>Security-enabled business </a:t>
            </a:r>
            <a:r>
              <a:rPr lang="en-US" dirty="0" smtClean="0"/>
              <a:t>components</a:t>
            </a:r>
            <a:endParaRPr lang="en-US" dirty="0"/>
          </a:p>
        </p:txBody>
      </p:sp>
    </p:spTree>
    <p:extLst>
      <p:ext uri="{BB962C8B-B14F-4D97-AF65-F5344CB8AC3E}">
        <p14:creationId xmlns:p14="http://schemas.microsoft.com/office/powerpoint/2010/main" val="1080340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lstStyle/>
          <a:p>
            <a:r>
              <a:rPr lang="en-US" b="1" dirty="0"/>
              <a:t>Developing entity objects</a:t>
            </a:r>
            <a:endParaRPr lang="en-US" dirty="0"/>
          </a:p>
        </p:txBody>
      </p:sp>
      <p:sp>
        <p:nvSpPr>
          <p:cNvPr id="3" name="Content Placeholder 2"/>
          <p:cNvSpPr>
            <a:spLocks noGrp="1"/>
          </p:cNvSpPr>
          <p:nvPr>
            <p:ph idx="1"/>
          </p:nvPr>
        </p:nvSpPr>
        <p:spPr>
          <a:xfrm>
            <a:off x="1484310" y="1544729"/>
            <a:ext cx="10018713" cy="4978901"/>
          </a:xfrm>
        </p:spPr>
        <p:txBody>
          <a:bodyPr>
            <a:normAutofit/>
          </a:bodyPr>
          <a:lstStyle/>
          <a:p>
            <a:pPr lvl="0"/>
            <a:r>
              <a:rPr lang="en-US" b="1" dirty="0"/>
              <a:t>Creating a database connection</a:t>
            </a:r>
            <a:endParaRPr lang="en-US" dirty="0"/>
          </a:p>
          <a:p>
            <a:pPr lvl="0"/>
            <a:r>
              <a:rPr lang="en-US" b="1" dirty="0" smtClean="0"/>
              <a:t>Initializing </a:t>
            </a:r>
            <a:r>
              <a:rPr lang="en-US" b="1" dirty="0"/>
              <a:t>the ADF model </a:t>
            </a:r>
            <a:r>
              <a:rPr lang="en-US" b="1" dirty="0" smtClean="0"/>
              <a:t>project</a:t>
            </a:r>
          </a:p>
          <a:p>
            <a:pPr lvl="0"/>
            <a:r>
              <a:rPr lang="en-US" b="1" dirty="0"/>
              <a:t>Creating entity objects</a:t>
            </a:r>
            <a:endParaRPr lang="en-US" dirty="0"/>
          </a:p>
          <a:p>
            <a:pPr lvl="1" fontAlgn="base"/>
            <a:r>
              <a:rPr lang="en-US" b="1" dirty="0"/>
              <a:t>Using Create Business Components from the Tables option</a:t>
            </a:r>
            <a:endParaRPr lang="en-US" dirty="0"/>
          </a:p>
          <a:p>
            <a:pPr lvl="1" fontAlgn="base"/>
            <a:r>
              <a:rPr lang="en-US" b="1" dirty="0"/>
              <a:t>Using the Create Entity Object wizard</a:t>
            </a:r>
            <a:endParaRPr lang="en-US" dirty="0"/>
          </a:p>
          <a:p>
            <a:pPr lvl="0"/>
            <a:endParaRPr lang="en-US" dirty="0"/>
          </a:p>
          <a:p>
            <a:pPr marL="0" indent="0">
              <a:buNone/>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1484310" y="12878"/>
            <a:ext cx="2272554" cy="1236373"/>
          </a:xfrm>
          <a:prstGeom prst="rect">
            <a:avLst/>
          </a:prstGeom>
        </p:spPr>
      </p:pic>
    </p:spTree>
    <p:extLst>
      <p:ext uri="{BB962C8B-B14F-4D97-AF65-F5344CB8AC3E}">
        <p14:creationId xmlns:p14="http://schemas.microsoft.com/office/powerpoint/2010/main" val="1747178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lstStyle/>
          <a:p>
            <a:r>
              <a:rPr lang="en-US" b="1" dirty="0"/>
              <a:t>Choosing the database object type</a:t>
            </a:r>
          </a:p>
        </p:txBody>
      </p:sp>
      <p:sp>
        <p:nvSpPr>
          <p:cNvPr id="3" name="Content Placeholder 2"/>
          <p:cNvSpPr>
            <a:spLocks noGrp="1"/>
          </p:cNvSpPr>
          <p:nvPr>
            <p:ph idx="1"/>
          </p:nvPr>
        </p:nvSpPr>
        <p:spPr>
          <a:xfrm>
            <a:off x="1484310" y="1544729"/>
            <a:ext cx="10018713" cy="4978901"/>
          </a:xfrm>
        </p:spPr>
        <p:txBody>
          <a:bodyPr>
            <a:normAutofit/>
          </a:bodyPr>
          <a:lstStyle/>
          <a:p>
            <a:pPr marL="0" indent="0">
              <a:buNone/>
            </a:pPr>
            <a:r>
              <a:rPr lang="en-US" dirty="0" smtClean="0"/>
              <a:t>Build entity objects from the following database object types:</a:t>
            </a:r>
          </a:p>
          <a:p>
            <a:pPr lvl="0" fontAlgn="base"/>
            <a:r>
              <a:rPr lang="en-US" b="1" dirty="0" smtClean="0"/>
              <a:t>Tables</a:t>
            </a:r>
          </a:p>
          <a:p>
            <a:pPr lvl="0" fontAlgn="base"/>
            <a:r>
              <a:rPr lang="en-US" b="1" dirty="0" smtClean="0"/>
              <a:t>Views : </a:t>
            </a:r>
            <a:r>
              <a:rPr lang="en-US" dirty="0" smtClean="0"/>
              <a:t>If </a:t>
            </a:r>
            <a:r>
              <a:rPr lang="en-US" dirty="0"/>
              <a:t>you want to build entity objects by using the database view to insert, update, or delete table rows, the view should be updatable. </a:t>
            </a:r>
            <a:endParaRPr lang="en-US" b="1" dirty="0" smtClean="0"/>
          </a:p>
          <a:p>
            <a:pPr lvl="0" fontAlgn="base"/>
            <a:r>
              <a:rPr lang="en-US" b="1" dirty="0" smtClean="0"/>
              <a:t>Synonyms</a:t>
            </a:r>
            <a:r>
              <a:rPr lang="en-US" dirty="0"/>
              <a:t>: A synonym is an alias for any table, view, or materialized view. </a:t>
            </a:r>
            <a:endParaRPr lang="en-US" b="1" dirty="0" smtClean="0"/>
          </a:p>
          <a:p>
            <a:pPr lvl="0" fontAlgn="base"/>
            <a:r>
              <a:rPr lang="en-US" b="1" dirty="0"/>
              <a:t>Materialized </a:t>
            </a:r>
            <a:r>
              <a:rPr lang="en-US" b="1" dirty="0" smtClean="0"/>
              <a:t>view: </a:t>
            </a:r>
            <a:r>
              <a:rPr lang="en-US" dirty="0" smtClean="0"/>
              <a:t>A </a:t>
            </a:r>
            <a:r>
              <a:rPr lang="en-US" dirty="0"/>
              <a:t>materialized view is a database object that contains the results of a query.</a:t>
            </a:r>
          </a:p>
        </p:txBody>
      </p:sp>
    </p:spTree>
    <p:extLst>
      <p:ext uri="{BB962C8B-B14F-4D97-AF65-F5344CB8AC3E}">
        <p14:creationId xmlns:p14="http://schemas.microsoft.com/office/powerpoint/2010/main" val="1415918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fontScale="90000"/>
          </a:bodyPr>
          <a:lstStyle/>
          <a:p>
            <a:r>
              <a:rPr lang="en-US" b="1" dirty="0"/>
              <a:t>Generating Java classes for entity components</a:t>
            </a:r>
            <a:endParaRPr lang="en-US" dirty="0"/>
          </a:p>
        </p:txBody>
      </p:sp>
      <p:sp>
        <p:nvSpPr>
          <p:cNvPr id="3" name="Content Placeholder 2"/>
          <p:cNvSpPr>
            <a:spLocks noGrp="1"/>
          </p:cNvSpPr>
          <p:nvPr>
            <p:ph idx="1"/>
          </p:nvPr>
        </p:nvSpPr>
        <p:spPr>
          <a:xfrm>
            <a:off x="1484310" y="1544729"/>
            <a:ext cx="10018713" cy="4978901"/>
          </a:xfrm>
        </p:spPr>
        <p:txBody>
          <a:bodyPr>
            <a:normAutofit/>
          </a:bodyPr>
          <a:lstStyle/>
          <a:p>
            <a:pPr lvl="0" fontAlgn="base"/>
            <a:r>
              <a:rPr lang="en-US" b="1" dirty="0"/>
              <a:t>Entity object class</a:t>
            </a:r>
            <a:r>
              <a:rPr lang="en-US" dirty="0"/>
              <a:t>: This class is the more frequently sub-classed class and is used for customizing business logic or runtime behavior for an entity instance</a:t>
            </a:r>
          </a:p>
          <a:p>
            <a:pPr lvl="0" fontAlgn="base"/>
            <a:r>
              <a:rPr lang="en-US" b="1" dirty="0"/>
              <a:t>Entity collection class</a:t>
            </a:r>
            <a:r>
              <a:rPr lang="en-US" dirty="0"/>
              <a:t>: This class is for customizing the default entity  caching implementation. </a:t>
            </a:r>
            <a:endParaRPr lang="en-US" dirty="0" smtClean="0"/>
          </a:p>
          <a:p>
            <a:pPr lvl="0" fontAlgn="base"/>
            <a:r>
              <a:rPr lang="en-US" b="1" dirty="0" smtClean="0"/>
              <a:t>Entity </a:t>
            </a:r>
            <a:r>
              <a:rPr lang="en-US" b="1" dirty="0"/>
              <a:t>definition class</a:t>
            </a:r>
            <a:r>
              <a:rPr lang="en-US" dirty="0"/>
              <a:t>: </a:t>
            </a:r>
            <a:r>
              <a:rPr lang="en-US" dirty="0" smtClean="0"/>
              <a:t>For </a:t>
            </a:r>
            <a:r>
              <a:rPr lang="en-US" dirty="0"/>
              <a:t>example, if you want to modify the properties of an </a:t>
            </a:r>
            <a:r>
              <a:rPr lang="en-US" dirty="0" smtClean="0"/>
              <a:t>entity </a:t>
            </a:r>
            <a:r>
              <a:rPr lang="en-US" dirty="0"/>
              <a:t>object or attributes of an entity object at runtime, you can override the </a:t>
            </a:r>
            <a:r>
              <a:rPr lang="en-US" b="1" dirty="0" err="1" smtClean="0"/>
              <a:t>resolveDefObject</a:t>
            </a:r>
            <a:r>
              <a:rPr lang="en-US" b="1" dirty="0"/>
              <a:t>()</a:t>
            </a:r>
            <a:r>
              <a:rPr lang="en-US" dirty="0"/>
              <a:t> method.</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1046428" y="0"/>
            <a:ext cx="2272554" cy="1236373"/>
          </a:xfrm>
          <a:prstGeom prst="rect">
            <a:avLst/>
          </a:prstGeom>
        </p:spPr>
      </p:pic>
    </p:spTree>
    <p:extLst>
      <p:ext uri="{BB962C8B-B14F-4D97-AF65-F5344CB8AC3E}">
        <p14:creationId xmlns:p14="http://schemas.microsoft.com/office/powerpoint/2010/main" val="10229694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TC103457496[[fn=Parallax]]</Template>
  <TotalTime>694</TotalTime>
  <Words>1793</Words>
  <Application>Microsoft Office PowerPoint</Application>
  <PresentationFormat>Widescreen</PresentationFormat>
  <Paragraphs>198</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Book Antiqua</vt:lpstr>
      <vt:lpstr>Calibri</vt:lpstr>
      <vt:lpstr>Corbel</vt:lpstr>
      <vt:lpstr>Corbel (Headings)</vt:lpstr>
      <vt:lpstr>Courier New</vt:lpstr>
      <vt:lpstr>Franklin Gothic</vt:lpstr>
      <vt:lpstr>Tahoma</vt:lpstr>
      <vt:lpstr>Parallax</vt:lpstr>
      <vt:lpstr>Introducing Entity Object</vt:lpstr>
      <vt:lpstr>Introduction</vt:lpstr>
      <vt:lpstr>Ingredients of an entity object</vt:lpstr>
      <vt:lpstr>Ingredients of an entity object</vt:lpstr>
      <vt:lpstr>Ingredients of an entity object</vt:lpstr>
      <vt:lpstr>Core features of ADF entity objects</vt:lpstr>
      <vt:lpstr>Developing entity objects</vt:lpstr>
      <vt:lpstr>Choosing the database object type</vt:lpstr>
      <vt:lpstr>Generating Java classes for entity components</vt:lpstr>
      <vt:lpstr>Commonly used properties of an entity attribute</vt:lpstr>
      <vt:lpstr>Attribute names in an entity object</vt:lpstr>
      <vt:lpstr>Attribute types in an entity object</vt:lpstr>
      <vt:lpstr>Attribute types in an entity object</vt:lpstr>
      <vt:lpstr>Persistent and transient attributes</vt:lpstr>
      <vt:lpstr>Specifying a default value for an entity attribute</vt:lpstr>
      <vt:lpstr>Defining the primary key</vt:lpstr>
      <vt:lpstr>Defining the primary key</vt:lpstr>
      <vt:lpstr>Updatability of entity attributes</vt:lpstr>
      <vt:lpstr>Refreshing attributes on posting changes to the database</vt:lpstr>
      <vt:lpstr>Commonly used properties of an entity attribute</vt:lpstr>
      <vt:lpstr>Handling Oracle Sequences</vt:lpstr>
      <vt:lpstr>Setting an alternate key for an entity object</vt:lpstr>
      <vt:lpstr>Defining entity association</vt:lpstr>
      <vt:lpstr>Defining entity association</vt:lpstr>
      <vt:lpstr>Composition association</vt:lpstr>
      <vt:lpstr>Retaining the association accessor row set</vt:lpstr>
      <vt:lpstr>Creating new Entity</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Oracle ADF</dc:title>
  <dc:creator>Hosein Zare</dc:creator>
  <cp:lastModifiedBy>Hosein Zare</cp:lastModifiedBy>
  <cp:revision>133</cp:revision>
  <dcterms:created xsi:type="dcterms:W3CDTF">2013-09-28T20:16:03Z</dcterms:created>
  <dcterms:modified xsi:type="dcterms:W3CDTF">2013-10-18T21:05:30Z</dcterms:modified>
</cp:coreProperties>
</file>