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56"/>
            <p14:sldId id="257"/>
            <p14:sldId id="258"/>
            <p14:sldId id="259"/>
            <p14:sldId id="260"/>
            <p14:sldId id="261"/>
            <p14:sldId id="262"/>
            <p14:sldId id="263"/>
            <p14:sldId id="264"/>
            <p14:sldId id="265"/>
            <p14:sldId id="266"/>
            <p14:sldId id="267"/>
            <p14:sldId id="268"/>
            <p14:sldId id="269"/>
            <p14:sldId id="271"/>
            <p14:sldId id="270"/>
            <p14:sldId id="272"/>
            <p14:sldId id="273"/>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autoAdjust="0"/>
  </p:normalViewPr>
  <p:slideViewPr>
    <p:cSldViewPr snapToGrid="0">
      <p:cViewPr varScale="1">
        <p:scale>
          <a:sx n="74" d="100"/>
          <a:sy n="74" d="100"/>
        </p:scale>
        <p:origin x="67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10/22/2013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dirty="0"/>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6686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495287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51700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2287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46729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93482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800768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2106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07588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49293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12952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80477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357456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80657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206759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387782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10/22/2013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dirty="0"/>
          </a:p>
        </p:txBody>
      </p:sp>
    </p:spTree>
    <p:extLst>
      <p:ext uri="{BB962C8B-B14F-4D97-AF65-F5344CB8AC3E}">
        <p14:creationId xmlns:p14="http://schemas.microsoft.com/office/powerpoint/2010/main" val="1784305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10/22/2013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dirty="0"/>
          </a:p>
        </p:txBody>
      </p:sp>
    </p:spTree>
    <p:extLst>
      <p:ext uri="{BB962C8B-B14F-4D97-AF65-F5344CB8AC3E}">
        <p14:creationId xmlns:p14="http://schemas.microsoft.com/office/powerpoint/2010/main" val="1660697749"/>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Introducing Entity </a:t>
            </a:r>
            <a:r>
              <a:rPr lang="en-US" dirty="0" smtClean="0"/>
              <a:t>Object</a:t>
            </a:r>
            <a:br>
              <a:rPr lang="en-US" dirty="0" smtClean="0"/>
            </a:br>
            <a:r>
              <a:rPr lang="en-US" dirty="0" smtClean="0"/>
              <a:t>Business Rules</a:t>
            </a:r>
            <a:endParaRPr lang="en-US" dirty="0"/>
          </a:p>
        </p:txBody>
      </p:sp>
      <p:sp>
        <p:nvSpPr>
          <p:cNvPr id="3" name="Subtitle 2"/>
          <p:cNvSpPr>
            <a:spLocks noGrp="1"/>
          </p:cNvSpPr>
          <p:nvPr>
            <p:ph type="subTitle" idx="1"/>
          </p:nvPr>
        </p:nvSpPr>
        <p:spPr/>
        <p:txBody>
          <a:bodyPr/>
          <a:lstStyle/>
          <a:p>
            <a:r>
              <a:rPr lang="en-US" dirty="0" smtClean="0"/>
              <a:t>(</a:t>
            </a:r>
            <a:r>
              <a:rPr lang="en-US" smtClean="0"/>
              <a:t>Section </a:t>
            </a:r>
            <a:r>
              <a:rPr lang="en-US" smtClean="0"/>
              <a:t>4)</a:t>
            </a:r>
            <a:endParaRPr lang="en-US" dirty="0"/>
          </a:p>
        </p:txBody>
      </p:sp>
    </p:spTree>
    <p:extLst>
      <p:ext uri="{BB962C8B-B14F-4D97-AF65-F5344CB8AC3E}">
        <p14:creationId xmlns:p14="http://schemas.microsoft.com/office/powerpoint/2010/main" val="3106202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Make </a:t>
            </a:r>
            <a:r>
              <a:rPr lang="en-US" b="1" dirty="0"/>
              <a:t>Sure a Value Falls </a:t>
            </a:r>
            <a:r>
              <a:rPr lang="en-US" b="1" dirty="0" smtClean="0"/>
              <a:t>in </a:t>
            </a:r>
            <a:r>
              <a:rPr lang="en-US" b="1" dirty="0"/>
              <a:t>Certain Range</a:t>
            </a:r>
            <a:endParaRPr lang="en-US" dirty="0"/>
          </a:p>
        </p:txBody>
      </p:sp>
      <p:sp>
        <p:nvSpPr>
          <p:cNvPr id="3" name="Content Placeholder 2"/>
          <p:cNvSpPr>
            <a:spLocks noGrp="1"/>
          </p:cNvSpPr>
          <p:nvPr>
            <p:ph idx="1"/>
          </p:nvPr>
        </p:nvSpPr>
        <p:spPr>
          <a:xfrm>
            <a:off x="1484310" y="1403797"/>
            <a:ext cx="10018713" cy="5306095"/>
          </a:xfrm>
        </p:spPr>
        <p:txBody>
          <a:bodyPr>
            <a:normAutofit/>
          </a:bodyPr>
          <a:lstStyle/>
          <a:p>
            <a:r>
              <a:rPr lang="en-US" dirty="0"/>
              <a:t>The Range validator performs a logical comparison between an entity attribute and a range of values. When you add a Range validator, you specify minimum and maximum literal values. &lt;</a:t>
            </a:r>
            <a:r>
              <a:rPr lang="en-US" dirty="0" err="1"/>
              <a:t>RangeValidationBean</a:t>
            </a:r>
            <a:r>
              <a:rPr lang="en-US" dirty="0"/>
              <a:t>&gt; tag in entity</a:t>
            </a:r>
            <a:r>
              <a:rPr lang="en-US" dirty="0" smtClean="0"/>
              <a:t>.</a:t>
            </a:r>
            <a:endParaRPr lang="en-US" dirty="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660062" y="0"/>
            <a:ext cx="2272554" cy="1236373"/>
          </a:xfrm>
          <a:prstGeom prst="rect">
            <a:avLst/>
          </a:prstGeom>
        </p:spPr>
      </p:pic>
    </p:spTree>
    <p:extLst>
      <p:ext uri="{BB962C8B-B14F-4D97-AF65-F5344CB8AC3E}">
        <p14:creationId xmlns:p14="http://schemas.microsoft.com/office/powerpoint/2010/main" val="3228994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Validate Against a Number of Bytes or Characters</a:t>
            </a:r>
            <a:endParaRPr lang="en-US" dirty="0"/>
          </a:p>
        </p:txBody>
      </p:sp>
      <p:sp>
        <p:nvSpPr>
          <p:cNvPr id="3" name="Content Placeholder 2"/>
          <p:cNvSpPr>
            <a:spLocks noGrp="1"/>
          </p:cNvSpPr>
          <p:nvPr>
            <p:ph idx="1"/>
          </p:nvPr>
        </p:nvSpPr>
        <p:spPr>
          <a:xfrm>
            <a:off x="1484310" y="1403797"/>
            <a:ext cx="10018713" cy="5306095"/>
          </a:xfrm>
        </p:spPr>
        <p:txBody>
          <a:bodyPr>
            <a:normAutofit/>
          </a:bodyPr>
          <a:lstStyle/>
          <a:p>
            <a:r>
              <a:rPr lang="en-US" dirty="0"/>
              <a:t>The Length validator validates whether the string length (in characters or bytes) of an attribute's value is less than, equal to, or greater than a specified number, or whether it lies between a pair of numbers. </a:t>
            </a:r>
            <a:r>
              <a:rPr lang="en-US" dirty="0" smtClean="0"/>
              <a:t>&lt;</a:t>
            </a:r>
            <a:r>
              <a:rPr lang="en-US" dirty="0" err="1"/>
              <a:t>LengthValidationBean</a:t>
            </a:r>
            <a:r>
              <a:rPr lang="en-US" dirty="0"/>
              <a:t>&gt; tag in entity.</a:t>
            </a: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660062" y="0"/>
            <a:ext cx="2272554" cy="1236373"/>
          </a:xfrm>
          <a:prstGeom prst="rect">
            <a:avLst/>
          </a:prstGeom>
        </p:spPr>
      </p:pic>
    </p:spTree>
    <p:extLst>
      <p:ext uri="{BB962C8B-B14F-4D97-AF65-F5344CB8AC3E}">
        <p14:creationId xmlns:p14="http://schemas.microsoft.com/office/powerpoint/2010/main" val="1412984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Validate </a:t>
            </a:r>
            <a:r>
              <a:rPr lang="en-US" b="1" dirty="0"/>
              <a:t>Using a Regular Expression</a:t>
            </a:r>
            <a:endParaRPr lang="en-US" dirty="0"/>
          </a:p>
        </p:txBody>
      </p:sp>
      <p:sp>
        <p:nvSpPr>
          <p:cNvPr id="3" name="Content Placeholder 2"/>
          <p:cNvSpPr>
            <a:spLocks noGrp="1"/>
          </p:cNvSpPr>
          <p:nvPr>
            <p:ph idx="1"/>
          </p:nvPr>
        </p:nvSpPr>
        <p:spPr>
          <a:xfrm>
            <a:off x="1484310" y="1403797"/>
            <a:ext cx="10018713" cy="5306095"/>
          </a:xfrm>
        </p:spPr>
        <p:txBody>
          <a:bodyPr>
            <a:normAutofit/>
          </a:bodyPr>
          <a:lstStyle/>
          <a:p>
            <a:r>
              <a:rPr lang="en-US" dirty="0"/>
              <a:t>The Regular Expression validator compares attribute values against a mask specified by a Java regular expression. &lt;</a:t>
            </a:r>
            <a:r>
              <a:rPr lang="en-US" dirty="0" err="1"/>
              <a:t>RegExpValidationBean</a:t>
            </a:r>
            <a:r>
              <a:rPr lang="en-US" dirty="0"/>
              <a:t>&gt; Tag in </a:t>
            </a:r>
            <a:r>
              <a:rPr lang="en-US" dirty="0" smtClean="0"/>
              <a:t>entity</a:t>
            </a:r>
          </a:p>
          <a:p>
            <a:pPr marL="0" indent="0">
              <a:buNone/>
            </a:pPr>
            <a:endParaRPr lang="en-US" dirty="0"/>
          </a:p>
          <a:p>
            <a:pPr marL="0" indent="0">
              <a:buNone/>
            </a:pPr>
            <a:r>
              <a:rPr lang="en-US" sz="2000" b="1" dirty="0"/>
              <a:t>Note:	</a:t>
            </a:r>
            <a:r>
              <a:rPr lang="en-US" sz="2000" dirty="0"/>
              <a:t>You can add your own expressions to the list of predefined expressions. </a:t>
            </a:r>
          </a:p>
          <a:p>
            <a:pPr marL="0" indent="0">
              <a:buNone/>
            </a:pPr>
            <a:r>
              <a:rPr lang="en-US" sz="2000" dirty="0"/>
              <a:t>C:\Users\</a:t>
            </a:r>
            <a:r>
              <a:rPr lang="en-US" sz="2000" i="1" dirty="0"/>
              <a:t>Std-6</a:t>
            </a:r>
            <a:r>
              <a:rPr lang="en-US" sz="2000" dirty="0"/>
              <a:t>\AppData\Roaming\JDeveloper\</a:t>
            </a:r>
            <a:r>
              <a:rPr lang="en-US" sz="2000" i="1" dirty="0"/>
              <a:t>system11.1.2.3.39.62.76.1</a:t>
            </a:r>
            <a:r>
              <a:rPr lang="en-US" sz="2000" dirty="0"/>
              <a:t>\o.BC4J \</a:t>
            </a:r>
            <a:r>
              <a:rPr lang="en-US" sz="2000" dirty="0" err="1"/>
              <a:t>PredefinedRegExp.properties</a:t>
            </a:r>
            <a:r>
              <a:rPr lang="en-US" sz="2000" dirty="0" smtClean="0"/>
              <a:t>).</a:t>
            </a:r>
            <a:endParaRPr lang="en-US" sz="2000" dirty="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660062" y="0"/>
            <a:ext cx="2272554" cy="1236373"/>
          </a:xfrm>
          <a:prstGeom prst="rect">
            <a:avLst/>
          </a:prstGeom>
        </p:spPr>
      </p:pic>
    </p:spTree>
    <p:extLst>
      <p:ext uri="{BB962C8B-B14F-4D97-AF65-F5344CB8AC3E}">
        <p14:creationId xmlns:p14="http://schemas.microsoft.com/office/powerpoint/2010/main" val="765880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Use the Average, Count, or Sum to Validate a Collection</a:t>
            </a:r>
            <a:endParaRPr lang="en-US" dirty="0"/>
          </a:p>
        </p:txBody>
      </p:sp>
      <p:sp>
        <p:nvSpPr>
          <p:cNvPr id="3" name="Content Placeholder 2"/>
          <p:cNvSpPr>
            <a:spLocks noGrp="1"/>
          </p:cNvSpPr>
          <p:nvPr>
            <p:ph idx="1"/>
          </p:nvPr>
        </p:nvSpPr>
        <p:spPr>
          <a:xfrm>
            <a:off x="1484310" y="1403797"/>
            <a:ext cx="10018713" cy="5306095"/>
          </a:xfrm>
        </p:spPr>
        <p:txBody>
          <a:bodyPr>
            <a:normAutofit/>
          </a:bodyPr>
          <a:lstStyle/>
          <a:p>
            <a:r>
              <a:rPr lang="en-US" dirty="0"/>
              <a:t>You can use collection validation on the average, count, sum, min, or max of a collection. This validator is available only at the entity level. &lt;</a:t>
            </a:r>
            <a:r>
              <a:rPr lang="en-US" dirty="0" err="1"/>
              <a:t>CollectionValidationBean</a:t>
            </a:r>
            <a:r>
              <a:rPr lang="en-US" dirty="0"/>
              <a:t>&gt; tag in entity</a:t>
            </a: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479758" y="0"/>
            <a:ext cx="2272554" cy="1236373"/>
          </a:xfrm>
          <a:prstGeom prst="rect">
            <a:avLst/>
          </a:prstGeom>
        </p:spPr>
      </p:pic>
    </p:spTree>
    <p:extLst>
      <p:ext uri="{BB962C8B-B14F-4D97-AF65-F5344CB8AC3E}">
        <p14:creationId xmlns:p14="http://schemas.microsoft.com/office/powerpoint/2010/main" val="3098084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Determine Whether a Key Exists</a:t>
            </a:r>
            <a:endParaRPr lang="en-US" dirty="0"/>
          </a:p>
        </p:txBody>
      </p:sp>
      <p:sp>
        <p:nvSpPr>
          <p:cNvPr id="3" name="Content Placeholder 2"/>
          <p:cNvSpPr>
            <a:spLocks noGrp="1"/>
          </p:cNvSpPr>
          <p:nvPr>
            <p:ph idx="1"/>
          </p:nvPr>
        </p:nvSpPr>
        <p:spPr>
          <a:xfrm>
            <a:off x="1484310" y="1403797"/>
            <a:ext cx="10018713" cy="5306095"/>
          </a:xfrm>
        </p:spPr>
        <p:txBody>
          <a:bodyPr>
            <a:normAutofit/>
          </a:bodyPr>
          <a:lstStyle/>
          <a:p>
            <a:r>
              <a:rPr lang="en-US" dirty="0"/>
              <a:t>The Key Exists validator is used to determine whether a key value (primary, </a:t>
            </a:r>
            <a:r>
              <a:rPr lang="en-US" dirty="0" smtClean="0"/>
              <a:t>foreign </a:t>
            </a:r>
            <a:r>
              <a:rPr lang="en-US" dirty="0"/>
              <a:t>or alternate key) exists. &lt;</a:t>
            </a:r>
            <a:r>
              <a:rPr lang="en-US" dirty="0" err="1"/>
              <a:t>ExistsValidationBean</a:t>
            </a:r>
            <a:r>
              <a:rPr lang="en-US" dirty="0"/>
              <a:t>&gt; tag is entity</a:t>
            </a:r>
            <a:r>
              <a:rPr lang="en-US" dirty="0" smtClean="0"/>
              <a:t>.</a:t>
            </a:r>
            <a:endParaRPr lang="en-US" dirty="0"/>
          </a:p>
          <a:p>
            <a:r>
              <a:rPr lang="en-US" dirty="0"/>
              <a:t>There are a couple of benefits to using the Key Exists validator:</a:t>
            </a:r>
          </a:p>
          <a:p>
            <a:pPr lvl="1"/>
            <a:r>
              <a:rPr lang="en-US" dirty="0" smtClean="0"/>
              <a:t>The </a:t>
            </a:r>
            <a:r>
              <a:rPr lang="en-US" dirty="0"/>
              <a:t>Key Exists validator has better performance because it first checks the cache and only goes to the database if necessary.</a:t>
            </a:r>
          </a:p>
          <a:p>
            <a:pPr lvl="1"/>
            <a:r>
              <a:rPr lang="en-US" dirty="0" smtClean="0"/>
              <a:t>Since </a:t>
            </a:r>
            <a:r>
              <a:rPr lang="en-US" dirty="0"/>
              <a:t>the Key Exists validator uses the cache, it will find a key value that has been </a:t>
            </a:r>
            <a:r>
              <a:rPr lang="en-US" dirty="0" smtClean="0"/>
              <a:t>added </a:t>
            </a:r>
            <a:r>
              <a:rPr lang="en-US" dirty="0"/>
              <a:t>in the current transaction, but not yet committed to the database. </a:t>
            </a: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479758" y="0"/>
            <a:ext cx="2272554" cy="1236373"/>
          </a:xfrm>
          <a:prstGeom prst="rect">
            <a:avLst/>
          </a:prstGeom>
        </p:spPr>
      </p:pic>
    </p:spTree>
    <p:extLst>
      <p:ext uri="{BB962C8B-B14F-4D97-AF65-F5344CB8AC3E}">
        <p14:creationId xmlns:p14="http://schemas.microsoft.com/office/powerpoint/2010/main" val="1934636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Using Groovy Expressions For Validation and Business Rules</a:t>
            </a:r>
            <a:endParaRPr lang="en-US" dirty="0"/>
          </a:p>
        </p:txBody>
      </p:sp>
      <p:sp>
        <p:nvSpPr>
          <p:cNvPr id="3" name="Content Placeholder 2"/>
          <p:cNvSpPr>
            <a:spLocks noGrp="1"/>
          </p:cNvSpPr>
          <p:nvPr>
            <p:ph idx="1"/>
          </p:nvPr>
        </p:nvSpPr>
        <p:spPr>
          <a:xfrm>
            <a:off x="1484310" y="1403797"/>
            <a:ext cx="10018713" cy="5306095"/>
          </a:xfrm>
        </p:spPr>
        <p:txBody>
          <a:bodyPr>
            <a:normAutofit/>
          </a:bodyPr>
          <a:lstStyle/>
          <a:p>
            <a:r>
              <a:rPr lang="en-US" dirty="0"/>
              <a:t>Groovy expressions are Java-like scripting code stored in the XML definition of an entity object. Because Groovy expressions are stored in XML, you can change the expression values even if you don’t have access to the entity object’s Java </a:t>
            </a:r>
            <a:r>
              <a:rPr lang="en-US" dirty="0" smtClean="0"/>
              <a:t>file</a:t>
            </a:r>
          </a:p>
          <a:p>
            <a:r>
              <a:rPr lang="en-US" dirty="0"/>
              <a:t>You can call methods on the current entity instance using the source property of the current object. The source property allows you to access to the entity instance being </a:t>
            </a:r>
            <a:r>
              <a:rPr lang="en-US" dirty="0" smtClean="0"/>
              <a:t>validated</a:t>
            </a:r>
          </a:p>
          <a:p>
            <a:r>
              <a:rPr lang="en-US" dirty="0"/>
              <a:t>You can use a Groovy expression to return a true/false statement. The Script </a:t>
            </a:r>
            <a:r>
              <a:rPr lang="en-US" dirty="0" smtClean="0"/>
              <a:t>Expression </a:t>
            </a:r>
            <a:r>
              <a:rPr lang="en-US" dirty="0"/>
              <a:t>validator </a:t>
            </a:r>
            <a:r>
              <a:rPr lang="en-US" i="1" dirty="0"/>
              <a:t>requires</a:t>
            </a:r>
            <a:r>
              <a:rPr lang="en-US" dirty="0"/>
              <a:t> that the expression either return true or false, or that it calls the </a:t>
            </a:r>
            <a:r>
              <a:rPr lang="en-US" dirty="0" err="1">
                <a:latin typeface="Courier New" panose="02070309020205020404" pitchFamily="49" charset="0"/>
                <a:cs typeface="Courier New" panose="02070309020205020404" pitchFamily="49" charset="0"/>
              </a:rPr>
              <a:t>adf.error.raise</a:t>
            </a:r>
            <a:r>
              <a:rPr lang="en-US" dirty="0">
                <a:latin typeface="Courier New" panose="02070309020205020404" pitchFamily="49" charset="0"/>
                <a:cs typeface="Courier New" panose="02070309020205020404" pitchFamily="49" charset="0"/>
              </a:rPr>
              <a:t>/warn() </a:t>
            </a:r>
            <a:r>
              <a:rPr lang="en-US" dirty="0"/>
              <a:t>method. </a:t>
            </a:r>
            <a:endParaRPr lang="en-US" dirty="0" smtClean="0"/>
          </a:p>
          <a:p>
            <a:pPr marL="0" indent="0">
              <a:buNone/>
            </a:pPr>
            <a:r>
              <a:rPr lang="en-US" sz="2000" b="1" dirty="0" err="1">
                <a:latin typeface="Courier New" panose="02070309020205020404" pitchFamily="49" charset="0"/>
                <a:cs typeface="Courier New" panose="02070309020205020404" pitchFamily="49" charset="0"/>
              </a:rPr>
              <a:t>newValue</a:t>
            </a:r>
            <a:r>
              <a:rPr lang="en-US" sz="2000" b="1" dirty="0">
                <a:latin typeface="Courier New" panose="02070309020205020404" pitchFamily="49" charset="0"/>
                <a:cs typeface="Courier New" panose="02070309020205020404" pitchFamily="49" charset="0"/>
              </a:rPr>
              <a:t> &lt;= (new </a:t>
            </a:r>
            <a:r>
              <a:rPr lang="en-US" sz="2000" b="1" dirty="0" err="1">
                <a:latin typeface="Courier New" panose="02070309020205020404" pitchFamily="49" charset="0"/>
                <a:cs typeface="Courier New" panose="02070309020205020404" pitchFamily="49" charset="0"/>
              </a:rPr>
              <a:t>java.sql.Timestamp</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System.currentTimeMillis</a:t>
            </a:r>
            <a:r>
              <a:rPr lang="en-US" sz="2000" b="1" dirty="0" smtClean="0">
                <a:latin typeface="Courier New" panose="02070309020205020404" pitchFamily="49" charset="0"/>
                <a:cs typeface="Courier New" panose="02070309020205020404" pitchFamily="49" charset="0"/>
              </a:rPr>
              <a:t>()))</a:t>
            </a:r>
            <a:endParaRPr lang="en-US" dirty="0"/>
          </a:p>
          <a:p>
            <a:endParaRPr lang="en-US" dirty="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479758" y="0"/>
            <a:ext cx="2272554" cy="1236373"/>
          </a:xfrm>
          <a:prstGeom prst="rect">
            <a:avLst/>
          </a:prstGeom>
        </p:spPr>
      </p:pic>
    </p:spTree>
    <p:extLst>
      <p:ext uri="{BB962C8B-B14F-4D97-AF65-F5344CB8AC3E}">
        <p14:creationId xmlns:p14="http://schemas.microsoft.com/office/powerpoint/2010/main" val="3476823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Create a Method Validator</a:t>
            </a:r>
            <a:endParaRPr lang="en-US" dirty="0"/>
          </a:p>
        </p:txBody>
      </p:sp>
      <p:sp>
        <p:nvSpPr>
          <p:cNvPr id="3" name="Content Placeholder 2"/>
          <p:cNvSpPr>
            <a:spLocks noGrp="1"/>
          </p:cNvSpPr>
          <p:nvPr>
            <p:ph idx="1"/>
          </p:nvPr>
        </p:nvSpPr>
        <p:spPr>
          <a:xfrm>
            <a:off x="1484310" y="1403797"/>
            <a:ext cx="10018713" cy="1248221"/>
          </a:xfrm>
        </p:spPr>
        <p:txBody>
          <a:bodyPr>
            <a:normAutofit/>
          </a:bodyPr>
          <a:lstStyle/>
          <a:p>
            <a:r>
              <a:rPr lang="en-US" dirty="0"/>
              <a:t>The use of method validators is a programmatic approach that supplements your declarative validation rules. </a:t>
            </a: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479758" y="0"/>
            <a:ext cx="2272554" cy="1236373"/>
          </a:xfrm>
          <a:prstGeom prst="rect">
            <a:avLst/>
          </a:prstGeom>
        </p:spPr>
      </p:pic>
      <p:pic>
        <p:nvPicPr>
          <p:cNvPr id="5" name="Picture 4"/>
          <p:cNvPicPr/>
          <p:nvPr/>
        </p:nvPicPr>
        <p:blipFill>
          <a:blip r:embed="rId3"/>
          <a:stretch>
            <a:fillRect/>
          </a:stretch>
        </p:blipFill>
        <p:spPr>
          <a:xfrm>
            <a:off x="6310648" y="2175500"/>
            <a:ext cx="4179887" cy="4682500"/>
          </a:xfrm>
          <a:prstGeom prst="rect">
            <a:avLst/>
          </a:prstGeom>
        </p:spPr>
      </p:pic>
    </p:spTree>
    <p:extLst>
      <p:ext uri="{BB962C8B-B14F-4D97-AF65-F5344CB8AC3E}">
        <p14:creationId xmlns:p14="http://schemas.microsoft.com/office/powerpoint/2010/main" val="4166946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Specify Which Attributes Fire Validation</a:t>
            </a:r>
            <a:endParaRPr lang="en-US" dirty="0"/>
          </a:p>
        </p:txBody>
      </p:sp>
      <p:sp>
        <p:nvSpPr>
          <p:cNvPr id="3" name="Content Placeholder 2"/>
          <p:cNvSpPr>
            <a:spLocks noGrp="1"/>
          </p:cNvSpPr>
          <p:nvPr>
            <p:ph idx="1"/>
          </p:nvPr>
        </p:nvSpPr>
        <p:spPr>
          <a:xfrm>
            <a:off x="1484310" y="1403797"/>
            <a:ext cx="2855461" cy="5454203"/>
          </a:xfrm>
        </p:spPr>
        <p:txBody>
          <a:bodyPr>
            <a:normAutofit/>
          </a:bodyPr>
          <a:lstStyle/>
          <a:p>
            <a:r>
              <a:rPr lang="en-US" dirty="0"/>
              <a:t>When defining a validator at the entity level, you have the option of selecting one or more attributes of the entity object that, when changed, trigger execution of the validator.</a:t>
            </a: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479758" y="0"/>
            <a:ext cx="2272554" cy="1236373"/>
          </a:xfrm>
          <a:prstGeom prst="rect">
            <a:avLst/>
          </a:prstGeom>
        </p:spPr>
      </p:pic>
      <p:pic>
        <p:nvPicPr>
          <p:cNvPr id="5" name="Picture 4"/>
          <p:cNvPicPr/>
          <p:nvPr/>
        </p:nvPicPr>
        <p:blipFill>
          <a:blip r:embed="rId3"/>
          <a:stretch>
            <a:fillRect/>
          </a:stretch>
        </p:blipFill>
        <p:spPr>
          <a:xfrm>
            <a:off x="6400800" y="1510436"/>
            <a:ext cx="5102223" cy="5240924"/>
          </a:xfrm>
          <a:prstGeom prst="rect">
            <a:avLst/>
          </a:prstGeom>
        </p:spPr>
      </p:pic>
    </p:spTree>
    <p:extLst>
      <p:ext uri="{BB962C8B-B14F-4D97-AF65-F5344CB8AC3E}">
        <p14:creationId xmlns:p14="http://schemas.microsoft.com/office/powerpoint/2010/main" val="37230253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Set Preconditions for Validation</a:t>
            </a:r>
            <a:endParaRPr lang="en-US" dirty="0"/>
          </a:p>
        </p:txBody>
      </p:sp>
      <p:sp>
        <p:nvSpPr>
          <p:cNvPr id="3" name="Content Placeholder 2"/>
          <p:cNvSpPr>
            <a:spLocks noGrp="1"/>
          </p:cNvSpPr>
          <p:nvPr>
            <p:ph idx="1"/>
          </p:nvPr>
        </p:nvSpPr>
        <p:spPr>
          <a:xfrm>
            <a:off x="1484310" y="1403797"/>
            <a:ext cx="4814890" cy="5454203"/>
          </a:xfrm>
        </p:spPr>
        <p:txBody>
          <a:bodyPr>
            <a:normAutofit/>
          </a:bodyPr>
          <a:lstStyle/>
          <a:p>
            <a:r>
              <a:rPr lang="en-US" dirty="0"/>
              <a:t>The </a:t>
            </a:r>
            <a:r>
              <a:rPr lang="en-US" b="1" dirty="0"/>
              <a:t>Validation Execution</a:t>
            </a:r>
            <a:r>
              <a:rPr lang="en-US" dirty="0"/>
              <a:t> tab (on the Add/Edit Validation Rule dialog) allows you to add a Groovy expression that serves as a precondition. If you enter an expression in the </a:t>
            </a:r>
            <a:r>
              <a:rPr lang="en-US" b="1" dirty="0"/>
              <a:t>Conditional Execution Expression</a:t>
            </a:r>
            <a:r>
              <a:rPr lang="en-US" dirty="0"/>
              <a:t> box, the validator is executed only if the condition evaluates True</a:t>
            </a: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479758" y="0"/>
            <a:ext cx="2272554" cy="1236373"/>
          </a:xfrm>
          <a:prstGeom prst="rect">
            <a:avLst/>
          </a:prstGeom>
        </p:spPr>
      </p:pic>
      <p:pic>
        <p:nvPicPr>
          <p:cNvPr id="5" name="Picture 4"/>
          <p:cNvPicPr/>
          <p:nvPr/>
        </p:nvPicPr>
        <p:blipFill>
          <a:blip r:embed="rId3"/>
          <a:stretch>
            <a:fillRect/>
          </a:stretch>
        </p:blipFill>
        <p:spPr>
          <a:xfrm>
            <a:off x="6400800" y="1510436"/>
            <a:ext cx="5102223" cy="5240924"/>
          </a:xfrm>
          <a:prstGeom prst="rect">
            <a:avLst/>
          </a:prstGeom>
        </p:spPr>
      </p:pic>
    </p:spTree>
    <p:extLst>
      <p:ext uri="{BB962C8B-B14F-4D97-AF65-F5344CB8AC3E}">
        <p14:creationId xmlns:p14="http://schemas.microsoft.com/office/powerpoint/2010/main" val="1069120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How to Set Transaction-Level Validation</a:t>
            </a:r>
            <a:endParaRPr lang="en-US" dirty="0"/>
          </a:p>
        </p:txBody>
      </p:sp>
      <p:sp>
        <p:nvSpPr>
          <p:cNvPr id="3" name="Content Placeholder 2"/>
          <p:cNvSpPr>
            <a:spLocks noGrp="1"/>
          </p:cNvSpPr>
          <p:nvPr>
            <p:ph idx="1"/>
          </p:nvPr>
        </p:nvSpPr>
        <p:spPr>
          <a:xfrm>
            <a:off x="1484310" y="1403797"/>
            <a:ext cx="10110790" cy="5454203"/>
          </a:xfrm>
        </p:spPr>
        <p:txBody>
          <a:bodyPr>
            <a:normAutofit/>
          </a:bodyPr>
          <a:lstStyle/>
          <a:p>
            <a:r>
              <a:rPr lang="en-US" dirty="0"/>
              <a:t>Transaction-level validation is only applicable to Key Exists and Method entity validators. </a:t>
            </a:r>
          </a:p>
          <a:p>
            <a:r>
              <a:rPr lang="en-US" dirty="0"/>
              <a:t>Performing a validation during the transaction level (rather than entity level) means that the validation will be performed after all entity-level validation is performed. For this reason, it may be useful if you want to ensure that a validator is performed at the end of the process.</a:t>
            </a: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479758" y="0"/>
            <a:ext cx="2272554" cy="1236373"/>
          </a:xfrm>
          <a:prstGeom prst="rect">
            <a:avLst/>
          </a:prstGeom>
        </p:spPr>
      </p:pic>
    </p:spTree>
    <p:extLst>
      <p:ext uri="{BB962C8B-B14F-4D97-AF65-F5344CB8AC3E}">
        <p14:creationId xmlns:p14="http://schemas.microsoft.com/office/powerpoint/2010/main" val="1086409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smtClean="0"/>
              <a:t>Defining </a:t>
            </a:r>
            <a:r>
              <a:rPr lang="en-US" b="1" dirty="0"/>
              <a:t>Validation and Business Rules </a:t>
            </a:r>
            <a:r>
              <a:rPr lang="en-US" b="1" dirty="0" smtClean="0"/>
              <a:t>Declaratively</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pPr marL="0" indent="0">
              <a:buNone/>
            </a:pPr>
            <a:r>
              <a:rPr lang="en-US" dirty="0"/>
              <a:t>Ensuring the validity of business data is critical for any enterprise application. ADF Business Components are packaged with a set of built-in validation rules. You can even add more rules, if the existing rules do not meet your requirements. </a:t>
            </a:r>
          </a:p>
        </p:txBody>
      </p:sp>
    </p:spTree>
    <p:extLst>
      <p:ext uri="{BB962C8B-B14F-4D97-AF65-F5344CB8AC3E}">
        <p14:creationId xmlns:p14="http://schemas.microsoft.com/office/powerpoint/2010/main" val="3457587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Creating Validation Error Messages</a:t>
            </a:r>
            <a:endParaRPr lang="en-US" dirty="0"/>
          </a:p>
        </p:txBody>
      </p:sp>
      <p:sp>
        <p:nvSpPr>
          <p:cNvPr id="3" name="Content Placeholder 2"/>
          <p:cNvSpPr>
            <a:spLocks noGrp="1"/>
          </p:cNvSpPr>
          <p:nvPr>
            <p:ph idx="1"/>
          </p:nvPr>
        </p:nvSpPr>
        <p:spPr>
          <a:xfrm>
            <a:off x="1484310" y="1403797"/>
            <a:ext cx="10110790" cy="5454203"/>
          </a:xfrm>
        </p:spPr>
        <p:txBody>
          <a:bodyPr>
            <a:normAutofit/>
          </a:bodyPr>
          <a:lstStyle/>
          <a:p>
            <a:r>
              <a:rPr lang="en-US" dirty="0"/>
              <a:t>You can use the </a:t>
            </a:r>
            <a:r>
              <a:rPr lang="en-US" dirty="0" err="1"/>
              <a:t>adf.error.raise</a:t>
            </a:r>
            <a:r>
              <a:rPr lang="en-US" dirty="0"/>
              <a:t>() and </a:t>
            </a:r>
            <a:r>
              <a:rPr lang="en-US" dirty="0" err="1"/>
              <a:t>adf.error.warn</a:t>
            </a:r>
            <a:r>
              <a:rPr lang="en-US" dirty="0"/>
              <a:t>() methods to conditionally raise one error message or another depending upon branching in the Groovy expression. For example, if an attribute value is </a:t>
            </a:r>
            <a:r>
              <a:rPr lang="en-US" i="1" dirty="0"/>
              <a:t>x</a:t>
            </a:r>
            <a:r>
              <a:rPr lang="en-US" dirty="0"/>
              <a:t>, then validate as follows, and if the validation fails, raise error </a:t>
            </a:r>
            <a:r>
              <a:rPr lang="en-US" dirty="0" err="1"/>
              <a:t>messageA</a:t>
            </a:r>
            <a:r>
              <a:rPr lang="en-US" dirty="0"/>
              <a:t>; whereas if the attribute value is </a:t>
            </a:r>
            <a:r>
              <a:rPr lang="en-US" i="1" dirty="0"/>
              <a:t>y</a:t>
            </a:r>
            <a:r>
              <a:rPr lang="en-US" dirty="0"/>
              <a:t>, then instead validate a different way and if validation fails, raise error </a:t>
            </a:r>
            <a:r>
              <a:rPr lang="en-US" dirty="0" err="1" smtClean="0"/>
              <a:t>messageB</a:t>
            </a:r>
            <a:r>
              <a:rPr lang="en-US" dirty="0" smtClean="0"/>
              <a:t>.</a:t>
            </a:r>
          </a:p>
          <a:p>
            <a:r>
              <a:rPr lang="en-US" dirty="0"/>
              <a:t>If the expression returns false (versus raising a specific error message using the raise() method), the validator calls the first error message associated with the validator.</a:t>
            </a:r>
          </a:p>
          <a:p>
            <a:endParaRPr lang="en-US" dirty="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479758" y="0"/>
            <a:ext cx="2272554" cy="1236373"/>
          </a:xfrm>
          <a:prstGeom prst="rect">
            <a:avLst/>
          </a:prstGeom>
        </p:spPr>
      </p:pic>
    </p:spTree>
    <p:extLst>
      <p:ext uri="{BB962C8B-B14F-4D97-AF65-F5344CB8AC3E}">
        <p14:creationId xmlns:p14="http://schemas.microsoft.com/office/powerpoint/2010/main" val="2056818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Embed a Groovy Expression in an Error Message</a:t>
            </a:r>
            <a:endParaRPr lang="en-US" dirty="0"/>
          </a:p>
        </p:txBody>
      </p:sp>
      <p:sp>
        <p:nvSpPr>
          <p:cNvPr id="3" name="Content Placeholder 2"/>
          <p:cNvSpPr>
            <a:spLocks noGrp="1"/>
          </p:cNvSpPr>
          <p:nvPr>
            <p:ph idx="1"/>
          </p:nvPr>
        </p:nvSpPr>
        <p:spPr>
          <a:xfrm>
            <a:off x="1484310" y="1403797"/>
            <a:ext cx="10110790" cy="5454203"/>
          </a:xfrm>
        </p:spPr>
        <p:txBody>
          <a:bodyPr>
            <a:normAutofit lnSpcReduction="10000"/>
          </a:bodyPr>
          <a:lstStyle/>
          <a:p>
            <a:r>
              <a:rPr lang="en-US" dirty="0"/>
              <a:t>A validator's error message can contain embedded expressions that are resolved by the server at runtime. To access this feature, simply enter a named token delimited by curly braces (for example, {2} or {</a:t>
            </a:r>
            <a:r>
              <a:rPr lang="en-US" dirty="0" err="1"/>
              <a:t>errorParam</a:t>
            </a:r>
            <a:r>
              <a:rPr lang="en-US" dirty="0"/>
              <a:t>}) in the error message text where you want the result of the Groovy expression to appear.</a:t>
            </a:r>
          </a:p>
          <a:p>
            <a:r>
              <a:rPr lang="en-US" dirty="0"/>
              <a:t>After entering the token into the text of the error message (on the </a:t>
            </a:r>
            <a:r>
              <a:rPr lang="en-US" b="1" dirty="0"/>
              <a:t>Failure Handling</a:t>
            </a:r>
            <a:r>
              <a:rPr lang="en-US" dirty="0"/>
              <a:t> tab of the Edit Validation Rule dialog), the </a:t>
            </a:r>
            <a:r>
              <a:rPr lang="en-US" b="1" dirty="0"/>
              <a:t>Token Message Expressions</a:t>
            </a:r>
            <a:r>
              <a:rPr lang="en-US" dirty="0"/>
              <a:t> table at the bottom of the dialog displays a row that allows you to enter a Groovy expression for the token.</a:t>
            </a:r>
          </a:p>
          <a:p>
            <a:r>
              <a:rPr lang="en-US" dirty="0"/>
              <a:t>You can set the severity level for validation exceptions to two levels, Informational Warning and Error. If you set the severity level to Informational Warning, an error message will display, but processing will continue. If you set the validation level to Error, the user will not be able to proceed until you have fixed the error</a:t>
            </a:r>
            <a:r>
              <a:rPr lang="en-US" dirty="0" smtClean="0"/>
              <a:t>.</a:t>
            </a:r>
            <a:endParaRPr lang="en-US" dirty="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479758" y="0"/>
            <a:ext cx="2272554" cy="1236373"/>
          </a:xfrm>
          <a:prstGeom prst="rect">
            <a:avLst/>
          </a:prstGeom>
        </p:spPr>
      </p:pic>
    </p:spTree>
    <p:extLst>
      <p:ext uri="{BB962C8B-B14F-4D97-AF65-F5344CB8AC3E}">
        <p14:creationId xmlns:p14="http://schemas.microsoft.com/office/powerpoint/2010/main" val="4074449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a:t>Understanding the Validation Cycle</a:t>
            </a:r>
            <a:endParaRPr lang="en-US" dirty="0"/>
          </a:p>
        </p:txBody>
      </p:sp>
      <p:sp>
        <p:nvSpPr>
          <p:cNvPr id="3" name="Content Placeholder 2"/>
          <p:cNvSpPr>
            <a:spLocks noGrp="1"/>
          </p:cNvSpPr>
          <p:nvPr>
            <p:ph idx="1"/>
          </p:nvPr>
        </p:nvSpPr>
        <p:spPr>
          <a:xfrm>
            <a:off x="1484310" y="1544729"/>
            <a:ext cx="10018713" cy="4978901"/>
          </a:xfrm>
        </p:spPr>
        <p:txBody>
          <a:bodyPr>
            <a:normAutofit fontScale="92500" lnSpcReduction="10000"/>
          </a:bodyPr>
          <a:lstStyle/>
          <a:p>
            <a:r>
              <a:rPr lang="en-US" b="1" dirty="0" smtClean="0"/>
              <a:t>Attribute-Level </a:t>
            </a:r>
            <a:r>
              <a:rPr lang="en-US" b="1" dirty="0"/>
              <a:t>Validation Rules</a:t>
            </a:r>
          </a:p>
          <a:p>
            <a:pPr lvl="1"/>
            <a:r>
              <a:rPr lang="en-US" dirty="0"/>
              <a:t>Attribute-level validation rules are triggered when client attempts to modify an attribute's value.</a:t>
            </a:r>
          </a:p>
          <a:p>
            <a:r>
              <a:rPr lang="en-US" b="1" dirty="0" smtClean="0"/>
              <a:t>Entity-Level </a:t>
            </a:r>
            <a:r>
              <a:rPr lang="en-US" b="1" dirty="0"/>
              <a:t>Validation Rules</a:t>
            </a:r>
          </a:p>
          <a:p>
            <a:pPr lvl="1"/>
            <a:r>
              <a:rPr lang="en-US" dirty="0"/>
              <a:t>All other kinds of validation rules are entity-level validation rules. These are rules whose implementation requires considering two or more entity attributes, or possibly composed children entity rows, in order to determine the success or failure of the rule.</a:t>
            </a:r>
          </a:p>
          <a:p>
            <a:pPr lvl="1"/>
            <a:r>
              <a:rPr lang="en-US" dirty="0"/>
              <a:t>Entity-level validation rules are triggered by calling the validate() method on a Row. This occurs when:</a:t>
            </a:r>
          </a:p>
          <a:p>
            <a:pPr lvl="2"/>
            <a:r>
              <a:rPr lang="en-US" dirty="0" smtClean="0"/>
              <a:t>You </a:t>
            </a:r>
            <a:r>
              <a:rPr lang="en-US" dirty="0"/>
              <a:t>call the method explicitly on the entity object</a:t>
            </a:r>
          </a:p>
          <a:p>
            <a:pPr lvl="2"/>
            <a:r>
              <a:rPr lang="en-US" dirty="0" smtClean="0"/>
              <a:t>You </a:t>
            </a:r>
            <a:r>
              <a:rPr lang="en-US" dirty="0"/>
              <a:t>call the method explicitly on a view row with an entity row part that is invalid</a:t>
            </a:r>
          </a:p>
          <a:p>
            <a:pPr lvl="2"/>
            <a:r>
              <a:rPr lang="en-US" dirty="0" smtClean="0"/>
              <a:t>A </a:t>
            </a:r>
            <a:r>
              <a:rPr lang="en-US" dirty="0"/>
              <a:t>view object's iterator calls the method on the current row in the view object before allowing the current row to </a:t>
            </a:r>
            <a:r>
              <a:rPr lang="en-US" dirty="0" smtClean="0"/>
              <a:t>change</a:t>
            </a:r>
          </a:p>
          <a:p>
            <a:pPr lvl="2"/>
            <a:r>
              <a:rPr lang="en-US" dirty="0"/>
              <a:t>Before proceeding with posting the changes to the </a:t>
            </a:r>
            <a:r>
              <a:rPr lang="en-US" dirty="0" smtClean="0"/>
              <a:t>database</a:t>
            </a:r>
            <a:endParaRPr lang="en-US" dirty="0"/>
          </a:p>
        </p:txBody>
      </p:sp>
    </p:spTree>
    <p:extLst>
      <p:ext uri="{BB962C8B-B14F-4D97-AF65-F5344CB8AC3E}">
        <p14:creationId xmlns:p14="http://schemas.microsoft.com/office/powerpoint/2010/main" val="1020912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Understanding Commit Processing and Validation</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pPr marL="0" indent="0">
              <a:buNone/>
            </a:pPr>
            <a:r>
              <a:rPr lang="en-US" dirty="0"/>
              <a:t>Transaction commit processing happens in three basic phases:</a:t>
            </a:r>
          </a:p>
          <a:p>
            <a:pPr lvl="0" fontAlgn="base"/>
            <a:r>
              <a:rPr lang="en-US" dirty="0"/>
              <a:t>Ensure that any invalid entity rows on the pending changes list are valid.</a:t>
            </a:r>
          </a:p>
          <a:p>
            <a:pPr lvl="0" fontAlgn="base"/>
            <a:r>
              <a:rPr lang="en-US" dirty="0"/>
              <a:t>Post the pending changes to the database by performing appropriate DML operations.</a:t>
            </a:r>
          </a:p>
          <a:p>
            <a:pPr lvl="0" fontAlgn="base"/>
            <a:r>
              <a:rPr lang="en-US" dirty="0"/>
              <a:t>Commit the transaction</a:t>
            </a:r>
            <a:r>
              <a:rPr lang="en-US" dirty="0" smtClean="0"/>
              <a:t>.</a:t>
            </a:r>
            <a:endParaRPr lang="en-US" dirty="0"/>
          </a:p>
        </p:txBody>
      </p:sp>
    </p:spTree>
    <p:extLst>
      <p:ext uri="{BB962C8B-B14F-4D97-AF65-F5344CB8AC3E}">
        <p14:creationId xmlns:p14="http://schemas.microsoft.com/office/powerpoint/2010/main" val="2105367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Adding Validation Rules to Entity Objects and Attributes</a:t>
            </a:r>
            <a:endParaRPr lang="en-US" dirty="0"/>
          </a:p>
        </p:txBody>
      </p:sp>
      <p:sp>
        <p:nvSpPr>
          <p:cNvPr id="3" name="Content Placeholder 2"/>
          <p:cNvSpPr>
            <a:spLocks noGrp="1"/>
          </p:cNvSpPr>
          <p:nvPr>
            <p:ph idx="1"/>
          </p:nvPr>
        </p:nvSpPr>
        <p:spPr>
          <a:xfrm>
            <a:off x="1484310" y="1544729"/>
            <a:ext cx="10018713" cy="4978901"/>
          </a:xfrm>
        </p:spPr>
        <p:txBody>
          <a:bodyPr>
            <a:normAutofit/>
          </a:bodyPr>
          <a:lstStyle/>
          <a:p>
            <a:r>
              <a:rPr lang="en-US" dirty="0"/>
              <a:t>You can open “Business Rules” page from the entity object editor by clicking “Create new validation” button</a:t>
            </a:r>
            <a:r>
              <a:rPr lang="en-US" dirty="0" smtClean="0"/>
              <a:t>.</a:t>
            </a:r>
          </a:p>
          <a:p>
            <a:r>
              <a:rPr lang="en-US" dirty="0"/>
              <a:t>The rule definition you provide specifies the </a:t>
            </a:r>
            <a:r>
              <a:rPr lang="en-US" i="1" dirty="0"/>
              <a:t>valid</a:t>
            </a:r>
            <a:r>
              <a:rPr lang="en-US" dirty="0"/>
              <a:t> condition for the attribute or entity object. </a:t>
            </a:r>
          </a:p>
          <a:p>
            <a:r>
              <a:rPr lang="en-US" dirty="0" smtClean="0"/>
              <a:t>Entity-level </a:t>
            </a:r>
            <a:r>
              <a:rPr lang="en-US" dirty="0"/>
              <a:t>validation rules are enforced when a user tries to commit pending changes or navigates between rows. </a:t>
            </a:r>
          </a:p>
          <a:p>
            <a:r>
              <a:rPr lang="en-US" dirty="0"/>
              <a:t>Attribute-level validation rules are enforced when the user changes the value of the related attribute. </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348033" y="0"/>
            <a:ext cx="2272554" cy="1236373"/>
          </a:xfrm>
          <a:prstGeom prst="rect">
            <a:avLst/>
          </a:prstGeom>
        </p:spPr>
      </p:pic>
    </p:spTree>
    <p:extLst>
      <p:ext uri="{BB962C8B-B14F-4D97-AF65-F5344CB8AC3E}">
        <p14:creationId xmlns:p14="http://schemas.microsoft.com/office/powerpoint/2010/main" val="1055489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fontScale="90000"/>
          </a:bodyPr>
          <a:lstStyle/>
          <a:p>
            <a:r>
              <a:rPr lang="en-US" b="1" dirty="0"/>
              <a:t>Using the Built-in Declarative Validation Rules</a:t>
            </a:r>
            <a:endParaRPr lang="en-US" dirty="0"/>
          </a:p>
        </p:txBody>
      </p:sp>
      <p:sp>
        <p:nvSpPr>
          <p:cNvPr id="3" name="Content Placeholder 2"/>
          <p:cNvSpPr>
            <a:spLocks noGrp="1"/>
          </p:cNvSpPr>
          <p:nvPr>
            <p:ph idx="1"/>
          </p:nvPr>
        </p:nvSpPr>
        <p:spPr>
          <a:xfrm>
            <a:off x="1484310" y="1544729"/>
            <a:ext cx="10018713" cy="4978901"/>
          </a:xfrm>
        </p:spPr>
        <p:txBody>
          <a:bodyPr>
            <a:normAutofit fontScale="92500" lnSpcReduction="20000"/>
          </a:bodyPr>
          <a:lstStyle/>
          <a:p>
            <a:r>
              <a:rPr lang="en-US" dirty="0"/>
              <a:t>The built-in declarative validation rules can satisfy many, if not all, of your business needs. These rules are easy to implement because you don’t write any code. You use the user-interface tools to choose the type of validation and how it is used.</a:t>
            </a:r>
          </a:p>
          <a:p>
            <a:r>
              <a:rPr lang="en-US" dirty="0"/>
              <a:t>Built-in declarative validation rules can be used to:</a:t>
            </a:r>
          </a:p>
          <a:p>
            <a:pPr lvl="1"/>
            <a:r>
              <a:rPr lang="en-US" dirty="0" smtClean="0"/>
              <a:t>Ensure </a:t>
            </a:r>
            <a:r>
              <a:rPr lang="en-US" dirty="0"/>
              <a:t>that key values are unique (primary key or other unique keys</a:t>
            </a:r>
            <a:r>
              <a:rPr lang="en-US" dirty="0" smtClean="0"/>
              <a:t>).</a:t>
            </a:r>
            <a:endParaRPr lang="en-US" dirty="0"/>
          </a:p>
          <a:p>
            <a:pPr lvl="1"/>
            <a:r>
              <a:rPr lang="en-US" dirty="0" smtClean="0"/>
              <a:t>Determine </a:t>
            </a:r>
            <a:r>
              <a:rPr lang="en-US" dirty="0"/>
              <a:t>the existence of a key </a:t>
            </a:r>
            <a:r>
              <a:rPr lang="en-US" dirty="0" smtClean="0"/>
              <a:t>value.</a:t>
            </a:r>
            <a:endParaRPr lang="en-US" dirty="0"/>
          </a:p>
          <a:p>
            <a:pPr lvl="1"/>
            <a:r>
              <a:rPr lang="en-US" dirty="0" smtClean="0"/>
              <a:t>Make </a:t>
            </a:r>
            <a:r>
              <a:rPr lang="en-US" dirty="0"/>
              <a:t>a comparison between an </a:t>
            </a:r>
            <a:r>
              <a:rPr lang="en-US" dirty="0" smtClean="0"/>
              <a:t>attribute</a:t>
            </a:r>
            <a:endParaRPr lang="en-US" dirty="0"/>
          </a:p>
          <a:p>
            <a:pPr lvl="1"/>
            <a:r>
              <a:rPr lang="en-US" dirty="0" smtClean="0"/>
              <a:t>Validate </a:t>
            </a:r>
            <a:r>
              <a:rPr lang="en-US" dirty="0"/>
              <a:t>against a list of values that </a:t>
            </a:r>
            <a:endParaRPr lang="en-US" dirty="0" smtClean="0"/>
          </a:p>
          <a:p>
            <a:pPr lvl="1"/>
            <a:r>
              <a:rPr lang="en-US" dirty="0" smtClean="0"/>
              <a:t>Make </a:t>
            </a:r>
            <a:r>
              <a:rPr lang="en-US" dirty="0"/>
              <a:t>sure that a value falls within a certain range, or that it is limited by a certain number </a:t>
            </a:r>
            <a:r>
              <a:rPr lang="en-US" dirty="0" smtClean="0"/>
              <a:t>of </a:t>
            </a:r>
            <a:r>
              <a:rPr lang="en-US" dirty="0"/>
              <a:t>bytes or </a:t>
            </a:r>
            <a:r>
              <a:rPr lang="en-US" dirty="0" smtClean="0"/>
              <a:t>characters.</a:t>
            </a:r>
            <a:endParaRPr lang="en-US" dirty="0"/>
          </a:p>
          <a:p>
            <a:pPr lvl="1"/>
            <a:r>
              <a:rPr lang="en-US" dirty="0" smtClean="0"/>
              <a:t>Validate </a:t>
            </a:r>
            <a:r>
              <a:rPr lang="en-US" dirty="0"/>
              <a:t>using a regular expression or evaluate a Groovy </a:t>
            </a:r>
            <a:r>
              <a:rPr lang="en-US" dirty="0" smtClean="0"/>
              <a:t>expression.</a:t>
            </a:r>
            <a:endParaRPr lang="en-US" dirty="0"/>
          </a:p>
          <a:p>
            <a:pPr lvl="1"/>
            <a:r>
              <a:rPr lang="en-US" dirty="0" smtClean="0"/>
              <a:t>Make </a:t>
            </a:r>
            <a:r>
              <a:rPr lang="en-US" dirty="0"/>
              <a:t>sure that a value satisfies a relationship defined by an aggregate on a child entity available through an </a:t>
            </a:r>
            <a:r>
              <a:rPr lang="en-US" dirty="0" smtClean="0"/>
              <a:t>accessor.</a:t>
            </a:r>
          </a:p>
          <a:p>
            <a:pPr lvl="1"/>
            <a:r>
              <a:rPr lang="en-US" dirty="0"/>
              <a:t>Validate using a validation condition defined in a Java method on the </a:t>
            </a:r>
            <a:r>
              <a:rPr lang="en-US" dirty="0" smtClean="0"/>
              <a:t>entity.</a:t>
            </a:r>
          </a:p>
        </p:txBody>
      </p:sp>
    </p:spTree>
    <p:extLst>
      <p:ext uri="{BB962C8B-B14F-4D97-AF65-F5344CB8AC3E}">
        <p14:creationId xmlns:p14="http://schemas.microsoft.com/office/powerpoint/2010/main" val="170775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Ensure </a:t>
            </a:r>
            <a:r>
              <a:rPr lang="en-US" b="1" dirty="0"/>
              <a:t>That Key Values Are Unique</a:t>
            </a:r>
            <a:endParaRPr lang="en-US" dirty="0"/>
          </a:p>
        </p:txBody>
      </p:sp>
      <p:sp>
        <p:nvSpPr>
          <p:cNvPr id="3" name="Content Placeholder 2"/>
          <p:cNvSpPr>
            <a:spLocks noGrp="1"/>
          </p:cNvSpPr>
          <p:nvPr>
            <p:ph idx="1"/>
          </p:nvPr>
        </p:nvSpPr>
        <p:spPr>
          <a:xfrm>
            <a:off x="1484310" y="1544730"/>
            <a:ext cx="10018713" cy="1365896"/>
          </a:xfrm>
        </p:spPr>
        <p:txBody>
          <a:bodyPr>
            <a:normAutofit/>
          </a:bodyPr>
          <a:lstStyle/>
          <a:p>
            <a:r>
              <a:rPr lang="en-US" dirty="0"/>
              <a:t>The Unique Key validator ensures that primary key values for an entity object are always </a:t>
            </a:r>
            <a:r>
              <a:rPr lang="en-US" dirty="0" smtClean="0"/>
              <a:t>unique (</a:t>
            </a:r>
            <a:r>
              <a:rPr lang="en-US" dirty="0"/>
              <a:t>&lt;</a:t>
            </a:r>
            <a:r>
              <a:rPr lang="en-US" dirty="0" err="1"/>
              <a:t>UniqueKeyValidationBean</a:t>
            </a:r>
            <a:r>
              <a:rPr lang="en-US" dirty="0"/>
              <a:t>&gt; Tag in </a:t>
            </a:r>
            <a:r>
              <a:rPr lang="en-US" dirty="0" smtClean="0"/>
              <a:t>Entity)</a:t>
            </a:r>
          </a:p>
          <a:p>
            <a:endParaRPr lang="en-US" dirty="0" smtClean="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830367" y="2550017"/>
            <a:ext cx="8904476" cy="4101921"/>
          </a:xfrm>
          <a:prstGeom prst="rect">
            <a:avLst/>
          </a:prstGeom>
        </p:spPr>
      </p:pic>
      <p:cxnSp>
        <p:nvCxnSpPr>
          <p:cNvPr id="8" name="Straight Arrow Connector 7"/>
          <p:cNvCxnSpPr/>
          <p:nvPr/>
        </p:nvCxnSpPr>
        <p:spPr>
          <a:xfrm>
            <a:off x="2368550" y="3408946"/>
            <a:ext cx="1469354" cy="39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41505" y="3111500"/>
            <a:ext cx="288862"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cxnSp>
        <p:nvCxnSpPr>
          <p:cNvPr id="11" name="Straight Arrow Connector 10"/>
          <p:cNvCxnSpPr/>
          <p:nvPr/>
        </p:nvCxnSpPr>
        <p:spPr>
          <a:xfrm>
            <a:off x="8483868" y="3080751"/>
            <a:ext cx="1469354" cy="39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352282" y="2711419"/>
            <a:ext cx="303288"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cxnSp>
        <p:nvCxnSpPr>
          <p:cNvPr id="13" name="Straight Arrow Connector 12"/>
          <p:cNvCxnSpPr/>
          <p:nvPr/>
        </p:nvCxnSpPr>
        <p:spPr>
          <a:xfrm>
            <a:off x="4849879" y="4366492"/>
            <a:ext cx="1469354" cy="39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21324" y="3997160"/>
            <a:ext cx="288862"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t="20390" b="25206"/>
          <a:stretch/>
        </p:blipFill>
        <p:spPr>
          <a:xfrm>
            <a:off x="737335" y="0"/>
            <a:ext cx="2272554" cy="1236373"/>
          </a:xfrm>
          <a:prstGeom prst="rect">
            <a:avLst/>
          </a:prstGeom>
        </p:spPr>
      </p:pic>
    </p:spTree>
    <p:extLst>
      <p:ext uri="{BB962C8B-B14F-4D97-AF65-F5344CB8AC3E}">
        <p14:creationId xmlns:p14="http://schemas.microsoft.com/office/powerpoint/2010/main" val="3265481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Validate </a:t>
            </a:r>
            <a:r>
              <a:rPr lang="en-US" b="1" dirty="0"/>
              <a:t>Based on a Comparison</a:t>
            </a:r>
            <a:endParaRPr lang="en-US" dirty="0"/>
          </a:p>
        </p:txBody>
      </p:sp>
      <p:sp>
        <p:nvSpPr>
          <p:cNvPr id="3" name="Content Placeholder 2"/>
          <p:cNvSpPr>
            <a:spLocks noGrp="1"/>
          </p:cNvSpPr>
          <p:nvPr>
            <p:ph idx="1"/>
          </p:nvPr>
        </p:nvSpPr>
        <p:spPr>
          <a:xfrm>
            <a:off x="1484310" y="1403797"/>
            <a:ext cx="10018713" cy="5306095"/>
          </a:xfrm>
        </p:spPr>
        <p:txBody>
          <a:bodyPr>
            <a:normAutofit fontScale="77500" lnSpcReduction="20000"/>
          </a:bodyPr>
          <a:lstStyle/>
          <a:p>
            <a:pPr marL="0" indent="0">
              <a:buNone/>
            </a:pPr>
            <a:r>
              <a:rPr lang="en-US" dirty="0" smtClean="0"/>
              <a:t>The </a:t>
            </a:r>
            <a:r>
              <a:rPr lang="en-US" dirty="0"/>
              <a:t>Compare validator performs a logical comparison between an entity attribute and a value. </a:t>
            </a:r>
            <a:r>
              <a:rPr lang="en-US" dirty="0" smtClean="0"/>
              <a:t>(</a:t>
            </a:r>
            <a:r>
              <a:rPr lang="en-US" dirty="0" err="1"/>
              <a:t>CompareValidationBean</a:t>
            </a:r>
            <a:r>
              <a:rPr lang="en-US" dirty="0"/>
              <a:t> </a:t>
            </a:r>
            <a:r>
              <a:rPr lang="en-US" dirty="0" smtClean="0"/>
              <a:t>)You </a:t>
            </a:r>
            <a:r>
              <a:rPr lang="en-US" dirty="0"/>
              <a:t>can compare the following:</a:t>
            </a:r>
          </a:p>
          <a:p>
            <a:r>
              <a:rPr lang="en-US" dirty="0" smtClean="0"/>
              <a:t>Literal value</a:t>
            </a:r>
          </a:p>
          <a:p>
            <a:r>
              <a:rPr lang="en-US" dirty="0"/>
              <a:t>Query </a:t>
            </a:r>
            <a:r>
              <a:rPr lang="en-US" dirty="0" smtClean="0"/>
              <a:t>result</a:t>
            </a:r>
          </a:p>
          <a:p>
            <a:pPr lvl="1"/>
            <a:r>
              <a:rPr lang="en-US" dirty="0"/>
              <a:t>When you use this type of validator, the SQL query is executed each time the validator is executed. The validator retrieves the first row from the query result, and it uses the value of the first column in the query </a:t>
            </a:r>
            <a:endParaRPr lang="en-US" dirty="0" smtClean="0"/>
          </a:p>
          <a:p>
            <a:r>
              <a:rPr lang="en-US" dirty="0"/>
              <a:t>View object </a:t>
            </a:r>
            <a:r>
              <a:rPr lang="en-US" dirty="0" smtClean="0"/>
              <a:t>attribute</a:t>
            </a:r>
          </a:p>
          <a:p>
            <a:pPr lvl="1"/>
            <a:r>
              <a:rPr lang="en-US" dirty="0"/>
              <a:t>The validator retrieves the first row from the query result, and it uses the value of the selected view object attribute from that row as the value to </a:t>
            </a:r>
            <a:r>
              <a:rPr lang="en-US" dirty="0" smtClean="0"/>
              <a:t>compare</a:t>
            </a:r>
          </a:p>
          <a:p>
            <a:r>
              <a:rPr lang="en-US" dirty="0"/>
              <a:t>View accessor attribute</a:t>
            </a:r>
          </a:p>
          <a:p>
            <a:pPr lvl="1"/>
            <a:r>
              <a:rPr lang="en-US" dirty="0"/>
              <a:t>When defining the view accessor, you can assign row-specific values to the validation view object's bind </a:t>
            </a:r>
            <a:r>
              <a:rPr lang="en-US" dirty="0" smtClean="0"/>
              <a:t>variables</a:t>
            </a:r>
          </a:p>
          <a:p>
            <a:r>
              <a:rPr lang="en-US" dirty="0"/>
              <a:t>Expression </a:t>
            </a:r>
          </a:p>
          <a:p>
            <a:pPr lvl="1"/>
            <a:r>
              <a:rPr lang="en-US" dirty="0"/>
              <a:t>Using Groovy Expressions for Validation and Business Rules</a:t>
            </a:r>
            <a:r>
              <a:rPr lang="en-US" dirty="0" smtClean="0"/>
              <a:t>.</a:t>
            </a:r>
            <a:endParaRPr lang="en-US" dirty="0"/>
          </a:p>
          <a:p>
            <a:r>
              <a:rPr lang="en-US" dirty="0"/>
              <a:t>Entity attribute </a:t>
            </a:r>
          </a:p>
          <a:p>
            <a:pPr lvl="1"/>
            <a:r>
              <a:rPr lang="en-US" dirty="0"/>
              <a:t>The entity attribute option is available only for entity-level Compare validators. </a:t>
            </a:r>
          </a:p>
          <a:p>
            <a:endParaRPr lang="en-US" dirty="0" smtClean="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200975" y="0"/>
            <a:ext cx="2272554" cy="1236373"/>
          </a:xfrm>
          <a:prstGeom prst="rect">
            <a:avLst/>
          </a:prstGeom>
        </p:spPr>
      </p:pic>
    </p:spTree>
    <p:extLst>
      <p:ext uri="{BB962C8B-B14F-4D97-AF65-F5344CB8AC3E}">
        <p14:creationId xmlns:p14="http://schemas.microsoft.com/office/powerpoint/2010/main" val="1220561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58338"/>
            <a:ext cx="10018713" cy="1086391"/>
          </a:xfrm>
        </p:spPr>
        <p:txBody>
          <a:bodyPr>
            <a:normAutofit/>
          </a:bodyPr>
          <a:lstStyle/>
          <a:p>
            <a:r>
              <a:rPr lang="en-US" b="1" dirty="0" smtClean="0"/>
              <a:t>Validate </a:t>
            </a:r>
            <a:r>
              <a:rPr lang="en-US" b="1" dirty="0"/>
              <a:t>Using a List of Values</a:t>
            </a:r>
            <a:endParaRPr lang="en-US" dirty="0"/>
          </a:p>
        </p:txBody>
      </p:sp>
      <p:sp>
        <p:nvSpPr>
          <p:cNvPr id="3" name="Content Placeholder 2"/>
          <p:cNvSpPr>
            <a:spLocks noGrp="1"/>
          </p:cNvSpPr>
          <p:nvPr>
            <p:ph idx="1"/>
          </p:nvPr>
        </p:nvSpPr>
        <p:spPr>
          <a:xfrm>
            <a:off x="1484310" y="1403797"/>
            <a:ext cx="10018713" cy="5306095"/>
          </a:xfrm>
        </p:spPr>
        <p:txBody>
          <a:bodyPr>
            <a:normAutofit/>
          </a:bodyPr>
          <a:lstStyle/>
          <a:p>
            <a:r>
              <a:rPr lang="en-US" dirty="0"/>
              <a:t>The List validator compares an attribute against a list of values (LOV). When you add a List validator, you specify the type of list to choose from: &lt;</a:t>
            </a:r>
            <a:r>
              <a:rPr lang="en-US" dirty="0" err="1"/>
              <a:t>ListValidationBean</a:t>
            </a:r>
            <a:r>
              <a:rPr lang="en-US" dirty="0"/>
              <a:t>&gt; </a:t>
            </a:r>
            <a:r>
              <a:rPr lang="en-US" dirty="0" smtClean="0"/>
              <a:t>tag </a:t>
            </a:r>
          </a:p>
          <a:p>
            <a:pPr lvl="1"/>
            <a:r>
              <a:rPr lang="en-US" dirty="0"/>
              <a:t>Literal values </a:t>
            </a:r>
            <a:r>
              <a:rPr lang="en-US" dirty="0" smtClean="0"/>
              <a:t>- </a:t>
            </a:r>
            <a:r>
              <a:rPr lang="en-US" dirty="0"/>
              <a:t>A list of literal values in separate rows.</a:t>
            </a:r>
          </a:p>
          <a:p>
            <a:pPr lvl="1"/>
            <a:r>
              <a:rPr lang="en-US" dirty="0" smtClean="0"/>
              <a:t>Query </a:t>
            </a:r>
            <a:r>
              <a:rPr lang="en-US" dirty="0"/>
              <a:t>result - The validator ensures that the entity attribute is in (or not in, if specified) the first column of the query's result </a:t>
            </a:r>
            <a:r>
              <a:rPr lang="en-US" dirty="0" smtClean="0"/>
              <a:t>set</a:t>
            </a:r>
          </a:p>
          <a:p>
            <a:pPr lvl="1"/>
            <a:r>
              <a:rPr lang="en-US" dirty="0" smtClean="0"/>
              <a:t>View </a:t>
            </a:r>
            <a:r>
              <a:rPr lang="en-US" dirty="0"/>
              <a:t>object attribute - The validator ensures that the entity attribute is in (or not in, if specified) the view </a:t>
            </a:r>
            <a:r>
              <a:rPr lang="en-US" dirty="0" smtClean="0"/>
              <a:t>attribute. The View attribute validator cannot use a bind variable</a:t>
            </a:r>
          </a:p>
          <a:p>
            <a:pPr lvl="1"/>
            <a:r>
              <a:rPr lang="en-US" dirty="0" smtClean="0"/>
              <a:t>View accessor attribute - The validator ensures that the entity attribute is in (or not in) the view accessor attribute. The view accessor is probably the most useful option, because it can take bind variables and after you’ve created the LOV on the user interface, a view accessor is required. </a:t>
            </a:r>
            <a:endParaRPr lang="en-US" dirty="0"/>
          </a:p>
          <a:p>
            <a:endParaRPr lang="en-US" dirty="0" smtClean="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t="20390" b="25206"/>
          <a:stretch/>
        </p:blipFill>
        <p:spPr>
          <a:xfrm>
            <a:off x="1200975" y="0"/>
            <a:ext cx="2272554" cy="1236373"/>
          </a:xfrm>
          <a:prstGeom prst="rect">
            <a:avLst/>
          </a:prstGeom>
        </p:spPr>
      </p:pic>
    </p:spTree>
    <p:extLst>
      <p:ext uri="{BB962C8B-B14F-4D97-AF65-F5344CB8AC3E}">
        <p14:creationId xmlns:p14="http://schemas.microsoft.com/office/powerpoint/2010/main" val="27817192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829</TotalTime>
  <Words>1724</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Corbel</vt:lpstr>
      <vt:lpstr>Courier New</vt:lpstr>
      <vt:lpstr>Parallax</vt:lpstr>
      <vt:lpstr>Introducing Entity Object Business Rules</vt:lpstr>
      <vt:lpstr>Defining Validation and Business Rules Declaratively</vt:lpstr>
      <vt:lpstr>Understanding the Validation Cycle</vt:lpstr>
      <vt:lpstr>Understanding Commit Processing and Validation</vt:lpstr>
      <vt:lpstr>Adding Validation Rules to Entity Objects and Attributes</vt:lpstr>
      <vt:lpstr>Using the Built-in Declarative Validation Rules</vt:lpstr>
      <vt:lpstr>Ensure That Key Values Are Unique</vt:lpstr>
      <vt:lpstr>Validate Based on a Comparison</vt:lpstr>
      <vt:lpstr>Validate Using a List of Values</vt:lpstr>
      <vt:lpstr>Make Sure a Value Falls in Certain Range</vt:lpstr>
      <vt:lpstr>Validate Against a Number of Bytes or Characters</vt:lpstr>
      <vt:lpstr>Validate Using a Regular Expression</vt:lpstr>
      <vt:lpstr>Use the Average, Count, or Sum to Validate a Collection</vt:lpstr>
      <vt:lpstr>Determine Whether a Key Exists</vt:lpstr>
      <vt:lpstr>Using Groovy Expressions For Validation and Business Rules</vt:lpstr>
      <vt:lpstr>Create a Method Validator</vt:lpstr>
      <vt:lpstr>Specify Which Attributes Fire Validation</vt:lpstr>
      <vt:lpstr>Set Preconditions for Validation</vt:lpstr>
      <vt:lpstr>How to Set Transaction-Level Validation</vt:lpstr>
      <vt:lpstr>Creating Validation Error Messages</vt:lpstr>
      <vt:lpstr>Embed a Groovy Expression in an Error Message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172</cp:revision>
  <dcterms:created xsi:type="dcterms:W3CDTF">2013-09-28T20:16:03Z</dcterms:created>
  <dcterms:modified xsi:type="dcterms:W3CDTF">2013-10-21T20:54:12Z</dcterms:modified>
</cp:coreProperties>
</file>