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autoAdjust="0"/>
  </p:normalViewPr>
  <p:slideViewPr>
    <p:cSldViewPr snapToGrid="0">
      <p:cViewPr varScale="1">
        <p:scale>
          <a:sx n="74" d="100"/>
          <a:sy n="74" d="100"/>
        </p:scale>
        <p:origin x="67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10/25/2013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dirty="0"/>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668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49528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51700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2287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4672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93482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80076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2106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758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49293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295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8047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7456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80657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0675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38778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84305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10/25/2013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dirty="0"/>
          </a:p>
        </p:txBody>
      </p:sp>
    </p:spTree>
    <p:extLst>
      <p:ext uri="{BB962C8B-B14F-4D97-AF65-F5344CB8AC3E}">
        <p14:creationId xmlns:p14="http://schemas.microsoft.com/office/powerpoint/2010/main" val="16606977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a:t>
            </a:r>
            <a:r>
              <a:rPr lang="en-US" dirty="0" smtClean="0"/>
              <a:t>View Object</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t>5)</a:t>
            </a:r>
            <a:endParaRPr lang="en-US" dirty="0"/>
          </a:p>
        </p:txBody>
      </p:sp>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Optionally generating Java </a:t>
            </a:r>
            <a:r>
              <a:rPr lang="en-US" b="1" dirty="0" smtClean="0"/>
              <a:t>classes</a:t>
            </a:r>
            <a:endParaRPr lang="en-US" dirty="0"/>
          </a:p>
        </p:txBody>
      </p:sp>
      <p:sp>
        <p:nvSpPr>
          <p:cNvPr id="3" name="Content Placeholder 2"/>
          <p:cNvSpPr>
            <a:spLocks noGrp="1"/>
          </p:cNvSpPr>
          <p:nvPr>
            <p:ph idx="1"/>
          </p:nvPr>
        </p:nvSpPr>
        <p:spPr>
          <a:xfrm>
            <a:off x="1484310" y="1346200"/>
            <a:ext cx="10018713" cy="5321299"/>
          </a:xfrm>
        </p:spPr>
        <p:txBody>
          <a:bodyPr>
            <a:normAutofit/>
          </a:bodyPr>
          <a:lstStyle/>
          <a:p>
            <a:pPr marL="0" indent="0">
              <a:buNone/>
            </a:pPr>
            <a:r>
              <a:rPr lang="en-US" sz="2000" dirty="0"/>
              <a:t>If you want to customize the default behavior of framework classes or add custom business </a:t>
            </a:r>
            <a:r>
              <a:rPr lang="en-US" sz="2000" dirty="0" smtClean="0"/>
              <a:t>logic:</a:t>
            </a:r>
          </a:p>
          <a:p>
            <a:pPr lvl="0" fontAlgn="base"/>
            <a:r>
              <a:rPr lang="en-US" sz="2000" b="1" dirty="0" smtClean="0"/>
              <a:t>View object class</a:t>
            </a:r>
            <a:r>
              <a:rPr lang="en-US" sz="2000" dirty="0" smtClean="0"/>
              <a:t>: This class is customized to add business methods and to override the default lifecycle of view object instances</a:t>
            </a:r>
          </a:p>
          <a:p>
            <a:pPr lvl="0" fontAlgn="base"/>
            <a:r>
              <a:rPr lang="en-US" sz="2000" b="1" dirty="0" smtClean="0"/>
              <a:t>View </a:t>
            </a:r>
            <a:r>
              <a:rPr lang="en-US" sz="2000" b="1" dirty="0"/>
              <a:t>row class</a:t>
            </a:r>
            <a:r>
              <a:rPr lang="en-US" sz="2000" dirty="0"/>
              <a:t>: This class represents a row in the result collection in a view </a:t>
            </a:r>
            <a:r>
              <a:rPr lang="en-US" sz="2000" dirty="0" smtClean="0"/>
              <a:t>object</a:t>
            </a:r>
          </a:p>
          <a:p>
            <a:pPr lvl="0" fontAlgn="base"/>
            <a:r>
              <a:rPr lang="en-US" sz="2000" b="1" dirty="0" smtClean="0"/>
              <a:t>View </a:t>
            </a:r>
            <a:r>
              <a:rPr lang="en-US" sz="2000" b="1" dirty="0"/>
              <a:t>object definition class</a:t>
            </a:r>
            <a:r>
              <a:rPr lang="en-US" sz="2000" dirty="0"/>
              <a:t>: This class manages the view definition implementation and controls view row creations. </a:t>
            </a:r>
          </a:p>
          <a:p>
            <a:pPr lvl="0" fontAlgn="base"/>
            <a:r>
              <a:rPr lang="en-US" sz="2000" b="1" dirty="0"/>
              <a:t>Service data object (SDO) class</a:t>
            </a:r>
            <a:r>
              <a:rPr lang="en-US" sz="2000" dirty="0"/>
              <a:t>: This is useful if you want to expose the view object as a web service abstracting the data of the view object.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1149600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Annotate attributes using UI hints</a:t>
            </a:r>
            <a:endParaRPr lang="en-US" dirty="0"/>
          </a:p>
        </p:txBody>
      </p:sp>
      <p:sp>
        <p:nvSpPr>
          <p:cNvPr id="3" name="Content Placeholder 2"/>
          <p:cNvSpPr>
            <a:spLocks noGrp="1"/>
          </p:cNvSpPr>
          <p:nvPr>
            <p:ph idx="1"/>
          </p:nvPr>
        </p:nvSpPr>
        <p:spPr>
          <a:xfrm>
            <a:off x="1484310" y="1346200"/>
            <a:ext cx="10018713" cy="5321299"/>
          </a:xfrm>
        </p:spPr>
        <p:txBody>
          <a:bodyPr>
            <a:normAutofit fontScale="85000" lnSpcReduction="10000"/>
          </a:bodyPr>
          <a:lstStyle/>
          <a:p>
            <a:pPr marL="0" indent="0">
              <a:buNone/>
            </a:pPr>
            <a:r>
              <a:rPr lang="en-US" sz="2000" dirty="0" smtClean="0"/>
              <a:t>View object supports control hints on attributes that describe how the attribute needs to be displayed in the UI. UI hints are typically used for annotating attributes, which can be leveraged in building a model-driven UI.</a:t>
            </a:r>
          </a:p>
          <a:p>
            <a:pPr lvl="0" fontAlgn="base"/>
            <a:r>
              <a:rPr lang="en-US" sz="2000" dirty="0"/>
              <a:t>IDE uses UI hints to infer the component type for each attribute during design time.</a:t>
            </a:r>
          </a:p>
          <a:p>
            <a:pPr lvl="0" fontAlgn="base"/>
            <a:r>
              <a:rPr lang="en-US" sz="2000" dirty="0"/>
              <a:t>ADF framework automatically makes use of the UI hints added to an attribute while rendering it using dynamic model-driven UI components such as query, dynamic form, dynamic table, and model LOV. </a:t>
            </a:r>
          </a:p>
          <a:p>
            <a:pPr marL="0" indent="0">
              <a:buNone/>
            </a:pPr>
            <a:r>
              <a:rPr lang="en-US" sz="2000" dirty="0"/>
              <a:t>Let us take a quick look at the commonly used UI hints for an attribute:</a:t>
            </a:r>
          </a:p>
          <a:p>
            <a:pPr lvl="0" fontAlgn="base"/>
            <a:r>
              <a:rPr lang="en-US" sz="2000" b="1" dirty="0"/>
              <a:t>Display </a:t>
            </a:r>
            <a:r>
              <a:rPr lang="en-US" sz="2000" b="1" dirty="0" smtClean="0"/>
              <a:t>Hint</a:t>
            </a:r>
          </a:p>
          <a:p>
            <a:pPr lvl="0" fontAlgn="base"/>
            <a:r>
              <a:rPr lang="en-US" sz="2000" b="1" dirty="0" smtClean="0"/>
              <a:t>Label</a:t>
            </a:r>
          </a:p>
          <a:p>
            <a:pPr lvl="0" fontAlgn="base"/>
            <a:r>
              <a:rPr lang="en-US" sz="2000" b="1" dirty="0" smtClean="0"/>
              <a:t>Tooltip</a:t>
            </a:r>
          </a:p>
          <a:p>
            <a:pPr lvl="0" fontAlgn="base"/>
            <a:r>
              <a:rPr lang="en-US" sz="2000" b="1" dirty="0" smtClean="0"/>
              <a:t>Format </a:t>
            </a:r>
            <a:r>
              <a:rPr lang="en-US" sz="2000" b="1" dirty="0"/>
              <a:t>Type and Format</a:t>
            </a:r>
            <a:r>
              <a:rPr lang="en-US" sz="2000" dirty="0"/>
              <a:t>: </a:t>
            </a:r>
            <a:r>
              <a:rPr lang="en-US" sz="2000" b="1" dirty="0"/>
              <a:t>Format Type</a:t>
            </a:r>
            <a:r>
              <a:rPr lang="en-US" sz="2000" dirty="0"/>
              <a:t> </a:t>
            </a:r>
            <a:endParaRPr lang="en-US" sz="2000" dirty="0" smtClean="0"/>
          </a:p>
          <a:p>
            <a:pPr lvl="0" fontAlgn="base"/>
            <a:r>
              <a:rPr lang="en-US" sz="2000" b="1" dirty="0" smtClean="0"/>
              <a:t>Control Type</a:t>
            </a:r>
          </a:p>
          <a:p>
            <a:pPr lvl="0" fontAlgn="base"/>
            <a:r>
              <a:rPr lang="en-US" sz="2000" b="1" dirty="0" smtClean="0"/>
              <a:t>Display Width</a:t>
            </a:r>
          </a:p>
          <a:p>
            <a:pPr lvl="0" fontAlgn="base"/>
            <a:r>
              <a:rPr lang="en-US" sz="2000" b="1" dirty="0" smtClean="0"/>
              <a:t>Display Height</a:t>
            </a:r>
          </a:p>
          <a:p>
            <a:pPr lvl="0" fontAlgn="base"/>
            <a:r>
              <a:rPr lang="en-US" sz="2000" b="1" dirty="0" smtClean="0"/>
              <a:t>Category </a:t>
            </a:r>
            <a:r>
              <a:rPr lang="en-US" sz="2000" b="1" dirty="0"/>
              <a:t>and</a:t>
            </a:r>
            <a:r>
              <a:rPr lang="en-US" sz="2000" dirty="0"/>
              <a:t> </a:t>
            </a:r>
            <a:r>
              <a:rPr lang="en-US" sz="2000" b="1" dirty="0"/>
              <a:t>Field </a:t>
            </a:r>
            <a:r>
              <a:rPr lang="en-US" sz="2000" b="1" dirty="0" smtClean="0"/>
              <a:t>Order</a:t>
            </a:r>
          </a:p>
          <a:p>
            <a:pPr lvl="0" fontAlgn="base"/>
            <a:r>
              <a:rPr lang="en-US" sz="2000" b="1" dirty="0" smtClean="0"/>
              <a:t>Auto Submit</a:t>
            </a:r>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187062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Adding business rules</a:t>
            </a:r>
            <a:endParaRPr lang="en-US" dirty="0"/>
          </a:p>
        </p:txBody>
      </p:sp>
      <p:sp>
        <p:nvSpPr>
          <p:cNvPr id="3" name="Content Placeholder 2"/>
          <p:cNvSpPr>
            <a:spLocks noGrp="1"/>
          </p:cNvSpPr>
          <p:nvPr>
            <p:ph idx="1"/>
          </p:nvPr>
        </p:nvSpPr>
        <p:spPr>
          <a:xfrm>
            <a:off x="1484310" y="1346200"/>
            <a:ext cx="10018713" cy="5321299"/>
          </a:xfrm>
        </p:spPr>
        <p:txBody>
          <a:bodyPr>
            <a:normAutofit/>
          </a:bodyPr>
          <a:lstStyle/>
          <a:p>
            <a:r>
              <a:rPr lang="en-US" sz="1800" dirty="0" smtClean="0"/>
              <a:t>You </a:t>
            </a:r>
            <a:r>
              <a:rPr lang="en-US" sz="1800" dirty="0"/>
              <a:t>may rarely define updatable transient attributes on a view object. If you find a need to define updatable transient attributes on a view object, check the feasibility of defining it on the underlying entity object, and then use it from the view object as appropriate. This may help you to post the modified value to the appropriate </a:t>
            </a:r>
            <a:r>
              <a:rPr lang="en-US" sz="1800" dirty="0" err="1"/>
              <a:t>datasource</a:t>
            </a:r>
            <a:r>
              <a:rPr lang="en-US" sz="1800" dirty="0"/>
              <a:t> at the right time during the transaction commit cycle. Remember that it is the entity object that participates in the transaction post cycle, not the view object.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2956421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Other Components</a:t>
            </a:r>
            <a:endParaRPr lang="en-US" dirty="0"/>
          </a:p>
        </p:txBody>
      </p:sp>
      <p:sp>
        <p:nvSpPr>
          <p:cNvPr id="3" name="Content Placeholder 2"/>
          <p:cNvSpPr>
            <a:spLocks noGrp="1"/>
          </p:cNvSpPr>
          <p:nvPr>
            <p:ph idx="1"/>
          </p:nvPr>
        </p:nvSpPr>
        <p:spPr>
          <a:xfrm>
            <a:off x="1484310" y="1346200"/>
            <a:ext cx="10018713" cy="5321299"/>
          </a:xfrm>
        </p:spPr>
        <p:txBody>
          <a:bodyPr>
            <a:normAutofit/>
          </a:bodyPr>
          <a:lstStyle/>
          <a:p>
            <a:pPr marL="0" indent="0">
              <a:buNone/>
            </a:pPr>
            <a:r>
              <a:rPr lang="en-US" sz="1800" b="1" dirty="0"/>
              <a:t>List of values</a:t>
            </a:r>
            <a:endParaRPr lang="en-US" sz="1800" dirty="0"/>
          </a:p>
          <a:p>
            <a:r>
              <a:rPr lang="en-US" sz="1800" dirty="0" smtClean="0"/>
              <a:t>To </a:t>
            </a:r>
            <a:r>
              <a:rPr lang="en-US" sz="1800" dirty="0"/>
              <a:t>define the LOV, decide the list </a:t>
            </a:r>
            <a:r>
              <a:rPr lang="en-US" sz="1800" dirty="0" err="1"/>
              <a:t>datasource</a:t>
            </a:r>
            <a:r>
              <a:rPr lang="en-US" sz="1800" dirty="0"/>
              <a:t> first. As the ADF Business Components uses the view object to query the </a:t>
            </a:r>
            <a:r>
              <a:rPr lang="en-US" sz="1800" dirty="0" err="1" smtClean="0"/>
              <a:t>datasource</a:t>
            </a:r>
            <a:r>
              <a:rPr lang="en-US" sz="1800" dirty="0" smtClean="0"/>
              <a:t>.</a:t>
            </a:r>
          </a:p>
          <a:p>
            <a:pPr marL="0" indent="0">
              <a:buNone/>
            </a:pPr>
            <a:r>
              <a:rPr lang="en-US" sz="1800" b="1" dirty="0"/>
              <a:t>Linking two view objects</a:t>
            </a:r>
            <a:endParaRPr lang="en-US" sz="1800" dirty="0"/>
          </a:p>
          <a:p>
            <a:r>
              <a:rPr lang="en-US" sz="1800" dirty="0"/>
              <a:t>You can link one view object to another view object to form a master details hierarchy of any complexity. </a:t>
            </a:r>
          </a:p>
          <a:p>
            <a:r>
              <a:rPr lang="en-US" sz="1800" dirty="0"/>
              <a:t>On the View Object page, select the cardinality for the relationship, and then add the source and destination view object attributes, which form the relation. If the source and destination view objects are based on entity objects and there exists an association between the entity objects, you can define view links by choosing the existing </a:t>
            </a:r>
            <a:r>
              <a:rPr lang="en-US" sz="1800" dirty="0" smtClean="0"/>
              <a:t>associations.</a:t>
            </a:r>
          </a:p>
          <a:p>
            <a:r>
              <a:rPr lang="en-US" sz="1800" dirty="0" smtClean="0"/>
              <a:t>Where </a:t>
            </a:r>
            <a:r>
              <a:rPr lang="en-US" sz="1800" dirty="0"/>
              <a:t>clause and Reverse Where </a:t>
            </a:r>
            <a:r>
              <a:rPr lang="en-US" sz="1800" dirty="0" smtClean="0"/>
              <a:t>clause</a:t>
            </a:r>
            <a:endParaRPr lang="en-US"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1305491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Using bind variables</a:t>
            </a:r>
            <a:endParaRPr lang="en-US" dirty="0"/>
          </a:p>
        </p:txBody>
      </p:sp>
      <p:sp>
        <p:nvSpPr>
          <p:cNvPr id="3" name="Content Placeholder 2"/>
          <p:cNvSpPr>
            <a:spLocks noGrp="1"/>
          </p:cNvSpPr>
          <p:nvPr>
            <p:ph idx="1"/>
          </p:nvPr>
        </p:nvSpPr>
        <p:spPr>
          <a:xfrm>
            <a:off x="1484310" y="1346200"/>
            <a:ext cx="10018713" cy="5321299"/>
          </a:xfrm>
        </p:spPr>
        <p:txBody>
          <a:bodyPr>
            <a:normAutofit/>
          </a:bodyPr>
          <a:lstStyle/>
          <a:p>
            <a:r>
              <a:rPr lang="en-US" sz="1800" dirty="0"/>
              <a:t>Bind variables are variables that are used in place of dynamic input values in a SQL statement. This has the effect of sending exactly the same SQL statement to the database every time the query is executed. </a:t>
            </a:r>
            <a:endParaRPr lang="en-US" sz="1800" dirty="0" smtClean="0"/>
          </a:p>
          <a:p>
            <a:r>
              <a:rPr lang="en-US" sz="1800" b="1" dirty="0"/>
              <a:t>Programmatically specifying the value for bind variables</a:t>
            </a:r>
          </a:p>
          <a:p>
            <a:pPr lvl="1"/>
            <a:r>
              <a:rPr lang="en-US" sz="1800" dirty="0"/>
              <a:t>Using </a:t>
            </a:r>
            <a:r>
              <a:rPr lang="en-US" sz="1800" dirty="0" err="1"/>
              <a:t>setNamedWhereClauseParam</a:t>
            </a:r>
            <a:r>
              <a:rPr lang="en-US" sz="1800" dirty="0"/>
              <a:t>() on the view </a:t>
            </a:r>
            <a:r>
              <a:rPr lang="en-US" sz="1800" dirty="0" smtClean="0"/>
              <a:t>object</a:t>
            </a:r>
          </a:p>
          <a:p>
            <a:pPr lvl="1"/>
            <a:r>
              <a:rPr lang="en-US" sz="1800" dirty="0"/>
              <a:t>Using </a:t>
            </a:r>
            <a:r>
              <a:rPr lang="en-US" sz="1800" dirty="0" err="1"/>
              <a:t>setVariableValue</a:t>
            </a:r>
            <a:r>
              <a:rPr lang="en-US" sz="1800" dirty="0"/>
              <a:t>() on </a:t>
            </a:r>
            <a:r>
              <a:rPr lang="en-US" sz="1800" dirty="0" err="1" smtClean="0"/>
              <a:t>VariableValueManager</a:t>
            </a:r>
            <a:endParaRPr lang="en-US" sz="1800" dirty="0" smtClean="0"/>
          </a:p>
          <a:p>
            <a:pPr lvl="1"/>
            <a:r>
              <a:rPr lang="en-US" sz="1800" dirty="0"/>
              <a:t>Using </a:t>
            </a:r>
            <a:r>
              <a:rPr lang="en-US" sz="1800" dirty="0" err="1"/>
              <a:t>setWhereClauseParam</a:t>
            </a:r>
            <a:r>
              <a:rPr lang="en-US" sz="1800" dirty="0"/>
              <a:t>() on the view object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86018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484310" y="1346201"/>
            <a:ext cx="10018713" cy="2828564"/>
          </a:xfrm>
        </p:spPr>
        <p:txBody>
          <a:bodyPr>
            <a:normAutofit/>
          </a:bodyPr>
          <a:lstStyle/>
          <a:p>
            <a:r>
              <a:rPr lang="en-US" sz="1800" dirty="0"/>
              <a:t>The </a:t>
            </a:r>
            <a:r>
              <a:rPr lang="en-US" sz="1800" b="1" dirty="0"/>
              <a:t>view criteria</a:t>
            </a:r>
            <a:r>
              <a:rPr lang="en-US" sz="1800" dirty="0"/>
              <a:t> definition contains the filter information for the rows of a view object. It comprises view criteria rows and view criteria items, which will be used to form the </a:t>
            </a:r>
            <a:r>
              <a:rPr lang="en-US" sz="1800" b="1" dirty="0"/>
              <a:t>WHERE</a:t>
            </a:r>
            <a:r>
              <a:rPr lang="en-US" sz="1800" dirty="0"/>
              <a:t> clause at runtime. </a:t>
            </a:r>
            <a:r>
              <a:rPr lang="en-US" sz="1800" dirty="0" smtClean="0"/>
              <a:t>This </a:t>
            </a:r>
            <a:r>
              <a:rPr lang="en-US" sz="1800" dirty="0"/>
              <a:t>is useful if you want to optionally filter the rows at runtime against the database, in-memory, or both</a:t>
            </a:r>
            <a:r>
              <a:rPr lang="en-US" sz="1800" dirty="0" smtClean="0"/>
              <a:t>.</a:t>
            </a:r>
          </a:p>
          <a:p>
            <a:r>
              <a:rPr lang="en-US" sz="1800" b="1" dirty="0"/>
              <a:t>Architecture of view criteria</a:t>
            </a:r>
          </a:p>
          <a:p>
            <a:pPr lvl="1"/>
            <a:r>
              <a:rPr lang="en-US" sz="1600" dirty="0"/>
              <a:t>A view criteria can include multiple view criteria or view criteria rows linked by various criteria conjunction types such as </a:t>
            </a:r>
            <a:r>
              <a:rPr lang="en-US" sz="1600" b="1" dirty="0"/>
              <a:t>AND</a:t>
            </a:r>
            <a:r>
              <a:rPr lang="en-US" sz="1600" dirty="0"/>
              <a:t>, </a:t>
            </a:r>
            <a:r>
              <a:rPr lang="en-US" sz="1600" b="1" dirty="0"/>
              <a:t>OR</a:t>
            </a:r>
            <a:r>
              <a:rPr lang="en-US" sz="1600" dirty="0"/>
              <a:t>, and </a:t>
            </a:r>
            <a:r>
              <a:rPr lang="en-US" sz="1600" b="1" dirty="0"/>
              <a:t>UNION</a:t>
            </a:r>
            <a:r>
              <a:rPr lang="en-US" sz="1600" dirty="0"/>
              <a:t>. Each view criteria  row can optionally include multiple view criteria items.</a:t>
            </a:r>
          </a:p>
          <a:p>
            <a:endParaRPr lang="en-US"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pic>
        <p:nvPicPr>
          <p:cNvPr id="132" name="Picture 131"/>
          <p:cNvPicPr>
            <a:picLocks noChangeAspect="1"/>
          </p:cNvPicPr>
          <p:nvPr/>
        </p:nvPicPr>
        <p:blipFill>
          <a:blip r:embed="rId3"/>
          <a:stretch>
            <a:fillRect/>
          </a:stretch>
        </p:blipFill>
        <p:spPr>
          <a:xfrm>
            <a:off x="4404575" y="3716166"/>
            <a:ext cx="6438308" cy="2989524"/>
          </a:xfrm>
          <a:prstGeom prst="rect">
            <a:avLst/>
          </a:prstGeom>
        </p:spPr>
      </p:pic>
    </p:spTree>
    <p:extLst>
      <p:ext uri="{BB962C8B-B14F-4D97-AF65-F5344CB8AC3E}">
        <p14:creationId xmlns:p14="http://schemas.microsoft.com/office/powerpoint/2010/main" val="4209400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484310" y="1346200"/>
            <a:ext cx="10018713" cy="5415207"/>
          </a:xfrm>
        </p:spPr>
        <p:txBody>
          <a:bodyPr>
            <a:normAutofit/>
          </a:bodyPr>
          <a:lstStyle/>
          <a:p>
            <a:r>
              <a:rPr lang="en-US" sz="1800" dirty="0"/>
              <a:t>The query execution mode that you set for the view criteria decides the source to read rows:</a:t>
            </a:r>
          </a:p>
          <a:p>
            <a:pPr lvl="1" fontAlgn="base"/>
            <a:r>
              <a:rPr lang="en-US" sz="1800" b="1" dirty="0"/>
              <a:t>Database</a:t>
            </a:r>
            <a:r>
              <a:rPr lang="en-US" sz="1800" dirty="0"/>
              <a:t>: In this mode view criteria is used for database query. This is the default mode. You can use the </a:t>
            </a:r>
            <a:r>
              <a:rPr lang="en-US" sz="1800" b="1" dirty="0" err="1"/>
              <a:t>ViewCriteria.CRITERIA_MODE_QUERY</a:t>
            </a:r>
            <a:r>
              <a:rPr lang="en-US" sz="1800" dirty="0"/>
              <a:t> constant to refer this mode programmatically.</a:t>
            </a:r>
          </a:p>
          <a:p>
            <a:pPr lvl="1" fontAlgn="base"/>
            <a:r>
              <a:rPr lang="en-US" sz="1800" b="1" dirty="0"/>
              <a:t>In-memory</a:t>
            </a:r>
            <a:r>
              <a:rPr lang="en-US" sz="1800" dirty="0"/>
              <a:t>: In this mode, view criteria is used for in-memory filtering. You can use the </a:t>
            </a:r>
            <a:r>
              <a:rPr lang="en-US" sz="1800" b="1" dirty="0" err="1"/>
              <a:t>ViewCriteria.CRITERIA_MODE_CACHE</a:t>
            </a:r>
            <a:r>
              <a:rPr lang="en-US" sz="1800" dirty="0"/>
              <a:t> constant to refer this mode programmatically.</a:t>
            </a:r>
          </a:p>
          <a:p>
            <a:pPr lvl="1" fontAlgn="base"/>
            <a:r>
              <a:rPr lang="en-US" sz="1800" b="1" dirty="0"/>
              <a:t>Both (database and in-memory)</a:t>
            </a:r>
            <a:r>
              <a:rPr lang="en-US" sz="1800" dirty="0"/>
              <a:t>: In this mode, view criteria is used for a database query first and then for in-memory row filtering:</a:t>
            </a:r>
          </a:p>
          <a:p>
            <a:pPr marL="0" indent="0" algn="ctr">
              <a:buNone/>
            </a:pPr>
            <a:r>
              <a:rPr lang="en-US" sz="1800" b="1" dirty="0" err="1" smtClean="0"/>
              <a:t>ViewCriteria.CRITERIA_MODE_QUERY</a:t>
            </a:r>
            <a:r>
              <a:rPr lang="en-US" sz="1800" b="1" dirty="0" smtClean="0"/>
              <a:t> | </a:t>
            </a:r>
            <a:r>
              <a:rPr lang="en-US" sz="1800" b="1" dirty="0" err="1" smtClean="0"/>
              <a:t>ViewCriteria.CRITERIA_MODE_CACHE</a:t>
            </a:r>
            <a:endParaRPr lang="en-US" sz="1800" dirty="0" smtClean="0"/>
          </a:p>
          <a:p>
            <a:endParaRPr lang="en-US"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2754399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Using alternate keys in a view object</a:t>
            </a:r>
            <a:endParaRPr lang="en-US" dirty="0"/>
          </a:p>
        </p:txBody>
      </p:sp>
      <p:sp>
        <p:nvSpPr>
          <p:cNvPr id="3" name="Content Placeholder 2"/>
          <p:cNvSpPr>
            <a:spLocks noGrp="1"/>
          </p:cNvSpPr>
          <p:nvPr>
            <p:ph idx="1"/>
          </p:nvPr>
        </p:nvSpPr>
        <p:spPr>
          <a:xfrm>
            <a:off x="1484310" y="1346200"/>
            <a:ext cx="10018713" cy="5415207"/>
          </a:xfrm>
        </p:spPr>
        <p:txBody>
          <a:bodyPr>
            <a:normAutofit/>
          </a:bodyPr>
          <a:lstStyle/>
          <a:p>
            <a:r>
              <a:rPr lang="en-US" sz="1800" dirty="0"/>
              <a:t>Alternate keys allow us to  define unique keys that can be used for the fast look up of specific entity rows. If  you want to enable search based on alternate key for a view object, you will have  to define alternate keys at the view object level too. </a:t>
            </a:r>
            <a:endParaRPr lang="en-US" sz="1800" dirty="0" smtClean="0"/>
          </a:p>
          <a:p>
            <a:pPr marL="0" indent="0">
              <a:buNone/>
            </a:pPr>
            <a:endParaRPr lang="en-US" sz="1800" dirty="0" smtClean="0"/>
          </a:p>
          <a:p>
            <a:pPr marL="0" indent="0">
              <a:buNone/>
            </a:pPr>
            <a:r>
              <a:rPr lang="en-US" sz="1300" b="1" dirty="0">
                <a:latin typeface="Courier New" panose="02070309020205020404" pitchFamily="49" charset="0"/>
                <a:cs typeface="Courier New" panose="02070309020205020404" pitchFamily="49" charset="0"/>
              </a:rPr>
              <a:t>//In application module implementation class public void </a:t>
            </a:r>
            <a:r>
              <a:rPr lang="en-US" sz="1300" b="1" dirty="0" err="1">
                <a:latin typeface="Courier New" panose="02070309020205020404" pitchFamily="49" charset="0"/>
                <a:cs typeface="Courier New" panose="02070309020205020404" pitchFamily="49" charset="0"/>
              </a:rPr>
              <a:t>findByAlKey</a:t>
            </a:r>
            <a:r>
              <a:rPr lang="en-US" sz="1300" b="1" dirty="0">
                <a:latin typeface="Courier New" panose="02070309020205020404" pitchFamily="49" charset="0"/>
                <a:cs typeface="Courier New" panose="02070309020205020404" pitchFamily="49" charset="0"/>
              </a:rPr>
              <a:t>(){</a:t>
            </a:r>
            <a:endParaRPr lang="en-US" sz="1300" dirty="0">
              <a:latin typeface="Courier New" panose="02070309020205020404" pitchFamily="49" charset="0"/>
              <a:cs typeface="Courier New" panose="02070309020205020404" pitchFamily="49" charset="0"/>
            </a:endParaRPr>
          </a:p>
          <a:p>
            <a:pPr marL="0" indent="0">
              <a:buNone/>
            </a:pPr>
            <a:r>
              <a:rPr lang="en-US" sz="1300" b="1" dirty="0" smtClean="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ViewObject</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vo</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findViewObject</a:t>
            </a: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EmployeeDeptDetails</a:t>
            </a:r>
            <a:r>
              <a:rPr lang="en-US" sz="1300" b="1" dirty="0">
                <a:latin typeface="Courier New" panose="02070309020205020404" pitchFamily="49" charset="0"/>
                <a:cs typeface="Courier New" panose="02070309020205020404" pitchFamily="49" charset="0"/>
              </a:rPr>
              <a:t>");</a:t>
            </a:r>
            <a:endParaRPr lang="en-US" sz="1300" dirty="0">
              <a:latin typeface="Courier New" panose="02070309020205020404" pitchFamily="49" charset="0"/>
              <a:cs typeface="Courier New" panose="02070309020205020404" pitchFamily="49" charset="0"/>
            </a:endParaRPr>
          </a:p>
          <a:p>
            <a:pPr marL="0" indent="0">
              <a:buNone/>
            </a:pPr>
            <a:r>
              <a:rPr lang="en-US" sz="1300" b="1" dirty="0" smtClean="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EmployeeDeptDetailVO</a:t>
            </a:r>
            <a:r>
              <a:rPr lang="en-US" sz="1300" b="1" dirty="0">
                <a:latin typeface="Courier New" panose="02070309020205020404" pitchFamily="49" charset="0"/>
                <a:cs typeface="Courier New" panose="02070309020205020404" pitchFamily="49" charset="0"/>
              </a:rPr>
              <a:t> has two entity objects </a:t>
            </a:r>
            <a:r>
              <a:rPr lang="en-US" sz="1300" b="1" dirty="0" err="1">
                <a:latin typeface="Courier New" panose="02070309020205020404" pitchFamily="49" charset="0"/>
                <a:cs typeface="Courier New" panose="02070309020205020404" pitchFamily="49" charset="0"/>
              </a:rPr>
              <a:t>EmpEO</a:t>
            </a:r>
            <a:r>
              <a:rPr lang="en-US" sz="1300" b="1" dirty="0">
                <a:latin typeface="Courier New" panose="02070309020205020404" pitchFamily="49" charset="0"/>
                <a:cs typeface="Courier New" panose="02070309020205020404" pitchFamily="49" charset="0"/>
              </a:rPr>
              <a:t> and</a:t>
            </a:r>
            <a:endParaRPr lang="en-US" sz="1300" dirty="0">
              <a:latin typeface="Courier New" panose="02070309020205020404" pitchFamily="49" charset="0"/>
              <a:cs typeface="Courier New" panose="02070309020205020404" pitchFamily="49" charset="0"/>
            </a:endParaRPr>
          </a:p>
          <a:p>
            <a:pPr marL="0" indent="0">
              <a:buNone/>
            </a:pPr>
            <a:r>
              <a:rPr lang="en-US" sz="1300" b="1" dirty="0" smtClean="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DeptEO</a:t>
            </a:r>
            <a:r>
              <a:rPr lang="en-US" sz="1300" b="1" dirty="0">
                <a:latin typeface="Courier New" panose="02070309020205020404" pitchFamily="49" charset="0"/>
                <a:cs typeface="Courier New" panose="02070309020205020404" pitchFamily="49" charset="0"/>
              </a:rPr>
              <a:t>. The alt key </a:t>
            </a:r>
            <a:r>
              <a:rPr lang="en-US" sz="1300" b="1" dirty="0" err="1">
                <a:latin typeface="Courier New" panose="02070309020205020404" pitchFamily="49" charset="0"/>
                <a:cs typeface="Courier New" panose="02070309020205020404" pitchFamily="49" charset="0"/>
              </a:rPr>
              <a:t>EmpDeptAltKey</a:t>
            </a:r>
            <a:r>
              <a:rPr lang="en-US" sz="1300" b="1" dirty="0">
                <a:latin typeface="Courier New" panose="02070309020205020404" pitchFamily="49" charset="0"/>
                <a:cs typeface="Courier New" panose="02070309020205020404" pitchFamily="49" charset="0"/>
              </a:rPr>
              <a:t> is defined on   </a:t>
            </a:r>
            <a:endParaRPr lang="en-US" sz="1300" dirty="0">
              <a:latin typeface="Courier New" panose="02070309020205020404" pitchFamily="49" charset="0"/>
              <a:cs typeface="Courier New" panose="02070309020205020404" pitchFamily="49" charset="0"/>
            </a:endParaRPr>
          </a:p>
          <a:p>
            <a:pPr marL="0" indent="0">
              <a:buNone/>
            </a:pPr>
            <a:r>
              <a:rPr lang="en-US" sz="1300" b="1" dirty="0" smtClean="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EmployeeDeptDetailVO</a:t>
            </a:r>
            <a:r>
              <a:rPr lang="en-US" sz="1300" b="1" dirty="0">
                <a:latin typeface="Courier New" panose="02070309020205020404" pitchFamily="49" charset="0"/>
                <a:cs typeface="Courier New" panose="02070309020205020404" pitchFamily="49" charset="0"/>
              </a:rPr>
              <a:t> by selecting alt keys from both </a:t>
            </a:r>
            <a:r>
              <a:rPr lang="en-US" sz="1300" b="1" dirty="0" smtClean="0">
                <a:latin typeface="Courier New" panose="02070309020205020404" pitchFamily="49" charset="0"/>
                <a:cs typeface="Courier New" panose="02070309020205020404" pitchFamily="49" charset="0"/>
              </a:rPr>
              <a:t>the</a:t>
            </a:r>
          </a:p>
          <a:p>
            <a:pPr marL="0" indent="0">
              <a:buNone/>
            </a:pPr>
            <a:r>
              <a:rPr lang="en-US" sz="1300" b="1" dirty="0" smtClean="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 EO</a:t>
            </a:r>
            <a:endParaRPr lang="en-US" sz="1300" dirty="0">
              <a:latin typeface="Courier New" panose="02070309020205020404" pitchFamily="49" charset="0"/>
              <a:cs typeface="Courier New" panose="02070309020205020404" pitchFamily="49" charset="0"/>
            </a:endParaRPr>
          </a:p>
          <a:p>
            <a:pPr marL="0" indent="0">
              <a:buNone/>
            </a:pPr>
            <a:r>
              <a:rPr lang="en-US" sz="1300" b="1" dirty="0" smtClean="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Key </a:t>
            </a:r>
            <a:r>
              <a:rPr lang="en-US" sz="1300" b="1" dirty="0" err="1">
                <a:latin typeface="Courier New" panose="02070309020205020404" pitchFamily="49" charset="0"/>
                <a:cs typeface="Courier New" panose="02070309020205020404" pitchFamily="49" charset="0"/>
              </a:rPr>
              <a:t>empDeptAltKey</a:t>
            </a:r>
            <a:r>
              <a:rPr lang="en-US" sz="1300" b="1" dirty="0">
                <a:latin typeface="Courier New" panose="02070309020205020404" pitchFamily="49" charset="0"/>
                <a:cs typeface="Courier New" panose="02070309020205020404" pitchFamily="49" charset="0"/>
              </a:rPr>
              <a:t> = new Key(new Object[] { "JWHALEN",  </a:t>
            </a:r>
            <a:endParaRPr lang="en-US" sz="1300" dirty="0">
              <a:latin typeface="Courier New" panose="02070309020205020404" pitchFamily="49" charset="0"/>
              <a:cs typeface="Courier New" panose="02070309020205020404" pitchFamily="49" charset="0"/>
            </a:endParaRPr>
          </a:p>
          <a:p>
            <a:pPr marL="0" indent="0">
              <a:buNone/>
            </a:pPr>
            <a:r>
              <a:rPr lang="en-US" sz="1300" b="1" dirty="0" smtClean="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"Administration" });     //</a:t>
            </a:r>
            <a:r>
              <a:rPr lang="en-US" sz="1300" b="1" dirty="0" err="1">
                <a:latin typeface="Courier New" panose="02070309020205020404" pitchFamily="49" charset="0"/>
                <a:cs typeface="Courier New" panose="02070309020205020404" pitchFamily="49" charset="0"/>
              </a:rPr>
              <a:t>findByAltKey</a:t>
            </a:r>
            <a:r>
              <a:rPr lang="en-US" sz="1300" b="1" dirty="0">
                <a:latin typeface="Courier New" panose="02070309020205020404" pitchFamily="49" charset="0"/>
                <a:cs typeface="Courier New" panose="02070309020205020404" pitchFamily="49" charset="0"/>
              </a:rPr>
              <a:t>() has the following method signature </a:t>
            </a:r>
            <a:r>
              <a:rPr lang="en-US" sz="1300" b="1" dirty="0" smtClean="0">
                <a:latin typeface="Courier New" panose="02070309020205020404" pitchFamily="49" charset="0"/>
                <a:cs typeface="Courier New" panose="02070309020205020404" pitchFamily="49" charset="0"/>
              </a:rPr>
              <a:t>:</a:t>
            </a:r>
            <a:endParaRPr lang="en-US" sz="1300" dirty="0">
              <a:latin typeface="Courier New" panose="02070309020205020404" pitchFamily="49" charset="0"/>
              <a:cs typeface="Courier New" panose="02070309020205020404" pitchFamily="49" charset="0"/>
            </a:endParaRPr>
          </a:p>
          <a:p>
            <a:pPr marL="0" indent="0">
              <a:buNone/>
            </a:pPr>
            <a:r>
              <a:rPr lang="en-US" sz="1300" b="1" dirty="0" smtClean="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findByAltKey</a:t>
            </a:r>
            <a:r>
              <a:rPr lang="en-US" sz="1300" b="1" dirty="0">
                <a:latin typeface="Courier New" panose="02070309020205020404" pitchFamily="49" charset="0"/>
                <a:cs typeface="Courier New" panose="02070309020205020404" pitchFamily="49" charset="0"/>
              </a:rPr>
              <a:t>(String </a:t>
            </a:r>
            <a:r>
              <a:rPr lang="en-US" sz="1300" b="1" dirty="0" err="1">
                <a:latin typeface="Courier New" panose="02070309020205020404" pitchFamily="49" charset="0"/>
                <a:cs typeface="Courier New" panose="02070309020205020404" pitchFamily="49" charset="0"/>
              </a:rPr>
              <a:t>keyName</a:t>
            </a:r>
            <a:r>
              <a:rPr lang="en-US" sz="1300" b="1" dirty="0">
                <a:latin typeface="Courier New" panose="02070309020205020404" pitchFamily="49" charset="0"/>
                <a:cs typeface="Courier New" panose="02070309020205020404" pitchFamily="49" charset="0"/>
              </a:rPr>
              <a:t>, Key </a:t>
            </a:r>
            <a:r>
              <a:rPr lang="en-US" sz="1300" b="1" dirty="0" err="1">
                <a:latin typeface="Courier New" panose="02070309020205020404" pitchFamily="49" charset="0"/>
                <a:cs typeface="Courier New" panose="02070309020205020404" pitchFamily="49" charset="0"/>
              </a:rPr>
              <a:t>key</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int</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maxNumOfRows</a:t>
            </a:r>
            <a:r>
              <a:rPr lang="en-US" sz="1300" b="1" dirty="0">
                <a:latin typeface="Courier New" panose="02070309020205020404" pitchFamily="49" charset="0"/>
                <a:cs typeface="Courier New" panose="02070309020205020404" pitchFamily="49" charset="0"/>
              </a:rPr>
              <a:t>,</a:t>
            </a:r>
            <a:endParaRPr lang="en-US" sz="1300" dirty="0">
              <a:latin typeface="Courier New" panose="02070309020205020404" pitchFamily="49" charset="0"/>
              <a:cs typeface="Courier New" panose="02070309020205020404" pitchFamily="49" charset="0"/>
            </a:endParaRPr>
          </a:p>
          <a:p>
            <a:pPr marL="0" indent="0">
              <a:buNone/>
            </a:pPr>
            <a:r>
              <a:rPr lang="en-US" sz="1300" b="1" dirty="0" smtClean="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boolean</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skipWhere</a:t>
            </a:r>
            <a:r>
              <a:rPr lang="en-US" sz="1300" b="1" dirty="0">
                <a:latin typeface="Courier New" panose="02070309020205020404" pitchFamily="49" charset="0"/>
                <a:cs typeface="Courier New" panose="02070309020205020404" pitchFamily="49" charset="0"/>
              </a:rPr>
              <a:t>)</a:t>
            </a:r>
            <a:endParaRPr lang="en-US" sz="1300" dirty="0">
              <a:latin typeface="Courier New" panose="02070309020205020404" pitchFamily="49" charset="0"/>
              <a:cs typeface="Courier New" panose="02070309020205020404" pitchFamily="49" charset="0"/>
            </a:endParaRPr>
          </a:p>
          <a:p>
            <a:pPr marL="0" indent="0">
              <a:buNone/>
            </a:pPr>
            <a:r>
              <a:rPr lang="en-US" sz="1300" b="1" dirty="0" err="1" smtClean="0">
                <a:latin typeface="Courier New" panose="02070309020205020404" pitchFamily="49" charset="0"/>
                <a:cs typeface="Courier New" panose="02070309020205020404" pitchFamily="49" charset="0"/>
              </a:rPr>
              <a:t>RowIterator</a:t>
            </a:r>
            <a:r>
              <a:rPr lang="en-US" sz="1300" b="1" dirty="0" smtClean="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iter</a:t>
            </a:r>
            <a:r>
              <a:rPr lang="en-US" sz="1300" b="1" dirty="0">
                <a:latin typeface="Courier New" panose="02070309020205020404" pitchFamily="49" charset="0"/>
                <a:cs typeface="Courier New" panose="02070309020205020404" pitchFamily="49" charset="0"/>
              </a:rPr>
              <a:t> = </a:t>
            </a:r>
            <a:r>
              <a:rPr lang="en-US" sz="1300" b="1" dirty="0" err="1">
                <a:latin typeface="Courier New" panose="02070309020205020404" pitchFamily="49" charset="0"/>
                <a:cs typeface="Courier New" panose="02070309020205020404" pitchFamily="49" charset="0"/>
              </a:rPr>
              <a:t>vo.findByAltKey</a:t>
            </a: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EmpDeptAltKey</a:t>
            </a:r>
            <a:r>
              <a:rPr lang="en-US" sz="1300" b="1" dirty="0">
                <a:latin typeface="Courier New" panose="02070309020205020404" pitchFamily="49" charset="0"/>
                <a:cs typeface="Courier New" panose="02070309020205020404" pitchFamily="49" charset="0"/>
              </a:rPr>
              <a:t>", </a:t>
            </a:r>
            <a:r>
              <a:rPr lang="en-US" sz="1300" b="1" dirty="0" err="1" smtClean="0">
                <a:latin typeface="Courier New" panose="02070309020205020404" pitchFamily="49" charset="0"/>
                <a:cs typeface="Courier New" panose="02070309020205020404" pitchFamily="49" charset="0"/>
              </a:rPr>
              <a:t>empDeptAltKey</a:t>
            </a:r>
            <a:r>
              <a:rPr lang="en-US" sz="1300" b="1" dirty="0">
                <a:latin typeface="Courier New" panose="02070309020205020404" pitchFamily="49" charset="0"/>
                <a:cs typeface="Courier New" panose="02070309020205020404" pitchFamily="49" charset="0"/>
              </a:rPr>
              <a:t>, -1, false);</a:t>
            </a:r>
            <a:endParaRPr lang="en-US" sz="1300" dirty="0">
              <a:latin typeface="Courier New" panose="02070309020205020404" pitchFamily="49" charset="0"/>
              <a:cs typeface="Courier New" panose="02070309020205020404" pitchFamily="49" charset="0"/>
            </a:endParaRPr>
          </a:p>
          <a:p>
            <a:pPr marL="0" indent="0">
              <a:buNone/>
            </a:pPr>
            <a:r>
              <a:rPr lang="en-US" sz="1300" b="1" dirty="0">
                <a:latin typeface="Courier New" panose="02070309020205020404" pitchFamily="49" charset="0"/>
                <a:cs typeface="Courier New" panose="02070309020205020404" pitchFamily="49" charset="0"/>
              </a:rPr>
              <a:t>}</a:t>
            </a:r>
            <a:endParaRPr lang="en-US" sz="1300" dirty="0">
              <a:latin typeface="Courier New" panose="02070309020205020404" pitchFamily="49" charset="0"/>
              <a:cs typeface="Courier New" panose="02070309020205020404" pitchFamily="49" charset="0"/>
            </a:endParaRPr>
          </a:p>
          <a:p>
            <a:pPr marL="0" indent="0">
              <a:buNone/>
            </a:pPr>
            <a:endParaRPr lang="en-US"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452794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Using </a:t>
            </a:r>
            <a:r>
              <a:rPr lang="en-US" b="1" dirty="0" err="1"/>
              <a:t>findByKey</a:t>
            </a:r>
            <a:r>
              <a:rPr lang="en-US" b="1" dirty="0"/>
              <a:t>() on view objects</a:t>
            </a:r>
            <a:endParaRPr lang="en-US" dirty="0"/>
          </a:p>
        </p:txBody>
      </p:sp>
      <p:sp>
        <p:nvSpPr>
          <p:cNvPr id="3" name="Content Placeholder 2"/>
          <p:cNvSpPr>
            <a:spLocks noGrp="1"/>
          </p:cNvSpPr>
          <p:nvPr>
            <p:ph idx="1"/>
          </p:nvPr>
        </p:nvSpPr>
        <p:spPr>
          <a:xfrm>
            <a:off x="1484310" y="1346200"/>
            <a:ext cx="10018713" cy="5415207"/>
          </a:xfrm>
        </p:spPr>
        <p:txBody>
          <a:bodyPr>
            <a:normAutofit/>
          </a:bodyPr>
          <a:lstStyle/>
          <a:p>
            <a:r>
              <a:rPr lang="en-US" sz="1800" dirty="0"/>
              <a:t>View objects based on multiple entity usages have the ability to find view rows  by using keys from the entity usages. </a:t>
            </a:r>
            <a:endParaRPr lang="en-US" sz="1800" dirty="0" smtClean="0"/>
          </a:p>
          <a:p>
            <a:pPr marL="0" indent="0">
              <a:buNone/>
            </a:pPr>
            <a:endParaRPr lang="en-US" sz="1800" dirty="0"/>
          </a:p>
          <a:p>
            <a:pPr marL="0" indent="0">
              <a:buNone/>
            </a:pPr>
            <a:r>
              <a:rPr lang="en-US" sz="1400" b="1" dirty="0" smtClean="0">
                <a:latin typeface="Courier New" panose="02070309020205020404" pitchFamily="49" charset="0"/>
                <a:cs typeface="Courier New" panose="02070309020205020404" pitchFamily="49" charset="0"/>
              </a:rPr>
              <a:t>public  </a:t>
            </a:r>
            <a:r>
              <a:rPr lang="en-US" sz="1400" b="1" dirty="0">
                <a:latin typeface="Courier New" panose="02070309020205020404" pitchFamily="49" charset="0"/>
                <a:cs typeface="Courier New" panose="02070309020205020404" pitchFamily="49" charset="0"/>
              </a:rPr>
              <a:t>Row[] </a:t>
            </a:r>
            <a:r>
              <a:rPr lang="en-US" sz="1400" b="1" dirty="0" err="1">
                <a:latin typeface="Courier New" panose="02070309020205020404" pitchFamily="49" charset="0"/>
                <a:cs typeface="Courier New" panose="02070309020205020404" pitchFamily="49" charset="0"/>
              </a:rPr>
              <a:t>findEmpByKey</a:t>
            </a:r>
            <a:r>
              <a:rPr lang="en-US" sz="1400" b="1" dirty="0">
                <a:latin typeface="Courier New" panose="02070309020205020404" pitchFamily="49" charset="0"/>
                <a:cs typeface="Courier New" panose="02070309020205020404" pitchFamily="49" charset="0"/>
              </a:rPr>
              <a:t>(Integer </a:t>
            </a:r>
            <a:r>
              <a:rPr lang="en-US" sz="1400" b="1" dirty="0" err="1">
                <a:latin typeface="Courier New" panose="02070309020205020404" pitchFamily="49" charset="0"/>
                <a:cs typeface="Courier New" panose="02070309020205020404" pitchFamily="49" charset="0"/>
              </a:rPr>
              <a:t>empId</a:t>
            </a:r>
            <a:r>
              <a:rPr lang="en-US" sz="1400" b="1" dirty="0">
                <a:latin typeface="Courier New" panose="02070309020205020404" pitchFamily="49" charset="0"/>
                <a:cs typeface="Courier New" panose="02070309020205020404" pitchFamily="49" charset="0"/>
              </a:rPr>
              <a:t>, Integer </a:t>
            </a:r>
            <a:r>
              <a:rPr lang="en-US" sz="1400" b="1" dirty="0" err="1">
                <a:latin typeface="Courier New" panose="02070309020205020404" pitchFamily="49" charset="0"/>
                <a:cs typeface="Courier New" panose="02070309020205020404" pitchFamily="49" charset="0"/>
              </a:rPr>
              <a:t>deptId</a:t>
            </a:r>
            <a:r>
              <a:rPr lang="en-US" sz="1400" b="1" dirty="0">
                <a:latin typeface="Courier New" panose="02070309020205020404" pitchFamily="49" charset="0"/>
                <a:cs typeface="Courier New" panose="02070309020205020404" pitchFamily="49" charset="0"/>
              </a:rPr>
              <a:t>) {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EmployeeDeptDetails</a:t>
            </a:r>
            <a:r>
              <a:rPr lang="en-US" sz="1400" b="1" dirty="0">
                <a:latin typeface="Courier New" panose="02070309020205020404" pitchFamily="49" charset="0"/>
                <a:cs typeface="Courier New" panose="02070309020205020404" pitchFamily="49" charset="0"/>
              </a:rPr>
              <a:t> has </a:t>
            </a:r>
            <a:r>
              <a:rPr lang="en-US" sz="1400" b="1" dirty="0" err="1">
                <a:latin typeface="Courier New" panose="02070309020205020404" pitchFamily="49" charset="0"/>
                <a:cs typeface="Courier New" panose="02070309020205020404" pitchFamily="49" charset="0"/>
              </a:rPr>
              <a:t>EmployeeEO</a:t>
            </a:r>
            <a:r>
              <a:rPr lang="en-US" sz="1400" b="1" dirty="0">
                <a:latin typeface="Courier New" panose="02070309020205020404" pitchFamily="49" charset="0"/>
                <a:cs typeface="Courier New" panose="02070309020205020404" pitchFamily="49" charset="0"/>
              </a:rPr>
              <a:t> and </a:t>
            </a:r>
            <a:r>
              <a:rPr lang="en-US" sz="1400" b="1" dirty="0" err="1">
                <a:latin typeface="Courier New" panose="02070309020205020404" pitchFamily="49" charset="0"/>
                <a:cs typeface="Courier New" panose="02070309020205020404" pitchFamily="49" charset="0"/>
              </a:rPr>
              <a:t>DepartmentEO</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as entity usages</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err="1" smtClean="0">
                <a:latin typeface="Courier New" panose="02070309020205020404" pitchFamily="49" charset="0"/>
                <a:cs typeface="Courier New" panose="02070309020205020404" pitchFamily="49" charset="0"/>
              </a:rPr>
              <a:t>ViewObject</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vo</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findViewObject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EmployeeDeptDetails</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EmployeeId</a:t>
            </a:r>
            <a:r>
              <a:rPr lang="en-US" sz="1400" b="1" dirty="0">
                <a:latin typeface="Courier New" panose="02070309020205020404" pitchFamily="49" charset="0"/>
                <a:cs typeface="Courier New" panose="02070309020205020404" pitchFamily="49" charset="0"/>
              </a:rPr>
              <a:t> is PK in </a:t>
            </a:r>
            <a:r>
              <a:rPr lang="en-US" sz="1400" b="1" dirty="0" err="1">
                <a:latin typeface="Courier New" panose="02070309020205020404" pitchFamily="49" charset="0"/>
                <a:cs typeface="Courier New" panose="02070309020205020404" pitchFamily="49" charset="0"/>
              </a:rPr>
              <a:t>EmployeeEO</a:t>
            </a:r>
            <a:r>
              <a:rPr lang="en-US" sz="1400" b="1" dirty="0">
                <a:latin typeface="Courier New" panose="02070309020205020404" pitchFamily="49" charset="0"/>
                <a:cs typeface="Courier New" panose="02070309020205020404" pitchFamily="49" charset="0"/>
              </a:rPr>
              <a:t> and </a:t>
            </a:r>
            <a:r>
              <a:rPr lang="en-US" sz="1400" b="1" dirty="0" err="1">
                <a:latin typeface="Courier New" panose="02070309020205020404" pitchFamily="49" charset="0"/>
                <a:cs typeface="Courier New" panose="02070309020205020404" pitchFamily="49" charset="0"/>
              </a:rPr>
              <a:t>DepartmentId</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is PK in </a:t>
            </a:r>
            <a:r>
              <a:rPr lang="en-US" sz="1400" b="1" dirty="0" err="1">
                <a:latin typeface="Courier New" panose="02070309020205020404" pitchFamily="49" charset="0"/>
                <a:cs typeface="Courier New" panose="02070309020205020404" pitchFamily="49" charset="0"/>
              </a:rPr>
              <a:t>EmployeeEO</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Both these attributes are </a:t>
            </a:r>
            <a:r>
              <a:rPr lang="en-US" sz="1400" b="1" dirty="0" err="1">
                <a:latin typeface="Courier New" panose="02070309020205020404" pitchFamily="49" charset="0"/>
                <a:cs typeface="Courier New" panose="02070309020205020404" pitchFamily="49" charset="0"/>
              </a:rPr>
              <a:t>makrked</a:t>
            </a:r>
            <a:r>
              <a:rPr lang="en-US" sz="1400" b="1" dirty="0">
                <a:latin typeface="Courier New" panose="02070309020205020404" pitchFamily="49" charset="0"/>
                <a:cs typeface="Courier New" panose="02070309020205020404" pitchFamily="49" charset="0"/>
              </a:rPr>
              <a:t> as Keys in the </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EmployeeDeptDetailsVO</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Key </a:t>
            </a:r>
            <a:r>
              <a:rPr lang="en-US" sz="1400" b="1" dirty="0">
                <a:latin typeface="Courier New" panose="02070309020205020404" pitchFamily="49" charset="0"/>
                <a:cs typeface="Courier New" panose="02070309020205020404" pitchFamily="49" charset="0"/>
              </a:rPr>
              <a:t>key = new Key(new Object[] { </a:t>
            </a:r>
            <a:r>
              <a:rPr lang="en-US" sz="1400" b="1" dirty="0" err="1">
                <a:latin typeface="Courier New" panose="02070309020205020404" pitchFamily="49" charset="0"/>
                <a:cs typeface="Courier New" panose="02070309020205020404" pitchFamily="49" charset="0"/>
              </a:rPr>
              <a:t>empId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deptId</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1 implies return all matching rows </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Row </a:t>
            </a:r>
            <a:r>
              <a:rPr lang="en-US" sz="1400" b="1" dirty="0">
                <a:latin typeface="Courier New" panose="02070309020205020404" pitchFamily="49" charset="0"/>
                <a:cs typeface="Courier New" panose="02070309020205020404" pitchFamily="49" charset="0"/>
              </a:rPr>
              <a:t>row[] = </a:t>
            </a:r>
            <a:r>
              <a:rPr lang="en-US" sz="1400" b="1" dirty="0" err="1">
                <a:latin typeface="Courier New" panose="02070309020205020404" pitchFamily="49" charset="0"/>
                <a:cs typeface="Courier New" panose="02070309020205020404" pitchFamily="49" charset="0"/>
              </a:rPr>
              <a:t>vo.findByKey</a:t>
            </a:r>
            <a:r>
              <a:rPr lang="en-US" sz="1400" b="1" dirty="0">
                <a:latin typeface="Courier New" panose="02070309020205020404" pitchFamily="49" charset="0"/>
                <a:cs typeface="Courier New" panose="02070309020205020404" pitchFamily="49" charset="0"/>
              </a:rPr>
              <a:t>(key, -1);   return row;</a:t>
            </a:r>
            <a:endParaRPr lang="en-US" sz="1400"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1156215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Creating new rows through the view object</a:t>
            </a:r>
            <a:endParaRPr lang="en-US" dirty="0"/>
          </a:p>
        </p:txBody>
      </p:sp>
      <p:sp>
        <p:nvSpPr>
          <p:cNvPr id="3" name="Content Placeholder 2"/>
          <p:cNvSpPr>
            <a:spLocks noGrp="1"/>
          </p:cNvSpPr>
          <p:nvPr>
            <p:ph idx="1"/>
          </p:nvPr>
        </p:nvSpPr>
        <p:spPr>
          <a:xfrm>
            <a:off x="1484310" y="1346200"/>
            <a:ext cx="10018713" cy="5415207"/>
          </a:xfrm>
        </p:spPr>
        <p:txBody>
          <a:bodyPr>
            <a:normAutofit/>
          </a:bodyPr>
          <a:lstStyle/>
          <a:p>
            <a:r>
              <a:rPr lang="en-US" sz="1800" dirty="0"/>
              <a:t>Create a new view row by calling </a:t>
            </a:r>
            <a:r>
              <a:rPr lang="en-US" sz="1800" b="1" dirty="0" err="1"/>
              <a:t>createRow</a:t>
            </a:r>
            <a:r>
              <a:rPr lang="en-US" sz="1800" b="1" dirty="0"/>
              <a:t>()</a:t>
            </a:r>
            <a:r>
              <a:rPr lang="en-US" sz="1800" dirty="0"/>
              <a:t> on the view object as shown in the following code snippet:</a:t>
            </a:r>
          </a:p>
          <a:p>
            <a:pPr marL="0" indent="0">
              <a:buNone/>
            </a:pPr>
            <a:endParaRPr lang="en-US" sz="1800" dirty="0"/>
          </a:p>
          <a:p>
            <a:pPr marL="0" indent="0">
              <a:buNone/>
            </a:pPr>
            <a:r>
              <a:rPr lang="en-US" sz="1400" b="1" dirty="0" smtClean="0">
                <a:latin typeface="Courier New" panose="02070309020205020404" pitchFamily="49" charset="0"/>
                <a:cs typeface="Courier New" panose="02070309020205020404" pitchFamily="49" charset="0"/>
              </a:rPr>
              <a:t>public </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createCountry</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Get the view object</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err="1" smtClean="0">
                <a:latin typeface="Courier New" panose="02070309020205020404" pitchFamily="49" charset="0"/>
                <a:cs typeface="Courier New" panose="02070309020205020404" pitchFamily="49" charset="0"/>
              </a:rPr>
              <a:t>ViewObject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countries = </a:t>
            </a:r>
            <a:r>
              <a:rPr lang="en-US" sz="1400" b="1" dirty="0" err="1">
                <a:latin typeface="Courier New" panose="02070309020205020404" pitchFamily="49" charset="0"/>
                <a:cs typeface="Courier New" panose="02070309020205020404" pitchFamily="49" charset="0"/>
              </a:rPr>
              <a:t>findViewObject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CountryVO</a:t>
            </a:r>
            <a:r>
              <a:rPr lang="en-US" sz="1400" b="1" dirty="0" smtClean="0">
                <a:latin typeface="Courier New" panose="02070309020205020404" pitchFamily="49" charset="0"/>
                <a:cs typeface="Courier New" panose="02070309020205020404" pitchFamily="49" charset="0"/>
              </a:rPr>
              <a:t>");</a:t>
            </a:r>
          </a:p>
          <a:p>
            <a:pPr marL="457200" lvl="1" indent="0">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Create a row and fill in the columns.</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Row </a:t>
            </a:r>
            <a:r>
              <a:rPr lang="en-US" sz="1400" b="1" dirty="0" err="1">
                <a:latin typeface="Courier New" panose="02070309020205020404" pitchFamily="49" charset="0"/>
                <a:cs typeface="Courier New" panose="02070309020205020404" pitchFamily="49" charset="0"/>
              </a:rPr>
              <a:t>row</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countries.createRow</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pPr marL="457200" lvl="1" indent="0">
              <a:buNone/>
            </a:pPr>
            <a:r>
              <a:rPr lang="en-US" sz="1400" b="1" dirty="0" err="1" smtClean="0">
                <a:latin typeface="Courier New" panose="02070309020205020404" pitchFamily="49" charset="0"/>
                <a:cs typeface="Courier New" panose="02070309020205020404" pitchFamily="49" charset="0"/>
              </a:rPr>
              <a:t>row.setAttribute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CountryId</a:t>
            </a:r>
            <a:r>
              <a:rPr lang="en-US" sz="1400" b="1" dirty="0">
                <a:latin typeface="Courier New" panose="02070309020205020404" pitchFamily="49" charset="0"/>
                <a:cs typeface="Courier New" panose="02070309020205020404" pitchFamily="49" charset="0"/>
              </a:rPr>
              <a:t>", "IN</a:t>
            </a:r>
            <a:r>
              <a:rPr lang="en-US" sz="1400" b="1" dirty="0" smtClean="0">
                <a:latin typeface="Courier New" panose="02070309020205020404" pitchFamily="49" charset="0"/>
                <a:cs typeface="Courier New" panose="02070309020205020404" pitchFamily="49" charset="0"/>
              </a:rPr>
              <a:t>");</a:t>
            </a:r>
          </a:p>
          <a:p>
            <a:pPr marL="457200" lvl="1" indent="0">
              <a:buNone/>
            </a:pPr>
            <a:r>
              <a:rPr lang="en-US" sz="1400" b="1" dirty="0" err="1" smtClean="0">
                <a:latin typeface="Courier New" panose="02070309020205020404" pitchFamily="49" charset="0"/>
                <a:cs typeface="Courier New" panose="02070309020205020404" pitchFamily="49" charset="0"/>
              </a:rPr>
              <a:t>row.setAttribute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RegionId</a:t>
            </a:r>
            <a:r>
              <a:rPr lang="en-US" sz="1400" b="1" dirty="0">
                <a:latin typeface="Courier New" panose="02070309020205020404" pitchFamily="49" charset="0"/>
                <a:cs typeface="Courier New" panose="02070309020205020404" pitchFamily="49" charset="0"/>
              </a:rPr>
              <a:t>", 3);</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Insert row in to the default row </a:t>
            </a:r>
            <a:r>
              <a:rPr lang="en-US" sz="1400" b="1" dirty="0" smtClean="0">
                <a:latin typeface="Courier New" panose="02070309020205020404" pitchFamily="49" charset="0"/>
                <a:cs typeface="Courier New" panose="02070309020205020404" pitchFamily="49" charset="0"/>
              </a:rPr>
              <a:t>set</a:t>
            </a:r>
          </a:p>
          <a:p>
            <a:pPr marL="457200" lvl="1" indent="0">
              <a:buNone/>
            </a:pPr>
            <a:r>
              <a:rPr lang="en-US" sz="1400" b="1" dirty="0" err="1" smtClean="0">
                <a:latin typeface="Courier New" panose="02070309020205020404" pitchFamily="49" charset="0"/>
                <a:cs typeface="Courier New" panose="02070309020205020404" pitchFamily="49" charset="0"/>
              </a:rPr>
              <a:t>countries.insertRow</a:t>
            </a:r>
            <a:r>
              <a:rPr lang="en-US" sz="1400" b="1" dirty="0" smtClean="0">
                <a:latin typeface="Courier New" panose="02070309020205020404" pitchFamily="49" charset="0"/>
                <a:cs typeface="Courier New" panose="02070309020205020404" pitchFamily="49" charset="0"/>
              </a:rPr>
              <a:t>(row</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a:t>
            </a:r>
          </a:p>
          <a:p>
            <a:pPr marL="0" indent="0">
              <a:buNone/>
            </a:pPr>
            <a:endParaRPr lang="en-US" sz="1400" b="1" dirty="0">
              <a:latin typeface="Courier New" panose="02070309020205020404" pitchFamily="49" charset="0"/>
              <a:cs typeface="Courier New" panose="02070309020205020404" pitchFamily="49" charset="0"/>
            </a:endParaRPr>
          </a:p>
          <a:p>
            <a:r>
              <a:rPr lang="en-US" sz="1600" dirty="0"/>
              <a:t>You can also use </a:t>
            </a:r>
            <a:r>
              <a:rPr lang="en-US" sz="1600" b="1" dirty="0" err="1"/>
              <a:t>createAndInitRow</a:t>
            </a:r>
            <a:r>
              <a:rPr lang="en-US" sz="1600" b="1" dirty="0"/>
              <a:t>(</a:t>
            </a:r>
            <a:r>
              <a:rPr lang="en-US" sz="1600" b="1" dirty="0" err="1"/>
              <a:t>AttributeList</a:t>
            </a:r>
            <a:r>
              <a:rPr lang="en-US" sz="1600" b="1" dirty="0"/>
              <a:t> </a:t>
            </a:r>
            <a:r>
              <a:rPr lang="en-US" sz="1600" b="1" dirty="0" err="1"/>
              <a:t>initVals</a:t>
            </a:r>
            <a:r>
              <a:rPr lang="en-US" sz="1600" b="1" dirty="0"/>
              <a:t>)</a:t>
            </a:r>
            <a:r>
              <a:rPr lang="en-US" sz="1600" dirty="0"/>
              <a:t> on the view object to create a new view row. </a:t>
            </a:r>
            <a:endParaRPr lang="en-US" sz="16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2723342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Introducing View Object</a:t>
            </a:r>
          </a:p>
        </p:txBody>
      </p:sp>
      <p:sp>
        <p:nvSpPr>
          <p:cNvPr id="3" name="Content Placeholder 2"/>
          <p:cNvSpPr>
            <a:spLocks noGrp="1"/>
          </p:cNvSpPr>
          <p:nvPr>
            <p:ph idx="1"/>
          </p:nvPr>
        </p:nvSpPr>
        <p:spPr>
          <a:xfrm>
            <a:off x="1484310" y="1544729"/>
            <a:ext cx="10018713" cy="4978901"/>
          </a:xfrm>
        </p:spPr>
        <p:txBody>
          <a:bodyPr>
            <a:normAutofit/>
          </a:bodyPr>
          <a:lstStyle/>
          <a:p>
            <a:r>
              <a:rPr lang="en-US" dirty="0"/>
              <a:t>An </a:t>
            </a:r>
            <a:r>
              <a:rPr lang="en-US" b="1" dirty="0"/>
              <a:t>ADF view object</a:t>
            </a:r>
            <a:r>
              <a:rPr lang="en-US" dirty="0"/>
              <a:t> is a business component that reads data from the </a:t>
            </a:r>
            <a:r>
              <a:rPr lang="en-US" dirty="0" err="1"/>
              <a:t>datasource</a:t>
            </a:r>
            <a:r>
              <a:rPr lang="en-US" dirty="0"/>
              <a:t>, shapes the data to be used by clients, and controls the updates on the </a:t>
            </a:r>
            <a:r>
              <a:rPr lang="en-US" dirty="0" smtClean="0"/>
              <a:t>data.</a:t>
            </a:r>
          </a:p>
          <a:p>
            <a:r>
              <a:rPr lang="en-US" dirty="0"/>
              <a:t>In a typical database-centric ADF application, a view object implements the logic for reading database tables through SQL query, and contains the logic for building the collection of rows that can be used by the client. It also controls the data update by delegating the calls to underlying entities</a:t>
            </a:r>
            <a:r>
              <a:rPr lang="en-US" dirty="0" smtClean="0"/>
              <a:t>.</a:t>
            </a:r>
          </a:p>
          <a:p>
            <a:r>
              <a:rPr lang="en-US" dirty="0"/>
              <a:t>A view object abstracts the raw JDBC APIs to read data from the database and encapsulates the logic for managing the result set. The ADF view object has a very flexible and layered architecture, which improves the extensibility of the system</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457587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Ingredients of a view object</a:t>
            </a:r>
            <a:endParaRPr lang="en-US" dirty="0"/>
          </a:p>
        </p:txBody>
      </p:sp>
      <p:pic>
        <p:nvPicPr>
          <p:cNvPr id="4" name="Content Placeholder 3"/>
          <p:cNvPicPr>
            <a:picLocks noGrp="1"/>
          </p:cNvPicPr>
          <p:nvPr>
            <p:ph idx="1"/>
          </p:nvPr>
        </p:nvPicPr>
        <p:blipFill>
          <a:blip r:embed="rId2"/>
          <a:stretch>
            <a:fillRect/>
          </a:stretch>
        </p:blipFill>
        <p:spPr>
          <a:xfrm>
            <a:off x="3173909" y="1544638"/>
            <a:ext cx="6639519" cy="4978400"/>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5323749" y="2749954"/>
            <a:ext cx="275520" cy="247968"/>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3989354" y="2389160"/>
            <a:ext cx="241869" cy="241869"/>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240949" y="1842960"/>
            <a:ext cx="275520" cy="247968"/>
          </a:xfrm>
          <a:prstGeom prst="rect">
            <a:avLst/>
          </a:prstGeom>
        </p:spPr>
      </p:pic>
    </p:spTree>
    <p:extLst>
      <p:ext uri="{BB962C8B-B14F-4D97-AF65-F5344CB8AC3E}">
        <p14:creationId xmlns:p14="http://schemas.microsoft.com/office/powerpoint/2010/main" val="1298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Ingredients of a view object</a:t>
            </a:r>
            <a:endParaRPr lang="en-US" dirty="0"/>
          </a:p>
        </p:txBody>
      </p:sp>
      <p:sp>
        <p:nvSpPr>
          <p:cNvPr id="3" name="Content Placeholder 2"/>
          <p:cNvSpPr>
            <a:spLocks noGrp="1"/>
          </p:cNvSpPr>
          <p:nvPr>
            <p:ph idx="1"/>
          </p:nvPr>
        </p:nvSpPr>
        <p:spPr>
          <a:xfrm>
            <a:off x="1484310" y="1544728"/>
            <a:ext cx="10018713" cy="5122771"/>
          </a:xfrm>
        </p:spPr>
        <p:txBody>
          <a:bodyPr/>
          <a:lstStyle/>
          <a:p>
            <a:r>
              <a:rPr lang="en-US" dirty="0"/>
              <a:t>View definition XML </a:t>
            </a:r>
            <a:r>
              <a:rPr lang="en-US" dirty="0" smtClean="0"/>
              <a:t>file</a:t>
            </a:r>
          </a:p>
          <a:p>
            <a:pPr lvl="1"/>
            <a:r>
              <a:rPr lang="en-US" dirty="0"/>
              <a:t>The </a:t>
            </a:r>
            <a:r>
              <a:rPr lang="en-US" b="1" dirty="0"/>
              <a:t>SQL SELECT</a:t>
            </a:r>
            <a:r>
              <a:rPr lang="en-US" dirty="0"/>
              <a:t> statement </a:t>
            </a:r>
            <a:endParaRPr lang="en-US" dirty="0" smtClean="0"/>
          </a:p>
          <a:p>
            <a:pPr lvl="1"/>
            <a:r>
              <a:rPr lang="en-US" dirty="0"/>
              <a:t>Bind </a:t>
            </a:r>
            <a:r>
              <a:rPr lang="en-US" dirty="0" smtClean="0"/>
              <a:t>parameter </a:t>
            </a:r>
            <a:r>
              <a:rPr lang="en-US" dirty="0"/>
              <a:t>definitions </a:t>
            </a:r>
            <a:endParaRPr lang="en-US" dirty="0" smtClean="0"/>
          </a:p>
          <a:p>
            <a:pPr lvl="1"/>
            <a:r>
              <a:rPr lang="en-US" dirty="0"/>
              <a:t>Attribute definition describing each column returned by the  query—this includes UI-related metadata, such as UI Hints  and UI Categories for </a:t>
            </a:r>
            <a:r>
              <a:rPr lang="en-US" dirty="0" smtClean="0"/>
              <a:t>attributes</a:t>
            </a:r>
          </a:p>
          <a:p>
            <a:pPr lvl="1"/>
            <a:r>
              <a:rPr lang="en-US" dirty="0"/>
              <a:t>Entity usage </a:t>
            </a:r>
            <a:r>
              <a:rPr lang="en-US" dirty="0" smtClean="0"/>
              <a:t>information</a:t>
            </a:r>
          </a:p>
          <a:p>
            <a:pPr lvl="1"/>
            <a:r>
              <a:rPr lang="en-US" dirty="0" smtClean="0"/>
              <a:t> </a:t>
            </a:r>
            <a:r>
              <a:rPr lang="en-US" dirty="0"/>
              <a:t>View accessor definition for accessing other view </a:t>
            </a:r>
            <a:r>
              <a:rPr lang="en-US" dirty="0" smtClean="0"/>
              <a:t>objects</a:t>
            </a:r>
          </a:p>
          <a:p>
            <a:pPr lvl="1"/>
            <a:r>
              <a:rPr lang="en-US" dirty="0"/>
              <a:t>Business </a:t>
            </a:r>
            <a:r>
              <a:rPr lang="en-US" dirty="0" smtClean="0"/>
              <a:t>rules</a:t>
            </a:r>
            <a:endParaRPr lang="en-US" dirty="0"/>
          </a:p>
        </p:txBody>
      </p:sp>
    </p:spTree>
    <p:extLst>
      <p:ext uri="{BB962C8B-B14F-4D97-AF65-F5344CB8AC3E}">
        <p14:creationId xmlns:p14="http://schemas.microsoft.com/office/powerpoint/2010/main" val="3810713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Ingredients of a view object</a:t>
            </a:r>
            <a:endParaRPr lang="en-US" dirty="0"/>
          </a:p>
        </p:txBody>
      </p:sp>
      <p:sp>
        <p:nvSpPr>
          <p:cNvPr id="3" name="Content Placeholder 2"/>
          <p:cNvSpPr>
            <a:spLocks noGrp="1"/>
          </p:cNvSpPr>
          <p:nvPr>
            <p:ph idx="1"/>
          </p:nvPr>
        </p:nvSpPr>
        <p:spPr>
          <a:xfrm>
            <a:off x="1484310" y="1544728"/>
            <a:ext cx="10018713" cy="5122771"/>
          </a:xfrm>
        </p:spPr>
        <p:txBody>
          <a:bodyPr/>
          <a:lstStyle/>
          <a:p>
            <a:r>
              <a:rPr lang="en-US" b="1" dirty="0"/>
              <a:t>View </a:t>
            </a:r>
            <a:r>
              <a:rPr lang="en-US" b="1" dirty="0" smtClean="0"/>
              <a:t>definition (</a:t>
            </a:r>
            <a:r>
              <a:rPr lang="en-US" b="1" dirty="0" err="1" smtClean="0"/>
              <a:t>oracle.jbo.server.ViewDefImpl</a:t>
            </a:r>
            <a:r>
              <a:rPr lang="en-US" b="1" dirty="0" smtClean="0"/>
              <a:t>)</a:t>
            </a:r>
          </a:p>
          <a:p>
            <a:r>
              <a:rPr lang="en-US" b="1" dirty="0"/>
              <a:t>View </a:t>
            </a:r>
            <a:r>
              <a:rPr lang="en-US" b="1" dirty="0" smtClean="0"/>
              <a:t>object (</a:t>
            </a:r>
            <a:r>
              <a:rPr lang="en-US" b="1" dirty="0" err="1"/>
              <a:t>oracle.jbo</a:t>
            </a:r>
            <a:r>
              <a:rPr lang="en-US" b="1" dirty="0"/>
              <a:t>. </a:t>
            </a:r>
            <a:r>
              <a:rPr lang="en-US" b="1" dirty="0" err="1" smtClean="0"/>
              <a:t>server.ViewObjectImpl</a:t>
            </a:r>
            <a:r>
              <a:rPr lang="en-US" b="1" dirty="0" smtClean="0"/>
              <a:t>)</a:t>
            </a:r>
          </a:p>
          <a:p>
            <a:r>
              <a:rPr lang="en-US" b="1" dirty="0"/>
              <a:t>View </a:t>
            </a:r>
            <a:r>
              <a:rPr lang="en-US" b="1" dirty="0" smtClean="0"/>
              <a:t>criteria</a:t>
            </a:r>
          </a:p>
          <a:p>
            <a:r>
              <a:rPr lang="en-US" b="1" dirty="0"/>
              <a:t>Bind </a:t>
            </a:r>
            <a:r>
              <a:rPr lang="en-US" b="1" dirty="0" smtClean="0"/>
              <a:t>variables</a:t>
            </a:r>
          </a:p>
          <a:p>
            <a:r>
              <a:rPr lang="en-US" b="1" dirty="0"/>
              <a:t>View accessor</a:t>
            </a:r>
            <a:endParaRPr lang="en-US" dirty="0" smtClean="0"/>
          </a:p>
        </p:txBody>
      </p:sp>
    </p:spTree>
    <p:extLst>
      <p:ext uri="{BB962C8B-B14F-4D97-AF65-F5344CB8AC3E}">
        <p14:creationId xmlns:p14="http://schemas.microsoft.com/office/powerpoint/2010/main" val="358670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Ingredients of a view object</a:t>
            </a:r>
            <a:endParaRPr lang="en-US" dirty="0"/>
          </a:p>
        </p:txBody>
      </p:sp>
      <p:sp>
        <p:nvSpPr>
          <p:cNvPr id="3" name="Content Placeholder 2"/>
          <p:cNvSpPr>
            <a:spLocks noGrp="1"/>
          </p:cNvSpPr>
          <p:nvPr>
            <p:ph idx="1"/>
          </p:nvPr>
        </p:nvSpPr>
        <p:spPr>
          <a:xfrm>
            <a:off x="1484310" y="1544728"/>
            <a:ext cx="10018713" cy="5122771"/>
          </a:xfrm>
        </p:spPr>
        <p:txBody>
          <a:bodyPr/>
          <a:lstStyle/>
          <a:p>
            <a:r>
              <a:rPr lang="en-US" dirty="0"/>
              <a:t>A view object uses the following framework components to set up the infrastructure for query execution and managing the result set:</a:t>
            </a:r>
          </a:p>
          <a:p>
            <a:pPr lvl="1"/>
            <a:r>
              <a:rPr lang="en-US" b="1" dirty="0" smtClean="0"/>
              <a:t>Row :</a:t>
            </a:r>
            <a:r>
              <a:rPr lang="en-US" dirty="0"/>
              <a:t>A row represents an element in the collection </a:t>
            </a:r>
            <a:endParaRPr lang="en-US" b="1" dirty="0" smtClean="0"/>
          </a:p>
          <a:p>
            <a:pPr lvl="1"/>
            <a:r>
              <a:rPr lang="en-US" b="1" dirty="0"/>
              <a:t>Row </a:t>
            </a:r>
            <a:r>
              <a:rPr lang="en-US" b="1" dirty="0" smtClean="0"/>
              <a:t>set : </a:t>
            </a:r>
            <a:r>
              <a:rPr lang="en-US" dirty="0"/>
              <a:t>View object uses row sets to manage the collection of rows from a query</a:t>
            </a:r>
            <a:r>
              <a:rPr lang="en-US" dirty="0" smtClean="0"/>
              <a:t>.</a:t>
            </a:r>
          </a:p>
          <a:p>
            <a:pPr lvl="1"/>
            <a:r>
              <a:rPr lang="en-US" b="1" dirty="0"/>
              <a:t>Row set iterator</a:t>
            </a:r>
            <a:r>
              <a:rPr lang="en-US" dirty="0"/>
              <a:t>: This enables the client to traverse the row set and work with individual items. </a:t>
            </a:r>
            <a:endParaRPr lang="en-US" dirty="0" smtClean="0"/>
          </a:p>
          <a:p>
            <a:pPr lvl="1"/>
            <a:r>
              <a:rPr lang="en-US" b="1" dirty="0"/>
              <a:t>Query </a:t>
            </a:r>
            <a:r>
              <a:rPr lang="en-US" b="1" dirty="0" smtClean="0"/>
              <a:t>collection: </a:t>
            </a:r>
            <a:r>
              <a:rPr lang="en-US" dirty="0" smtClean="0"/>
              <a:t>A </a:t>
            </a:r>
            <a:r>
              <a:rPr lang="en-US" dirty="0"/>
              <a:t>query collection contains the rows used in a view object. </a:t>
            </a:r>
            <a:endParaRPr lang="en-US" dirty="0" smtClean="0"/>
          </a:p>
          <a:p>
            <a:pPr lvl="1"/>
            <a:r>
              <a:rPr lang="en-US" b="1" dirty="0"/>
              <a:t>View </a:t>
            </a:r>
            <a:r>
              <a:rPr lang="en-US" b="1" dirty="0" smtClean="0"/>
              <a:t>link: </a:t>
            </a:r>
            <a:r>
              <a:rPr lang="en-US" dirty="0" smtClean="0"/>
              <a:t>View </a:t>
            </a:r>
            <a:r>
              <a:rPr lang="en-US" dirty="0"/>
              <a:t>link connects two view objects, typically used for implementing master-child relationships.</a:t>
            </a:r>
            <a:endParaRPr lang="en-US" dirty="0" smtClean="0"/>
          </a:p>
        </p:txBody>
      </p:sp>
    </p:spTree>
    <p:extLst>
      <p:ext uri="{BB962C8B-B14F-4D97-AF65-F5344CB8AC3E}">
        <p14:creationId xmlns:p14="http://schemas.microsoft.com/office/powerpoint/2010/main" val="178029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Core features of ADF view objects</a:t>
            </a:r>
            <a:endParaRPr lang="en-US" dirty="0"/>
          </a:p>
        </p:txBody>
      </p:sp>
      <p:sp>
        <p:nvSpPr>
          <p:cNvPr id="3" name="Content Placeholder 2"/>
          <p:cNvSpPr>
            <a:spLocks noGrp="1"/>
          </p:cNvSpPr>
          <p:nvPr>
            <p:ph idx="1"/>
          </p:nvPr>
        </p:nvSpPr>
        <p:spPr>
          <a:xfrm>
            <a:off x="1484310" y="1346200"/>
            <a:ext cx="10018713" cy="5321299"/>
          </a:xfrm>
        </p:spPr>
        <p:txBody>
          <a:bodyPr>
            <a:normAutofit fontScale="92500" lnSpcReduction="20000"/>
          </a:bodyPr>
          <a:lstStyle/>
          <a:p>
            <a:pPr lvl="0" fontAlgn="base"/>
            <a:r>
              <a:rPr lang="en-US" dirty="0"/>
              <a:t>Visual and declarative development</a:t>
            </a:r>
          </a:p>
          <a:p>
            <a:pPr lvl="0" fontAlgn="base"/>
            <a:r>
              <a:rPr lang="en-US" dirty="0"/>
              <a:t>Read-only and updatable view objects</a:t>
            </a:r>
          </a:p>
          <a:p>
            <a:pPr lvl="0" fontAlgn="base"/>
            <a:r>
              <a:rPr lang="en-US" dirty="0"/>
              <a:t>Automated master-child co-ordination</a:t>
            </a:r>
          </a:p>
          <a:p>
            <a:pPr lvl="0" fontAlgn="base"/>
            <a:r>
              <a:rPr lang="en-US" dirty="0"/>
              <a:t>Domain-driven development</a:t>
            </a:r>
          </a:p>
          <a:p>
            <a:pPr lvl="0" fontAlgn="base"/>
            <a:r>
              <a:rPr lang="en-US" dirty="0"/>
              <a:t>Query-by-example support</a:t>
            </a:r>
          </a:p>
          <a:p>
            <a:pPr lvl="0" fontAlgn="base"/>
            <a:r>
              <a:rPr lang="en-US" dirty="0"/>
              <a:t>Caching of result set</a:t>
            </a:r>
          </a:p>
          <a:p>
            <a:pPr lvl="0" fontAlgn="base"/>
            <a:r>
              <a:rPr lang="en-US" dirty="0"/>
              <a:t>Out-of-the-box pagination support</a:t>
            </a:r>
          </a:p>
          <a:p>
            <a:pPr lvl="0" fontAlgn="base"/>
            <a:r>
              <a:rPr lang="en-US" dirty="0"/>
              <a:t>Built-in CRUD operations</a:t>
            </a:r>
          </a:p>
          <a:p>
            <a:pPr lvl="0" fontAlgn="base"/>
            <a:r>
              <a:rPr lang="en-US" dirty="0"/>
              <a:t>Polymorphic view objects</a:t>
            </a:r>
          </a:p>
          <a:p>
            <a:pPr lvl="0" fontAlgn="base"/>
            <a:r>
              <a:rPr lang="en-US" dirty="0"/>
              <a:t>Declarative settings for fine-tuning runtime performance</a:t>
            </a:r>
          </a:p>
          <a:p>
            <a:pPr lvl="0" fontAlgn="base"/>
            <a:r>
              <a:rPr lang="en-US" dirty="0"/>
              <a:t>Customizable framework components</a:t>
            </a:r>
          </a:p>
          <a:p>
            <a:pPr lvl="0" fontAlgn="base"/>
            <a:r>
              <a:rPr lang="en-US" dirty="0"/>
              <a:t>Scalable architecture through out-of-the-box support for activation and passivation cycles</a:t>
            </a:r>
          </a:p>
        </p:txBody>
      </p:sp>
    </p:spTree>
    <p:extLst>
      <p:ext uri="{BB962C8B-B14F-4D97-AF65-F5344CB8AC3E}">
        <p14:creationId xmlns:p14="http://schemas.microsoft.com/office/powerpoint/2010/main" val="1815788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Developing view objects</a:t>
            </a:r>
            <a:endParaRPr lang="en-US" dirty="0"/>
          </a:p>
        </p:txBody>
      </p:sp>
      <p:sp>
        <p:nvSpPr>
          <p:cNvPr id="3" name="Content Placeholder 2"/>
          <p:cNvSpPr>
            <a:spLocks noGrp="1"/>
          </p:cNvSpPr>
          <p:nvPr>
            <p:ph idx="1"/>
          </p:nvPr>
        </p:nvSpPr>
        <p:spPr>
          <a:xfrm>
            <a:off x="1484310" y="1346200"/>
            <a:ext cx="10018713" cy="5321299"/>
          </a:xfrm>
        </p:spPr>
        <p:txBody>
          <a:bodyPr>
            <a:normAutofit fontScale="92500" lnSpcReduction="10000"/>
          </a:bodyPr>
          <a:lstStyle/>
          <a:p>
            <a:pPr lvl="0"/>
            <a:r>
              <a:rPr lang="en-US" b="1" dirty="0"/>
              <a:t>Creating view </a:t>
            </a:r>
            <a:r>
              <a:rPr lang="en-US" b="1" dirty="0" smtClean="0"/>
              <a:t>objects</a:t>
            </a:r>
          </a:p>
          <a:p>
            <a:r>
              <a:rPr lang="en-US" b="1" dirty="0"/>
              <a:t>Using the Create View Object wizard</a:t>
            </a:r>
            <a:endParaRPr lang="en-US" dirty="0"/>
          </a:p>
          <a:p>
            <a:r>
              <a:rPr lang="en-US" dirty="0"/>
              <a:t>It also provides options to build view objects from the following database source types:</a:t>
            </a:r>
          </a:p>
          <a:p>
            <a:r>
              <a:rPr lang="en-US" b="1" dirty="0" smtClean="0"/>
              <a:t>Entity </a:t>
            </a:r>
            <a:r>
              <a:rPr lang="en-US" b="1" dirty="0"/>
              <a:t>object</a:t>
            </a:r>
            <a:r>
              <a:rPr lang="en-US" dirty="0"/>
              <a:t>: An entity-based view object is the right choice when the client needs to update the data</a:t>
            </a:r>
            <a:r>
              <a:rPr lang="en-US" dirty="0" smtClean="0"/>
              <a:t>.</a:t>
            </a:r>
          </a:p>
          <a:p>
            <a:r>
              <a:rPr lang="en-US" b="1" dirty="0" smtClean="0"/>
              <a:t>SQL </a:t>
            </a:r>
            <a:r>
              <a:rPr lang="en-US" b="1" dirty="0"/>
              <a:t>query</a:t>
            </a:r>
            <a:r>
              <a:rPr lang="en-US" dirty="0"/>
              <a:t>: A SQL-based view object is a read-only view object, which is built using an explicitly specified SQL query.</a:t>
            </a:r>
          </a:p>
          <a:p>
            <a:r>
              <a:rPr lang="en-US" b="1" dirty="0" smtClean="0"/>
              <a:t>Programmatic</a:t>
            </a:r>
            <a:r>
              <a:rPr lang="en-US" dirty="0"/>
              <a:t>: If the default implementations of view objects are not enough to meet the requirement for querying some specific </a:t>
            </a:r>
            <a:r>
              <a:rPr lang="en-US" dirty="0" err="1"/>
              <a:t>datasources</a:t>
            </a:r>
            <a:r>
              <a:rPr lang="en-US" dirty="0"/>
              <a:t> such as third-party services or non-database data stores, you can go for a programmatic view object. </a:t>
            </a:r>
          </a:p>
          <a:p>
            <a:r>
              <a:rPr lang="en-US" b="1" dirty="0" smtClean="0"/>
              <a:t>Static </a:t>
            </a:r>
            <a:r>
              <a:rPr lang="en-US" b="1" dirty="0"/>
              <a:t>list</a:t>
            </a:r>
            <a:r>
              <a:rPr lang="en-US" dirty="0"/>
              <a:t>: A static list </a:t>
            </a:r>
            <a:r>
              <a:rPr lang="en-US" dirty="0" err="1"/>
              <a:t>datasource</a:t>
            </a:r>
            <a:r>
              <a:rPr lang="en-US" dirty="0"/>
              <a:t>-based view object is useful if the view object needs to act as value holder for a set of non-critical business data, which does not change at runtime</a:t>
            </a:r>
            <a:r>
              <a:rPr lang="en-US" dirty="0" smtClean="0"/>
              <a: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200975" y="0"/>
            <a:ext cx="2272554" cy="1236373"/>
          </a:xfrm>
          <a:prstGeom prst="rect">
            <a:avLst/>
          </a:prstGeom>
        </p:spPr>
      </p:pic>
    </p:spTree>
    <p:extLst>
      <p:ext uri="{BB962C8B-B14F-4D97-AF65-F5344CB8AC3E}">
        <p14:creationId xmlns:p14="http://schemas.microsoft.com/office/powerpoint/2010/main" val="2218008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Creating a view object with entity usage mapping</a:t>
            </a:r>
            <a:endParaRPr lang="en-US" dirty="0"/>
          </a:p>
        </p:txBody>
      </p:sp>
      <p:sp>
        <p:nvSpPr>
          <p:cNvPr id="3" name="Content Placeholder 2"/>
          <p:cNvSpPr>
            <a:spLocks noGrp="1"/>
          </p:cNvSpPr>
          <p:nvPr>
            <p:ph idx="1"/>
          </p:nvPr>
        </p:nvSpPr>
        <p:spPr>
          <a:xfrm>
            <a:off x="1484310" y="1346200"/>
            <a:ext cx="10018713" cy="5321299"/>
          </a:xfrm>
        </p:spPr>
        <p:txBody>
          <a:bodyPr>
            <a:normAutofit/>
          </a:bodyPr>
          <a:lstStyle/>
          <a:p>
            <a:pPr marL="0" indent="0">
              <a:buNone/>
            </a:pPr>
            <a:r>
              <a:rPr lang="en-US" sz="2000" dirty="0"/>
              <a:t>The first entity object that you select is known as </a:t>
            </a:r>
            <a:r>
              <a:rPr lang="en-US" sz="2000" b="1" dirty="0"/>
              <a:t>primary entity usage</a:t>
            </a:r>
            <a:r>
              <a:rPr lang="en-US" sz="2000" dirty="0"/>
              <a:t> and the rest in the selected list are secondary entity </a:t>
            </a:r>
            <a:r>
              <a:rPr lang="en-US" sz="2000" dirty="0" smtClean="0"/>
              <a:t>usages.</a:t>
            </a:r>
          </a:p>
          <a:p>
            <a:pPr marL="0" indent="0">
              <a:buNone/>
            </a:pPr>
            <a:r>
              <a:rPr lang="en-US" sz="2000" dirty="0"/>
              <a:t>Select an association for the secondary entity usage from the drop-down list. Based on the association definition, the editor window will populate source entity usage.  Now you need to select the suitable join type such as </a:t>
            </a:r>
            <a:r>
              <a:rPr lang="en-US" sz="2000" b="1" dirty="0"/>
              <a:t>inner join</a:t>
            </a:r>
            <a:r>
              <a:rPr lang="en-US" sz="2000" dirty="0"/>
              <a:t>, </a:t>
            </a:r>
            <a:r>
              <a:rPr lang="en-US" sz="2000" b="1" dirty="0"/>
              <a:t>left outer join</a:t>
            </a:r>
            <a:r>
              <a:rPr lang="en-US" sz="2000" dirty="0"/>
              <a:t>, or </a:t>
            </a:r>
            <a:r>
              <a:rPr lang="en-US" sz="2000" b="1" dirty="0"/>
              <a:t>right outer join</a:t>
            </a:r>
            <a:r>
              <a:rPr lang="en-US" sz="2000" dirty="0"/>
              <a:t>.</a:t>
            </a:r>
          </a:p>
          <a:p>
            <a:pPr marL="0" indent="0">
              <a:buNone/>
            </a:pPr>
            <a:r>
              <a:rPr lang="en-US" sz="2000" dirty="0"/>
              <a:t>You can also specify the </a:t>
            </a:r>
            <a:r>
              <a:rPr lang="en-US" sz="2000" b="1" dirty="0"/>
              <a:t>Updatable</a:t>
            </a:r>
            <a:r>
              <a:rPr lang="en-US" sz="2000" dirty="0"/>
              <a:t>, </a:t>
            </a:r>
            <a:r>
              <a:rPr lang="en-US" sz="2000" b="1" dirty="0"/>
              <a:t>Reference</a:t>
            </a:r>
            <a:r>
              <a:rPr lang="en-US" sz="2000" dirty="0"/>
              <a:t>, and </a:t>
            </a:r>
            <a:r>
              <a:rPr lang="en-US" sz="2000" b="1" dirty="0"/>
              <a:t>Delete Participant</a:t>
            </a:r>
            <a:r>
              <a:rPr lang="en-US" sz="2000" dirty="0"/>
              <a:t> properties for entity </a:t>
            </a:r>
            <a:r>
              <a:rPr lang="en-US" sz="2000" dirty="0" smtClean="0"/>
              <a:t>usages</a:t>
            </a:r>
            <a:endParaRPr lang="en-US" sz="2000" dirty="0"/>
          </a:p>
          <a:p>
            <a:r>
              <a:rPr lang="en-US" sz="2000" b="1" dirty="0"/>
              <a:t>Updatable</a:t>
            </a:r>
            <a:r>
              <a:rPr lang="en-US" sz="2000" dirty="0"/>
              <a:t>: This property decides if the entity object attributes can be modified through view </a:t>
            </a:r>
            <a:r>
              <a:rPr lang="en-US" sz="2000" dirty="0" smtClean="0"/>
              <a:t>object.</a:t>
            </a:r>
            <a:endParaRPr lang="en-US" sz="2000" dirty="0"/>
          </a:p>
          <a:p>
            <a:r>
              <a:rPr lang="en-US" sz="2000" b="1" dirty="0" smtClean="0"/>
              <a:t>Reference</a:t>
            </a:r>
            <a:r>
              <a:rPr lang="en-US" sz="2000" dirty="0"/>
              <a:t>: Select this option if you want the information from this entity object to be treated as read-only reference information in this view </a:t>
            </a:r>
            <a:r>
              <a:rPr lang="en-US" sz="2000" dirty="0" smtClean="0"/>
              <a:t>object. </a:t>
            </a:r>
          </a:p>
          <a:p>
            <a:r>
              <a:rPr lang="en-US" sz="2000" b="1" dirty="0" smtClean="0"/>
              <a:t>Participate in Row Delete</a:t>
            </a:r>
            <a:r>
              <a:rPr lang="en-US" sz="2000" dirty="0" smtClean="0"/>
              <a:t>: This property decides if the removal of row in a view object will result in deletion of the entity instance participating in the view object row.</a:t>
            </a:r>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565975" y="0"/>
            <a:ext cx="2272554" cy="1236373"/>
          </a:xfrm>
          <a:prstGeom prst="rect">
            <a:avLst/>
          </a:prstGeom>
        </p:spPr>
      </p:pic>
    </p:spTree>
    <p:extLst>
      <p:ext uri="{BB962C8B-B14F-4D97-AF65-F5344CB8AC3E}">
        <p14:creationId xmlns:p14="http://schemas.microsoft.com/office/powerpoint/2010/main" val="10305921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912</TotalTime>
  <Words>1744</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Courier New</vt:lpstr>
      <vt:lpstr>Parallax</vt:lpstr>
      <vt:lpstr>Introducing View Object</vt:lpstr>
      <vt:lpstr>Introducing View Object</vt:lpstr>
      <vt:lpstr>Ingredients of a view object</vt:lpstr>
      <vt:lpstr>Ingredients of a view object</vt:lpstr>
      <vt:lpstr>Ingredients of a view object</vt:lpstr>
      <vt:lpstr>Ingredients of a view object</vt:lpstr>
      <vt:lpstr>Core features of ADF view objects</vt:lpstr>
      <vt:lpstr>Developing view objects</vt:lpstr>
      <vt:lpstr>Creating a view object with entity usage mapping</vt:lpstr>
      <vt:lpstr>Optionally generating Java classes</vt:lpstr>
      <vt:lpstr>Annotate attributes using UI hints</vt:lpstr>
      <vt:lpstr>Adding business rules</vt:lpstr>
      <vt:lpstr>Other Components</vt:lpstr>
      <vt:lpstr>Using bind variables</vt:lpstr>
      <vt:lpstr>View criteria</vt:lpstr>
      <vt:lpstr>View criteria</vt:lpstr>
      <vt:lpstr>Using alternate keys in a view object</vt:lpstr>
      <vt:lpstr>Using findByKey() on view objects</vt:lpstr>
      <vt:lpstr>Creating new rows through the view object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193</cp:revision>
  <dcterms:created xsi:type="dcterms:W3CDTF">2013-09-28T20:16:03Z</dcterms:created>
  <dcterms:modified xsi:type="dcterms:W3CDTF">2013-10-25T19:18:54Z</dcterms:modified>
</cp:coreProperties>
</file>