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1"/>
            <p14:sldId id="262"/>
            <p14:sldId id="263"/>
            <p14:sldId id="264"/>
            <p14:sldId id="265"/>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autoAdjust="0"/>
  </p:normalViewPr>
  <p:slideViewPr>
    <p:cSldViewPr snapToGrid="0">
      <p:cViewPr>
        <p:scale>
          <a:sx n="75" d="100"/>
          <a:sy n="75" d="100"/>
        </p:scale>
        <p:origin x="636" y="48"/>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11/1/2013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11/1/2013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a:t>
            </a:r>
            <a:r>
              <a:rPr lang="en-US" dirty="0" smtClean="0"/>
              <a:t>the Application Module</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t>6)</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Accessing a nested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dirty="0"/>
              <a:t>You can use the </a:t>
            </a:r>
            <a:r>
              <a:rPr lang="en-US" b="1" dirty="0" err="1"/>
              <a:t>findApplicationModule</a:t>
            </a:r>
            <a:r>
              <a:rPr lang="en-US" b="1" dirty="0"/>
              <a:t>()</a:t>
            </a:r>
            <a:r>
              <a:rPr lang="en-US" dirty="0"/>
              <a:t> method on the parent application module to find the nested application module. An example is as follows</a:t>
            </a:r>
            <a:r>
              <a:rPr lang="en-US" dirty="0" smtClean="0"/>
              <a:t>:</a:t>
            </a:r>
          </a:p>
          <a:p>
            <a:pPr marL="0" indent="0">
              <a:buNone/>
            </a:pPr>
            <a:endParaRPr lang="en-US" dirty="0" smtClean="0"/>
          </a:p>
          <a:p>
            <a:pPr marL="0" indent="0">
              <a:buNone/>
            </a:pPr>
            <a:r>
              <a:rPr lang="en-US" sz="1800" dirty="0">
                <a:latin typeface="Courier New" panose="02070309020205020404" pitchFamily="49" charset="0"/>
                <a:cs typeface="Courier New" panose="02070309020205020404" pitchFamily="49" charset="0"/>
              </a:rPr>
              <a:t>//In application module implementation class</a:t>
            </a:r>
          </a:p>
          <a:p>
            <a:pPr marL="0" indent="0">
              <a:buNone/>
            </a:pP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ApplicationModuleImpl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getMychildAppModule</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ApplicationModuleImpl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findApplicationModule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MychildAppModu</a:t>
            </a:r>
            <a:r>
              <a:rPr lang="en-US" sz="1800" dirty="0">
                <a:latin typeface="Courier New" panose="02070309020205020404" pitchFamily="49" charset="0"/>
                <a:cs typeface="Courier New" panose="02070309020205020404" pitchFamily="49" charset="0"/>
              </a:rPr>
              <a:t> le");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 nested application module implementation class</a:t>
            </a:r>
          </a:p>
          <a:p>
            <a:pPr marL="0" indent="0">
              <a:buNone/>
            </a:pPr>
            <a:r>
              <a:rPr lang="en-US" sz="1800" dirty="0" err="1">
                <a:latin typeface="Courier New" panose="02070309020205020404" pitchFamily="49" charset="0"/>
                <a:cs typeface="Courier New" panose="02070309020205020404" pitchFamily="49" charset="0"/>
              </a:rPr>
              <a:t>ApplicationModule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rootAM</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this.getRootApplicationModule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693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Working with Business Service methods</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sz="1800" b="1" dirty="0"/>
              <a:t>Where do you write custom business logic in a fusion web application?</a:t>
            </a:r>
            <a:endParaRPr lang="en-US" sz="1800" dirty="0"/>
          </a:p>
          <a:p>
            <a:pPr lvl="1" fontAlgn="base"/>
            <a:r>
              <a:rPr lang="en-US" b="1" dirty="0"/>
              <a:t>Entity Implementation </a:t>
            </a:r>
            <a:r>
              <a:rPr lang="en-US" b="1" dirty="0" smtClean="0"/>
              <a:t>Class</a:t>
            </a:r>
          </a:p>
          <a:p>
            <a:pPr lvl="1" fontAlgn="base"/>
            <a:r>
              <a:rPr lang="en-US" b="1" dirty="0" smtClean="0"/>
              <a:t>View </a:t>
            </a:r>
            <a:r>
              <a:rPr lang="en-US" b="1" dirty="0"/>
              <a:t>Object Implementation </a:t>
            </a:r>
            <a:r>
              <a:rPr lang="en-US" b="1" dirty="0" smtClean="0"/>
              <a:t>Class </a:t>
            </a:r>
            <a:r>
              <a:rPr lang="en-US" dirty="0" smtClean="0">
                <a:solidFill>
                  <a:srgbClr val="FF0000"/>
                </a:solidFill>
              </a:rPr>
              <a:t>(can Expose to client)</a:t>
            </a:r>
          </a:p>
          <a:p>
            <a:pPr lvl="1" fontAlgn="base"/>
            <a:r>
              <a:rPr lang="en-US" b="1" dirty="0" smtClean="0"/>
              <a:t>View </a:t>
            </a:r>
            <a:r>
              <a:rPr lang="en-US" b="1" dirty="0"/>
              <a:t>Row Implementation </a:t>
            </a:r>
            <a:r>
              <a:rPr lang="en-US" b="1" dirty="0" smtClean="0"/>
              <a:t>Class</a:t>
            </a:r>
            <a:endParaRPr lang="en-US" dirty="0"/>
          </a:p>
          <a:p>
            <a:pPr lvl="1"/>
            <a:r>
              <a:rPr lang="en-US" b="1" dirty="0"/>
              <a:t>Application Module Implementation </a:t>
            </a:r>
            <a:r>
              <a:rPr lang="en-US" b="1" dirty="0" smtClean="0"/>
              <a:t>Class </a:t>
            </a:r>
            <a:r>
              <a:rPr lang="en-US" dirty="0" smtClean="0">
                <a:solidFill>
                  <a:srgbClr val="FF0000"/>
                </a:solidFill>
              </a:rPr>
              <a:t>(can Expose to client)</a:t>
            </a:r>
            <a:endParaRPr lang="en-US" sz="3200" dirty="0" smtClean="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4146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Invoking an application module from a Java client</a:t>
            </a:r>
            <a:endParaRPr lang="en-US" dirty="0"/>
          </a:p>
        </p:txBody>
      </p:sp>
      <p:sp>
        <p:nvSpPr>
          <p:cNvPr id="3" name="Content Placeholder 2"/>
          <p:cNvSpPr>
            <a:spLocks noGrp="1"/>
          </p:cNvSpPr>
          <p:nvPr>
            <p:ph idx="1"/>
          </p:nvPr>
        </p:nvSpPr>
        <p:spPr>
          <a:xfrm>
            <a:off x="1484310" y="1544729"/>
            <a:ext cx="10018713" cy="4978901"/>
          </a:xfrm>
        </p:spPr>
        <p:txBody>
          <a:bodyPr>
            <a:normAutofit fontScale="55000" lnSpcReduction="20000"/>
          </a:bodyPr>
          <a:lstStyle/>
          <a:p>
            <a:pPr marL="0" indent="0">
              <a:buNone/>
            </a:pPr>
            <a:r>
              <a:rPr lang="en-US" sz="3200" dirty="0">
                <a:latin typeface="Courier New" panose="02070309020205020404" pitchFamily="49" charset="0"/>
                <a:cs typeface="Courier New" panose="02070309020205020404" pitchFamily="49" charset="0"/>
              </a:rPr>
              <a:t>//In the client class</a:t>
            </a:r>
          </a:p>
          <a:p>
            <a:pPr marL="0" indent="0">
              <a:buNone/>
            </a:pPr>
            <a:r>
              <a:rPr lang="en-US" sz="3200" dirty="0">
                <a:latin typeface="Courier New" panose="02070309020205020404" pitchFamily="49" charset="0"/>
                <a:cs typeface="Courier New" panose="02070309020205020404" pitchFamily="49" charset="0"/>
              </a:rPr>
              <a:t>public void </a:t>
            </a:r>
            <a:r>
              <a:rPr lang="en-US" sz="3200" dirty="0" err="1">
                <a:latin typeface="Courier New" panose="02070309020205020404" pitchFamily="49" charset="0"/>
                <a:cs typeface="Courier New" panose="02070309020205020404" pitchFamily="49" charset="0"/>
              </a:rPr>
              <a:t>invokeAM</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String </a:t>
            </a:r>
            <a:r>
              <a:rPr lang="en-US" sz="3200" dirty="0" err="1">
                <a:latin typeface="Courier New" panose="02070309020205020404" pitchFamily="49" charset="0"/>
                <a:cs typeface="Courier New" panose="02070309020205020404" pitchFamily="49" charset="0"/>
              </a:rPr>
              <a:t>amDef</a:t>
            </a:r>
            <a:r>
              <a:rPr lang="en-US" sz="3200" dirty="0">
                <a:latin typeface="Courier New" panose="02070309020205020404" pitchFamily="49" charset="0"/>
                <a:cs typeface="Courier New" panose="02070309020205020404" pitchFamily="49" charset="0"/>
              </a:rPr>
              <a:t> = </a:t>
            </a:r>
            <a:r>
              <a:rPr lang="en-US" sz="3200" dirty="0" smtClean="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com.packtpub.model.service.HRServiceAppModule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String </a:t>
            </a:r>
            <a:r>
              <a:rPr lang="en-US" sz="3200" dirty="0" err="1">
                <a:latin typeface="Courier New" panose="02070309020205020404" pitchFamily="49" charset="0"/>
                <a:cs typeface="Courier New" panose="02070309020205020404" pitchFamily="49" charset="0"/>
              </a:rPr>
              <a:t>config</a:t>
            </a:r>
            <a:r>
              <a:rPr lang="en-US" sz="3200" dirty="0">
                <a:latin typeface="Courier New" panose="02070309020205020404" pitchFamily="49" charset="0"/>
                <a:cs typeface="Courier New" panose="02070309020205020404" pitchFamily="49" charset="0"/>
              </a:rPr>
              <a:t> = "</a:t>
            </a:r>
            <a:r>
              <a:rPr lang="en-US" sz="3200" dirty="0" err="1">
                <a:latin typeface="Courier New" panose="02070309020205020404" pitchFamily="49" charset="0"/>
                <a:cs typeface="Courier New" panose="02070309020205020404" pitchFamily="49" charset="0"/>
              </a:rPr>
              <a:t>HRServiceAppModuleLocal</a:t>
            </a:r>
            <a:r>
              <a:rPr lang="en-US" sz="3200" dirty="0">
                <a:latin typeface="Courier New" panose="02070309020205020404" pitchFamily="49" charset="0"/>
                <a:cs typeface="Courier New" panose="02070309020205020404" pitchFamily="49" charset="0"/>
              </a:rPr>
              <a:t>";</a:t>
            </a:r>
          </a:p>
          <a:p>
            <a:pPr marL="0" indent="0">
              <a:buNone/>
            </a:pPr>
            <a:r>
              <a:rPr lang="en-US" sz="3200" dirty="0" err="1">
                <a:latin typeface="Courier New" panose="02070309020205020404" pitchFamily="49" charset="0"/>
                <a:cs typeface="Courier New" panose="02070309020205020404" pitchFamily="49" charset="0"/>
              </a:rPr>
              <a:t>HRServiceAppModuleImpl</a:t>
            </a:r>
            <a:r>
              <a:rPr lang="en-US" sz="3200" dirty="0">
                <a:latin typeface="Courier New" panose="02070309020205020404" pitchFamily="49" charset="0"/>
                <a:cs typeface="Courier New" panose="02070309020205020404" pitchFamily="49" charset="0"/>
              </a:rPr>
              <a:t> am =null;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try</a:t>
            </a:r>
            <a:r>
              <a:rPr lang="en-US" sz="3200" dirty="0">
                <a:latin typeface="Courier New" panose="02070309020205020404" pitchFamily="49" charset="0"/>
                <a:cs typeface="Courier New" panose="02070309020205020404" pitchFamily="49" charset="0"/>
              </a:rPr>
              <a:t>{</a:t>
            </a:r>
          </a:p>
          <a:p>
            <a:pPr marL="0" indent="0">
              <a:buNone/>
            </a:pPr>
            <a:r>
              <a:rPr lang="en-US" sz="3200" dirty="0" smtClean="0">
                <a:latin typeface="Courier New" panose="02070309020205020404" pitchFamily="49" charset="0"/>
                <a:cs typeface="Courier New" panose="02070309020205020404" pitchFamily="49" charset="0"/>
              </a:rPr>
              <a:t>am </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HRServiceAppModuleImpl</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Configuration.createRootApplicationModule</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amDef</a:t>
            </a:r>
            <a:r>
              <a:rPr lang="en-US" sz="3200" dirty="0" smtClean="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config</a:t>
            </a:r>
            <a:r>
              <a:rPr lang="en-US" sz="3200" dirty="0">
                <a:latin typeface="Courier New" panose="02070309020205020404" pitchFamily="49" charset="0"/>
                <a:cs typeface="Courier New" panose="02070309020205020404" pitchFamily="49" charset="0"/>
              </a:rPr>
              <a:t>);</a:t>
            </a:r>
          </a:p>
          <a:p>
            <a:pPr marL="0" indent="0">
              <a:buNone/>
            </a:pPr>
            <a:r>
              <a:rPr lang="en-US" sz="3200" dirty="0" err="1" smtClean="0">
                <a:latin typeface="Courier New" panose="02070309020205020404" pitchFamily="49" charset="0"/>
                <a:cs typeface="Courier New" panose="02070309020205020404" pitchFamily="49" charset="0"/>
              </a:rPr>
              <a:t>am.doSomething</a:t>
            </a:r>
            <a:r>
              <a:rPr lang="en-US" sz="3200" dirty="0">
                <a:latin typeface="Courier New" panose="02070309020205020404" pitchFamily="49" charset="0"/>
                <a:cs typeface="Courier New" panose="02070309020205020404" pitchFamily="49" charset="0"/>
              </a:rPr>
              <a: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 </a:t>
            </a:r>
            <a:r>
              <a:rPr lang="en-US" sz="3200" dirty="0">
                <a:latin typeface="Courier New" panose="02070309020205020404" pitchFamily="49" charset="0"/>
                <a:cs typeface="Courier New" panose="02070309020205020404" pitchFamily="49" charset="0"/>
              </a:rPr>
              <a:t>finally {</a:t>
            </a:r>
          </a:p>
          <a:p>
            <a:pPr marL="0" indent="0">
              <a:buNone/>
            </a:pPr>
            <a:r>
              <a:rPr lang="en-US" sz="3200" dirty="0" smtClean="0">
                <a:latin typeface="Courier New" panose="02070309020205020404" pitchFamily="49" charset="0"/>
                <a:cs typeface="Courier New" panose="02070309020205020404" pitchFamily="49" charset="0"/>
              </a:rPr>
              <a:t>if(am </a:t>
            </a:r>
            <a:r>
              <a:rPr lang="en-US" sz="3200" dirty="0">
                <a:latin typeface="Courier New" panose="02070309020205020404" pitchFamily="49" charset="0"/>
                <a:cs typeface="Courier New" panose="02070309020205020404" pitchFamily="49" charset="0"/>
              </a:rPr>
              <a:t>!= null)</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Configuration.releaseRootApplicationModule</a:t>
            </a:r>
            <a:r>
              <a:rPr lang="en-US" sz="3200" dirty="0">
                <a:latin typeface="Courier New" panose="02070309020205020404" pitchFamily="49" charset="0"/>
                <a:cs typeface="Courier New" panose="02070309020205020404" pitchFamily="49" charset="0"/>
              </a:rPr>
              <a:t>(am, true);</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348033" y="0"/>
            <a:ext cx="2272554" cy="1236373"/>
          </a:xfrm>
          <a:prstGeom prst="rect">
            <a:avLst/>
          </a:prstGeom>
        </p:spPr>
      </p:pic>
    </p:spTree>
    <p:extLst>
      <p:ext uri="{BB962C8B-B14F-4D97-AF65-F5344CB8AC3E}">
        <p14:creationId xmlns:p14="http://schemas.microsoft.com/office/powerpoint/2010/main" val="3520554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Releasing </a:t>
            </a:r>
            <a:r>
              <a:rPr lang="en-US" b="1" dirty="0"/>
              <a:t>an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sz="1800" dirty="0"/>
              <a:t>on the </a:t>
            </a:r>
            <a:r>
              <a:rPr lang="en-US" sz="1800" b="1" dirty="0"/>
              <a:t>Configuration</a:t>
            </a:r>
            <a:r>
              <a:rPr lang="en-US" sz="1800" dirty="0"/>
              <a:t> class for releasing an application module after use, the </a:t>
            </a:r>
            <a:r>
              <a:rPr lang="en-US" sz="1800" b="1" dirty="0" err="1"/>
              <a:t>boolean</a:t>
            </a:r>
            <a:r>
              <a:rPr lang="en-US" sz="1800" b="1" dirty="0"/>
              <a:t> remove</a:t>
            </a:r>
            <a:r>
              <a:rPr lang="en-US" sz="1800" dirty="0"/>
              <a:t> flag decides whether to retain the state of the application module for later use by the same client or remove the application module instance after its release. </a:t>
            </a:r>
            <a:endParaRPr lang="en-US" sz="1800" dirty="0" smtClean="0"/>
          </a:p>
          <a:p>
            <a:pPr lvl="1" fontAlgn="base"/>
            <a:r>
              <a:rPr lang="en-US" sz="1400" dirty="0" err="1">
                <a:latin typeface="Courier New" panose="02070309020205020404" pitchFamily="49" charset="0"/>
                <a:cs typeface="Courier New" panose="02070309020205020404" pitchFamily="49" charset="0"/>
              </a:rPr>
              <a:t>Configuration.releaseRootApplicationModule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ApplicationModule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appModule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remove)</a:t>
            </a:r>
          </a:p>
          <a:p>
            <a:pPr lvl="1" fontAlgn="base"/>
            <a:r>
              <a:rPr lang="en-US" sz="1400" dirty="0" err="1">
                <a:latin typeface="Courier New" panose="02070309020205020404" pitchFamily="49" charset="0"/>
                <a:cs typeface="Courier New" panose="02070309020205020404" pitchFamily="49" charset="0"/>
              </a:rPr>
              <a:t>Configuration.releaseRootApplicationModuleHandle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ApplicationMod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uleHandle</a:t>
            </a:r>
            <a:r>
              <a:rPr lang="en-US" sz="1400" dirty="0">
                <a:latin typeface="Courier New" panose="02070309020205020404" pitchFamily="49" charset="0"/>
                <a:cs typeface="Courier New" panose="02070309020205020404" pitchFamily="49" charset="0"/>
              </a:rPr>
              <a:t> handle,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remove)</a:t>
            </a:r>
          </a:p>
          <a:p>
            <a:pPr marL="0" indent="0">
              <a:buNone/>
            </a:pPr>
            <a:endParaRPr lang="en-US" sz="1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812490" y="0"/>
            <a:ext cx="2272554" cy="1236373"/>
          </a:xfrm>
          <a:prstGeom prst="rect">
            <a:avLst/>
          </a:prstGeom>
        </p:spPr>
      </p:pic>
    </p:spTree>
    <p:extLst>
      <p:ext uri="{BB962C8B-B14F-4D97-AF65-F5344CB8AC3E}">
        <p14:creationId xmlns:p14="http://schemas.microsoft.com/office/powerpoint/2010/main" val="2344335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Using JDBC APIs in an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marL="0" indent="0">
              <a:buNone/>
            </a:pPr>
            <a:r>
              <a:rPr lang="en-US" dirty="0"/>
              <a:t>Although the declarative features of ADF business components will help you to query database tables and update rows, in specific cases you will have to use raw JDBC APIs by passing the declarative features while dealing with database objects. An example is to call a stored procedure from custom business logic implementation for performing specific tasks. The </a:t>
            </a:r>
            <a:r>
              <a:rPr lang="en-US" b="1" dirty="0" err="1"/>
              <a:t>oracle.jbo.server.DBTransaction</a:t>
            </a:r>
            <a:r>
              <a:rPr lang="en-US" dirty="0"/>
              <a:t> implementation class exposes APIs for dealing with row JDBC APIs. </a:t>
            </a:r>
          </a:p>
        </p:txBody>
      </p:sp>
    </p:spTree>
    <p:extLst>
      <p:ext uri="{BB962C8B-B14F-4D97-AF65-F5344CB8AC3E}">
        <p14:creationId xmlns:p14="http://schemas.microsoft.com/office/powerpoint/2010/main" val="397220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JDBC APIs </a:t>
            </a:r>
            <a:r>
              <a:rPr lang="en-US" b="1" dirty="0" smtClean="0"/>
              <a:t>(</a:t>
            </a:r>
            <a:r>
              <a:rPr lang="en-US" b="1" dirty="0" err="1"/>
              <a:t>java.sql.</a:t>
            </a:r>
            <a:r>
              <a:rPr lang="en-US" b="1" dirty="0" err="1" smtClean="0"/>
              <a:t>CallableStatement</a:t>
            </a:r>
            <a:r>
              <a:rPr lang="en-US" b="1" dirty="0" smtClean="0"/>
              <a:t> )</a:t>
            </a:r>
            <a:endParaRPr lang="en-US" dirty="0"/>
          </a:p>
        </p:txBody>
      </p:sp>
      <p:sp>
        <p:nvSpPr>
          <p:cNvPr id="3" name="Content Placeholder 2"/>
          <p:cNvSpPr>
            <a:spLocks noGrp="1"/>
          </p:cNvSpPr>
          <p:nvPr>
            <p:ph idx="1"/>
          </p:nvPr>
        </p:nvSpPr>
        <p:spPr>
          <a:xfrm>
            <a:off x="1484310" y="1544729"/>
            <a:ext cx="10018713" cy="4978901"/>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findDepartmentById</a:t>
            </a:r>
            <a:r>
              <a:rPr lang="en-US" dirty="0">
                <a:latin typeface="Courier New" panose="02070309020205020404" pitchFamily="49" charset="0"/>
                <a:cs typeface="Courier New" panose="02070309020205020404" pitchFamily="49" charset="0"/>
              </a:rPr>
              <a:t>(Integer </a:t>
            </a:r>
            <a:r>
              <a:rPr lang="en-US" dirty="0" err="1">
                <a:latin typeface="Courier New" panose="02070309020205020404" pitchFamily="49" charset="0"/>
                <a:cs typeface="Courier New" panose="02070309020205020404" pitchFamily="49" charset="0"/>
              </a:rPr>
              <a:t>departmentId</a:t>
            </a:r>
            <a:r>
              <a:rPr lang="en-US" dirty="0">
                <a:latin typeface="Courier New" panose="02070309020205020404" pitchFamily="49" charset="0"/>
                <a:cs typeface="Courier New" panose="02070309020205020404" pitchFamily="49" charset="0"/>
              </a:rPr>
              <a:t>) throws </a:t>
            </a:r>
            <a:r>
              <a:rPr lang="en-US" dirty="0" err="1" smtClean="0">
                <a:latin typeface="Courier New" panose="02070309020205020404" pitchFamily="49" charset="0"/>
                <a:cs typeface="Courier New" panose="02070309020205020404" pitchFamily="49" charset="0"/>
              </a:rPr>
              <a:t>SQLException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departments_api.select_department</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CallableStatement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getDBTransaction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createCallableStatement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 0);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try {</a:t>
            </a:r>
          </a:p>
          <a:p>
            <a:pPr marL="0" indent="0">
              <a:buNone/>
            </a:pPr>
            <a:r>
              <a:rPr lang="en-US" dirty="0">
                <a:latin typeface="Courier New" panose="02070309020205020404" pitchFamily="49" charset="0"/>
                <a:cs typeface="Courier New" panose="02070309020205020404" pitchFamily="49" charset="0"/>
              </a:rPr>
              <a:t>     // Register the OUT parameters and types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cs.registerOutParameter</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Types.VARCHAR</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cs.registerOutParameter</a:t>
            </a:r>
            <a:r>
              <a:rPr lang="en-US" dirty="0">
                <a:latin typeface="Courier New" panose="02070309020205020404" pitchFamily="49" charset="0"/>
                <a:cs typeface="Courier New" panose="02070309020205020404" pitchFamily="49" charset="0"/>
              </a:rPr>
              <a:t>(3, </a:t>
            </a:r>
            <a:r>
              <a:rPr lang="en-US" dirty="0" err="1">
                <a:latin typeface="Courier New" panose="02070309020205020404" pitchFamily="49" charset="0"/>
                <a:cs typeface="Courier New" panose="02070309020205020404" pitchFamily="49" charset="0"/>
              </a:rPr>
              <a:t>Types.NUMERIC</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cs.registerOutParameter</a:t>
            </a:r>
            <a:r>
              <a:rPr lang="en-US" dirty="0">
                <a:latin typeface="Courier New" panose="02070309020205020404" pitchFamily="49" charset="0"/>
                <a:cs typeface="Courier New" panose="02070309020205020404" pitchFamily="49" charset="0"/>
              </a:rPr>
              <a:t>(4, </a:t>
            </a:r>
            <a:r>
              <a:rPr lang="en-US" dirty="0" err="1">
                <a:latin typeface="Courier New" panose="02070309020205020404" pitchFamily="49" charset="0"/>
                <a:cs typeface="Courier New" panose="02070309020205020404" pitchFamily="49" charset="0"/>
              </a:rPr>
              <a:t>Types.NUMERIC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//Register IN </a:t>
            </a:r>
            <a:r>
              <a:rPr lang="en-US" dirty="0" smtClean="0">
                <a:latin typeface="Courier New" panose="02070309020205020404" pitchFamily="49" charset="0"/>
                <a:cs typeface="Courier New" panose="02070309020205020404" pitchFamily="49" charset="0"/>
              </a:rPr>
              <a:t>parameter</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cs.setObject</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departmentId</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 Execute the statement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cs.executeUpdate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Retrieve the column values</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deptName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cs.getString</a:t>
            </a:r>
            <a:r>
              <a:rPr lang="en-US" dirty="0">
                <a:latin typeface="Courier New" panose="02070309020205020404" pitchFamily="49" charset="0"/>
                <a:cs typeface="Courier New" panose="02070309020205020404" pitchFamily="49" charset="0"/>
              </a:rPr>
              <a:t>(2);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BigDecimal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managerId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cs.getBigDecimal</a:t>
            </a:r>
            <a:r>
              <a:rPr lang="en-US" dirty="0">
                <a:latin typeface="Courier New" panose="02070309020205020404" pitchFamily="49" charset="0"/>
                <a:cs typeface="Courier New" panose="02070309020205020404" pitchFamily="49" charset="0"/>
              </a:rPr>
              <a:t>(3);</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BigDecimal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locId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cs.getBigDecimal</a:t>
            </a:r>
            <a:r>
              <a:rPr lang="en-US" dirty="0">
                <a:latin typeface="Courier New" panose="02070309020205020404" pitchFamily="49" charset="0"/>
                <a:cs typeface="Courier New" panose="02070309020205020404" pitchFamily="49" charset="0"/>
              </a:rPr>
              <a:t>(4);</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finally {     if (</a:t>
            </a:r>
            <a:r>
              <a:rPr lang="en-US" dirty="0" err="1">
                <a:latin typeface="Courier New" panose="02070309020205020404" pitchFamily="49" charset="0"/>
                <a:cs typeface="Courier New" panose="02070309020205020404" pitchFamily="49" charset="0"/>
              </a:rPr>
              <a:t>cs</a:t>
            </a:r>
            <a:r>
              <a:rPr lang="en-US" dirty="0">
                <a:latin typeface="Courier New" panose="02070309020205020404" pitchFamily="49" charset="0"/>
                <a:cs typeface="Courier New" panose="02070309020205020404" pitchFamily="49" charset="0"/>
              </a:rPr>
              <a:t> != null) {</a:t>
            </a:r>
          </a:p>
          <a:p>
            <a:pPr marL="0" indent="0">
              <a:buNone/>
            </a:pPr>
            <a:r>
              <a:rPr lang="en-US" dirty="0" err="1" smtClean="0">
                <a:latin typeface="Courier New" panose="02070309020205020404" pitchFamily="49" charset="0"/>
                <a:cs typeface="Courier New" panose="02070309020205020404" pitchFamily="49" charset="0"/>
              </a:rPr>
              <a:t>cs.close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  }}</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812490" y="0"/>
            <a:ext cx="2272554" cy="1236373"/>
          </a:xfrm>
          <a:prstGeom prst="rect">
            <a:avLst/>
          </a:prstGeom>
        </p:spPr>
      </p:pic>
    </p:spTree>
    <p:extLst>
      <p:ext uri="{BB962C8B-B14F-4D97-AF65-F5344CB8AC3E}">
        <p14:creationId xmlns:p14="http://schemas.microsoft.com/office/powerpoint/2010/main" val="1588696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JDBC APIs </a:t>
            </a:r>
            <a:r>
              <a:rPr lang="en-US" b="1" dirty="0" smtClean="0"/>
              <a:t>(</a:t>
            </a:r>
            <a:r>
              <a:rPr lang="en-US" b="1" dirty="0" err="1" smtClean="0"/>
              <a:t>java.sql.PreparedStatement</a:t>
            </a:r>
            <a:r>
              <a:rPr lang="en-US" dirty="0"/>
              <a:t>)</a:t>
            </a:r>
            <a:endParaRPr lang="en-US" dirty="0"/>
          </a:p>
        </p:txBody>
      </p:sp>
      <p:sp>
        <p:nvSpPr>
          <p:cNvPr id="3" name="Content Placeholder 2"/>
          <p:cNvSpPr>
            <a:spLocks noGrp="1"/>
          </p:cNvSpPr>
          <p:nvPr>
            <p:ph idx="1"/>
          </p:nvPr>
        </p:nvSpPr>
        <p:spPr>
          <a:xfrm>
            <a:off x="1484310" y="1544729"/>
            <a:ext cx="10018713" cy="4978901"/>
          </a:xfrm>
        </p:spPr>
        <p:txBody>
          <a:bodyPr>
            <a:normAutofit fontScale="55000" lnSpcReduction="20000"/>
          </a:bodyPr>
          <a:lstStyle/>
          <a:p>
            <a:pPr marL="0" indent="0">
              <a:buNone/>
            </a:pPr>
            <a:r>
              <a:rPr lang="en-US" dirty="0" smtClean="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empId</a:t>
            </a:r>
            <a:r>
              <a:rPr lang="en-US" dirty="0">
                <a:latin typeface="Courier New" panose="02070309020205020404" pitchFamily="49" charset="0"/>
                <a:cs typeface="Courier New" panose="02070309020205020404" pitchFamily="49" charset="0"/>
              </a:rPr>
              <a:t> = null;</a:t>
            </a:r>
          </a:p>
          <a:p>
            <a:pPr marL="0" indent="0">
              <a:buNone/>
            </a:pPr>
            <a:r>
              <a:rPr lang="en-US" dirty="0" err="1" smtClean="0">
                <a:latin typeface="Courier New" panose="02070309020205020404" pitchFamily="49" charset="0"/>
                <a:cs typeface="Courier New" panose="02070309020205020404" pitchFamily="49" charset="0"/>
              </a:rPr>
              <a:t>ResultSet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 = null;</a:t>
            </a:r>
          </a:p>
          <a:p>
            <a:pPr marL="0" indent="0">
              <a:buNone/>
            </a:pPr>
            <a:r>
              <a:rPr lang="en-US" dirty="0" err="1" smtClean="0">
                <a:latin typeface="Courier New" panose="02070309020205020404" pitchFamily="49" charset="0"/>
                <a:cs typeface="Courier New" panose="02070309020205020404" pitchFamily="49" charset="0"/>
              </a:rPr>
              <a:t>PreparedStatement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stmnt</a:t>
            </a:r>
            <a:r>
              <a:rPr lang="en-US" dirty="0">
                <a:latin typeface="Courier New" panose="02070309020205020404" pitchFamily="49" charset="0"/>
                <a:cs typeface="Courier New" panose="02070309020205020404" pitchFamily="49" charset="0"/>
              </a:rPr>
              <a:t> = null</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try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noRowsPrefetch</a:t>
            </a:r>
            <a:r>
              <a:rPr lang="en-US" dirty="0">
                <a:latin typeface="Courier New" panose="02070309020205020404" pitchFamily="49" charset="0"/>
                <a:cs typeface="Courier New" panose="02070309020205020404" pitchFamily="49" charset="0"/>
              </a:rPr>
              <a:t> = 1;</a:t>
            </a:r>
          </a:p>
          <a:p>
            <a:pPr marL="0" indent="0">
              <a:buNone/>
            </a:pPr>
            <a:r>
              <a:rPr lang="en-US" dirty="0">
                <a:latin typeface="Courier New" panose="02070309020205020404" pitchFamily="49" charset="0"/>
                <a:cs typeface="Courier New" panose="02070309020205020404" pitchFamily="49" charset="0"/>
              </a:rPr>
              <a:t>    String query = "SELECT </a:t>
            </a:r>
            <a:r>
              <a:rPr lang="en-US" dirty="0" err="1">
                <a:latin typeface="Courier New" panose="02070309020205020404" pitchFamily="49" charset="0"/>
                <a:cs typeface="Courier New" panose="02070309020205020404" pitchFamily="49" charset="0"/>
              </a:rPr>
              <a:t>Emp.EMPLOYEE_ID</a:t>
            </a:r>
            <a:r>
              <a:rPr lang="en-US" dirty="0">
                <a:latin typeface="Courier New" panose="02070309020205020404" pitchFamily="49" charset="0"/>
                <a:cs typeface="Courier New" panose="02070309020205020404" pitchFamily="49" charset="0"/>
              </a:rPr>
              <a:t> FROM </a:t>
            </a:r>
            <a:r>
              <a:rPr lang="en-US" dirty="0" smtClean="0">
                <a:latin typeface="Courier New" panose="02070309020205020404" pitchFamily="49" charset="0"/>
                <a:cs typeface="Courier New" panose="02070309020205020404" pitchFamily="49" charset="0"/>
              </a:rPr>
              <a:t>EMPLOYEES </a:t>
            </a:r>
            <a:r>
              <a:rPr lang="en-US" dirty="0" err="1">
                <a:latin typeface="Courier New" panose="02070309020205020404" pitchFamily="49" charset="0"/>
                <a:cs typeface="Courier New" panose="02070309020205020404" pitchFamily="49" charset="0"/>
              </a:rPr>
              <a:t>Emp</a:t>
            </a: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Emp.EMAIL</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//Create a </a:t>
            </a:r>
            <a:r>
              <a:rPr lang="en-US" dirty="0" err="1">
                <a:latin typeface="Courier New" panose="02070309020205020404" pitchFamily="49" charset="0"/>
                <a:cs typeface="Courier New" panose="02070309020205020404" pitchFamily="49" charset="0"/>
              </a:rPr>
              <a:t>PreparedStatement</a:t>
            </a:r>
            <a:r>
              <a:rPr lang="en-US" dirty="0">
                <a:latin typeface="Courier New" panose="02070309020205020404" pitchFamily="49" charset="0"/>
                <a:cs typeface="Courier New" panose="02070309020205020404" pitchFamily="49" charset="0"/>
              </a:rPr>
              <a:t> for SQL call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stmnt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getDBTransaction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createPreparedStatement</a:t>
            </a:r>
            <a:r>
              <a:rPr lang="en-US" dirty="0" smtClean="0">
                <a:latin typeface="Courier New" panose="02070309020205020404" pitchFamily="49" charset="0"/>
                <a:cs typeface="Courier New" panose="02070309020205020404" pitchFamily="49" charset="0"/>
              </a:rPr>
              <a:t>(query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noRowsPrefetch</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//Set the </a:t>
            </a:r>
            <a:r>
              <a:rPr lang="en-US" dirty="0" err="1">
                <a:latin typeface="Courier New" panose="02070309020205020404" pitchFamily="49" charset="0"/>
                <a:cs typeface="Courier New" panose="02070309020205020404" pitchFamily="49" charset="0"/>
              </a:rPr>
              <a:t>inpute</a:t>
            </a:r>
            <a:r>
              <a:rPr lang="en-US" dirty="0">
                <a:latin typeface="Courier New" panose="02070309020205020404" pitchFamily="49" charset="0"/>
                <a:cs typeface="Courier New" panose="02070309020205020404" pitchFamily="49" charset="0"/>
              </a:rPr>
              <a:t> parameter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stmnt.setObject</a:t>
            </a:r>
            <a:r>
              <a:rPr lang="en-US" dirty="0">
                <a:latin typeface="Courier New" panose="02070309020205020404" pitchFamily="49" charset="0"/>
                <a:cs typeface="Courier New" panose="02070309020205020404" pitchFamily="49" charset="0"/>
              </a:rPr>
              <a:t>(1, email</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stmnt.executeQuery</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rs.next</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rs.getLong</a:t>
            </a: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finally {</a:t>
            </a:r>
          </a:p>
          <a:p>
            <a:pPr marL="0" indent="0">
              <a:buNone/>
            </a:pPr>
            <a:r>
              <a:rPr lang="en-US" dirty="0" smtClean="0">
                <a:latin typeface="Courier New" panose="02070309020205020404" pitchFamily="49" charset="0"/>
                <a:cs typeface="Courier New" panose="02070309020205020404" pitchFamily="49" charset="0"/>
              </a:rPr>
              <a:t>//RELASE STATEMENT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empId</a:t>
            </a:r>
            <a:r>
              <a:rPr lang="en-US" dirty="0">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812490" y="0"/>
            <a:ext cx="2272554" cy="1236373"/>
          </a:xfrm>
          <a:prstGeom prst="rect">
            <a:avLst/>
          </a:prstGeom>
        </p:spPr>
      </p:pic>
    </p:spTree>
    <p:extLst>
      <p:ext uri="{BB962C8B-B14F-4D97-AF65-F5344CB8AC3E}">
        <p14:creationId xmlns:p14="http://schemas.microsoft.com/office/powerpoint/2010/main" val="2407831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Commit And Rollback via </a:t>
            </a:r>
            <a:r>
              <a:rPr lang="en-US" b="1" dirty="0" err="1" smtClean="0"/>
              <a:t>DBTransaction</a:t>
            </a:r>
            <a:endParaRPr lang="en-US" dirty="0"/>
          </a:p>
        </p:txBody>
      </p:sp>
      <p:sp>
        <p:nvSpPr>
          <p:cNvPr id="3" name="Content Placeholder 2"/>
          <p:cNvSpPr>
            <a:spLocks noGrp="1"/>
          </p:cNvSpPr>
          <p:nvPr>
            <p:ph idx="1"/>
          </p:nvPr>
        </p:nvSpPr>
        <p:spPr>
          <a:xfrm>
            <a:off x="1484310" y="1544729"/>
            <a:ext cx="10018713" cy="4978901"/>
          </a:xfrm>
        </p:spPr>
        <p:txBody>
          <a:bodyPr>
            <a:normAutofit fontScale="70000" lnSpcReduction="20000"/>
          </a:bodyPr>
          <a:lstStyle/>
          <a:p>
            <a:pPr marL="0" indent="0">
              <a:buNone/>
            </a:pPr>
            <a:endParaRPr lang="en-US" dirty="0" smtClean="0">
              <a:latin typeface="Courier New" panose="02070309020205020404" pitchFamily="49" charset="0"/>
              <a:cs typeface="Courier New" panose="02070309020205020404" pitchFamily="49" charset="0"/>
            </a:endParaRPr>
          </a:p>
          <a:p>
            <a:r>
              <a:rPr lang="en-US" dirty="0"/>
              <a:t>The following methods defined in the application module commits and rolls back the current transaction:</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Commit the transaction</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getDBTransaction</a:t>
            </a:r>
            <a:r>
              <a:rPr lang="en-US" dirty="0">
                <a:latin typeface="Courier New" panose="02070309020205020404" pitchFamily="49" charset="0"/>
                <a:cs typeface="Courier New" panose="02070309020205020404" pitchFamily="49" charset="0"/>
              </a:rPr>
              <a:t>().commit();</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Rollback the transaction</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getDBTransaction</a:t>
            </a:r>
            <a:r>
              <a:rPr lang="en-US" dirty="0">
                <a:latin typeface="Courier New" panose="02070309020205020404" pitchFamily="49" charset="0"/>
                <a:cs typeface="Courier New" panose="02070309020205020404" pitchFamily="49" charset="0"/>
              </a:rPr>
              <a:t>().rollback</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//Also You can just </a:t>
            </a:r>
            <a:r>
              <a:rPr lang="en-US" dirty="0" err="1" smtClean="0">
                <a:latin typeface="Courier New" panose="02070309020205020404" pitchFamily="49" charset="0"/>
                <a:cs typeface="Courier New" panose="02070309020205020404" pitchFamily="49" charset="0"/>
              </a:rPr>
              <a:t>postChanges</a:t>
            </a:r>
            <a:r>
              <a:rPr lang="en-US" dirty="0" smtClean="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getDBTransaction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postChanges</a:t>
            </a:r>
            <a:r>
              <a:rPr lang="en-US" dirty="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812490" y="0"/>
            <a:ext cx="2272554" cy="1236373"/>
          </a:xfrm>
          <a:prstGeom prst="rect">
            <a:avLst/>
          </a:prstGeom>
        </p:spPr>
      </p:pic>
    </p:spTree>
    <p:extLst>
      <p:ext uri="{BB962C8B-B14F-4D97-AF65-F5344CB8AC3E}">
        <p14:creationId xmlns:p14="http://schemas.microsoft.com/office/powerpoint/2010/main" val="154628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Introduction</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dirty="0"/>
              <a:t>In simple words, an </a:t>
            </a:r>
            <a:r>
              <a:rPr lang="en-US" b="1" dirty="0"/>
              <a:t>application module</a:t>
            </a:r>
            <a:r>
              <a:rPr lang="en-US" dirty="0"/>
              <a:t> is a logical unit of work for an application. However in reality it does a lot </a:t>
            </a:r>
            <a:r>
              <a:rPr lang="en-US" dirty="0" smtClean="0"/>
              <a:t>more</a:t>
            </a:r>
          </a:p>
          <a:p>
            <a:pPr lvl="1"/>
            <a:r>
              <a:rPr lang="en-US" dirty="0" smtClean="0"/>
              <a:t>Client needs : </a:t>
            </a:r>
            <a:r>
              <a:rPr lang="en-US" dirty="0"/>
              <a:t>executing view objects or business </a:t>
            </a:r>
            <a:r>
              <a:rPr lang="en-US" dirty="0" smtClean="0"/>
              <a:t>methods</a:t>
            </a:r>
          </a:p>
          <a:p>
            <a:pPr lvl="1"/>
            <a:r>
              <a:rPr lang="en-US" dirty="0" smtClean="0"/>
              <a:t>Infrastructure : </a:t>
            </a:r>
            <a:r>
              <a:rPr lang="en-US" dirty="0"/>
              <a:t>acquiring the database connection, transaction management, user session tracking, and maintaining the state of the service invocations</a:t>
            </a:r>
            <a:endParaRPr lang="en-US" dirty="0"/>
          </a:p>
        </p:txBody>
      </p:sp>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Ingredients of an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lvl="0" fontAlgn="base"/>
            <a:r>
              <a:rPr lang="en-US" b="1" dirty="0"/>
              <a:t>Application module XML metadata </a:t>
            </a:r>
            <a:r>
              <a:rPr lang="en-US" b="1" dirty="0" smtClean="0"/>
              <a:t>file</a:t>
            </a:r>
          </a:p>
          <a:p>
            <a:pPr lvl="0" fontAlgn="base"/>
            <a:r>
              <a:rPr lang="en-US" b="1" dirty="0" smtClean="0"/>
              <a:t>Application </a:t>
            </a:r>
            <a:r>
              <a:rPr lang="en-US" b="1" dirty="0"/>
              <a:t>module </a:t>
            </a:r>
            <a:r>
              <a:rPr lang="en-US" b="1" dirty="0" smtClean="0"/>
              <a:t>definition </a:t>
            </a:r>
            <a:r>
              <a:rPr lang="en-US" dirty="0" smtClean="0"/>
              <a:t>: (</a:t>
            </a:r>
            <a:r>
              <a:rPr lang="en-US" dirty="0" err="1"/>
              <a:t>oracle.jbo.server</a:t>
            </a:r>
            <a:r>
              <a:rPr lang="en-US" dirty="0"/>
              <a:t>. </a:t>
            </a:r>
            <a:r>
              <a:rPr lang="en-US" dirty="0" err="1" smtClean="0"/>
              <a:t>ApplicationModuleDefImpl</a:t>
            </a:r>
            <a:r>
              <a:rPr lang="en-US" dirty="0" smtClean="0"/>
              <a:t>)</a:t>
            </a:r>
            <a:endParaRPr lang="en-US" dirty="0"/>
          </a:p>
          <a:p>
            <a:pPr lvl="0" fontAlgn="base"/>
            <a:r>
              <a:rPr lang="en-US" b="1" dirty="0"/>
              <a:t>Application module </a:t>
            </a:r>
            <a:r>
              <a:rPr lang="en-US" b="1" dirty="0" smtClean="0"/>
              <a:t>implementation</a:t>
            </a:r>
            <a:r>
              <a:rPr lang="en-US" dirty="0" smtClean="0"/>
              <a:t> (</a:t>
            </a:r>
            <a:r>
              <a:rPr lang="en-US" b="1" dirty="0" err="1"/>
              <a:t>oracle.jbo.server.ApplicationModuleImpl</a:t>
            </a:r>
            <a:r>
              <a:rPr lang="en-US" b="1" dirty="0"/>
              <a:t>)</a:t>
            </a:r>
            <a:endParaRPr lang="en-US" dirty="0"/>
          </a:p>
          <a:p>
            <a:pPr lvl="0" fontAlgn="base"/>
            <a:r>
              <a:rPr lang="en-US" b="1" dirty="0"/>
              <a:t>bc4j.xcfg</a:t>
            </a:r>
            <a:r>
              <a:rPr lang="en-US" dirty="0"/>
              <a:t>: This file contains metadata for all the application modules present in the same Java package for a project. This file is located in the </a:t>
            </a:r>
            <a:r>
              <a:rPr lang="en-US" b="1" dirty="0"/>
              <a:t>Common</a:t>
            </a:r>
            <a:r>
              <a:rPr lang="en-US" dirty="0"/>
              <a:t> </a:t>
            </a:r>
            <a:r>
              <a:rPr lang="en-US" dirty="0" smtClean="0"/>
              <a:t>subdirectory. </a:t>
            </a:r>
            <a:r>
              <a:rPr lang="en-US" dirty="0"/>
              <a:t>An application module's runtime </a:t>
            </a:r>
            <a:r>
              <a:rPr lang="en-US" dirty="0" err="1"/>
              <a:t>behaviour</a:t>
            </a:r>
            <a:r>
              <a:rPr lang="en-US" dirty="0"/>
              <a:t> is controlled by the configuration properties present in this file. The properties </a:t>
            </a:r>
            <a:r>
              <a:rPr lang="en-US" dirty="0" smtClean="0"/>
              <a:t>: </a:t>
            </a:r>
            <a:r>
              <a:rPr lang="en-US" dirty="0"/>
              <a:t>JDBC data source name, application module pooling configurations, database specific configurations, locking mode, and so on.</a:t>
            </a:r>
          </a:p>
        </p:txBody>
      </p:sp>
    </p:spTree>
    <p:extLst>
      <p:ext uri="{BB962C8B-B14F-4D97-AF65-F5344CB8AC3E}">
        <p14:creationId xmlns:p14="http://schemas.microsoft.com/office/powerpoint/2010/main" val="754719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Concepts and architecture</a:t>
            </a:r>
            <a:endParaRPr lang="en-US" dirty="0"/>
          </a:p>
        </p:txBody>
      </p:sp>
      <p:grpSp>
        <p:nvGrpSpPr>
          <p:cNvPr id="4" name="Group 3"/>
          <p:cNvGrpSpPr/>
          <p:nvPr/>
        </p:nvGrpSpPr>
        <p:grpSpPr>
          <a:xfrm>
            <a:off x="2164013" y="1544729"/>
            <a:ext cx="7598173" cy="4959102"/>
            <a:chOff x="0" y="0"/>
            <a:chExt cx="3510966" cy="2812059"/>
          </a:xfrm>
        </p:grpSpPr>
        <p:sp>
          <p:nvSpPr>
            <p:cNvPr id="5" name="Shape 27229"/>
            <p:cNvSpPr/>
            <p:nvPr/>
          </p:nvSpPr>
          <p:spPr>
            <a:xfrm>
              <a:off x="0" y="0"/>
              <a:ext cx="3510966" cy="2812059"/>
            </a:xfrm>
            <a:custGeom>
              <a:avLst/>
              <a:gdLst/>
              <a:ahLst/>
              <a:cxnLst/>
              <a:rect l="0" t="0" r="0" b="0"/>
              <a:pathLst>
                <a:path w="3510966" h="2812059">
                  <a:moveTo>
                    <a:pt x="0" y="2812059"/>
                  </a:moveTo>
                  <a:lnTo>
                    <a:pt x="3510966" y="2812059"/>
                  </a:lnTo>
                  <a:lnTo>
                    <a:pt x="3510966" y="0"/>
                  </a:lnTo>
                  <a:lnTo>
                    <a:pt x="0" y="0"/>
                  </a:lnTo>
                  <a:close/>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6" name="Shape 27230"/>
            <p:cNvSpPr/>
            <p:nvPr/>
          </p:nvSpPr>
          <p:spPr>
            <a:xfrm>
              <a:off x="2190741" y="811897"/>
              <a:ext cx="1243927" cy="833310"/>
            </a:xfrm>
            <a:custGeom>
              <a:avLst/>
              <a:gdLst/>
              <a:ahLst/>
              <a:cxnLst/>
              <a:rect l="0" t="0" r="0" b="0"/>
              <a:pathLst>
                <a:path w="1243927" h="833310">
                  <a:moveTo>
                    <a:pt x="147168" y="0"/>
                  </a:moveTo>
                  <a:lnTo>
                    <a:pt x="1096759" y="0"/>
                  </a:lnTo>
                  <a:cubicBezTo>
                    <a:pt x="1177696" y="0"/>
                    <a:pt x="1243927" y="64859"/>
                    <a:pt x="1243927" y="144145"/>
                  </a:cubicBezTo>
                  <a:lnTo>
                    <a:pt x="1243927" y="689178"/>
                  </a:lnTo>
                  <a:cubicBezTo>
                    <a:pt x="1243927" y="768452"/>
                    <a:pt x="1177696" y="833310"/>
                    <a:pt x="1096759" y="833310"/>
                  </a:cubicBezTo>
                  <a:lnTo>
                    <a:pt x="147168" y="833310"/>
                  </a:lnTo>
                  <a:cubicBezTo>
                    <a:pt x="66218" y="833310"/>
                    <a:pt x="0" y="768452"/>
                    <a:pt x="0" y="689178"/>
                  </a:cubicBezTo>
                  <a:lnTo>
                    <a:pt x="0" y="144145"/>
                  </a:lnTo>
                  <a:cubicBezTo>
                    <a:pt x="0" y="64859"/>
                    <a:pt x="66218" y="0"/>
                    <a:pt x="147168"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7" name="Shape 27231"/>
            <p:cNvSpPr/>
            <p:nvPr/>
          </p:nvSpPr>
          <p:spPr>
            <a:xfrm>
              <a:off x="2190741" y="811897"/>
              <a:ext cx="1243927" cy="833310"/>
            </a:xfrm>
            <a:custGeom>
              <a:avLst/>
              <a:gdLst/>
              <a:ahLst/>
              <a:cxnLst/>
              <a:rect l="0" t="0" r="0" b="0"/>
              <a:pathLst>
                <a:path w="1243927" h="833310">
                  <a:moveTo>
                    <a:pt x="147168" y="0"/>
                  </a:moveTo>
                  <a:lnTo>
                    <a:pt x="1096759" y="0"/>
                  </a:lnTo>
                  <a:cubicBezTo>
                    <a:pt x="1177696" y="0"/>
                    <a:pt x="1243927" y="64859"/>
                    <a:pt x="1243927" y="144145"/>
                  </a:cubicBezTo>
                  <a:lnTo>
                    <a:pt x="1243927" y="689178"/>
                  </a:lnTo>
                  <a:cubicBezTo>
                    <a:pt x="1243927" y="768452"/>
                    <a:pt x="1177696" y="833310"/>
                    <a:pt x="1096759" y="833310"/>
                  </a:cubicBezTo>
                  <a:lnTo>
                    <a:pt x="147168" y="833310"/>
                  </a:lnTo>
                  <a:cubicBezTo>
                    <a:pt x="66218" y="833310"/>
                    <a:pt x="0" y="768452"/>
                    <a:pt x="0" y="689178"/>
                  </a:cubicBezTo>
                  <a:lnTo>
                    <a:pt x="0" y="144145"/>
                  </a:lnTo>
                  <a:cubicBezTo>
                    <a:pt x="0" y="64859"/>
                    <a:pt x="66218" y="0"/>
                    <a:pt x="147168" y="0"/>
                  </a:cubicBezTo>
                  <a:close/>
                </a:path>
              </a:pathLst>
            </a:custGeom>
            <a:ln w="12002" cap="flat">
              <a:custDash>
                <a:ds d="500000" sp="300000"/>
              </a:custDash>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8" name="Shape 27232"/>
            <p:cNvSpPr/>
            <p:nvPr/>
          </p:nvSpPr>
          <p:spPr>
            <a:xfrm>
              <a:off x="2190741" y="1747448"/>
              <a:ext cx="1243927" cy="833310"/>
            </a:xfrm>
            <a:custGeom>
              <a:avLst/>
              <a:gdLst/>
              <a:ahLst/>
              <a:cxnLst/>
              <a:rect l="0" t="0" r="0" b="0"/>
              <a:pathLst>
                <a:path w="1243927" h="833310">
                  <a:moveTo>
                    <a:pt x="147168" y="0"/>
                  </a:moveTo>
                  <a:lnTo>
                    <a:pt x="1096759" y="0"/>
                  </a:lnTo>
                  <a:cubicBezTo>
                    <a:pt x="1177696" y="0"/>
                    <a:pt x="1243927" y="64859"/>
                    <a:pt x="1243927" y="144145"/>
                  </a:cubicBezTo>
                  <a:lnTo>
                    <a:pt x="1243927" y="689178"/>
                  </a:lnTo>
                  <a:cubicBezTo>
                    <a:pt x="1243927" y="768452"/>
                    <a:pt x="1177696" y="833310"/>
                    <a:pt x="1096759" y="833310"/>
                  </a:cubicBezTo>
                  <a:lnTo>
                    <a:pt x="147168" y="833310"/>
                  </a:lnTo>
                  <a:cubicBezTo>
                    <a:pt x="66218" y="833310"/>
                    <a:pt x="0" y="768452"/>
                    <a:pt x="0" y="689178"/>
                  </a:cubicBezTo>
                  <a:lnTo>
                    <a:pt x="0" y="144145"/>
                  </a:lnTo>
                  <a:cubicBezTo>
                    <a:pt x="0" y="64859"/>
                    <a:pt x="66218" y="0"/>
                    <a:pt x="147168"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9" name="Shape 27233"/>
            <p:cNvSpPr/>
            <p:nvPr/>
          </p:nvSpPr>
          <p:spPr>
            <a:xfrm>
              <a:off x="2190741" y="1747448"/>
              <a:ext cx="1243927" cy="833310"/>
            </a:xfrm>
            <a:custGeom>
              <a:avLst/>
              <a:gdLst/>
              <a:ahLst/>
              <a:cxnLst/>
              <a:rect l="0" t="0" r="0" b="0"/>
              <a:pathLst>
                <a:path w="1243927" h="833310">
                  <a:moveTo>
                    <a:pt x="147168" y="0"/>
                  </a:moveTo>
                  <a:lnTo>
                    <a:pt x="1096759" y="0"/>
                  </a:lnTo>
                  <a:cubicBezTo>
                    <a:pt x="1177696" y="0"/>
                    <a:pt x="1243927" y="64859"/>
                    <a:pt x="1243927" y="144145"/>
                  </a:cubicBezTo>
                  <a:lnTo>
                    <a:pt x="1243927" y="689178"/>
                  </a:lnTo>
                  <a:cubicBezTo>
                    <a:pt x="1243927" y="768452"/>
                    <a:pt x="1177696" y="833310"/>
                    <a:pt x="1096759" y="833310"/>
                  </a:cubicBezTo>
                  <a:lnTo>
                    <a:pt x="147168" y="833310"/>
                  </a:lnTo>
                  <a:cubicBezTo>
                    <a:pt x="66218" y="833310"/>
                    <a:pt x="0" y="768452"/>
                    <a:pt x="0" y="689178"/>
                  </a:cubicBezTo>
                  <a:lnTo>
                    <a:pt x="0" y="144145"/>
                  </a:lnTo>
                  <a:cubicBezTo>
                    <a:pt x="0" y="64859"/>
                    <a:pt x="66218" y="0"/>
                    <a:pt x="147168" y="0"/>
                  </a:cubicBezTo>
                  <a:close/>
                </a:path>
              </a:pathLst>
            </a:custGeom>
            <a:ln w="12002" cap="flat">
              <a:custDash>
                <a:ds d="500000" sp="300000"/>
              </a:custDash>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338080"/>
            <p:cNvSpPr/>
            <p:nvPr/>
          </p:nvSpPr>
          <p:spPr>
            <a:xfrm>
              <a:off x="466598" y="68034"/>
              <a:ext cx="1224547" cy="215671"/>
            </a:xfrm>
            <a:custGeom>
              <a:avLst/>
              <a:gdLst/>
              <a:ahLst/>
              <a:cxnLst/>
              <a:rect l="0" t="0" r="0" b="0"/>
              <a:pathLst>
                <a:path w="1224547" h="215671">
                  <a:moveTo>
                    <a:pt x="0" y="0"/>
                  </a:moveTo>
                  <a:lnTo>
                    <a:pt x="1224547" y="0"/>
                  </a:lnTo>
                  <a:lnTo>
                    <a:pt x="1224547" y="215671"/>
                  </a:lnTo>
                  <a:lnTo>
                    <a:pt x="0" y="215671"/>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1" name="Shape 338081"/>
            <p:cNvSpPr/>
            <p:nvPr/>
          </p:nvSpPr>
          <p:spPr>
            <a:xfrm>
              <a:off x="347383" y="547396"/>
              <a:ext cx="1432077" cy="2190636"/>
            </a:xfrm>
            <a:custGeom>
              <a:avLst/>
              <a:gdLst/>
              <a:ahLst/>
              <a:cxnLst/>
              <a:rect l="0" t="0" r="0" b="0"/>
              <a:pathLst>
                <a:path w="1432077" h="2190636">
                  <a:moveTo>
                    <a:pt x="0" y="0"/>
                  </a:moveTo>
                  <a:lnTo>
                    <a:pt x="1432077" y="0"/>
                  </a:lnTo>
                  <a:lnTo>
                    <a:pt x="1432077" y="2190636"/>
                  </a:lnTo>
                  <a:lnTo>
                    <a:pt x="0" y="2190636"/>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2" name="Shape 338082"/>
            <p:cNvSpPr/>
            <p:nvPr/>
          </p:nvSpPr>
          <p:spPr>
            <a:xfrm>
              <a:off x="808723" y="1256856"/>
              <a:ext cx="878637" cy="177711"/>
            </a:xfrm>
            <a:custGeom>
              <a:avLst/>
              <a:gdLst/>
              <a:ahLst/>
              <a:cxnLst/>
              <a:rect l="0" t="0" r="0" b="0"/>
              <a:pathLst>
                <a:path w="878637" h="177711">
                  <a:moveTo>
                    <a:pt x="0" y="0"/>
                  </a:moveTo>
                  <a:lnTo>
                    <a:pt x="878637" y="0"/>
                  </a:lnTo>
                  <a:lnTo>
                    <a:pt x="878637" y="177711"/>
                  </a:lnTo>
                  <a:lnTo>
                    <a:pt x="0" y="177711"/>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3" name="Rectangle 12"/>
            <p:cNvSpPr/>
            <p:nvPr/>
          </p:nvSpPr>
          <p:spPr>
            <a:xfrm>
              <a:off x="484805" y="108564"/>
              <a:ext cx="1588624"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Application Module Definition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14" name="Shape 338083"/>
            <p:cNvSpPr/>
            <p:nvPr/>
          </p:nvSpPr>
          <p:spPr>
            <a:xfrm>
              <a:off x="525196" y="2303069"/>
              <a:ext cx="1116013" cy="279032"/>
            </a:xfrm>
            <a:custGeom>
              <a:avLst/>
              <a:gdLst/>
              <a:ahLst/>
              <a:cxnLst/>
              <a:rect l="0" t="0" r="0" b="0"/>
              <a:pathLst>
                <a:path w="1116013" h="279032">
                  <a:moveTo>
                    <a:pt x="0" y="0"/>
                  </a:moveTo>
                  <a:lnTo>
                    <a:pt x="1116013" y="0"/>
                  </a:lnTo>
                  <a:lnTo>
                    <a:pt x="1116013" y="279032"/>
                  </a:lnTo>
                  <a:lnTo>
                    <a:pt x="0" y="279032"/>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5" name="Shape 338084"/>
            <p:cNvSpPr/>
            <p:nvPr/>
          </p:nvSpPr>
          <p:spPr>
            <a:xfrm>
              <a:off x="457162" y="2388121"/>
              <a:ext cx="1116013" cy="279032"/>
            </a:xfrm>
            <a:custGeom>
              <a:avLst/>
              <a:gdLst/>
              <a:ahLst/>
              <a:cxnLst/>
              <a:rect l="0" t="0" r="0" b="0"/>
              <a:pathLst>
                <a:path w="1116013" h="279032">
                  <a:moveTo>
                    <a:pt x="0" y="0"/>
                  </a:moveTo>
                  <a:lnTo>
                    <a:pt x="1116013" y="0"/>
                  </a:lnTo>
                  <a:lnTo>
                    <a:pt x="1116013" y="279032"/>
                  </a:lnTo>
                  <a:lnTo>
                    <a:pt x="0" y="279032"/>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6" name="Shape 27240"/>
            <p:cNvSpPr/>
            <p:nvPr/>
          </p:nvSpPr>
          <p:spPr>
            <a:xfrm>
              <a:off x="1811115" y="2019794"/>
              <a:ext cx="358623" cy="288620"/>
            </a:xfrm>
            <a:custGeom>
              <a:avLst/>
              <a:gdLst/>
              <a:ahLst/>
              <a:cxnLst/>
              <a:rect l="0" t="0" r="0" b="0"/>
              <a:pathLst>
                <a:path w="358623" h="288620">
                  <a:moveTo>
                    <a:pt x="108395" y="0"/>
                  </a:moveTo>
                  <a:lnTo>
                    <a:pt x="108395" y="72339"/>
                  </a:lnTo>
                  <a:lnTo>
                    <a:pt x="179311" y="72339"/>
                  </a:lnTo>
                  <a:lnTo>
                    <a:pt x="250228" y="72339"/>
                  </a:lnTo>
                  <a:lnTo>
                    <a:pt x="250228" y="0"/>
                  </a:lnTo>
                  <a:lnTo>
                    <a:pt x="358623" y="144310"/>
                  </a:lnTo>
                  <a:lnTo>
                    <a:pt x="250228" y="288620"/>
                  </a:lnTo>
                  <a:lnTo>
                    <a:pt x="250228" y="216281"/>
                  </a:lnTo>
                  <a:lnTo>
                    <a:pt x="179311" y="216281"/>
                  </a:lnTo>
                  <a:lnTo>
                    <a:pt x="108395" y="216281"/>
                  </a:lnTo>
                  <a:lnTo>
                    <a:pt x="108395" y="288620"/>
                  </a:lnTo>
                  <a:lnTo>
                    <a:pt x="0" y="144310"/>
                  </a:lnTo>
                  <a:lnTo>
                    <a:pt x="108395"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17" name="Shape 27241"/>
            <p:cNvSpPr/>
            <p:nvPr/>
          </p:nvSpPr>
          <p:spPr>
            <a:xfrm>
              <a:off x="1811115" y="2019794"/>
              <a:ext cx="358623" cy="288620"/>
            </a:xfrm>
            <a:custGeom>
              <a:avLst/>
              <a:gdLst/>
              <a:ahLst/>
              <a:cxnLst/>
              <a:rect l="0" t="0" r="0" b="0"/>
              <a:pathLst>
                <a:path w="358623" h="288620">
                  <a:moveTo>
                    <a:pt x="0" y="144310"/>
                  </a:moveTo>
                  <a:lnTo>
                    <a:pt x="108395" y="288620"/>
                  </a:lnTo>
                  <a:lnTo>
                    <a:pt x="108395" y="216281"/>
                  </a:lnTo>
                  <a:lnTo>
                    <a:pt x="179311" y="216281"/>
                  </a:lnTo>
                  <a:lnTo>
                    <a:pt x="250228" y="216281"/>
                  </a:lnTo>
                  <a:lnTo>
                    <a:pt x="250228" y="288620"/>
                  </a:lnTo>
                  <a:lnTo>
                    <a:pt x="358623" y="144310"/>
                  </a:lnTo>
                  <a:lnTo>
                    <a:pt x="250228" y="0"/>
                  </a:lnTo>
                  <a:lnTo>
                    <a:pt x="250228" y="72339"/>
                  </a:lnTo>
                  <a:lnTo>
                    <a:pt x="179311" y="72339"/>
                  </a:lnTo>
                  <a:lnTo>
                    <a:pt x="108395" y="72339"/>
                  </a:lnTo>
                  <a:lnTo>
                    <a:pt x="108395" y="0"/>
                  </a:lnTo>
                  <a:lnTo>
                    <a:pt x="0" y="144310"/>
                  </a:ln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27242"/>
            <p:cNvSpPr/>
            <p:nvPr/>
          </p:nvSpPr>
          <p:spPr>
            <a:xfrm>
              <a:off x="944464" y="287868"/>
              <a:ext cx="190526" cy="241541"/>
            </a:xfrm>
            <a:custGeom>
              <a:avLst/>
              <a:gdLst/>
              <a:ahLst/>
              <a:cxnLst/>
              <a:rect l="0" t="0" r="0" b="0"/>
              <a:pathLst>
                <a:path w="190526" h="241541">
                  <a:moveTo>
                    <a:pt x="47752" y="0"/>
                  </a:moveTo>
                  <a:lnTo>
                    <a:pt x="142773" y="0"/>
                  </a:lnTo>
                  <a:lnTo>
                    <a:pt x="142773" y="142418"/>
                  </a:lnTo>
                  <a:lnTo>
                    <a:pt x="190526" y="142418"/>
                  </a:lnTo>
                  <a:lnTo>
                    <a:pt x="96838" y="241541"/>
                  </a:lnTo>
                  <a:lnTo>
                    <a:pt x="0" y="142418"/>
                  </a:lnTo>
                  <a:lnTo>
                    <a:pt x="47752" y="142418"/>
                  </a:lnTo>
                  <a:lnTo>
                    <a:pt x="47752"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19" name="Shape 27243"/>
            <p:cNvSpPr/>
            <p:nvPr/>
          </p:nvSpPr>
          <p:spPr>
            <a:xfrm>
              <a:off x="944464" y="287868"/>
              <a:ext cx="190526" cy="241541"/>
            </a:xfrm>
            <a:custGeom>
              <a:avLst/>
              <a:gdLst/>
              <a:ahLst/>
              <a:cxnLst/>
              <a:rect l="0" t="0" r="0" b="0"/>
              <a:pathLst>
                <a:path w="190526" h="241541">
                  <a:moveTo>
                    <a:pt x="96838" y="241541"/>
                  </a:moveTo>
                  <a:lnTo>
                    <a:pt x="0" y="142418"/>
                  </a:lnTo>
                  <a:lnTo>
                    <a:pt x="47752" y="142418"/>
                  </a:lnTo>
                  <a:lnTo>
                    <a:pt x="47752" y="0"/>
                  </a:lnTo>
                  <a:lnTo>
                    <a:pt x="142773" y="0"/>
                  </a:lnTo>
                  <a:lnTo>
                    <a:pt x="142773" y="142418"/>
                  </a:lnTo>
                  <a:lnTo>
                    <a:pt x="190526" y="142418"/>
                  </a:lnTo>
                  <a:lnTo>
                    <a:pt x="96838" y="241541"/>
                  </a:ln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27244"/>
            <p:cNvSpPr/>
            <p:nvPr/>
          </p:nvSpPr>
          <p:spPr>
            <a:xfrm>
              <a:off x="1817902" y="989776"/>
              <a:ext cx="326237" cy="246698"/>
            </a:xfrm>
            <a:custGeom>
              <a:avLst/>
              <a:gdLst/>
              <a:ahLst/>
              <a:cxnLst/>
              <a:rect l="0" t="0" r="0" b="0"/>
              <a:pathLst>
                <a:path w="326237" h="246698">
                  <a:moveTo>
                    <a:pt x="109817" y="0"/>
                  </a:moveTo>
                  <a:lnTo>
                    <a:pt x="109817" y="61836"/>
                  </a:lnTo>
                  <a:lnTo>
                    <a:pt x="326237" y="61836"/>
                  </a:lnTo>
                  <a:lnTo>
                    <a:pt x="326237" y="184861"/>
                  </a:lnTo>
                  <a:lnTo>
                    <a:pt x="109817" y="184861"/>
                  </a:lnTo>
                  <a:lnTo>
                    <a:pt x="109817" y="246698"/>
                  </a:lnTo>
                  <a:lnTo>
                    <a:pt x="0" y="123342"/>
                  </a:lnTo>
                  <a:lnTo>
                    <a:pt x="109817"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1" name="Shape 27245"/>
            <p:cNvSpPr/>
            <p:nvPr/>
          </p:nvSpPr>
          <p:spPr>
            <a:xfrm>
              <a:off x="1817902" y="989776"/>
              <a:ext cx="326237" cy="246698"/>
            </a:xfrm>
            <a:custGeom>
              <a:avLst/>
              <a:gdLst/>
              <a:ahLst/>
              <a:cxnLst/>
              <a:rect l="0" t="0" r="0" b="0"/>
              <a:pathLst>
                <a:path w="326237" h="246698">
                  <a:moveTo>
                    <a:pt x="0" y="123342"/>
                  </a:moveTo>
                  <a:lnTo>
                    <a:pt x="109817" y="0"/>
                  </a:lnTo>
                  <a:lnTo>
                    <a:pt x="109817" y="61836"/>
                  </a:lnTo>
                  <a:lnTo>
                    <a:pt x="326237" y="61836"/>
                  </a:lnTo>
                  <a:lnTo>
                    <a:pt x="326237" y="184861"/>
                  </a:lnTo>
                  <a:lnTo>
                    <a:pt x="109817" y="184861"/>
                  </a:lnTo>
                  <a:lnTo>
                    <a:pt x="109817" y="246698"/>
                  </a:lnTo>
                  <a:lnTo>
                    <a:pt x="0" y="123342"/>
                  </a:ln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27246"/>
            <p:cNvSpPr/>
            <p:nvPr/>
          </p:nvSpPr>
          <p:spPr>
            <a:xfrm>
              <a:off x="81124" y="773162"/>
              <a:ext cx="81000" cy="80264"/>
            </a:xfrm>
            <a:custGeom>
              <a:avLst/>
              <a:gdLst/>
              <a:ahLst/>
              <a:cxnLst/>
              <a:rect l="0" t="0" r="0" b="0"/>
              <a:pathLst>
                <a:path w="81000" h="80264">
                  <a:moveTo>
                    <a:pt x="40500" y="0"/>
                  </a:moveTo>
                  <a:cubicBezTo>
                    <a:pt x="62878" y="0"/>
                    <a:pt x="81000" y="17970"/>
                    <a:pt x="81000" y="40132"/>
                  </a:cubicBezTo>
                  <a:cubicBezTo>
                    <a:pt x="81000" y="62293"/>
                    <a:pt x="62878" y="80264"/>
                    <a:pt x="40500" y="80264"/>
                  </a:cubicBezTo>
                  <a:cubicBezTo>
                    <a:pt x="18123" y="80264"/>
                    <a:pt x="0" y="62293"/>
                    <a:pt x="0" y="40132"/>
                  </a:cubicBezTo>
                  <a:cubicBezTo>
                    <a:pt x="0" y="17970"/>
                    <a:pt x="18123" y="0"/>
                    <a:pt x="40500"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3" name="Shape 27247"/>
            <p:cNvSpPr/>
            <p:nvPr/>
          </p:nvSpPr>
          <p:spPr>
            <a:xfrm>
              <a:off x="81124" y="773162"/>
              <a:ext cx="81000" cy="80264"/>
            </a:xfrm>
            <a:custGeom>
              <a:avLst/>
              <a:gdLst/>
              <a:ahLst/>
              <a:cxnLst/>
              <a:rect l="0" t="0" r="0" b="0"/>
              <a:pathLst>
                <a:path w="81000" h="80264">
                  <a:moveTo>
                    <a:pt x="40500" y="0"/>
                  </a:moveTo>
                  <a:cubicBezTo>
                    <a:pt x="62878" y="0"/>
                    <a:pt x="81000" y="17970"/>
                    <a:pt x="81000" y="40132"/>
                  </a:cubicBezTo>
                  <a:cubicBezTo>
                    <a:pt x="81000" y="62293"/>
                    <a:pt x="62878" y="80264"/>
                    <a:pt x="40500" y="80264"/>
                  </a:cubicBezTo>
                  <a:cubicBezTo>
                    <a:pt x="18123" y="80264"/>
                    <a:pt x="0" y="62293"/>
                    <a:pt x="0" y="40132"/>
                  </a:cubicBezTo>
                  <a:cubicBezTo>
                    <a:pt x="0" y="17970"/>
                    <a:pt x="18123" y="0"/>
                    <a:pt x="40500" y="0"/>
                  </a:cubicBez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27248"/>
            <p:cNvSpPr/>
            <p:nvPr/>
          </p:nvSpPr>
          <p:spPr>
            <a:xfrm>
              <a:off x="161836" y="818133"/>
              <a:ext cx="185547" cy="0"/>
            </a:xfrm>
            <a:custGeom>
              <a:avLst/>
              <a:gdLst/>
              <a:ahLst/>
              <a:cxnLst/>
              <a:rect l="0" t="0" r="0" b="0"/>
              <a:pathLst>
                <a:path w="185547">
                  <a:moveTo>
                    <a:pt x="0" y="0"/>
                  </a:moveTo>
                  <a:lnTo>
                    <a:pt x="185547" y="0"/>
                  </a:lnTo>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27249"/>
            <p:cNvSpPr/>
            <p:nvPr/>
          </p:nvSpPr>
          <p:spPr>
            <a:xfrm>
              <a:off x="78124" y="1305685"/>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6" name="Shape 27250"/>
            <p:cNvSpPr/>
            <p:nvPr/>
          </p:nvSpPr>
          <p:spPr>
            <a:xfrm>
              <a:off x="78124" y="1305685"/>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27251"/>
            <p:cNvSpPr/>
            <p:nvPr/>
          </p:nvSpPr>
          <p:spPr>
            <a:xfrm>
              <a:off x="158836" y="1350656"/>
              <a:ext cx="185547" cy="0"/>
            </a:xfrm>
            <a:custGeom>
              <a:avLst/>
              <a:gdLst/>
              <a:ahLst/>
              <a:cxnLst/>
              <a:rect l="0" t="0" r="0" b="0"/>
              <a:pathLst>
                <a:path w="185547">
                  <a:moveTo>
                    <a:pt x="0" y="0"/>
                  </a:moveTo>
                  <a:lnTo>
                    <a:pt x="185547" y="0"/>
                  </a:lnTo>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27252"/>
            <p:cNvSpPr/>
            <p:nvPr/>
          </p:nvSpPr>
          <p:spPr>
            <a:xfrm>
              <a:off x="78124" y="1696915"/>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9" name="Shape 27253"/>
            <p:cNvSpPr/>
            <p:nvPr/>
          </p:nvSpPr>
          <p:spPr>
            <a:xfrm>
              <a:off x="78124" y="1696915"/>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27254"/>
            <p:cNvSpPr/>
            <p:nvPr/>
          </p:nvSpPr>
          <p:spPr>
            <a:xfrm>
              <a:off x="158836" y="1741885"/>
              <a:ext cx="185547" cy="0"/>
            </a:xfrm>
            <a:custGeom>
              <a:avLst/>
              <a:gdLst/>
              <a:ahLst/>
              <a:cxnLst/>
              <a:rect l="0" t="0" r="0" b="0"/>
              <a:pathLst>
                <a:path w="185547">
                  <a:moveTo>
                    <a:pt x="0" y="0"/>
                  </a:moveTo>
                  <a:lnTo>
                    <a:pt x="185547" y="0"/>
                  </a:lnTo>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Shape 27255"/>
            <p:cNvSpPr/>
            <p:nvPr/>
          </p:nvSpPr>
          <p:spPr>
            <a:xfrm>
              <a:off x="78124" y="2071134"/>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32" name="Shape 27256"/>
            <p:cNvSpPr/>
            <p:nvPr/>
          </p:nvSpPr>
          <p:spPr>
            <a:xfrm>
              <a:off x="78124" y="2071134"/>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Shape 27257"/>
            <p:cNvSpPr/>
            <p:nvPr/>
          </p:nvSpPr>
          <p:spPr>
            <a:xfrm>
              <a:off x="158836" y="2116106"/>
              <a:ext cx="185547" cy="0"/>
            </a:xfrm>
            <a:custGeom>
              <a:avLst/>
              <a:gdLst/>
              <a:ahLst/>
              <a:cxnLst/>
              <a:rect l="0" t="0" r="0" b="0"/>
              <a:pathLst>
                <a:path w="185547">
                  <a:moveTo>
                    <a:pt x="0" y="0"/>
                  </a:moveTo>
                  <a:lnTo>
                    <a:pt x="185547" y="0"/>
                  </a:lnTo>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4" name="Shape 27258"/>
            <p:cNvSpPr/>
            <p:nvPr/>
          </p:nvSpPr>
          <p:spPr>
            <a:xfrm>
              <a:off x="78124" y="2462364"/>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35" name="Shape 27259"/>
            <p:cNvSpPr/>
            <p:nvPr/>
          </p:nvSpPr>
          <p:spPr>
            <a:xfrm>
              <a:off x="78124" y="2462364"/>
              <a:ext cx="81000" cy="80264"/>
            </a:xfrm>
            <a:custGeom>
              <a:avLst/>
              <a:gdLst/>
              <a:ahLst/>
              <a:cxnLst/>
              <a:rect l="0" t="0" r="0" b="0"/>
              <a:pathLst>
                <a:path w="81000" h="80264">
                  <a:moveTo>
                    <a:pt x="40500" y="0"/>
                  </a:moveTo>
                  <a:cubicBezTo>
                    <a:pt x="62878" y="0"/>
                    <a:pt x="81000" y="17971"/>
                    <a:pt x="81000" y="40132"/>
                  </a:cubicBezTo>
                  <a:cubicBezTo>
                    <a:pt x="81000" y="62293"/>
                    <a:pt x="62878" y="80264"/>
                    <a:pt x="40500" y="80264"/>
                  </a:cubicBezTo>
                  <a:cubicBezTo>
                    <a:pt x="18123" y="80264"/>
                    <a:pt x="0" y="62293"/>
                    <a:pt x="0" y="40132"/>
                  </a:cubicBezTo>
                  <a:cubicBezTo>
                    <a:pt x="0" y="17971"/>
                    <a:pt x="18123" y="0"/>
                    <a:pt x="40500" y="0"/>
                  </a:cubicBez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27260"/>
            <p:cNvSpPr/>
            <p:nvPr/>
          </p:nvSpPr>
          <p:spPr>
            <a:xfrm>
              <a:off x="158836" y="2507336"/>
              <a:ext cx="185547" cy="0"/>
            </a:xfrm>
            <a:custGeom>
              <a:avLst/>
              <a:gdLst/>
              <a:ahLst/>
              <a:cxnLst/>
              <a:rect l="0" t="0" r="0" b="0"/>
              <a:pathLst>
                <a:path w="185547">
                  <a:moveTo>
                    <a:pt x="0" y="0"/>
                  </a:moveTo>
                  <a:lnTo>
                    <a:pt x="185547" y="0"/>
                  </a:lnTo>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27261"/>
            <p:cNvSpPr/>
            <p:nvPr/>
          </p:nvSpPr>
          <p:spPr>
            <a:xfrm>
              <a:off x="951494" y="951103"/>
              <a:ext cx="290335" cy="276276"/>
            </a:xfrm>
            <a:custGeom>
              <a:avLst/>
              <a:gdLst/>
              <a:ahLst/>
              <a:cxnLst/>
              <a:rect l="0" t="0" r="0" b="0"/>
              <a:pathLst>
                <a:path w="290335" h="276276">
                  <a:moveTo>
                    <a:pt x="0" y="0"/>
                  </a:moveTo>
                  <a:lnTo>
                    <a:pt x="0" y="138849"/>
                  </a:lnTo>
                  <a:lnTo>
                    <a:pt x="290335" y="138849"/>
                  </a:lnTo>
                  <a:lnTo>
                    <a:pt x="290335" y="276276"/>
                  </a:lnTo>
                </a:path>
              </a:pathLst>
            </a:custGeom>
            <a:ln w="6007"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8" name="Shape 27262"/>
            <p:cNvSpPr/>
            <p:nvPr/>
          </p:nvSpPr>
          <p:spPr>
            <a:xfrm>
              <a:off x="920524" y="941709"/>
              <a:ext cx="61913" cy="47739"/>
            </a:xfrm>
            <a:custGeom>
              <a:avLst/>
              <a:gdLst/>
              <a:ahLst/>
              <a:cxnLst/>
              <a:rect l="0" t="0" r="0" b="0"/>
              <a:pathLst>
                <a:path w="61913" h="47739">
                  <a:moveTo>
                    <a:pt x="61913" y="47739"/>
                  </a:moveTo>
                  <a:lnTo>
                    <a:pt x="30963" y="0"/>
                  </a:lnTo>
                  <a:lnTo>
                    <a:pt x="0" y="47739"/>
                  </a:lnTo>
                </a:path>
              </a:pathLst>
            </a:custGeom>
            <a:ln w="12103"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Shape 27263"/>
            <p:cNvSpPr/>
            <p:nvPr/>
          </p:nvSpPr>
          <p:spPr>
            <a:xfrm>
              <a:off x="1210859" y="1189029"/>
              <a:ext cx="61913" cy="47739"/>
            </a:xfrm>
            <a:custGeom>
              <a:avLst/>
              <a:gdLst/>
              <a:ahLst/>
              <a:cxnLst/>
              <a:rect l="0" t="0" r="0" b="0"/>
              <a:pathLst>
                <a:path w="61913" h="47739">
                  <a:moveTo>
                    <a:pt x="61913" y="0"/>
                  </a:moveTo>
                  <a:lnTo>
                    <a:pt x="30975" y="47739"/>
                  </a:lnTo>
                  <a:lnTo>
                    <a:pt x="0" y="0"/>
                  </a:lnTo>
                </a:path>
              </a:pathLst>
            </a:custGeom>
            <a:ln w="12103"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Shape 338085"/>
            <p:cNvSpPr/>
            <p:nvPr/>
          </p:nvSpPr>
          <p:spPr>
            <a:xfrm>
              <a:off x="2367941" y="1251242"/>
              <a:ext cx="889521" cy="294653"/>
            </a:xfrm>
            <a:custGeom>
              <a:avLst/>
              <a:gdLst/>
              <a:ahLst/>
              <a:cxnLst/>
              <a:rect l="0" t="0" r="0" b="0"/>
              <a:pathLst>
                <a:path w="889521" h="294653">
                  <a:moveTo>
                    <a:pt x="0" y="0"/>
                  </a:moveTo>
                  <a:lnTo>
                    <a:pt x="889521" y="0"/>
                  </a:lnTo>
                  <a:lnTo>
                    <a:pt x="889521" y="294653"/>
                  </a:lnTo>
                  <a:lnTo>
                    <a:pt x="0" y="294653"/>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41" name="Rectangle 40"/>
            <p:cNvSpPr/>
            <p:nvPr/>
          </p:nvSpPr>
          <p:spPr>
            <a:xfrm>
              <a:off x="2400243" y="1347826"/>
              <a:ext cx="1095858"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Connection Strategy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2" name="Shape 338086"/>
            <p:cNvSpPr/>
            <p:nvPr/>
          </p:nvSpPr>
          <p:spPr>
            <a:xfrm>
              <a:off x="2371077" y="2198777"/>
              <a:ext cx="883247" cy="278676"/>
            </a:xfrm>
            <a:custGeom>
              <a:avLst/>
              <a:gdLst/>
              <a:ahLst/>
              <a:cxnLst/>
              <a:rect l="0" t="0" r="0" b="0"/>
              <a:pathLst>
                <a:path w="883247" h="278676">
                  <a:moveTo>
                    <a:pt x="0" y="0"/>
                  </a:moveTo>
                  <a:lnTo>
                    <a:pt x="883247" y="0"/>
                  </a:lnTo>
                  <a:lnTo>
                    <a:pt x="883247" y="278676"/>
                  </a:lnTo>
                  <a:lnTo>
                    <a:pt x="0" y="278676"/>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43" name="Rectangle 42"/>
            <p:cNvSpPr/>
            <p:nvPr/>
          </p:nvSpPr>
          <p:spPr>
            <a:xfrm>
              <a:off x="2409075" y="2278193"/>
              <a:ext cx="1073384"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Transaction Handler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4" name="Rectangle 43"/>
            <p:cNvSpPr/>
            <p:nvPr/>
          </p:nvSpPr>
          <p:spPr>
            <a:xfrm>
              <a:off x="468723" y="2459843"/>
              <a:ext cx="1457739"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Nested Application Module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5" name="Rectangle 44"/>
            <p:cNvSpPr/>
            <p:nvPr/>
          </p:nvSpPr>
          <p:spPr>
            <a:xfrm>
              <a:off x="375882" y="2003486"/>
              <a:ext cx="1173240" cy="153231"/>
            </a:xfrm>
            <a:prstGeom prst="rect">
              <a:avLst/>
            </a:prstGeom>
            <a:ln>
              <a:noFill/>
            </a:ln>
          </p:spPr>
          <p:txBody>
            <a:bodyPr lIns="0" tIns="0" rIns="0" bIns="0" rtlCol="0">
              <a:noAutofit/>
            </a:bodyPr>
            <a:lstStyle/>
            <a:p>
              <a:pPr>
                <a:lnSpc>
                  <a:spcPct val="115000"/>
                </a:lnSpc>
              </a:pPr>
              <a:r>
                <a:rPr lang="en-US" sz="1000" b="1" dirty="0">
                  <a:solidFill>
                    <a:srgbClr val="000000"/>
                  </a:solidFill>
                  <a:effectLst/>
                  <a:latin typeface="Franklin Gothic"/>
                  <a:ea typeface="Franklin Gothic"/>
                  <a:cs typeface="Franklin Gothic"/>
                </a:rPr>
                <a:t>Generic </a:t>
              </a:r>
              <a:r>
                <a:rPr lang="en-US" sz="1000" b="1" dirty="0" smtClean="0">
                  <a:solidFill>
                    <a:srgbClr val="000000"/>
                  </a:solidFill>
                  <a:effectLst/>
                  <a:latin typeface="Franklin Gothic"/>
                  <a:ea typeface="Franklin Gothic"/>
                  <a:cs typeface="Franklin Gothic"/>
                </a:rPr>
                <a:t>Infrastructure </a:t>
              </a:r>
              <a:r>
                <a:rPr lang="en-US" sz="1050" b="1" dirty="0">
                  <a:solidFill>
                    <a:srgbClr val="000000"/>
                  </a:solidFill>
                  <a:latin typeface="Franklin Gothic"/>
                  <a:ea typeface="Franklin Gothic"/>
                  <a:cs typeface="Franklin Gothic"/>
                </a:rPr>
                <a:t>Methods </a:t>
              </a:r>
              <a:endParaRPr lang="en-US" sz="14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6" name="Rectangle 45"/>
            <p:cNvSpPr/>
            <p:nvPr/>
          </p:nvSpPr>
          <p:spPr>
            <a:xfrm>
              <a:off x="375882" y="2064667"/>
              <a:ext cx="472718" cy="153231"/>
            </a:xfrm>
            <a:prstGeom prst="rect">
              <a:avLst/>
            </a:prstGeom>
            <a:ln>
              <a:noFill/>
            </a:ln>
          </p:spPr>
          <p:txBody>
            <a:bodyPr lIns="0" tIns="0" rIns="0" bIns="0" rtlCol="0">
              <a:noAutofit/>
            </a:bodyPr>
            <a:lstStyle/>
            <a:p>
              <a:pPr marL="0" marR="0" indent="0">
                <a:lnSpc>
                  <a:spcPct val="115000"/>
                </a:lnSpc>
                <a:spcBef>
                  <a:spcPts val="0"/>
                </a:spcBef>
                <a:spcAft>
                  <a:spcPts val="0"/>
                </a:spcAft>
              </a:pP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7" name="Rectangle 46"/>
            <p:cNvSpPr/>
            <p:nvPr/>
          </p:nvSpPr>
          <p:spPr>
            <a:xfrm>
              <a:off x="380971" y="1682166"/>
              <a:ext cx="995747"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Business Methods </a:t>
              </a:r>
              <a:endParaRPr lang="en-US" sz="14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8" name="Rectangle 47"/>
            <p:cNvSpPr/>
            <p:nvPr/>
          </p:nvSpPr>
          <p:spPr>
            <a:xfrm>
              <a:off x="824150" y="1277870"/>
              <a:ext cx="1131995"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View Object Instance </a:t>
              </a:r>
              <a:endParaRPr lang="en-US" sz="14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9" name="Rectangle 48"/>
            <p:cNvSpPr/>
            <p:nvPr/>
          </p:nvSpPr>
          <p:spPr>
            <a:xfrm>
              <a:off x="418894" y="1086043"/>
              <a:ext cx="1003281"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View Link Instance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50" name="Shape 338087"/>
            <p:cNvSpPr/>
            <p:nvPr/>
          </p:nvSpPr>
          <p:spPr>
            <a:xfrm>
              <a:off x="519544" y="746557"/>
              <a:ext cx="878637" cy="177711"/>
            </a:xfrm>
            <a:custGeom>
              <a:avLst/>
              <a:gdLst/>
              <a:ahLst/>
              <a:cxnLst/>
              <a:rect l="0" t="0" r="0" b="0"/>
              <a:pathLst>
                <a:path w="878637" h="177711">
                  <a:moveTo>
                    <a:pt x="0" y="0"/>
                  </a:moveTo>
                  <a:lnTo>
                    <a:pt x="878637" y="0"/>
                  </a:lnTo>
                  <a:lnTo>
                    <a:pt x="878637" y="177711"/>
                  </a:lnTo>
                  <a:lnTo>
                    <a:pt x="0" y="177711"/>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51" name="Rectangle 50"/>
            <p:cNvSpPr/>
            <p:nvPr/>
          </p:nvSpPr>
          <p:spPr>
            <a:xfrm>
              <a:off x="534886" y="767629"/>
              <a:ext cx="1131995"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View Object Instance </a:t>
              </a:r>
              <a:endParaRPr lang="en-US" sz="14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52" name="Rectangle 51"/>
            <p:cNvSpPr/>
            <p:nvPr/>
          </p:nvSpPr>
          <p:spPr>
            <a:xfrm>
              <a:off x="607949" y="578299"/>
              <a:ext cx="1035842"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Application Module </a:t>
              </a:r>
              <a:endParaRPr lang="en-US" sz="14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53" name="Shape 338088"/>
            <p:cNvSpPr/>
            <p:nvPr/>
          </p:nvSpPr>
          <p:spPr>
            <a:xfrm>
              <a:off x="2367941" y="894029"/>
              <a:ext cx="889521" cy="294653"/>
            </a:xfrm>
            <a:custGeom>
              <a:avLst/>
              <a:gdLst/>
              <a:ahLst/>
              <a:cxnLst/>
              <a:rect l="0" t="0" r="0" b="0"/>
              <a:pathLst>
                <a:path w="889521" h="294653">
                  <a:moveTo>
                    <a:pt x="0" y="0"/>
                  </a:moveTo>
                  <a:lnTo>
                    <a:pt x="889521" y="0"/>
                  </a:lnTo>
                  <a:lnTo>
                    <a:pt x="889521" y="294653"/>
                  </a:lnTo>
                  <a:lnTo>
                    <a:pt x="0" y="294653"/>
                  </a:lnTo>
                  <a:lnTo>
                    <a:pt x="0" y="0"/>
                  </a:lnTo>
                </a:path>
              </a:pathLst>
            </a:custGeom>
            <a:ln w="12002" cap="flat">
              <a:miter lim="100000"/>
            </a:ln>
          </p:spPr>
          <p:style>
            <a:lnRef idx="1">
              <a:srgbClr val="000000"/>
            </a:lnRef>
            <a:fillRef idx="1">
              <a:srgbClr val="FFFFFF"/>
            </a:fillRef>
            <a:effectRef idx="0">
              <a:scrgbClr r="0" g="0" b="0"/>
            </a:effectRef>
            <a:fontRef idx="none"/>
          </p:style>
          <p:txBody>
            <a:bodyPr/>
            <a:lstStyle/>
            <a:p>
              <a:endParaRPr lang="en-US"/>
            </a:p>
          </p:txBody>
        </p:sp>
        <p:sp>
          <p:nvSpPr>
            <p:cNvPr id="54" name="Rectangle 53"/>
            <p:cNvSpPr/>
            <p:nvPr/>
          </p:nvSpPr>
          <p:spPr>
            <a:xfrm>
              <a:off x="2491400" y="973580"/>
              <a:ext cx="863968"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Application Pool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55" name="Shape 27279"/>
            <p:cNvSpPr/>
            <p:nvPr/>
          </p:nvSpPr>
          <p:spPr>
            <a:xfrm>
              <a:off x="2371077" y="1858569"/>
              <a:ext cx="883247" cy="278676"/>
            </a:xfrm>
            <a:custGeom>
              <a:avLst/>
              <a:gdLst/>
              <a:ahLst/>
              <a:cxnLst/>
              <a:rect l="0" t="0" r="0" b="0"/>
              <a:pathLst>
                <a:path w="883247" h="278676">
                  <a:moveTo>
                    <a:pt x="0" y="278676"/>
                  </a:moveTo>
                  <a:lnTo>
                    <a:pt x="883247" y="278676"/>
                  </a:lnTo>
                  <a:lnTo>
                    <a:pt x="883247" y="0"/>
                  </a:lnTo>
                  <a:lnTo>
                    <a:pt x="0" y="0"/>
                  </a:lnTo>
                  <a:close/>
                </a:path>
              </a:pathLst>
            </a:custGeom>
            <a:ln w="120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Rectangle 55"/>
            <p:cNvSpPr/>
            <p:nvPr/>
          </p:nvSpPr>
          <p:spPr>
            <a:xfrm>
              <a:off x="2409075" y="1912968"/>
              <a:ext cx="423939" cy="15323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b="1" dirty="0">
                  <a:solidFill>
                    <a:srgbClr val="000000"/>
                  </a:solidFill>
                  <a:effectLst/>
                  <a:latin typeface="Franklin Gothic"/>
                  <a:ea typeface="Franklin Gothic"/>
                  <a:cs typeface="Franklin Gothic"/>
                </a:rPr>
                <a:t>Session </a:t>
              </a:r>
              <a:endParaRPr lang="en-US" sz="105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grpSp>
      <p:pic>
        <p:nvPicPr>
          <p:cNvPr id="57" name="Picture 56"/>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276419" y="2569264"/>
            <a:ext cx="200025" cy="180975"/>
          </a:xfrm>
          <a:prstGeom prst="rect">
            <a:avLst/>
          </a:prstGeom>
        </p:spPr>
      </p:pic>
      <p:pic>
        <p:nvPicPr>
          <p:cNvPr id="58" name="Picture 57"/>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026961" y="5832992"/>
            <a:ext cx="200025" cy="180975"/>
          </a:xfrm>
          <a:prstGeom prst="rect">
            <a:avLst/>
          </a:prstGeom>
        </p:spPr>
      </p:pic>
    </p:spTree>
    <p:extLst>
      <p:ext uri="{BB962C8B-B14F-4D97-AF65-F5344CB8AC3E}">
        <p14:creationId xmlns:p14="http://schemas.microsoft.com/office/powerpoint/2010/main" val="3481233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Concepts and architecture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b="1" dirty="0"/>
              <a:t>Additional core components</a:t>
            </a:r>
            <a:endParaRPr lang="en-US" dirty="0"/>
          </a:p>
          <a:p>
            <a:pPr lvl="1" fontAlgn="base"/>
            <a:r>
              <a:rPr lang="en-US" b="1" dirty="0"/>
              <a:t>Application Pool</a:t>
            </a:r>
            <a:r>
              <a:rPr lang="en-US" dirty="0"/>
              <a:t>: </a:t>
            </a:r>
            <a:r>
              <a:rPr lang="en-US" dirty="0" smtClean="0"/>
              <a:t>(</a:t>
            </a:r>
            <a:r>
              <a:rPr lang="en-US" dirty="0" err="1" smtClean="0"/>
              <a:t>oracle.jbo.common.ampool</a:t>
            </a:r>
            <a:r>
              <a:rPr lang="en-US" dirty="0"/>
              <a:t>. </a:t>
            </a:r>
            <a:r>
              <a:rPr lang="en-US" dirty="0" err="1" smtClean="0"/>
              <a:t>ApplicationPoolImpl</a:t>
            </a:r>
            <a:r>
              <a:rPr lang="en-US" dirty="0" smtClean="0"/>
              <a:t>)</a:t>
            </a:r>
          </a:p>
          <a:p>
            <a:pPr lvl="1" fontAlgn="base"/>
            <a:r>
              <a:rPr lang="en-US" b="1" dirty="0" smtClean="0"/>
              <a:t>Connection Strategy</a:t>
            </a:r>
            <a:r>
              <a:rPr lang="en-US" dirty="0" smtClean="0"/>
              <a:t>: (</a:t>
            </a:r>
            <a:r>
              <a:rPr lang="en-US" dirty="0" err="1" smtClean="0"/>
              <a:t>oracle.jbo.common.ampool.DefaultConnectionStrategy</a:t>
            </a:r>
            <a:r>
              <a:rPr lang="en-US" dirty="0" smtClean="0"/>
              <a:t>)</a:t>
            </a:r>
          </a:p>
          <a:p>
            <a:pPr lvl="1" fontAlgn="base"/>
            <a:r>
              <a:rPr lang="en-US" b="1" dirty="0" smtClean="0"/>
              <a:t>Session</a:t>
            </a:r>
            <a:r>
              <a:rPr lang="en-US" dirty="0"/>
              <a:t>: </a:t>
            </a:r>
            <a:r>
              <a:rPr lang="en-US" dirty="0" smtClean="0"/>
              <a:t>(oracle</a:t>
            </a:r>
            <a:r>
              <a:rPr lang="en-US" dirty="0"/>
              <a:t>. </a:t>
            </a:r>
            <a:r>
              <a:rPr lang="en-US" dirty="0" err="1" smtClean="0"/>
              <a:t>jbo.server.SessionImpl</a:t>
            </a:r>
            <a:r>
              <a:rPr lang="en-US" dirty="0" smtClean="0"/>
              <a:t>)</a:t>
            </a:r>
          </a:p>
          <a:p>
            <a:pPr lvl="1" fontAlgn="base"/>
            <a:r>
              <a:rPr lang="en-US" b="1" dirty="0" smtClean="0"/>
              <a:t>Transaction </a:t>
            </a:r>
            <a:r>
              <a:rPr lang="en-US" b="1" dirty="0"/>
              <a:t>Handler</a:t>
            </a:r>
            <a:r>
              <a:rPr lang="en-US" dirty="0"/>
              <a:t>: </a:t>
            </a:r>
            <a:r>
              <a:rPr lang="en-US" dirty="0" smtClean="0"/>
              <a:t>(</a:t>
            </a:r>
            <a:r>
              <a:rPr lang="en-US" dirty="0" err="1"/>
              <a:t>oracle.jbo.server.DefaultTxnHandlerImpl</a:t>
            </a:r>
            <a:r>
              <a:rPr lang="en-US" dirty="0" smtClean="0"/>
              <a:t>) </a:t>
            </a:r>
          </a:p>
        </p:txBody>
      </p:sp>
    </p:spTree>
    <p:extLst>
      <p:ext uri="{BB962C8B-B14F-4D97-AF65-F5344CB8AC3E}">
        <p14:creationId xmlns:p14="http://schemas.microsoft.com/office/powerpoint/2010/main" val="1326703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core features of an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lnSpcReduction="10000"/>
          </a:bodyPr>
          <a:lstStyle/>
          <a:p>
            <a:pPr lvl="0" fontAlgn="base"/>
            <a:r>
              <a:rPr lang="en-US" dirty="0"/>
              <a:t>Visual and declarative development.</a:t>
            </a:r>
          </a:p>
          <a:p>
            <a:pPr lvl="0" fontAlgn="base"/>
            <a:r>
              <a:rPr lang="en-US" dirty="0"/>
              <a:t>Improved modularity support for the business services.</a:t>
            </a:r>
          </a:p>
          <a:p>
            <a:pPr lvl="0" fontAlgn="base"/>
            <a:r>
              <a:rPr lang="en-US" dirty="0"/>
              <a:t>Out of the box support for basic infrastructure services required for an enterprise application</a:t>
            </a:r>
            <a:r>
              <a:rPr lang="en-US" dirty="0" smtClean="0"/>
              <a:t>.</a:t>
            </a:r>
          </a:p>
          <a:p>
            <a:pPr lvl="0" fontAlgn="base"/>
            <a:r>
              <a:rPr lang="en-US" dirty="0" smtClean="0"/>
              <a:t>Support to nest multiple application modules to build composite services.</a:t>
            </a:r>
          </a:p>
          <a:p>
            <a:pPr lvl="0" fontAlgn="base"/>
            <a:r>
              <a:rPr lang="en-US" dirty="0" smtClean="0"/>
              <a:t>Declarative </a:t>
            </a:r>
            <a:r>
              <a:rPr lang="en-US" dirty="0"/>
              <a:t>settings to fine-tune runtime performance.</a:t>
            </a:r>
          </a:p>
          <a:p>
            <a:pPr lvl="0" fontAlgn="base"/>
            <a:r>
              <a:rPr lang="en-US" dirty="0"/>
              <a:t>Runtime monitoring and tuning support.</a:t>
            </a:r>
          </a:p>
          <a:p>
            <a:pPr lvl="0" fontAlgn="base"/>
            <a:r>
              <a:rPr lang="en-US" dirty="0"/>
              <a:t>Scalable architecture through out of the box support for instance pooling.</a:t>
            </a:r>
          </a:p>
          <a:p>
            <a:pPr lvl="0" fontAlgn="base"/>
            <a:r>
              <a:rPr lang="en-US" dirty="0"/>
              <a:t>Cluster aware components which ensure the high availability for the system.</a:t>
            </a:r>
          </a:p>
          <a:p>
            <a:pPr lvl="0" fontAlgn="base"/>
            <a:r>
              <a:rPr lang="en-US" dirty="0"/>
              <a:t>Ability to expose the service methods as web services for use by heterogeneous clients</a:t>
            </a:r>
            <a:r>
              <a:rPr lang="en-US" dirty="0" smtClean="0"/>
              <a:t>.</a:t>
            </a:r>
            <a:endParaRPr lang="en-US" dirty="0"/>
          </a:p>
        </p:txBody>
      </p:sp>
    </p:spTree>
    <p:extLst>
      <p:ext uri="{BB962C8B-B14F-4D97-AF65-F5344CB8AC3E}">
        <p14:creationId xmlns:p14="http://schemas.microsoft.com/office/powerpoint/2010/main" val="67044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Defining an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dirty="0"/>
              <a:t>Creating application modules</a:t>
            </a:r>
          </a:p>
          <a:p>
            <a:r>
              <a:rPr lang="en-US" dirty="0"/>
              <a:t>Optionally generating Java classes for an application module</a:t>
            </a:r>
          </a:p>
          <a:p>
            <a:pPr lvl="1" fontAlgn="base"/>
            <a:r>
              <a:rPr lang="en-US" b="1" dirty="0"/>
              <a:t>Application Module Class</a:t>
            </a:r>
            <a:endParaRPr lang="en-US" dirty="0"/>
          </a:p>
          <a:p>
            <a:pPr lvl="1" fontAlgn="base"/>
            <a:r>
              <a:rPr lang="en-US" b="1" dirty="0"/>
              <a:t>Application Module Definition </a:t>
            </a:r>
            <a:r>
              <a:rPr lang="en-US" b="1" dirty="0" smtClean="0"/>
              <a:t>Class</a:t>
            </a:r>
            <a:endParaRPr lang="en-US" b="1" dirty="0"/>
          </a:p>
          <a:p>
            <a:pPr fontAlgn="base"/>
            <a:r>
              <a:rPr lang="en-US" dirty="0"/>
              <a:t>Adding hierarchical view object instances to an application </a:t>
            </a:r>
            <a:r>
              <a:rPr lang="en-US" dirty="0" smtClean="0"/>
              <a:t>module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12878"/>
            <a:ext cx="2272554" cy="1236373"/>
          </a:xfrm>
          <a:prstGeom prst="rect">
            <a:avLst/>
          </a:prstGeom>
        </p:spPr>
      </p:pic>
    </p:spTree>
    <p:extLst>
      <p:ext uri="{BB962C8B-B14F-4D97-AF65-F5344CB8AC3E}">
        <p14:creationId xmlns:p14="http://schemas.microsoft.com/office/powerpoint/2010/main" val="1527652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Defining an application module</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b="1" dirty="0"/>
              <a:t>Overriding the default properties of an application </a:t>
            </a:r>
            <a:r>
              <a:rPr lang="en-US" b="1" dirty="0" smtClean="0"/>
              <a:t>module</a:t>
            </a:r>
            <a:endParaRPr lang="en-US" dirty="0"/>
          </a:p>
          <a:p>
            <a:pPr lvl="1"/>
            <a:r>
              <a:rPr lang="en-US" dirty="0" smtClean="0"/>
              <a:t>While </a:t>
            </a:r>
            <a:r>
              <a:rPr lang="en-US" dirty="0"/>
              <a:t>the default configuration parameter values for the application modules  may be good enough for most of the generic use cases, you are free to override the specific configuration parameters based on the usage pattern of individual application modules</a:t>
            </a:r>
            <a:r>
              <a:rPr lang="en-US" dirty="0" smtClean="0"/>
              <a:t>.</a:t>
            </a:r>
          </a:p>
          <a:p>
            <a:r>
              <a:rPr lang="en-US" b="1" dirty="0"/>
              <a:t>Overriding properties for a view object </a:t>
            </a:r>
            <a:r>
              <a:rPr lang="en-US" b="1" dirty="0" smtClean="0"/>
              <a:t>instance</a:t>
            </a:r>
          </a:p>
          <a:p>
            <a:pPr lvl="1"/>
            <a:r>
              <a:rPr lang="en-US" b="1" dirty="0"/>
              <a:t>Declaratively applying view criteria to a view object </a:t>
            </a:r>
            <a:r>
              <a:rPr lang="en-US" b="1" dirty="0" smtClean="0"/>
              <a:t>instance</a:t>
            </a:r>
            <a:endParaRPr lang="en-US" dirty="0"/>
          </a:p>
        </p:txBody>
      </p:sp>
    </p:spTree>
    <p:extLst>
      <p:ext uri="{BB962C8B-B14F-4D97-AF65-F5344CB8AC3E}">
        <p14:creationId xmlns:p14="http://schemas.microsoft.com/office/powerpoint/2010/main" val="367014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753326"/>
          </a:xfrm>
        </p:spPr>
        <p:txBody>
          <a:bodyPr>
            <a:normAutofit/>
          </a:bodyPr>
          <a:lstStyle/>
          <a:p>
            <a:r>
              <a:rPr lang="en-US" b="1" dirty="0"/>
              <a:t>Nesting application modules</a:t>
            </a:r>
            <a:endParaRPr lang="en-US" dirty="0"/>
          </a:p>
        </p:txBody>
      </p:sp>
      <p:sp>
        <p:nvSpPr>
          <p:cNvPr id="3" name="Content Placeholder 2"/>
          <p:cNvSpPr>
            <a:spLocks noGrp="1"/>
          </p:cNvSpPr>
          <p:nvPr>
            <p:ph idx="1"/>
          </p:nvPr>
        </p:nvSpPr>
        <p:spPr>
          <a:xfrm>
            <a:off x="1461288" y="1276687"/>
            <a:ext cx="10018713" cy="1406403"/>
          </a:xfrm>
        </p:spPr>
        <p:txBody>
          <a:bodyPr>
            <a:normAutofit fontScale="85000" lnSpcReduction="10000"/>
          </a:bodyPr>
          <a:lstStyle/>
          <a:p>
            <a:r>
              <a:rPr lang="en-US" dirty="0"/>
              <a:t>Application modules are designed to support modularity. In general, an ADF application may have multiple application modules, each exposing services for a specific business use case or workflow. Composing services by nesting the desired application module under a root application module is known as </a:t>
            </a:r>
            <a:r>
              <a:rPr lang="en-US" b="1" dirty="0"/>
              <a:t>application module nesting</a:t>
            </a:r>
            <a:r>
              <a:rPr lang="en-US" dirty="0"/>
              <a:t>.</a:t>
            </a:r>
          </a:p>
        </p:txBody>
      </p:sp>
      <p:grpSp>
        <p:nvGrpSpPr>
          <p:cNvPr id="4" name="Group 3"/>
          <p:cNvGrpSpPr/>
          <p:nvPr/>
        </p:nvGrpSpPr>
        <p:grpSpPr>
          <a:xfrm>
            <a:off x="3568700" y="2590800"/>
            <a:ext cx="6192660" cy="4267200"/>
            <a:chOff x="0" y="0"/>
            <a:chExt cx="3249473" cy="1919808"/>
          </a:xfrm>
        </p:grpSpPr>
        <p:sp>
          <p:nvSpPr>
            <p:cNvPr id="5" name="Shape 28543"/>
            <p:cNvSpPr/>
            <p:nvPr/>
          </p:nvSpPr>
          <p:spPr>
            <a:xfrm>
              <a:off x="0" y="0"/>
              <a:ext cx="3249473" cy="1919808"/>
            </a:xfrm>
            <a:custGeom>
              <a:avLst/>
              <a:gdLst/>
              <a:ahLst/>
              <a:cxnLst/>
              <a:rect l="0" t="0" r="0" b="0"/>
              <a:pathLst>
                <a:path w="3249473" h="1919808">
                  <a:moveTo>
                    <a:pt x="0" y="1919808"/>
                  </a:moveTo>
                  <a:lnTo>
                    <a:pt x="3249473" y="1919808"/>
                  </a:lnTo>
                  <a:lnTo>
                    <a:pt x="3249473"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6" name="Shape 338089"/>
            <p:cNvSpPr/>
            <p:nvPr/>
          </p:nvSpPr>
          <p:spPr>
            <a:xfrm>
              <a:off x="299593" y="189903"/>
              <a:ext cx="2877871" cy="1657909"/>
            </a:xfrm>
            <a:custGeom>
              <a:avLst/>
              <a:gdLst/>
              <a:ahLst/>
              <a:cxnLst/>
              <a:rect l="0" t="0" r="0" b="0"/>
              <a:pathLst>
                <a:path w="2877871" h="1657909">
                  <a:moveTo>
                    <a:pt x="0" y="0"/>
                  </a:moveTo>
                  <a:lnTo>
                    <a:pt x="2877871" y="0"/>
                  </a:lnTo>
                  <a:lnTo>
                    <a:pt x="2877871" y="1657909"/>
                  </a:lnTo>
                  <a:lnTo>
                    <a:pt x="0" y="1657909"/>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7" name="Shape 28545"/>
            <p:cNvSpPr/>
            <p:nvPr/>
          </p:nvSpPr>
          <p:spPr>
            <a:xfrm>
              <a:off x="2133282" y="228684"/>
              <a:ext cx="973493" cy="1475968"/>
            </a:xfrm>
            <a:custGeom>
              <a:avLst/>
              <a:gdLst/>
              <a:ahLst/>
              <a:cxnLst/>
              <a:rect l="0" t="0" r="0" b="0"/>
              <a:pathLst>
                <a:path w="973493" h="1475968">
                  <a:moveTo>
                    <a:pt x="130772" y="0"/>
                  </a:moveTo>
                  <a:lnTo>
                    <a:pt x="842721" y="0"/>
                  </a:lnTo>
                  <a:cubicBezTo>
                    <a:pt x="914641" y="0"/>
                    <a:pt x="973493" y="56375"/>
                    <a:pt x="973493" y="125285"/>
                  </a:cubicBezTo>
                  <a:lnTo>
                    <a:pt x="973493" y="1350683"/>
                  </a:lnTo>
                  <a:cubicBezTo>
                    <a:pt x="973493" y="1419593"/>
                    <a:pt x="914641" y="1475968"/>
                    <a:pt x="842721" y="1475968"/>
                  </a:cubicBezTo>
                  <a:lnTo>
                    <a:pt x="130772" y="1475968"/>
                  </a:lnTo>
                  <a:cubicBezTo>
                    <a:pt x="58852" y="1475968"/>
                    <a:pt x="0" y="1419593"/>
                    <a:pt x="0" y="1350683"/>
                  </a:cubicBezTo>
                  <a:lnTo>
                    <a:pt x="0" y="125285"/>
                  </a:lnTo>
                  <a:cubicBezTo>
                    <a:pt x="0" y="56375"/>
                    <a:pt x="58852" y="0"/>
                    <a:pt x="130772"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8" name="Shape 28546"/>
            <p:cNvSpPr/>
            <p:nvPr/>
          </p:nvSpPr>
          <p:spPr>
            <a:xfrm>
              <a:off x="2133282" y="228684"/>
              <a:ext cx="973493" cy="1475968"/>
            </a:xfrm>
            <a:custGeom>
              <a:avLst/>
              <a:gdLst/>
              <a:ahLst/>
              <a:cxnLst/>
              <a:rect l="0" t="0" r="0" b="0"/>
              <a:pathLst>
                <a:path w="973493" h="1475968">
                  <a:moveTo>
                    <a:pt x="130772" y="0"/>
                  </a:moveTo>
                  <a:lnTo>
                    <a:pt x="842721" y="0"/>
                  </a:lnTo>
                  <a:cubicBezTo>
                    <a:pt x="914641" y="0"/>
                    <a:pt x="973493" y="56375"/>
                    <a:pt x="973493" y="125285"/>
                  </a:cubicBezTo>
                  <a:lnTo>
                    <a:pt x="973493" y="1350683"/>
                  </a:lnTo>
                  <a:cubicBezTo>
                    <a:pt x="973493" y="1419594"/>
                    <a:pt x="914641" y="1475968"/>
                    <a:pt x="842721" y="1475968"/>
                  </a:cubicBezTo>
                  <a:lnTo>
                    <a:pt x="130772" y="1475968"/>
                  </a:lnTo>
                  <a:cubicBezTo>
                    <a:pt x="58852" y="1475968"/>
                    <a:pt x="0" y="1419594"/>
                    <a:pt x="0" y="1350683"/>
                  </a:cubicBezTo>
                  <a:lnTo>
                    <a:pt x="0" y="125285"/>
                  </a:lnTo>
                  <a:cubicBezTo>
                    <a:pt x="0" y="56375"/>
                    <a:pt x="58852" y="0"/>
                    <a:pt x="130772" y="0"/>
                  </a:cubicBezTo>
                  <a:close/>
                </a:path>
              </a:pathLst>
            </a:custGeom>
            <a:ln w="12700" cap="flat">
              <a:custDash>
                <a:ds d="500000" sp="300000"/>
              </a:custDash>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Rectangle 8"/>
            <p:cNvSpPr/>
            <p:nvPr/>
          </p:nvSpPr>
          <p:spPr>
            <a:xfrm>
              <a:off x="361809" y="43744"/>
              <a:ext cx="1402729"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800">
                  <a:solidFill>
                    <a:srgbClr val="000000"/>
                  </a:solidFill>
                  <a:effectLst/>
                  <a:latin typeface="Franklin Gothic"/>
                  <a:ea typeface="Franklin Gothic"/>
                  <a:cs typeface="Franklin Gothic"/>
                </a:rPr>
                <a:t>Root Application Module </a:t>
              </a:r>
              <a:endParaRPr lang="en-US" sz="105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10" name="Shape 338090"/>
            <p:cNvSpPr/>
            <p:nvPr/>
          </p:nvSpPr>
          <p:spPr>
            <a:xfrm>
              <a:off x="2262899" y="429362"/>
              <a:ext cx="714248" cy="233655"/>
            </a:xfrm>
            <a:custGeom>
              <a:avLst/>
              <a:gdLst/>
              <a:ahLst/>
              <a:cxnLst/>
              <a:rect l="0" t="0" r="0" b="0"/>
              <a:pathLst>
                <a:path w="714248" h="233655">
                  <a:moveTo>
                    <a:pt x="0" y="0"/>
                  </a:moveTo>
                  <a:lnTo>
                    <a:pt x="714248" y="0"/>
                  </a:lnTo>
                  <a:lnTo>
                    <a:pt x="714248" y="233655"/>
                  </a:lnTo>
                  <a:lnTo>
                    <a:pt x="0" y="233655"/>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1" name="Shape 338091"/>
            <p:cNvSpPr/>
            <p:nvPr/>
          </p:nvSpPr>
          <p:spPr>
            <a:xfrm>
              <a:off x="2262899" y="789356"/>
              <a:ext cx="714248" cy="233655"/>
            </a:xfrm>
            <a:custGeom>
              <a:avLst/>
              <a:gdLst/>
              <a:ahLst/>
              <a:cxnLst/>
              <a:rect l="0" t="0" r="0" b="0"/>
              <a:pathLst>
                <a:path w="714248" h="233655">
                  <a:moveTo>
                    <a:pt x="0" y="0"/>
                  </a:moveTo>
                  <a:lnTo>
                    <a:pt x="714248" y="0"/>
                  </a:lnTo>
                  <a:lnTo>
                    <a:pt x="714248" y="233655"/>
                  </a:lnTo>
                  <a:lnTo>
                    <a:pt x="0" y="233655"/>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2" name="Shape 338092"/>
            <p:cNvSpPr/>
            <p:nvPr/>
          </p:nvSpPr>
          <p:spPr>
            <a:xfrm>
              <a:off x="2262899" y="1149363"/>
              <a:ext cx="714248" cy="233654"/>
            </a:xfrm>
            <a:custGeom>
              <a:avLst/>
              <a:gdLst/>
              <a:ahLst/>
              <a:cxnLst/>
              <a:rect l="0" t="0" r="0" b="0"/>
              <a:pathLst>
                <a:path w="714248" h="233654">
                  <a:moveTo>
                    <a:pt x="0" y="0"/>
                  </a:moveTo>
                  <a:lnTo>
                    <a:pt x="714248" y="0"/>
                  </a:lnTo>
                  <a:lnTo>
                    <a:pt x="714248" y="233654"/>
                  </a:lnTo>
                  <a:lnTo>
                    <a:pt x="0" y="233654"/>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3" name="Shape 28551"/>
            <p:cNvSpPr/>
            <p:nvPr/>
          </p:nvSpPr>
          <p:spPr>
            <a:xfrm>
              <a:off x="1014530" y="519881"/>
              <a:ext cx="292100" cy="246177"/>
            </a:xfrm>
            <a:custGeom>
              <a:avLst/>
              <a:gdLst/>
              <a:ahLst/>
              <a:cxnLst/>
              <a:rect l="0" t="0" r="0" b="0"/>
              <a:pathLst>
                <a:path w="292100" h="246177">
                  <a:moveTo>
                    <a:pt x="0" y="0"/>
                  </a:moveTo>
                  <a:lnTo>
                    <a:pt x="0" y="94361"/>
                  </a:lnTo>
                  <a:lnTo>
                    <a:pt x="292100" y="94361"/>
                  </a:lnTo>
                  <a:lnTo>
                    <a:pt x="292100" y="246177"/>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 name="Shape 28552"/>
            <p:cNvSpPr/>
            <p:nvPr/>
          </p:nvSpPr>
          <p:spPr>
            <a:xfrm>
              <a:off x="981756" y="509943"/>
              <a:ext cx="65519" cy="50521"/>
            </a:xfrm>
            <a:custGeom>
              <a:avLst/>
              <a:gdLst/>
              <a:ahLst/>
              <a:cxnLst/>
              <a:rect l="0" t="0" r="0" b="0"/>
              <a:pathLst>
                <a:path w="65519" h="50521">
                  <a:moveTo>
                    <a:pt x="65519" y="50521"/>
                  </a:moveTo>
                  <a:lnTo>
                    <a:pt x="32779" y="0"/>
                  </a:lnTo>
                  <a:lnTo>
                    <a:pt x="0" y="50521"/>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Shape 28553"/>
            <p:cNvSpPr/>
            <p:nvPr/>
          </p:nvSpPr>
          <p:spPr>
            <a:xfrm>
              <a:off x="1273856" y="725475"/>
              <a:ext cx="65519" cy="50508"/>
            </a:xfrm>
            <a:custGeom>
              <a:avLst/>
              <a:gdLst/>
              <a:ahLst/>
              <a:cxnLst/>
              <a:rect l="0" t="0" r="0" b="0"/>
              <a:pathLst>
                <a:path w="65519" h="50508">
                  <a:moveTo>
                    <a:pt x="65519" y="0"/>
                  </a:moveTo>
                  <a:lnTo>
                    <a:pt x="32779" y="50508"/>
                  </a:lnTo>
                  <a:lnTo>
                    <a:pt x="0" y="0"/>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 name="Shape 28554"/>
            <p:cNvSpPr/>
            <p:nvPr/>
          </p:nvSpPr>
          <p:spPr>
            <a:xfrm>
              <a:off x="1803965" y="1375507"/>
              <a:ext cx="270510" cy="163398"/>
            </a:xfrm>
            <a:custGeom>
              <a:avLst/>
              <a:gdLst/>
              <a:ahLst/>
              <a:cxnLst/>
              <a:rect l="0" t="0" r="0" b="0"/>
              <a:pathLst>
                <a:path w="270510" h="163398">
                  <a:moveTo>
                    <a:pt x="81762" y="0"/>
                  </a:moveTo>
                  <a:lnTo>
                    <a:pt x="81762" y="40957"/>
                  </a:lnTo>
                  <a:lnTo>
                    <a:pt x="135255" y="40957"/>
                  </a:lnTo>
                  <a:lnTo>
                    <a:pt x="188747" y="40957"/>
                  </a:lnTo>
                  <a:lnTo>
                    <a:pt x="188747" y="0"/>
                  </a:lnTo>
                  <a:lnTo>
                    <a:pt x="270510" y="81699"/>
                  </a:lnTo>
                  <a:lnTo>
                    <a:pt x="188747" y="163398"/>
                  </a:lnTo>
                  <a:lnTo>
                    <a:pt x="188747" y="122441"/>
                  </a:lnTo>
                  <a:lnTo>
                    <a:pt x="135255" y="122441"/>
                  </a:lnTo>
                  <a:lnTo>
                    <a:pt x="81762" y="122441"/>
                  </a:lnTo>
                  <a:lnTo>
                    <a:pt x="81762" y="163398"/>
                  </a:lnTo>
                  <a:lnTo>
                    <a:pt x="0" y="81699"/>
                  </a:lnTo>
                  <a:lnTo>
                    <a:pt x="81762"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17" name="Shape 28555"/>
            <p:cNvSpPr/>
            <p:nvPr/>
          </p:nvSpPr>
          <p:spPr>
            <a:xfrm>
              <a:off x="1803965" y="1375507"/>
              <a:ext cx="270510" cy="163398"/>
            </a:xfrm>
            <a:custGeom>
              <a:avLst/>
              <a:gdLst/>
              <a:ahLst/>
              <a:cxnLst/>
              <a:rect l="0" t="0" r="0" b="0"/>
              <a:pathLst>
                <a:path w="270510" h="163398">
                  <a:moveTo>
                    <a:pt x="0" y="81699"/>
                  </a:moveTo>
                  <a:lnTo>
                    <a:pt x="81762" y="163398"/>
                  </a:lnTo>
                  <a:lnTo>
                    <a:pt x="81762" y="122441"/>
                  </a:lnTo>
                  <a:lnTo>
                    <a:pt x="135255" y="122441"/>
                  </a:lnTo>
                  <a:lnTo>
                    <a:pt x="188747" y="122441"/>
                  </a:lnTo>
                  <a:lnTo>
                    <a:pt x="188747" y="163398"/>
                  </a:lnTo>
                  <a:lnTo>
                    <a:pt x="270510" y="81699"/>
                  </a:lnTo>
                  <a:lnTo>
                    <a:pt x="188747" y="0"/>
                  </a:lnTo>
                  <a:lnTo>
                    <a:pt x="188747" y="40957"/>
                  </a:lnTo>
                  <a:lnTo>
                    <a:pt x="135255" y="40957"/>
                  </a:lnTo>
                  <a:lnTo>
                    <a:pt x="81762" y="40957"/>
                  </a:lnTo>
                  <a:lnTo>
                    <a:pt x="81762" y="0"/>
                  </a:lnTo>
                  <a:lnTo>
                    <a:pt x="0" y="81699"/>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28556"/>
            <p:cNvSpPr/>
            <p:nvPr/>
          </p:nvSpPr>
          <p:spPr>
            <a:xfrm>
              <a:off x="1819555" y="476176"/>
              <a:ext cx="270510" cy="163399"/>
            </a:xfrm>
            <a:custGeom>
              <a:avLst/>
              <a:gdLst/>
              <a:ahLst/>
              <a:cxnLst/>
              <a:rect l="0" t="0" r="0" b="0"/>
              <a:pathLst>
                <a:path w="270510" h="163399">
                  <a:moveTo>
                    <a:pt x="81762" y="0"/>
                  </a:moveTo>
                  <a:lnTo>
                    <a:pt x="81762" y="40958"/>
                  </a:lnTo>
                  <a:lnTo>
                    <a:pt x="135255" y="40958"/>
                  </a:lnTo>
                  <a:lnTo>
                    <a:pt x="188747" y="40958"/>
                  </a:lnTo>
                  <a:lnTo>
                    <a:pt x="188747" y="0"/>
                  </a:lnTo>
                  <a:lnTo>
                    <a:pt x="270510" y="81699"/>
                  </a:lnTo>
                  <a:lnTo>
                    <a:pt x="188747" y="163399"/>
                  </a:lnTo>
                  <a:lnTo>
                    <a:pt x="188747" y="122441"/>
                  </a:lnTo>
                  <a:lnTo>
                    <a:pt x="135255" y="122441"/>
                  </a:lnTo>
                  <a:lnTo>
                    <a:pt x="81762" y="122441"/>
                  </a:lnTo>
                  <a:lnTo>
                    <a:pt x="81762" y="163399"/>
                  </a:lnTo>
                  <a:lnTo>
                    <a:pt x="0" y="81699"/>
                  </a:lnTo>
                  <a:lnTo>
                    <a:pt x="81762"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19" name="Shape 28557"/>
            <p:cNvSpPr/>
            <p:nvPr/>
          </p:nvSpPr>
          <p:spPr>
            <a:xfrm>
              <a:off x="1819555" y="476176"/>
              <a:ext cx="270510" cy="163399"/>
            </a:xfrm>
            <a:custGeom>
              <a:avLst/>
              <a:gdLst/>
              <a:ahLst/>
              <a:cxnLst/>
              <a:rect l="0" t="0" r="0" b="0"/>
              <a:pathLst>
                <a:path w="270510" h="163399">
                  <a:moveTo>
                    <a:pt x="0" y="81699"/>
                  </a:moveTo>
                  <a:lnTo>
                    <a:pt x="81762" y="163399"/>
                  </a:lnTo>
                  <a:lnTo>
                    <a:pt x="81762" y="122441"/>
                  </a:lnTo>
                  <a:lnTo>
                    <a:pt x="135255" y="122441"/>
                  </a:lnTo>
                  <a:lnTo>
                    <a:pt x="188747" y="122441"/>
                  </a:lnTo>
                  <a:lnTo>
                    <a:pt x="188747" y="163399"/>
                  </a:lnTo>
                  <a:lnTo>
                    <a:pt x="270510" y="81699"/>
                  </a:lnTo>
                  <a:lnTo>
                    <a:pt x="188747" y="0"/>
                  </a:lnTo>
                  <a:lnTo>
                    <a:pt x="188747" y="40958"/>
                  </a:lnTo>
                  <a:lnTo>
                    <a:pt x="135255" y="40958"/>
                  </a:lnTo>
                  <a:lnTo>
                    <a:pt x="81762" y="40958"/>
                  </a:lnTo>
                  <a:lnTo>
                    <a:pt x="81762" y="0"/>
                  </a:lnTo>
                  <a:lnTo>
                    <a:pt x="0" y="81699"/>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28558"/>
            <p:cNvSpPr/>
            <p:nvPr/>
          </p:nvSpPr>
          <p:spPr>
            <a:xfrm>
              <a:off x="72009" y="330936"/>
              <a:ext cx="85725" cy="84925"/>
            </a:xfrm>
            <a:custGeom>
              <a:avLst/>
              <a:gdLst/>
              <a:ahLst/>
              <a:cxnLst/>
              <a:rect l="0" t="0" r="0" b="0"/>
              <a:pathLst>
                <a:path w="85725" h="84925">
                  <a:moveTo>
                    <a:pt x="42863" y="0"/>
                  </a:moveTo>
                  <a:cubicBezTo>
                    <a:pt x="66535" y="0"/>
                    <a:pt x="85725" y="19012"/>
                    <a:pt x="85725" y="42469"/>
                  </a:cubicBezTo>
                  <a:cubicBezTo>
                    <a:pt x="85725" y="65926"/>
                    <a:pt x="66535" y="84925"/>
                    <a:pt x="42863" y="84925"/>
                  </a:cubicBezTo>
                  <a:cubicBezTo>
                    <a:pt x="19190" y="84925"/>
                    <a:pt x="0" y="65926"/>
                    <a:pt x="0" y="42469"/>
                  </a:cubicBezTo>
                  <a:cubicBezTo>
                    <a:pt x="0" y="19012"/>
                    <a:pt x="19190" y="0"/>
                    <a:pt x="42863"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1" name="Shape 28559"/>
            <p:cNvSpPr/>
            <p:nvPr/>
          </p:nvSpPr>
          <p:spPr>
            <a:xfrm>
              <a:off x="72009" y="330936"/>
              <a:ext cx="85725" cy="84925"/>
            </a:xfrm>
            <a:custGeom>
              <a:avLst/>
              <a:gdLst/>
              <a:ahLst/>
              <a:cxnLst/>
              <a:rect l="0" t="0" r="0" b="0"/>
              <a:pathLst>
                <a:path w="85725" h="84925">
                  <a:moveTo>
                    <a:pt x="42863" y="0"/>
                  </a:moveTo>
                  <a:cubicBezTo>
                    <a:pt x="66535" y="0"/>
                    <a:pt x="85725" y="19012"/>
                    <a:pt x="85725" y="42469"/>
                  </a:cubicBezTo>
                  <a:cubicBezTo>
                    <a:pt x="85725" y="65926"/>
                    <a:pt x="66535" y="84925"/>
                    <a:pt x="42863" y="84925"/>
                  </a:cubicBezTo>
                  <a:cubicBezTo>
                    <a:pt x="19190" y="84925"/>
                    <a:pt x="0" y="65926"/>
                    <a:pt x="0" y="42469"/>
                  </a:cubicBezTo>
                  <a:cubicBezTo>
                    <a:pt x="0" y="19012"/>
                    <a:pt x="19190" y="0"/>
                    <a:pt x="42863" y="0"/>
                  </a:cubicBez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28560"/>
            <p:cNvSpPr/>
            <p:nvPr/>
          </p:nvSpPr>
          <p:spPr>
            <a:xfrm>
              <a:off x="157423" y="378524"/>
              <a:ext cx="142177" cy="0"/>
            </a:xfrm>
            <a:custGeom>
              <a:avLst/>
              <a:gdLst/>
              <a:ahLst/>
              <a:cxnLst/>
              <a:rect l="0" t="0" r="0" b="0"/>
              <a:pathLst>
                <a:path w="142177">
                  <a:moveTo>
                    <a:pt x="0" y="0"/>
                  </a:moveTo>
                  <a:lnTo>
                    <a:pt x="142177"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Shape 28561"/>
            <p:cNvSpPr/>
            <p:nvPr/>
          </p:nvSpPr>
          <p:spPr>
            <a:xfrm>
              <a:off x="72009" y="816935"/>
              <a:ext cx="85725" cy="84925"/>
            </a:xfrm>
            <a:custGeom>
              <a:avLst/>
              <a:gdLst/>
              <a:ahLst/>
              <a:cxnLst/>
              <a:rect l="0" t="0" r="0" b="0"/>
              <a:pathLst>
                <a:path w="85725" h="84925">
                  <a:moveTo>
                    <a:pt x="42863" y="0"/>
                  </a:moveTo>
                  <a:cubicBezTo>
                    <a:pt x="66535" y="0"/>
                    <a:pt x="85725" y="19012"/>
                    <a:pt x="85725" y="42469"/>
                  </a:cubicBezTo>
                  <a:cubicBezTo>
                    <a:pt x="85725" y="65925"/>
                    <a:pt x="66535" y="84925"/>
                    <a:pt x="42863" y="84925"/>
                  </a:cubicBezTo>
                  <a:cubicBezTo>
                    <a:pt x="19190" y="84925"/>
                    <a:pt x="0" y="65925"/>
                    <a:pt x="0" y="42469"/>
                  </a:cubicBezTo>
                  <a:cubicBezTo>
                    <a:pt x="0" y="19012"/>
                    <a:pt x="19190" y="0"/>
                    <a:pt x="42863"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4" name="Shape 28562"/>
            <p:cNvSpPr/>
            <p:nvPr/>
          </p:nvSpPr>
          <p:spPr>
            <a:xfrm>
              <a:off x="72009" y="816935"/>
              <a:ext cx="85725" cy="84925"/>
            </a:xfrm>
            <a:custGeom>
              <a:avLst/>
              <a:gdLst/>
              <a:ahLst/>
              <a:cxnLst/>
              <a:rect l="0" t="0" r="0" b="0"/>
              <a:pathLst>
                <a:path w="85725" h="84925">
                  <a:moveTo>
                    <a:pt x="42863" y="0"/>
                  </a:moveTo>
                  <a:cubicBezTo>
                    <a:pt x="66535" y="0"/>
                    <a:pt x="85725" y="19012"/>
                    <a:pt x="85725" y="42469"/>
                  </a:cubicBezTo>
                  <a:cubicBezTo>
                    <a:pt x="85725" y="65925"/>
                    <a:pt x="66535" y="84925"/>
                    <a:pt x="42863" y="84925"/>
                  </a:cubicBezTo>
                  <a:cubicBezTo>
                    <a:pt x="19190" y="84925"/>
                    <a:pt x="0" y="65925"/>
                    <a:pt x="0" y="42469"/>
                  </a:cubicBezTo>
                  <a:cubicBezTo>
                    <a:pt x="0" y="19012"/>
                    <a:pt x="19190" y="0"/>
                    <a:pt x="42863" y="0"/>
                  </a:cubicBez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28563"/>
            <p:cNvSpPr/>
            <p:nvPr/>
          </p:nvSpPr>
          <p:spPr>
            <a:xfrm>
              <a:off x="157423" y="864523"/>
              <a:ext cx="145479" cy="0"/>
            </a:xfrm>
            <a:custGeom>
              <a:avLst/>
              <a:gdLst/>
              <a:ahLst/>
              <a:cxnLst/>
              <a:rect l="0" t="0" r="0" b="0"/>
              <a:pathLst>
                <a:path w="145479">
                  <a:moveTo>
                    <a:pt x="0" y="0"/>
                  </a:moveTo>
                  <a:lnTo>
                    <a:pt x="145479"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28564"/>
            <p:cNvSpPr/>
            <p:nvPr/>
          </p:nvSpPr>
          <p:spPr>
            <a:xfrm>
              <a:off x="72009" y="1050935"/>
              <a:ext cx="85725" cy="84925"/>
            </a:xfrm>
            <a:custGeom>
              <a:avLst/>
              <a:gdLst/>
              <a:ahLst/>
              <a:cxnLst/>
              <a:rect l="0" t="0" r="0" b="0"/>
              <a:pathLst>
                <a:path w="85725" h="84925">
                  <a:moveTo>
                    <a:pt x="42863" y="0"/>
                  </a:moveTo>
                  <a:cubicBezTo>
                    <a:pt x="66535" y="0"/>
                    <a:pt x="85725" y="19012"/>
                    <a:pt x="85725" y="42469"/>
                  </a:cubicBezTo>
                  <a:cubicBezTo>
                    <a:pt x="85725" y="65925"/>
                    <a:pt x="66535" y="84925"/>
                    <a:pt x="42863" y="84925"/>
                  </a:cubicBezTo>
                  <a:cubicBezTo>
                    <a:pt x="19190" y="84925"/>
                    <a:pt x="0" y="65925"/>
                    <a:pt x="0" y="42469"/>
                  </a:cubicBezTo>
                  <a:cubicBezTo>
                    <a:pt x="0" y="19012"/>
                    <a:pt x="19190" y="0"/>
                    <a:pt x="42863"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7" name="Shape 28565"/>
            <p:cNvSpPr/>
            <p:nvPr/>
          </p:nvSpPr>
          <p:spPr>
            <a:xfrm>
              <a:off x="72009" y="1050935"/>
              <a:ext cx="85725" cy="84925"/>
            </a:xfrm>
            <a:custGeom>
              <a:avLst/>
              <a:gdLst/>
              <a:ahLst/>
              <a:cxnLst/>
              <a:rect l="0" t="0" r="0" b="0"/>
              <a:pathLst>
                <a:path w="85725" h="84925">
                  <a:moveTo>
                    <a:pt x="42863" y="0"/>
                  </a:moveTo>
                  <a:cubicBezTo>
                    <a:pt x="66535" y="0"/>
                    <a:pt x="85725" y="19012"/>
                    <a:pt x="85725" y="42469"/>
                  </a:cubicBezTo>
                  <a:cubicBezTo>
                    <a:pt x="85725" y="65925"/>
                    <a:pt x="66535" y="84925"/>
                    <a:pt x="42863" y="84925"/>
                  </a:cubicBezTo>
                  <a:cubicBezTo>
                    <a:pt x="19190" y="84925"/>
                    <a:pt x="0" y="65925"/>
                    <a:pt x="0" y="42469"/>
                  </a:cubicBezTo>
                  <a:cubicBezTo>
                    <a:pt x="0" y="19012"/>
                    <a:pt x="19190" y="0"/>
                    <a:pt x="42863" y="0"/>
                  </a:cubicBez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28566"/>
            <p:cNvSpPr/>
            <p:nvPr/>
          </p:nvSpPr>
          <p:spPr>
            <a:xfrm>
              <a:off x="157423" y="1098524"/>
              <a:ext cx="142177" cy="0"/>
            </a:xfrm>
            <a:custGeom>
              <a:avLst/>
              <a:gdLst/>
              <a:ahLst/>
              <a:cxnLst/>
              <a:rect l="0" t="0" r="0" b="0"/>
              <a:pathLst>
                <a:path w="142177">
                  <a:moveTo>
                    <a:pt x="0" y="0"/>
                  </a:moveTo>
                  <a:lnTo>
                    <a:pt x="142177"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28567"/>
            <p:cNvSpPr/>
            <p:nvPr/>
          </p:nvSpPr>
          <p:spPr>
            <a:xfrm>
              <a:off x="72009" y="1433255"/>
              <a:ext cx="85725" cy="84925"/>
            </a:xfrm>
            <a:custGeom>
              <a:avLst/>
              <a:gdLst/>
              <a:ahLst/>
              <a:cxnLst/>
              <a:rect l="0" t="0" r="0" b="0"/>
              <a:pathLst>
                <a:path w="85725" h="84925">
                  <a:moveTo>
                    <a:pt x="42863" y="0"/>
                  </a:moveTo>
                  <a:cubicBezTo>
                    <a:pt x="66535" y="0"/>
                    <a:pt x="85725" y="19012"/>
                    <a:pt x="85725" y="42469"/>
                  </a:cubicBezTo>
                  <a:cubicBezTo>
                    <a:pt x="85725" y="65925"/>
                    <a:pt x="66535" y="84925"/>
                    <a:pt x="42863" y="84925"/>
                  </a:cubicBezTo>
                  <a:cubicBezTo>
                    <a:pt x="19190" y="84925"/>
                    <a:pt x="0" y="65925"/>
                    <a:pt x="0" y="42469"/>
                  </a:cubicBezTo>
                  <a:cubicBezTo>
                    <a:pt x="0" y="19012"/>
                    <a:pt x="19190" y="0"/>
                    <a:pt x="42863"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30" name="Shape 28568"/>
            <p:cNvSpPr/>
            <p:nvPr/>
          </p:nvSpPr>
          <p:spPr>
            <a:xfrm>
              <a:off x="72009" y="1433255"/>
              <a:ext cx="85725" cy="84925"/>
            </a:xfrm>
            <a:custGeom>
              <a:avLst/>
              <a:gdLst/>
              <a:ahLst/>
              <a:cxnLst/>
              <a:rect l="0" t="0" r="0" b="0"/>
              <a:pathLst>
                <a:path w="85725" h="84925">
                  <a:moveTo>
                    <a:pt x="42863" y="0"/>
                  </a:moveTo>
                  <a:cubicBezTo>
                    <a:pt x="66535" y="0"/>
                    <a:pt x="85725" y="19012"/>
                    <a:pt x="85725" y="42469"/>
                  </a:cubicBezTo>
                  <a:cubicBezTo>
                    <a:pt x="85725" y="65925"/>
                    <a:pt x="66535" y="84925"/>
                    <a:pt x="42863" y="84925"/>
                  </a:cubicBezTo>
                  <a:cubicBezTo>
                    <a:pt x="19190" y="84925"/>
                    <a:pt x="0" y="65925"/>
                    <a:pt x="0" y="42469"/>
                  </a:cubicBezTo>
                  <a:cubicBezTo>
                    <a:pt x="0" y="19012"/>
                    <a:pt x="19190" y="0"/>
                    <a:pt x="42863" y="0"/>
                  </a:cubicBez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Shape 28569"/>
            <p:cNvSpPr/>
            <p:nvPr/>
          </p:nvSpPr>
          <p:spPr>
            <a:xfrm>
              <a:off x="157423" y="1476524"/>
              <a:ext cx="148654" cy="0"/>
            </a:xfrm>
            <a:custGeom>
              <a:avLst/>
              <a:gdLst/>
              <a:ahLst/>
              <a:cxnLst/>
              <a:rect l="0" t="0" r="0" b="0"/>
              <a:pathLst>
                <a:path w="148654">
                  <a:moveTo>
                    <a:pt x="0" y="0"/>
                  </a:moveTo>
                  <a:lnTo>
                    <a:pt x="148654"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338093"/>
            <p:cNvSpPr/>
            <p:nvPr/>
          </p:nvSpPr>
          <p:spPr>
            <a:xfrm>
              <a:off x="788594" y="794004"/>
              <a:ext cx="1032053" cy="190500"/>
            </a:xfrm>
            <a:custGeom>
              <a:avLst/>
              <a:gdLst/>
              <a:ahLst/>
              <a:cxnLst/>
              <a:rect l="0" t="0" r="0" b="0"/>
              <a:pathLst>
                <a:path w="1032053" h="190500">
                  <a:moveTo>
                    <a:pt x="0" y="0"/>
                  </a:moveTo>
                  <a:lnTo>
                    <a:pt x="1032053" y="0"/>
                  </a:lnTo>
                  <a:lnTo>
                    <a:pt x="1032053" y="190500"/>
                  </a:lnTo>
                  <a:lnTo>
                    <a:pt x="0" y="19050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33" name="Rectangle 32"/>
            <p:cNvSpPr/>
            <p:nvPr/>
          </p:nvSpPr>
          <p:spPr>
            <a:xfrm>
              <a:off x="855967" y="817535"/>
              <a:ext cx="1197880"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View Object Instance</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34" name="Rectangle 33"/>
            <p:cNvSpPr/>
            <p:nvPr/>
          </p:nvSpPr>
          <p:spPr>
            <a:xfrm>
              <a:off x="379577" y="606313"/>
              <a:ext cx="1061674"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View Link Instance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35" name="Shape 338094"/>
            <p:cNvSpPr/>
            <p:nvPr/>
          </p:nvSpPr>
          <p:spPr>
            <a:xfrm>
              <a:off x="499974" y="1358761"/>
              <a:ext cx="1179055" cy="363817"/>
            </a:xfrm>
            <a:custGeom>
              <a:avLst/>
              <a:gdLst/>
              <a:ahLst/>
              <a:cxnLst/>
              <a:rect l="0" t="0" r="0" b="0"/>
              <a:pathLst>
                <a:path w="1179055" h="363817">
                  <a:moveTo>
                    <a:pt x="0" y="0"/>
                  </a:moveTo>
                  <a:lnTo>
                    <a:pt x="1179055" y="0"/>
                  </a:lnTo>
                  <a:lnTo>
                    <a:pt x="1179055" y="363817"/>
                  </a:lnTo>
                  <a:lnTo>
                    <a:pt x="0" y="363817"/>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36" name="Shape 338095"/>
            <p:cNvSpPr/>
            <p:nvPr/>
          </p:nvSpPr>
          <p:spPr>
            <a:xfrm>
              <a:off x="427977" y="1268768"/>
              <a:ext cx="1179055" cy="363817"/>
            </a:xfrm>
            <a:custGeom>
              <a:avLst/>
              <a:gdLst/>
              <a:ahLst/>
              <a:cxnLst/>
              <a:rect l="0" t="0" r="0" b="0"/>
              <a:pathLst>
                <a:path w="1179055" h="363817">
                  <a:moveTo>
                    <a:pt x="0" y="0"/>
                  </a:moveTo>
                  <a:lnTo>
                    <a:pt x="1179055" y="0"/>
                  </a:lnTo>
                  <a:lnTo>
                    <a:pt x="1179055" y="363817"/>
                  </a:lnTo>
                  <a:lnTo>
                    <a:pt x="0" y="363817"/>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37" name="Rectangle 36"/>
            <p:cNvSpPr/>
            <p:nvPr/>
          </p:nvSpPr>
          <p:spPr>
            <a:xfrm>
              <a:off x="439249" y="1378945"/>
              <a:ext cx="1542583" cy="162149"/>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Nested Application Module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38" name="Rectangle 37"/>
            <p:cNvSpPr/>
            <p:nvPr/>
          </p:nvSpPr>
          <p:spPr>
            <a:xfrm>
              <a:off x="2278051" y="508964"/>
              <a:ext cx="687552" cy="162149"/>
            </a:xfrm>
            <a:prstGeom prst="rect">
              <a:avLst/>
            </a:prstGeom>
            <a:ln>
              <a:noFill/>
            </a:ln>
          </p:spPr>
          <p:txBody>
            <a:bodyPr lIns="0" tIns="0" rIns="0" bIns="0" rtlCol="0">
              <a:noAutofit/>
            </a:bodyPr>
            <a:lstStyle/>
            <a:p>
              <a:pPr>
                <a:lnSpc>
                  <a:spcPct val="115000"/>
                </a:lnSpc>
              </a:pPr>
              <a:r>
                <a:rPr lang="en-US" sz="1000" b="1" dirty="0">
                  <a:solidFill>
                    <a:srgbClr val="000000"/>
                  </a:solidFill>
                  <a:effectLst/>
                  <a:latin typeface="Franklin Gothic"/>
                  <a:ea typeface="Franklin Gothic"/>
                  <a:cs typeface="Franklin Gothic"/>
                </a:rPr>
                <a:t>Database </a:t>
              </a:r>
              <a:r>
                <a:rPr lang="en-US" sz="1000" b="1" dirty="0">
                  <a:solidFill>
                    <a:srgbClr val="000000"/>
                  </a:solidFill>
                  <a:latin typeface="Franklin Gothic"/>
                  <a:ea typeface="Franklin Gothic"/>
                  <a:cs typeface="Franklin Gothic"/>
                </a:rPr>
                <a:t>Connection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0" name="Rectangle 39"/>
            <p:cNvSpPr/>
            <p:nvPr/>
          </p:nvSpPr>
          <p:spPr>
            <a:xfrm>
              <a:off x="2379283" y="863694"/>
              <a:ext cx="468471" cy="11599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Transaction </a:t>
              </a:r>
              <a:endParaRPr lang="en-US" sz="105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1" name="Rectangle 40"/>
            <p:cNvSpPr/>
            <p:nvPr/>
          </p:nvSpPr>
          <p:spPr>
            <a:xfrm>
              <a:off x="2386288" y="1220868"/>
              <a:ext cx="482094" cy="95572"/>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Entity Cache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42" name="Shape 338096"/>
            <p:cNvSpPr/>
            <p:nvPr/>
          </p:nvSpPr>
          <p:spPr>
            <a:xfrm>
              <a:off x="500088" y="298742"/>
              <a:ext cx="1028078" cy="190500"/>
            </a:xfrm>
            <a:custGeom>
              <a:avLst/>
              <a:gdLst/>
              <a:ahLst/>
              <a:cxnLst/>
              <a:rect l="0" t="0" r="0" b="0"/>
              <a:pathLst>
                <a:path w="1028078" h="190500">
                  <a:moveTo>
                    <a:pt x="0" y="0"/>
                  </a:moveTo>
                  <a:lnTo>
                    <a:pt x="1028078" y="0"/>
                  </a:lnTo>
                  <a:lnTo>
                    <a:pt x="1028078" y="190500"/>
                  </a:lnTo>
                  <a:lnTo>
                    <a:pt x="0" y="19050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43" name="Rectangle 42"/>
            <p:cNvSpPr/>
            <p:nvPr/>
          </p:nvSpPr>
          <p:spPr>
            <a:xfrm>
              <a:off x="565465" y="322261"/>
              <a:ext cx="1197880"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000" b="1" dirty="0">
                  <a:solidFill>
                    <a:srgbClr val="000000"/>
                  </a:solidFill>
                  <a:effectLst/>
                  <a:latin typeface="Franklin Gothic"/>
                  <a:ea typeface="Franklin Gothic"/>
                  <a:cs typeface="Franklin Gothic"/>
                </a:rPr>
                <a:t>View Object Instance </a:t>
              </a:r>
              <a:endParaRPr lang="en-US" sz="1200" b="1"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grpSp>
      <p:pic>
        <p:nvPicPr>
          <p:cNvPr id="44" name="Picture 4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951979" y="2685059"/>
            <a:ext cx="200025" cy="180975"/>
          </a:xfrm>
          <a:prstGeom prst="rect">
            <a:avLst/>
          </a:prstGeom>
        </p:spPr>
      </p:pic>
      <p:pic>
        <p:nvPicPr>
          <p:cNvPr id="45" name="Picture 4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217414" y="5660096"/>
            <a:ext cx="200025" cy="180975"/>
          </a:xfrm>
          <a:prstGeom prst="rect">
            <a:avLst/>
          </a:prstGeom>
        </p:spPr>
      </p:pic>
    </p:spTree>
    <p:extLst>
      <p:ext uri="{BB962C8B-B14F-4D97-AF65-F5344CB8AC3E}">
        <p14:creationId xmlns:p14="http://schemas.microsoft.com/office/powerpoint/2010/main" val="21115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1037</TotalTime>
  <Words>1047</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 Antiqua</vt:lpstr>
      <vt:lpstr>Calibri</vt:lpstr>
      <vt:lpstr>Corbel</vt:lpstr>
      <vt:lpstr>Courier New</vt:lpstr>
      <vt:lpstr>Franklin Gothic</vt:lpstr>
      <vt:lpstr>Parallax</vt:lpstr>
      <vt:lpstr>Introducing the Application Module</vt:lpstr>
      <vt:lpstr>Introduction</vt:lpstr>
      <vt:lpstr>Ingredients of an application module</vt:lpstr>
      <vt:lpstr>Concepts and architecture</vt:lpstr>
      <vt:lpstr>Concepts and architecture</vt:lpstr>
      <vt:lpstr>The core features of an application module</vt:lpstr>
      <vt:lpstr>Defining an application module</vt:lpstr>
      <vt:lpstr>Defining an application module</vt:lpstr>
      <vt:lpstr>Nesting application modules</vt:lpstr>
      <vt:lpstr>Accessing a nested application module</vt:lpstr>
      <vt:lpstr>Working with Business Service methods</vt:lpstr>
      <vt:lpstr>Invoking an application module from a Java client</vt:lpstr>
      <vt:lpstr>Releasing an application module?</vt:lpstr>
      <vt:lpstr>Using JDBC APIs in an application module</vt:lpstr>
      <vt:lpstr>Using JDBC APIs (java.sql.CallableStatement )</vt:lpstr>
      <vt:lpstr>Using JDBC APIs (java.sql.PreparedStatement)</vt:lpstr>
      <vt:lpstr>Commit And Rollback via DBTransaction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207</cp:revision>
  <dcterms:created xsi:type="dcterms:W3CDTF">2013-09-28T20:16:03Z</dcterms:created>
  <dcterms:modified xsi:type="dcterms:W3CDTF">2013-11-01T21:51:50Z</dcterms:modified>
</cp:coreProperties>
</file>