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5" r:id="rId4"/>
    <p:sldId id="276" r:id="rId5"/>
    <p:sldId id="277" r:id="rId6"/>
    <p:sldId id="269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F2BDFF-A9F9-494A-AC42-BA35B1647733}">
          <p14:sldIdLst>
            <p14:sldId id="256"/>
            <p14:sldId id="257"/>
            <p14:sldId id="275"/>
            <p14:sldId id="276"/>
            <p14:sldId id="277"/>
            <p14:sldId id="269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outlineViewPr>
    <p:cViewPr>
      <p:scale>
        <a:sx n="33" d="100"/>
        <a:sy n="33" d="100"/>
      </p:scale>
      <p:origin x="0" y="-17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287B0-89C8-4F7F-B086-E1AA056605F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7BD71-6730-4F7E-8CE1-3399340F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10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AB072-065D-4DF4-9A05-DF5A026552B0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C90C3-4902-426F-8E4D-CB5110E1D6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7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C90C3-4902-426F-8E4D-CB5110E1D6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2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C90C3-4902-426F-8E4D-CB5110E1D6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1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C90C3-4902-426F-8E4D-CB5110E1D6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91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C90C3-4902-426F-8E4D-CB5110E1D6C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8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C90C3-4902-426F-8E4D-CB5110E1D6C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4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C90C3-4902-426F-8E4D-CB5110E1D6C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93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C90C3-4902-426F-8E4D-CB5110E1D6C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4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C90C3-4902-426F-8E4D-CB5110E1D6C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0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6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28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9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7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29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29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6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98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8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2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7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6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7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9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2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0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9FF574-A520-4181-9AFA-29898E02762D}" type="datetimeFigureOut">
              <a:rPr lang="en-US" smtClean="0"/>
              <a:t>11/5/2013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428A32-6727-4880-867F-F5A654C00D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9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Binding Business Services with the User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(Section 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58338"/>
            <a:ext cx="10018713" cy="1086391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4729"/>
            <a:ext cx="10018713" cy="4978901"/>
          </a:xfrm>
        </p:spPr>
        <p:txBody>
          <a:bodyPr>
            <a:normAutofit/>
          </a:bodyPr>
          <a:lstStyle/>
          <a:p>
            <a:r>
              <a:rPr lang="en-US" dirty="0"/>
              <a:t>The great advantage of using the ADF framework is its declarative support for building a </a:t>
            </a:r>
            <a:r>
              <a:rPr lang="en-US" b="1" dirty="0"/>
              <a:t>user interface</a:t>
            </a:r>
            <a:r>
              <a:rPr lang="en-US" dirty="0"/>
              <a:t> (</a:t>
            </a:r>
            <a:r>
              <a:rPr lang="en-US" b="1" dirty="0"/>
              <a:t>UI</a:t>
            </a:r>
            <a:r>
              <a:rPr lang="en-US" dirty="0"/>
              <a:t>) for business services. The ADF data binding layer enables you to build a UI for a data model through a visual and declarative programming model. </a:t>
            </a:r>
            <a:endParaRPr lang="en-US" dirty="0" smtClean="0"/>
          </a:p>
          <a:p>
            <a:r>
              <a:rPr lang="en-US" dirty="0" smtClean="0"/>
              <a:t>out-of-the-box </a:t>
            </a:r>
            <a:r>
              <a:rPr lang="en-US" dirty="0"/>
              <a:t>infrastructure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navigation </a:t>
            </a:r>
            <a:r>
              <a:rPr lang="en-US" dirty="0"/>
              <a:t>over </a:t>
            </a:r>
            <a:r>
              <a:rPr lang="en-US" dirty="0" smtClean="0"/>
              <a:t>rows</a:t>
            </a:r>
          </a:p>
          <a:p>
            <a:pPr lvl="1"/>
            <a:r>
              <a:rPr lang="en-US" dirty="0" smtClean="0"/>
              <a:t>range fetching</a:t>
            </a:r>
          </a:p>
          <a:p>
            <a:pPr lvl="1"/>
            <a:r>
              <a:rPr lang="en-US" dirty="0" smtClean="0"/>
              <a:t>built-in </a:t>
            </a:r>
            <a:r>
              <a:rPr lang="en-US" dirty="0"/>
              <a:t>CRUD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state management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58338"/>
            <a:ext cx="10018713" cy="1086391"/>
          </a:xfrm>
        </p:spPr>
        <p:txBody>
          <a:bodyPr>
            <a:normAutofit/>
          </a:bodyPr>
          <a:lstStyle/>
          <a:p>
            <a:r>
              <a:rPr lang="en-US" b="1" dirty="0"/>
              <a:t>Binding model data with user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4729"/>
            <a:ext cx="10018713" cy="4978901"/>
          </a:xfrm>
        </p:spPr>
        <p:txBody>
          <a:bodyPr>
            <a:normAutofit/>
          </a:bodyPr>
          <a:lstStyle/>
          <a:p>
            <a:r>
              <a:rPr lang="en-US" dirty="0"/>
              <a:t>When  you wire data from the business services implementation to the UI, in general,  there are two tasks </a:t>
            </a:r>
            <a:r>
              <a:rPr lang="en-US" dirty="0" smtClean="0"/>
              <a:t>involved</a:t>
            </a:r>
            <a:endParaRPr lang="en-US" dirty="0"/>
          </a:p>
          <a:p>
            <a:pPr lvl="1"/>
            <a:r>
              <a:rPr lang="en-US" b="1" dirty="0"/>
              <a:t>Invoking business services for </a:t>
            </a:r>
            <a:r>
              <a:rPr lang="en-US" b="1" dirty="0" smtClean="0"/>
              <a:t>data</a:t>
            </a:r>
          </a:p>
          <a:p>
            <a:pPr lvl="1"/>
            <a:r>
              <a:rPr lang="en-US" b="1" dirty="0"/>
              <a:t>Binding the data with UI components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1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58338"/>
            <a:ext cx="10018713" cy="1086391"/>
          </a:xfrm>
        </p:spPr>
        <p:txBody>
          <a:bodyPr>
            <a:normAutofit/>
          </a:bodyPr>
          <a:lstStyle/>
          <a:p>
            <a:r>
              <a:rPr lang="en-US" b="1" dirty="0"/>
              <a:t>Binding model data with user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4729"/>
            <a:ext cx="10018713" cy="49789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ADF uses the following concepts to bind the UI with the data </a:t>
            </a:r>
            <a:r>
              <a:rPr lang="en-US" dirty="0" smtClean="0"/>
              <a:t>model</a:t>
            </a:r>
          </a:p>
          <a:p>
            <a:pPr marL="0" indent="0">
              <a:buNone/>
            </a:pPr>
            <a:r>
              <a:rPr lang="en-US" b="1" dirty="0" smtClean="0"/>
              <a:t>1 - Data control</a:t>
            </a:r>
          </a:p>
          <a:p>
            <a:pPr lvl="1"/>
            <a:r>
              <a:rPr lang="en-US" b="1" dirty="0"/>
              <a:t>ADF Business Components Data Control: This is used with  ADF Business Components.</a:t>
            </a:r>
          </a:p>
          <a:p>
            <a:pPr lvl="1"/>
            <a:r>
              <a:rPr lang="en-US" dirty="0" smtClean="0"/>
              <a:t>JavaBean </a:t>
            </a:r>
            <a:r>
              <a:rPr lang="en-US" dirty="0"/>
              <a:t>Data Control: (Plain Old Java Object (POJO))</a:t>
            </a:r>
          </a:p>
          <a:p>
            <a:pPr lvl="1"/>
            <a:r>
              <a:rPr lang="en-US" dirty="0" smtClean="0"/>
              <a:t>EJB </a:t>
            </a:r>
            <a:r>
              <a:rPr lang="en-US" dirty="0"/>
              <a:t>Data Control</a:t>
            </a:r>
          </a:p>
          <a:p>
            <a:pPr lvl="1"/>
            <a:r>
              <a:rPr lang="en-US" dirty="0" smtClean="0"/>
              <a:t>URL </a:t>
            </a:r>
            <a:r>
              <a:rPr lang="en-US" dirty="0"/>
              <a:t>Service Data Control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Service Data Control: (Web Services Description Language (WSDL))</a:t>
            </a:r>
          </a:p>
          <a:p>
            <a:pPr lvl="1"/>
            <a:r>
              <a:rPr lang="en-US" dirty="0" smtClean="0"/>
              <a:t>JMX </a:t>
            </a:r>
            <a:r>
              <a:rPr lang="en-US" dirty="0"/>
              <a:t>Data Control: (Java Management Extensions )</a:t>
            </a:r>
          </a:p>
          <a:p>
            <a:pPr lvl="1"/>
            <a:r>
              <a:rPr lang="en-US" dirty="0" smtClean="0"/>
              <a:t>Placeholder </a:t>
            </a:r>
            <a:r>
              <a:rPr lang="en-US" dirty="0"/>
              <a:t>data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Oracle </a:t>
            </a:r>
            <a:r>
              <a:rPr lang="en-US" dirty="0" err="1" smtClean="0"/>
              <a:t>Essbase</a:t>
            </a:r>
            <a:endParaRPr lang="en-US" dirty="0" smtClean="0"/>
          </a:p>
          <a:p>
            <a:pPr lvl="1"/>
            <a:r>
              <a:rPr lang="en-US" dirty="0" smtClean="0"/>
              <a:t>Business </a:t>
            </a:r>
            <a:r>
              <a:rPr lang="en-US" dirty="0"/>
              <a:t>Activity Monitoring (BAM)</a:t>
            </a:r>
          </a:p>
          <a:p>
            <a:pPr lvl="1"/>
            <a:r>
              <a:rPr lang="en-US" dirty="0" smtClean="0"/>
              <a:t>Universal </a:t>
            </a:r>
            <a:r>
              <a:rPr lang="en-US" dirty="0"/>
              <a:t>Content Management (UCM)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12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80328"/>
            <a:ext cx="10018713" cy="872709"/>
          </a:xfrm>
        </p:spPr>
        <p:txBody>
          <a:bodyPr>
            <a:normAutofit/>
          </a:bodyPr>
          <a:lstStyle/>
          <a:p>
            <a:r>
              <a:rPr lang="en-US" b="1" dirty="0"/>
              <a:t>Binding model data with user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53037"/>
            <a:ext cx="10018713" cy="1082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2 - </a:t>
            </a:r>
            <a:r>
              <a:rPr lang="en-US" b="1" dirty="0"/>
              <a:t>Declarative data </a:t>
            </a:r>
            <a:r>
              <a:rPr lang="en-US" b="1" dirty="0" smtClean="0"/>
              <a:t>binding : </a:t>
            </a:r>
            <a:r>
              <a:rPr lang="en-US" sz="2000" dirty="0" smtClean="0"/>
              <a:t>Declarative </a:t>
            </a:r>
            <a:r>
              <a:rPr lang="en-US" sz="2000" dirty="0"/>
              <a:t>data bindings abstract the details of accessing data from data collections in a data control and the details of invoking its </a:t>
            </a:r>
            <a:r>
              <a:rPr lang="en-US" sz="2000" dirty="0" smtClean="0"/>
              <a:t>operations.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75807" y="2035597"/>
            <a:ext cx="4392429" cy="4653798"/>
            <a:chOff x="0" y="0"/>
            <a:chExt cx="3127248" cy="331313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127248" cy="3313133"/>
            </a:xfrm>
            <a:prstGeom prst="rect">
              <a:avLst/>
            </a:prstGeom>
          </p:spPr>
        </p:pic>
        <p:sp>
          <p:nvSpPr>
            <p:cNvPr id="6" name="Shape 30276"/>
            <p:cNvSpPr/>
            <p:nvPr/>
          </p:nvSpPr>
          <p:spPr>
            <a:xfrm>
              <a:off x="0" y="0"/>
              <a:ext cx="3127248" cy="3313138"/>
            </a:xfrm>
            <a:custGeom>
              <a:avLst/>
              <a:gdLst/>
              <a:ahLst/>
              <a:cxnLst/>
              <a:rect l="0" t="0" r="0" b="0"/>
              <a:pathLst>
                <a:path w="3127248" h="3313138">
                  <a:moveTo>
                    <a:pt x="0" y="3313138"/>
                  </a:moveTo>
                  <a:lnTo>
                    <a:pt x="3127248" y="3313138"/>
                  </a:lnTo>
                  <a:lnTo>
                    <a:pt x="3127248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24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58338"/>
            <a:ext cx="10018713" cy="1086391"/>
          </a:xfrm>
        </p:spPr>
        <p:txBody>
          <a:bodyPr>
            <a:normAutofit/>
          </a:bodyPr>
          <a:lstStyle/>
          <a:p>
            <a:r>
              <a:rPr lang="en-US" b="1" dirty="0"/>
              <a:t>Building a simple data bound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4729"/>
            <a:ext cx="10018713" cy="497890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Build </a:t>
            </a:r>
            <a:r>
              <a:rPr lang="en-US" sz="3200" dirty="0"/>
              <a:t>a fusion web application workspace</a:t>
            </a:r>
          </a:p>
          <a:p>
            <a:r>
              <a:rPr lang="en-US" sz="3200" dirty="0"/>
              <a:t>Once you generate an application module along with the desired data model, the same will be exposed in the </a:t>
            </a:r>
            <a:r>
              <a:rPr lang="en-US" sz="3200" b="1" dirty="0"/>
              <a:t>Data Controls</a:t>
            </a:r>
            <a:r>
              <a:rPr lang="en-US" sz="3200" dirty="0"/>
              <a:t> panel</a:t>
            </a:r>
          </a:p>
          <a:p>
            <a:r>
              <a:rPr lang="en-US" sz="3200" dirty="0"/>
              <a:t>You can use the drag-and-drop offerings from </a:t>
            </a:r>
            <a:r>
              <a:rPr lang="en-US" sz="3200" dirty="0" err="1"/>
              <a:t>JDeveloper</a:t>
            </a:r>
            <a:r>
              <a:rPr lang="en-US" sz="3200" dirty="0"/>
              <a:t> to visually lay out controls on a page.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0" b="25206"/>
          <a:stretch/>
        </p:blipFill>
        <p:spPr>
          <a:xfrm>
            <a:off x="348033" y="0"/>
            <a:ext cx="2272554" cy="12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5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58338"/>
            <a:ext cx="10018713" cy="1086391"/>
          </a:xfrm>
        </p:spPr>
        <p:txBody>
          <a:bodyPr>
            <a:normAutofit/>
          </a:bodyPr>
          <a:lstStyle/>
          <a:p>
            <a:r>
              <a:rPr lang="en-US" b="1" dirty="0"/>
              <a:t>Building a simple data bound web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0" b="25206"/>
          <a:stretch/>
        </p:blipFill>
        <p:spPr>
          <a:xfrm>
            <a:off x="348033" y="0"/>
            <a:ext cx="2272554" cy="123637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962155" y="1544729"/>
            <a:ext cx="9927235" cy="5139406"/>
            <a:chOff x="0" y="0"/>
            <a:chExt cx="5022675" cy="2395429"/>
          </a:xfrm>
        </p:grpSpPr>
        <p:pic>
          <p:nvPicPr>
            <p:cNvPr id="7" name="Picture 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5022675" cy="2395429"/>
            </a:xfrm>
            <a:prstGeom prst="rect">
              <a:avLst/>
            </a:prstGeom>
          </p:spPr>
        </p:pic>
        <p:sp>
          <p:nvSpPr>
            <p:cNvPr id="8" name="Shape 30469"/>
            <p:cNvSpPr/>
            <p:nvPr/>
          </p:nvSpPr>
          <p:spPr>
            <a:xfrm>
              <a:off x="1" y="0"/>
              <a:ext cx="5022672" cy="2395423"/>
            </a:xfrm>
            <a:custGeom>
              <a:avLst/>
              <a:gdLst/>
              <a:ahLst/>
              <a:cxnLst/>
              <a:rect l="0" t="0" r="0" b="0"/>
              <a:pathLst>
                <a:path w="5022672" h="2395423">
                  <a:moveTo>
                    <a:pt x="0" y="2395423"/>
                  </a:moveTo>
                  <a:lnTo>
                    <a:pt x="5022672" y="2395423"/>
                  </a:lnTo>
                  <a:lnTo>
                    <a:pt x="5022672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791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58338"/>
            <a:ext cx="10018713" cy="1086391"/>
          </a:xfrm>
        </p:spPr>
        <p:txBody>
          <a:bodyPr>
            <a:normAutofit/>
          </a:bodyPr>
          <a:lstStyle/>
          <a:p>
            <a:r>
              <a:rPr lang="en-US" b="1" dirty="0"/>
              <a:t>Is a view object really a data collection?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892" y="1531114"/>
            <a:ext cx="3670477" cy="5083429"/>
          </a:xfrm>
        </p:spPr>
        <p:txBody>
          <a:bodyPr>
            <a:normAutofit/>
          </a:bodyPr>
          <a:lstStyle/>
          <a:p>
            <a:r>
              <a:rPr lang="en-US" sz="3200" dirty="0"/>
              <a:t>Yes, the view object instance is a data collection (row set) in itself. To understand this point let us take a step back and take a closer look at the structure of the view object.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09893" y="1401711"/>
            <a:ext cx="4559120" cy="5342234"/>
            <a:chOff x="-3225" y="-2082"/>
            <a:chExt cx="3273425" cy="3835400"/>
          </a:xfrm>
        </p:grpSpPr>
        <p:pic>
          <p:nvPicPr>
            <p:cNvPr id="7" name="Picture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225" y="-2082"/>
              <a:ext cx="3273425" cy="3835400"/>
            </a:xfrm>
            <a:prstGeom prst="rect">
              <a:avLst/>
            </a:prstGeom>
          </p:spPr>
        </p:pic>
        <p:sp>
          <p:nvSpPr>
            <p:cNvPr id="8" name="Shape 30504"/>
            <p:cNvSpPr/>
            <p:nvPr/>
          </p:nvSpPr>
          <p:spPr>
            <a:xfrm>
              <a:off x="0" y="0"/>
              <a:ext cx="3270149" cy="3831908"/>
            </a:xfrm>
            <a:custGeom>
              <a:avLst/>
              <a:gdLst/>
              <a:ahLst/>
              <a:cxnLst/>
              <a:rect l="0" t="0" r="0" b="0"/>
              <a:pathLst>
                <a:path w="3270149" h="3831908">
                  <a:moveTo>
                    <a:pt x="0" y="3831908"/>
                  </a:moveTo>
                  <a:lnTo>
                    <a:pt x="3270149" y="3831908"/>
                  </a:lnTo>
                  <a:lnTo>
                    <a:pt x="3270149" y="0"/>
                  </a:lnTo>
                  <a:lnTo>
                    <a:pt x="0" y="0"/>
                  </a:lnTo>
                  <a:close/>
                </a:path>
              </a:pathLst>
            </a:custGeom>
            <a:ln w="6350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40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1054</TotalTime>
  <Words>359</Words>
  <Application>Microsoft Office PowerPoint</Application>
  <PresentationFormat>Widescreen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Binding Business Services with the User Interface</vt:lpstr>
      <vt:lpstr>Introduction</vt:lpstr>
      <vt:lpstr>Binding model data with user interfaces</vt:lpstr>
      <vt:lpstr>Binding model data with user interfaces</vt:lpstr>
      <vt:lpstr>Binding model data with user interfaces</vt:lpstr>
      <vt:lpstr>Building a simple data bound web page</vt:lpstr>
      <vt:lpstr>Building a simple data bound web page</vt:lpstr>
      <vt:lpstr>Is a view object really a data collection?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Oracle ADF</dc:title>
  <dc:creator>Hosein Zare</dc:creator>
  <cp:lastModifiedBy>Std-6</cp:lastModifiedBy>
  <cp:revision>216</cp:revision>
  <cp:lastPrinted>2013-11-05T13:45:05Z</cp:lastPrinted>
  <dcterms:created xsi:type="dcterms:W3CDTF">2013-09-28T20:16:03Z</dcterms:created>
  <dcterms:modified xsi:type="dcterms:W3CDTF">2013-11-05T13:45:12Z</dcterms:modified>
</cp:coreProperties>
</file>