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56"/>
            <p14:sldId id="257"/>
            <p14:sldId id="258"/>
            <p14:sldId id="259"/>
            <p14:sldId id="260"/>
            <p14:sldId id="261"/>
            <p14:sldId id="262"/>
            <p14:sldId id="263"/>
            <p14:sldId id="264"/>
            <p14:sldId id="265"/>
            <p14:sldId id="266"/>
            <p14:sldId id="267"/>
            <p14:sldId id="268"/>
            <p14:sldId id="269"/>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autoAdjust="0"/>
  </p:normalViewPr>
  <p:slideViewPr>
    <p:cSldViewPr snapToGrid="0">
      <p:cViewPr varScale="1">
        <p:scale>
          <a:sx n="74" d="100"/>
          <a:sy n="74" d="100"/>
        </p:scale>
        <p:origin x="67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AF0287B0-89C8-4F7F-B086-E1AA056605FF}" type="datetimeFigureOut">
              <a:rPr lang="en-US" smtClean="0"/>
              <a:t>11/19/2013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F7BD71-6730-4F7E-8CE1-3399340FA471}" type="slidenum">
              <a:rPr lang="en-US" smtClean="0"/>
              <a:t>‹#›</a:t>
            </a:fld>
            <a:endParaRPr lang="en-US"/>
          </a:p>
        </p:txBody>
      </p:sp>
    </p:spTree>
    <p:extLst>
      <p:ext uri="{BB962C8B-B14F-4D97-AF65-F5344CB8AC3E}">
        <p14:creationId xmlns:p14="http://schemas.microsoft.com/office/powerpoint/2010/main" val="4273210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11/19/2013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dirty="0"/>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a:t>
            </a:fld>
            <a:endParaRPr lang="en-US" dirty="0"/>
          </a:p>
        </p:txBody>
      </p:sp>
    </p:spTree>
    <p:extLst>
      <p:ext uri="{BB962C8B-B14F-4D97-AF65-F5344CB8AC3E}">
        <p14:creationId xmlns:p14="http://schemas.microsoft.com/office/powerpoint/2010/main" val="2061420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10</a:t>
            </a:fld>
            <a:endParaRPr lang="en-US" dirty="0"/>
          </a:p>
        </p:txBody>
      </p:sp>
    </p:spTree>
    <p:extLst>
      <p:ext uri="{BB962C8B-B14F-4D97-AF65-F5344CB8AC3E}">
        <p14:creationId xmlns:p14="http://schemas.microsoft.com/office/powerpoint/2010/main" val="1148692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11</a:t>
            </a:fld>
            <a:endParaRPr lang="en-US" dirty="0"/>
          </a:p>
        </p:txBody>
      </p:sp>
    </p:spTree>
    <p:extLst>
      <p:ext uri="{BB962C8B-B14F-4D97-AF65-F5344CB8AC3E}">
        <p14:creationId xmlns:p14="http://schemas.microsoft.com/office/powerpoint/2010/main" val="170268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12</a:t>
            </a:fld>
            <a:endParaRPr lang="en-US" dirty="0"/>
          </a:p>
        </p:txBody>
      </p:sp>
    </p:spTree>
    <p:extLst>
      <p:ext uri="{BB962C8B-B14F-4D97-AF65-F5344CB8AC3E}">
        <p14:creationId xmlns:p14="http://schemas.microsoft.com/office/powerpoint/2010/main" val="3809800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13</a:t>
            </a:fld>
            <a:endParaRPr lang="en-US" dirty="0"/>
          </a:p>
        </p:txBody>
      </p:sp>
    </p:spTree>
    <p:extLst>
      <p:ext uri="{BB962C8B-B14F-4D97-AF65-F5344CB8AC3E}">
        <p14:creationId xmlns:p14="http://schemas.microsoft.com/office/powerpoint/2010/main" val="4042962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14</a:t>
            </a:fld>
            <a:endParaRPr lang="en-US" dirty="0"/>
          </a:p>
        </p:txBody>
      </p:sp>
    </p:spTree>
    <p:extLst>
      <p:ext uri="{BB962C8B-B14F-4D97-AF65-F5344CB8AC3E}">
        <p14:creationId xmlns:p14="http://schemas.microsoft.com/office/powerpoint/2010/main" val="2625450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15</a:t>
            </a:fld>
            <a:endParaRPr lang="en-US" dirty="0"/>
          </a:p>
        </p:txBody>
      </p:sp>
    </p:spTree>
    <p:extLst>
      <p:ext uri="{BB962C8B-B14F-4D97-AF65-F5344CB8AC3E}">
        <p14:creationId xmlns:p14="http://schemas.microsoft.com/office/powerpoint/2010/main" val="2395171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16</a:t>
            </a:fld>
            <a:endParaRPr lang="en-US" dirty="0"/>
          </a:p>
        </p:txBody>
      </p:sp>
    </p:spTree>
    <p:extLst>
      <p:ext uri="{BB962C8B-B14F-4D97-AF65-F5344CB8AC3E}">
        <p14:creationId xmlns:p14="http://schemas.microsoft.com/office/powerpoint/2010/main" val="189874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17</a:t>
            </a:fld>
            <a:endParaRPr lang="en-US" dirty="0"/>
          </a:p>
        </p:txBody>
      </p:sp>
    </p:spTree>
    <p:extLst>
      <p:ext uri="{BB962C8B-B14F-4D97-AF65-F5344CB8AC3E}">
        <p14:creationId xmlns:p14="http://schemas.microsoft.com/office/powerpoint/2010/main" val="354039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18</a:t>
            </a:fld>
            <a:endParaRPr lang="en-US" dirty="0"/>
          </a:p>
        </p:txBody>
      </p:sp>
    </p:spTree>
    <p:extLst>
      <p:ext uri="{BB962C8B-B14F-4D97-AF65-F5344CB8AC3E}">
        <p14:creationId xmlns:p14="http://schemas.microsoft.com/office/powerpoint/2010/main" val="1713144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19</a:t>
            </a:fld>
            <a:endParaRPr lang="en-US" dirty="0"/>
          </a:p>
        </p:txBody>
      </p:sp>
    </p:spTree>
    <p:extLst>
      <p:ext uri="{BB962C8B-B14F-4D97-AF65-F5344CB8AC3E}">
        <p14:creationId xmlns:p14="http://schemas.microsoft.com/office/powerpoint/2010/main" val="347799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2</a:t>
            </a:fld>
            <a:endParaRPr lang="en-US" dirty="0"/>
          </a:p>
        </p:txBody>
      </p:sp>
    </p:spTree>
    <p:extLst>
      <p:ext uri="{BB962C8B-B14F-4D97-AF65-F5344CB8AC3E}">
        <p14:creationId xmlns:p14="http://schemas.microsoft.com/office/powerpoint/2010/main" val="2278010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20</a:t>
            </a:fld>
            <a:endParaRPr lang="en-US" dirty="0"/>
          </a:p>
        </p:txBody>
      </p:sp>
    </p:spTree>
    <p:extLst>
      <p:ext uri="{BB962C8B-B14F-4D97-AF65-F5344CB8AC3E}">
        <p14:creationId xmlns:p14="http://schemas.microsoft.com/office/powerpoint/2010/main" val="13646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21</a:t>
            </a:fld>
            <a:endParaRPr lang="en-US" dirty="0"/>
          </a:p>
        </p:txBody>
      </p:sp>
    </p:spTree>
    <p:extLst>
      <p:ext uri="{BB962C8B-B14F-4D97-AF65-F5344CB8AC3E}">
        <p14:creationId xmlns:p14="http://schemas.microsoft.com/office/powerpoint/2010/main" val="142382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22</a:t>
            </a:fld>
            <a:endParaRPr lang="en-US" dirty="0"/>
          </a:p>
        </p:txBody>
      </p:sp>
    </p:spTree>
    <p:extLst>
      <p:ext uri="{BB962C8B-B14F-4D97-AF65-F5344CB8AC3E}">
        <p14:creationId xmlns:p14="http://schemas.microsoft.com/office/powerpoint/2010/main" val="330634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3</a:t>
            </a:fld>
            <a:endParaRPr lang="en-US" dirty="0"/>
          </a:p>
        </p:txBody>
      </p:sp>
    </p:spTree>
    <p:extLst>
      <p:ext uri="{BB962C8B-B14F-4D97-AF65-F5344CB8AC3E}">
        <p14:creationId xmlns:p14="http://schemas.microsoft.com/office/powerpoint/2010/main" val="1909642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4</a:t>
            </a:fld>
            <a:endParaRPr lang="en-US" dirty="0"/>
          </a:p>
        </p:txBody>
      </p:sp>
    </p:spTree>
    <p:extLst>
      <p:ext uri="{BB962C8B-B14F-4D97-AF65-F5344CB8AC3E}">
        <p14:creationId xmlns:p14="http://schemas.microsoft.com/office/powerpoint/2010/main" val="173671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5</a:t>
            </a:fld>
            <a:endParaRPr lang="en-US" dirty="0"/>
          </a:p>
        </p:txBody>
      </p:sp>
    </p:spTree>
    <p:extLst>
      <p:ext uri="{BB962C8B-B14F-4D97-AF65-F5344CB8AC3E}">
        <p14:creationId xmlns:p14="http://schemas.microsoft.com/office/powerpoint/2010/main" val="428459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6</a:t>
            </a:fld>
            <a:endParaRPr lang="en-US" dirty="0"/>
          </a:p>
        </p:txBody>
      </p:sp>
    </p:spTree>
    <p:extLst>
      <p:ext uri="{BB962C8B-B14F-4D97-AF65-F5344CB8AC3E}">
        <p14:creationId xmlns:p14="http://schemas.microsoft.com/office/powerpoint/2010/main" val="2754624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7</a:t>
            </a:fld>
            <a:endParaRPr lang="en-US" dirty="0"/>
          </a:p>
        </p:txBody>
      </p:sp>
    </p:spTree>
    <p:extLst>
      <p:ext uri="{BB962C8B-B14F-4D97-AF65-F5344CB8AC3E}">
        <p14:creationId xmlns:p14="http://schemas.microsoft.com/office/powerpoint/2010/main" val="221021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8</a:t>
            </a:fld>
            <a:endParaRPr lang="en-US" dirty="0"/>
          </a:p>
        </p:txBody>
      </p:sp>
    </p:spTree>
    <p:extLst>
      <p:ext uri="{BB962C8B-B14F-4D97-AF65-F5344CB8AC3E}">
        <p14:creationId xmlns:p14="http://schemas.microsoft.com/office/powerpoint/2010/main" val="4193731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5C90C3-4902-426F-8E4D-CB5110E1D6CC}" type="slidenum">
              <a:rPr lang="en-US" smtClean="0"/>
              <a:t>9</a:t>
            </a:fld>
            <a:endParaRPr lang="en-US" dirty="0"/>
          </a:p>
        </p:txBody>
      </p:sp>
    </p:spTree>
    <p:extLst>
      <p:ext uri="{BB962C8B-B14F-4D97-AF65-F5344CB8AC3E}">
        <p14:creationId xmlns:p14="http://schemas.microsoft.com/office/powerpoint/2010/main" val="147311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6686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49528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51700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2287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46729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93482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800768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21069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7588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49293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2952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80477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7456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80657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06759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387782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84305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11/19/2013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dirty="0"/>
          </a:p>
        </p:txBody>
      </p:sp>
    </p:spTree>
    <p:extLst>
      <p:ext uri="{BB962C8B-B14F-4D97-AF65-F5344CB8AC3E}">
        <p14:creationId xmlns:p14="http://schemas.microsoft.com/office/powerpoint/2010/main" val="166069774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Building Data Bound Web </a:t>
            </a:r>
            <a:br>
              <a:rPr lang="en-US" dirty="0"/>
            </a:br>
            <a:r>
              <a:rPr lang="en-US" dirty="0"/>
              <a:t>User Interfaces</a:t>
            </a:r>
          </a:p>
        </p:txBody>
      </p:sp>
      <p:sp>
        <p:nvSpPr>
          <p:cNvPr id="3" name="Subtitle 2"/>
          <p:cNvSpPr>
            <a:spLocks noGrp="1"/>
          </p:cNvSpPr>
          <p:nvPr>
            <p:ph type="subTitle" idx="1"/>
          </p:nvPr>
        </p:nvSpPr>
        <p:spPr/>
        <p:txBody>
          <a:bodyPr/>
          <a:lstStyle/>
          <a:p>
            <a:r>
              <a:rPr lang="en-US" dirty="0" smtClean="0"/>
              <a:t>(Section 8)</a:t>
            </a:r>
            <a:endParaRPr lang="en-US" dirty="0"/>
          </a:p>
        </p:txBody>
      </p:sp>
    </p:spTree>
    <p:extLst>
      <p:ext uri="{BB962C8B-B14F-4D97-AF65-F5344CB8AC3E}">
        <p14:creationId xmlns:p14="http://schemas.microsoft.com/office/powerpoint/2010/main" val="3106202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Building data bound table UIs</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84310" y="0"/>
            <a:ext cx="2272554" cy="1236373"/>
          </a:xfrm>
          <a:prstGeom prst="rect">
            <a:avLst/>
          </a:prstGeom>
        </p:spPr>
      </p:pic>
      <p:sp>
        <p:nvSpPr>
          <p:cNvPr id="7" name="Content Placeholder 2"/>
          <p:cNvSpPr>
            <a:spLocks noGrp="1"/>
          </p:cNvSpPr>
          <p:nvPr>
            <p:ph idx="1"/>
          </p:nvPr>
        </p:nvSpPr>
        <p:spPr>
          <a:xfrm>
            <a:off x="1484310" y="1544729"/>
            <a:ext cx="10018713" cy="4957671"/>
          </a:xfrm>
        </p:spPr>
        <p:txBody>
          <a:bodyPr>
            <a:normAutofit/>
          </a:bodyPr>
          <a:lstStyle/>
          <a:p>
            <a:r>
              <a:rPr lang="en-US" dirty="0"/>
              <a:t>The table UI is one of the very popular UI components for presenting a collection of rows to end users. In general, displaying data collection on a table UI involves the following tasks:</a:t>
            </a:r>
          </a:p>
          <a:p>
            <a:pPr lvl="1" fontAlgn="base"/>
            <a:r>
              <a:rPr lang="en-US" dirty="0"/>
              <a:t>Invoking business services for reading data collection</a:t>
            </a:r>
          </a:p>
          <a:p>
            <a:pPr lvl="1" fontAlgn="base"/>
            <a:r>
              <a:rPr lang="en-US" dirty="0"/>
              <a:t>Populating the UI with retrieved </a:t>
            </a:r>
            <a:r>
              <a:rPr lang="en-US" dirty="0" smtClean="0"/>
              <a:t>collection</a:t>
            </a:r>
          </a:p>
          <a:p>
            <a:pPr fontAlgn="base"/>
            <a:r>
              <a:rPr lang="en-US" dirty="0"/>
              <a:t>When you build a table component by dragging and dropping a data collection on a page, the IDE generates the following:</a:t>
            </a:r>
          </a:p>
          <a:p>
            <a:pPr lvl="1" fontAlgn="base"/>
            <a:r>
              <a:rPr lang="en-US" dirty="0"/>
              <a:t>Code for </a:t>
            </a:r>
            <a:r>
              <a:rPr lang="en-US" b="1" dirty="0"/>
              <a:t>&lt;</a:t>
            </a:r>
            <a:r>
              <a:rPr lang="en-US" b="1" dirty="0" err="1"/>
              <a:t>af:table</a:t>
            </a:r>
            <a:r>
              <a:rPr lang="en-US" b="1" dirty="0"/>
              <a:t>&gt;</a:t>
            </a:r>
            <a:r>
              <a:rPr lang="en-US" dirty="0"/>
              <a:t> component in the JSF page </a:t>
            </a:r>
            <a:endParaRPr lang="en-US" dirty="0" smtClean="0"/>
          </a:p>
          <a:p>
            <a:pPr lvl="1" fontAlgn="base"/>
            <a:r>
              <a:rPr lang="en-US" dirty="0"/>
              <a:t>Binding definition for the table in the page definition </a:t>
            </a:r>
            <a:r>
              <a:rPr lang="en-US" dirty="0" smtClean="0"/>
              <a:t>file</a:t>
            </a:r>
          </a:p>
          <a:p>
            <a:pPr lvl="2" fontAlgn="base"/>
            <a:r>
              <a:rPr lang="en-US" dirty="0"/>
              <a:t>An executable iterator binding </a:t>
            </a:r>
            <a:endParaRPr lang="en-US" dirty="0" smtClean="0"/>
          </a:p>
          <a:p>
            <a:pPr lvl="2" fontAlgn="base"/>
            <a:r>
              <a:rPr lang="en-US" dirty="0"/>
              <a:t>A tree binding definition that describes the attributes of a row present in the </a:t>
            </a:r>
            <a:r>
              <a:rPr lang="en-US" dirty="0" smtClean="0"/>
              <a:t>collection.</a:t>
            </a:r>
            <a:endParaRPr lang="en-US" dirty="0"/>
          </a:p>
        </p:txBody>
      </p:sp>
    </p:spTree>
    <p:extLst>
      <p:ext uri="{BB962C8B-B14F-4D97-AF65-F5344CB8AC3E}">
        <p14:creationId xmlns:p14="http://schemas.microsoft.com/office/powerpoint/2010/main" val="3173880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Deleting a row</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84310" y="0"/>
            <a:ext cx="2272554" cy="1236373"/>
          </a:xfrm>
          <a:prstGeom prst="rect">
            <a:avLst/>
          </a:prstGeom>
        </p:spPr>
      </p:pic>
      <p:sp>
        <p:nvSpPr>
          <p:cNvPr id="7" name="Content Placeholder 2"/>
          <p:cNvSpPr>
            <a:spLocks noGrp="1"/>
          </p:cNvSpPr>
          <p:nvPr>
            <p:ph idx="1"/>
          </p:nvPr>
        </p:nvSpPr>
        <p:spPr>
          <a:xfrm>
            <a:off x="1484310" y="1544729"/>
            <a:ext cx="10018713" cy="4957671"/>
          </a:xfrm>
        </p:spPr>
        <p:txBody>
          <a:bodyPr>
            <a:normAutofit/>
          </a:bodyPr>
          <a:lstStyle/>
          <a:p>
            <a:r>
              <a:rPr lang="en-US" dirty="0"/>
              <a:t>To add a delete functionality, perform the following steps:</a:t>
            </a:r>
          </a:p>
          <a:p>
            <a:pPr lvl="1" fontAlgn="base"/>
            <a:r>
              <a:rPr lang="en-US" dirty="0"/>
              <a:t>Go to the </a:t>
            </a:r>
            <a:r>
              <a:rPr lang="en-US" b="1" dirty="0"/>
              <a:t>Data Controls</a:t>
            </a:r>
            <a:r>
              <a:rPr lang="en-US" dirty="0"/>
              <a:t> panel and select the data collection used for building the table, then expand the </a:t>
            </a:r>
            <a:r>
              <a:rPr lang="en-US" b="1" dirty="0"/>
              <a:t>Operations</a:t>
            </a:r>
            <a:r>
              <a:rPr lang="en-US" dirty="0"/>
              <a:t> node.</a:t>
            </a:r>
          </a:p>
          <a:p>
            <a:pPr lvl="1" fontAlgn="base"/>
            <a:r>
              <a:rPr lang="en-US" dirty="0"/>
              <a:t>Drag the </a:t>
            </a:r>
            <a:r>
              <a:rPr lang="en-US" b="1" dirty="0"/>
              <a:t>Delete</a:t>
            </a:r>
            <a:r>
              <a:rPr lang="en-US" dirty="0"/>
              <a:t> operation and drop it on the </a:t>
            </a:r>
            <a:r>
              <a:rPr lang="en-US" dirty="0" smtClean="0"/>
              <a:t>page.</a:t>
            </a:r>
            <a:endParaRPr lang="en-US" dirty="0"/>
          </a:p>
        </p:txBody>
      </p:sp>
    </p:spTree>
    <p:extLst>
      <p:ext uri="{BB962C8B-B14F-4D97-AF65-F5344CB8AC3E}">
        <p14:creationId xmlns:p14="http://schemas.microsoft.com/office/powerpoint/2010/main" val="3116638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Committing changes</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84310" y="0"/>
            <a:ext cx="2272554" cy="1236373"/>
          </a:xfrm>
          <a:prstGeom prst="rect">
            <a:avLst/>
          </a:prstGeom>
        </p:spPr>
      </p:pic>
      <p:sp>
        <p:nvSpPr>
          <p:cNvPr id="7" name="Content Placeholder 2"/>
          <p:cNvSpPr>
            <a:spLocks noGrp="1"/>
          </p:cNvSpPr>
          <p:nvPr>
            <p:ph idx="1"/>
          </p:nvPr>
        </p:nvSpPr>
        <p:spPr>
          <a:xfrm>
            <a:off x="1484310" y="1544729"/>
            <a:ext cx="10018713" cy="4957671"/>
          </a:xfrm>
        </p:spPr>
        <p:txBody>
          <a:bodyPr>
            <a:normAutofit/>
          </a:bodyPr>
          <a:lstStyle/>
          <a:p>
            <a:r>
              <a:rPr lang="en-US" dirty="0"/>
              <a:t>To add the save functionality, drag the </a:t>
            </a:r>
            <a:r>
              <a:rPr lang="en-US" b="1" dirty="0"/>
              <a:t>Commit</a:t>
            </a:r>
            <a:r>
              <a:rPr lang="en-US" dirty="0"/>
              <a:t> operation from </a:t>
            </a:r>
            <a:r>
              <a:rPr lang="en-US" b="1" dirty="0"/>
              <a:t>Data Controls</a:t>
            </a:r>
            <a:r>
              <a:rPr lang="en-US" dirty="0"/>
              <a:t> and drop it on a page as an action </a:t>
            </a:r>
            <a:r>
              <a:rPr lang="en-US" dirty="0" smtClean="0"/>
              <a:t>component by choosing the appropriate component displayed in the context menu.</a:t>
            </a:r>
            <a:endParaRPr lang="en-US" dirty="0"/>
          </a:p>
        </p:txBody>
      </p:sp>
    </p:spTree>
    <p:extLst>
      <p:ext uri="{BB962C8B-B14F-4D97-AF65-F5344CB8AC3E}">
        <p14:creationId xmlns:p14="http://schemas.microsoft.com/office/powerpoint/2010/main" val="3850726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9"/>
            <a:ext cx="10018713" cy="1268862"/>
          </a:xfrm>
        </p:spPr>
        <p:txBody>
          <a:bodyPr>
            <a:normAutofit fontScale="90000"/>
          </a:bodyPr>
          <a:lstStyle/>
          <a:p>
            <a:r>
              <a:rPr lang="en-US" b="1" dirty="0"/>
              <a:t>Declaratively reading the attribute value from the currently selected row</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2272554" cy="1236373"/>
          </a:xfrm>
          <a:prstGeom prst="rect">
            <a:avLst/>
          </a:prstGeom>
        </p:spPr>
      </p:pic>
      <p:sp>
        <p:nvSpPr>
          <p:cNvPr id="7" name="Content Placeholder 2"/>
          <p:cNvSpPr>
            <a:spLocks noGrp="1"/>
          </p:cNvSpPr>
          <p:nvPr>
            <p:ph idx="1"/>
          </p:nvPr>
        </p:nvSpPr>
        <p:spPr>
          <a:xfrm>
            <a:off x="1484310" y="1727201"/>
            <a:ext cx="10018713" cy="4775199"/>
          </a:xfrm>
        </p:spPr>
        <p:txBody>
          <a:bodyPr>
            <a:normAutofit/>
          </a:bodyPr>
          <a:lstStyle/>
          <a:p>
            <a:r>
              <a:rPr lang="en-US" dirty="0"/>
              <a:t>It is very common that when a row is selected in a table, you may want to update other fields in the UI or call some specific operations with attributes from the selected row</a:t>
            </a:r>
            <a:r>
              <a:rPr lang="en-US" dirty="0" smtClean="0"/>
              <a:t>.</a:t>
            </a:r>
          </a:p>
          <a:p>
            <a:r>
              <a:rPr lang="en-US" dirty="0" smtClean="0"/>
              <a:t>In Page Definition :</a:t>
            </a:r>
          </a:p>
          <a:p>
            <a:pPr marL="219075" marR="1303655" indent="0">
              <a:lnSpc>
                <a:spcPct val="104000"/>
              </a:lnSpc>
              <a:spcBef>
                <a:spcPts val="0"/>
              </a:spcBef>
              <a:spcAft>
                <a:spcPts val="95"/>
              </a:spcAft>
              <a:buNone/>
            </a:pP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&lt;</a:t>
            </a:r>
            <a:r>
              <a:rPr lang="en-US" sz="1600" dirty="0" err="1"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attributeValues</a:t>
            </a: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 </a:t>
            </a:r>
            <a:r>
              <a:rPr lang="en-US" sz="1600" dirty="0" err="1"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IterBinding</a:t>
            </a: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a:t>
            </a:r>
            <a:r>
              <a:rPr lang="en-US" sz="1600" dirty="0" err="1"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DepartmentsIterator</a:t>
            </a: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 id="</a:t>
            </a:r>
            <a:r>
              <a:rPr lang="en-US" sz="1600" dirty="0" err="1"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DepartmentName</a:t>
            </a: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"&gt;</a:t>
            </a:r>
          </a:p>
          <a:p>
            <a:pPr marL="219075" marR="1303655" indent="0">
              <a:lnSpc>
                <a:spcPct val="104000"/>
              </a:lnSpc>
              <a:spcBef>
                <a:spcPts val="0"/>
              </a:spcBef>
              <a:spcAft>
                <a:spcPts val="95"/>
              </a:spcAft>
              <a:buNone/>
            </a:pP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&lt;</a:t>
            </a:r>
            <a:r>
              <a:rPr lang="en-US" sz="1600" dirty="0" err="1"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AttrNames</a:t>
            </a: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&gt;</a:t>
            </a:r>
            <a:endParaRPr lang="en-US" sz="2000" dirty="0" smtClean="0">
              <a:solidFill>
                <a:srgbClr val="000000"/>
              </a:solidFill>
              <a:latin typeface="Book Antiqua" panose="02040602050305030304" pitchFamily="18" charset="0"/>
              <a:ea typeface="Book Antiqua" panose="02040602050305030304" pitchFamily="18" charset="0"/>
              <a:cs typeface="Book Antiqua" panose="02040602050305030304" pitchFamily="18" charset="0"/>
            </a:endParaRPr>
          </a:p>
          <a:p>
            <a:pPr marL="219075" marR="0" indent="0">
              <a:lnSpc>
                <a:spcPct val="104000"/>
              </a:lnSpc>
              <a:spcBef>
                <a:spcPts val="0"/>
              </a:spcBef>
              <a:spcAft>
                <a:spcPts val="95"/>
              </a:spcAft>
              <a:buNone/>
            </a:pP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        &lt;Item Value="</a:t>
            </a:r>
            <a:r>
              <a:rPr lang="en-US" sz="1600" dirty="0" err="1"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DepartmentName</a:t>
            </a: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"/&gt;</a:t>
            </a:r>
            <a:endParaRPr lang="en-US" sz="2000" dirty="0" smtClean="0">
              <a:solidFill>
                <a:srgbClr val="000000"/>
              </a:solidFill>
              <a:latin typeface="Book Antiqua" panose="02040602050305030304" pitchFamily="18" charset="0"/>
              <a:ea typeface="Book Antiqua" panose="02040602050305030304" pitchFamily="18" charset="0"/>
              <a:cs typeface="Book Antiqua" panose="02040602050305030304" pitchFamily="18" charset="0"/>
            </a:endParaRPr>
          </a:p>
          <a:p>
            <a:pPr marL="219075" marR="0" indent="0">
              <a:lnSpc>
                <a:spcPct val="104000"/>
              </a:lnSpc>
              <a:spcBef>
                <a:spcPts val="0"/>
              </a:spcBef>
              <a:spcAft>
                <a:spcPts val="95"/>
              </a:spcAft>
              <a:buNone/>
            </a:pP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&lt;/</a:t>
            </a:r>
            <a:r>
              <a:rPr lang="en-US" sz="1600" dirty="0" err="1"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AttrNames</a:t>
            </a: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&gt;</a:t>
            </a:r>
            <a:endParaRPr lang="en-US" sz="2000" dirty="0" smtClean="0">
              <a:solidFill>
                <a:srgbClr val="000000"/>
              </a:solidFill>
              <a:latin typeface="Book Antiqua" panose="02040602050305030304" pitchFamily="18" charset="0"/>
              <a:ea typeface="Book Antiqua" panose="02040602050305030304" pitchFamily="18" charset="0"/>
              <a:cs typeface="Book Antiqua" panose="02040602050305030304" pitchFamily="18" charset="0"/>
            </a:endParaRPr>
          </a:p>
          <a:p>
            <a:pPr marL="219075" marR="0" indent="0">
              <a:lnSpc>
                <a:spcPct val="104000"/>
              </a:lnSpc>
              <a:spcBef>
                <a:spcPts val="0"/>
              </a:spcBef>
              <a:spcAft>
                <a:spcPts val="1075"/>
              </a:spcAft>
              <a:buNone/>
            </a:pP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&lt;/</a:t>
            </a:r>
            <a:r>
              <a:rPr lang="en-US" sz="1600" dirty="0" err="1"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attributeValues</a:t>
            </a:r>
            <a:r>
              <a:rPr lang="en-US" sz="16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&gt;</a:t>
            </a:r>
            <a:endParaRPr lang="en-US" dirty="0"/>
          </a:p>
          <a:p>
            <a:pPr marL="561975" indent="-342900">
              <a:lnSpc>
                <a:spcPct val="104000"/>
              </a:lnSpc>
              <a:spcBef>
                <a:spcPts val="0"/>
              </a:spcBef>
              <a:spcAft>
                <a:spcPts val="1075"/>
              </a:spcAft>
            </a:pPr>
            <a:r>
              <a:rPr lang="en-US" dirty="0"/>
              <a:t>In </a:t>
            </a:r>
            <a:r>
              <a:rPr lang="en-US" dirty="0" err="1"/>
              <a:t>Jsf</a:t>
            </a:r>
            <a:r>
              <a:rPr lang="en-US" dirty="0"/>
              <a:t> </a:t>
            </a:r>
            <a:r>
              <a:rPr lang="en-US" dirty="0" smtClean="0"/>
              <a:t>Page :</a:t>
            </a:r>
            <a:endParaRPr lang="en-US" dirty="0"/>
          </a:p>
          <a:p>
            <a:pPr marL="219075" marR="1905" indent="0">
              <a:lnSpc>
                <a:spcPct val="103000"/>
              </a:lnSpc>
              <a:spcBef>
                <a:spcPts val="0"/>
              </a:spcBef>
              <a:spcAft>
                <a:spcPts val="165"/>
              </a:spcAft>
              <a:buNone/>
            </a:pPr>
            <a:r>
              <a:rPr lang="en-US" sz="18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a:t>
            </a:r>
            <a:r>
              <a:rPr lang="en-US" sz="1800" dirty="0" err="1">
                <a:solidFill>
                  <a:srgbClr val="000000"/>
                </a:solidFill>
                <a:latin typeface="Courier New" panose="02070309020205020404" pitchFamily="49" charset="0"/>
                <a:ea typeface="Courier New" panose="02070309020205020404" pitchFamily="49" charset="0"/>
                <a:cs typeface="Book Antiqua" panose="02040602050305030304" pitchFamily="18" charset="0"/>
              </a:rPr>
              <a:t>bindings.DepartmentName.inputValue</a:t>
            </a:r>
            <a:r>
              <a:rPr lang="en-US" sz="18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a:t>
            </a:r>
            <a:endParaRPr lang="en-US" sz="1800" dirty="0">
              <a:solidFill>
                <a:srgbClr val="000000"/>
              </a:solidFill>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619632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9"/>
            <a:ext cx="10018713" cy="1268862"/>
          </a:xfrm>
        </p:spPr>
        <p:txBody>
          <a:bodyPr>
            <a:normAutofit/>
          </a:bodyPr>
          <a:lstStyle/>
          <a:p>
            <a:r>
              <a:rPr lang="en-US" b="1" dirty="0"/>
              <a:t>Building data bound master-detail UIs</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2272554" cy="1236373"/>
          </a:xfrm>
          <a:prstGeom prst="rect">
            <a:avLst/>
          </a:prstGeom>
        </p:spPr>
      </p:pic>
      <p:sp>
        <p:nvSpPr>
          <p:cNvPr id="7" name="Content Placeholder 2"/>
          <p:cNvSpPr>
            <a:spLocks noGrp="1"/>
          </p:cNvSpPr>
          <p:nvPr>
            <p:ph idx="1"/>
          </p:nvPr>
        </p:nvSpPr>
        <p:spPr>
          <a:xfrm>
            <a:off x="1484310" y="1727201"/>
            <a:ext cx="10018713" cy="4775199"/>
          </a:xfrm>
        </p:spPr>
        <p:txBody>
          <a:bodyPr>
            <a:normAutofit/>
          </a:bodyPr>
          <a:lstStyle/>
          <a:p>
            <a:r>
              <a:rPr lang="en-US" b="1" dirty="0"/>
              <a:t>Building a master-detail data </a:t>
            </a:r>
            <a:r>
              <a:rPr lang="en-US" b="1" dirty="0" smtClean="0"/>
              <a:t>model</a:t>
            </a:r>
          </a:p>
          <a:p>
            <a:r>
              <a:rPr lang="en-US" b="1" dirty="0"/>
              <a:t>Building a master-detail UI</a:t>
            </a:r>
            <a:endParaRPr lang="en-US" dirty="0"/>
          </a:p>
          <a:p>
            <a:r>
              <a:rPr lang="en-US" b="1" dirty="0"/>
              <a:t>What happens at runtime in the master-detail UI?</a:t>
            </a:r>
            <a:endParaRPr lang="en-US" dirty="0"/>
          </a:p>
          <a:p>
            <a:pPr lvl="1"/>
            <a:r>
              <a:rPr lang="en-US" dirty="0"/>
              <a:t>Master-detail coordination is enabled through a view link instance (</a:t>
            </a:r>
            <a:r>
              <a:rPr lang="en-US" b="1" dirty="0" err="1"/>
              <a:t>ViewLinkUsage</a:t>
            </a:r>
            <a:r>
              <a:rPr lang="en-US" dirty="0"/>
              <a:t>) in the application module that connects the appropriate master and detail view object instances. When you select a master row, the framework eagerly coordinates the detail collection with the master row by re-executing the detail view object. </a:t>
            </a:r>
          </a:p>
        </p:txBody>
      </p:sp>
    </p:spTree>
    <p:extLst>
      <p:ext uri="{BB962C8B-B14F-4D97-AF65-F5344CB8AC3E}">
        <p14:creationId xmlns:p14="http://schemas.microsoft.com/office/powerpoint/2010/main" val="1803081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9"/>
            <a:ext cx="10018713" cy="1268862"/>
          </a:xfrm>
        </p:spPr>
        <p:txBody>
          <a:bodyPr>
            <a:normAutofit/>
          </a:bodyPr>
          <a:lstStyle/>
          <a:p>
            <a:r>
              <a:rPr lang="en-US" b="1" dirty="0"/>
              <a:t>Building a data bound tree table UI</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2272554" cy="1236373"/>
          </a:xfrm>
          <a:prstGeom prst="rect">
            <a:avLst/>
          </a:prstGeom>
        </p:spPr>
      </p:pic>
      <p:sp>
        <p:nvSpPr>
          <p:cNvPr id="7" name="Content Placeholder 2"/>
          <p:cNvSpPr>
            <a:spLocks noGrp="1"/>
          </p:cNvSpPr>
          <p:nvPr>
            <p:ph idx="1"/>
          </p:nvPr>
        </p:nvSpPr>
        <p:spPr>
          <a:xfrm>
            <a:off x="1484310" y="1727201"/>
            <a:ext cx="10018713" cy="4775199"/>
          </a:xfrm>
        </p:spPr>
        <p:txBody>
          <a:bodyPr>
            <a:normAutofit/>
          </a:bodyPr>
          <a:lstStyle/>
          <a:p>
            <a:r>
              <a:rPr lang="en-US" dirty="0"/>
              <a:t>The tree table displays hierarchical data in tabular form by combining both tree and table UI functionalities in one component. </a:t>
            </a:r>
            <a:endParaRPr lang="en-US" dirty="0" smtClean="0"/>
          </a:p>
          <a:p>
            <a:r>
              <a:rPr lang="en-US" dirty="0"/>
              <a:t>All the view objects participating in the tree hierarchy must be linked through the view link definitions. While defining view links, you must make sure that the child </a:t>
            </a:r>
            <a:r>
              <a:rPr lang="en-US" dirty="0" err="1"/>
              <a:t>accessor</a:t>
            </a:r>
            <a:r>
              <a:rPr lang="en-US" dirty="0"/>
              <a:t> attribute(s) are enabled on all the parent view objects participating in the hierarchy</a:t>
            </a:r>
            <a:r>
              <a:rPr lang="en-US" dirty="0" smtClean="0"/>
              <a:t>.</a:t>
            </a:r>
          </a:p>
          <a:p>
            <a:r>
              <a:rPr lang="en-US" b="1" dirty="0"/>
              <a:t>Creating a tree table </a:t>
            </a:r>
            <a:r>
              <a:rPr lang="en-US" b="1" dirty="0" smtClean="0"/>
              <a:t>UI … </a:t>
            </a:r>
            <a:endParaRPr lang="en-US" dirty="0"/>
          </a:p>
          <a:p>
            <a:pPr marL="0" indent="0">
              <a:buNone/>
            </a:pPr>
            <a:endParaRPr lang="en-US" dirty="0"/>
          </a:p>
        </p:txBody>
      </p:sp>
    </p:spTree>
    <p:extLst>
      <p:ext uri="{BB962C8B-B14F-4D97-AF65-F5344CB8AC3E}">
        <p14:creationId xmlns:p14="http://schemas.microsoft.com/office/powerpoint/2010/main" val="504174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9"/>
            <a:ext cx="10018713" cy="1268862"/>
          </a:xfrm>
        </p:spPr>
        <p:txBody>
          <a:bodyPr>
            <a:normAutofit fontScale="90000"/>
          </a:bodyPr>
          <a:lstStyle/>
          <a:p>
            <a:r>
              <a:rPr lang="en-US" b="1" dirty="0"/>
              <a:t>What happens when you drop a data collection as a tree table on a page?</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2272554" cy="1236373"/>
          </a:xfrm>
          <a:prstGeom prst="rect">
            <a:avLst/>
          </a:prstGeom>
        </p:spPr>
      </p:pic>
      <p:sp>
        <p:nvSpPr>
          <p:cNvPr id="7" name="Content Placeholder 2"/>
          <p:cNvSpPr>
            <a:spLocks noGrp="1"/>
          </p:cNvSpPr>
          <p:nvPr>
            <p:ph idx="1"/>
          </p:nvPr>
        </p:nvSpPr>
        <p:spPr>
          <a:xfrm>
            <a:off x="1484310" y="1727201"/>
            <a:ext cx="10018713" cy="4775199"/>
          </a:xfrm>
        </p:spPr>
        <p:txBody>
          <a:bodyPr>
            <a:normAutofit/>
          </a:bodyPr>
          <a:lstStyle/>
          <a:p>
            <a:pPr fontAlgn="base"/>
            <a:r>
              <a:rPr lang="en-US" dirty="0"/>
              <a:t>Code for the </a:t>
            </a:r>
            <a:r>
              <a:rPr lang="en-US" sz="2200" b="1" dirty="0"/>
              <a:t>&lt;</a:t>
            </a:r>
            <a:r>
              <a:rPr lang="en-US" sz="2200" b="1" dirty="0" err="1"/>
              <a:t>af:treeTable</a:t>
            </a:r>
            <a:r>
              <a:rPr lang="en-US" sz="2200" b="1" dirty="0"/>
              <a:t>&gt;</a:t>
            </a:r>
            <a:r>
              <a:rPr lang="en-US" dirty="0"/>
              <a:t> component in the JSF page with all generic properties defaulted with values from the model definition (the topmost parent view object definition)</a:t>
            </a:r>
          </a:p>
          <a:p>
            <a:pPr fontAlgn="base"/>
            <a:r>
              <a:rPr lang="en-US" dirty="0"/>
              <a:t>Binding the definition for the tree table which includes an executable iterator binding and a tree control binding </a:t>
            </a:r>
            <a:r>
              <a:rPr lang="en-US" dirty="0" smtClean="0"/>
              <a:t>definition</a:t>
            </a:r>
            <a:endParaRPr lang="en-US" dirty="0"/>
          </a:p>
        </p:txBody>
      </p:sp>
    </p:spTree>
    <p:extLst>
      <p:ext uri="{BB962C8B-B14F-4D97-AF65-F5344CB8AC3E}">
        <p14:creationId xmlns:p14="http://schemas.microsoft.com/office/powerpoint/2010/main" val="1875161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9"/>
            <a:ext cx="10018713" cy="1268862"/>
          </a:xfrm>
        </p:spPr>
        <p:txBody>
          <a:bodyPr>
            <a:normAutofit fontScale="90000"/>
          </a:bodyPr>
          <a:lstStyle/>
          <a:p>
            <a:r>
              <a:rPr lang="en-US" b="1" dirty="0"/>
              <a:t>Synchronizing UIs using the target data source</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2272554" cy="1236373"/>
          </a:xfrm>
          <a:prstGeom prst="rect">
            <a:avLst/>
          </a:prstGeom>
        </p:spPr>
      </p:pic>
      <p:sp>
        <p:nvSpPr>
          <p:cNvPr id="7" name="Content Placeholder 2"/>
          <p:cNvSpPr>
            <a:spLocks noGrp="1"/>
          </p:cNvSpPr>
          <p:nvPr>
            <p:ph idx="1"/>
          </p:nvPr>
        </p:nvSpPr>
        <p:spPr>
          <a:xfrm>
            <a:off x="1484310" y="1727201"/>
            <a:ext cx="10018713" cy="2031999"/>
          </a:xfrm>
        </p:spPr>
        <p:txBody>
          <a:bodyPr>
            <a:normAutofit/>
          </a:bodyPr>
          <a:lstStyle/>
          <a:p>
            <a:pPr fontAlgn="base"/>
            <a:r>
              <a:rPr lang="en-US" dirty="0"/>
              <a:t>Whenever an employee node selection changes in the tree, the detailed parameter form on the right-hand side refreshes to reflect the new selection. The tree binding definition has declarative support for building such screens, which may help you to synchronize other parts of the page with the selection of a node in the tree.</a:t>
            </a:r>
          </a:p>
        </p:txBody>
      </p:sp>
      <p:grpSp>
        <p:nvGrpSpPr>
          <p:cNvPr id="5" name="Group 4"/>
          <p:cNvGrpSpPr/>
          <p:nvPr/>
        </p:nvGrpSpPr>
        <p:grpSpPr>
          <a:xfrm>
            <a:off x="2678702" y="3759200"/>
            <a:ext cx="8003812" cy="2772229"/>
            <a:chOff x="0" y="0"/>
            <a:chExt cx="3903323" cy="1531788"/>
          </a:xfrm>
        </p:grpSpPr>
        <p:pic>
          <p:nvPicPr>
            <p:cNvPr id="6" name="Picture 5"/>
            <p:cNvPicPr/>
            <p:nvPr/>
          </p:nvPicPr>
          <p:blipFill>
            <a:blip r:embed="rId4"/>
            <a:stretch>
              <a:fillRect/>
            </a:stretch>
          </p:blipFill>
          <p:spPr>
            <a:xfrm>
              <a:off x="0" y="6"/>
              <a:ext cx="3903323" cy="1531782"/>
            </a:xfrm>
            <a:prstGeom prst="rect">
              <a:avLst/>
            </a:prstGeom>
          </p:spPr>
        </p:pic>
        <p:sp>
          <p:nvSpPr>
            <p:cNvPr id="8" name="Shape 36014"/>
            <p:cNvSpPr/>
            <p:nvPr/>
          </p:nvSpPr>
          <p:spPr>
            <a:xfrm>
              <a:off x="2" y="0"/>
              <a:ext cx="3903320" cy="1531785"/>
            </a:xfrm>
            <a:custGeom>
              <a:avLst/>
              <a:gdLst/>
              <a:ahLst/>
              <a:cxnLst/>
              <a:rect l="0" t="0" r="0" b="0"/>
              <a:pathLst>
                <a:path w="3903320" h="1531785">
                  <a:moveTo>
                    <a:pt x="0" y="1531785"/>
                  </a:moveTo>
                  <a:lnTo>
                    <a:pt x="3903320" y="1531785"/>
                  </a:lnTo>
                  <a:lnTo>
                    <a:pt x="3903320"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5054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9"/>
            <a:ext cx="10018713" cy="1268862"/>
          </a:xfrm>
        </p:spPr>
        <p:txBody>
          <a:bodyPr>
            <a:normAutofit fontScale="90000"/>
          </a:bodyPr>
          <a:lstStyle/>
          <a:p>
            <a:r>
              <a:rPr lang="en-US" b="1" dirty="0"/>
              <a:t>What happens at runtime in the target data source?</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2272554" cy="1236373"/>
          </a:xfrm>
          <a:prstGeom prst="rect">
            <a:avLst/>
          </a:prstGeom>
        </p:spPr>
      </p:pic>
      <p:sp>
        <p:nvSpPr>
          <p:cNvPr id="7" name="Content Placeholder 2"/>
          <p:cNvSpPr>
            <a:spLocks noGrp="1"/>
          </p:cNvSpPr>
          <p:nvPr>
            <p:ph idx="1"/>
          </p:nvPr>
        </p:nvSpPr>
        <p:spPr>
          <a:xfrm>
            <a:off x="1484310" y="1727201"/>
            <a:ext cx="10018713" cy="4876799"/>
          </a:xfrm>
        </p:spPr>
        <p:txBody>
          <a:bodyPr>
            <a:normAutofit/>
          </a:bodyPr>
          <a:lstStyle/>
          <a:p>
            <a:pPr fontAlgn="base"/>
            <a:r>
              <a:rPr lang="en-US" dirty="0"/>
              <a:t>Whenever the row selection changes in the source iterator, the binding layer will try to refresh target iterators by invoking the </a:t>
            </a:r>
            <a:r>
              <a:rPr lang="en-US" b="1" dirty="0" err="1"/>
              <a:t>setCurrentRowWithKey</a:t>
            </a:r>
            <a:r>
              <a:rPr lang="en-US" b="1" dirty="0"/>
              <a:t>(String </a:t>
            </a:r>
            <a:r>
              <a:rPr lang="en-US" b="1" dirty="0" err="1"/>
              <a:t>stringKey</a:t>
            </a:r>
            <a:r>
              <a:rPr lang="en-US" b="1" dirty="0"/>
              <a:t>)</a:t>
            </a:r>
            <a:r>
              <a:rPr lang="en-US" dirty="0"/>
              <a:t> method with the </a:t>
            </a:r>
            <a:r>
              <a:rPr lang="en-US" i="1" dirty="0"/>
              <a:t>Key</a:t>
            </a:r>
            <a:r>
              <a:rPr lang="en-US" dirty="0"/>
              <a:t> attribute(s) of the selected row of the source iterator. </a:t>
            </a:r>
            <a:r>
              <a:rPr lang="en-US"/>
              <a:t>All the UI elements bound to the target iterator will change during the subsequent render response phase in the same request processing cycle. </a:t>
            </a:r>
            <a:endParaRPr lang="en-US" dirty="0"/>
          </a:p>
        </p:txBody>
      </p:sp>
    </p:spTree>
    <p:extLst>
      <p:ext uri="{BB962C8B-B14F-4D97-AF65-F5344CB8AC3E}">
        <p14:creationId xmlns:p14="http://schemas.microsoft.com/office/powerpoint/2010/main" val="2050998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9"/>
            <a:ext cx="10018713" cy="1268862"/>
          </a:xfrm>
        </p:spPr>
        <p:txBody>
          <a:bodyPr>
            <a:normAutofit/>
          </a:bodyPr>
          <a:lstStyle/>
          <a:p>
            <a:r>
              <a:rPr lang="en-US" b="1" dirty="0"/>
              <a:t>Building data bound query search forms</a:t>
            </a:r>
            <a:endParaRPr lang="en-US" dirty="0"/>
          </a:p>
        </p:txBody>
      </p:sp>
      <p:sp>
        <p:nvSpPr>
          <p:cNvPr id="7" name="Content Placeholder 2"/>
          <p:cNvSpPr>
            <a:spLocks noGrp="1"/>
          </p:cNvSpPr>
          <p:nvPr>
            <p:ph idx="1"/>
          </p:nvPr>
        </p:nvSpPr>
        <p:spPr>
          <a:xfrm>
            <a:off x="1484310" y="1727201"/>
            <a:ext cx="10018713" cy="4876799"/>
          </a:xfrm>
        </p:spPr>
        <p:txBody>
          <a:bodyPr>
            <a:normAutofit/>
          </a:bodyPr>
          <a:lstStyle/>
          <a:p>
            <a:r>
              <a:rPr lang="en-US" dirty="0"/>
              <a:t>The Oracle ADF framework has out of the box support for building feature rich search panels when you use the view object for querying the data source. In fact the implementation is much easier than you </a:t>
            </a:r>
            <a:r>
              <a:rPr lang="en-US" dirty="0" smtClean="0"/>
              <a:t>thought.</a:t>
            </a:r>
          </a:p>
          <a:p>
            <a:r>
              <a:rPr lang="en-US" dirty="0"/>
              <a:t>ADF uses the model-driven approach for building query components whose query model is derived from the view criteria that you defined in a view object. </a:t>
            </a:r>
          </a:p>
        </p:txBody>
      </p:sp>
    </p:spTree>
    <p:extLst>
      <p:ext uri="{BB962C8B-B14F-4D97-AF65-F5344CB8AC3E}">
        <p14:creationId xmlns:p14="http://schemas.microsoft.com/office/powerpoint/2010/main" val="422124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The art of laying out </a:t>
            </a:r>
            <a:r>
              <a:rPr lang="en-US" b="1" dirty="0" smtClean="0"/>
              <a:t>pages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3771049"/>
              </p:ext>
            </p:extLst>
          </p:nvPr>
        </p:nvGraphicFramePr>
        <p:xfrm>
          <a:off x="2651994" y="1544729"/>
          <a:ext cx="4489035" cy="5224372"/>
        </p:xfrm>
        <a:graphic>
          <a:graphicData uri="http://schemas.openxmlformats.org/drawingml/2006/table">
            <a:tbl>
              <a:tblPr firstRow="1" firstCol="1" bandRow="1">
                <a:tableStyleId>{5C22544A-7EE6-4342-B048-85BDC9FD1C3A}</a:tableStyleId>
              </a:tblPr>
              <a:tblGrid>
                <a:gridCol w="2436174"/>
                <a:gridCol w="2052861"/>
              </a:tblGrid>
              <a:tr h="398604">
                <a:tc>
                  <a:txBody>
                    <a:bodyPr/>
                    <a:lstStyle/>
                    <a:p>
                      <a:pPr marL="71755" marR="0" indent="0" algn="ctr">
                        <a:lnSpc>
                          <a:spcPct val="115000"/>
                        </a:lnSpc>
                        <a:spcBef>
                          <a:spcPts val="0"/>
                        </a:spcBef>
                        <a:spcAft>
                          <a:spcPts val="0"/>
                        </a:spcAft>
                      </a:pPr>
                      <a:r>
                        <a:rPr lang="en-US" sz="1600" dirty="0">
                          <a:effectLst/>
                        </a:rPr>
                        <a:t>Component</a:t>
                      </a:r>
                      <a:endParaRPr lang="en-US" sz="20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nchor="ctr"/>
                </a:tc>
                <a:tc>
                  <a:txBody>
                    <a:bodyPr/>
                    <a:lstStyle/>
                    <a:p>
                      <a:pPr marL="0" marR="0" indent="0" algn="ctr">
                        <a:lnSpc>
                          <a:spcPct val="115000"/>
                        </a:lnSpc>
                        <a:spcBef>
                          <a:spcPts val="0"/>
                        </a:spcBef>
                        <a:spcAft>
                          <a:spcPts val="0"/>
                        </a:spcAft>
                      </a:pPr>
                      <a:r>
                        <a:rPr lang="en-US" sz="1600" dirty="0">
                          <a:effectLst/>
                        </a:rPr>
                        <a:t>Description</a:t>
                      </a:r>
                      <a:endParaRPr lang="en-US" sz="20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nchor="ctr"/>
                </a:tc>
              </a:tr>
              <a:tr h="416416">
                <a:tc>
                  <a:txBody>
                    <a:bodyPr/>
                    <a:lstStyle/>
                    <a:p>
                      <a:pPr marL="71755" marR="0" indent="0">
                        <a:lnSpc>
                          <a:spcPct val="115000"/>
                        </a:lnSpc>
                        <a:spcBef>
                          <a:spcPts val="0"/>
                        </a:spcBef>
                        <a:spcAft>
                          <a:spcPts val="0"/>
                        </a:spcAft>
                      </a:pPr>
                      <a:r>
                        <a:rPr lang="en-US" sz="1600" dirty="0" err="1">
                          <a:effectLst/>
                        </a:rPr>
                        <a:t>af:panelFormLayout</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c>
                  <a:txBody>
                    <a:bodyPr/>
                    <a:lstStyle/>
                    <a:p>
                      <a:pPr marL="0" marR="0" indent="0">
                        <a:lnSpc>
                          <a:spcPct val="115000"/>
                        </a:lnSpc>
                        <a:spcBef>
                          <a:spcPts val="0"/>
                        </a:spcBef>
                        <a:spcAft>
                          <a:spcPts val="0"/>
                        </a:spcAft>
                      </a:pPr>
                      <a:r>
                        <a:rPr lang="en-US" sz="800">
                          <a:effectLst/>
                        </a:rPr>
                        <a:t>Arranges items in columns or grids.</a:t>
                      </a:r>
                      <a:endParaRPr lang="en-US" sz="10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r>
              <a:tr h="597907">
                <a:tc>
                  <a:txBody>
                    <a:bodyPr/>
                    <a:lstStyle/>
                    <a:p>
                      <a:pPr marL="71755" marR="0" indent="0">
                        <a:lnSpc>
                          <a:spcPct val="115000"/>
                        </a:lnSpc>
                        <a:spcBef>
                          <a:spcPts val="0"/>
                        </a:spcBef>
                        <a:spcAft>
                          <a:spcPts val="0"/>
                        </a:spcAft>
                      </a:pPr>
                      <a:r>
                        <a:rPr lang="en-US" sz="1600">
                          <a:effectLst/>
                        </a:rPr>
                        <a:t>af:panelBorderLayout</a:t>
                      </a:r>
                      <a:endParaRPr lang="en-US" sz="16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c>
                  <a:txBody>
                    <a:bodyPr/>
                    <a:lstStyle/>
                    <a:p>
                      <a:pPr marL="0" marR="0" indent="0" algn="just">
                        <a:lnSpc>
                          <a:spcPct val="115000"/>
                        </a:lnSpc>
                        <a:spcBef>
                          <a:spcPts val="0"/>
                        </a:spcBef>
                        <a:spcAft>
                          <a:spcPts val="0"/>
                        </a:spcAft>
                      </a:pPr>
                      <a:r>
                        <a:rPr lang="en-US" sz="800">
                          <a:effectLst/>
                        </a:rPr>
                        <a:t>Places items in fixed, peripheral areas around a central area.</a:t>
                      </a:r>
                      <a:endParaRPr lang="en-US" sz="10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r>
              <a:tr h="847265">
                <a:tc>
                  <a:txBody>
                    <a:bodyPr/>
                    <a:lstStyle/>
                    <a:p>
                      <a:pPr marL="71755" marR="0" indent="0">
                        <a:lnSpc>
                          <a:spcPct val="103000"/>
                        </a:lnSpc>
                        <a:spcBef>
                          <a:spcPts val="0"/>
                        </a:spcBef>
                        <a:spcAft>
                          <a:spcPts val="25"/>
                        </a:spcAft>
                      </a:pPr>
                      <a:r>
                        <a:rPr lang="en-US" sz="1600">
                          <a:effectLst/>
                        </a:rPr>
                        <a:t>af: </a:t>
                      </a:r>
                    </a:p>
                    <a:p>
                      <a:pPr marL="71755" marR="0" indent="0">
                        <a:lnSpc>
                          <a:spcPct val="115000"/>
                        </a:lnSpc>
                        <a:spcBef>
                          <a:spcPts val="0"/>
                        </a:spcBef>
                        <a:spcAft>
                          <a:spcPts val="0"/>
                        </a:spcAft>
                      </a:pPr>
                      <a:r>
                        <a:rPr lang="en-US" sz="1600">
                          <a:effectLst/>
                        </a:rPr>
                        <a:t>panelStretchLayout </a:t>
                      </a:r>
                      <a:endParaRPr lang="en-US" sz="16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c>
                  <a:txBody>
                    <a:bodyPr/>
                    <a:lstStyle/>
                    <a:p>
                      <a:pPr marL="0" marR="11430" indent="0">
                        <a:lnSpc>
                          <a:spcPct val="115000"/>
                        </a:lnSpc>
                        <a:spcBef>
                          <a:spcPts val="0"/>
                        </a:spcBef>
                        <a:spcAft>
                          <a:spcPts val="0"/>
                        </a:spcAft>
                      </a:pPr>
                      <a:r>
                        <a:rPr lang="en-US" sz="800" dirty="0">
                          <a:effectLst/>
                        </a:rPr>
                        <a:t>Enables automatic component stretching in your pages. This contains top, bottom, start, center, and end facets to hold child components.</a:t>
                      </a:r>
                      <a:endParaRPr lang="en-US" sz="10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r>
              <a:tr h="985599">
                <a:tc>
                  <a:txBody>
                    <a:bodyPr/>
                    <a:lstStyle/>
                    <a:p>
                      <a:pPr marL="71755" marR="0" indent="0">
                        <a:lnSpc>
                          <a:spcPct val="115000"/>
                        </a:lnSpc>
                        <a:spcBef>
                          <a:spcPts val="0"/>
                        </a:spcBef>
                        <a:spcAft>
                          <a:spcPts val="0"/>
                        </a:spcAft>
                      </a:pPr>
                      <a:r>
                        <a:rPr lang="en-US" sz="1600" dirty="0" err="1">
                          <a:effectLst/>
                        </a:rPr>
                        <a:t>af:panelSplitter</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c>
                  <a:txBody>
                    <a:bodyPr/>
                    <a:lstStyle/>
                    <a:p>
                      <a:pPr marL="0" marR="10795" indent="0">
                        <a:lnSpc>
                          <a:spcPct val="115000"/>
                        </a:lnSpc>
                        <a:spcBef>
                          <a:spcPts val="0"/>
                        </a:spcBef>
                        <a:spcAft>
                          <a:spcPts val="0"/>
                        </a:spcAft>
                      </a:pPr>
                      <a:r>
                        <a:rPr lang="en-US" sz="800" dirty="0">
                          <a:effectLst/>
                        </a:rPr>
                        <a:t>Enables automatic component stretching in your pages. This divides a region into two parts (the first facet and the second facet) where you can place contents.</a:t>
                      </a:r>
                      <a:endParaRPr lang="en-US" sz="10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r>
              <a:tr h="659527">
                <a:tc>
                  <a:txBody>
                    <a:bodyPr/>
                    <a:lstStyle/>
                    <a:p>
                      <a:pPr marL="71755" marR="0" indent="0">
                        <a:lnSpc>
                          <a:spcPct val="115000"/>
                        </a:lnSpc>
                        <a:spcBef>
                          <a:spcPts val="0"/>
                        </a:spcBef>
                        <a:spcAft>
                          <a:spcPts val="0"/>
                        </a:spcAft>
                      </a:pPr>
                      <a:r>
                        <a:rPr lang="en-US" sz="1600" dirty="0" err="1">
                          <a:effectLst/>
                        </a:rPr>
                        <a:t>af:panelDashBoard</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c>
                  <a:txBody>
                    <a:bodyPr/>
                    <a:lstStyle/>
                    <a:p>
                      <a:pPr marL="0" marR="0" indent="0">
                        <a:lnSpc>
                          <a:spcPct val="115000"/>
                        </a:lnSpc>
                        <a:spcBef>
                          <a:spcPts val="0"/>
                        </a:spcBef>
                        <a:spcAft>
                          <a:spcPts val="0"/>
                        </a:spcAft>
                      </a:pPr>
                      <a:r>
                        <a:rPr lang="en-US" sz="800">
                          <a:effectLst/>
                        </a:rPr>
                        <a:t>Arranges child components column- wise.</a:t>
                      </a:r>
                      <a:endParaRPr lang="en-US" sz="10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r>
              <a:tr h="659527">
                <a:tc>
                  <a:txBody>
                    <a:bodyPr/>
                    <a:lstStyle/>
                    <a:p>
                      <a:pPr marL="71755" marR="0" indent="0">
                        <a:lnSpc>
                          <a:spcPct val="115000"/>
                        </a:lnSpc>
                        <a:spcBef>
                          <a:spcPts val="0"/>
                        </a:spcBef>
                        <a:spcAft>
                          <a:spcPts val="0"/>
                        </a:spcAft>
                      </a:pPr>
                      <a:r>
                        <a:rPr lang="en-US" sz="1600" dirty="0" err="1">
                          <a:effectLst/>
                        </a:rPr>
                        <a:t>af:panelAccordion</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c>
                  <a:txBody>
                    <a:bodyPr/>
                    <a:lstStyle/>
                    <a:p>
                      <a:pPr marL="0" marR="0" indent="0">
                        <a:lnSpc>
                          <a:spcPct val="115000"/>
                        </a:lnSpc>
                        <a:spcBef>
                          <a:spcPts val="0"/>
                        </a:spcBef>
                        <a:spcAft>
                          <a:spcPts val="0"/>
                        </a:spcAft>
                      </a:pPr>
                      <a:r>
                        <a:rPr lang="en-US" sz="800" dirty="0">
                          <a:effectLst/>
                        </a:rPr>
                        <a:t>Creates collapsible panes.</a:t>
                      </a:r>
                      <a:endParaRPr lang="en-US" sz="10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r>
              <a:tr h="659527">
                <a:tc>
                  <a:txBody>
                    <a:bodyPr/>
                    <a:lstStyle/>
                    <a:p>
                      <a:pPr marL="71755" marR="0" indent="0">
                        <a:lnSpc>
                          <a:spcPct val="115000"/>
                        </a:lnSpc>
                        <a:spcBef>
                          <a:spcPts val="0"/>
                        </a:spcBef>
                        <a:spcAft>
                          <a:spcPts val="0"/>
                        </a:spcAft>
                      </a:pPr>
                      <a:r>
                        <a:rPr lang="en-US" sz="1600" dirty="0" err="1">
                          <a:effectLst/>
                        </a:rPr>
                        <a:t>af:panelTabbed</a:t>
                      </a:r>
                      <a:endParaRPr lang="en-US" sz="12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c>
                  <a:txBody>
                    <a:bodyPr/>
                    <a:lstStyle/>
                    <a:p>
                      <a:pPr marL="0" marR="0" indent="0">
                        <a:lnSpc>
                          <a:spcPct val="115000"/>
                        </a:lnSpc>
                        <a:spcBef>
                          <a:spcPts val="0"/>
                        </a:spcBef>
                        <a:spcAft>
                          <a:spcPts val="0"/>
                        </a:spcAft>
                      </a:pPr>
                      <a:r>
                        <a:rPr lang="en-US" sz="1200" dirty="0">
                          <a:effectLst/>
                        </a:rPr>
                        <a:t>Creates stacked tabs.</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91540996"/>
              </p:ext>
            </p:extLst>
          </p:nvPr>
        </p:nvGraphicFramePr>
        <p:xfrm>
          <a:off x="7474856" y="1544729"/>
          <a:ext cx="4216852" cy="5197725"/>
        </p:xfrm>
        <a:graphic>
          <a:graphicData uri="http://schemas.openxmlformats.org/drawingml/2006/table">
            <a:tbl>
              <a:tblPr firstRow="1" firstCol="1" bandRow="1">
                <a:tableStyleId>{5C22544A-7EE6-4342-B048-85BDC9FD1C3A}</a:tableStyleId>
              </a:tblPr>
              <a:tblGrid>
                <a:gridCol w="2288463"/>
                <a:gridCol w="1928389"/>
              </a:tblGrid>
              <a:tr h="418002">
                <a:tc>
                  <a:txBody>
                    <a:bodyPr/>
                    <a:lstStyle/>
                    <a:p>
                      <a:pPr marL="71755" marR="0" indent="0" algn="ctr">
                        <a:lnSpc>
                          <a:spcPct val="115000"/>
                        </a:lnSpc>
                        <a:spcBef>
                          <a:spcPts val="0"/>
                        </a:spcBef>
                        <a:spcAft>
                          <a:spcPts val="0"/>
                        </a:spcAft>
                      </a:pPr>
                      <a:r>
                        <a:rPr lang="en-US" sz="1600" dirty="0">
                          <a:effectLst/>
                        </a:rPr>
                        <a:t>Component</a:t>
                      </a:r>
                      <a:endParaRPr lang="en-US" sz="20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nchor="ctr"/>
                </a:tc>
                <a:tc>
                  <a:txBody>
                    <a:bodyPr/>
                    <a:lstStyle/>
                    <a:p>
                      <a:pPr marL="0" marR="0" indent="0" algn="ctr">
                        <a:lnSpc>
                          <a:spcPct val="115000"/>
                        </a:lnSpc>
                        <a:spcBef>
                          <a:spcPts val="0"/>
                        </a:spcBef>
                        <a:spcAft>
                          <a:spcPts val="0"/>
                        </a:spcAft>
                      </a:pPr>
                      <a:r>
                        <a:rPr lang="en-US" sz="1600" dirty="0">
                          <a:effectLst/>
                        </a:rPr>
                        <a:t>Description</a:t>
                      </a:r>
                      <a:endParaRPr lang="en-US" sz="20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nchor="ctr"/>
                </a:tc>
              </a:tr>
              <a:tr h="418002">
                <a:tc>
                  <a:txBody>
                    <a:bodyPr/>
                    <a:lstStyle/>
                    <a:p>
                      <a:pPr marL="71755" marR="0" indent="0">
                        <a:lnSpc>
                          <a:spcPct val="115000"/>
                        </a:lnSpc>
                        <a:spcBef>
                          <a:spcPts val="0"/>
                        </a:spcBef>
                        <a:spcAft>
                          <a:spcPts val="0"/>
                        </a:spcAft>
                      </a:pPr>
                      <a:r>
                        <a:rPr lang="en-US" sz="1600" dirty="0" err="1">
                          <a:effectLst/>
                        </a:rPr>
                        <a:t>af:panelBox</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c>
                  <a:txBody>
                    <a:bodyPr/>
                    <a:lstStyle/>
                    <a:p>
                      <a:pPr marL="0" marR="0" indent="0">
                        <a:lnSpc>
                          <a:spcPct val="115000"/>
                        </a:lnSpc>
                        <a:spcBef>
                          <a:spcPts val="0"/>
                        </a:spcBef>
                        <a:spcAft>
                          <a:spcPts val="0"/>
                        </a:spcAft>
                      </a:pPr>
                      <a:r>
                        <a:rPr lang="en-US" sz="1050" dirty="0">
                          <a:effectLst/>
                        </a:rPr>
                        <a:t>Provides a titled box which can contain child components.</a:t>
                      </a:r>
                      <a:endParaRPr lang="en-US" sz="11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r>
              <a:tr h="415178">
                <a:tc>
                  <a:txBody>
                    <a:bodyPr/>
                    <a:lstStyle/>
                    <a:p>
                      <a:pPr marL="71755" marR="0" indent="0">
                        <a:lnSpc>
                          <a:spcPct val="115000"/>
                        </a:lnSpc>
                        <a:spcBef>
                          <a:spcPts val="0"/>
                        </a:spcBef>
                        <a:spcAft>
                          <a:spcPts val="0"/>
                        </a:spcAft>
                      </a:pPr>
                      <a:r>
                        <a:rPr lang="en-US" sz="1600" dirty="0" err="1">
                          <a:effectLst/>
                        </a:rPr>
                        <a:t>af:decorativeBox</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c>
                  <a:txBody>
                    <a:bodyPr/>
                    <a:lstStyle/>
                    <a:p>
                      <a:pPr marL="0" marR="0" indent="0">
                        <a:lnSpc>
                          <a:spcPct val="115000"/>
                        </a:lnSpc>
                        <a:spcBef>
                          <a:spcPts val="0"/>
                        </a:spcBef>
                        <a:spcAft>
                          <a:spcPts val="0"/>
                        </a:spcAft>
                      </a:pPr>
                      <a:r>
                        <a:rPr lang="en-US" sz="1200" dirty="0">
                          <a:effectLst/>
                        </a:rPr>
                        <a:t>Provides a decorative box for the child components.</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98161" marT="0" marB="0"/>
                </a:tc>
              </a:tr>
              <a:tr h="415178">
                <a:tc>
                  <a:txBody>
                    <a:bodyPr/>
                    <a:lstStyle/>
                    <a:p>
                      <a:pPr marL="71755" marR="0" indent="0">
                        <a:lnSpc>
                          <a:spcPct val="115000"/>
                        </a:lnSpc>
                        <a:spcBef>
                          <a:spcPts val="0"/>
                        </a:spcBef>
                        <a:spcAft>
                          <a:spcPts val="0"/>
                        </a:spcAft>
                      </a:pPr>
                      <a:r>
                        <a:rPr lang="en-US" sz="1600" dirty="0" err="1">
                          <a:effectLst/>
                        </a:rPr>
                        <a:t>af:showDetail</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c>
                  <a:txBody>
                    <a:bodyPr/>
                    <a:lstStyle/>
                    <a:p>
                      <a:pPr marL="0" marR="0" indent="0">
                        <a:lnSpc>
                          <a:spcPct val="115000"/>
                        </a:lnSpc>
                        <a:spcBef>
                          <a:spcPts val="0"/>
                        </a:spcBef>
                        <a:spcAft>
                          <a:spcPts val="0"/>
                        </a:spcAft>
                      </a:pPr>
                      <a:r>
                        <a:rPr lang="en-US" sz="1050">
                          <a:effectLst/>
                        </a:rPr>
                        <a:t>Hides and displays groups of content through the toggle icon.</a:t>
                      </a:r>
                      <a:endParaRPr lang="en-US" sz="11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r>
              <a:tr h="664849">
                <a:tc>
                  <a:txBody>
                    <a:bodyPr/>
                    <a:lstStyle/>
                    <a:p>
                      <a:pPr marL="71755" marR="0" indent="0">
                        <a:lnSpc>
                          <a:spcPct val="115000"/>
                        </a:lnSpc>
                        <a:spcBef>
                          <a:spcPts val="0"/>
                        </a:spcBef>
                        <a:spcAft>
                          <a:spcPts val="0"/>
                        </a:spcAft>
                      </a:pPr>
                      <a:r>
                        <a:rPr lang="en-US" sz="1600" dirty="0" err="1">
                          <a:effectLst/>
                        </a:rPr>
                        <a:t>af:panelGroupLayout</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c>
                  <a:txBody>
                    <a:bodyPr/>
                    <a:lstStyle/>
                    <a:p>
                      <a:pPr marL="0" marR="47625" indent="0">
                        <a:lnSpc>
                          <a:spcPct val="115000"/>
                        </a:lnSpc>
                        <a:spcBef>
                          <a:spcPts val="0"/>
                        </a:spcBef>
                        <a:spcAft>
                          <a:spcPts val="0"/>
                        </a:spcAft>
                      </a:pPr>
                      <a:r>
                        <a:rPr lang="en-US" sz="1050">
                          <a:effectLst/>
                        </a:rPr>
                        <a:t>Enables automatic scroll bars in your pages, and arranges items horizontally or vertically.</a:t>
                      </a:r>
                      <a:endParaRPr lang="en-US" sz="11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r>
              <a:tr h="789685">
                <a:tc>
                  <a:txBody>
                    <a:bodyPr/>
                    <a:lstStyle/>
                    <a:p>
                      <a:pPr marL="71755" marR="0" indent="0">
                        <a:lnSpc>
                          <a:spcPct val="115000"/>
                        </a:lnSpc>
                        <a:spcBef>
                          <a:spcPts val="0"/>
                        </a:spcBef>
                        <a:spcAft>
                          <a:spcPts val="0"/>
                        </a:spcAft>
                      </a:pPr>
                      <a:r>
                        <a:rPr lang="en-US" sz="1600">
                          <a:effectLst/>
                        </a:rPr>
                        <a:t>af:panelCollection</a:t>
                      </a:r>
                      <a:endParaRPr lang="en-US" sz="16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c>
                  <a:txBody>
                    <a:bodyPr/>
                    <a:lstStyle/>
                    <a:p>
                      <a:pPr marL="0" marR="109220" indent="0">
                        <a:lnSpc>
                          <a:spcPct val="101000"/>
                        </a:lnSpc>
                        <a:spcBef>
                          <a:spcPts val="0"/>
                        </a:spcBef>
                        <a:spcAft>
                          <a:spcPts val="115"/>
                        </a:spcAft>
                      </a:pPr>
                      <a:r>
                        <a:rPr lang="en-US" sz="1050" dirty="0">
                          <a:effectLst/>
                        </a:rPr>
                        <a:t>Adds menus, toolbars, and status bars to data aggregation components such as </a:t>
                      </a:r>
                      <a:endParaRPr lang="en-US" sz="1100" dirty="0">
                        <a:effectLst/>
                      </a:endParaRPr>
                    </a:p>
                    <a:p>
                      <a:pPr marL="0" marR="0" indent="0">
                        <a:lnSpc>
                          <a:spcPct val="115000"/>
                        </a:lnSpc>
                        <a:spcBef>
                          <a:spcPts val="0"/>
                        </a:spcBef>
                        <a:spcAft>
                          <a:spcPts val="0"/>
                        </a:spcAft>
                      </a:pPr>
                      <a:r>
                        <a:rPr lang="en-US" sz="1050" dirty="0">
                          <a:effectLst/>
                        </a:rPr>
                        <a:t>tables, trees, and tree tables.</a:t>
                      </a:r>
                      <a:endParaRPr lang="en-US" sz="11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r>
              <a:tr h="415178">
                <a:tc>
                  <a:txBody>
                    <a:bodyPr/>
                    <a:lstStyle/>
                    <a:p>
                      <a:pPr marL="71755" marR="0" indent="0">
                        <a:lnSpc>
                          <a:spcPct val="115000"/>
                        </a:lnSpc>
                        <a:spcBef>
                          <a:spcPts val="0"/>
                        </a:spcBef>
                        <a:spcAft>
                          <a:spcPts val="0"/>
                        </a:spcAft>
                      </a:pPr>
                      <a:r>
                        <a:rPr lang="en-US" sz="1600">
                          <a:effectLst/>
                        </a:rPr>
                        <a:t>af:panelHeader</a:t>
                      </a:r>
                      <a:endParaRPr lang="en-US" sz="16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c>
                  <a:txBody>
                    <a:bodyPr/>
                    <a:lstStyle/>
                    <a:p>
                      <a:pPr marL="0" marR="0" indent="0">
                        <a:lnSpc>
                          <a:spcPct val="115000"/>
                        </a:lnSpc>
                        <a:spcBef>
                          <a:spcPts val="0"/>
                        </a:spcBef>
                        <a:spcAft>
                          <a:spcPts val="0"/>
                        </a:spcAft>
                      </a:pPr>
                      <a:r>
                        <a:rPr lang="en-US" sz="1050">
                          <a:effectLst/>
                        </a:rPr>
                        <a:t>Creates titled sections and subsections.</a:t>
                      </a:r>
                      <a:endParaRPr lang="en-US" sz="11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r>
              <a:tr h="290907">
                <a:tc>
                  <a:txBody>
                    <a:bodyPr/>
                    <a:lstStyle/>
                    <a:p>
                      <a:pPr marL="71755" marR="0" indent="0">
                        <a:lnSpc>
                          <a:spcPct val="115000"/>
                        </a:lnSpc>
                        <a:spcBef>
                          <a:spcPts val="0"/>
                        </a:spcBef>
                        <a:spcAft>
                          <a:spcPts val="0"/>
                        </a:spcAft>
                      </a:pPr>
                      <a:r>
                        <a:rPr lang="en-US" sz="1600">
                          <a:effectLst/>
                        </a:rPr>
                        <a:t>af:panelList</a:t>
                      </a:r>
                      <a:endParaRPr lang="en-US" sz="16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c>
                  <a:txBody>
                    <a:bodyPr/>
                    <a:lstStyle/>
                    <a:p>
                      <a:pPr marL="0" marR="0" indent="0">
                        <a:lnSpc>
                          <a:spcPct val="115000"/>
                        </a:lnSpc>
                        <a:spcBef>
                          <a:spcPts val="0"/>
                        </a:spcBef>
                        <a:spcAft>
                          <a:spcPts val="0"/>
                        </a:spcAft>
                      </a:pPr>
                      <a:r>
                        <a:rPr lang="en-US" sz="1050">
                          <a:effectLst/>
                        </a:rPr>
                        <a:t>Creates styled lists and content boxes.</a:t>
                      </a:r>
                      <a:endParaRPr lang="en-US" sz="11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r>
              <a:tr h="540013">
                <a:tc>
                  <a:txBody>
                    <a:bodyPr/>
                    <a:lstStyle/>
                    <a:p>
                      <a:pPr marL="71755" marR="0" indent="0">
                        <a:lnSpc>
                          <a:spcPct val="115000"/>
                        </a:lnSpc>
                        <a:spcBef>
                          <a:spcPts val="0"/>
                        </a:spcBef>
                        <a:spcAft>
                          <a:spcPts val="0"/>
                        </a:spcAft>
                      </a:pPr>
                      <a:r>
                        <a:rPr lang="en-US" sz="1600" dirty="0" err="1">
                          <a:effectLst/>
                        </a:rPr>
                        <a:t>af:panelGridLayout</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c>
                  <a:txBody>
                    <a:bodyPr/>
                    <a:lstStyle/>
                    <a:p>
                      <a:pPr marL="0" marR="59690" indent="0">
                        <a:lnSpc>
                          <a:spcPct val="115000"/>
                        </a:lnSpc>
                        <a:spcBef>
                          <a:spcPts val="0"/>
                        </a:spcBef>
                        <a:spcAft>
                          <a:spcPts val="0"/>
                        </a:spcAft>
                      </a:pPr>
                      <a:r>
                        <a:rPr lang="en-US" sz="1050">
                          <a:effectLst/>
                        </a:rPr>
                        <a:t>Arranges components in columns or grids using af:gridRow  and af:gridCell.</a:t>
                      </a:r>
                      <a:endParaRPr lang="en-US" sz="11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r>
              <a:tr h="0">
                <a:tc>
                  <a:txBody>
                    <a:bodyPr/>
                    <a:lstStyle/>
                    <a:p>
                      <a:pPr marL="71755" marR="0" indent="0">
                        <a:lnSpc>
                          <a:spcPct val="115000"/>
                        </a:lnSpc>
                        <a:spcBef>
                          <a:spcPts val="0"/>
                        </a:spcBef>
                        <a:spcAft>
                          <a:spcPts val="0"/>
                        </a:spcAft>
                      </a:pPr>
                      <a:r>
                        <a:rPr lang="en-US" sz="1600">
                          <a:effectLst/>
                        </a:rPr>
                        <a:t>af:spacer</a:t>
                      </a:r>
                      <a:endParaRPr lang="en-US" sz="16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c>
                  <a:txBody>
                    <a:bodyPr/>
                    <a:lstStyle/>
                    <a:p>
                      <a:pPr marL="0" marR="0" indent="0">
                        <a:lnSpc>
                          <a:spcPct val="115000"/>
                        </a:lnSpc>
                        <a:spcBef>
                          <a:spcPts val="0"/>
                        </a:spcBef>
                        <a:spcAft>
                          <a:spcPts val="0"/>
                        </a:spcAft>
                      </a:pPr>
                      <a:r>
                        <a:rPr lang="en-US" sz="1050">
                          <a:effectLst/>
                        </a:rPr>
                        <a:t>Adds a blank space between components.</a:t>
                      </a:r>
                      <a:endParaRPr lang="en-US" sz="110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r>
              <a:tr h="288083">
                <a:tc>
                  <a:txBody>
                    <a:bodyPr/>
                    <a:lstStyle/>
                    <a:p>
                      <a:pPr marL="71755" marR="0" indent="0">
                        <a:lnSpc>
                          <a:spcPct val="115000"/>
                        </a:lnSpc>
                        <a:spcBef>
                          <a:spcPts val="0"/>
                        </a:spcBef>
                        <a:spcAft>
                          <a:spcPts val="0"/>
                        </a:spcAft>
                      </a:pPr>
                      <a:r>
                        <a:rPr lang="en-US" sz="1600" dirty="0" err="1">
                          <a:effectLst/>
                        </a:rPr>
                        <a:t>af:separator</a:t>
                      </a:r>
                      <a:endParaRPr lang="en-US" sz="16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c>
                  <a:txBody>
                    <a:bodyPr/>
                    <a:lstStyle/>
                    <a:p>
                      <a:pPr marL="0" marR="0" indent="0">
                        <a:lnSpc>
                          <a:spcPct val="115000"/>
                        </a:lnSpc>
                        <a:spcBef>
                          <a:spcPts val="0"/>
                        </a:spcBef>
                        <a:spcAft>
                          <a:spcPts val="0"/>
                        </a:spcAft>
                      </a:pPr>
                      <a:r>
                        <a:rPr lang="en-US" sz="1050" dirty="0">
                          <a:effectLst/>
                        </a:rPr>
                        <a:t>Adds divider line between components.</a:t>
                      </a:r>
                      <a:endParaRPr lang="en-US" sz="1100" dirty="0">
                        <a:solidFill>
                          <a:srgbClr val="000000"/>
                        </a:solidFill>
                        <a:effectLst/>
                        <a:latin typeface="Book Antiqua" panose="02040602050305030304" pitchFamily="18" charset="0"/>
                        <a:ea typeface="Book Antiqua" panose="02040602050305030304" pitchFamily="18" charset="0"/>
                        <a:cs typeface="Book Antiqua" panose="02040602050305030304" pitchFamily="18" charset="0"/>
                      </a:endParaRPr>
                    </a:p>
                  </a:txBody>
                  <a:tcPr marL="0" marR="49345" marT="0" marB="0"/>
                </a:tc>
              </a:tr>
            </a:tbl>
          </a:graphicData>
        </a:graphic>
      </p:graphicFrame>
    </p:spTree>
    <p:extLst>
      <p:ext uri="{BB962C8B-B14F-4D97-AF65-F5344CB8AC3E}">
        <p14:creationId xmlns:p14="http://schemas.microsoft.com/office/powerpoint/2010/main" val="3457587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2546777" cy="5208365"/>
          </a:xfrm>
        </p:spPr>
        <p:txBody>
          <a:bodyPr>
            <a:normAutofit/>
          </a:bodyPr>
          <a:lstStyle/>
          <a:p>
            <a:r>
              <a:rPr lang="en-US" b="1" dirty="0"/>
              <a:t>Building the view criteria</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2272554" cy="1236373"/>
          </a:xfrm>
          <a:prstGeom prst="rect">
            <a:avLst/>
          </a:prstGeom>
        </p:spPr>
      </p:pic>
      <p:grpSp>
        <p:nvGrpSpPr>
          <p:cNvPr id="5" name="Group 4"/>
          <p:cNvGrpSpPr/>
          <p:nvPr/>
        </p:nvGrpSpPr>
        <p:grpSpPr>
          <a:xfrm>
            <a:off x="4338078" y="362041"/>
            <a:ext cx="7562000" cy="6340393"/>
            <a:chOff x="-3174" y="-2971"/>
            <a:chExt cx="5032375" cy="4219575"/>
          </a:xfrm>
        </p:grpSpPr>
        <p:pic>
          <p:nvPicPr>
            <p:cNvPr id="6" name="Picture 5"/>
            <p:cNvPicPr/>
            <p:nvPr/>
          </p:nvPicPr>
          <p:blipFill>
            <a:blip r:embed="rId4" cstate="email">
              <a:extLst>
                <a:ext uri="{28A0092B-C50C-407E-A947-70E740481C1C}">
                  <a14:useLocalDpi xmlns:a14="http://schemas.microsoft.com/office/drawing/2010/main"/>
                </a:ext>
              </a:extLst>
            </a:blip>
            <a:stretch>
              <a:fillRect/>
            </a:stretch>
          </p:blipFill>
          <p:spPr>
            <a:xfrm>
              <a:off x="-3174" y="-2971"/>
              <a:ext cx="5032375" cy="4219575"/>
            </a:xfrm>
            <a:prstGeom prst="rect">
              <a:avLst/>
            </a:prstGeom>
          </p:spPr>
        </p:pic>
        <p:sp>
          <p:nvSpPr>
            <p:cNvPr id="8" name="Shape 36793"/>
            <p:cNvSpPr/>
            <p:nvPr/>
          </p:nvSpPr>
          <p:spPr>
            <a:xfrm>
              <a:off x="0" y="0"/>
              <a:ext cx="5029200" cy="4215917"/>
            </a:xfrm>
            <a:custGeom>
              <a:avLst/>
              <a:gdLst/>
              <a:ahLst/>
              <a:cxnLst/>
              <a:rect l="0" t="0" r="0" b="0"/>
              <a:pathLst>
                <a:path w="5029200" h="4215917">
                  <a:moveTo>
                    <a:pt x="0" y="4215917"/>
                  </a:moveTo>
                  <a:lnTo>
                    <a:pt x="5029200" y="4215917"/>
                  </a:lnTo>
                  <a:lnTo>
                    <a:pt x="5029200"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2235298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2406"/>
            <a:ext cx="2714203" cy="6399662"/>
          </a:xfrm>
        </p:spPr>
        <p:txBody>
          <a:bodyPr>
            <a:normAutofit/>
          </a:bodyPr>
          <a:lstStyle/>
          <a:p>
            <a:r>
              <a:rPr lang="en-US" b="1" dirty="0"/>
              <a:t>Using UI hints to control the display for a query component</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2272554" cy="1236373"/>
          </a:xfrm>
          <a:prstGeom prst="rect">
            <a:avLst/>
          </a:prstGeom>
        </p:spPr>
      </p:pic>
      <p:pic>
        <p:nvPicPr>
          <p:cNvPr id="3" name="Picture 2"/>
          <p:cNvPicPr>
            <a:picLocks noChangeAspect="1"/>
          </p:cNvPicPr>
          <p:nvPr/>
        </p:nvPicPr>
        <p:blipFill>
          <a:blip r:embed="rId4"/>
          <a:stretch>
            <a:fillRect/>
          </a:stretch>
        </p:blipFill>
        <p:spPr>
          <a:xfrm>
            <a:off x="4624387" y="408657"/>
            <a:ext cx="7191498" cy="6247160"/>
          </a:xfrm>
          <a:prstGeom prst="rect">
            <a:avLst/>
          </a:prstGeom>
        </p:spPr>
      </p:pic>
    </p:spTree>
    <p:extLst>
      <p:ext uri="{BB962C8B-B14F-4D97-AF65-F5344CB8AC3E}">
        <p14:creationId xmlns:p14="http://schemas.microsoft.com/office/powerpoint/2010/main" val="992712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2406"/>
            <a:ext cx="10132434" cy="1148664"/>
          </a:xfrm>
        </p:spPr>
        <p:txBody>
          <a:bodyPr>
            <a:normAutofit/>
          </a:bodyPr>
          <a:lstStyle/>
          <a:p>
            <a:r>
              <a:rPr lang="en-US" b="1" dirty="0"/>
              <a:t>Building a search UI</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84856" y="0"/>
            <a:ext cx="2272554" cy="1236373"/>
          </a:xfrm>
          <a:prstGeom prst="rect">
            <a:avLst/>
          </a:prstGeom>
        </p:spPr>
      </p:pic>
      <p:grpSp>
        <p:nvGrpSpPr>
          <p:cNvPr id="5" name="Group 4"/>
          <p:cNvGrpSpPr/>
          <p:nvPr/>
        </p:nvGrpSpPr>
        <p:grpSpPr>
          <a:xfrm>
            <a:off x="2181213" y="1568779"/>
            <a:ext cx="8800207" cy="3859842"/>
            <a:chOff x="-2920" y="-2082"/>
            <a:chExt cx="5045316" cy="2212975"/>
          </a:xfrm>
        </p:grpSpPr>
        <p:pic>
          <p:nvPicPr>
            <p:cNvPr id="6" name="Picture 5"/>
            <p:cNvPicPr/>
            <p:nvPr/>
          </p:nvPicPr>
          <p:blipFill>
            <a:blip r:embed="rId4" cstate="email">
              <a:extLst>
                <a:ext uri="{28A0092B-C50C-407E-A947-70E740481C1C}">
                  <a14:useLocalDpi xmlns:a14="http://schemas.microsoft.com/office/drawing/2010/main"/>
                </a:ext>
              </a:extLst>
            </a:blip>
            <a:stretch>
              <a:fillRect/>
            </a:stretch>
          </p:blipFill>
          <p:spPr>
            <a:xfrm>
              <a:off x="-2920" y="-2082"/>
              <a:ext cx="5045075" cy="2212975"/>
            </a:xfrm>
            <a:prstGeom prst="rect">
              <a:avLst/>
            </a:prstGeom>
          </p:spPr>
        </p:pic>
        <p:sp>
          <p:nvSpPr>
            <p:cNvPr id="7" name="Shape 37057"/>
            <p:cNvSpPr/>
            <p:nvPr/>
          </p:nvSpPr>
          <p:spPr>
            <a:xfrm>
              <a:off x="0" y="0"/>
              <a:ext cx="5042396" cy="2210080"/>
            </a:xfrm>
            <a:custGeom>
              <a:avLst/>
              <a:gdLst/>
              <a:ahLst/>
              <a:cxnLst/>
              <a:rect l="0" t="0" r="0" b="0"/>
              <a:pathLst>
                <a:path w="5042396" h="2210080">
                  <a:moveTo>
                    <a:pt x="0" y="2210080"/>
                  </a:moveTo>
                  <a:lnTo>
                    <a:pt x="5042396" y="2210080"/>
                  </a:lnTo>
                  <a:lnTo>
                    <a:pt x="5042396"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
        <p:nvSpPr>
          <p:cNvPr id="8" name="Content Placeholder 2"/>
          <p:cNvSpPr>
            <a:spLocks noGrp="1"/>
          </p:cNvSpPr>
          <p:nvPr>
            <p:ph idx="1"/>
          </p:nvPr>
        </p:nvSpPr>
        <p:spPr>
          <a:xfrm>
            <a:off x="2043447" y="5516330"/>
            <a:ext cx="9573298" cy="1076460"/>
          </a:xfrm>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searchRegion</a:t>
            </a:r>
            <a:r>
              <a:rPr lang="en-US" dirty="0">
                <a:latin typeface="Courier New" panose="02070309020205020404" pitchFamily="49" charset="0"/>
                <a:cs typeface="Courier New" panose="02070309020205020404" pitchFamily="49" charset="0"/>
              </a:rPr>
              <a:t> Criteria="</a:t>
            </a:r>
            <a:r>
              <a:rPr lang="en-US" dirty="0" err="1">
                <a:latin typeface="Courier New" panose="02070309020205020404" pitchFamily="49" charset="0"/>
                <a:cs typeface="Courier New" panose="02070309020205020404" pitchFamily="49" charset="0"/>
              </a:rPr>
              <a:t>DepartmentViewCriteria</a:t>
            </a:r>
            <a:r>
              <a:rPr lang="en-US" dirty="0">
                <a:latin typeface="Courier New" panose="02070309020205020404" pitchFamily="49" charset="0"/>
                <a:cs typeface="Courier New" panose="02070309020205020404" pitchFamily="49" charset="0"/>
              </a:rPr>
              <a:t>" Customizer= </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oracle.jbo.uicli.binding.JUSearchBindingCustomizer</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Binds="</a:t>
            </a:r>
            <a:r>
              <a:rPr lang="en-US" dirty="0" err="1">
                <a:latin typeface="Courier New" panose="02070309020205020404" pitchFamily="49" charset="0"/>
                <a:cs typeface="Courier New" panose="02070309020205020404" pitchFamily="49" charset="0"/>
              </a:rPr>
              <a:t>DepartmentsIterator</a:t>
            </a:r>
            <a:r>
              <a:rPr lang="en-US" dirty="0">
                <a:latin typeface="Courier New" panose="02070309020205020404" pitchFamily="49" charset="0"/>
                <a:cs typeface="Courier New" panose="02070309020205020404" pitchFamily="49" charset="0"/>
              </a:rPr>
              <a:t>" id="</a:t>
            </a:r>
            <a:r>
              <a:rPr lang="en-US" dirty="0" err="1">
                <a:latin typeface="Courier New" panose="02070309020205020404" pitchFamily="49" charset="0"/>
                <a:cs typeface="Courier New" panose="02070309020205020404" pitchFamily="49" charset="0"/>
              </a:rPr>
              <a:t>DepartmentViewCriteriaQuery</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821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Organizing page contents </a:t>
            </a:r>
            <a:endParaRPr lang="en-US" dirty="0"/>
          </a:p>
        </p:txBody>
      </p:sp>
      <p:grpSp>
        <p:nvGrpSpPr>
          <p:cNvPr id="8" name="Group 7"/>
          <p:cNvGrpSpPr/>
          <p:nvPr/>
        </p:nvGrpSpPr>
        <p:grpSpPr>
          <a:xfrm>
            <a:off x="1869390" y="1544729"/>
            <a:ext cx="9633633" cy="4880227"/>
            <a:chOff x="0" y="0"/>
            <a:chExt cx="5016952" cy="2541631"/>
          </a:xfrm>
        </p:grpSpPr>
        <p:pic>
          <p:nvPicPr>
            <p:cNvPr id="9" name="Picture 8"/>
            <p:cNvPicPr/>
            <p:nvPr/>
          </p:nvPicPr>
          <p:blipFill>
            <a:blip r:embed="rId3"/>
            <a:stretch>
              <a:fillRect/>
            </a:stretch>
          </p:blipFill>
          <p:spPr>
            <a:xfrm>
              <a:off x="6" y="6"/>
              <a:ext cx="5016946" cy="2541625"/>
            </a:xfrm>
            <a:prstGeom prst="rect">
              <a:avLst/>
            </a:prstGeom>
          </p:spPr>
        </p:pic>
        <p:sp>
          <p:nvSpPr>
            <p:cNvPr id="10" name="Shape 34282"/>
            <p:cNvSpPr/>
            <p:nvPr/>
          </p:nvSpPr>
          <p:spPr>
            <a:xfrm>
              <a:off x="0" y="0"/>
              <a:ext cx="5016945" cy="2541626"/>
            </a:xfrm>
            <a:custGeom>
              <a:avLst/>
              <a:gdLst/>
              <a:ahLst/>
              <a:cxnLst/>
              <a:rect l="0" t="0" r="0" b="0"/>
              <a:pathLst>
                <a:path w="5016945" h="2541626">
                  <a:moveTo>
                    <a:pt x="0" y="2541626"/>
                  </a:moveTo>
                  <a:lnTo>
                    <a:pt x="5016945" y="2541626"/>
                  </a:lnTo>
                  <a:lnTo>
                    <a:pt x="5016945"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pic>
        <p:nvPicPr>
          <p:cNvPr id="11" name="Picture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484310" y="0"/>
            <a:ext cx="2272554" cy="1236373"/>
          </a:xfrm>
          <a:prstGeom prst="rect">
            <a:avLst/>
          </a:prstGeom>
        </p:spPr>
      </p:pic>
    </p:spTree>
    <p:extLst>
      <p:ext uri="{BB962C8B-B14F-4D97-AF65-F5344CB8AC3E}">
        <p14:creationId xmlns:p14="http://schemas.microsoft.com/office/powerpoint/2010/main" val="3653030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Organizing page contents </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84310" y="0"/>
            <a:ext cx="2272554" cy="1236373"/>
          </a:xfrm>
          <a:prstGeom prst="rect">
            <a:avLst/>
          </a:prstGeom>
        </p:spPr>
      </p:pic>
      <p:sp>
        <p:nvSpPr>
          <p:cNvPr id="7" name="Content Placeholder 2"/>
          <p:cNvSpPr>
            <a:spLocks noGrp="1"/>
          </p:cNvSpPr>
          <p:nvPr>
            <p:ph idx="1"/>
          </p:nvPr>
        </p:nvSpPr>
        <p:spPr>
          <a:xfrm>
            <a:off x="1484310" y="2003067"/>
            <a:ext cx="10018713" cy="4542876"/>
          </a:xfrm>
        </p:spPr>
        <p:txBody>
          <a:bodyPr/>
          <a:lstStyle/>
          <a:p>
            <a:pPr marL="219075" marR="0" indent="0">
              <a:lnSpc>
                <a:spcPct val="104000"/>
              </a:lnSpc>
              <a:spcBef>
                <a:spcPts val="0"/>
              </a:spcBef>
              <a:spcAft>
                <a:spcPts val="95"/>
              </a:spcAft>
              <a:buNone/>
            </a:pPr>
            <a:r>
              <a:rPr lang="en-US" sz="20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&lt;</a:t>
            </a:r>
            <a:r>
              <a:rPr lang="en-US" sz="2000" dirty="0" err="1"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af:panelStretchLayout</a:t>
            </a:r>
            <a:r>
              <a:rPr lang="en-US" sz="20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 </a:t>
            </a: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id="</a:t>
            </a:r>
            <a:r>
              <a:rPr lang="en-US" sz="20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psl1" </a:t>
            </a:r>
            <a:r>
              <a:rPr lang="en-US" sz="2000" dirty="0" err="1"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bottomHeight</a:t>
            </a: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="150px</a:t>
            </a:r>
            <a:r>
              <a:rPr lang="en-US" sz="20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"&gt;</a:t>
            </a:r>
            <a:endParaRPr lang="en-US" sz="2800" dirty="0">
              <a:solidFill>
                <a:srgbClr val="000000"/>
              </a:solidFill>
              <a:latin typeface="Book Antiqua" panose="02040602050305030304" pitchFamily="18" charset="0"/>
              <a:ea typeface="Book Antiqua" panose="02040602050305030304" pitchFamily="18" charset="0"/>
              <a:cs typeface="Book Antiqua" panose="02040602050305030304" pitchFamily="18" charset="0"/>
            </a:endParaRPr>
          </a:p>
          <a:p>
            <a:pPr marL="219075" marR="0" indent="0">
              <a:lnSpc>
                <a:spcPct val="104000"/>
              </a:lnSpc>
              <a:spcBef>
                <a:spcPts val="0"/>
              </a:spcBef>
              <a:spcAft>
                <a:spcPts val="95"/>
              </a:spcAft>
              <a:buNone/>
            </a:pP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  &lt;</a:t>
            </a:r>
            <a:r>
              <a:rPr lang="en-US" sz="2000" dirty="0" err="1">
                <a:solidFill>
                  <a:srgbClr val="000000"/>
                </a:solidFill>
                <a:latin typeface="Courier New" panose="02070309020205020404" pitchFamily="49" charset="0"/>
                <a:ea typeface="Courier New" panose="02070309020205020404" pitchFamily="49" charset="0"/>
                <a:cs typeface="Book Antiqua" panose="02040602050305030304" pitchFamily="18" charset="0"/>
              </a:rPr>
              <a:t>f:facet</a:t>
            </a: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 name="bottom"/&gt;</a:t>
            </a:r>
            <a:endParaRPr lang="en-US" sz="2800" dirty="0">
              <a:solidFill>
                <a:srgbClr val="000000"/>
              </a:solidFill>
              <a:latin typeface="Book Antiqua" panose="02040602050305030304" pitchFamily="18" charset="0"/>
              <a:ea typeface="Book Antiqua" panose="02040602050305030304" pitchFamily="18" charset="0"/>
              <a:cs typeface="Book Antiqua" panose="02040602050305030304" pitchFamily="18" charset="0"/>
            </a:endParaRPr>
          </a:p>
          <a:p>
            <a:pPr marL="219075" marR="0" indent="0">
              <a:lnSpc>
                <a:spcPct val="104000"/>
              </a:lnSpc>
              <a:spcBef>
                <a:spcPts val="0"/>
              </a:spcBef>
              <a:spcAft>
                <a:spcPts val="95"/>
              </a:spcAft>
              <a:buNone/>
            </a:pP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  &lt;</a:t>
            </a:r>
            <a:r>
              <a:rPr lang="en-US" sz="2000" dirty="0" err="1">
                <a:solidFill>
                  <a:srgbClr val="000000"/>
                </a:solidFill>
                <a:latin typeface="Courier New" panose="02070309020205020404" pitchFamily="49" charset="0"/>
                <a:ea typeface="Courier New" panose="02070309020205020404" pitchFamily="49" charset="0"/>
                <a:cs typeface="Book Antiqua" panose="02040602050305030304" pitchFamily="18" charset="0"/>
              </a:rPr>
              <a:t>f:facet</a:t>
            </a: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 name="center"/&gt;</a:t>
            </a:r>
            <a:endParaRPr lang="en-US" sz="2800" dirty="0">
              <a:solidFill>
                <a:srgbClr val="000000"/>
              </a:solidFill>
              <a:latin typeface="Book Antiqua" panose="02040602050305030304" pitchFamily="18" charset="0"/>
              <a:ea typeface="Book Antiqua" panose="02040602050305030304" pitchFamily="18" charset="0"/>
              <a:cs typeface="Book Antiqua" panose="02040602050305030304" pitchFamily="18" charset="0"/>
            </a:endParaRPr>
          </a:p>
          <a:p>
            <a:pPr marL="219075" marR="0" indent="0">
              <a:lnSpc>
                <a:spcPct val="104000"/>
              </a:lnSpc>
              <a:spcBef>
                <a:spcPts val="0"/>
              </a:spcBef>
              <a:spcAft>
                <a:spcPts val="95"/>
              </a:spcAft>
              <a:buNone/>
            </a:pP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  &lt;</a:t>
            </a:r>
            <a:r>
              <a:rPr lang="en-US" sz="2000" dirty="0" err="1">
                <a:solidFill>
                  <a:srgbClr val="000000"/>
                </a:solidFill>
                <a:latin typeface="Courier New" panose="02070309020205020404" pitchFamily="49" charset="0"/>
                <a:ea typeface="Courier New" panose="02070309020205020404" pitchFamily="49" charset="0"/>
                <a:cs typeface="Book Antiqua" panose="02040602050305030304" pitchFamily="18" charset="0"/>
              </a:rPr>
              <a:t>f:facet</a:t>
            </a: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 name="start"/&gt;</a:t>
            </a:r>
            <a:endParaRPr lang="en-US" sz="2800" dirty="0">
              <a:solidFill>
                <a:srgbClr val="000000"/>
              </a:solidFill>
              <a:latin typeface="Book Antiqua" panose="02040602050305030304" pitchFamily="18" charset="0"/>
              <a:ea typeface="Book Antiqua" panose="02040602050305030304" pitchFamily="18" charset="0"/>
              <a:cs typeface="Book Antiqua" panose="02040602050305030304" pitchFamily="18" charset="0"/>
            </a:endParaRPr>
          </a:p>
          <a:p>
            <a:pPr marL="219075" marR="0" indent="0">
              <a:lnSpc>
                <a:spcPct val="104000"/>
              </a:lnSpc>
              <a:spcBef>
                <a:spcPts val="0"/>
              </a:spcBef>
              <a:spcAft>
                <a:spcPts val="95"/>
              </a:spcAft>
              <a:buNone/>
            </a:pP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  &lt;</a:t>
            </a:r>
            <a:r>
              <a:rPr lang="en-US" sz="2000" dirty="0" err="1">
                <a:solidFill>
                  <a:srgbClr val="000000"/>
                </a:solidFill>
                <a:latin typeface="Courier New" panose="02070309020205020404" pitchFamily="49" charset="0"/>
                <a:ea typeface="Courier New" panose="02070309020205020404" pitchFamily="49" charset="0"/>
                <a:cs typeface="Book Antiqua" panose="02040602050305030304" pitchFamily="18" charset="0"/>
              </a:rPr>
              <a:t>f:facet</a:t>
            </a: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 name="end"/&gt;</a:t>
            </a:r>
            <a:endParaRPr lang="en-US" sz="2800" dirty="0">
              <a:solidFill>
                <a:srgbClr val="000000"/>
              </a:solidFill>
              <a:latin typeface="Book Antiqua" panose="02040602050305030304" pitchFamily="18" charset="0"/>
              <a:ea typeface="Book Antiqua" panose="02040602050305030304" pitchFamily="18" charset="0"/>
              <a:cs typeface="Book Antiqua" panose="02040602050305030304" pitchFamily="18" charset="0"/>
            </a:endParaRPr>
          </a:p>
          <a:p>
            <a:pPr marL="219075" marR="0" indent="0">
              <a:lnSpc>
                <a:spcPct val="104000"/>
              </a:lnSpc>
              <a:spcBef>
                <a:spcPts val="0"/>
              </a:spcBef>
              <a:spcAft>
                <a:spcPts val="95"/>
              </a:spcAft>
              <a:buNone/>
            </a:pP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  &lt;</a:t>
            </a:r>
            <a:r>
              <a:rPr lang="en-US" sz="2000" dirty="0" err="1">
                <a:solidFill>
                  <a:srgbClr val="000000"/>
                </a:solidFill>
                <a:latin typeface="Courier New" panose="02070309020205020404" pitchFamily="49" charset="0"/>
                <a:ea typeface="Courier New" panose="02070309020205020404" pitchFamily="49" charset="0"/>
                <a:cs typeface="Book Antiqua" panose="02040602050305030304" pitchFamily="18" charset="0"/>
              </a:rPr>
              <a:t>f:facet</a:t>
            </a:r>
            <a:r>
              <a:rPr lang="en-US" sz="2000" dirty="0">
                <a:solidFill>
                  <a:srgbClr val="000000"/>
                </a:solidFill>
                <a:latin typeface="Courier New" panose="02070309020205020404" pitchFamily="49" charset="0"/>
                <a:ea typeface="Courier New" panose="02070309020205020404" pitchFamily="49" charset="0"/>
                <a:cs typeface="Book Antiqua" panose="02040602050305030304" pitchFamily="18" charset="0"/>
              </a:rPr>
              <a:t> name="top"/&gt;</a:t>
            </a:r>
            <a:endParaRPr lang="en-US" sz="2800" dirty="0">
              <a:solidFill>
                <a:srgbClr val="000000"/>
              </a:solidFill>
              <a:latin typeface="Book Antiqua" panose="02040602050305030304" pitchFamily="18" charset="0"/>
              <a:ea typeface="Book Antiqua" panose="02040602050305030304" pitchFamily="18" charset="0"/>
              <a:cs typeface="Book Antiqua" panose="02040602050305030304" pitchFamily="18" charset="0"/>
            </a:endParaRPr>
          </a:p>
          <a:p>
            <a:pPr marL="219075" marR="0" indent="0">
              <a:lnSpc>
                <a:spcPct val="104000"/>
              </a:lnSpc>
              <a:spcBef>
                <a:spcPts val="0"/>
              </a:spcBef>
              <a:spcAft>
                <a:spcPts val="1060"/>
              </a:spcAft>
              <a:buNone/>
            </a:pPr>
            <a:r>
              <a:rPr lang="en-US" sz="20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&lt;/</a:t>
            </a:r>
            <a:r>
              <a:rPr lang="en-US" sz="2000" dirty="0" err="1"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af:panelStretchLayout</a:t>
            </a:r>
            <a:r>
              <a:rPr lang="en-US" sz="2000" dirty="0" smtClean="0">
                <a:solidFill>
                  <a:srgbClr val="000000"/>
                </a:solidFill>
                <a:latin typeface="Courier New" panose="02070309020205020404" pitchFamily="49" charset="0"/>
                <a:ea typeface="Courier New" panose="02070309020205020404" pitchFamily="49" charset="0"/>
                <a:cs typeface="Book Antiqua" panose="02040602050305030304" pitchFamily="18" charset="0"/>
              </a:rPr>
              <a:t>&gt;</a:t>
            </a:r>
            <a:endParaRPr lang="en-US" sz="2800" dirty="0">
              <a:solidFill>
                <a:srgbClr val="000000"/>
              </a:solidFill>
              <a:latin typeface="Book Antiqua" panose="02040602050305030304" pitchFamily="18" charset="0"/>
              <a:ea typeface="Book Antiqua" panose="02040602050305030304" pitchFamily="18" charset="0"/>
              <a:cs typeface="Book Antiqua" panose="02040602050305030304" pitchFamily="18" charset="0"/>
            </a:endParaRPr>
          </a:p>
          <a:p>
            <a:r>
              <a:rPr lang="en-US" dirty="0"/>
              <a:t>The </a:t>
            </a:r>
            <a:r>
              <a:rPr lang="en-US" b="1" dirty="0"/>
              <a:t>facet</a:t>
            </a:r>
            <a:r>
              <a:rPr lang="en-US" dirty="0"/>
              <a:t> for a JSF component represents a named section within the container components. It allows you to add more characteristics to the component. </a:t>
            </a:r>
          </a:p>
        </p:txBody>
      </p:sp>
    </p:spTree>
    <p:extLst>
      <p:ext uri="{BB962C8B-B14F-4D97-AF65-F5344CB8AC3E}">
        <p14:creationId xmlns:p14="http://schemas.microsoft.com/office/powerpoint/2010/main" val="2492747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Adding actions to your page</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484310" y="0"/>
            <a:ext cx="2272554" cy="1236373"/>
          </a:xfrm>
          <a:prstGeom prst="rect">
            <a:avLst/>
          </a:prstGeom>
        </p:spPr>
      </p:pic>
      <p:sp>
        <p:nvSpPr>
          <p:cNvPr id="7" name="Content Placeholder 2"/>
          <p:cNvSpPr>
            <a:spLocks noGrp="1"/>
          </p:cNvSpPr>
          <p:nvPr>
            <p:ph idx="1"/>
          </p:nvPr>
        </p:nvSpPr>
        <p:spPr>
          <a:xfrm>
            <a:off x="1484310" y="2003067"/>
            <a:ext cx="10018713" cy="4542876"/>
          </a:xfrm>
        </p:spPr>
        <p:txBody>
          <a:bodyPr/>
          <a:lstStyle/>
          <a:p>
            <a:pPr marL="561975" indent="-342900">
              <a:lnSpc>
                <a:spcPct val="104000"/>
              </a:lnSpc>
              <a:spcBef>
                <a:spcPts val="0"/>
              </a:spcBef>
              <a:spcAft>
                <a:spcPts val="95"/>
              </a:spcAft>
            </a:pPr>
            <a:r>
              <a:rPr lang="en-US" dirty="0"/>
              <a:t>JSF allows you to execute business logic in response to user actions on the UI component at runtime. These events are broadly termed as </a:t>
            </a:r>
            <a:r>
              <a:rPr lang="en-US" b="1" dirty="0"/>
              <a:t>application events</a:t>
            </a:r>
            <a:r>
              <a:rPr lang="en-US" dirty="0" smtClean="0"/>
              <a:t>.</a:t>
            </a:r>
          </a:p>
          <a:p>
            <a:pPr marL="561975" indent="-342900">
              <a:lnSpc>
                <a:spcPct val="104000"/>
              </a:lnSpc>
              <a:spcBef>
                <a:spcPts val="0"/>
              </a:spcBef>
              <a:spcAft>
                <a:spcPts val="95"/>
              </a:spcAft>
            </a:pPr>
            <a:r>
              <a:rPr lang="en-US" dirty="0"/>
              <a:t>You will use ADF Faces command components such as </a:t>
            </a:r>
            <a:r>
              <a:rPr lang="en-US" b="1" dirty="0" err="1"/>
              <a:t>af:commandButton</a:t>
            </a:r>
            <a:r>
              <a:rPr lang="en-US" dirty="0"/>
              <a:t>, </a:t>
            </a:r>
            <a:r>
              <a:rPr lang="en-US" b="1" dirty="0" err="1"/>
              <a:t>af:commandLink</a:t>
            </a:r>
            <a:r>
              <a:rPr lang="en-US" dirty="0"/>
              <a:t>, </a:t>
            </a:r>
            <a:r>
              <a:rPr lang="en-US" b="1" dirty="0"/>
              <a:t>and</a:t>
            </a:r>
            <a:r>
              <a:rPr lang="en-US" dirty="0"/>
              <a:t> </a:t>
            </a:r>
            <a:r>
              <a:rPr lang="en-US" b="1" dirty="0" err="1"/>
              <a:t>af:commandImageLink</a:t>
            </a:r>
            <a:r>
              <a:rPr lang="en-US" dirty="0"/>
              <a:t> to invoke any business service methods or to perform page </a:t>
            </a:r>
            <a:r>
              <a:rPr lang="en-US" dirty="0" smtClean="0"/>
              <a:t>navigation</a:t>
            </a:r>
            <a:endParaRPr lang="en-US" dirty="0"/>
          </a:p>
        </p:txBody>
      </p:sp>
    </p:spTree>
    <p:extLst>
      <p:ext uri="{BB962C8B-B14F-4D97-AF65-F5344CB8AC3E}">
        <p14:creationId xmlns:p14="http://schemas.microsoft.com/office/powerpoint/2010/main" val="357882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Choosing between the managed bean method and the data control method as event handlers</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5453" y="0"/>
            <a:ext cx="2272554" cy="1236373"/>
          </a:xfrm>
          <a:prstGeom prst="rect">
            <a:avLst/>
          </a:prstGeom>
        </p:spPr>
      </p:pic>
      <p:sp>
        <p:nvSpPr>
          <p:cNvPr id="7" name="Content Placeholder 2"/>
          <p:cNvSpPr>
            <a:spLocks noGrp="1"/>
          </p:cNvSpPr>
          <p:nvPr>
            <p:ph idx="1"/>
          </p:nvPr>
        </p:nvSpPr>
        <p:spPr>
          <a:xfrm>
            <a:off x="1484310" y="2003067"/>
            <a:ext cx="10018713" cy="4542876"/>
          </a:xfrm>
        </p:spPr>
        <p:txBody>
          <a:bodyPr/>
          <a:lstStyle/>
          <a:p>
            <a:pPr marL="561975" indent="-342900">
              <a:lnSpc>
                <a:spcPct val="104000"/>
              </a:lnSpc>
              <a:spcBef>
                <a:spcPts val="0"/>
              </a:spcBef>
              <a:spcAft>
                <a:spcPts val="95"/>
              </a:spcAft>
            </a:pPr>
            <a:r>
              <a:rPr lang="en-US" dirty="0"/>
              <a:t>The managed bean is the code-behind class for an ADF Faces (JSF) page. All your client's specific logic, such as reading a selected row in UI table components, or checking the status of UI components, and so on, should be coded in a managed </a:t>
            </a:r>
            <a:r>
              <a:rPr lang="en-US" dirty="0" smtClean="0"/>
              <a:t>bean</a:t>
            </a:r>
          </a:p>
          <a:p>
            <a:pPr marL="561975" indent="-342900">
              <a:lnSpc>
                <a:spcPct val="104000"/>
              </a:lnSpc>
              <a:spcBef>
                <a:spcPts val="0"/>
              </a:spcBef>
              <a:spcAft>
                <a:spcPts val="95"/>
              </a:spcAft>
            </a:pPr>
            <a:r>
              <a:rPr lang="en-US" dirty="0"/>
              <a:t>A data control typically acts as a wrapper over your business service implementation. Ideally business service implementation should be independent of the view </a:t>
            </a:r>
            <a:r>
              <a:rPr lang="en-US" dirty="0" smtClean="0"/>
              <a:t>layer.</a:t>
            </a:r>
            <a:endParaRPr lang="en-US" dirty="0"/>
          </a:p>
        </p:txBody>
      </p:sp>
    </p:spTree>
    <p:extLst>
      <p:ext uri="{BB962C8B-B14F-4D97-AF65-F5344CB8AC3E}">
        <p14:creationId xmlns:p14="http://schemas.microsoft.com/office/powerpoint/2010/main" val="1635456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Using managed bean methods as event handlers</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5453" y="0"/>
            <a:ext cx="2272554" cy="1236373"/>
          </a:xfrm>
          <a:prstGeom prst="rect">
            <a:avLst/>
          </a:prstGeom>
        </p:spPr>
      </p:pic>
      <p:sp>
        <p:nvSpPr>
          <p:cNvPr id="7" name="Content Placeholder 2"/>
          <p:cNvSpPr>
            <a:spLocks noGrp="1"/>
          </p:cNvSpPr>
          <p:nvPr>
            <p:ph idx="1"/>
          </p:nvPr>
        </p:nvSpPr>
        <p:spPr>
          <a:xfrm>
            <a:off x="1484310" y="2003068"/>
            <a:ext cx="10018713" cy="2206076"/>
          </a:xfrm>
        </p:spPr>
        <p:txBody>
          <a:bodyPr>
            <a:normAutofit lnSpcReduction="10000"/>
          </a:bodyPr>
          <a:lstStyle/>
          <a:p>
            <a:pPr lvl="0" fontAlgn="base"/>
            <a:r>
              <a:rPr lang="en-US" dirty="0"/>
              <a:t>Creates Java bean class with a method</a:t>
            </a:r>
          </a:p>
          <a:p>
            <a:pPr lvl="0" fontAlgn="base"/>
            <a:r>
              <a:rPr lang="en-US" dirty="0"/>
              <a:t>Defines an entry for the new bean in </a:t>
            </a:r>
            <a:r>
              <a:rPr lang="en-US" b="1" dirty="0"/>
              <a:t>adfc-config.xml</a:t>
            </a:r>
            <a:r>
              <a:rPr lang="en-US" dirty="0"/>
              <a:t> or in the task flow XML file as appropriate</a:t>
            </a:r>
          </a:p>
          <a:p>
            <a:pPr lvl="0" fontAlgn="base"/>
            <a:r>
              <a:rPr lang="en-US" dirty="0"/>
              <a:t>Generates an EL expression for the binding component </a:t>
            </a:r>
            <a:r>
              <a:rPr lang="en-US" b="1" dirty="0" err="1"/>
              <a:t>actionListener</a:t>
            </a:r>
            <a:r>
              <a:rPr lang="en-US" dirty="0"/>
              <a:t> attribute in the page with the method in the managed </a:t>
            </a:r>
            <a:r>
              <a:rPr lang="en-US" dirty="0" smtClean="0"/>
              <a:t>bean</a:t>
            </a:r>
          </a:p>
        </p:txBody>
      </p:sp>
      <p:grpSp>
        <p:nvGrpSpPr>
          <p:cNvPr id="5" name="Group 4"/>
          <p:cNvGrpSpPr/>
          <p:nvPr/>
        </p:nvGrpSpPr>
        <p:grpSpPr>
          <a:xfrm>
            <a:off x="4587103" y="4209144"/>
            <a:ext cx="3802154" cy="2564794"/>
            <a:chOff x="0" y="0"/>
            <a:chExt cx="3163511" cy="2134006"/>
          </a:xfrm>
        </p:grpSpPr>
        <p:pic>
          <p:nvPicPr>
            <p:cNvPr id="6" name="Picture 5"/>
            <p:cNvPicPr/>
            <p:nvPr/>
          </p:nvPicPr>
          <p:blipFill>
            <a:blip r:embed="rId4" cstate="email">
              <a:extLst>
                <a:ext uri="{28A0092B-C50C-407E-A947-70E740481C1C}">
                  <a14:useLocalDpi xmlns:a14="http://schemas.microsoft.com/office/drawing/2010/main"/>
                </a:ext>
              </a:extLst>
            </a:blip>
            <a:stretch>
              <a:fillRect/>
            </a:stretch>
          </p:blipFill>
          <p:spPr>
            <a:xfrm>
              <a:off x="0" y="5"/>
              <a:ext cx="3163502" cy="2134000"/>
            </a:xfrm>
            <a:prstGeom prst="rect">
              <a:avLst/>
            </a:prstGeom>
          </p:spPr>
        </p:pic>
        <p:sp>
          <p:nvSpPr>
            <p:cNvPr id="8" name="Shape 34574"/>
            <p:cNvSpPr/>
            <p:nvPr/>
          </p:nvSpPr>
          <p:spPr>
            <a:xfrm>
              <a:off x="4" y="0"/>
              <a:ext cx="3163507" cy="2134006"/>
            </a:xfrm>
            <a:custGeom>
              <a:avLst/>
              <a:gdLst/>
              <a:ahLst/>
              <a:cxnLst/>
              <a:rect l="0" t="0" r="0" b="0"/>
              <a:pathLst>
                <a:path w="3163507" h="2134006">
                  <a:moveTo>
                    <a:pt x="0" y="2134006"/>
                  </a:moveTo>
                  <a:lnTo>
                    <a:pt x="3163507" y="2134006"/>
                  </a:lnTo>
                  <a:lnTo>
                    <a:pt x="3163507"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642879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Using data control methods as event handlers</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48033" y="0"/>
            <a:ext cx="2272554" cy="1236373"/>
          </a:xfrm>
          <a:prstGeom prst="rect">
            <a:avLst/>
          </a:prstGeom>
        </p:spPr>
      </p:pic>
      <p:grpSp>
        <p:nvGrpSpPr>
          <p:cNvPr id="9" name="Group 8"/>
          <p:cNvGrpSpPr/>
          <p:nvPr/>
        </p:nvGrpSpPr>
        <p:grpSpPr>
          <a:xfrm>
            <a:off x="1720397" y="2463968"/>
            <a:ext cx="9531302" cy="3051460"/>
            <a:chOff x="-3174" y="-4572"/>
            <a:chExt cx="5032375" cy="1611300"/>
          </a:xfrm>
        </p:grpSpPr>
        <p:pic>
          <p:nvPicPr>
            <p:cNvPr id="10" name="Picture 9"/>
            <p:cNvPicPr/>
            <p:nvPr/>
          </p:nvPicPr>
          <p:blipFill>
            <a:blip r:embed="rId4" cstate="email">
              <a:extLst>
                <a:ext uri="{28A0092B-C50C-407E-A947-70E740481C1C}">
                  <a14:useLocalDpi xmlns:a14="http://schemas.microsoft.com/office/drawing/2010/main"/>
                </a:ext>
              </a:extLst>
            </a:blip>
            <a:stretch>
              <a:fillRect/>
            </a:stretch>
          </p:blipFill>
          <p:spPr>
            <a:xfrm>
              <a:off x="-3174" y="-4572"/>
              <a:ext cx="5032375" cy="1609725"/>
            </a:xfrm>
            <a:prstGeom prst="rect">
              <a:avLst/>
            </a:prstGeom>
          </p:spPr>
        </p:pic>
        <p:sp>
          <p:nvSpPr>
            <p:cNvPr id="12" name="Shape 34623"/>
            <p:cNvSpPr/>
            <p:nvPr/>
          </p:nvSpPr>
          <p:spPr>
            <a:xfrm>
              <a:off x="0" y="0"/>
              <a:ext cx="5029200" cy="1606728"/>
            </a:xfrm>
            <a:custGeom>
              <a:avLst/>
              <a:gdLst/>
              <a:ahLst/>
              <a:cxnLst/>
              <a:rect l="0" t="0" r="0" b="0"/>
              <a:pathLst>
                <a:path w="5029200" h="1606728">
                  <a:moveTo>
                    <a:pt x="0" y="1606728"/>
                  </a:moveTo>
                  <a:lnTo>
                    <a:pt x="5029200" y="1606728"/>
                  </a:lnTo>
                  <a:lnTo>
                    <a:pt x="5029200" y="0"/>
                  </a:lnTo>
                  <a:lnTo>
                    <a:pt x="0" y="0"/>
                  </a:lnTo>
                  <a:close/>
                </a:path>
              </a:pathLst>
            </a:custGeom>
            <a:ln w="6350" cap="flat">
              <a:miter lim="100000"/>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938535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Using data control methods as event handlers</a:t>
            </a:r>
            <a:endParaRPr lang="en-US" dirty="0"/>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48033" y="0"/>
            <a:ext cx="2272554" cy="1236373"/>
          </a:xfrm>
          <a:prstGeom prst="rect">
            <a:avLst/>
          </a:prstGeom>
        </p:spPr>
      </p:pic>
      <p:sp>
        <p:nvSpPr>
          <p:cNvPr id="7" name="Content Placeholder 2"/>
          <p:cNvSpPr>
            <a:spLocks noGrp="1"/>
          </p:cNvSpPr>
          <p:nvPr>
            <p:ph idx="1"/>
          </p:nvPr>
        </p:nvSpPr>
        <p:spPr>
          <a:xfrm>
            <a:off x="1484310" y="1544729"/>
            <a:ext cx="10018713" cy="4957671"/>
          </a:xfrm>
        </p:spPr>
        <p:txBody>
          <a:bodyPr>
            <a:normAutofit/>
          </a:bodyPr>
          <a:lstStyle/>
          <a:p>
            <a:pPr fontAlgn="base"/>
            <a:r>
              <a:rPr lang="en-US" dirty="0" smtClean="0"/>
              <a:t>In Page Definition , the </a:t>
            </a:r>
            <a:r>
              <a:rPr lang="en-US" b="1" dirty="0"/>
              <a:t>Edit Action Binding</a:t>
            </a:r>
            <a:r>
              <a:rPr lang="en-US" dirty="0"/>
              <a:t> dialog allows you to specify values for parameters appearing in the </a:t>
            </a:r>
            <a:r>
              <a:rPr lang="en-US" dirty="0" smtClean="0"/>
              <a:t>method.</a:t>
            </a:r>
            <a:r>
              <a:rPr lang="en-US" dirty="0"/>
              <a:t> The possible parameter options are as follows:</a:t>
            </a:r>
          </a:p>
          <a:p>
            <a:pPr lvl="1" fontAlgn="base"/>
            <a:r>
              <a:rPr lang="en-US" b="1" dirty="0" smtClean="0"/>
              <a:t>Final</a:t>
            </a:r>
          </a:p>
          <a:p>
            <a:pPr lvl="1" fontAlgn="base"/>
            <a:r>
              <a:rPr lang="en-US" b="1" dirty="0" smtClean="0"/>
              <a:t>Optional</a:t>
            </a:r>
          </a:p>
          <a:p>
            <a:pPr lvl="1" fontAlgn="base"/>
            <a:r>
              <a:rPr lang="en-US" b="1" dirty="0" smtClean="0"/>
              <a:t>Mandatory</a:t>
            </a:r>
          </a:p>
          <a:p>
            <a:r>
              <a:rPr lang="en-US" dirty="0"/>
              <a:t>When you finish dropping a method on the page, IDE creates the following items:</a:t>
            </a:r>
          </a:p>
          <a:p>
            <a:pPr lvl="1"/>
            <a:r>
              <a:rPr lang="en-US" dirty="0"/>
              <a:t>The IDE creates the &lt;</a:t>
            </a:r>
            <a:r>
              <a:rPr lang="en-US" sz="1600" b="1" dirty="0" err="1"/>
              <a:t>af:commandButton</a:t>
            </a:r>
            <a:r>
              <a:rPr lang="en-US" sz="1600" b="1" dirty="0"/>
              <a:t>&gt;</a:t>
            </a:r>
            <a:r>
              <a:rPr lang="en-US" dirty="0"/>
              <a:t> component in the JSF page with the appropriate EL binding for the </a:t>
            </a:r>
            <a:r>
              <a:rPr lang="en-US" sz="1600" b="1" dirty="0" err="1"/>
              <a:t>actionListener</a:t>
            </a:r>
            <a:r>
              <a:rPr lang="en-US" dirty="0"/>
              <a:t> attribute. </a:t>
            </a:r>
            <a:endParaRPr lang="en-US" dirty="0" smtClean="0"/>
          </a:p>
          <a:p>
            <a:pPr lvl="1"/>
            <a:r>
              <a:rPr lang="en-US" dirty="0"/>
              <a:t>IDE also generates a </a:t>
            </a:r>
            <a:r>
              <a:rPr lang="en-US" b="1" dirty="0"/>
              <a:t>&lt;</a:t>
            </a:r>
            <a:r>
              <a:rPr lang="en-US" b="1" dirty="0" err="1"/>
              <a:t>methodAction</a:t>
            </a:r>
            <a:r>
              <a:rPr lang="en-US" b="1" dirty="0"/>
              <a:t>&gt;</a:t>
            </a:r>
            <a:r>
              <a:rPr lang="en-US" dirty="0"/>
              <a:t> binding in the page definition file for accessing the method that is dropped from the </a:t>
            </a:r>
            <a:r>
              <a:rPr lang="en-US" b="1" dirty="0"/>
              <a:t>Data Controls</a:t>
            </a:r>
            <a:r>
              <a:rPr lang="en-US" dirty="0"/>
              <a:t> panel.</a:t>
            </a:r>
            <a:endParaRPr lang="en-US" b="1" dirty="0"/>
          </a:p>
        </p:txBody>
      </p:sp>
    </p:spTree>
    <p:extLst>
      <p:ext uri="{BB962C8B-B14F-4D97-AF65-F5344CB8AC3E}">
        <p14:creationId xmlns:p14="http://schemas.microsoft.com/office/powerpoint/2010/main" val="27203963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1151</TotalTime>
  <Words>1397</Words>
  <Application>Microsoft Office PowerPoint</Application>
  <PresentationFormat>Widescreen</PresentationFormat>
  <Paragraphs>144</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 Antiqua</vt:lpstr>
      <vt:lpstr>Calibri</vt:lpstr>
      <vt:lpstr>Corbel</vt:lpstr>
      <vt:lpstr>Courier New</vt:lpstr>
      <vt:lpstr>Parallax</vt:lpstr>
      <vt:lpstr>Building Data Bound Web  User Interfaces</vt:lpstr>
      <vt:lpstr>The art of laying out pages</vt:lpstr>
      <vt:lpstr>Organizing page contents </vt:lpstr>
      <vt:lpstr>Organizing page contents </vt:lpstr>
      <vt:lpstr>Adding actions to your page</vt:lpstr>
      <vt:lpstr>Choosing between the managed bean method and the data control method as event handlers</vt:lpstr>
      <vt:lpstr>Using managed bean methods as event handlers</vt:lpstr>
      <vt:lpstr>Using data control methods as event handlers</vt:lpstr>
      <vt:lpstr>Using data control methods as event handlers</vt:lpstr>
      <vt:lpstr>Building data bound table UIs</vt:lpstr>
      <vt:lpstr>Deleting a row</vt:lpstr>
      <vt:lpstr>Committing changes</vt:lpstr>
      <vt:lpstr>Declaratively reading the attribute value from the currently selected row</vt:lpstr>
      <vt:lpstr>Building data bound master-detail UIs</vt:lpstr>
      <vt:lpstr>Building a data bound tree table UI</vt:lpstr>
      <vt:lpstr>What happens when you drop a data collection as a tree table on a page?</vt:lpstr>
      <vt:lpstr>Synchronizing UIs using the target data source</vt:lpstr>
      <vt:lpstr>What happens at runtime in the target data source?</vt:lpstr>
      <vt:lpstr>Building data bound query search forms</vt:lpstr>
      <vt:lpstr>Building the view criteria</vt:lpstr>
      <vt:lpstr>Using UI hints to control the display for a query component</vt:lpstr>
      <vt:lpstr>Building a search UI</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Std-6</cp:lastModifiedBy>
  <cp:revision>241</cp:revision>
  <cp:lastPrinted>2013-11-05T13:45:05Z</cp:lastPrinted>
  <dcterms:created xsi:type="dcterms:W3CDTF">2013-09-28T20:16:03Z</dcterms:created>
  <dcterms:modified xsi:type="dcterms:W3CDTF">2013-11-19T13:43:29Z</dcterms:modified>
</cp:coreProperties>
</file>