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61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E7"/>
          </a:solidFill>
        </a:fill>
      </a:tcStyle>
    </a:wholeTbl>
    <a:band2H>
      <a:tcTxStyle/>
      <a:tcStyle>
        <a:tcBdr/>
        <a:fill>
          <a:solidFill>
            <a:srgbClr val="E6E9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3CF"/>
          </a:solidFill>
        </a:fill>
      </a:tcStyle>
    </a:wholeTbl>
    <a:band2H>
      <a:tcTxStyle/>
      <a:tcStyle>
        <a:tcBdr/>
        <a:fill>
          <a:solidFill>
            <a:srgbClr val="FAEA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CF"/>
          </a:solidFill>
        </a:fill>
      </a:tcStyle>
    </a:wholeTbl>
    <a:band2H>
      <a:tcTxStyle/>
      <a:tcStyle>
        <a:tcBdr/>
        <a:fill>
          <a:solidFill>
            <a:srgbClr val="E6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AEA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2D2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firstCol>
    <a:lastRow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8368" y="3968496"/>
            <a:ext cx="6638544" cy="16503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Tx/>
              <a:buSzTx/>
              <a:buFontTx/>
              <a:buNone/>
              <a:defRPr sz="2800"/>
            </a:lvl1pPr>
            <a:lvl2pPr marL="787400" indent="-284480">
              <a:buClrTx/>
              <a:buFontTx/>
              <a:defRPr sz="2800"/>
            </a:lvl2pPr>
            <a:lvl3pPr marL="1244600" indent="-284480">
              <a:buClrTx/>
              <a:buFontTx/>
              <a:defRPr sz="2800"/>
            </a:lvl3pPr>
            <a:lvl4pPr marL="1701800" indent="-284480">
              <a:buClrTx/>
              <a:buFontTx/>
              <a:defRPr sz="2800"/>
            </a:lvl4pPr>
            <a:lvl5pPr marL="2159000" indent="-284479">
              <a:buClrTx/>
              <a:buFontTx/>
              <a:defRPr sz="2800"/>
            </a:lvl5pPr>
          </a:lstStyle>
          <a:p>
            <a:r>
              <a:t>Sub-topic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Title"/>
          <p:cNvSpPr txBox="1">
            <a:spLocks noGrp="1"/>
          </p:cNvSpPr>
          <p:nvPr>
            <p:ph type="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sz="6000" b="1" cap="all"/>
            </a:lvl1pPr>
          </a:lstStyle>
          <a:p>
            <a:r>
              <a:t>PresentationTitle</a:t>
            </a:r>
          </a:p>
        </p:txBody>
      </p:sp>
      <p:pic>
        <p:nvPicPr>
          <p:cNvPr id="14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604132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sz="12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9" name="Picture Placeholder 2"/>
          <p:cNvSpPr>
            <a:spLocks noGrp="1"/>
          </p:cNvSpPr>
          <p:nvPr>
            <p:ph type="pic" idx="21"/>
          </p:nvPr>
        </p:nvSpPr>
        <p:spPr>
          <a:xfrm>
            <a:off x="5098565" y="1079500"/>
            <a:ext cx="7093435" cy="57785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14630" y="1066800"/>
            <a:ext cx="7077370" cy="2932598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rIns="91439"/>
          <a:lstStyle/>
          <a:p>
            <a:endParaRPr/>
          </a:p>
        </p:txBody>
      </p:sp>
      <p:sp>
        <p:nvSpPr>
          <p:cNvPr id="12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114630" y="3998295"/>
            <a:ext cx="3602523" cy="2857501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rIns="91439"/>
          <a:lstStyle/>
          <a:p>
            <a:endParaRPr/>
          </a:p>
        </p:txBody>
      </p:sp>
      <p:sp>
        <p:nvSpPr>
          <p:cNvPr id="12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8701089" y="3998295"/>
            <a:ext cx="3490913" cy="2857501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4" name="Picture Placeholder 2"/>
          <p:cNvSpPr>
            <a:spLocks noGrp="1"/>
          </p:cNvSpPr>
          <p:nvPr>
            <p:ph type="pic" idx="21"/>
          </p:nvPr>
        </p:nvSpPr>
        <p:spPr>
          <a:xfrm>
            <a:off x="0" y="1066800"/>
            <a:ext cx="12192000" cy="57912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3" name="Title Text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8368" y="3968496"/>
            <a:ext cx="6638544" cy="16503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787400" indent="-284480">
              <a:buClrTx/>
              <a:buFontTx/>
              <a:defRPr sz="2800">
                <a:solidFill>
                  <a:srgbClr val="FFFFFF"/>
                </a:solidFill>
              </a:defRPr>
            </a:lvl2pPr>
            <a:lvl3pPr marL="1244600" indent="-284480">
              <a:buClrTx/>
              <a:buFontTx/>
              <a:defRPr sz="2800">
                <a:solidFill>
                  <a:srgbClr val="FFFFFF"/>
                </a:solidFill>
              </a:defRPr>
            </a:lvl3pPr>
            <a:lvl4pPr marL="1701800" indent="-284480">
              <a:buClrTx/>
              <a:buFontTx/>
              <a:defRPr sz="2800">
                <a:solidFill>
                  <a:srgbClr val="FFFFFF"/>
                </a:solidFill>
              </a:defRPr>
            </a:lvl4pPr>
            <a:lvl5pPr marL="2159000" indent="-284479">
              <a:buClrTx/>
              <a:buFontTx/>
              <a:defRPr sz="2800">
                <a:solidFill>
                  <a:srgbClr val="FFFFFF"/>
                </a:solidFill>
              </a:defRPr>
            </a:lvl5pPr>
          </a:lstStyle>
          <a:p>
            <a:r>
              <a:t>Sub-topic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Title"/>
          <p:cNvSpPr txBox="1">
            <a:spLocks noGrp="1"/>
          </p:cNvSpPr>
          <p:nvPr>
            <p:ph type="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sz="6000" b="1" cap="all">
                <a:solidFill>
                  <a:srgbClr val="FFFFFF"/>
                </a:solidFill>
              </a:defRPr>
            </a:lvl1pPr>
          </a:lstStyle>
          <a:p>
            <a:r>
              <a:t>PresentationTitle</a:t>
            </a:r>
          </a:p>
        </p:txBody>
      </p:sp>
      <p:pic>
        <p:nvPicPr>
          <p:cNvPr id="24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1" y="6041328"/>
            <a:ext cx="4800596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sz="12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Slide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IVIDER SLIDE"/>
          <p:cNvSpPr txBox="1">
            <a:spLocks noGrp="1"/>
          </p:cNvSpPr>
          <p:nvPr>
            <p:ph type="title" hasCustomPrompt="1"/>
          </p:nvPr>
        </p:nvSpPr>
        <p:spPr>
          <a:xfrm>
            <a:off x="658368" y="1490662"/>
            <a:ext cx="6638544" cy="23876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sz="6000" b="1" cap="all">
                <a:solidFill>
                  <a:srgbClr val="FFFFFF"/>
                </a:solidFill>
              </a:defRPr>
            </a:lvl1pPr>
          </a:lstStyle>
          <a:p>
            <a:r>
              <a:t>DIVIDER SLIDE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8368" y="3970337"/>
            <a:ext cx="6638544" cy="221297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5pPr>
          </a:lstStyle>
          <a:p>
            <a:r>
              <a:t>Section 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34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321145"/>
            <a:ext cx="4800600" cy="35603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sz="12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vider Slide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IVIDER SLIDE"/>
          <p:cNvSpPr txBox="1">
            <a:spLocks noGrp="1"/>
          </p:cNvSpPr>
          <p:nvPr>
            <p:ph type="title" hasCustomPrompt="1"/>
          </p:nvPr>
        </p:nvSpPr>
        <p:spPr>
          <a:xfrm>
            <a:off x="658368" y="1490662"/>
            <a:ext cx="6638544" cy="23876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sz="6000" b="1" cap="all"/>
            </a:lvl1pPr>
          </a:lstStyle>
          <a:p>
            <a:r>
              <a:t>DIVIDER SLIDE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8368" y="3970337"/>
            <a:ext cx="6638544" cy="221297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Tx/>
              <a:buSzTx/>
              <a:buFontTx/>
              <a:buNone/>
              <a:defRPr sz="2800"/>
            </a:lvl1pPr>
            <a:lvl2pPr marL="0" indent="457200">
              <a:buClrTx/>
              <a:buSzTx/>
              <a:buFontTx/>
              <a:buNone/>
              <a:defRPr sz="2800"/>
            </a:lvl2pPr>
            <a:lvl3pPr marL="0" indent="914400">
              <a:buClrTx/>
              <a:buSzTx/>
              <a:buFontTx/>
              <a:buNone/>
              <a:defRPr sz="2800"/>
            </a:lvl3pPr>
            <a:lvl4pPr marL="0" indent="1371600">
              <a:buClrTx/>
              <a:buSzTx/>
              <a:buFontTx/>
              <a:buNone/>
              <a:defRPr sz="2800"/>
            </a:lvl4pPr>
            <a:lvl5pPr marL="0" indent="1828800">
              <a:buClrTx/>
              <a:buSzTx/>
              <a:buFontTx/>
              <a:buNone/>
              <a:defRPr sz="2800"/>
            </a:lvl5pPr>
          </a:lstStyle>
          <a:p>
            <a:r>
              <a:t>Section 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sz="12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6951473" cy="59093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66927" y="2185416"/>
            <a:ext cx="6951473" cy="39682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6951473" cy="59093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66927" y="2185416"/>
            <a:ext cx="6951473" cy="39682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66927" y="2185416"/>
            <a:ext cx="4500373" cy="394868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66927" y="2185416"/>
            <a:ext cx="5138930" cy="3931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Tx/>
              <a:buSzTx/>
              <a:buFontTx/>
              <a:buNone/>
              <a:defRPr sz="1600" b="1" cap="all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FontTx/>
              <a:buNone/>
              <a:defRPr sz="1600" b="1" cap="all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FontTx/>
              <a:buNone/>
              <a:defRPr sz="1600" b="1" cap="all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FontTx/>
              <a:buNone/>
              <a:defRPr sz="1600" b="1" cap="all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FontTx/>
              <a:buNone/>
              <a:defRPr sz="1600" b="1" cap="all">
                <a:solidFill>
                  <a:schemeClr val="accent1"/>
                </a:solidFill>
              </a:defRPr>
            </a:lvl5pPr>
          </a:lstStyle>
          <a:p>
            <a:r>
              <a:t>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172200" y="2185416"/>
            <a:ext cx="5138929" cy="3949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Tx/>
              <a:buSzTx/>
              <a:buFontTx/>
              <a:buNone/>
              <a:defRPr sz="1600" b="1" cap="all">
                <a:solidFill>
                  <a:schemeClr val="accent1"/>
                </a:solidFill>
              </a:defRPr>
            </a:lvl1pPr>
          </a:lstStyle>
          <a:p>
            <a:r>
              <a:t>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722815" y="6345640"/>
            <a:ext cx="330161" cy="31339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6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800" b="0" i="0" u="none" strike="noStrike" cap="none" spc="0" baseline="0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1pPr>
      <a:lvl2pPr marL="6858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sz="1800" b="0" i="0" u="none" strike="noStrike" cap="none" spc="0" baseline="0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2pPr>
      <a:lvl3pPr marL="11430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sz="1800" b="0" i="0" u="none" strike="noStrike" cap="none" spc="0" baseline="0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3pPr>
      <a:lvl4pPr marL="16002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sz="1800" b="0" i="0" u="none" strike="noStrike" cap="none" spc="0" baseline="0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4pPr>
      <a:lvl5pPr marL="2057400" marR="0" indent="-182879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sz="1800" b="0" i="0" u="none" strike="noStrike" cap="none" spc="0" baseline="0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5pPr>
      <a:lvl6pPr marL="25146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6pPr>
      <a:lvl7pPr marL="29718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7pPr>
      <a:lvl8pPr marL="34290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8pPr>
      <a:lvl9pPr marL="38862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resentation Title"/>
          <p:cNvSpPr txBox="1">
            <a:spLocks noGrp="1"/>
          </p:cNvSpPr>
          <p:nvPr>
            <p:ph type="title"/>
          </p:nvPr>
        </p:nvSpPr>
        <p:spPr>
          <a:xfrm>
            <a:off x="658368" y="1490472"/>
            <a:ext cx="6638543" cy="238658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Analysis of Diamond Data Set</a:t>
            </a:r>
          </a:p>
        </p:txBody>
      </p:sp>
      <p:sp>
        <p:nvSpPr>
          <p:cNvPr id="154" name="Sub-topic"/>
          <p:cNvSpPr txBox="1">
            <a:spLocks noGrp="1"/>
          </p:cNvSpPr>
          <p:nvPr>
            <p:ph type="body" sz="quarter" idx="1"/>
          </p:nvPr>
        </p:nvSpPr>
        <p:spPr>
          <a:xfrm>
            <a:off x="658368" y="3968496"/>
            <a:ext cx="6638543" cy="165038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85800">
              <a:spcBef>
                <a:spcPts val="400"/>
              </a:spcBef>
              <a:defRPr sz="2100"/>
            </a:pPr>
            <a:r>
              <a:rPr dirty="0"/>
              <a:t>Geeta Sowmya </a:t>
            </a:r>
            <a:r>
              <a:rPr dirty="0" err="1"/>
              <a:t>Chethi</a:t>
            </a:r>
            <a:endParaRPr dirty="0"/>
          </a:p>
          <a:p>
            <a:pPr defTabSz="685800">
              <a:spcBef>
                <a:spcPts val="400"/>
              </a:spcBef>
              <a:defRPr sz="2100"/>
            </a:pPr>
            <a:r>
              <a:rPr dirty="0"/>
              <a:t>Ayushi Daksh</a:t>
            </a:r>
          </a:p>
          <a:p>
            <a:pPr defTabSz="685800">
              <a:spcBef>
                <a:spcPts val="400"/>
              </a:spcBef>
              <a:defRPr sz="2100"/>
            </a:pPr>
            <a:r>
              <a:rPr dirty="0"/>
              <a:t>Ram Kashyap </a:t>
            </a:r>
            <a:r>
              <a:rPr dirty="0" err="1"/>
              <a:t>Cherukumilli</a:t>
            </a:r>
            <a:br>
              <a:rPr dirty="0"/>
            </a:br>
            <a:r>
              <a:rPr dirty="0"/>
              <a:t>Shivani Beth</a:t>
            </a:r>
            <a:r>
              <a:rPr lang="en-IN" dirty="0" err="1"/>
              <a:t>i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8D57-3BC1-6091-22B6-517DB20B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28F6A-F645-F90C-427A-387AA0052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175" y="2185987"/>
            <a:ext cx="4951828" cy="42992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628E34-C515-FF1A-BE6F-17455651D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363" y="2185988"/>
            <a:ext cx="4951828" cy="429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8404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DE22-4D9A-38BA-2B67-DC4D77EE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on test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1FBF-A8CA-BA82-ACD6-F871BFF1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368297"/>
            <a:ext cx="9997909" cy="3680812"/>
          </a:xfrm>
        </p:spPr>
        <p:txBody>
          <a:bodyPr/>
          <a:lstStyle/>
          <a:p>
            <a:r>
              <a:rPr lang="en-IN" dirty="0"/>
              <a:t>The training and testing dataset has been split in 70:30 ratio.</a:t>
            </a:r>
          </a:p>
          <a:p>
            <a:r>
              <a:rPr lang="en-IN" dirty="0"/>
              <a:t>So as to judge the model’s performance we have considered three metrics.(MAE, RMSE,R-squared value)</a:t>
            </a:r>
          </a:p>
          <a:p>
            <a:r>
              <a:rPr lang="en-IN" dirty="0"/>
              <a:t>The mean </a:t>
            </a:r>
            <a:r>
              <a:rPr lang="en-IN" i="0" dirty="0">
                <a:effectLst/>
              </a:rPr>
              <a:t>absolute error refers to the magnitude of difference between the prediction of an observation and the true value of that observation.</a:t>
            </a:r>
          </a:p>
          <a:p>
            <a:r>
              <a:rPr lang="en-IN" dirty="0"/>
              <a:t>RMSE </a:t>
            </a:r>
            <a:r>
              <a:rPr lang="en-IN" b="0" i="0" dirty="0">
                <a:effectLst/>
                <a:latin typeface="+mj-lt"/>
              </a:rPr>
              <a:t>shows how far predictions fall from measured true values using Euclidean distance.</a:t>
            </a:r>
          </a:p>
          <a:p>
            <a:r>
              <a:rPr lang="en-IN" i="0" dirty="0">
                <a:effectLst/>
              </a:rPr>
              <a:t>R-squared represents the fraction of variance of the actual value of the response variable captured by the regression model rather than the MSE which captures the residual error.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2417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DE22-4D9A-38BA-2B67-DC4D77EE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1499616"/>
            <a:ext cx="9997909" cy="590932"/>
          </a:xfrm>
        </p:spPr>
        <p:txBody>
          <a:bodyPr>
            <a:normAutofit/>
          </a:bodyPr>
          <a:lstStyle/>
          <a:p>
            <a:r>
              <a:rPr lang="en-IN" dirty="0"/>
              <a:t>Bootstrap approach for estimating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1FBF-A8CA-BA82-ACD6-F871BFF1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368297"/>
            <a:ext cx="9997909" cy="3680812"/>
          </a:xfrm>
        </p:spPr>
        <p:txBody>
          <a:bodyPr>
            <a:normAutofit fontScale="92500" lnSpcReduction="20000"/>
          </a:bodyPr>
          <a:lstStyle/>
          <a:p>
            <a:r>
              <a:rPr lang="en-IN" sz="1900" b="0" i="0" dirty="0">
                <a:solidFill>
                  <a:srgbClr val="292929"/>
                </a:solidFill>
                <a:effectLst/>
              </a:rPr>
              <a:t>Bootstrap is a method of random sampling with replacement.</a:t>
            </a:r>
          </a:p>
          <a:p>
            <a:r>
              <a:rPr lang="en-IN" sz="1900" dirty="0">
                <a:solidFill>
                  <a:srgbClr val="292929"/>
                </a:solidFill>
              </a:rPr>
              <a:t>It is a </a:t>
            </a:r>
            <a:r>
              <a:rPr lang="en-IN" sz="1900" b="0" i="0" dirty="0">
                <a:solidFill>
                  <a:srgbClr val="292929"/>
                </a:solidFill>
                <a:effectLst/>
              </a:rPr>
              <a:t>simple yet powerful approach for checking the stability of regression coefficients.</a:t>
            </a:r>
            <a:endParaRPr lang="en-IN" sz="1900" dirty="0">
              <a:solidFill>
                <a:srgbClr val="292929"/>
              </a:solidFill>
            </a:endParaRPr>
          </a:p>
          <a:p>
            <a:r>
              <a:rPr lang="en-IN" sz="1900" dirty="0"/>
              <a:t>Bootstrap samples the data with replacement and estimate the coefficients to decipher how extreme would it be.</a:t>
            </a:r>
          </a:p>
          <a:p>
            <a:r>
              <a:rPr lang="en-IN" sz="1900" dirty="0"/>
              <a:t>It takes the observations and resamples with replacement for some amount of trials and then runs the regression model and saves the coefficients.</a:t>
            </a:r>
          </a:p>
          <a:p>
            <a:r>
              <a:rPr lang="en-IN" sz="1900" dirty="0"/>
              <a:t>The average of these coefficients is taken and then compared with other models that we have previously obtained.</a:t>
            </a:r>
          </a:p>
          <a:p>
            <a:r>
              <a:rPr lang="en-IN" sz="1900" dirty="0"/>
              <a:t>Bootstrap is helpful when we have doubts about the distribution of the data arrived from, or want to check the stability of the coefficients.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9729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D71A-0873-55F0-DFC4-F3118A8C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6" y="981208"/>
            <a:ext cx="10710673" cy="590932"/>
          </a:xfrm>
        </p:spPr>
        <p:txBody>
          <a:bodyPr>
            <a:normAutofit/>
          </a:bodyPr>
          <a:lstStyle/>
          <a:p>
            <a:r>
              <a:rPr lang="en-IN" dirty="0"/>
              <a:t>Bootstrapping using 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CE577-598D-DC4C-1622-B448FED5710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66927" y="2185416"/>
            <a:ext cx="10710673" cy="396824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73585-28E0-3218-8A3F-DBEE6CDB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5" y="1572140"/>
            <a:ext cx="10710673" cy="50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205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oot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835825" y="6345640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7" name="Slide Title"/>
          <p:cNvSpPr txBox="1">
            <a:spLocks noGrp="1"/>
          </p:cNvSpPr>
          <p:nvPr>
            <p:ph type="title"/>
          </p:nvPr>
        </p:nvSpPr>
        <p:spPr>
          <a:xfrm>
            <a:off x="353177" y="1089699"/>
            <a:ext cx="1314589" cy="456556"/>
          </a:xfrm>
          <a:prstGeom prst="rect">
            <a:avLst/>
          </a:prstGeom>
        </p:spPr>
        <p:txBody>
          <a:bodyPr/>
          <a:lstStyle>
            <a:lvl1pPr defTabSz="585215">
              <a:defRPr sz="2304"/>
            </a:lvl1pPr>
          </a:lstStyle>
          <a:p>
            <a:r>
              <a:t>Objective </a:t>
            </a:r>
          </a:p>
        </p:txBody>
      </p:sp>
      <p:sp>
        <p:nvSpPr>
          <p:cNvPr id="158" name="Slide Text"/>
          <p:cNvSpPr txBox="1">
            <a:spLocks noGrp="1"/>
          </p:cNvSpPr>
          <p:nvPr>
            <p:ph type="body" sz="half" idx="1"/>
          </p:nvPr>
        </p:nvSpPr>
        <p:spPr>
          <a:xfrm>
            <a:off x="405748" y="2051081"/>
            <a:ext cx="4504827" cy="4408489"/>
          </a:xfrm>
          <a:prstGeom prst="rect">
            <a:avLst/>
          </a:prstGeom>
        </p:spPr>
        <p:txBody>
          <a:bodyPr/>
          <a:lstStyle/>
          <a:p>
            <a:r>
              <a:t>Predict the Price of Diamond based on the features of the diamond.</a:t>
            </a:r>
          </a:p>
          <a:p>
            <a:r>
              <a:t>Confirm most important features that determine the Price of the Diamond.</a:t>
            </a:r>
          </a:p>
          <a:p>
            <a:r>
              <a:t>This Dataset has 6 numeric features </a:t>
            </a:r>
            <a:br/>
            <a:r>
              <a:t>carat, x, y, z depth, table.</a:t>
            </a:r>
          </a:p>
          <a:p>
            <a:r>
              <a:t>Three ordered factors</a:t>
            </a:r>
            <a:br/>
            <a:r>
              <a:t>cut, color, clarity.</a:t>
            </a:r>
          </a:p>
          <a:p>
            <a:r>
              <a:t>54000 records in the dataset.</a:t>
            </a:r>
          </a:p>
        </p:txBody>
      </p:sp>
      <p:graphicFrame>
        <p:nvGraphicFramePr>
          <p:cNvPr id="159" name="Table 1"/>
          <p:cNvGraphicFramePr/>
          <p:nvPr/>
        </p:nvGraphicFramePr>
        <p:xfrm>
          <a:off x="6199797" y="1624093"/>
          <a:ext cx="5473213" cy="492710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68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007"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Variable 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Variable Description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Variable Type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Range of values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89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price	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In US dollars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326-18,823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912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carat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Weight of diamond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0.2-5.01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912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cut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Quality of cut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Ordered Factor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Fair,Good,Very Good,Premium,Idea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912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color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Color of Diamond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Ordered Factor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J,I,H,G,F,E,D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063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clarity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How Clear the diamond is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Ordered Factor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I1, SI2, SI1, VS2, VS1, VVS2, VVS1, IF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912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x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Length in mm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0-10.74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912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y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Width in mm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0-58.9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007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Z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Depth in mm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0–31.8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0819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depth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Total Depth percentage = z / mean(x, y)</a:t>
                      </a:r>
                    </a:p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= 2 * z / (x + y) 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43-79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8406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table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width of top of diamond relative to widest point (43–95)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43–95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0" name="Slide Title"/>
          <p:cNvSpPr txBox="1"/>
          <p:nvPr/>
        </p:nvSpPr>
        <p:spPr>
          <a:xfrm>
            <a:off x="8159180" y="1089699"/>
            <a:ext cx="1314589" cy="456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 defTabSz="658368">
              <a:lnSpc>
                <a:spcPct val="90000"/>
              </a:lnSpc>
              <a:defRPr sz="2592">
                <a:solidFill>
                  <a:schemeClr val="accent1"/>
                </a:solidFill>
              </a:defRPr>
            </a:lvl1pPr>
          </a:lstStyle>
          <a:p>
            <a:r>
              <a:t>Dataset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ot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0835825" y="6345640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63" name="Slide Title"/>
          <p:cNvSpPr txBox="1">
            <a:spLocks noGrp="1"/>
          </p:cNvSpPr>
          <p:nvPr>
            <p:ph type="title"/>
          </p:nvPr>
        </p:nvSpPr>
        <p:spPr>
          <a:xfrm>
            <a:off x="624491" y="1326924"/>
            <a:ext cx="5115942" cy="448462"/>
          </a:xfrm>
          <a:prstGeom prst="rect">
            <a:avLst/>
          </a:prstGeom>
        </p:spPr>
        <p:txBody>
          <a:bodyPr/>
          <a:lstStyle>
            <a:lvl1pPr defTabSz="658368">
              <a:defRPr sz="2592"/>
            </a:lvl1pPr>
          </a:lstStyle>
          <a:p>
            <a:r>
              <a:t>Outlier Detection </a:t>
            </a:r>
          </a:p>
        </p:txBody>
      </p:sp>
      <p:pic>
        <p:nvPicPr>
          <p:cNvPr id="164" name="Rplot.png" descr="R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756" y="2228407"/>
            <a:ext cx="4800601" cy="4313267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lide Title"/>
          <p:cNvSpPr txBox="1"/>
          <p:nvPr/>
        </p:nvSpPr>
        <p:spPr>
          <a:xfrm>
            <a:off x="7883169" y="1521157"/>
            <a:ext cx="95170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 defTabSz="402336">
              <a:lnSpc>
                <a:spcPct val="90000"/>
              </a:lnSpc>
              <a:defRPr sz="1584">
                <a:solidFill>
                  <a:schemeClr val="accent1"/>
                </a:solidFill>
              </a:defRPr>
            </a:lvl1pPr>
          </a:lstStyle>
          <a:p>
            <a:r>
              <a:t>Boxplots</a:t>
            </a:r>
          </a:p>
        </p:txBody>
      </p:sp>
      <p:sp>
        <p:nvSpPr>
          <p:cNvPr id="166" name="Plots of all the numerics features in order to check for the outliers.…"/>
          <p:cNvSpPr txBox="1">
            <a:spLocks noGrp="1"/>
          </p:cNvSpPr>
          <p:nvPr>
            <p:ph type="body" sz="half" idx="1"/>
          </p:nvPr>
        </p:nvSpPr>
        <p:spPr>
          <a:xfrm>
            <a:off x="503486" y="2035334"/>
            <a:ext cx="4504828" cy="4408488"/>
          </a:xfrm>
          <a:prstGeom prst="rect">
            <a:avLst/>
          </a:prstGeom>
        </p:spPr>
        <p:txBody>
          <a:bodyPr/>
          <a:lstStyle/>
          <a:p>
            <a:r>
              <a:t>Plots of all the numerics features in order to check for the outliers.</a:t>
            </a:r>
          </a:p>
          <a:p>
            <a:r>
              <a:t>Removal of outliers from the numerical columns.</a:t>
            </a:r>
          </a:p>
        </p:txBody>
      </p:sp>
      <p:pic>
        <p:nvPicPr>
          <p:cNvPr id="167" name="Screenshot 2022-12-04 at 7.06.11 PM.png" descr="Screenshot 2022-12-04 at 7.06.1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64" y="3727203"/>
            <a:ext cx="5115942" cy="2788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35825" y="6345640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70" name="Pairwise Association"/>
          <p:cNvSpPr txBox="1">
            <a:spLocks noGrp="1"/>
          </p:cNvSpPr>
          <p:nvPr>
            <p:ph type="title"/>
          </p:nvPr>
        </p:nvSpPr>
        <p:spPr>
          <a:xfrm>
            <a:off x="486338" y="1096669"/>
            <a:ext cx="5861630" cy="355824"/>
          </a:xfrm>
          <a:prstGeom prst="rect">
            <a:avLst/>
          </a:prstGeom>
        </p:spPr>
        <p:txBody>
          <a:bodyPr/>
          <a:lstStyle>
            <a:lvl1pPr defTabSz="484631">
              <a:defRPr sz="1907"/>
            </a:lvl1pPr>
          </a:lstStyle>
          <a:p>
            <a:r>
              <a:t>Pairwise Association</a:t>
            </a:r>
          </a:p>
        </p:txBody>
      </p:sp>
      <p:sp>
        <p:nvSpPr>
          <p:cNvPr id="171" name="From both the plots it is evident that Price is highly correlated to carat…"/>
          <p:cNvSpPr txBox="1">
            <a:spLocks noGrp="1"/>
          </p:cNvSpPr>
          <p:nvPr>
            <p:ph type="body" sz="quarter" idx="1"/>
          </p:nvPr>
        </p:nvSpPr>
        <p:spPr>
          <a:xfrm>
            <a:off x="509364" y="5811931"/>
            <a:ext cx="10071697" cy="896341"/>
          </a:xfrm>
          <a:prstGeom prst="rect">
            <a:avLst/>
          </a:prstGeom>
        </p:spPr>
        <p:txBody>
          <a:bodyPr/>
          <a:lstStyle/>
          <a:p>
            <a:r>
              <a:t>From both the plots it is evident that Price is highly correlated to carat</a:t>
            </a:r>
          </a:p>
          <a:p>
            <a:r>
              <a:t>Carat is highly correlated to x, y, z predictors</a:t>
            </a:r>
          </a:p>
        </p:txBody>
      </p:sp>
      <p:pic>
        <p:nvPicPr>
          <p:cNvPr id="172" name="pairwise association.png" descr="pairwise associ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72" y="1049345"/>
            <a:ext cx="5297039" cy="4759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corrplot.png" descr="corr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77" y="1449636"/>
            <a:ext cx="4661703" cy="4188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35825" y="6345640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82" name="Data Splitting and Encoding"/>
          <p:cNvSpPr txBox="1">
            <a:spLocks noGrp="1"/>
          </p:cNvSpPr>
          <p:nvPr>
            <p:ph type="title"/>
          </p:nvPr>
        </p:nvSpPr>
        <p:spPr>
          <a:xfrm>
            <a:off x="555415" y="1108062"/>
            <a:ext cx="6753626" cy="355824"/>
          </a:xfrm>
          <a:prstGeom prst="rect">
            <a:avLst/>
          </a:prstGeom>
        </p:spPr>
        <p:txBody>
          <a:bodyPr/>
          <a:lstStyle>
            <a:lvl1pPr defTabSz="484631">
              <a:defRPr sz="1907"/>
            </a:lvl1pPr>
          </a:lstStyle>
          <a:p>
            <a:r>
              <a:t>Data Splitting and Encoding</a:t>
            </a:r>
          </a:p>
        </p:txBody>
      </p:sp>
      <p:sp>
        <p:nvSpPr>
          <p:cNvPr id="183" name="Removed predictors based on EDA…"/>
          <p:cNvSpPr txBox="1">
            <a:spLocks noGrp="1"/>
          </p:cNvSpPr>
          <p:nvPr>
            <p:ph type="body" sz="half" idx="1"/>
          </p:nvPr>
        </p:nvSpPr>
        <p:spPr>
          <a:xfrm>
            <a:off x="371050" y="4505474"/>
            <a:ext cx="11598678" cy="185389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87452" indent="-187452" defTabSz="749808">
              <a:spcBef>
                <a:spcPts val="400"/>
              </a:spcBef>
              <a:defRPr sz="1476"/>
            </a:pPr>
            <a:r>
              <a:t>Removed predictors based on EDA</a:t>
            </a:r>
          </a:p>
          <a:p>
            <a:pPr marL="187452" indent="-187452" defTabSz="749808">
              <a:spcBef>
                <a:spcPts val="400"/>
              </a:spcBef>
              <a:defRPr sz="1476"/>
            </a:pPr>
            <a:r>
              <a:t>Encoded values for categorical variables</a:t>
            </a:r>
          </a:p>
          <a:p>
            <a:pPr marL="187452" indent="-187452" defTabSz="749808">
              <a:spcBef>
                <a:spcPts val="400"/>
              </a:spcBef>
              <a:defRPr sz="1476"/>
            </a:pPr>
            <a:r>
              <a:t>Split the dataset into</a:t>
            </a:r>
            <a:br/>
            <a:r>
              <a:t>         Train - 70%</a:t>
            </a:r>
            <a:br/>
            <a:r>
              <a:t>         Test - 30%</a:t>
            </a:r>
          </a:p>
          <a:p>
            <a:pPr marL="187452" indent="-187452" defTabSz="749808">
              <a:spcBef>
                <a:spcPts val="400"/>
              </a:spcBef>
              <a:defRPr sz="1476"/>
            </a:pPr>
            <a:r>
              <a:t>Normalization of data</a:t>
            </a:r>
          </a:p>
        </p:txBody>
      </p:sp>
      <p:pic>
        <p:nvPicPr>
          <p:cNvPr id="184" name="Screenshot 2022-12-04 at 10.33.26 PM.png" descr="Screenshot 2022-12-04 at 10.33.2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54" y="1523105"/>
            <a:ext cx="5407198" cy="2808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35825" y="6345640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76" name="Principle Component Analysis(PCA)"/>
          <p:cNvSpPr txBox="1">
            <a:spLocks noGrp="1"/>
          </p:cNvSpPr>
          <p:nvPr>
            <p:ph type="title"/>
          </p:nvPr>
        </p:nvSpPr>
        <p:spPr>
          <a:xfrm>
            <a:off x="486338" y="1096669"/>
            <a:ext cx="5861630" cy="355824"/>
          </a:xfrm>
          <a:prstGeom prst="rect">
            <a:avLst/>
          </a:prstGeom>
        </p:spPr>
        <p:txBody>
          <a:bodyPr/>
          <a:lstStyle>
            <a:lvl1pPr defTabSz="484631">
              <a:defRPr sz="1907"/>
            </a:lvl1pPr>
          </a:lstStyle>
          <a:p>
            <a:r>
              <a:t>Principle Component Analysis(PCA)</a:t>
            </a:r>
          </a:p>
        </p:txBody>
      </p:sp>
      <p:pic>
        <p:nvPicPr>
          <p:cNvPr id="177" name="PCA.png" descr="P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05" y="1742348"/>
            <a:ext cx="5453582" cy="489996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To decide on the most important features Principal component Analysis is uses as it reduces dimensions…"/>
          <p:cNvSpPr txBox="1">
            <a:spLocks noGrp="1"/>
          </p:cNvSpPr>
          <p:nvPr>
            <p:ph type="body" sz="quarter" idx="1"/>
          </p:nvPr>
        </p:nvSpPr>
        <p:spPr>
          <a:xfrm>
            <a:off x="534963" y="2424702"/>
            <a:ext cx="4800601" cy="3324946"/>
          </a:xfrm>
          <a:prstGeom prst="rect">
            <a:avLst/>
          </a:prstGeom>
        </p:spPr>
        <p:txBody>
          <a:bodyPr/>
          <a:lstStyle/>
          <a:p>
            <a:r>
              <a:rPr dirty="0"/>
              <a:t>To decide on the most important features Principal component Analysis is uses as it reduces dimensions </a:t>
            </a:r>
          </a:p>
          <a:p>
            <a:r>
              <a:rPr dirty="0"/>
              <a:t>From scree plot6 principal components are required to explain maximum variance of dataset</a:t>
            </a:r>
          </a:p>
          <a:p>
            <a:r>
              <a:rPr dirty="0"/>
              <a:t>Built statistical models on first 6 principal components </a:t>
            </a:r>
          </a:p>
        </p:txBody>
      </p:sp>
      <p:sp>
        <p:nvSpPr>
          <p:cNvPr id="179" name="Scree plot"/>
          <p:cNvSpPr txBox="1"/>
          <p:nvPr/>
        </p:nvSpPr>
        <p:spPr>
          <a:xfrm>
            <a:off x="7716704" y="1718717"/>
            <a:ext cx="1945945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 defTabSz="402336">
              <a:lnSpc>
                <a:spcPct val="90000"/>
              </a:lnSpc>
              <a:defRPr sz="1584">
                <a:solidFill>
                  <a:schemeClr val="accent1"/>
                </a:solidFill>
              </a:defRPr>
            </a:lvl1pPr>
          </a:lstStyle>
          <a:p>
            <a:r>
              <a:t>Scree plot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AFC8-5950-8D3D-14D8-2DEA4FA0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CBFA-E545-9B9B-C117-CB26EF993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185416"/>
            <a:ext cx="10299856" cy="39682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LINEAR REGRESSION:</a:t>
            </a:r>
          </a:p>
          <a:p>
            <a:pPr marL="0" indent="0">
              <a:buNone/>
            </a:pPr>
            <a:r>
              <a:rPr lang="en-US" dirty="0"/>
              <a:t>Making a linear model with a minimum sum of squared residuals/error (SSE) is the aim of linear regression. </a:t>
            </a:r>
          </a:p>
          <a:p>
            <a:r>
              <a:rPr lang="en-US" dirty="0"/>
              <a:t>Linear Regression , Y = </a:t>
            </a:r>
            <a:r>
              <a:rPr lang="en-US" dirty="0" err="1"/>
              <a:t>aX</a:t>
            </a:r>
            <a:r>
              <a:rPr lang="en-US" dirty="0"/>
              <a:t> +b , where ,y is the response variable x is the predictor variable. a and b are constants which are called the coefficients.</a:t>
            </a:r>
          </a:p>
          <a:p>
            <a:r>
              <a:rPr lang="en-US" dirty="0"/>
              <a:t>Using R's </a:t>
            </a:r>
            <a:r>
              <a:rPr lang="en-US" dirty="0" err="1"/>
              <a:t>lm</a:t>
            </a:r>
            <a:r>
              <a:rPr lang="en-US" dirty="0"/>
              <a:t>() utilities, construct a relationship model.</a:t>
            </a:r>
          </a:p>
          <a:p>
            <a:r>
              <a:rPr lang="en-US" dirty="0"/>
              <a:t>Find the model's coefficients, then use them to construct the mathematical equation.</a:t>
            </a:r>
          </a:p>
          <a:p>
            <a:r>
              <a:rPr lang="en-US" dirty="0"/>
              <a:t>To find out the average prediction error, get a summary of the relationship model. known as residuals as well.</a:t>
            </a:r>
          </a:p>
        </p:txBody>
      </p:sp>
    </p:spTree>
    <p:extLst>
      <p:ext uri="{BB962C8B-B14F-4D97-AF65-F5344CB8AC3E}">
        <p14:creationId xmlns:p14="http://schemas.microsoft.com/office/powerpoint/2010/main" val="29792280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582A-B102-7719-8F6C-F18D6AA6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snippet(Linear Regression)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1CFA5-06F4-8808-BF92-51FB753BCFA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3DA56-405B-9CCF-1240-E5C4FDC94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2090548"/>
            <a:ext cx="9570986" cy="415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328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Random Forest Regression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1960333"/>
            <a:ext cx="10251128" cy="4440467"/>
          </a:xfrm>
        </p:spPr>
        <p:txBody>
          <a:bodyPr/>
          <a:lstStyle/>
          <a:p>
            <a:r>
              <a:rPr lang="en-US" dirty="0"/>
              <a:t>Random Forest is an ensemble of decision trees i.e. numerous trees are ordered in a certain “random” fashion so as to form a random forest.</a:t>
            </a:r>
          </a:p>
          <a:p>
            <a:r>
              <a:rPr lang="en-US" dirty="0"/>
              <a:t>Every tree in RF is generated from a distinct sample of rows at each node , a distinct sample of features is being selected for splitting.</a:t>
            </a:r>
          </a:p>
          <a:p>
            <a:r>
              <a:rPr lang="en-US" dirty="0"/>
              <a:t>The average of these predictions are then used to produce a single result.</a:t>
            </a:r>
          </a:p>
          <a:p>
            <a:r>
              <a:rPr lang="en-US" dirty="0"/>
              <a:t>The “averaging” aspect makes a RF better than single decision tree, hence it improves its accuracy and reduces overfitting.</a:t>
            </a:r>
          </a:p>
          <a:p>
            <a:r>
              <a:rPr lang="en-IN" dirty="0"/>
              <a:t>The Random Forest Regressor is unable of identifying patterns that would allow it to extrapolate values outside of the training set. </a:t>
            </a:r>
          </a:p>
          <a:p>
            <a:r>
              <a:rPr lang="en-IN" dirty="0"/>
              <a:t>The regressor makes the assumption that in this situation, the prediction will be close to the highest value in the training set.</a:t>
            </a:r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065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666666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837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Helvetica</vt:lpstr>
      <vt:lpstr>Helvetica Neue</vt:lpstr>
      <vt:lpstr>Wingdings</vt:lpstr>
      <vt:lpstr>Office Theme</vt:lpstr>
      <vt:lpstr>Analysis of Diamond Data Set</vt:lpstr>
      <vt:lpstr>Objective </vt:lpstr>
      <vt:lpstr>Outlier Detection </vt:lpstr>
      <vt:lpstr>Pairwise Association</vt:lpstr>
      <vt:lpstr>Data Splitting and Encoding</vt:lpstr>
      <vt:lpstr>Principle Component Analysis(PCA)</vt:lpstr>
      <vt:lpstr>Regression Models </vt:lpstr>
      <vt:lpstr>Code snippet(Linear Regression)</vt:lpstr>
      <vt:lpstr>Random Forest Regression</vt:lpstr>
      <vt:lpstr>Random Forest implementation</vt:lpstr>
      <vt:lpstr>Results on test data set</vt:lpstr>
      <vt:lpstr>Bootstrap approach for estimating coefficients</vt:lpstr>
      <vt:lpstr>Bootstrapping using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Diamond Data Set</dc:title>
  <dc:creator>GEETA SOWMYA CHETHI</dc:creator>
  <cp:lastModifiedBy>GEETA SOWMYA CHETHI</cp:lastModifiedBy>
  <cp:revision>3</cp:revision>
  <dcterms:modified xsi:type="dcterms:W3CDTF">2022-12-05T07:27:47Z</dcterms:modified>
</cp:coreProperties>
</file>