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787400" indent="-284480">
              <a:buClrTx/>
              <a:buFontTx/>
              <a:defRPr sz="2800"/>
            </a:lvl2pPr>
            <a:lvl3pPr marL="1244600" indent="-284480">
              <a:buClrTx/>
              <a:buFontTx/>
              <a:defRPr sz="2800"/>
            </a:lvl3pPr>
            <a:lvl4pPr marL="1701800" indent="-284480">
              <a:buClrTx/>
              <a:buFontTx/>
              <a:defRPr sz="2800"/>
            </a:lvl4pPr>
            <a:lvl5pPr marL="2159000" indent="-284479">
              <a:buClrTx/>
              <a:buFontTx/>
              <a:defRPr sz="2800"/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PresentationTitle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32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Picture Placeholder 2"/>
          <p:cNvSpPr/>
          <p:nvPr>
            <p:ph type="pic" idx="21"/>
          </p:nvPr>
        </p:nvSpPr>
        <p:spPr>
          <a:xfrm>
            <a:off x="5098565" y="1079500"/>
            <a:ext cx="7093435" cy="5778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Picture Placeholder 2"/>
          <p:cNvSpPr/>
          <p:nvPr>
            <p:ph type="pic" sz="half" idx="21"/>
          </p:nvPr>
        </p:nvSpPr>
        <p:spPr>
          <a:xfrm>
            <a:off x="5114630" y="1066800"/>
            <a:ext cx="7077370" cy="2932598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3" name="Picture Placeholder 2"/>
          <p:cNvSpPr/>
          <p:nvPr>
            <p:ph type="pic" sz="quarter" idx="22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4" name="Picture Placeholder 2"/>
          <p:cNvSpPr/>
          <p:nvPr>
            <p:ph type="pic" sz="quarter" idx="23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Picture Placeholder 2"/>
          <p:cNvSpPr/>
          <p:nvPr>
            <p:ph type="pic" idx="21"/>
          </p:nvPr>
        </p:nvSpPr>
        <p:spPr>
          <a:xfrm>
            <a:off x="0" y="1066800"/>
            <a:ext cx="12192000" cy="5791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PresentationTitle</a:t>
            </a:r>
          </a:p>
        </p:txBody>
      </p:sp>
      <p:pic>
        <p:nvPicPr>
          <p:cNvPr id="2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1" y="6041328"/>
            <a:ext cx="4800596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DIVIDER SLIDE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DIVIDER SLIDE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5" name="Text Placeholder 4"/>
          <p:cNvSpPr/>
          <p:nvPr>
            <p:ph type="body" sz="quarter" idx="21" hasCustomPrompt="1"/>
          </p:nvPr>
        </p:nvSpPr>
        <p:spPr>
          <a:xfrm>
            <a:off x="6172200" y="2185416"/>
            <a:ext cx="5138929" cy="3949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0722815" y="6345640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Title"/>
          <p:cNvSpPr txBox="1"/>
          <p:nvPr>
            <p:ph type="title"/>
          </p:nvPr>
        </p:nvSpPr>
        <p:spPr>
          <a:xfrm>
            <a:off x="658368" y="1490472"/>
            <a:ext cx="6638543" cy="238658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Analysis of Diamond Data Set</a:t>
            </a:r>
          </a:p>
        </p:txBody>
      </p:sp>
      <p:sp>
        <p:nvSpPr>
          <p:cNvPr id="154" name="Sub-topic"/>
          <p:cNvSpPr txBox="1"/>
          <p:nvPr>
            <p:ph type="body" sz="quarter" idx="1"/>
          </p:nvPr>
        </p:nvSpPr>
        <p:spPr>
          <a:xfrm>
            <a:off x="658368" y="3968496"/>
            <a:ext cx="6638543" cy="1650382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400"/>
              </a:spcBef>
              <a:defRPr sz="2100"/>
            </a:pPr>
            <a:r>
              <a:t>Geetha Sowmya Chethi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Ayushi Daksh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Ram Kashyap Cherukumilli</a:t>
            </a:r>
            <a:br/>
            <a:r>
              <a:t>Shivani Beth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lide Title"/>
          <p:cNvSpPr txBox="1"/>
          <p:nvPr>
            <p:ph type="title"/>
          </p:nvPr>
        </p:nvSpPr>
        <p:spPr>
          <a:xfrm>
            <a:off x="353177" y="1089699"/>
            <a:ext cx="1314589" cy="456556"/>
          </a:xfrm>
          <a:prstGeom prst="rect">
            <a:avLst/>
          </a:prstGeom>
        </p:spPr>
        <p:txBody>
          <a:bodyPr/>
          <a:lstStyle>
            <a:lvl1pPr defTabSz="585215">
              <a:defRPr sz="2304"/>
            </a:lvl1pPr>
          </a:lstStyle>
          <a:p>
            <a:pPr/>
            <a:r>
              <a:t>Objective </a:t>
            </a:r>
          </a:p>
        </p:txBody>
      </p:sp>
      <p:sp>
        <p:nvSpPr>
          <p:cNvPr id="158" name="Slide Text"/>
          <p:cNvSpPr txBox="1"/>
          <p:nvPr>
            <p:ph type="body" sz="half" idx="1"/>
          </p:nvPr>
        </p:nvSpPr>
        <p:spPr>
          <a:xfrm>
            <a:off x="405748" y="2051081"/>
            <a:ext cx="4504827" cy="4408489"/>
          </a:xfrm>
          <a:prstGeom prst="rect">
            <a:avLst/>
          </a:prstGeom>
        </p:spPr>
        <p:txBody>
          <a:bodyPr/>
          <a:lstStyle/>
          <a:p>
            <a:pPr/>
            <a:r>
              <a:t>Predict the Price of Diamond based on the features of the diamond.</a:t>
            </a:r>
          </a:p>
          <a:p>
            <a:pPr/>
            <a:r>
              <a:t>Confirm most important features that determine the Price of the Diamond.</a:t>
            </a:r>
          </a:p>
          <a:p>
            <a:pPr/>
            <a:r>
              <a:t>This Dataset has 6 numeric features </a:t>
            </a:r>
            <a:br/>
            <a:r>
              <a:t>carat, x, y, z depth, table.</a:t>
            </a:r>
          </a:p>
          <a:p>
            <a:pPr/>
            <a:r>
              <a:t>Three ordered factors</a:t>
            </a:r>
            <a:br/>
            <a:r>
              <a:t>cut, color, clarity.</a:t>
            </a:r>
          </a:p>
          <a:p>
            <a:pPr/>
            <a:r>
              <a:t>54000 records in the dataset.</a:t>
            </a:r>
          </a:p>
        </p:txBody>
      </p:sp>
      <p:graphicFrame>
        <p:nvGraphicFramePr>
          <p:cNvPr id="159" name="Table 1"/>
          <p:cNvGraphicFramePr/>
          <p:nvPr/>
        </p:nvGraphicFramePr>
        <p:xfrm>
          <a:off x="6199797" y="1624093"/>
          <a:ext cx="5476392" cy="48029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68157"/>
                <a:gridCol w="1368157"/>
                <a:gridCol w="1368157"/>
                <a:gridCol w="1368742"/>
              </a:tblGrid>
              <a:tr h="268007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Description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Type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Range of values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40908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price	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 US dollars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326-18,823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carat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Weight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0.2-5.01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cut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Quality of cut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Fair,Good,Very Good,Premium,Idea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J,I,H,G,F,E,D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clarity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How Clear the diamond is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I1, SI2, SI1, VS2, VS1, VVS2, VVS1, IF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Length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0-10.74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0-58.9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8007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Z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0–31.8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1081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Total Depth percentage = z / mean(x, y)</a:t>
                      </a:r>
                    </a:p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= 2 * z / (x + y)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43-79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58406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table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of top of diamond relative to widest point (43–95)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43–95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60" name="Slide Title"/>
          <p:cNvSpPr txBox="1"/>
          <p:nvPr/>
        </p:nvSpPr>
        <p:spPr>
          <a:xfrm>
            <a:off x="8159180" y="1089699"/>
            <a:ext cx="1314589" cy="45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658368">
              <a:lnSpc>
                <a:spcPct val="90000"/>
              </a:lnSpc>
              <a:defRPr sz="2592">
                <a:solidFill>
                  <a:schemeClr val="accent1"/>
                </a:solidFill>
              </a:defRPr>
            </a:lvl1pPr>
          </a:lstStyle>
          <a:p>
            <a:pPr/>
            <a:r>
              <a:t>Dataset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lide Title"/>
          <p:cNvSpPr txBox="1"/>
          <p:nvPr>
            <p:ph type="title"/>
          </p:nvPr>
        </p:nvSpPr>
        <p:spPr>
          <a:xfrm>
            <a:off x="624491" y="1326924"/>
            <a:ext cx="5115942" cy="448462"/>
          </a:xfrm>
          <a:prstGeom prst="rect">
            <a:avLst/>
          </a:prstGeom>
        </p:spPr>
        <p:txBody>
          <a:bodyPr/>
          <a:lstStyle>
            <a:lvl1pPr defTabSz="658368">
              <a:defRPr sz="2592"/>
            </a:lvl1pPr>
          </a:lstStyle>
          <a:p>
            <a:pPr/>
            <a:r>
              <a:t>Outlier Detection </a:t>
            </a:r>
          </a:p>
        </p:txBody>
      </p:sp>
      <p:pic>
        <p:nvPicPr>
          <p:cNvPr id="164" name="Rplot.png" descr="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1756" y="2228407"/>
            <a:ext cx="4800601" cy="43132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/>
          <p:nvPr/>
        </p:nvSpPr>
        <p:spPr>
          <a:xfrm>
            <a:off x="7883169" y="1521157"/>
            <a:ext cx="9517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Boxplots</a:t>
            </a:r>
          </a:p>
        </p:txBody>
      </p:sp>
      <p:sp>
        <p:nvSpPr>
          <p:cNvPr id="166" name="Plots of all the numerics features in order to check for the outliers.…"/>
          <p:cNvSpPr txBox="1"/>
          <p:nvPr>
            <p:ph type="body" sz="half" idx="1"/>
          </p:nvPr>
        </p:nvSpPr>
        <p:spPr>
          <a:xfrm>
            <a:off x="503486" y="2035334"/>
            <a:ext cx="4504828" cy="4408488"/>
          </a:xfrm>
          <a:prstGeom prst="rect">
            <a:avLst/>
          </a:prstGeom>
        </p:spPr>
        <p:txBody>
          <a:bodyPr/>
          <a:lstStyle/>
          <a:p>
            <a:pPr/>
            <a:r>
              <a:t>Plots of all the numerics features in order to check for the outliers.</a:t>
            </a:r>
          </a:p>
          <a:p>
            <a:pPr/>
            <a:r>
              <a:t>Removal of outliers from the numerical columns.</a:t>
            </a:r>
          </a:p>
        </p:txBody>
      </p:sp>
      <p:pic>
        <p:nvPicPr>
          <p:cNvPr id="167" name="Screenshot 2022-12-04 at 7.06.11 PM.png" descr="Screenshot 2022-12-04 at 7.06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664" y="3727203"/>
            <a:ext cx="5115942" cy="2788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Pairwise Association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Pairwise Association</a:t>
            </a:r>
          </a:p>
        </p:txBody>
      </p:sp>
      <p:sp>
        <p:nvSpPr>
          <p:cNvPr id="171" name="From both the plots it is evident that Price is highly correlated to carat…"/>
          <p:cNvSpPr txBox="1"/>
          <p:nvPr>
            <p:ph type="body" sz="quarter" idx="1"/>
          </p:nvPr>
        </p:nvSpPr>
        <p:spPr>
          <a:xfrm>
            <a:off x="509364" y="5811931"/>
            <a:ext cx="10071697" cy="896341"/>
          </a:xfrm>
          <a:prstGeom prst="rect">
            <a:avLst/>
          </a:prstGeom>
        </p:spPr>
        <p:txBody>
          <a:bodyPr/>
          <a:lstStyle/>
          <a:p>
            <a:pPr/>
            <a:r>
              <a:t>From both the plots it is evident that Price is highly correlated to carat</a:t>
            </a:r>
          </a:p>
          <a:p>
            <a:pPr/>
            <a:r>
              <a:t>Carat is highly correlated to x, y, z predictors</a:t>
            </a:r>
          </a:p>
        </p:txBody>
      </p:sp>
      <p:pic>
        <p:nvPicPr>
          <p:cNvPr id="172" name="pairwise association.png" descr="pairwise associ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972" y="1049345"/>
            <a:ext cx="5297039" cy="4759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orrplot.png" descr="corrpl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977" y="1449636"/>
            <a:ext cx="4661703" cy="4188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Principle Component Analysis(PCA)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Principle Component Analysis(PCA)</a:t>
            </a:r>
          </a:p>
        </p:txBody>
      </p:sp>
      <p:pic>
        <p:nvPicPr>
          <p:cNvPr id="177" name="PCA.png" descr="P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9605" y="1742348"/>
            <a:ext cx="5453582" cy="489996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o decide on the most important features Principal component Analysis is uses as it reduces dimensions…"/>
          <p:cNvSpPr txBox="1"/>
          <p:nvPr>
            <p:ph type="body" sz="quarter" idx="1"/>
          </p:nvPr>
        </p:nvSpPr>
        <p:spPr>
          <a:xfrm>
            <a:off x="534963" y="2424702"/>
            <a:ext cx="4800601" cy="3324946"/>
          </a:xfrm>
          <a:prstGeom prst="rect">
            <a:avLst/>
          </a:prstGeom>
        </p:spPr>
        <p:txBody>
          <a:bodyPr/>
          <a:lstStyle/>
          <a:p>
            <a:pPr/>
            <a:r>
              <a:t>To decide on the most important features Principal component Analysis is uses as it reduces dimensions </a:t>
            </a:r>
          </a:p>
          <a:p>
            <a:pPr/>
            <a:r>
              <a:t>From scree plot6 principal components are required to explain maximum variance of dataset</a:t>
            </a:r>
          </a:p>
          <a:p>
            <a:pPr/>
            <a:r>
              <a:t>Built statistical models on first 6 principal components </a:t>
            </a:r>
          </a:p>
        </p:txBody>
      </p:sp>
      <p:sp>
        <p:nvSpPr>
          <p:cNvPr id="179" name="Scree plot"/>
          <p:cNvSpPr txBox="1"/>
          <p:nvPr/>
        </p:nvSpPr>
        <p:spPr>
          <a:xfrm>
            <a:off x="7716704" y="1718717"/>
            <a:ext cx="1945945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Scree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