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0E7"/>
          </a:solidFill>
        </a:fill>
      </a:tcStyle>
    </a:wholeTbl>
    <a:band2H>
      <a:tcTxStyle b="def" i="def"/>
      <a:tcStyle>
        <a:tcBdr/>
        <a:fill>
          <a:solidFill>
            <a:srgbClr val="E6E9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D3CF"/>
          </a:solidFill>
        </a:fill>
      </a:tcStyle>
    </a:wholeTbl>
    <a:band2H>
      <a:tcTxStyle b="def" i="def"/>
      <a:tcStyle>
        <a:tcBdr/>
        <a:fill>
          <a:solidFill>
            <a:srgbClr val="FAEA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DCF"/>
          </a:solidFill>
        </a:fill>
      </a:tcStyle>
    </a:wholeTbl>
    <a:band2H>
      <a:tcTxStyle b="def" i="def"/>
      <a:tcStyle>
        <a:tcBdr/>
        <a:fill>
          <a:solidFill>
            <a:srgbClr val="E6E8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4"/>
        </a:fontRef>
        <a:schemeClr val="accent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EAEA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4"/>
        </a:fontRef>
        <a:schemeClr val="accent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4"/>
              </a:solidFill>
              <a:prstDash val="solid"/>
              <a:round/>
            </a:ln>
          </a:top>
          <a:bottom>
            <a:ln w="254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4"/>
              </a:solidFill>
              <a:prstDash val="solid"/>
              <a:round/>
            </a:ln>
          </a:top>
          <a:bottom>
            <a:ln w="254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2D2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chemeClr val="accent4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chemeClr val="accent4">
              <a:alpha val="20000"/>
            </a:schemeClr>
          </a:solidFill>
        </a:fill>
      </a:tcStyle>
    </a:firstCol>
    <a:lastRow>
      <a:tcTxStyle b="on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508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254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1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658368" y="3968496"/>
            <a:ext cx="6638544" cy="16503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sz="2800"/>
            </a:lvl1pPr>
            <a:lvl2pPr marL="787400" indent="-284480">
              <a:buClrTx/>
              <a:buFontTx/>
              <a:defRPr sz="2800"/>
            </a:lvl2pPr>
            <a:lvl3pPr marL="1244600" indent="-284480">
              <a:buClrTx/>
              <a:buFontTx/>
              <a:defRPr sz="2800"/>
            </a:lvl3pPr>
            <a:lvl4pPr marL="1701800" indent="-284480">
              <a:buClrTx/>
              <a:buFontTx/>
              <a:defRPr sz="2800"/>
            </a:lvl4pPr>
            <a:lvl5pPr marL="2159000" indent="-284479">
              <a:buClrTx/>
              <a:buFontTx/>
              <a:defRPr sz="2800"/>
            </a:lvl5pPr>
          </a:lstStyle>
          <a:p>
            <a:pPr/>
            <a:r>
              <a:t>Sub-topic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Title"/>
          <p:cNvSpPr txBox="1"/>
          <p:nvPr>
            <p:ph type="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800"/>
              </a:lnSpc>
              <a:defRPr b="1" cap="all" sz="6000"/>
            </a:lvl1pPr>
          </a:lstStyle>
          <a:p>
            <a:pPr/>
            <a:r>
              <a:t>PresentationTitle</a:t>
            </a:r>
          </a:p>
        </p:txBody>
      </p:sp>
      <p:pic>
        <p:nvPicPr>
          <p:cNvPr id="14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400" y="6041328"/>
            <a:ext cx="4800600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b="0"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321248"/>
            <a:ext cx="4800600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9" name="Picture Placeholder 2"/>
          <p:cNvSpPr/>
          <p:nvPr>
            <p:ph type="pic" idx="21"/>
          </p:nvPr>
        </p:nvSpPr>
        <p:spPr>
          <a:xfrm>
            <a:off x="5098565" y="1079500"/>
            <a:ext cx="7093435" cy="57785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10" name="Title Text"/>
          <p:cNvSpPr txBox="1"/>
          <p:nvPr>
            <p:ph type="title"/>
          </p:nvPr>
        </p:nvSpPr>
        <p:spPr>
          <a:xfrm>
            <a:off x="566927" y="1499616"/>
            <a:ext cx="4248913" cy="59093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1" name="Body Level One…"/>
          <p:cNvSpPr txBox="1"/>
          <p:nvPr>
            <p:ph type="body" sz="half" idx="1"/>
          </p:nvPr>
        </p:nvSpPr>
        <p:spPr>
          <a:xfrm>
            <a:off x="566927" y="2185416"/>
            <a:ext cx="4248913" cy="396824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321248"/>
            <a:ext cx="4800600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0" name="Title Text"/>
          <p:cNvSpPr txBox="1"/>
          <p:nvPr>
            <p:ph type="title"/>
          </p:nvPr>
        </p:nvSpPr>
        <p:spPr>
          <a:xfrm>
            <a:off x="566927" y="1499616"/>
            <a:ext cx="4248913" cy="59093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1" name="Body Level One…"/>
          <p:cNvSpPr txBox="1"/>
          <p:nvPr>
            <p:ph type="body" sz="half" idx="1"/>
          </p:nvPr>
        </p:nvSpPr>
        <p:spPr>
          <a:xfrm>
            <a:off x="566927" y="2185416"/>
            <a:ext cx="4248913" cy="396824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Picture Placeholder 2"/>
          <p:cNvSpPr/>
          <p:nvPr>
            <p:ph type="pic" sz="half" idx="21"/>
          </p:nvPr>
        </p:nvSpPr>
        <p:spPr>
          <a:xfrm>
            <a:off x="5114630" y="1066800"/>
            <a:ext cx="7077370" cy="2932598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  <p:txBody>
          <a:bodyPr lIns="91439" rIns="91439"/>
          <a:lstStyle/>
          <a:p>
            <a:pPr/>
          </a:p>
        </p:txBody>
      </p:sp>
      <p:sp>
        <p:nvSpPr>
          <p:cNvPr id="123" name="Picture Placeholder 2"/>
          <p:cNvSpPr/>
          <p:nvPr>
            <p:ph type="pic" sz="quarter" idx="22"/>
          </p:nvPr>
        </p:nvSpPr>
        <p:spPr>
          <a:xfrm>
            <a:off x="5114630" y="3998295"/>
            <a:ext cx="3602523" cy="2857501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  <p:txBody>
          <a:bodyPr lIns="91439" rIns="91439"/>
          <a:lstStyle/>
          <a:p>
            <a:pPr/>
          </a:p>
        </p:txBody>
      </p:sp>
      <p:sp>
        <p:nvSpPr>
          <p:cNvPr id="124" name="Picture Placeholder 2"/>
          <p:cNvSpPr/>
          <p:nvPr>
            <p:ph type="pic" sz="quarter" idx="23"/>
          </p:nvPr>
        </p:nvSpPr>
        <p:spPr>
          <a:xfrm>
            <a:off x="8701089" y="3998295"/>
            <a:ext cx="3490913" cy="2857501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  <p:txBody>
          <a:bodyPr lIns="91439" rIns="9143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321248"/>
            <a:ext cx="4800600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4" name="Picture Placeholder 2"/>
          <p:cNvSpPr/>
          <p:nvPr>
            <p:ph type="pic" idx="21"/>
          </p:nvPr>
        </p:nvSpPr>
        <p:spPr>
          <a:xfrm>
            <a:off x="0" y="1066800"/>
            <a:ext cx="12192000" cy="57912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321248"/>
            <a:ext cx="4800600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566927" y="1499616"/>
            <a:ext cx="4248913" cy="59093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sz="half" idx="1"/>
          </p:nvPr>
        </p:nvSpPr>
        <p:spPr>
          <a:xfrm>
            <a:off x="566927" y="2185416"/>
            <a:ext cx="4248913" cy="396824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2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658368" y="3968496"/>
            <a:ext cx="6638544" cy="16503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1pPr>
            <a:lvl2pPr marL="787400" indent="-284480">
              <a:buClrTx/>
              <a:buFontTx/>
              <a:defRPr sz="2800">
                <a:solidFill>
                  <a:srgbClr val="FFFFFF"/>
                </a:solidFill>
              </a:defRPr>
            </a:lvl2pPr>
            <a:lvl3pPr marL="1244600" indent="-284480">
              <a:buClrTx/>
              <a:buFontTx/>
              <a:defRPr sz="2800">
                <a:solidFill>
                  <a:srgbClr val="FFFFFF"/>
                </a:solidFill>
              </a:defRPr>
            </a:lvl3pPr>
            <a:lvl4pPr marL="1701800" indent="-284480">
              <a:buClrTx/>
              <a:buFontTx/>
              <a:defRPr sz="2800">
                <a:solidFill>
                  <a:srgbClr val="FFFFFF"/>
                </a:solidFill>
              </a:defRPr>
            </a:lvl4pPr>
            <a:lvl5pPr marL="2159000" indent="-284479">
              <a:buClrTx/>
              <a:buFontTx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Sub-topic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" name="PresentationTitle"/>
          <p:cNvSpPr txBox="1"/>
          <p:nvPr>
            <p:ph type="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800"/>
              </a:lnSpc>
              <a:defRPr b="1" cap="all" sz="6000">
                <a:solidFill>
                  <a:srgbClr val="FFFFFF"/>
                </a:solidFill>
              </a:defRPr>
            </a:lvl1pPr>
          </a:lstStyle>
          <a:p>
            <a:pPr/>
            <a:r>
              <a:t>PresentationTitle</a:t>
            </a:r>
          </a:p>
        </p:txBody>
      </p:sp>
      <p:pic>
        <p:nvPicPr>
          <p:cNvPr id="24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401" y="6041328"/>
            <a:ext cx="4800596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b="0"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ivider Slide 1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IVIDER SLIDE"/>
          <p:cNvSpPr txBox="1"/>
          <p:nvPr>
            <p:ph type="title" hasCustomPrompt="1"/>
          </p:nvPr>
        </p:nvSpPr>
        <p:spPr>
          <a:xfrm>
            <a:off x="658368" y="1490662"/>
            <a:ext cx="6638544" cy="238760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800"/>
              </a:lnSpc>
              <a:defRPr b="1" cap="all" sz="6000">
                <a:solidFill>
                  <a:srgbClr val="FFFFFF"/>
                </a:solidFill>
              </a:defRPr>
            </a:lvl1pPr>
          </a:lstStyle>
          <a:p>
            <a:pPr/>
            <a:r>
              <a:t>DIVIDER SLIDE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658368" y="3970337"/>
            <a:ext cx="6638544" cy="221297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Section 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34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5600" y="321145"/>
            <a:ext cx="4800600" cy="356030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b="0"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vider Slide 2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IVIDER SLIDE"/>
          <p:cNvSpPr txBox="1"/>
          <p:nvPr>
            <p:ph type="title" hasCustomPrompt="1"/>
          </p:nvPr>
        </p:nvSpPr>
        <p:spPr>
          <a:xfrm>
            <a:off x="658368" y="1490662"/>
            <a:ext cx="6638544" cy="238760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800"/>
              </a:lnSpc>
              <a:defRPr b="1" cap="all" sz="6000"/>
            </a:lvl1pPr>
          </a:lstStyle>
          <a:p>
            <a:pPr/>
            <a:r>
              <a:t>DIVIDER SLIDE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658368" y="3970337"/>
            <a:ext cx="6638544" cy="221297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sz="2800"/>
            </a:lvl1pPr>
            <a:lvl2pPr marL="0" indent="457200">
              <a:buClrTx/>
              <a:buSzTx/>
              <a:buFontTx/>
              <a:buNone/>
              <a:defRPr sz="2800"/>
            </a:lvl2pPr>
            <a:lvl3pPr marL="0" indent="914400">
              <a:buClrTx/>
              <a:buSzTx/>
              <a:buFontTx/>
              <a:buNone/>
              <a:defRPr sz="2800"/>
            </a:lvl3pPr>
            <a:lvl4pPr marL="0" indent="1371600">
              <a:buClrTx/>
              <a:buSzTx/>
              <a:buFontTx/>
              <a:buNone/>
              <a:defRPr sz="2800"/>
            </a:lvl4pPr>
            <a:lvl5pPr marL="0" indent="1828800">
              <a:buClrTx/>
              <a:buSzTx/>
              <a:buFontTx/>
              <a:buNone/>
              <a:defRPr sz="2800"/>
            </a:lvl5pPr>
          </a:lstStyle>
          <a:p>
            <a:pPr/>
            <a:r>
              <a:t>Section 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b="0"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321248"/>
            <a:ext cx="4800600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66927" y="1499616"/>
            <a:ext cx="6951473" cy="59093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half" idx="1"/>
          </p:nvPr>
        </p:nvSpPr>
        <p:spPr>
          <a:xfrm>
            <a:off x="566927" y="2185416"/>
            <a:ext cx="6951473" cy="396824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321248"/>
            <a:ext cx="4800600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xfrm>
            <a:off x="566927" y="1499616"/>
            <a:ext cx="6951473" cy="59093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Body Level One…"/>
          <p:cNvSpPr txBox="1"/>
          <p:nvPr>
            <p:ph type="body" sz="half" idx="1"/>
          </p:nvPr>
        </p:nvSpPr>
        <p:spPr>
          <a:xfrm>
            <a:off x="566927" y="2185416"/>
            <a:ext cx="6951473" cy="396824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321248"/>
            <a:ext cx="4800600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566927" y="2185416"/>
            <a:ext cx="4500373" cy="394868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321248"/>
            <a:ext cx="4800600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4" name="Body Level One…"/>
          <p:cNvSpPr txBox="1"/>
          <p:nvPr>
            <p:ph type="body" sz="quarter" idx="1" hasCustomPrompt="1"/>
          </p:nvPr>
        </p:nvSpPr>
        <p:spPr>
          <a:xfrm>
            <a:off x="566927" y="2185416"/>
            <a:ext cx="5138930" cy="39319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b="1" cap="all" sz="16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FontTx/>
              <a:buNone/>
              <a:defRPr b="1" cap="all" sz="16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FontTx/>
              <a:buNone/>
              <a:defRPr b="1" cap="all" sz="16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FontTx/>
              <a:buNone/>
              <a:defRPr b="1" cap="all" sz="16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FontTx/>
              <a:buNone/>
              <a:defRPr b="1" cap="all" sz="1600">
                <a:solidFill>
                  <a:schemeClr val="accent1"/>
                </a:solidFill>
              </a:defRPr>
            </a:lvl5pPr>
          </a:lstStyle>
          <a:p>
            <a:pPr/>
            <a:r>
              <a:t>EDIT MASTER TEXT STYLES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5" name="Text Placeholder 4"/>
          <p:cNvSpPr/>
          <p:nvPr>
            <p:ph type="body" sz="quarter" idx="21" hasCustomPrompt="1"/>
          </p:nvPr>
        </p:nvSpPr>
        <p:spPr>
          <a:xfrm>
            <a:off x="6172200" y="2185416"/>
            <a:ext cx="5138929" cy="39498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b="1" cap="all" sz="1600">
                <a:solidFill>
                  <a:schemeClr val="accent1"/>
                </a:solidFill>
              </a:defRPr>
            </a:lvl1pPr>
          </a:lstStyle>
          <a:p>
            <a:pPr/>
            <a:r>
              <a:t>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5600" y="321248"/>
            <a:ext cx="4800600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10722815" y="6345640"/>
            <a:ext cx="330161" cy="31339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b="1"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566927" y="1499616"/>
            <a:ext cx="10515601" cy="590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2286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•"/>
        <a:tabLst/>
        <a:defRPr b="0" baseline="0" cap="none" i="0" spc="0" strike="noStrike" sz="1800" u="none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1pPr>
      <a:lvl2pPr marL="685800" marR="0" indent="-18288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-"/>
        <a:tabLst/>
        <a:defRPr b="0" baseline="0" cap="none" i="0" spc="0" strike="noStrike" sz="1800" u="none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2pPr>
      <a:lvl3pPr marL="1143000" marR="0" indent="-18288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-"/>
        <a:tabLst/>
        <a:defRPr b="0" baseline="0" cap="none" i="0" spc="0" strike="noStrike" sz="1800" u="none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3pPr>
      <a:lvl4pPr marL="1600200" marR="0" indent="-18288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-"/>
        <a:tabLst/>
        <a:defRPr b="0" baseline="0" cap="none" i="0" spc="0" strike="noStrike" sz="1800" u="none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4pPr>
      <a:lvl5pPr marL="2057400" marR="0" indent="-182879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-"/>
        <a:tabLst/>
        <a:defRPr b="0" baseline="0" cap="none" i="0" spc="0" strike="noStrike" sz="1800" u="none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5pPr>
      <a:lvl6pPr marL="25146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6pPr>
      <a:lvl7pPr marL="29718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7pPr>
      <a:lvl8pPr marL="34290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8pPr>
      <a:lvl9pPr marL="38862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resentation Title"/>
          <p:cNvSpPr txBox="1"/>
          <p:nvPr>
            <p:ph type="title"/>
          </p:nvPr>
        </p:nvSpPr>
        <p:spPr>
          <a:xfrm>
            <a:off x="658368" y="1490472"/>
            <a:ext cx="6638543" cy="238658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Analysis of Diamond Data Set</a:t>
            </a:r>
          </a:p>
        </p:txBody>
      </p:sp>
      <p:sp>
        <p:nvSpPr>
          <p:cNvPr id="154" name="Sub-topic"/>
          <p:cNvSpPr txBox="1"/>
          <p:nvPr>
            <p:ph type="body" sz="quarter" idx="1"/>
          </p:nvPr>
        </p:nvSpPr>
        <p:spPr>
          <a:xfrm>
            <a:off x="658368" y="3968496"/>
            <a:ext cx="6638543" cy="1650382"/>
          </a:xfrm>
          <a:prstGeom prst="rect">
            <a:avLst/>
          </a:prstGeom>
        </p:spPr>
        <p:txBody>
          <a:bodyPr/>
          <a:lstStyle/>
          <a:p>
            <a:pPr defTabSz="685800">
              <a:spcBef>
                <a:spcPts val="400"/>
              </a:spcBef>
              <a:defRPr sz="2100"/>
            </a:pPr>
            <a:r>
              <a:t>Geetha Sowmya Chethi</a:t>
            </a:r>
          </a:p>
          <a:p>
            <a:pPr defTabSz="685800">
              <a:spcBef>
                <a:spcPts val="400"/>
              </a:spcBef>
              <a:defRPr sz="2100"/>
            </a:pPr>
            <a:r>
              <a:t>Ayushi Daksh</a:t>
            </a:r>
          </a:p>
          <a:p>
            <a:pPr defTabSz="685800">
              <a:spcBef>
                <a:spcPts val="400"/>
              </a:spcBef>
              <a:defRPr sz="2100"/>
            </a:pPr>
            <a:r>
              <a:t>Ram Kashyap Cherukumilli</a:t>
            </a:r>
            <a:br/>
            <a:r>
              <a:t>Shivani Beth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ooter Placeholder 4"/>
          <p:cNvSpPr txBox="1"/>
          <p:nvPr>
            <p:ph type="sldNum" sz="quarter" idx="2"/>
          </p:nvPr>
        </p:nvSpPr>
        <p:spPr>
          <a:xfrm>
            <a:off x="10835825" y="6345640"/>
            <a:ext cx="217151" cy="313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7" name="Slide Title"/>
          <p:cNvSpPr txBox="1"/>
          <p:nvPr>
            <p:ph type="title"/>
          </p:nvPr>
        </p:nvSpPr>
        <p:spPr>
          <a:xfrm>
            <a:off x="353177" y="1089699"/>
            <a:ext cx="1314589" cy="456556"/>
          </a:xfrm>
          <a:prstGeom prst="rect">
            <a:avLst/>
          </a:prstGeom>
        </p:spPr>
        <p:txBody>
          <a:bodyPr/>
          <a:lstStyle>
            <a:lvl1pPr defTabSz="585215">
              <a:defRPr sz="2304"/>
            </a:lvl1pPr>
          </a:lstStyle>
          <a:p>
            <a:pPr/>
            <a:r>
              <a:t>Objective </a:t>
            </a:r>
          </a:p>
        </p:txBody>
      </p:sp>
      <p:sp>
        <p:nvSpPr>
          <p:cNvPr id="158" name="Slide Text"/>
          <p:cNvSpPr txBox="1"/>
          <p:nvPr>
            <p:ph type="body" sz="half" idx="1"/>
          </p:nvPr>
        </p:nvSpPr>
        <p:spPr>
          <a:xfrm>
            <a:off x="405748" y="2051081"/>
            <a:ext cx="4504827" cy="4408489"/>
          </a:xfrm>
          <a:prstGeom prst="rect">
            <a:avLst/>
          </a:prstGeom>
        </p:spPr>
        <p:txBody>
          <a:bodyPr/>
          <a:lstStyle/>
          <a:p>
            <a:pPr/>
            <a:r>
              <a:t>Predict the Price of Diamond based on the predictors of the diamond.</a:t>
            </a:r>
          </a:p>
          <a:p>
            <a:pPr/>
            <a:r>
              <a:t>Decide most important features that determine the Price of the Diamond.</a:t>
            </a:r>
          </a:p>
          <a:p>
            <a:pPr/>
            <a:r>
              <a:t>This Dataset has 6 numeric variables </a:t>
            </a:r>
            <a:br/>
            <a:r>
              <a:t>carat, x, y, z depth, table.</a:t>
            </a:r>
          </a:p>
          <a:p>
            <a:pPr/>
            <a:r>
              <a:t>Three categorical variables</a:t>
            </a:r>
            <a:br/>
            <a:r>
              <a:t>cut, color, clarity.</a:t>
            </a:r>
          </a:p>
          <a:p>
            <a:pPr/>
            <a:r>
              <a:t>54000 records in the dataset.</a:t>
            </a:r>
          </a:p>
        </p:txBody>
      </p:sp>
      <p:sp>
        <p:nvSpPr>
          <p:cNvPr id="159" name="Slide Title"/>
          <p:cNvSpPr txBox="1"/>
          <p:nvPr/>
        </p:nvSpPr>
        <p:spPr>
          <a:xfrm>
            <a:off x="8159180" y="1089699"/>
            <a:ext cx="1314589" cy="456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658368">
              <a:lnSpc>
                <a:spcPct val="90000"/>
              </a:lnSpc>
              <a:defRPr sz="2592">
                <a:solidFill>
                  <a:schemeClr val="accent1"/>
                </a:solidFill>
              </a:defRPr>
            </a:lvl1pPr>
          </a:lstStyle>
          <a:p>
            <a:pPr/>
            <a:r>
              <a:t>Dataset </a:t>
            </a:r>
          </a:p>
        </p:txBody>
      </p:sp>
      <p:graphicFrame>
        <p:nvGraphicFramePr>
          <p:cNvPr id="160" name="Table 1"/>
          <p:cNvGraphicFramePr/>
          <p:nvPr/>
        </p:nvGraphicFramePr>
        <p:xfrm>
          <a:off x="6164087" y="1703032"/>
          <a:ext cx="5307949" cy="51077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326051"/>
                <a:gridCol w="1326051"/>
                <a:gridCol w="1326051"/>
                <a:gridCol w="1326618"/>
              </a:tblGrid>
              <a:tr h="267842"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Variable 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D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Variable Description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D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Variable Type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D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Range of values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DC0BF"/>
                    </a:solidFill>
                  </a:tcPr>
                </a:tc>
              </a:tr>
              <a:tr h="408838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price	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In US dollars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Numeric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326-18,823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05663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carat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Weight of diamond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Numeric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0.2-5.01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558063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cut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Quality of cut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Categorical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Fair,Good,Very Good,Premium,Idea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05663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color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Color of Diamond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Categorical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J,I,H,G,F,E,D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558063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clarity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How Clear the diamond is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Categorical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I1, SI2, SI1, VS2, VS1, VVS2, VVS1, IF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05663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x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Length in mm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Numeric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0-10.74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405663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Width in mm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Numeric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0-58.9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67842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Z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Depth in mm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Numeric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0–31.8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710819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depth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Total Depth percentage = z / mean(x, y)</a:t>
                      </a:r>
                    </a:p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= 2 * z / (x + y) 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Numeric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43-79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710463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table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width of top of diamond relative to widest point (43–95)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Numeric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43–95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ooter Placeholder 4"/>
          <p:cNvSpPr txBox="1"/>
          <p:nvPr>
            <p:ph type="sldNum" sz="quarter" idx="2"/>
          </p:nvPr>
        </p:nvSpPr>
        <p:spPr>
          <a:xfrm>
            <a:off x="10835825" y="6345640"/>
            <a:ext cx="217151" cy="313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3" name="Slide Title"/>
          <p:cNvSpPr txBox="1"/>
          <p:nvPr>
            <p:ph type="title"/>
          </p:nvPr>
        </p:nvSpPr>
        <p:spPr>
          <a:xfrm>
            <a:off x="624491" y="1326924"/>
            <a:ext cx="5115942" cy="448462"/>
          </a:xfrm>
          <a:prstGeom prst="rect">
            <a:avLst/>
          </a:prstGeom>
        </p:spPr>
        <p:txBody>
          <a:bodyPr/>
          <a:lstStyle>
            <a:lvl1pPr defTabSz="658368">
              <a:defRPr sz="2592"/>
            </a:lvl1pPr>
          </a:lstStyle>
          <a:p>
            <a:pPr/>
            <a:r>
              <a:t>Outlier Detection </a:t>
            </a:r>
          </a:p>
        </p:txBody>
      </p:sp>
      <p:pic>
        <p:nvPicPr>
          <p:cNvPr id="164" name="Rplot.png" descr="Rpl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61756" y="2228407"/>
            <a:ext cx="4800601" cy="4313267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lide Title"/>
          <p:cNvSpPr txBox="1"/>
          <p:nvPr/>
        </p:nvSpPr>
        <p:spPr>
          <a:xfrm>
            <a:off x="7883169" y="1521157"/>
            <a:ext cx="95170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402336">
              <a:lnSpc>
                <a:spcPct val="90000"/>
              </a:lnSpc>
              <a:defRPr sz="1584">
                <a:solidFill>
                  <a:schemeClr val="accent1"/>
                </a:solidFill>
              </a:defRPr>
            </a:lvl1pPr>
          </a:lstStyle>
          <a:p>
            <a:pPr/>
            <a:r>
              <a:t>Boxplots</a:t>
            </a:r>
          </a:p>
        </p:txBody>
      </p:sp>
      <p:sp>
        <p:nvSpPr>
          <p:cNvPr id="166" name="Plots of all the numerics features in order to check for the outliers.…"/>
          <p:cNvSpPr txBox="1"/>
          <p:nvPr>
            <p:ph type="body" sz="quarter" idx="1"/>
          </p:nvPr>
        </p:nvSpPr>
        <p:spPr>
          <a:xfrm>
            <a:off x="503486" y="1830069"/>
            <a:ext cx="4674596" cy="2164807"/>
          </a:xfrm>
          <a:prstGeom prst="rect">
            <a:avLst/>
          </a:prstGeom>
        </p:spPr>
        <p:txBody>
          <a:bodyPr/>
          <a:lstStyle/>
          <a:p>
            <a:pPr marL="217170" indent="-217170" defTabSz="868680">
              <a:spcBef>
                <a:spcPts val="500"/>
              </a:spcBef>
              <a:defRPr sz="1710"/>
            </a:pPr>
            <a:r>
              <a:t>Plots of all the numerics features in order to check for the outliers.</a:t>
            </a:r>
          </a:p>
          <a:p>
            <a:pPr marL="217170" indent="-217170" defTabSz="868680">
              <a:spcBef>
                <a:spcPts val="500"/>
              </a:spcBef>
              <a:defRPr sz="1710"/>
            </a:pPr>
            <a:r>
              <a:t>Removal of outliers from the numerical columns.</a:t>
            </a:r>
          </a:p>
          <a:p>
            <a:pPr marL="217170" indent="-217170" defTabSz="868680">
              <a:spcBef>
                <a:spcPts val="500"/>
              </a:spcBef>
              <a:defRPr sz="1710"/>
            </a:pPr>
            <a:r>
              <a:t>After removing outlier we have 47000 records in our dataset</a:t>
            </a:r>
          </a:p>
        </p:txBody>
      </p:sp>
      <p:pic>
        <p:nvPicPr>
          <p:cNvPr id="167" name="Screenshot 2022-12-04 at 7.06.11 PM.png" descr="Screenshot 2022-12-04 at 7.06.11 PM.png"/>
          <p:cNvPicPr>
            <a:picLocks noChangeAspect="1"/>
          </p:cNvPicPr>
          <p:nvPr/>
        </p:nvPicPr>
        <p:blipFill>
          <a:blip r:embed="rId3">
            <a:extLst/>
          </a:blip>
          <a:srcRect l="0" t="5343" r="3097" b="0"/>
          <a:stretch>
            <a:fillRect/>
          </a:stretch>
        </p:blipFill>
        <p:spPr>
          <a:xfrm>
            <a:off x="661106" y="4049559"/>
            <a:ext cx="5042728" cy="26845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lide Number"/>
          <p:cNvSpPr txBox="1"/>
          <p:nvPr>
            <p:ph type="sldNum" sz="quarter" idx="2"/>
          </p:nvPr>
        </p:nvSpPr>
        <p:spPr>
          <a:xfrm>
            <a:off x="10835825" y="6345640"/>
            <a:ext cx="217151" cy="313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0" name="Principle Component Analysis(PCA)"/>
          <p:cNvSpPr txBox="1"/>
          <p:nvPr>
            <p:ph type="title"/>
          </p:nvPr>
        </p:nvSpPr>
        <p:spPr>
          <a:xfrm>
            <a:off x="486338" y="1096669"/>
            <a:ext cx="5861630" cy="355824"/>
          </a:xfrm>
          <a:prstGeom prst="rect">
            <a:avLst/>
          </a:prstGeom>
        </p:spPr>
        <p:txBody>
          <a:bodyPr/>
          <a:lstStyle>
            <a:lvl1pPr defTabSz="484631">
              <a:defRPr sz="1907"/>
            </a:lvl1pPr>
          </a:lstStyle>
          <a:p>
            <a:pPr/>
            <a:r>
              <a:t>Principle Component Analysis(PCA)</a:t>
            </a:r>
          </a:p>
        </p:txBody>
      </p:sp>
      <p:sp>
        <p:nvSpPr>
          <p:cNvPr id="171" name="To decide on the most important features Principal component Analysis is uses as it reduces dimensions…"/>
          <p:cNvSpPr txBox="1"/>
          <p:nvPr>
            <p:ph type="body" sz="quarter" idx="1"/>
          </p:nvPr>
        </p:nvSpPr>
        <p:spPr>
          <a:xfrm>
            <a:off x="534963" y="2424702"/>
            <a:ext cx="4800601" cy="3324946"/>
          </a:xfrm>
          <a:prstGeom prst="rect">
            <a:avLst/>
          </a:prstGeom>
        </p:spPr>
        <p:txBody>
          <a:bodyPr/>
          <a:lstStyle/>
          <a:p>
            <a:pPr/>
            <a:r>
              <a:t>To decide on the most important features Principal component Analysis is uses as it reduces dimensions </a:t>
            </a:r>
          </a:p>
          <a:p>
            <a:pPr/>
            <a:r>
              <a:t>From scree plot 6 principal components are required to explain maximum variance of dataset</a:t>
            </a:r>
          </a:p>
          <a:p>
            <a:pPr/>
            <a:r>
              <a:t>Built statistical models on first 6 principal components </a:t>
            </a:r>
          </a:p>
        </p:txBody>
      </p:sp>
      <p:sp>
        <p:nvSpPr>
          <p:cNvPr id="172" name="Scree plot"/>
          <p:cNvSpPr txBox="1"/>
          <p:nvPr/>
        </p:nvSpPr>
        <p:spPr>
          <a:xfrm>
            <a:off x="7716704" y="1718717"/>
            <a:ext cx="1945945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402336">
              <a:lnSpc>
                <a:spcPct val="90000"/>
              </a:lnSpc>
              <a:defRPr sz="1584">
                <a:solidFill>
                  <a:schemeClr val="accent1"/>
                </a:solidFill>
              </a:defRPr>
            </a:lvl1pPr>
          </a:lstStyle>
          <a:p>
            <a:pPr/>
            <a:r>
              <a:t>Scree plot</a:t>
            </a:r>
          </a:p>
        </p:txBody>
      </p:sp>
      <p:pic>
        <p:nvPicPr>
          <p:cNvPr id="173" name="PCA Scree.png" descr="PCA Scre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36998" y="2309575"/>
            <a:ext cx="4445629" cy="39943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"/>
          <p:cNvSpPr txBox="1"/>
          <p:nvPr>
            <p:ph type="sldNum" sz="quarter" idx="2"/>
          </p:nvPr>
        </p:nvSpPr>
        <p:spPr>
          <a:xfrm>
            <a:off x="10835825" y="6345640"/>
            <a:ext cx="217151" cy="313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" name="Pairwise Association"/>
          <p:cNvSpPr txBox="1"/>
          <p:nvPr>
            <p:ph type="title"/>
          </p:nvPr>
        </p:nvSpPr>
        <p:spPr>
          <a:xfrm>
            <a:off x="486338" y="1096669"/>
            <a:ext cx="5861630" cy="355824"/>
          </a:xfrm>
          <a:prstGeom prst="rect">
            <a:avLst/>
          </a:prstGeom>
        </p:spPr>
        <p:txBody>
          <a:bodyPr/>
          <a:lstStyle>
            <a:lvl1pPr defTabSz="484631">
              <a:defRPr sz="1907"/>
            </a:lvl1pPr>
          </a:lstStyle>
          <a:p>
            <a:pPr/>
            <a:r>
              <a:t>Pairwise Association</a:t>
            </a:r>
          </a:p>
        </p:txBody>
      </p:sp>
      <p:sp>
        <p:nvSpPr>
          <p:cNvPr id="177" name="From both the plots it is evident that Price is highly correlated to carat, x,y ,z…"/>
          <p:cNvSpPr txBox="1"/>
          <p:nvPr>
            <p:ph type="body" sz="quarter" idx="1"/>
          </p:nvPr>
        </p:nvSpPr>
        <p:spPr>
          <a:xfrm>
            <a:off x="509364" y="5811931"/>
            <a:ext cx="10071697" cy="896341"/>
          </a:xfrm>
          <a:prstGeom prst="rect">
            <a:avLst/>
          </a:prstGeom>
        </p:spPr>
        <p:txBody>
          <a:bodyPr/>
          <a:lstStyle/>
          <a:p>
            <a:pPr/>
            <a:r>
              <a:t>From both the plots it is evident that Price is highly correlated to carat, x,y ,z</a:t>
            </a:r>
          </a:p>
          <a:p>
            <a:pPr/>
            <a:r>
              <a:t>Carat is highly correlated to x, y, z predictors. So removing x,y,z from the dataset</a:t>
            </a:r>
          </a:p>
        </p:txBody>
      </p:sp>
      <p:pic>
        <p:nvPicPr>
          <p:cNvPr id="178" name="pairwise association.png" descr="pairwise associ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0972" y="1049345"/>
            <a:ext cx="5297039" cy="47593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corrplot.png" descr="corrplo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977" y="1449636"/>
            <a:ext cx="4661703" cy="41884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lide Number"/>
          <p:cNvSpPr txBox="1"/>
          <p:nvPr>
            <p:ph type="sldNum" sz="quarter" idx="2"/>
          </p:nvPr>
        </p:nvSpPr>
        <p:spPr>
          <a:xfrm>
            <a:off x="10835825" y="6345640"/>
            <a:ext cx="217151" cy="313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2" name="Data Splitting and Encoding"/>
          <p:cNvSpPr txBox="1"/>
          <p:nvPr>
            <p:ph type="title"/>
          </p:nvPr>
        </p:nvSpPr>
        <p:spPr>
          <a:xfrm>
            <a:off x="555415" y="1108062"/>
            <a:ext cx="6753626" cy="355824"/>
          </a:xfrm>
          <a:prstGeom prst="rect">
            <a:avLst/>
          </a:prstGeom>
        </p:spPr>
        <p:txBody>
          <a:bodyPr/>
          <a:lstStyle>
            <a:lvl1pPr defTabSz="484631">
              <a:defRPr sz="1907"/>
            </a:lvl1pPr>
          </a:lstStyle>
          <a:p>
            <a:pPr/>
            <a:r>
              <a:t>Data Splitting and Encoding</a:t>
            </a:r>
          </a:p>
        </p:txBody>
      </p:sp>
      <p:sp>
        <p:nvSpPr>
          <p:cNvPr id="183" name="Removed predictors based on EDA…"/>
          <p:cNvSpPr txBox="1"/>
          <p:nvPr>
            <p:ph type="body" sz="half" idx="1"/>
          </p:nvPr>
        </p:nvSpPr>
        <p:spPr>
          <a:xfrm>
            <a:off x="371050" y="4505474"/>
            <a:ext cx="11598678" cy="1853895"/>
          </a:xfrm>
          <a:prstGeom prst="rect">
            <a:avLst/>
          </a:prstGeom>
        </p:spPr>
        <p:txBody>
          <a:bodyPr/>
          <a:lstStyle/>
          <a:p>
            <a:pPr marL="187452" indent="-187452" defTabSz="749808">
              <a:spcBef>
                <a:spcPts val="400"/>
              </a:spcBef>
              <a:defRPr sz="1476"/>
            </a:pPr>
            <a:r>
              <a:t>Removed predictors based on EDA</a:t>
            </a:r>
          </a:p>
          <a:p>
            <a:pPr marL="187452" indent="-187452" defTabSz="749808">
              <a:spcBef>
                <a:spcPts val="400"/>
              </a:spcBef>
              <a:defRPr sz="1476"/>
            </a:pPr>
            <a:r>
              <a:t>Encoded values for categorical variables</a:t>
            </a:r>
          </a:p>
          <a:p>
            <a:pPr marL="187452" indent="-187452" defTabSz="749808">
              <a:spcBef>
                <a:spcPts val="400"/>
              </a:spcBef>
              <a:defRPr sz="1476"/>
            </a:pPr>
            <a:r>
              <a:t>Split the dataset into</a:t>
            </a:r>
            <a:br/>
            <a:r>
              <a:t>         Train - 70%</a:t>
            </a:r>
            <a:br/>
            <a:r>
              <a:t>         Test - 30%</a:t>
            </a:r>
          </a:p>
          <a:p>
            <a:pPr marL="187452" indent="-187452" defTabSz="749808">
              <a:spcBef>
                <a:spcPts val="400"/>
              </a:spcBef>
              <a:defRPr sz="1476"/>
            </a:pPr>
            <a:r>
              <a:t>Normalization of data</a:t>
            </a:r>
          </a:p>
        </p:txBody>
      </p:sp>
      <p:pic>
        <p:nvPicPr>
          <p:cNvPr id="184" name="Screenshot 2022-12-04 at 10.33.26 PM.png" descr="Screenshot 2022-12-04 at 10.33.2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0154" y="1523105"/>
            <a:ext cx="5407198" cy="2808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666666"/>
      </a:dk1>
      <a:lt1>
        <a:srgbClr val="FFFFFF"/>
      </a:lt1>
      <a:dk2>
        <a:srgbClr val="A7A7A7"/>
      </a:dk2>
      <a:lt2>
        <a:srgbClr val="535353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