
<file path=[Content_Types].xml><?xml version="1.0" encoding="utf-8"?>
<Types xmlns="http://schemas.openxmlformats.org/package/2006/content-types">
  <Default Extension="bin"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media/image4.bin" ContentType="image/png"/>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media/image5.bin" ContentType="image/jpeg"/>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media/image6.bin" ContentType="image/jpeg"/>
  <Override PartName="/ppt/tags/tag43.xml" ContentType="application/vnd.openxmlformats-officedocument.presentationml.tags+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5.xml" ContentType="application/vnd.openxmlformats-officedocument.presentationml.notesSlide+xml"/>
  <Override PartName="/ppt/media/image7.bin" ContentType="image/png"/>
  <Override PartName="/ppt/tags/tag69.xml" ContentType="application/vnd.openxmlformats-officedocument.presentationml.tags+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45"/>
  </p:notesMasterIdLst>
  <p:handoutMasterIdLst>
    <p:handoutMasterId r:id="rId46"/>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x="12192000" cy="6858000"/>
  <p:notesSz cx="6858000" cy="9144000"/>
  <p:custDataLst>
    <p:tags r:id="rId47"/>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D2CD8D61-E69A-466F-A030-120ADF21D3D0}">
          <p14:sldIdLst>
            <p14:sldId id="256"/>
            <p14:sldId id="257"/>
            <p14:sldId id="258"/>
          </p14:sldIdLst>
        </p14:section>
        <p14:section name="What is a function" id="{9EC94B99-1AD4-485F-91E8-3D4D11F72EB1}">
          <p14:sldIdLst>
            <p14:sldId id="259"/>
            <p14:sldId id="260"/>
            <p14:sldId id="261"/>
            <p14:sldId id="262"/>
            <p14:sldId id="263"/>
          </p14:sldIdLst>
        </p14:section>
        <p14:section name="Parameter Basics" id="{5464035F-E0DF-4B76-9B98-0913C30C4649}">
          <p14:sldIdLst>
            <p14:sldId id="264"/>
            <p14:sldId id="265"/>
            <p14:sldId id="266"/>
            <p14:sldId id="267"/>
            <p14:sldId id="268"/>
            <p14:sldId id="269"/>
            <p14:sldId id="270"/>
            <p14:sldId id="271"/>
          </p14:sldIdLst>
        </p14:section>
        <p14:section name="Switch Parameters" id="{89F8CFBC-31F3-4F5A-8566-03D6592EB217}">
          <p14:sldIdLst>
            <p14:sldId id="272"/>
            <p14:sldId id="273"/>
            <p14:sldId id="274"/>
            <p14:sldId id="275"/>
          </p14:sldIdLst>
        </p14:section>
        <p14:section name="Cmdlet binding" id="{C6FA7ED6-6CB1-4647-B43B-544416A5DEF2}">
          <p14:sldIdLst>
            <p14:sldId id="276"/>
            <p14:sldId id="277"/>
            <p14:sldId id="278"/>
            <p14:sldId id="279"/>
            <p14:sldId id="280"/>
            <p14:sldId id="281"/>
            <p14:sldId id="282"/>
            <p14:sldId id="283"/>
            <p14:sldId id="284"/>
          </p14:sldIdLst>
        </p14:section>
        <p14:section name="Pipeline" id="{895BEEBB-F150-45D0-B21C-7AF4BFA45CC2}">
          <p14:sldIdLst>
            <p14:sldId id="285"/>
            <p14:sldId id="286"/>
            <p14:sldId id="287"/>
            <p14:sldId id="288"/>
            <p14:sldId id="289"/>
          </p14:sldIdLst>
        </p14:section>
        <p14:section name="Dynamic parameters" id="{0481526E-2ED2-457F-9556-02E6C0954725}">
          <p14:sldIdLst>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Kory Thacher" initials="KT" lastIdx="21" clrIdx="7">
    <p:extLst>
      <p:ext uri="{19B8F6BF-5375-455C-9EA6-DF929625EA0E}">
        <p15:presenceInfo xmlns:p15="http://schemas.microsoft.com/office/powerpoint/2012/main" userId="Kory Thacher" providerId="None"/>
      </p:ext>
    </p:extLst>
  </p:cmAuthor>
  <p:cmAuthor id="1" name="Mary Feil-Jacobs" initials="MFJ" lastIdx="43" clrIdx="1"/>
  <p:cmAuthor id="8" name="Bobby Reed" initials="BR" lastIdx="1" clrIdx="8">
    <p:extLst>
      <p:ext uri="{19B8F6BF-5375-455C-9EA6-DF929625EA0E}">
        <p15:presenceInfo xmlns:p15="http://schemas.microsoft.com/office/powerpoint/2012/main" userId="S-1-5-21-124525095-708259637-1543119021-1282804"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ory Thacher" initials="KT [2]" lastIdx="3" clrIdx="9">
    <p:extLst>
      <p:ext uri="{19B8F6BF-5375-455C-9EA6-DF929625EA0E}">
        <p15:presenceInfo xmlns:p15="http://schemas.microsoft.com/office/powerpoint/2012/main" userId="S::korythac@microsoft.com::995eb0f2-f21c-467c-a947-4f8fc26d0f2e"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Daniele De Angelis" initials="DDA" lastIdx="10" clrIdx="10">
    <p:extLst>
      <p:ext uri="{19B8F6BF-5375-455C-9EA6-DF929625EA0E}">
        <p15:presenceInfo xmlns:p15="http://schemas.microsoft.com/office/powerpoint/2012/main" userId="S-1-12-1-2452767479-1291761134-4129584829-612651018"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Martijn van Geffen" initials="MvG" lastIdx="11" clrIdx="5">
    <p:extLst>
      <p:ext uri="{19B8F6BF-5375-455C-9EA6-DF929625EA0E}">
        <p15:presenceInfo xmlns:p15="http://schemas.microsoft.com/office/powerpoint/2012/main" userId="S::mavangef@microsoft.com::0d8ea57d-840a-4839-b208-007caa94e8f4" providerId="AD"/>
      </p:ext>
    </p:extLst>
  </p:cmAuthor>
  <p:cmAuthor id="6" name="Ivan Mirchev" initials="IM" lastIdx="4" clrIdx="6">
    <p:extLst>
      <p:ext uri="{19B8F6BF-5375-455C-9EA6-DF929625EA0E}">
        <p15:presenceInfo xmlns:p15="http://schemas.microsoft.com/office/powerpoint/2012/main" userId="S-1-5-21-1721254763-462695806-1538882281-38200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D7D7D7"/>
    <a:srgbClr val="00317B"/>
    <a:srgbClr val="0078D7"/>
    <a:srgbClr val="525252"/>
    <a:srgbClr val="E3008C"/>
    <a:srgbClr val="5C005C"/>
    <a:srgbClr val="603C88"/>
    <a:srgbClr val="32145A"/>
    <a:srgbClr val="B4A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DC5E3-DA25-439B-9F6C-951037E0ABDA}" v="207" dt="2020-02-27T19:00:07.223"/>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81201" autoAdjust="0"/>
  </p:normalViewPr>
  <p:slideViewPr>
    <p:cSldViewPr snapToGrid="0">
      <p:cViewPr varScale="1">
        <p:scale>
          <a:sx n="60" d="100"/>
          <a:sy n="60" d="100"/>
        </p:scale>
        <p:origin x="2107" y="43"/>
      </p:cViewPr>
      <p:guideLst/>
    </p:cSldViewPr>
  </p:slideViewPr>
  <p:notesTextViewPr>
    <p:cViewPr>
      <p:scale>
        <a:sx n="1" d="1"/>
        <a:sy n="1" d="1"/>
      </p:scale>
      <p:origin x="0" y="0"/>
    </p:cViewPr>
  </p:notesTextViewPr>
  <p:sorterViewPr>
    <p:cViewPr>
      <p:scale>
        <a:sx n="100" d="100"/>
        <a:sy n="100" d="100"/>
      </p:scale>
      <p:origin x="0" y="-624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commentAuthors" Target="commentAuthors.xml"/><Relationship Id="rId8" Type="http://schemas.openxmlformats.org/officeDocument/2006/relationships/slideMaster" Target="slideMasters/slideMaster1.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3/2/2020 1:32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a:pPr/>
              <a:t>‹#›</a:t>
            </a:fld>
            <a:endParaRPr lang="en-US"/>
          </a:p>
        </p:txBody>
      </p:sp>
      <p:sp>
        <p:nvSpPr>
          <p:cNvPr id="2" name="Date Placeholder 1">
            <a:extLst>
              <a:ext uri="{FF2B5EF4-FFF2-40B4-BE49-F238E27FC236}">
                <a16:creationId xmlns:a16="http://schemas.microsoft.com/office/drawing/2014/main" id="{A02B0B40-81CD-4EB3-BC26-BB787EEFD0A9}"/>
              </a:ext>
            </a:extLst>
          </p:cNvPr>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atin typeface="Segoe UI Light" panose="020B0502040204020203" pitchFamily="34" charset="0"/>
                <a:cs typeface="Segoe UI Light" panose="020B0502040204020203" pitchFamily="34" charset="0"/>
              </a:defRPr>
            </a:lvl1pPr>
          </a:lstStyle>
          <a:p>
            <a:fld id="{B63683C5-D28F-4EF7-868C-6B282EBD67F9}" type="datetime8">
              <a:rPr lang="en-US"/>
              <a:t>3/2/2020 1:32 PM</a:t>
            </a:fld>
            <a:endParaRPr lang="en-US"/>
          </a:p>
        </p:txBody>
      </p:sp>
      <p:sp>
        <p:nvSpPr>
          <p:cNvPr id="3" name="Footer Placeholder 2">
            <a:extLst>
              <a:ext uri="{FF2B5EF4-FFF2-40B4-BE49-F238E27FC236}">
                <a16:creationId xmlns:a16="http://schemas.microsoft.com/office/drawing/2014/main" id="{FF80F9E5-2A8A-4CC6-87EE-0FA1E1FAC953}"/>
              </a:ext>
            </a:extLst>
          </p:cNvPr>
          <p:cNvSpPr>
            <a:spLocks noGrp="1"/>
          </p:cNvSpPr>
          <p:nvPr>
            <p:ph type="ftr" sz="quarter" idx="4"/>
          </p:nvPr>
        </p:nvSpPr>
        <p:spPr>
          <a:xfrm>
            <a:off x="0" y="8685213"/>
            <a:ext cx="5909309" cy="458787"/>
          </a:xfrm>
          <a:prstGeom prst="rect">
            <a:avLst/>
          </a:prstGeom>
        </p:spPr>
        <p:txBody>
          <a:bodyPr vert="horz" lIns="91440" tIns="45720" rIns="91440" bIns="45720" rtlCol="0" anchor="b"/>
          <a:lstStyle>
            <a:lvl1pPr algn="l">
              <a:defRPr sz="900">
                <a:latin typeface="Segoe UI Light" panose="020B0502040204020203" pitchFamily="34" charset="0"/>
                <a:cs typeface="Segoe UI Light" panose="020B0502040204020203" pitchFamily="34" charset="0"/>
              </a:defRPr>
            </a:lvl1pPr>
          </a:lstStyle>
          <a:p>
            <a:r>
              <a:rPr lang="en-US"/>
              <a:t>© 2017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3004" indent="-105840"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105"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97" indent="-146853"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97" indent="-115102" algn="l" defTabSz="914460"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p:txBody>
          <a:bodyPr/>
          <a:lstStyle/>
          <a:p>
            <a:fld id="{D452F1B2-5A1B-401B-80FA-F451C4A333CD}" type="datetime8">
              <a:rPr lang="en-US"/>
              <a:pPr/>
              <a:t>3/2/2020 1:32 PM</a:t>
            </a:fld>
            <a:endParaRPr lang="en-US"/>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10</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3805876871"/>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11</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4148039005"/>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1822362798"/>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13</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2890370218"/>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14</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1991926750"/>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15</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1240940694"/>
      </p:ext>
    </p:extLst>
  </p:cSld>
  <p:clrMapOvr>
    <a:masterClrMapping/>
  </p:clrMapOvr>
</p:notes>
</file>

<file path=ppt/notesSlides/notesSlide1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279268129"/>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3853429"/>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3275137"/>
      </p:ext>
    </p:extLst>
  </p:cSld>
  <p:clrMapOvr>
    <a:masterClrMapping/>
  </p:clrMapOvr>
</p:notes>
</file>

<file path=ppt/notesSlides/notesSlide1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19</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332701238"/>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p:txBody>
          <a:bodyPr/>
          <a:lstStyle/>
          <a:p>
            <a:fld id="{8BF1F277-1E2C-482D-B27F-EC05DCDBE7D6}" type="datetime8">
              <a:rPr lang="en-US"/>
              <a:t>3/2/2020 1:32 PM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20</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823444265"/>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1912506913"/>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90000"/>
              </a:lnSpc>
              <a:spcBef>
                <a:spcPts val="0"/>
              </a:spcBef>
              <a:spcAft>
                <a:spcPts val="333"/>
              </a:spcAft>
              <a:buClrTx/>
              <a:buSzTx/>
              <a:buFontTx/>
              <a:buNone/>
              <a:tabLst/>
              <a:defRPr/>
            </a:pPr>
            <a:r>
              <a:rPr lang="en-US"/>
              <a:t>Risk Mitigation is fully covered in Module 3 – Mastering Advanced Parameters. </a:t>
            </a:r>
          </a:p>
          <a:p>
            <a:endParaRPr lang="en-US"/>
          </a:p>
        </p:txBody>
      </p:sp>
    </p:spTree>
    <p:extLst>
      <p:ext uri="{BB962C8B-B14F-4D97-AF65-F5344CB8AC3E}">
        <p14:creationId xmlns:p14="http://schemas.microsoft.com/office/powerpoint/2010/main" val="1525759549"/>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Risk Mitigation is fully covered in Module 3 – Mastering Advanced Parameters. </a:t>
            </a:r>
          </a:p>
        </p:txBody>
      </p:sp>
    </p:spTree>
    <p:extLst>
      <p:ext uri="{BB962C8B-B14F-4D97-AF65-F5344CB8AC3E}">
        <p14:creationId xmlns:p14="http://schemas.microsoft.com/office/powerpoint/2010/main" val="694070770"/>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358072592"/>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697870144"/>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557714372"/>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080529236"/>
      </p:ext>
    </p:extLst>
  </p:cSld>
  <p:clrMapOvr>
    <a:masterClrMapping/>
  </p:clrMapOvr>
</p:notes>
</file>

<file path=ppt/notesSlides/notesSlide2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257770300"/>
      </p:ext>
    </p:extLst>
  </p:cSld>
  <p:clrMapOvr>
    <a:masterClrMapping/>
  </p:clrMapOvr>
</p:notes>
</file>

<file path=ppt/notesSlides/notesSlide2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507310523"/>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3/2/2020</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103652811"/>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232720430"/>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31</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1020358637"/>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$_: </a:t>
            </a:r>
            <a:r>
              <a:rPr lang="en-US" sz="882" b="0" i="0" kern="1200" dirty="0">
                <a:solidFill>
                  <a:schemeClr val="tx1"/>
                </a:solidFill>
                <a:effectLst/>
                <a:latin typeface="Segoe UI Light" pitchFamily="34" charset="0"/>
                <a:ea typeface="+mn-ea"/>
                <a:cs typeface="+mn-cs"/>
              </a:rPr>
              <a:t>current argument to the currently executing script block</a:t>
            </a: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$Input: </a:t>
            </a:r>
            <a:r>
              <a:rPr lang="en-US" sz="882" b="0" i="0" kern="1200" dirty="0">
                <a:solidFill>
                  <a:schemeClr val="tx1"/>
                </a:solidFill>
                <a:effectLst/>
                <a:latin typeface="Segoe UI Light" pitchFamily="34" charset="0"/>
                <a:ea typeface="+mn-ea"/>
                <a:cs typeface="+mn-cs"/>
              </a:rPr>
              <a:t>Contains an enumerator that enumerates all input that is passed to a function. The </a:t>
            </a:r>
            <a:r>
              <a:rPr lang="en-US" dirty="0"/>
              <a:t>$input</a:t>
            </a:r>
            <a:r>
              <a:rPr lang="en-US" sz="882" b="0" i="0" kern="1200" dirty="0">
                <a:solidFill>
                  <a:schemeClr val="tx1"/>
                </a:solidFill>
                <a:effectLst/>
                <a:latin typeface="Segoe UI Light" pitchFamily="34" charset="0"/>
                <a:ea typeface="+mn-ea"/>
                <a:cs typeface="+mn-cs"/>
              </a:rPr>
              <a:t> variable is available only to functions and script blocks (which are unnamed functions). In the Process block of a function, the </a:t>
            </a:r>
            <a:r>
              <a:rPr lang="en-US" dirty="0"/>
              <a:t>$input</a:t>
            </a:r>
            <a:r>
              <a:rPr lang="en-US" sz="882" b="0" i="0" kern="1200" dirty="0">
                <a:solidFill>
                  <a:schemeClr val="tx1"/>
                </a:solidFill>
                <a:effectLst/>
                <a:latin typeface="Segoe UI Light" pitchFamily="34" charset="0"/>
                <a:ea typeface="+mn-ea"/>
                <a:cs typeface="+mn-cs"/>
              </a:rPr>
              <a:t> variable enumerates the object that is currently in the pipeline. When the Process block completes, there are no objects left in the pipeline, so the </a:t>
            </a:r>
            <a:r>
              <a:rPr lang="en-US" dirty="0"/>
              <a:t>$input</a:t>
            </a:r>
            <a:r>
              <a:rPr lang="en-US" sz="882" b="0" i="0" kern="1200" dirty="0">
                <a:solidFill>
                  <a:schemeClr val="tx1"/>
                </a:solidFill>
                <a:effectLst/>
                <a:latin typeface="Segoe UI Light" pitchFamily="34" charset="0"/>
                <a:ea typeface="+mn-ea"/>
                <a:cs typeface="+mn-cs"/>
              </a:rPr>
              <a:t> variable enumerates an empty collection. If the function does not have a Process block, then in the End block, the </a:t>
            </a:r>
            <a:r>
              <a:rPr lang="en-US" dirty="0"/>
              <a:t>$input</a:t>
            </a:r>
            <a:r>
              <a:rPr lang="en-US" sz="882" b="0" i="0" kern="1200" dirty="0">
                <a:solidFill>
                  <a:schemeClr val="tx1"/>
                </a:solidFill>
                <a:effectLst/>
                <a:latin typeface="Segoe UI Light" pitchFamily="34" charset="0"/>
                <a:ea typeface="+mn-ea"/>
                <a:cs typeface="+mn-cs"/>
              </a:rPr>
              <a:t> variable enumerates the collection of all input to the function.</a:t>
            </a:r>
            <a:endParaRPr lang="en-US" dirty="0"/>
          </a:p>
        </p:txBody>
      </p:sp>
    </p:spTree>
    <p:extLst>
      <p:ext uri="{BB962C8B-B14F-4D97-AF65-F5344CB8AC3E}">
        <p14:creationId xmlns:p14="http://schemas.microsoft.com/office/powerpoint/2010/main" val="1901495794"/>
      </p:ext>
    </p:extLst>
  </p:cSld>
  <p:clrMapOvr>
    <a:masterClrMapping/>
  </p:clrMapOvr>
</p:notes>
</file>

<file path=ppt/notesSlides/notesSlide3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33</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171686654"/>
      </p:ext>
    </p:extLst>
  </p:cSld>
  <p:clrMapOvr>
    <a:masterClrMapping/>
  </p:clrMapOvr>
</p:notes>
</file>

<file path=ppt/notesSlides/notesSlide3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34</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38036430"/>
      </p:ext>
    </p:extLst>
  </p:cSld>
  <p:clrMapOvr>
    <a:masterClrMapping/>
  </p:clrMapOvr>
</p:notes>
</file>

<file path=ppt/notesSlides/notesSlide3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35</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674869306"/>
      </p:ext>
    </p:extLst>
  </p:cSld>
  <p:clrMapOvr>
    <a:masterClrMapping/>
  </p:clrMapOvr>
</p:notes>
</file>

<file path=ppt/notesSlides/notesSlide3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36</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3713743780"/>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080529236"/>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5</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359201089"/>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6</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132580682"/>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a:pPr/>
              <a:t>7</a:t>
            </a:fld>
            <a:endParaRPr lang="en-US"/>
          </a:p>
        </p:txBody>
      </p:sp>
      <p:sp>
        <p:nvSpPr>
          <p:cNvPr id="5" name="Date Placeholder 4"/>
          <p:cNvSpPr>
            <a:spLocks noGrp="1"/>
          </p:cNvSpPr>
          <p:nvPr>
            <p:ph type="dt" idx="1"/>
          </p:nvPr>
        </p:nvSpPr>
        <p:spPr/>
        <p:txBody>
          <a:bodyPr/>
          <a:lstStyle/>
          <a:p>
            <a:fld id="{B63683C5-D28F-4EF7-868C-6B282EBD67F9}" type="datetime8">
              <a:rPr lang="en-US"/>
              <a:t>3/2/2020 1:32 PM</a:t>
            </a:fld>
            <a:endParaRPr lang="en-US"/>
          </a:p>
        </p:txBody>
      </p:sp>
    </p:spTree>
    <p:extLst>
      <p:ext uri="{BB962C8B-B14F-4D97-AF65-F5344CB8AC3E}">
        <p14:creationId xmlns:p14="http://schemas.microsoft.com/office/powerpoint/2010/main" val="104895812"/>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528453950"/>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308052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83087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3655802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4734423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17386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6231075"/>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427404923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21577020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73840458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52144509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48426848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0912953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242019150"/>
      </p:ext>
    </p:extLst>
  </p:cSld>
  <p:clrMapOvr>
    <a:masterClrMapping/>
  </p:clrMapOvr>
  <p:hf sldNum="0" hdr="0" ftr="0" dt="0"/>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42866734"/>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99330200"/>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32780670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11941903"/>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86053897"/>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36584669"/>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28348470"/>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1928657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7841283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4809910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7679806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575659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4039679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8856811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15653983"/>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633719"/>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79955323"/>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924524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501297"/>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070968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64358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12402721"/>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48178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718374"/>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5590438"/>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54958952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36538958"/>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6155107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4403953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41411816"/>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16267285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5917447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8166024"/>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3.xml"/><Relationship Id="rId4"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4.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8.xml"/><Relationship Id="rId5" Type="http://schemas.openxmlformats.org/officeDocument/2006/relationships/tags" Target="../tags/tag29.xml"/><Relationship Id="rId4"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notesSlide" Target="../notesSlides/notesSlide15.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8.xml"/><Relationship Id="rId5" Type="http://schemas.openxmlformats.org/officeDocument/2006/relationships/tags" Target="../tags/tag34.xml"/><Relationship Id="rId4"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5.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6.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5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6.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5.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4.bin"/><Relationship Id="rId2" Type="http://schemas.openxmlformats.org/officeDocument/2006/relationships/customXml" Target="../../customXml/item7.xml"/><Relationship Id="rId1" Type="http://schemas.openxmlformats.org/officeDocument/2006/relationships/tags" Target="../tags/tag8.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6.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5.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7.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3.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6.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5.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8.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t>Developing Advanced Functions</a:t>
            </a:r>
          </a:p>
        </p:txBody>
      </p:sp>
      <p:sp>
        <p:nvSpPr>
          <p:cNvPr id="4" name="Subtitle 3">
            <a:extLst>
              <a:ext uri="{FF2B5EF4-FFF2-40B4-BE49-F238E27FC236}">
                <a16:creationId xmlns:a16="http://schemas.microsoft.com/office/drawing/2014/main" id="{C460A83D-7F74-4BD5-9774-7F0957A40A90}"/>
              </a:ext>
            </a:extLst>
          </p:cNvPr>
          <p:cNvSpPr>
            <a:spLocks noGrp="1"/>
          </p:cNvSpPr>
          <p:nvPr>
            <p:ph type="subTitle" idx="1"/>
          </p:nvPr>
        </p:nvSpPr>
        <p:spPr/>
        <p:txBody>
          <a:bodyPr>
            <a:normAutofit lnSpcReduction="10000"/>
          </a:bodyPr>
          <a:lstStyle/>
          <a:p>
            <a:endParaRPr lang="en-US"/>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Parameters – No Param() statement</a:t>
            </a:r>
          </a:p>
        </p:txBody>
      </p:sp>
      <p:sp>
        <p:nvSpPr>
          <p:cNvPr id="2" name="Rectangle 1">
            <a:extLst>
              <a:ext uri="{FF2B5EF4-FFF2-40B4-BE49-F238E27FC236}">
                <a16:creationId xmlns:a16="http://schemas.microsoft.com/office/drawing/2014/main" id="{41068CF3-C9BD-4286-8899-4D2224F097DB}"/>
              </a:ext>
            </a:extLst>
          </p:cNvPr>
          <p:cNvSpPr/>
          <p:nvPr/>
        </p:nvSpPr>
        <p:spPr>
          <a:xfrm>
            <a:off x="574874" y="964747"/>
            <a:ext cx="10672564" cy="2554545"/>
          </a:xfrm>
          <a:prstGeom prst="rect">
            <a:avLst/>
          </a:prstGeom>
        </p:spPr>
        <p:txBody>
          <a:bodyPr wrap="square">
            <a:spAutoFit/>
          </a:bodyPr>
          <a:lstStyle/>
          <a:p>
            <a:pPr marL="457200" indent="-457200">
              <a:buFontTx/>
              <a:buChar char="-"/>
            </a:pPr>
            <a:r>
              <a:rPr lang="en-US" sz="3200">
                <a:latin typeface="Segoe UI Light" panose="020B0502040204020203" pitchFamily="34" charset="0"/>
              </a:rPr>
              <a:t>Can appear in parenthesis () prior to the function body</a:t>
            </a:r>
          </a:p>
          <a:p>
            <a:pPr marL="457200" indent="-457200">
              <a:buFontTx/>
              <a:buChar char="-"/>
            </a:pPr>
            <a:endParaRPr lang="en-US" sz="3200">
              <a:latin typeface="Segoe UI Light" panose="020B0502040204020203" pitchFamily="34" charset="0"/>
            </a:endParaRPr>
          </a:p>
          <a:p>
            <a:pPr marL="457200" indent="-457200">
              <a:buFontTx/>
              <a:buChar char="-"/>
            </a:pPr>
            <a:r>
              <a:rPr lang="en-US" sz="3200">
                <a:latin typeface="Segoe UI Light" panose="020B0502040204020203" pitchFamily="34" charset="0"/>
              </a:rPr>
              <a:t>[</a:t>
            </a:r>
            <a:r>
              <a:rPr lang="en-US" sz="3200" err="1">
                <a:latin typeface="Segoe UI Light" panose="020B0502040204020203" pitchFamily="34" charset="0"/>
              </a:rPr>
              <a:t>CmdletBinding</a:t>
            </a:r>
            <a:r>
              <a:rPr lang="en-US" sz="3200">
                <a:latin typeface="Segoe UI Light" panose="020B0502040204020203" pitchFamily="34" charset="0"/>
              </a:rPr>
              <a:t>()] attribute not available</a:t>
            </a:r>
          </a:p>
          <a:p>
            <a:pPr marL="914430" lvl="1" indent="-457200">
              <a:buFontTx/>
              <a:buChar char="-"/>
            </a:pPr>
            <a:r>
              <a:rPr lang="en-US" sz="3200">
                <a:latin typeface="Segoe UI Light" panose="020B0502040204020203" pitchFamily="34" charset="0"/>
              </a:rPr>
              <a:t>Discussed later</a:t>
            </a:r>
          </a:p>
          <a:p>
            <a:pPr marL="457200" indent="-457200">
              <a:buFontTx/>
              <a:buChar char="-"/>
            </a:pPr>
            <a:endParaRPr lang="en-US" sz="3200">
              <a:latin typeface="Segoe UI Light" panose="020B0502040204020203" pitchFamily="34" charset="0"/>
            </a:endParaRPr>
          </a:p>
        </p:txBody>
      </p:sp>
      <p:graphicFrame>
        <p:nvGraphicFramePr>
          <p:cNvPr id="13" name="Table 12">
            <a:extLst>
              <a:ext uri="{FF2B5EF4-FFF2-40B4-BE49-F238E27FC236}">
                <a16:creationId xmlns:a16="http://schemas.microsoft.com/office/drawing/2014/main" id="{0E4B1CD8-FEFC-40F5-BF82-4E620878FE9E}"/>
              </a:ext>
            </a:extLst>
          </p:cNvPr>
          <p:cNvGraphicFramePr>
            <a:graphicFrameLocks noGrp="1"/>
          </p:cNvGraphicFramePr>
          <p:nvPr>
            <p:extLst>
              <p:ext uri="{D42A27DB-BD31-4B8C-83A1-F6EECF244321}">
                <p14:modId xmlns:p14="http://schemas.microsoft.com/office/powerpoint/2010/main" val="446074510"/>
              </p:ext>
            </p:extLst>
          </p:nvPr>
        </p:nvGraphicFramePr>
        <p:xfrm>
          <a:off x="574875" y="3740654"/>
          <a:ext cx="11404400" cy="1615440"/>
        </p:xfrm>
        <a:graphic>
          <a:graphicData uri="http://schemas.openxmlformats.org/drawingml/2006/table">
            <a:tbl>
              <a:tblPr firstRow="1" bandRow="1">
                <a:tableStyleId>{5C22544A-7EE6-4342-B048-85BDC9FD1C3A}</a:tableStyleId>
              </a:tblPr>
              <a:tblGrid>
                <a:gridCol w="11404400">
                  <a:extLst>
                    <a:ext uri="{9D8B030D-6E8A-4147-A177-3AD203B41FA5}">
                      <a16:colId xmlns:a16="http://schemas.microsoft.com/office/drawing/2014/main" val="748391836"/>
                    </a:ext>
                  </a:extLst>
                </a:gridCol>
              </a:tblGrid>
              <a:tr h="1288546">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r>
                        <a:rPr lang="en-US" sz="2000" b="0" dirty="0">
                          <a:solidFill>
                            <a:srgbClr val="FF4500"/>
                          </a:solidFill>
                          <a:latin typeface="Lucida Console" panose="020B0609040504020204" pitchFamily="49" charset="0"/>
                        </a:rPr>
                        <a:t>$p1</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$pn</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    &lt;PowerShell</a:t>
                      </a:r>
                      <a:r>
                        <a:rPr lang="en-US" sz="2000" b="0" baseline="0" dirty="0">
                          <a:solidFill>
                            <a:srgbClr val="F5F5F5"/>
                          </a:solidFill>
                          <a:latin typeface="Lucida Console" panose="020B0609040504020204" pitchFamily="49" charset="0"/>
                        </a:rPr>
                        <a:t> code</a:t>
                      </a:r>
                      <a:r>
                        <a:rPr lang="en-US" sz="2000" b="0" dirty="0">
                          <a:solidFill>
                            <a:srgbClr val="F5F5F5"/>
                          </a:solidFill>
                          <a:latin typeface="Lucida Console" panose="020B0609040504020204" pitchFamily="49" charset="0"/>
                        </a:rPr>
                        <a:t>&gt;</a:t>
                      </a:r>
                    </a:p>
                    <a:p>
                      <a:r>
                        <a:rPr lang="en-US" sz="2000" b="0" dirty="0">
                          <a:solidFill>
                            <a:srgbClr val="F5F5F5"/>
                          </a:solidFill>
                          <a:latin typeface="Lucida Console" panose="020B0609040504020204" pitchFamily="49" charset="0"/>
                        </a:rPr>
                        <a:t>}</a:t>
                      </a:r>
                    </a:p>
                    <a:p>
                      <a:endParaRPr lang="en-US" sz="2000" b="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640060581"/>
                  </a:ext>
                </a:extLst>
              </a:tr>
            </a:tbl>
          </a:graphicData>
        </a:graphic>
      </p:graphicFrame>
    </p:spTree>
    <p:custDataLst>
      <p:tags r:id="rId1"/>
    </p:custDataLst>
    <p:extLst>
      <p:ext uri="{BB962C8B-B14F-4D97-AF65-F5344CB8AC3E}">
        <p14:creationId xmlns:p14="http://schemas.microsoft.com/office/powerpoint/2010/main" val="2435926150"/>
      </p:ext>
    </p:extLst>
  </p:cSld>
  <p:clrMapOvr>
    <a:masterClrMapping/>
  </p:clrMapOvr>
  <p:transition spd="slow"/>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Parameters – Param() statement</a:t>
            </a:r>
          </a:p>
        </p:txBody>
      </p:sp>
      <p:sp>
        <p:nvSpPr>
          <p:cNvPr id="2" name="Rectangle 1">
            <a:extLst>
              <a:ext uri="{FF2B5EF4-FFF2-40B4-BE49-F238E27FC236}">
                <a16:creationId xmlns:a16="http://schemas.microsoft.com/office/drawing/2014/main" id="{41068CF3-C9BD-4286-8899-4D2224F097DB}"/>
              </a:ext>
            </a:extLst>
          </p:cNvPr>
          <p:cNvSpPr/>
          <p:nvPr/>
        </p:nvSpPr>
        <p:spPr>
          <a:xfrm>
            <a:off x="574874" y="964747"/>
            <a:ext cx="10672564" cy="2062103"/>
          </a:xfrm>
          <a:prstGeom prst="rect">
            <a:avLst/>
          </a:prstGeom>
        </p:spPr>
        <p:txBody>
          <a:bodyPr wrap="square">
            <a:spAutoFit/>
          </a:bodyPr>
          <a:lstStyle/>
          <a:p>
            <a:pPr marL="457200" indent="-457200">
              <a:buFontTx/>
              <a:buChar char="-"/>
            </a:pPr>
            <a:r>
              <a:rPr lang="en-US" sz="3200">
                <a:latin typeface="Segoe UI Light" panose="020B0502040204020203" pitchFamily="34" charset="0"/>
              </a:rPr>
              <a:t>Full set of advanced function parameter features available when using Param() within body</a:t>
            </a:r>
          </a:p>
          <a:p>
            <a:pPr marL="457200" indent="-457200">
              <a:buFontTx/>
              <a:buChar char="-"/>
            </a:pPr>
            <a:endParaRPr lang="en-US" sz="3200">
              <a:latin typeface="Segoe UI Light" panose="020B0502040204020203" pitchFamily="34" charset="0"/>
            </a:endParaRPr>
          </a:p>
          <a:p>
            <a:pPr marL="457200" indent="-457200">
              <a:buFontTx/>
              <a:buChar char="-"/>
            </a:pPr>
            <a:endParaRPr lang="en-US" sz="3200">
              <a:latin typeface="Segoe UI Light" panose="020B0502040204020203" pitchFamily="34" charset="0"/>
            </a:endParaRPr>
          </a:p>
        </p:txBody>
      </p:sp>
      <p:graphicFrame>
        <p:nvGraphicFramePr>
          <p:cNvPr id="13" name="Table 12">
            <a:extLst>
              <a:ext uri="{FF2B5EF4-FFF2-40B4-BE49-F238E27FC236}">
                <a16:creationId xmlns:a16="http://schemas.microsoft.com/office/drawing/2014/main" id="{0E4B1CD8-FEFC-40F5-BF82-4E620878FE9E}"/>
              </a:ext>
            </a:extLst>
          </p:cNvPr>
          <p:cNvGraphicFramePr>
            <a:graphicFrameLocks noGrp="1"/>
          </p:cNvGraphicFramePr>
          <p:nvPr>
            <p:extLst>
              <p:ext uri="{D42A27DB-BD31-4B8C-83A1-F6EECF244321}">
                <p14:modId xmlns:p14="http://schemas.microsoft.com/office/powerpoint/2010/main" val="3410325262"/>
              </p:ext>
            </p:extLst>
          </p:nvPr>
        </p:nvGraphicFramePr>
        <p:xfrm>
          <a:off x="519520" y="2072367"/>
          <a:ext cx="11404400" cy="1005840"/>
        </p:xfrm>
        <a:graphic>
          <a:graphicData uri="http://schemas.openxmlformats.org/drawingml/2006/table">
            <a:tbl>
              <a:tblPr firstRow="1" bandRow="1">
                <a:tableStyleId>{5C22544A-7EE6-4342-B048-85BDC9FD1C3A}</a:tableStyleId>
              </a:tblPr>
              <a:tblGrid>
                <a:gridCol w="11404400">
                  <a:extLst>
                    <a:ext uri="{9D8B030D-6E8A-4147-A177-3AD203B41FA5}">
                      <a16:colId xmlns:a16="http://schemas.microsoft.com/office/drawing/2014/main" val="748391836"/>
                    </a:ext>
                  </a:extLst>
                </a:gridCol>
              </a:tblGrid>
              <a:tr h="967696">
                <a:tc>
                  <a:txBody>
                    <a:bodyPr/>
                    <a:lstStyle/>
                    <a:p>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E0FFFF"/>
                          </a:solidFill>
                          <a:latin typeface="Lucida Console" panose="020B0609040504020204" pitchFamily="49" charset="0"/>
                        </a:rPr>
                        <a:t>param</a:t>
                      </a:r>
                      <a:r>
                        <a:rPr lang="en-US" sz="2000" b="0" dirty="0">
                          <a:solidFill>
                            <a:srgbClr val="F5F5F5"/>
                          </a:solidFill>
                          <a:latin typeface="Lucida Console" panose="020B0609040504020204" pitchFamily="49" charset="0"/>
                        </a:rPr>
                        <a:t> (</a:t>
                      </a:r>
                      <a:r>
                        <a:rPr lang="en-US" sz="2000" b="0" dirty="0">
                          <a:solidFill>
                            <a:srgbClr val="FF4500"/>
                          </a:solidFill>
                          <a:latin typeface="Lucida Console" panose="020B0609040504020204" pitchFamily="49" charset="0"/>
                        </a:rPr>
                        <a:t>$p1</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$pn</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640060581"/>
                  </a:ext>
                </a:extLst>
              </a:tr>
            </a:tbl>
          </a:graphicData>
        </a:graphic>
      </p:graphicFrame>
      <p:sp>
        <p:nvSpPr>
          <p:cNvPr id="4" name="Rectangle 3">
            <a:extLst>
              <a:ext uri="{FF2B5EF4-FFF2-40B4-BE49-F238E27FC236}">
                <a16:creationId xmlns:a16="http://schemas.microsoft.com/office/drawing/2014/main" id="{8E60C812-051B-414F-BB1F-A9DC2D1DABC2}"/>
              </a:ext>
            </a:extLst>
          </p:cNvPr>
          <p:cNvSpPr/>
          <p:nvPr/>
        </p:nvSpPr>
        <p:spPr>
          <a:xfrm>
            <a:off x="519520" y="3174237"/>
            <a:ext cx="11344482" cy="584775"/>
          </a:xfrm>
          <a:prstGeom prst="rect">
            <a:avLst/>
          </a:prstGeom>
        </p:spPr>
        <p:txBody>
          <a:bodyPr wrap="square">
            <a:spAutoFit/>
          </a:bodyPr>
          <a:lstStyle/>
          <a:p>
            <a:pPr marL="457200" indent="-457200">
              <a:buFontTx/>
              <a:buChar char="-"/>
            </a:pPr>
            <a:r>
              <a:rPr lang="en-US" sz="3200">
                <a:latin typeface="Segoe UI Light" panose="020B0502040204020203" pitchFamily="34" charset="0"/>
              </a:rPr>
              <a:t>Set default values</a:t>
            </a:r>
          </a:p>
        </p:txBody>
      </p:sp>
      <p:graphicFrame>
        <p:nvGraphicFramePr>
          <p:cNvPr id="6" name="Table 5">
            <a:extLst>
              <a:ext uri="{FF2B5EF4-FFF2-40B4-BE49-F238E27FC236}">
                <a16:creationId xmlns:a16="http://schemas.microsoft.com/office/drawing/2014/main" id="{1576271D-064F-4116-AB8C-8AE5B0D76A41}"/>
              </a:ext>
            </a:extLst>
          </p:cNvPr>
          <p:cNvGraphicFramePr>
            <a:graphicFrameLocks noGrp="1"/>
          </p:cNvGraphicFramePr>
          <p:nvPr>
            <p:extLst>
              <p:ext uri="{D42A27DB-BD31-4B8C-83A1-F6EECF244321}">
                <p14:modId xmlns:p14="http://schemas.microsoft.com/office/powerpoint/2010/main" val="751585092"/>
              </p:ext>
            </p:extLst>
          </p:nvPr>
        </p:nvGraphicFramePr>
        <p:xfrm>
          <a:off x="457200" y="3707204"/>
          <a:ext cx="11522075" cy="1005840"/>
        </p:xfrm>
        <a:graphic>
          <a:graphicData uri="http://schemas.openxmlformats.org/drawingml/2006/table">
            <a:tbl>
              <a:tblPr firstRow="1" bandRow="1">
                <a:tableStyleId>{5C22544A-7EE6-4342-B048-85BDC9FD1C3A}</a:tableStyleId>
              </a:tblPr>
              <a:tblGrid>
                <a:gridCol w="11522075">
                  <a:extLst>
                    <a:ext uri="{9D8B030D-6E8A-4147-A177-3AD203B41FA5}">
                      <a16:colId xmlns:a16="http://schemas.microsoft.com/office/drawing/2014/main" val="748391836"/>
                    </a:ext>
                  </a:extLst>
                </a:gridCol>
              </a:tblGrid>
              <a:tr h="1005840">
                <a:tc>
                  <a:txBody>
                    <a:bodyPr/>
                    <a:lstStyle/>
                    <a:p>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E0FFFF"/>
                          </a:solidFill>
                          <a:latin typeface="Lucida Console" panose="020B0609040504020204" pitchFamily="49" charset="0"/>
                        </a:rPr>
                        <a:t>param</a:t>
                      </a:r>
                      <a:r>
                        <a:rPr lang="en-US" sz="2000" b="0" dirty="0">
                          <a:solidFill>
                            <a:srgbClr val="F5F5F5"/>
                          </a:solidFill>
                          <a:latin typeface="Lucida Console" panose="020B0609040504020204" pitchFamily="49" charset="0"/>
                        </a:rPr>
                        <a:t> (</a:t>
                      </a:r>
                      <a:r>
                        <a:rPr lang="en-US" sz="2000" b="0" dirty="0">
                          <a:solidFill>
                            <a:srgbClr val="FF4500"/>
                          </a:solidFill>
                          <a:latin typeface="Lucida Console" panose="020B0609040504020204" pitchFamily="49" charset="0"/>
                        </a:rPr>
                        <a:t>$p1</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"Value1"</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"Value2"</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$pn</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a:t>
                      </a:r>
                      <a:r>
                        <a:rPr lang="en-US" sz="2000" b="0" dirty="0" err="1">
                          <a:solidFill>
                            <a:srgbClr val="DB7093"/>
                          </a:solidFill>
                          <a:latin typeface="Lucida Console" panose="020B0609040504020204" pitchFamily="49" charset="0"/>
                        </a:rPr>
                        <a:t>ValueN</a:t>
                      </a:r>
                      <a:r>
                        <a:rPr lang="en-US" sz="2000" b="0" dirty="0">
                          <a:solidFill>
                            <a:srgbClr val="DB7093"/>
                          </a:solidFill>
                          <a:latin typeface="Lucida Console" panose="020B0609040504020204" pitchFamily="49" charset="0"/>
                        </a:rPr>
                        <a:t>"</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640060581"/>
                  </a:ext>
                </a:extLst>
              </a:tr>
            </a:tbl>
          </a:graphicData>
        </a:graphic>
      </p:graphicFrame>
      <p:graphicFrame>
        <p:nvGraphicFramePr>
          <p:cNvPr id="7" name="Table 6">
            <a:extLst>
              <a:ext uri="{FF2B5EF4-FFF2-40B4-BE49-F238E27FC236}">
                <a16:creationId xmlns:a16="http://schemas.microsoft.com/office/drawing/2014/main" id="{4A165188-CD10-4814-B24F-9F84F9B29862}"/>
              </a:ext>
            </a:extLst>
          </p:cNvPr>
          <p:cNvGraphicFramePr>
            <a:graphicFrameLocks noGrp="1"/>
          </p:cNvGraphicFramePr>
          <p:nvPr>
            <p:extLst>
              <p:ext uri="{D42A27DB-BD31-4B8C-83A1-F6EECF244321}">
                <p14:modId xmlns:p14="http://schemas.microsoft.com/office/powerpoint/2010/main" val="348981822"/>
              </p:ext>
            </p:extLst>
          </p:nvPr>
        </p:nvGraphicFramePr>
        <p:xfrm>
          <a:off x="491811" y="5463962"/>
          <a:ext cx="11522075" cy="1005840"/>
        </p:xfrm>
        <a:graphic>
          <a:graphicData uri="http://schemas.openxmlformats.org/drawingml/2006/table">
            <a:tbl>
              <a:tblPr firstRow="1" bandRow="1">
                <a:tableStyleId>{5C22544A-7EE6-4342-B048-85BDC9FD1C3A}</a:tableStyleId>
              </a:tblPr>
              <a:tblGrid>
                <a:gridCol w="11522075">
                  <a:extLst>
                    <a:ext uri="{9D8B030D-6E8A-4147-A177-3AD203B41FA5}">
                      <a16:colId xmlns:a16="http://schemas.microsoft.com/office/drawing/2014/main" val="748391836"/>
                    </a:ext>
                  </a:extLst>
                </a:gridCol>
              </a:tblGrid>
              <a:tr h="1005840">
                <a:tc>
                  <a:txBody>
                    <a:bodyPr/>
                    <a:lstStyle/>
                    <a:p>
                      <a:r>
                        <a:rPr lang="en-US" sz="2000" b="0" dirty="0">
                          <a:solidFill>
                            <a:srgbClr val="E0FFFF"/>
                          </a:solidFill>
                          <a:latin typeface="Lucida Console" panose="020B0609040504020204" pitchFamily="49" charset="0"/>
                        </a:rPr>
                        <a:t>function</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&lt;</a:t>
                      </a:r>
                      <a:r>
                        <a:rPr lang="en-US" sz="2000" b="0" dirty="0">
                          <a:solidFill>
                            <a:srgbClr val="EE82EE"/>
                          </a:solidFill>
                          <a:latin typeface="Lucida Console" panose="020B0609040504020204" pitchFamily="49" charset="0"/>
                        </a:rPr>
                        <a:t>Name&gt;</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E0FFFF"/>
                          </a:solidFill>
                          <a:latin typeface="Lucida Console" panose="020B0609040504020204" pitchFamily="49" charset="0"/>
                        </a:rPr>
                        <a:t>param</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8FBC8F"/>
                          </a:solidFill>
                          <a:latin typeface="Lucida Console" panose="020B0609040504020204" pitchFamily="49" charset="0"/>
                        </a:rPr>
                        <a:t>int</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$p1</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"42"</a:t>
                      </a:r>
                      <a:r>
                        <a:rPr lang="en-US" sz="2000" b="0" dirty="0">
                          <a:solidFill>
                            <a:srgbClr val="D3D3D3"/>
                          </a:solidFill>
                          <a:latin typeface="Lucida Console" panose="020B0609040504020204" pitchFamily="49" charset="0"/>
                        </a:rPr>
                        <a:t>,</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8FBC8F"/>
                          </a:solidFill>
                          <a:latin typeface="Lucida Console" panose="020B0609040504020204" pitchFamily="49" charset="0"/>
                        </a:rPr>
                        <a:t>string</a:t>
                      </a:r>
                      <a:r>
                        <a:rPr lang="en-US" sz="2000" b="0" dirty="0">
                          <a:solidFill>
                            <a:srgbClr val="D3D3D3"/>
                          </a:solidFill>
                          <a:latin typeface="Lucida Console" panose="020B0609040504020204" pitchFamily="49" charset="0"/>
                        </a:rPr>
                        <a:t>]</a:t>
                      </a:r>
                      <a:r>
                        <a:rPr lang="en-US" sz="2000" b="0" dirty="0">
                          <a:solidFill>
                            <a:srgbClr val="FF4500"/>
                          </a:solidFill>
                          <a:latin typeface="Lucida Console" panose="020B0609040504020204" pitchFamily="49" charset="0"/>
                        </a:rPr>
                        <a:t>$p2</a:t>
                      </a:r>
                      <a:r>
                        <a:rPr lang="en-US" sz="2000" b="0" dirty="0">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DB7093"/>
                          </a:solidFill>
                          <a:latin typeface="Lucida Console" panose="020B0609040504020204" pitchFamily="49" charset="0"/>
                        </a:rPr>
                        <a:t>"Value2"</a:t>
                      </a:r>
                      <a:r>
                        <a:rPr lang="en-US" sz="2000" b="0" dirty="0">
                          <a:solidFill>
                            <a:srgbClr val="F5F5F5"/>
                          </a:solidFill>
                          <a:latin typeface="Lucida Console" panose="020B0609040504020204" pitchFamily="49" charset="0"/>
                        </a:rPr>
                        <a:t>)</a:t>
                      </a:r>
                    </a:p>
                    <a:p>
                      <a:r>
                        <a:rPr lang="en-US" sz="2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640060581"/>
                  </a:ext>
                </a:extLst>
              </a:tr>
            </a:tbl>
          </a:graphicData>
        </a:graphic>
      </p:graphicFrame>
      <p:sp>
        <p:nvSpPr>
          <p:cNvPr id="8" name="Rectangle 7">
            <a:extLst>
              <a:ext uri="{FF2B5EF4-FFF2-40B4-BE49-F238E27FC236}">
                <a16:creationId xmlns:a16="http://schemas.microsoft.com/office/drawing/2014/main" id="{8E0194DE-F2FE-4A08-B51F-D8C07F850D79}"/>
              </a:ext>
            </a:extLst>
          </p:cNvPr>
          <p:cNvSpPr/>
          <p:nvPr/>
        </p:nvSpPr>
        <p:spPr>
          <a:xfrm>
            <a:off x="491811" y="4868863"/>
            <a:ext cx="11344482" cy="584775"/>
          </a:xfrm>
          <a:prstGeom prst="rect">
            <a:avLst/>
          </a:prstGeom>
        </p:spPr>
        <p:txBody>
          <a:bodyPr wrap="square">
            <a:spAutoFit/>
          </a:bodyPr>
          <a:lstStyle/>
          <a:p>
            <a:pPr marL="457200" indent="-457200">
              <a:buFontTx/>
              <a:buChar char="-"/>
            </a:pPr>
            <a:r>
              <a:rPr lang="en-US" sz="3200">
                <a:latin typeface="Segoe UI Light" panose="020B0502040204020203" pitchFamily="34" charset="0"/>
              </a:rPr>
              <a:t>Strongly typed parameters</a:t>
            </a:r>
          </a:p>
        </p:txBody>
      </p:sp>
    </p:spTree>
    <p:custDataLst>
      <p:tags r:id="rId1"/>
    </p:custDataLst>
    <p:extLst>
      <p:ext uri="{BB962C8B-B14F-4D97-AF65-F5344CB8AC3E}">
        <p14:creationId xmlns:p14="http://schemas.microsoft.com/office/powerpoint/2010/main" val="926385842"/>
      </p:ext>
    </p:extLst>
  </p:cSld>
  <p:clrMapOvr>
    <a:masterClrMapping/>
  </p:clrMapOvr>
  <p:transition spd="slow"/>
</p:sld>
</file>

<file path=ppt/slides/slide1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Binding</a:t>
            </a:r>
            <a:endParaRPr lang="en-AU"/>
          </a:p>
        </p:txBody>
      </p:sp>
      <p:sp>
        <p:nvSpPr>
          <p:cNvPr id="3" name="Content Placeholder 2"/>
          <p:cNvSpPr>
            <a:spLocks noGrp="1"/>
          </p:cNvSpPr>
          <p:nvPr>
            <p:ph sz="quarter" idx="13"/>
          </p:nvPr>
        </p:nvSpPr>
        <p:spPr/>
        <p:txBody>
          <a:bodyPr>
            <a:normAutofit/>
          </a:bodyPr>
          <a:lstStyle/>
          <a:p>
            <a:pPr>
              <a:spcAft>
                <a:spcPts val="1224"/>
              </a:spcAft>
            </a:pPr>
            <a:r>
              <a:rPr lang="en-US" sz="3200"/>
              <a:t>PowerShell passes undefined parameters to $</a:t>
            </a:r>
            <a:r>
              <a:rPr lang="en-US" sz="3200" err="1"/>
              <a:t>args</a:t>
            </a:r>
            <a:endParaRPr lang="en-US" sz="3200"/>
          </a:p>
          <a:p>
            <a:pPr lvl="2">
              <a:spcAft>
                <a:spcPts val="1224"/>
              </a:spcAft>
            </a:pPr>
            <a:r>
              <a:rPr lang="en-US" sz="2600"/>
              <a:t>Includes both parameter name and argument value</a:t>
            </a:r>
          </a:p>
          <a:p>
            <a:pPr lvl="1">
              <a:spcAft>
                <a:spcPts val="1224"/>
              </a:spcAft>
            </a:pPr>
            <a:endParaRPr lang="en-US" sz="2800"/>
          </a:p>
          <a:p>
            <a:pPr>
              <a:spcAft>
                <a:spcPts val="1224"/>
              </a:spcAft>
            </a:pPr>
            <a:r>
              <a:rPr lang="en-US" sz="3200"/>
              <a:t>$</a:t>
            </a:r>
            <a:r>
              <a:rPr lang="en-US" sz="3200" err="1"/>
              <a:t>PSBoundParameters</a:t>
            </a:r>
            <a:r>
              <a:rPr lang="en-US" sz="3200"/>
              <a:t> returns hash table containing bound values to known parameters</a:t>
            </a:r>
          </a:p>
          <a:p>
            <a:pPr>
              <a:spcAft>
                <a:spcPts val="1224"/>
              </a:spcAft>
            </a:pPr>
            <a:endParaRPr lang="en-US" sz="3200"/>
          </a:p>
          <a:p>
            <a:pPr lvl="1">
              <a:spcAft>
                <a:spcPts val="1224"/>
              </a:spcAft>
            </a:pPr>
            <a:endParaRPr lang="en-US" sz="2800"/>
          </a:p>
          <a:p>
            <a:pPr lvl="2">
              <a:buFontTx/>
              <a:buChar char="-"/>
            </a:pPr>
            <a:endParaRPr lang="en-AU" sz="2400"/>
          </a:p>
          <a:p>
            <a:pPr lvl="1">
              <a:buFontTx/>
              <a:buChar char="-"/>
            </a:pPr>
            <a:endParaRPr lang="en-US" sz="2753"/>
          </a:p>
        </p:txBody>
      </p:sp>
    </p:spTree>
    <p:custDataLst>
      <p:tags r:id="rId1"/>
    </p:custDataLst>
    <p:extLst>
      <p:ext uri="{BB962C8B-B14F-4D97-AF65-F5344CB8AC3E}">
        <p14:creationId xmlns:p14="http://schemas.microsoft.com/office/powerpoint/2010/main" val="2503585985"/>
      </p:ext>
    </p:extLst>
  </p:cSld>
  <p:clrMapOvr>
    <a:masterClrMapping/>
  </p:clrMapOvr>
  <p:transition spd="slow"/>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Parameters – Unnamed, positional</a:t>
            </a:r>
          </a:p>
        </p:txBody>
      </p:sp>
      <p:sp>
        <p:nvSpPr>
          <p:cNvPr id="4" name="Content Placeholder 3">
            <a:extLst>
              <a:ext uri="{FF2B5EF4-FFF2-40B4-BE49-F238E27FC236}">
                <a16:creationId xmlns:a16="http://schemas.microsoft.com/office/drawing/2014/main" id="{E9B18226-BCA5-42AB-8DED-45D95014F5DF}"/>
              </a:ext>
            </a:extLst>
          </p:cNvPr>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latin typeface="Segoe UI Light" panose="020B0502040204020203" pitchFamily="34" charset="0"/>
              </a:rPr>
              <a:t>Automatic variable - $</a:t>
            </a:r>
            <a:r>
              <a:rPr lang="en-US" dirty="0" err="1">
                <a:latin typeface="Segoe UI Light" panose="020B0502040204020203" pitchFamily="34" charset="0"/>
              </a:rPr>
              <a:t>args</a:t>
            </a:r>
            <a:endParaRPr lang="en-US" dirty="0">
              <a:latin typeface="Segoe UI Light" panose="020B0502040204020203" pitchFamily="34" charset="0"/>
            </a:endParaRPr>
          </a:p>
          <a:p>
            <a:r>
              <a:rPr lang="en-US" dirty="0">
                <a:latin typeface="Segoe UI Light" panose="020B0502040204020203" pitchFamily="34" charset="0"/>
              </a:rPr>
              <a:t>Array of undeclared parameter values passed to function, script, or script block</a:t>
            </a:r>
          </a:p>
          <a:p>
            <a:r>
              <a:rPr lang="en-US" dirty="0">
                <a:latin typeface="Segoe UI Light" panose="020B0502040204020203" pitchFamily="34" charset="0"/>
              </a:rPr>
              <a:t>Least-preferred technique</a:t>
            </a:r>
          </a:p>
          <a:p>
            <a:endParaRPr lang="en-US" dirty="0">
              <a:latin typeface="Segoe UI Light" panose="020B0502040204020203" pitchFamily="34" charset="0"/>
            </a:endParaRPr>
          </a:p>
        </p:txBody>
      </p:sp>
      <p:sp>
        <p:nvSpPr>
          <p:cNvPr id="5" name="Code Box">
            <a:extLst>
              <a:ext uri="{FF2B5EF4-FFF2-40B4-BE49-F238E27FC236}">
                <a16:creationId xmlns:a16="http://schemas.microsoft.com/office/drawing/2014/main" id="{CD46FB23-52E6-4A36-950C-7D43EB004C5A}"/>
              </a:ext>
            </a:extLst>
          </p:cNvPr>
          <p:cNvSpPr/>
          <p:nvPr>
            <p:custDataLst>
              <p:tags r:id="rId3"/>
            </p:custDataLst>
          </p:nvPr>
        </p:nvSpPr>
        <p:spPr>
          <a:xfrm>
            <a:off x="655638" y="3791523"/>
            <a:ext cx="10880725" cy="1205644"/>
          </a:xfrm>
          <a:prstGeom prst="rect">
            <a:avLst/>
          </a:prstGeom>
          <a:solidFill>
            <a:srgbClr val="012456"/>
          </a:solidFill>
        </p:spPr>
        <p:txBody>
          <a:bodyPr wrap="square">
            <a:noAutofit/>
          </a:bodyPr>
          <a:lstStyle/>
          <a:p>
            <a:r>
              <a:rPr lang="en-US" sz="2000" dirty="0">
                <a:solidFill>
                  <a:srgbClr val="E0FFFF"/>
                </a:solidFill>
                <a:latin typeface="Lucida Console" panose="020B0609040504020204" pitchFamily="49" charset="0"/>
              </a:rPr>
              <a:t>function</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Use-</a:t>
            </a:r>
            <a:r>
              <a:rPr lang="en-US" sz="2000" dirty="0" err="1">
                <a:solidFill>
                  <a:srgbClr val="EE82EE"/>
                </a:solidFill>
                <a:latin typeface="Lucida Console" panose="020B0609040504020204" pitchFamily="49" charset="0"/>
              </a:rPr>
              <a:t>Args</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args</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0</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args</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1</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pPr lvl="0" defTabSz="914367">
              <a:defRPr/>
            </a:pPr>
            <a:r>
              <a:rPr lang="en-US" sz="2000" dirty="0">
                <a:solidFill>
                  <a:srgbClr val="E0FFFF"/>
                </a:solidFill>
                <a:latin typeface="Lucida Console" panose="020B0609040504020204" pitchFamily="49" charset="0"/>
              </a:rPr>
              <a:t>Use-</a:t>
            </a:r>
            <a:r>
              <a:rPr lang="en-US" sz="2000" dirty="0" err="1">
                <a:solidFill>
                  <a:srgbClr val="E0FFFF"/>
                </a:solidFill>
                <a:latin typeface="Lucida Console" panose="020B0609040504020204" pitchFamily="49" charset="0"/>
              </a:rPr>
              <a:t>Args</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Hello</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World</a:t>
            </a:r>
          </a:p>
          <a:p>
            <a:endParaRPr lang="en-US" sz="1800" dirty="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1323343600"/>
      </p:ext>
    </p:extLst>
  </p:cSld>
  <p:clrMapOvr>
    <a:masterClrMapping/>
  </p:clrMapOvr>
  <p:transition spd="slow"/>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Positional Arguments</a:t>
            </a:r>
          </a:p>
        </p:txBody>
      </p:sp>
      <p:sp>
        <p:nvSpPr>
          <p:cNvPr id="4" name="Content Placeholder 3">
            <a:extLst>
              <a:ext uri="{FF2B5EF4-FFF2-40B4-BE49-F238E27FC236}">
                <a16:creationId xmlns:a16="http://schemas.microsoft.com/office/drawing/2014/main" id="{2051CB5A-5306-410C-9C93-ACFDB83540EF}"/>
              </a:ext>
            </a:extLst>
          </p:cNvPr>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latin typeface="Segoe UI Light" panose="020B0502040204020203" pitchFamily="34" charset="0"/>
              </a:rPr>
              <a:t>Great for simple functions</a:t>
            </a:r>
          </a:p>
          <a:p>
            <a:r>
              <a:rPr lang="en-US" dirty="0">
                <a:latin typeface="Segoe UI Light" panose="020B0502040204020203" pitchFamily="34" charset="0"/>
              </a:rPr>
              <a:t>Automatically implemented</a:t>
            </a:r>
          </a:p>
          <a:p>
            <a:r>
              <a:rPr lang="en-US" dirty="0">
                <a:latin typeface="Segoe UI Light" panose="020B0502040204020203" pitchFamily="34" charset="0"/>
              </a:rPr>
              <a:t>Order matters</a:t>
            </a:r>
          </a:p>
          <a:p>
            <a:r>
              <a:rPr lang="en-US" dirty="0">
                <a:latin typeface="Segoe UI Light" panose="020B0502040204020203" pitchFamily="34" charset="0"/>
              </a:rPr>
              <a:t>No built-in type validation</a:t>
            </a:r>
          </a:p>
          <a:p>
            <a:r>
              <a:rPr lang="en-US" dirty="0">
                <a:latin typeface="Segoe UI Light" panose="020B0502040204020203" pitchFamily="34" charset="0"/>
              </a:rPr>
              <a:t>Can be confusing with many arguments</a:t>
            </a:r>
          </a:p>
        </p:txBody>
      </p:sp>
      <p:sp>
        <p:nvSpPr>
          <p:cNvPr id="7" name="Code Box">
            <a:extLst>
              <a:ext uri="{FF2B5EF4-FFF2-40B4-BE49-F238E27FC236}">
                <a16:creationId xmlns:a16="http://schemas.microsoft.com/office/drawing/2014/main" id="{55ECC261-03FA-4E45-8FA2-92C5FA1F720F}"/>
              </a:ext>
            </a:extLst>
          </p:cNvPr>
          <p:cNvSpPr/>
          <p:nvPr>
            <p:custDataLst>
              <p:tags r:id="rId3"/>
            </p:custDataLst>
          </p:nvPr>
        </p:nvSpPr>
        <p:spPr>
          <a:xfrm>
            <a:off x="1019907" y="3843779"/>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SystemUptime</a:t>
            </a:r>
            <a:r>
              <a:rPr lang="en-US" sz="2000" b="0" dirty="0">
                <a:solidFill>
                  <a:srgbClr val="E0FFFF"/>
                </a:solidFill>
                <a:latin typeface="Lucida Console" panose="020B0609040504020204" pitchFamily="49" charset="0"/>
              </a:rPr>
              <a:t> </a:t>
            </a:r>
            <a:r>
              <a:rPr lang="en-US" sz="2000" b="0" dirty="0">
                <a:solidFill>
                  <a:srgbClr val="EE82EE"/>
                </a:solidFill>
                <a:latin typeface="Lucida Console" panose="020B0609040504020204" pitchFamily="49" charset="0"/>
              </a:rPr>
              <a:t>SV-001</a:t>
            </a:r>
          </a:p>
        </p:txBody>
      </p:sp>
      <p:sp>
        <p:nvSpPr>
          <p:cNvPr id="2" name="Code Box">
            <a:extLst>
              <a:ext uri="{FF2B5EF4-FFF2-40B4-BE49-F238E27FC236}">
                <a16:creationId xmlns:a16="http://schemas.microsoft.com/office/drawing/2014/main" id="{2BBE3A1F-3489-42F3-8DD6-C5EE1564C928}"/>
              </a:ext>
            </a:extLst>
          </p:cNvPr>
          <p:cNvSpPr/>
          <p:nvPr>
            <p:custDataLst>
              <p:tags r:id="rId4"/>
            </p:custDataLst>
          </p:nvPr>
        </p:nvSpPr>
        <p:spPr>
          <a:xfrm>
            <a:off x="1019907" y="4426769"/>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Add-Numbers </a:t>
            </a:r>
            <a:r>
              <a:rPr lang="en-US" sz="2000" b="0" dirty="0">
                <a:solidFill>
                  <a:srgbClr val="EE82EE"/>
                </a:solidFill>
                <a:latin typeface="Lucida Console" panose="020B0609040504020204" pitchFamily="49" charset="0"/>
              </a:rPr>
              <a:t>45 76 89 23 74</a:t>
            </a:r>
          </a:p>
        </p:txBody>
      </p:sp>
      <p:sp>
        <p:nvSpPr>
          <p:cNvPr id="5" name="Code Box">
            <a:extLst>
              <a:ext uri="{FF2B5EF4-FFF2-40B4-BE49-F238E27FC236}">
                <a16:creationId xmlns:a16="http://schemas.microsoft.com/office/drawing/2014/main" id="{FB22CC8A-C320-4943-B6C9-6320B28BB428}"/>
              </a:ext>
            </a:extLst>
          </p:cNvPr>
          <p:cNvSpPr/>
          <p:nvPr>
            <p:custDataLst>
              <p:tags r:id="rId5"/>
            </p:custDataLst>
          </p:nvPr>
        </p:nvSpPr>
        <p:spPr>
          <a:xfrm>
            <a:off x="1019907" y="5009759"/>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New-</a:t>
            </a:r>
            <a:r>
              <a:rPr lang="en-US" sz="2000" b="0" dirty="0" err="1">
                <a:solidFill>
                  <a:srgbClr val="E0FFFF"/>
                </a:solidFill>
                <a:latin typeface="Lucida Console" panose="020B0609040504020204" pitchFamily="49" charset="0"/>
              </a:rPr>
              <a:t>DataRecord</a:t>
            </a:r>
            <a:r>
              <a:rPr lang="en-US" sz="2000" b="0" dirty="0">
                <a:solidFill>
                  <a:srgbClr val="E0FFFF"/>
                </a:solidFill>
                <a:latin typeface="Lucida Console" panose="020B0609040504020204" pitchFamily="49" charset="0"/>
              </a:rPr>
              <a:t> </a:t>
            </a:r>
            <a:r>
              <a:rPr lang="en-US" sz="2000" b="0" dirty="0" err="1">
                <a:solidFill>
                  <a:srgbClr val="EE82EE"/>
                </a:solidFill>
                <a:latin typeface="Lucida Console" panose="020B0609040504020204" pitchFamily="49" charset="0"/>
              </a:rPr>
              <a:t>jdoe</a:t>
            </a:r>
            <a:r>
              <a:rPr lang="en-US" sz="2000" b="0" dirty="0">
                <a:solidFill>
                  <a:srgbClr val="EE82EE"/>
                </a:solidFill>
                <a:latin typeface="Lucida Console" panose="020B0609040504020204" pitchFamily="49" charset="0"/>
              </a:rPr>
              <a:t> John Doe NJ ‘Red Bank’ US</a:t>
            </a:r>
          </a:p>
        </p:txBody>
      </p:sp>
    </p:spTree>
    <p:custDataLst>
      <p:tags r:id="rId1"/>
    </p:custDataLst>
    <p:extLst>
      <p:ext uri="{BB962C8B-B14F-4D97-AF65-F5344CB8AC3E}">
        <p14:creationId xmlns:p14="http://schemas.microsoft.com/office/powerpoint/2010/main" val="3763410814"/>
      </p:ext>
    </p:extLst>
  </p:cSld>
  <p:clrMapOvr>
    <a:masterClrMapping/>
  </p:clrMapOvr>
  <p:transition spd="slow"/>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t>Named Parameters</a:t>
            </a:r>
          </a:p>
        </p:txBody>
      </p:sp>
      <p:sp>
        <p:nvSpPr>
          <p:cNvPr id="5" name="Content Placeholder 4">
            <a:extLst>
              <a:ext uri="{FF2B5EF4-FFF2-40B4-BE49-F238E27FC236}">
                <a16:creationId xmlns:a16="http://schemas.microsoft.com/office/drawing/2014/main" id="{5639DD51-CF4E-4BDB-AB38-31A406EF6C42}"/>
              </a:ext>
            </a:extLst>
          </p:cNvPr>
          <p:cNvSpPr>
            <a:spLocks noGrp="1"/>
          </p:cNvSpPr>
          <p:nvPr>
            <p:ph sz="quarter" idx="13"/>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r>
              <a:rPr lang="en-US" dirty="0">
                <a:latin typeface="Segoe UI Light" panose="020B0502040204020203" pitchFamily="34" charset="0"/>
              </a:rPr>
              <a:t>Implement with the function declaration</a:t>
            </a:r>
          </a:p>
          <a:p>
            <a:r>
              <a:rPr lang="en-US" dirty="0">
                <a:latin typeface="Segoe UI Light" panose="020B0502040204020203" pitchFamily="34" charset="0"/>
              </a:rPr>
              <a:t>Implement with the Param() block</a:t>
            </a:r>
          </a:p>
          <a:p>
            <a:r>
              <a:rPr lang="en-US" dirty="0">
                <a:latin typeface="Segoe UI Light" panose="020B0502040204020203" pitchFamily="34" charset="0"/>
              </a:rPr>
              <a:t>Order doesn’t matter</a:t>
            </a:r>
          </a:p>
          <a:p>
            <a:r>
              <a:rPr lang="en-US" dirty="0">
                <a:latin typeface="Segoe UI Light" panose="020B0502040204020203" pitchFamily="34" charset="0"/>
              </a:rPr>
              <a:t>Many validation options</a:t>
            </a:r>
          </a:p>
          <a:p>
            <a:r>
              <a:rPr lang="en-US" dirty="0">
                <a:latin typeface="Segoe UI Light" panose="020B0502040204020203" pitchFamily="34" charset="0"/>
              </a:rPr>
              <a:t>Additional parameters in $</a:t>
            </a:r>
            <a:r>
              <a:rPr lang="en-US" dirty="0" err="1">
                <a:latin typeface="Segoe UI Light" panose="020B0502040204020203" pitchFamily="34" charset="0"/>
              </a:rPr>
              <a:t>args</a:t>
            </a:r>
            <a:endParaRPr lang="en-US" dirty="0">
              <a:latin typeface="Segoe UI Light" panose="020B0502040204020203" pitchFamily="34" charset="0"/>
            </a:endParaRPr>
          </a:p>
        </p:txBody>
      </p:sp>
      <p:sp>
        <p:nvSpPr>
          <p:cNvPr id="2" name="Code Box">
            <a:extLst>
              <a:ext uri="{FF2B5EF4-FFF2-40B4-BE49-F238E27FC236}">
                <a16:creationId xmlns:a16="http://schemas.microsoft.com/office/drawing/2014/main" id="{F71B516F-B37E-4B36-9E22-A854216B0221}"/>
              </a:ext>
            </a:extLst>
          </p:cNvPr>
          <p:cNvSpPr/>
          <p:nvPr>
            <p:custDataLst>
              <p:tags r:id="rId3"/>
            </p:custDataLst>
          </p:nvPr>
        </p:nvSpPr>
        <p:spPr>
          <a:xfrm>
            <a:off x="1019910" y="3831753"/>
            <a:ext cx="10516455" cy="400110"/>
          </a:xfrm>
          <a:prstGeom prst="rect">
            <a:avLst/>
          </a:prstGeom>
          <a:solidFill>
            <a:srgbClr val="012456"/>
          </a:solid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SystemUptime</a:t>
            </a:r>
            <a:r>
              <a:rPr lang="en-US" sz="2000" b="0" dirty="0">
                <a:solidFill>
                  <a:srgbClr val="E0FFFF"/>
                </a:solidFill>
                <a:latin typeface="Lucida Console" panose="020B0609040504020204" pitchFamily="49" charset="0"/>
              </a:rPr>
              <a:t> -</a:t>
            </a:r>
            <a:r>
              <a:rPr lang="en-US" sz="2000" b="0" dirty="0" err="1">
                <a:solidFill>
                  <a:srgbClr val="E0FFFF"/>
                </a:solidFill>
                <a:latin typeface="Lucida Console" panose="020B0609040504020204" pitchFamily="49" charset="0"/>
              </a:rPr>
              <a:t>Computername</a:t>
            </a:r>
            <a:r>
              <a:rPr lang="en-US" sz="1800" b="0" kern="1200" dirty="0">
                <a:solidFill>
                  <a:schemeClr val="lt1"/>
                </a:solidFill>
                <a:latin typeface="+mn-lt"/>
                <a:ea typeface="+mn-ea"/>
                <a:cs typeface="+mn-cs"/>
              </a:rPr>
              <a:t>  </a:t>
            </a:r>
            <a:r>
              <a:rPr lang="en-US" sz="2000" b="0" dirty="0">
                <a:solidFill>
                  <a:srgbClr val="EE82EE"/>
                </a:solidFill>
                <a:latin typeface="Lucida Console" panose="020B0609040504020204" pitchFamily="49" charset="0"/>
              </a:rPr>
              <a:t>SV-001</a:t>
            </a:r>
          </a:p>
        </p:txBody>
      </p:sp>
      <p:sp>
        <p:nvSpPr>
          <p:cNvPr id="4" name="Code Box">
            <a:extLst>
              <a:ext uri="{FF2B5EF4-FFF2-40B4-BE49-F238E27FC236}">
                <a16:creationId xmlns:a16="http://schemas.microsoft.com/office/drawing/2014/main" id="{E4CC8EF1-5233-4623-98BB-CB17193E07DA}"/>
              </a:ext>
            </a:extLst>
          </p:cNvPr>
          <p:cNvSpPr/>
          <p:nvPr>
            <p:custDataLst>
              <p:tags r:id="rId4"/>
            </p:custDataLst>
          </p:nvPr>
        </p:nvSpPr>
        <p:spPr>
          <a:xfrm>
            <a:off x="1019910" y="4414743"/>
            <a:ext cx="10516455" cy="400110"/>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Add-Numbers -Values </a:t>
            </a:r>
            <a:r>
              <a:rPr lang="en-US" sz="2000" b="0" dirty="0">
                <a:solidFill>
                  <a:srgbClr val="EE82EE"/>
                </a:solidFill>
                <a:latin typeface="Lucida Console" panose="020B0609040504020204" pitchFamily="49" charset="0"/>
              </a:rPr>
              <a:t>45,76,89,23,74</a:t>
            </a:r>
          </a:p>
        </p:txBody>
      </p:sp>
      <p:sp>
        <p:nvSpPr>
          <p:cNvPr id="6" name="Code Box">
            <a:extLst>
              <a:ext uri="{FF2B5EF4-FFF2-40B4-BE49-F238E27FC236}">
                <a16:creationId xmlns:a16="http://schemas.microsoft.com/office/drawing/2014/main" id="{38A2BA29-F680-46E4-9758-3C2E41605AF1}"/>
              </a:ext>
            </a:extLst>
          </p:cNvPr>
          <p:cNvSpPr/>
          <p:nvPr>
            <p:custDataLst>
              <p:tags r:id="rId5"/>
            </p:custDataLst>
          </p:nvPr>
        </p:nvSpPr>
        <p:spPr>
          <a:xfrm>
            <a:off x="1019910" y="4997733"/>
            <a:ext cx="10516455" cy="707886"/>
          </a:xfrm>
          <a:prstGeom prst="rect">
            <a:avLst/>
          </a:prstGeom>
          <a:solidFill>
            <a:srgbClr val="012456"/>
          </a:solidFill>
        </p:spPr>
        <p:txBody>
          <a:bodyPr wrap="square">
            <a:spAutoFit/>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New-</a:t>
            </a:r>
            <a:r>
              <a:rPr lang="en-US" sz="2000" b="0" dirty="0" err="1">
                <a:solidFill>
                  <a:srgbClr val="E0FFFF"/>
                </a:solidFill>
                <a:latin typeface="Lucida Console" panose="020B0609040504020204" pitchFamily="49" charset="0"/>
              </a:rPr>
              <a:t>DataRecord</a:t>
            </a:r>
            <a:r>
              <a:rPr lang="en-US" sz="2000" b="0" dirty="0">
                <a:solidFill>
                  <a:srgbClr val="E0FFFF"/>
                </a:solidFill>
                <a:latin typeface="Lucida Console" panose="020B0609040504020204" pitchFamily="49" charset="0"/>
              </a:rPr>
              <a:t> -Username </a:t>
            </a:r>
            <a:r>
              <a:rPr lang="en-US" sz="2000" b="0" dirty="0" err="1">
                <a:solidFill>
                  <a:srgbClr val="EE82EE"/>
                </a:solidFill>
                <a:latin typeface="Lucida Console" panose="020B0609040504020204" pitchFamily="49" charset="0"/>
              </a:rPr>
              <a:t>jdoe</a:t>
            </a:r>
            <a:r>
              <a:rPr lang="en-US" sz="2000" b="0" dirty="0">
                <a:solidFill>
                  <a:srgbClr val="EE82EE"/>
                </a:solidFill>
                <a:latin typeface="Lucida Console" panose="020B0609040504020204" pitchFamily="49" charset="0"/>
              </a:rPr>
              <a:t> </a:t>
            </a:r>
            <a:r>
              <a:rPr lang="en-US" sz="2000" b="0" dirty="0">
                <a:solidFill>
                  <a:srgbClr val="E0FFFF"/>
                </a:solidFill>
                <a:latin typeface="Lucida Console" panose="020B0609040504020204" pitchFamily="49" charset="0"/>
              </a:rPr>
              <a:t>–</a:t>
            </a:r>
            <a:r>
              <a:rPr lang="en-US" sz="2000" b="0" dirty="0" err="1">
                <a:solidFill>
                  <a:srgbClr val="E0FFFF"/>
                </a:solidFill>
                <a:latin typeface="Lucida Console" panose="020B0609040504020204" pitchFamily="49" charset="0"/>
              </a:rPr>
              <a:t>Givenname</a:t>
            </a:r>
            <a:r>
              <a:rPr lang="en-US" sz="2000" b="0" dirty="0">
                <a:solidFill>
                  <a:srgbClr val="E0FFFF"/>
                </a:solidFill>
                <a:latin typeface="Lucida Console" panose="020B0609040504020204" pitchFamily="49" charset="0"/>
              </a:rPr>
              <a:t> </a:t>
            </a:r>
            <a:r>
              <a:rPr lang="en-US" sz="2000" b="0" dirty="0">
                <a:solidFill>
                  <a:srgbClr val="EE82EE"/>
                </a:solidFill>
                <a:latin typeface="Lucida Console" panose="020B0609040504020204" pitchFamily="49" charset="0"/>
              </a:rPr>
              <a:t>John </a:t>
            </a:r>
            <a:r>
              <a:rPr lang="en-US" sz="2000" b="0" dirty="0">
                <a:solidFill>
                  <a:srgbClr val="E0FFFF"/>
                </a:solidFill>
                <a:latin typeface="Lucida Console" panose="020B0609040504020204" pitchFamily="49" charset="0"/>
              </a:rPr>
              <a:t>`</a:t>
            </a:r>
          </a:p>
          <a:p>
            <a:r>
              <a:rPr lang="en-US" sz="2000" b="0" dirty="0">
                <a:solidFill>
                  <a:srgbClr val="EE82EE"/>
                </a:solidFill>
                <a:latin typeface="Lucida Console" panose="020B0609040504020204" pitchFamily="49" charset="0"/>
              </a:rPr>
              <a:t>    </a:t>
            </a:r>
            <a:r>
              <a:rPr lang="en-US" sz="2000" b="0" dirty="0">
                <a:solidFill>
                  <a:srgbClr val="E0FFFF"/>
                </a:solidFill>
                <a:latin typeface="Lucida Console" panose="020B0609040504020204" pitchFamily="49" charset="0"/>
              </a:rPr>
              <a:t>–Surname </a:t>
            </a:r>
            <a:r>
              <a:rPr lang="en-US" sz="2000" b="0" dirty="0">
                <a:solidFill>
                  <a:srgbClr val="EE82EE"/>
                </a:solidFill>
                <a:latin typeface="Lucida Console" panose="020B0609040504020204" pitchFamily="49" charset="0"/>
              </a:rPr>
              <a:t>Doe NJ </a:t>
            </a:r>
            <a:r>
              <a:rPr lang="en-US" sz="2000" b="0" dirty="0">
                <a:solidFill>
                  <a:srgbClr val="E0FFFF"/>
                </a:solidFill>
                <a:latin typeface="Lucida Console" panose="020B0609040504020204" pitchFamily="49" charset="0"/>
              </a:rPr>
              <a:t>–City </a:t>
            </a:r>
            <a:r>
              <a:rPr lang="en-US" sz="2000" b="0" dirty="0">
                <a:solidFill>
                  <a:srgbClr val="EE82EE"/>
                </a:solidFill>
                <a:latin typeface="Lucida Console" panose="020B0609040504020204" pitchFamily="49" charset="0"/>
              </a:rPr>
              <a:t>‘Red Bank’ US</a:t>
            </a:r>
          </a:p>
        </p:txBody>
      </p:sp>
    </p:spTree>
    <p:custDataLst>
      <p:tags r:id="rId1"/>
    </p:custDataLst>
    <p:extLst>
      <p:ext uri="{BB962C8B-B14F-4D97-AF65-F5344CB8AC3E}">
        <p14:creationId xmlns:p14="http://schemas.microsoft.com/office/powerpoint/2010/main" val="2570447037"/>
      </p:ext>
    </p:extLst>
  </p:cSld>
  <p:clrMapOvr>
    <a:masterClrMapping/>
  </p:clrMapOvr>
  <p:transition spd="slow"/>
</p:sld>
</file>

<file path=ppt/slides/slide1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659255609"/>
      </p:ext>
    </p:extLst>
  </p:cSld>
  <p:clrMapOvr>
    <a:masterClrMapping/>
  </p:clrMapOvr>
  <p:transition spd="slow"/>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spcBef>
                <a:spcPts val="1200"/>
              </a:spcBef>
            </a:pPr>
            <a:r>
              <a:rPr lang="en-US" dirty="0"/>
              <a:t>Parameters with no parameter value</a:t>
            </a:r>
          </a:p>
          <a:p>
            <a:pPr>
              <a:spcBef>
                <a:spcPts val="1200"/>
              </a:spcBef>
            </a:pPr>
            <a:r>
              <a:rPr lang="en-US" dirty="0"/>
              <a:t>To create a switch parameter in a function use the [Switch] type</a:t>
            </a:r>
          </a:p>
          <a:p>
            <a:pPr>
              <a:spcBef>
                <a:spcPts val="1200"/>
              </a:spcBef>
            </a:pPr>
            <a:r>
              <a:rPr lang="en-US" dirty="0"/>
              <a:t>False by default, True if present</a:t>
            </a:r>
          </a:p>
          <a:p>
            <a:pPr>
              <a:spcBef>
                <a:spcPts val="1200"/>
              </a:spcBef>
            </a:pPr>
            <a:r>
              <a:rPr lang="en-US" dirty="0"/>
              <a:t>Syntax</a:t>
            </a:r>
            <a:br>
              <a:rPr lang="en-US" dirty="0"/>
            </a:br>
            <a:endParaRPr lang="en-US" dirty="0"/>
          </a:p>
        </p:txBody>
      </p:sp>
      <p:sp>
        <p:nvSpPr>
          <p:cNvPr id="2" name="Title 1"/>
          <p:cNvSpPr>
            <a:spLocks noGrp="1"/>
          </p:cNvSpPr>
          <p:nvPr>
            <p:ph type="title"/>
          </p:nvPr>
        </p:nvSpPr>
        <p:spPr/>
        <p:txBody>
          <a:bodyPr/>
          <a:lstStyle/>
          <a:p>
            <a:r>
              <a:rPr lang="en-US"/>
              <a:t>Switch Parameter</a:t>
            </a:r>
          </a:p>
        </p:txBody>
      </p:sp>
      <p:sp>
        <p:nvSpPr>
          <p:cNvPr id="8" name="Code Box White">
            <a:extLst>
              <a:ext uri="{FF2B5EF4-FFF2-40B4-BE49-F238E27FC236}">
                <a16:creationId xmlns:a16="http://schemas.microsoft.com/office/drawing/2014/main" id="{BFE7E607-A101-4988-B8B0-C3347532230C}"/>
              </a:ext>
            </a:extLst>
          </p:cNvPr>
          <p:cNvSpPr txBox="1">
            <a:spLocks/>
          </p:cNvSpPr>
          <p:nvPr>
            <p:custDataLst>
              <p:tags r:id="rId2"/>
            </p:custDataLst>
          </p:nvPr>
        </p:nvSpPr>
        <p:spPr>
          <a:xfrm>
            <a:off x="1008185" y="3580885"/>
            <a:ext cx="10525481" cy="2646878"/>
          </a:xfrm>
          <a:prstGeom prst="rect">
            <a:avLst/>
          </a:prstGeom>
          <a:ln>
            <a:solidFill>
              <a:srgbClr val="012456"/>
            </a:solidFill>
          </a:ln>
        </p:spPr>
        <p:txBody>
          <a:bodyPr vert="horz" wrap="square" lIns="146304" tIns="91440" rIns="146304" bIns="91440" rtlCol="0">
            <a:sp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indent="0" algn="l" rtl="0" eaLnBrk="1" fontAlgn="ctr" latinLnBrk="0" hangingPunct="1">
              <a:spcBef>
                <a:spcPts val="0"/>
              </a:spcBef>
              <a:spcAft>
                <a:spcPts val="0"/>
              </a:spcAft>
              <a:buNone/>
            </a:pPr>
            <a:r>
              <a:rPr lang="en-US" sz="2000" b="0" i="0" u="none" strike="noStrike" kern="1200" dirty="0">
                <a:solidFill>
                  <a:srgbClr val="FFFFFF"/>
                </a:solidFill>
                <a:effectLst/>
                <a:latin typeface="Lucida Console" panose="020B0609040504020204" pitchFamily="49" charset="0"/>
                <a:cs typeface="Segoe UI Light" panose="020B0502040204020203" pitchFamily="34" charset="0"/>
              </a:rPr>
              <a:t>Syntax</a:t>
            </a:r>
            <a:endParaRPr lang="en-US" sz="2000" b="0" i="0" u="none" strike="noStrike" dirty="0">
              <a:effectLst/>
              <a:latin typeface="Lucida Console" panose="020B0609040504020204" pitchFamily="49" charset="0"/>
            </a:endParaRPr>
          </a:p>
          <a:p>
            <a:pPr marL="0" indent="0" algn="l" rtl="0" eaLnBrk="1" fontAlgn="ctr" latinLnBrk="0" hangingPunct="1">
              <a:spcBef>
                <a:spcPts val="0"/>
              </a:spcBef>
              <a:spcAft>
                <a:spcPts val="0"/>
              </a:spcAft>
              <a:buNone/>
            </a:pPr>
            <a:r>
              <a:rPr lang="en-US" sz="2000" b="0" i="0" u="none" strike="noStrike" kern="1200" dirty="0">
                <a:solidFill>
                  <a:srgbClr val="00008B"/>
                </a:solidFill>
                <a:effectLst/>
                <a:latin typeface="Lucida Console" panose="020B0609040504020204" pitchFamily="49" charset="0"/>
              </a:rPr>
              <a:t>Param</a:t>
            </a:r>
            <a:r>
              <a:rPr lang="en-US" sz="2000" b="0" i="0" u="none" strike="noStrike" kern="1200" dirty="0">
                <a:solidFill>
                  <a:srgbClr val="000000"/>
                </a:solidFill>
                <a:effectLst/>
                <a:latin typeface="Lucida Console" panose="020B0609040504020204" pitchFamily="49" charset="0"/>
              </a:rPr>
              <a:t> (</a:t>
            </a:r>
            <a:r>
              <a:rPr lang="en-US" sz="2000" b="0" i="0" u="none" strike="noStrike" kern="1200" dirty="0">
                <a:solidFill>
                  <a:srgbClr val="A9A9A9"/>
                </a:solidFill>
                <a:effectLst/>
                <a:latin typeface="Lucida Console" panose="020B0609040504020204" pitchFamily="49" charset="0"/>
              </a:rPr>
              <a:t>[</a:t>
            </a:r>
            <a:r>
              <a:rPr lang="en-US" sz="2000" b="0" i="0" u="none" strike="noStrike" kern="1200" dirty="0">
                <a:solidFill>
                  <a:srgbClr val="008080"/>
                </a:solidFill>
                <a:effectLst/>
                <a:latin typeface="Lucida Console" panose="020B0609040504020204" pitchFamily="49" charset="0"/>
              </a:rPr>
              <a:t>Switch</a:t>
            </a:r>
            <a:r>
              <a:rPr lang="en-US" sz="2000" b="0" i="0" u="none" strike="noStrike" kern="1200" dirty="0">
                <a:solidFill>
                  <a:srgbClr val="A9A9A9"/>
                </a:solidFill>
                <a:effectLst/>
                <a:latin typeface="Lucida Console" panose="020B0609040504020204" pitchFamily="49" charset="0"/>
              </a:rPr>
              <a:t>]&lt;</a:t>
            </a:r>
            <a:r>
              <a:rPr lang="en-US" sz="2000" b="0" i="0" u="none" strike="noStrike" kern="1200" dirty="0" err="1">
                <a:solidFill>
                  <a:srgbClr val="8A2BE2"/>
                </a:solidFill>
                <a:effectLst/>
                <a:latin typeface="Lucida Console" panose="020B0609040504020204" pitchFamily="49" charset="0"/>
              </a:rPr>
              <a:t>ParameterName</a:t>
            </a:r>
            <a:r>
              <a:rPr lang="en-US" sz="2000" b="0" i="0" u="none" strike="noStrike" kern="1200" dirty="0">
                <a:solidFill>
                  <a:srgbClr val="A9A9A9"/>
                </a:solidFill>
                <a:effectLst/>
                <a:latin typeface="Lucida Console" panose="020B0609040504020204" pitchFamily="49" charset="0"/>
              </a:rPr>
              <a:t>&gt;</a:t>
            </a:r>
            <a:r>
              <a:rPr lang="en-US" sz="2000" b="0" i="0" u="none" strike="noStrike" kern="1200" dirty="0">
                <a:solidFill>
                  <a:srgbClr val="000000"/>
                </a:solidFill>
                <a:effectLst/>
                <a:latin typeface="Lucida Console" panose="020B0609040504020204" pitchFamily="49" charset="0"/>
              </a:rPr>
              <a:t>)</a:t>
            </a:r>
          </a:p>
          <a:p>
            <a:pPr marL="0" indent="0" algn="l" rtl="0" eaLnBrk="1" fontAlgn="ctr" latinLnBrk="0" hangingPunct="1">
              <a:spcBef>
                <a:spcPts val="0"/>
              </a:spcBef>
              <a:spcAft>
                <a:spcPts val="0"/>
              </a:spcAft>
              <a:buNone/>
            </a:pPr>
            <a:endParaRPr lang="en-US" sz="2000" dirty="0">
              <a:solidFill>
                <a:srgbClr val="000000"/>
              </a:solidFill>
              <a:latin typeface="Lucida Console" panose="020B0609040504020204" pitchFamily="49" charset="0"/>
            </a:endParaRPr>
          </a:p>
          <a:p>
            <a:pPr marL="0" indent="0" algn="l" rtl="0" eaLnBrk="1" fontAlgn="ctr" latinLnBrk="0" hangingPunct="1">
              <a:spcBef>
                <a:spcPts val="0"/>
              </a:spcBef>
              <a:spcAft>
                <a:spcPts val="0"/>
              </a:spcAft>
              <a:buNone/>
            </a:pPr>
            <a:endParaRPr lang="en-US" sz="2000" dirty="0">
              <a:solidFill>
                <a:srgbClr val="000000"/>
              </a:solidFill>
              <a:latin typeface="Lucida Console" panose="020B0609040504020204" pitchFamily="49" charset="0"/>
            </a:endParaRPr>
          </a:p>
          <a:p>
            <a:pPr>
              <a:buNone/>
            </a:pP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err="1">
                <a:solidFill>
                  <a:srgbClr val="8A2BE2"/>
                </a:solidFill>
                <a:latin typeface="Lucida Console" panose="020B0609040504020204" pitchFamily="49" charset="0"/>
              </a:rPr>
              <a:t>SwitchExample</a:t>
            </a:r>
            <a:r>
              <a:rPr lang="en-US" sz="2000" dirty="0">
                <a:solidFill>
                  <a:prstClr val="black"/>
                </a:solidFill>
                <a:latin typeface="Lucida Console" panose="020B0609040504020204" pitchFamily="49" charset="0"/>
              </a:rPr>
              <a:t> {</a:t>
            </a:r>
          </a:p>
          <a:p>
            <a:pPr>
              <a:buNone/>
            </a:pPr>
            <a:r>
              <a:rPr lang="en-US" sz="2000" dirty="0">
                <a:solidFill>
                  <a:srgbClr val="00008B"/>
                </a:solidFill>
                <a:latin typeface="Lucida Console" panose="020B0609040504020204" pitchFamily="49" charset="0"/>
              </a:rPr>
              <a:t>   Param</a:t>
            </a:r>
            <a:r>
              <a:rPr lang="en-US" sz="2000" dirty="0">
                <a:solidFill>
                  <a:prstClr val="black"/>
                </a:solidFill>
                <a:latin typeface="Lucida Console" panose="020B0609040504020204" pitchFamily="49" charset="0"/>
              </a:rPr>
              <a:t>(</a:t>
            </a:r>
            <a:r>
              <a:rPr lang="en-US" sz="2000" dirty="0">
                <a:solidFill>
                  <a:srgbClr val="A9A9A9"/>
                </a:solidFill>
                <a:latin typeface="Lucida Console" panose="020B0609040504020204" pitchFamily="49" charset="0"/>
              </a:rPr>
              <a:t>[</a:t>
            </a:r>
            <a:r>
              <a:rPr lang="en-US" sz="2000" dirty="0">
                <a:solidFill>
                  <a:srgbClr val="008080"/>
                </a:solidFill>
                <a:latin typeface="Lucida Console" panose="020B0609040504020204" pitchFamily="49" charset="0"/>
              </a:rPr>
              <a:t>switch</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$state</a:t>
            </a:r>
            <a:r>
              <a:rPr lang="en-US" sz="2000" dirty="0">
                <a:solidFill>
                  <a:prstClr val="black"/>
                </a:solidFill>
                <a:latin typeface="Lucida Console" panose="020B0609040504020204" pitchFamily="49" charset="0"/>
              </a:rPr>
              <a:t>)</a:t>
            </a:r>
          </a:p>
          <a:p>
            <a:pPr>
              <a:buNone/>
            </a:pPr>
            <a:r>
              <a:rPr lang="en-US" sz="2000" dirty="0">
                <a:solidFill>
                  <a:srgbClr val="00008B"/>
                </a:solidFill>
                <a:latin typeface="Lucida Console" panose="020B0609040504020204" pitchFamily="49" charset="0"/>
              </a:rPr>
              <a:t>   if</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$state</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"on"</a:t>
            </a: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else</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"off"</a:t>
            </a:r>
            <a:r>
              <a:rPr lang="en-US" sz="2000" dirty="0">
                <a:solidFill>
                  <a:prstClr val="black"/>
                </a:solidFill>
                <a:latin typeface="Lucida Console" panose="020B0609040504020204" pitchFamily="49" charset="0"/>
              </a:rPr>
              <a:t>}</a:t>
            </a:r>
          </a:p>
          <a:p>
            <a:pPr>
              <a:buNone/>
            </a:pPr>
            <a:r>
              <a:rPr lang="en-US" sz="2000" dirty="0">
                <a:solidFill>
                  <a:prstClr val="black"/>
                </a:solidFill>
                <a:latin typeface="Lucida Console" panose="020B0609040504020204" pitchFamily="49" charset="0"/>
              </a:rPr>
              <a:t>}</a:t>
            </a:r>
            <a:endParaRPr lang="en-US" sz="2000" b="0" i="0" u="none" strike="noStrike" dirty="0">
              <a:effectLst/>
              <a:latin typeface="Lucida Console" panose="020B0609040504020204" pitchFamily="49" charset="0"/>
            </a:endParaRPr>
          </a:p>
        </p:txBody>
      </p:sp>
    </p:spTree>
    <p:custDataLst>
      <p:tags r:id="rId1"/>
    </p:custDataLst>
    <p:extLst>
      <p:ext uri="{BB962C8B-B14F-4D97-AF65-F5344CB8AC3E}">
        <p14:creationId xmlns:p14="http://schemas.microsoft.com/office/powerpoint/2010/main" val="1610126514"/>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Switch Parameter (Continued)</a:t>
            </a:r>
          </a:p>
        </p:txBody>
      </p:sp>
      <p:sp>
        <p:nvSpPr>
          <p:cNvPr id="3" name="Subtitle 2">
            <a:extLst>
              <a:ext uri="{FF2B5EF4-FFF2-40B4-BE49-F238E27FC236}">
                <a16:creationId xmlns:a16="http://schemas.microsoft.com/office/drawing/2014/main" id="{20D990AD-8F22-4222-A7D1-9CDAF8C7E720}"/>
              </a:ext>
            </a:extLst>
          </p:cNvPr>
          <p:cNvSpPr>
            <a:spLocks noGrp="1"/>
          </p:cNvSpPr>
          <p:nvPr>
            <p:ph type="subTitle" idx="1"/>
          </p:nvPr>
        </p:nvSpPr>
        <p:spPr>
          <a:xfrm>
            <a:off x="655637" y="786383"/>
            <a:ext cx="10880725" cy="461665"/>
          </a:xfrm>
        </p:spPr>
        <p:txBody>
          <a:bodyPr/>
          <a:lstStyle/>
          <a:p>
            <a:r>
              <a:rPr lang="en-US" dirty="0"/>
              <a:t>Example</a:t>
            </a:r>
          </a:p>
        </p:txBody>
      </p:sp>
      <p:grpSp>
        <p:nvGrpSpPr>
          <p:cNvPr id="4" name="Code &amp; Execute">
            <a:extLst>
              <a:ext uri="{FF2B5EF4-FFF2-40B4-BE49-F238E27FC236}">
                <a16:creationId xmlns:a16="http://schemas.microsoft.com/office/drawing/2014/main" id="{CF03BB63-3EB1-4042-AAA2-C684717EBB15}"/>
              </a:ext>
            </a:extLst>
          </p:cNvPr>
          <p:cNvGrpSpPr/>
          <p:nvPr>
            <p:custDataLst>
              <p:tags r:id="rId2"/>
            </p:custDataLst>
          </p:nvPr>
        </p:nvGrpSpPr>
        <p:grpSpPr>
          <a:xfrm>
            <a:off x="655638" y="1408113"/>
            <a:ext cx="10880725" cy="4819651"/>
            <a:chOff x="655638" y="1408113"/>
            <a:chExt cx="10880725" cy="4819651"/>
          </a:xfrm>
        </p:grpSpPr>
        <p:sp>
          <p:nvSpPr>
            <p:cNvPr id="8" name="Rectangle 7">
              <a:extLst>
                <a:ext uri="{FF2B5EF4-FFF2-40B4-BE49-F238E27FC236}">
                  <a16:creationId xmlns:a16="http://schemas.microsoft.com/office/drawing/2014/main" id="{5E3AE52E-596A-4E41-A8AB-9A4C195D73B5}"/>
                </a:ext>
              </a:extLst>
            </p:cNvPr>
            <p:cNvSpPr/>
            <p:nvPr/>
          </p:nvSpPr>
          <p:spPr>
            <a:xfrm>
              <a:off x="655638" y="2842212"/>
              <a:ext cx="10880725" cy="3385552"/>
            </a:xfrm>
            <a:prstGeom prst="rect">
              <a:avLst/>
            </a:prstGeom>
            <a:solidFill>
              <a:srgbClr val="012456"/>
            </a:solidFill>
            <a:ln>
              <a:solidFill>
                <a:srgbClr val="012456"/>
              </a:solidFill>
            </a:ln>
          </p:spPr>
          <p:txBody>
            <a:bodyPr wrap="square">
              <a:noAutofit/>
            </a:bodyPr>
            <a:lstStyle/>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Off</a:t>
              </a:r>
            </a:p>
            <a:p>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r>
                <a:rPr lang="en-US" sz="2000" dirty="0">
                  <a:solidFill>
                    <a:schemeClr val="lt1"/>
                  </a:solidFill>
                  <a:latin typeface="Lucida Console" panose="020B0609040504020204" pitchFamily="49" charset="0"/>
                </a:rPr>
                <a:t> -state</a:t>
              </a:r>
            </a:p>
            <a:p>
              <a:r>
                <a:rPr lang="en-US" sz="2000" dirty="0">
                  <a:solidFill>
                    <a:schemeClr val="lt1"/>
                  </a:solidFill>
                  <a:latin typeface="Lucida Console" panose="020B0609040504020204" pitchFamily="49" charset="0"/>
                </a:rPr>
                <a:t>On</a:t>
              </a:r>
            </a:p>
            <a:p>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r>
                <a:rPr lang="en-US" sz="2000" dirty="0">
                  <a:solidFill>
                    <a:schemeClr val="lt1"/>
                  </a:solidFill>
                  <a:latin typeface="Lucida Console" panose="020B0609040504020204" pitchFamily="49" charset="0"/>
                </a:rPr>
                <a:t> -state:$false</a:t>
              </a:r>
            </a:p>
            <a:p>
              <a:r>
                <a:rPr lang="en-US" sz="2000" dirty="0">
                  <a:solidFill>
                    <a:schemeClr val="lt1"/>
                  </a:solidFill>
                  <a:latin typeface="Lucida Console" panose="020B0609040504020204" pitchFamily="49" charset="0"/>
                </a:rPr>
                <a:t>Off</a:t>
              </a:r>
            </a:p>
            <a:p>
              <a:endParaRPr lang="en-US" sz="2000" dirty="0">
                <a:solidFill>
                  <a:schemeClr val="lt1"/>
                </a:solidFill>
                <a:latin typeface="Lucida Console" panose="020B0609040504020204" pitchFamily="49" charset="0"/>
              </a:endParaRPr>
            </a:p>
            <a:p>
              <a:r>
                <a:rPr lang="en-US" sz="2000" dirty="0">
                  <a:solidFill>
                    <a:schemeClr val="lt1"/>
                  </a:solidFill>
                  <a:latin typeface="Lucida Console" panose="020B0609040504020204" pitchFamily="49" charset="0"/>
                </a:rPr>
                <a:t>PS C:\&gt; </a:t>
              </a:r>
              <a:r>
                <a:rPr lang="en-US" sz="2000" dirty="0" err="1">
                  <a:solidFill>
                    <a:schemeClr val="lt1"/>
                  </a:solidFill>
                  <a:latin typeface="Lucida Console" panose="020B0609040504020204" pitchFamily="49" charset="0"/>
                </a:rPr>
                <a:t>SwitchExample</a:t>
              </a:r>
              <a:r>
                <a:rPr lang="en-US" sz="2000" dirty="0">
                  <a:solidFill>
                    <a:schemeClr val="lt1"/>
                  </a:solidFill>
                  <a:latin typeface="Lucida Console" panose="020B0609040504020204" pitchFamily="49" charset="0"/>
                </a:rPr>
                <a:t> -state:$true</a:t>
              </a:r>
            </a:p>
            <a:p>
              <a:r>
                <a:rPr lang="en-US" sz="2000" dirty="0">
                  <a:solidFill>
                    <a:schemeClr val="lt1"/>
                  </a:solidFill>
                  <a:latin typeface="Lucida Console" panose="020B0609040504020204" pitchFamily="49" charset="0"/>
                </a:rPr>
                <a:t>on </a:t>
              </a:r>
            </a:p>
          </p:txBody>
        </p:sp>
        <p:sp>
          <p:nvSpPr>
            <p:cNvPr id="10" name="Text Placeholder 9">
              <a:extLst>
                <a:ext uri="{FF2B5EF4-FFF2-40B4-BE49-F238E27FC236}">
                  <a16:creationId xmlns:a16="http://schemas.microsoft.com/office/drawing/2014/main" id="{40C4DE8E-AF5F-4809-BC5B-35DE826EE956}"/>
                </a:ext>
              </a:extLst>
            </p:cNvPr>
            <p:cNvSpPr txBox="1">
              <a:spLocks/>
            </p:cNvSpPr>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spcBef>
                  <a:spcPts val="0"/>
                </a:spcBef>
                <a:buNone/>
              </a:pP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err="1">
                  <a:solidFill>
                    <a:srgbClr val="8A2BE2"/>
                  </a:solidFill>
                  <a:latin typeface="Lucida Console" panose="020B0609040504020204" pitchFamily="49" charset="0"/>
                </a:rPr>
                <a:t>SwitchExample</a:t>
              </a:r>
              <a:r>
                <a:rPr lang="en-US" sz="2000" dirty="0">
                  <a:solidFill>
                    <a:prstClr val="black"/>
                  </a:solidFill>
                  <a:latin typeface="Lucida Console" panose="020B0609040504020204" pitchFamily="49" charset="0"/>
                </a:rPr>
                <a:t> {</a:t>
              </a:r>
            </a:p>
            <a:p>
              <a:pPr marL="0" indent="0">
                <a:spcBef>
                  <a:spcPts val="0"/>
                </a:spcBef>
                <a:buNone/>
              </a:pPr>
              <a:r>
                <a:rPr lang="en-US" sz="2000" dirty="0">
                  <a:solidFill>
                    <a:srgbClr val="00008B"/>
                  </a:solidFill>
                  <a:latin typeface="Lucida Console" panose="020B0609040504020204" pitchFamily="49" charset="0"/>
                </a:rPr>
                <a:t>   Param</a:t>
              </a:r>
              <a:r>
                <a:rPr lang="en-US" sz="2000" dirty="0">
                  <a:solidFill>
                    <a:prstClr val="black"/>
                  </a:solidFill>
                  <a:latin typeface="Lucida Console" panose="020B0609040504020204" pitchFamily="49" charset="0"/>
                </a:rPr>
                <a:t>(</a:t>
              </a:r>
              <a:r>
                <a:rPr lang="en-US" sz="2000" dirty="0">
                  <a:solidFill>
                    <a:srgbClr val="A9A9A9"/>
                  </a:solidFill>
                  <a:latin typeface="Lucida Console" panose="020B0609040504020204" pitchFamily="49" charset="0"/>
                </a:rPr>
                <a:t>[</a:t>
              </a:r>
              <a:r>
                <a:rPr lang="en-US" sz="2000" dirty="0">
                  <a:solidFill>
                    <a:srgbClr val="008080"/>
                  </a:solidFill>
                  <a:latin typeface="Lucida Console" panose="020B0609040504020204" pitchFamily="49" charset="0"/>
                </a:rPr>
                <a:t>switch</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$state</a:t>
              </a:r>
              <a:r>
                <a:rPr lang="en-US" sz="2000" dirty="0">
                  <a:solidFill>
                    <a:prstClr val="black"/>
                  </a:solidFill>
                  <a:latin typeface="Lucida Console" panose="020B0609040504020204" pitchFamily="49" charset="0"/>
                </a:rPr>
                <a:t>)</a:t>
              </a:r>
            </a:p>
            <a:p>
              <a:pPr marL="0" indent="0">
                <a:spcBef>
                  <a:spcPts val="0"/>
                </a:spcBef>
                <a:buNone/>
              </a:pPr>
              <a:r>
                <a:rPr lang="en-US" sz="2000" dirty="0">
                  <a:solidFill>
                    <a:srgbClr val="00008B"/>
                  </a:solidFill>
                  <a:latin typeface="Lucida Console" panose="020B0609040504020204" pitchFamily="49" charset="0"/>
                </a:rPr>
                <a:t>   if</a:t>
              </a:r>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$state</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"on"</a:t>
              </a: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else</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"off"</a:t>
              </a:r>
              <a:r>
                <a:rPr lang="en-US" sz="2000" dirty="0">
                  <a:solidFill>
                    <a:prstClr val="black"/>
                  </a:solidFill>
                  <a:latin typeface="Lucida Console" panose="020B0609040504020204" pitchFamily="49" charset="0"/>
                </a:rPr>
                <a:t>}</a:t>
              </a:r>
            </a:p>
            <a:p>
              <a:pPr marL="0" indent="0">
                <a:spcBef>
                  <a:spcPts val="0"/>
                </a:spcBef>
                <a:buNone/>
              </a:pPr>
              <a:r>
                <a:rPr lang="en-US" sz="2000" dirty="0">
                  <a:solidFill>
                    <a:prstClr val="black"/>
                  </a:solidFill>
                  <a:latin typeface="Lucida Console" panose="020B0609040504020204" pitchFamily="49" charset="0"/>
                </a:rPr>
                <a:t>}</a:t>
              </a:r>
            </a:p>
          </p:txBody>
        </p:sp>
      </p:grpSp>
    </p:spTree>
    <p:custDataLst>
      <p:tags r:id="rId1"/>
    </p:custDataLst>
    <p:extLst>
      <p:ext uri="{BB962C8B-B14F-4D97-AF65-F5344CB8AC3E}">
        <p14:creationId xmlns:p14="http://schemas.microsoft.com/office/powerpoint/2010/main" val="1650511948"/>
      </p:ext>
    </p:extLst>
  </p:cSld>
  <p:clrMapOvr>
    <a:masterClrMapping/>
  </p:clrMapOvr>
  <p:transition spd="slow"/>
</p:sld>
</file>

<file path=ppt/slides/slide1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655637" y="630237"/>
            <a:ext cx="4352926" cy="2493962"/>
          </a:xfrm>
        </p:spPr>
        <p:txBody>
          <a:bodyPr lIns="0" tIns="0" rIns="0" bIns="0" anchor="ct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320" y="3584448"/>
            <a:ext cx="4352925" cy="2643188"/>
          </a:xfrm>
        </p:spPr>
        <p:txBody>
          <a:bodyPr/>
          <a:lstStyle/>
          <a:p>
            <a:r>
              <a:rPr lang="en-US" dirty="0"/>
              <a:t>Parameter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4084620766"/>
      </p:ext>
    </p:extLst>
  </p:cSld>
  <p:clrMapOvr>
    <a:masterClrMapping/>
  </p:clrMapOvr>
  <p:transition spd="slow"/>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Attribute</a:t>
            </a:r>
          </a:p>
        </p:txBody>
      </p:sp>
      <p:sp>
        <p:nvSpPr>
          <p:cNvPr id="3" name="Content Placeholder 2"/>
          <p:cNvSpPr>
            <a:spLocks noGrp="1"/>
          </p:cNvSpPr>
          <p:nvPr>
            <p:ph sz="quarter" idx="13"/>
          </p:nvPr>
        </p:nvSpPr>
        <p:spPr/>
        <p:txBody>
          <a:bodyPr>
            <a:normAutofit/>
          </a:bodyPr>
          <a:lstStyle/>
          <a:p>
            <a:pPr>
              <a:spcBef>
                <a:spcPts val="1200"/>
              </a:spcBef>
            </a:pPr>
            <a:r>
              <a:rPr lang="en-US" dirty="0"/>
              <a:t>Parameter binding now checks for valid parameters</a:t>
            </a:r>
          </a:p>
          <a:p>
            <a:pPr lvl="2">
              <a:spcBef>
                <a:spcPts val="1200"/>
              </a:spcBef>
            </a:pPr>
            <a:r>
              <a:rPr lang="en-US" sz="2000" dirty="0"/>
              <a:t>Will fail on unknown parameters</a:t>
            </a:r>
          </a:p>
          <a:p>
            <a:pPr>
              <a:spcBef>
                <a:spcPts val="1200"/>
              </a:spcBef>
            </a:pPr>
            <a:r>
              <a:rPr lang="en-US" dirty="0"/>
              <a:t>Provides access to certain functionality within $</a:t>
            </a:r>
            <a:r>
              <a:rPr lang="en-US" dirty="0" err="1"/>
              <a:t>PSCmdlet</a:t>
            </a:r>
            <a:r>
              <a:rPr lang="en-US" dirty="0"/>
              <a:t> variable</a:t>
            </a:r>
          </a:p>
          <a:p>
            <a:pPr>
              <a:spcBef>
                <a:spcPts val="1200"/>
              </a:spcBef>
            </a:pPr>
            <a:r>
              <a:rPr lang="en-US" dirty="0"/>
              <a:t>Automatically enables common parameters</a:t>
            </a:r>
          </a:p>
          <a:p>
            <a:pPr>
              <a:spcBef>
                <a:spcPts val="1200"/>
              </a:spcBef>
            </a:pPr>
            <a:r>
              <a:rPr lang="en-US" dirty="0"/>
              <a:t>Optionally turn off positional binding</a:t>
            </a:r>
          </a:p>
          <a:p>
            <a:pPr>
              <a:spcBef>
                <a:spcPts val="1200"/>
              </a:spcBef>
            </a:pPr>
            <a:r>
              <a:rPr lang="en-US" dirty="0"/>
              <a:t>Allows specifying default parameter set for ambiguous situations</a:t>
            </a:r>
          </a:p>
          <a:p>
            <a:pPr lvl="1">
              <a:spcAft>
                <a:spcPts val="1224"/>
              </a:spcAft>
            </a:pPr>
            <a:endParaRPr lang="en-US" sz="2800" dirty="0"/>
          </a:p>
          <a:p>
            <a:pPr lvl="2">
              <a:buFontTx/>
              <a:buChar char="-"/>
            </a:pPr>
            <a:endParaRPr lang="en-US" sz="2400" dirty="0"/>
          </a:p>
          <a:p>
            <a:pPr lvl="1">
              <a:buFontTx/>
              <a:buChar char="-"/>
            </a:pPr>
            <a:endParaRPr lang="en-US" sz="2753" dirty="0"/>
          </a:p>
        </p:txBody>
      </p:sp>
      <p:sp>
        <p:nvSpPr>
          <p:cNvPr id="5" name="Code Box">
            <a:extLst>
              <a:ext uri="{FF2B5EF4-FFF2-40B4-BE49-F238E27FC236}">
                <a16:creationId xmlns:a16="http://schemas.microsoft.com/office/drawing/2014/main" id="{F744DDB8-8320-496E-900B-EE4D5EF43F96}"/>
              </a:ext>
            </a:extLst>
          </p:cNvPr>
          <p:cNvSpPr/>
          <p:nvPr>
            <p:custDataLst>
              <p:tags r:id="rId2"/>
            </p:custDataLst>
          </p:nvPr>
        </p:nvSpPr>
        <p:spPr>
          <a:xfrm>
            <a:off x="655638" y="4501662"/>
            <a:ext cx="10880725" cy="1726101"/>
          </a:xfrm>
          <a:prstGeom prst="rect">
            <a:avLst/>
          </a:prstGeom>
          <a:solidFill>
            <a:srgbClr val="012456"/>
          </a:solidFill>
        </p:spPr>
        <p:txBody>
          <a:bodyPr wrap="square">
            <a:noAutofit/>
          </a:bodyPr>
          <a:lstStyle/>
          <a:p>
            <a:r>
              <a:rPr lang="en-US" sz="2000" dirty="0">
                <a:solidFill>
                  <a:srgbClr val="E0FFFF"/>
                </a:solidFill>
                <a:latin typeface="Lucida Console" panose="020B0609040504020204" pitchFamily="49" charset="0"/>
              </a:rPr>
              <a:t>Function</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New-</a:t>
            </a:r>
            <a:r>
              <a:rPr lang="en-US" sz="2000" dirty="0" err="1">
                <a:solidFill>
                  <a:srgbClr val="EE82EE"/>
                </a:solidFill>
                <a:latin typeface="Lucida Console" panose="020B0609040504020204" pitchFamily="49" charset="0"/>
              </a:rPr>
              <a:t>EmployeeFile</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p>
          <a:p>
            <a:r>
              <a:rPr lang="en-US" sz="2000" dirty="0">
                <a:solidFill>
                  <a:schemeClr val="lt1"/>
                </a:solidFill>
                <a:latin typeface="Lucida Console" panose="020B0609040504020204" pitchFamily="49" charset="0"/>
              </a:rPr>
              <a:t>   [</a:t>
            </a:r>
            <a:r>
              <a:rPr lang="en-US" sz="2000" dirty="0" err="1">
                <a:solidFill>
                  <a:schemeClr val="lt1"/>
                </a:solidFill>
                <a:latin typeface="Lucida Console" panose="020B0609040504020204" pitchFamily="49" charset="0"/>
              </a:rPr>
              <a:t>cmdletbinding</a:t>
            </a:r>
            <a:r>
              <a:rPr lang="en-US" sz="2000" dirty="0">
                <a:solidFill>
                  <a:schemeClr val="lt1"/>
                </a:solidFill>
                <a:latin typeface="Lucida Console" panose="020B0609040504020204" pitchFamily="49" charset="0"/>
              </a:rPr>
              <a:t>(…)]</a:t>
            </a:r>
          </a:p>
          <a:p>
            <a:r>
              <a:rPr lang="en-US" sz="2000" dirty="0">
                <a:solidFill>
                  <a:srgbClr val="E0FFFF"/>
                </a:solidFill>
                <a:latin typeface="Lucida Console" panose="020B0609040504020204" pitchFamily="49" charset="0"/>
              </a:rPr>
              <a:t>   Param</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$parameter1</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$parameterN</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3693576623"/>
      </p:ext>
    </p:extLst>
  </p:cSld>
  <p:clrMapOvr>
    <a:masterClrMapping/>
  </p:clrMapOvr>
  <p:transition spd="slow"/>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a:t>
            </a:r>
            <a:r>
              <a:rPr lang="en-US" err="1"/>
              <a:t>CmdletBinding</a:t>
            </a:r>
            <a:r>
              <a:rPr lang="en-US"/>
              <a:t>()] Attribute - Risk Mitigation</a:t>
            </a:r>
          </a:p>
        </p:txBody>
      </p:sp>
      <p:sp>
        <p:nvSpPr>
          <p:cNvPr id="11" name="Text Placeholder 5">
            <a:extLst>
              <a:ext uri="{FF2B5EF4-FFF2-40B4-BE49-F238E27FC236}">
                <a16:creationId xmlns:a16="http://schemas.microsoft.com/office/drawing/2014/main" id="{F33DCC97-ACAE-47FD-ACF1-13AA17375BAF}"/>
              </a:ext>
            </a:extLst>
          </p:cNvPr>
          <p:cNvSpPr>
            <a:spLocks noGrp="1"/>
          </p:cNvSpPr>
          <p:nvPr>
            <p:ph sz="quarter" idx="13"/>
          </p:nvPr>
        </p:nvSpPr>
        <p:spPr>
          <a:noFill/>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6" name="Rectangular Callout 5"/>
          <p:cNvSpPr/>
          <p:nvPr/>
        </p:nvSpPr>
        <p:spPr>
          <a:xfrm>
            <a:off x="7696200" y="2065766"/>
            <a:ext cx="4099367" cy="1780748"/>
          </a:xfrm>
          <a:prstGeom prst="wedgeRectCallout">
            <a:avLst>
              <a:gd name="adj1" fmla="val -79779"/>
              <a:gd name="adj2" fmla="val -27691"/>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Activates support for Risk Mitigation when set to $True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–Whatif and –Confirm common parameter now present</a:t>
            </a:r>
          </a:p>
        </p:txBody>
      </p:sp>
    </p:spTree>
    <p:custDataLst>
      <p:tags r:id="rId1"/>
    </p:custDataLst>
    <p:extLst>
      <p:ext uri="{BB962C8B-B14F-4D97-AF65-F5344CB8AC3E}">
        <p14:creationId xmlns:p14="http://schemas.microsoft.com/office/powerpoint/2010/main" val="133185550"/>
      </p:ext>
    </p:extLst>
  </p:cSld>
  <p:clrMapOvr>
    <a:masterClrMapping/>
  </p:clrMapOvr>
  <p:transition spd="slow"/>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a:t>
            </a:r>
            <a:r>
              <a:rPr lang="en-US" err="1"/>
              <a:t>CmdletBinding</a:t>
            </a:r>
            <a:r>
              <a:rPr lang="en-US"/>
              <a:t>()] Attribute - Risk Mitigation cont.</a:t>
            </a:r>
          </a:p>
        </p:txBody>
      </p:sp>
      <p:sp>
        <p:nvSpPr>
          <p:cNvPr id="11" name="Text Placeholder 5">
            <a:extLst>
              <a:ext uri="{FF2B5EF4-FFF2-40B4-BE49-F238E27FC236}">
                <a16:creationId xmlns:a16="http://schemas.microsoft.com/office/drawing/2014/main" id="{F33DCC97-ACAE-47FD-ACF1-13AA17375BAF}"/>
              </a:ext>
            </a:extLst>
          </p:cNvPr>
          <p:cNvSpPr>
            <a:spLocks noGrp="1"/>
          </p:cNvSpPr>
          <p:nvPr>
            <p:ph sz="quarter" idx="13"/>
          </p:nvPr>
        </p:nvSpPr>
        <p:spPr>
          <a:noFill/>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6" name="Rectangular Callout 5"/>
          <p:cNvSpPr/>
          <p:nvPr/>
        </p:nvSpPr>
        <p:spPr>
          <a:xfrm>
            <a:off x="7696200" y="2065766"/>
            <a:ext cx="4099367" cy="2353834"/>
          </a:xfrm>
          <a:prstGeom prst="wedgeRectCallout">
            <a:avLst>
              <a:gd name="adj1" fmla="val -110217"/>
              <a:gd name="adj2" fmla="val -19896"/>
            </a:avLst>
          </a:prstGeom>
          <a:solidFill>
            <a:srgbClr val="737373"/>
          </a:solid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000">
                <a:solidFill>
                  <a:schemeClr val="lt1"/>
                </a:solidFill>
                <a:latin typeface="Segoe UI Light" panose="020B0502040204020203" pitchFamily="34" charset="0"/>
                <a:cs typeface="Segoe UI Light" panose="020B0502040204020203" pitchFamily="34" charset="0"/>
              </a:rPr>
              <a:t>Sets general severity level of changes made by function</a:t>
            </a:r>
          </a:p>
          <a:p>
            <a:pPr marL="285750" indent="-285750">
              <a:buFont typeface="Arial" panose="020B0604020202020204" pitchFamily="34" charset="0"/>
              <a:buChar char="•"/>
            </a:pPr>
            <a:endParaRPr lang="en-US" sz="2000">
              <a:solidFill>
                <a:schemeClr val="lt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a:solidFill>
                  <a:schemeClr val="lt1"/>
                </a:solidFill>
                <a:latin typeface="Segoe UI Light" panose="020B0502040204020203" pitchFamily="34" charset="0"/>
                <a:cs typeface="Segoe UI Light" panose="020B0502040204020203" pitchFamily="34" charset="0"/>
              </a:rPr>
              <a:t>Used in conjunction with $</a:t>
            </a:r>
            <a:r>
              <a:rPr lang="en-US" sz="2000" err="1">
                <a:solidFill>
                  <a:schemeClr val="lt1"/>
                </a:solidFill>
                <a:latin typeface="Segoe UI Light" panose="020B0502040204020203" pitchFamily="34" charset="0"/>
                <a:cs typeface="Segoe UI Light" panose="020B0502040204020203" pitchFamily="34" charset="0"/>
              </a:rPr>
              <a:t>ConfirmPreference</a:t>
            </a:r>
            <a:r>
              <a:rPr lang="en-US" sz="2000">
                <a:solidFill>
                  <a:schemeClr val="lt1"/>
                </a:solidFill>
                <a:latin typeface="Segoe UI Light" panose="020B0502040204020203" pitchFamily="34" charset="0"/>
                <a:cs typeface="Segoe UI Light" panose="020B0502040204020203" pitchFamily="34" charset="0"/>
              </a:rPr>
              <a:t> automatic variable  to control confirmation behavior</a:t>
            </a:r>
          </a:p>
        </p:txBody>
      </p:sp>
    </p:spTree>
    <p:custDataLst>
      <p:tags r:id="rId1"/>
    </p:custDataLst>
    <p:extLst>
      <p:ext uri="{BB962C8B-B14F-4D97-AF65-F5344CB8AC3E}">
        <p14:creationId xmlns:p14="http://schemas.microsoft.com/office/powerpoint/2010/main" val="3010976137"/>
      </p:ext>
    </p:extLst>
  </p:cSld>
  <p:clrMapOvr>
    <a:masterClrMapping/>
  </p:clrMapOvr>
  <p:transition spd="slow"/>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DefaultParameterSetName</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7" name="Rectangular Callout 5">
            <a:extLst>
              <a:ext uri="{FF2B5EF4-FFF2-40B4-BE49-F238E27FC236}">
                <a16:creationId xmlns:a16="http://schemas.microsoft.com/office/drawing/2014/main" id="{D538287D-F222-4D4F-9F29-AEB3CBFD329E}"/>
              </a:ext>
            </a:extLst>
          </p:cNvPr>
          <p:cNvSpPr/>
          <p:nvPr/>
        </p:nvSpPr>
        <p:spPr>
          <a:xfrm>
            <a:off x="7848600" y="2611306"/>
            <a:ext cx="3402134" cy="1206633"/>
          </a:xfrm>
          <a:prstGeom prst="wedgeRectCallout">
            <a:avLst>
              <a:gd name="adj1" fmla="val -92346"/>
              <a:gd name="adj2" fmla="val -11534"/>
            </a:avLst>
          </a:prstGeom>
          <a:solidFill>
            <a:srgbClr val="737373"/>
          </a:solidFill>
          <a:ln w="25400" cap="flat" cmpd="sng" algn="ctr">
            <a:solidFill>
              <a:sysClr val="window" lastClr="FFFFFF"/>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Specifies the parameter set to use when it cannot be determined from user input</a:t>
            </a:r>
          </a:p>
        </p:txBody>
      </p:sp>
    </p:spTree>
    <p:custDataLst>
      <p:tags r:id="rId1"/>
    </p:custDataLst>
    <p:extLst>
      <p:ext uri="{BB962C8B-B14F-4D97-AF65-F5344CB8AC3E}">
        <p14:creationId xmlns:p14="http://schemas.microsoft.com/office/powerpoint/2010/main" val="2925053797"/>
      </p:ext>
    </p:extLst>
  </p:cSld>
  <p:clrMapOvr>
    <a:masterClrMapping/>
  </p:clrMapOvr>
  <p:transition spd="slow"/>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HelpURI</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5" name="Rectangular Callout 5">
            <a:extLst>
              <a:ext uri="{FF2B5EF4-FFF2-40B4-BE49-F238E27FC236}">
                <a16:creationId xmlns:a16="http://schemas.microsoft.com/office/drawing/2014/main" id="{FE14B09A-3C4B-4D95-922D-6C0F2647CE4F}"/>
              </a:ext>
            </a:extLst>
          </p:cNvPr>
          <p:cNvSpPr/>
          <p:nvPr/>
        </p:nvSpPr>
        <p:spPr>
          <a:xfrm>
            <a:off x="7010400" y="2851690"/>
            <a:ext cx="4099367" cy="1932498"/>
          </a:xfrm>
          <a:prstGeom prst="wedgeRectCallout">
            <a:avLst>
              <a:gd name="adj1" fmla="val -131923"/>
              <a:gd name="adj2" fmla="val -23748"/>
            </a:avLst>
          </a:prstGeom>
          <a:solidFill>
            <a:srgbClr val="737373"/>
          </a:solidFill>
          <a:ln w="25400" cap="flat" cmpd="sng" algn="ctr">
            <a:solidFill>
              <a:sysClr val="window" lastClr="FFFFFF"/>
            </a:solidFill>
            <a:prstDash val="solid"/>
          </a:ln>
          <a:effectLst/>
        </p:spPr>
        <p:txBody>
          <a:bodyPr rtlCol="0" anchor="ctr"/>
          <a:lstStyle/>
          <a:p>
            <a:pPr marL="342900" marR="0" lvl="0" indent="-3429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Specifies an online version of a help topic that describes the function</a:t>
            </a:r>
          </a:p>
          <a:p>
            <a:pPr marL="342900" marR="0" lvl="0" indent="-3429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a:p>
            <a:pPr marL="342900" marR="0" lvl="0" indent="-3429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Must begin with "http"  or "https"</a:t>
            </a:r>
          </a:p>
        </p:txBody>
      </p:sp>
    </p:spTree>
    <p:custDataLst>
      <p:tags r:id="rId1"/>
    </p:custDataLst>
    <p:extLst>
      <p:ext uri="{BB962C8B-B14F-4D97-AF65-F5344CB8AC3E}">
        <p14:creationId xmlns:p14="http://schemas.microsoft.com/office/powerpoint/2010/main" val="1920693106"/>
      </p:ext>
    </p:extLst>
  </p:cSld>
  <p:clrMapOvr>
    <a:masterClrMapping/>
  </p:clrMapOvr>
  <p:transition spd="slow"/>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SupportsPaging</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Lucida Console" panose="020B0609040504020204" pitchFamily="49"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Lucida Console" panose="020B0609040504020204" pitchFamily="49"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Lucida Console" panose="020B0609040504020204" pitchFamily="49" charset="0"/>
            </a:endParaRPr>
          </a:p>
          <a:p>
            <a:endParaRPr lang="en-US" dirty="0"/>
          </a:p>
        </p:txBody>
      </p:sp>
      <p:sp>
        <p:nvSpPr>
          <p:cNvPr id="5" name="Rectangular Callout 5">
            <a:extLst>
              <a:ext uri="{FF2B5EF4-FFF2-40B4-BE49-F238E27FC236}">
                <a16:creationId xmlns:a16="http://schemas.microsoft.com/office/drawing/2014/main" id="{A52E5F7E-FB02-4B85-90E4-6D36A0E71D19}"/>
              </a:ext>
            </a:extLst>
          </p:cNvPr>
          <p:cNvSpPr/>
          <p:nvPr/>
        </p:nvSpPr>
        <p:spPr>
          <a:xfrm>
            <a:off x="7924800" y="2362200"/>
            <a:ext cx="4099367" cy="3581400"/>
          </a:xfrm>
          <a:prstGeom prst="wedgeRectCallout">
            <a:avLst>
              <a:gd name="adj1" fmla="val -109849"/>
              <a:gd name="adj2" fmla="val -12844"/>
            </a:avLst>
          </a:prstGeom>
          <a:solidFill>
            <a:srgbClr val="737373"/>
          </a:solidFill>
          <a:ln w="25400" cap="flat" cmpd="sng" algn="ctr">
            <a:solidFill>
              <a:sysClr val="window" lastClr="FFFFFF"/>
            </a:solidFill>
            <a:prstDash val="solid"/>
          </a:ln>
          <a:effectLst/>
        </p:spPr>
        <p:txBody>
          <a:bodyPr rtlCol="0" anchor="ctr"/>
          <a:lstStyle/>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Automatically adds First, Skip, and </a:t>
            </a:r>
            <a:r>
              <a:rPr lang="en-US" sz="2000" kern="0" dirty="0" err="1">
                <a:solidFill>
                  <a:prstClr val="white"/>
                </a:solidFill>
                <a:latin typeface="Segoe UI Light" panose="020B0502040204020203" pitchFamily="34" charset="0"/>
                <a:cs typeface="Segoe UI Light" panose="020B0502040204020203" pitchFamily="34" charset="0"/>
              </a:rPr>
              <a:t>IncludeTotalCount</a:t>
            </a:r>
            <a:r>
              <a:rPr lang="en-US" sz="2000" kern="0" dirty="0">
                <a:solidFill>
                  <a:prstClr val="white"/>
                </a:solidFill>
                <a:latin typeface="Segoe UI Light" panose="020B0502040204020203" pitchFamily="34" charset="0"/>
                <a:cs typeface="Segoe UI Light" panose="020B0502040204020203" pitchFamily="34" charset="0"/>
              </a:rPr>
              <a:t> parameters</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Allow users to select output from a large result set</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Designed for functions that return data from data stores, such as a SQL database</a:t>
            </a:r>
          </a:p>
        </p:txBody>
      </p:sp>
    </p:spTree>
    <p:custDataLst>
      <p:tags r:id="rId1"/>
    </p:custDataLst>
    <p:extLst>
      <p:ext uri="{BB962C8B-B14F-4D97-AF65-F5344CB8AC3E}">
        <p14:creationId xmlns:p14="http://schemas.microsoft.com/office/powerpoint/2010/main" val="840595232"/>
      </p:ext>
    </p:extLst>
  </p:cSld>
  <p:clrMapOvr>
    <a:masterClrMapping/>
  </p:clrMapOvr>
  <p:transition spd="slow"/>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err="1"/>
              <a:t>CmdletBinding</a:t>
            </a:r>
            <a:r>
              <a:rPr lang="en-US"/>
              <a:t>()] - </a:t>
            </a:r>
            <a:r>
              <a:rPr lang="en-US" err="1"/>
              <a:t>PositionalBinding</a:t>
            </a:r>
            <a:endParaRPr lang="en-US"/>
          </a:p>
        </p:txBody>
      </p:sp>
      <p:sp>
        <p:nvSpPr>
          <p:cNvPr id="6" name="Text Placeholder 5">
            <a:extLst>
              <a:ext uri="{FF2B5EF4-FFF2-40B4-BE49-F238E27FC236}">
                <a16:creationId xmlns:a16="http://schemas.microsoft.com/office/drawing/2014/main" id="{AA0B6BA6-0C65-47DB-8205-761B29866A95}"/>
              </a:ext>
            </a:extLst>
          </p:cNvPr>
          <p:cNvSpPr>
            <a:spLocks noGrp="1"/>
          </p:cNvSpPr>
          <p:nvPr>
            <p:ph sz="quarter" idx="13"/>
          </p:nvPr>
        </p:nvSpPr>
        <p:spPr/>
        <p:txBody>
          <a:bodyPr/>
          <a:lstStyle/>
          <a:p>
            <a:pPr marL="0" indent="0" fontAlgn="ctr">
              <a:spcBef>
                <a:spcPts val="0"/>
              </a:spcBef>
              <a:buNone/>
            </a:pPr>
            <a:r>
              <a:rPr lang="en-US" sz="2000" dirty="0">
                <a:solidFill>
                  <a:srgbClr val="00008B"/>
                </a:solidFill>
                <a:latin typeface="Lucida Console" panose="020B0609040504020204" pitchFamily="49" charset="0"/>
              </a:rPr>
              <a:t>function</a:t>
            </a:r>
            <a:r>
              <a:rPr lang="en-US" sz="2000" dirty="0">
                <a:solidFill>
                  <a:srgbClr val="000000"/>
                </a:solidFill>
                <a:latin typeface="Lucida Console" panose="020B0609040504020204" pitchFamily="49" charset="0"/>
              </a:rPr>
              <a:t> </a:t>
            </a:r>
            <a:r>
              <a:rPr lang="en-US" sz="2000" dirty="0">
                <a:solidFill>
                  <a:srgbClr val="FFFFFF"/>
                </a:solidFill>
                <a:latin typeface="Segoe UI" panose="020B0502040204020203" pitchFamily="34" charset="0"/>
              </a:rPr>
              <a:t> </a:t>
            </a:r>
            <a:r>
              <a:rPr lang="en-US" sz="2000" dirty="0">
                <a:solidFill>
                  <a:srgbClr val="A9A9A9"/>
                </a:solidFill>
                <a:latin typeface="Lucida Console" panose="020B0609040504020204" pitchFamily="49" charset="0"/>
              </a:rPr>
              <a:t>&lt;</a:t>
            </a:r>
            <a:r>
              <a:rPr lang="en-US" sz="2000" dirty="0">
                <a:solidFill>
                  <a:srgbClr val="8A2BE2"/>
                </a:solidFill>
                <a:latin typeface="Lucida Console" panose="020B0609040504020204" pitchFamily="49" charset="0"/>
              </a:rPr>
              <a:t>Name</a:t>
            </a:r>
            <a:r>
              <a:rPr lang="en-US" sz="2000" dirty="0">
                <a:solidFill>
                  <a:srgbClr val="A9A9A9"/>
                </a:solidFill>
                <a:latin typeface="Lucida Console" panose="020B0609040504020204" pitchFamily="49" charset="0"/>
              </a:rPr>
              <a:t>&gt; </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A9A9A9"/>
                </a:solidFill>
                <a:latin typeface="Lucida Console" panose="020B0609040504020204" pitchFamily="49" charset="0"/>
              </a:rPr>
              <a:t>   [</a:t>
            </a:r>
            <a:r>
              <a:rPr lang="en-US" sz="2000" dirty="0" err="1">
                <a:solidFill>
                  <a:srgbClr val="50E6FF"/>
                </a:solidFill>
                <a:latin typeface="Lucida Console" panose="020B0609040504020204" pitchFamily="49" charset="0"/>
              </a:rPr>
              <a:t>CmdletBinding</a:t>
            </a: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SupportsShouldProcess</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ConfirmImpact</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DefaultParameterSetName</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&lt;String&gt;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HelpURI</a:t>
            </a:r>
            <a:r>
              <a:rPr lang="en-US" sz="2000" dirty="0">
                <a:solidFill>
                  <a:srgbClr val="A9A9A9"/>
                </a:solidFill>
                <a:latin typeface="Lucida Console" panose="020B0609040504020204" pitchFamily="49" charset="0"/>
              </a:rPr>
              <a:t>=</a:t>
            </a:r>
            <a:r>
              <a:rPr lang="en-US" sz="2000" dirty="0">
                <a:solidFill>
                  <a:srgbClr val="8B0000"/>
                </a:solidFill>
                <a:latin typeface="Lucida Console" panose="020B0609040504020204" pitchFamily="49" charset="0"/>
              </a:rPr>
              <a:t>&lt;URI&gt;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SupportsPaging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      </a:t>
            </a:r>
            <a:r>
              <a:rPr lang="en-US" sz="2000" dirty="0" err="1">
                <a:solidFill>
                  <a:srgbClr val="000000"/>
                </a:solidFill>
                <a:latin typeface="Lucida Console" panose="020B0609040504020204" pitchFamily="49" charset="0"/>
              </a:rPr>
              <a:t>PositionalBinding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&lt;Boolean&gt;</a:t>
            </a:r>
            <a:r>
              <a:rPr lang="en-US" sz="2000" dirty="0">
                <a:solidFill>
                  <a:srgbClr val="000000"/>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latin typeface="Segoe UI" panose="020B0502040204020203" pitchFamily="34" charset="0"/>
            </a:endParaRPr>
          </a:p>
          <a:p>
            <a:pPr marL="0" indent="0" fontAlgn="ctr">
              <a:spcBef>
                <a:spcPts val="0"/>
              </a:spcBef>
              <a:buNone/>
            </a:pPr>
            <a:r>
              <a:rPr lang="en-US" sz="2000" dirty="0">
                <a:solidFill>
                  <a:srgbClr val="00008B"/>
                </a:solidFill>
                <a:latin typeface="Lucida Console" panose="020B0609040504020204" pitchFamily="49" charset="0"/>
              </a:rPr>
              <a:t>   Param</a:t>
            </a:r>
            <a:r>
              <a:rPr lang="en-US" sz="2000" dirty="0">
                <a:solidFill>
                  <a:srgbClr val="000000"/>
                </a:solidFill>
                <a:latin typeface="Lucida Console" panose="020B0609040504020204" pitchFamily="49" charset="0"/>
              </a:rPr>
              <a:t> ()</a:t>
            </a:r>
            <a:endParaRPr lang="en-US" sz="2000" dirty="0">
              <a:latin typeface="Segoe UI" panose="020B0502040204020203" pitchFamily="34" charset="0"/>
            </a:endParaRPr>
          </a:p>
          <a:p>
            <a:pPr marL="0" indent="0" fontAlgn="ctr">
              <a:spcBef>
                <a:spcPts val="0"/>
              </a:spcBef>
              <a:buNone/>
            </a:pPr>
            <a:r>
              <a:rPr lang="en-US" sz="2000" dirty="0">
                <a:solidFill>
                  <a:srgbClr val="000000"/>
                </a:solidFill>
                <a:latin typeface="Lucida Console" panose="020B0609040504020204" pitchFamily="49" charset="0"/>
              </a:rPr>
              <a:t>}</a:t>
            </a:r>
            <a:endParaRPr lang="en-US" sz="2000" dirty="0">
              <a:latin typeface="Segoe UI" panose="020B0502040204020203" pitchFamily="34" charset="0"/>
            </a:endParaRPr>
          </a:p>
          <a:p>
            <a:endParaRPr lang="en-US" dirty="0"/>
          </a:p>
        </p:txBody>
      </p:sp>
      <p:sp>
        <p:nvSpPr>
          <p:cNvPr id="5" name="Rectangular Callout 5">
            <a:extLst>
              <a:ext uri="{FF2B5EF4-FFF2-40B4-BE49-F238E27FC236}">
                <a16:creationId xmlns:a16="http://schemas.microsoft.com/office/drawing/2014/main" id="{EDE232B1-16BF-45CC-A929-B1C796390759}"/>
              </a:ext>
            </a:extLst>
          </p:cNvPr>
          <p:cNvSpPr/>
          <p:nvPr/>
        </p:nvSpPr>
        <p:spPr>
          <a:xfrm>
            <a:off x="8001000" y="1408114"/>
            <a:ext cx="4099367" cy="4819650"/>
          </a:xfrm>
          <a:prstGeom prst="wedgeRectCallout">
            <a:avLst>
              <a:gd name="adj1" fmla="val -97999"/>
              <a:gd name="adj2" fmla="val 3694"/>
            </a:avLst>
          </a:prstGeom>
          <a:solidFill>
            <a:srgbClr val="737373"/>
          </a:solidFill>
          <a:ln w="25400" cap="flat" cmpd="sng" algn="ctr">
            <a:solidFill>
              <a:sysClr val="window" lastClr="FFFFFF"/>
            </a:solidFill>
            <a:prstDash val="solid"/>
          </a:ln>
          <a:effectLst/>
        </p:spPr>
        <p:txBody>
          <a:bodyPr rtlCol="0" anchor="ctr"/>
          <a:lstStyle/>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Determines whether function parameters are positional by default</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Default value is $True when not present in </a:t>
            </a:r>
            <a:r>
              <a:rPr lang="en-US" sz="2000" kern="0" dirty="0" err="1">
                <a:solidFill>
                  <a:prstClr val="white"/>
                </a:solidFill>
                <a:latin typeface="Segoe UI Light" panose="020B0502040204020203" pitchFamily="34" charset="0"/>
                <a:cs typeface="Segoe UI Light" panose="020B0502040204020203" pitchFamily="34" charset="0"/>
              </a:rPr>
              <a:t>CmdletBinding</a:t>
            </a: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When parameters are positional, the parameter name is optional</a:t>
            </a:r>
          </a:p>
          <a:p>
            <a:pPr marL="342900" lvl="0" indent="-342900" defTabSz="457200">
              <a:buFont typeface="Arial" panose="020B0604020202020204" pitchFamily="34" charset="0"/>
              <a:buChar char="•"/>
              <a:defRPr/>
            </a:pPr>
            <a:endParaRPr lang="en-US" sz="2000" kern="0" dirty="0">
              <a:solidFill>
                <a:prstClr val="white"/>
              </a:solidFill>
              <a:latin typeface="Segoe UI Light" panose="020B0502040204020203" pitchFamily="34" charset="0"/>
              <a:cs typeface="Segoe UI Light" panose="020B0502040204020203" pitchFamily="34" charset="0"/>
            </a:endParaRPr>
          </a:p>
          <a:p>
            <a:pPr marL="342900" lvl="0" indent="-342900" defTabSz="457200">
              <a:buFont typeface="Arial" panose="020B0604020202020204" pitchFamily="34" charset="0"/>
              <a:buChar char="•"/>
              <a:defRPr/>
            </a:pPr>
            <a:r>
              <a:rPr lang="en-US" sz="2000" kern="0" dirty="0">
                <a:solidFill>
                  <a:prstClr val="white"/>
                </a:solidFill>
                <a:latin typeface="Segoe UI Light" panose="020B0502040204020203" pitchFamily="34" charset="0"/>
                <a:cs typeface="Segoe UI Light" panose="020B0502040204020203" pitchFamily="34" charset="0"/>
              </a:rPr>
              <a:t>Position argument of the Parameter attribute takes precedence over the </a:t>
            </a:r>
            <a:r>
              <a:rPr lang="en-US" sz="2000" kern="0" dirty="0" err="1">
                <a:solidFill>
                  <a:prstClr val="white"/>
                </a:solidFill>
                <a:latin typeface="Segoe UI Light" panose="020B0502040204020203" pitchFamily="34" charset="0"/>
                <a:cs typeface="Segoe UI Light" panose="020B0502040204020203" pitchFamily="34" charset="0"/>
              </a:rPr>
              <a:t>PositionalBinding</a:t>
            </a:r>
            <a:r>
              <a:rPr lang="en-US" sz="2000" kern="0" dirty="0">
                <a:solidFill>
                  <a:prstClr val="white"/>
                </a:solidFill>
                <a:latin typeface="Segoe UI Light" panose="020B0502040204020203" pitchFamily="34" charset="0"/>
                <a:cs typeface="Segoe UI Light" panose="020B0502040204020203" pitchFamily="34" charset="0"/>
              </a:rPr>
              <a:t> argument</a:t>
            </a:r>
          </a:p>
        </p:txBody>
      </p:sp>
    </p:spTree>
    <p:custDataLst>
      <p:tags r:id="rId1"/>
    </p:custDataLst>
    <p:extLst>
      <p:ext uri="{BB962C8B-B14F-4D97-AF65-F5344CB8AC3E}">
        <p14:creationId xmlns:p14="http://schemas.microsoft.com/office/powerpoint/2010/main" val="3333251671"/>
      </p:ext>
    </p:extLst>
  </p:cSld>
  <p:clrMapOvr>
    <a:masterClrMapping/>
  </p:clrMapOvr>
  <p:transition spd="slow"/>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3D3B5D-D1A3-47B9-AA35-549FC0D1D03E}"/>
              </a:ext>
            </a:extLst>
          </p:cNvPr>
          <p:cNvSpPr>
            <a:spLocks noGrp="1"/>
          </p:cNvSpPr>
          <p:nvPr>
            <p:ph type="title"/>
          </p:nvPr>
        </p:nvSpPr>
        <p:spPr>
          <a:xfrm>
            <a:off x="655637" y="630237"/>
            <a:ext cx="4352926" cy="2493962"/>
          </a:xfrm>
        </p:spPr>
        <p:txBody>
          <a:bodyPr/>
          <a:lstStyle/>
          <a:p>
            <a:r>
              <a:rPr lang="en-US" dirty="0"/>
              <a:t>Demonstration</a:t>
            </a:r>
            <a:br>
              <a:rPr lang="en-US" dirty="0"/>
            </a:br>
            <a:endParaRPr lang="en-US" dirty="0"/>
          </a:p>
        </p:txBody>
      </p:sp>
      <p:sp>
        <p:nvSpPr>
          <p:cNvPr id="10" name="Text Placeholder 9">
            <a:extLst>
              <a:ext uri="{FF2B5EF4-FFF2-40B4-BE49-F238E27FC236}">
                <a16:creationId xmlns:a16="http://schemas.microsoft.com/office/drawing/2014/main" id="{2C290695-9483-432C-B131-F5717C5BDD53}"/>
              </a:ext>
            </a:extLst>
          </p:cNvPr>
          <p:cNvSpPr>
            <a:spLocks noGrp="1"/>
          </p:cNvSpPr>
          <p:nvPr>
            <p:ph type="body" sz="quarter" idx="10"/>
          </p:nvPr>
        </p:nvSpPr>
        <p:spPr>
          <a:xfrm>
            <a:off x="655320" y="3584448"/>
            <a:ext cx="4352925" cy="2643188"/>
          </a:xfrm>
        </p:spPr>
        <p:txBody>
          <a:bodyPr/>
          <a:lstStyle/>
          <a:p>
            <a:r>
              <a:rPr lang="en-US" dirty="0" err="1"/>
              <a:t>CmdeltBinding</a:t>
            </a:r>
            <a:endParaRPr lang="en-US" dirty="0"/>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066025317"/>
      </p:ext>
    </p:extLst>
  </p:cSld>
  <p:clrMapOvr>
    <a:masterClrMapping/>
  </p:clrMapOvr>
  <p:transition spd="slow"/>
</p:sld>
</file>

<file path=ppt/slides/slide2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196199238"/>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basic functions</a:t>
            </a:r>
          </a:p>
          <a:p>
            <a:r>
              <a:rPr lang="en-US" dirty="0"/>
              <a:t>Understand basic parameters</a:t>
            </a:r>
          </a:p>
          <a:p>
            <a:r>
              <a:rPr lang="en-US" dirty="0"/>
              <a:t>Understand the </a:t>
            </a:r>
            <a:r>
              <a:rPr lang="en-US" dirty="0" err="1"/>
              <a:t>CmdletBinding</a:t>
            </a:r>
            <a:r>
              <a:rPr lang="en-US" dirty="0"/>
              <a:t> attribute</a:t>
            </a:r>
          </a:p>
          <a:p>
            <a:r>
              <a:rPr lang="en-US" dirty="0"/>
              <a:t>Understand how to use </a:t>
            </a:r>
            <a:r>
              <a:rPr lang="en-US" dirty="0" err="1"/>
              <a:t>CmdletBinding</a:t>
            </a:r>
            <a:r>
              <a:rPr lang="en-US" dirty="0"/>
              <a:t> properties</a:t>
            </a:r>
          </a:p>
          <a:p>
            <a:r>
              <a:rPr lang="en-US" dirty="0"/>
              <a:t>Learn to return objects from functions</a:t>
            </a:r>
          </a:p>
          <a:p>
            <a:r>
              <a:rPr lang="en-US" dirty="0"/>
              <a:t>Understand functions and the pipeline</a:t>
            </a:r>
          </a:p>
          <a:p>
            <a:r>
              <a:rPr lang="en-US" dirty="0"/>
              <a:t>Review Process block</a:t>
            </a:r>
          </a:p>
          <a:p>
            <a:r>
              <a:rPr lang="en-US" dirty="0"/>
              <a:t>Understand dynamic parameters</a:t>
            </a:r>
          </a:p>
          <a:p>
            <a:r>
              <a:rPr lang="en-US" dirty="0"/>
              <a:t>Understand how to implement and use dynamic parameters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741746736"/>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Begin / Process / End</a:t>
            </a:r>
          </a:p>
        </p:txBody>
      </p:sp>
      <p:sp>
        <p:nvSpPr>
          <p:cNvPr id="2" name="Text Placeholder 1">
            <a:extLst>
              <a:ext uri="{FF2B5EF4-FFF2-40B4-BE49-F238E27FC236}">
                <a16:creationId xmlns:a16="http://schemas.microsoft.com/office/drawing/2014/main" id="{D48C65C0-F487-4163-8935-FC36590B4D4A}"/>
              </a:ext>
            </a:extLst>
          </p:cNvPr>
          <p:cNvSpPr>
            <a:spLocks noGrp="1"/>
          </p:cNvSpPr>
          <p:nvPr>
            <p:ph sz="quarter" idx="13"/>
          </p:nvPr>
        </p:nvSpPr>
        <p:spPr/>
        <p:txBody>
          <a:bodyPr/>
          <a:lstStyle/>
          <a:p>
            <a:r>
              <a:rPr lang="en-US" sz="2400" dirty="0">
                <a:solidFill>
                  <a:srgbClr val="000000"/>
                </a:solidFill>
                <a:latin typeface="Segoe UI Light" panose="020B0502040204020203" pitchFamily="34" charset="0"/>
              </a:rPr>
              <a:t>All script blocks can use statement lists</a:t>
            </a:r>
          </a:p>
          <a:p>
            <a:pPr lvl="2"/>
            <a:r>
              <a:rPr lang="en-US" sz="2400" b="1" dirty="0">
                <a:solidFill>
                  <a:srgbClr val="000000"/>
                </a:solidFill>
                <a:latin typeface="Segoe UI Light" panose="020B0502040204020203" pitchFamily="34" charset="0"/>
              </a:rPr>
              <a:t>Begin </a:t>
            </a:r>
            <a:r>
              <a:rPr lang="en-US" sz="2400" dirty="0">
                <a:solidFill>
                  <a:srgbClr val="000000"/>
                </a:solidFill>
                <a:latin typeface="Segoe UI Light" panose="020B0502040204020203" pitchFamily="34" charset="0"/>
              </a:rPr>
              <a:t>– executed at beginning of pipeline command</a:t>
            </a:r>
          </a:p>
          <a:p>
            <a:pPr lvl="2"/>
            <a:r>
              <a:rPr lang="en-US" sz="2400" b="1" dirty="0">
                <a:solidFill>
                  <a:srgbClr val="000000"/>
                </a:solidFill>
                <a:latin typeface="Segoe UI Light" panose="020B0502040204020203" pitchFamily="34" charset="0"/>
              </a:rPr>
              <a:t>Process</a:t>
            </a:r>
            <a:r>
              <a:rPr lang="en-US" sz="2400" dirty="0">
                <a:solidFill>
                  <a:srgbClr val="000000"/>
                </a:solidFill>
                <a:latin typeface="Segoe UI Light" panose="020B0502040204020203" pitchFamily="34" charset="0"/>
              </a:rPr>
              <a:t> – executed once for each pipeline object</a:t>
            </a:r>
          </a:p>
          <a:p>
            <a:pPr lvl="2"/>
            <a:r>
              <a:rPr lang="en-US" sz="2400" b="1" dirty="0">
                <a:solidFill>
                  <a:srgbClr val="000000"/>
                </a:solidFill>
                <a:latin typeface="Segoe UI Light" panose="020B0502040204020203" pitchFamily="34" charset="0"/>
              </a:rPr>
              <a:t>End</a:t>
            </a:r>
            <a:r>
              <a:rPr lang="en-US" sz="2400" dirty="0">
                <a:solidFill>
                  <a:srgbClr val="000000"/>
                </a:solidFill>
                <a:latin typeface="Segoe UI Light" panose="020B0502040204020203" pitchFamily="34" charset="0"/>
              </a:rPr>
              <a:t> – executed once at end of pipeline command</a:t>
            </a:r>
          </a:p>
          <a:p>
            <a:r>
              <a:rPr lang="en-US" sz="2400" dirty="0">
                <a:solidFill>
                  <a:srgbClr val="000000"/>
                </a:solidFill>
                <a:latin typeface="Segoe UI Light" panose="020B0502040204020203" pitchFamily="34" charset="0"/>
              </a:rPr>
              <a:t>All functions in pipeline can have their own Begin, Process, and End blocks</a:t>
            </a:r>
            <a:endParaRPr lang="en-US" dirty="0">
              <a:solidFill>
                <a:srgbClr val="000000"/>
              </a:solidFill>
            </a:endParaRPr>
          </a:p>
        </p:txBody>
      </p:sp>
      <p:grpSp>
        <p:nvGrpSpPr>
          <p:cNvPr id="3" name="Code &amp; Execute">
            <a:extLst>
              <a:ext uri="{FF2B5EF4-FFF2-40B4-BE49-F238E27FC236}">
                <a16:creationId xmlns:a16="http://schemas.microsoft.com/office/drawing/2014/main" id="{E1FA751E-7D02-4991-8796-52D1CEC369FE}"/>
              </a:ext>
            </a:extLst>
          </p:cNvPr>
          <p:cNvGrpSpPr/>
          <p:nvPr>
            <p:custDataLst>
              <p:tags r:id="rId2"/>
            </p:custDataLst>
          </p:nvPr>
        </p:nvGrpSpPr>
        <p:grpSpPr>
          <a:xfrm>
            <a:off x="655638" y="3529467"/>
            <a:ext cx="10880725" cy="2698295"/>
            <a:chOff x="655638" y="1408113"/>
            <a:chExt cx="10880725" cy="4819650"/>
          </a:xfrm>
        </p:grpSpPr>
        <p:sp>
          <p:nvSpPr>
            <p:cNvPr id="7" name="Rectangle 6">
              <a:extLst>
                <a:ext uri="{FF2B5EF4-FFF2-40B4-BE49-F238E27FC236}">
                  <a16:creationId xmlns:a16="http://schemas.microsoft.com/office/drawing/2014/main" id="{74484DDA-FB7F-437B-ACA9-C3D69273A23E}"/>
                </a:ext>
              </a:extLst>
            </p:cNvPr>
            <p:cNvSpPr/>
            <p:nvPr/>
          </p:nvSpPr>
          <p:spPr>
            <a:xfrm>
              <a:off x="655638" y="5059599"/>
              <a:ext cx="10880725" cy="1168162"/>
            </a:xfrm>
            <a:prstGeom prst="rect">
              <a:avLst/>
            </a:prstGeom>
            <a:solidFill>
              <a:srgbClr val="012456"/>
            </a:solidFill>
            <a:ln>
              <a:solidFill>
                <a:srgbClr val="012456"/>
              </a:solidFill>
            </a:ln>
          </p:spPr>
          <p:txBody>
            <a:bodyPr wrap="square">
              <a:noAutofit/>
            </a:bodyPr>
            <a:lstStyle/>
            <a:p>
              <a:pPr lvl="0" defTabSz="914099" fontAlgn="base">
                <a:spcBef>
                  <a:spcPct val="0"/>
                </a:spcBef>
                <a:spcAft>
                  <a:spcPct val="0"/>
                </a:spcAft>
                <a:defRPr/>
              </a:pPr>
              <a:r>
                <a:rPr lang="en-US" sz="2000" kern="0" dirty="0">
                  <a:solidFill>
                    <a:schemeClr val="lt1"/>
                  </a:solidFill>
                  <a:latin typeface="Consolas" pitchFamily="49" charset="0"/>
                  <a:cs typeface="Consolas" pitchFamily="49" charset="0"/>
                </a:rPr>
                <a:t>PS C:\&gt; 1..10 | Add-Numbers</a:t>
              </a:r>
            </a:p>
            <a:p>
              <a:pPr lvl="0" defTabSz="914099" fontAlgn="base">
                <a:spcBef>
                  <a:spcPct val="0"/>
                </a:spcBef>
                <a:spcAft>
                  <a:spcPct val="0"/>
                </a:spcAft>
                <a:defRPr/>
              </a:pPr>
              <a:r>
                <a:rPr lang="en-US" sz="2000" kern="0" dirty="0">
                  <a:solidFill>
                    <a:schemeClr val="lt1"/>
                  </a:solidFill>
                  <a:latin typeface="Consolas" pitchFamily="49" charset="0"/>
                </a:rPr>
                <a:t>55</a:t>
              </a:r>
              <a:endParaRPr lang="en-US" sz="2000" dirty="0">
                <a:solidFill>
                  <a:srgbClr val="F5F5F5"/>
                </a:solidFill>
                <a:latin typeface="Lucida Console" panose="020B0609040504020204" pitchFamily="49" charset="0"/>
              </a:endParaRPr>
            </a:p>
          </p:txBody>
        </p:sp>
        <p:sp>
          <p:nvSpPr>
            <p:cNvPr id="8" name="Text Placeholder 9">
              <a:extLst>
                <a:ext uri="{FF2B5EF4-FFF2-40B4-BE49-F238E27FC236}">
                  <a16:creationId xmlns:a16="http://schemas.microsoft.com/office/drawing/2014/main" id="{81503B19-0A34-4DDF-A1A6-03BCD3B30511}"/>
                </a:ext>
              </a:extLst>
            </p:cNvPr>
            <p:cNvSpPr txBox="1">
              <a:spLocks/>
            </p:cNvSpPr>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a:t>
              </a: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Add-Numbers</a:t>
              </a:r>
              <a:endParaRPr lang="en-US" sz="2000" dirty="0">
                <a:solidFill>
                  <a:prstClr val="black"/>
                </a:solidFill>
                <a:latin typeface="Lucida Console" panose="020B0609040504020204" pitchFamily="49" charset="0"/>
              </a:endParaRPr>
            </a:p>
            <a:p>
              <a:pPr marL="0" indent="0">
                <a:buNone/>
              </a:pPr>
              <a:r>
                <a:rPr lang="en-US" sz="2000" dirty="0">
                  <a:solidFill>
                    <a:prstClr val="black"/>
                  </a:solidFill>
                  <a:latin typeface="Lucida Console" panose="020B0609040504020204" pitchFamily="49" charset="0"/>
                </a:rPr>
                <a:t>{</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begin</a:t>
              </a:r>
              <a:r>
                <a:rPr lang="en-US" sz="2000" dirty="0">
                  <a:solidFill>
                    <a:prstClr val="black"/>
                  </a:solidFill>
                  <a:latin typeface="Lucida Console" panose="020B0609040504020204" pitchFamily="49" charset="0"/>
                </a:rPr>
                <a:t> { </a:t>
              </a:r>
              <a:r>
                <a:rPr lang="en-US" sz="2000" dirty="0">
                  <a:solidFill>
                    <a:srgbClr val="A82D00"/>
                  </a:solidFill>
                  <a:latin typeface="Lucida Console" panose="020B0609040504020204" pitchFamily="49" charset="0"/>
                </a:rPr>
                <a:t>$total</a:t>
              </a:r>
              <a:r>
                <a:rPr lang="en-US" sz="2000" dirty="0">
                  <a:solidFill>
                    <a:prstClr val="black"/>
                  </a:solidFill>
                  <a:latin typeface="Lucida Console" panose="020B0609040504020204" pitchFamily="49" charset="0"/>
                </a:rPr>
                <a:t> </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00080"/>
                  </a:solidFill>
                  <a:latin typeface="Lucida Console" panose="020B0609040504020204" pitchFamily="49" charset="0"/>
                </a:rPr>
                <a:t>0</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process</a:t>
              </a:r>
              <a:r>
                <a:rPr lang="en-US" sz="2000" dirty="0">
                  <a:solidFill>
                    <a:prstClr val="black"/>
                  </a:solidFill>
                  <a:latin typeface="Lucida Console" panose="020B0609040504020204" pitchFamily="49" charset="0"/>
                </a:rPr>
                <a:t> { </a:t>
              </a:r>
              <a:r>
                <a:rPr lang="en-US" sz="2000" dirty="0">
                  <a:solidFill>
                    <a:srgbClr val="A82D00"/>
                  </a:solidFill>
                  <a:latin typeface="Lucida Console" panose="020B0609040504020204" pitchFamily="49" charset="0"/>
                </a:rPr>
                <a:t>$total</a:t>
              </a:r>
              <a:r>
                <a:rPr lang="en-US" sz="2000" dirty="0">
                  <a:solidFill>
                    <a:prstClr val="black"/>
                  </a:solidFill>
                  <a:latin typeface="Lucida Console" panose="020B0609040504020204" pitchFamily="49" charset="0"/>
                </a:rPr>
                <a:t> </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$_</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end</a:t>
              </a:r>
              <a:r>
                <a:rPr lang="en-US" sz="2000" dirty="0">
                  <a:solidFill>
                    <a:prstClr val="black"/>
                  </a:solidFill>
                  <a:latin typeface="Lucida Console" panose="020B0609040504020204" pitchFamily="49" charset="0"/>
                </a:rPr>
                <a:t> { </a:t>
              </a:r>
              <a:r>
                <a:rPr lang="en-US" sz="2000" dirty="0">
                  <a:solidFill>
                    <a:srgbClr val="00008B"/>
                  </a:solidFill>
                  <a:latin typeface="Lucida Console" panose="020B0609040504020204" pitchFamily="49" charset="0"/>
                </a:rPr>
                <a:t>return</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$total</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p>
          </p:txBody>
        </p:sp>
      </p:grpSp>
    </p:spTree>
    <p:custDataLst>
      <p:tags r:id="rId1"/>
    </p:custDataLst>
    <p:extLst>
      <p:ext uri="{BB962C8B-B14F-4D97-AF65-F5344CB8AC3E}">
        <p14:creationId xmlns:p14="http://schemas.microsoft.com/office/powerpoint/2010/main" val="3250147612"/>
      </p:ext>
    </p:extLst>
  </p:cSld>
  <p:clrMapOvr>
    <a:masterClrMapping/>
  </p:clrMapOvr>
  <p:transition spd="slow"/>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8447-E912-4FD2-BF16-2469C2DC8B51}"/>
              </a:ext>
            </a:extLst>
          </p:cNvPr>
          <p:cNvSpPr>
            <a:spLocks noGrp="1"/>
          </p:cNvSpPr>
          <p:nvPr>
            <p:ph type="title"/>
          </p:nvPr>
        </p:nvSpPr>
        <p:spPr/>
        <p:txBody>
          <a:bodyPr/>
          <a:lstStyle/>
          <a:p>
            <a:r>
              <a:rPr lang="en-US"/>
              <a:t>Named blocks example</a:t>
            </a:r>
          </a:p>
        </p:txBody>
      </p:sp>
      <p:grpSp>
        <p:nvGrpSpPr>
          <p:cNvPr id="3" name="Code &amp; Execute">
            <a:extLst>
              <a:ext uri="{FF2B5EF4-FFF2-40B4-BE49-F238E27FC236}">
                <a16:creationId xmlns:a16="http://schemas.microsoft.com/office/drawing/2014/main" id="{CA389037-475D-44AE-8E91-94F54EB880ED}"/>
              </a:ext>
            </a:extLst>
          </p:cNvPr>
          <p:cNvGrpSpPr/>
          <p:nvPr>
            <p:custDataLst>
              <p:tags r:id="rId2"/>
            </p:custDataLst>
          </p:nvPr>
        </p:nvGrpSpPr>
        <p:grpSpPr>
          <a:xfrm>
            <a:off x="655638" y="1408113"/>
            <a:ext cx="10880725" cy="4819650"/>
            <a:chOff x="655638" y="1408113"/>
            <a:chExt cx="10880725" cy="4819650"/>
          </a:xfrm>
        </p:grpSpPr>
        <p:sp>
          <p:nvSpPr>
            <p:cNvPr id="7" name="Rectangle 6">
              <a:extLst>
                <a:ext uri="{FF2B5EF4-FFF2-40B4-BE49-F238E27FC236}">
                  <a16:creationId xmlns:a16="http://schemas.microsoft.com/office/drawing/2014/main" id="{5B422E7A-9C30-429E-863D-09B3CA3FA3A0}"/>
                </a:ext>
              </a:extLst>
            </p:cNvPr>
            <p:cNvSpPr/>
            <p:nvPr/>
          </p:nvSpPr>
          <p:spPr>
            <a:xfrm>
              <a:off x="655638" y="5876622"/>
              <a:ext cx="10880725" cy="351141"/>
            </a:xfrm>
            <a:prstGeom prst="rect">
              <a:avLst/>
            </a:prstGeom>
            <a:solidFill>
              <a:srgbClr val="012456"/>
            </a:solidFill>
            <a:ln>
              <a:solidFill>
                <a:srgbClr val="012456"/>
              </a:solidFill>
            </a:ln>
          </p:spPr>
          <p:txBody>
            <a:bodyPr wrap="square">
              <a:noAutofit/>
            </a:bodyPr>
            <a:lstStyle/>
            <a:p>
              <a:r>
                <a:rPr lang="en-AU" sz="2000" dirty="0">
                  <a:solidFill>
                    <a:srgbClr val="E0FFFF"/>
                  </a:solidFill>
                  <a:latin typeface="Lucida Console" panose="020B0609040504020204" pitchFamily="49" charset="0"/>
                </a:rPr>
                <a:t>PS C:\&gt; 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LogName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Application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-Newest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 </a:t>
              </a:r>
              <a:r>
                <a:rPr lang="en-AU" sz="2000" dirty="0">
                  <a:solidFill>
                    <a:srgbClr val="EE82EE"/>
                  </a:solidFill>
                  <a:latin typeface="Lucida Console" panose="020B0609040504020204" pitchFamily="49" charset="0"/>
                </a:rPr>
                <a:t>My-Function</a:t>
              </a:r>
              <a:r>
                <a:rPr lang="en-AU" sz="2000" dirty="0">
                  <a:solidFill>
                    <a:srgbClr val="F5F5F5"/>
                  </a:solidFill>
                  <a:latin typeface="Lucida Console" panose="020B0609040504020204" pitchFamily="49" charset="0"/>
                </a:rPr>
                <a:t> </a:t>
              </a:r>
            </a:p>
          </p:txBody>
        </p:sp>
        <p:sp>
          <p:nvSpPr>
            <p:cNvPr id="8" name="Text Placeholder 9">
              <a:extLst>
                <a:ext uri="{FF2B5EF4-FFF2-40B4-BE49-F238E27FC236}">
                  <a16:creationId xmlns:a16="http://schemas.microsoft.com/office/drawing/2014/main" id="{BEF5DC7E-857D-4FFA-BD2F-D1F2CA9F328D}"/>
                </a:ext>
              </a:extLst>
            </p:cNvPr>
            <p:cNvSpPr txBox="1">
              <a:spLocks/>
            </p:cNvSpPr>
            <p:nvPr/>
          </p:nvSpPr>
          <p:spPr>
            <a:xfrm>
              <a:off x="655638" y="1408113"/>
              <a:ext cx="10880725" cy="4819650"/>
            </a:xfrm>
            <a:prstGeom prst="rect">
              <a:avLst/>
            </a:prstGeom>
            <a:ln>
              <a:solidFill>
                <a:srgbClr val="012456"/>
              </a:solidFill>
            </a:ln>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None/>
              </a:pPr>
              <a:r>
                <a:rPr lang="en-US" sz="1700" dirty="0">
                  <a:solidFill>
                    <a:srgbClr val="00008B"/>
                  </a:solidFill>
                  <a:latin typeface="Lucida Console" panose="020B0609040504020204" pitchFamily="49" charset="0"/>
                </a:rPr>
                <a:t>function</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My-Function</a:t>
              </a: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8B"/>
                  </a:solidFill>
                  <a:latin typeface="Lucida Console" panose="020B0609040504020204" pitchFamily="49" charset="0"/>
                </a:rPr>
                <a:t>Begin</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Remove-Item</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.\Events.txt</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Write-Host</a:t>
              </a:r>
              <a:r>
                <a:rPr lang="en-US" sz="1700" dirty="0">
                  <a:solidFill>
                    <a:prstClr val="black"/>
                  </a:solidFill>
                  <a:latin typeface="Lucida Console" panose="020B0609040504020204" pitchFamily="49" charset="0"/>
                </a:rPr>
                <a:t> </a:t>
              </a:r>
              <a:r>
                <a:rPr lang="en-US" sz="1700" dirty="0">
                  <a:solidFill>
                    <a:srgbClr val="8B0000"/>
                  </a:solidFill>
                  <a:latin typeface="Lucida Console" panose="020B0609040504020204" pitchFamily="49" charset="0"/>
                </a:rPr>
                <a:t>"Start"</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t>
              </a:r>
              <a:r>
                <a:rPr lang="en-US" sz="1700" dirty="0" err="1">
                  <a:solidFill>
                    <a:srgbClr val="000080"/>
                  </a:solidFill>
                  <a:latin typeface="Lucida Console" panose="020B0609040504020204" pitchFamily="49" charset="0"/>
                </a:rPr>
                <a:t>ForegroundColor</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Red</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8B"/>
                  </a:solidFill>
                  <a:latin typeface="Lucida Console" panose="020B0609040504020204" pitchFamily="49" charset="0"/>
                </a:rPr>
                <a:t>Process</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latin typeface="Lucida Console" panose="020B0609040504020204" pitchFamily="49" charset="0"/>
                </a:rPr>
                <a:t> </a:t>
              </a:r>
              <a:r>
                <a:rPr lang="en-US" sz="1700" dirty="0">
                  <a:solidFill>
                    <a:srgbClr val="FF4500"/>
                  </a:solidFill>
                  <a:latin typeface="Lucida Console" panose="020B0609040504020204" pitchFamily="49" charset="0"/>
                </a:rPr>
                <a:t>$_</a:t>
              </a:r>
              <a:r>
                <a:rPr lang="en-US" sz="1700" dirty="0">
                  <a:solidFill>
                    <a:srgbClr val="A9A9A9"/>
                  </a:solidFill>
                  <a:latin typeface="Lucida Console" panose="020B0609040504020204" pitchFamily="49" charset="0"/>
                </a:rPr>
                <a:t>.</a:t>
              </a:r>
              <a:r>
                <a:rPr lang="en-US" sz="1700" dirty="0">
                  <a:solidFill>
                    <a:prstClr val="black"/>
                  </a:solidFill>
                  <a:latin typeface="Lucida Console" panose="020B0609040504020204" pitchFamily="49" charset="0"/>
                </a:rPr>
                <a:t>Message </a:t>
              </a:r>
              <a:r>
                <a:rPr lang="en-US" sz="1700" dirty="0">
                  <a:solidFill>
                    <a:srgbClr val="A9A9A9"/>
                  </a:solidFill>
                  <a:latin typeface="Lucida Console" panose="020B0609040504020204" pitchFamily="49" charset="0"/>
                </a:rPr>
                <a:t>|</a:t>
              </a: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Out-File</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t>
              </a:r>
              <a:r>
                <a:rPr lang="en-US" sz="1700" dirty="0" err="1">
                  <a:solidFill>
                    <a:srgbClr val="000080"/>
                  </a:solidFill>
                  <a:latin typeface="Lucida Console" panose="020B0609040504020204" pitchFamily="49" charset="0"/>
                </a:rPr>
                <a:t>Filepath</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Events.txt</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-Append</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8B"/>
                  </a:solidFill>
                  <a:latin typeface="Lucida Console" panose="020B0609040504020204" pitchFamily="49" charset="0"/>
                </a:rPr>
                <a:t>End</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Write-Host</a:t>
              </a:r>
              <a:r>
                <a:rPr lang="en-US" sz="1700" dirty="0">
                  <a:solidFill>
                    <a:prstClr val="black"/>
                  </a:solidFill>
                  <a:latin typeface="Lucida Console" panose="020B0609040504020204" pitchFamily="49" charset="0"/>
                </a:rPr>
                <a:t> </a:t>
              </a:r>
              <a:r>
                <a:rPr lang="en-US" sz="1700" dirty="0">
                  <a:solidFill>
                    <a:srgbClr val="8B0000"/>
                  </a:solidFill>
                  <a:latin typeface="Lucida Console" panose="020B0609040504020204" pitchFamily="49" charset="0"/>
                </a:rPr>
                <a:t>"End"</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t>
              </a:r>
              <a:r>
                <a:rPr lang="en-US" sz="1700" dirty="0" err="1">
                  <a:solidFill>
                    <a:srgbClr val="000080"/>
                  </a:solidFill>
                  <a:latin typeface="Lucida Console" panose="020B0609040504020204" pitchFamily="49" charset="0"/>
                </a:rPr>
                <a:t>ForegroundColor</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Green</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a:t>
              </a:r>
              <a:r>
                <a:rPr lang="en-US" sz="1700" dirty="0">
                  <a:solidFill>
                    <a:srgbClr val="0000FF"/>
                  </a:solidFill>
                  <a:latin typeface="Lucida Console" panose="020B0609040504020204" pitchFamily="49" charset="0"/>
                </a:rPr>
                <a:t>notepad.exe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Events.txt</a:t>
              </a:r>
              <a:endParaRPr lang="en-US" sz="1700" dirty="0">
                <a:solidFill>
                  <a:prstClr val="black"/>
                </a:solidFill>
                <a:latin typeface="Lucida Console" panose="020B0609040504020204" pitchFamily="49" charset="0"/>
              </a:endParaRPr>
            </a:p>
            <a:p>
              <a:pPr marL="0" indent="0">
                <a:lnSpc>
                  <a:spcPct val="100000"/>
                </a:lnSpc>
                <a:spcBef>
                  <a:spcPts val="0"/>
                </a:spcBef>
                <a:buNone/>
              </a:pPr>
              <a:r>
                <a:rPr lang="en-US" sz="1700" dirty="0">
                  <a:solidFill>
                    <a:prstClr val="black"/>
                  </a:solidFill>
                  <a:latin typeface="Lucida Console" panose="020B0609040504020204" pitchFamily="49" charset="0"/>
                </a:rPr>
                <a:t>    } </a:t>
              </a:r>
            </a:p>
            <a:p>
              <a:pPr marL="0" indent="0">
                <a:lnSpc>
                  <a:spcPct val="100000"/>
                </a:lnSpc>
                <a:spcBef>
                  <a:spcPts val="0"/>
                </a:spcBef>
                <a:buNone/>
              </a:pPr>
              <a:r>
                <a:rPr lang="en-US" sz="1700" dirty="0">
                  <a:solidFill>
                    <a:prstClr val="black"/>
                  </a:solidFill>
                  <a:latin typeface="Lucida Console" panose="020B0609040504020204" pitchFamily="49" charset="0"/>
                </a:rPr>
                <a:t>}</a:t>
              </a:r>
              <a:endParaRPr lang="en-US" sz="1000" dirty="0">
                <a:solidFill>
                  <a:prstClr val="black"/>
                </a:solidFill>
                <a:latin typeface="Lucida Console" panose="020B0609040504020204" pitchFamily="49" charset="0"/>
              </a:endParaRPr>
            </a:p>
          </p:txBody>
        </p:sp>
      </p:grpSp>
    </p:spTree>
    <p:custDataLst>
      <p:tags r:id="rId1"/>
    </p:custDataLst>
    <p:extLst>
      <p:ext uri="{BB962C8B-B14F-4D97-AF65-F5344CB8AC3E}">
        <p14:creationId xmlns:p14="http://schemas.microsoft.com/office/powerpoint/2010/main" val="3155405019"/>
      </p:ext>
    </p:extLst>
  </p:cSld>
  <p:clrMapOvr>
    <a:masterClrMapping/>
  </p:clrMapOvr>
  <p:transition spd="slow"/>
</p:sld>
</file>

<file path=ppt/slides/slide3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Input</a:t>
            </a:r>
          </a:p>
        </p:txBody>
      </p:sp>
      <p:sp>
        <p:nvSpPr>
          <p:cNvPr id="3" name="Content Placeholder 2"/>
          <p:cNvSpPr>
            <a:spLocks noGrp="1"/>
          </p:cNvSpPr>
          <p:nvPr>
            <p:ph sz="quarter" idx="13"/>
            <p:custDataLst>
              <p:tags r:id="rId2"/>
            </p:custDataLst>
          </p:nvPr>
        </p:nvSpPr>
        <p:spPr/>
        <p:txBody>
          <a:bodyPr>
            <a:normAutofit fontScale="92500" lnSpcReduction="20000"/>
          </a:bodyPr>
          <a:lstStyle>
            <a:lvl1pPr marL="336145" marR="0" indent="-336145" algn="l" defTabSz="914367" rtl="0" eaLnBrk="1" fontAlgn="auto" latinLnBrk="0" hangingPunct="1">
              <a:buClrTx/>
              <a:buSzPct val="90000"/>
              <a:buFont typeface="Arial" pitchFamily="34" charset="0"/>
              <a:buChar char="•"/>
            </a:lvl1pPr>
            <a:lvl2pPr marL="572691" marR="0" indent="-236546" algn="l" defTabSz="914367" rtl="0" eaLnBrk="1" fontAlgn="auto" latinLnBrk="0" hangingPunct="1">
              <a:buClrTx/>
              <a:buSzPct val="90000"/>
              <a:buFont typeface="Arial" pitchFamily="34" charset="0"/>
              <a:buChar char="•"/>
            </a:lvl2pPr>
            <a:lvl3pPr marL="784338" marR="0" indent="-224097" algn="l" defTabSz="914367" rtl="0" eaLnBrk="1" fontAlgn="auto" latinLnBrk="0" hangingPunct="1">
              <a:buClrTx/>
              <a:buSzPct val="90000"/>
              <a:buFont typeface="Arial" pitchFamily="34" charset="0"/>
              <a:buChar char="•"/>
            </a:lvl3pPr>
            <a:lvl4pPr marL="1008435" marR="0" indent="-224097" algn="l" defTabSz="914367" rtl="0" eaLnBrk="1" fontAlgn="auto" latinLnBrk="0" hangingPunct="1">
              <a:buClrTx/>
              <a:buSzPct val="90000"/>
              <a:buFont typeface="Arial" pitchFamily="34" charset="0"/>
              <a:buChar char="•"/>
            </a:lvl4pPr>
            <a:lvl5pPr marL="1232531" marR="0" indent="-224097" algn="l" defTabSz="914367" rtl="0" eaLnBrk="1" fontAlgn="auto" latinLnBrk="0" hangingPunct="1">
              <a:buClrTx/>
              <a:buSzPct val="90000"/>
              <a:buFont typeface="Arial" pitchFamily="34" charset="0"/>
              <a:buChar char="•"/>
            </a:lvl5pPr>
            <a:lvl6pPr marL="2514509" indent="-228592" algn="l" defTabSz="914367" rtl="0" eaLnBrk="1" latinLnBrk="0" hangingPunct="1">
              <a:buFont typeface="Arial" pitchFamily="34" charset="0"/>
              <a:buChar char="•"/>
            </a:lvl6pPr>
            <a:lvl7pPr marL="2971693" indent="-228592" algn="l" defTabSz="914367" rtl="0" eaLnBrk="1" latinLnBrk="0" hangingPunct="1">
              <a:buFont typeface="Arial" pitchFamily="34" charset="0"/>
              <a:buChar char="•"/>
            </a:lvl7pPr>
            <a:lvl8pPr marL="3428877" indent="-228592" algn="l" defTabSz="914367" rtl="0" eaLnBrk="1" latinLnBrk="0" hangingPunct="1">
              <a:buFont typeface="Arial" pitchFamily="34" charset="0"/>
              <a:buChar char="•"/>
            </a:lvl8pPr>
            <a:lvl9pPr marL="3886061" indent="-228592" algn="l" defTabSz="914367" rtl="0" eaLnBrk="1" latinLnBrk="0" hangingPunct="1">
              <a:buFont typeface="Arial" pitchFamily="34" charset="0"/>
              <a:buChar char="•"/>
            </a:lvl9pPr>
          </a:lstStyle>
          <a:p>
            <a:pPr marL="0" indent="0">
              <a:buNone/>
            </a:pPr>
            <a:r>
              <a:rPr lang="en-US" sz="3900" b="1" dirty="0"/>
              <a:t>$_</a:t>
            </a:r>
          </a:p>
          <a:p>
            <a:pPr lvl="2"/>
            <a:r>
              <a:rPr lang="en-US" sz="3200" dirty="0"/>
              <a:t>Automatically available within each process block only</a:t>
            </a:r>
          </a:p>
          <a:p>
            <a:pPr lvl="2"/>
            <a:r>
              <a:rPr lang="en-US" sz="3200" dirty="0"/>
              <a:t>Direct access to the current item in the pipeline</a:t>
            </a:r>
          </a:p>
          <a:p>
            <a:pPr lvl="2"/>
            <a:r>
              <a:rPr lang="en-US" sz="3200" dirty="0"/>
              <a:t>No special access required</a:t>
            </a:r>
          </a:p>
          <a:p>
            <a:pPr lvl="2"/>
            <a:endParaRPr lang="en-US" sz="3200" dirty="0"/>
          </a:p>
          <a:p>
            <a:pPr marL="0" indent="0">
              <a:buNone/>
            </a:pPr>
            <a:r>
              <a:rPr lang="en-US" sz="3900" b="1" dirty="0"/>
              <a:t>$input</a:t>
            </a:r>
          </a:p>
          <a:p>
            <a:pPr lvl="2"/>
            <a:r>
              <a:rPr lang="en-US" sz="3200" dirty="0"/>
              <a:t>Collection of current pipeline data</a:t>
            </a:r>
          </a:p>
          <a:p>
            <a:pPr lvl="2"/>
            <a:r>
              <a:rPr lang="en-US" sz="3200" dirty="0"/>
              <a:t>Automatically available within Process and End blocks</a:t>
            </a:r>
          </a:p>
          <a:p>
            <a:pPr lvl="4"/>
            <a:r>
              <a:rPr lang="en-US" sz="3000" dirty="0"/>
              <a:t>Contains single item in Process block</a:t>
            </a:r>
          </a:p>
          <a:p>
            <a:pPr lvl="4"/>
            <a:r>
              <a:rPr lang="en-US" sz="3000" dirty="0"/>
              <a:t>Contains entire collection of data in End block</a:t>
            </a:r>
          </a:p>
          <a:p>
            <a:pPr lvl="2"/>
            <a:r>
              <a:rPr lang="en-US" sz="3200" dirty="0"/>
              <a:t>$</a:t>
            </a:r>
            <a:r>
              <a:rPr lang="en-US" sz="3200" dirty="0" err="1"/>
              <a:t>input.MoveNext</a:t>
            </a:r>
            <a:r>
              <a:rPr lang="en-US" sz="3200" dirty="0"/>
              <a:t>() and $</a:t>
            </a:r>
            <a:r>
              <a:rPr lang="en-US" sz="3200" dirty="0" err="1"/>
              <a:t>input.Current</a:t>
            </a:r>
            <a:endParaRPr lang="en-US" sz="3200" dirty="0"/>
          </a:p>
          <a:p>
            <a:pPr>
              <a:buFontTx/>
              <a:buChar char="-"/>
            </a:pPr>
            <a:endParaRPr lang="en-US" sz="3900" b="1" dirty="0"/>
          </a:p>
          <a:p>
            <a:pPr lvl="2">
              <a:buFontTx/>
              <a:buChar char="-"/>
            </a:pPr>
            <a:endParaRPr lang="en-US" sz="2408" dirty="0"/>
          </a:p>
          <a:p>
            <a:pPr lvl="1">
              <a:buFontTx/>
              <a:buChar char="-"/>
            </a:pPr>
            <a:endParaRPr lang="en-US" sz="2753" dirty="0"/>
          </a:p>
        </p:txBody>
      </p:sp>
    </p:spTree>
    <p:custDataLst>
      <p:tags r:id="rId1"/>
    </p:custDataLst>
    <p:extLst>
      <p:ext uri="{BB962C8B-B14F-4D97-AF65-F5344CB8AC3E}">
        <p14:creationId xmlns:p14="http://schemas.microsoft.com/office/powerpoint/2010/main" val="31871189"/>
      </p:ext>
    </p:extLst>
  </p:cSld>
  <p:clrMapOvr>
    <a:masterClrMapping/>
  </p:clrMapOvr>
  <p:transition spd="slow"/>
</p:sld>
</file>

<file path=ppt/slides/slide3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45B24-E1DC-47C7-A9F4-A20127F44356}"/>
              </a:ext>
            </a:extLst>
          </p:cNvPr>
          <p:cNvSpPr>
            <a:spLocks noGrp="1"/>
          </p:cNvSpPr>
          <p:nvPr>
            <p:ph type="title"/>
          </p:nvPr>
        </p:nvSpPr>
        <p:spPr>
          <a:xfrm>
            <a:off x="655637" y="630237"/>
            <a:ext cx="4352926" cy="2493962"/>
          </a:xfrm>
        </p:spPr>
        <p:txBody>
          <a:bodyPr/>
          <a:lstStyle/>
          <a:p>
            <a:r>
              <a:rPr lang="en-US" dirty="0"/>
              <a:t>Demonstration</a:t>
            </a:r>
            <a:br>
              <a:rPr lang="en-US" dirty="0"/>
            </a:br>
            <a:endParaRPr lang="en-US" dirty="0"/>
          </a:p>
        </p:txBody>
      </p:sp>
      <p:sp>
        <p:nvSpPr>
          <p:cNvPr id="4" name="Text Placeholder 3">
            <a:extLst>
              <a:ext uri="{FF2B5EF4-FFF2-40B4-BE49-F238E27FC236}">
                <a16:creationId xmlns:a16="http://schemas.microsoft.com/office/drawing/2014/main" id="{893674C2-E54C-4373-A91E-19007D5EA6D4}"/>
              </a:ext>
            </a:extLst>
          </p:cNvPr>
          <p:cNvSpPr>
            <a:spLocks noGrp="1"/>
          </p:cNvSpPr>
          <p:nvPr>
            <p:ph type="body" sz="quarter" idx="10"/>
          </p:nvPr>
        </p:nvSpPr>
        <p:spPr>
          <a:xfrm>
            <a:off x="655320" y="3584448"/>
            <a:ext cx="4352925" cy="2643188"/>
          </a:xfrm>
        </p:spPr>
        <p:txBody>
          <a:bodyPr/>
          <a:lstStyle/>
          <a:p>
            <a:r>
              <a:rPr lang="en-US" dirty="0"/>
              <a:t>Pipeline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231727664"/>
      </p:ext>
    </p:extLst>
  </p:cSld>
  <p:clrMapOvr>
    <a:masterClrMapping/>
  </p:clrMapOvr>
  <p:transition spd="slow"/>
</p:sld>
</file>

<file path=ppt/slides/slide3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14795383"/>
      </p:ext>
    </p:extLst>
  </p:cSld>
  <p:clrMapOvr>
    <a:masterClrMapping/>
  </p:clrMapOvr>
  <p:transition spd="slow"/>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lIns="0" tIns="0" rIns="0" bIns="0" anchor="ctr" anchorCtr="0"/>
          <a:lstStyle/>
          <a:p>
            <a:r>
              <a:rPr lang="en-US">
                <a:solidFill>
                  <a:srgbClr val="000000"/>
                </a:solidFill>
                <a:latin typeface="Segoe UI Semibold" panose="020B0702040204020203" pitchFamily="34" charset="0"/>
              </a:rPr>
              <a:t>Developing Advanced Functions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vert="horz" lIns="0" tIns="0" rIns="0" bIns="0" rtlCol="0" anchor="t">
            <a:noAutofit/>
          </a:bodyPr>
          <a:lstStyle/>
          <a:p>
            <a:pPr algn="ctr"/>
            <a:r>
              <a:rPr lang="en-US">
                <a:cs typeface="Segoe UI"/>
              </a:rPr>
              <a:t>45 minutes</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359463688"/>
      </p:ext>
    </p:extLst>
  </p:cSld>
  <p:clrMapOvr>
    <a:masterClrMapping/>
  </p:clrMapOvr>
  <p:transition spd="slow"/>
</p:sld>
</file>

<file path=ppt/slides/slide3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11229071"/>
      </p:ext>
    </p:extLst>
  </p:cSld>
  <p:clrMapOvr>
    <a:masterClrMapping/>
  </p:clrMapOvr>
  <p:transition spd="slow"/>
</p:sld>
</file>

<file path=ppt/slides/slide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Function?</a:t>
            </a:r>
          </a:p>
        </p:txBody>
      </p:sp>
      <p:sp>
        <p:nvSpPr>
          <p:cNvPr id="3" name="Content Placeholder 2"/>
          <p:cNvSpPr>
            <a:spLocks noGrp="1"/>
          </p:cNvSpPr>
          <p:nvPr>
            <p:ph type="body" sz="quarter" idx="10"/>
          </p:nvPr>
        </p:nvSpPr>
        <p:spPr/>
        <p:txBody>
          <a:bodyPr>
            <a:noAutofit/>
          </a:bodyPr>
          <a:lstStyle/>
          <a:p>
            <a:pPr marL="0" indent="0">
              <a:buNone/>
            </a:pPr>
            <a:r>
              <a:rPr lang="en-US" sz="2400" dirty="0"/>
              <a:t>Reusable code</a:t>
            </a:r>
          </a:p>
          <a:p>
            <a:pPr marL="0" indent="0">
              <a:buNone/>
            </a:pPr>
            <a:endParaRPr lang="en-US" sz="2400" dirty="0"/>
          </a:p>
          <a:p>
            <a:pPr marL="0" indent="0">
              <a:buNone/>
            </a:pPr>
            <a:r>
              <a:rPr lang="en-US" sz="2400" dirty="0"/>
              <a:t>Reduces size of code by reusing repeatable lines and thus increases reliability</a:t>
            </a:r>
          </a:p>
          <a:p>
            <a:pPr marL="0" indent="0">
              <a:buNone/>
            </a:pPr>
            <a:endParaRPr lang="en-US" sz="2400" dirty="0"/>
          </a:p>
          <a:p>
            <a:pPr marL="0" indent="0">
              <a:buNone/>
            </a:pPr>
            <a:r>
              <a:rPr lang="en-US" sz="2400" dirty="0"/>
              <a:t>Can accept parameter values and return output</a:t>
            </a:r>
          </a:p>
          <a:p>
            <a:pPr marL="0" indent="0">
              <a:buNone/>
            </a:pPr>
            <a:endParaRPr lang="en-US" sz="2400" dirty="0"/>
          </a:p>
          <a:p>
            <a:pPr marL="0" indent="0">
              <a:buNone/>
            </a:pPr>
            <a:r>
              <a:rPr lang="en-US" sz="2400" dirty="0"/>
              <a:t>Advanced functions behave like cmdlets</a:t>
            </a:r>
          </a:p>
          <a:p>
            <a:pPr marL="0" indent="0">
              <a:buNone/>
            </a:pPr>
            <a:endParaRPr lang="en-US" sz="2400" dirty="0"/>
          </a:p>
          <a:p>
            <a:pPr marL="0" indent="0">
              <a:buNone/>
            </a:pPr>
            <a:r>
              <a:rPr lang="en-US" sz="2400" dirty="0"/>
              <a:t>Should include help content for use with Get-Help (like cmdlets)</a:t>
            </a:r>
          </a:p>
        </p:txBody>
      </p:sp>
    </p:spTree>
    <p:custDataLst>
      <p:tags r:id="rId1"/>
    </p:custDataLst>
    <p:extLst>
      <p:ext uri="{BB962C8B-B14F-4D97-AF65-F5344CB8AC3E}">
        <p14:creationId xmlns:p14="http://schemas.microsoft.com/office/powerpoint/2010/main" val="368875999"/>
      </p:ext>
    </p:extLst>
  </p:cSld>
  <p:clrMapOvr>
    <a:masterClrMapping/>
  </p:clrMapOvr>
  <p:transition spd="slow"/>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Syntax</a:t>
            </a:r>
          </a:p>
        </p:txBody>
      </p:sp>
      <p:graphicFrame>
        <p:nvGraphicFramePr>
          <p:cNvPr id="5" name="Table 4">
            <a:extLst>
              <a:ext uri="{FF2B5EF4-FFF2-40B4-BE49-F238E27FC236}">
                <a16:creationId xmlns:a16="http://schemas.microsoft.com/office/drawing/2014/main" id="{A98AA851-FB5F-4293-81B4-22CAF58829CF}"/>
              </a:ext>
            </a:extLst>
          </p:cNvPr>
          <p:cNvGraphicFramePr>
            <a:graphicFrameLocks noGrp="1"/>
          </p:cNvGraphicFramePr>
          <p:nvPr>
            <p:extLst>
              <p:ext uri="{D42A27DB-BD31-4B8C-83A1-F6EECF244321}">
                <p14:modId xmlns:p14="http://schemas.microsoft.com/office/powerpoint/2010/main" val="2984435036"/>
              </p:ext>
            </p:extLst>
          </p:nvPr>
        </p:nvGraphicFramePr>
        <p:xfrm>
          <a:off x="758264" y="2792721"/>
          <a:ext cx="10657184" cy="2286000"/>
        </p:xfrm>
        <a:graphic>
          <a:graphicData uri="http://schemas.openxmlformats.org/drawingml/2006/table">
            <a:tbl>
              <a:tblPr firstRow="1" bandRow="1">
                <a:tableStyleId>{5C22544A-7EE6-4342-B048-85BDC9FD1C3A}</a:tableStyleId>
              </a:tblPr>
              <a:tblGrid>
                <a:gridCol w="10657184">
                  <a:extLst>
                    <a:ext uri="{9D8B030D-6E8A-4147-A177-3AD203B41FA5}">
                      <a16:colId xmlns:a16="http://schemas.microsoft.com/office/drawing/2014/main" val="1661873384"/>
                    </a:ext>
                  </a:extLst>
                </a:gridCol>
              </a:tblGrid>
              <a:tr h="370840">
                <a:tc>
                  <a:txBody>
                    <a:bodyPr/>
                    <a:lstStyle/>
                    <a:p>
                      <a:r>
                        <a:rPr lang="en-US" sz="2400" b="0" dirty="0">
                          <a:solidFill>
                            <a:srgbClr val="E0FFFF"/>
                          </a:solidFill>
                          <a:latin typeface="Lucida Console" panose="020B0609040504020204" pitchFamily="49" charset="0"/>
                        </a:rPr>
                        <a:t>Function</a:t>
                      </a:r>
                      <a:r>
                        <a:rPr lang="en-US" sz="2400" b="0" dirty="0">
                          <a:solidFill>
                            <a:srgbClr val="F5F5F5"/>
                          </a:solidFill>
                          <a:latin typeface="Lucida Console" panose="020B0609040504020204" pitchFamily="49" charset="0"/>
                        </a:rPr>
                        <a:t> </a:t>
                      </a:r>
                      <a:r>
                        <a:rPr lang="en-US" sz="2400" b="0" dirty="0">
                          <a:solidFill>
                            <a:srgbClr val="EE82EE"/>
                          </a:solidFill>
                          <a:latin typeface="Lucida Console" panose="020B0609040504020204" pitchFamily="49" charset="0"/>
                          <a:ea typeface="+mn-ea"/>
                          <a:cs typeface="+mn-cs"/>
                        </a:rPr>
                        <a:t>[Scope:]&lt;n</a:t>
                      </a:r>
                      <a:r>
                        <a:rPr lang="en-US" sz="2400" b="0" dirty="0">
                          <a:solidFill>
                            <a:srgbClr val="EE82EE"/>
                          </a:solidFill>
                          <a:latin typeface="Lucida Console" panose="020B0609040504020204" pitchFamily="49" charset="0"/>
                        </a:rPr>
                        <a:t>ame&gt;</a:t>
                      </a:r>
                      <a:r>
                        <a:rPr lang="en-US" sz="2400" b="0" dirty="0">
                          <a:solidFill>
                            <a:srgbClr val="F5F5F5"/>
                          </a:solidFill>
                          <a:latin typeface="Lucida Console" panose="020B0609040504020204" pitchFamily="49" charset="0"/>
                        </a:rPr>
                        <a:t> </a:t>
                      </a:r>
                    </a:p>
                    <a:p>
                      <a:r>
                        <a:rPr lang="en-US" sz="2400" b="0" dirty="0">
                          <a:solidFill>
                            <a:srgbClr val="F5F5F5"/>
                          </a:solidFill>
                          <a:latin typeface="Lucida Console" panose="020B0609040504020204" pitchFamily="49" charset="0"/>
                        </a:rPr>
                        <a:t>{ </a:t>
                      </a:r>
                    </a:p>
                    <a:p>
                      <a:r>
                        <a:rPr lang="en-US" sz="2400" b="0" dirty="0">
                          <a:solidFill>
                            <a:srgbClr val="E0FFFF"/>
                          </a:solidFill>
                          <a:latin typeface="Lucida Console" panose="020B0609040504020204" pitchFamily="49" charset="0"/>
                        </a:rPr>
                        <a:t>   Param</a:t>
                      </a:r>
                      <a:r>
                        <a:rPr lang="en-US" sz="2400" b="0" dirty="0">
                          <a:solidFill>
                            <a:srgbClr val="F5F5F5"/>
                          </a:solidFill>
                          <a:latin typeface="Lucida Console" panose="020B0609040504020204" pitchFamily="49" charset="0"/>
                        </a:rPr>
                        <a:t> (</a:t>
                      </a:r>
                      <a:r>
                        <a:rPr lang="en-US" sz="2400" b="0" dirty="0">
                          <a:solidFill>
                            <a:srgbClr val="FF4500"/>
                          </a:solidFill>
                          <a:latin typeface="Lucida Console" panose="020B0609040504020204" pitchFamily="49" charset="0"/>
                        </a:rPr>
                        <a:t>$parameter1</a:t>
                      </a:r>
                      <a:r>
                        <a:rPr lang="en-US" sz="2400" b="0" dirty="0">
                          <a:solidFill>
                            <a:srgbClr val="D3D3D3"/>
                          </a:solidFill>
                          <a:latin typeface="Lucida Console" panose="020B0609040504020204" pitchFamily="49" charset="0"/>
                        </a:rPr>
                        <a:t>,</a:t>
                      </a:r>
                      <a:r>
                        <a:rPr lang="en-US" sz="2400" b="0" dirty="0">
                          <a:solidFill>
                            <a:srgbClr val="FF4500"/>
                          </a:solidFill>
                          <a:latin typeface="Lucida Console" panose="020B0609040504020204" pitchFamily="49" charset="0"/>
                        </a:rPr>
                        <a:t>$parameterN</a:t>
                      </a:r>
                      <a:r>
                        <a:rPr lang="en-US" sz="2400" b="0" dirty="0">
                          <a:solidFill>
                            <a:srgbClr val="F5F5F5"/>
                          </a:solidFill>
                          <a:latin typeface="Lucida Console" panose="020B0609040504020204" pitchFamily="49" charset="0"/>
                        </a:rPr>
                        <a:t>)</a:t>
                      </a:r>
                    </a:p>
                    <a:p>
                      <a:r>
                        <a:rPr lang="en-US" sz="2400" b="0" dirty="0">
                          <a:solidFill>
                            <a:srgbClr val="EE82EE"/>
                          </a:solidFill>
                          <a:latin typeface="Lucida Console" panose="020B0609040504020204" pitchFamily="49" charset="0"/>
                          <a:ea typeface="+mn-ea"/>
                          <a:cs typeface="+mn-cs"/>
                        </a:rPr>
                        <a:t>   &lt;s</a:t>
                      </a:r>
                      <a:r>
                        <a:rPr lang="en-US" sz="2400" b="0" dirty="0">
                          <a:solidFill>
                            <a:srgbClr val="EE82EE"/>
                          </a:solidFill>
                          <a:latin typeface="Lucida Console" panose="020B0609040504020204" pitchFamily="49" charset="0"/>
                        </a:rPr>
                        <a:t>tatement</a:t>
                      </a:r>
                      <a:r>
                        <a:rPr lang="en-US" sz="2400" b="0" dirty="0">
                          <a:solidFill>
                            <a:srgbClr val="F5F5F5"/>
                          </a:solidFill>
                          <a:latin typeface="Lucida Console" panose="020B0609040504020204" pitchFamily="49" charset="0"/>
                        </a:rPr>
                        <a:t> </a:t>
                      </a:r>
                      <a:r>
                        <a:rPr lang="en-US" sz="2400" b="0" dirty="0">
                          <a:solidFill>
                            <a:srgbClr val="EE82EE"/>
                          </a:solidFill>
                          <a:latin typeface="Lucida Console" panose="020B0609040504020204" pitchFamily="49" charset="0"/>
                        </a:rPr>
                        <a:t>list&gt;</a:t>
                      </a:r>
                    </a:p>
                    <a:p>
                      <a:r>
                        <a:rPr lang="en-US" sz="2400" b="0" dirty="0">
                          <a:solidFill>
                            <a:srgbClr val="EE82EE"/>
                          </a:solidFill>
                          <a:latin typeface="Lucida Console" panose="020B0609040504020204" pitchFamily="49" charset="0"/>
                          <a:ea typeface="+mn-ea"/>
                          <a:cs typeface="+mn-cs"/>
                        </a:rPr>
                        <a:t>   &lt;s</a:t>
                      </a:r>
                      <a:r>
                        <a:rPr lang="en-US" sz="2400" b="0" dirty="0">
                          <a:solidFill>
                            <a:srgbClr val="EE82EE"/>
                          </a:solidFill>
                          <a:latin typeface="Lucida Console" panose="020B0609040504020204" pitchFamily="49" charset="0"/>
                        </a:rPr>
                        <a:t>tatement</a:t>
                      </a:r>
                      <a:r>
                        <a:rPr lang="en-US" sz="2400" b="0" dirty="0">
                          <a:solidFill>
                            <a:srgbClr val="F5F5F5"/>
                          </a:solidFill>
                          <a:latin typeface="Lucida Console" panose="020B0609040504020204" pitchFamily="49" charset="0"/>
                        </a:rPr>
                        <a:t> </a:t>
                      </a:r>
                      <a:r>
                        <a:rPr lang="en-US" sz="2400" b="0" dirty="0">
                          <a:solidFill>
                            <a:srgbClr val="EE82EE"/>
                          </a:solidFill>
                          <a:latin typeface="Lucida Console" panose="020B0609040504020204" pitchFamily="49" charset="0"/>
                        </a:rPr>
                        <a:t>list&gt;</a:t>
                      </a:r>
                      <a:r>
                        <a:rPr lang="en-US" sz="2400" b="0" dirty="0">
                          <a:solidFill>
                            <a:srgbClr val="F5F5F5"/>
                          </a:solidFill>
                          <a:latin typeface="Lucida Console" panose="020B0609040504020204" pitchFamily="49" charset="0"/>
                        </a:rPr>
                        <a:t>  </a:t>
                      </a:r>
                    </a:p>
                    <a:p>
                      <a:r>
                        <a:rPr lang="en-US" sz="2400" b="0" dirty="0">
                          <a:solidFill>
                            <a:srgbClr val="F5F5F5"/>
                          </a:solidFill>
                          <a:latin typeface="Lucida Console" panose="020B0609040504020204" pitchFamily="49" charset="0"/>
                        </a:rPr>
                        <a:t>} </a:t>
                      </a:r>
                    </a:p>
                  </a:txBody>
                  <a:tcPr>
                    <a:solidFill>
                      <a:srgbClr val="012456"/>
                    </a:solidFill>
                  </a:tcPr>
                </a:tc>
                <a:extLst>
                  <a:ext uri="{0D108BD9-81ED-4DB2-BD59-A6C34878D82A}">
                    <a16:rowId xmlns:a16="http://schemas.microsoft.com/office/drawing/2014/main" val="799272432"/>
                  </a:ext>
                </a:extLst>
              </a:tr>
            </a:tbl>
          </a:graphicData>
        </a:graphic>
      </p:graphicFrame>
      <p:sp>
        <p:nvSpPr>
          <p:cNvPr id="2" name="Rectangle 1">
            <a:extLst>
              <a:ext uri="{FF2B5EF4-FFF2-40B4-BE49-F238E27FC236}">
                <a16:creationId xmlns:a16="http://schemas.microsoft.com/office/drawing/2014/main" id="{41068CF3-C9BD-4286-8899-4D2224F097DB}"/>
              </a:ext>
            </a:extLst>
          </p:cNvPr>
          <p:cNvSpPr/>
          <p:nvPr/>
        </p:nvSpPr>
        <p:spPr>
          <a:xfrm>
            <a:off x="789062" y="1522328"/>
            <a:ext cx="5181996" cy="584775"/>
          </a:xfrm>
          <a:prstGeom prst="rect">
            <a:avLst/>
          </a:prstGeom>
        </p:spPr>
        <p:txBody>
          <a:bodyPr wrap="none">
            <a:spAutoFit/>
          </a:bodyPr>
          <a:lstStyle/>
          <a:p>
            <a:r>
              <a:rPr lang="en-US" sz="3200">
                <a:latin typeface="Segoe UI Light" panose="020B0502040204020203" pitchFamily="34" charset="0"/>
              </a:rPr>
              <a:t>Param() statement is optional</a:t>
            </a:r>
          </a:p>
        </p:txBody>
      </p:sp>
    </p:spTree>
    <p:custDataLst>
      <p:tags r:id="rId1"/>
    </p:custDataLst>
    <p:extLst>
      <p:ext uri="{BB962C8B-B14F-4D97-AF65-F5344CB8AC3E}">
        <p14:creationId xmlns:p14="http://schemas.microsoft.com/office/powerpoint/2010/main" val="4206387775"/>
      </p:ext>
    </p:extLst>
  </p:cSld>
  <p:clrMapOvr>
    <a:masterClrMapping/>
  </p:clrMapOvr>
  <p:transition spd="slow"/>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Creating a Utility Function</a:t>
            </a:r>
          </a:p>
        </p:txBody>
      </p:sp>
      <p:sp>
        <p:nvSpPr>
          <p:cNvPr id="2" name="Rectangle 1">
            <a:extLst>
              <a:ext uri="{FF2B5EF4-FFF2-40B4-BE49-F238E27FC236}">
                <a16:creationId xmlns:a16="http://schemas.microsoft.com/office/drawing/2014/main" id="{41068CF3-C9BD-4286-8899-4D2224F097DB}"/>
              </a:ext>
            </a:extLst>
          </p:cNvPr>
          <p:cNvSpPr/>
          <p:nvPr/>
        </p:nvSpPr>
        <p:spPr>
          <a:xfrm>
            <a:off x="574874" y="964747"/>
            <a:ext cx="10931326" cy="1077218"/>
          </a:xfrm>
          <a:prstGeom prst="rect">
            <a:avLst/>
          </a:prstGeom>
        </p:spPr>
        <p:txBody>
          <a:bodyPr wrap="square">
            <a:spAutoFit/>
          </a:bodyPr>
          <a:lstStyle/>
          <a:p>
            <a:r>
              <a:rPr lang="en-US" sz="3200">
                <a:latin typeface="Segoe UI Light" panose="020B0502040204020203" pitchFamily="34" charset="0"/>
              </a:rPr>
              <a:t>Long command(s) can be turned into a function to simplify future use</a:t>
            </a:r>
          </a:p>
        </p:txBody>
      </p:sp>
      <p:graphicFrame>
        <p:nvGraphicFramePr>
          <p:cNvPr id="6" name="Table 5">
            <a:extLst>
              <a:ext uri="{FF2B5EF4-FFF2-40B4-BE49-F238E27FC236}">
                <a16:creationId xmlns:a16="http://schemas.microsoft.com/office/drawing/2014/main" id="{B9449F1A-3A56-4116-8389-B2EC6E9781C9}"/>
              </a:ext>
            </a:extLst>
          </p:cNvPr>
          <p:cNvGraphicFramePr>
            <a:graphicFrameLocks noGrp="1"/>
          </p:cNvGraphicFramePr>
          <p:nvPr>
            <p:extLst>
              <p:ext uri="{D42A27DB-BD31-4B8C-83A1-F6EECF244321}">
                <p14:modId xmlns:p14="http://schemas.microsoft.com/office/powerpoint/2010/main" val="1329284456"/>
              </p:ext>
            </p:extLst>
          </p:nvPr>
        </p:nvGraphicFramePr>
        <p:xfrm>
          <a:off x="655638" y="6061642"/>
          <a:ext cx="10880727" cy="402673"/>
        </p:xfrm>
        <a:graphic>
          <a:graphicData uri="http://schemas.openxmlformats.org/drawingml/2006/table">
            <a:tbl>
              <a:tblPr firstRow="1" bandRow="1">
                <a:tableStyleId>{5C22544A-7EE6-4342-B048-85BDC9FD1C3A}</a:tableStyleId>
              </a:tblPr>
              <a:tblGrid>
                <a:gridCol w="10880727">
                  <a:extLst>
                    <a:ext uri="{9D8B030D-6E8A-4147-A177-3AD203B41FA5}">
                      <a16:colId xmlns:a16="http://schemas.microsoft.com/office/drawing/2014/main" val="3478580614"/>
                    </a:ext>
                  </a:extLst>
                </a:gridCol>
              </a:tblGrid>
              <a:tr h="402673">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ServiceInfo</a:t>
                      </a:r>
                      <a:endParaRPr lang="en-US" sz="2000" b="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259746482"/>
                  </a:ext>
                </a:extLst>
              </a:tr>
            </a:tbl>
          </a:graphicData>
        </a:graphic>
      </p:graphicFrame>
      <p:sp>
        <p:nvSpPr>
          <p:cNvPr id="7" name="Down Arrow 12">
            <a:extLst>
              <a:ext uri="{FF2B5EF4-FFF2-40B4-BE49-F238E27FC236}">
                <a16:creationId xmlns:a16="http://schemas.microsoft.com/office/drawing/2014/main" id="{ACA8540B-7886-4B11-8210-33E0B3BAD25B}"/>
              </a:ext>
            </a:extLst>
          </p:cNvPr>
          <p:cNvSpPr/>
          <p:nvPr/>
        </p:nvSpPr>
        <p:spPr>
          <a:xfrm>
            <a:off x="6096000" y="2809875"/>
            <a:ext cx="525079" cy="614028"/>
          </a:xfrm>
          <a:prstGeom prst="downArrow">
            <a:avLst/>
          </a:prstGeom>
          <a:solidFill>
            <a:srgbClr val="D2D2D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13">
            <a:extLst>
              <a:ext uri="{FF2B5EF4-FFF2-40B4-BE49-F238E27FC236}">
                <a16:creationId xmlns:a16="http://schemas.microsoft.com/office/drawing/2014/main" id="{1D5F061F-6CEA-419F-94ED-155EB6CE3382}"/>
              </a:ext>
            </a:extLst>
          </p:cNvPr>
          <p:cNvSpPr/>
          <p:nvPr/>
        </p:nvSpPr>
        <p:spPr>
          <a:xfrm>
            <a:off x="6157783" y="5310132"/>
            <a:ext cx="525079" cy="614028"/>
          </a:xfrm>
          <a:prstGeom prst="downArrow">
            <a:avLst/>
          </a:prstGeom>
          <a:solidFill>
            <a:srgbClr val="D2D2D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8C4068DF-BB15-4F5F-A959-6DB37891C732}"/>
              </a:ext>
            </a:extLst>
          </p:cNvPr>
          <p:cNvGraphicFramePr>
            <a:graphicFrameLocks noGrp="1"/>
          </p:cNvGraphicFramePr>
          <p:nvPr>
            <p:extLst>
              <p:ext uri="{D42A27DB-BD31-4B8C-83A1-F6EECF244321}">
                <p14:modId xmlns:p14="http://schemas.microsoft.com/office/powerpoint/2010/main" val="3679602541"/>
              </p:ext>
            </p:extLst>
          </p:nvPr>
        </p:nvGraphicFramePr>
        <p:xfrm>
          <a:off x="655638" y="2065102"/>
          <a:ext cx="10880727" cy="701040"/>
        </p:xfrm>
        <a:graphic>
          <a:graphicData uri="http://schemas.openxmlformats.org/drawingml/2006/table">
            <a:tbl>
              <a:tblPr firstRow="1" bandRow="1">
                <a:tableStyleId>{5C22544A-7EE6-4342-B048-85BDC9FD1C3A}</a:tableStyleId>
              </a:tblPr>
              <a:tblGrid>
                <a:gridCol w="10880727">
                  <a:extLst>
                    <a:ext uri="{9D8B030D-6E8A-4147-A177-3AD203B41FA5}">
                      <a16:colId xmlns:a16="http://schemas.microsoft.com/office/drawing/2014/main" val="3795506927"/>
                    </a:ext>
                  </a:extLst>
                </a:gridCol>
              </a:tblGrid>
              <a:tr h="402673">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Get-Service</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-Name</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spooler</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a:t>
                      </a:r>
                      <a:r>
                        <a:rPr lang="en-US" sz="2000" b="0" dirty="0" err="1">
                          <a:solidFill>
                            <a:srgbClr val="FFE4B5"/>
                          </a:solidFill>
                          <a:latin typeface="Lucida Console" panose="020B0609040504020204" pitchFamily="49" charset="0"/>
                        </a:rPr>
                        <a:t>RequiredServices</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a:t>
                      </a:r>
                      <a:r>
                        <a:rPr lang="en-US" sz="2000" b="0" dirty="0" err="1">
                          <a:solidFill>
                            <a:srgbClr val="FFE4B5"/>
                          </a:solidFill>
                          <a:latin typeface="Lucida Console" panose="020B0609040504020204" pitchFamily="49" charset="0"/>
                        </a:rPr>
                        <a:t>ComputerName</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DC </a:t>
                      </a:r>
                    </a:p>
                  </a:txBody>
                  <a:tcPr>
                    <a:solidFill>
                      <a:srgbClr val="012456"/>
                    </a:solidFill>
                  </a:tcPr>
                </a:tc>
                <a:extLst>
                  <a:ext uri="{0D108BD9-81ED-4DB2-BD59-A6C34878D82A}">
                    <a16:rowId xmlns:a16="http://schemas.microsoft.com/office/drawing/2014/main" val="1086929008"/>
                  </a:ext>
                </a:extLst>
              </a:tr>
            </a:tbl>
          </a:graphicData>
        </a:graphic>
      </p:graphicFrame>
      <p:sp>
        <p:nvSpPr>
          <p:cNvPr id="12" name="Rectangle 11">
            <a:extLst>
              <a:ext uri="{FF2B5EF4-FFF2-40B4-BE49-F238E27FC236}">
                <a16:creationId xmlns:a16="http://schemas.microsoft.com/office/drawing/2014/main" id="{1C2578D6-BD92-4750-80D9-9C7A80E82827}"/>
              </a:ext>
            </a:extLst>
          </p:cNvPr>
          <p:cNvSpPr/>
          <p:nvPr/>
        </p:nvSpPr>
        <p:spPr>
          <a:xfrm>
            <a:off x="762000" y="4725357"/>
            <a:ext cx="7941598" cy="584775"/>
          </a:xfrm>
          <a:prstGeom prst="rect">
            <a:avLst/>
          </a:prstGeom>
        </p:spPr>
        <p:txBody>
          <a:bodyPr wrap="none">
            <a:spAutoFit/>
          </a:bodyPr>
          <a:lstStyle/>
          <a:p>
            <a:r>
              <a:rPr lang="en-US" sz="3200">
                <a:latin typeface="Segoe UI Light" panose="020B0502040204020203" pitchFamily="34" charset="0"/>
              </a:rPr>
              <a:t>Use function name to run the long command</a:t>
            </a:r>
          </a:p>
        </p:txBody>
      </p:sp>
      <p:sp>
        <p:nvSpPr>
          <p:cNvPr id="10" name="Code Box White">
            <a:extLst>
              <a:ext uri="{FF2B5EF4-FFF2-40B4-BE49-F238E27FC236}">
                <a16:creationId xmlns:a16="http://schemas.microsoft.com/office/drawing/2014/main" id="{9C744471-47E9-431C-ACAC-E47A56A7B281}"/>
              </a:ext>
            </a:extLst>
          </p:cNvPr>
          <p:cNvSpPr txBox="1">
            <a:spLocks/>
          </p:cNvSpPr>
          <p:nvPr>
            <p:custDataLst>
              <p:tags r:id="rId2"/>
            </p:custDataLst>
          </p:nvPr>
        </p:nvSpPr>
        <p:spPr>
          <a:xfrm>
            <a:off x="655638" y="3412255"/>
            <a:ext cx="10880725" cy="1138773"/>
          </a:xfrm>
          <a:prstGeom prst="rect">
            <a:avLst/>
          </a:prstGeom>
          <a:ln>
            <a:solidFill>
              <a:srgbClr val="012456"/>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t> </a:t>
            </a: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Get-</a:t>
            </a:r>
            <a:r>
              <a:rPr lang="en-US" sz="2000" dirty="0" err="1">
                <a:solidFill>
                  <a:srgbClr val="8A2BE2"/>
                </a:solidFill>
                <a:latin typeface="Lucida Console" panose="020B0609040504020204" pitchFamily="49" charset="0"/>
              </a:rPr>
              <a:t>ServiceInfo</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Get-Service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-Name</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spooler</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RequiredServices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DC</a:t>
            </a:r>
            <a:endParaRPr lang="en-US" sz="2000" dirty="0">
              <a:solidFill>
                <a:prstClr val="black"/>
              </a:solidFill>
              <a:latin typeface="Lucida Console" panose="020B0609040504020204" pitchFamily="49" charset="0"/>
            </a:endParaRPr>
          </a:p>
          <a:p>
            <a:pPr marL="0" indent="0">
              <a:buNone/>
            </a:pPr>
            <a:r>
              <a:rPr lang="en-US" sz="2000" dirty="0">
                <a:solidFill>
                  <a:prstClr val="black"/>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2863462708"/>
      </p:ext>
    </p:extLst>
  </p:cSld>
  <p:clrMapOvr>
    <a:masterClrMapping/>
  </p:clrMapOvr>
  <p:transition spd="slow"/>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1C11-8FE9-4541-AA5C-33812D945615}"/>
              </a:ext>
            </a:extLst>
          </p:cNvPr>
          <p:cNvSpPr>
            <a:spLocks noGrp="1"/>
          </p:cNvSpPr>
          <p:nvPr>
            <p:ph type="title"/>
          </p:nvPr>
        </p:nvSpPr>
        <p:spPr/>
        <p:txBody>
          <a:bodyPr lIns="0" tIns="0" rIns="0" bIns="0" anchor="t"/>
          <a:lstStyle/>
          <a:p>
            <a:r>
              <a:rPr lang="en-US">
                <a:solidFill>
                  <a:srgbClr val="000000"/>
                </a:solidFill>
                <a:latin typeface="Segoe UI Semibold" panose="020B0702040204020203" pitchFamily="34" charset="0"/>
              </a:rPr>
              <a:t>Creating a Utility Function with Parameters</a:t>
            </a:r>
          </a:p>
        </p:txBody>
      </p:sp>
      <p:sp>
        <p:nvSpPr>
          <p:cNvPr id="2" name="Rectangle 1">
            <a:extLst>
              <a:ext uri="{FF2B5EF4-FFF2-40B4-BE49-F238E27FC236}">
                <a16:creationId xmlns:a16="http://schemas.microsoft.com/office/drawing/2014/main" id="{41068CF3-C9BD-4286-8899-4D2224F097DB}"/>
              </a:ext>
            </a:extLst>
          </p:cNvPr>
          <p:cNvSpPr/>
          <p:nvPr/>
        </p:nvSpPr>
        <p:spPr>
          <a:xfrm>
            <a:off x="574875" y="964747"/>
            <a:ext cx="10855126" cy="1077218"/>
          </a:xfrm>
          <a:prstGeom prst="rect">
            <a:avLst/>
          </a:prstGeom>
        </p:spPr>
        <p:txBody>
          <a:bodyPr wrap="square">
            <a:spAutoFit/>
          </a:bodyPr>
          <a:lstStyle/>
          <a:p>
            <a:r>
              <a:rPr lang="en-US" sz="3200">
                <a:latin typeface="Segoe UI Light" panose="020B0502040204020203" pitchFamily="34" charset="0"/>
              </a:rPr>
              <a:t>Turn cmdlet parameter values into function parameters to make code more dynamic</a:t>
            </a:r>
          </a:p>
        </p:txBody>
      </p:sp>
      <p:graphicFrame>
        <p:nvGraphicFramePr>
          <p:cNvPr id="10" name="Table 9">
            <a:extLst>
              <a:ext uri="{FF2B5EF4-FFF2-40B4-BE49-F238E27FC236}">
                <a16:creationId xmlns:a16="http://schemas.microsoft.com/office/drawing/2014/main" id="{D5A8E2E0-748B-4122-A94E-0BE8FEEAF2A7}"/>
              </a:ext>
            </a:extLst>
          </p:cNvPr>
          <p:cNvGraphicFramePr>
            <a:graphicFrameLocks noGrp="1"/>
          </p:cNvGraphicFramePr>
          <p:nvPr>
            <p:extLst>
              <p:ext uri="{D42A27DB-BD31-4B8C-83A1-F6EECF244321}">
                <p14:modId xmlns:p14="http://schemas.microsoft.com/office/powerpoint/2010/main" val="589405116"/>
              </p:ext>
            </p:extLst>
          </p:nvPr>
        </p:nvGraphicFramePr>
        <p:xfrm>
          <a:off x="655638" y="4520743"/>
          <a:ext cx="10880723" cy="402673"/>
        </p:xfrm>
        <a:graphic>
          <a:graphicData uri="http://schemas.openxmlformats.org/drawingml/2006/table">
            <a:tbl>
              <a:tblPr firstRow="1" bandRow="1">
                <a:tableStyleId>{5C22544A-7EE6-4342-B048-85BDC9FD1C3A}</a:tableStyleId>
              </a:tblPr>
              <a:tblGrid>
                <a:gridCol w="10880723">
                  <a:extLst>
                    <a:ext uri="{9D8B030D-6E8A-4147-A177-3AD203B41FA5}">
                      <a16:colId xmlns:a16="http://schemas.microsoft.com/office/drawing/2014/main" val="748391836"/>
                    </a:ext>
                  </a:extLst>
                </a:gridCol>
              </a:tblGrid>
              <a:tr h="402673">
                <a:tc>
                  <a:txBody>
                    <a:bodyPr/>
                    <a:lstStyle/>
                    <a:p>
                      <a:r>
                        <a:rPr lang="en-US"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a:t>
                      </a:r>
                      <a:r>
                        <a:rPr lang="en-US" sz="2000" b="0" dirty="0" err="1">
                          <a:solidFill>
                            <a:srgbClr val="E0FFFF"/>
                          </a:solidFill>
                          <a:latin typeface="Lucida Console" panose="020B0609040504020204" pitchFamily="49" charset="0"/>
                        </a:rPr>
                        <a:t>ServiceInfo</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-svc</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spooler</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-computer</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localhost</a:t>
                      </a:r>
                    </a:p>
                  </a:txBody>
                  <a:tcPr>
                    <a:solidFill>
                      <a:srgbClr val="012456"/>
                    </a:solidFill>
                  </a:tcPr>
                </a:tc>
                <a:extLst>
                  <a:ext uri="{0D108BD9-81ED-4DB2-BD59-A6C34878D82A}">
                    <a16:rowId xmlns:a16="http://schemas.microsoft.com/office/drawing/2014/main" val="640060581"/>
                  </a:ext>
                </a:extLst>
              </a:tr>
            </a:tbl>
          </a:graphicData>
        </a:graphic>
      </p:graphicFrame>
      <p:sp>
        <p:nvSpPr>
          <p:cNvPr id="13" name="Down Arrow 13">
            <a:extLst>
              <a:ext uri="{FF2B5EF4-FFF2-40B4-BE49-F238E27FC236}">
                <a16:creationId xmlns:a16="http://schemas.microsoft.com/office/drawing/2014/main" id="{4064EADD-3127-4A7E-AEB8-13A4A6710D76}"/>
              </a:ext>
            </a:extLst>
          </p:cNvPr>
          <p:cNvSpPr/>
          <p:nvPr/>
        </p:nvSpPr>
        <p:spPr>
          <a:xfrm>
            <a:off x="5892062" y="3675943"/>
            <a:ext cx="525079" cy="614028"/>
          </a:xfrm>
          <a:prstGeom prst="downArrow">
            <a:avLst/>
          </a:prstGeom>
          <a:solidFill>
            <a:srgbClr val="D2D2D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de Box White">
            <a:extLst>
              <a:ext uri="{FF2B5EF4-FFF2-40B4-BE49-F238E27FC236}">
                <a16:creationId xmlns:a16="http://schemas.microsoft.com/office/drawing/2014/main" id="{08D5A1B9-17C7-4ECC-89E6-518B5818873E}"/>
              </a:ext>
            </a:extLst>
          </p:cNvPr>
          <p:cNvSpPr txBox="1">
            <a:spLocks/>
          </p:cNvSpPr>
          <p:nvPr>
            <p:custDataLst>
              <p:tags r:id="rId2"/>
            </p:custDataLst>
          </p:nvPr>
        </p:nvSpPr>
        <p:spPr>
          <a:xfrm>
            <a:off x="655638" y="2205277"/>
            <a:ext cx="10880725" cy="1477328"/>
          </a:xfrm>
          <a:prstGeom prst="rect">
            <a:avLst/>
          </a:prstGeom>
          <a:ln>
            <a:solidFill>
              <a:srgbClr val="012456"/>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solidFill>
                  <a:srgbClr val="00008B"/>
                </a:solidFill>
                <a:latin typeface="Lucida Console" panose="020B0609040504020204" pitchFamily="49" charset="0"/>
              </a:rPr>
              <a:t>Function</a:t>
            </a:r>
            <a:r>
              <a:rPr lang="en-US" sz="2000" dirty="0">
                <a:solidFill>
                  <a:prstClr val="black"/>
                </a:solidFill>
                <a:latin typeface="Lucida Console" panose="020B0609040504020204" pitchFamily="49" charset="0"/>
              </a:rPr>
              <a:t> </a:t>
            </a:r>
            <a:r>
              <a:rPr lang="en-US" sz="2000" dirty="0">
                <a:solidFill>
                  <a:srgbClr val="8A2BE2"/>
                </a:solidFill>
                <a:latin typeface="Lucida Console" panose="020B0609040504020204" pitchFamily="49" charset="0"/>
              </a:rPr>
              <a:t>Get-</a:t>
            </a:r>
            <a:r>
              <a:rPr lang="en-US" sz="2000" dirty="0" err="1">
                <a:solidFill>
                  <a:srgbClr val="8A2BE2"/>
                </a:solidFill>
                <a:latin typeface="Lucida Console" panose="020B0609040504020204" pitchFamily="49" charset="0"/>
              </a:rPr>
              <a:t>ServiceInfo</a:t>
            </a:r>
            <a:r>
              <a:rPr lang="en-US" sz="2000" dirty="0">
                <a:solidFill>
                  <a:prstClr val="black"/>
                </a:solidFill>
                <a:latin typeface="Lucida Console" panose="020B0609040504020204" pitchFamily="49" charset="0"/>
              </a:rPr>
              <a:t> {</a:t>
            </a:r>
          </a:p>
          <a:p>
            <a:pPr marL="0" indent="0">
              <a:buNone/>
            </a:pPr>
            <a:r>
              <a:rPr lang="en-US" sz="2000" dirty="0">
                <a:solidFill>
                  <a:prstClr val="black"/>
                </a:solidFill>
                <a:latin typeface="Lucida Console" panose="020B0609040504020204" pitchFamily="49" charset="0"/>
              </a:rPr>
              <a:t> </a:t>
            </a:r>
            <a:r>
              <a:rPr lang="en-US" sz="2000" dirty="0">
                <a:solidFill>
                  <a:srgbClr val="00008B"/>
                </a:solidFill>
                <a:latin typeface="Lucida Console" panose="020B0609040504020204" pitchFamily="49" charset="0"/>
              </a:rPr>
              <a:t>Param</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$svc</a:t>
            </a:r>
            <a:r>
              <a:rPr lang="en-US" sz="2000" dirty="0">
                <a:solidFill>
                  <a:srgbClr val="69696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$computer</a:t>
            </a:r>
            <a:r>
              <a:rPr lang="en-US" sz="2000" dirty="0">
                <a:solidFill>
                  <a:prstClr val="black"/>
                </a:solidFill>
                <a:latin typeface="Lucida Console" panose="020B0609040504020204" pitchFamily="49" charset="0"/>
              </a:rPr>
              <a:t>)</a:t>
            </a:r>
          </a:p>
          <a:p>
            <a:pPr marL="0" indent="0">
              <a:buNone/>
            </a:pP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Get-Service</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-Name</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$svc</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RequiredServices</a:t>
            </a:r>
            <a:r>
              <a:rPr lang="en-US" sz="2000" dirty="0">
                <a:solidFill>
                  <a:prstClr val="black"/>
                </a:solidFill>
                <a:latin typeface="Lucida Console" panose="020B0609040504020204" pitchFamily="49" charset="0"/>
              </a:rPr>
              <a:t> </a:t>
            </a:r>
            <a:r>
              <a:rPr lang="en-US" sz="2000" dirty="0">
                <a:solidFill>
                  <a:srgbClr val="000080"/>
                </a:solidFill>
                <a:latin typeface="Lucida Console" panose="020B0609040504020204" pitchFamily="49" charset="0"/>
              </a:rPr>
              <a:t>-</a:t>
            </a:r>
            <a:r>
              <a:rPr lang="en-US" sz="2000" dirty="0" err="1">
                <a:solidFill>
                  <a:srgbClr val="000080"/>
                </a:solidFill>
                <a:latin typeface="Lucida Console" panose="020B0609040504020204" pitchFamily="49" charset="0"/>
              </a:rPr>
              <a:t>ComputerName</a:t>
            </a:r>
            <a:r>
              <a:rPr lang="en-US" sz="2000" dirty="0">
                <a:solidFill>
                  <a:prstClr val="black"/>
                </a:solidFill>
                <a:latin typeface="Lucida Console" panose="020B0609040504020204" pitchFamily="49" charset="0"/>
              </a:rPr>
              <a:t> </a:t>
            </a:r>
            <a:r>
              <a:rPr lang="en-US" sz="2000" dirty="0">
                <a:solidFill>
                  <a:srgbClr val="A82D00"/>
                </a:solidFill>
                <a:latin typeface="Lucida Console" panose="020B0609040504020204" pitchFamily="49" charset="0"/>
              </a:rPr>
              <a:t>$computer</a:t>
            </a:r>
            <a:endParaRPr lang="en-US" sz="2000" dirty="0">
              <a:solidFill>
                <a:prstClr val="black"/>
              </a:solidFill>
              <a:latin typeface="Lucida Console" panose="020B0609040504020204" pitchFamily="49" charset="0"/>
            </a:endParaRPr>
          </a:p>
          <a:p>
            <a:pPr marL="0" indent="0">
              <a:buNone/>
            </a:pPr>
            <a:r>
              <a:rPr lang="en-US" sz="2000" dirty="0">
                <a:solidFill>
                  <a:prstClr val="black"/>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1702718152"/>
      </p:ext>
    </p:extLst>
  </p:cSld>
  <p:clrMapOvr>
    <a:masterClrMapping/>
  </p:clrMapOvr>
  <p:transition spd="slow"/>
</p:sld>
</file>

<file path=ppt/slides/slide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995987774"/>
      </p:ext>
    </p:extLst>
  </p:cSld>
  <p:clrMapOvr>
    <a:masterClrMapping/>
  </p:clrMapOvr>
  <p:transition spd="slow"/>
</p:sld>
</file>

<file path=ppt/slides/slide9.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Overview</a:t>
            </a:r>
          </a:p>
        </p:txBody>
      </p:sp>
      <p:sp>
        <p:nvSpPr>
          <p:cNvPr id="3" name="Content Placeholder 2"/>
          <p:cNvSpPr>
            <a:spLocks noGrp="1"/>
          </p:cNvSpPr>
          <p:nvPr>
            <p:ph sz="quarter" idx="13"/>
          </p:nvPr>
        </p:nvSpPr>
        <p:spPr/>
        <p:txBody>
          <a:bodyPr>
            <a:normAutofit/>
          </a:bodyPr>
          <a:lstStyle/>
          <a:p>
            <a:pPr>
              <a:buFontTx/>
              <a:buChar char="-"/>
            </a:pPr>
            <a:r>
              <a:rPr lang="en-US" sz="3200"/>
              <a:t>Function/script parameters can be named, positional, or dynamic</a:t>
            </a:r>
          </a:p>
          <a:p>
            <a:pPr>
              <a:buFontTx/>
              <a:buChar char="-"/>
            </a:pPr>
            <a:endParaRPr lang="en-US" sz="3200"/>
          </a:p>
          <a:p>
            <a:pPr>
              <a:buFontTx/>
              <a:buChar char="-"/>
            </a:pPr>
            <a:r>
              <a:rPr lang="en-US" sz="3200"/>
              <a:t>Can be defined in three ways:</a:t>
            </a:r>
          </a:p>
          <a:p>
            <a:pPr lvl="1">
              <a:buFontTx/>
              <a:buChar char="-"/>
            </a:pPr>
            <a:r>
              <a:rPr lang="en-US" sz="2800"/>
              <a:t>Param() keyword in body</a:t>
            </a:r>
          </a:p>
          <a:p>
            <a:pPr lvl="1">
              <a:buFontTx/>
              <a:buChar char="-"/>
            </a:pPr>
            <a:r>
              <a:rPr lang="en-US" sz="2800"/>
              <a:t>Following function name before body</a:t>
            </a:r>
          </a:p>
          <a:p>
            <a:pPr lvl="1">
              <a:buFontTx/>
              <a:buChar char="-"/>
            </a:pPr>
            <a:r>
              <a:rPr lang="en-US" sz="2800"/>
              <a:t>$</a:t>
            </a:r>
            <a:r>
              <a:rPr lang="en-US" sz="2800" err="1"/>
              <a:t>args</a:t>
            </a:r>
            <a:r>
              <a:rPr lang="en-US" sz="2800"/>
              <a:t> automatic variable (positional only)</a:t>
            </a:r>
          </a:p>
        </p:txBody>
      </p:sp>
    </p:spTree>
    <p:custDataLst>
      <p:tags r:id="rId1"/>
    </p:custDataLst>
    <p:extLst>
      <p:ext uri="{BB962C8B-B14F-4D97-AF65-F5344CB8AC3E}">
        <p14:creationId xmlns:p14="http://schemas.microsoft.com/office/powerpoint/2010/main" val="223373606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D2CD8D61-E69A-466F-A030-120ADF21D3D0}&lt;/SectionId&gt;&lt;Name&gt;WorkshopPLUS - Windows PowerShell: Tool Building&lt;/Name&gt;&lt;SlidesCount&gt;3&lt;/SlidesCount&gt;&lt;SlideGuids /&gt;&lt;/NativeSection&gt;&lt;NativeSection&gt;&lt;SectionId&gt;{9EC94B99-1AD4-485F-91E8-3D4D11F72EB1}&lt;/SectionId&gt;&lt;Name&gt;What is a function&lt;/Name&gt;&lt;SlidesCount&gt;5&lt;/SlidesCount&gt;&lt;SlideGuids /&gt;&lt;/NativeSection&gt;&lt;NativeSection&gt;&lt;SectionId&gt;{5464035F-E0DF-4B76-9B98-0913C30C4649}&lt;/SectionId&gt;&lt;Name&gt;Parameter Basics&lt;/Name&gt;&lt;SlidesCount&gt;8&lt;/SlidesCount&gt;&lt;SlideGuids /&gt;&lt;/NativeSection&gt;&lt;NativeSection&gt;&lt;SectionId&gt;{89F8CFBC-31F3-4F5A-8566-03D6592EB217}&lt;/SectionId&gt;&lt;Name&gt;Switch Parameters&lt;/Name&gt;&lt;SlidesCount&gt;4&lt;/SlidesCount&gt;&lt;SlideGuids /&gt;&lt;/NativeSection&gt;&lt;NativeSection&gt;&lt;SectionId&gt;{C6FA7ED6-6CB1-4647-B43B-544416A5DEF2}&lt;/SectionId&gt;&lt;Name&gt;Cmdlet binding&lt;/Name&gt;&lt;SlidesCount&gt;9&lt;/SlidesCount&gt;&lt;SlideGuids /&gt;&lt;/NativeSection&gt;&lt;NativeSection&gt;&lt;SectionId&gt;{895BEEBB-F150-45D0-B21C-7AF4BFA45CC2}&lt;/SectionId&gt;&lt;Name&gt;Pipeline&lt;/Name&gt;&lt;SlidesCount&gt;5&lt;/SlidesCount&gt;&lt;SlideGuids /&gt;&lt;/NativeSection&gt;&lt;NativeSection&gt;&lt;SectionId&gt;{0481526E-2ED2-457F-9556-02E6C0954725}&lt;/SectionId&gt;&lt;Name&gt;Dynamic parameters&lt;/Name&gt;&lt;SlidesCount&gt;2&lt;/SlidesCount&gt;&lt;SlideGuids /&gt;&lt;/NativeSection&gt;&lt;/ArrayOfNativeSection&gt;"/>
  <p:tag name="MIO_EKGUID" val="2c195b1f-ebf1-43bc-b942-c17396b37c3d"/>
  <p:tag name="MIO_UPDATE" val="True"/>
  <p:tag name="MIO_VERSION" val="02.03.2020 12:20:22"/>
  <p:tag name="MIO_DBID" val="12B0C59E-2253-4124-A5E9-470ADF4CB168"/>
  <p:tag name="MIO_LASTDOWNLOADED" val="02.03.2020 13:32:05"/>
  <p:tag name="MIO_OBJECTNAME" val="M02 Advanced Functions"/>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44e278d2-2659-463b-b6a0-34642b5b5f18"/>
  <p:tag name="MIO_EKGUID" val="3f6cefca-14af-48cb-b6b9-74d680cdc018"/>
  <p:tag name="MIO_UPDATE" val="True"/>
  <p:tag name="MIO_VERSION" val="02.03.2020 12:20:19"/>
  <p:tag name="MIO_DBID" val="12b0c59e-2253-4124-a5e9-470adf4cb168"/>
  <p:tag name="MIO_LASTDOWNLOADED" val="02.03.2020 12:31:58"/>
  <p:tag name="MIO_OBJECTNAME" val="What is a Function?"/>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e7db807e-23c5-472c-af86-969344adc799"/>
  <p:tag name="MIO_EKGUID" val="b4cc537b-0f7d-4d05-a7bf-46a6d83c367d"/>
  <p:tag name="MIO_UPDATE" val="True"/>
  <p:tag name="MIO_VERSION" val="02.03.2020 12:20:19"/>
  <p:tag name="MIO_DBID" val="12b0c59e-2253-4124-a5e9-470adf4cb168"/>
  <p:tag name="MIO_LASTDOWNLOADED" val="02.03.2020 12:31:59"/>
  <p:tag name="MIO_OBJECTNAME" val="Syntax"/>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f620228f-711a-4f6b-bc2a-da9e41d3e490"/>
  <p:tag name="MIO_EKGUID" val="f3f00a87-3a48-4b14-9d8e-6b2656c1e247"/>
  <p:tag name="MIO_UPDATE" val="True"/>
  <p:tag name="MIO_VERSION" val="02.03.2020 12:20:19"/>
  <p:tag name="MIO_DBID" val="12b0c59e-2253-4124-a5e9-470adf4cb168"/>
  <p:tag name="MIO_LASTDOWNLOADED" val="02.03.2020 12:31:59"/>
  <p:tag name="MIO_OBJECTNAME" val="Creating a Utility Function"/>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14.01.2020 17:32:12"/>
  <p:tag name="MIO_DBID" val="12B0C59E-2253-4124-A5E9-470ADF4CB168"/>
  <p:tag name="MIO_LASTDOWNLOADED" val="25.02.2020 17:13:22"/>
  <p:tag name="MIO_OBJECTNAME" val="Code Box White"/>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1aa1e2fd-4c85-48a9-9387-83f25382d7b9"/>
  <p:tag name="MIO_EKGUID" val="65d87486-6952-4b05-9d3c-15d7bb9408e7"/>
  <p:tag name="MIO_UPDATE" val="True"/>
  <p:tag name="MIO_VERSION" val="02.03.2020 12:20:19"/>
  <p:tag name="MIO_DBID" val="12b0c59e-2253-4124-a5e9-470adf4cb168"/>
  <p:tag name="MIO_LASTDOWNLOADED" val="02.03.2020 12:31:59"/>
  <p:tag name="MIO_OBJECTNAME" val="Creating a Utility Function with Parameter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14.01.2020 17:32:12"/>
  <p:tag name="MIO_DBID" val="12B0C59E-2253-4124-A5E9-470ADF4CB168"/>
  <p:tag name="MIO_LASTDOWNLOADED" val="25.02.2020 17:13:22"/>
  <p:tag name="MIO_OBJECTNAME" val="Code Box White"/>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888cfb2-fb77-4918-acfd-5d2bcbdd731f"/>
  <p:tag name="MIO_UPDATE" val="True"/>
  <p:tag name="MIO_VERSION" val="02.03.2020 12:20:19"/>
  <p:tag name="MIO_DBID" val="12b0c59e-2253-4124-a5e9-470adf4cb168"/>
  <p:tag name="MIO_LASTDOWNLOADED" val="02.03.2020 12:31:59"/>
  <p:tag name="MIO_OBJECTNAME" val="Question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66c16851-4188-40b2-959c-c26d28688b01"/>
  <p:tag name="MIO_EKGUID" val="bdf9f9c0-c4ac-43db-bc8a-572a8b58d772"/>
  <p:tag name="MIO_UPDATE" val="True"/>
  <p:tag name="MIO_VERSION" val="02.03.2020 12:20:20"/>
  <p:tag name="MIO_DBID" val="12b0c59e-2253-4124-a5e9-470adf4cb168"/>
  <p:tag name="MIO_LASTDOWNLOADED" val="02.03.2020 12:31:59"/>
  <p:tag name="MIO_OBJECTNAME" val="Parameter Overview"/>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2eb2dac3-dc99-4e43-a2ad-c559f8f6ce32"/>
  <p:tag name="MIO_EKGUID" val="6af3536b-c066-4363-9517-2ca03b67e2c6"/>
  <p:tag name="MIO_UPDATE" val="True"/>
  <p:tag name="MIO_VERSION" val="02.03.2020 12:20:20"/>
  <p:tag name="MIO_DBID" val="12b0c59e-2253-4124-a5e9-470adf4cb168"/>
  <p:tag name="MIO_LASTDOWNLOADED" val="02.03.2020 12:31:59"/>
  <p:tag name="MIO_OBJECTNAME" val="Parameters – No Param() statemen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fdc43712-a04d-4950-a1f4-f69600b72011"/>
  <p:tag name="MIO_EKGUID" val="59712c5a-86c7-40aa-8995-440d3166bc08"/>
  <p:tag name="MIO_UPDATE" val="True"/>
  <p:tag name="MIO_VERSION" val="02.03.2020 12:20:20"/>
  <p:tag name="MIO_DBID" val="12b0c59e-2253-4124-a5e9-470adf4cb168"/>
  <p:tag name="MIO_LASTDOWNLOADED" val="02.03.2020 12:31:59"/>
  <p:tag name="MIO_OBJECTNAME" val="Parameters – Param() statement"/>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85ef4eb9-01d7-470c-b08f-f96bf3607db3"/>
  <p:tag name="MIO_EKGUID" val="45831edb-44fc-4c64-aa9b-f27939fd6d61"/>
  <p:tag name="MIO_UPDATE" val="True"/>
  <p:tag name="MIO_VERSION" val="02.03.2020 12:20:20"/>
  <p:tag name="MIO_DBID" val="12b0c59e-2253-4124-a5e9-470adf4cb168"/>
  <p:tag name="MIO_LASTDOWNLOADED" val="02.03.2020 12:31:59"/>
  <p:tag name="MIO_OBJECTNAME" val="Parameter Binding"/>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13dc47be-8d5f-4ab6-bacd-41bae67ae228"/>
  <p:tag name="MIO_EKGUID" val="418fe551-9133-4be8-b622-ea014cf328bf"/>
  <p:tag name="MIO_UPDATE" val="True"/>
  <p:tag name="MIO_VERSION" val="02.03.2020 12:20:20"/>
  <p:tag name="MIO_DBID" val="12b0c59e-2253-4124-a5e9-470adf4cb168"/>
  <p:tag name="MIO_LASTDOWNLOADED" val="02.03.2020 12:31:59"/>
  <p:tag name="MIO_OBJECTNAME" val="Parameters – Unnamed, positional"/>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5:26"/>
  <p:tag name="MIO_OBJECTNAME" val="Code Box"/>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1f47d73f-4034-4916-ba4f-c35fcef9ecaa"/>
  <p:tag name="MIO_EKGUID" val="eb9c5a9a-e28a-44fd-9f5d-265ba29bf734"/>
  <p:tag name="MIO_UPDATE" val="True"/>
  <p:tag name="MIO_VERSION" val="02.03.2020 12:20:20"/>
  <p:tag name="MIO_DBID" val="12b0c59e-2253-4124-a5e9-470adf4cb168"/>
  <p:tag name="MIO_LASTDOWNLOADED" val="02.03.2020 12:31:59"/>
  <p:tag name="MIO_OBJECTNAME" val="Positional Argument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2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38ab41f8-26fa-4866-9f75-9086ff1a631e"/>
  <p:tag name="MIO_EKGUID" val="10ec35c7-5bb4-4f24-8ed4-004969a0d30b"/>
  <p:tag name="MIO_UPDATE" val="True"/>
  <p:tag name="MIO_VERSION" val="02.03.2020 12:20:20"/>
  <p:tag name="MIO_DBID" val="12b0c59e-2253-4124-a5e9-470adf4cb168"/>
  <p:tag name="MIO_LASTDOWNLOADED" val="02.03.2020 12:32:00"/>
  <p:tag name="MIO_OBJECTNAME" val="Named Parameter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14.01.2020 17:29:30"/>
  <p:tag name="MIO_DBID" val="12B0C59E-2253-4124-A5E9-470ADF4CB168"/>
  <p:tag name="MIO_LASTDOWNLOADED" val="27.02.2020 16:58:57"/>
  <p:tag name="MIO_OBJECTNAME" val="Code Box"/>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1c17e69-49fb-4ba2-b68f-cd1610303bf2"/>
  <p:tag name="MIO_UPDATE" val="True"/>
  <p:tag name="MIO_VERSION" val="02.03.2020 12:20:20"/>
  <p:tag name="MIO_DBID" val="12b0c59e-2253-4124-a5e9-470adf4cb168"/>
  <p:tag name="MIO_LASTDOWNLOADED" val="02.03.2020 12:32:00"/>
  <p:tag name="MIO_OBJECTNAME" val="Questions? (2)"/>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e0c86b08-1b52-420c-a112-a18d3a578237"/>
  <p:tag name="MIO_EKGUID" val="9345deb0-9bd3-4223-856a-e78b95662bf4"/>
  <p:tag name="MIO_UPDATE" val="True"/>
  <p:tag name="MIO_VERSION" val="02.03.2020 12:20:20"/>
  <p:tag name="MIO_DBID" val="12b0c59e-2253-4124-a5e9-470adf4cb168"/>
  <p:tag name="MIO_LASTDOWNLOADED" val="02.03.2020 12:32:00"/>
  <p:tag name="MIO_OBJECTNAME" val="Switch Parameter"/>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0d2609ec-4aae-4cde-ae93-98dc99bafe1e"/>
  <p:tag name="MIO_EKGUID" val="a5ceac8b-c77a-42b6-846a-ed7cfb8d0dbb"/>
  <p:tag name="MIO_UPDATE" val="True"/>
  <p:tag name="MIO_VERSION" val="14.01.2020 17:32:12"/>
  <p:tag name="MIO_DBID" val="12B0C59E-2253-4124-A5E9-470ADF4CB168"/>
  <p:tag name="MIO_LASTDOWNLOADED" val="27.02.2020 17:02:18"/>
  <p:tag name="MIO_OBJECTNAME" val="Code Box White"/>
  <p:tag name="MIO_LASTEDITORNAME" val="Devid Treuling"/>
  <p:tag name="EMPOWERBULLETV2" val="empowerBulletV2"/>
</p:tagLst>
</file>

<file path=ppt/tags/tag39.xml><?xml version="1.0" encoding="utf-8"?>
<p:tagLst xmlns:a="http://schemas.openxmlformats.org/drawingml/2006/main" xmlns:r="http://schemas.openxmlformats.org/officeDocument/2006/relationships" xmlns:p="http://schemas.openxmlformats.org/presentationml/2006/main">
  <p:tag name="MIO_GUID" val="7258ad07-e375-40f5-9f84-6c2251e0fa3c"/>
  <p:tag name="MIO_EKGUID" val="3f87a6da-2694-46ae-b940-3b113e4c1532"/>
  <p:tag name="MIO_UPDATE" val="True"/>
  <p:tag name="MIO_VERSION" val="02.03.2020 12:20:20"/>
  <p:tag name="MIO_DBID" val="12b0c59e-2253-4124-a5e9-470adf4cb168"/>
  <p:tag name="MIO_LASTDOWNLOADED" val="02.03.2020 12:32:00"/>
  <p:tag name="MIO_OBJECTNAME" val="Switch Parameter (Continued)"/>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c55d97eb-f21e-4f85-93bd-57f2eff3692e"/>
  <p:tag name="MIO_UPDATE" val="True"/>
  <p:tag name="MIO_VERSION" val="05.11.2019 14:49:45"/>
  <p:tag name="MIO_DBID" val="12B0C59E-2253-4124-A5E9-470ADF4CB168"/>
  <p:tag name="MIO_LASTDOWNLOADED" val="14.01.2020 14:51:01"/>
  <p:tag name="MIO_OBJECTNAME" val="Code &amp; Execute"/>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2c269d63-b05f-4e86-acce-9dd2411579aa"/>
  <p:tag name="MIO_UPDATE" val="True"/>
  <p:tag name="MIO_VERSION" val="02.03.2020 12:20:20"/>
  <p:tag name="MIO_DBID" val="12b0c59e-2253-4124-a5e9-470adf4cb168"/>
  <p:tag name="MIO_LASTDOWNLOADED" val="02.03.2020 12:32:00"/>
  <p:tag name="MIO_OBJECTNAME" val="Demonstration"/>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f9bbf37c-3d43-43fd-8b58-13fcc5ddef51"/>
  <p:tag name="MIO_UPDATE" val="True"/>
  <p:tag name="MIO_VERSION" val="02.03.2020 12:20:20"/>
  <p:tag name="MIO_DBID" val="12b0c59e-2253-4124-a5e9-470adf4cb168"/>
  <p:tag name="MIO_LASTDOWNLOADED" val="02.03.2020 12:32:00"/>
  <p:tag name="MIO_OBJECTNAME" val="Questions? (3)"/>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726986f2-7a3e-49e8-8c34-8b44afc538ee"/>
  <p:tag name="MIO_EKGUID" val="a6a0cc66-77c6-425f-a315-57bc4545306e"/>
  <p:tag name="MIO_UPDATE" val="True"/>
  <p:tag name="MIO_VERSION" val="02.03.2020 12:20:20"/>
  <p:tag name="MIO_DBID" val="12b0c59e-2253-4124-a5e9-470adf4cb168"/>
  <p:tag name="MIO_LASTDOWNLOADED" val="02.03.2020 12:32:00"/>
  <p:tag name="MIO_OBJECTNAME" val="[CmdletBinding()] Attribute"/>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53:06"/>
  <p:tag name="MIO_OBJECTNAME" val="Code Box"/>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1878190d-f615-4b85-92cc-fafdbceb76d9"/>
  <p:tag name="MIO_EKGUID" val="02d8b956-9089-40dc-9d7b-b35b341c1340"/>
  <p:tag name="MIO_UPDATE" val="True"/>
  <p:tag name="MIO_VERSION" val="02.03.2020 12:20:21"/>
  <p:tag name="MIO_DBID" val="12b0c59e-2253-4124-a5e9-470adf4cb168"/>
  <p:tag name="MIO_LASTDOWNLOADED" val="02.03.2020 12:32:00"/>
  <p:tag name="MIO_OBJECTNAME" val="[CmdletBinding()] Attribute - Risk Mitigation"/>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9125804e-22ad-4698-b8a0-84638a2b4e57"/>
  <p:tag name="MIO_EKGUID" val="fe3e9fee-e007-4bb0-b492-ab4232c3a8fe"/>
  <p:tag name="MIO_UPDATE" val="True"/>
  <p:tag name="MIO_VERSION" val="02.03.2020 12:20:21"/>
  <p:tag name="MIO_DBID" val="12b0c59e-2253-4124-a5e9-470adf4cb168"/>
  <p:tag name="MIO_LASTDOWNLOADED" val="02.03.2020 12:32:00"/>
  <p:tag name="MIO_OBJECTNAME" val="[CmdletBinding()] Attribute - Risk Mitigation cont."/>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fac373a7-bc22-49df-9dde-fb59be96f0b4"/>
  <p:tag name="MIO_EKGUID" val="47110c98-ba36-47a9-bd07-cd19ebbe6d32"/>
  <p:tag name="MIO_UPDATE" val="True"/>
  <p:tag name="MIO_VERSION" val="02.03.2020 12:20:21"/>
  <p:tag name="MIO_DBID" val="12b0c59e-2253-4124-a5e9-470adf4cb168"/>
  <p:tag name="MIO_LASTDOWNLOADED" val="02.03.2020 12:32:00"/>
  <p:tag name="MIO_OBJECTNAME" val="[CmdletBinding()] - DefaultParameterSetName"/>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14.01.2020 14:44:51"/>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GUID" val="871c151f-2e75-4883-997c-0fb83f04d9d0"/>
  <p:tag name="MIO_EKGUID" val="551dadb1-8392-43a2-af71-a2d3f81a5cbf"/>
  <p:tag name="MIO_UPDATE" val="True"/>
  <p:tag name="MIO_VERSION" val="02.03.2020 12:20:21"/>
  <p:tag name="MIO_DBID" val="12b0c59e-2253-4124-a5e9-470adf4cb168"/>
  <p:tag name="MIO_LASTDOWNLOADED" val="02.03.2020 12:32:01"/>
  <p:tag name="MIO_OBJECTNAME" val="[CmdletBinding()] - HelpURI"/>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ce96a0c3-7881-4f01-b27c-bab48b7b7761"/>
  <p:tag name="MIO_EKGUID" val="3149b2f0-aeac-4254-b586-d4ff15a66fc8"/>
  <p:tag name="MIO_UPDATE" val="True"/>
  <p:tag name="MIO_VERSION" val="02.03.2020 12:20:21"/>
  <p:tag name="MIO_DBID" val="12b0c59e-2253-4124-a5e9-470adf4cb168"/>
  <p:tag name="MIO_LASTDOWNLOADED" val="02.03.2020 12:32:01"/>
  <p:tag name="MIO_OBJECTNAME" val="[CmdletBinding()] - SupportsPaging"/>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0358528b-930d-4549-8206-b72eefd96a1a"/>
  <p:tag name="MIO_EKGUID" val="0620fcdf-cd8c-4b08-8bed-2ad3f183baa1"/>
  <p:tag name="MIO_UPDATE" val="True"/>
  <p:tag name="MIO_VERSION" val="02.03.2020 12:20:21"/>
  <p:tag name="MIO_DBID" val="12b0c59e-2253-4124-a5e9-470adf4cb168"/>
  <p:tag name="MIO_LASTDOWNLOADED" val="02.03.2020 12:32:01"/>
  <p:tag name="MIO_OBJECTNAME" val="[CmdletBinding()] - PositionalBinding"/>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c8673024-2ed0-4269-9323-8d1601c3698c"/>
  <p:tag name="MIO_UPDATE" val="True"/>
  <p:tag name="MIO_VERSION" val="02.03.2020 12:20:21"/>
  <p:tag name="MIO_DBID" val="12b0c59e-2253-4124-a5e9-470adf4cb168"/>
  <p:tag name="MIO_LASTDOWNLOADED" val="02.03.2020 12:32:01"/>
  <p:tag name="MIO_OBJECTNAME" val="Demonstration (2)"/>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11bc6209-5051-4894-bbeb-666019959194"/>
  <p:tag name="MIO_UPDATE" val="True"/>
  <p:tag name="MIO_VERSION" val="02.03.2020 12:20:21"/>
  <p:tag name="MIO_DBID" val="12b0c59e-2253-4124-a5e9-470adf4cb168"/>
  <p:tag name="MIO_LASTDOWNLOADED" val="02.03.2020 12:32:01"/>
  <p:tag name="MIO_OBJECTNAME" val="Questions? (4)"/>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GUID" val="0436ff45-e08d-4e47-a283-adba992ec641"/>
  <p:tag name="MIO_EKGUID" val="b1ff05f8-00e0-4aae-874f-92e0ed5ddc12"/>
  <p:tag name="MIO_UPDATE" val="True"/>
  <p:tag name="MIO_VERSION" val="02.03.2020 12:20:21"/>
  <p:tag name="MIO_DBID" val="12b0c59e-2253-4124-a5e9-470adf4cb168"/>
  <p:tag name="MIO_LASTDOWNLOADED" val="02.03.2020 12:32:01"/>
  <p:tag name="MIO_OBJECTNAME" val="Begin / Process / End"/>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a55f4dd3-cf33-4b9f-92c3-d80c4fb3b670"/>
  <p:tag name="MIO_UPDATE" val="True"/>
  <p:tag name="MIO_VERSION" val="05.11.2019 14:49:45"/>
  <p:tag name="MIO_DBID" val="12B0C59E-2253-4124-A5E9-470ADF4CB168"/>
  <p:tag name="MIO_LASTDOWNLOADED" val="14.01.2020 14:46:51"/>
  <p:tag name="MIO_OBJECTNAME" val="Code &amp; Execute"/>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d6e57d62-0995-46b1-8c39-b73174e84993"/>
  <p:tag name="MIO_EKGUID" val="f47505c7-f17f-4baf-acb2-9529c8cfee9b"/>
  <p:tag name="MIO_UPDATE" val="True"/>
  <p:tag name="MIO_VERSION" val="02.03.2020 12:20:22"/>
  <p:tag name="MIO_DBID" val="12b0c59e-2253-4124-a5e9-470adf4cb168"/>
  <p:tag name="MIO_LASTDOWNLOADED" val="02.03.2020 12:32:01"/>
  <p:tag name="MIO_OBJECTNAME" val="Named blocks example"/>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fe77aa28-e45d-4fb9-9f9f-aaf1e1b10dc9"/>
  <p:tag name="MIO_EKGUID" val="3854ee2e-fffc-4195-b83c-3495d18d365f"/>
  <p:tag name="MIO_UPDATE" val="True"/>
  <p:tag name="MIO_VERSION" val="02.03.2020 12:20:19"/>
  <p:tag name="MIO_DBID" val="12b0c59e-2253-4124-a5e9-470adf4cb168"/>
  <p:tag name="MIO_LASTDOWNLOADED" val="02.03.2020 12:31:58"/>
  <p:tag name="MIO_OBJECTNAME" val="Developing Advanced Functions"/>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EKGUID" val="39095144-f6c3-4619-a619-80a22eaa0db3"/>
  <p:tag name="MIO_GUID" val="49a6b593-80e2-4a42-944f-f1a2a41aa596"/>
  <p:tag name="MIO_UPDATE" val="True"/>
  <p:tag name="MIO_VERSION" val="05.11.2019 14:49:45"/>
  <p:tag name="MIO_DBID" val="12B0C59E-2253-4124-A5E9-470ADF4CB168"/>
  <p:tag name="MIO_LASTDOWNLOADED" val="14.01.2020 14:48:14"/>
  <p:tag name="MIO_OBJECTNAME" val="Code &amp; Execute"/>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a2b9b38e-c57c-4115-b858-d7d425537d9c"/>
  <p:tag name="MIO_EKGUID" val="265feed4-0a16-4346-b50b-89807a24cf14"/>
  <p:tag name="MIO_UPDATE" val="True"/>
  <p:tag name="MIO_VERSION" val="02.03.2020 12:20:22"/>
  <p:tag name="MIO_DBID" val="12b0c59e-2253-4124-a5e9-470adf4cb168"/>
  <p:tag name="MIO_LASTDOWNLOADED" val="02.03.2020 12:32:01"/>
  <p:tag name="MIO_OBJECTNAME" val="Pipeline Input"/>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6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ae77563b-2927-4695-bc3c-a98c400deb3b"/>
  <p:tag name="MIO_UPDATE" val="True"/>
  <p:tag name="MIO_VERSION" val="02.03.2020 12:20:22"/>
  <p:tag name="MIO_DBID" val="12b0c59e-2253-4124-a5e9-470adf4cb168"/>
  <p:tag name="MIO_LASTDOWNLOADED" val="02.03.2020 12:32:01"/>
  <p:tag name="MIO_OBJECTNAME" val="Demonstration (3)"/>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afee7fd2-a4be-4004-aa74-40330c1228b5"/>
  <p:tag name="MIO_UPDATE" val="True"/>
  <p:tag name="MIO_VERSION" val="02.03.2020 12:20:22"/>
  <p:tag name="MIO_DBID" val="12b0c59e-2253-4124-a5e9-470adf4cb168"/>
  <p:tag name="MIO_LASTDOWNLOADED" val="02.03.2020 12:32:02"/>
  <p:tag name="MIO_OBJECTNAME" val="Questions? (5)"/>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d32ab243-3e2c-4c4e-9094-7150da2c5281"/>
  <p:tag name="MIO_UPDATE" val="True"/>
  <p:tag name="MIO_VERSION" val="02.03.2020 12:20:22"/>
  <p:tag name="MIO_DBID" val="12b0c59e-2253-4124-a5e9-470adf4cb168"/>
  <p:tag name="MIO_LASTDOWNLOADED" val="02.03.2020 12:32:02"/>
  <p:tag name="MIO_OBJECTNAME" val="Developing Advanced Functions (2)"/>
  <p:tag name="MIO_LASTEDITORNAME" val="Devid Treuling"/>
</p:tagLst>
</file>

<file path=ppt/tags/tag68.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9.xml><?xml version="1.0" encoding="utf-8"?>
<p:tagLst xmlns:a="http://schemas.openxmlformats.org/drawingml/2006/main" xmlns:r="http://schemas.openxmlformats.org/officeDocument/2006/relationships" xmlns:p="http://schemas.openxmlformats.org/presentationml/2006/main">
  <p:tag name="MIO_GUID" val="61ecab1b-12fa-4031-9b08-b2ca23115caa"/>
  <p:tag name="MIO_EKGUID" val="bfa8eb61-316c-406e-ad51-8de38ae77981"/>
  <p:tag name="MIO_UPDATE" val="True"/>
  <p:tag name="MIO_VERSION" val="02.03.2020 12:20:22"/>
  <p:tag name="MIO_DBID" val="12b0c59e-2253-4124-a5e9-470adf4cb168"/>
  <p:tag name="MIO_LASTDOWNLOADED" val="02.03.2020 12:32:02"/>
  <p:tag name="MIO_OBJECTNAME" val="Slide 36"/>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eae992e-11bf-46b5-bf77-343dd42a74a1"/>
  <p:tag name="MIO_EKGUID" val="91f0c871-c06c-4108-9213-3ad40cadfb3d"/>
  <p:tag name="MIO_UPDATE" val="True"/>
  <p:tag name="MIO_VERSION" val="02.03.2020 12:20:19"/>
  <p:tag name="MIO_DBID" val="12b0c59e-2253-4124-a5e9-470adf4cb168"/>
  <p:tag name="MIO_LASTDOWNLOADED" val="02.03.2020 12:31:58"/>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3fe834d2-7e15-4375-9664-a1e385bdee0a"/>
  <p:tag name="MIO_UPDATE" val="True"/>
  <p:tag name="MIO_VERSION" val="02.03.2020 12:20:19"/>
  <p:tag name="MIO_DBID" val="12b0c59e-2253-4124-a5e9-470adf4cb168"/>
  <p:tag name="MIO_LASTDOWNLOADED" val="02.03.2020 12:31:58"/>
  <p:tag name="MIO_OBJECTNAME" val="Objectiv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customXml/itemProps2.xml><?xml version="1.0" encoding="utf-8"?>
<ds:datastoreItem xmlns:ds="http://schemas.openxmlformats.org/officeDocument/2006/customXml" ds:itemID="{EBCC33FC-94BB-4B1D-A4C6-D2E6A3A4B1FD}">
  <ds:schemaRefs>
    <ds:schemaRef ds:uri="Strauss.PersonalizationDefinition"/>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4E3235A3-F47A-4822-A2AA-F808238CB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D086AF5-CCD3-41C8-B98A-2B159789D38E}">
  <ds:schemaRefs>
    <ds:schemaRef ds:uri="Strauss.PersonalizationDefinition"/>
  </ds:schemaRefs>
</ds:datastoreItem>
</file>

<file path=customXml/itemProps6.xml><?xml version="1.0" encoding="utf-8"?>
<ds:datastoreItem xmlns:ds="http://schemas.openxmlformats.org/officeDocument/2006/customXml" ds:itemID="{EBCC33FC-94BB-4B1D-A4C6-D2E6A3A4B1FD}">
  <ds:schemaRefs>
    <ds:schemaRef ds:uri="Strauss.PersonalizationDefinition"/>
  </ds:schemaRefs>
</ds:datastoreItem>
</file>

<file path=customXml/itemProps7.xml><?xml version="1.0" encoding="utf-8"?>
<ds:datastoreItem xmlns:ds="http://schemas.openxmlformats.org/officeDocument/2006/customXml" ds:itemID="{CD086AF5-CCD3-41C8-B98A-2B159789D38E}">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XX BLU Template ASD Education_XXXX_XX</Template>
  <TotalTime>167</TotalTime>
  <Words>3026</Words>
  <Application>Microsoft Office PowerPoint</Application>
  <PresentationFormat>Widescreen</PresentationFormat>
  <Paragraphs>677</Paragraphs>
  <Slides>36</Slides>
  <Notes>36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 Light</vt:lpstr>
      <vt:lpstr>Comic Sans MS</vt:lpstr>
      <vt:lpstr>Consolas</vt:lpstr>
      <vt:lpstr>Lucida Console</vt:lpstr>
      <vt:lpstr>Segoe UI</vt:lpstr>
      <vt:lpstr>Segoe UI Light</vt:lpstr>
      <vt:lpstr>Segoe UI Semibold</vt:lpstr>
      <vt:lpstr>Wingdings</vt:lpstr>
      <vt:lpstr>Light Grey</vt:lpstr>
      <vt:lpstr>Developing Advanced Functions</vt:lpstr>
      <vt:lpstr>PowerPoint Presentation</vt:lpstr>
      <vt:lpstr>Objectives</vt:lpstr>
      <vt:lpstr>What is a Function?</vt:lpstr>
      <vt:lpstr>Syntax</vt:lpstr>
      <vt:lpstr>Creating a Utility Function</vt:lpstr>
      <vt:lpstr>Creating a Utility Function with Parameters</vt:lpstr>
      <vt:lpstr>Questions?</vt:lpstr>
      <vt:lpstr>Parameter Overview</vt:lpstr>
      <vt:lpstr>Parameters – No Param() statement</vt:lpstr>
      <vt:lpstr>Parameters – Param() statement</vt:lpstr>
      <vt:lpstr>Parameter Binding</vt:lpstr>
      <vt:lpstr>Parameters – Unnamed, positional</vt:lpstr>
      <vt:lpstr>Positional Arguments</vt:lpstr>
      <vt:lpstr>Named Parameters</vt:lpstr>
      <vt:lpstr>Questions?</vt:lpstr>
      <vt:lpstr>Switch Parameter</vt:lpstr>
      <vt:lpstr>Switch Parameter (Continued)</vt:lpstr>
      <vt:lpstr>Demonstration</vt:lpstr>
      <vt:lpstr>Questions?</vt:lpstr>
      <vt:lpstr>[CmdletBinding()] Attribute</vt:lpstr>
      <vt:lpstr>[CmdletBinding()] Attribute - Risk Mitigation</vt:lpstr>
      <vt:lpstr>[CmdletBinding()] Attribute - Risk Mitigation cont.</vt:lpstr>
      <vt:lpstr>[CmdletBinding()] - DefaultParameterSetName</vt:lpstr>
      <vt:lpstr>[CmdletBinding()] - HelpURI</vt:lpstr>
      <vt:lpstr>[CmdletBinding()] - SupportsPaging</vt:lpstr>
      <vt:lpstr>[CmdletBinding()] - PositionalBinding</vt:lpstr>
      <vt:lpstr>Demonstration </vt:lpstr>
      <vt:lpstr>Questions?</vt:lpstr>
      <vt:lpstr>Begin / Process / End</vt:lpstr>
      <vt:lpstr>Named blocks example</vt:lpstr>
      <vt:lpstr>Pipeline Input</vt:lpstr>
      <vt:lpstr>Demonstration </vt:lpstr>
      <vt:lpstr>Questions?</vt:lpstr>
      <vt:lpstr>Developing Advanced Functions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subject>&lt;Speech title here&gt;</dc:subject>
  <dc:creator>Advanced Services Delivery</dc:creator>
  <keywords>2002</keywords>
  <dc:description>Template: Maryfj_x000d_
Formatting: _x000d_
Audience Type:</dc:description>
  <lastModifiedBy>Advanced Services Delivery</lastModifiedBy>
  <revision>8</revision>
  <dcterms:created xsi:type="dcterms:W3CDTF">2017-11-27T13:06:33.0000000Z</dcterms:created>
  <dcterms:modified xsi:type="dcterms:W3CDTF">2020-03-02T12:35:25.0000000Z</dcterms:modified>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0x01010039A62E282DDA434E979CD3E03185182E</vt:lpwstr>
  </op:property>
  <op:property fmtid="{D5CDD505-2E9C-101B-9397-08002B2CF9AE}" pid="3" name="Product">
    <vt:lpwstr/>
  </op:property>
  <op:property fmtid="{D5CDD505-2E9C-101B-9397-08002B2CF9AE}" pid="4" name="Event1">
    <vt:lpwstr>622;#Unassigned|2c8af875-f38a-40b8-a0a9-056aed3fc8c0</vt:lpwstr>
  </op:property>
  <op:property fmtid="{D5CDD505-2E9C-101B-9397-08002B2CF9AE}" pid="5" name="Audience">
    <vt:lpwstr/>
  </op:property>
  <op:property fmtid="{D5CDD505-2E9C-101B-9397-08002B2CF9AE}" pid="6" name="Event Venue">
    <vt:lpwstr/>
  </op:property>
  <op:property fmtid="{D5CDD505-2E9C-101B-9397-08002B2CF9AE}" pid="7" name="Track">
    <vt:lpwstr/>
  </op:property>
  <op:property fmtid="{D5CDD505-2E9C-101B-9397-08002B2CF9AE}" pid="8" name="Event Location">
    <vt:lpwstr/>
  </op:property>
  <op:property fmtid="{D5CDD505-2E9C-101B-9397-08002B2CF9AE}" pid="9" name="Campaign">
    <vt:lpwstr/>
  </op:property>
  <op:property fmtid="{D5CDD505-2E9C-101B-9397-08002B2CF9AE}" pid="10" name="IsMyDocuments">
    <vt:bool>true</vt:bool>
  </op:property>
  <op:property fmtid="{D5CDD505-2E9C-101B-9397-08002B2CF9AE}" pid="11" name="_dlc_DocIdItemGuid">
    <vt:lpwstr>45abd974-9be7-43c9-a6f6-92b6c2f92002</vt:lpwstr>
  </op:property>
  <op:property fmtid="{D5CDD505-2E9C-101B-9397-08002B2CF9AE}" pid="12" name="MSIP_Label_f42aa342-8706-4288-bd11-ebb85995028c_Enabled">
    <vt:lpwstr>True</vt:lpwstr>
  </op:property>
  <op:property fmtid="{D5CDD505-2E9C-101B-9397-08002B2CF9AE}" pid="13" name="MSIP_Label_f42aa342-8706-4288-bd11-ebb85995028c_SiteId">
    <vt:lpwstr>72f988bf-86f1-41af-91ab-2d7cd011db47</vt:lpwstr>
  </op:property>
  <op:property fmtid="{D5CDD505-2E9C-101B-9397-08002B2CF9AE}" pid="14" name="MSIP_Label_f42aa342-8706-4288-bd11-ebb85995028c_Owner">
    <vt:lpwstr/>
  </op:property>
  <op:property fmtid="{D5CDD505-2E9C-101B-9397-08002B2CF9AE}" pid="15" name="MSIP_Label_f42aa342-8706-4288-bd11-ebb85995028c_SetDate">
    <vt:lpwstr>2017-11-27T13:06:48.6622444Z</vt:lpwstr>
  </op:property>
  <op:property fmtid="{D5CDD505-2E9C-101B-9397-08002B2CF9AE}" pid="16" name="MSIP_Label_f42aa342-8706-4288-bd11-ebb85995028c_Name">
    <vt:lpwstr>General</vt:lpwstr>
  </op:property>
  <op:property fmtid="{D5CDD505-2E9C-101B-9397-08002B2CF9AE}" pid="17" name="MSIP_Label_f42aa342-8706-4288-bd11-ebb85995028c_Application">
    <vt:lpwstr>Microsoft Azure Information Protection</vt:lpwstr>
  </op:property>
  <op:property fmtid="{D5CDD505-2E9C-101B-9397-08002B2CF9AE}" pid="18" name="MSIP_Label_f42aa342-8706-4288-bd11-ebb85995028c_Extended_MSFT_Method">
    <vt:lpwstr>Automatic</vt:lpwstr>
  </op:property>
  <op:property fmtid="{D5CDD505-2E9C-101B-9397-08002B2CF9AE}" pid="19" name="Sensitivity">
    <vt:lpwstr>General</vt:lpwstr>
  </op:property>
</op:Properties>
</file>