
<file path=[Content_Types].xml><?xml version="1.0" encoding="utf-8"?>
<Types xmlns="http://schemas.openxmlformats.org/package/2006/content-types">
  <Default Extension="bin"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media/image5.bin" ContentType="image/jpeg"/>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media/image6.bin" ContentType="image/jpeg"/>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media/image7.bin" ContentType="image/png"/>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5.xml" ContentType="application/vnd.openxmlformats-officedocument.presentationml.notesSlide+xml"/>
  <Override PartName="/ppt/tags/tag46.xml" ContentType="application/vnd.openxmlformats-officedocument.presentationml.tags+xml"/>
  <Override PartName="/ppt/notesSlides/notesSlide2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media/image8.bin" ContentType="image/png"/>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0.xml" ContentType="application/vnd.openxmlformats-officedocument.presentationml.notesSlide+xml"/>
  <Override PartName="/ppt/media/image9.bin" ContentType="image/png"/>
  <Override PartName="/ppt/tags/tag57.xml" ContentType="application/vnd.openxmlformats-officedocument.presentationml.tags+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45"/>
  </p:notesMasterIdLst>
  <p:handoutMasterIdLst>
    <p:handoutMasterId r:id="rId46"/>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x="12192000" cy="6858000"/>
  <p:notesSz cx="6858000" cy="9144000"/>
  <p:custDataLst>
    <p:tags r:id="rId47"/>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255A3AB-A43B-4FB9-AAB5-3F0F215CF2F6}">
          <p14:sldIdLst>
            <p14:sldId id="256"/>
            <p14:sldId id="257"/>
          </p14:sldIdLst>
        </p14:section>
        <p14:section name="Parameter attribute" id="{7B5054B6-A008-45F3-B652-1081E59E62B6}">
          <p14:sldIdLst>
            <p14:sldId id="258"/>
            <p14:sldId id="259"/>
            <p14:sldId id="260"/>
            <p14:sldId id="261"/>
            <p14:sldId id="262"/>
            <p14:sldId id="263"/>
            <p14:sldId id="264"/>
            <p14:sldId id="265"/>
            <p14:sldId id="266"/>
            <p14:sldId id="267"/>
          </p14:sldIdLst>
        </p14:section>
        <p14:section name="Parameter validation" id="{D9F216FE-A770-4526-ADC3-CDB4CA8ACA0B}">
          <p14:sldIdLst>
            <p14:sldId id="268"/>
            <p14:sldId id="269"/>
            <p14:sldId id="270"/>
            <p14:sldId id="271"/>
            <p14:sldId id="272"/>
            <p14:sldId id="273"/>
            <p14:sldId id="274"/>
            <p14:sldId id="275"/>
            <p14:sldId id="276"/>
          </p14:sldIdLst>
        </p14:section>
        <p14:section name="Risk Mitigation" id="{D6B235E2-F7A0-484F-A875-608B83B07F95}">
          <p14:sldIdLst>
            <p14:sldId id="277"/>
            <p14:sldId id="278"/>
            <p14:sldId id="279"/>
            <p14:sldId id="280"/>
            <p14:sldId id="281"/>
            <p14:sldId id="282"/>
            <p14:sldId id="283"/>
          </p14:sldIdLst>
        </p14:section>
        <p14:section name="Help" id="{E8406602-96AA-47EA-9059-4E065D507854}">
          <p14:sldIdLst>
            <p14:sldId id="284"/>
            <p14:sldId id="285"/>
            <p14:sldId id="286"/>
          </p14:sldIdLst>
        </p14:section>
        <p14:section name="Output type" id="{3C448D17-67A9-40D8-B184-B7E32FF85A31}">
          <p14:sldIdLst>
            <p14:sldId id="287"/>
            <p14:sldId id="288"/>
            <p14:sldId id="289"/>
          </p14:sldIdLst>
        </p14:section>
        <p14:section name="Lab" id="{6F8CB3A6-B6AF-4CAF-B261-75B2450A9880}">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lastIdx="21" clrIdx="7">
    <p:extLst>
      <p:ext uri="{19B8F6BF-5375-455C-9EA6-DF929625EA0E}">
        <p15:presenceInfo xmlns:p15="http://schemas.microsoft.com/office/powerpoint/2012/main" userId="Kory Thacher" providerId="None"/>
      </p:ext>
    </p:extLst>
  </p:cmAuthor>
  <p:cmAuthor id="1" name="Mary Feil-Jacobs" initials="MFJ" lastIdx="43" clrIdx="1"/>
  <p:cmAuthor id="8" name="Bobby Reed" initials="BR" lastIdx="1" clrIdx="8">
    <p:extLst>
      <p:ext uri="{19B8F6BF-5375-455C-9EA6-DF929625EA0E}">
        <p15:presenceInfo xmlns:p15="http://schemas.microsoft.com/office/powerpoint/2012/main" userId="S-1-5-21-124525095-708259637-1543119021-1282804"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2]" lastIdx="3" clrIdx="9">
    <p:extLst>
      <p:ext uri="{19B8F6BF-5375-455C-9EA6-DF929625EA0E}">
        <p15:presenceInfo xmlns:p15="http://schemas.microsoft.com/office/powerpoint/2012/main" userId="S::korythac@microsoft.com::995eb0f2-f21c-467c-a947-4f8fc26d0f2e"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Daniele De Angelis" initials="DDA" lastIdx="10" clrIdx="10">
    <p:extLst>
      <p:ext uri="{19B8F6BF-5375-455C-9EA6-DF929625EA0E}">
        <p15:presenceInfo xmlns:p15="http://schemas.microsoft.com/office/powerpoint/2012/main" userId="S-1-12-1-2452767479-1291761134-4129584829-612651018"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Martijn van Geffen" initials="MvG" lastIdx="11" clrIdx="5">
    <p:extLst>
      <p:ext uri="{19B8F6BF-5375-455C-9EA6-DF929625EA0E}">
        <p15:presenceInfo xmlns:p15="http://schemas.microsoft.com/office/powerpoint/2012/main" userId="S::mavangef@microsoft.com::0d8ea57d-840a-4839-b208-007caa94e8f4" providerId="AD"/>
      </p:ext>
    </p:extLst>
  </p:cmAuthor>
  <p:cmAuthor id="6" name="Ivan Mirchev" initials="IM" lastIdx="4" clrIdx="6">
    <p:extLst>
      <p:ext uri="{19B8F6BF-5375-455C-9EA6-DF929625EA0E}">
        <p15:presenceInfo xmlns:p15="http://schemas.microsoft.com/office/powerpoint/2012/main" userId="S-1-5-21-1721254763-462695806-1538882281-3820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7"/>
    <a:srgbClr val="00317B"/>
    <a:srgbClr val="0078D7"/>
    <a:srgbClr val="969696"/>
    <a:srgbClr val="525252"/>
    <a:srgbClr val="E3008C"/>
    <a:srgbClr val="5C005C"/>
    <a:srgbClr val="603C88"/>
    <a:srgbClr val="32145A"/>
    <a:srgbClr val="B4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B41D7-3EC0-44EC-B6CF-7CED9575AB1F}" v="547" dt="2020-02-27T19:01:24.36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71406" autoAdjust="0"/>
  </p:normalViewPr>
  <p:slideViewPr>
    <p:cSldViewPr>
      <p:cViewPr varScale="1">
        <p:scale>
          <a:sx n="60" d="100"/>
          <a:sy n="60" d="100"/>
        </p:scale>
        <p:origin x="2107"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40"/>
    </p:cViewPr>
  </p:sorterViewPr>
  <p:notesViewPr>
    <p:cSldViewPr showGuides="1">
      <p:cViewPr varScale="1">
        <p:scale>
          <a:sx n="84" d="100"/>
          <a:sy n="84" d="100"/>
        </p:scale>
        <p:origin x="574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commentAuthors" Target="commentAuthors.xml"/><Relationship Id="rId8" Type="http://schemas.openxmlformats.org/officeDocument/2006/relationships/slideMaster" Target="slideMasters/slideMaster1.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dirty="0"/>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3/2/2020 1:35 PM</a:t>
            </a:fld>
            <a:endParaRPr lang="en-US" dirty="0"/>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dirty="0"/>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3/2/2020 1:35 PM</a:t>
            </a:fld>
            <a:endParaRPr lang="en-US" dirty="0"/>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12</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178039995"/>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Example: List of 30 names to create user objects for AD. However, if any of the values are wrong and checked at the parameter level, then none are created. If however, code is used to accept all rows of data and then confirm if users can be created, job would have a higher success rate, but additional coding and error handling of users not being created would need to be taken into account. Or just ensure all data is sanitized before ingesting into function. </a:t>
            </a:r>
          </a:p>
        </p:txBody>
      </p:sp>
    </p:spTree>
    <p:extLst>
      <p:ext uri="{BB962C8B-B14F-4D97-AF65-F5344CB8AC3E}">
        <p14:creationId xmlns:p14="http://schemas.microsoft.com/office/powerpoint/2010/main" val="3080529236"/>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an input from various sources, or from a CSV file that people keep changing the header column information. Easy to just add an alias instead of re-coding all variable references in code. </a:t>
            </a:r>
          </a:p>
        </p:txBody>
      </p:sp>
      <p:sp>
        <p:nvSpPr>
          <p:cNvPr id="4" name="Slide Number Placeholder 3"/>
          <p:cNvSpPr>
            <a:spLocks noGrp="1"/>
          </p:cNvSpPr>
          <p:nvPr>
            <p:ph type="sldNum" sz="quarter" idx="5"/>
          </p:nvPr>
        </p:nvSpPr>
        <p:spPr/>
        <p:txBody>
          <a:bodyPr/>
          <a:lstStyle/>
          <a:p>
            <a:fld id="{B4008EB6-D09E-4580-8CD6-DDB14511944F}" type="slidenum">
              <a:rPr lang="en-US"/>
              <a:pPr/>
              <a:t>14</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1:35 PM</a:t>
            </a:fld>
            <a:endParaRPr lang="en-US" dirty="0"/>
          </a:p>
        </p:txBody>
      </p:sp>
    </p:spTree>
    <p:extLst>
      <p:ext uri="{BB962C8B-B14F-4D97-AF65-F5344CB8AC3E}">
        <p14:creationId xmlns:p14="http://schemas.microsoft.com/office/powerpoint/2010/main" val="3498939648"/>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16</a:t>
            </a:fld>
            <a:endParaRPr lang="en-US" noProof="0" dirty="0"/>
          </a:p>
        </p:txBody>
      </p:sp>
    </p:spTree>
    <p:extLst>
      <p:ext uri="{BB962C8B-B14F-4D97-AF65-F5344CB8AC3E}">
        <p14:creationId xmlns:p14="http://schemas.microsoft.com/office/powerpoint/2010/main" val="1186928751"/>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17</a:t>
            </a:fld>
            <a:endParaRPr lang="en-US" noProof="0" dirty="0"/>
          </a:p>
        </p:txBody>
      </p:sp>
    </p:spTree>
    <p:extLst>
      <p:ext uri="{BB962C8B-B14F-4D97-AF65-F5344CB8AC3E}">
        <p14:creationId xmlns:p14="http://schemas.microsoft.com/office/powerpoint/2010/main" val="1186928751"/>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18</a:t>
            </a:fld>
            <a:endParaRPr lang="en-US" noProof="0" dirty="0"/>
          </a:p>
        </p:txBody>
      </p:sp>
    </p:spTree>
    <p:extLst>
      <p:ext uri="{BB962C8B-B14F-4D97-AF65-F5344CB8AC3E}">
        <p14:creationId xmlns:p14="http://schemas.microsoft.com/office/powerpoint/2010/main" val="1186928751"/>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19</a:t>
            </a:fld>
            <a:endParaRPr lang="en-US" noProof="0" dirty="0"/>
          </a:p>
        </p:txBody>
      </p:sp>
    </p:spTree>
    <p:extLst>
      <p:ext uri="{BB962C8B-B14F-4D97-AF65-F5344CB8AC3E}">
        <p14:creationId xmlns:p14="http://schemas.microsoft.com/office/powerpoint/2010/main" val="1186928751"/>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77848444"/>
      </p:ext>
    </p:extLst>
  </p:cSld>
  <p:clrMapOvr>
    <a:masterClrMapping/>
  </p:clrMapOvr>
</p:notes>
</file>

<file path=ppt/notesSlides/notesSlide1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21</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432617687"/>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9953541"/>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dirty="0"/>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3/2/2020 1:35 PM</a:t>
            </a:fld>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This is a repeat from the first module, but now goes into more depth on the risk mitigation process. </a:t>
            </a:r>
          </a:p>
          <a:p>
            <a:endParaRPr lang="en-US" dirty="0"/>
          </a:p>
        </p:txBody>
      </p:sp>
    </p:spTree>
    <p:extLst>
      <p:ext uri="{BB962C8B-B14F-4D97-AF65-F5344CB8AC3E}">
        <p14:creationId xmlns:p14="http://schemas.microsoft.com/office/powerpoint/2010/main" val="1525759549"/>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This is a repeat from the first module, but now goes into more depth on the risk mitigation process. </a:t>
            </a:r>
          </a:p>
          <a:p>
            <a:endParaRPr lang="en-US" dirty="0"/>
          </a:p>
        </p:txBody>
      </p:sp>
    </p:spTree>
    <p:extLst>
      <p:ext uri="{BB962C8B-B14F-4D97-AF65-F5344CB8AC3E}">
        <p14:creationId xmlns:p14="http://schemas.microsoft.com/office/powerpoint/2010/main" val="694070770"/>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777946689"/>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4118283699"/>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4991233"/>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721593030"/>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Reminder: </a:t>
            </a:r>
            <a:r>
              <a:rPr lang="en-US" dirty="0"/>
              <a:t>CTRL+J (start snippets) in ISE to have get-help syntax already created. Copy/paste into function or script from the snippet. Fill out information and get-help content is populated. Very easy. No one should ever not have Get-Help content as a good steward of code.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F1BC979-A1C0-4ED2-A678-6D3EBCD72C4B}" type="slidenum">
              <a:rPr kumimoji="0" lang="es-ES" sz="1800" b="0" i="0" u="none" strike="noStrike" kern="1200" cap="none" spc="0" normalizeH="0" baseline="0" noProof="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s-E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564560828"/>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959195213"/>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075245862"/>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806895878"/>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85074152"/>
      </p:ext>
    </p:extLst>
  </p:cSld>
  <p:clrMapOvr>
    <a:masterClrMapping/>
  </p:clrMapOvr>
</p:notes>
</file>

<file path=ppt/notesSlides/notesSlide3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35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467012217"/>
      </p:ext>
    </p:extLst>
  </p:cSld>
  <p:clrMapOvr>
    <a:masterClrMapping/>
  </p:clrMapOvr>
</p:notes>
</file>

<file path=ppt/notesSlides/notesSlide3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36</a:t>
            </a:fld>
            <a:endParaRPr lang="en-US" dirty="0"/>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p:txBody>
          <a:bodyPr/>
          <a:lstStyle/>
          <a:p>
            <a:fld id="{FEF7E070-ACE9-4688-9DF6-05A4C1EB9BC3}" type="datetime8">
              <a:rPr lang="en-US"/>
              <a:t>3/2/2020 1:35 PM</a:t>
            </a:fld>
            <a:endParaRPr lang="en-US" dirty="0"/>
          </a:p>
        </p:txBody>
      </p:sp>
    </p:spTree>
    <p:extLst>
      <p:ext uri="{BB962C8B-B14F-4D97-AF65-F5344CB8AC3E}">
        <p14:creationId xmlns:p14="http://schemas.microsoft.com/office/powerpoint/2010/main" val="1507187855"/>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080529236"/>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179266"/>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1:35 PM</a:t>
            </a:fld>
            <a:endParaRPr lang="en-US" dirty="0"/>
          </a:p>
        </p:txBody>
      </p:sp>
    </p:spTree>
    <p:extLst>
      <p:ext uri="{BB962C8B-B14F-4D97-AF65-F5344CB8AC3E}">
        <p14:creationId xmlns:p14="http://schemas.microsoft.com/office/powerpoint/2010/main" val="2941709451"/>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Controlling input for new user creation. If function then creates UPN or SMTP values based on name values, need to ensure and control when a value is required or not and what to do with the rest of the incoming data. Without the </a:t>
            </a:r>
            <a:r>
              <a:rPr lang="en-US" dirty="0" err="1"/>
              <a:t>ValueFromRemaingArgumensts</a:t>
            </a:r>
            <a:r>
              <a:rPr lang="en-US" dirty="0"/>
              <a:t>, some data is lost. </a:t>
            </a:r>
          </a:p>
        </p:txBody>
      </p:sp>
      <p:sp>
        <p:nvSpPr>
          <p:cNvPr id="4" name="Slide Number Placeholder 3"/>
          <p:cNvSpPr>
            <a:spLocks noGrp="1"/>
          </p:cNvSpPr>
          <p:nvPr>
            <p:ph type="sldNum" sz="quarter" idx="5"/>
          </p:nvPr>
        </p:nvSpPr>
        <p:spPr/>
        <p:txBody>
          <a:bodyPr/>
          <a:lstStyle/>
          <a:p>
            <a:fld id="{B4008EB6-D09E-4580-8CD6-DDB14511944F}" type="slidenum">
              <a:rPr lang="en-US"/>
              <a:pPr/>
              <a:t>9</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1:35 PM</a:t>
            </a:fld>
            <a:endParaRPr lang="en-US" dirty="0"/>
          </a:p>
        </p:txBody>
      </p:sp>
    </p:spTree>
    <p:extLst>
      <p:ext uri="{BB962C8B-B14F-4D97-AF65-F5344CB8AC3E}">
        <p14:creationId xmlns:p14="http://schemas.microsoft.com/office/powerpoint/2010/main" val="1451614595"/>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Example: This allows Surname and </a:t>
            </a:r>
            <a:r>
              <a:rPr lang="en-US" dirty="0" err="1"/>
              <a:t>GivenName</a:t>
            </a:r>
            <a:r>
              <a:rPr lang="en-US" dirty="0"/>
              <a:t> to be required and both options of if there are more than 3 names for an individual or if there are only 2 names listed for an individual. The function can control the behavior and be flexible to accept a basic variety of input values. </a:t>
            </a:r>
          </a:p>
        </p:txBody>
      </p:sp>
      <p:sp>
        <p:nvSpPr>
          <p:cNvPr id="4" name="Slide Number Placeholder 3"/>
          <p:cNvSpPr>
            <a:spLocks noGrp="1"/>
          </p:cNvSpPr>
          <p:nvPr>
            <p:ph type="sldNum" sz="quarter" idx="5"/>
          </p:nvPr>
        </p:nvSpPr>
        <p:spPr/>
        <p:txBody>
          <a:bodyPr/>
          <a:lstStyle/>
          <a:p>
            <a:fld id="{B4008EB6-D09E-4580-8CD6-DDB14511944F}" type="slidenum">
              <a:rPr lang="en-US"/>
              <a:pPr/>
              <a:t>10</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1:35 PM</a:t>
            </a:fld>
            <a:endParaRPr lang="en-US" dirty="0"/>
          </a:p>
        </p:txBody>
      </p:sp>
    </p:spTree>
    <p:extLst>
      <p:ext uri="{BB962C8B-B14F-4D97-AF65-F5344CB8AC3E}">
        <p14:creationId xmlns:p14="http://schemas.microsoft.com/office/powerpoint/2010/main" val="2943813813"/>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3270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154307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467409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1828573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974305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038541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61232904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8568633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2292942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8981967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20271589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4492983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981082895"/>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5337913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136157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58681866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45451082"/>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8754475"/>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06312696"/>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750971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8240041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8602945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53698717"/>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00705407"/>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5724331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78557903"/>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5208255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9418316"/>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40985443"/>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866674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203686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1009481"/>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64993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0437242"/>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30764002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01644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965608"/>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8641784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05948749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0396415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386529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96301704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3968031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3596590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1610204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80502810"/>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8.xml"/><Relationship Id="rId4"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bin"/><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bin"/><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bin"/><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bin"/><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6.bin"/><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4.bin"/><Relationship Id="rId2" Type="http://schemas.openxmlformats.org/officeDocument/2006/relationships/customXml" Target="../../customXml/item5.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6.bin"/><Relationship Id="rId4"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9.bin"/><Relationship Id="rId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3.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7.xml"/><Relationship Id="rId4" Type="http://schemas.openxmlformats.org/officeDocument/2006/relationships/slideLayout" Target="../slideLayouts/slideLayout15.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Mastering parameters of advanced functions</a:t>
            </a:r>
          </a:p>
        </p:txBody>
      </p:sp>
      <p:sp>
        <p:nvSpPr>
          <p:cNvPr id="4" name="Subtitle 3">
            <a:extLst>
              <a:ext uri="{FF2B5EF4-FFF2-40B4-BE49-F238E27FC236}">
                <a16:creationId xmlns:a16="http://schemas.microsoft.com/office/drawing/2014/main" id="{FCD41200-0348-40DA-922F-B3769631C1C8}"/>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6778-4129-4EB2-BA7C-2601CA0DB8FD}"/>
              </a:ext>
            </a:extLst>
          </p:cNvPr>
          <p:cNvSpPr>
            <a:spLocks noGrp="1"/>
          </p:cNvSpPr>
          <p:nvPr>
            <p:ph type="title"/>
          </p:nvPr>
        </p:nvSpPr>
        <p:spPr/>
        <p:txBody>
          <a:bodyPr/>
          <a:lstStyle/>
          <a:p>
            <a:r>
              <a:rPr lang="en-US" dirty="0"/>
              <a:t>Value From Remaining Arguments cont.</a:t>
            </a:r>
          </a:p>
        </p:txBody>
      </p:sp>
      <p:sp>
        <p:nvSpPr>
          <p:cNvPr id="10" name="Subtitle 9">
            <a:extLst>
              <a:ext uri="{FF2B5EF4-FFF2-40B4-BE49-F238E27FC236}">
                <a16:creationId xmlns:a16="http://schemas.microsoft.com/office/drawing/2014/main" id="{27AA9460-8BF5-437A-A29A-2D3ACAC1D4B2}"/>
              </a:ext>
            </a:extLst>
          </p:cNvPr>
          <p:cNvSpPr>
            <a:spLocks noGrp="1"/>
          </p:cNvSpPr>
          <p:nvPr>
            <p:ph type="subTitle" idx="1"/>
          </p:nvPr>
        </p:nvSpPr>
        <p:spPr/>
        <p:txBody>
          <a:bodyPr/>
          <a:lstStyle/>
          <a:p>
            <a:r>
              <a:rPr lang="en-AU" sz="2000" dirty="0">
                <a:solidFill>
                  <a:schemeClr val="dk1"/>
                </a:solidFill>
                <a:latin typeface="Segoe UI Light" panose="020B0502040204020203" pitchFamily="34" charset="0"/>
                <a:cs typeface="Segoe UI Light" panose="020B0502040204020203" pitchFamily="34" charset="0"/>
              </a:rPr>
              <a:t> With </a:t>
            </a:r>
            <a:r>
              <a:rPr lang="en-AU" sz="2000" dirty="0" err="1">
                <a:solidFill>
                  <a:schemeClr val="dk1"/>
                </a:solidFill>
                <a:latin typeface="Segoe UI Light" panose="020B0502040204020203" pitchFamily="34" charset="0"/>
                <a:cs typeface="Segoe UI Light" panose="020B0502040204020203" pitchFamily="34" charset="0"/>
              </a:rPr>
              <a:t>ValueFrom</a:t>
            </a:r>
            <a:r>
              <a:rPr lang="en-AU" sz="2000" baseline="0" dirty="0" err="1">
                <a:solidFill>
                  <a:schemeClr val="dk1"/>
                </a:solidFill>
                <a:latin typeface="Segoe UI Light" panose="020B0502040204020203" pitchFamily="34" charset="0"/>
                <a:cs typeface="Segoe UI Light" panose="020B0502040204020203" pitchFamily="34" charset="0"/>
              </a:rPr>
              <a:t>RemainingArguments</a:t>
            </a:r>
            <a:endParaRPr lang="en-AU" sz="2000" dirty="0">
              <a:solidFill>
                <a:schemeClr val="dk1"/>
              </a:solidFill>
              <a:latin typeface="Segoe UI Light" panose="020B0502040204020203" pitchFamily="34" charset="0"/>
              <a:cs typeface="Segoe UI Light" panose="020B0502040204020203" pitchFamily="34" charset="0"/>
            </a:endParaRPr>
          </a:p>
          <a:p>
            <a:endParaRPr lang="en-US" dirty="0"/>
          </a:p>
        </p:txBody>
      </p:sp>
      <p:grpSp>
        <p:nvGrpSpPr>
          <p:cNvPr id="14" name="Code &amp; Execute">
            <a:extLst>
              <a:ext uri="{FF2B5EF4-FFF2-40B4-BE49-F238E27FC236}">
                <a16:creationId xmlns:a16="http://schemas.microsoft.com/office/drawing/2014/main" id="{FE963A29-76AD-47D8-BDA5-1FCE892EF3A6}"/>
              </a:ext>
            </a:extLst>
          </p:cNvPr>
          <p:cNvGrpSpPr/>
          <p:nvPr>
            <p:custDataLst>
              <p:tags r:id="rId2"/>
            </p:custDataLst>
          </p:nvPr>
        </p:nvGrpSpPr>
        <p:grpSpPr>
          <a:xfrm>
            <a:off x="655638" y="1408113"/>
            <a:ext cx="10880725" cy="4819650"/>
            <a:chOff x="655638" y="1408113"/>
            <a:chExt cx="10880725" cy="4819650"/>
          </a:xfrm>
        </p:grpSpPr>
        <p:sp>
          <p:nvSpPr>
            <p:cNvPr id="12" name="Rectangle 11">
              <a:extLst>
                <a:ext uri="{FF2B5EF4-FFF2-40B4-BE49-F238E27FC236}">
                  <a16:creationId xmlns:a16="http://schemas.microsoft.com/office/drawing/2014/main" id="{BB4A34DD-CD9A-45F8-A5CB-D60262FB00DB}"/>
                </a:ext>
              </a:extLst>
            </p:cNvPr>
            <p:cNvSpPr/>
            <p:nvPr/>
          </p:nvSpPr>
          <p:spPr>
            <a:xfrm>
              <a:off x="655638" y="4876800"/>
              <a:ext cx="10880725" cy="1350963"/>
            </a:xfrm>
            <a:prstGeom prst="rect">
              <a:avLst/>
            </a:prstGeom>
            <a:solidFill>
              <a:srgbClr val="012456"/>
            </a:solidFill>
            <a:ln>
              <a:solidFill>
                <a:srgbClr val="012456"/>
              </a:solidFill>
            </a:ln>
          </p:spPr>
          <p:txBody>
            <a:bodyPr wrap="square">
              <a:noAutofit/>
            </a:bodyPr>
            <a:lstStyle/>
            <a:p>
              <a:r>
                <a:rPr lang="en-AU" sz="1800" dirty="0">
                  <a:solidFill>
                    <a:srgbClr val="F5F5F5"/>
                  </a:solidFill>
                  <a:latin typeface="Lucida Console" panose="020B0609040504020204" pitchFamily="49" charset="0"/>
                </a:rPr>
                <a:t>PS C:\&gt; </a:t>
              </a:r>
              <a:r>
                <a:rPr lang="en-AU" sz="1800" dirty="0" err="1">
                  <a:solidFill>
                    <a:srgbClr val="E0FFFF"/>
                  </a:solidFill>
                  <a:latin typeface="Lucida Console" panose="020B0609040504020204" pitchFamily="49" charset="0"/>
                </a:rPr>
                <a:t>ValueFromRemainingArguments</a:t>
              </a:r>
              <a:r>
                <a:rPr lang="en-AU" sz="1800" dirty="0">
                  <a:solidFill>
                    <a:srgbClr val="F5F5F5"/>
                  </a:solidFill>
                  <a:latin typeface="Lucida Console" panose="020B0609040504020204" pitchFamily="49" charset="0"/>
                </a:rPr>
                <a:t> </a:t>
              </a:r>
              <a:r>
                <a:rPr lang="en-AU" sz="1800" dirty="0">
                  <a:solidFill>
                    <a:srgbClr val="FFE4C4"/>
                  </a:solidFill>
                  <a:latin typeface="Lucida Console" panose="020B0609040504020204" pitchFamily="49" charset="0"/>
                </a:rPr>
                <a:t>Jane Doe Sally Smith</a:t>
              </a:r>
              <a:endParaRPr lang="en-AU" sz="1800" dirty="0">
                <a:solidFill>
                  <a:srgbClr val="EE82EE"/>
                </a:solidFill>
                <a:latin typeface="Lucida Console" panose="020B0609040504020204" pitchFamily="49" charset="0"/>
              </a:endParaRPr>
            </a:p>
            <a:p>
              <a:r>
                <a:rPr lang="en-AU" sz="1800" dirty="0">
                  <a:solidFill>
                    <a:srgbClr val="F5F5F5"/>
                  </a:solidFill>
                  <a:latin typeface="Lucida Console" panose="020B0609040504020204" pitchFamily="49" charset="0"/>
                </a:rPr>
                <a:t>$Surname Jane</a:t>
              </a:r>
            </a:p>
            <a:p>
              <a:r>
                <a:rPr lang="en-AU" sz="1800" dirty="0">
                  <a:solidFill>
                    <a:srgbClr val="F5F5F5"/>
                  </a:solidFill>
                  <a:latin typeface="Lucida Console" panose="020B0609040504020204" pitchFamily="49" charset="0"/>
                </a:rPr>
                <a:t>$</a:t>
              </a:r>
              <a:r>
                <a:rPr lang="en-AU" sz="1800" dirty="0" err="1">
                  <a:solidFill>
                    <a:srgbClr val="F5F5F5"/>
                  </a:solidFill>
                  <a:latin typeface="Lucida Console" panose="020B0609040504020204" pitchFamily="49" charset="0"/>
                </a:rPr>
                <a:t>GivenName</a:t>
              </a:r>
              <a:r>
                <a:rPr lang="en-AU" sz="1800" dirty="0">
                  <a:solidFill>
                    <a:srgbClr val="F5F5F5"/>
                  </a:solidFill>
                  <a:latin typeface="Lucida Console" panose="020B0609040504020204" pitchFamily="49" charset="0"/>
                </a:rPr>
                <a:t> Doe</a:t>
              </a:r>
            </a:p>
            <a:p>
              <a:r>
                <a:rPr lang="en-AU" sz="1800" dirty="0">
                  <a:solidFill>
                    <a:srgbClr val="F5F5F5"/>
                  </a:solidFill>
                  <a:latin typeface="Lucida Console" panose="020B0609040504020204" pitchFamily="49" charset="0"/>
                </a:rPr>
                <a:t>$</a:t>
              </a:r>
              <a:r>
                <a:rPr lang="en-AU" sz="1800" dirty="0" err="1">
                  <a:solidFill>
                    <a:srgbClr val="F5F5F5"/>
                  </a:solidFill>
                  <a:latin typeface="Lucida Console" panose="020B0609040504020204" pitchFamily="49" charset="0"/>
                </a:rPr>
                <a:t>MiddleOrOther</a:t>
              </a:r>
              <a:r>
                <a:rPr lang="en-AU" sz="1800" dirty="0">
                  <a:solidFill>
                    <a:srgbClr val="F5F5F5"/>
                  </a:solidFill>
                  <a:latin typeface="Lucida Console" panose="020B0609040504020204" pitchFamily="49" charset="0"/>
                </a:rPr>
                <a:t> Sally Smith</a:t>
              </a:r>
            </a:p>
          </p:txBody>
        </p:sp>
        <p:sp>
          <p:nvSpPr>
            <p:cNvPr id="13" name="Text Placeholder 9">
              <a:extLst>
                <a:ext uri="{FF2B5EF4-FFF2-40B4-BE49-F238E27FC236}">
                  <a16:creationId xmlns:a16="http://schemas.microsoft.com/office/drawing/2014/main" id="{EB27B355-6235-4EDD-9744-BF20818AB669}"/>
                </a:ext>
              </a:extLst>
            </p:cNvPr>
            <p:cNvSpPr txBox="1">
              <a:spLocks/>
            </p:cNvSpPr>
            <p:nvPr>
              <p:custDataLst>
                <p:tags r:id="rId3"/>
              </p:custDataLst>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AU" sz="2000" dirty="0">
                  <a:solidFill>
                    <a:srgbClr val="00008B"/>
                  </a:solidFill>
                  <a:latin typeface="Lucida Console" panose="020B0609040504020204" pitchFamily="49" charset="0"/>
                </a:rPr>
                <a:t>function</a:t>
              </a:r>
              <a:r>
                <a:rPr lang="en-AU" sz="2000" dirty="0">
                  <a:solidFill>
                    <a:prstClr val="black"/>
                  </a:solidFill>
                  <a:latin typeface="Lucida Console" panose="020B0609040504020204" pitchFamily="49" charset="0"/>
                </a:rPr>
                <a:t> </a:t>
              </a:r>
              <a:r>
                <a:rPr lang="en-AU" sz="2000" dirty="0" err="1">
                  <a:solidFill>
                    <a:srgbClr val="8A2BE2"/>
                  </a:solidFill>
                  <a:latin typeface="Lucida Console" panose="020B0609040504020204" pitchFamily="49" charset="0"/>
                </a:rPr>
                <a:t>ValueFromRemainingArguments</a:t>
              </a:r>
              <a:r>
                <a:rPr lang="en-AU" sz="2000" dirty="0">
                  <a:solidFill>
                    <a:prstClr val="black"/>
                  </a:solidFill>
                  <a:latin typeface="Lucida Console" panose="020B0609040504020204" pitchFamily="49" charset="0"/>
                </a:rPr>
                <a:t> {</a:t>
              </a:r>
            </a:p>
            <a:p>
              <a:pPr marL="0" indent="0">
                <a:buNone/>
              </a:pPr>
              <a:r>
                <a:rPr lang="en-AU" sz="2000" dirty="0">
                  <a:solidFill>
                    <a:srgbClr val="00008B"/>
                  </a:solidFill>
                  <a:latin typeface="Lucida Console" panose="020B0609040504020204" pitchFamily="49" charset="0"/>
                </a:rPr>
                <a:t>  Param</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$Surname</a:t>
              </a:r>
              <a:r>
                <a:rPr lang="en-AU" sz="2000" dirty="0">
                  <a:solidFill>
                    <a:srgbClr val="A9A9A9"/>
                  </a:solidFill>
                  <a:latin typeface="Lucida Console" panose="020B0609040504020204" pitchFamily="49" charset="0"/>
                </a:rPr>
                <a:t>,</a:t>
              </a:r>
              <a:endParaRPr lang="en-AU" sz="2000" dirty="0">
                <a:solidFill>
                  <a:srgbClr val="FF4500"/>
                </a:solidFill>
                <a:latin typeface="Lucida Console" panose="020B0609040504020204" pitchFamily="49" charset="0"/>
              </a:endParaRPr>
            </a:p>
            <a:p>
              <a:pPr marL="0" indent="0" defTabSz="914400">
                <a:buClrTx/>
                <a:buSzTx/>
                <a:buNone/>
                <a:defRPr/>
              </a:pPr>
              <a:r>
                <a:rPr lang="en-AU" sz="2000" dirty="0">
                  <a:solidFill>
                    <a:srgbClr val="A9A9A9"/>
                  </a:solidFill>
                  <a:latin typeface="Lucida Console" panose="020B0609040504020204" pitchFamily="49" charset="0"/>
                </a:rPr>
                <a:t>         [</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GivenName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endParaRPr lang="en-AU" sz="2000" dirty="0">
                <a:solidFill>
                  <a:srgbClr val="FF4500"/>
                </a:solidFill>
                <a:latin typeface="Lucida Console" panose="020B0609040504020204" pitchFamily="49" charset="0"/>
              </a:endParaRPr>
            </a:p>
            <a:p>
              <a:pPr marL="0" indent="0" defTabSz="914400">
                <a:buClrTx/>
                <a:buSzTx/>
                <a:buNone/>
                <a:defRPr/>
              </a:pP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$false</a:t>
              </a:r>
              <a:r>
                <a:rPr lang="en-AU" sz="2000" dirty="0">
                  <a:solidFill>
                    <a:srgbClr val="A9A9A9"/>
                  </a:solidFill>
                  <a:latin typeface="Lucida Console" panose="020B0609040504020204" pitchFamily="49" charset="0"/>
                </a:rPr>
                <a:t>,</a:t>
              </a:r>
            </a:p>
            <a:p>
              <a:pPr marL="0" indent="0" defTabSz="914400">
                <a:buClrTx/>
                <a:buSzTx/>
                <a:buNone/>
                <a:defRPr/>
              </a:pPr>
              <a:r>
                <a:rPr lang="en-AU" sz="2000" dirty="0">
                  <a:solidFill>
                    <a:srgbClr val="A9A9A9"/>
                  </a:solidFill>
                  <a:latin typeface="Lucida Console" panose="020B0609040504020204" pitchFamily="49" charset="0"/>
                </a:rPr>
                <a:t>         </a:t>
              </a:r>
              <a:r>
                <a:rPr lang="en-AU" sz="2000" dirty="0" err="1">
                  <a:solidFill>
                    <a:prstClr val="black"/>
                  </a:solidFill>
                  <a:latin typeface="Lucida Console" panose="020B0609040504020204" pitchFamily="49" charset="0"/>
                </a:rPr>
                <a:t>ValueFromRemainingArguments</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MiddleOrOther</a:t>
              </a:r>
              <a:r>
                <a:rPr lang="en-AU" sz="2000" dirty="0">
                  <a:solidFill>
                    <a:prstClr val="black"/>
                  </a:solidFill>
                  <a:latin typeface="Lucida Console" panose="020B0609040504020204" pitchFamily="49" charset="0"/>
                </a:rPr>
                <a:t>)</a:t>
              </a:r>
            </a:p>
            <a:p>
              <a:pPr marL="0" indent="0">
                <a:buNone/>
              </a:pPr>
              <a:r>
                <a:rPr lang="en-AU" sz="2000" dirty="0">
                  <a:solidFill>
                    <a:srgbClr val="8B0000"/>
                  </a:solidFill>
                  <a:latin typeface="Lucida Console" panose="020B0609040504020204" pitchFamily="49" charset="0"/>
                </a:rPr>
                <a:t>  "`$Surname </a:t>
              </a:r>
              <a:r>
                <a:rPr lang="en-AU" sz="2000" dirty="0">
                  <a:solidFill>
                    <a:srgbClr val="FF4500"/>
                  </a:solidFill>
                  <a:latin typeface="Lucida Console" panose="020B0609040504020204" pitchFamily="49" charset="0"/>
                </a:rPr>
                <a:t>$Surname</a:t>
              </a:r>
              <a:r>
                <a:rPr lang="en-AU" sz="2000" dirty="0">
                  <a:solidFill>
                    <a:srgbClr val="8B0000"/>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a:buNone/>
              </a:pPr>
              <a:r>
                <a:rPr lang="en-AU" sz="2000" dirty="0">
                  <a:solidFill>
                    <a:srgbClr val="8B0000"/>
                  </a:solidFill>
                  <a:latin typeface="Lucida Console" panose="020B0609040504020204" pitchFamily="49" charset="0"/>
                </a:rPr>
                <a:t>  "`$</a:t>
              </a:r>
              <a:r>
                <a:rPr lang="en-AU" sz="2000" dirty="0" err="1">
                  <a:solidFill>
                    <a:srgbClr val="8B0000"/>
                  </a:solidFill>
                  <a:latin typeface="Lucida Console" panose="020B0609040504020204" pitchFamily="49" charset="0"/>
                </a:rPr>
                <a:t>GivenName</a:t>
              </a:r>
              <a:r>
                <a:rPr lang="en-AU" sz="2000" dirty="0">
                  <a:solidFill>
                    <a:srgbClr val="8B0000"/>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GivenName</a:t>
              </a:r>
              <a:r>
                <a:rPr lang="en-AU" sz="2000" dirty="0">
                  <a:solidFill>
                    <a:srgbClr val="8B0000"/>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defTabSz="914400">
                <a:buClrTx/>
                <a:buSzTx/>
                <a:buNone/>
                <a:defRPr/>
              </a:pPr>
              <a:r>
                <a:rPr lang="en-AU" sz="2000" dirty="0">
                  <a:solidFill>
                    <a:srgbClr val="8B0000"/>
                  </a:solidFill>
                  <a:latin typeface="Lucida Console" panose="020B0609040504020204" pitchFamily="49" charset="0"/>
                </a:rPr>
                <a:t>  "`$</a:t>
              </a:r>
              <a:r>
                <a:rPr lang="en-AU" sz="2000" dirty="0" err="1">
                  <a:solidFill>
                    <a:srgbClr val="8B0000"/>
                  </a:solidFill>
                  <a:latin typeface="Lucida Console" panose="020B0609040504020204" pitchFamily="49" charset="0"/>
                </a:rPr>
                <a:t>MiddleOrOther</a:t>
              </a:r>
              <a:r>
                <a:rPr lang="en-AU" sz="2000" dirty="0">
                  <a:solidFill>
                    <a:srgbClr val="8B0000"/>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MiddleOrOther</a:t>
              </a:r>
              <a:r>
                <a:rPr lang="en-AU" sz="2000" dirty="0">
                  <a:solidFill>
                    <a:srgbClr val="8B0000"/>
                  </a:solidFill>
                  <a:latin typeface="Lucida Console" panose="020B0609040504020204" pitchFamily="49" charset="0"/>
                </a:rPr>
                <a:t>“</a:t>
              </a:r>
            </a:p>
            <a:p>
              <a:pPr marL="0" indent="0" defTabSz="914400">
                <a:buClrTx/>
                <a:buSzTx/>
                <a:buNone/>
                <a:defRPr/>
              </a:pPr>
              <a:r>
                <a:rPr lang="en-AU" sz="2000" dirty="0">
                  <a:solidFill>
                    <a:prstClr val="black"/>
                  </a:solidFill>
                  <a:latin typeface="Lucida Console" panose="020B0609040504020204" pitchFamily="49" charset="0"/>
                </a:rPr>
                <a:t>}</a:t>
              </a:r>
            </a:p>
          </p:txBody>
        </p:sp>
      </p:grpSp>
      <p:sp>
        <p:nvSpPr>
          <p:cNvPr id="16" name="Rectangle 15">
            <a:extLst>
              <a:ext uri="{FF2B5EF4-FFF2-40B4-BE49-F238E27FC236}">
                <a16:creationId xmlns:a16="http://schemas.microsoft.com/office/drawing/2014/main" id="{ECA1A99A-58E6-431C-BEF8-5F36E4410F97}"/>
              </a:ext>
            </a:extLst>
          </p:cNvPr>
          <p:cNvSpPr/>
          <p:nvPr/>
        </p:nvSpPr>
        <p:spPr>
          <a:xfrm>
            <a:off x="652916" y="4876800"/>
            <a:ext cx="10880725" cy="1350962"/>
          </a:xfrm>
          <a:prstGeom prst="rect">
            <a:avLst/>
          </a:prstGeom>
          <a:solidFill>
            <a:srgbClr val="012456"/>
          </a:solidFill>
          <a:ln>
            <a:solidFill>
              <a:srgbClr val="012456"/>
            </a:solidFill>
          </a:ln>
        </p:spPr>
        <p:txBody>
          <a:bodyPr wrap="square">
            <a:noAutofit/>
          </a:bodyPr>
          <a:lstStyle/>
          <a:p>
            <a:r>
              <a:rPr lang="en-AU" sz="2000" dirty="0">
                <a:solidFill>
                  <a:srgbClr val="F5F5F5"/>
                </a:solidFill>
                <a:latin typeface="Lucida Console" panose="020B0609040504020204" pitchFamily="49" charset="0"/>
              </a:rPr>
              <a:t>PS C:\&gt; </a:t>
            </a:r>
            <a:r>
              <a:rPr lang="en-AU" sz="2000" dirty="0" err="1">
                <a:solidFill>
                  <a:srgbClr val="E0FFFF"/>
                </a:solidFill>
                <a:latin typeface="Lucida Console" panose="020B0609040504020204" pitchFamily="49" charset="0"/>
              </a:rPr>
              <a:t>ValueFromRemainingArguments</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Jane Doe</a:t>
            </a:r>
            <a:endParaRPr lang="en-AU" sz="2000" dirty="0">
              <a:solidFill>
                <a:srgbClr val="EE82EE"/>
              </a:solidFill>
              <a:latin typeface="Lucida Console" panose="020B0609040504020204" pitchFamily="49" charset="0"/>
            </a:endParaRPr>
          </a:p>
          <a:p>
            <a:r>
              <a:rPr lang="en-AU" sz="2000" dirty="0">
                <a:solidFill>
                  <a:srgbClr val="F5F5F5"/>
                </a:solidFill>
                <a:latin typeface="Lucida Console" panose="020B0609040504020204" pitchFamily="49" charset="0"/>
              </a:rPr>
              <a:t>$Surname Jane</a:t>
            </a:r>
          </a:p>
          <a:p>
            <a:r>
              <a:rPr lang="en-AU" sz="2000" dirty="0">
                <a:solidFill>
                  <a:srgbClr val="F5F5F5"/>
                </a:solidFill>
                <a:latin typeface="Lucida Console" panose="020B0609040504020204" pitchFamily="49" charset="0"/>
              </a:rPr>
              <a:t>$</a:t>
            </a:r>
            <a:r>
              <a:rPr lang="en-AU" sz="2000" dirty="0" err="1">
                <a:solidFill>
                  <a:srgbClr val="F5F5F5"/>
                </a:solidFill>
                <a:latin typeface="Lucida Console" panose="020B0609040504020204" pitchFamily="49" charset="0"/>
              </a:rPr>
              <a:t>GivenName</a:t>
            </a:r>
            <a:r>
              <a:rPr lang="en-AU" sz="2000" dirty="0">
                <a:solidFill>
                  <a:srgbClr val="F5F5F5"/>
                </a:solidFill>
                <a:latin typeface="Lucida Console" panose="020B0609040504020204" pitchFamily="49" charset="0"/>
              </a:rPr>
              <a:t> Doe</a:t>
            </a:r>
          </a:p>
          <a:p>
            <a:r>
              <a:rPr lang="en-AU" sz="2000" dirty="0">
                <a:solidFill>
                  <a:srgbClr val="F5F5F5"/>
                </a:solidFill>
                <a:latin typeface="Lucida Console" panose="020B0609040504020204" pitchFamily="49" charset="0"/>
              </a:rPr>
              <a:t>$</a:t>
            </a:r>
            <a:r>
              <a:rPr lang="en-AU" sz="2000" dirty="0" err="1">
                <a:solidFill>
                  <a:srgbClr val="F5F5F5"/>
                </a:solidFill>
                <a:latin typeface="Lucida Console" panose="020B0609040504020204" pitchFamily="49" charset="0"/>
              </a:rPr>
              <a:t>MiddleOrOther</a:t>
            </a:r>
            <a:endParaRPr lang="en-AU" sz="2000" dirty="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1312635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dirty="0">
                <a:solidFill>
                  <a:srgbClr val="000000"/>
                </a:solidFill>
                <a:latin typeface="Segoe UI Semibold" panose="020B0702040204020203" pitchFamily="34" charset="0"/>
              </a:rPr>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dirty="0"/>
              <a:t>Parameter Attributes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4777311"/>
      </p:ext>
    </p:extLst>
  </p:cSld>
  <p:clrMapOvr>
    <a:masterClrMapping/>
  </p:clrMapOvr>
  <p:transition spd="slow"/>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Validation Attributes</a:t>
            </a:r>
            <a:endParaRPr lang="en-AU" dirty="0"/>
          </a:p>
        </p:txBody>
      </p:sp>
      <p:sp>
        <p:nvSpPr>
          <p:cNvPr id="3" name="Content Placeholder 2"/>
          <p:cNvSpPr>
            <a:spLocks noGrp="1"/>
          </p:cNvSpPr>
          <p:nvPr>
            <p:ph sz="quarter" idx="13"/>
          </p:nvPr>
        </p:nvSpPr>
        <p:spPr>
          <a:xfrm>
            <a:off x="655638" y="1408114"/>
            <a:ext cx="10880726" cy="3011486"/>
          </a:xfrm>
        </p:spPr>
        <p:txBody>
          <a:bodyPr>
            <a:normAutofit/>
          </a:bodyPr>
          <a:lstStyle/>
          <a:p>
            <a:r>
              <a:rPr lang="en-US" dirty="0"/>
              <a:t>Validation attributes provide built-in validation capabilities to minimize script logic and allow the PowerShell engine to handle it instead</a:t>
            </a:r>
          </a:p>
          <a:p>
            <a:r>
              <a:rPr lang="en-US" dirty="0"/>
              <a:t>Runs check before any code is executed</a:t>
            </a:r>
          </a:p>
          <a:p>
            <a:r>
              <a:rPr lang="en-US" dirty="0"/>
              <a:t>Developer may decide to accept ‘garbage in’ and deal with inconsistencies of data in code vs. at the parameter level</a:t>
            </a:r>
          </a:p>
          <a:p>
            <a:endParaRPr lang="en-US" dirty="0"/>
          </a:p>
          <a:p>
            <a:pPr marL="0" indent="0">
              <a:buNone/>
            </a:pPr>
            <a:endParaRPr lang="en-US" dirty="0"/>
          </a:p>
          <a:p>
            <a:pPr lvl="2">
              <a:buFontTx/>
              <a:buChar char="-"/>
            </a:pPr>
            <a:endParaRPr lang="en-AU" sz="2400" dirty="0"/>
          </a:p>
          <a:p>
            <a:pPr lvl="1">
              <a:buFontTx/>
              <a:buChar char="-"/>
            </a:pPr>
            <a:endParaRPr lang="en-US" sz="2753" dirty="0"/>
          </a:p>
        </p:txBody>
      </p:sp>
      <p:sp>
        <p:nvSpPr>
          <p:cNvPr id="5" name="Content Placeholder 6">
            <a:extLst>
              <a:ext uri="{FF2B5EF4-FFF2-40B4-BE49-F238E27FC236}">
                <a16:creationId xmlns:a16="http://schemas.microsoft.com/office/drawing/2014/main" id="{B422A6D5-D702-4F16-9E96-1DE1B1C7EE01}"/>
              </a:ext>
            </a:extLst>
          </p:cNvPr>
          <p:cNvSpPr txBox="1">
            <a:spLocks/>
          </p:cNvSpPr>
          <p:nvPr>
            <p:custDataLst>
              <p:tags r:id="rId2"/>
            </p:custDataLst>
          </p:nvPr>
        </p:nvSpPr>
        <p:spPr>
          <a:xfrm>
            <a:off x="1830779" y="3766745"/>
            <a:ext cx="8530442" cy="2215991"/>
          </a:xfrm>
          <a:prstGeom prst="rect">
            <a:avLst/>
          </a:prstGeom>
        </p:spPr>
        <p:txBody>
          <a:bodyPr vert="horz" wrap="square" lIns="0" tIns="0" rIns="0" bIns="0" numCol="2" rtlCol="0">
            <a:sp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sz="2400" dirty="0"/>
              <a:t>Alias</a:t>
            </a:r>
          </a:p>
          <a:p>
            <a:r>
              <a:rPr lang="en-US" sz="2400" dirty="0" err="1"/>
              <a:t>AllowNull</a:t>
            </a:r>
            <a:endParaRPr lang="en-US" sz="2400" dirty="0"/>
          </a:p>
          <a:p>
            <a:r>
              <a:rPr lang="en-US" sz="2400" dirty="0" err="1"/>
              <a:t>AllowEmptyString</a:t>
            </a:r>
            <a:endParaRPr lang="en-US" sz="2400" dirty="0"/>
          </a:p>
          <a:p>
            <a:r>
              <a:rPr lang="en-US" sz="2400" dirty="0" err="1"/>
              <a:t>AllowEmptyCollection</a:t>
            </a:r>
            <a:endParaRPr lang="en-US" sz="2400" dirty="0"/>
          </a:p>
          <a:p>
            <a:r>
              <a:rPr lang="en-US" sz="2400" dirty="0" err="1"/>
              <a:t>ValidateCount</a:t>
            </a:r>
            <a:endParaRPr lang="en-US" sz="2400" dirty="0"/>
          </a:p>
          <a:p>
            <a:r>
              <a:rPr lang="en-US" sz="2400" dirty="0" err="1"/>
              <a:t>ValidateLength</a:t>
            </a:r>
            <a:endParaRPr lang="en-US" sz="2400" dirty="0"/>
          </a:p>
          <a:p>
            <a:r>
              <a:rPr lang="en-US" sz="2400" dirty="0" err="1"/>
              <a:t>ValidatePattern</a:t>
            </a:r>
            <a:endParaRPr lang="en-US" sz="2400" dirty="0"/>
          </a:p>
          <a:p>
            <a:r>
              <a:rPr lang="en-US" sz="2400" dirty="0" err="1"/>
              <a:t>ValidateRange</a:t>
            </a:r>
            <a:endParaRPr lang="en-US" sz="2400" dirty="0"/>
          </a:p>
          <a:p>
            <a:r>
              <a:rPr lang="en-US" sz="2400" dirty="0" err="1"/>
              <a:t>ValidateScript</a:t>
            </a:r>
            <a:endParaRPr lang="en-US" sz="2400" dirty="0"/>
          </a:p>
          <a:p>
            <a:r>
              <a:rPr lang="en-US" sz="2400" dirty="0" err="1"/>
              <a:t>ValidateSet</a:t>
            </a:r>
            <a:endParaRPr lang="en-US" sz="2400" dirty="0"/>
          </a:p>
          <a:p>
            <a:r>
              <a:rPr lang="en-US" sz="2400" dirty="0" err="1"/>
              <a:t>ValidateNotNull</a:t>
            </a:r>
            <a:endParaRPr lang="en-US" sz="2400" dirty="0"/>
          </a:p>
          <a:p>
            <a:r>
              <a:rPr lang="en-US" sz="2400" dirty="0" err="1"/>
              <a:t>ValidateNotNullOrEmpty</a:t>
            </a:r>
            <a:endParaRPr lang="en-US" sz="2400" dirty="0"/>
          </a:p>
        </p:txBody>
      </p:sp>
    </p:spTree>
    <p:custDataLst>
      <p:tags r:id="rId1"/>
    </p:custDataLst>
    <p:extLst>
      <p:ext uri="{BB962C8B-B14F-4D97-AF65-F5344CB8AC3E}">
        <p14:creationId xmlns:p14="http://schemas.microsoft.com/office/powerpoint/2010/main" val="2524361148"/>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7E6D-41AE-40EC-8E2C-1394A833D262}"/>
              </a:ext>
            </a:extLst>
          </p:cNvPr>
          <p:cNvSpPr>
            <a:spLocks noGrp="1"/>
          </p:cNvSpPr>
          <p:nvPr>
            <p:ph type="title"/>
          </p:nvPr>
        </p:nvSpPr>
        <p:spPr>
          <a:xfrm>
            <a:off x="655638" y="320040"/>
            <a:ext cx="10880725" cy="461665"/>
          </a:xfrm>
        </p:spPr>
        <p:txBody>
          <a:bodyPr/>
          <a:lstStyle/>
          <a:p>
            <a:r>
              <a:rPr lang="en-US" dirty="0"/>
              <a:t>[Alias()] Attribute</a:t>
            </a:r>
          </a:p>
        </p:txBody>
      </p:sp>
      <p:sp>
        <p:nvSpPr>
          <p:cNvPr id="3" name="Content Placeholder 2">
            <a:extLst>
              <a:ext uri="{FF2B5EF4-FFF2-40B4-BE49-F238E27FC236}">
                <a16:creationId xmlns:a16="http://schemas.microsoft.com/office/drawing/2014/main" id="{8136D991-DC43-416D-ABD6-DFFFD9A97DF2}"/>
              </a:ext>
            </a:extLst>
          </p:cNvPr>
          <p:cNvSpPr>
            <a:spLocks noGrp="1"/>
          </p:cNvSpPr>
          <p:nvPr>
            <p:ph sz="quarter" idx="13"/>
          </p:nvPr>
        </p:nvSpPr>
        <p:spPr>
          <a:xfrm>
            <a:off x="655638" y="1408114"/>
            <a:ext cx="10880726" cy="4819650"/>
          </a:xfrm>
        </p:spPr>
        <p:txBody>
          <a:bodyPr>
            <a:normAutofit/>
          </a:bodyPr>
          <a:lstStyle/>
          <a:p>
            <a:r>
              <a:rPr lang="en-AU" dirty="0"/>
              <a:t>Establishes an alternate name for a parameter</a:t>
            </a:r>
          </a:p>
          <a:p>
            <a:endParaRPr lang="en-AU" dirty="0"/>
          </a:p>
          <a:p>
            <a:r>
              <a:rPr lang="en-AU" dirty="0"/>
              <a:t>An unlimited number of aliases can be assigned</a:t>
            </a:r>
          </a:p>
          <a:p>
            <a:pPr marL="0" indent="0">
              <a:buNone/>
            </a:pPr>
            <a:endParaRPr lang="en-AU" dirty="0"/>
          </a:p>
          <a:p>
            <a:pPr marL="0" indent="0">
              <a:buNone/>
            </a:pPr>
            <a:r>
              <a:rPr lang="en-AU" dirty="0"/>
              <a:t>Example:</a:t>
            </a:r>
          </a:p>
          <a:p>
            <a:pPr marL="0" indent="0">
              <a:buNone/>
            </a:pPr>
            <a:r>
              <a:rPr lang="en-AU" dirty="0" err="1"/>
              <a:t>MachineName</a:t>
            </a:r>
            <a:r>
              <a:rPr lang="en-AU" dirty="0"/>
              <a:t> and CN are aliases for the </a:t>
            </a:r>
            <a:r>
              <a:rPr lang="en-AU" dirty="0" err="1"/>
              <a:t>ComputerName</a:t>
            </a:r>
            <a:r>
              <a:rPr lang="en-AU" dirty="0"/>
              <a:t> Parameter</a:t>
            </a:r>
          </a:p>
          <a:p>
            <a:endParaRPr lang="en-AU" dirty="0"/>
          </a:p>
          <a:p>
            <a:pPr marL="0" indent="0">
              <a:buNone/>
            </a:pPr>
            <a:r>
              <a:rPr lang="pt-BR" sz="2000" dirty="0">
                <a:solidFill>
                  <a:srgbClr val="00008B"/>
                </a:solidFill>
                <a:latin typeface="Lucida Console" panose="020B0609040504020204" pitchFamily="49" charset="0"/>
              </a:rPr>
              <a:t>Param</a:t>
            </a:r>
            <a:r>
              <a:rPr lang="pt-BR" sz="2000" dirty="0">
                <a:solidFill>
                  <a:prstClr val="black"/>
                </a:solidFill>
                <a:latin typeface="Lucida Console" panose="020B0609040504020204" pitchFamily="49" charset="0"/>
              </a:rPr>
              <a:t> (</a:t>
            </a:r>
            <a:r>
              <a:rPr lang="pt-BR" sz="2000" dirty="0">
                <a:solidFill>
                  <a:srgbClr val="A9A9A9"/>
                </a:solidFill>
                <a:latin typeface="Lucida Console" panose="020B0609040504020204" pitchFamily="49" charset="0"/>
              </a:rPr>
              <a:t>[</a:t>
            </a:r>
            <a:r>
              <a:rPr lang="pt-BR" sz="2000" dirty="0">
                <a:solidFill>
                  <a:srgbClr val="008080"/>
                </a:solidFill>
                <a:latin typeface="Lucida Console" panose="020B0609040504020204" pitchFamily="49" charset="0"/>
              </a:rPr>
              <a:t>parameter</a:t>
            </a:r>
            <a:r>
              <a:rPr lang="pt-BR" sz="2000" dirty="0">
                <a:solidFill>
                  <a:prstClr val="black"/>
                </a:solidFill>
                <a:latin typeface="Lucida Console" panose="020B0609040504020204" pitchFamily="49" charset="0"/>
              </a:rPr>
              <a:t>()</a:t>
            </a:r>
            <a:r>
              <a:rPr lang="pt-BR" sz="2000" dirty="0">
                <a:solidFill>
                  <a:srgbClr val="A9A9A9"/>
                </a:solidFill>
                <a:latin typeface="Lucida Console" panose="020B0609040504020204" pitchFamily="49" charset="0"/>
              </a:rPr>
              <a:t>][</a:t>
            </a:r>
            <a:r>
              <a:rPr lang="pt-BR" sz="2000" dirty="0">
                <a:solidFill>
                  <a:schemeClr val="accent1"/>
                </a:solidFill>
                <a:latin typeface="Lucida Console" panose="020B0609040504020204" pitchFamily="49" charset="0"/>
              </a:rPr>
              <a:t>alias</a:t>
            </a:r>
            <a:r>
              <a:rPr lang="pt-BR" sz="2000" dirty="0">
                <a:solidFill>
                  <a:prstClr val="black"/>
                </a:solidFill>
                <a:latin typeface="Lucida Console" panose="020B0609040504020204" pitchFamily="49" charset="0"/>
              </a:rPr>
              <a:t>(</a:t>
            </a:r>
            <a:r>
              <a:rPr lang="pt-BR" sz="2000" dirty="0">
                <a:solidFill>
                  <a:srgbClr val="8B0000"/>
                </a:solidFill>
                <a:latin typeface="Lucida Console" panose="020B0609040504020204" pitchFamily="49" charset="0"/>
              </a:rPr>
              <a:t>"CN"</a:t>
            </a:r>
            <a:r>
              <a:rPr lang="pt-BR" sz="2000" dirty="0">
                <a:solidFill>
                  <a:srgbClr val="A9A9A9"/>
                </a:solidFill>
                <a:latin typeface="Lucida Console" panose="020B0609040504020204" pitchFamily="49" charset="0"/>
              </a:rPr>
              <a:t>,</a:t>
            </a:r>
            <a:r>
              <a:rPr lang="pt-BR" sz="2000" dirty="0">
                <a:solidFill>
                  <a:srgbClr val="8B0000"/>
                </a:solidFill>
                <a:latin typeface="Lucida Console" panose="020B0609040504020204" pitchFamily="49" charset="0"/>
              </a:rPr>
              <a:t>"MachineName""Laptop"</a:t>
            </a:r>
            <a:r>
              <a:rPr lang="pt-BR" sz="2000" dirty="0">
                <a:solidFill>
                  <a:srgbClr val="A9A9A9"/>
                </a:solidFill>
                <a:latin typeface="Lucida Console" panose="020B0609040504020204" pitchFamily="49" charset="0"/>
              </a:rPr>
              <a:t>,</a:t>
            </a:r>
            <a:r>
              <a:rPr lang="pt-BR" sz="2000" dirty="0">
                <a:solidFill>
                  <a:srgbClr val="8B0000"/>
                </a:solidFill>
                <a:latin typeface="Lucida Console" panose="020B0609040504020204" pitchFamily="49" charset="0"/>
              </a:rPr>
              <a:t>“Device"</a:t>
            </a:r>
            <a:r>
              <a:rPr lang="pt-BR" sz="2000" dirty="0">
                <a:solidFill>
                  <a:prstClr val="black"/>
                </a:solidFill>
                <a:latin typeface="Lucida Console" panose="020B0609040504020204" pitchFamily="49" charset="0"/>
              </a:rPr>
              <a:t>)</a:t>
            </a:r>
            <a:r>
              <a:rPr lang="pt-BR" sz="2000" dirty="0">
                <a:solidFill>
                  <a:srgbClr val="A9A9A9"/>
                </a:solidFill>
                <a:latin typeface="Lucida Console" panose="020B0609040504020204" pitchFamily="49" charset="0"/>
              </a:rPr>
              <a:t>]</a:t>
            </a:r>
            <a:endParaRPr lang="pt-BR" sz="2000" dirty="0">
              <a:solidFill>
                <a:prstClr val="black"/>
              </a:solidFill>
              <a:latin typeface="Lucida Console" panose="020B0609040504020204" pitchFamily="49" charset="0"/>
            </a:endParaRPr>
          </a:p>
          <a:p>
            <a:pPr marL="0" indent="0">
              <a:buNone/>
            </a:pP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p>
            <a:endParaRPr lang="en-AU" dirty="0"/>
          </a:p>
          <a:p>
            <a:endParaRPr lang="en-AU" dirty="0"/>
          </a:p>
          <a:p>
            <a:endParaRPr lang="en-US" dirty="0"/>
          </a:p>
        </p:txBody>
      </p:sp>
    </p:spTree>
    <p:custDataLst>
      <p:tags r:id="rId1"/>
    </p:custDataLst>
    <p:extLst>
      <p:ext uri="{BB962C8B-B14F-4D97-AF65-F5344CB8AC3E}">
        <p14:creationId xmlns:p14="http://schemas.microsoft.com/office/powerpoint/2010/main" val="3291008755"/>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28F3-54A6-4250-A166-6657F7CCBAEF}"/>
              </a:ext>
            </a:extLst>
          </p:cNvPr>
          <p:cNvSpPr>
            <a:spLocks noGrp="1"/>
          </p:cNvSpPr>
          <p:nvPr>
            <p:ph type="title"/>
          </p:nvPr>
        </p:nvSpPr>
        <p:spPr>
          <a:xfrm>
            <a:off x="655638" y="320040"/>
            <a:ext cx="10880725" cy="461665"/>
          </a:xfrm>
        </p:spPr>
        <p:txBody>
          <a:bodyPr/>
          <a:lstStyle/>
          <a:p>
            <a:r>
              <a:rPr lang="en-US" dirty="0"/>
              <a:t>[</a:t>
            </a:r>
            <a:r>
              <a:rPr lang="en-US" dirty="0" err="1"/>
              <a:t>ValidateSet</a:t>
            </a:r>
            <a:r>
              <a:rPr lang="en-US" dirty="0"/>
              <a:t>()] Attribute</a:t>
            </a:r>
          </a:p>
        </p:txBody>
      </p:sp>
      <p:sp>
        <p:nvSpPr>
          <p:cNvPr id="3" name="Content Placeholder 2">
            <a:extLst>
              <a:ext uri="{FF2B5EF4-FFF2-40B4-BE49-F238E27FC236}">
                <a16:creationId xmlns:a16="http://schemas.microsoft.com/office/drawing/2014/main" id="{3FBBB2DA-12B3-4DEB-8B7C-2625111130C9}"/>
              </a:ext>
            </a:extLst>
          </p:cNvPr>
          <p:cNvSpPr>
            <a:spLocks noGrp="1"/>
          </p:cNvSpPr>
          <p:nvPr>
            <p:ph sz="quarter" idx="13"/>
          </p:nvPr>
        </p:nvSpPr>
        <p:spPr>
          <a:xfrm>
            <a:off x="655638" y="1408114"/>
            <a:ext cx="10880726" cy="4819650"/>
          </a:xfrm>
        </p:spPr>
        <p:txBody>
          <a:bodyPr>
            <a:normAutofit/>
          </a:bodyPr>
          <a:lstStyle/>
          <a:p>
            <a:r>
              <a:rPr lang="en-US" dirty="0"/>
              <a:t>Specifies a set of valid values for a parameter or variable</a:t>
            </a:r>
          </a:p>
          <a:p>
            <a:r>
              <a:rPr lang="en-US" dirty="0"/>
              <a:t>PowerShell generates an error if a value does not exist in the set</a:t>
            </a:r>
          </a:p>
          <a:p>
            <a:pPr marL="0" indent="0">
              <a:buNone/>
            </a:pPr>
            <a:endParaRPr lang="en-AU" dirty="0"/>
          </a:p>
          <a:p>
            <a:pPr marL="0" indent="0">
              <a:buNone/>
            </a:pPr>
            <a:r>
              <a:rPr lang="en-AU" dirty="0"/>
              <a:t>Example:</a:t>
            </a:r>
          </a:p>
          <a:p>
            <a:pPr marL="0" indent="0">
              <a:buNone/>
            </a:pPr>
            <a:r>
              <a:rPr lang="en-AU" dirty="0"/>
              <a:t>Create a validate set to simplify returning CPU performance counter values</a:t>
            </a:r>
          </a:p>
          <a:p>
            <a:pPr marL="0" indent="0">
              <a:buNone/>
            </a:pPr>
            <a:r>
              <a:rPr lang="en-AU" sz="2000" dirty="0">
                <a:solidFill>
                  <a:srgbClr val="00008B"/>
                </a:solidFill>
                <a:latin typeface="Lucida Console" panose="020B0609040504020204" pitchFamily="49" charset="0"/>
              </a:rPr>
              <a:t>function</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Get-</a:t>
            </a:r>
            <a:r>
              <a:rPr lang="en-AU" sz="2000" dirty="0" err="1">
                <a:solidFill>
                  <a:srgbClr val="8A2BE2"/>
                </a:solidFill>
                <a:latin typeface="Lucida Console" panose="020B0609040504020204" pitchFamily="49" charset="0"/>
              </a:rPr>
              <a:t>CpuCounter</a:t>
            </a:r>
            <a:r>
              <a:rPr lang="en-AU" sz="2000" dirty="0">
                <a:solidFill>
                  <a:prstClr val="black"/>
                </a:solidFill>
                <a:latin typeface="Lucida Console" panose="020B0609040504020204" pitchFamily="49" charset="0"/>
              </a:rPr>
              <a:t> {</a:t>
            </a:r>
          </a:p>
          <a:p>
            <a:pPr marL="0" indent="0">
              <a:buNone/>
            </a:pPr>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ValidateSet</a:t>
            </a:r>
            <a:r>
              <a:rPr lang="en-AU" sz="2000" dirty="0">
                <a:solidFill>
                  <a:prstClr val="black"/>
                </a:solidFill>
                <a:latin typeface="Lucida Console" panose="020B0609040504020204" pitchFamily="49" charset="0"/>
              </a:rPr>
              <a:t>(</a:t>
            </a:r>
            <a:r>
              <a:rPr lang="en-AU" sz="2000" dirty="0">
                <a:solidFill>
                  <a:srgbClr val="8B0000"/>
                </a:solidFill>
                <a:latin typeface="Lucida Console" panose="020B0609040504020204" pitchFamily="49" charset="0"/>
              </a:rPr>
              <a:t>"% Processor Time"</a:t>
            </a:r>
            <a:r>
              <a:rPr lang="en-AU" sz="2000" dirty="0">
                <a:solidFill>
                  <a:srgbClr val="A9A9A9"/>
                </a:solidFill>
                <a:latin typeface="Lucida Console" panose="020B0609040504020204" pitchFamily="49" charset="0"/>
              </a:rPr>
              <a:t>,</a:t>
            </a:r>
            <a:r>
              <a:rPr lang="en-AU" sz="2000" dirty="0">
                <a:solidFill>
                  <a:srgbClr val="8B0000"/>
                </a:solidFill>
                <a:latin typeface="Lucida Console" panose="020B0609040504020204" pitchFamily="49" charset="0"/>
              </a:rPr>
              <a:t>"% Privileged Time"</a:t>
            </a:r>
            <a:r>
              <a:rPr lang="en-AU" sz="2000" dirty="0">
                <a:solidFill>
                  <a:srgbClr val="A9A9A9"/>
                </a:solidFill>
                <a:latin typeface="Lucida Console" panose="020B0609040504020204" pitchFamily="49" charset="0"/>
              </a:rPr>
              <a:t>,</a:t>
            </a:r>
            <a:r>
              <a:rPr lang="en-AU" sz="2000" dirty="0">
                <a:solidFill>
                  <a:srgbClr val="8B0000"/>
                </a:solidFill>
                <a:latin typeface="Lucida Console" panose="020B0609040504020204" pitchFamily="49" charset="0"/>
              </a:rPr>
              <a:t>"% User Time"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perfcounter</a:t>
            </a:r>
            <a:r>
              <a:rPr lang="en-AU" sz="2000" dirty="0">
                <a:solidFill>
                  <a:prstClr val="black"/>
                </a:solidFill>
                <a:latin typeface="Lucida Console" panose="020B0609040504020204" pitchFamily="49" charset="0"/>
              </a:rPr>
              <a:t>)</a:t>
            </a:r>
          </a:p>
          <a:p>
            <a:pPr marL="0" indent="0">
              <a:buNone/>
            </a:pPr>
            <a:r>
              <a:rPr lang="en-AU" sz="2000" dirty="0">
                <a:solidFill>
                  <a:srgbClr val="0000FF"/>
                </a:solidFill>
                <a:latin typeface="Lucida Console" panose="020B0609040504020204" pitchFamily="49" charset="0"/>
              </a:rPr>
              <a:t>  Get-Counter</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-Counter</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"\Processor(_Total)\</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perfcounter</a:t>
            </a:r>
            <a:r>
              <a:rPr lang="en-AU" sz="2000" dirty="0">
                <a:solidFill>
                  <a:srgbClr val="8B0000"/>
                </a:solidFill>
                <a:latin typeface="Lucida Console" panose="020B0609040504020204" pitchFamily="49" charset="0"/>
              </a:rPr>
              <a:t>"</a:t>
            </a:r>
          </a:p>
          <a:p>
            <a:pPr marL="0" indent="0">
              <a:buNone/>
            </a:pPr>
            <a:r>
              <a:rPr lang="en-AU" sz="2000" dirty="0">
                <a:solidFill>
                  <a:prstClr val="black"/>
                </a:solidFill>
                <a:latin typeface="Lucida Console" panose="020B0609040504020204" pitchFamily="49" charset="0"/>
              </a:rPr>
              <a:t>}</a:t>
            </a:r>
          </a:p>
          <a:p>
            <a:pPr marL="0" indent="0">
              <a:buNone/>
            </a:pPr>
            <a:endParaRPr lang="en-AU"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A380A7A-106E-4C8F-835D-62AC71D51C6C}"/>
              </a:ext>
            </a:extLst>
          </p:cNvPr>
          <p:cNvPicPr>
            <a:picLocks noChangeAspect="1"/>
          </p:cNvPicPr>
          <p:nvPr/>
        </p:nvPicPr>
        <p:blipFill>
          <a:blip r:embed="rId3"/>
          <a:stretch>
            <a:fillRect/>
          </a:stretch>
        </p:blipFill>
        <p:spPr>
          <a:xfrm>
            <a:off x="1307592" y="5362334"/>
            <a:ext cx="6260963" cy="1200242"/>
          </a:xfrm>
          <a:prstGeom prst="rect">
            <a:avLst/>
          </a:prstGeom>
        </p:spPr>
      </p:pic>
      <p:sp>
        <p:nvSpPr>
          <p:cNvPr id="6" name="Rectangular Callout 7">
            <a:extLst>
              <a:ext uri="{FF2B5EF4-FFF2-40B4-BE49-F238E27FC236}">
                <a16:creationId xmlns:a16="http://schemas.microsoft.com/office/drawing/2014/main" id="{28009806-D799-4E09-A03F-6DFB01A325D8}"/>
              </a:ext>
            </a:extLst>
          </p:cNvPr>
          <p:cNvSpPr/>
          <p:nvPr/>
        </p:nvSpPr>
        <p:spPr>
          <a:xfrm>
            <a:off x="8194998" y="5362334"/>
            <a:ext cx="2913268" cy="762994"/>
          </a:xfrm>
          <a:prstGeom prst="wedgeRectCallout">
            <a:avLst>
              <a:gd name="adj1" fmla="val -72017"/>
              <a:gd name="adj2" fmla="val 7168"/>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solidFill>
                  <a:schemeClr val="lt1"/>
                </a:solidFill>
                <a:latin typeface="Segoe UI Light" panose="020B0502040204020203" pitchFamily="34" charset="0"/>
                <a:cs typeface="Segoe UI Light" panose="020B0502040204020203" pitchFamily="34" charset="0"/>
              </a:rPr>
              <a:t>IntelliSense suggests allowed values</a:t>
            </a:r>
          </a:p>
        </p:txBody>
      </p:sp>
    </p:spTree>
    <p:custDataLst>
      <p:tags r:id="rId1"/>
    </p:custDataLst>
    <p:extLst>
      <p:ext uri="{BB962C8B-B14F-4D97-AF65-F5344CB8AC3E}">
        <p14:creationId xmlns:p14="http://schemas.microsoft.com/office/powerpoint/2010/main" val="2011171795"/>
      </p:ext>
    </p:extLst>
  </p:cSld>
  <p:clrMapOvr>
    <a:masterClrMapping/>
  </p:clrMapOvr>
  <p:transition spd="slow"/>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7371B4C-AC29-4E0F-82FC-5233737B6142}"/>
              </a:ext>
            </a:extLst>
          </p:cNvPr>
          <p:cNvSpPr>
            <a:spLocks noGrp="1"/>
          </p:cNvSpPr>
          <p:nvPr>
            <p:ph type="subTitle" idx="1"/>
          </p:nvPr>
        </p:nvSpPr>
        <p:spPr/>
        <p:txBody>
          <a:bodyPr/>
          <a:lstStyle/>
          <a:p>
            <a:endParaRPr lang="en-US" dirty="0"/>
          </a:p>
        </p:txBody>
      </p:sp>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Null validation attributes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446333807"/>
              </p:ext>
            </p:extLst>
          </p:nvPr>
        </p:nvGraphicFramePr>
        <p:xfrm>
          <a:off x="655638" y="1408113"/>
          <a:ext cx="10880725" cy="4819648"/>
        </p:xfrm>
        <a:graphic>
          <a:graphicData uri="http://schemas.openxmlformats.org/drawingml/2006/table">
            <a:tbl>
              <a:tblPr firstRow="1" bandRow="1">
                <a:tableStyleId>{5C22544A-7EE6-4342-B048-85BDC9FD1C3A}</a:tableStyleId>
              </a:tblPr>
              <a:tblGrid>
                <a:gridCol w="2925762">
                  <a:extLst>
                    <a:ext uri="{9D8B030D-6E8A-4147-A177-3AD203B41FA5}">
                      <a16:colId xmlns:a16="http://schemas.microsoft.com/office/drawing/2014/main" val="2303989485"/>
                    </a:ext>
                  </a:extLst>
                </a:gridCol>
                <a:gridCol w="7954963">
                  <a:extLst>
                    <a:ext uri="{9D8B030D-6E8A-4147-A177-3AD203B41FA5}">
                      <a16:colId xmlns:a16="http://schemas.microsoft.com/office/drawing/2014/main" val="1480192593"/>
                    </a:ext>
                  </a:extLst>
                </a:gridCol>
              </a:tblGrid>
              <a:tr h="680722">
                <a:tc>
                  <a:txBody>
                    <a:bodyPr/>
                    <a:lstStyle/>
                    <a:p>
                      <a:r>
                        <a:rPr lang="en-US" sz="2000" dirty="0">
                          <a:solidFill>
                            <a:schemeClr val="dk1"/>
                          </a:solidFill>
                        </a:rPr>
                        <a:t>Task</a:t>
                      </a:r>
                      <a:endParaRPr lang="en-US" sz="2000" b="1" kern="1200" dirty="0">
                        <a:solidFill>
                          <a:schemeClr val="dk1"/>
                        </a:solidFill>
                        <a:latin typeface="+mn-lt"/>
                        <a:ea typeface="+mn-ea"/>
                        <a:cs typeface="+mn-cs"/>
                      </a:endParaRPr>
                    </a:p>
                  </a:txBody>
                  <a:tcPr marL="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dk1"/>
                          </a:solidFill>
                        </a:rPr>
                        <a:t>Example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6402315"/>
                  </a:ext>
                </a:extLst>
              </a:tr>
              <a:tr h="1379642">
                <a:tc>
                  <a:txBody>
                    <a:bodyPr/>
                    <a:lstStyle/>
                    <a:p>
                      <a:r>
                        <a:rPr lang="en-AU" sz="2000" dirty="0" err="1">
                          <a:solidFill>
                            <a:schemeClr val="dk1"/>
                          </a:solidFill>
                          <a:latin typeface="Segoe UI" panose="020B0502040204020203" pitchFamily="34" charset="0"/>
                          <a:cs typeface="Segoe UI Light" panose="020B0502040204020203" pitchFamily="34" charset="0"/>
                        </a:rPr>
                        <a:t>AllowNull</a:t>
                      </a:r>
                      <a:r>
                        <a:rPr lang="en-AU" sz="2000" dirty="0">
                          <a:solidFill>
                            <a:schemeClr val="dk1"/>
                          </a:solidFill>
                          <a:latin typeface="Segoe UI" panose="020B0502040204020203" pitchFamily="34" charset="0"/>
                          <a:cs typeface="Segoe UI Light" panose="020B0502040204020203" pitchFamily="34" charset="0"/>
                        </a:rPr>
                        <a:t>: $null is allowed</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AllowNull</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093579"/>
                  </a:ext>
                </a:extLst>
              </a:tr>
              <a:tr h="1379642">
                <a:tc>
                  <a:txBody>
                    <a:bodyPr/>
                    <a:lstStyle/>
                    <a:p>
                      <a:r>
                        <a:rPr lang="en-AU" sz="2000" dirty="0" err="1">
                          <a:solidFill>
                            <a:schemeClr val="dk1"/>
                          </a:solidFill>
                          <a:latin typeface="Segoe UI" panose="020B0502040204020203" pitchFamily="34" charset="0"/>
                          <a:cs typeface="Segoe UI Light" panose="020B0502040204020203" pitchFamily="34" charset="0"/>
                        </a:rPr>
                        <a:t>AllowEmptyString</a:t>
                      </a:r>
                      <a:r>
                        <a:rPr lang="en-AU" sz="2000" dirty="0">
                          <a:solidFill>
                            <a:schemeClr val="dk1"/>
                          </a:solidFill>
                          <a:latin typeface="Segoe UI" panose="020B0502040204020203" pitchFamily="34" charset="0"/>
                          <a:cs typeface="Segoe UI Light" panose="020B0502040204020203" pitchFamily="34" charset="0"/>
                        </a:rPr>
                        <a:t>: Empty string is allowed</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AllowEmptyString</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35272"/>
                  </a:ext>
                </a:extLst>
              </a:tr>
              <a:tr h="1379642">
                <a:tc>
                  <a:txBody>
                    <a:bodyPr/>
                    <a:lstStyle/>
                    <a:p>
                      <a:r>
                        <a:rPr lang="en-AU" sz="2000" dirty="0" err="1">
                          <a:solidFill>
                            <a:schemeClr val="dk1"/>
                          </a:solidFill>
                          <a:latin typeface="Segoe UI" panose="020B0502040204020203" pitchFamily="34" charset="0"/>
                          <a:cs typeface="Segoe UI Light" panose="020B0502040204020203" pitchFamily="34" charset="0"/>
                        </a:rPr>
                        <a:t>AllowEmptyCollection</a:t>
                      </a:r>
                      <a:r>
                        <a:rPr lang="en-AU" sz="2000" dirty="0">
                          <a:solidFill>
                            <a:schemeClr val="dk1"/>
                          </a:solidFill>
                          <a:latin typeface="Segoe UI" panose="020B0502040204020203" pitchFamily="34" charset="0"/>
                          <a:cs typeface="Segoe UI Light" panose="020B0502040204020203" pitchFamily="34" charset="0"/>
                        </a:rPr>
                        <a:t>: Empty collection is allowed</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AllowEmptyCollection</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641400"/>
                  </a:ext>
                </a:extLst>
              </a:tr>
            </a:tbl>
          </a:graphicData>
        </a:graphic>
      </p:graphicFrame>
    </p:spTree>
    <p:custDataLst>
      <p:tags r:id="rId1"/>
    </p:custDataLst>
    <p:extLst>
      <p:ext uri="{BB962C8B-B14F-4D97-AF65-F5344CB8AC3E}">
        <p14:creationId xmlns:p14="http://schemas.microsoft.com/office/powerpoint/2010/main" val="3293857560"/>
      </p:ext>
    </p:extLst>
  </p:cSld>
  <p:clrMapOvr>
    <a:masterClrMapping/>
  </p:clrMapOvr>
  <p:transition spd="slow"/>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7371B4C-AC29-4E0F-82FC-5233737B6142}"/>
              </a:ext>
            </a:extLst>
          </p:cNvPr>
          <p:cNvSpPr>
            <a:spLocks noGrp="1"/>
          </p:cNvSpPr>
          <p:nvPr>
            <p:ph type="subTitle" idx="1"/>
          </p:nvPr>
        </p:nvSpPr>
        <p:spPr/>
        <p:txBody>
          <a:bodyPr/>
          <a:lstStyle/>
          <a:p>
            <a:endParaRPr lang="en-US" dirty="0"/>
          </a:p>
        </p:txBody>
      </p:sp>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Not null validation attributes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3200287154"/>
              </p:ext>
            </p:extLst>
          </p:nvPr>
        </p:nvGraphicFramePr>
        <p:xfrm>
          <a:off x="655638" y="1408113"/>
          <a:ext cx="10880725" cy="4819650"/>
        </p:xfrm>
        <a:graphic>
          <a:graphicData uri="http://schemas.openxmlformats.org/drawingml/2006/table">
            <a:tbl>
              <a:tblPr firstRow="1" bandRow="1">
                <a:tableStyleId>{5C22544A-7EE6-4342-B048-85BDC9FD1C3A}</a:tableStyleId>
              </a:tblPr>
              <a:tblGrid>
                <a:gridCol w="3230562">
                  <a:extLst>
                    <a:ext uri="{9D8B030D-6E8A-4147-A177-3AD203B41FA5}">
                      <a16:colId xmlns:a16="http://schemas.microsoft.com/office/drawing/2014/main" val="2303989485"/>
                    </a:ext>
                  </a:extLst>
                </a:gridCol>
                <a:gridCol w="7650163">
                  <a:extLst>
                    <a:ext uri="{9D8B030D-6E8A-4147-A177-3AD203B41FA5}">
                      <a16:colId xmlns:a16="http://schemas.microsoft.com/office/drawing/2014/main" val="1480192593"/>
                    </a:ext>
                  </a:extLst>
                </a:gridCol>
              </a:tblGrid>
              <a:tr h="938573">
                <a:tc>
                  <a:txBody>
                    <a:bodyPr/>
                    <a:lstStyle/>
                    <a:p>
                      <a:r>
                        <a:rPr lang="en-US" sz="2000" dirty="0">
                          <a:solidFill>
                            <a:schemeClr val="dk1"/>
                          </a:solidFill>
                        </a:rPr>
                        <a:t>Task</a:t>
                      </a:r>
                      <a:endParaRPr lang="en-US" sz="2000" b="1" kern="1200" dirty="0">
                        <a:solidFill>
                          <a:schemeClr val="dk1"/>
                        </a:solidFill>
                        <a:latin typeface="+mn-lt"/>
                        <a:ea typeface="+mn-ea"/>
                        <a:cs typeface="+mn-cs"/>
                      </a:endParaRPr>
                    </a:p>
                  </a:txBody>
                  <a:tcPr marL="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dk1"/>
                          </a:solidFill>
                        </a:rPr>
                        <a:t>Example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6402315"/>
                  </a:ext>
                </a:extLst>
              </a:tr>
              <a:tr h="1902237">
                <a:tc>
                  <a:txBody>
                    <a:bodyPr/>
                    <a:lstStyle/>
                    <a:p>
                      <a:r>
                        <a:rPr lang="en-US" sz="2000" dirty="0" err="1">
                          <a:solidFill>
                            <a:schemeClr val="dk1"/>
                          </a:solidFill>
                          <a:latin typeface="Segoe UI" panose="020B0502040204020203" pitchFamily="34" charset="0"/>
                          <a:cs typeface="Segoe UI Light" panose="020B0502040204020203" pitchFamily="34" charset="0"/>
                        </a:rPr>
                        <a:t>ValidateNotNull</a:t>
                      </a:r>
                      <a:r>
                        <a:rPr lang="en-US" sz="2000" dirty="0">
                          <a:solidFill>
                            <a:schemeClr val="dk1"/>
                          </a:solidFill>
                          <a:latin typeface="Segoe UI" panose="020B0502040204020203" pitchFamily="34" charset="0"/>
                          <a:cs typeface="Segoe UI Light" panose="020B0502040204020203" pitchFamily="34" charset="0"/>
                        </a:rPr>
                        <a:t>: $null is not allowed</a:t>
                      </a:r>
                    </a:p>
                    <a:p>
                      <a:r>
                        <a:rPr lang="en-AU" sz="2000" dirty="0">
                          <a:solidFill>
                            <a:schemeClr val="dk1"/>
                          </a:solidFill>
                          <a:latin typeface="Segoe UI" panose="020B0502040204020203" pitchFamily="34" charset="0"/>
                          <a:cs typeface="Segoe UI Light" panose="020B0502040204020203" pitchFamily="34" charset="0"/>
                        </a:rPr>
                        <a:t>owed</a:t>
                      </a: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ValidateNotNull</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$ID</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093579"/>
                  </a:ext>
                </a:extLst>
              </a:tr>
              <a:tr h="1978840">
                <a:tc>
                  <a:txBody>
                    <a:bodyPr/>
                    <a:lstStyle/>
                    <a:p>
                      <a:r>
                        <a:rPr lang="en-US" sz="2000" dirty="0" err="1">
                          <a:solidFill>
                            <a:schemeClr val="dk1"/>
                          </a:solidFill>
                          <a:latin typeface="Segoe UI" panose="020B0502040204020203" pitchFamily="34" charset="0"/>
                          <a:cs typeface="Segoe UI Light" panose="020B0502040204020203" pitchFamily="34" charset="0"/>
                        </a:rPr>
                        <a:t>ValidateNotNullOrEmpty</a:t>
                      </a:r>
                      <a:r>
                        <a:rPr lang="en-US" sz="2000" dirty="0">
                          <a:solidFill>
                            <a:schemeClr val="dk1"/>
                          </a:solidFill>
                          <a:latin typeface="Segoe UI" panose="020B0502040204020203" pitchFamily="34" charset="0"/>
                          <a:cs typeface="Segoe UI Light" panose="020B0502040204020203" pitchFamily="34" charset="0"/>
                        </a:rPr>
                        <a:t>: Neither $null nor empty string allowed</a:t>
                      </a:r>
                    </a:p>
                    <a:p>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ValidateNotNullOrEmpty</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UserName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35272"/>
                  </a:ext>
                </a:extLst>
              </a:tr>
            </a:tbl>
          </a:graphicData>
        </a:graphic>
      </p:graphicFrame>
    </p:spTree>
    <p:custDataLst>
      <p:tags r:id="rId1"/>
    </p:custDataLst>
    <p:extLst>
      <p:ext uri="{BB962C8B-B14F-4D97-AF65-F5344CB8AC3E}">
        <p14:creationId xmlns:p14="http://schemas.microsoft.com/office/powerpoint/2010/main" val="704602675"/>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7371B4C-AC29-4E0F-82FC-5233737B6142}"/>
              </a:ext>
            </a:extLst>
          </p:cNvPr>
          <p:cNvSpPr>
            <a:spLocks noGrp="1"/>
          </p:cNvSpPr>
          <p:nvPr>
            <p:ph type="subTitle" idx="1"/>
          </p:nvPr>
        </p:nvSpPr>
        <p:spPr/>
        <p:txBody>
          <a:bodyPr/>
          <a:lstStyle/>
          <a:p>
            <a:endParaRPr lang="en-US" dirty="0"/>
          </a:p>
        </p:txBody>
      </p:sp>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Count validate attributes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550829218"/>
              </p:ext>
            </p:extLst>
          </p:nvPr>
        </p:nvGraphicFramePr>
        <p:xfrm>
          <a:off x="655638" y="1408113"/>
          <a:ext cx="10880725" cy="4824216"/>
        </p:xfrm>
        <a:graphic>
          <a:graphicData uri="http://schemas.openxmlformats.org/drawingml/2006/table">
            <a:tbl>
              <a:tblPr firstRow="1" bandRow="1">
                <a:tableStyleId>{5C22544A-7EE6-4342-B048-85BDC9FD1C3A}</a:tableStyleId>
              </a:tblPr>
              <a:tblGrid>
                <a:gridCol w="3459162">
                  <a:extLst>
                    <a:ext uri="{9D8B030D-6E8A-4147-A177-3AD203B41FA5}">
                      <a16:colId xmlns:a16="http://schemas.microsoft.com/office/drawing/2014/main" val="2303989485"/>
                    </a:ext>
                  </a:extLst>
                </a:gridCol>
                <a:gridCol w="7421563">
                  <a:extLst>
                    <a:ext uri="{9D8B030D-6E8A-4147-A177-3AD203B41FA5}">
                      <a16:colId xmlns:a16="http://schemas.microsoft.com/office/drawing/2014/main" val="1480192593"/>
                    </a:ext>
                  </a:extLst>
                </a:gridCol>
              </a:tblGrid>
              <a:tr h="391673">
                <a:tc>
                  <a:txBody>
                    <a:bodyPr/>
                    <a:lstStyle/>
                    <a:p>
                      <a:r>
                        <a:rPr lang="en-US" sz="2000" dirty="0">
                          <a:solidFill>
                            <a:schemeClr val="dk1"/>
                          </a:solidFill>
                        </a:rPr>
                        <a:t>Task</a:t>
                      </a:r>
                      <a:endParaRPr lang="en-US" sz="2000" b="1" kern="1200" dirty="0">
                        <a:solidFill>
                          <a:schemeClr val="dk1"/>
                        </a:solidFill>
                        <a:latin typeface="+mn-lt"/>
                        <a:ea typeface="+mn-ea"/>
                        <a:cs typeface="+mn-cs"/>
                      </a:endParaRPr>
                    </a:p>
                  </a:txBody>
                  <a:tcPr marL="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dk1"/>
                          </a:solidFill>
                        </a:rPr>
                        <a:t>Example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6402315"/>
                  </a:ext>
                </a:extLst>
              </a:tr>
              <a:tr h="1475992">
                <a:tc>
                  <a:txBody>
                    <a:bodyPr/>
                    <a:lstStyle/>
                    <a:p>
                      <a:r>
                        <a:rPr lang="en-US" sz="2000" dirty="0" err="1">
                          <a:solidFill>
                            <a:schemeClr val="dk1"/>
                          </a:solidFill>
                          <a:latin typeface="Segoe UI" panose="020B0502040204020203" pitchFamily="34" charset="0"/>
                          <a:cs typeface="Segoe UI Light" panose="020B0502040204020203" pitchFamily="34" charset="0"/>
                        </a:rPr>
                        <a:t>ValidateCount</a:t>
                      </a:r>
                      <a:r>
                        <a:rPr lang="en-US" sz="2000" dirty="0">
                          <a:solidFill>
                            <a:schemeClr val="dk1"/>
                          </a:solidFill>
                          <a:latin typeface="Segoe UI" panose="020B0502040204020203" pitchFamily="34" charset="0"/>
                          <a:cs typeface="Segoe UI Light" panose="020B0502040204020203" pitchFamily="34" charset="0"/>
                        </a:rPr>
                        <a:t>: Specifies minimum and maximum accepted number of parameter values</a:t>
                      </a:r>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ValidateCount</a:t>
                      </a:r>
                      <a:r>
                        <a:rPr lang="en-AU" sz="2000" dirty="0">
                          <a:solidFill>
                            <a:prstClr val="black"/>
                          </a:solidFill>
                          <a:latin typeface="Lucida Console" panose="020B0609040504020204" pitchFamily="49" charset="0"/>
                        </a:rPr>
                        <a:t>(</a:t>
                      </a:r>
                      <a:r>
                        <a:rPr lang="en-AU" sz="2000" dirty="0">
                          <a:solidFill>
                            <a:srgbClr val="800080"/>
                          </a:solidFill>
                          <a:latin typeface="Lucida Console" panose="020B0609040504020204" pitchFamily="49" charset="0"/>
                        </a:rPr>
                        <a:t>1</a:t>
                      </a:r>
                      <a:r>
                        <a:rPr lang="en-AU" sz="2000" dirty="0">
                          <a:solidFill>
                            <a:srgbClr val="A9A9A9"/>
                          </a:solidFill>
                          <a:latin typeface="Lucida Console" panose="020B0609040504020204" pitchFamily="49" charset="0"/>
                        </a:rPr>
                        <a:t>,</a:t>
                      </a:r>
                      <a:r>
                        <a:rPr lang="en-AU" sz="2000" dirty="0">
                          <a:solidFill>
                            <a:srgbClr val="800080"/>
                          </a:solidFill>
                          <a:latin typeface="Lucida Console" panose="020B0609040504020204" pitchFamily="49" charset="0"/>
                        </a:rPr>
                        <a:t>5</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093579"/>
                  </a:ext>
                </a:extLst>
              </a:tr>
              <a:tr h="1475992">
                <a:tc>
                  <a:txBody>
                    <a:bodyPr/>
                    <a:lstStyle/>
                    <a:p>
                      <a:r>
                        <a:rPr lang="en-US" sz="2000" dirty="0" err="1">
                          <a:solidFill>
                            <a:schemeClr val="dk1"/>
                          </a:solidFill>
                          <a:latin typeface="Segoe UI" panose="020B0502040204020203" pitchFamily="34" charset="0"/>
                          <a:cs typeface="Segoe UI Light" panose="020B0502040204020203" pitchFamily="34" charset="0"/>
                        </a:rPr>
                        <a:t>Validatelength</a:t>
                      </a:r>
                      <a:r>
                        <a:rPr lang="en-US" sz="2000" dirty="0">
                          <a:solidFill>
                            <a:schemeClr val="dk1"/>
                          </a:solidFill>
                          <a:latin typeface="Segoe UI" panose="020B0502040204020203" pitchFamily="34" charset="0"/>
                          <a:cs typeface="Segoe UI Light" panose="020B0502040204020203" pitchFamily="34" charset="0"/>
                        </a:rPr>
                        <a:t>: Specifies minimum and maximum accepted number of characters</a:t>
                      </a:r>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ValidateLength</a:t>
                      </a:r>
                      <a:r>
                        <a:rPr lang="en-AU" sz="2000" dirty="0">
                          <a:solidFill>
                            <a:prstClr val="black"/>
                          </a:solidFill>
                          <a:latin typeface="Lucida Console" panose="020B0609040504020204" pitchFamily="49" charset="0"/>
                        </a:rPr>
                        <a:t>(</a:t>
                      </a:r>
                      <a:r>
                        <a:rPr lang="en-AU" sz="2000" dirty="0">
                          <a:solidFill>
                            <a:srgbClr val="800080"/>
                          </a:solidFill>
                          <a:latin typeface="Lucida Console" panose="020B0609040504020204" pitchFamily="49" charset="0"/>
                        </a:rPr>
                        <a:t>1</a:t>
                      </a:r>
                      <a:r>
                        <a:rPr lang="en-AU" sz="2000" dirty="0">
                          <a:solidFill>
                            <a:srgbClr val="A9A9A9"/>
                          </a:solidFill>
                          <a:latin typeface="Lucida Console" panose="020B0609040504020204" pitchFamily="49" charset="0"/>
                        </a:rPr>
                        <a:t>,</a:t>
                      </a:r>
                      <a:r>
                        <a:rPr lang="en-AU" sz="2000" dirty="0">
                          <a:solidFill>
                            <a:srgbClr val="800080"/>
                          </a:solidFill>
                          <a:latin typeface="Lucida Console" panose="020B0609040504020204" pitchFamily="49" charset="0"/>
                        </a:rPr>
                        <a:t>15</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35272"/>
                  </a:ext>
                </a:extLst>
              </a:tr>
              <a:tr h="1475992">
                <a:tc>
                  <a:txBody>
                    <a:bodyPr/>
                    <a:lstStyle/>
                    <a:p>
                      <a:r>
                        <a:rPr lang="en-US" sz="2000" dirty="0" err="1">
                          <a:solidFill>
                            <a:schemeClr val="dk1"/>
                          </a:solidFill>
                          <a:latin typeface="Segoe UI" panose="020B0502040204020203" pitchFamily="34" charset="0"/>
                          <a:cs typeface="Segoe UI Light" panose="020B0502040204020203" pitchFamily="34" charset="0"/>
                        </a:rPr>
                        <a:t>ValidatePattern</a:t>
                      </a:r>
                      <a:r>
                        <a:rPr lang="en-US" sz="2000" dirty="0">
                          <a:solidFill>
                            <a:schemeClr val="dk1"/>
                          </a:solidFill>
                          <a:latin typeface="Segoe UI" panose="020B0502040204020203" pitchFamily="34" charset="0"/>
                          <a:cs typeface="Segoe UI Light" panose="020B0502040204020203" pitchFamily="34" charset="0"/>
                        </a:rPr>
                        <a:t>: Specifies a regular expression to compare to the parameter value</a:t>
                      </a:r>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ValidatePattern</a:t>
                      </a:r>
                      <a:r>
                        <a:rPr lang="en-AU" sz="2000" dirty="0">
                          <a:solidFill>
                            <a:prstClr val="black"/>
                          </a:solidFill>
                          <a:latin typeface="Lucida Console" panose="020B0609040504020204" pitchFamily="49" charset="0"/>
                        </a:rPr>
                        <a:t>(</a:t>
                      </a:r>
                      <a:r>
                        <a:rPr lang="en-AU" sz="2000" dirty="0">
                          <a:solidFill>
                            <a:srgbClr val="8B0000"/>
                          </a:solidFill>
                          <a:latin typeface="Lucida Console" panose="020B0609040504020204" pitchFamily="49" charset="0"/>
                        </a:rPr>
                        <a:t>"[0-9].[0-9].[0-9].[0-9]"</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641400"/>
                  </a:ext>
                </a:extLst>
              </a:tr>
            </a:tbl>
          </a:graphicData>
        </a:graphic>
      </p:graphicFrame>
    </p:spTree>
    <p:custDataLst>
      <p:tags r:id="rId1"/>
    </p:custDataLst>
    <p:extLst>
      <p:ext uri="{BB962C8B-B14F-4D97-AF65-F5344CB8AC3E}">
        <p14:creationId xmlns:p14="http://schemas.microsoft.com/office/powerpoint/2010/main" val="1954619106"/>
      </p:ext>
    </p:extLst>
  </p:cSld>
  <p:clrMapOvr>
    <a:masterClrMapping/>
  </p:clrMapOvr>
  <p:transition spd="slow"/>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7371B4C-AC29-4E0F-82FC-5233737B6142}"/>
              </a:ext>
            </a:extLst>
          </p:cNvPr>
          <p:cNvSpPr>
            <a:spLocks noGrp="1"/>
          </p:cNvSpPr>
          <p:nvPr>
            <p:ph type="subTitle" idx="1"/>
          </p:nvPr>
        </p:nvSpPr>
        <p:spPr/>
        <p:txBody>
          <a:bodyPr/>
          <a:lstStyle/>
          <a:p>
            <a:endParaRPr lang="en-US" dirty="0"/>
          </a:p>
        </p:txBody>
      </p:sp>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Range and script validate attributes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682444828"/>
              </p:ext>
            </p:extLst>
          </p:nvPr>
        </p:nvGraphicFramePr>
        <p:xfrm>
          <a:off x="655638" y="1408113"/>
          <a:ext cx="10880725" cy="4819650"/>
        </p:xfrm>
        <a:graphic>
          <a:graphicData uri="http://schemas.openxmlformats.org/drawingml/2006/table">
            <a:tbl>
              <a:tblPr firstRow="1" bandRow="1">
                <a:tableStyleId>{5C22544A-7EE6-4342-B048-85BDC9FD1C3A}</a:tableStyleId>
              </a:tblPr>
              <a:tblGrid>
                <a:gridCol w="3459162">
                  <a:extLst>
                    <a:ext uri="{9D8B030D-6E8A-4147-A177-3AD203B41FA5}">
                      <a16:colId xmlns:a16="http://schemas.microsoft.com/office/drawing/2014/main" val="2303989485"/>
                    </a:ext>
                  </a:extLst>
                </a:gridCol>
                <a:gridCol w="7421563">
                  <a:extLst>
                    <a:ext uri="{9D8B030D-6E8A-4147-A177-3AD203B41FA5}">
                      <a16:colId xmlns:a16="http://schemas.microsoft.com/office/drawing/2014/main" val="1480192593"/>
                    </a:ext>
                  </a:extLst>
                </a:gridCol>
              </a:tblGrid>
              <a:tr h="421889">
                <a:tc>
                  <a:txBody>
                    <a:bodyPr/>
                    <a:lstStyle/>
                    <a:p>
                      <a:r>
                        <a:rPr lang="en-US" sz="2000" dirty="0">
                          <a:solidFill>
                            <a:schemeClr val="dk1"/>
                          </a:solidFill>
                        </a:rPr>
                        <a:t>Task</a:t>
                      </a:r>
                      <a:endParaRPr lang="en-US" sz="2000" b="1" kern="1200" dirty="0">
                        <a:solidFill>
                          <a:schemeClr val="dk1"/>
                        </a:solidFill>
                        <a:latin typeface="+mn-lt"/>
                        <a:ea typeface="+mn-ea"/>
                        <a:cs typeface="+mn-cs"/>
                      </a:endParaRPr>
                    </a:p>
                  </a:txBody>
                  <a:tcPr marL="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dk1"/>
                          </a:solidFill>
                        </a:rPr>
                        <a:t>Example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6402315"/>
                  </a:ext>
                </a:extLst>
              </a:tr>
              <a:tr h="1571536">
                <a:tc>
                  <a:txBody>
                    <a:bodyPr/>
                    <a:lstStyle/>
                    <a:p>
                      <a:r>
                        <a:rPr lang="en-US" sz="2000" dirty="0" err="1">
                          <a:solidFill>
                            <a:schemeClr val="dk1"/>
                          </a:solidFill>
                          <a:latin typeface="Segoe UI" panose="020B0502040204020203" pitchFamily="34" charset="0"/>
                          <a:cs typeface="Segoe UI Light" panose="020B0502040204020203" pitchFamily="34" charset="0"/>
                        </a:rPr>
                        <a:t>ValidateRange</a:t>
                      </a:r>
                      <a:r>
                        <a:rPr lang="en-US" sz="2000" dirty="0">
                          <a:solidFill>
                            <a:schemeClr val="dk1"/>
                          </a:solidFill>
                          <a:latin typeface="Segoe UI" panose="020B0502040204020203" pitchFamily="34" charset="0"/>
                          <a:cs typeface="Segoe UI Light" panose="020B0502040204020203" pitchFamily="34" charset="0"/>
                        </a:rPr>
                        <a:t>: Specifies a numeric range for each parameter value</a:t>
                      </a:r>
                    </a:p>
                    <a:p>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ValidateRange</a:t>
                      </a:r>
                      <a:r>
                        <a:rPr lang="en-AU" sz="2000" dirty="0">
                          <a:solidFill>
                            <a:prstClr val="black"/>
                          </a:solidFill>
                          <a:latin typeface="Lucida Console" panose="020B0609040504020204" pitchFamily="49" charset="0"/>
                        </a:rPr>
                        <a:t>(</a:t>
                      </a:r>
                      <a:r>
                        <a:rPr lang="en-AU" sz="2000" dirty="0">
                          <a:solidFill>
                            <a:srgbClr val="800080"/>
                          </a:solidFill>
                          <a:latin typeface="Lucida Console" panose="020B0609040504020204" pitchFamily="49" charset="0"/>
                        </a:rPr>
                        <a:t>0</a:t>
                      </a:r>
                      <a:r>
                        <a:rPr lang="en-AU" sz="2000" dirty="0">
                          <a:solidFill>
                            <a:srgbClr val="A9A9A9"/>
                          </a:solidFill>
                          <a:latin typeface="Lucida Console" panose="020B0609040504020204" pitchFamily="49" charset="0"/>
                        </a:rPr>
                        <a:t>,</a:t>
                      </a:r>
                      <a:r>
                        <a:rPr lang="en-AU" sz="2000" dirty="0">
                          <a:solidFill>
                            <a:srgbClr val="800080"/>
                          </a:solidFill>
                          <a:latin typeface="Lucida Console" panose="020B0609040504020204" pitchFamily="49" charset="0"/>
                        </a:rPr>
                        <a:t>10</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Int</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$Attempts</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093579"/>
                  </a:ext>
                </a:extLst>
              </a:tr>
              <a:tr h="2826225">
                <a:tc>
                  <a:txBody>
                    <a:bodyPr/>
                    <a:lstStyle/>
                    <a:p>
                      <a:r>
                        <a:rPr lang="en-US" sz="2000" dirty="0" err="1">
                          <a:solidFill>
                            <a:schemeClr val="dk1"/>
                          </a:solidFill>
                          <a:latin typeface="Segoe UI" panose="020B0502040204020203" pitchFamily="34" charset="0"/>
                          <a:cs typeface="Segoe UI Light" panose="020B0502040204020203" pitchFamily="34" charset="0"/>
                        </a:rPr>
                        <a:t>ValidateScript</a:t>
                      </a:r>
                      <a:r>
                        <a:rPr lang="en-US" sz="2000" dirty="0">
                          <a:solidFill>
                            <a:schemeClr val="dk1"/>
                          </a:solidFill>
                          <a:latin typeface="Segoe UI" panose="020B0502040204020203" pitchFamily="34" charset="0"/>
                          <a:cs typeface="Segoe UI Light" panose="020B0502040204020203" pitchFamily="34" charset="0"/>
                        </a:rPr>
                        <a:t>: Specifies a "script" that is used to validate a parameter value</a:t>
                      </a:r>
                    </a:p>
                    <a:p>
                      <a:r>
                        <a:rPr lang="en-US" sz="2000" dirty="0">
                          <a:solidFill>
                            <a:schemeClr val="dk1"/>
                          </a:solidFill>
                          <a:latin typeface="Segoe UI" panose="020B0502040204020203" pitchFamily="34" charset="0"/>
                          <a:cs typeface="Segoe UI Light" panose="020B0502040204020203" pitchFamily="34" charset="0"/>
                        </a:rPr>
                        <a:t>PowerShell generates an error if the "script" returns "false" or if it throws an exception</a:t>
                      </a:r>
                    </a:p>
                    <a:p>
                      <a:endParaRPr lang="en-AU" sz="2000" dirty="0">
                        <a:solidFill>
                          <a:schemeClr val="dk1"/>
                        </a:solidFill>
                        <a:latin typeface="Segoe UI" panose="020B0502040204020203" pitchFamily="34" charset="0"/>
                        <a:cs typeface="Segoe UI Light" panose="020B0502040204020203" pitchFamily="34" charset="0"/>
                      </a:endParaRPr>
                    </a:p>
                  </a:txBody>
                  <a:tcPr marL="182880" marT="108000" marB="108000">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dirty="0">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chemeClr val="accent1"/>
                          </a:solidFill>
                          <a:latin typeface="Lucida Console" panose="020B0609040504020204" pitchFamily="49" charset="0"/>
                        </a:rPr>
                        <a:t>ValidateScript</a:t>
                      </a:r>
                      <a:r>
                        <a:rPr lang="en-AU" sz="2000" dirty="0">
                          <a:solidFill>
                            <a:prstClr val="black"/>
                          </a:solidFill>
                          <a:latin typeface="Lucida Console" panose="020B0609040504020204" pitchFamily="49" charset="0"/>
                        </a:rPr>
                        <a:t>({</a:t>
                      </a:r>
                      <a:r>
                        <a:rPr lang="en-AU" sz="2000" dirty="0">
                          <a:solidFill>
                            <a:srgbClr val="FF4500"/>
                          </a:solidFill>
                          <a:latin typeface="Lucida Console" panose="020B0609040504020204" pitchFamily="49" charset="0"/>
                        </a:rPr>
                        <a:t>$_</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ge</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get-date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srgbClr val="008080"/>
                          </a:solidFill>
                          <a:latin typeface="Lucida Console" panose="020B0609040504020204" pitchFamily="49" charset="0"/>
                        </a:rPr>
                        <a:t>DateTime</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EventDate</a:t>
                      </a:r>
                      <a:r>
                        <a:rPr lang="en-AU" sz="2000" dirty="0">
                          <a:solidFill>
                            <a:prstClr val="black"/>
                          </a:solidFill>
                          <a:latin typeface="Lucida Console" panose="020B0609040504020204" pitchFamily="49" charset="0"/>
                        </a:rPr>
                        <a:t>)</a:t>
                      </a:r>
                    </a:p>
                  </a:txBody>
                  <a:tcPr marL="182880" marR="0" marT="108000" marB="10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35272"/>
                  </a:ext>
                </a:extLst>
              </a:tr>
            </a:tbl>
          </a:graphicData>
        </a:graphic>
      </p:graphicFrame>
    </p:spTree>
    <p:custDataLst>
      <p:tags r:id="rId1"/>
    </p:custDataLst>
    <p:extLst>
      <p:ext uri="{BB962C8B-B14F-4D97-AF65-F5344CB8AC3E}">
        <p14:creationId xmlns:p14="http://schemas.microsoft.com/office/powerpoint/2010/main" val="1854552641"/>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dirty="0">
                <a:solidFill>
                  <a:srgbClr val="000000"/>
                </a:solidFill>
                <a:latin typeface="Segoe UI Semibold" panose="020B0702040204020203" pitchFamily="34" charset="0"/>
              </a:rPr>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dirty="0"/>
              <a:t>Parameter Validation</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812621327"/>
      </p:ext>
    </p:extLst>
  </p:cSld>
  <p:clrMapOvr>
    <a:masterClrMapping/>
  </p:clrMapOvr>
  <p:transition spd="slow"/>
</p:sld>
</file>

<file path=ppt/slides/slide2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84562001"/>
      </p:ext>
    </p:extLst>
  </p:cSld>
  <p:clrMapOvr>
    <a:masterClrMapping/>
  </p:clrMapOvr>
  <p:transition spd="slow"/>
</p:sld>
</file>

<file path=ppt/slides/slide2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Risk Mitigation Behavior</a:t>
            </a:r>
            <a:endParaRPr lang="en-US" dirty="0"/>
          </a:p>
        </p:txBody>
      </p:sp>
      <p:sp>
        <p:nvSpPr>
          <p:cNvPr id="3" name="Content Placeholder 2"/>
          <p:cNvSpPr>
            <a:spLocks noGrp="1"/>
          </p:cNvSpPr>
          <p:nvPr>
            <p:ph sz="quarter" idx="13"/>
          </p:nvPr>
        </p:nvSpPr>
        <p:spPr/>
        <p:txBody>
          <a:bodyPr>
            <a:normAutofit/>
          </a:bodyPr>
          <a:lstStyle/>
          <a:p>
            <a:pPr marL="0" indent="0">
              <a:buNone/>
            </a:pPr>
            <a:r>
              <a:rPr lang="en-US" sz="2400" dirty="0"/>
              <a:t>PowerShell uses combination of three mitigation mechanisms to determine whether confirmation prompts appear:</a:t>
            </a:r>
          </a:p>
          <a:p>
            <a:pPr marL="457200" indent="-457200">
              <a:buFont typeface="Arial" panose="020B0604020202020204" pitchFamily="34" charset="0"/>
              <a:buChar char="•"/>
            </a:pPr>
            <a:endParaRPr lang="en-US" sz="2400" dirty="0"/>
          </a:p>
          <a:p>
            <a:r>
              <a:rPr lang="en-US" sz="2400" dirty="0"/>
              <a:t>$</a:t>
            </a:r>
            <a:r>
              <a:rPr lang="en-US" sz="2400" dirty="0" err="1"/>
              <a:t>ConfirmPreference</a:t>
            </a:r>
            <a:endParaRPr lang="en-US" sz="2400" dirty="0"/>
          </a:p>
          <a:p>
            <a:pPr marL="966788" lvl="1" indent="-342900"/>
            <a:r>
              <a:rPr lang="en-AU" sz="2000" dirty="0"/>
              <a:t>Automatic variable controls confirmation prompts</a:t>
            </a:r>
          </a:p>
          <a:p>
            <a:pPr marL="966788" lvl="1" indent="-342900"/>
            <a:r>
              <a:rPr lang="en-AU" sz="2000" dirty="0"/>
              <a:t>Defaults to "High"</a:t>
            </a:r>
          </a:p>
          <a:p>
            <a:pPr marL="966788" lvl="1" indent="-342900"/>
            <a:endParaRPr lang="en-US" sz="2000" dirty="0"/>
          </a:p>
          <a:p>
            <a:r>
              <a:rPr lang="en-US" sz="2400" dirty="0"/>
              <a:t>-Confirm parameter can also override confirmation prompts</a:t>
            </a:r>
          </a:p>
          <a:p>
            <a:pPr lvl="1"/>
            <a:r>
              <a:rPr lang="en-US" dirty="0"/>
              <a:t>-Confirm:$false can be used to ignore all confirm prompts</a:t>
            </a:r>
          </a:p>
          <a:p>
            <a:pPr marL="457200" indent="-457200">
              <a:buFont typeface="Arial" panose="020B0604020202020204" pitchFamily="34" charset="0"/>
              <a:buChar char="•"/>
            </a:pPr>
            <a:endParaRPr lang="en-US" sz="2400" dirty="0"/>
          </a:p>
          <a:p>
            <a:r>
              <a:rPr lang="en-US" sz="2400" i="1" dirty="0" err="1"/>
              <a:t>ConfirmImpact</a:t>
            </a:r>
            <a:r>
              <a:rPr lang="en-US" sz="2400" dirty="0"/>
              <a:t> keyword defines the impact level of the function</a:t>
            </a:r>
          </a:p>
        </p:txBody>
      </p:sp>
    </p:spTree>
    <p:custDataLst>
      <p:tags r:id="rId1"/>
    </p:custDataLst>
    <p:extLst>
      <p:ext uri="{BB962C8B-B14F-4D97-AF65-F5344CB8AC3E}">
        <p14:creationId xmlns:p14="http://schemas.microsoft.com/office/powerpoint/2010/main" val="1614834569"/>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t>
            </a:r>
            <a:r>
              <a:rPr lang="en-US" dirty="0" err="1"/>
              <a:t>CmdletBinding</a:t>
            </a:r>
            <a:r>
              <a:rPr lang="en-US" dirty="0"/>
              <a:t>()] Attribute - Risk Mitigation</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chemeClr val="accent1"/>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6" name="Rectangular Callout 5"/>
          <p:cNvSpPr/>
          <p:nvPr/>
        </p:nvSpPr>
        <p:spPr>
          <a:xfrm>
            <a:off x="7696200" y="2065766"/>
            <a:ext cx="4099367" cy="1780748"/>
          </a:xfrm>
          <a:prstGeom prst="wedgeRectCallout">
            <a:avLst>
              <a:gd name="adj1" fmla="val -79779"/>
              <a:gd name="adj2" fmla="val -27691"/>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Activates support for Risk Mitigation when set to $True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Whatif</a:t>
            </a: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and –Confirm common parameter now present</a:t>
            </a:r>
          </a:p>
        </p:txBody>
      </p:sp>
    </p:spTree>
    <p:custDataLst>
      <p:tags r:id="rId1"/>
    </p:custDataLst>
    <p:extLst>
      <p:ext uri="{BB962C8B-B14F-4D97-AF65-F5344CB8AC3E}">
        <p14:creationId xmlns:p14="http://schemas.microsoft.com/office/powerpoint/2010/main" val="133185550"/>
      </p:ext>
    </p:extLst>
  </p:cSld>
  <p:clrMapOvr>
    <a:masterClrMapping/>
  </p:clrMapOvr>
  <p:transition spd="slow"/>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t>
            </a:r>
            <a:r>
              <a:rPr lang="en-US" dirty="0" err="1"/>
              <a:t>CmdletBinding</a:t>
            </a:r>
            <a:r>
              <a:rPr lang="en-US" dirty="0"/>
              <a:t>()] Attribute - Risk Mitigation cont.</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Segoe UI" panose="020B0502040204020203" pitchFamily="34"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chemeClr val="accent1"/>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endParaRPr lang="en-US" dirty="0"/>
          </a:p>
        </p:txBody>
      </p:sp>
      <p:sp>
        <p:nvSpPr>
          <p:cNvPr id="6" name="Rectangular Callout 5"/>
          <p:cNvSpPr/>
          <p:nvPr/>
        </p:nvSpPr>
        <p:spPr>
          <a:xfrm>
            <a:off x="7696200" y="1143001"/>
            <a:ext cx="4099367" cy="5711172"/>
          </a:xfrm>
          <a:prstGeom prst="wedgeRectCallout">
            <a:avLst>
              <a:gd name="adj1" fmla="val -101057"/>
              <a:gd name="adj2" fmla="val -21611"/>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a:spcAft>
                <a:spcPts val="1224"/>
              </a:spcAft>
            </a:pPr>
            <a:r>
              <a:rPr lang="en-US" sz="2000" dirty="0">
                <a:solidFill>
                  <a:schemeClr val="bg1"/>
                </a:solidFill>
              </a:rPr>
              <a:t>Values: “None”, “Low”, “Medium”, “High”</a:t>
            </a:r>
          </a:p>
          <a:p>
            <a:pPr>
              <a:spcAft>
                <a:spcPts val="1224"/>
              </a:spcAft>
            </a:pPr>
            <a:r>
              <a:rPr lang="en-US" sz="2000" dirty="0">
                <a:solidFill>
                  <a:schemeClr val="bg1"/>
                </a:solidFill>
              </a:rPr>
              <a:t>Used to automatically invoke </a:t>
            </a:r>
            <a:r>
              <a:rPr lang="en-US" sz="2000" dirty="0" err="1">
                <a:solidFill>
                  <a:schemeClr val="bg1"/>
                </a:solidFill>
              </a:rPr>
              <a:t>ShouldProcess</a:t>
            </a:r>
            <a:r>
              <a:rPr lang="en-US" sz="2000" dirty="0">
                <a:solidFill>
                  <a:schemeClr val="bg1"/>
                </a:solidFill>
              </a:rPr>
              <a:t> depending on $</a:t>
            </a:r>
            <a:r>
              <a:rPr lang="en-US" sz="2000" dirty="0" err="1">
                <a:solidFill>
                  <a:schemeClr val="bg1"/>
                </a:solidFill>
              </a:rPr>
              <a:t>ConfirmPreference</a:t>
            </a:r>
            <a:endParaRPr lang="en-US" sz="2000" dirty="0">
              <a:solidFill>
                <a:schemeClr val="bg1"/>
              </a:solidFill>
            </a:endParaRPr>
          </a:p>
          <a:p>
            <a:pPr>
              <a:spcAft>
                <a:spcPts val="1224"/>
              </a:spcAft>
            </a:pPr>
            <a:r>
              <a:rPr lang="en-US" sz="2000" dirty="0">
                <a:solidFill>
                  <a:schemeClr val="bg1"/>
                </a:solidFill>
              </a:rPr>
              <a:t>Only use when </a:t>
            </a:r>
            <a:r>
              <a:rPr lang="en-US" sz="2000" dirty="0" err="1">
                <a:solidFill>
                  <a:schemeClr val="bg1"/>
                </a:solidFill>
              </a:rPr>
              <a:t>SupportsShouldProcess</a:t>
            </a:r>
            <a:r>
              <a:rPr lang="en-US" sz="2000" dirty="0">
                <a:solidFill>
                  <a:schemeClr val="bg1"/>
                </a:solidFill>
              </a:rPr>
              <a:t> is included</a:t>
            </a:r>
          </a:p>
          <a:p>
            <a:pPr>
              <a:spcAft>
                <a:spcPts val="1224"/>
              </a:spcAft>
            </a:pPr>
            <a:r>
              <a:rPr lang="en-US" sz="2000" dirty="0" err="1">
                <a:solidFill>
                  <a:schemeClr val="bg1"/>
                </a:solidFill>
              </a:rPr>
              <a:t>ConfirmImpact</a:t>
            </a:r>
            <a:r>
              <a:rPr lang="en-US" sz="2000" dirty="0">
                <a:solidFill>
                  <a:schemeClr val="bg1"/>
                </a:solidFill>
              </a:rPr>
              <a:t> default is “Medium”</a:t>
            </a:r>
          </a:p>
          <a:p>
            <a:pPr>
              <a:spcAft>
                <a:spcPts val="1224"/>
              </a:spcAft>
            </a:pPr>
            <a:r>
              <a:rPr lang="en-US" sz="2000" dirty="0">
                <a:solidFill>
                  <a:schemeClr val="bg1"/>
                </a:solidFill>
              </a:rPr>
              <a:t>$</a:t>
            </a:r>
            <a:r>
              <a:rPr lang="en-US" sz="2000" dirty="0" err="1">
                <a:solidFill>
                  <a:schemeClr val="bg1"/>
                </a:solidFill>
              </a:rPr>
              <a:t>ConfirmPreference</a:t>
            </a:r>
            <a:r>
              <a:rPr lang="en-US" sz="2000" dirty="0">
                <a:solidFill>
                  <a:schemeClr val="bg1"/>
                </a:solidFill>
              </a:rPr>
              <a:t> default is “High”</a:t>
            </a:r>
          </a:p>
          <a:p>
            <a:pPr>
              <a:spcAft>
                <a:spcPts val="1224"/>
              </a:spcAft>
            </a:pPr>
            <a:r>
              <a:rPr lang="en-US" sz="2000" dirty="0">
                <a:solidFill>
                  <a:schemeClr val="bg1"/>
                </a:solidFill>
              </a:rPr>
              <a:t>-Confirm and -</a:t>
            </a:r>
            <a:r>
              <a:rPr lang="en-US" sz="2000" dirty="0" err="1">
                <a:solidFill>
                  <a:schemeClr val="bg1"/>
                </a:solidFill>
              </a:rPr>
              <a:t>WhatIf</a:t>
            </a:r>
            <a:r>
              <a:rPr lang="en-US" sz="2000" dirty="0">
                <a:solidFill>
                  <a:schemeClr val="bg1"/>
                </a:solidFill>
              </a:rPr>
              <a:t> parameters override $</a:t>
            </a:r>
            <a:r>
              <a:rPr lang="en-US" sz="2000" dirty="0" err="1">
                <a:solidFill>
                  <a:schemeClr val="bg1"/>
                </a:solidFill>
              </a:rPr>
              <a:t>ConfirmPreference</a:t>
            </a:r>
            <a:r>
              <a:rPr lang="en-US" sz="2000" dirty="0">
                <a:solidFill>
                  <a:schemeClr val="bg1"/>
                </a:solidFill>
              </a:rPr>
              <a:t> temporarily in scope of function.</a:t>
            </a:r>
          </a:p>
        </p:txBody>
      </p:sp>
    </p:spTree>
    <p:custDataLst>
      <p:tags r:id="rId1"/>
    </p:custDataLst>
    <p:extLst>
      <p:ext uri="{BB962C8B-B14F-4D97-AF65-F5344CB8AC3E}">
        <p14:creationId xmlns:p14="http://schemas.microsoft.com/office/powerpoint/2010/main" val="3010976137"/>
      </p:ext>
    </p:extLst>
  </p:cSld>
  <p:clrMapOvr>
    <a:masterClrMapping/>
  </p:clrMapOvr>
  <p:transition spd="slow"/>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Risk Mitigation in Functions</a:t>
            </a:r>
            <a:endParaRPr lang="en-AU" dirty="0"/>
          </a:p>
        </p:txBody>
      </p:sp>
      <p:sp>
        <p:nvSpPr>
          <p:cNvPr id="8" name="Content Placeholder 2">
            <a:extLst>
              <a:ext uri="{FF2B5EF4-FFF2-40B4-BE49-F238E27FC236}">
                <a16:creationId xmlns:a16="http://schemas.microsoft.com/office/drawing/2014/main" id="{328EFEB2-90AF-466B-9842-39A41ACD09C9}"/>
              </a:ext>
            </a:extLst>
          </p:cNvPr>
          <p:cNvSpPr txBox="1">
            <a:spLocks/>
          </p:cNvSpPr>
          <p:nvPr/>
        </p:nvSpPr>
        <p:spPr>
          <a:xfrm>
            <a:off x="712124" y="1189176"/>
            <a:ext cx="11176000" cy="2620824"/>
          </a:xfrm>
          <a:prstGeom prst="rect">
            <a:avLst/>
          </a:prstGeom>
        </p:spPr>
        <p:txBody>
          <a:bodyPr>
            <a:normAutofit fontScale="925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00" dirty="0">
                <a:latin typeface="+mn-lt"/>
              </a:rPr>
              <a:t>Surround the code that makes changes to the system with an If() statement</a:t>
            </a:r>
          </a:p>
          <a:p>
            <a:endParaRPr lang="en-US" sz="2600" dirty="0">
              <a:latin typeface="+mn-lt"/>
            </a:endParaRPr>
          </a:p>
          <a:p>
            <a:r>
              <a:rPr lang="en-US" sz="2600" dirty="0">
                <a:latin typeface="+mn-lt"/>
              </a:rPr>
              <a:t>In the If() statement condition, the </a:t>
            </a:r>
            <a:r>
              <a:rPr lang="en-US" sz="2600" dirty="0" err="1">
                <a:latin typeface="+mn-lt"/>
              </a:rPr>
              <a:t>ShouldProcess</a:t>
            </a:r>
            <a:r>
              <a:rPr lang="en-US" sz="2600" dirty="0">
                <a:latin typeface="+mn-lt"/>
              </a:rPr>
              <a:t>() method enables PowerShell to determine whether the –</a:t>
            </a:r>
            <a:r>
              <a:rPr lang="en-US" sz="2600" dirty="0" err="1">
                <a:latin typeface="+mn-lt"/>
              </a:rPr>
              <a:t>WhatIf</a:t>
            </a:r>
            <a:r>
              <a:rPr lang="en-US" sz="2600" dirty="0">
                <a:latin typeface="+mn-lt"/>
              </a:rPr>
              <a:t> parameter has been used </a:t>
            </a:r>
          </a:p>
          <a:p>
            <a:endParaRPr lang="en-US" sz="2600" dirty="0">
              <a:latin typeface="+mn-lt"/>
            </a:endParaRPr>
          </a:p>
          <a:p>
            <a:r>
              <a:rPr lang="en-US" sz="2600" dirty="0">
                <a:latin typeface="+mn-lt"/>
              </a:rPr>
              <a:t>Multiple If() statements are allowed</a:t>
            </a:r>
          </a:p>
          <a:p>
            <a:endParaRPr lang="en-US" sz="2400" dirty="0"/>
          </a:p>
          <a:p>
            <a:endParaRPr lang="en-US" sz="2400" dirty="0"/>
          </a:p>
        </p:txBody>
      </p:sp>
      <p:graphicFrame>
        <p:nvGraphicFramePr>
          <p:cNvPr id="10" name="Table 9">
            <a:extLst>
              <a:ext uri="{FF2B5EF4-FFF2-40B4-BE49-F238E27FC236}">
                <a16:creationId xmlns:a16="http://schemas.microsoft.com/office/drawing/2014/main" id="{081F4587-7965-4714-A2CA-ACC4751ED901}"/>
              </a:ext>
            </a:extLst>
          </p:cNvPr>
          <p:cNvGraphicFramePr>
            <a:graphicFrameLocks noGrp="1"/>
          </p:cNvGraphicFramePr>
          <p:nvPr>
            <p:extLst>
              <p:ext uri="{D42A27DB-BD31-4B8C-83A1-F6EECF244321}">
                <p14:modId xmlns:p14="http://schemas.microsoft.com/office/powerpoint/2010/main" val="3009617783"/>
              </p:ext>
            </p:extLst>
          </p:nvPr>
        </p:nvGraphicFramePr>
        <p:xfrm>
          <a:off x="655638" y="4499815"/>
          <a:ext cx="10880725" cy="1554480"/>
        </p:xfrm>
        <a:graphic>
          <a:graphicData uri="http://schemas.openxmlformats.org/drawingml/2006/table">
            <a:tbl>
              <a:tblPr bandRow="1"/>
              <a:tblGrid>
                <a:gridCol w="10880725">
                  <a:extLst>
                    <a:ext uri="{9D8B030D-6E8A-4147-A177-3AD203B41FA5}">
                      <a16:colId xmlns:a16="http://schemas.microsoft.com/office/drawing/2014/main" val="2432395088"/>
                    </a:ext>
                  </a:extLst>
                </a:gridCol>
              </a:tblGrid>
              <a:tr h="370840">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r>
                        <a:rPr lang="en-US" sz="2400" dirty="0">
                          <a:solidFill>
                            <a:srgbClr val="00008B"/>
                          </a:solidFill>
                          <a:latin typeface="Lucida Console" panose="020B0609040504020204" pitchFamily="49" charset="0"/>
                        </a:rPr>
                        <a:t>If</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pscmdlet</a:t>
                      </a:r>
                      <a:r>
                        <a:rPr lang="en-US" sz="2400" dirty="0" err="1">
                          <a:solidFill>
                            <a:srgbClr val="A9A9A9"/>
                          </a:solidFill>
                          <a:latin typeface="Lucida Console" panose="020B0609040504020204" pitchFamily="49" charset="0"/>
                        </a:rPr>
                        <a:t>.</a:t>
                      </a:r>
                      <a:r>
                        <a:rPr lang="en-US" sz="2400" dirty="0" err="1">
                          <a:solidFill>
                            <a:prstClr val="black"/>
                          </a:solidFill>
                          <a:latin typeface="Lucida Console" panose="020B0609040504020204" pitchFamily="49" charset="0"/>
                        </a:rPr>
                        <a:t>ShouldProcess</a:t>
                      </a:r>
                      <a:r>
                        <a:rPr lang="en-US" sz="2400" dirty="0">
                          <a:solidFill>
                            <a:prstClr val="black"/>
                          </a:solidFill>
                          <a:latin typeface="Lucida Console" panose="020B0609040504020204" pitchFamily="49" charset="0"/>
                        </a:rPr>
                        <a:t>(</a:t>
                      </a:r>
                      <a:r>
                        <a:rPr lang="en-US" sz="2400" dirty="0">
                          <a:solidFill>
                            <a:srgbClr val="8B0000"/>
                          </a:solidFill>
                          <a:latin typeface="Lucida Console" panose="020B0609040504020204" pitchFamily="49" charset="0"/>
                        </a:rPr>
                        <a:t>"Target"</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"Operation"</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&lt;Statement</a:t>
                      </a:r>
                      <a:r>
                        <a:rPr lang="en-US" sz="2400" baseline="0" dirty="0">
                          <a:solidFill>
                            <a:prstClr val="black"/>
                          </a:solidFill>
                          <a:latin typeface="Lucida Console" panose="020B0609040504020204" pitchFamily="49" charset="0"/>
                        </a:rPr>
                        <a:t> that makes changes&gt;</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 </a:t>
                      </a:r>
                      <a:endParaRPr lang="en-US" sz="2000" dirty="0"/>
                    </a:p>
                  </a:txBody>
                  <a:tcPr>
                    <a:lnL w="9525" cap="flat" cmpd="sng" algn="ctr">
                      <a:solidFill>
                        <a:srgbClr val="0A5BBA">
                          <a:shade val="95000"/>
                          <a:satMod val="105000"/>
                        </a:srgbClr>
                      </a:solidFill>
                      <a:prstDash val="solid"/>
                    </a:lnL>
                    <a:lnR w="9525" cap="flat" cmpd="sng" algn="ctr">
                      <a:solidFill>
                        <a:srgbClr val="0A5BBA">
                          <a:shade val="95000"/>
                          <a:satMod val="105000"/>
                        </a:srgbClr>
                      </a:solidFill>
                      <a:prstDash val="solid"/>
                    </a:lnR>
                    <a:lnT w="9525" cap="flat" cmpd="sng" algn="ctr">
                      <a:solidFill>
                        <a:srgbClr val="0A5BBA">
                          <a:shade val="95000"/>
                          <a:satMod val="105000"/>
                        </a:srgbClr>
                      </a:solidFill>
                      <a:prstDash val="solid"/>
                    </a:lnT>
                    <a:lnB w="9525" cap="flat" cmpd="sng" algn="ctr">
                      <a:solidFill>
                        <a:srgbClr val="0A5BBA">
                          <a:shade val="95000"/>
                          <a:satMod val="105000"/>
                        </a:srgbClr>
                      </a:solidFill>
                      <a:prstDash val="soli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56726582"/>
                  </a:ext>
                </a:extLst>
              </a:tr>
            </a:tbl>
          </a:graphicData>
        </a:graphic>
      </p:graphicFrame>
    </p:spTree>
    <p:custDataLst>
      <p:tags r:id="rId1"/>
    </p:custDataLst>
    <p:extLst>
      <p:ext uri="{BB962C8B-B14F-4D97-AF65-F5344CB8AC3E}">
        <p14:creationId xmlns:p14="http://schemas.microsoft.com/office/powerpoint/2010/main" val="527507535"/>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Risk Mitigation - Example</a:t>
            </a:r>
            <a:endParaRPr lang="en-AU" dirty="0"/>
          </a:p>
        </p:txBody>
      </p:sp>
      <p:graphicFrame>
        <p:nvGraphicFramePr>
          <p:cNvPr id="5" name="Table 4">
            <a:extLst>
              <a:ext uri="{FF2B5EF4-FFF2-40B4-BE49-F238E27FC236}">
                <a16:creationId xmlns:a16="http://schemas.microsoft.com/office/drawing/2014/main" id="{314490ED-2A65-46FB-B6A8-7E9DE5C327A3}"/>
              </a:ext>
            </a:extLst>
          </p:cNvPr>
          <p:cNvGraphicFramePr>
            <a:graphicFrameLocks noGrp="1"/>
          </p:cNvGraphicFramePr>
          <p:nvPr>
            <p:extLst>
              <p:ext uri="{D42A27DB-BD31-4B8C-83A1-F6EECF244321}">
                <p14:modId xmlns:p14="http://schemas.microsoft.com/office/powerpoint/2010/main" val="2161268064"/>
              </p:ext>
            </p:extLst>
          </p:nvPr>
        </p:nvGraphicFramePr>
        <p:xfrm>
          <a:off x="655638" y="1408113"/>
          <a:ext cx="10880725" cy="5059680"/>
        </p:xfrm>
        <a:graphic>
          <a:graphicData uri="http://schemas.openxmlformats.org/drawingml/2006/table">
            <a:tbl>
              <a:tblPr firstRow="1" bandRow="1"/>
              <a:tblGrid>
                <a:gridCol w="10880725">
                  <a:extLst>
                    <a:ext uri="{9D8B030D-6E8A-4147-A177-3AD203B41FA5}">
                      <a16:colId xmlns:a16="http://schemas.microsoft.com/office/drawing/2014/main" val="2141822387"/>
                    </a:ext>
                  </a:extLst>
                </a:gridCol>
              </a:tblGrid>
              <a:tr h="2642097">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r>
                        <a:rPr lang="en-US" sz="1600" dirty="0">
                          <a:solidFill>
                            <a:srgbClr val="00008B"/>
                          </a:solidFill>
                          <a:latin typeface="Lucida Console" panose="020B0609040504020204" pitchFamily="49" charset="0"/>
                        </a:rPr>
                        <a:t>Function</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Kill-Process</a:t>
                      </a:r>
                      <a:endParaRPr lang="en-US" sz="1600" dirty="0">
                        <a:solidFill>
                          <a:prstClr val="black"/>
                        </a:solidFill>
                        <a:latin typeface="Lucida Console" panose="020B0609040504020204" pitchFamily="49" charset="0"/>
                      </a:endParaRPr>
                    </a:p>
                    <a:p>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A9A9A9"/>
                          </a:solidFill>
                          <a:latin typeface="Lucida Console" panose="020B0609040504020204" pitchFamily="49" charset="0"/>
                        </a:rPr>
                        <a:t>[</a:t>
                      </a:r>
                      <a:r>
                        <a:rPr lang="en-US" sz="1600" dirty="0" err="1">
                          <a:solidFill>
                            <a:schemeClr val="accent1"/>
                          </a:solidFill>
                          <a:latin typeface="Lucida Console" panose="020B0609040504020204" pitchFamily="49" charset="0"/>
                        </a:rPr>
                        <a:t>CmdletBinding</a:t>
                      </a:r>
                      <a:r>
                        <a:rPr lang="en-US" sz="1600" dirty="0">
                          <a:solidFill>
                            <a:prstClr val="black"/>
                          </a:solidFill>
                          <a:latin typeface="Lucida Console" panose="020B0609040504020204" pitchFamily="49" charset="0"/>
                        </a:rPr>
                        <a:t>(</a:t>
                      </a:r>
                      <a:r>
                        <a:rPr lang="en-US" sz="1600" dirty="0" err="1">
                          <a:solidFill>
                            <a:prstClr val="black"/>
                          </a:solidFill>
                          <a:latin typeface="Lucida Console" panose="020B0609040504020204" pitchFamily="49" charset="0"/>
                        </a:rPr>
                        <a:t>SupportsShouldProcess</a:t>
                      </a:r>
                      <a:r>
                        <a:rPr lang="en-US" sz="1600" dirty="0">
                          <a:solidFill>
                            <a:srgbClr val="A9A9A9"/>
                          </a:solidFill>
                          <a:latin typeface="Lucida Console" panose="020B0609040504020204" pitchFamily="49" charset="0"/>
                        </a:rPr>
                        <a:t>=</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true</a:t>
                      </a:r>
                      <a:r>
                        <a:rPr lang="en-US" sz="1600" dirty="0" err="1">
                          <a:solidFill>
                            <a:srgbClr val="A9A9A9"/>
                          </a:solidFill>
                          <a:latin typeface="Lucida Console" panose="020B0609040504020204" pitchFamily="49" charset="0"/>
                        </a:rPr>
                        <a:t>,</a:t>
                      </a:r>
                      <a:r>
                        <a:rPr lang="en-US" sz="1600" dirty="0" err="1">
                          <a:solidFill>
                            <a:prstClr val="black"/>
                          </a:solidFill>
                          <a:latin typeface="Lucida Console" panose="020B0609040504020204" pitchFamily="49" charset="0"/>
                        </a:rPr>
                        <a:t>ConfirmImpact</a:t>
                      </a:r>
                      <a:r>
                        <a:rPr lang="en-US" sz="1600" dirty="0">
                          <a:solidFill>
                            <a:srgbClr val="A9A9A9"/>
                          </a:solidFill>
                          <a:latin typeface="Lucida Console" panose="020B0609040504020204" pitchFamily="49" charset="0"/>
                        </a:rPr>
                        <a:t>=</a:t>
                      </a:r>
                      <a:r>
                        <a:rPr lang="en-US" sz="1600" dirty="0">
                          <a:solidFill>
                            <a:srgbClr val="8B0000"/>
                          </a:solidFill>
                          <a:latin typeface="Lucida Console" panose="020B0609040504020204" pitchFamily="49" charset="0"/>
                        </a:rPr>
                        <a:t>'Medium'</a:t>
                      </a:r>
                      <a:r>
                        <a:rPr lang="en-US" sz="1600" dirty="0">
                          <a:solidFill>
                            <a:prstClr val="black"/>
                          </a:solidFill>
                          <a:latin typeface="Lucida Console" panose="020B0609040504020204" pitchFamily="49" charset="0"/>
                        </a:rPr>
                        <a:t>)</a:t>
                      </a:r>
                      <a:r>
                        <a:rPr lang="en-US" sz="1600" dirty="0">
                          <a:solidFill>
                            <a:srgbClr val="A9A9A9"/>
                          </a:solidFill>
                          <a:latin typeface="Lucida Console" panose="020B0609040504020204" pitchFamily="49" charset="0"/>
                        </a:rPr>
                        <a:t>]</a:t>
                      </a:r>
                      <a:endParaRPr lang="en-US" sz="1600" dirty="0">
                        <a:solidFill>
                          <a:prstClr val="black"/>
                        </a:solidFill>
                        <a:latin typeface="Lucida Console" panose="020B0609040504020204" pitchFamily="49" charset="0"/>
                      </a:endParaRPr>
                    </a:p>
                    <a:p>
                      <a:r>
                        <a:rPr lang="en-US" sz="1600" dirty="0">
                          <a:solidFill>
                            <a:prstClr val="black"/>
                          </a:solidFill>
                          <a:latin typeface="Lucida Console" panose="020B0609040504020204" pitchFamily="49" charset="0"/>
                        </a:rPr>
                        <a:t>    </a:t>
                      </a:r>
                      <a:r>
                        <a:rPr lang="en-US" sz="1600" dirty="0" err="1">
                          <a:solidFill>
                            <a:srgbClr val="00008B"/>
                          </a:solidFill>
                          <a:latin typeface="Lucida Console" panose="020B0609040504020204" pitchFamily="49" charset="0"/>
                        </a:rPr>
                        <a:t>Param</a:t>
                      </a:r>
                      <a:r>
                        <a:rPr lang="en-US" sz="1600" dirty="0">
                          <a:solidFill>
                            <a:prstClr val="black"/>
                          </a:solidFill>
                          <a:latin typeface="Lucida Console" panose="020B0609040504020204" pitchFamily="49" charset="0"/>
                        </a:rPr>
                        <a:t>(</a:t>
                      </a:r>
                      <a:r>
                        <a:rPr lang="en-US" sz="1600" dirty="0">
                          <a:solidFill>
                            <a:srgbClr val="A9A9A9"/>
                          </a:solidFill>
                          <a:latin typeface="Lucida Console" panose="020B0609040504020204" pitchFamily="49" charset="0"/>
                        </a:rPr>
                        <a:t>[</a:t>
                      </a:r>
                      <a:r>
                        <a:rPr lang="en-US" sz="1600" dirty="0">
                          <a:solidFill>
                            <a:srgbClr val="008080"/>
                          </a:solidFill>
                          <a:latin typeface="Lucida Console" panose="020B0609040504020204" pitchFamily="49" charset="0"/>
                        </a:rPr>
                        <a:t>String</a:t>
                      </a:r>
                      <a:r>
                        <a:rPr lang="en-US" sz="1600" dirty="0">
                          <a:solidFill>
                            <a:srgbClr val="A9A9A9"/>
                          </a:solidFill>
                          <a:latin typeface="Lucida Console" panose="020B0609040504020204" pitchFamily="49" charset="0"/>
                        </a:rPr>
                        <a:t>]</a:t>
                      </a:r>
                      <a:r>
                        <a:rPr lang="en-US" sz="1600" dirty="0">
                          <a:solidFill>
                            <a:srgbClr val="FF4500"/>
                          </a:solidFill>
                          <a:latin typeface="Lucida Console" panose="020B0609040504020204" pitchFamily="49" charset="0"/>
                        </a:rPr>
                        <a:t>$Name</a:t>
                      </a:r>
                      <a:r>
                        <a:rPr lang="en-US" sz="1600" dirty="0">
                          <a:solidFill>
                            <a:prstClr val="black"/>
                          </a:solidFill>
                          <a:latin typeface="Lucida Console" panose="020B0609040504020204" pitchFamily="49" charset="0"/>
                        </a:rPr>
                        <a:t>)</a:t>
                      </a:r>
                    </a:p>
                    <a:p>
                      <a:endParaRPr lang="en-US" sz="1600" dirty="0">
                        <a:solidFill>
                          <a:prstClr val="black"/>
                        </a:solidFill>
                        <a:latin typeface="Lucida Console" panose="020B0609040504020204" pitchFamily="49" charset="0"/>
                      </a:endParaRPr>
                    </a:p>
                    <a:p>
                      <a:r>
                        <a:rPr lang="en-US" sz="1600" dirty="0">
                          <a:solidFill>
                            <a:srgbClr val="FF4500"/>
                          </a:solidFill>
                          <a:latin typeface="Lucida Console" panose="020B0609040504020204" pitchFamily="49" charset="0"/>
                        </a:rPr>
                        <a:t>    $</a:t>
                      </a:r>
                      <a:r>
                        <a:rPr lang="en-US" sz="1600" dirty="0" err="1">
                          <a:solidFill>
                            <a:srgbClr val="FF4500"/>
                          </a:solidFill>
                          <a:latin typeface="Lucida Console" panose="020B0609040504020204" pitchFamily="49" charset="0"/>
                        </a:rPr>
                        <a:t>TargetProcess</a:t>
                      </a:r>
                      <a:r>
                        <a:rPr lang="en-US" sz="1600" dirty="0">
                          <a:solidFill>
                            <a:prstClr val="black"/>
                          </a:solidFill>
                          <a:latin typeface="Lucida Console" panose="020B0609040504020204" pitchFamily="49" charset="0"/>
                        </a:rPr>
                        <a:t> </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Get-Process</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-Name</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$Name</a:t>
                      </a:r>
                      <a:endParaRPr lang="en-US" sz="1600" dirty="0">
                        <a:solidFill>
                          <a:prstClr val="black"/>
                        </a:solidFill>
                        <a:latin typeface="Lucida Console" panose="020B0609040504020204" pitchFamily="49" charset="0"/>
                      </a:endParaRPr>
                    </a:p>
                    <a:p>
                      <a:r>
                        <a:rPr lang="en-US" sz="1600" dirty="0">
                          <a:solidFill>
                            <a:prstClr val="black"/>
                          </a:solidFill>
                          <a:latin typeface="Lucida Console" panose="020B0609040504020204" pitchFamily="49" charset="0"/>
                        </a:rPr>
                        <a:t>    </a:t>
                      </a:r>
                      <a:r>
                        <a:rPr lang="en-US" sz="1600" dirty="0">
                          <a:solidFill>
                            <a:srgbClr val="00008B"/>
                          </a:solidFill>
                          <a:latin typeface="Lucida Console" panose="020B0609040504020204" pitchFamily="49" charset="0"/>
                        </a:rPr>
                        <a:t>If</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pscmdlet</a:t>
                      </a:r>
                      <a:r>
                        <a:rPr lang="en-US" sz="1600" dirty="0" err="1">
                          <a:solidFill>
                            <a:srgbClr val="A9A9A9"/>
                          </a:solidFill>
                          <a:latin typeface="Lucida Console" panose="020B0609040504020204" pitchFamily="49" charset="0"/>
                        </a:rPr>
                        <a:t>.</a:t>
                      </a:r>
                      <a:r>
                        <a:rPr lang="en-US" sz="1600" dirty="0" err="1">
                          <a:solidFill>
                            <a:prstClr val="black"/>
                          </a:solidFill>
                          <a:latin typeface="Lucida Console" panose="020B0609040504020204" pitchFamily="49" charset="0"/>
                        </a:rPr>
                        <a:t>ShouldProcess</a:t>
                      </a:r>
                      <a:r>
                        <a:rPr lang="en-US" sz="1600" dirty="0">
                          <a:solidFill>
                            <a:prstClr val="black"/>
                          </a:solidFill>
                          <a:latin typeface="Lucida Console" panose="020B0609040504020204" pitchFamily="49" charset="0"/>
                        </a:rPr>
                        <a:t>(</a:t>
                      </a:r>
                      <a:r>
                        <a:rPr lang="en-US" sz="1600" dirty="0">
                          <a:solidFill>
                            <a:srgbClr val="FF4500"/>
                          </a:solidFill>
                          <a:latin typeface="Lucida Console" panose="020B0609040504020204" pitchFamily="49" charset="0"/>
                        </a:rPr>
                        <a:t>$name</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"Terminating Process"</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p>
                    <a:p>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TargetProcess</a:t>
                      </a:r>
                      <a:r>
                        <a:rPr lang="en-US" sz="1600" dirty="0" err="1">
                          <a:solidFill>
                            <a:srgbClr val="A9A9A9"/>
                          </a:solidFill>
                          <a:latin typeface="Lucida Console" panose="020B0609040504020204" pitchFamily="49" charset="0"/>
                        </a:rPr>
                        <a:t>.</a:t>
                      </a:r>
                      <a:r>
                        <a:rPr lang="en-US" sz="1600" dirty="0" err="1">
                          <a:solidFill>
                            <a:prstClr val="black"/>
                          </a:solidFill>
                          <a:latin typeface="Lucida Console" panose="020B0609040504020204" pitchFamily="49" charset="0"/>
                        </a:rPr>
                        <a:t>Kill</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p>
                    <a:p>
                      <a:r>
                        <a:rPr lang="en-US" sz="1600" dirty="0">
                          <a:solidFill>
                            <a:prstClr val="black"/>
                          </a:solidFill>
                          <a:latin typeface="Lucida Console" panose="020B0609040504020204" pitchFamily="49" charset="0"/>
                        </a:rPr>
                        <a:t>} </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130794"/>
                  </a:ext>
                </a:extLst>
              </a:tr>
              <a:tr h="2177553">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r>
                        <a:rPr lang="en-US" sz="1600" dirty="0">
                          <a:solidFill>
                            <a:srgbClr val="F5F5F5"/>
                          </a:solidFill>
                          <a:latin typeface="Lucida Console" panose="020B0609040504020204" pitchFamily="49" charset="0"/>
                        </a:rPr>
                        <a:t>PS C:\&gt; </a:t>
                      </a:r>
                      <a:r>
                        <a:rPr lang="en-US" sz="1600" dirty="0">
                          <a:solidFill>
                            <a:srgbClr val="E0FFFF"/>
                          </a:solidFill>
                          <a:latin typeface="Lucida Console" panose="020B0609040504020204" pitchFamily="49" charset="0"/>
                        </a:rPr>
                        <a:t>Kill-Process</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-Name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notepad</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a:t>
                      </a:r>
                      <a:r>
                        <a:rPr lang="en-US" sz="1600" dirty="0" err="1">
                          <a:solidFill>
                            <a:srgbClr val="FFE4B5"/>
                          </a:solidFill>
                          <a:latin typeface="Lucida Console" panose="020B0609040504020204" pitchFamily="49" charset="0"/>
                        </a:rPr>
                        <a:t>WhatIf</a:t>
                      </a:r>
                      <a:endParaRPr lang="en-US" sz="1600" dirty="0">
                        <a:solidFill>
                          <a:srgbClr val="FFE4B5"/>
                        </a:solidFill>
                        <a:latin typeface="Lucida Console" panose="020B0609040504020204" pitchFamily="49" charset="0"/>
                      </a:endParaRPr>
                    </a:p>
                    <a:p>
                      <a:r>
                        <a:rPr lang="en-US" sz="1600" dirty="0">
                          <a:solidFill>
                            <a:srgbClr val="F5F5F5"/>
                          </a:solidFill>
                          <a:latin typeface="Lucida Console" panose="020B0609040504020204" pitchFamily="49" charset="0"/>
                        </a:rPr>
                        <a:t>What if: Performing the operation "Terminating Process" on target "notepad". </a:t>
                      </a:r>
                    </a:p>
                    <a:p>
                      <a:endParaRPr lang="en-US" sz="1600" dirty="0">
                        <a:solidFill>
                          <a:schemeClr val="tx1"/>
                        </a:solidFill>
                        <a:latin typeface="+mn-lt"/>
                      </a:endParaRPr>
                    </a:p>
                    <a:p>
                      <a:r>
                        <a:rPr lang="en-US" sz="1600" dirty="0">
                          <a:solidFill>
                            <a:srgbClr val="F5F5F5"/>
                          </a:solidFill>
                          <a:latin typeface="Lucida Console" panose="020B0609040504020204" pitchFamily="49" charset="0"/>
                        </a:rPr>
                        <a:t>PS C:\&gt; </a:t>
                      </a:r>
                      <a:r>
                        <a:rPr lang="en-US" sz="1600" dirty="0">
                          <a:solidFill>
                            <a:srgbClr val="E0FFFF"/>
                          </a:solidFill>
                          <a:latin typeface="Lucida Console" panose="020B0609040504020204" pitchFamily="49" charset="0"/>
                        </a:rPr>
                        <a:t>Kill-Process</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-Name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notepad</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-Confirm </a:t>
                      </a:r>
                      <a:endParaRPr lang="en-US" sz="1600" dirty="0">
                        <a:solidFill>
                          <a:srgbClr val="F5F5F5"/>
                        </a:solidFill>
                        <a:latin typeface="Lucida Console" panose="020B0609040504020204" pitchFamily="49" charset="0"/>
                        <a:ea typeface="+mn-ea"/>
                        <a:cs typeface="+mn-cs"/>
                      </a:endParaRPr>
                    </a:p>
                    <a:p>
                      <a:r>
                        <a:rPr lang="en-US" sz="1600" dirty="0">
                          <a:solidFill>
                            <a:srgbClr val="F5F5F5"/>
                          </a:solidFill>
                          <a:latin typeface="Lucida Console" panose="020B0609040504020204" pitchFamily="49" charset="0"/>
                          <a:ea typeface="+mn-ea"/>
                          <a:cs typeface="+mn-cs"/>
                        </a:rPr>
                        <a:t>Confirm</a:t>
                      </a:r>
                    </a:p>
                    <a:p>
                      <a:r>
                        <a:rPr lang="en-US" sz="1600" dirty="0">
                          <a:solidFill>
                            <a:srgbClr val="F5F5F5"/>
                          </a:solidFill>
                          <a:latin typeface="Lucida Console" panose="020B0609040504020204" pitchFamily="49" charset="0"/>
                          <a:ea typeface="+mn-ea"/>
                          <a:cs typeface="+mn-cs"/>
                        </a:rPr>
                        <a:t>Are you sure you want to perform this action?</a:t>
                      </a:r>
                    </a:p>
                    <a:p>
                      <a:r>
                        <a:rPr lang="en-US" sz="1600" dirty="0">
                          <a:solidFill>
                            <a:srgbClr val="F5F5F5"/>
                          </a:solidFill>
                          <a:latin typeface="Lucida Console" panose="020B0609040504020204" pitchFamily="49" charset="0"/>
                          <a:ea typeface="+mn-ea"/>
                          <a:cs typeface="+mn-cs"/>
                        </a:rPr>
                        <a:t>Performing the operation "Terminating Process" on target "notepad".</a:t>
                      </a:r>
                    </a:p>
                    <a:p>
                      <a:r>
                        <a:rPr lang="en-US" sz="1600" dirty="0">
                          <a:solidFill>
                            <a:srgbClr val="F5F5F5"/>
                          </a:solidFill>
                          <a:latin typeface="Lucida Console" panose="020B0609040504020204" pitchFamily="49" charset="0"/>
                          <a:ea typeface="+mn-ea"/>
                          <a:cs typeface="+mn-cs"/>
                        </a:rPr>
                        <a:t>[Y] Yes  [A] Yes to All  [N] No  [L] No to All  [S] Suspend  [?] Help</a:t>
                      </a:r>
                    </a:p>
                    <a:p>
                      <a:r>
                        <a:rPr lang="en-US" sz="1600" dirty="0">
                          <a:solidFill>
                            <a:srgbClr val="F5F5F5"/>
                          </a:solidFill>
                          <a:latin typeface="Lucida Console" panose="020B0609040504020204" pitchFamily="49" charset="0"/>
                          <a:ea typeface="+mn-ea"/>
                          <a:cs typeface="+mn-cs"/>
                        </a:rPr>
                        <a:t>(default is "Y"):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32093686"/>
                  </a:ext>
                </a:extLst>
              </a:tr>
            </a:tbl>
          </a:graphicData>
        </a:graphic>
      </p:graphicFrame>
    </p:spTree>
    <p:custDataLst>
      <p:tags r:id="rId1"/>
    </p:custDataLst>
    <p:extLst>
      <p:ext uri="{BB962C8B-B14F-4D97-AF65-F5344CB8AC3E}">
        <p14:creationId xmlns:p14="http://schemas.microsoft.com/office/powerpoint/2010/main" val="1677964883"/>
      </p:ext>
    </p:extLst>
  </p:cSld>
  <p:clrMapOvr>
    <a:masterClrMapping/>
  </p:clrMapOvr>
  <p:transition spd="slow"/>
</p:sld>
</file>

<file path=ppt/slides/slide27.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Confirmation Severity Levels</a:t>
            </a:r>
            <a:endParaRPr lang="en-AU" dirty="0"/>
          </a:p>
        </p:txBody>
      </p:sp>
      <p:sp>
        <p:nvSpPr>
          <p:cNvPr id="2" name="Content Placeholder 1"/>
          <p:cNvSpPr>
            <a:spLocks noGrp="1"/>
          </p:cNvSpPr>
          <p:nvPr>
            <p:ph sz="quarter" idx="13"/>
          </p:nvPr>
        </p:nvSpPr>
        <p:spPr/>
        <p:txBody>
          <a:bodyPr>
            <a:normAutofit/>
          </a:bodyPr>
          <a:lstStyle/>
          <a:p>
            <a:pPr marL="0" indent="0">
              <a:buNone/>
            </a:pPr>
            <a:r>
              <a:rPr lang="en-US" dirty="0"/>
              <a:t>Default confirmations will be prompted when:</a:t>
            </a:r>
          </a:p>
          <a:p>
            <a:r>
              <a:rPr lang="en-US" dirty="0" err="1"/>
              <a:t>ConfirmImpact</a:t>
            </a:r>
            <a:r>
              <a:rPr lang="en-US" dirty="0"/>
              <a:t> value is greater than or equal to $</a:t>
            </a:r>
            <a:r>
              <a:rPr lang="en-US" dirty="0" err="1"/>
              <a:t>ConfirmPreference</a:t>
            </a:r>
            <a:r>
              <a:rPr lang="en-US" dirty="0"/>
              <a:t> value</a:t>
            </a:r>
          </a:p>
        </p:txBody>
      </p:sp>
      <p:graphicFrame>
        <p:nvGraphicFramePr>
          <p:cNvPr id="4" name="Table 3"/>
          <p:cNvGraphicFramePr>
            <a:graphicFrameLocks noGrp="1"/>
          </p:cNvGraphicFramePr>
          <p:nvPr>
            <p:extLst>
              <p:ext uri="{D42A27DB-BD31-4B8C-83A1-F6EECF244321}">
                <p14:modId xmlns:p14="http://schemas.microsoft.com/office/powerpoint/2010/main" val="2104403345"/>
              </p:ext>
            </p:extLst>
          </p:nvPr>
        </p:nvGraphicFramePr>
        <p:xfrm>
          <a:off x="3682533" y="2774028"/>
          <a:ext cx="8143300" cy="3176325"/>
        </p:xfrm>
        <a:graphic>
          <a:graphicData uri="http://schemas.openxmlformats.org/drawingml/2006/table">
            <a:tbl>
              <a:tblPr firstRow="1" bandRow="1">
                <a:tableStyleId>{5C22544A-7EE6-4342-B048-85BDC9FD1C3A}</a:tableStyleId>
              </a:tblPr>
              <a:tblGrid>
                <a:gridCol w="1652349">
                  <a:extLst>
                    <a:ext uri="{9D8B030D-6E8A-4147-A177-3AD203B41FA5}">
                      <a16:colId xmlns:a16="http://schemas.microsoft.com/office/drawing/2014/main" val="1020725338"/>
                    </a:ext>
                  </a:extLst>
                </a:gridCol>
                <a:gridCol w="6490951">
                  <a:extLst>
                    <a:ext uri="{9D8B030D-6E8A-4147-A177-3AD203B41FA5}">
                      <a16:colId xmlns:a16="http://schemas.microsoft.com/office/drawing/2014/main" val="3306975374"/>
                    </a:ext>
                  </a:extLst>
                </a:gridCol>
              </a:tblGrid>
              <a:tr h="470718">
                <a:tc gridSpan="2">
                  <a:txBody>
                    <a:bodyPr/>
                    <a:lstStyle/>
                    <a:p>
                      <a:pPr algn="l"/>
                      <a:r>
                        <a:rPr lang="en-AU" sz="2400" b="0" dirty="0" err="1">
                          <a:latin typeface="Segoe UI Light" panose="020B0502040204020203" pitchFamily="34" charset="0"/>
                          <a:cs typeface="Segoe UI Light" panose="020B0502040204020203" pitchFamily="34" charset="0"/>
                        </a:rPr>
                        <a:t>ConfirmImpact</a:t>
                      </a:r>
                      <a:r>
                        <a:rPr lang="en-AU" sz="2400" b="0" dirty="0">
                          <a:latin typeface="Segoe UI Light" panose="020B0502040204020203" pitchFamily="34" charset="0"/>
                          <a:cs typeface="Segoe UI Light" panose="020B0502040204020203" pitchFamily="34" charset="0"/>
                        </a:rPr>
                        <a:t> and $</a:t>
                      </a:r>
                      <a:r>
                        <a:rPr lang="en-AU" sz="2400" b="0" dirty="0" err="1">
                          <a:latin typeface="Segoe UI Light" panose="020B0502040204020203" pitchFamily="34" charset="0"/>
                          <a:cs typeface="Segoe UI Light" panose="020B0502040204020203" pitchFamily="34" charset="0"/>
                        </a:rPr>
                        <a:t>ConfirmPreference</a:t>
                      </a:r>
                      <a:r>
                        <a:rPr lang="en-AU" sz="2400" b="0" dirty="0">
                          <a:latin typeface="Segoe UI Light" panose="020B0502040204020203" pitchFamily="34" charset="0"/>
                          <a:cs typeface="Segoe UI Light" panose="020B0502040204020203" pitchFamily="34" charset="0"/>
                        </a:rPr>
                        <a:t> Values</a:t>
                      </a:r>
                    </a:p>
                  </a:txBody>
                  <a:tcPr/>
                </a:tc>
                <a:tc hMerge="1">
                  <a:txBody>
                    <a:bodyPr/>
                    <a:lstStyle/>
                    <a:p>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5704817"/>
                  </a:ext>
                </a:extLst>
              </a:tr>
              <a:tr h="470718">
                <a:tc>
                  <a:txBody>
                    <a:bodyPr/>
                    <a:lstStyle/>
                    <a:p>
                      <a:r>
                        <a:rPr lang="en-AU" sz="2000" dirty="0">
                          <a:latin typeface="Segoe UI Light" panose="020B0502040204020203" pitchFamily="34" charset="0"/>
                          <a:cs typeface="Segoe UI Light" panose="020B0502040204020203" pitchFamily="34" charset="0"/>
                        </a:rPr>
                        <a:t>None</a:t>
                      </a:r>
                    </a:p>
                  </a:txBody>
                  <a:tcPr>
                    <a:solidFill>
                      <a:srgbClr val="D3D3D3"/>
                    </a:solidFill>
                  </a:tcPr>
                </a:tc>
                <a:tc>
                  <a:txBody>
                    <a:bodyPr/>
                    <a:lstStyle/>
                    <a:p>
                      <a:r>
                        <a:rPr lang="en-AU" sz="2000" dirty="0">
                          <a:latin typeface="Segoe UI Light" panose="020B0502040204020203" pitchFamily="34" charset="0"/>
                          <a:cs typeface="Segoe UI Light" panose="020B0502040204020203" pitchFamily="34" charset="0"/>
                        </a:rPr>
                        <a:t>No</a:t>
                      </a:r>
                      <a:r>
                        <a:rPr lang="en-AU" sz="2000" baseline="0" dirty="0">
                          <a:latin typeface="Segoe UI Light" panose="020B0502040204020203" pitchFamily="34" charset="0"/>
                          <a:cs typeface="Segoe UI Light" panose="020B0502040204020203" pitchFamily="34" charset="0"/>
                        </a:rPr>
                        <a:t> prompt(s)</a:t>
                      </a:r>
                      <a:endParaRPr lang="en-AU" sz="2000" dirty="0">
                        <a:latin typeface="Segoe UI Light" panose="020B0502040204020203" pitchFamily="34" charset="0"/>
                        <a:cs typeface="Segoe UI Light" panose="020B0502040204020203" pitchFamily="34" charset="0"/>
                      </a:endParaRPr>
                    </a:p>
                  </a:txBody>
                  <a:tcPr>
                    <a:solidFill>
                      <a:srgbClr val="D3D3D3"/>
                    </a:solidFill>
                  </a:tcPr>
                </a:tc>
                <a:extLst>
                  <a:ext uri="{0D108BD9-81ED-4DB2-BD59-A6C34878D82A}">
                    <a16:rowId xmlns:a16="http://schemas.microsoft.com/office/drawing/2014/main" val="4188084459"/>
                  </a:ext>
                </a:extLst>
              </a:tr>
              <a:tr h="670001">
                <a:tc>
                  <a:txBody>
                    <a:bodyPr/>
                    <a:lstStyle/>
                    <a:p>
                      <a:r>
                        <a:rPr lang="en-AU" sz="2000" dirty="0">
                          <a:latin typeface="Segoe UI Light" panose="020B0502040204020203" pitchFamily="34" charset="0"/>
                          <a:cs typeface="Segoe UI Light" panose="020B0502040204020203" pitchFamily="34" charset="0"/>
                        </a:rPr>
                        <a:t>Low</a:t>
                      </a:r>
                    </a:p>
                  </a:txBody>
                  <a:tcPr>
                    <a:solidFill>
                      <a:srgbClr val="EBEBEB"/>
                    </a:solidFill>
                  </a:tcPr>
                </a:tc>
                <a:tc>
                  <a:txBody>
                    <a:bodyPr/>
                    <a:lstStyle/>
                    <a:p>
                      <a:r>
                        <a:rPr lang="en-AU" sz="2000" dirty="0">
                          <a:latin typeface="Segoe UI Light" panose="020B0502040204020203" pitchFamily="34" charset="0"/>
                          <a:cs typeface="Segoe UI Light" panose="020B0502040204020203" pitchFamily="34" charset="0"/>
                        </a:rPr>
                        <a:t>Prompt for confirmation before running cmdlets or functions with a low, medium, or high risk</a:t>
                      </a:r>
                    </a:p>
                  </a:txBody>
                  <a:tcPr>
                    <a:solidFill>
                      <a:srgbClr val="EBEBEB"/>
                    </a:solidFill>
                  </a:tcPr>
                </a:tc>
                <a:extLst>
                  <a:ext uri="{0D108BD9-81ED-4DB2-BD59-A6C34878D82A}">
                    <a16:rowId xmlns:a16="http://schemas.microsoft.com/office/drawing/2014/main" val="3745127087"/>
                  </a:ext>
                </a:extLst>
              </a:tr>
              <a:tr h="670001">
                <a:tc>
                  <a:txBody>
                    <a:bodyPr/>
                    <a:lstStyle/>
                    <a:p>
                      <a:r>
                        <a:rPr lang="en-AU" sz="2000" dirty="0">
                          <a:latin typeface="Segoe UI Light" panose="020B0502040204020203" pitchFamily="34" charset="0"/>
                          <a:cs typeface="Segoe UI Light" panose="020B0502040204020203" pitchFamily="34" charset="0"/>
                        </a:rPr>
                        <a:t>Medium</a:t>
                      </a:r>
                    </a:p>
                  </a:txBody>
                  <a:tcPr>
                    <a:solidFill>
                      <a:srgbClr val="D3D3D3"/>
                    </a:solidFill>
                  </a:tcPr>
                </a:tc>
                <a:tc>
                  <a:txBody>
                    <a:bodyPr/>
                    <a:lstStyle/>
                    <a:p>
                      <a:r>
                        <a:rPr lang="en-AU" sz="2000" dirty="0">
                          <a:latin typeface="Segoe UI Light" panose="020B0502040204020203" pitchFamily="34" charset="0"/>
                          <a:cs typeface="Segoe UI Light" panose="020B0502040204020203" pitchFamily="34" charset="0"/>
                        </a:rPr>
                        <a:t>Prompt for confirmation before running cmdlets or functions with a medium, or high</a:t>
                      </a:r>
                      <a:r>
                        <a:rPr lang="en-AU" sz="2000" baseline="0" dirty="0">
                          <a:latin typeface="Segoe UI Light" panose="020B0502040204020203" pitchFamily="34" charset="0"/>
                          <a:cs typeface="Segoe UI Light" panose="020B0502040204020203" pitchFamily="34" charset="0"/>
                        </a:rPr>
                        <a:t> </a:t>
                      </a:r>
                      <a:r>
                        <a:rPr lang="en-AU" sz="2000" dirty="0">
                          <a:latin typeface="Segoe UI Light" panose="020B0502040204020203" pitchFamily="34" charset="0"/>
                          <a:cs typeface="Segoe UI Light" panose="020B0502040204020203" pitchFamily="34" charset="0"/>
                        </a:rPr>
                        <a:t>risk</a:t>
                      </a:r>
                    </a:p>
                  </a:txBody>
                  <a:tcPr>
                    <a:solidFill>
                      <a:srgbClr val="D3D3D3"/>
                    </a:solidFill>
                  </a:tcPr>
                </a:tc>
                <a:extLst>
                  <a:ext uri="{0D108BD9-81ED-4DB2-BD59-A6C34878D82A}">
                    <a16:rowId xmlns:a16="http://schemas.microsoft.com/office/drawing/2014/main" val="2041739002"/>
                  </a:ext>
                </a:extLst>
              </a:tr>
              <a:tr h="832809">
                <a:tc>
                  <a:txBody>
                    <a:bodyPr/>
                    <a:lstStyle/>
                    <a:p>
                      <a:r>
                        <a:rPr lang="en-AU" sz="2000" dirty="0">
                          <a:latin typeface="Segoe UI Light" panose="020B0502040204020203" pitchFamily="34" charset="0"/>
                          <a:cs typeface="Segoe UI Light" panose="020B0502040204020203" pitchFamily="34" charset="0"/>
                        </a:rPr>
                        <a:t>High</a:t>
                      </a:r>
                    </a:p>
                  </a:txBody>
                  <a:tcPr>
                    <a:solidFill>
                      <a:srgbClr val="EBEBEB"/>
                    </a:solidFill>
                  </a:tcPr>
                </a:tc>
                <a:tc>
                  <a:txBody>
                    <a:bodyPr/>
                    <a:lstStyle/>
                    <a:p>
                      <a:r>
                        <a:rPr lang="en-AU" sz="2000" dirty="0">
                          <a:latin typeface="Segoe UI Light" panose="020B0502040204020203" pitchFamily="34" charset="0"/>
                          <a:cs typeface="Segoe UI Light" panose="020B0502040204020203" pitchFamily="34" charset="0"/>
                        </a:rPr>
                        <a:t>Prompt for confirmation before  running cmdlets or functions with a high risk</a:t>
                      </a:r>
                    </a:p>
                  </a:txBody>
                  <a:tcPr>
                    <a:solidFill>
                      <a:srgbClr val="EBEBEB"/>
                    </a:solidFill>
                  </a:tcPr>
                </a:tc>
                <a:extLst>
                  <a:ext uri="{0D108BD9-81ED-4DB2-BD59-A6C34878D82A}">
                    <a16:rowId xmlns:a16="http://schemas.microsoft.com/office/drawing/2014/main" val="2035147123"/>
                  </a:ext>
                </a:extLst>
              </a:tr>
            </a:tbl>
          </a:graphicData>
        </a:graphic>
      </p:graphicFrame>
      <p:sp>
        <p:nvSpPr>
          <p:cNvPr id="5" name="TextBox 4"/>
          <p:cNvSpPr txBox="1"/>
          <p:nvPr/>
        </p:nvSpPr>
        <p:spPr>
          <a:xfrm>
            <a:off x="309421" y="5461649"/>
            <a:ext cx="2433780" cy="769441"/>
          </a:xfrm>
          <a:prstGeom prst="wedgeRectCallout">
            <a:avLst>
              <a:gd name="adj1" fmla="val 87344"/>
              <a:gd name="adj2" fmla="val -65954"/>
            </a:avLst>
          </a:prstGeom>
          <a:solidFill>
            <a:srgbClr val="737373"/>
          </a:solid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t>
            </a:r>
            <a:r>
              <a:rPr kumimoji="0" lang="en-AU"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ConfirmPreference</a:t>
            </a:r>
            <a:r>
              <a:rPr kumimoji="0" lang="en-AU" sz="2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r>
              <a:rPr kumimoji="0" lang="en-AU"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Default</a:t>
            </a:r>
          </a:p>
        </p:txBody>
      </p:sp>
    </p:spTree>
    <p:custDataLst>
      <p:tags r:id="rId1"/>
    </p:custDataLst>
    <p:extLst>
      <p:ext uri="{BB962C8B-B14F-4D97-AF65-F5344CB8AC3E}">
        <p14:creationId xmlns:p14="http://schemas.microsoft.com/office/powerpoint/2010/main" val="3296877181"/>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455316660"/>
      </p:ext>
    </p:extLst>
  </p:cSld>
  <p:clrMapOvr>
    <a:masterClrMapping/>
  </p:clrMapOvr>
  <p:transition spd="slow"/>
</p:sld>
</file>

<file path=ppt/slides/slide29.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Function Comment-based Help</a:t>
            </a:r>
            <a:endParaRPr lang="en-AU" dirty="0"/>
          </a:p>
        </p:txBody>
      </p:sp>
      <p:sp>
        <p:nvSpPr>
          <p:cNvPr id="3" name="Content Placeholder 2"/>
          <p:cNvSpPr>
            <a:spLocks noGrp="1"/>
          </p:cNvSpPr>
          <p:nvPr>
            <p:ph sz="quarter" idx="13"/>
          </p:nvPr>
        </p:nvSpPr>
        <p:spPr/>
        <p:txBody>
          <a:bodyPr>
            <a:normAutofit/>
          </a:bodyPr>
          <a:lstStyle/>
          <a:p>
            <a:r>
              <a:rPr lang="en-AU" sz="2400" dirty="0"/>
              <a:t>Special help comment keywords can be used to write </a:t>
            </a:r>
            <a:r>
              <a:rPr lang="en-AU" sz="2400" b="1" dirty="0"/>
              <a:t>Get-Help</a:t>
            </a:r>
            <a:r>
              <a:rPr lang="en-AU" sz="2400" dirty="0"/>
              <a:t> topics</a:t>
            </a:r>
          </a:p>
          <a:p>
            <a:r>
              <a:rPr lang="en-AU" b="1" noProof="1">
                <a:solidFill>
                  <a:schemeClr val="dk1"/>
                </a:solidFill>
              </a:rPr>
              <a:t>CTRL + J </a:t>
            </a:r>
            <a:r>
              <a:rPr lang="en-AU" noProof="1">
                <a:solidFill>
                  <a:schemeClr val="dk1"/>
                </a:solidFill>
              </a:rPr>
              <a:t>(Start snippets) in ISE to get ‘advanced function’ with help topics</a:t>
            </a:r>
            <a:endParaRPr lang="en-US" sz="2400" noProof="1">
              <a:solidFill>
                <a:schemeClr val="dk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628599495"/>
              </p:ext>
            </p:extLst>
          </p:nvPr>
        </p:nvGraphicFramePr>
        <p:xfrm>
          <a:off x="3505898" y="2590800"/>
          <a:ext cx="5180203" cy="3840480"/>
        </p:xfrm>
        <a:graphic>
          <a:graphicData uri="http://schemas.openxmlformats.org/drawingml/2006/table">
            <a:tbl>
              <a:tblPr firstRow="1" bandRow="1"/>
              <a:tblGrid>
                <a:gridCol w="5180203">
                  <a:extLst>
                    <a:ext uri="{9D8B030D-6E8A-4147-A177-3AD203B41FA5}">
                      <a16:colId xmlns:a16="http://schemas.microsoft.com/office/drawing/2014/main" val="3312980762"/>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dk1"/>
                          </a:solidFill>
                          <a:latin typeface="Segoe UI Light" panose="020B0502040204020203" pitchFamily="34" charset="0"/>
                          <a:cs typeface="Segoe UI Light" panose="020B0502040204020203" pitchFamily="34" charset="0"/>
                        </a:rPr>
                        <a:t>Syntax</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43090143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98FB98"/>
                          </a:solidFill>
                          <a:latin typeface="Lucida Console" panose="020B0609040504020204" pitchFamily="49" charset="0"/>
                        </a:rPr>
                        <a:t># .&lt; help keyword&gt;</a:t>
                      </a:r>
                      <a:endParaRPr lang="en-AU" sz="2400" dirty="0">
                        <a:solidFill>
                          <a:srgbClr val="F5F5F5"/>
                        </a:solidFill>
                        <a:latin typeface="Lucida Console" panose="020B0609040504020204" pitchFamily="49" charset="0"/>
                      </a:endParaRPr>
                    </a:p>
                    <a:p>
                      <a:r>
                        <a:rPr lang="en-AU" sz="2400" dirty="0">
                          <a:solidFill>
                            <a:srgbClr val="98FB98"/>
                          </a:solidFill>
                          <a:latin typeface="Lucida Console" panose="020B0609040504020204" pitchFamily="49" charset="0"/>
                        </a:rPr>
                        <a:t># &lt;help content&gt;</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-or</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t>
                      </a:r>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98FB98"/>
                          </a:solidFill>
                          <a:latin typeface="Lucida Console" panose="020B0609040504020204" pitchFamily="49" charset="0"/>
                        </a:rPr>
                        <a:t>&lt;#</a:t>
                      </a:r>
                    </a:p>
                    <a:p>
                      <a:r>
                        <a:rPr lang="en-AU" sz="2400" dirty="0">
                          <a:solidFill>
                            <a:srgbClr val="98FB98"/>
                          </a:solidFill>
                          <a:latin typeface="Lucida Console" panose="020B0609040504020204" pitchFamily="49" charset="0"/>
                        </a:rPr>
                        <a:t>    .&lt; help keyword&gt;</a:t>
                      </a:r>
                    </a:p>
                    <a:p>
                      <a:r>
                        <a:rPr lang="en-AU" sz="2400" dirty="0">
                          <a:solidFill>
                            <a:srgbClr val="98FB98"/>
                          </a:solidFill>
                          <a:latin typeface="Lucida Console" panose="020B0609040504020204" pitchFamily="49" charset="0"/>
                        </a:rPr>
                        <a:t>     &lt; help content&gt;</a:t>
                      </a:r>
                    </a:p>
                    <a:p>
                      <a:r>
                        <a:rPr lang="en-AU" sz="2400" dirty="0">
                          <a:solidFill>
                            <a:srgbClr val="98FB98"/>
                          </a:solidFill>
                          <a:latin typeface="Lucida Console" panose="020B0609040504020204" pitchFamily="49" charset="0"/>
                        </a:rPr>
                        <a:t>#&gt;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37874235"/>
                  </a:ext>
                </a:extLst>
              </a:tr>
            </a:tbl>
          </a:graphicData>
        </a:graphic>
      </p:graphicFrame>
    </p:spTree>
    <p:custDataLst>
      <p:tags r:id="rId1"/>
    </p:custDataLst>
    <p:extLst>
      <p:ext uri="{BB962C8B-B14F-4D97-AF65-F5344CB8AC3E}">
        <p14:creationId xmlns:p14="http://schemas.microsoft.com/office/powerpoint/2010/main" val="717519573"/>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Parameter attribute</a:t>
            </a:r>
          </a:p>
          <a:p>
            <a:r>
              <a:rPr lang="tr-TR" dirty="0"/>
              <a:t>Understand </a:t>
            </a:r>
            <a:r>
              <a:rPr lang="en-US" dirty="0"/>
              <a:t>how to extend special properties for parameters</a:t>
            </a:r>
          </a:p>
          <a:p>
            <a:r>
              <a:rPr lang="en-US" dirty="0"/>
              <a:t>Understand parameter validation attributes</a:t>
            </a:r>
          </a:p>
          <a:p>
            <a:r>
              <a:rPr lang="en-US" dirty="0"/>
              <a:t>Understand how to use parameter validation</a:t>
            </a:r>
          </a:p>
          <a:p>
            <a:r>
              <a:rPr lang="en-US" dirty="0"/>
              <a:t>Understand risk mitigation parameters</a:t>
            </a:r>
          </a:p>
          <a:p>
            <a:r>
              <a:rPr lang="tr-TR" dirty="0"/>
              <a:t>Understand </a:t>
            </a:r>
            <a:r>
              <a:rPr lang="en-US" dirty="0"/>
              <a:t>how to implement risk mitigation</a:t>
            </a:r>
          </a:p>
          <a:p>
            <a:r>
              <a:rPr lang="en-US" dirty="0"/>
              <a:t>Understand comment-based help</a:t>
            </a:r>
          </a:p>
          <a:p>
            <a:r>
              <a:rPr lang="tr-TR" dirty="0"/>
              <a:t>Understand </a:t>
            </a:r>
            <a:r>
              <a:rPr lang="en-US" dirty="0"/>
              <a:t>how to implement the </a:t>
            </a:r>
            <a:r>
              <a:rPr lang="en-US" dirty="0" err="1"/>
              <a:t>OutputType</a:t>
            </a:r>
            <a:r>
              <a:rPr lang="en-US" dirty="0"/>
              <a:t>() attribute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750683798"/>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8631-A922-421D-9D79-81131AF613DD}"/>
              </a:ext>
            </a:extLst>
          </p:cNvPr>
          <p:cNvSpPr>
            <a:spLocks noGrp="1"/>
          </p:cNvSpPr>
          <p:nvPr>
            <p:ph type="title"/>
          </p:nvPr>
        </p:nvSpPr>
        <p:spPr/>
        <p:txBody>
          <a:bodyPr/>
          <a:lstStyle/>
          <a:p>
            <a:r>
              <a:rPr lang="en-US" dirty="0"/>
              <a:t>Comment based keyboards</a:t>
            </a:r>
          </a:p>
        </p:txBody>
      </p:sp>
      <p:sp>
        <p:nvSpPr>
          <p:cNvPr id="3" name="Content Placeholder 2">
            <a:extLst>
              <a:ext uri="{FF2B5EF4-FFF2-40B4-BE49-F238E27FC236}">
                <a16:creationId xmlns:a16="http://schemas.microsoft.com/office/drawing/2014/main" id="{43A7AB16-0C4C-4DBB-964E-EC027BC8F074}"/>
              </a:ext>
            </a:extLst>
          </p:cNvPr>
          <p:cNvSpPr>
            <a:spLocks noGrp="1"/>
          </p:cNvSpPr>
          <p:nvPr>
            <p:ph sz="quarter" idx="13"/>
            <p:custDataLst>
              <p:tags r:id="rId2"/>
            </p:custDataLst>
          </p:nvPr>
        </p:nvSpPr>
        <p:spPr/>
        <p:txBody>
          <a:bodyPr>
            <a:normAutofit lnSpcReduction="10000"/>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AU" noProof="1">
                <a:solidFill>
                  <a:schemeClr val="dk1"/>
                </a:solidFill>
              </a:rPr>
              <a:t>.SYNOPSIS</a:t>
            </a:r>
          </a:p>
          <a:p>
            <a:pPr>
              <a:buNone/>
            </a:pPr>
            <a:r>
              <a:rPr lang="en-AU" noProof="1">
                <a:solidFill>
                  <a:schemeClr val="dk1"/>
                </a:solidFill>
              </a:rPr>
              <a:t>.DESCRIPTION</a:t>
            </a:r>
          </a:p>
          <a:p>
            <a:pPr>
              <a:buNone/>
            </a:pPr>
            <a:r>
              <a:rPr lang="en-AU" noProof="1">
                <a:solidFill>
                  <a:schemeClr val="dk1"/>
                </a:solidFill>
              </a:rPr>
              <a:t>.PARAMETER  &lt;parameter name&gt;</a:t>
            </a:r>
          </a:p>
          <a:p>
            <a:pPr>
              <a:buNone/>
            </a:pPr>
            <a:r>
              <a:rPr lang="en-AU" noProof="1">
                <a:solidFill>
                  <a:schemeClr val="dk1"/>
                </a:solidFill>
              </a:rPr>
              <a:t>.EXAMPLE</a:t>
            </a:r>
          </a:p>
          <a:p>
            <a:pPr>
              <a:buNone/>
            </a:pPr>
            <a:r>
              <a:rPr lang="en-AU" noProof="1">
                <a:solidFill>
                  <a:schemeClr val="dk1"/>
                </a:solidFill>
              </a:rPr>
              <a:t>.INPUTS</a:t>
            </a:r>
          </a:p>
          <a:p>
            <a:pPr>
              <a:buNone/>
            </a:pPr>
            <a:r>
              <a:rPr lang="en-AU" noProof="1">
                <a:solidFill>
                  <a:schemeClr val="dk1"/>
                </a:solidFill>
              </a:rPr>
              <a:t>.OUTPUTS</a:t>
            </a:r>
          </a:p>
          <a:p>
            <a:pPr>
              <a:buNone/>
            </a:pPr>
            <a:r>
              <a:rPr lang="en-AU" noProof="1">
                <a:solidFill>
                  <a:schemeClr val="dk1"/>
                </a:solidFill>
              </a:rPr>
              <a:t>.NOTES</a:t>
            </a:r>
          </a:p>
          <a:p>
            <a:pPr>
              <a:buNone/>
            </a:pPr>
            <a:r>
              <a:rPr lang="en-AU" noProof="1">
                <a:solidFill>
                  <a:schemeClr val="dk1"/>
                </a:solidFill>
              </a:rPr>
              <a:t>.LINK</a:t>
            </a:r>
          </a:p>
          <a:p>
            <a:pPr>
              <a:buNone/>
            </a:pPr>
            <a:r>
              <a:rPr lang="en-AU" noProof="1">
                <a:solidFill>
                  <a:schemeClr val="dk1"/>
                </a:solidFill>
              </a:rPr>
              <a:t>.COMPONENT</a:t>
            </a:r>
          </a:p>
          <a:p>
            <a:pPr>
              <a:buNone/>
            </a:pPr>
            <a:r>
              <a:rPr lang="en-AU" noProof="1">
                <a:solidFill>
                  <a:schemeClr val="dk1"/>
                </a:solidFill>
              </a:rPr>
              <a:t>.ROLE</a:t>
            </a:r>
          </a:p>
          <a:p>
            <a:pPr>
              <a:buNone/>
            </a:pPr>
            <a:r>
              <a:rPr lang="en-AU" noProof="1">
                <a:solidFill>
                  <a:schemeClr val="dk1"/>
                </a:solidFill>
              </a:rPr>
              <a:t>.FUNCTIONALITY</a:t>
            </a:r>
          </a:p>
          <a:p>
            <a:endParaRPr lang="en-US" dirty="0"/>
          </a:p>
        </p:txBody>
      </p:sp>
      <p:sp>
        <p:nvSpPr>
          <p:cNvPr id="4" name="Content Placeholder 3">
            <a:extLst>
              <a:ext uri="{FF2B5EF4-FFF2-40B4-BE49-F238E27FC236}">
                <a16:creationId xmlns:a16="http://schemas.microsoft.com/office/drawing/2014/main" id="{6E56E66B-491B-4166-97B3-FC556E094F0C}"/>
              </a:ext>
            </a:extLst>
          </p:cNvPr>
          <p:cNvSpPr>
            <a:spLocks noGrp="1"/>
          </p:cNvSpPr>
          <p:nvPr>
            <p:ph sz="quarter" idx="14"/>
            <p:custDataLst>
              <p:tags r:id="rId3"/>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t>Not case sensitive</a:t>
            </a:r>
          </a:p>
          <a:p>
            <a:r>
              <a:rPr lang="en-US" dirty="0"/>
              <a:t>Capitalized for easier readability</a:t>
            </a:r>
          </a:p>
          <a:p>
            <a:r>
              <a:rPr lang="en-US" dirty="0"/>
              <a:t>Don’t need to use all of them if not needed</a:t>
            </a:r>
          </a:p>
          <a:p>
            <a:r>
              <a:rPr lang="en-US" dirty="0"/>
              <a:t>Multiple </a:t>
            </a:r>
            <a:r>
              <a:rPr lang="en-US" b="1" dirty="0"/>
              <a:t>Example</a:t>
            </a:r>
            <a:r>
              <a:rPr lang="en-US" dirty="0"/>
              <a:t> keyword automatically numbers results in output view</a:t>
            </a:r>
          </a:p>
        </p:txBody>
      </p:sp>
    </p:spTree>
    <p:custDataLst>
      <p:tags r:id="rId1"/>
    </p:custDataLst>
    <p:extLst>
      <p:ext uri="{BB962C8B-B14F-4D97-AF65-F5344CB8AC3E}">
        <p14:creationId xmlns:p14="http://schemas.microsoft.com/office/powerpoint/2010/main" val="1313270211"/>
      </p:ext>
    </p:extLst>
  </p:cSld>
  <p:clrMapOvr>
    <a:masterClrMapping/>
  </p:clrMapOvr>
  <p:transition spd="slow"/>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7388-BC1E-4E1F-937B-655EDA9CA674}"/>
              </a:ext>
            </a:extLst>
          </p:cNvPr>
          <p:cNvSpPr>
            <a:spLocks noGrp="1"/>
          </p:cNvSpPr>
          <p:nvPr>
            <p:ph type="title"/>
          </p:nvPr>
        </p:nvSpPr>
        <p:spPr/>
        <p:txBody>
          <a:bodyPr/>
          <a:lstStyle/>
          <a:p>
            <a:r>
              <a:rPr lang="en-US" dirty="0"/>
              <a:t>Help example</a:t>
            </a:r>
          </a:p>
        </p:txBody>
      </p:sp>
      <p:sp>
        <p:nvSpPr>
          <p:cNvPr id="3" name="Content Placeholder 2">
            <a:extLst>
              <a:ext uri="{FF2B5EF4-FFF2-40B4-BE49-F238E27FC236}">
                <a16:creationId xmlns:a16="http://schemas.microsoft.com/office/drawing/2014/main" id="{34B1EFB6-523D-4BDD-ADFC-320289FBF61C}"/>
              </a:ext>
            </a:extLst>
          </p:cNvPr>
          <p:cNvSpPr>
            <a:spLocks noGrp="1"/>
          </p:cNvSpPr>
          <p:nvPr>
            <p:ph sz="quarter" idx="13"/>
          </p:nvPr>
        </p:nvSpPr>
        <p:spPr>
          <a:xfrm>
            <a:off x="655638" y="1408114"/>
            <a:ext cx="2925762" cy="4819650"/>
          </a:xfrm>
        </p:spPr>
        <p:txBody>
          <a:bodyPr/>
          <a:lstStyle/>
          <a:p>
            <a:r>
              <a:rPr lang="en-US" dirty="0"/>
              <a:t>Functions should have </a:t>
            </a:r>
            <a:r>
              <a:rPr lang="en-US" b="1" dirty="0"/>
              <a:t>Get-Help</a:t>
            </a:r>
            <a:r>
              <a:rPr lang="en-US" dirty="0"/>
              <a:t> topics</a:t>
            </a:r>
          </a:p>
          <a:p>
            <a:r>
              <a:rPr lang="en-US" dirty="0"/>
              <a:t>Very easy to add</a:t>
            </a:r>
          </a:p>
          <a:p>
            <a:r>
              <a:rPr lang="en-US" dirty="0"/>
              <a:t>No excuse not to use in code</a:t>
            </a:r>
          </a:p>
        </p:txBody>
      </p:sp>
      <p:pic>
        <p:nvPicPr>
          <p:cNvPr id="4" name="Picture 3">
            <a:extLst>
              <a:ext uri="{FF2B5EF4-FFF2-40B4-BE49-F238E27FC236}">
                <a16:creationId xmlns:a16="http://schemas.microsoft.com/office/drawing/2014/main" id="{F32BA9AE-19E5-494C-8F82-EB76A4715C42}"/>
              </a:ext>
            </a:extLst>
          </p:cNvPr>
          <p:cNvPicPr>
            <a:picLocks noChangeAspect="1"/>
          </p:cNvPicPr>
          <p:nvPr/>
        </p:nvPicPr>
        <p:blipFill>
          <a:blip r:embed="rId3"/>
          <a:stretch>
            <a:fillRect/>
          </a:stretch>
        </p:blipFill>
        <p:spPr>
          <a:xfrm>
            <a:off x="3581400" y="361950"/>
            <a:ext cx="7115175" cy="3067050"/>
          </a:xfrm>
          <a:prstGeom prst="rect">
            <a:avLst/>
          </a:prstGeom>
        </p:spPr>
      </p:pic>
      <p:sp>
        <p:nvSpPr>
          <p:cNvPr id="5" name="Rectangle 4">
            <a:extLst>
              <a:ext uri="{FF2B5EF4-FFF2-40B4-BE49-F238E27FC236}">
                <a16:creationId xmlns:a16="http://schemas.microsoft.com/office/drawing/2014/main" id="{5D17F097-091C-4F4F-B2B7-3ED435F37545}"/>
              </a:ext>
            </a:extLst>
          </p:cNvPr>
          <p:cNvSpPr/>
          <p:nvPr/>
        </p:nvSpPr>
        <p:spPr>
          <a:xfrm>
            <a:off x="3124200" y="3601167"/>
            <a:ext cx="8586464" cy="3108543"/>
          </a:xfrm>
          <a:prstGeom prst="rect">
            <a:avLst/>
          </a:prstGeom>
          <a:solidFill>
            <a:srgbClr val="012456"/>
          </a:solidFill>
        </p:spPr>
        <p:txBody>
          <a:bodyPr wrap="square">
            <a:spAutoFit/>
          </a:bodyPr>
          <a:lstStyle/>
          <a:p>
            <a:r>
              <a:rPr lang="en-AU" sz="1600" dirty="0">
                <a:solidFill>
                  <a:srgbClr val="F5F5F5"/>
                </a:solidFill>
                <a:latin typeface="Lucida Console" panose="020B0609040504020204" pitchFamily="49" charset="0"/>
              </a:rPr>
              <a:t>PS C:\&gt; </a:t>
            </a:r>
            <a:r>
              <a:rPr lang="en-AU" sz="1600" dirty="0">
                <a:solidFill>
                  <a:srgbClr val="E0FFFF"/>
                </a:solidFill>
                <a:latin typeface="Lucida Console" panose="020B0609040504020204" pitchFamily="49" charset="0"/>
              </a:rPr>
              <a:t>Get-Help</a:t>
            </a:r>
            <a:r>
              <a:rPr lang="en-AU" sz="1600" dirty="0">
                <a:solidFill>
                  <a:srgbClr val="F5F5F5"/>
                </a:solidFill>
                <a:latin typeface="Lucida Console" panose="020B0609040504020204" pitchFamily="49" charset="0"/>
              </a:rPr>
              <a:t> </a:t>
            </a:r>
            <a:r>
              <a:rPr lang="en-AU" sz="1600" dirty="0">
                <a:solidFill>
                  <a:srgbClr val="EE82EE"/>
                </a:solidFill>
                <a:latin typeface="Lucida Console" panose="020B0609040504020204" pitchFamily="49" charset="0"/>
              </a:rPr>
              <a:t>Get-</a:t>
            </a:r>
            <a:r>
              <a:rPr lang="en-AU" sz="1600" dirty="0" err="1">
                <a:solidFill>
                  <a:srgbClr val="EE82EE"/>
                </a:solidFill>
                <a:latin typeface="Lucida Console" panose="020B0609040504020204" pitchFamily="49" charset="0"/>
              </a:rPr>
              <a:t>SysLogNN</a:t>
            </a:r>
            <a:r>
              <a:rPr lang="en-AU" sz="1600" dirty="0">
                <a:solidFill>
                  <a:srgbClr val="F5F5F5"/>
                </a:solidFill>
                <a:latin typeface="Lucida Console" panose="020B0609040504020204" pitchFamily="49" charset="0"/>
              </a:rPr>
              <a:t> </a:t>
            </a:r>
            <a:r>
              <a:rPr lang="en-AU" sz="1600" dirty="0">
                <a:solidFill>
                  <a:srgbClr val="FFE4B5"/>
                </a:solidFill>
                <a:latin typeface="Lucida Console" panose="020B0609040504020204" pitchFamily="49" charset="0"/>
              </a:rPr>
              <a:t>-full </a:t>
            </a:r>
          </a:p>
          <a:p>
            <a:endParaRPr lang="en-AU" sz="1600" dirty="0">
              <a:solidFill>
                <a:srgbClr val="F5F5F5"/>
              </a:solidFill>
              <a:latin typeface="Lucida Console" panose="020B0609040504020204" pitchFamily="49" charset="0"/>
            </a:endParaRPr>
          </a:p>
          <a:p>
            <a:r>
              <a:rPr lang="en-AU" sz="1600" dirty="0">
                <a:solidFill>
                  <a:srgbClr val="F5F5F5"/>
                </a:solidFill>
                <a:latin typeface="Lucida Console" panose="020B0609040504020204" pitchFamily="49" charset="0"/>
              </a:rPr>
              <a:t>NAME</a:t>
            </a:r>
          </a:p>
          <a:p>
            <a:r>
              <a:rPr lang="en-AU" sz="1600" dirty="0">
                <a:solidFill>
                  <a:srgbClr val="F5F5F5"/>
                </a:solidFill>
                <a:latin typeface="Lucida Console" panose="020B0609040504020204" pitchFamily="49" charset="0"/>
              </a:rPr>
              <a:t>    Get-</a:t>
            </a:r>
            <a:r>
              <a:rPr lang="en-AU" sz="1600" dirty="0" err="1">
                <a:solidFill>
                  <a:srgbClr val="F5F5F5"/>
                </a:solidFill>
                <a:latin typeface="Lucida Console" panose="020B0609040504020204" pitchFamily="49" charset="0"/>
              </a:rPr>
              <a:t>SysLogNN</a:t>
            </a:r>
            <a:endParaRPr lang="en-AU" sz="1600" dirty="0">
              <a:solidFill>
                <a:srgbClr val="F5F5F5"/>
              </a:solidFill>
              <a:latin typeface="Lucida Console" panose="020B0609040504020204" pitchFamily="49" charset="0"/>
            </a:endParaRPr>
          </a:p>
          <a:p>
            <a:r>
              <a:rPr lang="en-AU" sz="1600" dirty="0">
                <a:solidFill>
                  <a:srgbClr val="F5F5F5"/>
                </a:solidFill>
                <a:latin typeface="Lucida Console" panose="020B0609040504020204" pitchFamily="49" charset="0"/>
              </a:rPr>
              <a:t>    </a:t>
            </a:r>
          </a:p>
          <a:p>
            <a:r>
              <a:rPr lang="en-AU" sz="1600" dirty="0">
                <a:solidFill>
                  <a:srgbClr val="F5F5F5"/>
                </a:solidFill>
                <a:latin typeface="Lucida Console" panose="020B0609040504020204" pitchFamily="49" charset="0"/>
              </a:rPr>
              <a:t>SYNOPSIS</a:t>
            </a:r>
          </a:p>
          <a:p>
            <a:r>
              <a:rPr lang="en-AU" sz="1600" dirty="0">
                <a:solidFill>
                  <a:srgbClr val="F5F5F5"/>
                </a:solidFill>
                <a:latin typeface="Lucida Console" panose="020B0609040504020204" pitchFamily="49" charset="0"/>
              </a:rPr>
              <a:t>    Function that returns the most recent system event log entries.</a:t>
            </a:r>
          </a:p>
          <a:p>
            <a:r>
              <a:rPr lang="en-AU" sz="1600" dirty="0">
                <a:solidFill>
                  <a:srgbClr val="F5F5F5"/>
                </a:solidFill>
                <a:latin typeface="Lucida Console" panose="020B0609040504020204" pitchFamily="49" charset="0"/>
              </a:rPr>
              <a:t>    </a:t>
            </a:r>
          </a:p>
          <a:p>
            <a:r>
              <a:rPr lang="en-AU" sz="1600" dirty="0">
                <a:solidFill>
                  <a:srgbClr val="F5F5F5"/>
                </a:solidFill>
                <a:latin typeface="Lucida Console" panose="020B0609040504020204" pitchFamily="49" charset="0"/>
              </a:rPr>
              <a:t>SYNTAX</a:t>
            </a:r>
          </a:p>
          <a:p>
            <a:r>
              <a:rPr lang="en-AU" sz="1600" dirty="0">
                <a:solidFill>
                  <a:srgbClr val="F5F5F5"/>
                </a:solidFill>
                <a:latin typeface="Lucida Console" panose="020B0609040504020204" pitchFamily="49" charset="0"/>
              </a:rPr>
              <a:t>    Get-</a:t>
            </a:r>
            <a:r>
              <a:rPr lang="en-AU" sz="1600" dirty="0" err="1">
                <a:solidFill>
                  <a:srgbClr val="F5F5F5"/>
                </a:solidFill>
                <a:latin typeface="Lucida Console" panose="020B0609040504020204" pitchFamily="49" charset="0"/>
              </a:rPr>
              <a:t>SysLogNN</a:t>
            </a:r>
            <a:r>
              <a:rPr lang="en-AU" sz="1600" dirty="0">
                <a:solidFill>
                  <a:srgbClr val="F5F5F5"/>
                </a:solidFill>
                <a:latin typeface="Lucida Console" panose="020B0609040504020204" pitchFamily="49" charset="0"/>
              </a:rPr>
              <a:t> [[-log] &lt;Object&gt;] [[-</a:t>
            </a:r>
            <a:r>
              <a:rPr lang="en-AU" sz="1600" dirty="0" err="1">
                <a:solidFill>
                  <a:srgbClr val="F5F5F5"/>
                </a:solidFill>
                <a:latin typeface="Lucida Console" panose="020B0609040504020204" pitchFamily="49" charset="0"/>
              </a:rPr>
              <a:t>numberofevents</a:t>
            </a:r>
            <a:r>
              <a:rPr lang="en-AU" sz="1600" dirty="0">
                <a:solidFill>
                  <a:srgbClr val="F5F5F5"/>
                </a:solidFill>
                <a:latin typeface="Lucida Console" panose="020B0609040504020204" pitchFamily="49" charset="0"/>
              </a:rPr>
              <a:t>] &lt;Object&gt;] </a:t>
            </a:r>
          </a:p>
          <a:p>
            <a:r>
              <a:rPr lang="en-AU" sz="1600" dirty="0">
                <a:solidFill>
                  <a:srgbClr val="F5F5F5"/>
                </a:solidFill>
                <a:latin typeface="Lucida Console" panose="020B0609040504020204" pitchFamily="49" charset="0"/>
              </a:rPr>
              <a:t>[&lt;</a:t>
            </a:r>
            <a:r>
              <a:rPr lang="en-AU" sz="1600" dirty="0" err="1">
                <a:solidFill>
                  <a:srgbClr val="F5F5F5"/>
                </a:solidFill>
                <a:latin typeface="Lucida Console" panose="020B0609040504020204" pitchFamily="49" charset="0"/>
              </a:rPr>
              <a:t>CommonParameters</a:t>
            </a:r>
            <a:r>
              <a:rPr lang="en-AU" sz="1600" dirty="0">
                <a:solidFill>
                  <a:srgbClr val="F5F5F5"/>
                </a:solidFill>
                <a:latin typeface="Lucida Console" panose="020B0609040504020204" pitchFamily="49" charset="0"/>
              </a:rPr>
              <a:t>&gt;]</a:t>
            </a:r>
          </a:p>
          <a:p>
            <a:r>
              <a:rPr lang="en-AU" sz="1600"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951143564"/>
      </p:ext>
    </p:extLst>
  </p:cSld>
  <p:clrMapOvr>
    <a:masterClrMapping/>
  </p:clrMapOvr>
  <p:transition spd="slow"/>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OutputType()] Attribute</a:t>
            </a:r>
            <a:endParaRPr lang="en-US" dirty="0"/>
          </a:p>
        </p:txBody>
      </p:sp>
      <p:sp>
        <p:nvSpPr>
          <p:cNvPr id="2" name="Text Placeholder 1">
            <a:extLst>
              <a:ext uri="{FF2B5EF4-FFF2-40B4-BE49-F238E27FC236}">
                <a16:creationId xmlns:a16="http://schemas.microsoft.com/office/drawing/2014/main" id="{A50D8ED9-7960-4006-AB0F-35B0832D63A1}"/>
              </a:ext>
            </a:extLst>
          </p:cNvPr>
          <p:cNvSpPr>
            <a:spLocks noGrp="1"/>
          </p:cNvSpPr>
          <p:nvPr>
            <p:ph sz="quarter" idx="13"/>
          </p:nvPr>
        </p:nvSpPr>
        <p:spPr/>
        <p:txBody>
          <a:bodyPr/>
          <a:lstStyle/>
          <a:p>
            <a:pPr>
              <a:spcAft>
                <a:spcPts val="1224"/>
              </a:spcAft>
            </a:pPr>
            <a:r>
              <a:rPr lang="en-US" dirty="0"/>
              <a:t>Reports .NET object type that function returns</a:t>
            </a:r>
          </a:p>
          <a:p>
            <a:pPr>
              <a:spcAft>
                <a:spcPts val="1224"/>
              </a:spcAft>
            </a:pPr>
            <a:r>
              <a:rPr lang="en-US" dirty="0"/>
              <a:t>Can combine with optional </a:t>
            </a:r>
            <a:r>
              <a:rPr lang="en-US" dirty="0" err="1"/>
              <a:t>ParameterSetName</a:t>
            </a:r>
            <a:r>
              <a:rPr lang="en-US" dirty="0"/>
              <a:t> parameter for different output types</a:t>
            </a:r>
          </a:p>
          <a:p>
            <a:pPr>
              <a:spcAft>
                <a:spcPts val="1224"/>
              </a:spcAft>
            </a:pPr>
            <a:r>
              <a:rPr lang="en-US" dirty="0"/>
              <a:t>Use a null value when output is a not a .NET type.</a:t>
            </a:r>
          </a:p>
          <a:p>
            <a:endParaRPr lang="en-US" dirty="0"/>
          </a:p>
        </p:txBody>
      </p:sp>
      <p:graphicFrame>
        <p:nvGraphicFramePr>
          <p:cNvPr id="9" name="Table 8" descr="Command Table"/>
          <p:cNvGraphicFramePr>
            <a:graphicFrameLocks noGrp="1"/>
          </p:cNvGraphicFramePr>
          <p:nvPr>
            <p:extLst>
              <p:ext uri="{D42A27DB-BD31-4B8C-83A1-F6EECF244321}">
                <p14:modId xmlns:p14="http://schemas.microsoft.com/office/powerpoint/2010/main" val="3972739127"/>
              </p:ext>
            </p:extLst>
          </p:nvPr>
        </p:nvGraphicFramePr>
        <p:xfrm>
          <a:off x="655638" y="3711970"/>
          <a:ext cx="10880725" cy="2763437"/>
        </p:xfrm>
        <a:graphic>
          <a:graphicData uri="http://schemas.openxmlformats.org/drawingml/2006/table">
            <a:tbl>
              <a:tblPr firstRow="1" bandRow="1"/>
              <a:tblGrid>
                <a:gridCol w="10880725">
                  <a:extLst>
                    <a:ext uri="{9D8B030D-6E8A-4147-A177-3AD203B41FA5}">
                      <a16:colId xmlns:a16="http://schemas.microsoft.com/office/drawing/2014/main" val="3545604472"/>
                    </a:ext>
                  </a:extLst>
                </a:gridCol>
              </a:tblGrid>
              <a:tr h="247493">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US" sz="2400" b="0" dirty="0">
                          <a:solidFill>
                            <a:schemeClr val="tx1"/>
                          </a:solidFill>
                          <a:latin typeface="Segoe UI Light" panose="020B0502040204020203" pitchFamily="34" charset="0"/>
                          <a:cs typeface="Segoe UI Light" panose="020B0502040204020203" pitchFamily="34" charset="0"/>
                        </a:rPr>
                        <a:t>Output types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0727959"/>
                  </a:ext>
                </a:extLst>
              </a:tr>
              <a:tr h="230623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8FB98"/>
                          </a:solidFill>
                          <a:effectLst/>
                          <a:uLnTx/>
                          <a:uFillTx/>
                          <a:latin typeface="Consolas" pitchFamily="49" charset="0"/>
                          <a:ea typeface=""/>
                          <a:cs typeface="Consolas" pitchFamily="49" charset="0"/>
                        </a:rPr>
                        <a:t># multiple output types</a:t>
                      </a:r>
                    </a:p>
                    <a:p>
                      <a:pPr marL="0" marR="0" lvl="0" indent="0" defTabSz="93229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a:t>
                      </a:r>
                      <a:r>
                        <a:rPr kumimoji="0" lang="en-US" sz="2400" b="0" i="0" u="none" strike="noStrike" kern="0" cap="none" spc="0" normalizeH="0" baseline="0" noProof="0" dirty="0" err="1">
                          <a:ln>
                            <a:noFill/>
                          </a:ln>
                          <a:solidFill>
                            <a:schemeClr val="lt1"/>
                          </a:solidFill>
                          <a:effectLst/>
                          <a:uLnTx/>
                          <a:uFillTx/>
                          <a:latin typeface="Consolas" pitchFamily="49" charset="0"/>
                          <a:ea typeface=""/>
                          <a:cs typeface="Consolas" pitchFamily="49" charset="0"/>
                        </a:rPr>
                        <a:t>OutputType</a:t>
                      </a: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([&lt;Type1&gt;],[&lt;Type2&gt;],[&lt;Type3&gt;])]</a:t>
                      </a:r>
                    </a:p>
                    <a:p>
                      <a:pPr marL="0" marR="0" lvl="0" indent="0" defTabSz="93229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endParaRPr>
                    </a:p>
                    <a:p>
                      <a:pPr marL="0" marR="0" lvl="0" indent="0" defTabSz="93229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8FB98"/>
                          </a:solidFill>
                          <a:effectLst/>
                          <a:uLnTx/>
                          <a:uFillTx/>
                          <a:latin typeface="Consolas" pitchFamily="49" charset="0"/>
                          <a:ea typeface=""/>
                          <a:cs typeface="Consolas" pitchFamily="49" charset="0"/>
                        </a:rPr>
                        <a:t># One or more parameter set names</a:t>
                      </a:r>
                    </a:p>
                    <a:p>
                      <a:pPr marL="0" marR="0" lvl="0" indent="0" defTabSz="93229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a:t>
                      </a:r>
                      <a:r>
                        <a:rPr kumimoji="0" lang="en-US" sz="2400" b="0" i="0" u="none" strike="noStrike" kern="0" cap="none" spc="0" normalizeH="0" baseline="0" noProof="0" dirty="0" err="1">
                          <a:ln>
                            <a:noFill/>
                          </a:ln>
                          <a:solidFill>
                            <a:schemeClr val="lt1"/>
                          </a:solidFill>
                          <a:effectLst/>
                          <a:uLnTx/>
                          <a:uFillTx/>
                          <a:latin typeface="Consolas" pitchFamily="49" charset="0"/>
                          <a:ea typeface=""/>
                          <a:cs typeface="Consolas" pitchFamily="49" charset="0"/>
                        </a:rPr>
                        <a:t>OutputType</a:t>
                      </a: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([&lt;Type1&gt;], </a:t>
                      </a:r>
                      <a:r>
                        <a:rPr kumimoji="0" lang="en-US" sz="2400" b="0" i="0" u="none" strike="noStrike" kern="0" cap="none" spc="0" normalizeH="0" baseline="0" noProof="0" dirty="0" err="1">
                          <a:ln>
                            <a:noFill/>
                          </a:ln>
                          <a:solidFill>
                            <a:schemeClr val="lt1"/>
                          </a:solidFill>
                          <a:effectLst/>
                          <a:uLnTx/>
                          <a:uFillTx/>
                          <a:latin typeface="Consolas" pitchFamily="49" charset="0"/>
                          <a:ea typeface=""/>
                          <a:cs typeface="Consolas" pitchFamily="49" charset="0"/>
                        </a:rPr>
                        <a:t>ParameterSetName</a:t>
                      </a: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="&lt;Set1&gt;","&lt;Set2&gt;")]</a:t>
                      </a:r>
                    </a:p>
                    <a:p>
                      <a:pPr marL="0" marR="0" lvl="0" indent="0" defTabSz="93229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a:t>
                      </a:r>
                      <a:r>
                        <a:rPr kumimoji="0" lang="en-US" sz="2400" b="0" i="0" u="none" strike="noStrike" kern="0" cap="none" spc="0" normalizeH="0" baseline="0" noProof="0" dirty="0" err="1">
                          <a:ln>
                            <a:noFill/>
                          </a:ln>
                          <a:solidFill>
                            <a:schemeClr val="lt1"/>
                          </a:solidFill>
                          <a:effectLst/>
                          <a:uLnTx/>
                          <a:uFillTx/>
                          <a:latin typeface="Consolas" pitchFamily="49" charset="0"/>
                          <a:ea typeface=""/>
                          <a:cs typeface="Consolas" pitchFamily="49" charset="0"/>
                        </a:rPr>
                        <a:t>OutputType</a:t>
                      </a: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([&lt;Type2&gt;], </a:t>
                      </a:r>
                      <a:r>
                        <a:rPr kumimoji="0" lang="en-US" sz="2400" b="0" i="0" u="none" strike="noStrike" kern="0" cap="none" spc="0" normalizeH="0" baseline="0" noProof="0" dirty="0" err="1">
                          <a:ln>
                            <a:noFill/>
                          </a:ln>
                          <a:solidFill>
                            <a:schemeClr val="lt1"/>
                          </a:solidFill>
                          <a:effectLst/>
                          <a:uLnTx/>
                          <a:uFillTx/>
                          <a:latin typeface="Consolas" pitchFamily="49" charset="0"/>
                          <a:ea typeface=""/>
                          <a:cs typeface="Consolas" pitchFamily="49" charset="0"/>
                        </a:rPr>
                        <a:t>ParameterSetName</a:t>
                      </a:r>
                      <a:r>
                        <a:rPr kumimoji="0" lang="en-US" sz="2400" b="0" i="0" u="none" strike="noStrike" kern="0" cap="none" spc="0" normalizeH="0" baseline="0" noProof="0" dirty="0">
                          <a:ln>
                            <a:noFill/>
                          </a:ln>
                          <a:solidFill>
                            <a:schemeClr val="lt1"/>
                          </a:solidFill>
                          <a:effectLst/>
                          <a:uLnTx/>
                          <a:uFillTx/>
                          <a:latin typeface="Consolas" pitchFamily="49" charset="0"/>
                          <a:ea typeface=""/>
                          <a:cs typeface="Consolas" pitchFamily="49" charset="0"/>
                        </a:rPr>
                        <a:t>="&lt;Set3&gt;")]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11765848"/>
                  </a:ext>
                </a:extLst>
              </a:tr>
            </a:tbl>
          </a:graphicData>
        </a:graphic>
      </p:graphicFrame>
    </p:spTree>
    <p:custDataLst>
      <p:tags r:id="rId1"/>
    </p:custDataLst>
    <p:extLst>
      <p:ext uri="{BB962C8B-B14F-4D97-AF65-F5344CB8AC3E}">
        <p14:creationId xmlns:p14="http://schemas.microsoft.com/office/powerpoint/2010/main" val="2150294391"/>
      </p:ext>
    </p:extLst>
  </p:cSld>
  <p:clrMapOvr>
    <a:masterClrMapping/>
  </p:clrMapOvr>
  <p:transition spd="slow"/>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[OutputType()] Attribute - Example</a:t>
            </a:r>
            <a:endParaRPr lang="en-US" dirty="0"/>
          </a:p>
        </p:txBody>
      </p:sp>
      <p:sp>
        <p:nvSpPr>
          <p:cNvPr id="2" name="Content Placeholder 1">
            <a:extLst>
              <a:ext uri="{FF2B5EF4-FFF2-40B4-BE49-F238E27FC236}">
                <a16:creationId xmlns:a16="http://schemas.microsoft.com/office/drawing/2014/main" id="{36150454-13D3-435A-BE3E-58986996BAF0}"/>
              </a:ext>
            </a:extLst>
          </p:cNvPr>
          <p:cNvSpPr>
            <a:spLocks noGrp="1"/>
          </p:cNvSpPr>
          <p:nvPr>
            <p:ph sz="quarter" idx="13"/>
          </p:nvPr>
        </p:nvSpPr>
        <p:spPr/>
        <p:txBody>
          <a:bodyPr/>
          <a:lstStyle/>
          <a:p>
            <a:endParaRPr lang="en-US"/>
          </a:p>
        </p:txBody>
      </p:sp>
      <p:sp>
        <p:nvSpPr>
          <p:cNvPr id="6" name="TextBox 5">
            <a:extLst>
              <a:ext uri="{FF2B5EF4-FFF2-40B4-BE49-F238E27FC236}">
                <a16:creationId xmlns:a16="http://schemas.microsoft.com/office/drawing/2014/main" id="{C34D83F1-668F-415F-A6CB-BAE9B7619C91}"/>
              </a:ext>
            </a:extLst>
          </p:cNvPr>
          <p:cNvSpPr txBox="1"/>
          <p:nvPr/>
        </p:nvSpPr>
        <p:spPr>
          <a:xfrm>
            <a:off x="655638" y="1408113"/>
            <a:ext cx="10880725" cy="4819650"/>
          </a:xfrm>
          <a:prstGeom prst="rect">
            <a:avLst/>
          </a:prstGeom>
          <a:solidFill>
            <a:srgbClr val="012456"/>
          </a:solidFill>
        </p:spPr>
        <p:txBody>
          <a:bodyPr wrap="square" lIns="182880" tIns="146304" rIns="182880" bIns="146304" rtlCol="0">
            <a:spAutoFit/>
          </a:bodyPr>
          <a:lstStyle/>
          <a:p>
            <a:pPr fontAlgn="base"/>
            <a:r>
              <a:rPr lang="en-US" sz="2200" dirty="0">
                <a:solidFill>
                  <a:srgbClr val="FFFFFF"/>
                </a:solidFill>
                <a:latin typeface="Lucida Console" panose="020B0609040504020204" pitchFamily="49" charset="0"/>
                <a:cs typeface="Consolas" panose="020B0609020204030204" pitchFamily="49" charset="0"/>
              </a:rPr>
              <a:t>function </a:t>
            </a:r>
            <a:r>
              <a:rPr lang="en-US" sz="2200" dirty="0">
                <a:solidFill>
                  <a:srgbClr val="8661C5"/>
                </a:solidFill>
                <a:latin typeface="Lucida Console" panose="020B0609040504020204" pitchFamily="49" charset="0"/>
                <a:cs typeface="Consolas" panose="020B0609020204030204" pitchFamily="49" charset="0"/>
              </a:rPr>
              <a:t>Print-Hello</a:t>
            </a:r>
            <a:r>
              <a:rPr lang="en-US" sz="2200" dirty="0">
                <a:solidFill>
                  <a:srgbClr val="FFFFFF"/>
                </a:solidFill>
                <a:latin typeface="Lucida Console" panose="020B0609040504020204" pitchFamily="49" charset="0"/>
                <a:cs typeface="Consolas" panose="020B0609020204030204" pitchFamily="49" charset="0"/>
              </a:rPr>
              <a:t> {</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	[</a:t>
            </a:r>
            <a:r>
              <a:rPr lang="en-US" sz="2200" dirty="0" err="1">
                <a:solidFill>
                  <a:srgbClr val="98FB98"/>
                </a:solidFill>
                <a:latin typeface="Lucida Console" panose="020B0609040504020204" pitchFamily="49" charset="0"/>
                <a:cs typeface="Consolas" panose="020B0609020204030204" pitchFamily="49" charset="0"/>
              </a:rPr>
              <a:t>OutputType</a:t>
            </a:r>
            <a:r>
              <a:rPr lang="en-US" sz="2200" dirty="0">
                <a:solidFill>
                  <a:srgbClr val="FFFFFF"/>
                </a:solidFill>
                <a:latin typeface="Lucida Console" panose="020B0609040504020204" pitchFamily="49" charset="0"/>
                <a:cs typeface="Consolas" panose="020B0609020204030204" pitchFamily="49" charset="0"/>
              </a:rPr>
              <a:t>([</a:t>
            </a:r>
            <a:r>
              <a:rPr lang="en-US" sz="2200" dirty="0">
                <a:solidFill>
                  <a:srgbClr val="006400"/>
                </a:solidFill>
                <a:latin typeface="Lucida Console" panose="020B0609040504020204" pitchFamily="49" charset="0"/>
                <a:cs typeface="Consolas" panose="020B0609020204030204" pitchFamily="49" charset="0"/>
              </a:rPr>
              <a:t>double</a:t>
            </a:r>
            <a:r>
              <a:rPr lang="en-US" sz="2200" dirty="0">
                <a:solidFill>
                  <a:srgbClr val="FFFFFF"/>
                </a:solidFill>
                <a:latin typeface="Lucida Console" panose="020B0609040504020204" pitchFamily="49" charset="0"/>
                <a:cs typeface="Consolas" panose="020B0609020204030204" pitchFamily="49" charset="0"/>
              </a:rPr>
              <a:t>])]   </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	Param (</a:t>
            </a:r>
            <a:r>
              <a:rPr lang="en-US" sz="2200" dirty="0">
                <a:solidFill>
                  <a:srgbClr val="FF4500"/>
                </a:solidFill>
                <a:latin typeface="Lucida Console" panose="020B0609040504020204" pitchFamily="49" charset="0"/>
                <a:cs typeface="Consolas" panose="020B0609020204030204" pitchFamily="49" charset="0"/>
              </a:rPr>
              <a:t>$Name</a:t>
            </a:r>
            <a:r>
              <a:rPr lang="en-US" sz="2200" dirty="0">
                <a:solidFill>
                  <a:srgbClr val="FFFFFF"/>
                </a:solidFill>
                <a:latin typeface="Lucida Console" panose="020B0609040504020204" pitchFamily="49" charset="0"/>
                <a:cs typeface="Consolas" panose="020B0609020204030204" pitchFamily="49" charset="0"/>
              </a:rPr>
              <a:t>)"Hello </a:t>
            </a:r>
            <a:r>
              <a:rPr lang="en-US" sz="2200" dirty="0">
                <a:solidFill>
                  <a:srgbClr val="FF4500"/>
                </a:solidFill>
                <a:latin typeface="Lucida Console" panose="020B0609040504020204" pitchFamily="49" charset="0"/>
                <a:cs typeface="Consolas" panose="020B0609020204030204" pitchFamily="49" charset="0"/>
              </a:rPr>
              <a:t>$Name</a:t>
            </a:r>
            <a:r>
              <a:rPr lang="en-US" sz="2200" dirty="0">
                <a:solidFill>
                  <a:srgbClr val="FFFFFF"/>
                </a:solidFill>
                <a:latin typeface="Lucida Console" panose="020B0609040504020204" pitchFamily="49" charset="0"/>
                <a:cs typeface="Consolas" panose="020B0609020204030204" pitchFamily="49" charset="0"/>
              </a:rPr>
              <a:t>"</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a:t>
            </a:r>
            <a:endParaRPr lang="en-US" sz="2200" dirty="0">
              <a:latin typeface="Lucida Console" panose="020B0609040504020204" pitchFamily="49" charset="0"/>
            </a:endParaRPr>
          </a:p>
          <a:p>
            <a:pPr fontAlgn="base"/>
            <a:r>
              <a:rPr lang="en-US" sz="2200" dirty="0">
                <a:solidFill>
                  <a:srgbClr val="9BF00B"/>
                </a:solidFill>
                <a:latin typeface="Lucida Console" panose="020B0609040504020204" pitchFamily="49" charset="0"/>
                <a:cs typeface="Consolas" panose="020B0609020204030204" pitchFamily="49" charset="0"/>
              </a:rPr>
              <a:t># Only used as a documentation note</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(Get-Command Print-Hello).</a:t>
            </a:r>
            <a:r>
              <a:rPr lang="en-US" sz="2200" dirty="0" err="1">
                <a:solidFill>
                  <a:srgbClr val="FFFFFF"/>
                </a:solidFill>
                <a:latin typeface="Lucida Console" panose="020B0609040504020204" pitchFamily="49" charset="0"/>
                <a:cs typeface="Consolas" panose="020B0609020204030204" pitchFamily="49" charset="0"/>
              </a:rPr>
              <a:t>OutputType</a:t>
            </a:r>
            <a:endParaRPr lang="en-US" sz="2200" dirty="0">
              <a:latin typeface="Lucida Console" panose="020B0609040504020204" pitchFamily="49" charset="0"/>
            </a:endParaRPr>
          </a:p>
          <a:p>
            <a:pPr fontAlgn="base"/>
            <a:r>
              <a:rPr lang="en-US" sz="2200" dirty="0">
                <a:solidFill>
                  <a:srgbClr val="9BF00B"/>
                </a:solidFill>
                <a:latin typeface="Lucida Console" panose="020B0609040504020204" pitchFamily="49" charset="0"/>
                <a:cs typeface="Consolas" panose="020B0609020204030204" pitchFamily="49" charset="0"/>
              </a:rPr>
              <a:t># results</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Name              Type</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              ----</a:t>
            </a:r>
            <a:endParaRPr lang="en-US" sz="2200" dirty="0">
              <a:latin typeface="Lucida Console" panose="020B0609040504020204" pitchFamily="49" charset="0"/>
            </a:endParaRPr>
          </a:p>
          <a:p>
            <a:pPr fontAlgn="base"/>
            <a:r>
              <a:rPr lang="en-US" sz="2200" dirty="0" err="1">
                <a:solidFill>
                  <a:srgbClr val="FFFFFF"/>
                </a:solidFill>
                <a:latin typeface="Lucida Console" panose="020B0609040504020204" pitchFamily="49" charset="0"/>
                <a:cs typeface="Consolas" panose="020B0609020204030204" pitchFamily="49" charset="0"/>
              </a:rPr>
              <a:t>System.Double</a:t>
            </a:r>
            <a:r>
              <a:rPr lang="en-US" sz="2200" dirty="0">
                <a:solidFill>
                  <a:srgbClr val="FFFFFF"/>
                </a:solidFill>
                <a:latin typeface="Lucida Console" panose="020B0609040504020204" pitchFamily="49" charset="0"/>
                <a:cs typeface="Consolas" panose="020B0609020204030204" pitchFamily="49" charset="0"/>
              </a:rPr>
              <a:t>     </a:t>
            </a:r>
            <a:r>
              <a:rPr lang="en-US" sz="2200" dirty="0" err="1">
                <a:solidFill>
                  <a:srgbClr val="FFFFFF"/>
                </a:solidFill>
                <a:latin typeface="Lucida Console" panose="020B0609040504020204" pitchFamily="49" charset="0"/>
                <a:cs typeface="Consolas" panose="020B0609020204030204" pitchFamily="49" charset="0"/>
              </a:rPr>
              <a:t>System.Double</a:t>
            </a:r>
            <a:endParaRPr lang="en-US" sz="2200" dirty="0">
              <a:latin typeface="Lucida Console" panose="020B0609040504020204" pitchFamily="49" charset="0"/>
            </a:endParaRPr>
          </a:p>
          <a:p>
            <a:pPr fontAlgn="base"/>
            <a:r>
              <a:rPr lang="en-US" sz="2200" dirty="0">
                <a:solidFill>
                  <a:srgbClr val="9BF00B"/>
                </a:solidFill>
                <a:latin typeface="Lucida Console" panose="020B0609040504020204" pitchFamily="49" charset="0"/>
                <a:cs typeface="Consolas" panose="020B0609020204030204" pitchFamily="49" charset="0"/>
              </a:rPr>
              <a:t># Displays the actual .NET type returned by the command</a:t>
            </a:r>
            <a:endParaRPr lang="en-US" sz="2200" dirty="0">
              <a:latin typeface="Lucida Console" panose="020B0609040504020204" pitchFamily="49" charset="0"/>
            </a:endParaRPr>
          </a:p>
          <a:p>
            <a:pPr fontAlgn="base"/>
            <a:r>
              <a:rPr lang="en-US" sz="2200" dirty="0">
                <a:solidFill>
                  <a:srgbClr val="FFFFFF"/>
                </a:solidFill>
                <a:latin typeface="Lucida Console" panose="020B0609040504020204" pitchFamily="49" charset="0"/>
                <a:cs typeface="Consolas" panose="020B0609020204030204" pitchFamily="49" charset="0"/>
              </a:rPr>
              <a:t>(Print-Hello -Name Johan).</a:t>
            </a:r>
            <a:r>
              <a:rPr lang="en-US" sz="2200" dirty="0" err="1">
                <a:solidFill>
                  <a:srgbClr val="FFFFFF"/>
                </a:solidFill>
                <a:latin typeface="Lucida Console" panose="020B0609040504020204" pitchFamily="49" charset="0"/>
                <a:cs typeface="Consolas" panose="020B0609020204030204" pitchFamily="49" charset="0"/>
              </a:rPr>
              <a:t>GetType</a:t>
            </a:r>
            <a:r>
              <a:rPr lang="en-US" sz="2200" dirty="0">
                <a:solidFill>
                  <a:srgbClr val="FFFFFF"/>
                </a:solidFill>
                <a:latin typeface="Lucida Console" panose="020B0609040504020204" pitchFamily="49" charset="0"/>
                <a:cs typeface="Consolas" panose="020B0609020204030204" pitchFamily="49" charset="0"/>
              </a:rPr>
              <a:t>().</a:t>
            </a:r>
            <a:r>
              <a:rPr lang="en-US" sz="2200" dirty="0" err="1">
                <a:solidFill>
                  <a:srgbClr val="FFFFFF"/>
                </a:solidFill>
                <a:latin typeface="Lucida Console" panose="020B0609040504020204" pitchFamily="49" charset="0"/>
                <a:cs typeface="Consolas" panose="020B0609020204030204" pitchFamily="49" charset="0"/>
              </a:rPr>
              <a:t>FullName</a:t>
            </a:r>
            <a:endParaRPr lang="en-US" sz="2200" dirty="0">
              <a:latin typeface="Lucida Console" panose="020B0609040504020204" pitchFamily="49" charset="0"/>
            </a:endParaRPr>
          </a:p>
          <a:p>
            <a:pPr fontAlgn="base"/>
            <a:r>
              <a:rPr lang="en-US" sz="2200" dirty="0">
                <a:solidFill>
                  <a:srgbClr val="9BF00B"/>
                </a:solidFill>
                <a:latin typeface="Lucida Console" panose="020B0609040504020204" pitchFamily="49" charset="0"/>
                <a:cs typeface="Consolas" panose="020B0609020204030204" pitchFamily="49" charset="0"/>
              </a:rPr>
              <a:t># results</a:t>
            </a:r>
            <a:endParaRPr lang="en-US" sz="2200" dirty="0">
              <a:latin typeface="Lucida Console" panose="020B0609040504020204" pitchFamily="49" charset="0"/>
            </a:endParaRPr>
          </a:p>
          <a:p>
            <a:pPr fontAlgn="base"/>
            <a:r>
              <a:rPr lang="en-US" sz="2200" dirty="0" err="1">
                <a:solidFill>
                  <a:srgbClr val="FFFFFF"/>
                </a:solidFill>
                <a:latin typeface="Lucida Console" panose="020B0609040504020204" pitchFamily="49" charset="0"/>
                <a:cs typeface="Consolas" panose="020B0609020204030204" pitchFamily="49" charset="0"/>
              </a:rPr>
              <a:t>System.String</a:t>
            </a:r>
            <a:endParaRPr lang="en-US" sz="2200" dirty="0">
              <a:latin typeface="Lucida Console" panose="020B0609040504020204" pitchFamily="49" charset="0"/>
            </a:endParaRPr>
          </a:p>
        </p:txBody>
      </p:sp>
    </p:spTree>
    <p:custDataLst>
      <p:tags r:id="rId1"/>
    </p:custDataLst>
    <p:extLst>
      <p:ext uri="{BB962C8B-B14F-4D97-AF65-F5344CB8AC3E}">
        <p14:creationId xmlns:p14="http://schemas.microsoft.com/office/powerpoint/2010/main" val="1138811350"/>
      </p:ext>
    </p:extLst>
  </p:cSld>
  <p:clrMapOvr>
    <a:masterClrMapping/>
  </p:clrMapOvr>
  <p:transition spd="slow"/>
</p:sld>
</file>

<file path=ppt/slides/slide3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008732114"/>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lIns="0" tIns="0" rIns="0" bIns="0" anchor="ctr" anchorCtr="0"/>
          <a:lstStyle/>
          <a:p>
            <a:r>
              <a:rPr lang="en-US" dirty="0">
                <a:solidFill>
                  <a:srgbClr val="000000"/>
                </a:solidFill>
                <a:latin typeface="Segoe UI Semibold" panose="020B0702040204020203" pitchFamily="34" charset="0"/>
              </a:rPr>
              <a:t>Mastering parameters advanced functions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algn="ctr"/>
            <a:r>
              <a:rPr lang="en-US" dirty="0"/>
              <a:t>60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640717353"/>
      </p:ext>
    </p:extLst>
  </p:cSld>
  <p:clrMapOvr>
    <a:masterClrMapping/>
  </p:clrMapOvr>
  <p:transition spd="slow"/>
</p:sld>
</file>

<file path=ppt/slides/slide3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89188734"/>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Parameter Attribute</a:t>
            </a:r>
            <a:endParaRPr lang="en-AU" dirty="0"/>
          </a:p>
        </p:txBody>
      </p:sp>
      <p:sp>
        <p:nvSpPr>
          <p:cNvPr id="3" name="Content Placeholder 2"/>
          <p:cNvSpPr>
            <a:spLocks noGrp="1"/>
          </p:cNvSpPr>
          <p:nvPr>
            <p:ph sz="quarter" idx="13"/>
          </p:nvPr>
        </p:nvSpPr>
        <p:spPr>
          <a:xfrm>
            <a:off x="655638" y="1408114"/>
            <a:ext cx="10880726" cy="4819650"/>
          </a:xfrm>
        </p:spPr>
        <p:txBody>
          <a:bodyPr>
            <a:normAutofit/>
          </a:bodyPr>
          <a:lstStyle/>
          <a:p>
            <a:r>
              <a:rPr lang="en-US" dirty="0"/>
              <a:t>Parameter attribute defines special properties:</a:t>
            </a:r>
          </a:p>
          <a:p>
            <a:pPr lvl="1"/>
            <a:r>
              <a:rPr lang="en-US" dirty="0"/>
              <a:t>Mandatory (</a:t>
            </a:r>
            <a:r>
              <a:rPr lang="en-US" dirty="0" err="1"/>
              <a:t>boolean</a:t>
            </a:r>
            <a:r>
              <a:rPr lang="en-US" dirty="0"/>
              <a:t>)</a:t>
            </a:r>
          </a:p>
          <a:p>
            <a:pPr lvl="1"/>
            <a:r>
              <a:rPr lang="en-US" dirty="0"/>
              <a:t>Position (integer)</a:t>
            </a:r>
          </a:p>
          <a:p>
            <a:pPr lvl="1"/>
            <a:r>
              <a:rPr lang="en-US" dirty="0" err="1"/>
              <a:t>ParameterSetName</a:t>
            </a:r>
            <a:r>
              <a:rPr lang="en-US" dirty="0"/>
              <a:t> (string)</a:t>
            </a:r>
          </a:p>
          <a:p>
            <a:pPr lvl="1"/>
            <a:r>
              <a:rPr lang="en-US" dirty="0" err="1"/>
              <a:t>ValueFromPipeline</a:t>
            </a:r>
            <a:r>
              <a:rPr lang="en-US" dirty="0"/>
              <a:t> (</a:t>
            </a:r>
            <a:r>
              <a:rPr lang="en-US" dirty="0" err="1"/>
              <a:t>boolean</a:t>
            </a:r>
            <a:r>
              <a:rPr lang="en-US" dirty="0"/>
              <a:t>)</a:t>
            </a:r>
          </a:p>
          <a:p>
            <a:pPr lvl="1"/>
            <a:r>
              <a:rPr lang="en-US" dirty="0" err="1"/>
              <a:t>ValueFromPipelineByPropertyName</a:t>
            </a:r>
            <a:r>
              <a:rPr lang="en-US" dirty="0"/>
              <a:t> (</a:t>
            </a:r>
            <a:r>
              <a:rPr lang="en-US" dirty="0" err="1"/>
              <a:t>boolean</a:t>
            </a:r>
            <a:r>
              <a:rPr lang="en-US" dirty="0"/>
              <a:t>)</a:t>
            </a:r>
          </a:p>
          <a:p>
            <a:pPr lvl="1"/>
            <a:r>
              <a:rPr lang="en-US" dirty="0" err="1"/>
              <a:t>ValueFromRemainingArguments</a:t>
            </a:r>
            <a:r>
              <a:rPr lang="en-US" dirty="0"/>
              <a:t> (</a:t>
            </a:r>
            <a:r>
              <a:rPr lang="en-US" dirty="0" err="1"/>
              <a:t>boolean</a:t>
            </a:r>
            <a:r>
              <a:rPr lang="en-US" dirty="0"/>
              <a:t>)</a:t>
            </a:r>
          </a:p>
          <a:p>
            <a:pPr lvl="1"/>
            <a:r>
              <a:rPr lang="en-US" dirty="0" err="1"/>
              <a:t>HelpMessage</a:t>
            </a:r>
            <a:r>
              <a:rPr lang="en-US" dirty="0"/>
              <a:t> (string)</a:t>
            </a:r>
          </a:p>
          <a:p>
            <a:pPr lvl="2"/>
            <a:endParaRPr lang="en-AU" dirty="0"/>
          </a:p>
          <a:p>
            <a:pPr lvl="1"/>
            <a:endParaRPr lang="en-US" dirty="0"/>
          </a:p>
        </p:txBody>
      </p:sp>
      <p:sp>
        <p:nvSpPr>
          <p:cNvPr id="5" name="Code Box">
            <a:extLst>
              <a:ext uri="{FF2B5EF4-FFF2-40B4-BE49-F238E27FC236}">
                <a16:creationId xmlns:a16="http://schemas.microsoft.com/office/drawing/2014/main" id="{7A2054FB-270A-47D3-A208-679F30861119}"/>
              </a:ext>
            </a:extLst>
          </p:cNvPr>
          <p:cNvSpPr/>
          <p:nvPr>
            <p:custDataLst>
              <p:tags r:id="rId2"/>
            </p:custDataLst>
          </p:nvPr>
        </p:nvSpPr>
        <p:spPr>
          <a:xfrm>
            <a:off x="655638" y="4511675"/>
            <a:ext cx="10880725" cy="1716087"/>
          </a:xfrm>
          <a:prstGeom prst="rect">
            <a:avLst/>
          </a:prstGeom>
          <a:solidFill>
            <a:srgbClr val="012456"/>
          </a:solidFill>
        </p:spPr>
        <p:txBody>
          <a:bodyPr wrap="square">
            <a:noAutofit/>
          </a:bodyPr>
          <a:lstStyle/>
          <a:p>
            <a:r>
              <a:rPr lang="en-US" sz="2000" b="0" dirty="0">
                <a:latin typeface="Lucida Console" panose="020B0609040504020204" pitchFamily="49" charset="0"/>
              </a:rPr>
              <a:t> </a:t>
            </a:r>
            <a:r>
              <a:rPr lang="en-US" sz="2000" b="0" dirty="0">
                <a:solidFill>
                  <a:schemeClr val="bg1"/>
                </a:solidFill>
                <a:latin typeface="Lucida Console" panose="020B0609040504020204" pitchFamily="49" charset="0"/>
              </a:rPr>
              <a:t>Param(</a:t>
            </a:r>
          </a:p>
          <a:p>
            <a:r>
              <a:rPr lang="en-US" sz="2000" b="0" dirty="0">
                <a:solidFill>
                  <a:prstClr val="black"/>
                </a:solidFill>
                <a:latin typeface="Lucida Console" panose="020B0609040504020204" pitchFamily="49" charset="0"/>
              </a:rPr>
              <a:t>        </a:t>
            </a:r>
            <a:r>
              <a:rPr lang="en-US" sz="2000" b="0" dirty="0">
                <a:solidFill>
                  <a:schemeClr val="bg1"/>
                </a:solidFill>
                <a:latin typeface="Lucida Console" panose="020B0609040504020204" pitchFamily="49" charset="0"/>
              </a:rPr>
              <a:t>[</a:t>
            </a:r>
            <a:r>
              <a:rPr lang="en-US" sz="2000" b="0" dirty="0">
                <a:solidFill>
                  <a:srgbClr val="50E6FF"/>
                </a:solidFill>
                <a:latin typeface="Lucida Console" panose="020B0609040504020204" pitchFamily="49" charset="0"/>
              </a:rPr>
              <a:t>parameter</a:t>
            </a:r>
            <a:r>
              <a:rPr lang="en-US" sz="2000" b="0" dirty="0">
                <a:solidFill>
                  <a:schemeClr val="bg1"/>
                </a:solidFill>
                <a:latin typeface="Lucida Console" panose="020B0609040504020204" pitchFamily="49" charset="0"/>
              </a:rPr>
              <a:t>(Mandatory=</a:t>
            </a:r>
            <a:r>
              <a:rPr lang="en-AU" sz="2000" b="0" dirty="0">
                <a:solidFill>
                  <a:srgbClr val="FF4500"/>
                </a:solidFill>
                <a:latin typeface="Lucida Console" panose="020B0609040504020204" pitchFamily="49" charset="0"/>
              </a:rPr>
              <a:t>$true</a:t>
            </a:r>
            <a:r>
              <a:rPr lang="en-US" sz="2000" b="0" dirty="0">
                <a:solidFill>
                  <a:schemeClr val="bg1"/>
                </a:solidFill>
                <a:latin typeface="Lucida Console" panose="020B0609040504020204" pitchFamily="49" charset="0"/>
              </a:rPr>
              <a:t>, </a:t>
            </a:r>
            <a:r>
              <a:rPr lang="en-US" sz="2000" b="0" dirty="0" err="1">
                <a:solidFill>
                  <a:schemeClr val="bg1"/>
                </a:solidFill>
                <a:latin typeface="Lucida Console" panose="020B0609040504020204" pitchFamily="49" charset="0"/>
              </a:rPr>
              <a:t>ValueFromPipeline</a:t>
            </a:r>
            <a:r>
              <a:rPr lang="en-US" sz="2000" b="0" dirty="0">
                <a:solidFill>
                  <a:schemeClr val="bg1"/>
                </a:solidFill>
                <a:latin typeface="Lucida Console" panose="020B0609040504020204" pitchFamily="49" charset="0"/>
              </a:rPr>
              <a:t>=</a:t>
            </a:r>
            <a:r>
              <a:rPr lang="en-AU" sz="2000" b="0" dirty="0">
                <a:solidFill>
                  <a:srgbClr val="FF4500"/>
                </a:solidFill>
                <a:latin typeface="Lucida Console" panose="020B0609040504020204" pitchFamily="49" charset="0"/>
              </a:rPr>
              <a:t>$true</a:t>
            </a:r>
            <a:r>
              <a:rPr lang="en-US" sz="2000" b="0" dirty="0">
                <a:solidFill>
                  <a:schemeClr val="bg1"/>
                </a:solidFill>
                <a:latin typeface="Lucida Console" panose="020B0609040504020204" pitchFamily="49" charset="0"/>
              </a:rPr>
              <a:t>, </a:t>
            </a:r>
          </a:p>
          <a:p>
            <a:r>
              <a:rPr lang="en-US" sz="2000" b="0" dirty="0">
                <a:solidFill>
                  <a:schemeClr val="bg1"/>
                </a:solidFill>
                <a:latin typeface="Lucida Console" panose="020B0609040504020204" pitchFamily="49" charset="0"/>
              </a:rPr>
              <a:t>                   </a:t>
            </a:r>
            <a:r>
              <a:rPr lang="en-US" sz="2000" b="0" dirty="0" err="1">
                <a:solidFill>
                  <a:schemeClr val="bg1"/>
                </a:solidFill>
                <a:latin typeface="Lucida Console" panose="020B0609040504020204" pitchFamily="49" charset="0"/>
              </a:rPr>
              <a:t>HelpMessage</a:t>
            </a:r>
            <a:r>
              <a:rPr lang="en-US" sz="2000" b="0" dirty="0">
                <a:solidFill>
                  <a:schemeClr val="bg1"/>
                </a:solidFill>
                <a:latin typeface="Lucida Console" panose="020B0609040504020204" pitchFamily="49" charset="0"/>
              </a:rPr>
              <a:t>=</a:t>
            </a:r>
            <a:r>
              <a:rPr lang="en-AU" sz="2000" b="0" dirty="0">
                <a:solidFill>
                  <a:srgbClr val="EE82EE"/>
                </a:solidFill>
                <a:latin typeface="Lucida Console" panose="020B0609040504020204" pitchFamily="49" charset="0"/>
                <a:ea typeface="+mn-ea"/>
                <a:cs typeface="+mn-cs"/>
              </a:rPr>
              <a:t>‘The username to make edits to’</a:t>
            </a:r>
            <a:r>
              <a:rPr lang="en-US" sz="2000" b="0" dirty="0">
                <a:solidFill>
                  <a:schemeClr val="bg1"/>
                </a:solidFill>
                <a:latin typeface="Lucida Console" panose="020B0609040504020204" pitchFamily="49" charset="0"/>
              </a:rPr>
              <a:t>,</a:t>
            </a:r>
          </a:p>
          <a:p>
            <a:r>
              <a:rPr lang="en-US" sz="2000" b="0" dirty="0">
                <a:solidFill>
                  <a:schemeClr val="bg1"/>
                </a:solidFill>
                <a:latin typeface="Lucida Console" panose="020B0609040504020204" pitchFamily="49" charset="0"/>
              </a:rPr>
              <a:t>                   </a:t>
            </a:r>
            <a:r>
              <a:rPr lang="en-US" sz="2000" b="0" dirty="0" err="1">
                <a:solidFill>
                  <a:schemeClr val="bg1"/>
                </a:solidFill>
                <a:latin typeface="Lucida Console" panose="020B0609040504020204" pitchFamily="49" charset="0"/>
              </a:rPr>
              <a:t>ValueFromPipelineByPropertyName</a:t>
            </a:r>
            <a:r>
              <a:rPr lang="en-US" sz="2000" b="0" dirty="0">
                <a:solidFill>
                  <a:schemeClr val="bg1"/>
                </a:solidFill>
                <a:latin typeface="Lucida Console" panose="020B0609040504020204" pitchFamily="49" charset="0"/>
              </a:rPr>
              <a:t>=</a:t>
            </a:r>
            <a:r>
              <a:rPr lang="en-AU" sz="2000" b="0" dirty="0">
                <a:solidFill>
                  <a:srgbClr val="FF4500"/>
                </a:solidFill>
                <a:latin typeface="Lucida Console" panose="020B0609040504020204" pitchFamily="49" charset="0"/>
              </a:rPr>
              <a:t>$true</a:t>
            </a:r>
            <a:r>
              <a:rPr lang="en-US" sz="2000" b="0" dirty="0">
                <a:solidFill>
                  <a:schemeClr val="bg1"/>
                </a:solidFill>
                <a:latin typeface="Lucida Console" panose="020B0609040504020204" pitchFamily="49" charset="0"/>
              </a:rPr>
              <a:t>)]</a:t>
            </a:r>
          </a:p>
          <a:p>
            <a:r>
              <a:rPr lang="en-US" sz="2000" b="0" dirty="0">
                <a:solidFill>
                  <a:prstClr val="black"/>
                </a:solidFill>
                <a:latin typeface="Lucida Console" panose="020B0609040504020204" pitchFamily="49" charset="0"/>
              </a:rPr>
              <a:t>        </a:t>
            </a:r>
            <a:r>
              <a:rPr lang="en-US" sz="2000" b="0" dirty="0">
                <a:solidFill>
                  <a:srgbClr val="D2D2D2"/>
                </a:solidFill>
                <a:latin typeface="Lucida Console" panose="020B0609040504020204" pitchFamily="49" charset="0"/>
              </a:rPr>
              <a:t>[</a:t>
            </a:r>
            <a:r>
              <a:rPr lang="en-US" sz="2000" b="0" dirty="0">
                <a:solidFill>
                  <a:srgbClr val="98FB98"/>
                </a:solidFill>
                <a:latin typeface="Lucida Console" panose="020B0609040504020204" pitchFamily="49" charset="0"/>
              </a:rPr>
              <a:t>string</a:t>
            </a:r>
            <a:r>
              <a:rPr lang="en-US" sz="2000" b="0" dirty="0">
                <a:solidFill>
                  <a:srgbClr val="D2D2D2"/>
                </a:solidFill>
                <a:latin typeface="Lucida Console" panose="020B0609040504020204" pitchFamily="49" charset="0"/>
              </a:rPr>
              <a:t>]</a:t>
            </a:r>
            <a:r>
              <a:rPr lang="en-AU" sz="2000" b="0" dirty="0">
                <a:solidFill>
                  <a:srgbClr val="FF4500"/>
                </a:solidFill>
                <a:latin typeface="Lucida Console" panose="020B0609040504020204" pitchFamily="49" charset="0"/>
              </a:rPr>
              <a:t>$username</a:t>
            </a:r>
            <a:endParaRPr lang="en-AU" sz="2000" b="0" dirty="0">
              <a:solidFill>
                <a:srgbClr val="EE82EE"/>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68875999"/>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1EF4-E2FC-4B32-94C6-997D2EC39CC6}"/>
              </a:ext>
            </a:extLst>
          </p:cNvPr>
          <p:cNvSpPr>
            <a:spLocks noGrp="1"/>
          </p:cNvSpPr>
          <p:nvPr>
            <p:ph type="title"/>
          </p:nvPr>
        </p:nvSpPr>
        <p:spPr/>
        <p:txBody>
          <a:bodyPr/>
          <a:lstStyle/>
          <a:p>
            <a:r>
              <a:rPr lang="en-US" dirty="0"/>
              <a:t>Parameter attribute syntax</a:t>
            </a:r>
          </a:p>
        </p:txBody>
      </p:sp>
      <p:sp>
        <p:nvSpPr>
          <p:cNvPr id="4" name="Subtitle 3">
            <a:extLst>
              <a:ext uri="{FF2B5EF4-FFF2-40B4-BE49-F238E27FC236}">
                <a16:creationId xmlns:a16="http://schemas.microsoft.com/office/drawing/2014/main" id="{F6A2E1FA-F453-4250-B8EB-ABA7D175DEBD}"/>
              </a:ext>
            </a:extLst>
          </p:cNvPr>
          <p:cNvSpPr>
            <a:spLocks noGrp="1"/>
          </p:cNvSpPr>
          <p:nvPr>
            <p:ph type="subTitle" idx="1"/>
          </p:nvPr>
        </p:nvSpPr>
        <p:spPr/>
        <p:txBody>
          <a:bodyPr/>
          <a:lstStyle/>
          <a:p>
            <a:endParaRPr lang="en-US" dirty="0"/>
          </a:p>
        </p:txBody>
      </p:sp>
      <p:sp>
        <p:nvSpPr>
          <p:cNvPr id="8" name="Rectangle 7">
            <a:extLst>
              <a:ext uri="{FF2B5EF4-FFF2-40B4-BE49-F238E27FC236}">
                <a16:creationId xmlns:a16="http://schemas.microsoft.com/office/drawing/2014/main" id="{BF4275C1-7A79-46E0-BDCA-3043B802FFB8}"/>
              </a:ext>
            </a:extLst>
          </p:cNvPr>
          <p:cNvSpPr/>
          <p:nvPr/>
        </p:nvSpPr>
        <p:spPr>
          <a:xfrm>
            <a:off x="655638" y="1408113"/>
            <a:ext cx="5440363" cy="4819650"/>
          </a:xfrm>
          <a:prstGeom prst="rect">
            <a:avLst/>
          </a:prstGeom>
          <a:noFill/>
          <a:ln w="12700">
            <a:solidFill>
              <a:schemeClr val="bg1"/>
            </a:solidFill>
          </a:ln>
        </p:spPr>
        <p:txBody>
          <a:bodyPr wrap="square">
            <a:noAutofit/>
          </a:bodyPr>
          <a:lstStyle/>
          <a:p>
            <a:r>
              <a:rPr lang="en-US" sz="2000" dirty="0">
                <a:latin typeface="Lucida Console" panose="020B0609040504020204" pitchFamily="49" charset="0"/>
              </a:rPr>
              <a:t>Syntax – Single Argument</a:t>
            </a:r>
          </a:p>
          <a:p>
            <a:endParaRPr lang="en-US" sz="2000" dirty="0">
              <a:solidFill>
                <a:srgbClr val="F2F2F2"/>
              </a:solidFill>
              <a:latin typeface="Lucida Console" panose="020B0609040504020204" pitchFamily="49" charset="0"/>
            </a:endParaRPr>
          </a:p>
          <a:p>
            <a:pPr marL="0" indent="0">
              <a:buNone/>
            </a:pPr>
            <a:r>
              <a:rPr lang="en-AU" sz="2000" dirty="0">
                <a:solidFill>
                  <a:schemeClr val="tx1">
                    <a:lumMod val="75000"/>
                  </a:schemeClr>
                </a:solidFill>
                <a:latin typeface="Lucida Console" panose="020B0609040504020204" pitchFamily="49" charset="0"/>
              </a:rPr>
              <a:t>function &lt;name</a:t>
            </a:r>
            <a:r>
              <a:rPr lang="en-AU" sz="2000" dirty="0">
                <a:solidFill>
                  <a:schemeClr val="tx1">
                    <a:lumMod val="75000"/>
                  </a:schemeClr>
                </a:solidFill>
                <a:latin typeface="Lucida Console" panose="020B0609040504020204" pitchFamily="49" charset="0"/>
                <a:ea typeface="+mn-ea"/>
                <a:cs typeface="+mn-cs"/>
              </a:rPr>
              <a:t>&gt;</a:t>
            </a:r>
            <a:r>
              <a:rPr lang="en-AU" sz="2000" dirty="0">
                <a:solidFill>
                  <a:schemeClr val="tx1">
                    <a:lumMod val="75000"/>
                  </a:schemeClr>
                </a:solidFill>
                <a:latin typeface="Lucida Console" panose="020B0609040504020204" pitchFamily="49" charset="0"/>
              </a:rPr>
              <a:t> {</a:t>
            </a:r>
          </a:p>
          <a:p>
            <a:pPr marL="0" indent="0">
              <a:buNone/>
            </a:pPr>
            <a:r>
              <a:rPr lang="en-AU" sz="2000" dirty="0">
                <a:solidFill>
                  <a:srgbClr val="00008B"/>
                </a:solidFill>
                <a:latin typeface="Lucida Console" panose="020B0609040504020204" pitchFamily="49" charset="0"/>
              </a:rPr>
              <a:t>  Param</a:t>
            </a:r>
            <a:r>
              <a:rPr lang="en-AU" sz="2000" baseline="0" dirty="0">
                <a:solidFill>
                  <a:prstClr val="black"/>
                </a:solidFill>
                <a:latin typeface="Lucida Console" panose="020B0609040504020204" pitchFamily="49" charset="0"/>
              </a:rPr>
              <a:t> </a:t>
            </a:r>
            <a:r>
              <a:rPr lang="en-AU" sz="2000" dirty="0">
                <a:solidFill>
                  <a:prstClr val="black"/>
                </a:solidFill>
                <a:latin typeface="Lucida Console" panose="020B0609040504020204" pitchFamily="49" charset="0"/>
              </a:rPr>
              <a:t>(</a:t>
            </a:r>
          </a:p>
          <a:p>
            <a:pPr marL="0" indent="0">
              <a:buNone/>
            </a:pP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(Argument</a:t>
            </a:r>
            <a:r>
              <a:rPr lang="en-AU" sz="2000" dirty="0">
                <a:solidFill>
                  <a:srgbClr val="A9A9A9"/>
                </a:solidFill>
                <a:latin typeface="Lucida Console" panose="020B0609040504020204" pitchFamily="49" charset="0"/>
              </a:rPr>
              <a:t>=</a:t>
            </a:r>
            <a:r>
              <a:rPr lang="en-AU" sz="2000" dirty="0">
                <a:solidFill>
                  <a:srgbClr val="8A2BE2"/>
                </a:solidFill>
                <a:latin typeface="Lucida Console" panose="020B0609040504020204" pitchFamily="49" charset="0"/>
              </a:rPr>
              <a:t>value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a:buNone/>
            </a:pPr>
            <a:r>
              <a:rPr lang="en-AU" sz="2000" dirty="0">
                <a:solidFill>
                  <a:srgbClr val="FF4500"/>
                </a:solidFill>
                <a:latin typeface="Lucida Console" panose="020B0609040504020204" pitchFamily="49" charset="0"/>
              </a:rPr>
              <a:t>    $</a:t>
            </a:r>
            <a:r>
              <a:rPr lang="en-AU" sz="2000" dirty="0" err="1">
                <a:solidFill>
                  <a:srgbClr val="FF4500"/>
                </a:solidFill>
                <a:latin typeface="Lucida Console" panose="020B0609040504020204" pitchFamily="49" charset="0"/>
              </a:rPr>
              <a:t>ParameterName</a:t>
            </a:r>
            <a:endParaRPr lang="en-AU" sz="2000" dirty="0">
              <a:solidFill>
                <a:srgbClr val="FF4500"/>
              </a:solidFill>
              <a:latin typeface="Lucida Console" panose="020B0609040504020204" pitchFamily="49" charset="0"/>
            </a:endParaRPr>
          </a:p>
          <a:p>
            <a:pPr marL="0" indent="0">
              <a:buNone/>
            </a:pPr>
            <a:r>
              <a:rPr lang="en-AU" sz="2000" dirty="0">
                <a:solidFill>
                  <a:srgbClr val="FF4500"/>
                </a:solidFill>
                <a:latin typeface="Lucida Console" panose="020B0609040504020204" pitchFamily="49" charset="0"/>
              </a:rPr>
              <a:t>  </a:t>
            </a:r>
            <a:r>
              <a:rPr lang="en-AU" sz="2000" dirty="0">
                <a:solidFill>
                  <a:prstClr val="black"/>
                </a:solidFill>
                <a:latin typeface="Lucida Console" panose="020B0609040504020204" pitchFamily="49" charset="0"/>
              </a:rPr>
              <a:t>)</a:t>
            </a:r>
          </a:p>
          <a:p>
            <a:pPr marL="0" indent="0">
              <a:buNone/>
            </a:pPr>
            <a:r>
              <a:rPr lang="en-AU" sz="2000" dirty="0">
                <a:solidFill>
                  <a:schemeClr val="tx1">
                    <a:lumMod val="75000"/>
                  </a:schemeClr>
                </a:solidFill>
                <a:latin typeface="Lucida Console" panose="020B0609040504020204" pitchFamily="49" charset="0"/>
              </a:rPr>
              <a:t>} </a:t>
            </a:r>
          </a:p>
        </p:txBody>
      </p:sp>
      <p:sp>
        <p:nvSpPr>
          <p:cNvPr id="9" name="Rectangle 8">
            <a:extLst>
              <a:ext uri="{FF2B5EF4-FFF2-40B4-BE49-F238E27FC236}">
                <a16:creationId xmlns:a16="http://schemas.microsoft.com/office/drawing/2014/main" id="{12769EAF-1F9B-4E5C-8F82-CF09170BA063}"/>
              </a:ext>
            </a:extLst>
          </p:cNvPr>
          <p:cNvSpPr/>
          <p:nvPr/>
        </p:nvSpPr>
        <p:spPr>
          <a:xfrm>
            <a:off x="6096000" y="1408113"/>
            <a:ext cx="5440363" cy="4819650"/>
          </a:xfrm>
          <a:prstGeom prst="rect">
            <a:avLst/>
          </a:prstGeom>
          <a:noFill/>
          <a:ln w="12700">
            <a:solidFill>
              <a:schemeClr val="bg1"/>
            </a:solidFill>
          </a:ln>
        </p:spPr>
        <p:txBody>
          <a:bodyPr wrap="square">
            <a:noAutofit/>
          </a:bodyPr>
          <a:lstStyle/>
          <a:p>
            <a:r>
              <a:rPr lang="en-US" sz="2000" dirty="0">
                <a:latin typeface="Lucida Console" panose="020B0609040504020204" pitchFamily="49" charset="0"/>
                <a:cs typeface="Segoe UI Light" panose="020B0502040204020203" pitchFamily="34" charset="0"/>
              </a:rPr>
              <a:t>Syntax – Multiple Arguments</a:t>
            </a:r>
          </a:p>
          <a:p>
            <a:endParaRPr lang="en-US" sz="2000" dirty="0">
              <a:solidFill>
                <a:srgbClr val="F2F2F2"/>
              </a:solidFill>
              <a:latin typeface="Lucida Console" panose="020B0609040504020204" pitchFamily="49" charset="0"/>
            </a:endParaRPr>
          </a:p>
          <a:p>
            <a:pPr marL="0" indent="0">
              <a:buNone/>
            </a:pPr>
            <a:r>
              <a:rPr lang="en-AU" sz="2000" dirty="0">
                <a:solidFill>
                  <a:schemeClr val="tx1">
                    <a:lumMod val="75000"/>
                  </a:schemeClr>
                </a:solidFill>
                <a:latin typeface="Lucida Console" panose="020B0609040504020204" pitchFamily="49" charset="0"/>
              </a:rPr>
              <a:t>function &lt;name</a:t>
            </a:r>
            <a:r>
              <a:rPr lang="en-AU" sz="2000" dirty="0">
                <a:solidFill>
                  <a:schemeClr val="tx1">
                    <a:lumMod val="75000"/>
                  </a:schemeClr>
                </a:solidFill>
                <a:latin typeface="Lucida Console" panose="020B0609040504020204" pitchFamily="49" charset="0"/>
                <a:ea typeface="+mn-ea"/>
                <a:cs typeface="+mn-cs"/>
              </a:rPr>
              <a:t>&gt;</a:t>
            </a:r>
            <a:r>
              <a:rPr lang="en-AU" sz="2000" dirty="0">
                <a:solidFill>
                  <a:schemeClr val="tx1">
                    <a:lumMod val="75000"/>
                  </a:schemeClr>
                </a:solidFill>
                <a:latin typeface="Lucida Console" panose="020B0609040504020204" pitchFamily="49" charset="0"/>
              </a:rPr>
              <a:t> {</a:t>
            </a:r>
          </a:p>
          <a:p>
            <a:pPr marL="0" indent="0">
              <a:buNone/>
            </a:pPr>
            <a:r>
              <a:rPr lang="en-AU" sz="2000" dirty="0">
                <a:solidFill>
                  <a:srgbClr val="00008B"/>
                </a:solidFill>
                <a:latin typeface="Lucida Console" panose="020B0609040504020204" pitchFamily="49" charset="0"/>
              </a:rPr>
              <a:t>  Param</a:t>
            </a:r>
            <a:r>
              <a:rPr lang="en-AU" sz="2000" baseline="0" dirty="0">
                <a:solidFill>
                  <a:prstClr val="black"/>
                </a:solidFill>
                <a:latin typeface="Lucida Console" panose="020B0609040504020204" pitchFamily="49" charset="0"/>
              </a:rPr>
              <a:t> </a:t>
            </a:r>
            <a:r>
              <a:rPr lang="en-AU" sz="2000" dirty="0">
                <a:solidFill>
                  <a:prstClr val="black"/>
                </a:solidFill>
                <a:latin typeface="Lucida Console" panose="020B0609040504020204" pitchFamily="49" charset="0"/>
              </a:rPr>
              <a:t>(</a:t>
            </a:r>
          </a:p>
          <a:p>
            <a:pPr marL="0" indent="0">
              <a:buNone/>
            </a:pP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(Argument1</a:t>
            </a:r>
            <a:r>
              <a:rPr lang="en-AU" sz="2000" dirty="0">
                <a:solidFill>
                  <a:srgbClr val="A9A9A9"/>
                </a:solidFill>
                <a:latin typeface="Lucida Console" panose="020B0609040504020204" pitchFamily="49" charset="0"/>
              </a:rPr>
              <a:t>=</a:t>
            </a:r>
            <a:r>
              <a:rPr lang="en-AU" sz="2000" dirty="0">
                <a:solidFill>
                  <a:srgbClr val="8A2BE2"/>
                </a:solidFill>
                <a:latin typeface="Lucida Console" panose="020B0609040504020204" pitchFamily="49" charset="0"/>
              </a:rPr>
              <a:t>value1</a:t>
            </a:r>
            <a:r>
              <a:rPr lang="en-AU" sz="2000" dirty="0">
                <a:solidFill>
                  <a:srgbClr val="A9A9A9"/>
                </a:solidFill>
                <a:latin typeface="Lucida Console" panose="020B0609040504020204" pitchFamily="49" charset="0"/>
              </a:rPr>
              <a:t>,</a:t>
            </a:r>
          </a:p>
          <a:p>
            <a:pPr marL="0" indent="0">
              <a:buNone/>
            </a:pPr>
            <a:r>
              <a:rPr lang="en-AU" sz="2000" dirty="0">
                <a:solidFill>
                  <a:srgbClr val="A9A9A9"/>
                </a:solidFill>
                <a:latin typeface="Lucida Console" panose="020B0609040504020204" pitchFamily="49" charset="0"/>
              </a:rPr>
              <a:t>               </a:t>
            </a:r>
            <a:r>
              <a:rPr lang="en-AU" sz="2000" dirty="0">
                <a:solidFill>
                  <a:prstClr val="black"/>
                </a:solidFill>
                <a:latin typeface="Lucida Console" panose="020B0609040504020204" pitchFamily="49" charset="0"/>
              </a:rPr>
              <a:t>Argument2</a:t>
            </a:r>
            <a:r>
              <a:rPr lang="en-AU" sz="2000" dirty="0">
                <a:solidFill>
                  <a:srgbClr val="A9A9A9"/>
                </a:solidFill>
                <a:latin typeface="Lucida Console" panose="020B0609040504020204" pitchFamily="49" charset="0"/>
              </a:rPr>
              <a:t>=</a:t>
            </a:r>
            <a:r>
              <a:rPr lang="en-AU" sz="2000" dirty="0">
                <a:solidFill>
                  <a:srgbClr val="8A2BE2"/>
                </a:solidFill>
                <a:latin typeface="Lucida Console" panose="020B0609040504020204" pitchFamily="49" charset="0"/>
              </a:rPr>
              <a:t>value2</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a:buNone/>
            </a:pPr>
            <a:r>
              <a:rPr lang="en-AU" sz="2000" dirty="0">
                <a:solidFill>
                  <a:srgbClr val="FF4500"/>
                </a:solidFill>
                <a:latin typeface="Lucida Console" panose="020B0609040504020204" pitchFamily="49" charset="0"/>
              </a:rPr>
              <a:t>    $</a:t>
            </a:r>
            <a:r>
              <a:rPr lang="en-AU" sz="2000" dirty="0" err="1">
                <a:solidFill>
                  <a:srgbClr val="FF4500"/>
                </a:solidFill>
                <a:latin typeface="Lucida Console" panose="020B0609040504020204" pitchFamily="49" charset="0"/>
              </a:rPr>
              <a:t>ParameterName</a:t>
            </a:r>
            <a:endParaRPr lang="en-AU" sz="2000" dirty="0">
              <a:solidFill>
                <a:srgbClr val="FF4500"/>
              </a:solidFill>
              <a:latin typeface="Lucida Console" panose="020B0609040504020204" pitchFamily="49" charset="0"/>
            </a:endParaRPr>
          </a:p>
          <a:p>
            <a:pPr marL="0" indent="0">
              <a:buNone/>
            </a:pPr>
            <a:r>
              <a:rPr lang="en-AU" sz="2000" dirty="0">
                <a:solidFill>
                  <a:srgbClr val="FF4500"/>
                </a:solidFill>
                <a:latin typeface="Lucida Console" panose="020B0609040504020204" pitchFamily="49" charset="0"/>
              </a:rPr>
              <a:t>  </a:t>
            </a:r>
            <a:r>
              <a:rPr lang="en-AU" sz="2000" dirty="0">
                <a:solidFill>
                  <a:prstClr val="black"/>
                </a:solidFill>
                <a:latin typeface="Lucida Console" panose="020B0609040504020204" pitchFamily="49" charset="0"/>
              </a:rPr>
              <a:t>)</a:t>
            </a:r>
          </a:p>
          <a:p>
            <a:pPr marL="0" indent="0">
              <a:buNone/>
            </a:pPr>
            <a:r>
              <a:rPr lang="en-AU" sz="2000" dirty="0">
                <a:solidFill>
                  <a:schemeClr val="tx1">
                    <a:lumMod val="75000"/>
                  </a:schemeClr>
                </a:solidFill>
                <a:latin typeface="Lucida Console" panose="020B0609040504020204" pitchFamily="49" charset="0"/>
              </a:rPr>
              <a:t>} </a:t>
            </a:r>
          </a:p>
        </p:txBody>
      </p:sp>
      <p:sp>
        <p:nvSpPr>
          <p:cNvPr id="3" name="Rectangular Callout 11">
            <a:extLst>
              <a:ext uri="{FF2B5EF4-FFF2-40B4-BE49-F238E27FC236}">
                <a16:creationId xmlns:a16="http://schemas.microsoft.com/office/drawing/2014/main" id="{54F21ED9-442A-4AB8-8B92-2DD17B7330C4}"/>
              </a:ext>
            </a:extLst>
          </p:cNvPr>
          <p:cNvSpPr/>
          <p:nvPr/>
        </p:nvSpPr>
        <p:spPr>
          <a:xfrm>
            <a:off x="655638" y="4692998"/>
            <a:ext cx="4464496" cy="1534764"/>
          </a:xfrm>
          <a:prstGeom prst="wedgeRectCallout">
            <a:avLst>
              <a:gd name="adj1" fmla="val 43025"/>
              <a:gd name="adj2" fmla="val -157428"/>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r>
              <a:rPr lang="en-AU" sz="2000" dirty="0">
                <a:solidFill>
                  <a:schemeClr val="lt1"/>
                </a:solidFill>
                <a:latin typeface="Segoe UI Light" panose="020B0502040204020203" pitchFamily="34" charset="0"/>
                <a:cs typeface="Segoe UI Light" panose="020B0502040204020203" pitchFamily="34" charset="0"/>
              </a:rPr>
              <a:t>Parentheses that enclose the argument and its value must follow "Parameter" keyword with no intervening space</a:t>
            </a:r>
          </a:p>
        </p:txBody>
      </p:sp>
      <p:sp>
        <p:nvSpPr>
          <p:cNvPr id="5" name="Rectangular Callout 6">
            <a:extLst>
              <a:ext uri="{FF2B5EF4-FFF2-40B4-BE49-F238E27FC236}">
                <a16:creationId xmlns:a16="http://schemas.microsoft.com/office/drawing/2014/main" id="{7A323F01-E0A7-479E-B420-5CBA9214F796}"/>
              </a:ext>
            </a:extLst>
          </p:cNvPr>
          <p:cNvSpPr/>
          <p:nvPr/>
        </p:nvSpPr>
        <p:spPr>
          <a:xfrm>
            <a:off x="7071866" y="5578149"/>
            <a:ext cx="4464496" cy="649614"/>
          </a:xfrm>
          <a:prstGeom prst="wedgeRectCallout">
            <a:avLst>
              <a:gd name="adj1" fmla="val 33462"/>
              <a:gd name="adj2" fmla="val -398262"/>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r>
              <a:rPr lang="en-AU" sz="2000" dirty="0">
                <a:solidFill>
                  <a:schemeClr val="lt1"/>
                </a:solidFill>
                <a:latin typeface="Segoe UI Light" panose="020B0502040204020203" pitchFamily="34" charset="0"/>
                <a:cs typeface="Segoe UI Light" panose="020B0502040204020203" pitchFamily="34" charset="0"/>
              </a:rPr>
              <a:t>Commas separate arguments</a:t>
            </a:r>
          </a:p>
        </p:txBody>
      </p:sp>
    </p:spTree>
    <p:custDataLst>
      <p:tags r:id="rId1"/>
    </p:custDataLst>
    <p:extLst>
      <p:ext uri="{BB962C8B-B14F-4D97-AF65-F5344CB8AC3E}">
        <p14:creationId xmlns:p14="http://schemas.microsoft.com/office/powerpoint/2010/main" val="3569284726"/>
      </p:ext>
    </p:extLst>
  </p:cSld>
  <p:clrMapOvr>
    <a:masterClrMapping/>
  </p:clrMapOvr>
  <p:transition spd="slow"/>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18FE-5E02-4CC2-BE9A-5186E90F8526}"/>
              </a:ext>
            </a:extLst>
          </p:cNvPr>
          <p:cNvSpPr>
            <a:spLocks noGrp="1"/>
          </p:cNvSpPr>
          <p:nvPr>
            <p:ph type="title"/>
          </p:nvPr>
        </p:nvSpPr>
        <p:spPr/>
        <p:txBody>
          <a:bodyPr/>
          <a:lstStyle/>
          <a:p>
            <a:r>
              <a:rPr lang="en-US" dirty="0" err="1"/>
              <a:t>ParameterSetName</a:t>
            </a:r>
            <a:endParaRPr lang="en-US" dirty="0"/>
          </a:p>
        </p:txBody>
      </p:sp>
      <p:sp>
        <p:nvSpPr>
          <p:cNvPr id="7" name="Subtitle 6">
            <a:extLst>
              <a:ext uri="{FF2B5EF4-FFF2-40B4-BE49-F238E27FC236}">
                <a16:creationId xmlns:a16="http://schemas.microsoft.com/office/drawing/2014/main" id="{D11E47CA-1B2E-43DF-B9A6-2526D7F0F855}"/>
              </a:ext>
            </a:extLst>
          </p:cNvPr>
          <p:cNvSpPr>
            <a:spLocks noGrp="1"/>
          </p:cNvSpPr>
          <p:nvPr>
            <p:ph type="subTitle" idx="1"/>
          </p:nvPr>
        </p:nvSpPr>
        <p:spPr/>
        <p:txBody>
          <a:bodyPr/>
          <a:lstStyle/>
          <a:p>
            <a:endParaRPr lang="en-US"/>
          </a:p>
        </p:txBody>
      </p:sp>
      <p:sp>
        <p:nvSpPr>
          <p:cNvPr id="6" name="Content Placeholder 5">
            <a:extLst>
              <a:ext uri="{FF2B5EF4-FFF2-40B4-BE49-F238E27FC236}">
                <a16:creationId xmlns:a16="http://schemas.microsoft.com/office/drawing/2014/main" id="{29570849-A3B7-4A23-A8ED-A4EA01E99311}"/>
              </a:ext>
            </a:extLst>
          </p:cNvPr>
          <p:cNvSpPr>
            <a:spLocks noGrp="1"/>
          </p:cNvSpPr>
          <p:nvPr>
            <p:ph sz="quarter" idx="13"/>
          </p:nvPr>
        </p:nvSpPr>
        <p:spPr/>
        <p:txBody>
          <a:bodyPr/>
          <a:lstStyle/>
          <a:p>
            <a:r>
              <a:rPr lang="en-AU" sz="2400" dirty="0">
                <a:solidFill>
                  <a:srgbClr val="00008B"/>
                </a:solidFill>
                <a:latin typeface="Lucida Console" panose="020B0609040504020204" pitchFamily="49" charset="0"/>
              </a:rPr>
              <a:t>Param</a:t>
            </a:r>
            <a:r>
              <a:rPr lang="en-AU" sz="2400" dirty="0">
                <a:solidFill>
                  <a:prstClr val="black"/>
                </a:solidFill>
                <a:latin typeface="Lucida Console" panose="020B0609040504020204" pitchFamily="49" charset="0"/>
              </a:rPr>
              <a:t> (</a:t>
            </a:r>
          </a:p>
          <a:p>
            <a:r>
              <a:rPr lang="en-AU" sz="2400" dirty="0">
                <a:solidFill>
                  <a:srgbClr val="A9A9A9"/>
                </a:solidFill>
                <a:latin typeface="Lucida Console" panose="020B0609040504020204" pitchFamily="49" charset="0"/>
              </a:rPr>
              <a:t>  [</a:t>
            </a:r>
            <a:r>
              <a:rPr lang="en-AU" sz="2400" dirty="0">
                <a:solidFill>
                  <a:schemeClr val="accent1"/>
                </a:solidFill>
                <a:latin typeface="Lucida Console" panose="020B0609040504020204" pitchFamily="49" charset="0"/>
              </a:rPr>
              <a:t>parameter</a:t>
            </a:r>
            <a:r>
              <a:rPr lang="en-AU" sz="2400" dirty="0">
                <a:solidFill>
                  <a:prstClr val="black"/>
                </a:solidFill>
                <a:latin typeface="Lucida Console" panose="020B0609040504020204" pitchFamily="49" charset="0"/>
              </a:rPr>
              <a:t>(</a:t>
            </a:r>
            <a:r>
              <a:rPr lang="en-AU" sz="2400" dirty="0" err="1">
                <a:solidFill>
                  <a:prstClr val="black"/>
                </a:solidFill>
                <a:latin typeface="Lucida Console" panose="020B0609040504020204" pitchFamily="49" charset="0"/>
              </a:rPr>
              <a:t>ParameterSetName</a:t>
            </a:r>
            <a:r>
              <a:rPr lang="en-AU" sz="2400" dirty="0">
                <a:solidFill>
                  <a:srgbClr val="A9A9A9"/>
                </a:solidFill>
                <a:latin typeface="Lucida Console" panose="020B0609040504020204" pitchFamily="49" charset="0"/>
              </a:rPr>
              <a:t>=</a:t>
            </a:r>
            <a:r>
              <a:rPr lang="en-AU" sz="2400" dirty="0">
                <a:solidFill>
                  <a:srgbClr val="8B0000"/>
                </a:solidFill>
                <a:latin typeface="Lucida Console" panose="020B0609040504020204" pitchFamily="49" charset="0"/>
              </a:rPr>
              <a:t>"Machine"</a:t>
            </a:r>
            <a:r>
              <a:rPr lang="en-AU" sz="2400" dirty="0">
                <a:solidFill>
                  <a:prstClr val="black"/>
                </a:solidFill>
                <a:latin typeface="Lucida Console" panose="020B0609040504020204" pitchFamily="49" charset="0"/>
              </a:rPr>
              <a:t>)</a:t>
            </a:r>
            <a:r>
              <a:rPr lang="en-AU" sz="2400" dirty="0">
                <a:solidFill>
                  <a:srgbClr val="A9A9A9"/>
                </a:solidFill>
                <a:latin typeface="Lucida Console" panose="020B0609040504020204" pitchFamily="49" charset="0"/>
              </a:rPr>
              <a:t>]</a:t>
            </a:r>
          </a:p>
          <a:p>
            <a:r>
              <a:rPr lang="en-AU" sz="2400" dirty="0">
                <a:solidFill>
                  <a:srgbClr val="A9A9A9"/>
                </a:solidFill>
                <a:latin typeface="Lucida Console" panose="020B0609040504020204" pitchFamily="49" charset="0"/>
              </a:rPr>
              <a:t>  [</a:t>
            </a:r>
            <a:r>
              <a:rPr lang="en-AU" sz="2400" dirty="0">
                <a:solidFill>
                  <a:srgbClr val="008080"/>
                </a:solidFill>
                <a:latin typeface="Lucida Console" panose="020B0609040504020204" pitchFamily="49" charset="0"/>
              </a:rPr>
              <a:t>String</a:t>
            </a:r>
            <a:r>
              <a:rPr lang="en-AU" sz="2400" dirty="0">
                <a:solidFill>
                  <a:srgbClr val="A9A9A9"/>
                </a:solidFill>
                <a:latin typeface="Lucida Console" panose="020B0609040504020204" pitchFamily="49" charset="0"/>
              </a:rPr>
              <a:t>[]]</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MachineName</a:t>
            </a:r>
            <a:r>
              <a:rPr lang="en-AU" sz="2400" dirty="0">
                <a:solidFill>
                  <a:srgbClr val="A9A9A9"/>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srgbClr val="A9A9A9"/>
                </a:solidFill>
                <a:latin typeface="Lucida Console" panose="020B0609040504020204" pitchFamily="49" charset="0"/>
              </a:rPr>
              <a:t>  [</a:t>
            </a:r>
            <a:r>
              <a:rPr lang="en-AU" sz="2400" dirty="0">
                <a:solidFill>
                  <a:schemeClr val="accent1"/>
                </a:solidFill>
                <a:latin typeface="Lucida Console" panose="020B0609040504020204" pitchFamily="49" charset="0"/>
              </a:rPr>
              <a:t>parameter</a:t>
            </a:r>
            <a:r>
              <a:rPr lang="en-AU" sz="2400" dirty="0">
                <a:solidFill>
                  <a:prstClr val="black"/>
                </a:solidFill>
                <a:latin typeface="Lucida Console" panose="020B0609040504020204" pitchFamily="49" charset="0"/>
              </a:rPr>
              <a:t>(</a:t>
            </a:r>
            <a:r>
              <a:rPr lang="en-AU" sz="2400" dirty="0" err="1">
                <a:solidFill>
                  <a:prstClr val="black"/>
                </a:solidFill>
                <a:latin typeface="Lucida Console" panose="020B0609040504020204" pitchFamily="49" charset="0"/>
              </a:rPr>
              <a:t>ParameterSetName</a:t>
            </a:r>
            <a:r>
              <a:rPr lang="en-AU" sz="2400" dirty="0">
                <a:solidFill>
                  <a:srgbClr val="A9A9A9"/>
                </a:solidFill>
                <a:latin typeface="Lucida Console" panose="020B0609040504020204" pitchFamily="49" charset="0"/>
              </a:rPr>
              <a:t>=</a:t>
            </a:r>
            <a:r>
              <a:rPr lang="en-AU" sz="2400" dirty="0">
                <a:solidFill>
                  <a:srgbClr val="8B0000"/>
                </a:solidFill>
                <a:latin typeface="Lucida Console" panose="020B0609040504020204" pitchFamily="49" charset="0"/>
              </a:rPr>
              <a:t>"User"</a:t>
            </a:r>
            <a:r>
              <a:rPr lang="en-AU" sz="2400" dirty="0">
                <a:solidFill>
                  <a:prstClr val="black"/>
                </a:solidFill>
                <a:latin typeface="Lucida Console" panose="020B0609040504020204" pitchFamily="49" charset="0"/>
              </a:rPr>
              <a:t>)</a:t>
            </a:r>
            <a:r>
              <a:rPr lang="en-AU" sz="2400" dirty="0">
                <a:solidFill>
                  <a:srgbClr val="A9A9A9"/>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srgbClr val="A9A9A9"/>
                </a:solidFill>
                <a:latin typeface="Lucida Console" panose="020B0609040504020204" pitchFamily="49" charset="0"/>
              </a:rPr>
              <a:t>  [</a:t>
            </a:r>
            <a:r>
              <a:rPr lang="en-AU" sz="2400" dirty="0">
                <a:solidFill>
                  <a:srgbClr val="008080"/>
                </a:solidFill>
                <a:latin typeface="Lucida Console" panose="020B0609040504020204" pitchFamily="49" charset="0"/>
              </a:rPr>
              <a:t>String</a:t>
            </a:r>
            <a:r>
              <a:rPr lang="en-AU" sz="2400" dirty="0">
                <a:solidFill>
                  <a:srgbClr val="A9A9A9"/>
                </a:solidFill>
                <a:latin typeface="Lucida Console" panose="020B0609040504020204" pitchFamily="49" charset="0"/>
              </a:rPr>
              <a:t>[]]</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UserName</a:t>
            </a:r>
            <a:endParaRPr lang="en-AU" sz="2400" dirty="0">
              <a:solidFill>
                <a:srgbClr val="FF4500"/>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prstClr val="black"/>
                </a:solidFill>
                <a:latin typeface="Lucida Console" panose="020B0609040504020204" pitchFamily="49" charset="0"/>
              </a:rPr>
              <a:t>)</a:t>
            </a:r>
            <a:r>
              <a:rPr lang="en-AU" sz="2400" dirty="0">
                <a:solidFill>
                  <a:srgbClr val="A9A9A9"/>
                </a:solidFill>
                <a:latin typeface="Lucida Console" panose="020B0609040504020204" pitchFamily="49" charset="0"/>
              </a:rPr>
              <a:t> </a:t>
            </a:r>
          </a:p>
          <a:p>
            <a:endParaRPr lang="en-US" dirty="0"/>
          </a:p>
        </p:txBody>
      </p:sp>
      <p:sp>
        <p:nvSpPr>
          <p:cNvPr id="8" name="Speech Bubble: Rectangle 7">
            <a:extLst>
              <a:ext uri="{FF2B5EF4-FFF2-40B4-BE49-F238E27FC236}">
                <a16:creationId xmlns:a16="http://schemas.microsoft.com/office/drawing/2014/main" id="{E19046CB-0319-41AD-9D21-2819AF017B7C}"/>
              </a:ext>
            </a:extLst>
          </p:cNvPr>
          <p:cNvSpPr/>
          <p:nvPr/>
        </p:nvSpPr>
        <p:spPr bwMode="auto">
          <a:xfrm>
            <a:off x="655638" y="4488134"/>
            <a:ext cx="10880724" cy="1739630"/>
          </a:xfrm>
          <a:prstGeom prst="wedgeRectCallout">
            <a:avLst>
              <a:gd name="adj1" fmla="val 6199"/>
              <a:gd name="adj2" fmla="val -130857"/>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r>
              <a:rPr lang="en-AU" sz="2000" dirty="0">
                <a:solidFill>
                  <a:schemeClr val="lt1"/>
                </a:solidFill>
                <a:latin typeface="Segoe UI Light" panose="020B0502040204020203" pitchFamily="34" charset="0"/>
                <a:cs typeface="Segoe UI Light" panose="020B0502040204020203" pitchFamily="34" charset="0"/>
              </a:rPr>
              <a:t>Specifies parameter set to which a parameter belongs.</a:t>
            </a:r>
          </a:p>
          <a:p>
            <a:r>
              <a:rPr lang="en-AU" sz="2000" dirty="0">
                <a:solidFill>
                  <a:schemeClr val="lt1"/>
                </a:solidFill>
                <a:latin typeface="Segoe UI Light" panose="020B0502040204020203" pitchFamily="34" charset="0"/>
                <a:cs typeface="Segoe UI Light" panose="020B0502040204020203" pitchFamily="34" charset="0"/>
              </a:rPr>
              <a:t>If no parameter set is specified, parameter belongs to all the parameter sets defined by the function</a:t>
            </a:r>
          </a:p>
          <a:p>
            <a:r>
              <a:rPr lang="en-AU" sz="2000" dirty="0">
                <a:solidFill>
                  <a:schemeClr val="lt1"/>
                </a:solidFill>
                <a:latin typeface="Segoe UI Light" panose="020B0502040204020203" pitchFamily="34" charset="0"/>
                <a:cs typeface="Segoe UI Light" panose="020B0502040204020203" pitchFamily="34" charset="0"/>
              </a:rPr>
              <a:t>To be unique, each parameter set must have at least one parameter that is not a member of any other parameter set.</a:t>
            </a:r>
          </a:p>
        </p:txBody>
      </p:sp>
    </p:spTree>
    <p:custDataLst>
      <p:tags r:id="rId1"/>
    </p:custDataLst>
    <p:extLst>
      <p:ext uri="{BB962C8B-B14F-4D97-AF65-F5344CB8AC3E}">
        <p14:creationId xmlns:p14="http://schemas.microsoft.com/office/powerpoint/2010/main" val="3634448245"/>
      </p:ext>
    </p:extLst>
  </p:cSld>
  <p:clrMapOvr>
    <a:masterClrMapping/>
  </p:clrMapOvr>
  <p:transition spd="slow"/>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60B9-8D97-4B2F-BD77-7928B713EC25}"/>
              </a:ext>
            </a:extLst>
          </p:cNvPr>
          <p:cNvSpPr>
            <a:spLocks noGrp="1"/>
          </p:cNvSpPr>
          <p:nvPr>
            <p:ph type="title"/>
          </p:nvPr>
        </p:nvSpPr>
        <p:spPr/>
        <p:txBody>
          <a:bodyPr/>
          <a:lstStyle/>
          <a:p>
            <a:r>
              <a:rPr lang="en-US" dirty="0"/>
              <a:t>Mandatory and position</a:t>
            </a:r>
          </a:p>
        </p:txBody>
      </p:sp>
      <p:graphicFrame>
        <p:nvGraphicFramePr>
          <p:cNvPr id="4" name="Table 3">
            <a:extLst>
              <a:ext uri="{FF2B5EF4-FFF2-40B4-BE49-F238E27FC236}">
                <a16:creationId xmlns:a16="http://schemas.microsoft.com/office/drawing/2014/main" id="{EC1824ED-9E37-450B-A4E6-8F457D1E8E8F}"/>
              </a:ext>
            </a:extLst>
          </p:cNvPr>
          <p:cNvGraphicFramePr>
            <a:graphicFrameLocks noGrp="1"/>
          </p:cNvGraphicFramePr>
          <p:nvPr>
            <p:extLst>
              <p:ext uri="{D42A27DB-BD31-4B8C-83A1-F6EECF244321}">
                <p14:modId xmlns:p14="http://schemas.microsoft.com/office/powerpoint/2010/main" val="743897742"/>
              </p:ext>
            </p:extLst>
          </p:nvPr>
        </p:nvGraphicFramePr>
        <p:xfrm>
          <a:off x="551384" y="1556792"/>
          <a:ext cx="9025845" cy="939932"/>
        </p:xfrm>
        <a:graphic>
          <a:graphicData uri="http://schemas.openxmlformats.org/drawingml/2006/table">
            <a:tbl>
              <a:tblPr firstRow="1" bandRow="1"/>
              <a:tblGrid>
                <a:gridCol w="9025845">
                  <a:extLst>
                    <a:ext uri="{9D8B030D-6E8A-4147-A177-3AD203B41FA5}">
                      <a16:colId xmlns:a16="http://schemas.microsoft.com/office/drawing/2014/main" val="1702525158"/>
                    </a:ext>
                  </a:extLst>
                </a:gridCol>
              </a:tblGrid>
              <a:tr h="469966">
                <a:tc>
                  <a:txBody>
                    <a:bodyPr/>
                    <a:lstStyle/>
                    <a:p>
                      <a:r>
                        <a:rPr lang="en-AU" sz="2000" dirty="0">
                          <a:solidFill>
                            <a:schemeClr val="lt1"/>
                          </a:solidFill>
                          <a:latin typeface="Segoe UI Light" panose="020B0502040204020203" pitchFamily="34" charset="0"/>
                          <a:cs typeface="Segoe UI Light" panose="020B0502040204020203" pitchFamily="34" charset="0"/>
                        </a:rPr>
                        <a:t>Mandatory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55702866"/>
                  </a:ext>
                </a:extLst>
              </a:tr>
              <a:tr h="469966">
                <a:tc>
                  <a:txBody>
                    <a:bodyPr/>
                    <a:lstStyle/>
                    <a:p>
                      <a:r>
                        <a:rPr lang="en-AU" sz="2000" dirty="0">
                          <a:solidFill>
                            <a:srgbClr val="00008B"/>
                          </a:solidFill>
                          <a:latin typeface="Lucida Console" panose="020B0609040504020204" pitchFamily="49" charset="0"/>
                        </a:rPr>
                        <a:t>Param</a:t>
                      </a:r>
                      <a:r>
                        <a:rPr lang="en-AU" sz="2000" baseline="0" dirty="0">
                          <a:solidFill>
                            <a:prstClr val="black"/>
                          </a:solidFill>
                          <a:latin typeface="Lucida Console" panose="020B0609040504020204" pitchFamily="49" charset="0"/>
                        </a:rPr>
                        <a:t> </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MachineName</a:t>
                      </a:r>
                      <a:r>
                        <a:rPr lang="en-AU" sz="2000" dirty="0">
                          <a:solidFill>
                            <a:prstClr val="black"/>
                          </a:solidFill>
                          <a:latin typeface="Lucida Console" panose="020B0609040504020204" pitchFamily="49" charset="0"/>
                        </a:rPr>
                        <a: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0796972"/>
                  </a:ext>
                </a:extLst>
              </a:tr>
            </a:tbl>
          </a:graphicData>
        </a:graphic>
      </p:graphicFrame>
      <p:graphicFrame>
        <p:nvGraphicFramePr>
          <p:cNvPr id="5" name="Table 4">
            <a:extLst>
              <a:ext uri="{FF2B5EF4-FFF2-40B4-BE49-F238E27FC236}">
                <a16:creationId xmlns:a16="http://schemas.microsoft.com/office/drawing/2014/main" id="{5A632051-1468-4153-B538-997DB4A8C254}"/>
              </a:ext>
            </a:extLst>
          </p:cNvPr>
          <p:cNvGraphicFramePr>
            <a:graphicFrameLocks noGrp="1"/>
          </p:cNvGraphicFramePr>
          <p:nvPr>
            <p:extLst>
              <p:ext uri="{D42A27DB-BD31-4B8C-83A1-F6EECF244321}">
                <p14:modId xmlns:p14="http://schemas.microsoft.com/office/powerpoint/2010/main" val="365194995"/>
              </p:ext>
            </p:extLst>
          </p:nvPr>
        </p:nvGraphicFramePr>
        <p:xfrm>
          <a:off x="551384" y="2886055"/>
          <a:ext cx="9080205" cy="939932"/>
        </p:xfrm>
        <a:graphic>
          <a:graphicData uri="http://schemas.openxmlformats.org/drawingml/2006/table">
            <a:tbl>
              <a:tblPr firstRow="1" bandRow="1"/>
              <a:tblGrid>
                <a:gridCol w="9080205">
                  <a:extLst>
                    <a:ext uri="{9D8B030D-6E8A-4147-A177-3AD203B41FA5}">
                      <a16:colId xmlns:a16="http://schemas.microsoft.com/office/drawing/2014/main" val="1973355263"/>
                    </a:ext>
                  </a:extLst>
                </a:gridCol>
              </a:tblGrid>
              <a:tr h="469966">
                <a:tc>
                  <a:txBody>
                    <a:bodyPr/>
                    <a:lstStyle/>
                    <a:p>
                      <a:r>
                        <a:rPr lang="en-AU" sz="2000" dirty="0">
                          <a:solidFill>
                            <a:schemeClr val="lt1"/>
                          </a:solidFill>
                          <a:latin typeface="Segoe UI Light" panose="020B0502040204020203" pitchFamily="34" charset="0"/>
                          <a:cs typeface="Segoe UI Light" panose="020B0502040204020203" pitchFamily="34" charset="0"/>
                        </a:rPr>
                        <a:t>Position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46740433"/>
                  </a:ext>
                </a:extLst>
              </a:tr>
              <a:tr h="469966">
                <a:tc>
                  <a:txBody>
                    <a:bodyPr/>
                    <a:lstStyle/>
                    <a:p>
                      <a:r>
                        <a:rPr lang="en-AU" sz="2000" dirty="0">
                          <a:solidFill>
                            <a:srgbClr val="00008B"/>
                          </a:solidFill>
                          <a:latin typeface="Lucida Console" panose="020B0609040504020204" pitchFamily="49" charset="0"/>
                        </a:rPr>
                        <a:t>Param</a:t>
                      </a:r>
                      <a:r>
                        <a:rPr lang="en-AU" sz="2000" baseline="0" dirty="0">
                          <a:solidFill>
                            <a:prstClr val="black"/>
                          </a:solidFill>
                          <a:latin typeface="Lucida Console" panose="020B0609040504020204" pitchFamily="49" charset="0"/>
                        </a:rPr>
                        <a:t> </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(Position</a:t>
                      </a:r>
                      <a:r>
                        <a:rPr lang="en-AU" sz="2000" dirty="0">
                          <a:solidFill>
                            <a:srgbClr val="A9A9A9"/>
                          </a:solidFill>
                          <a:latin typeface="Lucida Console" panose="020B0609040504020204" pitchFamily="49" charset="0"/>
                        </a:rPr>
                        <a:t>=</a:t>
                      </a:r>
                      <a:r>
                        <a:rPr lang="en-AU" sz="2000" dirty="0">
                          <a:solidFill>
                            <a:srgbClr val="800080"/>
                          </a:solidFill>
                          <a:latin typeface="Lucida Console" panose="020B0609040504020204" pitchFamily="49" charset="0"/>
                        </a:rPr>
                        <a:t>0</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MachineName</a:t>
                      </a:r>
                      <a:r>
                        <a:rPr lang="en-AU" sz="2000" dirty="0">
                          <a:solidFill>
                            <a:prstClr val="black"/>
                          </a:solidFill>
                          <a:latin typeface="Lucida Console" panose="020B0609040504020204" pitchFamily="49" charset="0"/>
                        </a:rPr>
                        <a: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089378"/>
                  </a:ext>
                </a:extLst>
              </a:tr>
            </a:tbl>
          </a:graphicData>
        </a:graphic>
      </p:graphicFrame>
      <p:sp>
        <p:nvSpPr>
          <p:cNvPr id="6" name="Rectangular Callout 9">
            <a:extLst>
              <a:ext uri="{FF2B5EF4-FFF2-40B4-BE49-F238E27FC236}">
                <a16:creationId xmlns:a16="http://schemas.microsoft.com/office/drawing/2014/main" id="{F7ACBE1A-9029-4D45-9942-B8BAE3E346B2}"/>
              </a:ext>
            </a:extLst>
          </p:cNvPr>
          <p:cNvSpPr/>
          <p:nvPr/>
        </p:nvSpPr>
        <p:spPr>
          <a:xfrm>
            <a:off x="551384" y="3706278"/>
            <a:ext cx="10369152" cy="2539074"/>
          </a:xfrm>
          <a:custGeom>
            <a:avLst/>
            <a:gdLst>
              <a:gd name="connsiteX0" fmla="*/ 0 w 10369152"/>
              <a:gd name="connsiteY0" fmla="*/ 0 h 2271788"/>
              <a:gd name="connsiteX1" fmla="*/ 1728192 w 10369152"/>
              <a:gd name="connsiteY1" fmla="*/ 0 h 2271788"/>
              <a:gd name="connsiteX2" fmla="*/ 3329120 w 10369152"/>
              <a:gd name="connsiteY2" fmla="*/ -514810 h 2271788"/>
              <a:gd name="connsiteX3" fmla="*/ 4320480 w 10369152"/>
              <a:gd name="connsiteY3" fmla="*/ 0 h 2271788"/>
              <a:gd name="connsiteX4" fmla="*/ 10369152 w 10369152"/>
              <a:gd name="connsiteY4" fmla="*/ 0 h 2271788"/>
              <a:gd name="connsiteX5" fmla="*/ 10369152 w 10369152"/>
              <a:gd name="connsiteY5" fmla="*/ 378631 h 2271788"/>
              <a:gd name="connsiteX6" fmla="*/ 10369152 w 10369152"/>
              <a:gd name="connsiteY6" fmla="*/ 378631 h 2271788"/>
              <a:gd name="connsiteX7" fmla="*/ 10369152 w 10369152"/>
              <a:gd name="connsiteY7" fmla="*/ 946578 h 2271788"/>
              <a:gd name="connsiteX8" fmla="*/ 10369152 w 10369152"/>
              <a:gd name="connsiteY8" fmla="*/ 2271788 h 2271788"/>
              <a:gd name="connsiteX9" fmla="*/ 4320480 w 10369152"/>
              <a:gd name="connsiteY9" fmla="*/ 2271788 h 2271788"/>
              <a:gd name="connsiteX10" fmla="*/ 1728192 w 10369152"/>
              <a:gd name="connsiteY10" fmla="*/ 2271788 h 2271788"/>
              <a:gd name="connsiteX11" fmla="*/ 1728192 w 10369152"/>
              <a:gd name="connsiteY11" fmla="*/ 2271788 h 2271788"/>
              <a:gd name="connsiteX12" fmla="*/ 0 w 10369152"/>
              <a:gd name="connsiteY12" fmla="*/ 2271788 h 2271788"/>
              <a:gd name="connsiteX13" fmla="*/ 0 w 10369152"/>
              <a:gd name="connsiteY13" fmla="*/ 946578 h 2271788"/>
              <a:gd name="connsiteX14" fmla="*/ 0 w 10369152"/>
              <a:gd name="connsiteY14" fmla="*/ 378631 h 2271788"/>
              <a:gd name="connsiteX15" fmla="*/ 0 w 10369152"/>
              <a:gd name="connsiteY15" fmla="*/ 378631 h 2271788"/>
              <a:gd name="connsiteX16" fmla="*/ 0 w 10369152"/>
              <a:gd name="connsiteY16" fmla="*/ 0 h 2271788"/>
              <a:gd name="connsiteX0" fmla="*/ 0 w 10369152"/>
              <a:gd name="connsiteY0" fmla="*/ 514810 h 2786598"/>
              <a:gd name="connsiteX1" fmla="*/ 3127224 w 10369152"/>
              <a:gd name="connsiteY1" fmla="*/ 523954 h 2786598"/>
              <a:gd name="connsiteX2" fmla="*/ 3329120 w 10369152"/>
              <a:gd name="connsiteY2" fmla="*/ 0 h 2786598"/>
              <a:gd name="connsiteX3" fmla="*/ 4320480 w 10369152"/>
              <a:gd name="connsiteY3" fmla="*/ 514810 h 2786598"/>
              <a:gd name="connsiteX4" fmla="*/ 10369152 w 10369152"/>
              <a:gd name="connsiteY4" fmla="*/ 514810 h 2786598"/>
              <a:gd name="connsiteX5" fmla="*/ 10369152 w 10369152"/>
              <a:gd name="connsiteY5" fmla="*/ 893441 h 2786598"/>
              <a:gd name="connsiteX6" fmla="*/ 10369152 w 10369152"/>
              <a:gd name="connsiteY6" fmla="*/ 893441 h 2786598"/>
              <a:gd name="connsiteX7" fmla="*/ 10369152 w 10369152"/>
              <a:gd name="connsiteY7" fmla="*/ 1461388 h 2786598"/>
              <a:gd name="connsiteX8" fmla="*/ 10369152 w 10369152"/>
              <a:gd name="connsiteY8" fmla="*/ 2786598 h 2786598"/>
              <a:gd name="connsiteX9" fmla="*/ 4320480 w 10369152"/>
              <a:gd name="connsiteY9" fmla="*/ 2786598 h 2786598"/>
              <a:gd name="connsiteX10" fmla="*/ 1728192 w 10369152"/>
              <a:gd name="connsiteY10" fmla="*/ 2786598 h 2786598"/>
              <a:gd name="connsiteX11" fmla="*/ 1728192 w 10369152"/>
              <a:gd name="connsiteY11" fmla="*/ 2786598 h 2786598"/>
              <a:gd name="connsiteX12" fmla="*/ 0 w 10369152"/>
              <a:gd name="connsiteY12" fmla="*/ 2786598 h 2786598"/>
              <a:gd name="connsiteX13" fmla="*/ 0 w 10369152"/>
              <a:gd name="connsiteY13" fmla="*/ 1461388 h 2786598"/>
              <a:gd name="connsiteX14" fmla="*/ 0 w 10369152"/>
              <a:gd name="connsiteY14" fmla="*/ 893441 h 2786598"/>
              <a:gd name="connsiteX15" fmla="*/ 0 w 10369152"/>
              <a:gd name="connsiteY15" fmla="*/ 893441 h 2786598"/>
              <a:gd name="connsiteX16" fmla="*/ 0 w 10369152"/>
              <a:gd name="connsiteY16" fmla="*/ 514810 h 2786598"/>
              <a:gd name="connsiteX0" fmla="*/ 0 w 10369152"/>
              <a:gd name="connsiteY0" fmla="*/ 514810 h 2786598"/>
              <a:gd name="connsiteX1" fmla="*/ 3127224 w 10369152"/>
              <a:gd name="connsiteY1" fmla="*/ 523954 h 2786598"/>
              <a:gd name="connsiteX2" fmla="*/ 3329120 w 10369152"/>
              <a:gd name="connsiteY2" fmla="*/ 0 h 2786598"/>
              <a:gd name="connsiteX3" fmla="*/ 3387792 w 10369152"/>
              <a:gd name="connsiteY3" fmla="*/ 505666 h 2786598"/>
              <a:gd name="connsiteX4" fmla="*/ 10369152 w 10369152"/>
              <a:gd name="connsiteY4" fmla="*/ 514810 h 2786598"/>
              <a:gd name="connsiteX5" fmla="*/ 10369152 w 10369152"/>
              <a:gd name="connsiteY5" fmla="*/ 893441 h 2786598"/>
              <a:gd name="connsiteX6" fmla="*/ 10369152 w 10369152"/>
              <a:gd name="connsiteY6" fmla="*/ 893441 h 2786598"/>
              <a:gd name="connsiteX7" fmla="*/ 10369152 w 10369152"/>
              <a:gd name="connsiteY7" fmla="*/ 1461388 h 2786598"/>
              <a:gd name="connsiteX8" fmla="*/ 10369152 w 10369152"/>
              <a:gd name="connsiteY8" fmla="*/ 2786598 h 2786598"/>
              <a:gd name="connsiteX9" fmla="*/ 4320480 w 10369152"/>
              <a:gd name="connsiteY9" fmla="*/ 2786598 h 2786598"/>
              <a:gd name="connsiteX10" fmla="*/ 1728192 w 10369152"/>
              <a:gd name="connsiteY10" fmla="*/ 2786598 h 2786598"/>
              <a:gd name="connsiteX11" fmla="*/ 1728192 w 10369152"/>
              <a:gd name="connsiteY11" fmla="*/ 2786598 h 2786598"/>
              <a:gd name="connsiteX12" fmla="*/ 0 w 10369152"/>
              <a:gd name="connsiteY12" fmla="*/ 2786598 h 2786598"/>
              <a:gd name="connsiteX13" fmla="*/ 0 w 10369152"/>
              <a:gd name="connsiteY13" fmla="*/ 1461388 h 2786598"/>
              <a:gd name="connsiteX14" fmla="*/ 0 w 10369152"/>
              <a:gd name="connsiteY14" fmla="*/ 893441 h 2786598"/>
              <a:gd name="connsiteX15" fmla="*/ 0 w 10369152"/>
              <a:gd name="connsiteY15" fmla="*/ 893441 h 2786598"/>
              <a:gd name="connsiteX16" fmla="*/ 0 w 10369152"/>
              <a:gd name="connsiteY16" fmla="*/ 514810 h 2786598"/>
              <a:gd name="connsiteX0" fmla="*/ 0 w 10369152"/>
              <a:gd name="connsiteY0" fmla="*/ 514810 h 2786598"/>
              <a:gd name="connsiteX1" fmla="*/ 3136368 w 10369152"/>
              <a:gd name="connsiteY1" fmla="*/ 514810 h 2786598"/>
              <a:gd name="connsiteX2" fmla="*/ 3329120 w 10369152"/>
              <a:gd name="connsiteY2" fmla="*/ 0 h 2786598"/>
              <a:gd name="connsiteX3" fmla="*/ 3387792 w 10369152"/>
              <a:gd name="connsiteY3" fmla="*/ 505666 h 2786598"/>
              <a:gd name="connsiteX4" fmla="*/ 10369152 w 10369152"/>
              <a:gd name="connsiteY4" fmla="*/ 514810 h 2786598"/>
              <a:gd name="connsiteX5" fmla="*/ 10369152 w 10369152"/>
              <a:gd name="connsiteY5" fmla="*/ 893441 h 2786598"/>
              <a:gd name="connsiteX6" fmla="*/ 10369152 w 10369152"/>
              <a:gd name="connsiteY6" fmla="*/ 893441 h 2786598"/>
              <a:gd name="connsiteX7" fmla="*/ 10369152 w 10369152"/>
              <a:gd name="connsiteY7" fmla="*/ 1461388 h 2786598"/>
              <a:gd name="connsiteX8" fmla="*/ 10369152 w 10369152"/>
              <a:gd name="connsiteY8" fmla="*/ 2786598 h 2786598"/>
              <a:gd name="connsiteX9" fmla="*/ 4320480 w 10369152"/>
              <a:gd name="connsiteY9" fmla="*/ 2786598 h 2786598"/>
              <a:gd name="connsiteX10" fmla="*/ 1728192 w 10369152"/>
              <a:gd name="connsiteY10" fmla="*/ 2786598 h 2786598"/>
              <a:gd name="connsiteX11" fmla="*/ 1728192 w 10369152"/>
              <a:gd name="connsiteY11" fmla="*/ 2786598 h 2786598"/>
              <a:gd name="connsiteX12" fmla="*/ 0 w 10369152"/>
              <a:gd name="connsiteY12" fmla="*/ 2786598 h 2786598"/>
              <a:gd name="connsiteX13" fmla="*/ 0 w 10369152"/>
              <a:gd name="connsiteY13" fmla="*/ 1461388 h 2786598"/>
              <a:gd name="connsiteX14" fmla="*/ 0 w 10369152"/>
              <a:gd name="connsiteY14" fmla="*/ 893441 h 2786598"/>
              <a:gd name="connsiteX15" fmla="*/ 0 w 10369152"/>
              <a:gd name="connsiteY15" fmla="*/ 893441 h 2786598"/>
              <a:gd name="connsiteX16" fmla="*/ 0 w 10369152"/>
              <a:gd name="connsiteY16" fmla="*/ 514810 h 2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69152" h="2786598">
                <a:moveTo>
                  <a:pt x="0" y="514810"/>
                </a:moveTo>
                <a:lnTo>
                  <a:pt x="3136368" y="514810"/>
                </a:lnTo>
                <a:lnTo>
                  <a:pt x="3329120" y="0"/>
                </a:lnTo>
                <a:lnTo>
                  <a:pt x="3387792" y="505666"/>
                </a:lnTo>
                <a:lnTo>
                  <a:pt x="10369152" y="514810"/>
                </a:lnTo>
                <a:lnTo>
                  <a:pt x="10369152" y="893441"/>
                </a:lnTo>
                <a:lnTo>
                  <a:pt x="10369152" y="893441"/>
                </a:lnTo>
                <a:lnTo>
                  <a:pt x="10369152" y="1461388"/>
                </a:lnTo>
                <a:lnTo>
                  <a:pt x="10369152" y="2786598"/>
                </a:lnTo>
                <a:lnTo>
                  <a:pt x="4320480" y="2786598"/>
                </a:lnTo>
                <a:lnTo>
                  <a:pt x="1728192" y="2786598"/>
                </a:lnTo>
                <a:lnTo>
                  <a:pt x="1728192" y="2786598"/>
                </a:lnTo>
                <a:lnTo>
                  <a:pt x="0" y="2786598"/>
                </a:lnTo>
                <a:lnTo>
                  <a:pt x="0" y="1461388"/>
                </a:lnTo>
                <a:lnTo>
                  <a:pt x="0" y="893441"/>
                </a:lnTo>
                <a:lnTo>
                  <a:pt x="0" y="893441"/>
                </a:lnTo>
                <a:lnTo>
                  <a:pt x="0" y="514810"/>
                </a:lnTo>
                <a:close/>
              </a:path>
            </a:pathLst>
          </a:custGeom>
          <a:solidFill>
            <a:srgbClr val="737373"/>
          </a:solidFill>
          <a:ln>
            <a:noFill/>
          </a:ln>
        </p:spPr>
        <p:style>
          <a:lnRef idx="2">
            <a:schemeClr val="dk1"/>
          </a:lnRef>
          <a:fillRef idx="1">
            <a:schemeClr val="lt1"/>
          </a:fillRef>
          <a:effectRef idx="0">
            <a:schemeClr val="dk1"/>
          </a:effectRef>
          <a:fontRef idx="minor">
            <a:schemeClr val="dk1"/>
          </a:fontRef>
        </p:style>
        <p:txBody>
          <a:bodyPr tIns="540000" rtlCol="0" anchor="ctr"/>
          <a:lstStyle/>
          <a:p>
            <a:pPr marL="342900" indent="-342900">
              <a:buFont typeface="Arial" panose="020B0604020202020204" pitchFamily="34" charset="0"/>
              <a:buChar char="•"/>
            </a:pPr>
            <a:r>
              <a:rPr lang="en-AU" sz="2000" dirty="0">
                <a:solidFill>
                  <a:schemeClr val="lt1"/>
                </a:solidFill>
                <a:latin typeface="Segoe UI Light" panose="020B0502040204020203" pitchFamily="34" charset="0"/>
                <a:cs typeface="Segoe UI Light" panose="020B0502040204020203" pitchFamily="34" charset="0"/>
              </a:rPr>
              <a:t>By default, all function parameters are positional </a:t>
            </a:r>
          </a:p>
          <a:p>
            <a:pPr marL="342900" indent="-342900">
              <a:buFont typeface="Arial" panose="020B0604020202020204" pitchFamily="34" charset="0"/>
              <a:buChar char="•"/>
            </a:pPr>
            <a:r>
              <a:rPr lang="en-AU" sz="2000" dirty="0">
                <a:solidFill>
                  <a:schemeClr val="lt1"/>
                </a:solidFill>
                <a:latin typeface="Segoe UI Light" panose="020B0502040204020203" pitchFamily="34" charset="0"/>
                <a:cs typeface="Segoe UI Light" panose="020B0502040204020203" pitchFamily="34" charset="0"/>
              </a:rPr>
              <a:t>PowerShell assigns position numbers to parameters in the order in which the parameters are declared in the function</a:t>
            </a:r>
          </a:p>
          <a:p>
            <a:pPr marL="342900" indent="-342900">
              <a:buFont typeface="Arial" panose="020B0604020202020204" pitchFamily="34" charset="0"/>
              <a:buChar char="•"/>
            </a:pPr>
            <a:r>
              <a:rPr lang="en-AU" sz="2000" dirty="0">
                <a:solidFill>
                  <a:schemeClr val="lt1"/>
                </a:solidFill>
                <a:latin typeface="Segoe UI Light" panose="020B0502040204020203" pitchFamily="34" charset="0"/>
                <a:cs typeface="Segoe UI Light" panose="020B0502040204020203" pitchFamily="34" charset="0"/>
              </a:rPr>
              <a:t>To disable, set </a:t>
            </a:r>
            <a:r>
              <a:rPr lang="en-AU" sz="2000" dirty="0" err="1">
                <a:solidFill>
                  <a:schemeClr val="lt1"/>
                </a:solidFill>
                <a:latin typeface="Segoe UI Light" panose="020B0502040204020203" pitchFamily="34" charset="0"/>
                <a:cs typeface="Segoe UI Light" panose="020B0502040204020203" pitchFamily="34" charset="0"/>
              </a:rPr>
              <a:t>PositionalBinding</a:t>
            </a:r>
            <a:r>
              <a:rPr lang="en-AU" sz="2000" dirty="0">
                <a:solidFill>
                  <a:schemeClr val="lt1"/>
                </a:solidFill>
                <a:latin typeface="Segoe UI Light" panose="020B0502040204020203" pitchFamily="34" charset="0"/>
                <a:cs typeface="Segoe UI Light" panose="020B0502040204020203" pitchFamily="34" charset="0"/>
              </a:rPr>
              <a:t> argument of </a:t>
            </a:r>
            <a:r>
              <a:rPr lang="en-AU" sz="2000" dirty="0" err="1">
                <a:solidFill>
                  <a:schemeClr val="lt1"/>
                </a:solidFill>
                <a:latin typeface="Segoe UI Light" panose="020B0502040204020203" pitchFamily="34" charset="0"/>
                <a:cs typeface="Segoe UI Light" panose="020B0502040204020203" pitchFamily="34" charset="0"/>
              </a:rPr>
              <a:t>CmdletBinding</a:t>
            </a:r>
            <a:r>
              <a:rPr lang="en-AU" sz="2000" dirty="0">
                <a:solidFill>
                  <a:schemeClr val="lt1"/>
                </a:solidFill>
                <a:latin typeface="Segoe UI Light" panose="020B0502040204020203" pitchFamily="34" charset="0"/>
                <a:cs typeface="Segoe UI Light" panose="020B0502040204020203" pitchFamily="34" charset="0"/>
              </a:rPr>
              <a:t> attribute to $False </a:t>
            </a:r>
          </a:p>
          <a:p>
            <a:pPr marL="342900" indent="-342900">
              <a:buFont typeface="Arial" panose="020B0604020202020204" pitchFamily="34" charset="0"/>
              <a:buChar char="•"/>
            </a:pPr>
            <a:r>
              <a:rPr lang="en-AU" sz="2000" dirty="0">
                <a:solidFill>
                  <a:schemeClr val="lt1"/>
                </a:solidFill>
                <a:latin typeface="Segoe UI Light" panose="020B0502040204020203" pitchFamily="34" charset="0"/>
                <a:cs typeface="Segoe UI Light" panose="020B0502040204020203" pitchFamily="34" charset="0"/>
              </a:rPr>
              <a:t>Position argument takes precedence over </a:t>
            </a:r>
            <a:r>
              <a:rPr lang="en-AU" sz="2000" dirty="0" err="1">
                <a:solidFill>
                  <a:schemeClr val="lt1"/>
                </a:solidFill>
                <a:latin typeface="Segoe UI Light" panose="020B0502040204020203" pitchFamily="34" charset="0"/>
                <a:cs typeface="Segoe UI Light" panose="020B0502040204020203" pitchFamily="34" charset="0"/>
              </a:rPr>
              <a:t>PositionalBinding</a:t>
            </a:r>
            <a:r>
              <a:rPr lang="en-AU" sz="2000" dirty="0">
                <a:solidFill>
                  <a:schemeClr val="lt1"/>
                </a:solidFill>
                <a:latin typeface="Segoe UI Light" panose="020B0502040204020203" pitchFamily="34" charset="0"/>
                <a:cs typeface="Segoe UI Light" panose="020B0502040204020203" pitchFamily="34" charset="0"/>
              </a:rPr>
              <a:t> argument for the parameters on which it is declared</a:t>
            </a:r>
          </a:p>
        </p:txBody>
      </p:sp>
    </p:spTree>
    <p:custDataLst>
      <p:tags r:id="rId1"/>
    </p:custDataLst>
    <p:extLst>
      <p:ext uri="{BB962C8B-B14F-4D97-AF65-F5344CB8AC3E}">
        <p14:creationId xmlns:p14="http://schemas.microsoft.com/office/powerpoint/2010/main" val="3919307734"/>
      </p:ext>
    </p:extLst>
  </p:cSld>
  <p:clrMapOvr>
    <a:masterClrMapping/>
  </p:clrMapOvr>
  <p:transition spd="slow"/>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74FE-21B3-4D6C-B0EC-2B33C57AE521}"/>
              </a:ext>
            </a:extLst>
          </p:cNvPr>
          <p:cNvSpPr>
            <a:spLocks noGrp="1"/>
          </p:cNvSpPr>
          <p:nvPr>
            <p:ph type="title"/>
          </p:nvPr>
        </p:nvSpPr>
        <p:spPr/>
        <p:txBody>
          <a:bodyPr/>
          <a:lstStyle/>
          <a:p>
            <a:r>
              <a:rPr lang="en-AU" dirty="0" err="1"/>
              <a:t>HelpMessage</a:t>
            </a:r>
            <a:r>
              <a:rPr lang="en-AU" dirty="0"/>
              <a:t> and Remaining Arguments</a:t>
            </a:r>
            <a:endParaRPr lang="en-US" dirty="0"/>
          </a:p>
        </p:txBody>
      </p:sp>
      <p:graphicFrame>
        <p:nvGraphicFramePr>
          <p:cNvPr id="4" name="Table 3">
            <a:extLst>
              <a:ext uri="{FF2B5EF4-FFF2-40B4-BE49-F238E27FC236}">
                <a16:creationId xmlns:a16="http://schemas.microsoft.com/office/drawing/2014/main" id="{006A0878-9DD7-4A1B-9095-F8AC1C6A6900}"/>
              </a:ext>
            </a:extLst>
          </p:cNvPr>
          <p:cNvGraphicFramePr>
            <a:graphicFrameLocks noGrp="1"/>
          </p:cNvGraphicFramePr>
          <p:nvPr>
            <p:extLst>
              <p:ext uri="{D42A27DB-BD31-4B8C-83A1-F6EECF244321}">
                <p14:modId xmlns:p14="http://schemas.microsoft.com/office/powerpoint/2010/main" val="539121331"/>
              </p:ext>
            </p:extLst>
          </p:nvPr>
        </p:nvGraphicFramePr>
        <p:xfrm>
          <a:off x="655638" y="1347776"/>
          <a:ext cx="10880723" cy="2085406"/>
        </p:xfrm>
        <a:graphic>
          <a:graphicData uri="http://schemas.openxmlformats.org/drawingml/2006/table">
            <a:tbl>
              <a:tblPr firstRow="1" bandRow="1"/>
              <a:tblGrid>
                <a:gridCol w="10880723">
                  <a:extLst>
                    <a:ext uri="{9D8B030D-6E8A-4147-A177-3AD203B41FA5}">
                      <a16:colId xmlns:a16="http://schemas.microsoft.com/office/drawing/2014/main" val="3706135995"/>
                    </a:ext>
                  </a:extLst>
                </a:gridCol>
              </a:tblGrid>
              <a:tr h="469966">
                <a:tc>
                  <a:txBody>
                    <a:bodyPr/>
                    <a:lstStyle/>
                    <a:p>
                      <a:r>
                        <a:rPr lang="en-AU" sz="2000" dirty="0" err="1">
                          <a:solidFill>
                            <a:schemeClr val="lt1"/>
                          </a:solidFill>
                          <a:latin typeface="Segoe UI Light" panose="020B0502040204020203" pitchFamily="34" charset="0"/>
                          <a:cs typeface="Segoe UI Light" panose="020B0502040204020203" pitchFamily="34" charset="0"/>
                        </a:rPr>
                        <a:t>HelpMessage</a:t>
                      </a:r>
                      <a:r>
                        <a:rPr lang="en-AU" sz="2000" dirty="0">
                          <a:solidFill>
                            <a:schemeClr val="lt1"/>
                          </a:solidFill>
                          <a:latin typeface="Segoe UI Light" panose="020B0502040204020203" pitchFamily="34" charset="0"/>
                          <a:cs typeface="Segoe UI Light" panose="020B0502040204020203" pitchFamily="34" charset="0"/>
                        </a:rPr>
                        <a:t> </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40676138"/>
                  </a:ext>
                </a:extLst>
              </a:tr>
              <a:tr h="469966">
                <a:tc>
                  <a:txBody>
                    <a:bodyPr/>
                    <a:lstStyle/>
                    <a:p>
                      <a:r>
                        <a:rPr lang="en-AU" sz="2000" dirty="0" err="1">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 (</a:t>
                      </a:r>
                    </a:p>
                    <a:p>
                      <a:r>
                        <a:rPr lang="en-AU" sz="2000" dirty="0">
                          <a:solidFill>
                            <a:srgbClr val="A9A9A9"/>
                          </a:solidFill>
                          <a:latin typeface="Lucida Console" panose="020B0609040504020204" pitchFamily="49" charset="0"/>
                        </a:rPr>
                        <a:t>  [</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(Mandatory</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srgbClr val="A9A9A9"/>
                          </a:solidFill>
                          <a:latin typeface="Lucida Console" panose="020B0609040504020204" pitchFamily="49" charset="0"/>
                        </a:rPr>
                        <a:t>,</a:t>
                      </a:r>
                    </a:p>
                    <a:p>
                      <a:r>
                        <a:rPr lang="en-AU" sz="2000" dirty="0">
                          <a:solidFill>
                            <a:prstClr val="black"/>
                          </a:solidFill>
                          <a:latin typeface="Lucida Console" panose="020B0609040504020204" pitchFamily="49" charset="0"/>
                        </a:rPr>
                        <a:t>             </a:t>
                      </a:r>
                      <a:r>
                        <a:rPr lang="en-AU" sz="2000" dirty="0" err="1">
                          <a:solidFill>
                            <a:prstClr val="black"/>
                          </a:solidFill>
                          <a:latin typeface="Lucida Console" panose="020B0609040504020204" pitchFamily="49" charset="0"/>
                        </a:rPr>
                        <a:t>HelpMessage</a:t>
                      </a:r>
                      <a:r>
                        <a:rPr lang="en-AU" sz="2000" dirty="0">
                          <a:solidFill>
                            <a:srgbClr val="A9A9A9"/>
                          </a:solidFill>
                          <a:latin typeface="Lucida Console" panose="020B0609040504020204" pitchFamily="49" charset="0"/>
                        </a:rPr>
                        <a:t>=</a:t>
                      </a:r>
                      <a:r>
                        <a:rPr lang="en-AU" sz="2000" dirty="0">
                          <a:solidFill>
                            <a:srgbClr val="8B0000"/>
                          </a:solidFill>
                          <a:latin typeface="Lucida Console" panose="020B0609040504020204" pitchFamily="49" charset="0"/>
                        </a:rPr>
                        <a:t>"Enter computer names separated by commas."</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p>
                    <a:p>
                      <a:r>
                        <a:rPr lang="en-AU" sz="2000" dirty="0">
                          <a:solidFill>
                            <a:srgbClr val="A9A9A9"/>
                          </a:solidFill>
                          <a:latin typeface="Lucida Console" panose="020B0609040504020204" pitchFamily="49" charset="0"/>
                        </a:rPr>
                        <a:t>  [</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endParaRPr lang="en-AU" sz="2000" dirty="0">
                        <a:solidFill>
                          <a:srgbClr val="FF4500"/>
                        </a:solidFill>
                        <a:latin typeface="Lucida Console" panose="020B0609040504020204" pitchFamily="49" charset="0"/>
                      </a:endParaRPr>
                    </a:p>
                    <a:p>
                      <a:r>
                        <a:rPr lang="en-AU" sz="2000" dirty="0">
                          <a:solidFill>
                            <a:prstClr val="black"/>
                          </a:solidFill>
                          <a:latin typeface="Lucida Console" panose="020B0609040504020204" pitchFamily="49" charset="0"/>
                        </a:rPr>
                        <a:t>) </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7783270"/>
                  </a:ext>
                </a:extLst>
              </a:tr>
            </a:tbl>
          </a:graphicData>
        </a:graphic>
      </p:graphicFrame>
      <p:graphicFrame>
        <p:nvGraphicFramePr>
          <p:cNvPr id="5" name="Table 4">
            <a:extLst>
              <a:ext uri="{FF2B5EF4-FFF2-40B4-BE49-F238E27FC236}">
                <a16:creationId xmlns:a16="http://schemas.microsoft.com/office/drawing/2014/main" id="{96DCF830-83BB-4906-BA17-34DA238A634B}"/>
              </a:ext>
            </a:extLst>
          </p:cNvPr>
          <p:cNvGraphicFramePr>
            <a:graphicFrameLocks noGrp="1"/>
          </p:cNvGraphicFramePr>
          <p:nvPr>
            <p:extLst>
              <p:ext uri="{D42A27DB-BD31-4B8C-83A1-F6EECF244321}">
                <p14:modId xmlns:p14="http://schemas.microsoft.com/office/powerpoint/2010/main" val="3180453951"/>
              </p:ext>
            </p:extLst>
          </p:nvPr>
        </p:nvGraphicFramePr>
        <p:xfrm>
          <a:off x="655638" y="4451211"/>
          <a:ext cx="10880725" cy="1780606"/>
        </p:xfrm>
        <a:graphic>
          <a:graphicData uri="http://schemas.openxmlformats.org/drawingml/2006/table">
            <a:tbl>
              <a:tblPr firstRow="1" bandRow="1"/>
              <a:tblGrid>
                <a:gridCol w="10880725">
                  <a:extLst>
                    <a:ext uri="{9D8B030D-6E8A-4147-A177-3AD203B41FA5}">
                      <a16:colId xmlns:a16="http://schemas.microsoft.com/office/drawing/2014/main" val="2518442542"/>
                    </a:ext>
                  </a:extLst>
                </a:gridCol>
              </a:tblGrid>
              <a:tr h="469966">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err="1">
                          <a:solidFill>
                            <a:schemeClr val="lt1"/>
                          </a:solidFill>
                          <a:latin typeface="Segoe UI Light" panose="020B0502040204020203" pitchFamily="34" charset="0"/>
                          <a:cs typeface="Segoe UI Light" panose="020B0502040204020203" pitchFamily="34" charset="0"/>
                        </a:rPr>
                        <a:t>ValueFromRemainingArguments</a:t>
                      </a:r>
                      <a:endParaRPr lang="en-AU" sz="2000" dirty="0">
                        <a:solidFill>
                          <a:schemeClr val="lt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31140157"/>
                  </a:ext>
                </a:extLst>
              </a:tr>
              <a:tr h="469966">
                <a:tc>
                  <a:txBody>
                    <a:bodyPr/>
                    <a:lstStyle/>
                    <a:p>
                      <a:r>
                        <a:rPr lang="en-AU" sz="2000" dirty="0" err="1">
                          <a:solidFill>
                            <a:srgbClr val="00008B"/>
                          </a:solidFill>
                          <a:latin typeface="Lucida Console" panose="020B0609040504020204" pitchFamily="49" charset="0"/>
                        </a:rPr>
                        <a:t>Param</a:t>
                      </a:r>
                      <a:r>
                        <a:rPr lang="en-AU" sz="2000" dirty="0">
                          <a:solidFill>
                            <a:prstClr val="black"/>
                          </a:solidFill>
                          <a:latin typeface="Lucida Console" panose="020B0609040504020204" pitchFamily="49" charset="0"/>
                        </a:rPr>
                        <a:t>(</a:t>
                      </a:r>
                    </a:p>
                    <a:p>
                      <a:r>
                        <a:rPr lang="en-AU" sz="2000" dirty="0">
                          <a:solidFill>
                            <a:srgbClr val="A9A9A9"/>
                          </a:solidFill>
                          <a:latin typeface="Lucida Console" panose="020B0609040504020204" pitchFamily="49" charset="0"/>
                        </a:rPr>
                        <a:t>  [</a:t>
                      </a:r>
                      <a:r>
                        <a:rPr lang="en-AU" sz="2000" dirty="0">
                          <a:solidFill>
                            <a:schemeClr val="accent1"/>
                          </a:solidFill>
                          <a:latin typeface="Lucida Console" panose="020B0609040504020204" pitchFamily="49" charset="0"/>
                        </a:rPr>
                        <a:t>parameter</a:t>
                      </a:r>
                      <a:r>
                        <a:rPr lang="en-AU" sz="2000" dirty="0">
                          <a:solidFill>
                            <a:prstClr val="black"/>
                          </a:solidFill>
                          <a:latin typeface="Lucida Console" panose="020B0609040504020204" pitchFamily="49" charset="0"/>
                        </a:rPr>
                        <a:t>(</a:t>
                      </a:r>
                      <a:r>
                        <a:rPr lang="en-AU" sz="2000" dirty="0" err="1">
                          <a:solidFill>
                            <a:prstClr val="black"/>
                          </a:solidFill>
                          <a:latin typeface="Lucida Console" panose="020B0609040504020204" pitchFamily="49" charset="0"/>
                        </a:rPr>
                        <a:t>ValueFromRemainingArguments</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$true</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p>
                    <a:p>
                      <a:r>
                        <a:rPr lang="en-AU" sz="2000" dirty="0">
                          <a:solidFill>
                            <a:srgbClr val="A9A9A9"/>
                          </a:solidFill>
                          <a:latin typeface="Lucida Console" panose="020B0609040504020204" pitchFamily="49" charset="0"/>
                        </a:rPr>
                        <a:t>  [</a:t>
                      </a:r>
                      <a:r>
                        <a:rPr lang="en-AU" sz="2000" dirty="0">
                          <a:solidFill>
                            <a:srgbClr val="008080"/>
                          </a:solidFill>
                          <a:latin typeface="Lucida Console" panose="020B0609040504020204" pitchFamily="49" charset="0"/>
                        </a:rPr>
                        <a:t>String</a:t>
                      </a:r>
                      <a:r>
                        <a:rPr lang="en-AU" sz="2000" dirty="0">
                          <a:solidFill>
                            <a:srgbClr val="A9A9A9"/>
                          </a:solidFill>
                          <a:latin typeface="Lucida Console" panose="020B0609040504020204" pitchFamily="49" charset="0"/>
                        </a:rPr>
                        <a:t>[]]</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ComputerName</a:t>
                      </a:r>
                      <a:endParaRPr lang="en-AU" sz="2000" dirty="0">
                        <a:solidFill>
                          <a:srgbClr val="FF4500"/>
                        </a:solidFill>
                        <a:latin typeface="Lucida Console" panose="020B0609040504020204" pitchFamily="49" charset="0"/>
                      </a:endParaRPr>
                    </a:p>
                    <a:p>
                      <a:r>
                        <a:rPr lang="en-AU" sz="2000" dirty="0">
                          <a:solidFill>
                            <a:prstClr val="black"/>
                          </a:solidFill>
                          <a:latin typeface="Lucida Console" panose="020B0609040504020204" pitchFamily="49" charset="0"/>
                        </a:rPr>
                        <a:t>)  </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7395704"/>
                  </a:ext>
                </a:extLst>
              </a:tr>
            </a:tbl>
          </a:graphicData>
        </a:graphic>
      </p:graphicFrame>
      <p:sp>
        <p:nvSpPr>
          <p:cNvPr id="6" name="Rectangular Callout 5">
            <a:extLst>
              <a:ext uri="{FF2B5EF4-FFF2-40B4-BE49-F238E27FC236}">
                <a16:creationId xmlns:a16="http://schemas.microsoft.com/office/drawing/2014/main" id="{BDEF328D-58F0-41DA-8767-F8BF0DC787C3}"/>
              </a:ext>
            </a:extLst>
          </p:cNvPr>
          <p:cNvSpPr/>
          <p:nvPr/>
        </p:nvSpPr>
        <p:spPr>
          <a:xfrm>
            <a:off x="8889716" y="5083097"/>
            <a:ext cx="2646648" cy="1144666"/>
          </a:xfrm>
          <a:prstGeom prst="wedgeRectCallout">
            <a:avLst>
              <a:gd name="adj1" fmla="val -80796"/>
              <a:gd name="adj2" fmla="val -23015"/>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r>
              <a:rPr lang="en-AU" sz="2000" dirty="0">
                <a:solidFill>
                  <a:schemeClr val="lt1"/>
                </a:solidFill>
                <a:latin typeface="Segoe UI Light" panose="020B0502040204020203" pitchFamily="34" charset="0"/>
                <a:cs typeface="Segoe UI Light" panose="020B0502040204020203" pitchFamily="34" charset="0"/>
              </a:rPr>
              <a:t>Parameter accepts all values that are not already assigned</a:t>
            </a:r>
          </a:p>
        </p:txBody>
      </p:sp>
      <p:sp>
        <p:nvSpPr>
          <p:cNvPr id="7" name="Rectangular Callout 1">
            <a:extLst>
              <a:ext uri="{FF2B5EF4-FFF2-40B4-BE49-F238E27FC236}">
                <a16:creationId xmlns:a16="http://schemas.microsoft.com/office/drawing/2014/main" id="{16B26D46-BE05-4053-9A64-E1BA2CBE41F8}"/>
              </a:ext>
            </a:extLst>
          </p:cNvPr>
          <p:cNvSpPr/>
          <p:nvPr/>
        </p:nvSpPr>
        <p:spPr>
          <a:xfrm>
            <a:off x="6812231" y="3194575"/>
            <a:ext cx="4536141" cy="922724"/>
          </a:xfrm>
          <a:prstGeom prst="wedgeRectCallout">
            <a:avLst>
              <a:gd name="adj1" fmla="val -96790"/>
              <a:gd name="adj2" fmla="val -94339"/>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solidFill>
                  <a:schemeClr val="lt1"/>
                </a:solidFill>
                <a:latin typeface="Segoe UI Light" panose="020B0502040204020203" pitchFamily="34" charset="0"/>
                <a:cs typeface="Segoe UI Light" panose="020B0502040204020203" pitchFamily="34" charset="0"/>
              </a:rPr>
              <a:t>Displays a message when a mandatory parameter value is missing</a:t>
            </a:r>
          </a:p>
        </p:txBody>
      </p:sp>
    </p:spTree>
    <p:custDataLst>
      <p:tags r:id="rId1"/>
    </p:custDataLst>
    <p:extLst>
      <p:ext uri="{BB962C8B-B14F-4D97-AF65-F5344CB8AC3E}">
        <p14:creationId xmlns:p14="http://schemas.microsoft.com/office/powerpoint/2010/main" val="216358319"/>
      </p:ext>
    </p:extLst>
  </p:cSld>
  <p:clrMapOvr>
    <a:masterClrMapping/>
  </p:clrMapOvr>
  <p:transition spd="slow"/>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6778-4129-4EB2-BA7C-2601CA0DB8FD}"/>
              </a:ext>
            </a:extLst>
          </p:cNvPr>
          <p:cNvSpPr>
            <a:spLocks noGrp="1"/>
          </p:cNvSpPr>
          <p:nvPr>
            <p:ph type="title"/>
          </p:nvPr>
        </p:nvSpPr>
        <p:spPr/>
        <p:txBody>
          <a:bodyPr/>
          <a:lstStyle/>
          <a:p>
            <a:r>
              <a:rPr lang="en-US" dirty="0"/>
              <a:t>Value From Remaining Arguments</a:t>
            </a:r>
            <a:br>
              <a:rPr lang="en-US" dirty="0"/>
            </a:br>
            <a:endParaRPr lang="en-US" dirty="0"/>
          </a:p>
        </p:txBody>
      </p:sp>
      <p:sp>
        <p:nvSpPr>
          <p:cNvPr id="3" name="Subtitle 2">
            <a:extLst>
              <a:ext uri="{FF2B5EF4-FFF2-40B4-BE49-F238E27FC236}">
                <a16:creationId xmlns:a16="http://schemas.microsoft.com/office/drawing/2014/main" id="{01938C9D-273E-4F88-8E61-078D5FCAE789}"/>
              </a:ext>
            </a:extLst>
          </p:cNvPr>
          <p:cNvSpPr>
            <a:spLocks noGrp="1"/>
          </p:cNvSpPr>
          <p:nvPr>
            <p:ph type="subTitle" idx="1"/>
          </p:nvPr>
        </p:nvSpPr>
        <p:spPr/>
        <p:txBody>
          <a:bodyPr/>
          <a:lstStyle/>
          <a:p>
            <a:r>
              <a:rPr lang="en-AU" sz="2000" dirty="0">
                <a:solidFill>
                  <a:schemeClr val="dk1"/>
                </a:solidFill>
                <a:latin typeface="Segoe UI Light" panose="020B0502040204020203" pitchFamily="34" charset="0"/>
                <a:cs typeface="Segoe UI Light" panose="020B0502040204020203" pitchFamily="34" charset="0"/>
              </a:rPr>
              <a:t> Without </a:t>
            </a:r>
            <a:r>
              <a:rPr lang="en-AU" sz="2000" dirty="0" err="1">
                <a:solidFill>
                  <a:schemeClr val="dk1"/>
                </a:solidFill>
                <a:latin typeface="Segoe UI Light" panose="020B0502040204020203" pitchFamily="34" charset="0"/>
                <a:cs typeface="Segoe UI Light" panose="020B0502040204020203" pitchFamily="34" charset="0"/>
              </a:rPr>
              <a:t>NoValueFrom</a:t>
            </a:r>
            <a:r>
              <a:rPr lang="en-AU" sz="2000" baseline="0" dirty="0" err="1">
                <a:solidFill>
                  <a:schemeClr val="dk1"/>
                </a:solidFill>
                <a:latin typeface="Segoe UI Light" panose="020B0502040204020203" pitchFamily="34" charset="0"/>
                <a:cs typeface="Segoe UI Light" panose="020B0502040204020203" pitchFamily="34" charset="0"/>
              </a:rPr>
              <a:t>RemainingArguments</a:t>
            </a:r>
            <a:endParaRPr lang="en-AU" sz="2000" dirty="0">
              <a:solidFill>
                <a:schemeClr val="dk1"/>
              </a:solidFill>
              <a:latin typeface="Segoe UI Light" panose="020B0502040204020203" pitchFamily="34" charset="0"/>
              <a:cs typeface="Segoe UI Light" panose="020B0502040204020203" pitchFamily="34" charset="0"/>
            </a:endParaRPr>
          </a:p>
        </p:txBody>
      </p:sp>
      <p:grpSp>
        <p:nvGrpSpPr>
          <p:cNvPr id="8" name="Code &amp; Execute">
            <a:extLst>
              <a:ext uri="{FF2B5EF4-FFF2-40B4-BE49-F238E27FC236}">
                <a16:creationId xmlns:a16="http://schemas.microsoft.com/office/drawing/2014/main" id="{07B10A62-4FA8-4374-B635-63B287056AC2}"/>
              </a:ext>
            </a:extLst>
          </p:cNvPr>
          <p:cNvGrpSpPr/>
          <p:nvPr>
            <p:custDataLst>
              <p:tags r:id="rId2"/>
            </p:custDataLst>
          </p:nvPr>
        </p:nvGrpSpPr>
        <p:grpSpPr>
          <a:xfrm>
            <a:off x="655638" y="1408113"/>
            <a:ext cx="10880725" cy="4819650"/>
            <a:chOff x="655638" y="1408113"/>
            <a:chExt cx="10880725" cy="4819650"/>
          </a:xfrm>
        </p:grpSpPr>
        <p:sp>
          <p:nvSpPr>
            <p:cNvPr id="6" name="Rectangle 5">
              <a:extLst>
                <a:ext uri="{FF2B5EF4-FFF2-40B4-BE49-F238E27FC236}">
                  <a16:creationId xmlns:a16="http://schemas.microsoft.com/office/drawing/2014/main" id="{9320BDB1-E3F2-4E8F-A608-1C92E5A686F4}"/>
                </a:ext>
              </a:extLst>
            </p:cNvPr>
            <p:cNvSpPr/>
            <p:nvPr/>
          </p:nvSpPr>
          <p:spPr>
            <a:xfrm>
              <a:off x="655638" y="4648200"/>
              <a:ext cx="10880725" cy="1579563"/>
            </a:xfrm>
            <a:prstGeom prst="rect">
              <a:avLst/>
            </a:prstGeom>
            <a:solidFill>
              <a:srgbClr val="012456"/>
            </a:solidFill>
            <a:ln>
              <a:solidFill>
                <a:srgbClr val="012456"/>
              </a:solidFill>
            </a:ln>
          </p:spPr>
          <p:txBody>
            <a:bodyPr wrap="square">
              <a:noAutofit/>
            </a:bodyPr>
            <a:lstStyle/>
            <a:p>
              <a:r>
                <a:rPr lang="en-AU" sz="2000" dirty="0">
                  <a:solidFill>
                    <a:srgbClr val="F5F5F5"/>
                  </a:solidFill>
                  <a:latin typeface="Lucida Console" panose="020B0609040504020204" pitchFamily="49" charset="0"/>
                </a:rPr>
                <a:t>PS C:\&gt; </a:t>
              </a:r>
              <a:r>
                <a:rPr lang="en-AU" sz="2000" dirty="0" err="1">
                  <a:solidFill>
                    <a:srgbClr val="E0FFFF"/>
                  </a:solidFill>
                  <a:latin typeface="Lucida Console" panose="020B0609040504020204" pitchFamily="49" charset="0"/>
                </a:rPr>
                <a:t>NoValueFromRemainingArguments</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Jane Doe Sally Smith</a:t>
              </a:r>
              <a:endParaRPr lang="en-AU" sz="2000" dirty="0">
                <a:solidFill>
                  <a:srgbClr val="EE82EE"/>
                </a:solidFill>
                <a:latin typeface="Lucida Console" panose="020B0609040504020204" pitchFamily="49" charset="0"/>
              </a:endParaRPr>
            </a:p>
            <a:p>
              <a:r>
                <a:rPr lang="en-AU" sz="2000" dirty="0">
                  <a:solidFill>
                    <a:srgbClr val="F5F5F5"/>
                  </a:solidFill>
                  <a:latin typeface="Lucida Console" panose="020B0609040504020204" pitchFamily="49" charset="0"/>
                </a:rPr>
                <a:t>$Surname Jane</a:t>
              </a:r>
            </a:p>
            <a:p>
              <a:r>
                <a:rPr lang="en-AU" sz="2000" dirty="0">
                  <a:solidFill>
                    <a:srgbClr val="F5F5F5"/>
                  </a:solidFill>
                  <a:latin typeface="Lucida Console" panose="020B0609040504020204" pitchFamily="49" charset="0"/>
                </a:rPr>
                <a:t>$</a:t>
              </a:r>
              <a:r>
                <a:rPr lang="en-AU" sz="2000" dirty="0" err="1">
                  <a:solidFill>
                    <a:srgbClr val="F5F5F5"/>
                  </a:solidFill>
                  <a:latin typeface="Lucida Console" panose="020B0609040504020204" pitchFamily="49" charset="0"/>
                </a:rPr>
                <a:t>GivenName</a:t>
              </a:r>
              <a:r>
                <a:rPr lang="en-AU" sz="2000" dirty="0">
                  <a:solidFill>
                    <a:srgbClr val="F5F5F5"/>
                  </a:solidFill>
                  <a:latin typeface="Lucida Console" panose="020B0609040504020204" pitchFamily="49" charset="0"/>
                </a:rPr>
                <a:t> Doe</a:t>
              </a:r>
            </a:p>
            <a:p>
              <a:r>
                <a:rPr lang="en-AU" sz="2000" dirty="0">
                  <a:solidFill>
                    <a:srgbClr val="F5F5F5"/>
                  </a:solidFill>
                  <a:latin typeface="Lucida Console" panose="020B0609040504020204" pitchFamily="49" charset="0"/>
                </a:rPr>
                <a:t>$</a:t>
              </a:r>
              <a:r>
                <a:rPr lang="en-AU" sz="2000" dirty="0" err="1">
                  <a:solidFill>
                    <a:srgbClr val="F5F5F5"/>
                  </a:solidFill>
                  <a:latin typeface="Lucida Console" panose="020B0609040504020204" pitchFamily="49" charset="0"/>
                </a:rPr>
                <a:t>MiddleOrOther</a:t>
              </a:r>
              <a:r>
                <a:rPr lang="en-AU" sz="2000" dirty="0">
                  <a:solidFill>
                    <a:srgbClr val="F5F5F5"/>
                  </a:solidFill>
                  <a:latin typeface="Lucida Console" panose="020B0609040504020204" pitchFamily="49" charset="0"/>
                </a:rPr>
                <a:t> Sally</a:t>
              </a:r>
            </a:p>
          </p:txBody>
        </p:sp>
        <p:sp>
          <p:nvSpPr>
            <p:cNvPr id="7" name="Text Placeholder 9">
              <a:extLst>
                <a:ext uri="{FF2B5EF4-FFF2-40B4-BE49-F238E27FC236}">
                  <a16:creationId xmlns:a16="http://schemas.microsoft.com/office/drawing/2014/main" id="{21F89576-B328-426C-ADEB-F3AFBECBAF4E}"/>
                </a:ext>
              </a:extLst>
            </p:cNvPr>
            <p:cNvSpPr txBox="1">
              <a:spLocks/>
            </p:cNvSpPr>
            <p:nvPr>
              <p:custDataLst>
                <p:tags r:id="rId3"/>
              </p:custDataLst>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AU" sz="2000" dirty="0">
                  <a:solidFill>
                    <a:srgbClr val="00008B"/>
                  </a:solidFill>
                  <a:latin typeface="Lucida Console" panose="020B0609040504020204" pitchFamily="49" charset="0"/>
                </a:rPr>
                <a:t>function</a:t>
              </a:r>
              <a:r>
                <a:rPr lang="en-AU" sz="2000" dirty="0">
                  <a:solidFill>
                    <a:prstClr val="black"/>
                  </a:solidFill>
                  <a:latin typeface="Lucida Console" panose="020B0609040504020204" pitchFamily="49" charset="0"/>
                </a:rPr>
                <a:t> </a:t>
              </a:r>
              <a:r>
                <a:rPr lang="en-AU" sz="2000" dirty="0" err="1">
                  <a:solidFill>
                    <a:srgbClr val="8A2BE2"/>
                  </a:solidFill>
                  <a:latin typeface="Lucida Console" panose="020B0609040504020204" pitchFamily="49" charset="0"/>
                </a:rPr>
                <a:t>NoValueFromRemainingArguments</a:t>
              </a:r>
              <a:r>
                <a:rPr lang="en-AU" sz="2000" dirty="0">
                  <a:solidFill>
                    <a:prstClr val="black"/>
                  </a:solidFill>
                  <a:latin typeface="Lucida Console" panose="020B0609040504020204" pitchFamily="49" charset="0"/>
                </a:rPr>
                <a:t> {</a:t>
              </a:r>
            </a:p>
            <a:p>
              <a:pPr marL="0" indent="0">
                <a:buNone/>
              </a:pPr>
              <a:r>
                <a:rPr lang="it-IT" sz="2000" dirty="0">
                  <a:solidFill>
                    <a:srgbClr val="00008B"/>
                  </a:solidFill>
                  <a:latin typeface="Lucida Console" panose="020B0609040504020204" pitchFamily="49" charset="0"/>
                </a:rPr>
                <a:t>  </a:t>
              </a:r>
              <a:r>
                <a:rPr lang="it-IT" sz="2000" dirty="0" err="1">
                  <a:solidFill>
                    <a:srgbClr val="00008B"/>
                  </a:solidFill>
                  <a:latin typeface="Lucida Console" panose="020B0609040504020204" pitchFamily="49" charset="0"/>
                </a:rPr>
                <a:t>Param</a:t>
              </a:r>
              <a:r>
                <a:rPr lang="it-IT" sz="2000" dirty="0">
                  <a:solidFill>
                    <a:prstClr val="black"/>
                  </a:solidFill>
                  <a:latin typeface="Lucida Console" panose="020B0609040504020204" pitchFamily="49" charset="0"/>
                </a:rPr>
                <a:t>(</a:t>
              </a:r>
              <a:r>
                <a:rPr lang="it-IT" sz="2000" dirty="0">
                  <a:solidFill>
                    <a:srgbClr val="FF4500"/>
                  </a:solidFill>
                  <a:latin typeface="Lucida Console" panose="020B0609040504020204" pitchFamily="49" charset="0"/>
                </a:rPr>
                <a:t>$</a:t>
              </a:r>
              <a:r>
                <a:rPr lang="it-IT" sz="2000" dirty="0" err="1">
                  <a:solidFill>
                    <a:srgbClr val="FF4500"/>
                  </a:solidFill>
                  <a:latin typeface="Lucida Console" panose="020B0609040504020204" pitchFamily="49" charset="0"/>
                </a:rPr>
                <a:t>Surname</a:t>
              </a:r>
              <a:r>
                <a:rPr lang="it-IT" sz="2000" dirty="0">
                  <a:solidFill>
                    <a:srgbClr val="A9A9A9"/>
                  </a:solidFill>
                  <a:latin typeface="Lucida Console" panose="020B0609040504020204" pitchFamily="49" charset="0"/>
                </a:rPr>
                <a:t>,</a:t>
              </a:r>
              <a:r>
                <a:rPr lang="it-IT" sz="2000" dirty="0">
                  <a:solidFill>
                    <a:srgbClr val="FF4500"/>
                  </a:solidFill>
                  <a:latin typeface="Lucida Console" panose="020B0609040504020204" pitchFamily="49" charset="0"/>
                </a:rPr>
                <a:t>$</a:t>
              </a:r>
              <a:r>
                <a:rPr lang="it-IT" sz="2000" dirty="0" err="1">
                  <a:solidFill>
                    <a:srgbClr val="FF4500"/>
                  </a:solidFill>
                  <a:latin typeface="Lucida Console" panose="020B0609040504020204" pitchFamily="49" charset="0"/>
                </a:rPr>
                <a:t>GivenName</a:t>
              </a:r>
              <a:r>
                <a:rPr lang="it-IT" sz="2000" dirty="0">
                  <a:solidFill>
                    <a:srgbClr val="A9A9A9"/>
                  </a:solidFill>
                  <a:latin typeface="Lucida Console" panose="020B0609040504020204" pitchFamily="49" charset="0"/>
                </a:rPr>
                <a:t>,</a:t>
              </a:r>
              <a:r>
                <a:rPr lang="it-IT" sz="2000" dirty="0">
                  <a:solidFill>
                    <a:srgbClr val="FF4500"/>
                  </a:solidFill>
                  <a:latin typeface="Lucida Console" panose="020B0609040504020204" pitchFamily="49" charset="0"/>
                </a:rPr>
                <a:t>$</a:t>
              </a:r>
              <a:r>
                <a:rPr lang="it-IT" sz="2000" dirty="0" err="1">
                  <a:solidFill>
                    <a:srgbClr val="FF4500"/>
                  </a:solidFill>
                  <a:latin typeface="Lucida Console" panose="020B0609040504020204" pitchFamily="49" charset="0"/>
                </a:rPr>
                <a:t>MiddleOrOther</a:t>
              </a:r>
              <a:r>
                <a:rPr lang="it-IT" sz="2000" dirty="0">
                  <a:solidFill>
                    <a:prstClr val="black"/>
                  </a:solidFill>
                  <a:latin typeface="Lucida Console" panose="020B0609040504020204" pitchFamily="49" charset="0"/>
                </a:rPr>
                <a:t>)  </a:t>
              </a:r>
            </a:p>
            <a:p>
              <a:pPr marL="0" indent="0">
                <a:buNone/>
              </a:pPr>
              <a:endParaRPr lang="en-AU" sz="2000" dirty="0">
                <a:solidFill>
                  <a:srgbClr val="8B0000"/>
                </a:solidFill>
                <a:latin typeface="Lucida Console" panose="020B0609040504020204" pitchFamily="49" charset="0"/>
              </a:endParaRPr>
            </a:p>
            <a:p>
              <a:pPr marL="0" indent="0">
                <a:buNone/>
              </a:pPr>
              <a:r>
                <a:rPr lang="en-AU" sz="2000" dirty="0">
                  <a:solidFill>
                    <a:srgbClr val="8B0000"/>
                  </a:solidFill>
                  <a:latin typeface="Lucida Console" panose="020B0609040504020204" pitchFamily="49" charset="0"/>
                </a:rPr>
                <a:t>  "`$Surname </a:t>
              </a:r>
              <a:r>
                <a:rPr lang="en-AU" sz="2000" dirty="0">
                  <a:solidFill>
                    <a:srgbClr val="FF4500"/>
                  </a:solidFill>
                  <a:latin typeface="Lucida Console" panose="020B0609040504020204" pitchFamily="49" charset="0"/>
                </a:rPr>
                <a:t>$Surname</a:t>
              </a:r>
              <a:r>
                <a:rPr lang="en-AU" sz="2000" dirty="0">
                  <a:solidFill>
                    <a:srgbClr val="8B0000"/>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a:buNone/>
              </a:pPr>
              <a:r>
                <a:rPr lang="en-AU" sz="2000" dirty="0">
                  <a:solidFill>
                    <a:srgbClr val="8B0000"/>
                  </a:solidFill>
                  <a:latin typeface="Lucida Console" panose="020B0609040504020204" pitchFamily="49" charset="0"/>
                </a:rPr>
                <a:t>  "`$</a:t>
              </a:r>
              <a:r>
                <a:rPr lang="en-AU" sz="2000" dirty="0" err="1">
                  <a:solidFill>
                    <a:srgbClr val="8B0000"/>
                  </a:solidFill>
                  <a:latin typeface="Lucida Console" panose="020B0609040504020204" pitchFamily="49" charset="0"/>
                </a:rPr>
                <a:t>GivenName</a:t>
              </a:r>
              <a:r>
                <a:rPr lang="en-AU" sz="2000" dirty="0">
                  <a:solidFill>
                    <a:srgbClr val="8B0000"/>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GivenName</a:t>
              </a:r>
              <a:r>
                <a:rPr lang="en-AU" sz="2000" dirty="0">
                  <a:solidFill>
                    <a:srgbClr val="8B0000"/>
                  </a:solidFill>
                  <a:latin typeface="Lucida Console" panose="020B0609040504020204" pitchFamily="49" charset="0"/>
                </a:rPr>
                <a:t>"</a:t>
              </a:r>
              <a:endParaRPr lang="en-AU" sz="2000" dirty="0">
                <a:solidFill>
                  <a:prstClr val="black"/>
                </a:solidFill>
                <a:latin typeface="Lucida Console" panose="020B0609040504020204" pitchFamily="49" charset="0"/>
              </a:endParaRPr>
            </a:p>
            <a:p>
              <a:pPr marL="0" indent="0" defTabSz="914400">
                <a:buClrTx/>
                <a:buSzTx/>
                <a:buNone/>
                <a:defRPr/>
              </a:pPr>
              <a:r>
                <a:rPr lang="en-AU" sz="2000" dirty="0">
                  <a:solidFill>
                    <a:srgbClr val="8B0000"/>
                  </a:solidFill>
                  <a:latin typeface="Lucida Console" panose="020B0609040504020204" pitchFamily="49" charset="0"/>
                </a:rPr>
                <a:t>  "`$</a:t>
              </a:r>
              <a:r>
                <a:rPr lang="en-AU" sz="2000" dirty="0" err="1">
                  <a:solidFill>
                    <a:srgbClr val="8B0000"/>
                  </a:solidFill>
                  <a:latin typeface="Lucida Console" panose="020B0609040504020204" pitchFamily="49" charset="0"/>
                </a:rPr>
                <a:t>MiddleOrOther</a:t>
              </a:r>
              <a:r>
                <a:rPr lang="en-AU" sz="2000" dirty="0">
                  <a:solidFill>
                    <a:srgbClr val="8B0000"/>
                  </a:solidFill>
                  <a:latin typeface="Lucida Console" panose="020B0609040504020204" pitchFamily="49" charset="0"/>
                </a:rPr>
                <a: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MiddleOrOther</a:t>
              </a:r>
              <a:r>
                <a:rPr lang="en-AU" sz="2000" dirty="0">
                  <a:solidFill>
                    <a:srgbClr val="8B0000"/>
                  </a:solidFill>
                  <a:latin typeface="Lucida Console" panose="020B0609040504020204" pitchFamily="49" charset="0"/>
                </a:rPr>
                <a:t>“</a:t>
              </a:r>
            </a:p>
            <a:p>
              <a:pPr marL="0" indent="0" defTabSz="914400">
                <a:buClrTx/>
                <a:buSzTx/>
                <a:buNone/>
                <a:defRPr/>
              </a:pPr>
              <a:endParaRPr lang="en-AU" sz="2000" dirty="0">
                <a:solidFill>
                  <a:prstClr val="black"/>
                </a:solidFill>
                <a:latin typeface="Lucida Console" panose="020B0609040504020204" pitchFamily="49" charset="0"/>
              </a:endParaRPr>
            </a:p>
            <a:p>
              <a:pPr marL="0" indent="0" defTabSz="914400">
                <a:buClrTx/>
                <a:buSzTx/>
                <a:buNone/>
                <a:defRPr/>
              </a:pPr>
              <a:r>
                <a:rPr lang="en-AU" sz="2000" dirty="0">
                  <a:solidFill>
                    <a:prstClr val="black"/>
                  </a:solidFill>
                  <a:latin typeface="Lucida Console" panose="020B0609040504020204" pitchFamily="49" charset="0"/>
                </a:rPr>
                <a:t>}</a:t>
              </a:r>
            </a:p>
          </p:txBody>
        </p:sp>
      </p:grpSp>
    </p:spTree>
    <p:custDataLst>
      <p:tags r:id="rId1"/>
    </p:custDataLst>
    <p:extLst>
      <p:ext uri="{BB962C8B-B14F-4D97-AF65-F5344CB8AC3E}">
        <p14:creationId xmlns:p14="http://schemas.microsoft.com/office/powerpoint/2010/main" val="120950966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255A3AB-A43B-4FB9-AAB5-3F0F215CF2F6}&lt;/SectionId&gt;&lt;Name&gt;WorkshopPLUS - Windows PowerShell: Tool Building&lt;/Name&gt;&lt;SlidesCount&gt;2&lt;/SlidesCount&gt;&lt;SlideGuids /&gt;&lt;/NativeSection&gt;&lt;NativeSection&gt;&lt;SectionId&gt;{7B5054B6-A008-45F3-B652-1081E59E62B6}&lt;/SectionId&gt;&lt;Name&gt;Parameter attribute&lt;/Name&gt;&lt;SlidesCount&gt;10&lt;/SlidesCount&gt;&lt;SlideGuids /&gt;&lt;/NativeSection&gt;&lt;NativeSection&gt;&lt;SectionId&gt;{D9F216FE-A770-4526-ADC3-CDB4CA8ACA0B}&lt;/SectionId&gt;&lt;Name&gt;Parameter validation&lt;/Name&gt;&lt;SlidesCount&gt;9&lt;/SlidesCount&gt;&lt;SlideGuids /&gt;&lt;/NativeSection&gt;&lt;NativeSection&gt;&lt;SectionId&gt;{D6B235E2-F7A0-484F-A875-608B83B07F95}&lt;/SectionId&gt;&lt;Name&gt;Risk Mitigation&lt;/Name&gt;&lt;SlidesCount&gt;7&lt;/SlidesCount&gt;&lt;SlideGuids /&gt;&lt;/NativeSection&gt;&lt;NativeSection&gt;&lt;SectionId&gt;{E8406602-96AA-47EA-9059-4E065D507854}&lt;/SectionId&gt;&lt;Name&gt;Help&lt;/Name&gt;&lt;SlidesCount&gt;3&lt;/SlidesCount&gt;&lt;SlideGuids /&gt;&lt;/NativeSection&gt;&lt;NativeSection&gt;&lt;SectionId&gt;{3C448D17-67A9-40D8-B184-B7E32FF85A31}&lt;/SectionId&gt;&lt;Name&gt;Output type&lt;/Name&gt;&lt;SlidesCount&gt;3&lt;/SlidesCount&gt;&lt;SlideGuids /&gt;&lt;/NativeSection&gt;&lt;NativeSection&gt;&lt;SectionId&gt;{6F8CB3A6-B6AF-4CAF-B261-75B2450A9880}&lt;/SectionId&gt;&lt;Name&gt;Lab&lt;/Name&gt;&lt;SlidesCount&gt;2&lt;/SlidesCount&gt;&lt;SlideGuids /&gt;&lt;/NativeSection&gt;&lt;/ArrayOfNativeSection&gt;"/>
  <p:tag name="MIO_EKGUID" val="59245efa-25d7-4021-b851-c6838ce63196"/>
  <p:tag name="MIO_UPDATE" val="True"/>
  <p:tag name="MIO_VERSION" val="02.03.2020 12:21:27"/>
  <p:tag name="MIO_DBID" val="12B0C59E-2253-4124-A5E9-470ADF4CB168"/>
  <p:tag name="MIO_LASTDOWNLOADED" val="02.03.2020 13:35:43"/>
  <p:tag name="MIO_OBJECTNAME" val="M03 Mastering Parameters"/>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4e68380f-5ac0-4920-96da-bba418929e1e"/>
  <p:tag name="MIO_EKGUID" val="8decb1b1-01b8-4259-9b48-e0708f7ce8f9"/>
  <p:tag name="MIO_UPDATE" val="True"/>
  <p:tag name="MIO_VERSION" val="02.03.2020 12:21:24"/>
  <p:tag name="MIO_DBID" val="12b0c59e-2253-4124-a5e9-470adf4cb168"/>
  <p:tag name="MIO_LASTDOWNLOADED" val="02.03.2020 12:35:38"/>
  <p:tag name="MIO_OBJECTNAME" val="Parameter Attribute"/>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5a69b699-bc66-4d18-b44d-f883393522dd"/>
  <p:tag name="MIO_EKGUID" val="b314d7ad-6418-4d1d-9084-2baed4191634"/>
  <p:tag name="MIO_UPDATE" val="True"/>
  <p:tag name="MIO_VERSION" val="02.03.2020 12:21:24"/>
  <p:tag name="MIO_DBID" val="12b0c59e-2253-4124-a5e9-470adf4cb168"/>
  <p:tag name="MIO_LASTDOWNLOADED" val="02.03.2020 12:35:38"/>
  <p:tag name="MIO_OBJECTNAME" val="Parameter attribute syntax"/>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de2de7e8-0d61-41f6-a0c6-e6bdf18d44fc"/>
  <p:tag name="MIO_EKGUID" val="5822029f-e56d-467b-b9ff-66b29b76e8f3"/>
  <p:tag name="MIO_UPDATE" val="True"/>
  <p:tag name="MIO_VERSION" val="02.03.2020 12:21:24"/>
  <p:tag name="MIO_DBID" val="12b0c59e-2253-4124-a5e9-470adf4cb168"/>
  <p:tag name="MIO_LASTDOWNLOADED" val="02.03.2020 12:35:38"/>
  <p:tag name="MIO_OBJECTNAME" val="ParameterSetNam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c051a97c-88b9-4f43-9fc6-366e790fa33f"/>
  <p:tag name="MIO_EKGUID" val="da7b89e8-a6d5-4e56-ba13-f411b1944580"/>
  <p:tag name="MIO_UPDATE" val="True"/>
  <p:tag name="MIO_VERSION" val="02.03.2020 12:21:24"/>
  <p:tag name="MIO_DBID" val="12b0c59e-2253-4124-a5e9-470adf4cb168"/>
  <p:tag name="MIO_LASTDOWNLOADED" val="02.03.2020 12:35:38"/>
  <p:tag name="MIO_OBJECTNAME" val="Mandatory and posi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d5b15254-0e4e-4739-8404-e62223495504"/>
  <p:tag name="MIO_EKGUID" val="e9d83f25-11ec-4e1e-a625-15b7634af4ab"/>
  <p:tag name="MIO_UPDATE" val="True"/>
  <p:tag name="MIO_VERSION" val="02.03.2020 12:21:24"/>
  <p:tag name="MIO_DBID" val="12b0c59e-2253-4124-a5e9-470adf4cb168"/>
  <p:tag name="MIO_LASTDOWNLOADED" val="02.03.2020 12:35:38"/>
  <p:tag name="MIO_OBJECTNAME" val="HelpMessage and Remaining Argument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ee8c1eb4-70bd-4a6c-b997-c603dab3b463"/>
  <p:tag name="MIO_EKGUID" val="c443d460-f2ed-4b40-ac3b-3957d98f257d"/>
  <p:tag name="MIO_UPDATE" val="True"/>
  <p:tag name="MIO_VERSION" val="02.03.2020 12:21:24"/>
  <p:tag name="MIO_DBID" val="12b0c59e-2253-4124-a5e9-470adf4cb168"/>
  <p:tag name="MIO_LASTDOWNLOADED" val="02.03.2020 12:35:38"/>
  <p:tag name="MIO_OBJECTNAME" val="Value From Remaining Argument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1e3c48ae-2986-4dab-8118-3659e60dd8ae"/>
  <p:tag name="MIO_UPDATE" val="True"/>
  <p:tag name="MIO_VERSION" val="14.01.2020 17:31:39"/>
  <p:tag name="MIO_DBID" val="12B0C59E-2253-4124-A5E9-470ADF4CB168"/>
  <p:tag name="MIO_LASTDOWNLOADED" val="27.02.2020 17:31:30"/>
  <p:tag name="MIO_OBJECTNAME" val="Code &amp; Execute"/>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9.xml><?xml version="1.0" encoding="utf-8"?>
<p:tagLst xmlns:a="http://schemas.openxmlformats.org/drawingml/2006/main" xmlns:r="http://schemas.openxmlformats.org/officeDocument/2006/relationships" xmlns:p="http://schemas.openxmlformats.org/presentationml/2006/main">
  <p:tag name="MIO_GUID" val="77b0aeb2-7893-482b-9e82-abab03c752ce"/>
  <p:tag name="MIO_EKGUID" val="b65d2ecd-7f59-4d83-83e9-ed3707a7f4dc"/>
  <p:tag name="MIO_UPDATE" val="True"/>
  <p:tag name="MIO_VERSION" val="02.03.2020 12:21:24"/>
  <p:tag name="MIO_DBID" val="12b0c59e-2253-4124-a5e9-470adf4cb168"/>
  <p:tag name="MIO_LASTDOWNLOADED" val="02.03.2020 12:35:38"/>
  <p:tag name="MIO_OBJECTNAME" val="Value From Remaining Arguments con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af6cac99-887a-48ca-aa3b-d8094d988eef"/>
  <p:tag name="MIO_UPDATE" val="True"/>
  <p:tag name="MIO_VERSION" val="14.01.2020 17:31:39"/>
  <p:tag name="MIO_DBID" val="12B0C59E-2253-4124-A5E9-470ADF4CB168"/>
  <p:tag name="MIO_LASTDOWNLOADED" val="27.02.2020 17:33:12"/>
  <p:tag name="MIO_OBJECTNAME" val="Code &amp; Execute"/>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e6c23313-8064-4d2f-b41c-e4132f2912c7"/>
  <p:tag name="MIO_UPDATE" val="True"/>
  <p:tag name="MIO_VERSION" val="02.03.2020 12:21:25"/>
  <p:tag name="MIO_DBID" val="12b0c59e-2253-4124-a5e9-470adf4cb168"/>
  <p:tag name="MIO_LASTDOWNLOADED" val="02.03.2020 12:35:39"/>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a8470da-cd97-4e29-aa0e-15cdaf0e9352"/>
  <p:tag name="MIO_UPDATE" val="True"/>
  <p:tag name="MIO_VERSION" val="02.03.2020 12:21:25"/>
  <p:tag name="MIO_DBID" val="12b0c59e-2253-4124-a5e9-470adf4cb168"/>
  <p:tag name="MIO_LASTDOWNLOADED" val="02.03.2020 12:35:39"/>
  <p:tag name="MIO_OBJECTNAME" val="Question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c860835a-bcc3-42ba-b35a-d783cf8873e2"/>
  <p:tag name="MIO_EKGUID" val="b1eebab3-82ea-46c1-8301-78f13a58399f"/>
  <p:tag name="MIO_UPDATE" val="True"/>
  <p:tag name="MIO_VERSION" val="02.03.2020 12:21:25"/>
  <p:tag name="MIO_DBID" val="12b0c59e-2253-4124-a5e9-470adf4cb168"/>
  <p:tag name="MIO_LASTDOWNLOADED" val="02.03.2020 12:35:39"/>
  <p:tag name="MIO_OBJECTNAME" val="Parameter Validation Attribute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8.xml><?xml version="1.0" encoding="utf-8"?>
<p:tagLst xmlns:a="http://schemas.openxmlformats.org/drawingml/2006/main" xmlns:r="http://schemas.openxmlformats.org/officeDocument/2006/relationships" xmlns:p="http://schemas.openxmlformats.org/presentationml/2006/main">
  <p:tag name="MIO_GUID" val="ecbe0779-0711-4abf-908d-de5e6c3434f8"/>
  <p:tag name="MIO_EKGUID" val="114e1846-3bb8-4f9b-a057-1112f18220c7"/>
  <p:tag name="MIO_UPDATE" val="True"/>
  <p:tag name="MIO_VERSION" val="02.03.2020 12:21:25"/>
  <p:tag name="MIO_DBID" val="12b0c59e-2253-4124-a5e9-470adf4cb168"/>
  <p:tag name="MIO_LASTDOWNLOADED" val="02.03.2020 12:35:39"/>
  <p:tag name="MIO_OBJECTNAME" val="[Alias()] Attribute"/>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55ce04b5-bfc7-46e8-9520-6071a4ac6f85"/>
  <p:tag name="MIO_EKGUID" val="29b60aef-9d7d-44ad-8bc1-77fe6fe3356c"/>
  <p:tag name="MIO_UPDATE" val="True"/>
  <p:tag name="MIO_VERSION" val="02.03.2020 12:21:25"/>
  <p:tag name="MIO_DBID" val="12b0c59e-2253-4124-a5e9-470adf4cb168"/>
  <p:tag name="MIO_LASTDOWNLOADED" val="02.03.2020 12:35:39"/>
  <p:tag name="MIO_OBJECTNAME" val="[ValidateSet()] Attribute"/>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fe49e210-bffd-46cf-bbcc-0dc40c0eebfd"/>
  <p:tag name="MIO_UPDATE" val="True"/>
  <p:tag name="MIO_VERSION" val="02.03.2020 12:21:25"/>
  <p:tag name="MIO_DBID" val="12b0c59e-2253-4124-a5e9-470adf4cb168"/>
  <p:tag name="MIO_LASTDOWNLOADED" val="02.03.2020 12:35:39"/>
  <p:tag name="MIO_OBJECTNAME" val="Null validation attribute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9ec48436-6b56-4f10-b213-e5dd6167d9d2"/>
  <p:tag name="MIO_UPDATE" val="True"/>
  <p:tag name="MIO_VERSION" val="02.03.2020 12:21:25"/>
  <p:tag name="MIO_DBID" val="12b0c59e-2253-4124-a5e9-470adf4cb168"/>
  <p:tag name="MIO_LASTDOWNLOADED" val="02.03.2020 12:35:39"/>
  <p:tag name="MIO_OBJECTNAME" val="Not null validation attributes"/>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91930361-f7d2-4759-bd0c-0b8d2feb3c16"/>
  <p:tag name="MIO_UPDATE" val="True"/>
  <p:tag name="MIO_VERSION" val="02.03.2020 12:21:25"/>
  <p:tag name="MIO_DBID" val="12b0c59e-2253-4124-a5e9-470adf4cb168"/>
  <p:tag name="MIO_LASTDOWNLOADED" val="02.03.2020 12:35:39"/>
  <p:tag name="MIO_OBJECTNAME" val="Count validate attribute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6b3e12f6-6d24-48c4-9b6b-059e54ec2285"/>
  <p:tag name="MIO_UPDATE" val="True"/>
  <p:tag name="MIO_VERSION" val="02.03.2020 12:21:25"/>
  <p:tag name="MIO_DBID" val="12b0c59e-2253-4124-a5e9-470adf4cb168"/>
  <p:tag name="MIO_LASTDOWNLOADED" val="02.03.2020 12:35:39"/>
  <p:tag name="MIO_OBJECTNAME" val="Range and script validate attribut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9f69857-0719-4014-9d22-d0a400a1e464"/>
  <p:tag name="MIO_UPDATE" val="True"/>
  <p:tag name="MIO_VERSION" val="02.03.2020 12:21:25"/>
  <p:tag name="MIO_DBID" val="12b0c59e-2253-4124-a5e9-470adf4cb168"/>
  <p:tag name="MIO_LASTDOWNLOADED" val="02.03.2020 12:35:39"/>
  <p:tag name="MIO_OBJECTNAME" val="Demonstration (2)"/>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d191eb77-3f62-4480-8249-4fb1e75fd5c3"/>
  <p:tag name="MIO_UPDATE" val="True"/>
  <p:tag name="MIO_VERSION" val="02.03.2020 12:21:25"/>
  <p:tag name="MIO_DBID" val="12b0c59e-2253-4124-a5e9-470adf4cb168"/>
  <p:tag name="MIO_LASTDOWNLOADED" val="02.03.2020 12:35:40"/>
  <p:tag name="MIO_OBJECTNAME" val="Questions? (2)"/>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ee2cb031-b7ef-4dc9-a269-d2b5fa8f9077"/>
  <p:tag name="MIO_EKGUID" val="a4060093-3a43-4b98-9b9e-0d497643205a"/>
  <p:tag name="MIO_UPDATE" val="True"/>
  <p:tag name="MIO_VERSION" val="02.03.2020 12:21:25"/>
  <p:tag name="MIO_DBID" val="12b0c59e-2253-4124-a5e9-470adf4cb168"/>
  <p:tag name="MIO_LASTDOWNLOADED" val="02.03.2020 12:35:40"/>
  <p:tag name="MIO_OBJECTNAME" val="Default Risk Mitigation Behavior"/>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a83b4-d6d5-4f0d-8faa-666c91faf720"/>
  <p:tag name="MIO_EKGUID" val="0f68abaa-ded9-481c-9369-99234ff31cb3"/>
  <p:tag name="MIO_UPDATE" val="True"/>
  <p:tag name="MIO_VERSION" val="02.03.2020 12:21:26"/>
  <p:tag name="MIO_DBID" val="12b0c59e-2253-4124-a5e9-470adf4cb168"/>
  <p:tag name="MIO_LASTDOWNLOADED" val="02.03.2020 12:35:40"/>
  <p:tag name="MIO_OBJECTNAME" val="[CmdletBinding()] Attribute - Risk Mitigation"/>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4838928c-5d19-43f6-b4a4-3dc7722eb316"/>
  <p:tag name="MIO_EKGUID" val="a547f21c-b726-4b95-a7cb-d6b8f823355c"/>
  <p:tag name="MIO_UPDATE" val="True"/>
  <p:tag name="MIO_VERSION" val="02.03.2020 12:21:26"/>
  <p:tag name="MIO_DBID" val="12b0c59e-2253-4124-a5e9-470adf4cb168"/>
  <p:tag name="MIO_LASTDOWNLOADED" val="02.03.2020 12:35:40"/>
  <p:tag name="MIO_OBJECTNAME" val="[CmdletBinding()] Attribute - Risk Mitigation cont."/>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f64d5c5d-8641-41c4-b46b-ec403627eaa3"/>
  <p:tag name="MIO_EKGUID" val="96727854-a1b0-4e45-8402-fda682abedbe"/>
  <p:tag name="MIO_UPDATE" val="True"/>
  <p:tag name="MIO_VERSION" val="02.03.2020 12:21:26"/>
  <p:tag name="MIO_DBID" val="12b0c59e-2253-4124-a5e9-470adf4cb168"/>
  <p:tag name="MIO_LASTDOWNLOADED" val="02.03.2020 12:35:40"/>
  <p:tag name="MIO_OBJECTNAME" val="Supporting Risk Mitigation in Functions"/>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43c5048f-aa38-4aa8-b275-dd8fceffbd97"/>
  <p:tag name="MIO_EKGUID" val="f2b0389f-6e86-48f1-8b08-2da5606766d5"/>
  <p:tag name="MIO_UPDATE" val="True"/>
  <p:tag name="MIO_VERSION" val="02.03.2020 12:21:26"/>
  <p:tag name="MIO_DBID" val="12b0c59e-2253-4124-a5e9-470adf4cb168"/>
  <p:tag name="MIO_LASTDOWNLOADED" val="02.03.2020 12:35:40"/>
  <p:tag name="MIO_OBJECTNAME" val="Supporting Risk Mitigation - Example"/>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0f6d811-cab2-45ac-889a-6dbbd750e1c1"/>
  <p:tag name="MIO_EKGUID" val="446c9292-532d-4971-bae4-ebfe75f3628f"/>
  <p:tag name="MIO_UPDATE" val="True"/>
  <p:tag name="MIO_VERSION" val="02.03.2020 12:21:26"/>
  <p:tag name="MIO_DBID" val="12b0c59e-2253-4124-a5e9-470adf4cb168"/>
  <p:tag name="MIO_LASTDOWNLOADED" val="02.03.2020 12:35:40"/>
  <p:tag name="MIO_OBJECTNAME" val="Confirmation Severity Level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5bdeedc-f187-451c-9742-5c202aed99f4"/>
  <p:tag name="MIO_UPDATE" val="True"/>
  <p:tag name="MIO_VERSION" val="02.03.2020 12:21:26"/>
  <p:tag name="MIO_DBID" val="12b0c59e-2253-4124-a5e9-470adf4cb168"/>
  <p:tag name="MIO_LASTDOWNLOADED" val="02.03.2020 12:35:40"/>
  <p:tag name="MIO_OBJECTNAME" val="Questions? (3)"/>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48391f88-8eea-4c4c-b5c9-02517d07cc07"/>
  <p:tag name="MIO_EKGUID" val="4c597db4-a6ef-4701-9e88-db1a9d725f76"/>
  <p:tag name="MIO_UPDATE" val="True"/>
  <p:tag name="MIO_VERSION" val="02.03.2020 12:21:26"/>
  <p:tag name="MIO_DBID" val="12b0c59e-2253-4124-a5e9-470adf4cb168"/>
  <p:tag name="MIO_LASTDOWNLOADED" val="02.03.2020 12:35:40"/>
  <p:tag name="MIO_OBJECTNAME" val="Function Comment-based Help"/>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9ee036f8-9a93-4e67-8049-430d4c8b621d"/>
  <p:tag name="MIO_EKGUID" val="71aef1d8-93c1-4ecf-b7e5-3be2b9f4f083"/>
  <p:tag name="MIO_UPDATE" val="True"/>
  <p:tag name="MIO_VERSION" val="02.03.2020 12:21:26"/>
  <p:tag name="MIO_DBID" val="12b0c59e-2253-4124-a5e9-470adf4cb168"/>
  <p:tag name="MIO_LASTDOWNLOADED" val="02.03.2020 12:35:41"/>
  <p:tag name="MIO_OBJECTNAME" val="Comment based keyboard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14.01.2020 14:57:10"/>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8a4a0123-6f24-4e9f-813e-bb7057ab32c9"/>
  <p:tag name="MIO_EKGUID" val="4ff9345e-a8fb-42e3-b080-ca1ede77fa86"/>
  <p:tag name="MIO_UPDATE" val="True"/>
  <p:tag name="MIO_VERSION" val="02.03.2020 12:21:26"/>
  <p:tag name="MIO_DBID" val="12b0c59e-2253-4124-a5e9-470adf4cb168"/>
  <p:tag name="MIO_LASTDOWNLOADED" val="02.03.2020 12:35:41"/>
  <p:tag name="MIO_OBJECTNAME" val="Help example"/>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81622307-4ecb-4b57-9a43-fb68fb8d8853"/>
  <p:tag name="MIO_UPDATE" val="True"/>
  <p:tag name="MIO_VERSION" val="02.03.2020 12:21:27"/>
  <p:tag name="MIO_DBID" val="12b0c59e-2253-4124-a5e9-470adf4cb168"/>
  <p:tag name="MIO_LASTDOWNLOADED" val="02.03.2020 12:35:41"/>
  <p:tag name="MIO_OBJECTNAME" val="OutputType()] Attribute"/>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57efa4fb-14cd-4828-b873-b683d561a007"/>
  <p:tag name="MIO_UPDATE" val="True"/>
  <p:tag name="MIO_VERSION" val="02.03.2020 12:21:27"/>
  <p:tag name="MIO_DBID" val="12b0c59e-2253-4124-a5e9-470adf4cb168"/>
  <p:tag name="MIO_LASTDOWNLOADED" val="02.03.2020 12:35:41"/>
  <p:tag name="MIO_OBJECTNAME" val="[OutputType()] Attribute - Example"/>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d1745f0-cf36-40a4-81b8-4357917e0e5e"/>
  <p:tag name="MIO_UPDATE" val="True"/>
  <p:tag name="MIO_VERSION" val="02.03.2020 12:21:27"/>
  <p:tag name="MIO_DBID" val="12b0c59e-2253-4124-a5e9-470adf4cb168"/>
  <p:tag name="MIO_LASTDOWNLOADED" val="02.03.2020 12:35:41"/>
  <p:tag name="MIO_OBJECTNAME" val="Questions? (4)"/>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1b48769-60a6-4b20-9767-f5ebd96cd21d"/>
  <p:tag name="MIO_UPDATE" val="True"/>
  <p:tag name="MIO_VERSION" val="02.03.2020 12:21:27"/>
  <p:tag name="MIO_DBID" val="12b0c59e-2253-4124-a5e9-470adf4cb168"/>
  <p:tag name="MIO_LASTDOWNLOADED" val="02.03.2020 12:35:41"/>
  <p:tag name="MIO_OBJECTNAME" val="Mastering parameters advanced function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9b69308f-b8df-4f18-94b8-f2afce289c93"/>
  <p:tag name="MIO_EKGUID" val="de1e2e54-48c5-4234-8101-28aee7611f21"/>
  <p:tag name="MIO_UPDATE" val="True"/>
  <p:tag name="MIO_VERSION" val="02.03.2020 12:21:27"/>
  <p:tag name="MIO_DBID" val="12b0c59e-2253-4124-a5e9-470adf4cb168"/>
  <p:tag name="MIO_LASTDOWNLOADED" val="02.03.2020 12:35:41"/>
  <p:tag name="MIO_OBJECTNAME" val="Slide 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11ad4c1f-7948-4608-b1d4-447b04252862"/>
  <p:tag name="MIO_EKGUID" val="83e15f9a-342e-4cef-a61b-83546a5a0e75"/>
  <p:tag name="MIO_UPDATE" val="True"/>
  <p:tag name="MIO_VERSION" val="02.03.2020 12:21:24"/>
  <p:tag name="MIO_DBID" val="12b0c59e-2253-4124-a5e9-470adf4cb168"/>
  <p:tag name="MIO_LASTDOWNLOADED" val="02.03.2020 12:35:37"/>
  <p:tag name="MIO_OBJECTNAME" val="Mastering parameters of advanced function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78f8cb6c-3e23-40cc-91f6-95056086bf10"/>
  <p:tag name="MIO_EKGUID" val="8a461123-9896-48af-97a5-b871e0132fe1"/>
  <p:tag name="MIO_UPDATE" val="True"/>
  <p:tag name="MIO_VERSION" val="02.03.2020 12:21:24"/>
  <p:tag name="MIO_DBID" val="12b0c59e-2253-4124-a5e9-470adf4cb168"/>
  <p:tag name="MIO_LASTDOWNLOADED" val="02.03.2020 12:35:38"/>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7500c25d-8890-4a43-bed7-06658f837939"/>
  <p:tag name="MIO_UPDATE" val="True"/>
  <p:tag name="MIO_VERSION" val="02.03.2020 12:21:24"/>
  <p:tag name="MIO_DBID" val="12b0c59e-2253-4124-a5e9-470adf4cb168"/>
  <p:tag name="MIO_LASTDOWNLOADED" val="02.03.2020 12:35:38"/>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FA118F1-230F-4135-860E-44C9F604A6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4.xml><?xml version="1.0" encoding="utf-8"?>
<ds:datastoreItem xmlns:ds="http://schemas.openxmlformats.org/officeDocument/2006/customXml" ds:itemID="{CD086AF5-CCD3-41C8-B98A-2B159789D38E}">
  <ds:schemaRefs>
    <ds:schemaRef ds:uri="Strauss.PersonalizationDefinition"/>
  </ds:schemaRefs>
</ds:datastoreItem>
</file>

<file path=customXml/itemProps5.xml><?xml version="1.0" encoding="utf-8"?>
<ds:datastoreItem xmlns:ds="http://schemas.openxmlformats.org/officeDocument/2006/customXml" ds:itemID="{CD086AF5-CCD3-41C8-B98A-2B159789D38E}">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EBCC33FC-94BB-4B1D-A4C6-D2E6A3A4B1FD}">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XX BLU Template ASD Education_XXXX_XX</Template>
  <TotalTime>1629</TotalTime>
  <Words>3826</Words>
  <Application>Microsoft Office PowerPoint</Application>
  <PresentationFormat>Widescreen</PresentationFormat>
  <Paragraphs>770</Paragraphs>
  <Slides>36</Slides>
  <Notes>31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Mastering parameters of advanced functions</vt:lpstr>
      <vt:lpstr>PowerPoint Presentation</vt:lpstr>
      <vt:lpstr>Objectives</vt:lpstr>
      <vt:lpstr>Parameter Attribute</vt:lpstr>
      <vt:lpstr>Parameter attribute syntax</vt:lpstr>
      <vt:lpstr>ParameterSetName</vt:lpstr>
      <vt:lpstr>Mandatory and position</vt:lpstr>
      <vt:lpstr>HelpMessage and Remaining Arguments</vt:lpstr>
      <vt:lpstr>Value From Remaining Arguments </vt:lpstr>
      <vt:lpstr>Value From Remaining Arguments cont.</vt:lpstr>
      <vt:lpstr>Demonstration</vt:lpstr>
      <vt:lpstr>Questions?</vt:lpstr>
      <vt:lpstr>Parameter Validation Attributes</vt:lpstr>
      <vt:lpstr>[Alias()] Attribute</vt:lpstr>
      <vt:lpstr>[ValidateSet()] Attribute</vt:lpstr>
      <vt:lpstr>Null validation attributes</vt:lpstr>
      <vt:lpstr>Not null validation attributes</vt:lpstr>
      <vt:lpstr>Count validate attributes</vt:lpstr>
      <vt:lpstr>Range and script validate attributes</vt:lpstr>
      <vt:lpstr>Demonstration</vt:lpstr>
      <vt:lpstr>Questions?</vt:lpstr>
      <vt:lpstr>Default Risk Mitigation Behavior</vt:lpstr>
      <vt:lpstr>[CmdletBinding()] Attribute - Risk Mitigation</vt:lpstr>
      <vt:lpstr>[CmdletBinding()] Attribute - Risk Mitigation cont.</vt:lpstr>
      <vt:lpstr>Supporting Risk Mitigation in Functions</vt:lpstr>
      <vt:lpstr>Supporting Risk Mitigation - Example</vt:lpstr>
      <vt:lpstr>Confirmation Severity Levels</vt:lpstr>
      <vt:lpstr>Questions?</vt:lpstr>
      <vt:lpstr>Function Comment-based Help</vt:lpstr>
      <vt:lpstr>Comment based keyboards</vt:lpstr>
      <vt:lpstr>Help example</vt:lpstr>
      <vt:lpstr>OutputType()] Attribute</vt:lpstr>
      <vt:lpstr>[OutputType()] Attribute - Example</vt:lpstr>
      <vt:lpstr>Questions?</vt:lpstr>
      <vt:lpstr>Mastering parameters advanced functions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subject>&lt;Speech title here&gt;</dc:subject>
  <dc:creator>Advanced Services Delivery</dc:creator>
  <keywords>2002</keywords>
  <dc:description>Template: Maryfj_x000d_
Formatting: _x000d_
Audience Type:</dc:description>
  <lastModifiedBy>Advanced Services Delivery</lastModifiedBy>
  <revision>66</revision>
  <dcterms:created xsi:type="dcterms:W3CDTF">2017-11-27T13:06:33.0000000Z</dcterms:created>
  <dcterms:modified xsi:type="dcterms:W3CDTF">2020-03-02T12:36:30.0000000Z</dcterms:modified>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Product">
    <vt:lpwstr/>
  </op:property>
  <op:property fmtid="{D5CDD505-2E9C-101B-9397-08002B2CF9AE}" pid="4" name="Event1">
    <vt:lpwstr>622;#Unassigned|2c8af875-f38a-40b8-a0a9-056aed3fc8c0</vt:lpwstr>
  </op:property>
  <op:property fmtid="{D5CDD505-2E9C-101B-9397-08002B2CF9AE}" pid="5" name="Audience">
    <vt:lpwstr/>
  </op:property>
  <op:property fmtid="{D5CDD505-2E9C-101B-9397-08002B2CF9AE}" pid="6" name="Event Venue">
    <vt:lpwstr/>
  </op:property>
  <op:property fmtid="{D5CDD505-2E9C-101B-9397-08002B2CF9AE}" pid="7" name="Track">
    <vt:lpwstr/>
  </op:property>
  <op:property fmtid="{D5CDD505-2E9C-101B-9397-08002B2CF9AE}" pid="8" name="Event Location">
    <vt:lpwstr/>
  </op:property>
  <op:property fmtid="{D5CDD505-2E9C-101B-9397-08002B2CF9AE}" pid="9" name="Campaign">
    <vt:lpwstr/>
  </op:property>
  <op:property fmtid="{D5CDD505-2E9C-101B-9397-08002B2CF9AE}" pid="10" name="IsMyDocuments">
    <vt:bool>true</vt:bool>
  </op:property>
  <op:property fmtid="{D5CDD505-2E9C-101B-9397-08002B2CF9AE}" pid="11" name="_dlc_DocIdItemGuid">
    <vt:lpwstr>45abd974-9be7-43c9-a6f6-92b6c2f92002</vt:lpwstr>
  </op:property>
  <op:property fmtid="{D5CDD505-2E9C-101B-9397-08002B2CF9AE}" pid="12" name="MSIP_Label_f42aa342-8706-4288-bd11-ebb85995028c_Enabled">
    <vt:lpwstr>True</vt:lpwstr>
  </op:property>
  <op:property fmtid="{D5CDD505-2E9C-101B-9397-08002B2CF9AE}" pid="13" name="MSIP_Label_f42aa342-8706-4288-bd11-ebb85995028c_SiteId">
    <vt:lpwstr>72f988bf-86f1-41af-91ab-2d7cd011db47</vt:lpwstr>
  </op:property>
  <op:property fmtid="{D5CDD505-2E9C-101B-9397-08002B2CF9AE}" pid="14" name="MSIP_Label_f42aa342-8706-4288-bd11-ebb85995028c_Owner">
    <vt:lpwstr/>
  </op:property>
  <op:property fmtid="{D5CDD505-2E9C-101B-9397-08002B2CF9AE}" pid="15" name="MSIP_Label_f42aa342-8706-4288-bd11-ebb85995028c_SetDate">
    <vt:lpwstr>2017-11-27T13:06:48.6622444Z</vt:lpwstr>
  </op:property>
  <op:property fmtid="{D5CDD505-2E9C-101B-9397-08002B2CF9AE}" pid="16" name="MSIP_Label_f42aa342-8706-4288-bd11-ebb85995028c_Name">
    <vt:lpwstr>General</vt:lpwstr>
  </op:property>
  <op:property fmtid="{D5CDD505-2E9C-101B-9397-08002B2CF9AE}" pid="17" name="MSIP_Label_f42aa342-8706-4288-bd11-ebb85995028c_Application">
    <vt:lpwstr>Microsoft Azure Information Protection</vt:lpwstr>
  </op:property>
  <op:property fmtid="{D5CDD505-2E9C-101B-9397-08002B2CF9AE}" pid="18" name="MSIP_Label_f42aa342-8706-4288-bd11-ebb85995028c_Extended_MSFT_Method">
    <vt:lpwstr>Automatic</vt:lpwstr>
  </op:property>
  <op:property fmtid="{D5CDD505-2E9C-101B-9397-08002B2CF9AE}" pid="19" name="Sensitivity">
    <vt:lpwstr>General</vt:lpwstr>
  </op:property>
</op:Properties>
</file>