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4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4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906" r:id="rId10"/>
  </p:sldMasterIdLst>
  <p:notesMasterIdLst>
    <p:notesMasterId r:id="rId55"/>
  </p:notesMasterIdLst>
  <p:sldIdLst>
    <p:sldId id="257" r:id="rId11"/>
    <p:sldId id="259" r:id="rId12"/>
    <p:sldId id="534" r:id="rId13"/>
    <p:sldId id="407" r:id="rId14"/>
    <p:sldId id="408" r:id="rId15"/>
    <p:sldId id="409" r:id="rId16"/>
    <p:sldId id="411" r:id="rId17"/>
    <p:sldId id="531" r:id="rId18"/>
    <p:sldId id="568" r:id="rId19"/>
    <p:sldId id="412" r:id="rId20"/>
    <p:sldId id="413" r:id="rId21"/>
    <p:sldId id="416" r:id="rId22"/>
    <p:sldId id="417" r:id="rId23"/>
    <p:sldId id="418" r:id="rId24"/>
    <p:sldId id="565" r:id="rId25"/>
    <p:sldId id="567" r:id="rId26"/>
    <p:sldId id="421" r:id="rId27"/>
    <p:sldId id="443" r:id="rId28"/>
    <p:sldId id="445" r:id="rId29"/>
    <p:sldId id="414" r:id="rId30"/>
    <p:sldId id="449" r:id="rId31"/>
    <p:sldId id="444" r:id="rId32"/>
    <p:sldId id="447" r:id="rId33"/>
    <p:sldId id="448" r:id="rId34"/>
    <p:sldId id="450" r:id="rId35"/>
    <p:sldId id="442" r:id="rId36"/>
    <p:sldId id="563" r:id="rId37"/>
    <p:sldId id="560" r:id="rId38"/>
    <p:sldId id="453" r:id="rId39"/>
    <p:sldId id="454" r:id="rId40"/>
    <p:sldId id="455" r:id="rId41"/>
    <p:sldId id="456" r:id="rId42"/>
    <p:sldId id="457" r:id="rId43"/>
    <p:sldId id="458" r:id="rId44"/>
    <p:sldId id="459" r:id="rId45"/>
    <p:sldId id="446" r:id="rId46"/>
    <p:sldId id="460" r:id="rId47"/>
    <p:sldId id="461" r:id="rId48"/>
    <p:sldId id="462" r:id="rId49"/>
    <p:sldId id="463" r:id="rId50"/>
    <p:sldId id="561" r:id="rId51"/>
    <p:sldId id="566" r:id="rId52"/>
    <p:sldId id="535" r:id="rId53"/>
    <p:sldId id="26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2B5E89A7-CCBB-487A-9E8E-3C9099F4BB0D}">
          <p14:sldIdLst>
            <p14:sldId id="257"/>
            <p14:sldId id="259"/>
            <p14:sldId id="534"/>
          </p14:sldIdLst>
        </p14:section>
        <p14:section name="Classes" id="{1AFBE412-0674-4A96-80F4-BDD6FB270D74}">
          <p14:sldIdLst>
            <p14:sldId id="407"/>
            <p14:sldId id="408"/>
            <p14:sldId id="409"/>
            <p14:sldId id="411"/>
            <p14:sldId id="531"/>
            <p14:sldId id="568"/>
          </p14:sldIdLst>
        </p14:section>
        <p14:section name="Class Basics" id="{E8C12980-18B4-49C7-ADF9-31A12E990DFA}">
          <p14:sldIdLst>
            <p14:sldId id="412"/>
            <p14:sldId id="413"/>
            <p14:sldId id="416"/>
            <p14:sldId id="417"/>
            <p14:sldId id="418"/>
            <p14:sldId id="565"/>
            <p14:sldId id="567"/>
          </p14:sldIdLst>
        </p14:section>
        <p14:section name="Doing More With Methods" id="{5A575A21-C9EA-447B-AD02-F5431FB30406}">
          <p14:sldIdLst>
            <p14:sldId id="421"/>
            <p14:sldId id="443"/>
            <p14:sldId id="445"/>
            <p14:sldId id="414"/>
            <p14:sldId id="449"/>
            <p14:sldId id="444"/>
            <p14:sldId id="447"/>
            <p14:sldId id="448"/>
            <p14:sldId id="450"/>
            <p14:sldId id="442"/>
            <p14:sldId id="563"/>
            <p14:sldId id="560"/>
          </p14:sldIdLst>
        </p14:section>
        <p14:section name="Advanced Object Features" id="{CF677C78-7C2A-4C40-9C39-4DD4A055EA4B}">
          <p14:sldIdLst>
            <p14:sldId id="453"/>
            <p14:sldId id="454"/>
            <p14:sldId id="455"/>
            <p14:sldId id="456"/>
            <p14:sldId id="457"/>
            <p14:sldId id="458"/>
            <p14:sldId id="459"/>
            <p14:sldId id="446"/>
            <p14:sldId id="460"/>
            <p14:sldId id="461"/>
            <p14:sldId id="462"/>
            <p14:sldId id="463"/>
            <p14:sldId id="561"/>
            <p14:sldId id="566"/>
          </p14:sldIdLst>
        </p14:section>
        <p14:section name="Lab: PowerShell Classes" id="{E05A267F-1A9C-4535-9C2D-C7974B08254F}">
          <p14:sldIdLst>
            <p14:sldId id="535"/>
            <p14:sldId id="26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C54B51B-B11F-3A38-BE84-966141B38A11}" name="Daniele De Angelis" initials="DA" userId="S::dadea@microsoft.com::923242f7-b5ee-4cfe-bd76-24f60a508424" providerId="AD"/>
  <p188:author id="{65BD7E4F-8142-13A4-5C07-CEF6D3C8332B}" name="Kory Thacher" initials="KT" userId="Kory Thacher" providerId="None"/>
  <p188:author id="{B2A16661-BB4D-38BB-A088-E7635767FF92}" name="Daniele De Angelis" initials="DA" userId="S::dadea@microsoft.com::923242f7-b5ee-4cfe-bd76-24f60a508424" providerId="AD"/>
  <p188:author id="{B90878A0-E119-45D8-39EF-FB2F174120B9}" name="Kory Thacher" initials="KT" userId="S::korythac@microsoft.com::995eb0f2-f21c-467c-a947-4f8fc26d0f2e" providerId="AD"/>
  <p188:author id="{46C7FBC5-482C-F474-A907-5575C63F128C}" name="Serge Zuidinga" initials="SZ" userId="S::sezuidin@microsoft.com::b4dd8c83-77ae-48be-82e5-cc505e9b872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aniele De Angelis" initials="DA" lastIdx="13" clrIdx="0">
    <p:extLst>
      <p:ext uri="{19B8F6BF-5375-455C-9EA6-DF929625EA0E}">
        <p15:presenceInfo xmlns:p15="http://schemas.microsoft.com/office/powerpoint/2012/main" userId="S::dadea@microsoft.com::923242f7-b5ee-4cfe-bd76-24f60a508424" providerId="AD"/>
      </p:ext>
    </p:extLst>
  </p:cmAuthor>
  <p:cmAuthor id="2" name="Kory Thacher" initials="KT" lastIdx="19" clrIdx="1">
    <p:extLst>
      <p:ext uri="{19B8F6BF-5375-455C-9EA6-DF929625EA0E}">
        <p15:presenceInfo xmlns:p15="http://schemas.microsoft.com/office/powerpoint/2012/main" userId="Kory Thacher" providerId="None"/>
      </p:ext>
    </p:extLst>
  </p:cmAuthor>
  <p:cmAuthor id="3" name="Serge Zuidinga" initials="SZ" lastIdx="4" clrIdx="2">
    <p:extLst>
      <p:ext uri="{19B8F6BF-5375-455C-9EA6-DF929625EA0E}">
        <p15:presenceInfo xmlns:p15="http://schemas.microsoft.com/office/powerpoint/2012/main" userId="S::sezuidin@microsoft.com::b4dd8c83-77ae-48be-82e5-cc505e9b87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3D2519-EE12-4185-8EBE-52FC3945837C}" v="1" dt="2020-03-02T12:22:36.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142" autoAdjust="0"/>
  </p:normalViewPr>
  <p:slideViewPr>
    <p:cSldViewPr>
      <p:cViewPr varScale="1">
        <p:scale>
          <a:sx n="37" d="100"/>
          <a:sy n="37" d="100"/>
        </p:scale>
        <p:origin x="2971" y="4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notesMaster" Target="notesMasters/notesMaster1.xml"/><Relationship Id="rId63" Type="http://schemas.microsoft.com/office/2018/10/relationships/authors" Targe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Master" Target="slideMasters/slideMaster1.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e De Angelis" userId="923242f7-b5ee-4cfe-bd76-24f60a508424" providerId="ADAL" clId="{29BC296F-C63E-4B37-A67D-6805450CD6E7}"/>
    <pc:docChg chg="modSld">
      <pc:chgData name="Daniele De Angelis" userId="923242f7-b5ee-4cfe-bd76-24f60a508424" providerId="ADAL" clId="{29BC296F-C63E-4B37-A67D-6805450CD6E7}" dt="2020-01-14T12:53:08.087" v="0"/>
      <pc:docMkLst>
        <pc:docMk/>
      </pc:docMkLst>
      <pc:sldChg chg="modTransition">
        <pc:chgData name="Daniele De Angelis" userId="923242f7-b5ee-4cfe-bd76-24f60a508424" providerId="ADAL" clId="{29BC296F-C63E-4B37-A67D-6805450CD6E7}" dt="2020-01-14T12:53:08.087" v="0"/>
        <pc:sldMkLst>
          <pc:docMk/>
          <pc:sldMk cId="4020799698" sldId="531"/>
        </pc:sldMkLst>
      </pc:sldChg>
    </pc:docChg>
  </pc:docChgLst>
  <pc:docChgLst>
    <pc:chgData name="Martijn van Geffen" userId="0d8ea57d-840a-4839-b208-007caa94e8f4" providerId="ADAL" clId="{6F4C742F-777C-46AF-80CC-50E2BDAE814E}"/>
    <pc:docChg chg="undo custSel modSld">
      <pc:chgData name="Martijn van Geffen" userId="0d8ea57d-840a-4839-b208-007caa94e8f4" providerId="ADAL" clId="{6F4C742F-777C-46AF-80CC-50E2BDAE814E}" dt="2020-01-31T10:35:44.953" v="156" actId="15"/>
      <pc:docMkLst>
        <pc:docMk/>
      </pc:docMkLst>
      <pc:sldChg chg="modNotesTx">
        <pc:chgData name="Martijn van Geffen" userId="0d8ea57d-840a-4839-b208-007caa94e8f4" providerId="ADAL" clId="{6F4C742F-777C-46AF-80CC-50E2BDAE814E}" dt="2020-01-31T10:35:44.953" v="156" actId="15"/>
        <pc:sldMkLst>
          <pc:docMk/>
          <pc:sldMk cId="889263373" sldId="561"/>
        </pc:sldMkLst>
      </pc:sldChg>
      <pc:sldChg chg="modNotesTx">
        <pc:chgData name="Martijn van Geffen" userId="0d8ea57d-840a-4839-b208-007caa94e8f4" providerId="ADAL" clId="{6F4C742F-777C-46AF-80CC-50E2BDAE814E}" dt="2020-01-31T10:32:10.573" v="77" actId="15"/>
        <pc:sldMkLst>
          <pc:docMk/>
          <pc:sldMk cId="2916855770" sldId="563"/>
        </pc:sldMkLst>
      </pc:sldChg>
      <pc:sldChg chg="modNotesTx">
        <pc:chgData name="Martijn van Geffen" userId="0d8ea57d-840a-4839-b208-007caa94e8f4" providerId="ADAL" clId="{6F4C742F-777C-46AF-80CC-50E2BDAE814E}" dt="2020-01-31T10:30:21.326" v="31" actId="20577"/>
        <pc:sldMkLst>
          <pc:docMk/>
          <pc:sldMk cId="2147158094" sldId="565"/>
        </pc:sldMkLst>
      </pc:sldChg>
    </pc:docChg>
  </pc:docChgLst>
  <pc:docChgLst>
    <pc:chgData name="Devid Treuling" userId="59319ebe-00e0-4bed-b2ef-326bd7e50483" providerId="ADAL" clId="{299AEBEC-3879-4AAA-BF99-7CA5B1E6558C}"/>
    <pc:docChg chg="custSel addSld delSld modSld delMainMaster modMainMaster modSection">
      <pc:chgData name="Devid Treuling" userId="59319ebe-00e0-4bed-b2ef-326bd7e50483" providerId="ADAL" clId="{299AEBEC-3879-4AAA-BF99-7CA5B1E6558C}" dt="2020-02-27T19:02:03.119" v="330" actId="790"/>
      <pc:docMkLst>
        <pc:docMk/>
      </pc:docMkLst>
      <pc:sldChg chg="modTransition">
        <pc:chgData name="Devid Treuling" userId="59319ebe-00e0-4bed-b2ef-326bd7e50483" providerId="ADAL" clId="{299AEBEC-3879-4AAA-BF99-7CA5B1E6558C}" dt="2020-02-27T18:31:39.608" v="94"/>
        <pc:sldMkLst>
          <pc:docMk/>
          <pc:sldMk cId="2802465554" sldId="257"/>
        </pc:sldMkLst>
      </pc:sldChg>
      <pc:sldChg chg="modTransition">
        <pc:chgData name="Devid Treuling" userId="59319ebe-00e0-4bed-b2ef-326bd7e50483" providerId="ADAL" clId="{299AEBEC-3879-4AAA-BF99-7CA5B1E6558C}" dt="2020-02-27T18:31:39.610" v="99"/>
        <pc:sldMkLst>
          <pc:docMk/>
          <pc:sldMk cId="1043761228" sldId="259"/>
        </pc:sldMkLst>
      </pc:sldChg>
      <pc:sldChg chg="modTransition">
        <pc:chgData name="Devid Treuling" userId="59319ebe-00e0-4bed-b2ef-326bd7e50483" providerId="ADAL" clId="{299AEBEC-3879-4AAA-BF99-7CA5B1E6558C}" dt="2020-02-27T18:31:39.684" v="304"/>
        <pc:sldMkLst>
          <pc:docMk/>
          <pc:sldMk cId="263094943" sldId="262"/>
        </pc:sldMkLst>
      </pc:sldChg>
      <pc:sldChg chg="modTransition">
        <pc:chgData name="Devid Treuling" userId="59319ebe-00e0-4bed-b2ef-326bd7e50483" providerId="ADAL" clId="{299AEBEC-3879-4AAA-BF99-7CA5B1E6558C}" dt="2020-02-27T18:31:39.614" v="109"/>
        <pc:sldMkLst>
          <pc:docMk/>
          <pc:sldMk cId="3120048950" sldId="407"/>
        </pc:sldMkLst>
      </pc:sldChg>
      <pc:sldChg chg="modTransition">
        <pc:chgData name="Devid Treuling" userId="59319ebe-00e0-4bed-b2ef-326bd7e50483" providerId="ADAL" clId="{299AEBEC-3879-4AAA-BF99-7CA5B1E6558C}" dt="2020-02-27T18:31:39.615" v="114"/>
        <pc:sldMkLst>
          <pc:docMk/>
          <pc:sldMk cId="506890581" sldId="408"/>
        </pc:sldMkLst>
      </pc:sldChg>
      <pc:sldChg chg="modTransition">
        <pc:chgData name="Devid Treuling" userId="59319ebe-00e0-4bed-b2ef-326bd7e50483" providerId="ADAL" clId="{299AEBEC-3879-4AAA-BF99-7CA5B1E6558C}" dt="2020-02-27T18:31:39.617" v="119"/>
        <pc:sldMkLst>
          <pc:docMk/>
          <pc:sldMk cId="843617009" sldId="409"/>
        </pc:sldMkLst>
      </pc:sldChg>
      <pc:sldChg chg="modTransition">
        <pc:chgData name="Devid Treuling" userId="59319ebe-00e0-4bed-b2ef-326bd7e50483" providerId="ADAL" clId="{299AEBEC-3879-4AAA-BF99-7CA5B1E6558C}" dt="2020-02-27T18:31:39.620" v="124"/>
        <pc:sldMkLst>
          <pc:docMk/>
          <pc:sldMk cId="10510020" sldId="411"/>
        </pc:sldMkLst>
      </pc:sldChg>
      <pc:sldChg chg="modTransition">
        <pc:chgData name="Devid Treuling" userId="59319ebe-00e0-4bed-b2ef-326bd7e50483" providerId="ADAL" clId="{299AEBEC-3879-4AAA-BF99-7CA5B1E6558C}" dt="2020-02-27T18:31:39.624" v="134"/>
        <pc:sldMkLst>
          <pc:docMk/>
          <pc:sldMk cId="3935823690" sldId="412"/>
        </pc:sldMkLst>
      </pc:sldChg>
      <pc:sldChg chg="modTransition">
        <pc:chgData name="Devid Treuling" userId="59319ebe-00e0-4bed-b2ef-326bd7e50483" providerId="ADAL" clId="{299AEBEC-3879-4AAA-BF99-7CA5B1E6558C}" dt="2020-02-27T18:31:39.626" v="139"/>
        <pc:sldMkLst>
          <pc:docMk/>
          <pc:sldMk cId="4069806635" sldId="413"/>
        </pc:sldMkLst>
      </pc:sldChg>
      <pc:sldChg chg="modTransition">
        <pc:chgData name="Devid Treuling" userId="59319ebe-00e0-4bed-b2ef-326bd7e50483" providerId="ADAL" clId="{299AEBEC-3879-4AAA-BF99-7CA5B1E6558C}" dt="2020-02-27T18:31:39.642" v="184"/>
        <pc:sldMkLst>
          <pc:docMk/>
          <pc:sldMk cId="1341317864" sldId="414"/>
        </pc:sldMkLst>
      </pc:sldChg>
      <pc:sldChg chg="modTransition">
        <pc:chgData name="Devid Treuling" userId="59319ebe-00e0-4bed-b2ef-326bd7e50483" providerId="ADAL" clId="{299AEBEC-3879-4AAA-BF99-7CA5B1E6558C}" dt="2020-02-27T18:31:39.628" v="144"/>
        <pc:sldMkLst>
          <pc:docMk/>
          <pc:sldMk cId="3260200699" sldId="416"/>
        </pc:sldMkLst>
      </pc:sldChg>
      <pc:sldChg chg="modTransition">
        <pc:chgData name="Devid Treuling" userId="59319ebe-00e0-4bed-b2ef-326bd7e50483" providerId="ADAL" clId="{299AEBEC-3879-4AAA-BF99-7CA5B1E6558C}" dt="2020-02-27T18:31:39.630" v="149"/>
        <pc:sldMkLst>
          <pc:docMk/>
          <pc:sldMk cId="1220898103" sldId="417"/>
        </pc:sldMkLst>
      </pc:sldChg>
      <pc:sldChg chg="modTransition">
        <pc:chgData name="Devid Treuling" userId="59319ebe-00e0-4bed-b2ef-326bd7e50483" providerId="ADAL" clId="{299AEBEC-3879-4AAA-BF99-7CA5B1E6558C}" dt="2020-02-27T18:31:39.632" v="154"/>
        <pc:sldMkLst>
          <pc:docMk/>
          <pc:sldMk cId="710583025" sldId="418"/>
        </pc:sldMkLst>
      </pc:sldChg>
      <pc:sldChg chg="modTransition">
        <pc:chgData name="Devid Treuling" userId="59319ebe-00e0-4bed-b2ef-326bd7e50483" providerId="ADAL" clId="{299AEBEC-3879-4AAA-BF99-7CA5B1E6558C}" dt="2020-02-27T18:31:39.638" v="169"/>
        <pc:sldMkLst>
          <pc:docMk/>
          <pc:sldMk cId="1517289038" sldId="421"/>
        </pc:sldMkLst>
      </pc:sldChg>
      <pc:sldChg chg="modTransition">
        <pc:chgData name="Devid Treuling" userId="59319ebe-00e0-4bed-b2ef-326bd7e50483" providerId="ADAL" clId="{299AEBEC-3879-4AAA-BF99-7CA5B1E6558C}" dt="2020-02-27T18:31:39.652" v="214"/>
        <pc:sldMkLst>
          <pc:docMk/>
          <pc:sldMk cId="305773081" sldId="442"/>
        </pc:sldMkLst>
      </pc:sldChg>
      <pc:sldChg chg="modTransition">
        <pc:chgData name="Devid Treuling" userId="59319ebe-00e0-4bed-b2ef-326bd7e50483" providerId="ADAL" clId="{299AEBEC-3879-4AAA-BF99-7CA5B1E6558C}" dt="2020-02-27T18:31:39.639" v="174"/>
        <pc:sldMkLst>
          <pc:docMk/>
          <pc:sldMk cId="2684056388" sldId="443"/>
        </pc:sldMkLst>
      </pc:sldChg>
      <pc:sldChg chg="modTransition">
        <pc:chgData name="Devid Treuling" userId="59319ebe-00e0-4bed-b2ef-326bd7e50483" providerId="ADAL" clId="{299AEBEC-3879-4AAA-BF99-7CA5B1E6558C}" dt="2020-02-27T18:31:39.646" v="194"/>
        <pc:sldMkLst>
          <pc:docMk/>
          <pc:sldMk cId="307633589" sldId="444"/>
        </pc:sldMkLst>
      </pc:sldChg>
      <pc:sldChg chg="modTransition">
        <pc:chgData name="Devid Treuling" userId="59319ebe-00e0-4bed-b2ef-326bd7e50483" providerId="ADAL" clId="{299AEBEC-3879-4AAA-BF99-7CA5B1E6558C}" dt="2020-02-27T18:31:39.641" v="179"/>
        <pc:sldMkLst>
          <pc:docMk/>
          <pc:sldMk cId="2696484850" sldId="445"/>
        </pc:sldMkLst>
      </pc:sldChg>
      <pc:sldChg chg="modTransition">
        <pc:chgData name="Devid Treuling" userId="59319ebe-00e0-4bed-b2ef-326bd7e50483" providerId="ADAL" clId="{299AEBEC-3879-4AAA-BF99-7CA5B1E6558C}" dt="2020-02-27T18:31:39.669" v="264"/>
        <pc:sldMkLst>
          <pc:docMk/>
          <pc:sldMk cId="335155126" sldId="446"/>
        </pc:sldMkLst>
      </pc:sldChg>
      <pc:sldChg chg="modTransition">
        <pc:chgData name="Devid Treuling" userId="59319ebe-00e0-4bed-b2ef-326bd7e50483" providerId="ADAL" clId="{299AEBEC-3879-4AAA-BF99-7CA5B1E6558C}" dt="2020-02-27T18:31:39.648" v="199"/>
        <pc:sldMkLst>
          <pc:docMk/>
          <pc:sldMk cId="3670793471" sldId="447"/>
        </pc:sldMkLst>
      </pc:sldChg>
      <pc:sldChg chg="modTransition">
        <pc:chgData name="Devid Treuling" userId="59319ebe-00e0-4bed-b2ef-326bd7e50483" providerId="ADAL" clId="{299AEBEC-3879-4AAA-BF99-7CA5B1E6558C}" dt="2020-02-27T18:31:39.649" v="204"/>
        <pc:sldMkLst>
          <pc:docMk/>
          <pc:sldMk cId="2990225824" sldId="448"/>
        </pc:sldMkLst>
      </pc:sldChg>
      <pc:sldChg chg="modTransition">
        <pc:chgData name="Devid Treuling" userId="59319ebe-00e0-4bed-b2ef-326bd7e50483" providerId="ADAL" clId="{299AEBEC-3879-4AAA-BF99-7CA5B1E6558C}" dt="2020-02-27T18:31:39.644" v="189"/>
        <pc:sldMkLst>
          <pc:docMk/>
          <pc:sldMk cId="852760395" sldId="449"/>
        </pc:sldMkLst>
      </pc:sldChg>
      <pc:sldChg chg="modTransition">
        <pc:chgData name="Devid Treuling" userId="59319ebe-00e0-4bed-b2ef-326bd7e50483" providerId="ADAL" clId="{299AEBEC-3879-4AAA-BF99-7CA5B1E6558C}" dt="2020-02-27T18:31:39.651" v="209"/>
        <pc:sldMkLst>
          <pc:docMk/>
          <pc:sldMk cId="1225187976" sldId="450"/>
        </pc:sldMkLst>
      </pc:sldChg>
      <pc:sldChg chg="modTransition">
        <pc:chgData name="Devid Treuling" userId="59319ebe-00e0-4bed-b2ef-326bd7e50483" providerId="ADAL" clId="{299AEBEC-3879-4AAA-BF99-7CA5B1E6558C}" dt="2020-02-27T18:31:39.657" v="229"/>
        <pc:sldMkLst>
          <pc:docMk/>
          <pc:sldMk cId="732047657" sldId="453"/>
        </pc:sldMkLst>
      </pc:sldChg>
      <pc:sldChg chg="modTransition">
        <pc:chgData name="Devid Treuling" userId="59319ebe-00e0-4bed-b2ef-326bd7e50483" providerId="ADAL" clId="{299AEBEC-3879-4AAA-BF99-7CA5B1E6558C}" dt="2020-02-27T18:31:39.659" v="234"/>
        <pc:sldMkLst>
          <pc:docMk/>
          <pc:sldMk cId="2842243261" sldId="454"/>
        </pc:sldMkLst>
      </pc:sldChg>
      <pc:sldChg chg="modTransition">
        <pc:chgData name="Devid Treuling" userId="59319ebe-00e0-4bed-b2ef-326bd7e50483" providerId="ADAL" clId="{299AEBEC-3879-4AAA-BF99-7CA5B1E6558C}" dt="2020-02-27T18:31:39.661" v="239"/>
        <pc:sldMkLst>
          <pc:docMk/>
          <pc:sldMk cId="2896902129" sldId="455"/>
        </pc:sldMkLst>
      </pc:sldChg>
      <pc:sldChg chg="modTransition">
        <pc:chgData name="Devid Treuling" userId="59319ebe-00e0-4bed-b2ef-326bd7e50483" providerId="ADAL" clId="{299AEBEC-3879-4AAA-BF99-7CA5B1E6558C}" dt="2020-02-27T18:31:39.662" v="244"/>
        <pc:sldMkLst>
          <pc:docMk/>
          <pc:sldMk cId="785924209" sldId="456"/>
        </pc:sldMkLst>
      </pc:sldChg>
      <pc:sldChg chg="modTransition">
        <pc:chgData name="Devid Treuling" userId="59319ebe-00e0-4bed-b2ef-326bd7e50483" providerId="ADAL" clId="{299AEBEC-3879-4AAA-BF99-7CA5B1E6558C}" dt="2020-02-27T18:31:39.664" v="249"/>
        <pc:sldMkLst>
          <pc:docMk/>
          <pc:sldMk cId="2498343342" sldId="457"/>
        </pc:sldMkLst>
      </pc:sldChg>
      <pc:sldChg chg="modTransition">
        <pc:chgData name="Devid Treuling" userId="59319ebe-00e0-4bed-b2ef-326bd7e50483" providerId="ADAL" clId="{299AEBEC-3879-4AAA-BF99-7CA5B1E6558C}" dt="2020-02-27T18:31:39.666" v="254"/>
        <pc:sldMkLst>
          <pc:docMk/>
          <pc:sldMk cId="2210346987" sldId="458"/>
        </pc:sldMkLst>
      </pc:sldChg>
      <pc:sldChg chg="modTransition">
        <pc:chgData name="Devid Treuling" userId="59319ebe-00e0-4bed-b2ef-326bd7e50483" providerId="ADAL" clId="{299AEBEC-3879-4AAA-BF99-7CA5B1E6558C}" dt="2020-02-27T18:31:39.668" v="259"/>
        <pc:sldMkLst>
          <pc:docMk/>
          <pc:sldMk cId="2548593723" sldId="459"/>
        </pc:sldMkLst>
      </pc:sldChg>
      <pc:sldChg chg="modTransition">
        <pc:chgData name="Devid Treuling" userId="59319ebe-00e0-4bed-b2ef-326bd7e50483" providerId="ADAL" clId="{299AEBEC-3879-4AAA-BF99-7CA5B1E6558C}" dt="2020-02-27T18:31:39.671" v="269"/>
        <pc:sldMkLst>
          <pc:docMk/>
          <pc:sldMk cId="3126108764" sldId="460"/>
        </pc:sldMkLst>
      </pc:sldChg>
      <pc:sldChg chg="modTransition">
        <pc:chgData name="Devid Treuling" userId="59319ebe-00e0-4bed-b2ef-326bd7e50483" providerId="ADAL" clId="{299AEBEC-3879-4AAA-BF99-7CA5B1E6558C}" dt="2020-02-27T18:31:39.673" v="274"/>
        <pc:sldMkLst>
          <pc:docMk/>
          <pc:sldMk cId="4294873526" sldId="461"/>
        </pc:sldMkLst>
      </pc:sldChg>
      <pc:sldChg chg="modTransition">
        <pc:chgData name="Devid Treuling" userId="59319ebe-00e0-4bed-b2ef-326bd7e50483" providerId="ADAL" clId="{299AEBEC-3879-4AAA-BF99-7CA5B1E6558C}" dt="2020-02-27T18:31:39.675" v="279"/>
        <pc:sldMkLst>
          <pc:docMk/>
          <pc:sldMk cId="2759278249" sldId="462"/>
        </pc:sldMkLst>
      </pc:sldChg>
      <pc:sldChg chg="modTransition">
        <pc:chgData name="Devid Treuling" userId="59319ebe-00e0-4bed-b2ef-326bd7e50483" providerId="ADAL" clId="{299AEBEC-3879-4AAA-BF99-7CA5B1E6558C}" dt="2020-02-27T18:31:39.677" v="284"/>
        <pc:sldMkLst>
          <pc:docMk/>
          <pc:sldMk cId="2316577594" sldId="463"/>
        </pc:sldMkLst>
      </pc:sldChg>
      <pc:sldChg chg="modTransition">
        <pc:chgData name="Devid Treuling" userId="59319ebe-00e0-4bed-b2ef-326bd7e50483" providerId="ADAL" clId="{299AEBEC-3879-4AAA-BF99-7CA5B1E6558C}" dt="2020-02-27T18:31:39.622" v="129"/>
        <pc:sldMkLst>
          <pc:docMk/>
          <pc:sldMk cId="4020799698" sldId="531"/>
        </pc:sldMkLst>
      </pc:sldChg>
      <pc:sldChg chg="modTransition">
        <pc:chgData name="Devid Treuling" userId="59319ebe-00e0-4bed-b2ef-326bd7e50483" providerId="ADAL" clId="{299AEBEC-3879-4AAA-BF99-7CA5B1E6558C}" dt="2020-02-27T18:31:39.612" v="104"/>
        <pc:sldMkLst>
          <pc:docMk/>
          <pc:sldMk cId="3759673630" sldId="534"/>
        </pc:sldMkLst>
      </pc:sldChg>
      <pc:sldChg chg="modTransition">
        <pc:chgData name="Devid Treuling" userId="59319ebe-00e0-4bed-b2ef-326bd7e50483" providerId="ADAL" clId="{299AEBEC-3879-4AAA-BF99-7CA5B1E6558C}" dt="2020-02-27T18:31:39.682" v="299"/>
        <pc:sldMkLst>
          <pc:docMk/>
          <pc:sldMk cId="2521531175" sldId="535"/>
        </pc:sldMkLst>
      </pc:sldChg>
      <pc:sldChg chg="modTransition">
        <pc:chgData name="Devid Treuling" userId="59319ebe-00e0-4bed-b2ef-326bd7e50483" providerId="ADAL" clId="{299AEBEC-3879-4AAA-BF99-7CA5B1E6558C}" dt="2020-02-27T18:31:39.655" v="224"/>
        <pc:sldMkLst>
          <pc:docMk/>
          <pc:sldMk cId="35938194" sldId="560"/>
        </pc:sldMkLst>
      </pc:sldChg>
      <pc:sldChg chg="modTransition">
        <pc:chgData name="Devid Treuling" userId="59319ebe-00e0-4bed-b2ef-326bd7e50483" providerId="ADAL" clId="{299AEBEC-3879-4AAA-BF99-7CA5B1E6558C}" dt="2020-02-27T18:31:39.678" v="289"/>
        <pc:sldMkLst>
          <pc:docMk/>
          <pc:sldMk cId="889263373" sldId="561"/>
        </pc:sldMkLst>
      </pc:sldChg>
      <pc:sldChg chg="modTransition">
        <pc:chgData name="Devid Treuling" userId="59319ebe-00e0-4bed-b2ef-326bd7e50483" providerId="ADAL" clId="{299AEBEC-3879-4AAA-BF99-7CA5B1E6558C}" dt="2020-02-27T18:31:39.654" v="219"/>
        <pc:sldMkLst>
          <pc:docMk/>
          <pc:sldMk cId="2916855770" sldId="563"/>
        </pc:sldMkLst>
      </pc:sldChg>
      <pc:sldChg chg="modTransition">
        <pc:chgData name="Devid Treuling" userId="59319ebe-00e0-4bed-b2ef-326bd7e50483" providerId="ADAL" clId="{299AEBEC-3879-4AAA-BF99-7CA5B1E6558C}" dt="2020-02-27T18:31:39.634" v="159"/>
        <pc:sldMkLst>
          <pc:docMk/>
          <pc:sldMk cId="2147158094" sldId="565"/>
        </pc:sldMkLst>
      </pc:sldChg>
      <pc:sldChg chg="modTransition">
        <pc:chgData name="Devid Treuling" userId="59319ebe-00e0-4bed-b2ef-326bd7e50483" providerId="ADAL" clId="{299AEBEC-3879-4AAA-BF99-7CA5B1E6558C}" dt="2020-02-27T18:31:39.680" v="294"/>
        <pc:sldMkLst>
          <pc:docMk/>
          <pc:sldMk cId="330117532" sldId="566"/>
        </pc:sldMkLst>
      </pc:sldChg>
      <pc:sldChg chg="modTransition">
        <pc:chgData name="Devid Treuling" userId="59319ebe-00e0-4bed-b2ef-326bd7e50483" providerId="ADAL" clId="{299AEBEC-3879-4AAA-BF99-7CA5B1E6558C}" dt="2020-02-27T18:31:39.636" v="164"/>
        <pc:sldMkLst>
          <pc:docMk/>
          <pc:sldMk cId="3245787950" sldId="567"/>
        </pc:sldMkLst>
      </pc:sldChg>
      <pc:sldChg chg="modSp add mod modNotes">
        <pc:chgData name="Devid Treuling" userId="59319ebe-00e0-4bed-b2ef-326bd7e50483" providerId="ADAL" clId="{299AEBEC-3879-4AAA-BF99-7CA5B1E6558C}" dt="2020-02-27T19:02:03.119" v="330" actId="790"/>
        <pc:sldMkLst>
          <pc:docMk/>
          <pc:sldMk cId="3475444400" sldId="568"/>
        </pc:sldMkLst>
        <pc:spChg chg="mod">
          <ac:chgData name="Devid Treuling" userId="59319ebe-00e0-4bed-b2ef-326bd7e50483" providerId="ADAL" clId="{299AEBEC-3879-4AAA-BF99-7CA5B1E6558C}" dt="2020-02-27T19:02:03.098" v="325" actId="790"/>
          <ac:spMkLst>
            <pc:docMk/>
            <pc:sldMk cId="3475444400" sldId="568"/>
            <ac:spMk id="2" creationId="{4615BB0C-211A-4A6B-A4FE-D9C725309C49}"/>
          </ac:spMkLst>
        </pc:spChg>
      </pc:sldChg>
      <pc:sldChg chg="add del modTransition">
        <pc:chgData name="Devid Treuling" userId="59319ebe-00e0-4bed-b2ef-326bd7e50483" providerId="ADAL" clId="{299AEBEC-3879-4AAA-BF99-7CA5B1E6558C}" dt="2020-02-27T18:31:39.727" v="322" actId="2696"/>
        <pc:sldMkLst>
          <pc:docMk/>
          <pc:sldMk cId="4238828149" sldId="568"/>
        </pc:sldMkLst>
      </pc:sldChg>
      <pc:sldChg chg="add del">
        <pc:chgData name="Devid Treuling" userId="59319ebe-00e0-4bed-b2ef-326bd7e50483" providerId="ADAL" clId="{299AEBEC-3879-4AAA-BF99-7CA5B1E6558C}" dt="2020-02-27T18:31:39.467" v="75" actId="2696"/>
        <pc:sldMkLst>
          <pc:docMk/>
          <pc:sldMk cId="92198257" sldId="569"/>
        </pc:sldMkLst>
      </pc:sldChg>
      <pc:sldChg chg="add del">
        <pc:chgData name="Devid Treuling" userId="59319ebe-00e0-4bed-b2ef-326bd7e50483" providerId="ADAL" clId="{299AEBEC-3879-4AAA-BF99-7CA5B1E6558C}" dt="2020-02-27T18:31:39.504" v="83" actId="2696"/>
        <pc:sldMkLst>
          <pc:docMk/>
          <pc:sldMk cId="125682429" sldId="569"/>
        </pc:sldMkLst>
      </pc:sldChg>
      <pc:sldChg chg="add del">
        <pc:chgData name="Devid Treuling" userId="59319ebe-00e0-4bed-b2ef-326bd7e50483" providerId="ADAL" clId="{299AEBEC-3879-4AAA-BF99-7CA5B1E6558C}" dt="2020-02-27T18:31:39.373" v="55" actId="2696"/>
        <pc:sldMkLst>
          <pc:docMk/>
          <pc:sldMk cId="241202241" sldId="569"/>
        </pc:sldMkLst>
      </pc:sldChg>
      <pc:sldChg chg="add del">
        <pc:chgData name="Devid Treuling" userId="59319ebe-00e0-4bed-b2ef-326bd7e50483" providerId="ADAL" clId="{299AEBEC-3879-4AAA-BF99-7CA5B1E6558C}" dt="2020-02-27T18:31:39.242" v="25" actId="2696"/>
        <pc:sldMkLst>
          <pc:docMk/>
          <pc:sldMk cId="252703977" sldId="569"/>
        </pc:sldMkLst>
      </pc:sldChg>
      <pc:sldChg chg="add del">
        <pc:chgData name="Devid Treuling" userId="59319ebe-00e0-4bed-b2ef-326bd7e50483" providerId="ADAL" clId="{299AEBEC-3879-4AAA-BF99-7CA5B1E6558C}" dt="2020-02-27T18:31:39.340" v="47" actId="2696"/>
        <pc:sldMkLst>
          <pc:docMk/>
          <pc:sldMk cId="299960839" sldId="569"/>
        </pc:sldMkLst>
      </pc:sldChg>
      <pc:sldChg chg="add del">
        <pc:chgData name="Devid Treuling" userId="59319ebe-00e0-4bed-b2ef-326bd7e50483" providerId="ADAL" clId="{299AEBEC-3879-4AAA-BF99-7CA5B1E6558C}" dt="2020-02-27T18:31:39.233" v="23" actId="2696"/>
        <pc:sldMkLst>
          <pc:docMk/>
          <pc:sldMk cId="311143260" sldId="569"/>
        </pc:sldMkLst>
      </pc:sldChg>
      <pc:sldChg chg="add del">
        <pc:chgData name="Devid Treuling" userId="59319ebe-00e0-4bed-b2ef-326bd7e50483" providerId="ADAL" clId="{299AEBEC-3879-4AAA-BF99-7CA5B1E6558C}" dt="2020-02-27T18:31:39.558" v="89" actId="2696"/>
        <pc:sldMkLst>
          <pc:docMk/>
          <pc:sldMk cId="398148801" sldId="569"/>
        </pc:sldMkLst>
      </pc:sldChg>
      <pc:sldChg chg="add del">
        <pc:chgData name="Devid Treuling" userId="59319ebe-00e0-4bed-b2ef-326bd7e50483" providerId="ADAL" clId="{299AEBEC-3879-4AAA-BF99-7CA5B1E6558C}" dt="2020-02-27T18:31:39.429" v="67" actId="2696"/>
        <pc:sldMkLst>
          <pc:docMk/>
          <pc:sldMk cId="443378721" sldId="569"/>
        </pc:sldMkLst>
      </pc:sldChg>
      <pc:sldChg chg="add del">
        <pc:chgData name="Devid Treuling" userId="59319ebe-00e0-4bed-b2ef-326bd7e50483" providerId="ADAL" clId="{299AEBEC-3879-4AAA-BF99-7CA5B1E6558C}" dt="2020-02-27T18:31:39.331" v="45" actId="2696"/>
        <pc:sldMkLst>
          <pc:docMk/>
          <pc:sldMk cId="531080538" sldId="569"/>
        </pc:sldMkLst>
      </pc:sldChg>
      <pc:sldChg chg="add del">
        <pc:chgData name="Devid Treuling" userId="59319ebe-00e0-4bed-b2ef-326bd7e50483" providerId="ADAL" clId="{299AEBEC-3879-4AAA-BF99-7CA5B1E6558C}" dt="2020-02-27T18:31:39.295" v="37" actId="2696"/>
        <pc:sldMkLst>
          <pc:docMk/>
          <pc:sldMk cId="555217765" sldId="569"/>
        </pc:sldMkLst>
      </pc:sldChg>
      <pc:sldChg chg="add del">
        <pc:chgData name="Devid Treuling" userId="59319ebe-00e0-4bed-b2ef-326bd7e50483" providerId="ADAL" clId="{299AEBEC-3879-4AAA-BF99-7CA5B1E6558C}" dt="2020-02-27T18:31:39.268" v="31" actId="2696"/>
        <pc:sldMkLst>
          <pc:docMk/>
          <pc:sldMk cId="642088607" sldId="569"/>
        </pc:sldMkLst>
      </pc:sldChg>
      <pc:sldChg chg="add del">
        <pc:chgData name="Devid Treuling" userId="59319ebe-00e0-4bed-b2ef-326bd7e50483" providerId="ADAL" clId="{299AEBEC-3879-4AAA-BF99-7CA5B1E6558C}" dt="2020-02-27T18:31:39.259" v="29" actId="2696"/>
        <pc:sldMkLst>
          <pc:docMk/>
          <pc:sldMk cId="791287787" sldId="569"/>
        </pc:sldMkLst>
      </pc:sldChg>
      <pc:sldChg chg="add del">
        <pc:chgData name="Devid Treuling" userId="59319ebe-00e0-4bed-b2ef-326bd7e50483" providerId="ADAL" clId="{299AEBEC-3879-4AAA-BF99-7CA5B1E6558C}" dt="2020-02-27T18:31:39.391" v="59" actId="2696"/>
        <pc:sldMkLst>
          <pc:docMk/>
          <pc:sldMk cId="889319841" sldId="569"/>
        </pc:sldMkLst>
      </pc:sldChg>
      <pc:sldChg chg="add del">
        <pc:chgData name="Devid Treuling" userId="59319ebe-00e0-4bed-b2ef-326bd7e50483" providerId="ADAL" clId="{299AEBEC-3879-4AAA-BF99-7CA5B1E6558C}" dt="2020-02-27T18:31:39.225" v="21" actId="2696"/>
        <pc:sldMkLst>
          <pc:docMk/>
          <pc:sldMk cId="891063689" sldId="569"/>
        </pc:sldMkLst>
      </pc:sldChg>
      <pc:sldChg chg="add del">
        <pc:chgData name="Devid Treuling" userId="59319ebe-00e0-4bed-b2ef-326bd7e50483" providerId="ADAL" clId="{299AEBEC-3879-4AAA-BF99-7CA5B1E6558C}" dt="2020-02-27T18:31:39.154" v="7" actId="2696"/>
        <pc:sldMkLst>
          <pc:docMk/>
          <pc:sldMk cId="899971517" sldId="569"/>
        </pc:sldMkLst>
      </pc:sldChg>
      <pc:sldChg chg="add del">
        <pc:chgData name="Devid Treuling" userId="59319ebe-00e0-4bed-b2ef-326bd7e50483" providerId="ADAL" clId="{299AEBEC-3879-4AAA-BF99-7CA5B1E6558C}" dt="2020-02-27T18:31:39.250" v="27" actId="2696"/>
        <pc:sldMkLst>
          <pc:docMk/>
          <pc:sldMk cId="925873591" sldId="569"/>
        </pc:sldMkLst>
      </pc:sldChg>
      <pc:sldChg chg="add del">
        <pc:chgData name="Devid Treuling" userId="59319ebe-00e0-4bed-b2ef-326bd7e50483" providerId="ADAL" clId="{299AEBEC-3879-4AAA-BF99-7CA5B1E6558C}" dt="2020-02-27T18:31:39.487" v="79" actId="2696"/>
        <pc:sldMkLst>
          <pc:docMk/>
          <pc:sldMk cId="993382664" sldId="569"/>
        </pc:sldMkLst>
      </pc:sldChg>
      <pc:sldChg chg="add del">
        <pc:chgData name="Devid Treuling" userId="59319ebe-00e0-4bed-b2ef-326bd7e50483" providerId="ADAL" clId="{299AEBEC-3879-4AAA-BF99-7CA5B1E6558C}" dt="2020-02-27T18:31:39.216" v="19" actId="2696"/>
        <pc:sldMkLst>
          <pc:docMk/>
          <pc:sldMk cId="1115290845" sldId="569"/>
        </pc:sldMkLst>
      </pc:sldChg>
      <pc:sldChg chg="add del">
        <pc:chgData name="Devid Treuling" userId="59319ebe-00e0-4bed-b2ef-326bd7e50483" providerId="ADAL" clId="{299AEBEC-3879-4AAA-BF99-7CA5B1E6558C}" dt="2020-02-27T18:31:39.438" v="69" actId="2696"/>
        <pc:sldMkLst>
          <pc:docMk/>
          <pc:sldMk cId="1179702700" sldId="569"/>
        </pc:sldMkLst>
      </pc:sldChg>
      <pc:sldChg chg="add del">
        <pc:chgData name="Devid Treuling" userId="59319ebe-00e0-4bed-b2ef-326bd7e50483" providerId="ADAL" clId="{299AEBEC-3879-4AAA-BF99-7CA5B1E6558C}" dt="2020-02-27T18:31:39.382" v="57" actId="2696"/>
        <pc:sldMkLst>
          <pc:docMk/>
          <pc:sldMk cId="1341466297" sldId="569"/>
        </pc:sldMkLst>
      </pc:sldChg>
      <pc:sldChg chg="add del">
        <pc:chgData name="Devid Treuling" userId="59319ebe-00e0-4bed-b2ef-326bd7e50483" providerId="ADAL" clId="{299AEBEC-3879-4AAA-BF99-7CA5B1E6558C}" dt="2020-02-27T18:31:39.186" v="13" actId="2696"/>
        <pc:sldMkLst>
          <pc:docMk/>
          <pc:sldMk cId="1882589904" sldId="569"/>
        </pc:sldMkLst>
      </pc:sldChg>
      <pc:sldChg chg="add del">
        <pc:chgData name="Devid Treuling" userId="59319ebe-00e0-4bed-b2ef-326bd7e50483" providerId="ADAL" clId="{299AEBEC-3879-4AAA-BF99-7CA5B1E6558C}" dt="2020-02-27T18:31:39.277" v="33" actId="2696"/>
        <pc:sldMkLst>
          <pc:docMk/>
          <pc:sldMk cId="1899797550" sldId="569"/>
        </pc:sldMkLst>
      </pc:sldChg>
      <pc:sldChg chg="add del">
        <pc:chgData name="Devid Treuling" userId="59319ebe-00e0-4bed-b2ef-326bd7e50483" providerId="ADAL" clId="{299AEBEC-3879-4AAA-BF99-7CA5B1E6558C}" dt="2020-02-27T18:31:39.348" v="49" actId="2696"/>
        <pc:sldMkLst>
          <pc:docMk/>
          <pc:sldMk cId="2072317902" sldId="569"/>
        </pc:sldMkLst>
      </pc:sldChg>
      <pc:sldChg chg="add del">
        <pc:chgData name="Devid Treuling" userId="59319ebe-00e0-4bed-b2ef-326bd7e50483" providerId="ADAL" clId="{299AEBEC-3879-4AAA-BF99-7CA5B1E6558C}" dt="2020-02-27T18:31:39.313" v="41" actId="2696"/>
        <pc:sldMkLst>
          <pc:docMk/>
          <pc:sldMk cId="2180743009" sldId="569"/>
        </pc:sldMkLst>
      </pc:sldChg>
      <pc:sldChg chg="add del">
        <pc:chgData name="Devid Treuling" userId="59319ebe-00e0-4bed-b2ef-326bd7e50483" providerId="ADAL" clId="{299AEBEC-3879-4AAA-BF99-7CA5B1E6558C}" dt="2020-02-27T18:31:39.548" v="87" actId="2696"/>
        <pc:sldMkLst>
          <pc:docMk/>
          <pc:sldMk cId="2255792188" sldId="569"/>
        </pc:sldMkLst>
      </pc:sldChg>
      <pc:sldChg chg="add del">
        <pc:chgData name="Devid Treuling" userId="59319ebe-00e0-4bed-b2ef-326bd7e50483" providerId="ADAL" clId="{299AEBEC-3879-4AAA-BF99-7CA5B1E6558C}" dt="2020-02-27T18:31:39.208" v="17" actId="2696"/>
        <pc:sldMkLst>
          <pc:docMk/>
          <pc:sldMk cId="2321232837" sldId="569"/>
        </pc:sldMkLst>
      </pc:sldChg>
      <pc:sldChg chg="add del">
        <pc:chgData name="Devid Treuling" userId="59319ebe-00e0-4bed-b2ef-326bd7e50483" providerId="ADAL" clId="{299AEBEC-3879-4AAA-BF99-7CA5B1E6558C}" dt="2020-02-27T18:31:39.421" v="65" actId="2696"/>
        <pc:sldMkLst>
          <pc:docMk/>
          <pc:sldMk cId="2558772617" sldId="569"/>
        </pc:sldMkLst>
      </pc:sldChg>
      <pc:sldChg chg="add del">
        <pc:chgData name="Devid Treuling" userId="59319ebe-00e0-4bed-b2ef-326bd7e50483" providerId="ADAL" clId="{299AEBEC-3879-4AAA-BF99-7CA5B1E6558C}" dt="2020-02-27T18:31:39.448" v="71" actId="2696"/>
        <pc:sldMkLst>
          <pc:docMk/>
          <pc:sldMk cId="2602585749" sldId="569"/>
        </pc:sldMkLst>
      </pc:sldChg>
      <pc:sldChg chg="add del">
        <pc:chgData name="Devid Treuling" userId="59319ebe-00e0-4bed-b2ef-326bd7e50483" providerId="ADAL" clId="{299AEBEC-3879-4AAA-BF99-7CA5B1E6558C}" dt="2020-02-27T18:31:39.304" v="39" actId="2696"/>
        <pc:sldMkLst>
          <pc:docMk/>
          <pc:sldMk cId="2774116307" sldId="569"/>
        </pc:sldMkLst>
      </pc:sldChg>
      <pc:sldChg chg="add del">
        <pc:chgData name="Devid Treuling" userId="59319ebe-00e0-4bed-b2ef-326bd7e50483" providerId="ADAL" clId="{299AEBEC-3879-4AAA-BF99-7CA5B1E6558C}" dt="2020-02-27T18:31:39.321" v="43" actId="2696"/>
        <pc:sldMkLst>
          <pc:docMk/>
          <pc:sldMk cId="2815555179" sldId="569"/>
        </pc:sldMkLst>
      </pc:sldChg>
      <pc:sldChg chg="add del">
        <pc:chgData name="Devid Treuling" userId="59319ebe-00e0-4bed-b2ef-326bd7e50483" providerId="ADAL" clId="{299AEBEC-3879-4AAA-BF99-7CA5B1E6558C}" dt="2020-02-27T18:31:39.198" v="15" actId="2696"/>
        <pc:sldMkLst>
          <pc:docMk/>
          <pc:sldMk cId="2879831017" sldId="569"/>
        </pc:sldMkLst>
      </pc:sldChg>
      <pc:sldChg chg="add del">
        <pc:chgData name="Devid Treuling" userId="59319ebe-00e0-4bed-b2ef-326bd7e50483" providerId="ADAL" clId="{299AEBEC-3879-4AAA-BF99-7CA5B1E6558C}" dt="2020-02-27T18:31:39.176" v="11" actId="2696"/>
        <pc:sldMkLst>
          <pc:docMk/>
          <pc:sldMk cId="2934889197" sldId="569"/>
        </pc:sldMkLst>
      </pc:sldChg>
      <pc:sldChg chg="add del">
        <pc:chgData name="Devid Treuling" userId="59319ebe-00e0-4bed-b2ef-326bd7e50483" providerId="ADAL" clId="{299AEBEC-3879-4AAA-BF99-7CA5B1E6558C}" dt="2020-02-27T18:31:39.496" v="81" actId="2696"/>
        <pc:sldMkLst>
          <pc:docMk/>
          <pc:sldMk cId="2963894049" sldId="569"/>
        </pc:sldMkLst>
      </pc:sldChg>
      <pc:sldChg chg="add del">
        <pc:chgData name="Devid Treuling" userId="59319ebe-00e0-4bed-b2ef-326bd7e50483" providerId="ADAL" clId="{299AEBEC-3879-4AAA-BF99-7CA5B1E6558C}" dt="2020-02-27T18:31:39.457" v="73" actId="2696"/>
        <pc:sldMkLst>
          <pc:docMk/>
          <pc:sldMk cId="2970335310" sldId="569"/>
        </pc:sldMkLst>
      </pc:sldChg>
      <pc:sldChg chg="add del">
        <pc:chgData name="Devid Treuling" userId="59319ebe-00e0-4bed-b2ef-326bd7e50483" providerId="ADAL" clId="{299AEBEC-3879-4AAA-BF99-7CA5B1E6558C}" dt="2020-02-27T18:31:39.130" v="5" actId="2696"/>
        <pc:sldMkLst>
          <pc:docMk/>
          <pc:sldMk cId="3084586271" sldId="569"/>
        </pc:sldMkLst>
      </pc:sldChg>
      <pc:sldChg chg="add del">
        <pc:chgData name="Devid Treuling" userId="59319ebe-00e0-4bed-b2ef-326bd7e50483" providerId="ADAL" clId="{299AEBEC-3879-4AAA-BF99-7CA5B1E6558C}" dt="2020-02-27T18:31:39.364" v="53" actId="2696"/>
        <pc:sldMkLst>
          <pc:docMk/>
          <pc:sldMk cId="3185087031" sldId="569"/>
        </pc:sldMkLst>
      </pc:sldChg>
      <pc:sldChg chg="add del">
        <pc:chgData name="Devid Treuling" userId="59319ebe-00e0-4bed-b2ef-326bd7e50483" providerId="ADAL" clId="{299AEBEC-3879-4AAA-BF99-7CA5B1E6558C}" dt="2020-02-27T18:31:39.117" v="3" actId="2696"/>
        <pc:sldMkLst>
          <pc:docMk/>
          <pc:sldMk cId="3419781292" sldId="569"/>
        </pc:sldMkLst>
      </pc:sldChg>
      <pc:sldChg chg="add del">
        <pc:chgData name="Devid Treuling" userId="59319ebe-00e0-4bed-b2ef-326bd7e50483" providerId="ADAL" clId="{299AEBEC-3879-4AAA-BF99-7CA5B1E6558C}" dt="2020-02-27T18:31:39.401" v="61" actId="2696"/>
        <pc:sldMkLst>
          <pc:docMk/>
          <pc:sldMk cId="3424701660" sldId="569"/>
        </pc:sldMkLst>
      </pc:sldChg>
      <pc:sldChg chg="add del">
        <pc:chgData name="Devid Treuling" userId="59319ebe-00e0-4bed-b2ef-326bd7e50483" providerId="ADAL" clId="{299AEBEC-3879-4AAA-BF99-7CA5B1E6558C}" dt="2020-02-27T18:31:39.287" v="35" actId="2696"/>
        <pc:sldMkLst>
          <pc:docMk/>
          <pc:sldMk cId="3544955892" sldId="569"/>
        </pc:sldMkLst>
      </pc:sldChg>
      <pc:sldChg chg="add del">
        <pc:chgData name="Devid Treuling" userId="59319ebe-00e0-4bed-b2ef-326bd7e50483" providerId="ADAL" clId="{299AEBEC-3879-4AAA-BF99-7CA5B1E6558C}" dt="2020-02-27T18:31:39.165" v="9" actId="2696"/>
        <pc:sldMkLst>
          <pc:docMk/>
          <pc:sldMk cId="3762964584" sldId="569"/>
        </pc:sldMkLst>
      </pc:sldChg>
      <pc:sldChg chg="add del">
        <pc:chgData name="Devid Treuling" userId="59319ebe-00e0-4bed-b2ef-326bd7e50483" providerId="ADAL" clId="{299AEBEC-3879-4AAA-BF99-7CA5B1E6558C}" dt="2020-02-27T18:31:39.356" v="51" actId="2696"/>
        <pc:sldMkLst>
          <pc:docMk/>
          <pc:sldMk cId="3784302538" sldId="569"/>
        </pc:sldMkLst>
      </pc:sldChg>
      <pc:sldChg chg="add del">
        <pc:chgData name="Devid Treuling" userId="59319ebe-00e0-4bed-b2ef-326bd7e50483" providerId="ADAL" clId="{299AEBEC-3879-4AAA-BF99-7CA5B1E6558C}" dt="2020-02-27T18:31:39.476" v="77" actId="2696"/>
        <pc:sldMkLst>
          <pc:docMk/>
          <pc:sldMk cId="3851676976" sldId="569"/>
        </pc:sldMkLst>
      </pc:sldChg>
      <pc:sldChg chg="add del">
        <pc:chgData name="Devid Treuling" userId="59319ebe-00e0-4bed-b2ef-326bd7e50483" providerId="ADAL" clId="{299AEBEC-3879-4AAA-BF99-7CA5B1E6558C}" dt="2020-02-27T18:31:39.411" v="63" actId="2696"/>
        <pc:sldMkLst>
          <pc:docMk/>
          <pc:sldMk cId="4045147646" sldId="569"/>
        </pc:sldMkLst>
      </pc:sldChg>
      <pc:sldChg chg="add del">
        <pc:chgData name="Devid Treuling" userId="59319ebe-00e0-4bed-b2ef-326bd7e50483" providerId="ADAL" clId="{299AEBEC-3879-4AAA-BF99-7CA5B1E6558C}" dt="2020-02-27T18:31:39.536" v="85" actId="2696"/>
        <pc:sldMkLst>
          <pc:docMk/>
          <pc:sldMk cId="4203715594" sldId="569"/>
        </pc:sldMkLst>
      </pc:sldChg>
      <pc:sldMasterChg chg="addSp modSp del delSldLayout">
        <pc:chgData name="Devid Treuling" userId="59319ebe-00e0-4bed-b2ef-326bd7e50483" providerId="ADAL" clId="{299AEBEC-3879-4AAA-BF99-7CA5B1E6558C}" dt="2020-02-27T18:31:39.723" v="321" actId="2696"/>
        <pc:sldMasterMkLst>
          <pc:docMk/>
          <pc:sldMasterMk cId="237060919" sldId="2147483894"/>
        </pc:sldMasterMkLst>
        <pc:spChg chg="add mod">
          <ac:chgData name="Devid Treuling" userId="59319ebe-00e0-4bed-b2ef-326bd7e50483" providerId="ADAL" clId="{299AEBEC-3879-4AAA-BF99-7CA5B1E6558C}" dt="2020-02-27T18:31:38.685" v="0"/>
          <ac:spMkLst>
            <pc:docMk/>
            <pc:sldMasterMk cId="237060919" sldId="2147483894"/>
            <ac:spMk id="2" creationId="{A4956242-972F-468B-8D77-251C81AA8AE4}"/>
          </ac:spMkLst>
        </pc:spChg>
        <pc:spChg chg="add mod">
          <ac:chgData name="Devid Treuling" userId="59319ebe-00e0-4bed-b2ef-326bd7e50483" providerId="ADAL" clId="{299AEBEC-3879-4AAA-BF99-7CA5B1E6558C}" dt="2020-02-27T18:31:38.685" v="0"/>
          <ac:spMkLst>
            <pc:docMk/>
            <pc:sldMasterMk cId="237060919" sldId="2147483894"/>
            <ac:spMk id="3" creationId="{AFBE63E2-1D2E-4258-98C6-AF8377EB91D9}"/>
          </ac:spMkLst>
        </pc:spChg>
        <pc:spChg chg="add mod">
          <ac:chgData name="Devid Treuling" userId="59319ebe-00e0-4bed-b2ef-326bd7e50483" providerId="ADAL" clId="{299AEBEC-3879-4AAA-BF99-7CA5B1E6558C}" dt="2020-02-27T18:31:38.685" v="0"/>
          <ac:spMkLst>
            <pc:docMk/>
            <pc:sldMasterMk cId="237060919" sldId="2147483894"/>
            <ac:spMk id="4" creationId="{90B78966-4317-40CA-B420-F197A9DFF159}"/>
          </ac:spMkLst>
        </pc:spChg>
        <pc:spChg chg="add mod">
          <ac:chgData name="Devid Treuling" userId="59319ebe-00e0-4bed-b2ef-326bd7e50483" providerId="ADAL" clId="{299AEBEC-3879-4AAA-BF99-7CA5B1E6558C}" dt="2020-02-27T18:31:38.685" v="0"/>
          <ac:spMkLst>
            <pc:docMk/>
            <pc:sldMasterMk cId="237060919" sldId="2147483894"/>
            <ac:spMk id="5" creationId="{6E3EFACE-FB36-4EDC-A30A-039DB54055C5}"/>
          </ac:spMkLst>
        </pc:spChg>
        <pc:spChg chg="add mod">
          <ac:chgData name="Devid Treuling" userId="59319ebe-00e0-4bed-b2ef-326bd7e50483" providerId="ADAL" clId="{299AEBEC-3879-4AAA-BF99-7CA5B1E6558C}" dt="2020-02-27T18:31:38.685" v="0"/>
          <ac:spMkLst>
            <pc:docMk/>
            <pc:sldMasterMk cId="237060919" sldId="2147483894"/>
            <ac:spMk id="6" creationId="{5A4DCF2C-0280-448A-9063-0C0B2D12104A}"/>
          </ac:spMkLst>
        </pc:spChg>
        <pc:sldLayoutChg chg="del">
          <pc:chgData name="Devid Treuling" userId="59319ebe-00e0-4bed-b2ef-326bd7e50483" providerId="ADAL" clId="{299AEBEC-3879-4AAA-BF99-7CA5B1E6558C}" dt="2020-02-27T18:31:39.707" v="310" actId="2696"/>
          <pc:sldLayoutMkLst>
            <pc:docMk/>
            <pc:sldMasterMk cId="237060919" sldId="2147483894"/>
            <pc:sldLayoutMk cId="1705274096" sldId="2147483895"/>
          </pc:sldLayoutMkLst>
        </pc:sldLayoutChg>
        <pc:sldLayoutChg chg="del">
          <pc:chgData name="Devid Treuling" userId="59319ebe-00e0-4bed-b2ef-326bd7e50483" providerId="ADAL" clId="{299AEBEC-3879-4AAA-BF99-7CA5B1E6558C}" dt="2020-02-27T18:31:39.708" v="311" actId="2696"/>
          <pc:sldLayoutMkLst>
            <pc:docMk/>
            <pc:sldMasterMk cId="237060919" sldId="2147483894"/>
            <pc:sldLayoutMk cId="3889157768" sldId="2147483896"/>
          </pc:sldLayoutMkLst>
        </pc:sldLayoutChg>
        <pc:sldLayoutChg chg="del">
          <pc:chgData name="Devid Treuling" userId="59319ebe-00e0-4bed-b2ef-326bd7e50483" providerId="ADAL" clId="{299AEBEC-3879-4AAA-BF99-7CA5B1E6558C}" dt="2020-02-27T18:31:39.710" v="312" actId="2696"/>
          <pc:sldLayoutMkLst>
            <pc:docMk/>
            <pc:sldMasterMk cId="237060919" sldId="2147483894"/>
            <pc:sldLayoutMk cId="3519763679" sldId="2147483897"/>
          </pc:sldLayoutMkLst>
        </pc:sldLayoutChg>
        <pc:sldLayoutChg chg="del">
          <pc:chgData name="Devid Treuling" userId="59319ebe-00e0-4bed-b2ef-326bd7e50483" providerId="ADAL" clId="{299AEBEC-3879-4AAA-BF99-7CA5B1E6558C}" dt="2020-02-27T18:31:39.711" v="313" actId="2696"/>
          <pc:sldLayoutMkLst>
            <pc:docMk/>
            <pc:sldMasterMk cId="237060919" sldId="2147483894"/>
            <pc:sldLayoutMk cId="1001187252" sldId="2147483898"/>
          </pc:sldLayoutMkLst>
        </pc:sldLayoutChg>
        <pc:sldLayoutChg chg="del">
          <pc:chgData name="Devid Treuling" userId="59319ebe-00e0-4bed-b2ef-326bd7e50483" providerId="ADAL" clId="{299AEBEC-3879-4AAA-BF99-7CA5B1E6558C}" dt="2020-02-27T18:31:39.713" v="314" actId="2696"/>
          <pc:sldLayoutMkLst>
            <pc:docMk/>
            <pc:sldMasterMk cId="237060919" sldId="2147483894"/>
            <pc:sldLayoutMk cId="2581118956" sldId="2147483899"/>
          </pc:sldLayoutMkLst>
        </pc:sldLayoutChg>
        <pc:sldLayoutChg chg="del">
          <pc:chgData name="Devid Treuling" userId="59319ebe-00e0-4bed-b2ef-326bd7e50483" providerId="ADAL" clId="{299AEBEC-3879-4AAA-BF99-7CA5B1E6558C}" dt="2020-02-27T18:31:39.714" v="315" actId="2696"/>
          <pc:sldLayoutMkLst>
            <pc:docMk/>
            <pc:sldMasterMk cId="237060919" sldId="2147483894"/>
            <pc:sldLayoutMk cId="1860578125" sldId="2147483900"/>
          </pc:sldLayoutMkLst>
        </pc:sldLayoutChg>
        <pc:sldLayoutChg chg="del">
          <pc:chgData name="Devid Treuling" userId="59319ebe-00e0-4bed-b2ef-326bd7e50483" providerId="ADAL" clId="{299AEBEC-3879-4AAA-BF99-7CA5B1E6558C}" dt="2020-02-27T18:31:39.715" v="316" actId="2696"/>
          <pc:sldLayoutMkLst>
            <pc:docMk/>
            <pc:sldMasterMk cId="237060919" sldId="2147483894"/>
            <pc:sldLayoutMk cId="980909135" sldId="2147483901"/>
          </pc:sldLayoutMkLst>
        </pc:sldLayoutChg>
        <pc:sldLayoutChg chg="del">
          <pc:chgData name="Devid Treuling" userId="59319ebe-00e0-4bed-b2ef-326bd7e50483" providerId="ADAL" clId="{299AEBEC-3879-4AAA-BF99-7CA5B1E6558C}" dt="2020-02-27T18:31:39.716" v="317" actId="2696"/>
          <pc:sldLayoutMkLst>
            <pc:docMk/>
            <pc:sldMasterMk cId="237060919" sldId="2147483894"/>
            <pc:sldLayoutMk cId="2836940141" sldId="2147483902"/>
          </pc:sldLayoutMkLst>
        </pc:sldLayoutChg>
        <pc:sldLayoutChg chg="del">
          <pc:chgData name="Devid Treuling" userId="59319ebe-00e0-4bed-b2ef-326bd7e50483" providerId="ADAL" clId="{299AEBEC-3879-4AAA-BF99-7CA5B1E6558C}" dt="2020-02-27T18:31:39.719" v="318" actId="2696"/>
          <pc:sldLayoutMkLst>
            <pc:docMk/>
            <pc:sldMasterMk cId="237060919" sldId="2147483894"/>
            <pc:sldLayoutMk cId="2375725254" sldId="2147483903"/>
          </pc:sldLayoutMkLst>
        </pc:sldLayoutChg>
        <pc:sldLayoutChg chg="del">
          <pc:chgData name="Devid Treuling" userId="59319ebe-00e0-4bed-b2ef-326bd7e50483" providerId="ADAL" clId="{299AEBEC-3879-4AAA-BF99-7CA5B1E6558C}" dt="2020-02-27T18:31:39.720" v="319" actId="2696"/>
          <pc:sldLayoutMkLst>
            <pc:docMk/>
            <pc:sldMasterMk cId="237060919" sldId="2147483894"/>
            <pc:sldLayoutMk cId="3734339248" sldId="2147483904"/>
          </pc:sldLayoutMkLst>
        </pc:sldLayoutChg>
        <pc:sldLayoutChg chg="del">
          <pc:chgData name="Devid Treuling" userId="59319ebe-00e0-4bed-b2ef-326bd7e50483" providerId="ADAL" clId="{299AEBEC-3879-4AAA-BF99-7CA5B1E6558C}" dt="2020-02-27T18:31:39.721" v="320" actId="2696"/>
          <pc:sldLayoutMkLst>
            <pc:docMk/>
            <pc:sldMasterMk cId="237060919" sldId="2147483894"/>
            <pc:sldLayoutMk cId="2491948569" sldId="2147483905"/>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8.svg"/><Relationship Id="rId1" Type="http://schemas.openxmlformats.org/officeDocument/2006/relationships/image" Target="../media/image15.png"/><Relationship Id="rId6" Type="http://schemas.openxmlformats.org/officeDocument/2006/relationships/image" Target="../media/image12.svg"/><Relationship Id="rId5" Type="http://schemas.openxmlformats.org/officeDocument/2006/relationships/image" Target="../media/image1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47BF26-CD3C-4979-ABC7-C48AE7A1B820}"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422B2876-1416-4D33-BD76-130B55C30636}">
      <dgm:prSet/>
      <dgm:spPr/>
      <dgm:t>
        <a:bodyPr/>
        <a:lstStyle/>
        <a:p>
          <a:r>
            <a:rPr lang="en-US"/>
            <a:t>Variable used in classes to interact with its’ own members</a:t>
          </a:r>
        </a:p>
      </dgm:t>
    </dgm:pt>
    <dgm:pt modelId="{3A38502A-FEE4-45F0-923B-4C09D28ED431}" type="parTrans" cxnId="{78F78568-CD60-43A4-AED7-CDB667369973}">
      <dgm:prSet/>
      <dgm:spPr/>
      <dgm:t>
        <a:bodyPr/>
        <a:lstStyle/>
        <a:p>
          <a:endParaRPr lang="en-US"/>
        </a:p>
      </dgm:t>
    </dgm:pt>
    <dgm:pt modelId="{3F1B61F8-BE3E-4AEC-9301-3588FEDA8642}" type="sibTrans" cxnId="{78F78568-CD60-43A4-AED7-CDB667369973}">
      <dgm:prSet/>
      <dgm:spPr/>
      <dgm:t>
        <a:bodyPr/>
        <a:lstStyle/>
        <a:p>
          <a:endParaRPr lang="en-US"/>
        </a:p>
      </dgm:t>
    </dgm:pt>
    <dgm:pt modelId="{BEEC72E9-3B21-4C65-8494-840685A561AD}">
      <dgm:prSet/>
      <dgm:spPr/>
      <dgm:t>
        <a:bodyPr/>
        <a:lstStyle/>
        <a:p>
          <a:r>
            <a:rPr lang="en-US"/>
            <a:t>Variable that contains the whole object</a:t>
          </a:r>
        </a:p>
      </dgm:t>
    </dgm:pt>
    <dgm:pt modelId="{A94840FB-A81A-4BC0-9B17-3F3EED49C4AB}" type="parTrans" cxnId="{DD475D20-BCFA-4D1B-97C6-0BFACC2DDFF0}">
      <dgm:prSet/>
      <dgm:spPr/>
      <dgm:t>
        <a:bodyPr/>
        <a:lstStyle/>
        <a:p>
          <a:endParaRPr lang="en-US"/>
        </a:p>
      </dgm:t>
    </dgm:pt>
    <dgm:pt modelId="{1A969744-7AFD-496D-8E2B-17638746613A}" type="sibTrans" cxnId="{DD475D20-BCFA-4D1B-97C6-0BFACC2DDFF0}">
      <dgm:prSet/>
      <dgm:spPr/>
      <dgm:t>
        <a:bodyPr/>
        <a:lstStyle/>
        <a:p>
          <a:endParaRPr lang="en-US"/>
        </a:p>
      </dgm:t>
    </dgm:pt>
    <dgm:pt modelId="{3576FD59-46E3-432D-B7D1-BB34B46D2D41}">
      <dgm:prSet/>
      <dgm:spPr/>
      <dgm:t>
        <a:bodyPr/>
        <a:lstStyle/>
        <a:p>
          <a:r>
            <a:rPr lang="en-US"/>
            <a:t>One major use: prevent duplicate code in method overloads</a:t>
          </a:r>
        </a:p>
      </dgm:t>
    </dgm:pt>
    <dgm:pt modelId="{D13E4E0A-F44C-42A8-A36C-09373CB02033}" type="parTrans" cxnId="{884C3A92-BE5A-48CD-BE54-7E756C58B095}">
      <dgm:prSet/>
      <dgm:spPr/>
      <dgm:t>
        <a:bodyPr/>
        <a:lstStyle/>
        <a:p>
          <a:endParaRPr lang="en-US"/>
        </a:p>
      </dgm:t>
    </dgm:pt>
    <dgm:pt modelId="{99B75092-3971-479B-B75B-BF00EA2F6612}" type="sibTrans" cxnId="{884C3A92-BE5A-48CD-BE54-7E756C58B095}">
      <dgm:prSet/>
      <dgm:spPr/>
      <dgm:t>
        <a:bodyPr/>
        <a:lstStyle/>
        <a:p>
          <a:endParaRPr lang="en-US"/>
        </a:p>
      </dgm:t>
    </dgm:pt>
    <dgm:pt modelId="{AD623E2A-AD9E-4739-97B6-9480AFA352B8}">
      <dgm:prSet/>
      <dgm:spPr/>
      <dgm:t>
        <a:bodyPr/>
        <a:lstStyle/>
        <a:p>
          <a:r>
            <a:rPr lang="en-US"/>
            <a:t>Used to leverage current data in methods, or change properties from a method</a:t>
          </a:r>
        </a:p>
      </dgm:t>
    </dgm:pt>
    <dgm:pt modelId="{59DDA2B5-697F-419C-AB96-E20FC1C8F714}" type="parTrans" cxnId="{3358BB1B-EF8A-4684-A9B5-23F7727D4266}">
      <dgm:prSet/>
      <dgm:spPr/>
      <dgm:t>
        <a:bodyPr/>
        <a:lstStyle/>
        <a:p>
          <a:endParaRPr lang="en-US"/>
        </a:p>
      </dgm:t>
    </dgm:pt>
    <dgm:pt modelId="{18476F24-9CB4-4E1E-A993-313229262239}" type="sibTrans" cxnId="{3358BB1B-EF8A-4684-A9B5-23F7727D4266}">
      <dgm:prSet/>
      <dgm:spPr/>
      <dgm:t>
        <a:bodyPr/>
        <a:lstStyle/>
        <a:p>
          <a:endParaRPr lang="en-US"/>
        </a:p>
      </dgm:t>
    </dgm:pt>
    <dgm:pt modelId="{CA89F808-7F8E-49D3-A98C-AC277787F47B}" type="pres">
      <dgm:prSet presAssocID="{7A47BF26-CD3C-4979-ABC7-C48AE7A1B820}" presName="root" presStyleCnt="0">
        <dgm:presLayoutVars>
          <dgm:dir/>
          <dgm:resizeHandles val="exact"/>
        </dgm:presLayoutVars>
      </dgm:prSet>
      <dgm:spPr/>
    </dgm:pt>
    <dgm:pt modelId="{BF0DF91E-48C2-4661-B2FF-958DC8B70DCF}" type="pres">
      <dgm:prSet presAssocID="{7A47BF26-CD3C-4979-ABC7-C48AE7A1B820}" presName="container" presStyleCnt="0">
        <dgm:presLayoutVars>
          <dgm:dir/>
          <dgm:resizeHandles val="exact"/>
        </dgm:presLayoutVars>
      </dgm:prSet>
      <dgm:spPr/>
    </dgm:pt>
    <dgm:pt modelId="{A686F6F9-281A-48BB-932F-A6846A450E04}" type="pres">
      <dgm:prSet presAssocID="{422B2876-1416-4D33-BD76-130B55C30636}" presName="compNode" presStyleCnt="0"/>
      <dgm:spPr/>
    </dgm:pt>
    <dgm:pt modelId="{23B1984D-0A19-4FB4-A6C9-426703B20262}" type="pres">
      <dgm:prSet presAssocID="{422B2876-1416-4D33-BD76-130B55C30636}" presName="iconBgRect" presStyleLbl="bgShp" presStyleIdx="0" presStyleCnt="4"/>
      <dgm:spPr/>
    </dgm:pt>
    <dgm:pt modelId="{8B42CECE-904E-4447-8175-B43A2DC9F85B}" type="pres">
      <dgm:prSet presAssocID="{422B2876-1416-4D33-BD76-130B55C306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599B0788-72FD-41E0-AC82-06707C4D7BDE}" type="pres">
      <dgm:prSet presAssocID="{422B2876-1416-4D33-BD76-130B55C30636}" presName="spaceRect" presStyleCnt="0"/>
      <dgm:spPr/>
    </dgm:pt>
    <dgm:pt modelId="{D88F55BE-2CE1-4B7E-A660-347E7B09E637}" type="pres">
      <dgm:prSet presAssocID="{422B2876-1416-4D33-BD76-130B55C30636}" presName="textRect" presStyleLbl="revTx" presStyleIdx="0" presStyleCnt="4">
        <dgm:presLayoutVars>
          <dgm:chMax val="1"/>
          <dgm:chPref val="1"/>
        </dgm:presLayoutVars>
      </dgm:prSet>
      <dgm:spPr/>
    </dgm:pt>
    <dgm:pt modelId="{135E4E93-E786-49AB-8123-776D9AD147AF}" type="pres">
      <dgm:prSet presAssocID="{3F1B61F8-BE3E-4AEC-9301-3588FEDA8642}" presName="sibTrans" presStyleLbl="sibTrans2D1" presStyleIdx="0" presStyleCnt="0"/>
      <dgm:spPr/>
    </dgm:pt>
    <dgm:pt modelId="{F38FBD44-5C22-4474-BF5D-0778015E5BBA}" type="pres">
      <dgm:prSet presAssocID="{BEEC72E9-3B21-4C65-8494-840685A561AD}" presName="compNode" presStyleCnt="0"/>
      <dgm:spPr/>
    </dgm:pt>
    <dgm:pt modelId="{148953EC-27D2-4A29-A9D6-0F0D073B0F10}" type="pres">
      <dgm:prSet presAssocID="{BEEC72E9-3B21-4C65-8494-840685A561AD}" presName="iconBgRect" presStyleLbl="bgShp" presStyleIdx="1" presStyleCnt="4"/>
      <dgm:spPr/>
    </dgm:pt>
    <dgm:pt modelId="{8DA7D271-773D-4FD8-BF8C-E32A829D3C30}" type="pres">
      <dgm:prSet presAssocID="{BEEC72E9-3B21-4C65-8494-840685A561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B5C1E8BA-C84F-4768-8A0F-FDA3FBE322DD}" type="pres">
      <dgm:prSet presAssocID="{BEEC72E9-3B21-4C65-8494-840685A561AD}" presName="spaceRect" presStyleCnt="0"/>
      <dgm:spPr/>
    </dgm:pt>
    <dgm:pt modelId="{17EC263F-C381-4555-A71F-BCDCF7C89667}" type="pres">
      <dgm:prSet presAssocID="{BEEC72E9-3B21-4C65-8494-840685A561AD}" presName="textRect" presStyleLbl="revTx" presStyleIdx="1" presStyleCnt="4">
        <dgm:presLayoutVars>
          <dgm:chMax val="1"/>
          <dgm:chPref val="1"/>
        </dgm:presLayoutVars>
      </dgm:prSet>
      <dgm:spPr/>
    </dgm:pt>
    <dgm:pt modelId="{42185630-1555-4789-A946-D8AFF67F9E9A}" type="pres">
      <dgm:prSet presAssocID="{1A969744-7AFD-496D-8E2B-17638746613A}" presName="sibTrans" presStyleLbl="sibTrans2D1" presStyleIdx="0" presStyleCnt="0"/>
      <dgm:spPr/>
    </dgm:pt>
    <dgm:pt modelId="{77DA2422-F2EE-4696-A0B2-D3E358EF0B3D}" type="pres">
      <dgm:prSet presAssocID="{3576FD59-46E3-432D-B7D1-BB34B46D2D41}" presName="compNode" presStyleCnt="0"/>
      <dgm:spPr/>
    </dgm:pt>
    <dgm:pt modelId="{0C929B2E-0CAB-4DE1-8E4A-8E8F590F1C90}" type="pres">
      <dgm:prSet presAssocID="{3576FD59-46E3-432D-B7D1-BB34B46D2D41}" presName="iconBgRect" presStyleLbl="bgShp" presStyleIdx="2" presStyleCnt="4"/>
      <dgm:spPr/>
    </dgm:pt>
    <dgm:pt modelId="{7B8C008A-41E5-429C-BB3F-0904F579D1B1}" type="pres">
      <dgm:prSet presAssocID="{3576FD59-46E3-432D-B7D1-BB34B46D2D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76C5AEE8-F8E2-43A0-9FF9-9B3CC65EEC94}" type="pres">
      <dgm:prSet presAssocID="{3576FD59-46E3-432D-B7D1-BB34B46D2D41}" presName="spaceRect" presStyleCnt="0"/>
      <dgm:spPr/>
    </dgm:pt>
    <dgm:pt modelId="{A9A5B8E0-AAEB-4E06-9B39-E5F254B2A466}" type="pres">
      <dgm:prSet presAssocID="{3576FD59-46E3-432D-B7D1-BB34B46D2D41}" presName="textRect" presStyleLbl="revTx" presStyleIdx="2" presStyleCnt="4">
        <dgm:presLayoutVars>
          <dgm:chMax val="1"/>
          <dgm:chPref val="1"/>
        </dgm:presLayoutVars>
      </dgm:prSet>
      <dgm:spPr/>
    </dgm:pt>
    <dgm:pt modelId="{378E29C7-89F3-44E5-B53A-E8064D4107B8}" type="pres">
      <dgm:prSet presAssocID="{99B75092-3971-479B-B75B-BF00EA2F6612}" presName="sibTrans" presStyleLbl="sibTrans2D1" presStyleIdx="0" presStyleCnt="0"/>
      <dgm:spPr/>
    </dgm:pt>
    <dgm:pt modelId="{2250FB20-F409-461E-AEFD-A7C3E1A54F75}" type="pres">
      <dgm:prSet presAssocID="{AD623E2A-AD9E-4739-97B6-9480AFA352B8}" presName="compNode" presStyleCnt="0"/>
      <dgm:spPr/>
    </dgm:pt>
    <dgm:pt modelId="{CFB11705-A10A-4607-9BC7-9D1BC688604E}" type="pres">
      <dgm:prSet presAssocID="{AD623E2A-AD9E-4739-97B6-9480AFA352B8}" presName="iconBgRect" presStyleLbl="bgShp" presStyleIdx="3" presStyleCnt="4"/>
      <dgm:spPr/>
    </dgm:pt>
    <dgm:pt modelId="{B87D8031-9C68-490A-B385-4C1D95E0A404}" type="pres">
      <dgm:prSet presAssocID="{AD623E2A-AD9E-4739-97B6-9480AFA352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ientist"/>
        </a:ext>
      </dgm:extLst>
    </dgm:pt>
    <dgm:pt modelId="{4CB84A12-8266-4754-81D6-82B7A64B6638}" type="pres">
      <dgm:prSet presAssocID="{AD623E2A-AD9E-4739-97B6-9480AFA352B8}" presName="spaceRect" presStyleCnt="0"/>
      <dgm:spPr/>
    </dgm:pt>
    <dgm:pt modelId="{1876DB70-4EF5-404B-BF3F-E76EFDC33610}" type="pres">
      <dgm:prSet presAssocID="{AD623E2A-AD9E-4739-97B6-9480AFA352B8}" presName="textRect" presStyleLbl="revTx" presStyleIdx="3" presStyleCnt="4">
        <dgm:presLayoutVars>
          <dgm:chMax val="1"/>
          <dgm:chPref val="1"/>
        </dgm:presLayoutVars>
      </dgm:prSet>
      <dgm:spPr/>
    </dgm:pt>
  </dgm:ptLst>
  <dgm:cxnLst>
    <dgm:cxn modelId="{A46EE90C-DA91-49B0-A2A4-77AA5F39A420}" type="presOf" srcId="{7A47BF26-CD3C-4979-ABC7-C48AE7A1B820}" destId="{CA89F808-7F8E-49D3-A98C-AC277787F47B}" srcOrd="0" destOrd="0" presId="urn:microsoft.com/office/officeart/2018/2/layout/IconCircleList"/>
    <dgm:cxn modelId="{3358BB1B-EF8A-4684-A9B5-23F7727D4266}" srcId="{7A47BF26-CD3C-4979-ABC7-C48AE7A1B820}" destId="{AD623E2A-AD9E-4739-97B6-9480AFA352B8}" srcOrd="3" destOrd="0" parTransId="{59DDA2B5-697F-419C-AB96-E20FC1C8F714}" sibTransId="{18476F24-9CB4-4E1E-A993-313229262239}"/>
    <dgm:cxn modelId="{DD475D20-BCFA-4D1B-97C6-0BFACC2DDFF0}" srcId="{7A47BF26-CD3C-4979-ABC7-C48AE7A1B820}" destId="{BEEC72E9-3B21-4C65-8494-840685A561AD}" srcOrd="1" destOrd="0" parTransId="{A94840FB-A81A-4BC0-9B17-3F3EED49C4AB}" sibTransId="{1A969744-7AFD-496D-8E2B-17638746613A}"/>
    <dgm:cxn modelId="{49105328-03E0-41D2-814B-83409B747A15}" type="presOf" srcId="{99B75092-3971-479B-B75B-BF00EA2F6612}" destId="{378E29C7-89F3-44E5-B53A-E8064D4107B8}" srcOrd="0" destOrd="0" presId="urn:microsoft.com/office/officeart/2018/2/layout/IconCircleList"/>
    <dgm:cxn modelId="{365B0A2C-E3C8-48AD-8C5B-8C6FC52C2E71}" type="presOf" srcId="{BEEC72E9-3B21-4C65-8494-840685A561AD}" destId="{17EC263F-C381-4555-A71F-BCDCF7C89667}" srcOrd="0" destOrd="0" presId="urn:microsoft.com/office/officeart/2018/2/layout/IconCircleList"/>
    <dgm:cxn modelId="{78F78568-CD60-43A4-AED7-CDB667369973}" srcId="{7A47BF26-CD3C-4979-ABC7-C48AE7A1B820}" destId="{422B2876-1416-4D33-BD76-130B55C30636}" srcOrd="0" destOrd="0" parTransId="{3A38502A-FEE4-45F0-923B-4C09D28ED431}" sibTransId="{3F1B61F8-BE3E-4AEC-9301-3588FEDA8642}"/>
    <dgm:cxn modelId="{884C3A92-BE5A-48CD-BE54-7E756C58B095}" srcId="{7A47BF26-CD3C-4979-ABC7-C48AE7A1B820}" destId="{3576FD59-46E3-432D-B7D1-BB34B46D2D41}" srcOrd="2" destOrd="0" parTransId="{D13E4E0A-F44C-42A8-A36C-09373CB02033}" sibTransId="{99B75092-3971-479B-B75B-BF00EA2F6612}"/>
    <dgm:cxn modelId="{C75C59AC-52CC-4E85-AFBA-B6469542434E}" type="presOf" srcId="{1A969744-7AFD-496D-8E2B-17638746613A}" destId="{42185630-1555-4789-A946-D8AFF67F9E9A}" srcOrd="0" destOrd="0" presId="urn:microsoft.com/office/officeart/2018/2/layout/IconCircleList"/>
    <dgm:cxn modelId="{43E0E6B6-CB93-437E-AD87-ECF7389CB31A}" type="presOf" srcId="{3F1B61F8-BE3E-4AEC-9301-3588FEDA8642}" destId="{135E4E93-E786-49AB-8123-776D9AD147AF}" srcOrd="0" destOrd="0" presId="urn:microsoft.com/office/officeart/2018/2/layout/IconCircleList"/>
    <dgm:cxn modelId="{EDB445D6-F05A-4FB7-B6A1-BB9F004261C1}" type="presOf" srcId="{422B2876-1416-4D33-BD76-130B55C30636}" destId="{D88F55BE-2CE1-4B7E-A660-347E7B09E637}" srcOrd="0" destOrd="0" presId="urn:microsoft.com/office/officeart/2018/2/layout/IconCircleList"/>
    <dgm:cxn modelId="{A12465DC-1648-4197-9DEB-59B2B42FD0D5}" type="presOf" srcId="{3576FD59-46E3-432D-B7D1-BB34B46D2D41}" destId="{A9A5B8E0-AAEB-4E06-9B39-E5F254B2A466}" srcOrd="0" destOrd="0" presId="urn:microsoft.com/office/officeart/2018/2/layout/IconCircleList"/>
    <dgm:cxn modelId="{F791C7F3-55C3-4A72-B0F2-5E3FB2CB8679}" type="presOf" srcId="{AD623E2A-AD9E-4739-97B6-9480AFA352B8}" destId="{1876DB70-4EF5-404B-BF3F-E76EFDC33610}" srcOrd="0" destOrd="0" presId="urn:microsoft.com/office/officeart/2018/2/layout/IconCircleList"/>
    <dgm:cxn modelId="{6984E04F-DE57-4C09-A618-6CDDBF9F9918}" type="presParOf" srcId="{CA89F808-7F8E-49D3-A98C-AC277787F47B}" destId="{BF0DF91E-48C2-4661-B2FF-958DC8B70DCF}" srcOrd="0" destOrd="0" presId="urn:microsoft.com/office/officeart/2018/2/layout/IconCircleList"/>
    <dgm:cxn modelId="{161284D4-DF00-4C62-A1F2-59A62DB44B2F}" type="presParOf" srcId="{BF0DF91E-48C2-4661-B2FF-958DC8B70DCF}" destId="{A686F6F9-281A-48BB-932F-A6846A450E04}" srcOrd="0" destOrd="0" presId="urn:microsoft.com/office/officeart/2018/2/layout/IconCircleList"/>
    <dgm:cxn modelId="{730844A5-B60E-487A-A4E9-401C0D469799}" type="presParOf" srcId="{A686F6F9-281A-48BB-932F-A6846A450E04}" destId="{23B1984D-0A19-4FB4-A6C9-426703B20262}" srcOrd="0" destOrd="0" presId="urn:microsoft.com/office/officeart/2018/2/layout/IconCircleList"/>
    <dgm:cxn modelId="{EBCE2A0A-1545-40B2-A8FF-9366406F92F6}" type="presParOf" srcId="{A686F6F9-281A-48BB-932F-A6846A450E04}" destId="{8B42CECE-904E-4447-8175-B43A2DC9F85B}" srcOrd="1" destOrd="0" presId="urn:microsoft.com/office/officeart/2018/2/layout/IconCircleList"/>
    <dgm:cxn modelId="{E20E72AE-902A-4DD0-A361-E8D9BA6B24E9}" type="presParOf" srcId="{A686F6F9-281A-48BB-932F-A6846A450E04}" destId="{599B0788-72FD-41E0-AC82-06707C4D7BDE}" srcOrd="2" destOrd="0" presId="urn:microsoft.com/office/officeart/2018/2/layout/IconCircleList"/>
    <dgm:cxn modelId="{9BF47D95-0E80-4820-ADFB-16E48079F55D}" type="presParOf" srcId="{A686F6F9-281A-48BB-932F-A6846A450E04}" destId="{D88F55BE-2CE1-4B7E-A660-347E7B09E637}" srcOrd="3" destOrd="0" presId="urn:microsoft.com/office/officeart/2018/2/layout/IconCircleList"/>
    <dgm:cxn modelId="{18797B21-B107-407C-9111-335D848EC483}" type="presParOf" srcId="{BF0DF91E-48C2-4661-B2FF-958DC8B70DCF}" destId="{135E4E93-E786-49AB-8123-776D9AD147AF}" srcOrd="1" destOrd="0" presId="urn:microsoft.com/office/officeart/2018/2/layout/IconCircleList"/>
    <dgm:cxn modelId="{24F9340A-0C66-4438-A152-996563697C0A}" type="presParOf" srcId="{BF0DF91E-48C2-4661-B2FF-958DC8B70DCF}" destId="{F38FBD44-5C22-4474-BF5D-0778015E5BBA}" srcOrd="2" destOrd="0" presId="urn:microsoft.com/office/officeart/2018/2/layout/IconCircleList"/>
    <dgm:cxn modelId="{69A7B661-F42A-400F-B569-231F309ACF27}" type="presParOf" srcId="{F38FBD44-5C22-4474-BF5D-0778015E5BBA}" destId="{148953EC-27D2-4A29-A9D6-0F0D073B0F10}" srcOrd="0" destOrd="0" presId="urn:microsoft.com/office/officeart/2018/2/layout/IconCircleList"/>
    <dgm:cxn modelId="{9D489A51-1E26-4130-B41C-98A3996406D6}" type="presParOf" srcId="{F38FBD44-5C22-4474-BF5D-0778015E5BBA}" destId="{8DA7D271-773D-4FD8-BF8C-E32A829D3C30}" srcOrd="1" destOrd="0" presId="urn:microsoft.com/office/officeart/2018/2/layout/IconCircleList"/>
    <dgm:cxn modelId="{104D143F-AB92-4107-8938-0A085DE4090C}" type="presParOf" srcId="{F38FBD44-5C22-4474-BF5D-0778015E5BBA}" destId="{B5C1E8BA-C84F-4768-8A0F-FDA3FBE322DD}" srcOrd="2" destOrd="0" presId="urn:microsoft.com/office/officeart/2018/2/layout/IconCircleList"/>
    <dgm:cxn modelId="{1C4110B5-4DF3-4852-9CD5-6ACDEE403668}" type="presParOf" srcId="{F38FBD44-5C22-4474-BF5D-0778015E5BBA}" destId="{17EC263F-C381-4555-A71F-BCDCF7C89667}" srcOrd="3" destOrd="0" presId="urn:microsoft.com/office/officeart/2018/2/layout/IconCircleList"/>
    <dgm:cxn modelId="{396A1169-226D-4905-8269-1FB808E0E2EC}" type="presParOf" srcId="{BF0DF91E-48C2-4661-B2FF-958DC8B70DCF}" destId="{42185630-1555-4789-A946-D8AFF67F9E9A}" srcOrd="3" destOrd="0" presId="urn:microsoft.com/office/officeart/2018/2/layout/IconCircleList"/>
    <dgm:cxn modelId="{5F7AF874-DF6D-484C-94BE-F9E7A632D3C8}" type="presParOf" srcId="{BF0DF91E-48C2-4661-B2FF-958DC8B70DCF}" destId="{77DA2422-F2EE-4696-A0B2-D3E358EF0B3D}" srcOrd="4" destOrd="0" presId="urn:microsoft.com/office/officeart/2018/2/layout/IconCircleList"/>
    <dgm:cxn modelId="{0FA39D00-CB83-4872-AE24-6481E2AC66DD}" type="presParOf" srcId="{77DA2422-F2EE-4696-A0B2-D3E358EF0B3D}" destId="{0C929B2E-0CAB-4DE1-8E4A-8E8F590F1C90}" srcOrd="0" destOrd="0" presId="urn:microsoft.com/office/officeart/2018/2/layout/IconCircleList"/>
    <dgm:cxn modelId="{9C1752E5-105C-45E4-BA39-C611454C7752}" type="presParOf" srcId="{77DA2422-F2EE-4696-A0B2-D3E358EF0B3D}" destId="{7B8C008A-41E5-429C-BB3F-0904F579D1B1}" srcOrd="1" destOrd="0" presId="urn:microsoft.com/office/officeart/2018/2/layout/IconCircleList"/>
    <dgm:cxn modelId="{B3025F89-5768-4464-A0A0-4FEE70B68A14}" type="presParOf" srcId="{77DA2422-F2EE-4696-A0B2-D3E358EF0B3D}" destId="{76C5AEE8-F8E2-43A0-9FF9-9B3CC65EEC94}" srcOrd="2" destOrd="0" presId="urn:microsoft.com/office/officeart/2018/2/layout/IconCircleList"/>
    <dgm:cxn modelId="{59D43158-6B0F-42FA-B1FB-CBA34B0BB67D}" type="presParOf" srcId="{77DA2422-F2EE-4696-A0B2-D3E358EF0B3D}" destId="{A9A5B8E0-AAEB-4E06-9B39-E5F254B2A466}" srcOrd="3" destOrd="0" presId="urn:microsoft.com/office/officeart/2018/2/layout/IconCircleList"/>
    <dgm:cxn modelId="{1F1CC4EB-413C-4C44-993A-C2C48C0BF91A}" type="presParOf" srcId="{BF0DF91E-48C2-4661-B2FF-958DC8B70DCF}" destId="{378E29C7-89F3-44E5-B53A-E8064D4107B8}" srcOrd="5" destOrd="0" presId="urn:microsoft.com/office/officeart/2018/2/layout/IconCircleList"/>
    <dgm:cxn modelId="{1745F040-2349-4611-B05A-0444C0905F8C}" type="presParOf" srcId="{BF0DF91E-48C2-4661-B2FF-958DC8B70DCF}" destId="{2250FB20-F409-461E-AEFD-A7C3E1A54F75}" srcOrd="6" destOrd="0" presId="urn:microsoft.com/office/officeart/2018/2/layout/IconCircleList"/>
    <dgm:cxn modelId="{16A05734-50AC-4455-9F7B-F99122C75E8D}" type="presParOf" srcId="{2250FB20-F409-461E-AEFD-A7C3E1A54F75}" destId="{CFB11705-A10A-4607-9BC7-9D1BC688604E}" srcOrd="0" destOrd="0" presId="urn:microsoft.com/office/officeart/2018/2/layout/IconCircleList"/>
    <dgm:cxn modelId="{3B00DEE6-F7C9-42F5-9C98-39B9CD34D78E}" type="presParOf" srcId="{2250FB20-F409-461E-AEFD-A7C3E1A54F75}" destId="{B87D8031-9C68-490A-B385-4C1D95E0A404}" srcOrd="1" destOrd="0" presId="urn:microsoft.com/office/officeart/2018/2/layout/IconCircleList"/>
    <dgm:cxn modelId="{0B8A382D-7723-4769-BBC3-10F1EECABE0F}" type="presParOf" srcId="{2250FB20-F409-461E-AEFD-A7C3E1A54F75}" destId="{4CB84A12-8266-4754-81D6-82B7A64B6638}" srcOrd="2" destOrd="0" presId="urn:microsoft.com/office/officeart/2018/2/layout/IconCircleList"/>
    <dgm:cxn modelId="{1542F5D0-4CA4-41DE-9CDB-41A6B9A67545}" type="presParOf" srcId="{2250FB20-F409-461E-AEFD-A7C3E1A54F75}" destId="{1876DB70-4EF5-404B-BF3F-E76EFDC3361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1984D-0A19-4FB4-A6C9-426703B20262}">
      <dsp:nvSpPr>
        <dsp:cNvPr id="0" name=""/>
        <dsp:cNvSpPr/>
      </dsp:nvSpPr>
      <dsp:spPr>
        <a:xfrm>
          <a:off x="274235" y="632291"/>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2CECE-904E-4447-8175-B43A2DC9F85B}">
      <dsp:nvSpPr>
        <dsp:cNvPr id="0" name=""/>
        <dsp:cNvSpPr/>
      </dsp:nvSpPr>
      <dsp:spPr>
        <a:xfrm>
          <a:off x="561486" y="919542"/>
          <a:ext cx="793360" cy="79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8F55BE-2CE1-4B7E-A660-347E7B09E637}">
      <dsp:nvSpPr>
        <dsp:cNvPr id="0" name=""/>
        <dsp:cNvSpPr/>
      </dsp:nvSpPr>
      <dsp:spPr>
        <a:xfrm>
          <a:off x="1935212" y="632291"/>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t>Variable used in classes to interact with its’ own members</a:t>
          </a:r>
        </a:p>
      </dsp:txBody>
      <dsp:txXfrm>
        <a:off x="1935212" y="632291"/>
        <a:ext cx="3224249" cy="1367863"/>
      </dsp:txXfrm>
    </dsp:sp>
    <dsp:sp modelId="{148953EC-27D2-4A29-A9D6-0F0D073B0F10}">
      <dsp:nvSpPr>
        <dsp:cNvPr id="0" name=""/>
        <dsp:cNvSpPr/>
      </dsp:nvSpPr>
      <dsp:spPr>
        <a:xfrm>
          <a:off x="5721263" y="632291"/>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A7D271-773D-4FD8-BF8C-E32A829D3C30}">
      <dsp:nvSpPr>
        <dsp:cNvPr id="0" name=""/>
        <dsp:cNvSpPr/>
      </dsp:nvSpPr>
      <dsp:spPr>
        <a:xfrm>
          <a:off x="6008514" y="919542"/>
          <a:ext cx="793360" cy="79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EC263F-C381-4555-A71F-BCDCF7C89667}">
      <dsp:nvSpPr>
        <dsp:cNvPr id="0" name=""/>
        <dsp:cNvSpPr/>
      </dsp:nvSpPr>
      <dsp:spPr>
        <a:xfrm>
          <a:off x="7382240" y="632291"/>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t>Variable that contains the whole object</a:t>
          </a:r>
        </a:p>
      </dsp:txBody>
      <dsp:txXfrm>
        <a:off x="7382240" y="632291"/>
        <a:ext cx="3224249" cy="1367863"/>
      </dsp:txXfrm>
    </dsp:sp>
    <dsp:sp modelId="{0C929B2E-0CAB-4DE1-8E4A-8E8F590F1C90}">
      <dsp:nvSpPr>
        <dsp:cNvPr id="0" name=""/>
        <dsp:cNvSpPr/>
      </dsp:nvSpPr>
      <dsp:spPr>
        <a:xfrm>
          <a:off x="274235" y="2819495"/>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8C008A-41E5-429C-BB3F-0904F579D1B1}">
      <dsp:nvSpPr>
        <dsp:cNvPr id="0" name=""/>
        <dsp:cNvSpPr/>
      </dsp:nvSpPr>
      <dsp:spPr>
        <a:xfrm>
          <a:off x="561486" y="3106746"/>
          <a:ext cx="793360" cy="7933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5B8E0-AAEB-4E06-9B39-E5F254B2A466}">
      <dsp:nvSpPr>
        <dsp:cNvPr id="0" name=""/>
        <dsp:cNvSpPr/>
      </dsp:nvSpPr>
      <dsp:spPr>
        <a:xfrm>
          <a:off x="1935212" y="2819495"/>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t>One major use: prevent duplicate code in method overloads</a:t>
          </a:r>
        </a:p>
      </dsp:txBody>
      <dsp:txXfrm>
        <a:off x="1935212" y="2819495"/>
        <a:ext cx="3224249" cy="1367863"/>
      </dsp:txXfrm>
    </dsp:sp>
    <dsp:sp modelId="{CFB11705-A10A-4607-9BC7-9D1BC688604E}">
      <dsp:nvSpPr>
        <dsp:cNvPr id="0" name=""/>
        <dsp:cNvSpPr/>
      </dsp:nvSpPr>
      <dsp:spPr>
        <a:xfrm>
          <a:off x="5721263" y="2819495"/>
          <a:ext cx="1367863" cy="136786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D8031-9C68-490A-B385-4C1D95E0A404}">
      <dsp:nvSpPr>
        <dsp:cNvPr id="0" name=""/>
        <dsp:cNvSpPr/>
      </dsp:nvSpPr>
      <dsp:spPr>
        <a:xfrm>
          <a:off x="6008514" y="3106746"/>
          <a:ext cx="793360" cy="793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76DB70-4EF5-404B-BF3F-E76EFDC33610}">
      <dsp:nvSpPr>
        <dsp:cNvPr id="0" name=""/>
        <dsp:cNvSpPr/>
      </dsp:nvSpPr>
      <dsp:spPr>
        <a:xfrm>
          <a:off x="7382240" y="2819495"/>
          <a:ext cx="3224249" cy="136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t>Used to leverage current data in methods, or change properties from a method</a:t>
          </a:r>
        </a:p>
      </dsp:txBody>
      <dsp:txXfrm>
        <a:off x="7382240" y="2819495"/>
        <a:ext cx="3224249" cy="136786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0DF8C-E478-4EFD-B2AB-4FD153ECCF07}" type="datetimeFigureOut">
              <a:rPr lang="en-US"/>
              <a:t>3/2/2020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E465A-C774-477D-8A77-53E77771FF1A}" type="slidenum">
              <a:rPr lang="en-US"/>
              <a:t>‹#›</a:t>
            </a:fld>
            <a:endParaRPr lang="en-US"/>
          </a:p>
        </p:txBody>
      </p:sp>
    </p:spTree>
    <p:extLst>
      <p:ext uri="{BB962C8B-B14F-4D97-AF65-F5344CB8AC3E}">
        <p14:creationId xmlns:p14="http://schemas.microsoft.com/office/powerpoint/2010/main" val="235280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powershell/module/microsoft.powershell.core/about/about_classes?view=powershell-6"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a:t>3/2/2020</a:t>
            </a:fld>
            <a:endParaRPr lang="en-US" dirty="0"/>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dirty="0"/>
              <a:t>Version: 12/09/2019 17:55:23</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051185200"/>
      </p:ext>
    </p:extLst>
  </p:cSld>
  <p:clrMapOvr>
    <a:masterClrMapping/>
  </p:clrMapOvr>
</p:notes>
</file>

<file path=ppt/notesSlides/notesSlide1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581024477"/>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1731898499"/>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12</a:t>
            </a:fld>
            <a:endParaRPr lang="en-US" dirty="0"/>
          </a:p>
        </p:txBody>
      </p:sp>
      <p:sp>
        <p:nvSpPr>
          <p:cNvPr id="5" name="Date Placeholder 4"/>
          <p:cNvSpPr>
            <a:spLocks noGrp="1"/>
          </p:cNvSpPr>
          <p:nvPr>
            <p:ph type="dt" idx="1"/>
          </p:nvPr>
        </p:nvSpPr>
        <p:spPr/>
        <p:txBody>
          <a:bodyPr/>
          <a:lstStyle/>
          <a:p>
            <a:fld id="{B63683C5-D28F-4EF7-868C-6B282EBD67F9}" type="datetime8">
              <a:rPr lang="en-US"/>
              <a:t>3/2/2020 1:21 PM</a:t>
            </a:fld>
            <a:endParaRPr lang="en-US" dirty="0"/>
          </a:p>
        </p:txBody>
      </p:sp>
    </p:spTree>
    <p:extLst>
      <p:ext uri="{BB962C8B-B14F-4D97-AF65-F5344CB8AC3E}">
        <p14:creationId xmlns:p14="http://schemas.microsoft.com/office/powerpoint/2010/main" val="3385036528"/>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13</a:t>
            </a:fld>
            <a:endParaRPr lang="en-US" dirty="0"/>
          </a:p>
        </p:txBody>
      </p:sp>
      <p:sp>
        <p:nvSpPr>
          <p:cNvPr id="5" name="Date Placeholder 4"/>
          <p:cNvSpPr>
            <a:spLocks noGrp="1"/>
          </p:cNvSpPr>
          <p:nvPr>
            <p:ph type="dt" idx="1"/>
          </p:nvPr>
        </p:nvSpPr>
        <p:spPr/>
        <p:txBody>
          <a:bodyPr/>
          <a:lstStyle/>
          <a:p>
            <a:fld id="{B63683C5-D28F-4EF7-868C-6B282EBD67F9}" type="datetime8">
              <a:rPr lang="en-US"/>
              <a:t>3/2/2020 1:21 PM</a:t>
            </a:fld>
            <a:endParaRPr lang="en-US" dirty="0"/>
          </a:p>
        </p:txBody>
      </p:sp>
    </p:spTree>
    <p:extLst>
      <p:ext uri="{BB962C8B-B14F-4D97-AF65-F5344CB8AC3E}">
        <p14:creationId xmlns:p14="http://schemas.microsoft.com/office/powerpoint/2010/main" val="2585921983"/>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2624120605"/>
      </p:ext>
    </p:extLst>
  </p:cSld>
  <p:clrMapOvr>
    <a:masterClrMapping/>
  </p:clrMapOvr>
</p:notes>
</file>

<file path=ppt/notesSlides/notesSlide1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15</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340851948"/>
      </p:ext>
    </p:extLst>
  </p:cSld>
  <p:clrMapOvr>
    <a:masterClrMapping/>
  </p:clrMapOvr>
</p:notes>
</file>

<file path=ppt/notesSlides/notesSlide1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16</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506604331"/>
      </p:ext>
    </p:extLst>
  </p:cSld>
  <p:clrMapOvr>
    <a:masterClrMapping/>
  </p:clrMapOvr>
</p:notes>
</file>

<file path=ppt/notesSlides/notesSlide1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546644446"/>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19</a:t>
            </a:fld>
            <a:endParaRPr lang="en-US"/>
          </a:p>
        </p:txBody>
      </p:sp>
      <p:sp>
        <p:nvSpPr>
          <p:cNvPr id="5" name="Date Placeholder 4"/>
          <p:cNvSpPr>
            <a:spLocks noGrp="1"/>
          </p:cNvSpPr>
          <p:nvPr>
            <p:ph type="dt" idx="1"/>
          </p:nvPr>
        </p:nvSpPr>
        <p:spPr/>
        <p:txBody>
          <a:bodyPr/>
          <a:lstStyle/>
          <a:p>
            <a:fld id="{B63683C5-D28F-4EF7-868C-6B282EBD67F9}" type="datetime8">
              <a:rPr lang="en-US"/>
              <a:t>3/2/2020 1:21 PM</a:t>
            </a:fld>
            <a:endParaRPr lang="en-US"/>
          </a:p>
        </p:txBody>
      </p:sp>
    </p:spTree>
    <p:extLst>
      <p:ext uri="{BB962C8B-B14F-4D97-AF65-F5344CB8AC3E}">
        <p14:creationId xmlns:p14="http://schemas.microsoft.com/office/powerpoint/2010/main" val="3561863611"/>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Tree>
    <p:extLst>
      <p:ext uri="{BB962C8B-B14F-4D97-AF65-F5344CB8AC3E}">
        <p14:creationId xmlns:p14="http://schemas.microsoft.com/office/powerpoint/2010/main" val="4235506175"/>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a:pPr/>
              <a:t>2</a:t>
            </a:fld>
            <a:endParaRPr lang="en-US" dirty="0"/>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a:t>3/2/2020</a:t>
            </a:fld>
            <a:endParaRPr lang="en-US" dirty="0"/>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930417338"/>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Tree>
    <p:extLst>
      <p:ext uri="{BB962C8B-B14F-4D97-AF65-F5344CB8AC3E}">
        <p14:creationId xmlns:p14="http://schemas.microsoft.com/office/powerpoint/2010/main" val="764024509"/>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22</a:t>
            </a:fld>
            <a:endParaRPr lang="en-US"/>
          </a:p>
        </p:txBody>
      </p:sp>
      <p:sp>
        <p:nvSpPr>
          <p:cNvPr id="5" name="Date Placeholder 4"/>
          <p:cNvSpPr>
            <a:spLocks noGrp="1"/>
          </p:cNvSpPr>
          <p:nvPr>
            <p:ph type="dt" idx="1"/>
          </p:nvPr>
        </p:nvSpPr>
        <p:spPr/>
        <p:txBody>
          <a:bodyPr/>
          <a:lstStyle/>
          <a:p>
            <a:fld id="{B63683C5-D28F-4EF7-868C-6B282EBD67F9}" type="datetime8">
              <a:rPr lang="en-US"/>
              <a:t>3/2/2020 1:21 PM</a:t>
            </a:fld>
            <a:endParaRPr lang="en-US"/>
          </a:p>
        </p:txBody>
      </p:sp>
    </p:spTree>
    <p:extLst>
      <p:ext uri="{BB962C8B-B14F-4D97-AF65-F5344CB8AC3E}">
        <p14:creationId xmlns:p14="http://schemas.microsoft.com/office/powerpoint/2010/main" val="3316164480"/>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794498386"/>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7931042"/>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2626899203"/>
      </p:ext>
    </p:extLst>
  </p:cSld>
  <p:clrMapOvr>
    <a:masterClrMapping/>
  </p:clrMapOvr>
</p:notes>
</file>

<file path=ppt/notesSlides/notesSlide2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Tree>
    <p:extLst>
      <p:ext uri="{BB962C8B-B14F-4D97-AF65-F5344CB8AC3E}">
        <p14:creationId xmlns:p14="http://schemas.microsoft.com/office/powerpoint/2010/main" val="1684693243"/>
      </p:ext>
    </p:extLst>
  </p:cSld>
  <p:clrMapOvr>
    <a:masterClrMapping/>
  </p:clrMapOvr>
</p:notes>
</file>

<file path=ppt/notesSlides/notesSlide2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27</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332701238"/>
      </p:ext>
    </p:extLst>
  </p:cSld>
  <p:clrMapOvr>
    <a:masterClrMapping/>
  </p:clrMapOvr>
</p:notes>
</file>

<file path=ppt/notesSlides/notesSlide2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28</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016649081"/>
      </p:ext>
    </p:extLst>
  </p:cSld>
  <p:clrMapOvr>
    <a:masterClrMapping/>
  </p:clrMapOvr>
</p:notes>
</file>

<file path=ppt/notesSlides/notesSlide2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29</a:t>
            </a:fld>
            <a:endParaRPr lang="en-US" dirty="0"/>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dirty="0"/>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027708071"/>
      </p:ext>
    </p:extLst>
  </p:cSld>
  <p:clrMapOvr>
    <a:masterClrMapping/>
  </p:clrMapOvr>
</p:notes>
</file>

<file path=ppt/notesSlides/notesSlide2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30</a:t>
            </a:fld>
            <a:endParaRPr lang="en-US" dirty="0"/>
          </a:p>
        </p:txBody>
      </p:sp>
      <p:sp>
        <p:nvSpPr>
          <p:cNvPr id="5" name="Date Placeholder 4"/>
          <p:cNvSpPr>
            <a:spLocks noGrp="1"/>
          </p:cNvSpPr>
          <p:nvPr>
            <p:ph type="dt" idx="1"/>
          </p:nvPr>
        </p:nvSpPr>
        <p:spPr/>
        <p:txBody>
          <a:bodyPr/>
          <a:lstStyle/>
          <a:p>
            <a:fld id="{B63683C5-D28F-4EF7-868C-6B282EBD67F9}" type="datetime8">
              <a:rPr lang="en-US"/>
              <a:t>3/2/2020 1:21 PM</a:t>
            </a:fld>
            <a:endParaRPr lang="en-US" dirty="0"/>
          </a:p>
        </p:txBody>
      </p:sp>
    </p:spTree>
    <p:extLst>
      <p:ext uri="{BB962C8B-B14F-4D97-AF65-F5344CB8AC3E}">
        <p14:creationId xmlns:p14="http://schemas.microsoft.com/office/powerpoint/2010/main" val="3067230503"/>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a:pPr lvl="0"/>
              <a:t>3</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a:t>3/2/2020</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619816120"/>
      </p:ext>
    </p:extLst>
  </p:cSld>
  <p:clrMapOvr>
    <a:masterClrMapping/>
  </p:clrMapOvr>
</p:notes>
</file>

<file path=ppt/notesSlides/notesSlide3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534879990"/>
      </p:ext>
    </p:extLst>
  </p:cSld>
  <p:clrMapOvr>
    <a:masterClrMapping/>
  </p:clrMapOvr>
</p:notes>
</file>

<file path=ppt/notesSlides/notesSlide3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p:txBody>
      </p:sp>
    </p:spTree>
    <p:extLst>
      <p:ext uri="{BB962C8B-B14F-4D97-AF65-F5344CB8AC3E}">
        <p14:creationId xmlns:p14="http://schemas.microsoft.com/office/powerpoint/2010/main" val="3427004425"/>
      </p:ext>
    </p:extLst>
  </p:cSld>
  <p:clrMapOvr>
    <a:masterClrMapping/>
  </p:clrMapOvr>
</p:notes>
</file>

<file path=ppt/notesSlides/notesSlide3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Properties that don’t change – would be if you made an object like a bicycle and wanted to the number of wheels. It will always be 2 otherwise it’s a unicycle or tricycle. This matters if you create like 1,000 of them because you can use 1 piece of memory instead of 1,000+</a:t>
            </a:r>
          </a:p>
          <a:p>
            <a:pPr marL="171450" lvl="0" indent="-171450">
              <a:buFont typeface="Arial" panose="020B0604020202020204" pitchFamily="34" charset="0"/>
              <a:buChar char="•"/>
            </a:pPr>
            <a:r>
              <a:rPr lang="en-US" dirty="0"/>
              <a:t>We can’t leverage $this, because it isn’t part of an instance it is actually just a single, unchanging piece of memory for quick access and efficiency.</a:t>
            </a:r>
          </a:p>
          <a:p>
            <a:pPr marL="171450" marR="0" lvl="0" indent="-171450" algn="l" defTabSz="914460"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Useful for creating a static toolbox like [math], such as [math]::Pi or [Math]::Round()</a:t>
            </a:r>
          </a:p>
          <a:p>
            <a:pPr>
              <a:defRPr/>
            </a:pPr>
            <a:endParaRPr lang="en-US" sz="850" dirty="0">
              <a:cs typeface="Segoe UI Light"/>
            </a:endParaRPr>
          </a:p>
          <a:p>
            <a:pPr>
              <a:defRPr/>
            </a:pPr>
            <a:r>
              <a:rPr lang="en-US" dirty="0"/>
              <a:t>Get-member:</a:t>
            </a:r>
          </a:p>
          <a:p>
            <a:pPr>
              <a:defRPr/>
            </a:pPr>
            <a:r>
              <a:rPr lang="en-US" sz="850" dirty="0">
                <a:latin typeface="Segoe UI Light"/>
                <a:cs typeface="Segoe UI Light"/>
              </a:rPr>
              <a:t>[person] | gm -static</a:t>
            </a:r>
          </a:p>
          <a:p>
            <a:pPr>
              <a:buFont typeface="Arial" panose="020B0604020202020204" pitchFamily="34" charset="0"/>
              <a:defRPr/>
            </a:pPr>
            <a:endParaRPr lang="en-US" sz="850" dirty="0">
              <a:cs typeface="Segoe UI Light"/>
            </a:endParaRPr>
          </a:p>
        </p:txBody>
      </p:sp>
    </p:spTree>
    <p:extLst>
      <p:ext uri="{BB962C8B-B14F-4D97-AF65-F5344CB8AC3E}">
        <p14:creationId xmlns:p14="http://schemas.microsoft.com/office/powerpoint/2010/main" val="2235354563"/>
      </p:ext>
    </p:extLst>
  </p:cSld>
  <p:clrMapOvr>
    <a:masterClrMapping/>
  </p:clrMapOvr>
</p:notes>
</file>

<file path=ppt/notesSlides/notesSlide3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Useful to hide a bunch of excess members that you don’t think people will need often or that you only usually use internally with methods and such</a:t>
            </a:r>
          </a:p>
        </p:txBody>
      </p:sp>
    </p:spTree>
    <p:extLst>
      <p:ext uri="{BB962C8B-B14F-4D97-AF65-F5344CB8AC3E}">
        <p14:creationId xmlns:p14="http://schemas.microsoft.com/office/powerpoint/2010/main" val="1763086480"/>
      </p:ext>
    </p:extLst>
  </p:cSld>
  <p:clrMapOvr>
    <a:masterClrMapping/>
  </p:clrMapOvr>
</p:notes>
</file>

<file path=ppt/notesSlides/notesSlide3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extLst>
      <p:ext uri="{BB962C8B-B14F-4D97-AF65-F5344CB8AC3E}">
        <p14:creationId xmlns:p14="http://schemas.microsoft.com/office/powerpoint/2010/main" val="948911407"/>
      </p:ext>
    </p:extLst>
  </p:cSld>
  <p:clrMapOvr>
    <a:masterClrMapping/>
  </p:clrMapOvr>
</p:notes>
</file>

<file path=ppt/notesSlides/notesSlide3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p:txBody>
      </p:sp>
    </p:spTree>
    <p:extLst>
      <p:ext uri="{BB962C8B-B14F-4D97-AF65-F5344CB8AC3E}">
        <p14:creationId xmlns:p14="http://schemas.microsoft.com/office/powerpoint/2010/main" val="3912718989"/>
      </p:ext>
    </p:extLst>
  </p:cSld>
  <p:clrMapOvr>
    <a:masterClrMapping/>
  </p:clrMapOvr>
</p:notes>
</file>

<file path=ppt/notesSlides/notesSlide3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sz="900" dirty="0">
              <a:solidFill>
                <a:srgbClr val="8FBC8F"/>
              </a:solidFill>
              <a:latin typeface="Lucida Console" panose="020B0609040504020204" pitchFamily="49" charset="0"/>
            </a:endParaRPr>
          </a:p>
          <a:p>
            <a:pPr marL="0" lvl="0" indent="0">
              <a:buFont typeface="Arial" panose="020B0604020202020204" pitchFamily="34" charset="0"/>
              <a:buNone/>
            </a:pPr>
            <a:r>
              <a:rPr lang="en-US" sz="900" dirty="0">
                <a:solidFill>
                  <a:srgbClr val="8FBC8F"/>
                </a:solidFill>
                <a:latin typeface="Lucida Console" panose="020B0609040504020204" pitchFamily="49" charset="0"/>
              </a:rPr>
              <a:t>Cronenberg Is a reference to a horror movie film maker, which is also used as an alien species in cartoons such as Rick and Morty</a:t>
            </a:r>
            <a:endParaRPr lang="en-US" dirty="0"/>
          </a:p>
        </p:txBody>
      </p:sp>
    </p:spTree>
    <p:extLst>
      <p:ext uri="{BB962C8B-B14F-4D97-AF65-F5344CB8AC3E}">
        <p14:creationId xmlns:p14="http://schemas.microsoft.com/office/powerpoint/2010/main" val="838961567"/>
      </p:ext>
    </p:extLst>
  </p:cSld>
  <p:clrMapOvr>
    <a:masterClrMapping/>
  </p:clrMapOvr>
</p:notes>
</file>

<file path=ppt/notesSlides/notesSlide3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Take a look at the ENUM example to show using the </a:t>
            </a:r>
            <a:r>
              <a:rPr lang="en-US" dirty="0" err="1"/>
              <a:t>enums</a:t>
            </a:r>
            <a:r>
              <a:rPr lang="en-US" dirty="0"/>
              <a:t> as strong types and errors</a:t>
            </a:r>
          </a:p>
        </p:txBody>
      </p:sp>
    </p:spTree>
    <p:extLst>
      <p:ext uri="{BB962C8B-B14F-4D97-AF65-F5344CB8AC3E}">
        <p14:creationId xmlns:p14="http://schemas.microsoft.com/office/powerpoint/2010/main" val="2058674779"/>
      </p:ext>
    </p:extLst>
  </p:cSld>
  <p:clrMapOvr>
    <a:masterClrMapping/>
  </p:clrMapOvr>
</p:notes>
</file>

<file path=ppt/notesSlides/notesSlide3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Take a look at the ENUM example to show using the </a:t>
            </a:r>
            <a:r>
              <a:rPr lang="en-US" dirty="0" err="1"/>
              <a:t>enums</a:t>
            </a:r>
            <a:r>
              <a:rPr lang="en-US" dirty="0"/>
              <a:t> as strong types and errors</a:t>
            </a:r>
          </a:p>
        </p:txBody>
      </p:sp>
    </p:spTree>
    <p:extLst>
      <p:ext uri="{BB962C8B-B14F-4D97-AF65-F5344CB8AC3E}">
        <p14:creationId xmlns:p14="http://schemas.microsoft.com/office/powerpoint/2010/main" val="459049242"/>
      </p:ext>
    </p:extLst>
  </p:cSld>
  <p:clrMapOvr>
    <a:masterClrMapping/>
  </p:clrMapOvr>
</p:notes>
</file>

<file path=ppt/notesSlides/notesSlide3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is the same as best practice for function toolboxes should be (or make a module!)</a:t>
            </a:r>
          </a:p>
        </p:txBody>
      </p:sp>
    </p:spTree>
    <p:extLst>
      <p:ext uri="{BB962C8B-B14F-4D97-AF65-F5344CB8AC3E}">
        <p14:creationId xmlns:p14="http://schemas.microsoft.com/office/powerpoint/2010/main" val="1580773898"/>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Another good analogy “</a:t>
            </a:r>
            <a:r>
              <a:rPr lang="en-US" sz="1200" b="0" i="0" kern="1200" dirty="0">
                <a:solidFill>
                  <a:schemeClr val="tx1"/>
                </a:solidFill>
                <a:effectLst/>
                <a:latin typeface="+mn-lt"/>
                <a:ea typeface="+mn-ea"/>
                <a:cs typeface="+mn-cs"/>
              </a:rPr>
              <a:t>A class becomes a template for an object.”</a:t>
            </a:r>
          </a:p>
          <a:p>
            <a:pPr marL="171450" indent="-171450">
              <a:buFont typeface="Arial" panose="020B0604020202020204" pitchFamily="34" charset="0"/>
              <a:buChar char="•"/>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Tree>
    <p:extLst>
      <p:ext uri="{BB962C8B-B14F-4D97-AF65-F5344CB8AC3E}">
        <p14:creationId xmlns:p14="http://schemas.microsoft.com/office/powerpoint/2010/main" val="4228640634"/>
      </p:ext>
    </p:extLst>
  </p:cSld>
  <p:clrMapOvr>
    <a:masterClrMapping/>
  </p:clrMapOvr>
</p:notes>
</file>

<file path=ppt/notesSlides/notesSlide4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41</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98648326"/>
      </p:ext>
    </p:extLst>
  </p:cSld>
  <p:clrMapOvr>
    <a:masterClrMapping/>
  </p:clrMapOvr>
</p:notes>
</file>

<file path=ppt/notesSlides/notesSlide4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42</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114118733"/>
      </p:ext>
    </p:extLst>
  </p:cSld>
  <p:clrMapOvr>
    <a:masterClrMapping/>
  </p:clrMapOvr>
</p:notes>
</file>

<file path=ppt/notesSlides/notesSlide4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B4008EB6-D09E-4580-8CD6-DDB14511944F}" type="slidenum">
              <a:rPr lang="en-US"/>
              <a:pPr/>
              <a:t>43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545589398"/>
      </p:ext>
    </p:extLst>
  </p:cSld>
  <p:clrMapOvr>
    <a:masterClrMapping/>
  </p:clrMapOvr>
</p:notes>
</file>

<file path=ppt/notesSlides/notesSlide4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44</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3/2/2020</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5076561"/>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marR="0" lvl="0" indent="0" algn="l" defTabSz="914460"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Another good analogy “</a:t>
            </a:r>
            <a:r>
              <a:rPr lang="en-US" sz="900" b="0" i="0" kern="1200" dirty="0">
                <a:solidFill>
                  <a:schemeClr val="tx1"/>
                </a:solidFill>
                <a:effectLst/>
                <a:latin typeface="Segoe UI Light" pitchFamily="34" charset="0"/>
                <a:ea typeface="+mn-ea"/>
                <a:cs typeface="+mn-cs"/>
              </a:rPr>
              <a:t>A class becomes a template for an object.”</a:t>
            </a:r>
          </a:p>
          <a:p>
            <a:pPr mar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Tree>
    <p:extLst>
      <p:ext uri="{BB962C8B-B14F-4D97-AF65-F5344CB8AC3E}">
        <p14:creationId xmlns:p14="http://schemas.microsoft.com/office/powerpoint/2010/main" val="2472739572"/>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Another good analogy “</a:t>
            </a:r>
            <a:r>
              <a:rPr lang="en-US" sz="1200" b="0" i="0" kern="1200" dirty="0">
                <a:solidFill>
                  <a:schemeClr val="tx1"/>
                </a:solidFill>
                <a:effectLst/>
                <a:latin typeface="+mn-lt"/>
                <a:ea typeface="+mn-ea"/>
                <a:cs typeface="+mn-cs"/>
              </a:rPr>
              <a:t>A class becomes a template for an object.”</a:t>
            </a:r>
          </a:p>
          <a:p>
            <a:pPr marL="171450" indent="-171450">
              <a:buFont typeface="Arial" panose="020B0604020202020204" pitchFamily="34" charset="0"/>
              <a:buChar char="•"/>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Tree>
    <p:extLst>
      <p:ext uri="{BB962C8B-B14F-4D97-AF65-F5344CB8AC3E}">
        <p14:creationId xmlns:p14="http://schemas.microsoft.com/office/powerpoint/2010/main" val="2048925267"/>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slide to show classes and intro the </a:t>
            </a:r>
            <a:r>
              <a:rPr lang="en-US"/>
              <a:t>next unit</a:t>
            </a:r>
          </a:p>
          <a:p>
            <a:r>
              <a:rPr lang="en-US" dirty="0"/>
              <a:t>The Person class from the previous sample declared as a class in its most simple form.</a:t>
            </a:r>
          </a:p>
        </p:txBody>
      </p:sp>
      <p:sp>
        <p:nvSpPr>
          <p:cNvPr id="4" name="Slide Number Placeholder 3"/>
          <p:cNvSpPr>
            <a:spLocks noGrp="1"/>
          </p:cNvSpPr>
          <p:nvPr>
            <p:ph type="sldNum" sz="quarter" idx="5"/>
          </p:nvPr>
        </p:nvSpPr>
        <p:spPr/>
        <p:txBody>
          <a:bodyPr/>
          <a:lstStyle/>
          <a:p>
            <a:fld id="{B4008EB6-D09E-4580-8CD6-DDB14511944F}" type="slidenum">
              <a:rPr lang="en-US"/>
              <a:pPr/>
              <a:t>7</a:t>
            </a:fld>
            <a:endParaRPr lang="en-US" dirty="0"/>
          </a:p>
        </p:txBody>
      </p:sp>
      <p:sp>
        <p:nvSpPr>
          <p:cNvPr id="5" name="Date Placeholder 4"/>
          <p:cNvSpPr>
            <a:spLocks noGrp="1"/>
          </p:cNvSpPr>
          <p:nvPr>
            <p:ph type="dt" idx="1"/>
          </p:nvPr>
        </p:nvSpPr>
        <p:spPr/>
        <p:txBody>
          <a:bodyPr/>
          <a:lstStyle/>
          <a:p>
            <a:fld id="{B63683C5-D28F-4EF7-868C-6B282EBD67F9}" type="datetime8">
              <a:rPr lang="en-US"/>
              <a:t>3/2/2020 1:21 PM</a:t>
            </a:fld>
            <a:endParaRPr lang="en-US" dirty="0"/>
          </a:p>
        </p:txBody>
      </p:sp>
    </p:spTree>
    <p:extLst>
      <p:ext uri="{BB962C8B-B14F-4D97-AF65-F5344CB8AC3E}">
        <p14:creationId xmlns:p14="http://schemas.microsoft.com/office/powerpoint/2010/main" val="1586102010"/>
      </p:ext>
    </p:extLst>
  </p:cSld>
  <p:clrMapOvr>
    <a:masterClrMapping/>
  </p:clrMapOvr>
</p:notes>
</file>

<file path=ppt/notesSlides/notesSlide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8</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08185380"/>
      </p:ext>
    </p:extLst>
  </p:cSld>
  <p:clrMapOvr>
    <a:masterClrMapping/>
  </p:clrMapOvr>
</p:notes>
</file>

<file path=ppt/notesSlides/notesSlide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9</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600575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 Select Logo</a:t>
            </a:r>
          </a:p>
        </p:txBody>
      </p:sp>
    </p:spTree>
    <p:extLst>
      <p:ext uri="{BB962C8B-B14F-4D97-AF65-F5344CB8AC3E}">
        <p14:creationId xmlns:p14="http://schemas.microsoft.com/office/powerpoint/2010/main" val="32645248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1242975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2316160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779264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002615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684389631"/>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505808988"/>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248017010"/>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68275998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050280046"/>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59688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Tree>
    <p:extLst>
      <p:ext uri="{BB962C8B-B14F-4D97-AF65-F5344CB8AC3E}">
        <p14:creationId xmlns:p14="http://schemas.microsoft.com/office/powerpoint/2010/main" val="3656191198"/>
      </p:ext>
    </p:extLst>
  </p:cSld>
  <p:clrMapOvr>
    <a:masterClrMapping/>
  </p:clrMapOvr>
</p:sldLayout>
</file>

<file path=ppt/slideLayouts/slideLayout2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15310949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8006108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2131514972"/>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64611071"/>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617900227"/>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08808615"/>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26694184"/>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69514015"/>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8431401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7607847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1209944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1784701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5014198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41046801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6105067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24294365"/>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0691140"/>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dirty="0"/>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8186870"/>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234860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23061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87209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817956869"/>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716022"/>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6807641"/>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866894981"/>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41257228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5662836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16="http://schemas.microsoft.com/office/drawing/2014/main" xmlns:a14="http://schemas.microsoft.com/office/drawing/2010/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1957365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154625675"/>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289395709"/>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961766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03452939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2.xml"/><Relationship Id="rId50"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3.xml"/><Relationship Id="rId8" Type="http://schemas.openxmlformats.org/officeDocument/2006/relationships/slideLayout" Target="../slideLayouts/slideLayout8.xml"/></Relationships>
</file>

<file path=ppt/slideMasters/slideMaster1.xml><?xml version="1.0" encoding="utf-8"?>
<p:sldMaster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75575933"/>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 id="2147483924" r:id="rId18"/>
    <p:sldLayoutId id="2147483925" r:id="rId19"/>
    <p:sldLayoutId id="2147483926" r:id="rId20"/>
    <p:sldLayoutId id="2147483927" r:id="rId21"/>
    <p:sldLayoutId id="2147483928" r:id="rId22"/>
    <p:sldLayoutId id="2147483929" r:id="rId23"/>
    <p:sldLayoutId id="2147483930" r:id="rId24"/>
    <p:sldLayoutId id="2147483931" r:id="rId25"/>
    <p:sldLayoutId id="2147483932" r:id="rId26"/>
    <p:sldLayoutId id="2147483933" r:id="rId27"/>
    <p:sldLayoutId id="2147483934" r:id="rId28"/>
    <p:sldLayoutId id="2147483935" r:id="rId29"/>
    <p:sldLayoutId id="2147483936" r:id="rId30"/>
    <p:sldLayoutId id="2147483937" r:id="rId31"/>
    <p:sldLayoutId id="2147483938" r:id="rId32"/>
    <p:sldLayoutId id="2147483939" r:id="rId33"/>
    <p:sldLayoutId id="2147483940" r:id="rId34"/>
    <p:sldLayoutId id="2147483941" r:id="rId35"/>
    <p:sldLayoutId id="2147483942" r:id="rId36"/>
    <p:sldLayoutId id="2147483943" r:id="rId37"/>
    <p:sldLayoutId id="2147483944" r:id="rId38"/>
    <p:sldLayoutId id="2147483945" r:id="rId39"/>
    <p:sldLayoutId id="2147483946" r:id="rId40"/>
    <p:sldLayoutId id="2147483947" r:id="rId41"/>
    <p:sldLayoutId id="2147483948" r:id="rId42"/>
    <p:sldLayoutId id="2147483949" r:id="rId43"/>
    <p:sldLayoutId id="2147483950" r:id="rId44"/>
  </p:sldLayoutIdLst>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customXml" Target="../../customXml/item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customXml" Target="../../customXml/item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5.jpe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6.jfif"/><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customXml" Target="../../customXml/item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5.jpeg"/><Relationship Id="rId4"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6.jfif"/><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customXml" Target="../../customXml/item9.xml"/></Relationships>
</file>

<file path=ppt/slides/_rels/slide3.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4.png"/><Relationship Id="rId2" Type="http://schemas.openxmlformats.org/officeDocument/2006/relationships/customXml" Target="../../customXml/item5.xml"/><Relationship Id="rId1" Type="http://schemas.openxmlformats.org/officeDocument/2006/relationships/tags" Target="../tags/tag5.xml"/><Relationship Id="rId6" Type="http://schemas.openxmlformats.org/officeDocument/2006/relationships/notesSlide" Target="../notesSlides/notesSlide3.xml"/><Relationship Id="rId5" Type="http://schemas.openxmlformats.org/officeDocument/2006/relationships/slideLayout" Target="../slideLayouts/slideLayout9.xml"/><Relationship Id="rId4"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5.jpeg"/><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6.jfif"/><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2.png"/><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5.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6.jfif"/><Relationship Id="rId4" Type="http://schemas.openxmlformats.org/officeDocument/2006/relationships/notesSlide" Target="../notesSlides/notesSlide9.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1"/>
            </p:custDataLst>
          </p:nvPr>
        </p:nvSpPr>
        <p:spPr/>
        <p:txBody>
          <a:bodyPr lIns="0" tIns="0" rIns="0" bIns="45720" anchor="b"/>
          <a:lstStyle/>
          <a:p>
            <a:r>
              <a:rPr lang="en-US" dirty="0">
                <a:latin typeface="Segoe UI Semibold" panose="020B0702040204020203" pitchFamily="34" charset="0"/>
              </a:rPr>
              <a:t>Classes</a:t>
            </a:r>
          </a:p>
        </p:txBody>
      </p:sp>
      <p:sp>
        <p:nvSpPr>
          <p:cNvPr id="4" name="Subtitle 3">
            <a:extLst>
              <a:ext uri="{FF2B5EF4-FFF2-40B4-BE49-F238E27FC236}">
                <a16:creationId xmlns:a16="http://schemas.microsoft.com/office/drawing/2014/main" id="{6CA76C5A-FE1D-4165-8B96-C696ADF70BD7}"/>
              </a:ext>
            </a:extLst>
          </p:cNvPr>
          <p:cNvSpPr>
            <a:spLocks noGrp="1"/>
          </p:cNvSpPr>
          <p:nvPr>
            <p:ph type="subTitle" idx="1"/>
          </p:nvPr>
        </p:nvSpPr>
        <p:spPr/>
        <p:txBody>
          <a:bodyPr>
            <a:normAutofit lnSpcReduction="10000"/>
          </a:bodyPr>
          <a:lstStyle/>
          <a:p>
            <a:r>
              <a:rPr lang="en-US" dirty="0"/>
              <a:t>Module 4</a:t>
            </a:r>
          </a:p>
        </p:txBody>
      </p:sp>
    </p:spTree>
    <p:extLst>
      <p:ext uri="{BB962C8B-B14F-4D97-AF65-F5344CB8AC3E}">
        <p14:creationId xmlns:p14="http://schemas.microsoft.com/office/powerpoint/2010/main" val="2802465554"/>
      </p:ext>
    </p:extLst>
  </p:cSld>
  <p:clrMapOvr>
    <a:masterClrMapping/>
  </p:clrMapOvr>
  <p:transition spd="slow"/>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5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Class Basics</a:t>
            </a:r>
            <a:endParaRPr lang="en-US" dirty="0"/>
          </a:p>
        </p:txBody>
      </p:sp>
    </p:spTree>
    <p:extLst>
      <p:ext uri="{BB962C8B-B14F-4D97-AF65-F5344CB8AC3E}">
        <p14:creationId xmlns:p14="http://schemas.microsoft.com/office/powerpoint/2010/main" val="3935823690"/>
      </p:ext>
    </p:extLst>
  </p:cSld>
  <p:clrMapOvr>
    <a:masterClrMapping/>
  </p:clrMapOvr>
  <p:transition spd="slow"/>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Class Syntax</a:t>
            </a:r>
            <a:endParaRPr lang="en-AU" dirty="0"/>
          </a:p>
        </p:txBody>
      </p:sp>
      <p:sp>
        <p:nvSpPr>
          <p:cNvPr id="3" name="Content Placeholder 2"/>
          <p:cNvSpPr>
            <a:spLocks noGrp="1"/>
          </p:cNvSpPr>
          <p:nvPr>
            <p:ph type="subTitle" idx="1"/>
          </p:nvPr>
        </p:nvSpPr>
        <p:spPr/>
        <p:txBody>
          <a:bodyPr/>
          <a:lstStyle/>
          <a:p>
            <a:r>
              <a:rPr lang="en-AU" dirty="0"/>
              <a:t>Create a class</a:t>
            </a:r>
          </a:p>
          <a:p>
            <a:endParaRPr lang="en-AU" dirty="0"/>
          </a:p>
          <a:p>
            <a:endParaRPr lang="en-AU" dirty="0"/>
          </a:p>
        </p:txBody>
      </p:sp>
      <p:sp>
        <p:nvSpPr>
          <p:cNvPr id="6" name="Content Placeholder 5">
            <a:extLst>
              <a:ext uri="{FF2B5EF4-FFF2-40B4-BE49-F238E27FC236}">
                <a16:creationId xmlns:a16="http://schemas.microsoft.com/office/drawing/2014/main" id="{DAD65E6C-5296-462B-8EE7-37141836A94F}"/>
              </a:ext>
            </a:extLst>
          </p:cNvPr>
          <p:cNvSpPr>
            <a:spLocks noGrp="1"/>
          </p:cNvSpPr>
          <p:nvPr>
            <p:ph sz="quarter" idx="13"/>
          </p:nvPr>
        </p:nvSpPr>
        <p:spPr/>
        <p:txBody>
          <a:bodyPr/>
          <a:lstStyle/>
          <a:p>
            <a:r>
              <a:rPr lang="en-AU" dirty="0"/>
              <a:t>Use the “Class” keyword</a:t>
            </a:r>
          </a:p>
          <a:p>
            <a:r>
              <a:rPr lang="en-AU" dirty="0"/>
              <a:t>Any custom name you want</a:t>
            </a:r>
          </a:p>
          <a:p>
            <a:r>
              <a:rPr lang="en-AU" dirty="0"/>
              <a:t> Open and closed curly braces</a:t>
            </a:r>
          </a:p>
          <a:p>
            <a:endParaRPr lang="en-AU" dirty="0"/>
          </a:p>
          <a:p>
            <a:endParaRPr lang="en-US" dirty="0"/>
          </a:p>
        </p:txBody>
      </p:sp>
      <p:sp>
        <p:nvSpPr>
          <p:cNvPr id="9" name="TextBox 8">
            <a:extLst>
              <a:ext uri="{FF2B5EF4-FFF2-40B4-BE49-F238E27FC236}">
                <a16:creationId xmlns:a16="http://schemas.microsoft.com/office/drawing/2014/main" id="{12DF83AE-95B0-4861-AF6E-F069010DBED9}"/>
              </a:ext>
            </a:extLst>
          </p:cNvPr>
          <p:cNvSpPr txBox="1"/>
          <p:nvPr/>
        </p:nvSpPr>
        <p:spPr>
          <a:xfrm>
            <a:off x="3247390" y="4257797"/>
            <a:ext cx="7315200" cy="1200329"/>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800" dirty="0"/>
              <a:t> </a:t>
            </a:r>
            <a:r>
              <a:rPr lang="en-US" sz="1800" dirty="0">
                <a:solidFill>
                  <a:srgbClr val="E0FFFF"/>
                </a:solidFill>
                <a:latin typeface="Lucida Console" panose="020B0609040504020204" pitchFamily="49" charset="0"/>
              </a:rPr>
              <a:t>class</a:t>
            </a:r>
            <a:r>
              <a:rPr lang="en-US" sz="1800" dirty="0">
                <a:solidFill>
                  <a:srgbClr val="F5F5F5"/>
                </a:solidFill>
                <a:latin typeface="Lucida Console" panose="020B0609040504020204" pitchFamily="49" charset="0"/>
              </a:rPr>
              <a:t> </a:t>
            </a:r>
            <a:r>
              <a:rPr lang="en-US" sz="1800" dirty="0">
                <a:solidFill>
                  <a:srgbClr val="8FBC8F"/>
                </a:solidFill>
                <a:latin typeface="Lucida Console" panose="020B0609040504020204" pitchFamily="49" charset="0"/>
              </a:rPr>
              <a:t>Person</a:t>
            </a:r>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a:t>
            </a:r>
          </a:p>
          <a:p>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  </a:t>
            </a:r>
          </a:p>
        </p:txBody>
      </p:sp>
      <p:sp>
        <p:nvSpPr>
          <p:cNvPr id="10" name="Speech Bubble: Rectangle 9">
            <a:extLst>
              <a:ext uri="{FF2B5EF4-FFF2-40B4-BE49-F238E27FC236}">
                <a16:creationId xmlns:a16="http://schemas.microsoft.com/office/drawing/2014/main" id="{7471B70A-15C4-4F7E-A986-7FF824BB1538}"/>
              </a:ext>
            </a:extLst>
          </p:cNvPr>
          <p:cNvSpPr/>
          <p:nvPr/>
        </p:nvSpPr>
        <p:spPr>
          <a:xfrm>
            <a:off x="1629410" y="3450365"/>
            <a:ext cx="3294380" cy="422612"/>
          </a:xfrm>
          <a:prstGeom prst="wedgeRectCallout">
            <a:avLst>
              <a:gd name="adj1" fmla="val 16773"/>
              <a:gd name="adj2" fmla="val 141528"/>
            </a:avLst>
          </a:prstGeom>
          <a:solidFill>
            <a:srgbClr val="B4009E"/>
          </a:solidFill>
          <a:ln w="12700" cap="flat" cmpd="sng" algn="ctr">
            <a:solidFill>
              <a:srgbClr val="012456"/>
            </a:solidFill>
            <a:prstDash val="solid"/>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800" dirty="0"/>
              <a:t>Declaration of type</a:t>
            </a:r>
            <a:endParaRPr lang="en-US" sz="3200" dirty="0"/>
          </a:p>
        </p:txBody>
      </p:sp>
      <p:sp>
        <p:nvSpPr>
          <p:cNvPr id="11" name="Speech Bubble: Rectangle 10">
            <a:extLst>
              <a:ext uri="{FF2B5EF4-FFF2-40B4-BE49-F238E27FC236}">
                <a16:creationId xmlns:a16="http://schemas.microsoft.com/office/drawing/2014/main" id="{D3A7BC63-C5B2-428C-A270-95C4758C4738}"/>
              </a:ext>
            </a:extLst>
          </p:cNvPr>
          <p:cNvSpPr/>
          <p:nvPr/>
        </p:nvSpPr>
        <p:spPr>
          <a:xfrm>
            <a:off x="6295391" y="3450365"/>
            <a:ext cx="2971800" cy="422612"/>
          </a:xfrm>
          <a:prstGeom prst="wedgeRectCallout">
            <a:avLst>
              <a:gd name="adj1" fmla="val -56255"/>
              <a:gd name="adj2" fmla="val 193738"/>
            </a:avLst>
          </a:prstGeom>
          <a:solidFill>
            <a:srgbClr val="107C10"/>
          </a:solidFill>
          <a:ln w="12700" cap="flat" cmpd="sng" algn="ctr">
            <a:solidFill>
              <a:srgbClr val="012456"/>
            </a:solidFill>
            <a:prstDash val="solid"/>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800" dirty="0"/>
              <a:t>Name of the class</a:t>
            </a:r>
            <a:endParaRPr lang="en-US" sz="3200" dirty="0"/>
          </a:p>
        </p:txBody>
      </p:sp>
      <p:sp>
        <p:nvSpPr>
          <p:cNvPr id="12" name="Speech Bubble: Rectangle 11">
            <a:extLst>
              <a:ext uri="{FF2B5EF4-FFF2-40B4-BE49-F238E27FC236}">
                <a16:creationId xmlns:a16="http://schemas.microsoft.com/office/drawing/2014/main" id="{A4C3D585-A1FB-4845-990E-1218CE112574}"/>
              </a:ext>
            </a:extLst>
          </p:cNvPr>
          <p:cNvSpPr/>
          <p:nvPr/>
        </p:nvSpPr>
        <p:spPr>
          <a:xfrm>
            <a:off x="4085590" y="5805151"/>
            <a:ext cx="5562600" cy="422612"/>
          </a:xfrm>
          <a:prstGeom prst="wedgeRectCallout">
            <a:avLst>
              <a:gd name="adj1" fmla="val -62122"/>
              <a:gd name="adj2" fmla="val -238999"/>
            </a:avLst>
          </a:prstGeom>
          <a:solidFill>
            <a:srgbClr val="0078D7"/>
          </a:solidFill>
          <a:ln w="12700" cap="flat" cmpd="sng" algn="ctr">
            <a:solidFill>
              <a:srgbClr val="012456"/>
            </a:solidFill>
            <a:prstDash val="solid"/>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800" dirty="0"/>
              <a:t>Code brackets to contain the class</a:t>
            </a:r>
            <a:endParaRPr lang="en-US" sz="3200" dirty="0"/>
          </a:p>
        </p:txBody>
      </p:sp>
    </p:spTree>
    <p:extLst>
      <p:ext uri="{BB962C8B-B14F-4D97-AF65-F5344CB8AC3E}">
        <p14:creationId xmlns:p14="http://schemas.microsoft.com/office/powerpoint/2010/main" val="40698066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2.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D409D7-2A3D-4C69-B7B7-DA51C5A7CB5A}"/>
              </a:ext>
            </a:extLst>
          </p:cNvPr>
          <p:cNvSpPr>
            <a:spLocks noGrp="1"/>
          </p:cNvSpPr>
          <p:nvPr>
            <p:ph type="title"/>
          </p:nvPr>
        </p:nvSpPr>
        <p:spPr/>
        <p:txBody>
          <a:bodyPr/>
          <a:lstStyle/>
          <a:p>
            <a:r>
              <a:rPr lang="en-AU" dirty="0"/>
              <a:t>Class Syntax cont.</a:t>
            </a:r>
            <a:endParaRPr lang="en-US" dirty="0"/>
          </a:p>
        </p:txBody>
      </p:sp>
      <p:sp>
        <p:nvSpPr>
          <p:cNvPr id="5" name="Text Placeholder 4">
            <a:extLst>
              <a:ext uri="{FF2B5EF4-FFF2-40B4-BE49-F238E27FC236}">
                <a16:creationId xmlns:a16="http://schemas.microsoft.com/office/drawing/2014/main" id="{72F85C38-F082-46E2-9FBD-72714B48C8AB}"/>
              </a:ext>
            </a:extLst>
          </p:cNvPr>
          <p:cNvSpPr>
            <a:spLocks noGrp="1"/>
          </p:cNvSpPr>
          <p:nvPr>
            <p:ph type="body" sz="quarter" idx="16"/>
          </p:nvPr>
        </p:nvSpPr>
        <p:spPr/>
        <p:txBody>
          <a:bodyPr/>
          <a:lstStyle/>
          <a:p>
            <a:r>
              <a:rPr lang="en-US" dirty="0"/>
              <a:t>Add Properties (information)</a:t>
            </a:r>
          </a:p>
          <a:p>
            <a:r>
              <a:rPr lang="en-US" dirty="0"/>
              <a:t>Strongly type data if you want</a:t>
            </a:r>
          </a:p>
          <a:p>
            <a:pPr lvl="1"/>
            <a:r>
              <a:rPr lang="en-US" dirty="0"/>
              <a:t>Default is </a:t>
            </a:r>
            <a:r>
              <a:rPr lang="en-US" dirty="0">
                <a:solidFill>
                  <a:srgbClr val="696969"/>
                </a:solidFill>
                <a:latin typeface="Lucida Console" panose="020B0609040504020204" pitchFamily="49" charset="0"/>
              </a:rPr>
              <a:t>[</a:t>
            </a:r>
            <a:r>
              <a:rPr lang="en-US" dirty="0">
                <a:solidFill>
                  <a:srgbClr val="008272"/>
                </a:solidFill>
                <a:latin typeface="Lucida Console" panose="020B0609040504020204" pitchFamily="49" charset="0"/>
              </a:rPr>
              <a:t>Object</a:t>
            </a:r>
            <a:r>
              <a:rPr lang="en-US" dirty="0">
                <a:solidFill>
                  <a:srgbClr val="696969"/>
                </a:solidFill>
                <a:latin typeface="Lucida Console" panose="020B0609040504020204" pitchFamily="49" charset="0"/>
              </a:rPr>
              <a:t>]</a:t>
            </a:r>
            <a:endParaRPr lang="en-US" dirty="0"/>
          </a:p>
          <a:p>
            <a:r>
              <a:rPr lang="en-US" dirty="0"/>
              <a:t>Variable will be the property name</a:t>
            </a:r>
          </a:p>
          <a:p>
            <a:endParaRPr lang="en-US" dirty="0"/>
          </a:p>
          <a:p>
            <a:endParaRPr lang="en-US" dirty="0"/>
          </a:p>
          <a:p>
            <a:endParaRPr lang="en-US" dirty="0"/>
          </a:p>
        </p:txBody>
      </p:sp>
      <p:sp>
        <p:nvSpPr>
          <p:cNvPr id="6" name="Picture Placeholder 5">
            <a:extLst>
              <a:ext uri="{FF2B5EF4-FFF2-40B4-BE49-F238E27FC236}">
                <a16:creationId xmlns:a16="http://schemas.microsoft.com/office/drawing/2014/main" id="{0532703D-CE6F-43FA-9711-F5228A257DF5}"/>
              </a:ext>
              <a:ext uri="{C183D7F6-B498-43B3-948B-1728B52AA6E4}">
                <adec:decorative xmlns:adec="http://schemas.microsoft.com/office/drawing/2017/decorative" val="1"/>
              </a:ext>
            </a:extLst>
          </p:cNvPr>
          <p:cNvSpPr>
            <a:spLocks noGrp="1"/>
          </p:cNvSpPr>
          <p:nvPr>
            <p:ph type="pic" sz="quarter" idx="15"/>
          </p:nvPr>
        </p:nvSpPr>
        <p:spPr/>
      </p:sp>
      <p:sp>
        <p:nvSpPr>
          <p:cNvPr id="7" name="TextBox 6">
            <a:extLst>
              <a:ext uri="{FF2B5EF4-FFF2-40B4-BE49-F238E27FC236}">
                <a16:creationId xmlns:a16="http://schemas.microsoft.com/office/drawing/2014/main" id="{DEFA1535-F06E-4393-A40A-7ADB9C8A163F}"/>
              </a:ext>
            </a:extLst>
          </p:cNvPr>
          <p:cNvSpPr txBox="1"/>
          <p:nvPr/>
        </p:nvSpPr>
        <p:spPr>
          <a:xfrm>
            <a:off x="5824749" y="2459504"/>
            <a:ext cx="5875867" cy="1938992"/>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solidFill>
                  <a:srgbClr val="E0FFFF"/>
                </a:solidFill>
                <a:latin typeface="Lucida Console" panose="020B0609040504020204" pitchFamily="49" charset="0"/>
              </a:rPr>
              <a:t>class</a:t>
            </a:r>
            <a:r>
              <a:rPr lang="en-US" sz="2000" dirty="0">
                <a:solidFill>
                  <a:srgbClr val="F5F5F5"/>
                </a:solidFill>
                <a:latin typeface="Lucida Console" panose="020B0609040504020204" pitchFamily="49" charset="0"/>
              </a:rPr>
              <a:t> </a:t>
            </a:r>
            <a:r>
              <a:rPr lang="en-US" sz="2000" dirty="0">
                <a:solidFill>
                  <a:srgbClr val="8FBC8F"/>
                </a:solidFill>
                <a:latin typeface="Lucida Console" panose="020B0609040504020204" pitchFamily="49" charset="0"/>
              </a:rPr>
              <a:t>Person</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98FB98"/>
                </a:solidFill>
                <a:latin typeface="Lucida Console" panose="020B0609040504020204" pitchFamily="49" charset="0"/>
              </a:rPr>
              <a:t># Public Properties</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$Name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Int32</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$Age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p>
        </p:txBody>
      </p:sp>
    </p:spTree>
    <p:extLst>
      <p:ext uri="{BB962C8B-B14F-4D97-AF65-F5344CB8AC3E}">
        <p14:creationId xmlns:p14="http://schemas.microsoft.com/office/powerpoint/2010/main" val="3260200699"/>
      </p:ext>
    </p:extLst>
  </p:cSld>
  <p:clrMapOvr>
    <a:masterClrMapping/>
  </p:clrMapOvr>
  <p:transition spd="slow"/>
</p:sld>
</file>

<file path=ppt/slides/slide13.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D409D7-2A3D-4C69-B7B7-DA51C5A7CB5A}"/>
              </a:ext>
            </a:extLst>
          </p:cNvPr>
          <p:cNvSpPr>
            <a:spLocks noGrp="1"/>
          </p:cNvSpPr>
          <p:nvPr>
            <p:ph type="title"/>
          </p:nvPr>
        </p:nvSpPr>
        <p:spPr/>
        <p:txBody>
          <a:bodyPr/>
          <a:lstStyle/>
          <a:p>
            <a:r>
              <a:rPr lang="en-AU" dirty="0"/>
              <a:t>Class Syntax cont. (Continued)</a:t>
            </a:r>
            <a:endParaRPr lang="en-US" dirty="0"/>
          </a:p>
        </p:txBody>
      </p:sp>
      <p:sp>
        <p:nvSpPr>
          <p:cNvPr id="5" name="Text Placeholder 4">
            <a:extLst>
              <a:ext uri="{FF2B5EF4-FFF2-40B4-BE49-F238E27FC236}">
                <a16:creationId xmlns:a16="http://schemas.microsoft.com/office/drawing/2014/main" id="{72F85C38-F082-46E2-9FBD-72714B48C8AB}"/>
              </a:ext>
            </a:extLst>
          </p:cNvPr>
          <p:cNvSpPr>
            <a:spLocks noGrp="1"/>
          </p:cNvSpPr>
          <p:nvPr>
            <p:ph type="body" sz="quarter" idx="16"/>
          </p:nvPr>
        </p:nvSpPr>
        <p:spPr/>
        <p:txBody>
          <a:bodyPr>
            <a:normAutofit fontScale="92500"/>
          </a:bodyPr>
          <a:lstStyle/>
          <a:p>
            <a:pPr marL="0" indent="0">
              <a:buNone/>
            </a:pPr>
            <a:r>
              <a:rPr lang="en-US" dirty="0"/>
              <a:t>Add Properties (information)</a:t>
            </a:r>
          </a:p>
          <a:p>
            <a:r>
              <a:rPr lang="en-US" dirty="0"/>
              <a:t>Strongly type data if you want</a:t>
            </a:r>
          </a:p>
          <a:p>
            <a:pPr lvl="1"/>
            <a:r>
              <a:rPr lang="en-US" dirty="0"/>
              <a:t>Default is </a:t>
            </a:r>
            <a:r>
              <a:rPr lang="en-US" sz="2400" dirty="0">
                <a:solidFill>
                  <a:srgbClr val="696969"/>
                </a:solidFill>
                <a:latin typeface="Lucida Console" panose="020B0609040504020204" pitchFamily="49" charset="0"/>
              </a:rPr>
              <a:t>[</a:t>
            </a:r>
            <a:r>
              <a:rPr lang="en-US" sz="2400" dirty="0">
                <a:solidFill>
                  <a:srgbClr val="008272"/>
                </a:solidFill>
                <a:latin typeface="Lucida Console" panose="020B0609040504020204" pitchFamily="49" charset="0"/>
              </a:rPr>
              <a:t>Object</a:t>
            </a:r>
            <a:r>
              <a:rPr lang="en-US" sz="2400" dirty="0">
                <a:solidFill>
                  <a:srgbClr val="696969"/>
                </a:solidFill>
                <a:latin typeface="Lucida Console" panose="020B0609040504020204" pitchFamily="49" charset="0"/>
              </a:rPr>
              <a:t>]</a:t>
            </a:r>
            <a:r>
              <a:rPr lang="en-US" sz="2800" dirty="0"/>
              <a:t> </a:t>
            </a:r>
          </a:p>
          <a:p>
            <a:r>
              <a:rPr lang="en-US" dirty="0"/>
              <a:t>Variable will be the property name</a:t>
            </a:r>
          </a:p>
          <a:p>
            <a:endParaRPr lang="en-US" dirty="0"/>
          </a:p>
          <a:p>
            <a:pPr marL="0" indent="0">
              <a:buNone/>
            </a:pPr>
            <a:r>
              <a:rPr lang="en-US" dirty="0"/>
              <a:t>Add Methods (actions)</a:t>
            </a:r>
          </a:p>
          <a:p>
            <a:r>
              <a:rPr lang="en-US" dirty="0"/>
              <a:t>Strongly type return data if you have any</a:t>
            </a:r>
          </a:p>
          <a:p>
            <a:pPr lvl="1"/>
            <a:r>
              <a:rPr lang="en-US" dirty="0"/>
              <a:t>Default is </a:t>
            </a:r>
            <a:r>
              <a:rPr lang="en-US" sz="2400" dirty="0">
                <a:solidFill>
                  <a:srgbClr val="696969"/>
                </a:solidFill>
                <a:latin typeface="Lucida Console" panose="020B0609040504020204" pitchFamily="49" charset="0"/>
              </a:rPr>
              <a:t>[</a:t>
            </a:r>
            <a:r>
              <a:rPr lang="en-US" sz="2400" dirty="0">
                <a:solidFill>
                  <a:srgbClr val="008272"/>
                </a:solidFill>
                <a:latin typeface="Lucida Console" panose="020B0609040504020204" pitchFamily="49" charset="0"/>
              </a:rPr>
              <a:t>void</a:t>
            </a:r>
            <a:r>
              <a:rPr lang="en-US" sz="2400" dirty="0">
                <a:solidFill>
                  <a:srgbClr val="696969"/>
                </a:solidFill>
                <a:latin typeface="Lucida Console" panose="020B0609040504020204" pitchFamily="49" charset="0"/>
              </a:rPr>
              <a:t>]</a:t>
            </a:r>
          </a:p>
          <a:p>
            <a:r>
              <a:rPr lang="en-US" dirty="0"/>
              <a:t>Friendly name with Parenthesis</a:t>
            </a:r>
          </a:p>
          <a:p>
            <a:r>
              <a:rPr lang="en-US" dirty="0"/>
              <a:t>Must use “Return” to pass out data</a:t>
            </a:r>
          </a:p>
          <a:p>
            <a:endParaRPr lang="en-US" dirty="0"/>
          </a:p>
          <a:p>
            <a:endParaRPr lang="en-US" dirty="0"/>
          </a:p>
          <a:p>
            <a:endParaRPr lang="en-US" dirty="0"/>
          </a:p>
        </p:txBody>
      </p:sp>
      <p:sp>
        <p:nvSpPr>
          <p:cNvPr id="2" name="Picture Placeholder 1">
            <a:extLst>
              <a:ext uri="{FF2B5EF4-FFF2-40B4-BE49-F238E27FC236}">
                <a16:creationId xmlns:a16="http://schemas.microsoft.com/office/drawing/2014/main" id="{FE2F13C1-2995-4FBF-B39D-A1A0FA7FD4F8}"/>
              </a:ext>
              <a:ext uri="{C183D7F6-B498-43B3-948B-1728B52AA6E4}">
                <adec:decorative xmlns:adec="http://schemas.microsoft.com/office/drawing/2017/decorative" val="1"/>
              </a:ext>
            </a:extLst>
          </p:cNvPr>
          <p:cNvSpPr>
            <a:spLocks noGrp="1"/>
          </p:cNvSpPr>
          <p:nvPr>
            <p:ph type="pic" sz="quarter" idx="15"/>
          </p:nvPr>
        </p:nvSpPr>
        <p:spPr/>
      </p:sp>
      <p:sp>
        <p:nvSpPr>
          <p:cNvPr id="6" name="TextBox 5">
            <a:extLst>
              <a:ext uri="{FF2B5EF4-FFF2-40B4-BE49-F238E27FC236}">
                <a16:creationId xmlns:a16="http://schemas.microsoft.com/office/drawing/2014/main" id="{66CF26E4-AC1A-47B1-9DCC-8241729C0970}"/>
              </a:ext>
            </a:extLst>
          </p:cNvPr>
          <p:cNvSpPr txBox="1">
            <a:spLocks/>
          </p:cNvSpPr>
          <p:nvPr/>
        </p:nvSpPr>
        <p:spPr>
          <a:xfrm>
            <a:off x="5824750" y="1074510"/>
            <a:ext cx="5875867" cy="4708981"/>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solidFill>
                  <a:srgbClr val="E0FFFF"/>
                </a:solidFill>
                <a:latin typeface="Lucida Console" panose="020B0609040504020204" pitchFamily="49" charset="0"/>
              </a:rPr>
              <a:t>class</a:t>
            </a:r>
            <a:r>
              <a:rPr lang="en-US" sz="2000" dirty="0">
                <a:solidFill>
                  <a:srgbClr val="F5F5F5"/>
                </a:solidFill>
                <a:latin typeface="Lucida Console" panose="020B0609040504020204" pitchFamily="49" charset="0"/>
              </a:rPr>
              <a:t> </a:t>
            </a:r>
            <a:r>
              <a:rPr lang="en-US" sz="2000" dirty="0">
                <a:solidFill>
                  <a:srgbClr val="8FBC8F"/>
                </a:solidFill>
                <a:latin typeface="Lucida Console" panose="020B0609040504020204" pitchFamily="49" charset="0"/>
              </a:rPr>
              <a:t>Person</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98FB98"/>
                </a:solidFill>
                <a:latin typeface="Lucida Console" panose="020B0609040504020204" pitchFamily="49" charset="0"/>
              </a:rPr>
              <a:t># Public Properties</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$Name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Int32</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$Age</a:t>
            </a:r>
            <a:endParaRPr lang="en-US" sz="2000" dirty="0">
              <a:solidFill>
                <a:srgbClr val="F5F5F5"/>
              </a:solidFill>
              <a:latin typeface="Lucida Console" panose="020B0609040504020204" pitchFamily="49" charset="0"/>
            </a:endParaRPr>
          </a:p>
          <a:p>
            <a:endParaRPr lang="en-US" sz="2000" dirty="0">
              <a:solidFill>
                <a:srgbClr val="F5F5F5"/>
              </a:solidFill>
              <a:latin typeface="Lucida Console" panose="020B0609040504020204" pitchFamily="49" charset="0"/>
            </a:endParaRPr>
          </a:p>
          <a:p>
            <a:endParaRPr lang="en-US" sz="2000" dirty="0">
              <a:solidFill>
                <a:srgbClr val="F5F5F5"/>
              </a:solidFill>
              <a:latin typeface="Lucida Console" panose="020B0609040504020204" pitchFamily="49" charset="0"/>
            </a:endParaRP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98FB98"/>
                </a:solidFill>
                <a:latin typeface="Lucida Console" panose="020B0609040504020204" pitchFamily="49" charset="0"/>
              </a:rPr>
              <a:t>#public methods</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SaySomething</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return</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"Something!"</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 </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p>
        </p:txBody>
      </p:sp>
    </p:spTree>
    <p:extLst>
      <p:ext uri="{BB962C8B-B14F-4D97-AF65-F5344CB8AC3E}">
        <p14:creationId xmlns:p14="http://schemas.microsoft.com/office/powerpoint/2010/main" val="1220898103"/>
      </p:ext>
    </p:extLst>
  </p:cSld>
  <p:clrMapOvr>
    <a:masterClrMapping/>
  </p:clrMapOvr>
  <p:transition spd="slow"/>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 Instance of your Class</a:t>
            </a:r>
            <a:endParaRPr lang="en-AU" dirty="0"/>
          </a:p>
        </p:txBody>
      </p:sp>
      <p:sp>
        <p:nvSpPr>
          <p:cNvPr id="9" name="Content Placeholder 8">
            <a:extLst>
              <a:ext uri="{FF2B5EF4-FFF2-40B4-BE49-F238E27FC236}">
                <a16:creationId xmlns:a16="http://schemas.microsoft.com/office/drawing/2014/main" id="{37197925-0DBD-48BA-B593-A1E6205BFAFD}"/>
              </a:ext>
            </a:extLst>
          </p:cNvPr>
          <p:cNvSpPr>
            <a:spLocks noGrp="1"/>
          </p:cNvSpPr>
          <p:nvPr>
            <p:ph sz="quarter" idx="13"/>
          </p:nvPr>
        </p:nvSpPr>
        <p:spPr/>
        <p:txBody>
          <a:bodyPr/>
          <a:lstStyle/>
          <a:p>
            <a:r>
              <a:rPr lang="en-US" dirty="0"/>
              <a:t>New-Object</a:t>
            </a:r>
          </a:p>
          <a:p>
            <a:endParaRPr lang="en-US" dirty="0"/>
          </a:p>
          <a:p>
            <a:endParaRPr lang="en-US" dirty="0"/>
          </a:p>
          <a:p>
            <a:r>
              <a:rPr lang="en-US" dirty="0"/>
              <a:t>New-Object using a hash table</a:t>
            </a:r>
          </a:p>
          <a:p>
            <a:endParaRPr lang="en-US" dirty="0"/>
          </a:p>
          <a:p>
            <a:endParaRPr lang="en-US" dirty="0"/>
          </a:p>
          <a:p>
            <a:endParaRPr lang="en-US" sz="3200" dirty="0"/>
          </a:p>
          <a:p>
            <a:r>
              <a:rPr lang="en-US" dirty="0"/>
              <a:t>Default Constructor</a:t>
            </a:r>
          </a:p>
          <a:p>
            <a:endParaRPr lang="en-US" dirty="0"/>
          </a:p>
          <a:p>
            <a:endParaRPr lang="en-US" dirty="0"/>
          </a:p>
          <a:p>
            <a:endParaRPr lang="en-US" dirty="0"/>
          </a:p>
        </p:txBody>
      </p:sp>
      <p:sp>
        <p:nvSpPr>
          <p:cNvPr id="12" name="TextBox 11">
            <a:extLst>
              <a:ext uri="{FF2B5EF4-FFF2-40B4-BE49-F238E27FC236}">
                <a16:creationId xmlns:a16="http://schemas.microsoft.com/office/drawing/2014/main" id="{5A29C270-CBAD-4FF6-B4BD-C7AE1576EFB4}"/>
              </a:ext>
            </a:extLst>
          </p:cNvPr>
          <p:cNvSpPr txBox="1"/>
          <p:nvPr/>
        </p:nvSpPr>
        <p:spPr>
          <a:xfrm>
            <a:off x="655638" y="1788380"/>
            <a:ext cx="10880725" cy="92333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New-Object</a:t>
            </a:r>
            <a:r>
              <a:rPr lang="en-US" dirty="0">
                <a:solidFill>
                  <a:srgbClr val="F5F5F5"/>
                </a:solidFill>
                <a:latin typeface="Lucida Console" panose="020B0609040504020204" pitchFamily="49" charset="0"/>
              </a:rPr>
              <a:t> </a:t>
            </a:r>
            <a:r>
              <a:rPr lang="en-US" dirty="0">
                <a:solidFill>
                  <a:srgbClr val="FFE4B5"/>
                </a:solidFill>
                <a:latin typeface="Lucida Console" panose="020B0609040504020204" pitchFamily="49" charset="0"/>
              </a:rPr>
              <a:t>-TypeName</a:t>
            </a:r>
            <a:r>
              <a:rPr lang="en-US" dirty="0">
                <a:solidFill>
                  <a:srgbClr val="F5F5F5"/>
                </a:solidFill>
                <a:latin typeface="Lucida Console" panose="020B0609040504020204" pitchFamily="49" charset="0"/>
              </a:rPr>
              <a:t> </a:t>
            </a:r>
            <a:r>
              <a:rPr lang="en-US" dirty="0">
                <a:solidFill>
                  <a:srgbClr val="EE82EE"/>
                </a:solidFill>
                <a:latin typeface="Lucida Console" panose="020B0609040504020204" pitchFamily="49" charset="0"/>
              </a:rPr>
              <a:t>Person</a:t>
            </a:r>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name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"Kory"</a:t>
            </a:r>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person</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age</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E4C4"/>
                </a:solidFill>
                <a:latin typeface="Lucida Console" panose="020B0609040504020204" pitchFamily="49" charset="0"/>
              </a:rPr>
              <a:t>28 </a:t>
            </a:r>
          </a:p>
        </p:txBody>
      </p:sp>
      <p:sp>
        <p:nvSpPr>
          <p:cNvPr id="14" name="TextBox 13">
            <a:extLst>
              <a:ext uri="{FF2B5EF4-FFF2-40B4-BE49-F238E27FC236}">
                <a16:creationId xmlns:a16="http://schemas.microsoft.com/office/drawing/2014/main" id="{93879C7C-5E6B-4CE5-8476-8FDC83573110}"/>
              </a:ext>
            </a:extLst>
          </p:cNvPr>
          <p:cNvSpPr txBox="1"/>
          <p:nvPr/>
        </p:nvSpPr>
        <p:spPr>
          <a:xfrm>
            <a:off x="655638" y="3169384"/>
            <a:ext cx="10880723" cy="1477328"/>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vals</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name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"Kory"</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age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E4C4"/>
                </a:solidFill>
                <a:latin typeface="Lucida Console" panose="020B0609040504020204" pitchFamily="49" charset="0"/>
              </a:rPr>
              <a:t>28</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p>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New-Object</a:t>
            </a:r>
            <a:r>
              <a:rPr lang="en-US" dirty="0">
                <a:solidFill>
                  <a:srgbClr val="F5F5F5"/>
                </a:solidFill>
                <a:latin typeface="Lucida Console" panose="020B0609040504020204" pitchFamily="49" charset="0"/>
              </a:rPr>
              <a:t> </a:t>
            </a:r>
            <a:r>
              <a:rPr lang="en-US" dirty="0">
                <a:solidFill>
                  <a:srgbClr val="FFE4B5"/>
                </a:solidFill>
                <a:latin typeface="Lucida Console" panose="020B0609040504020204" pitchFamily="49" charset="0"/>
              </a:rPr>
              <a:t>-TypeName</a:t>
            </a:r>
            <a:r>
              <a:rPr lang="en-US" dirty="0">
                <a:solidFill>
                  <a:srgbClr val="F5F5F5"/>
                </a:solidFill>
                <a:latin typeface="Lucida Console" panose="020B0609040504020204" pitchFamily="49" charset="0"/>
              </a:rPr>
              <a:t> </a:t>
            </a:r>
            <a:r>
              <a:rPr lang="en-US" dirty="0">
                <a:solidFill>
                  <a:srgbClr val="EE82EE"/>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FFE4B5"/>
                </a:solidFill>
                <a:latin typeface="Lucida Console" panose="020B0609040504020204" pitchFamily="49" charset="0"/>
              </a:rPr>
              <a:t>-Property</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vals</a:t>
            </a:r>
            <a:r>
              <a:rPr lang="en-US" dirty="0">
                <a:solidFill>
                  <a:srgbClr val="F5F5F5"/>
                </a:solidFill>
                <a:latin typeface="Lucida Console" panose="020B0609040504020204" pitchFamily="49" charset="0"/>
              </a:rPr>
              <a:t> </a:t>
            </a:r>
          </a:p>
        </p:txBody>
      </p:sp>
      <p:sp>
        <p:nvSpPr>
          <p:cNvPr id="16" name="TextBox 15">
            <a:extLst>
              <a:ext uri="{FF2B5EF4-FFF2-40B4-BE49-F238E27FC236}">
                <a16:creationId xmlns:a16="http://schemas.microsoft.com/office/drawing/2014/main" id="{CE06D29D-A0D4-4AFE-8F00-0C6B88F46AA2}"/>
              </a:ext>
            </a:extLst>
          </p:cNvPr>
          <p:cNvSpPr txBox="1"/>
          <p:nvPr/>
        </p:nvSpPr>
        <p:spPr>
          <a:xfrm>
            <a:off x="655638" y="5212100"/>
            <a:ext cx="10880723" cy="92333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new()</a:t>
            </a:r>
          </a:p>
          <a:p>
            <a:r>
              <a:rPr lang="en-US" dirty="0">
                <a:solidFill>
                  <a:srgbClr val="FF4500"/>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name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"Kory"</a:t>
            </a:r>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person</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age</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E4C4"/>
                </a:solidFill>
                <a:latin typeface="Lucida Console" panose="020B0609040504020204" pitchFamily="49" charset="0"/>
              </a:rPr>
              <a:t>28</a:t>
            </a:r>
            <a:r>
              <a:rPr lang="en-US" dirty="0">
                <a:solidFill>
                  <a:srgbClr val="F5F5F5"/>
                </a:solidFill>
                <a:latin typeface="Lucida Console" panose="020B0609040504020204" pitchFamily="49" charset="0"/>
              </a:rPr>
              <a:t> </a:t>
            </a:r>
          </a:p>
        </p:txBody>
      </p:sp>
      <p:sp>
        <p:nvSpPr>
          <p:cNvPr id="17" name="Speech Bubble: Rectangle 16">
            <a:extLst>
              <a:ext uri="{FF2B5EF4-FFF2-40B4-BE49-F238E27FC236}">
                <a16:creationId xmlns:a16="http://schemas.microsoft.com/office/drawing/2014/main" id="{BF4F8A9D-456C-4804-BD49-1A124B0511AC}"/>
              </a:ext>
            </a:extLst>
          </p:cNvPr>
          <p:cNvSpPr/>
          <p:nvPr/>
        </p:nvSpPr>
        <p:spPr>
          <a:xfrm>
            <a:off x="8329598" y="5379470"/>
            <a:ext cx="2590800" cy="848294"/>
          </a:xfrm>
          <a:prstGeom prst="wedgeRectCallout">
            <a:avLst>
              <a:gd name="adj1" fmla="val -159166"/>
              <a:gd name="adj2" fmla="val 14003"/>
            </a:avLst>
          </a:prstGeom>
          <a:solidFill>
            <a:schemeClr val="accent4"/>
          </a:solidFill>
          <a:ln w="6350" cap="flat" cmpd="sng" algn="ctr">
            <a:solidFill>
              <a:schemeClr val="accent4"/>
            </a:solidFill>
            <a:prstDash val="solid"/>
            <a:miter lim="800000"/>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Syntax covered later in this module.</a:t>
            </a:r>
          </a:p>
        </p:txBody>
      </p:sp>
    </p:spTree>
    <p:extLst>
      <p:ext uri="{BB962C8B-B14F-4D97-AF65-F5344CB8AC3E}">
        <p14:creationId xmlns:p14="http://schemas.microsoft.com/office/powerpoint/2010/main" val="7105830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150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1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Class Basics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69AB103-2505-41E8-9E2C-0109B18C8D48}"/>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2147158094"/>
      </p:ext>
    </p:extLst>
  </p:cSld>
  <p:clrMapOvr>
    <a:masterClrMapping/>
  </p:clrMapOvr>
  <p:transition spd="slow"/>
</p:sld>
</file>

<file path=ppt/slides/slide1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245787950"/>
      </p:ext>
    </p:extLst>
  </p:cSld>
  <p:clrMapOvr>
    <a:masterClrMapping/>
  </p:clrMapOvr>
  <p:transition spd="slow"/>
</p:sld>
</file>

<file path=ppt/slides/slide1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66">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Doing More With Methods</a:t>
            </a:r>
            <a:endParaRPr lang="en-US" dirty="0"/>
          </a:p>
        </p:txBody>
      </p:sp>
    </p:spTree>
    <p:extLst>
      <p:ext uri="{BB962C8B-B14F-4D97-AF65-F5344CB8AC3E}">
        <p14:creationId xmlns:p14="http://schemas.microsoft.com/office/powerpoint/2010/main" val="1517289038"/>
      </p:ext>
    </p:extLst>
  </p:cSld>
  <p:clrMapOvr>
    <a:masterClrMapping/>
  </p:clrMapOvr>
  <p:transition spd="slow"/>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09A50-6BD6-4198-85CA-489E968D72AA}"/>
              </a:ext>
            </a:extLst>
          </p:cNvPr>
          <p:cNvSpPr>
            <a:spLocks noGrp="1"/>
          </p:cNvSpPr>
          <p:nvPr>
            <p:ph type="title"/>
          </p:nvPr>
        </p:nvSpPr>
        <p:spPr/>
        <p:txBody>
          <a:bodyPr/>
          <a:lstStyle/>
          <a:p>
            <a:r>
              <a:rPr lang="en-US"/>
              <a:t>Class and their methods</a:t>
            </a:r>
          </a:p>
        </p:txBody>
      </p:sp>
      <p:sp>
        <p:nvSpPr>
          <p:cNvPr id="5" name="Text Placeholder 4">
            <a:extLst>
              <a:ext uri="{FF2B5EF4-FFF2-40B4-BE49-F238E27FC236}">
                <a16:creationId xmlns:a16="http://schemas.microsoft.com/office/drawing/2014/main" id="{6E12D647-B24B-4D6E-B7C3-E8C8AFD01657}"/>
              </a:ext>
            </a:extLst>
          </p:cNvPr>
          <p:cNvSpPr>
            <a:spLocks noGrp="1"/>
          </p:cNvSpPr>
          <p:nvPr>
            <p:ph sz="quarter" idx="13"/>
          </p:nvPr>
        </p:nvSpPr>
        <p:spPr/>
        <p:txBody>
          <a:bodyPr/>
          <a:lstStyle/>
          <a:p>
            <a:endParaRPr lang="en-US" dirty="0"/>
          </a:p>
          <a:p>
            <a:r>
              <a:rPr lang="en-US" dirty="0"/>
              <a:t>Methods can be declared within a class</a:t>
            </a:r>
          </a:p>
          <a:p>
            <a:pPr lvl="1"/>
            <a:r>
              <a:rPr lang="en-US" dirty="0"/>
              <a:t>Method can than be called just like a normal object</a:t>
            </a:r>
          </a:p>
          <a:p>
            <a:endParaRPr lang="en-US" dirty="0"/>
          </a:p>
          <a:p>
            <a:r>
              <a:rPr lang="en-US" dirty="0"/>
              <a:t>A method makes it possible to execute a piece of code from the class</a:t>
            </a:r>
          </a:p>
          <a:p>
            <a:endParaRPr lang="en-US" dirty="0"/>
          </a:p>
          <a:p>
            <a:r>
              <a:rPr lang="en-US" dirty="0"/>
              <a:t>Classes can declare multiple methods to </a:t>
            </a:r>
            <a:r>
              <a:rPr lang="en-US" b="1" dirty="0"/>
              <a:t>overload</a:t>
            </a:r>
            <a:r>
              <a:rPr lang="en-US" dirty="0"/>
              <a:t> them </a:t>
            </a:r>
          </a:p>
        </p:txBody>
      </p:sp>
    </p:spTree>
    <p:extLst>
      <p:ext uri="{BB962C8B-B14F-4D97-AF65-F5344CB8AC3E}">
        <p14:creationId xmlns:p14="http://schemas.microsoft.com/office/powerpoint/2010/main" val="2684056388"/>
      </p:ext>
    </p:extLst>
  </p:cSld>
  <p:clrMapOvr>
    <a:masterClrMapping/>
  </p:clrMapOvr>
  <p:transition spd="slow"/>
</p:sld>
</file>

<file path=ppt/slides/slide19.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5A590F-13A1-482C-86C7-8FA8A2E44F14}"/>
              </a:ext>
            </a:extLst>
          </p:cNvPr>
          <p:cNvSpPr>
            <a:spLocks noGrp="1"/>
          </p:cNvSpPr>
          <p:nvPr>
            <p:ph type="title"/>
          </p:nvPr>
        </p:nvSpPr>
        <p:spPr/>
        <p:txBody>
          <a:bodyPr/>
          <a:lstStyle/>
          <a:p>
            <a:r>
              <a:rPr lang="en-US" dirty="0"/>
              <a:t>Simple Method</a:t>
            </a:r>
          </a:p>
        </p:txBody>
      </p:sp>
      <p:sp>
        <p:nvSpPr>
          <p:cNvPr id="2" name="Text Placeholder 1">
            <a:extLst>
              <a:ext uri="{FF2B5EF4-FFF2-40B4-BE49-F238E27FC236}">
                <a16:creationId xmlns:a16="http://schemas.microsoft.com/office/drawing/2014/main" id="{5E99E8ED-5BF7-40B8-9430-8736BE7147A9}"/>
              </a:ext>
            </a:extLst>
          </p:cNvPr>
          <p:cNvSpPr>
            <a:spLocks noGrp="1"/>
          </p:cNvSpPr>
          <p:nvPr>
            <p:ph type="body" sz="quarter" idx="16"/>
          </p:nvPr>
        </p:nvSpPr>
        <p:spPr/>
        <p:txBody>
          <a:bodyPr/>
          <a:lstStyle/>
          <a:p>
            <a:pPr marL="0" indent="0">
              <a:buNone/>
            </a:pPr>
            <a:r>
              <a:rPr lang="en-US" dirty="0"/>
              <a:t>Class method is declared like a function:</a:t>
            </a:r>
          </a:p>
        </p:txBody>
      </p:sp>
      <p:sp>
        <p:nvSpPr>
          <p:cNvPr id="15" name="Picture Placeholder 14">
            <a:extLst>
              <a:ext uri="{FF2B5EF4-FFF2-40B4-BE49-F238E27FC236}">
                <a16:creationId xmlns:a16="http://schemas.microsoft.com/office/drawing/2014/main" id="{E38B68C7-9FB1-4249-951F-AE28F903DECA}"/>
              </a:ext>
              <a:ext uri="{C183D7F6-B498-43B3-948B-1728B52AA6E4}">
                <adec:decorative xmlns:adec="http://schemas.microsoft.com/office/drawing/2017/decorative" val="1"/>
              </a:ext>
            </a:extLst>
          </p:cNvPr>
          <p:cNvSpPr>
            <a:spLocks noGrp="1"/>
          </p:cNvSpPr>
          <p:nvPr>
            <p:ph type="pic" sz="quarter" idx="15"/>
          </p:nvPr>
        </p:nvSpPr>
        <p:spPr/>
      </p:sp>
      <p:sp>
        <p:nvSpPr>
          <p:cNvPr id="4" name="Rectangle 3">
            <a:extLst>
              <a:ext uri="{FF2B5EF4-FFF2-40B4-BE49-F238E27FC236}">
                <a16:creationId xmlns:a16="http://schemas.microsoft.com/office/drawing/2014/main" id="{C48BE1B7-EF03-4842-8BD8-E2624F888C9C}"/>
              </a:ext>
            </a:extLst>
          </p:cNvPr>
          <p:cNvSpPr/>
          <p:nvPr/>
        </p:nvSpPr>
        <p:spPr>
          <a:xfrm>
            <a:off x="5473480" y="936178"/>
            <a:ext cx="6642320" cy="4339650"/>
          </a:xfrm>
          <a:prstGeom prst="rect">
            <a:avLst/>
          </a:prstGeom>
          <a:solidFill>
            <a:srgbClr val="012456"/>
          </a:solidFill>
        </p:spPr>
        <p:txBody>
          <a:bodyPr wrap="square">
            <a:spAutoFit/>
          </a:bodyPr>
          <a:lstStyle/>
          <a:p>
            <a:r>
              <a:rPr lang="en-US" dirty="0">
                <a:solidFill>
                  <a:srgbClr val="E0FFFF"/>
                </a:solidFill>
                <a:latin typeface="Lucida Console" panose="020B0609040504020204" pitchFamily="49" charset="0"/>
              </a:rPr>
              <a:t>Class</a:t>
            </a:r>
            <a:r>
              <a:rPr lang="en-US" dirty="0">
                <a:solidFill>
                  <a:srgbClr val="F5F5F5"/>
                </a:solidFill>
                <a:latin typeface="Lucida Console" panose="020B0609040504020204" pitchFamily="49" charset="0"/>
              </a:rPr>
              <a:t> </a:t>
            </a:r>
            <a:r>
              <a:rPr lang="en-US" dirty="0">
                <a:solidFill>
                  <a:srgbClr val="8FBC8F"/>
                </a:solidFill>
                <a:latin typeface="Lucida Console" panose="020B0609040504020204" pitchFamily="49" charset="0"/>
              </a:rPr>
              <a:t>Person</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r>
              <a:rPr lang="en-US" dirty="0">
                <a:solidFill>
                  <a:srgbClr val="D3D3D3"/>
                </a:solidFill>
                <a:latin typeface="Lucida Console" panose="020B0609040504020204" pitchFamily="49" charset="0"/>
              </a:rPr>
              <a:t> </a:t>
            </a:r>
          </a:p>
          <a:p>
            <a:endParaRPr lang="en-US" dirty="0">
              <a:solidFill>
                <a:srgbClr val="D3D3D3"/>
              </a:solidFill>
              <a:latin typeface="Lucida Console" panose="020B0609040504020204" pitchFamily="49" charset="0"/>
            </a:endParaRPr>
          </a:p>
          <a:p>
            <a:endParaRPr lang="en-US" dirty="0">
              <a:solidFill>
                <a:srgbClr val="D3D3D3"/>
              </a:solidFill>
              <a:latin typeface="Lucida Console" panose="020B0609040504020204" pitchFamily="49" charset="0"/>
            </a:endParaRPr>
          </a:p>
          <a:p>
            <a:r>
              <a:rPr lang="en-US" dirty="0">
                <a:solidFill>
                  <a:srgbClr val="D3D3D3"/>
                </a:solidFill>
                <a:latin typeface="Lucida Console" panose="020B0609040504020204" pitchFamily="49" charset="0"/>
              </a:rPr>
              <a:t>  </a:t>
            </a:r>
          </a:p>
          <a:p>
            <a:endParaRPr lang="en-US" dirty="0">
              <a:solidFill>
                <a:srgbClr val="F5F5F5"/>
              </a:solidFill>
              <a:latin typeface="Lucida Console" panose="020B0609040504020204" pitchFamily="49" charset="0"/>
            </a:endParaRPr>
          </a:p>
          <a:p>
            <a:endParaRPr lang="en-US" dirty="0">
              <a:solidFill>
                <a:srgbClr val="F5F5F5"/>
              </a:solidFill>
              <a:latin typeface="Lucida Console" panose="020B0609040504020204" pitchFamily="49" charset="0"/>
            </a:endParaRPr>
          </a:p>
          <a:p>
            <a:endParaRPr lang="en-US" dirty="0">
              <a:solidFill>
                <a:srgbClr val="F5F5F5"/>
              </a:solidFill>
              <a:latin typeface="Lucida Console" panose="020B0609040504020204" pitchFamily="49" charset="0"/>
            </a:endParaRPr>
          </a:p>
          <a:p>
            <a:endParaRPr lang="en-US" dirty="0">
              <a:solidFill>
                <a:srgbClr val="F5F5F5"/>
              </a:solidFill>
              <a:latin typeface="Lucida Console" panose="020B0609040504020204" pitchFamily="49" charset="0"/>
            </a:endParaRPr>
          </a:p>
          <a:p>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p>
          <a:p>
            <a:endParaRPr lang="en-US" dirty="0">
              <a:solidFill>
                <a:srgbClr val="F5F5F5"/>
              </a:solidFill>
              <a:latin typeface="Lucida Console" panose="020B0609040504020204" pitchFamily="49" charset="0"/>
            </a:endParaRPr>
          </a:p>
          <a:p>
            <a:endParaRPr lang="en-US" dirty="0">
              <a:solidFill>
                <a:srgbClr val="F5F5F5"/>
              </a:solidFill>
              <a:latin typeface="Lucida Console" panose="020B0609040504020204" pitchFamily="49" charset="0"/>
            </a:endParaRPr>
          </a:p>
          <a:p>
            <a:endParaRPr lang="en-US" dirty="0">
              <a:solidFill>
                <a:srgbClr val="F5F5F5"/>
              </a:solidFill>
              <a:latin typeface="Lucida Console" panose="020B0609040504020204" pitchFamily="49" charset="0"/>
            </a:endParaRPr>
          </a:p>
          <a:p>
            <a:endParaRPr lang="en-US" sz="2400" dirty="0">
              <a:solidFill>
                <a:srgbClr val="F5F5F5"/>
              </a:solidFill>
              <a:latin typeface="Lucida Console" panose="020B0609040504020204" pitchFamily="49" charset="0"/>
            </a:endParaRPr>
          </a:p>
        </p:txBody>
      </p:sp>
      <p:sp>
        <p:nvSpPr>
          <p:cNvPr id="5" name="Rectangle 4">
            <a:extLst>
              <a:ext uri="{FF2B5EF4-FFF2-40B4-BE49-F238E27FC236}">
                <a16:creationId xmlns:a16="http://schemas.microsoft.com/office/drawing/2014/main" id="{0EF5CD99-874B-4B34-AEBE-8B364F16478F}"/>
              </a:ext>
            </a:extLst>
          </p:cNvPr>
          <p:cNvSpPr/>
          <p:nvPr/>
        </p:nvSpPr>
        <p:spPr>
          <a:xfrm>
            <a:off x="6477000" y="3124200"/>
            <a:ext cx="4495801" cy="1477328"/>
          </a:xfrm>
          <a:prstGeom prst="rect">
            <a:avLst/>
          </a:prstGeom>
        </p:spPr>
        <p:txBody>
          <a:bodyPr wrap="square">
            <a:spAutoFit/>
          </a:bodyPr>
          <a:lstStyle/>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return</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"Something!"</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endParaRPr lang="en-US" dirty="0"/>
          </a:p>
        </p:txBody>
      </p:sp>
      <p:sp>
        <p:nvSpPr>
          <p:cNvPr id="6" name="Rectangle 5">
            <a:extLst>
              <a:ext uri="{FF2B5EF4-FFF2-40B4-BE49-F238E27FC236}">
                <a16:creationId xmlns:a16="http://schemas.microsoft.com/office/drawing/2014/main" id="{8B869A53-FD85-4CD0-A258-860D658A3B9B}"/>
              </a:ext>
            </a:extLst>
          </p:cNvPr>
          <p:cNvSpPr/>
          <p:nvPr/>
        </p:nvSpPr>
        <p:spPr>
          <a:xfrm>
            <a:off x="6629400" y="2483579"/>
            <a:ext cx="3392275" cy="369332"/>
          </a:xfrm>
          <a:prstGeom prst="rect">
            <a:avLst/>
          </a:prstGeom>
        </p:spPr>
        <p:txBody>
          <a:bodyPr wrap="none" anchor="t">
            <a:spAutoFit/>
          </a:bodyPr>
          <a:lstStyle/>
          <a:p>
            <a:r>
              <a:rPr lang="en-US" dirty="0">
                <a:solidFill>
                  <a:srgbClr val="D3D3D3"/>
                </a:solidFill>
                <a:latin typeface="Lucida Console"/>
              </a:rPr>
              <a:t>[</a:t>
            </a:r>
            <a:r>
              <a:rPr lang="en-US" dirty="0">
                <a:solidFill>
                  <a:srgbClr val="8FBC8F"/>
                </a:solidFill>
                <a:latin typeface="Lucida Console"/>
              </a:rPr>
              <a:t>String</a:t>
            </a:r>
            <a:r>
              <a:rPr lang="en-US" dirty="0">
                <a:solidFill>
                  <a:srgbClr val="D3D3D3"/>
                </a:solidFill>
                <a:latin typeface="Lucida Console"/>
              </a:rPr>
              <a:t>]</a:t>
            </a:r>
            <a:r>
              <a:rPr lang="en-US" dirty="0">
                <a:solidFill>
                  <a:srgbClr val="F5F5F5"/>
                </a:solidFill>
                <a:latin typeface="Lucida Console"/>
              </a:rPr>
              <a:t> </a:t>
            </a:r>
            <a:r>
              <a:rPr lang="en-US" dirty="0">
                <a:solidFill>
                  <a:srgbClr val="E0FFFF"/>
                </a:solidFill>
                <a:latin typeface="Lucida Console"/>
              </a:rPr>
              <a:t>SaySomething</a:t>
            </a:r>
            <a:r>
              <a:rPr lang="en-US" dirty="0">
                <a:solidFill>
                  <a:srgbClr val="F5F5F5"/>
                </a:solidFill>
                <a:latin typeface="Lucida Console"/>
              </a:rPr>
              <a:t>()</a:t>
            </a:r>
            <a:endParaRPr lang="en-US" dirty="0">
              <a:latin typeface="Lucida Console"/>
            </a:endParaRPr>
          </a:p>
        </p:txBody>
      </p:sp>
      <p:sp>
        <p:nvSpPr>
          <p:cNvPr id="8" name="Text Placeholder 1">
            <a:extLst>
              <a:ext uri="{FF2B5EF4-FFF2-40B4-BE49-F238E27FC236}">
                <a16:creationId xmlns:a16="http://schemas.microsoft.com/office/drawing/2014/main" id="{93A98B61-CE1D-44D9-9B97-F9DAA6EEE34A}"/>
              </a:ext>
            </a:extLst>
          </p:cNvPr>
          <p:cNvSpPr txBox="1">
            <a:spLocks/>
          </p:cNvSpPr>
          <p:nvPr/>
        </p:nvSpPr>
        <p:spPr>
          <a:xfrm>
            <a:off x="269239" y="1114824"/>
            <a:ext cx="5140961" cy="301005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2"/>
                    </a:gs>
                    <a:gs pos="99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endParaRPr lang="en-US"/>
          </a:p>
          <a:p>
            <a:pPr marL="0" indent="0">
              <a:buFont typeface="Arial" pitchFamily="34" charset="0"/>
              <a:buNone/>
            </a:pPr>
            <a:endParaRPr lang="en-US"/>
          </a:p>
          <a:p>
            <a:pPr marL="0" indent="0">
              <a:buFont typeface="Arial" pitchFamily="34" charset="0"/>
              <a:buNone/>
            </a:pPr>
            <a:endParaRPr lang="en-US"/>
          </a:p>
          <a:p>
            <a:pPr marL="0" indent="0">
              <a:buNone/>
            </a:pPr>
            <a:endParaRPr lang="en-US"/>
          </a:p>
          <a:p>
            <a:pPr marL="0" indent="0">
              <a:buNone/>
            </a:pPr>
            <a:endParaRPr lang="en-US" sz="1400"/>
          </a:p>
          <a:p>
            <a:pPr marL="0" indent="0">
              <a:buNone/>
            </a:pPr>
            <a:endParaRPr lang="en-US" sz="1800"/>
          </a:p>
          <a:p>
            <a:pPr marL="514350" indent="-514350">
              <a:buFont typeface="+mj-lt"/>
              <a:buAutoNum type="arabicPeriod" startAt="2"/>
            </a:pPr>
            <a:r>
              <a:rPr lang="en-US"/>
              <a:t>The Method </a:t>
            </a:r>
            <a:r>
              <a:rPr lang="en-US" b="1"/>
              <a:t>Code</a:t>
            </a:r>
          </a:p>
        </p:txBody>
      </p:sp>
      <p:sp>
        <p:nvSpPr>
          <p:cNvPr id="9" name="Text Placeholder 1">
            <a:extLst>
              <a:ext uri="{FF2B5EF4-FFF2-40B4-BE49-F238E27FC236}">
                <a16:creationId xmlns:a16="http://schemas.microsoft.com/office/drawing/2014/main" id="{0170088F-116B-4BD8-9CC3-BA02C87EFA67}"/>
              </a:ext>
            </a:extLst>
          </p:cNvPr>
          <p:cNvSpPr txBox="1">
            <a:spLocks/>
          </p:cNvSpPr>
          <p:nvPr/>
        </p:nvSpPr>
        <p:spPr>
          <a:xfrm>
            <a:off x="269239" y="1189176"/>
            <a:ext cx="5140961" cy="182511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2"/>
                    </a:gs>
                    <a:gs pos="99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endParaRPr lang="en-US"/>
          </a:p>
          <a:p>
            <a:pPr marL="0" indent="0">
              <a:buFont typeface="Arial" pitchFamily="34" charset="0"/>
              <a:buNone/>
            </a:pPr>
            <a:endParaRPr lang="en-US"/>
          </a:p>
          <a:p>
            <a:pPr marL="0" indent="0">
              <a:buFont typeface="Arial" pitchFamily="34" charset="0"/>
              <a:buNone/>
            </a:pPr>
            <a:endParaRPr lang="en-US" sz="1800"/>
          </a:p>
          <a:p>
            <a:pPr marL="514350" indent="-514350">
              <a:buFont typeface="+mj-lt"/>
              <a:buAutoNum type="arabicPeriod"/>
            </a:pPr>
            <a:r>
              <a:rPr lang="en-US"/>
              <a:t>The Method </a:t>
            </a:r>
            <a:r>
              <a:rPr lang="en-US" b="1"/>
              <a:t>Name</a:t>
            </a:r>
            <a:endParaRPr lang="en-US"/>
          </a:p>
        </p:txBody>
      </p:sp>
      <p:sp>
        <p:nvSpPr>
          <p:cNvPr id="10" name="Arrow: Right 9">
            <a:extLst>
              <a:ext uri="{FF2B5EF4-FFF2-40B4-BE49-F238E27FC236}">
                <a16:creationId xmlns:a16="http://schemas.microsoft.com/office/drawing/2014/main" id="{D4701363-9A86-491C-842B-2DCBFA97EF57}"/>
              </a:ext>
              <a:ext uri="{C183D7F6-B498-43B3-948B-1728B52AA6E4}">
                <adec:decorative xmlns:adec="http://schemas.microsoft.com/office/drawing/2017/decorative" val="1"/>
              </a:ext>
            </a:extLst>
          </p:cNvPr>
          <p:cNvSpPr/>
          <p:nvPr/>
        </p:nvSpPr>
        <p:spPr bwMode="auto">
          <a:xfrm>
            <a:off x="4267200" y="2437413"/>
            <a:ext cx="2393656" cy="461665"/>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Arrow: Right 10">
            <a:extLst>
              <a:ext uri="{FF2B5EF4-FFF2-40B4-BE49-F238E27FC236}">
                <a16:creationId xmlns:a16="http://schemas.microsoft.com/office/drawing/2014/main" id="{CEE32681-7B29-4BA1-8FAF-9B49DAC85E12}"/>
              </a:ext>
              <a:ext uri="{C183D7F6-B498-43B3-948B-1728B52AA6E4}">
                <adec:decorative xmlns:adec="http://schemas.microsoft.com/office/drawing/2017/decorative" val="1"/>
              </a:ext>
            </a:extLst>
          </p:cNvPr>
          <p:cNvSpPr/>
          <p:nvPr/>
        </p:nvSpPr>
        <p:spPr bwMode="auto">
          <a:xfrm>
            <a:off x="4267200" y="3334437"/>
            <a:ext cx="2393656" cy="1008963"/>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F1D30F91-A2D0-4485-8A52-5B43C0090281}"/>
              </a:ext>
            </a:extLst>
          </p:cNvPr>
          <p:cNvSpPr/>
          <p:nvPr/>
        </p:nvSpPr>
        <p:spPr>
          <a:xfrm>
            <a:off x="5473480" y="5427528"/>
            <a:ext cx="6642320" cy="923330"/>
          </a:xfrm>
          <a:prstGeom prst="rect">
            <a:avLst/>
          </a:prstGeom>
          <a:solidFill>
            <a:srgbClr val="012456"/>
          </a:solidFill>
        </p:spPr>
        <p:txBody>
          <a:bodyPr wrap="square" anchor="t">
            <a:spAutoFit/>
          </a:bodyPr>
          <a:lstStyle/>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New-Object</a:t>
            </a:r>
            <a:r>
              <a:rPr lang="en-US" dirty="0">
                <a:solidFill>
                  <a:srgbClr val="F5F5F5"/>
                </a:solidFill>
                <a:latin typeface="Lucida Console" panose="020B0609040504020204" pitchFamily="49" charset="0"/>
              </a:rPr>
              <a:t> </a:t>
            </a:r>
            <a:r>
              <a:rPr lang="en-US" dirty="0">
                <a:solidFill>
                  <a:srgbClr val="FFE4B5"/>
                </a:solidFill>
                <a:latin typeface="Lucida Console" panose="020B0609040504020204" pitchFamily="49" charset="0"/>
              </a:rPr>
              <a:t>-TypeName</a:t>
            </a:r>
            <a:r>
              <a:rPr lang="en-US" dirty="0">
                <a:solidFill>
                  <a:srgbClr val="F5F5F5"/>
                </a:solidFill>
                <a:latin typeface="Lucida Console" panose="020B0609040504020204" pitchFamily="49" charset="0"/>
              </a:rPr>
              <a:t> </a:t>
            </a:r>
            <a:r>
              <a:rPr lang="en-US" dirty="0">
                <a:solidFill>
                  <a:srgbClr val="EE82EE"/>
                </a:solidFill>
                <a:latin typeface="Lucida Console" panose="020B0609040504020204" pitchFamily="49" charset="0"/>
              </a:rPr>
              <a:t>person</a:t>
            </a:r>
          </a:p>
          <a:p>
            <a:r>
              <a:rPr lang="en-US" dirty="0">
                <a:solidFill>
                  <a:srgbClr val="FF4500"/>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SaySomething()</a:t>
            </a:r>
          </a:p>
          <a:p>
            <a:r>
              <a:rPr lang="en-US" dirty="0">
                <a:solidFill>
                  <a:schemeClr val="lt1"/>
                </a:solidFill>
                <a:latin typeface="Lucida Console" panose="020B0609040504020204" pitchFamily="49" charset="0"/>
              </a:rPr>
              <a:t>&gt;</a:t>
            </a:r>
            <a:r>
              <a:rPr lang="en-US" dirty="0">
                <a:solidFill>
                  <a:srgbClr val="F5F5F5"/>
                </a:solidFill>
                <a:latin typeface="Lucida Console" panose="020B0609040504020204" pitchFamily="49" charset="0"/>
              </a:rPr>
              <a:t>Something!</a:t>
            </a:r>
          </a:p>
        </p:txBody>
      </p:sp>
      <p:sp>
        <p:nvSpPr>
          <p:cNvPr id="13" name="Text Placeholder 1">
            <a:extLst>
              <a:ext uri="{FF2B5EF4-FFF2-40B4-BE49-F238E27FC236}">
                <a16:creationId xmlns:a16="http://schemas.microsoft.com/office/drawing/2014/main" id="{8BB9C050-78E4-40DA-9477-832FEE356F0B}"/>
              </a:ext>
            </a:extLst>
          </p:cNvPr>
          <p:cNvSpPr txBox="1">
            <a:spLocks/>
          </p:cNvSpPr>
          <p:nvPr/>
        </p:nvSpPr>
        <p:spPr>
          <a:xfrm>
            <a:off x="259080" y="1114823"/>
            <a:ext cx="3647002" cy="5293757"/>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2"/>
                    </a:gs>
                    <a:gs pos="99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endParaRPr lang="en-US" dirty="0"/>
          </a:p>
          <a:p>
            <a:pPr marL="0" indent="0">
              <a:buNone/>
            </a:pPr>
            <a:endParaRPr lang="en-US" dirty="0"/>
          </a:p>
          <a:p>
            <a:pPr marL="0" indent="0">
              <a:buNone/>
            </a:pPr>
            <a:endParaRPr lang="en-US" sz="1400" dirty="0"/>
          </a:p>
          <a:p>
            <a:pPr marL="0" indent="0">
              <a:buNone/>
            </a:pPr>
            <a:endParaRPr lang="en-US" sz="18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Calling the </a:t>
            </a:r>
            <a:r>
              <a:rPr lang="en-US" b="1" dirty="0"/>
              <a:t>method</a:t>
            </a:r>
            <a:r>
              <a:rPr lang="en-US" dirty="0"/>
              <a:t> will run the code</a:t>
            </a:r>
            <a:endParaRPr lang="en-US" b="1" dirty="0"/>
          </a:p>
        </p:txBody>
      </p:sp>
      <p:sp>
        <p:nvSpPr>
          <p:cNvPr id="14" name="Arrow: Right 13">
            <a:extLst>
              <a:ext uri="{FF2B5EF4-FFF2-40B4-BE49-F238E27FC236}">
                <a16:creationId xmlns:a16="http://schemas.microsoft.com/office/drawing/2014/main" id="{A550F82D-D2BB-441B-981D-16126AB5579A}"/>
              </a:ext>
              <a:ext uri="{C183D7F6-B498-43B3-948B-1728B52AA6E4}">
                <adec:decorative xmlns:adec="http://schemas.microsoft.com/office/drawing/2017/decorative" val="1"/>
              </a:ext>
            </a:extLst>
          </p:cNvPr>
          <p:cNvSpPr/>
          <p:nvPr/>
        </p:nvSpPr>
        <p:spPr bwMode="auto">
          <a:xfrm>
            <a:off x="3682561" y="5391837"/>
            <a:ext cx="1727639" cy="1008963"/>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64848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animBg="1"/>
      <p:bldP spid="11" grpId="0" animBg="1"/>
      <p:bldP spid="12" grpId="0" animBg="1"/>
      <p:bldP spid="13" grpId="0"/>
      <p:bldP spid="14" grpId="0" animBg="1"/>
    </p:bldLst>
  </p:timing>
</p:sld>
</file>

<file path=ppt/slides/slide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0" y="2979738"/>
            <a:ext cx="9015413" cy="604837"/>
          </a:xfrm>
        </p:spPr>
        <p:txBody>
          <a:bodyPr/>
          <a:lstStyle/>
          <a:p>
            <a:r>
              <a:rPr lang="en-US" dirty="0">
                <a:noFill/>
              </a:rPr>
              <a:t>Disclaimer</a:t>
            </a:r>
          </a:p>
        </p:txBody>
      </p:sp>
    </p:spTree>
    <p:extLst>
      <p:ext uri="{BB962C8B-B14F-4D97-AF65-F5344CB8AC3E}">
        <p14:creationId xmlns:p14="http://schemas.microsoft.com/office/powerpoint/2010/main" val="1043761228"/>
      </p:ext>
    </p:extLst>
  </p:cSld>
  <p:clrMapOvr>
    <a:masterClrMapping/>
  </p:clrMapOvr>
  <p:transition spd="slow"/>
</p:sld>
</file>

<file path=ppt/slides/slide2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Methods with Parameters</a:t>
            </a:r>
          </a:p>
        </p:txBody>
      </p:sp>
      <p:sp>
        <p:nvSpPr>
          <p:cNvPr id="8" name="Subtitle 7">
            <a:extLst>
              <a:ext uri="{FF2B5EF4-FFF2-40B4-BE49-F238E27FC236}">
                <a16:creationId xmlns:a16="http://schemas.microsoft.com/office/drawing/2014/main" id="{645525D6-0DD5-43FA-BE81-3F17CBE0BF08}"/>
              </a:ext>
            </a:extLst>
          </p:cNvPr>
          <p:cNvSpPr>
            <a:spLocks noGrp="1"/>
          </p:cNvSpPr>
          <p:nvPr>
            <p:ph type="subTitle" idx="1"/>
          </p:nvPr>
        </p:nvSpPr>
        <p:spPr/>
        <p:txBody>
          <a:bodyPr/>
          <a:lstStyle/>
          <a:p>
            <a:r>
              <a:rPr lang="en-US" dirty="0"/>
              <a:t>Param() is not allowed in a class method</a:t>
            </a:r>
          </a:p>
        </p:txBody>
      </p:sp>
      <p:sp>
        <p:nvSpPr>
          <p:cNvPr id="5" name="Content Placeholder 4">
            <a:extLst>
              <a:ext uri="{FF2B5EF4-FFF2-40B4-BE49-F238E27FC236}">
                <a16:creationId xmlns:a16="http://schemas.microsoft.com/office/drawing/2014/main" id="{2E60CEFD-950D-4B06-BDF9-68394971D037}"/>
              </a:ext>
            </a:extLst>
          </p:cNvPr>
          <p:cNvSpPr>
            <a:spLocks noGrp="1"/>
          </p:cNvSpPr>
          <p:nvPr>
            <p:ph sz="quarter" idx="13"/>
          </p:nvPr>
        </p:nvSpPr>
        <p:spPr/>
        <p:txBody>
          <a:bodyPr/>
          <a:lstStyle/>
          <a:p>
            <a:r>
              <a:rPr lang="en-US" dirty="0"/>
              <a:t>Listed inside the parenthesis next to the name</a:t>
            </a:r>
          </a:p>
          <a:p>
            <a:endParaRPr lang="en-US" dirty="0"/>
          </a:p>
          <a:p>
            <a:endParaRPr lang="en-US" dirty="0"/>
          </a:p>
          <a:p>
            <a:endParaRPr lang="en-US" dirty="0"/>
          </a:p>
          <a:p>
            <a:r>
              <a:rPr lang="en-US" dirty="0"/>
              <a:t>Supports strong typing</a:t>
            </a:r>
          </a:p>
          <a:p>
            <a:endParaRPr lang="en-US" dirty="0"/>
          </a:p>
          <a:p>
            <a:r>
              <a:rPr lang="en-US" dirty="0"/>
              <a:t>Used like any other method</a:t>
            </a:r>
          </a:p>
          <a:p>
            <a:endParaRPr lang="en-US" dirty="0"/>
          </a:p>
        </p:txBody>
      </p:sp>
      <p:sp>
        <p:nvSpPr>
          <p:cNvPr id="18" name="TextBox 17">
            <a:extLst>
              <a:ext uri="{FF2B5EF4-FFF2-40B4-BE49-F238E27FC236}">
                <a16:creationId xmlns:a16="http://schemas.microsoft.com/office/drawing/2014/main" id="{5173B1B8-9398-463A-A853-6D4D5B2563BA}"/>
              </a:ext>
            </a:extLst>
          </p:cNvPr>
          <p:cNvSpPr txBox="1"/>
          <p:nvPr/>
        </p:nvSpPr>
        <p:spPr>
          <a:xfrm>
            <a:off x="655638" y="1847671"/>
            <a:ext cx="10880723" cy="1200329"/>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SaySomething</a:t>
            </a:r>
            <a:r>
              <a:rPr lang="en-US" dirty="0">
                <a:solidFill>
                  <a:srgbClr val="F5F5F5"/>
                </a:solidFill>
                <a:latin typeface="Lucida Console" panose="020B0609040504020204" pitchFamily="49" charset="0"/>
              </a:rPr>
              <a:t>(</a:t>
            </a:r>
            <a:r>
              <a:rPr lang="en-US" dirty="0">
                <a:solidFill>
                  <a:srgbClr val="FF4500"/>
                </a:solidFill>
                <a:latin typeface="Lucida Console" panose="020B0609040504020204" pitchFamily="49" charset="0"/>
              </a:rPr>
              <a:t>$something</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return</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a:t>
            </a:r>
            <a:r>
              <a:rPr lang="en-US" dirty="0">
                <a:solidFill>
                  <a:srgbClr val="FF4500"/>
                </a:solidFill>
                <a:latin typeface="Lucida Console" panose="020B0609040504020204" pitchFamily="49" charset="0"/>
              </a:rPr>
              <a:t>$Something</a:t>
            </a:r>
            <a:r>
              <a:rPr lang="en-US" dirty="0">
                <a:solidFill>
                  <a:srgbClr val="DB7093"/>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p:txBody>
      </p:sp>
      <p:sp>
        <p:nvSpPr>
          <p:cNvPr id="12" name="TextBox 11">
            <a:extLst>
              <a:ext uri="{FF2B5EF4-FFF2-40B4-BE49-F238E27FC236}">
                <a16:creationId xmlns:a16="http://schemas.microsoft.com/office/drawing/2014/main" id="{7FEDCD3B-6F87-4F67-8BF6-3622D220FF4B}"/>
              </a:ext>
            </a:extLst>
          </p:cNvPr>
          <p:cNvSpPr txBox="1"/>
          <p:nvPr/>
        </p:nvSpPr>
        <p:spPr>
          <a:xfrm>
            <a:off x="655638" y="4572000"/>
            <a:ext cx="10880725" cy="646331"/>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 </a:t>
            </a:r>
            <a:r>
              <a:rPr lang="en-US" dirty="0">
                <a:solidFill>
                  <a:srgbClr val="FF4500"/>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SaySomething(</a:t>
            </a:r>
            <a:r>
              <a:rPr lang="en-US" dirty="0">
                <a:solidFill>
                  <a:srgbClr val="DB7093"/>
                </a:solidFill>
                <a:latin typeface="Lucida Console" panose="020B0609040504020204" pitchFamily="49" charset="0"/>
              </a:rPr>
              <a:t>"That was so funny"</a:t>
            </a:r>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&gt;That was so funny! </a:t>
            </a:r>
          </a:p>
        </p:txBody>
      </p:sp>
      <p:sp>
        <p:nvSpPr>
          <p:cNvPr id="13" name="TextBox 12">
            <a:extLst>
              <a:ext uri="{FF2B5EF4-FFF2-40B4-BE49-F238E27FC236}">
                <a16:creationId xmlns:a16="http://schemas.microsoft.com/office/drawing/2014/main" id="{0962A26F-B7EC-4CF6-AAA6-85E7F1FB2436}"/>
              </a:ext>
            </a:extLst>
          </p:cNvPr>
          <p:cNvSpPr txBox="1"/>
          <p:nvPr/>
        </p:nvSpPr>
        <p:spPr>
          <a:xfrm>
            <a:off x="655638" y="3657600"/>
            <a:ext cx="10880723" cy="369332"/>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defTabSz="914400">
              <a:defRPr/>
            </a:pPr>
            <a:r>
              <a:rPr lang="en-US" dirty="0"/>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SaySomething</a:t>
            </a:r>
            <a:r>
              <a:rPr lang="en-US" dirty="0">
                <a:solidFill>
                  <a:srgbClr val="F5F5F5"/>
                </a:solidFill>
                <a:latin typeface="Lucida Console" panose="020B0609040504020204" pitchFamily="49" charset="0"/>
              </a:rPr>
              <a:t>(</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F4500"/>
                </a:solidFill>
                <a:latin typeface="Lucida Console" panose="020B0609040504020204" pitchFamily="49" charset="0"/>
              </a:rPr>
              <a:t>$something</a:t>
            </a:r>
            <a:r>
              <a:rPr lang="en-US" dirty="0">
                <a:solidFill>
                  <a:srgbClr val="F5F5F5"/>
                </a:solidFill>
                <a:latin typeface="Lucida Console" panose="020B0609040504020204" pitchFamily="49" charset="0"/>
              </a:rPr>
              <a:t>)</a:t>
            </a:r>
          </a:p>
        </p:txBody>
      </p:sp>
    </p:spTree>
    <p:extLst>
      <p:ext uri="{BB962C8B-B14F-4D97-AF65-F5344CB8AC3E}">
        <p14:creationId xmlns:p14="http://schemas.microsoft.com/office/powerpoint/2010/main" val="13413178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1.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Overloading a Method</a:t>
            </a:r>
          </a:p>
        </p:txBody>
      </p:sp>
      <p:sp>
        <p:nvSpPr>
          <p:cNvPr id="5" name="Content Placeholder 4">
            <a:extLst>
              <a:ext uri="{FF2B5EF4-FFF2-40B4-BE49-F238E27FC236}">
                <a16:creationId xmlns:a16="http://schemas.microsoft.com/office/drawing/2014/main" id="{2E60CEFD-950D-4B06-BDF9-68394971D037}"/>
              </a:ext>
            </a:extLst>
          </p:cNvPr>
          <p:cNvSpPr>
            <a:spLocks noGrp="1"/>
          </p:cNvSpPr>
          <p:nvPr>
            <p:ph type="body" sz="quarter" idx="16"/>
          </p:nvPr>
        </p:nvSpPr>
        <p:spPr/>
        <p:txBody>
          <a:bodyPr/>
          <a:lstStyle/>
          <a:p>
            <a:r>
              <a:rPr lang="en-US" b="1" dirty="0"/>
              <a:t>Need multiple input variations for the same method?</a:t>
            </a:r>
          </a:p>
          <a:p>
            <a:endParaRPr lang="en-US" dirty="0"/>
          </a:p>
          <a:p>
            <a:r>
              <a:rPr lang="en-US" dirty="0"/>
              <a:t>Define multiple methods with the same name, but different parameters</a:t>
            </a:r>
          </a:p>
          <a:p>
            <a:endParaRPr lang="en-US" dirty="0"/>
          </a:p>
          <a:p>
            <a:r>
              <a:rPr lang="en-US" dirty="0"/>
              <a:t>Think of it like parameter sets for methods</a:t>
            </a:r>
          </a:p>
        </p:txBody>
      </p:sp>
      <p:sp>
        <p:nvSpPr>
          <p:cNvPr id="8" name="Picture Placeholder 7">
            <a:extLst>
              <a:ext uri="{FF2B5EF4-FFF2-40B4-BE49-F238E27FC236}">
                <a16:creationId xmlns:a16="http://schemas.microsoft.com/office/drawing/2014/main" id="{32BC455D-D326-4C5A-ABDF-5F40B1434021}"/>
              </a:ext>
              <a:ext uri="{C183D7F6-B498-43B3-948B-1728B52AA6E4}">
                <adec:decorative xmlns:adec="http://schemas.microsoft.com/office/drawing/2017/decorative" val="1"/>
              </a:ext>
            </a:extLst>
          </p:cNvPr>
          <p:cNvSpPr>
            <a:spLocks noGrp="1"/>
          </p:cNvSpPr>
          <p:nvPr>
            <p:ph type="pic" sz="quarter" idx="15"/>
          </p:nvPr>
        </p:nvSpPr>
        <p:spPr/>
      </p:sp>
      <p:sp>
        <p:nvSpPr>
          <p:cNvPr id="18" name="TextBox 17">
            <a:extLst>
              <a:ext uri="{FF2B5EF4-FFF2-40B4-BE49-F238E27FC236}">
                <a16:creationId xmlns:a16="http://schemas.microsoft.com/office/drawing/2014/main" id="{5173B1B8-9398-463A-A853-6D4D5B2563BA}"/>
              </a:ext>
            </a:extLst>
          </p:cNvPr>
          <p:cNvSpPr txBox="1">
            <a:spLocks/>
          </p:cNvSpPr>
          <p:nvPr/>
        </p:nvSpPr>
        <p:spPr>
          <a:xfrm>
            <a:off x="5824750" y="766733"/>
            <a:ext cx="5875867" cy="5324535"/>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SaySomething</a:t>
            </a:r>
            <a:r>
              <a:rPr lang="en-US" sz="2000" dirty="0">
                <a:solidFill>
                  <a:srgbClr val="F5F5F5"/>
                </a:solidFill>
                <a:latin typeface="Lucida Console" panose="020B0609040504020204" pitchFamily="49" charset="0"/>
              </a:rPr>
              <a:t>(</a:t>
            </a:r>
            <a:r>
              <a:rPr lang="en-US" sz="2000" dirty="0">
                <a:solidFill>
                  <a:srgbClr val="FF4500"/>
                </a:solidFill>
                <a:latin typeface="Lucida Console" panose="020B0609040504020204" pitchFamily="49" charset="0"/>
              </a:rPr>
              <a:t>$something</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return</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a:t>
            </a:r>
            <a:r>
              <a:rPr lang="en-US" sz="2000" dirty="0">
                <a:solidFill>
                  <a:srgbClr val="FF4500"/>
                </a:solidFill>
                <a:latin typeface="Lucida Console" panose="020B0609040504020204" pitchFamily="49" charset="0"/>
              </a:rPr>
              <a:t>$Something</a:t>
            </a:r>
            <a:r>
              <a:rPr lang="en-US" sz="2000" dirty="0">
                <a:solidFill>
                  <a:srgbClr val="DB7093"/>
                </a:solidFill>
                <a:latin typeface="Lucida Console" panose="020B0609040504020204" pitchFamily="49" charset="0"/>
              </a:rPr>
              <a:t>!"</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SaySomething</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return</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"Something!"</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&gt; </a:t>
            </a:r>
            <a:r>
              <a:rPr lang="en-US" sz="2000" dirty="0">
                <a:solidFill>
                  <a:srgbClr val="FF4500"/>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SaySomething()</a:t>
            </a:r>
          </a:p>
          <a:p>
            <a:r>
              <a:rPr lang="en-US" sz="2000" dirty="0">
                <a:solidFill>
                  <a:srgbClr val="D3D3D3"/>
                </a:solidFill>
                <a:latin typeface="Lucida Console" panose="020B0609040504020204" pitchFamily="49" charset="0"/>
              </a:rPr>
              <a:t>&gt; </a:t>
            </a:r>
            <a:r>
              <a:rPr lang="en-US" sz="2000" dirty="0">
                <a:solidFill>
                  <a:srgbClr val="EE82EE"/>
                </a:solidFill>
                <a:latin typeface="Lucida Console" panose="020B0609040504020204" pitchFamily="49" charset="0"/>
              </a:rPr>
              <a:t>Something! </a:t>
            </a:r>
          </a:p>
          <a:p>
            <a:endParaRPr lang="en-US" sz="2000" dirty="0">
              <a:solidFill>
                <a:srgbClr val="EE82EE"/>
              </a:solidFill>
              <a:latin typeface="Lucida Console" panose="020B0609040504020204" pitchFamily="49" charset="0"/>
            </a:endParaRPr>
          </a:p>
          <a:p>
            <a:r>
              <a:rPr lang="en-US" sz="2000" dirty="0">
                <a:solidFill>
                  <a:srgbClr val="F5F5F5"/>
                </a:solidFill>
                <a:latin typeface="Lucida Console" panose="020B0609040504020204" pitchFamily="49" charset="0"/>
              </a:rPr>
              <a:t>&gt; </a:t>
            </a:r>
            <a:r>
              <a:rPr lang="en-US" sz="2000" dirty="0">
                <a:solidFill>
                  <a:srgbClr val="FF4500"/>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SaySomething(</a:t>
            </a:r>
            <a:r>
              <a:rPr lang="en-US" sz="2000" dirty="0">
                <a:solidFill>
                  <a:srgbClr val="DB7093"/>
                </a:solidFill>
                <a:latin typeface="Lucida Console" panose="020B0609040504020204" pitchFamily="49" charset="0"/>
              </a:rPr>
              <a:t>"That was so funny"</a:t>
            </a:r>
            <a:r>
              <a:rPr lang="en-US" sz="2000" dirty="0">
                <a:solidFill>
                  <a:srgbClr val="F5F5F5"/>
                </a:solidFill>
                <a:latin typeface="Lucida Console" panose="020B0609040504020204" pitchFamily="49" charset="0"/>
              </a:rPr>
              <a:t>) </a:t>
            </a:r>
          </a:p>
          <a:p>
            <a:r>
              <a:rPr lang="en-US" sz="2000" dirty="0">
                <a:solidFill>
                  <a:srgbClr val="D3D3D3"/>
                </a:solidFill>
                <a:latin typeface="Lucida Console" panose="020B0609040504020204" pitchFamily="49" charset="0"/>
              </a:rPr>
              <a:t>&gt; </a:t>
            </a:r>
            <a:r>
              <a:rPr lang="en-US" sz="2000" dirty="0">
                <a:solidFill>
                  <a:srgbClr val="EE82EE"/>
                </a:solidFill>
                <a:latin typeface="Lucida Console" panose="020B0609040504020204" pitchFamily="49" charset="0"/>
              </a:rPr>
              <a:t>That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was</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so</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funny!</a:t>
            </a:r>
            <a:r>
              <a:rPr lang="en-US" sz="2000" dirty="0">
                <a:solidFill>
                  <a:srgbClr val="F5F5F5"/>
                </a:solidFill>
                <a:latin typeface="Lucida Console" panose="020B0609040504020204" pitchFamily="49" charset="0"/>
              </a:rPr>
              <a:t>  </a:t>
            </a:r>
          </a:p>
          <a:p>
            <a:endParaRPr lang="en-US" sz="2000" dirty="0">
              <a:solidFill>
                <a:srgbClr val="EE82EE"/>
              </a:solidFill>
              <a:latin typeface="Lucida Console" panose="020B0609040504020204" pitchFamily="49" charset="0"/>
            </a:endParaRPr>
          </a:p>
        </p:txBody>
      </p:sp>
    </p:spTree>
    <p:extLst>
      <p:ext uri="{BB962C8B-B14F-4D97-AF65-F5344CB8AC3E}">
        <p14:creationId xmlns:p14="http://schemas.microsoft.com/office/powerpoint/2010/main" val="852760395"/>
      </p:ext>
    </p:extLst>
  </p:cSld>
  <p:clrMapOvr>
    <a:masterClrMapping/>
  </p:clrMapOvr>
  <p:transition spd="slow"/>
</p:sld>
</file>

<file path=ppt/slides/slide2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650F02-1257-426C-8D56-254456929715}"/>
              </a:ext>
            </a:extLst>
          </p:cNvPr>
          <p:cNvSpPr>
            <a:spLocks noGrp="1"/>
          </p:cNvSpPr>
          <p:nvPr>
            <p:ph type="title"/>
          </p:nvPr>
        </p:nvSpPr>
        <p:spPr>
          <a:prstGeom prst="rect">
            <a:avLst/>
          </a:prstGeom>
          <a:solidFill>
            <a:schemeClr val="bg1"/>
          </a:solidFill>
          <a:ln>
            <a:noFill/>
          </a:ln>
        </p:spPr>
        <p:txBody>
          <a:bodyPr wrap="square" anchor="t">
            <a:normAutofit/>
          </a:bodyPr>
          <a:lstStyle/>
          <a:p>
            <a:r>
              <a:rPr lang="en-AU"/>
              <a:t>$This</a:t>
            </a:r>
            <a:endParaRPr lang="en-US"/>
          </a:p>
        </p:txBody>
      </p:sp>
      <p:sp>
        <p:nvSpPr>
          <p:cNvPr id="11" name="Subtitle 2">
            <a:extLst>
              <a:ext uri="{FF2B5EF4-FFF2-40B4-BE49-F238E27FC236}">
                <a16:creationId xmlns:a16="http://schemas.microsoft.com/office/drawing/2014/main" id="{022A95E9-AAEF-4B10-842E-C72A4BFDDF14}"/>
              </a:ext>
            </a:extLst>
          </p:cNvPr>
          <p:cNvSpPr>
            <a:spLocks noGrp="1"/>
          </p:cNvSpPr>
          <p:nvPr>
            <p:ph type="subTitle" idx="1"/>
          </p:nvPr>
        </p:nvSpPr>
        <p:spPr/>
        <p:txBody>
          <a:bodyPr/>
          <a:lstStyle/>
          <a:p>
            <a:endParaRPr lang="en-US"/>
          </a:p>
        </p:txBody>
      </p:sp>
      <p:graphicFrame>
        <p:nvGraphicFramePr>
          <p:cNvPr id="6" name="Content Placeholder 3">
            <a:extLst>
              <a:ext uri="{FF2B5EF4-FFF2-40B4-BE49-F238E27FC236}">
                <a16:creationId xmlns:a16="http://schemas.microsoft.com/office/drawing/2014/main" id="{DA29A5E2-2A92-4D6B-934C-18F247601E96}"/>
              </a:ext>
            </a:extLst>
          </p:cNvPr>
          <p:cNvGraphicFramePr>
            <a:graphicFrameLocks noGrp="1"/>
          </p:cNvGraphicFramePr>
          <p:nvPr>
            <p:ph sz="quarter" idx="13"/>
            <p:extLst>
              <p:ext uri="{D42A27DB-BD31-4B8C-83A1-F6EECF244321}">
                <p14:modId xmlns:p14="http://schemas.microsoft.com/office/powerpoint/2010/main" val="4013504516"/>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633589"/>
      </p:ext>
    </p:extLst>
  </p:cSld>
  <p:clrMapOvr>
    <a:masterClrMapping/>
  </p:clrMapOvr>
  <p:transition spd="slow"/>
</p:sld>
</file>

<file path=ppt/slides/slide23.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$This – example with Methods</a:t>
            </a:r>
            <a:endParaRPr lang="en-AU" dirty="0"/>
          </a:p>
        </p:txBody>
      </p:sp>
      <p:sp>
        <p:nvSpPr>
          <p:cNvPr id="5" name="Content Placeholder 4">
            <a:extLst>
              <a:ext uri="{FF2B5EF4-FFF2-40B4-BE49-F238E27FC236}">
                <a16:creationId xmlns:a16="http://schemas.microsoft.com/office/drawing/2014/main" id="{2E60CEFD-950D-4B06-BDF9-68394971D037}"/>
              </a:ext>
            </a:extLst>
          </p:cNvPr>
          <p:cNvSpPr>
            <a:spLocks noGrp="1"/>
          </p:cNvSpPr>
          <p:nvPr>
            <p:ph type="body" sz="quarter" idx="16"/>
          </p:nvPr>
        </p:nvSpPr>
        <p:spPr/>
        <p:txBody>
          <a:bodyPr/>
          <a:lstStyle/>
          <a:p>
            <a:pPr marL="0" indent="0">
              <a:buNone/>
            </a:pPr>
            <a:endParaRPr lang="en-US" dirty="0"/>
          </a:p>
          <a:p>
            <a:pPr marL="0" indent="0">
              <a:buNone/>
            </a:pPr>
            <a:r>
              <a:rPr lang="en-US" dirty="0"/>
              <a:t>SaySomething($something)</a:t>
            </a:r>
          </a:p>
          <a:p>
            <a:pPr lvl="1"/>
            <a:r>
              <a:rPr lang="en-US" dirty="0"/>
              <a:t>Will return its input</a:t>
            </a:r>
          </a:p>
          <a:p>
            <a:pPr lvl="1"/>
            <a:endParaRPr lang="en-US" dirty="0"/>
          </a:p>
          <a:p>
            <a:pPr marL="0" indent="0">
              <a:buNone/>
            </a:pPr>
            <a:r>
              <a:rPr lang="en-US" dirty="0"/>
              <a:t>SaySomething()</a:t>
            </a:r>
          </a:p>
          <a:p>
            <a:pPr lvl="1"/>
            <a:r>
              <a:rPr lang="en-US" dirty="0"/>
              <a:t>Just returns “Something!”</a:t>
            </a:r>
          </a:p>
          <a:p>
            <a:pPr marL="0" indent="0">
              <a:buNone/>
            </a:pPr>
            <a:endParaRPr lang="en-US" dirty="0"/>
          </a:p>
        </p:txBody>
      </p:sp>
      <p:sp>
        <p:nvSpPr>
          <p:cNvPr id="3" name="Picture Placeholder 2">
            <a:extLst>
              <a:ext uri="{FF2B5EF4-FFF2-40B4-BE49-F238E27FC236}">
                <a16:creationId xmlns:a16="http://schemas.microsoft.com/office/drawing/2014/main" id="{EE68FA4B-89D8-43B5-86D9-E981856B4ADE}"/>
              </a:ext>
              <a:ext uri="{C183D7F6-B498-43B3-948B-1728B52AA6E4}">
                <adec:decorative xmlns:adec="http://schemas.microsoft.com/office/drawing/2017/decorative" val="1"/>
              </a:ext>
            </a:extLst>
          </p:cNvPr>
          <p:cNvSpPr>
            <a:spLocks noGrp="1"/>
          </p:cNvSpPr>
          <p:nvPr>
            <p:ph type="pic" sz="quarter" idx="15"/>
          </p:nvPr>
        </p:nvSpPr>
        <p:spPr/>
      </p:sp>
      <p:sp>
        <p:nvSpPr>
          <p:cNvPr id="9" name="TextBox 8">
            <a:extLst>
              <a:ext uri="{FF2B5EF4-FFF2-40B4-BE49-F238E27FC236}">
                <a16:creationId xmlns:a16="http://schemas.microsoft.com/office/drawing/2014/main" id="{5E7AFE6F-53F2-4749-8BEF-853A7851C59F}"/>
              </a:ext>
            </a:extLst>
          </p:cNvPr>
          <p:cNvSpPr txBox="1">
            <a:spLocks/>
          </p:cNvSpPr>
          <p:nvPr/>
        </p:nvSpPr>
        <p:spPr>
          <a:xfrm>
            <a:off x="5824750" y="766733"/>
            <a:ext cx="5875867" cy="5324535"/>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nchor="t">
            <a:spAutoFit/>
          </a:bodyPr>
          <a:lstStyle/>
          <a:p>
            <a:r>
              <a:rPr lang="en-US" sz="2000" dirty="0">
                <a:solidFill>
                  <a:srgbClr val="E0FFFF"/>
                </a:solidFill>
                <a:latin typeface="Lucida Console"/>
              </a:rPr>
              <a:t>Class</a:t>
            </a:r>
            <a:r>
              <a:rPr lang="en-US" sz="2000" dirty="0">
                <a:solidFill>
                  <a:srgbClr val="F5F5F5"/>
                </a:solidFill>
                <a:latin typeface="Lucida Console"/>
              </a:rPr>
              <a:t> </a:t>
            </a:r>
            <a:r>
              <a:rPr lang="en-US" sz="2000" dirty="0">
                <a:solidFill>
                  <a:srgbClr val="8FBC8F"/>
                </a:solidFill>
                <a:latin typeface="Lucida Console"/>
              </a:rPr>
              <a:t>Person</a:t>
            </a:r>
            <a:endParaRPr lang="en-US" sz="2000" dirty="0">
              <a:solidFill>
                <a:srgbClr val="F5F5F5"/>
              </a:solidFill>
              <a:latin typeface="Lucida Console"/>
            </a:endParaRPr>
          </a:p>
          <a:p>
            <a:r>
              <a:rPr lang="en-US" sz="2000" dirty="0">
                <a:solidFill>
                  <a:srgbClr val="F5F5F5"/>
                </a:solidFill>
                <a:latin typeface="Lucida Console"/>
              </a:rPr>
              <a:t>{</a:t>
            </a:r>
          </a:p>
          <a:p>
            <a:r>
              <a:rPr lang="en-US" sz="2000" dirty="0">
                <a:solidFill>
                  <a:srgbClr val="D3D3D3"/>
                </a:solidFill>
                <a:latin typeface="Lucida Console"/>
              </a:rPr>
              <a:t>   [</a:t>
            </a:r>
            <a:r>
              <a:rPr lang="en-US" sz="2000" dirty="0">
                <a:solidFill>
                  <a:srgbClr val="8FBC8F"/>
                </a:solidFill>
                <a:latin typeface="Lucida Console"/>
              </a:rPr>
              <a:t>String</a:t>
            </a:r>
            <a:r>
              <a:rPr lang="en-US" sz="2000" dirty="0">
                <a:solidFill>
                  <a:srgbClr val="D3D3D3"/>
                </a:solidFill>
                <a:latin typeface="Lucida Console"/>
              </a:rPr>
              <a:t>]</a:t>
            </a:r>
            <a:r>
              <a:rPr lang="en-US" sz="2000" dirty="0">
                <a:solidFill>
                  <a:srgbClr val="EE82EE"/>
                </a:solidFill>
                <a:latin typeface="Lucida Console"/>
              </a:rPr>
              <a:t>SaySomething</a:t>
            </a:r>
            <a:r>
              <a:rPr lang="en-US" sz="2000" dirty="0">
                <a:solidFill>
                  <a:srgbClr val="F5F5F5"/>
                </a:solidFill>
                <a:latin typeface="Lucida Console"/>
              </a:rPr>
              <a:t>(</a:t>
            </a:r>
            <a:r>
              <a:rPr lang="en-US" sz="2000" dirty="0">
                <a:solidFill>
                  <a:srgbClr val="FF4500"/>
                </a:solidFill>
                <a:latin typeface="Lucida Console"/>
              </a:rPr>
              <a:t>$something</a:t>
            </a:r>
            <a:r>
              <a:rPr lang="en-US" sz="2000" dirty="0">
                <a:solidFill>
                  <a:srgbClr val="F5F5F5"/>
                </a:solidFill>
                <a:latin typeface="Lucida Console"/>
              </a:rPr>
              <a:t>)</a:t>
            </a:r>
          </a:p>
          <a:p>
            <a:pPr marL="457200" lvl="1"/>
            <a:r>
              <a:rPr lang="en-US" sz="2000" dirty="0">
                <a:solidFill>
                  <a:srgbClr val="F5F5F5"/>
                </a:solidFill>
                <a:latin typeface="Lucida Console"/>
              </a:rPr>
              <a:t>{</a:t>
            </a:r>
          </a:p>
          <a:p>
            <a:pPr marL="457200" lvl="1"/>
            <a:r>
              <a:rPr lang="en-US" sz="2000" dirty="0">
                <a:solidFill>
                  <a:srgbClr val="F5F5F5"/>
                </a:solidFill>
                <a:latin typeface="Lucida Console"/>
              </a:rPr>
              <a:t>    </a:t>
            </a:r>
            <a:r>
              <a:rPr lang="en-US" sz="2000" dirty="0">
                <a:solidFill>
                  <a:srgbClr val="E0FFFF"/>
                </a:solidFill>
                <a:latin typeface="Lucida Console"/>
              </a:rPr>
              <a:t>return</a:t>
            </a:r>
            <a:r>
              <a:rPr lang="en-US" sz="2000" dirty="0">
                <a:solidFill>
                  <a:srgbClr val="F5F5F5"/>
                </a:solidFill>
                <a:latin typeface="Lucida Console"/>
              </a:rPr>
              <a:t> </a:t>
            </a:r>
            <a:r>
              <a:rPr lang="en-US" sz="2000" dirty="0">
                <a:solidFill>
                  <a:srgbClr val="DB7093"/>
                </a:solidFill>
                <a:latin typeface="Lucida Console"/>
              </a:rPr>
              <a:t>"</a:t>
            </a:r>
            <a:r>
              <a:rPr lang="en-US" sz="2000" dirty="0">
                <a:solidFill>
                  <a:srgbClr val="FF4500"/>
                </a:solidFill>
                <a:latin typeface="Lucida Console"/>
              </a:rPr>
              <a:t>$Something</a:t>
            </a:r>
            <a:r>
              <a:rPr lang="en-US" sz="2000" dirty="0">
                <a:solidFill>
                  <a:srgbClr val="DB7093"/>
                </a:solidFill>
                <a:latin typeface="Lucida Console"/>
              </a:rPr>
              <a:t>!"</a:t>
            </a:r>
            <a:endParaRPr lang="en-US" sz="2000" dirty="0">
              <a:solidFill>
                <a:srgbClr val="F5F5F5"/>
              </a:solidFill>
              <a:latin typeface="Lucida Console"/>
            </a:endParaRPr>
          </a:p>
          <a:p>
            <a:pPr marL="457200" lvl="1"/>
            <a:r>
              <a:rPr lang="en-US" sz="2000" dirty="0">
                <a:solidFill>
                  <a:srgbClr val="F5F5F5"/>
                </a:solidFill>
                <a:latin typeface="Lucida Console"/>
              </a:rPr>
              <a:t>} </a:t>
            </a:r>
            <a:endParaRPr lang="en-US" sz="2000" dirty="0">
              <a:solidFill>
                <a:srgbClr val="F5F5F5"/>
              </a:solidFill>
              <a:latin typeface="Lucida Console" panose="020B0609040504020204" pitchFamily="49" charset="0"/>
            </a:endParaRPr>
          </a:p>
          <a:p>
            <a:pPr marL="457200" lvl="1"/>
            <a:endParaRPr lang="en-US" sz="2000" dirty="0">
              <a:solidFill>
                <a:srgbClr val="F5F5F5"/>
              </a:solidFill>
              <a:latin typeface="Lucida Console" panose="020B0609040504020204" pitchFamily="49" charset="0"/>
            </a:endParaRPr>
          </a:p>
          <a:p>
            <a:pPr marL="457200" lvl="1"/>
            <a:r>
              <a:rPr lang="en-US" sz="2000" dirty="0">
                <a:solidFill>
                  <a:srgbClr val="D3D3D3"/>
                </a:solidFill>
                <a:latin typeface="Lucida Console"/>
              </a:rPr>
              <a:t>[</a:t>
            </a:r>
            <a:r>
              <a:rPr lang="en-US" sz="2000" dirty="0">
                <a:solidFill>
                  <a:srgbClr val="8FBC8F"/>
                </a:solidFill>
                <a:latin typeface="Lucida Console"/>
              </a:rPr>
              <a:t>String</a:t>
            </a:r>
            <a:r>
              <a:rPr lang="en-US" sz="2000" dirty="0">
                <a:solidFill>
                  <a:srgbClr val="D3D3D3"/>
                </a:solidFill>
                <a:latin typeface="Lucida Console"/>
              </a:rPr>
              <a:t>]</a:t>
            </a:r>
            <a:r>
              <a:rPr lang="en-US" sz="2000" dirty="0">
                <a:solidFill>
                  <a:srgbClr val="EE82EE"/>
                </a:solidFill>
                <a:latin typeface="Lucida Console"/>
              </a:rPr>
              <a:t>SaySomething</a:t>
            </a:r>
            <a:r>
              <a:rPr lang="en-US" sz="2000" dirty="0">
                <a:solidFill>
                  <a:srgbClr val="F5F5F5"/>
                </a:solidFill>
                <a:latin typeface="Lucida Console"/>
              </a:rPr>
              <a:t>()</a:t>
            </a:r>
          </a:p>
          <a:p>
            <a:pPr marL="457200" lvl="1"/>
            <a:r>
              <a:rPr lang="en-US" sz="2000" dirty="0">
                <a:solidFill>
                  <a:srgbClr val="F5F5F5"/>
                </a:solidFill>
                <a:latin typeface="Lucida Console"/>
              </a:rPr>
              <a:t>{</a:t>
            </a:r>
          </a:p>
          <a:p>
            <a:pPr marL="457200" lvl="1"/>
            <a:r>
              <a:rPr lang="en-US" sz="2000" dirty="0">
                <a:solidFill>
                  <a:srgbClr val="F5F5F5"/>
                </a:solidFill>
                <a:latin typeface="Lucida Console"/>
              </a:rPr>
              <a:t>    </a:t>
            </a:r>
            <a:r>
              <a:rPr lang="en-US" sz="2000" dirty="0">
                <a:solidFill>
                  <a:srgbClr val="E0FFFF"/>
                </a:solidFill>
                <a:latin typeface="Lucida Console"/>
              </a:rPr>
              <a:t>return</a:t>
            </a:r>
            <a:r>
              <a:rPr lang="en-US" sz="2000" dirty="0">
                <a:solidFill>
                  <a:srgbClr val="F5F5F5"/>
                </a:solidFill>
                <a:latin typeface="Lucida Console"/>
              </a:rPr>
              <a:t> </a:t>
            </a:r>
            <a:r>
              <a:rPr lang="en-US" sz="2000" dirty="0">
                <a:solidFill>
                  <a:srgbClr val="DB7093"/>
                </a:solidFill>
                <a:latin typeface="Lucida Console"/>
              </a:rPr>
              <a:t>"Something!"</a:t>
            </a:r>
            <a:endParaRPr lang="en-US" sz="2000" dirty="0">
              <a:solidFill>
                <a:srgbClr val="F5F5F5"/>
              </a:solidFill>
              <a:latin typeface="Lucida Console"/>
            </a:endParaRPr>
          </a:p>
          <a:p>
            <a:pPr marL="457200" lvl="1"/>
            <a:r>
              <a:rPr lang="en-US" sz="2000" dirty="0">
                <a:solidFill>
                  <a:srgbClr val="F5F5F5"/>
                </a:solidFill>
                <a:latin typeface="Lucida Console"/>
              </a:rPr>
              <a:t>}</a:t>
            </a:r>
          </a:p>
          <a:p>
            <a:r>
              <a:rPr lang="en-US" sz="2000" dirty="0">
                <a:solidFill>
                  <a:srgbClr val="F5F5F5"/>
                </a:solidFill>
                <a:latin typeface="Lucida Console"/>
              </a:rPr>
              <a:t>}</a:t>
            </a:r>
          </a:p>
          <a:p>
            <a:endParaRPr lang="en-US" sz="2000" dirty="0">
              <a:solidFill>
                <a:srgbClr val="F5F5F5"/>
              </a:solidFill>
              <a:latin typeface="Lucida Console" panose="020B0609040504020204" pitchFamily="49" charset="0"/>
            </a:endParaRPr>
          </a:p>
          <a:p>
            <a:endParaRPr lang="en-US" sz="2000" dirty="0">
              <a:solidFill>
                <a:srgbClr val="F5F5F5"/>
              </a:solidFill>
              <a:latin typeface="Lucida Console" panose="020B0609040504020204" pitchFamily="49" charset="0"/>
            </a:endParaRPr>
          </a:p>
          <a:p>
            <a:r>
              <a:rPr lang="en-US" sz="2000" dirty="0">
                <a:solidFill>
                  <a:srgbClr val="FF4500"/>
                </a:solidFill>
                <a:latin typeface="Lucida Console"/>
              </a:rPr>
              <a:t>$person</a:t>
            </a:r>
            <a:r>
              <a:rPr lang="en-US" sz="2000" dirty="0">
                <a:solidFill>
                  <a:srgbClr val="F5F5F5"/>
                </a:solidFill>
                <a:latin typeface="Lucida Console"/>
              </a:rPr>
              <a:t> </a:t>
            </a:r>
            <a:r>
              <a:rPr lang="en-US" sz="2000" dirty="0">
                <a:solidFill>
                  <a:srgbClr val="D3D3D3"/>
                </a:solidFill>
                <a:latin typeface="Lucida Console"/>
              </a:rPr>
              <a:t>=</a:t>
            </a:r>
            <a:r>
              <a:rPr lang="en-US" sz="2000" dirty="0">
                <a:solidFill>
                  <a:srgbClr val="F5F5F5"/>
                </a:solidFill>
                <a:latin typeface="Lucida Console"/>
              </a:rPr>
              <a:t> </a:t>
            </a:r>
            <a:r>
              <a:rPr lang="en-US" sz="2000" dirty="0">
                <a:solidFill>
                  <a:srgbClr val="E0FFFF"/>
                </a:solidFill>
                <a:latin typeface="Lucida Console"/>
              </a:rPr>
              <a:t>New-Object</a:t>
            </a:r>
            <a:r>
              <a:rPr lang="en-US" sz="2000" dirty="0">
                <a:solidFill>
                  <a:srgbClr val="F5F5F5"/>
                </a:solidFill>
                <a:latin typeface="Lucida Console"/>
              </a:rPr>
              <a:t> </a:t>
            </a:r>
            <a:r>
              <a:rPr lang="en-US" sz="2000" dirty="0">
                <a:solidFill>
                  <a:srgbClr val="FFE4B5"/>
                </a:solidFill>
                <a:latin typeface="Lucida Console"/>
              </a:rPr>
              <a:t>-TypeName</a:t>
            </a:r>
            <a:r>
              <a:rPr lang="en-US" sz="2000" dirty="0">
                <a:solidFill>
                  <a:srgbClr val="F5F5F5"/>
                </a:solidFill>
                <a:latin typeface="Lucida Console"/>
              </a:rPr>
              <a:t> </a:t>
            </a:r>
            <a:r>
              <a:rPr lang="en-US" sz="2000" dirty="0">
                <a:solidFill>
                  <a:srgbClr val="EE82EE"/>
                </a:solidFill>
                <a:latin typeface="Lucida Console"/>
              </a:rPr>
              <a:t>person</a:t>
            </a:r>
            <a:endParaRPr lang="en-US" sz="2000" dirty="0">
              <a:solidFill>
                <a:srgbClr val="F5F5F5"/>
              </a:solidFill>
              <a:latin typeface="Lucida Console"/>
            </a:endParaRPr>
          </a:p>
          <a:p>
            <a:r>
              <a:rPr lang="en-US" sz="2000" dirty="0">
                <a:solidFill>
                  <a:srgbClr val="FF4500"/>
                </a:solidFill>
                <a:latin typeface="Lucida Console"/>
              </a:rPr>
              <a:t>$person</a:t>
            </a:r>
            <a:r>
              <a:rPr lang="en-US" sz="2000" dirty="0">
                <a:solidFill>
                  <a:srgbClr val="D3D3D3"/>
                </a:solidFill>
                <a:latin typeface="Lucida Console"/>
              </a:rPr>
              <a:t>.</a:t>
            </a:r>
            <a:r>
              <a:rPr lang="en-US" sz="2000" dirty="0">
                <a:solidFill>
                  <a:srgbClr val="F5F5F5"/>
                </a:solidFill>
                <a:latin typeface="Lucida Console"/>
              </a:rPr>
              <a:t>SaySomething()</a:t>
            </a:r>
          </a:p>
          <a:p>
            <a:r>
              <a:rPr lang="en-US" sz="2000" dirty="0">
                <a:solidFill>
                  <a:srgbClr val="D3D3D3"/>
                </a:solidFill>
                <a:latin typeface="Lucida Console"/>
              </a:rPr>
              <a:t>&gt;</a:t>
            </a:r>
            <a:r>
              <a:rPr lang="en-US" sz="2000" dirty="0">
                <a:solidFill>
                  <a:srgbClr val="EE82EE"/>
                </a:solidFill>
                <a:latin typeface="Lucida Console"/>
              </a:rPr>
              <a:t>Something! </a:t>
            </a:r>
            <a:endParaRPr lang="en-US" sz="2000" dirty="0">
              <a:solidFill>
                <a:srgbClr val="EE82EE"/>
              </a:solidFill>
              <a:latin typeface="Lucida Console" panose="020B0609040504020204" pitchFamily="49" charset="0"/>
            </a:endParaRPr>
          </a:p>
        </p:txBody>
      </p:sp>
    </p:spTree>
    <p:extLst>
      <p:ext uri="{BB962C8B-B14F-4D97-AF65-F5344CB8AC3E}">
        <p14:creationId xmlns:p14="http://schemas.microsoft.com/office/powerpoint/2010/main" val="3670793471"/>
      </p:ext>
    </p:extLst>
  </p:cSld>
  <p:clrMapOvr>
    <a:masterClrMapping/>
  </p:clrMapOvr>
  <p:transition spd="slow"/>
</p:sld>
</file>

<file path=ppt/slides/slide24.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 example with Methods cont.</a:t>
            </a:r>
            <a:endParaRPr lang="en-AU" dirty="0"/>
          </a:p>
        </p:txBody>
      </p:sp>
      <p:sp>
        <p:nvSpPr>
          <p:cNvPr id="5" name="Content Placeholder 4">
            <a:extLst>
              <a:ext uri="{FF2B5EF4-FFF2-40B4-BE49-F238E27FC236}">
                <a16:creationId xmlns:a16="http://schemas.microsoft.com/office/drawing/2014/main" id="{2E60CEFD-950D-4B06-BDF9-68394971D037}"/>
              </a:ext>
            </a:extLst>
          </p:cNvPr>
          <p:cNvSpPr>
            <a:spLocks noGrp="1"/>
          </p:cNvSpPr>
          <p:nvPr>
            <p:ph type="body" sz="quarter" idx="16"/>
          </p:nvPr>
        </p:nvSpPr>
        <p:spPr/>
        <p:txBody>
          <a:bodyPr/>
          <a:lstStyle/>
          <a:p>
            <a:pPr marL="0" indent="0">
              <a:buNone/>
            </a:pPr>
            <a:endParaRPr lang="en-US" dirty="0"/>
          </a:p>
          <a:p>
            <a:pPr marL="0" indent="0">
              <a:buNone/>
            </a:pPr>
            <a:endParaRPr lang="en-US" dirty="0"/>
          </a:p>
          <a:p>
            <a:r>
              <a:rPr lang="en-US" dirty="0"/>
              <a:t>No need to initialize the object or repeat code</a:t>
            </a:r>
          </a:p>
          <a:p>
            <a:endParaRPr lang="en-US" dirty="0"/>
          </a:p>
          <a:p>
            <a:endParaRPr lang="en-US" dirty="0"/>
          </a:p>
          <a:p>
            <a:r>
              <a:rPr lang="en-US" dirty="0"/>
              <a:t>Using $this and calling the method in need</a:t>
            </a:r>
          </a:p>
          <a:p>
            <a:pPr marL="0" indent="0">
              <a:buNone/>
            </a:pPr>
            <a:endParaRPr lang="en-US" dirty="0"/>
          </a:p>
          <a:p>
            <a:endParaRPr lang="en-US" dirty="0"/>
          </a:p>
        </p:txBody>
      </p:sp>
      <p:sp>
        <p:nvSpPr>
          <p:cNvPr id="3" name="Picture Placeholder 2">
            <a:extLst>
              <a:ext uri="{FF2B5EF4-FFF2-40B4-BE49-F238E27FC236}">
                <a16:creationId xmlns:a16="http://schemas.microsoft.com/office/drawing/2014/main" id="{064D0191-3498-4502-81A7-1B2EF9942B67}"/>
              </a:ext>
              <a:ext uri="{C183D7F6-B498-43B3-948B-1728B52AA6E4}">
                <adec:decorative xmlns:adec="http://schemas.microsoft.com/office/drawing/2017/decorative" val="1"/>
              </a:ext>
            </a:extLst>
          </p:cNvPr>
          <p:cNvSpPr>
            <a:spLocks noGrp="1"/>
          </p:cNvSpPr>
          <p:nvPr>
            <p:ph type="pic" sz="quarter" idx="15"/>
          </p:nvPr>
        </p:nvSpPr>
        <p:spPr/>
      </p:sp>
      <p:sp>
        <p:nvSpPr>
          <p:cNvPr id="14" name="TextBox 13">
            <a:extLst>
              <a:ext uri="{FF2B5EF4-FFF2-40B4-BE49-F238E27FC236}">
                <a16:creationId xmlns:a16="http://schemas.microsoft.com/office/drawing/2014/main" id="{B1BC2556-9943-40D3-88C4-5538B0010438}"/>
              </a:ext>
            </a:extLst>
          </p:cNvPr>
          <p:cNvSpPr txBox="1">
            <a:spLocks/>
          </p:cNvSpPr>
          <p:nvPr/>
        </p:nvSpPr>
        <p:spPr>
          <a:xfrm>
            <a:off x="5824750" y="612845"/>
            <a:ext cx="5875867" cy="5632311"/>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nchor="t">
            <a:spAutoFit/>
          </a:bodyPr>
          <a:lstStyle/>
          <a:p>
            <a:r>
              <a:rPr lang="en-US" sz="2000" dirty="0">
                <a:solidFill>
                  <a:srgbClr val="E0FFFF"/>
                </a:solidFill>
                <a:latin typeface="Lucida Console" panose="020B0609040504020204" pitchFamily="49" charset="0"/>
              </a:rPr>
              <a:t>Class</a:t>
            </a:r>
            <a:r>
              <a:rPr lang="en-US" sz="2000" dirty="0">
                <a:solidFill>
                  <a:srgbClr val="F5F5F5"/>
                </a:solidFill>
                <a:latin typeface="Lucida Console" panose="020B0609040504020204" pitchFamily="49" charset="0"/>
              </a:rPr>
              <a:t> </a:t>
            </a:r>
            <a:r>
              <a:rPr lang="en-US" sz="2000" dirty="0">
                <a:solidFill>
                  <a:srgbClr val="8FBC8F"/>
                </a:solidFill>
                <a:latin typeface="Lucida Console" panose="020B0609040504020204" pitchFamily="49" charset="0"/>
              </a:rPr>
              <a:t>Person</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SaySomething</a:t>
            </a:r>
            <a:r>
              <a:rPr lang="en-US" sz="2000" dirty="0">
                <a:solidFill>
                  <a:srgbClr val="F5F5F5"/>
                </a:solidFill>
                <a:latin typeface="Lucida Console" panose="020B0609040504020204" pitchFamily="49" charset="0"/>
              </a:rPr>
              <a:t>(</a:t>
            </a:r>
            <a:r>
              <a:rPr lang="en-US" sz="2000" dirty="0">
                <a:solidFill>
                  <a:srgbClr val="FF4500"/>
                </a:solidFill>
                <a:latin typeface="Lucida Console" panose="020B0609040504020204" pitchFamily="49" charset="0"/>
              </a:rPr>
              <a:t>$something</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return</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a:t>
            </a:r>
            <a:r>
              <a:rPr lang="en-US" sz="2000" dirty="0">
                <a:solidFill>
                  <a:srgbClr val="FF4500"/>
                </a:solidFill>
                <a:latin typeface="Lucida Console" panose="020B0609040504020204" pitchFamily="49" charset="0"/>
              </a:rPr>
              <a:t>$Something</a:t>
            </a:r>
            <a:r>
              <a:rPr lang="en-US" sz="2000" dirty="0">
                <a:solidFill>
                  <a:srgbClr val="DB7093"/>
                </a:solidFill>
                <a:latin typeface="Lucida Console" panose="020B0609040504020204" pitchFamily="49" charset="0"/>
              </a:rPr>
              <a:t>!"</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 </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SaySomething</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return</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this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SaySomething</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"Something"</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a:t>
            </a:r>
          </a:p>
          <a:p>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$person</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New-Object</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-TypeName</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person</a:t>
            </a: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SaySomething()</a:t>
            </a:r>
          </a:p>
          <a:p>
            <a:r>
              <a:rPr lang="en-US" sz="2000" dirty="0">
                <a:latin typeface="Lucida Console" panose="020B0609040504020204" pitchFamily="49" charset="0"/>
              </a:rPr>
              <a:t>&gt;</a:t>
            </a:r>
            <a:r>
              <a:rPr lang="en-US" sz="2000" dirty="0">
                <a:solidFill>
                  <a:srgbClr val="F5F5F5"/>
                </a:solidFill>
                <a:latin typeface="Lucida Console" panose="020B0609040504020204" pitchFamily="49" charset="0"/>
              </a:rPr>
              <a:t>Something!</a:t>
            </a:r>
          </a:p>
        </p:txBody>
      </p:sp>
      <p:sp>
        <p:nvSpPr>
          <p:cNvPr id="4" name="Arrow: Right 3">
            <a:extLst>
              <a:ext uri="{FF2B5EF4-FFF2-40B4-BE49-F238E27FC236}">
                <a16:creationId xmlns:a16="http://schemas.microsoft.com/office/drawing/2014/main" id="{F6122AC4-1338-4E38-BAF3-9A66344569AB}"/>
              </a:ext>
              <a:ext uri="{C183D7F6-B498-43B3-948B-1728B52AA6E4}">
                <adec:decorative xmlns:adec="http://schemas.microsoft.com/office/drawing/2017/decorative" val="1"/>
              </a:ext>
            </a:extLst>
          </p:cNvPr>
          <p:cNvSpPr/>
          <p:nvPr/>
        </p:nvSpPr>
        <p:spPr bwMode="auto">
          <a:xfrm>
            <a:off x="5105400" y="3388108"/>
            <a:ext cx="1295400" cy="38100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Arrow: Right 9">
            <a:extLst>
              <a:ext uri="{FF2B5EF4-FFF2-40B4-BE49-F238E27FC236}">
                <a16:creationId xmlns:a16="http://schemas.microsoft.com/office/drawing/2014/main" id="{B4FA4B2B-FFE6-4786-AB0B-416E242527A7}"/>
              </a:ext>
              <a:ext uri="{C183D7F6-B498-43B3-948B-1728B52AA6E4}">
                <adec:decorative xmlns:adec="http://schemas.microsoft.com/office/drawing/2017/decorative" val="1"/>
              </a:ext>
            </a:extLst>
          </p:cNvPr>
          <p:cNvSpPr/>
          <p:nvPr/>
        </p:nvSpPr>
        <p:spPr bwMode="auto">
          <a:xfrm rot="16200000">
            <a:off x="9437323" y="2447704"/>
            <a:ext cx="1623155" cy="38100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902258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25.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$This</a:t>
            </a:r>
          </a:p>
        </p:txBody>
      </p:sp>
      <p:sp>
        <p:nvSpPr>
          <p:cNvPr id="3" name="Content Placeholder 2">
            <a:extLst>
              <a:ext uri="{FF2B5EF4-FFF2-40B4-BE49-F238E27FC236}">
                <a16:creationId xmlns:a16="http://schemas.microsoft.com/office/drawing/2014/main" id="{CECD3893-074A-41DE-8CF4-563BC2CB2DAB}"/>
              </a:ext>
            </a:extLst>
          </p:cNvPr>
          <p:cNvSpPr>
            <a:spLocks noGrp="1"/>
          </p:cNvSpPr>
          <p:nvPr>
            <p:ph sz="quarter" idx="13"/>
          </p:nvPr>
        </p:nvSpPr>
        <p:spPr/>
        <p:txBody>
          <a:bodyPr/>
          <a:lstStyle/>
          <a:p>
            <a:r>
              <a:rPr lang="en-US" dirty="0"/>
              <a:t>Magic variable used in classes to interact with its own members</a:t>
            </a:r>
          </a:p>
          <a:p>
            <a:r>
              <a:rPr lang="en-US" dirty="0"/>
              <a:t>One major use: prevent duplicate code in method overloads</a:t>
            </a:r>
          </a:p>
        </p:txBody>
      </p:sp>
      <p:sp>
        <p:nvSpPr>
          <p:cNvPr id="11" name="TextBox 10">
            <a:extLst>
              <a:ext uri="{FF2B5EF4-FFF2-40B4-BE49-F238E27FC236}">
                <a16:creationId xmlns:a16="http://schemas.microsoft.com/office/drawing/2014/main" id="{6DC9F013-2BCE-40A1-B9A7-C19C6A25C7B6}"/>
              </a:ext>
            </a:extLst>
          </p:cNvPr>
          <p:cNvSpPr txBox="1"/>
          <p:nvPr/>
        </p:nvSpPr>
        <p:spPr>
          <a:xfrm>
            <a:off x="655638" y="2534444"/>
            <a:ext cx="4800600" cy="3693319"/>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SaySomething</a:t>
            </a:r>
            <a:r>
              <a:rPr lang="en-US" dirty="0">
                <a:solidFill>
                  <a:srgbClr val="F5F5F5"/>
                </a:solidFill>
                <a:latin typeface="Lucida Console" panose="020B0609040504020204" pitchFamily="49" charset="0"/>
              </a:rPr>
              <a:t>(</a:t>
            </a:r>
            <a:r>
              <a:rPr lang="en-US" dirty="0">
                <a:solidFill>
                  <a:srgbClr val="FF4500"/>
                </a:solidFill>
                <a:latin typeface="Lucida Console" panose="020B0609040504020204" pitchFamily="49" charset="0"/>
              </a:rPr>
              <a:t>$something</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return</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a:t>
            </a:r>
            <a:r>
              <a:rPr lang="en-US" dirty="0">
                <a:solidFill>
                  <a:srgbClr val="FF4500"/>
                </a:solidFill>
                <a:latin typeface="Lucida Console" panose="020B0609040504020204" pitchFamily="49" charset="0"/>
              </a:rPr>
              <a:t>$Something</a:t>
            </a:r>
            <a:r>
              <a:rPr lang="en-US" dirty="0">
                <a:solidFill>
                  <a:srgbClr val="DB7093"/>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endParaRPr lang="en-US" dirty="0">
              <a:solidFill>
                <a:srgbClr val="F5F5F5"/>
              </a:solidFill>
              <a:latin typeface="Lucida Console" panose="020B0609040504020204" pitchFamily="49" charset="0"/>
            </a:endParaRPr>
          </a:p>
          <a:p>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SaySomething</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return</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"Something!"</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p>
          <a:p>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SaySomething()</a:t>
            </a:r>
          </a:p>
          <a:p>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&gt; </a:t>
            </a:r>
            <a:r>
              <a:rPr lang="en-US" dirty="0">
                <a:solidFill>
                  <a:schemeClr val="bg1"/>
                </a:solidFill>
                <a:latin typeface="Lucida Console" panose="020B0609040504020204" pitchFamily="49" charset="0"/>
              </a:rPr>
              <a:t>Something!</a:t>
            </a:r>
          </a:p>
        </p:txBody>
      </p:sp>
      <p:sp>
        <p:nvSpPr>
          <p:cNvPr id="12" name="TextBox 11">
            <a:extLst>
              <a:ext uri="{FF2B5EF4-FFF2-40B4-BE49-F238E27FC236}">
                <a16:creationId xmlns:a16="http://schemas.microsoft.com/office/drawing/2014/main" id="{330E4B86-1AA2-41EC-AD16-FADD8C6B7142}"/>
              </a:ext>
            </a:extLst>
          </p:cNvPr>
          <p:cNvSpPr txBox="1"/>
          <p:nvPr/>
        </p:nvSpPr>
        <p:spPr>
          <a:xfrm>
            <a:off x="5516563" y="2503668"/>
            <a:ext cx="6019800" cy="3724096"/>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SaySomething</a:t>
            </a:r>
            <a:r>
              <a:rPr lang="en-US" dirty="0">
                <a:solidFill>
                  <a:srgbClr val="F5F5F5"/>
                </a:solidFill>
                <a:latin typeface="Lucida Console" panose="020B0609040504020204" pitchFamily="49" charset="0"/>
              </a:rPr>
              <a:t>(</a:t>
            </a:r>
            <a:r>
              <a:rPr lang="en-US" dirty="0">
                <a:solidFill>
                  <a:srgbClr val="FF4500"/>
                </a:solidFill>
                <a:latin typeface="Lucida Console" panose="020B0609040504020204" pitchFamily="49" charset="0"/>
              </a:rPr>
              <a:t>$something</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return</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a:t>
            </a:r>
            <a:r>
              <a:rPr lang="en-US" dirty="0">
                <a:solidFill>
                  <a:srgbClr val="FF4500"/>
                </a:solidFill>
                <a:latin typeface="Lucida Console" panose="020B0609040504020204" pitchFamily="49" charset="0"/>
              </a:rPr>
              <a:t>$Something</a:t>
            </a:r>
            <a:r>
              <a:rPr lang="en-US" dirty="0">
                <a:solidFill>
                  <a:srgbClr val="DB7093"/>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endParaRPr lang="en-US" dirty="0">
              <a:solidFill>
                <a:srgbClr val="F5F5F5"/>
              </a:solidFill>
              <a:latin typeface="Lucida Console" panose="020B0609040504020204" pitchFamily="49" charset="0"/>
            </a:endParaRPr>
          </a:p>
          <a:p>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SaySomething</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return</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this</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SaySomething</a:t>
            </a:r>
            <a:r>
              <a:rPr lang="en-US" dirty="0">
                <a:solidFill>
                  <a:srgbClr val="F5F5F5"/>
                </a:solidFill>
                <a:latin typeface="Lucida Console" panose="020B0609040504020204" pitchFamily="49" charset="0"/>
              </a:rPr>
              <a:t>(</a:t>
            </a:r>
            <a:r>
              <a:rPr lang="en-US" dirty="0">
                <a:solidFill>
                  <a:srgbClr val="DB7093"/>
                </a:solidFill>
                <a:latin typeface="Lucida Console" panose="020B0609040504020204" pitchFamily="49" charset="0"/>
              </a:rPr>
              <a:t>"Something"</a:t>
            </a:r>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a:t>
            </a:r>
          </a:p>
          <a:p>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SaySomething()</a:t>
            </a:r>
          </a:p>
          <a:p>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&gt; </a:t>
            </a:r>
            <a:r>
              <a:rPr lang="en-US" dirty="0">
                <a:solidFill>
                  <a:schemeClr val="bg1"/>
                </a:solidFill>
                <a:latin typeface="Lucida Console" panose="020B0609040504020204" pitchFamily="49" charset="0"/>
              </a:rPr>
              <a:t>Something!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grpSp>
        <p:nvGrpSpPr>
          <p:cNvPr id="13" name="Group 12">
            <a:extLst>
              <a:ext uri="{FF2B5EF4-FFF2-40B4-BE49-F238E27FC236}">
                <a16:creationId xmlns:a16="http://schemas.microsoft.com/office/drawing/2014/main" id="{F3943C4B-759E-43F6-AD39-57867403642D}"/>
              </a:ext>
              <a:ext uri="{C183D7F6-B498-43B3-948B-1728B52AA6E4}">
                <adec:decorative xmlns:adec="http://schemas.microsoft.com/office/drawing/2017/decorative" val="1"/>
              </a:ext>
            </a:extLst>
          </p:cNvPr>
          <p:cNvGrpSpPr/>
          <p:nvPr/>
        </p:nvGrpSpPr>
        <p:grpSpPr>
          <a:xfrm>
            <a:off x="3876728" y="3930180"/>
            <a:ext cx="6791272" cy="1357886"/>
            <a:chOff x="3876728" y="3472980"/>
            <a:chExt cx="6791272" cy="1357886"/>
          </a:xfrm>
        </p:grpSpPr>
        <p:cxnSp>
          <p:nvCxnSpPr>
            <p:cNvPr id="15" name="Connector: Elbow 14">
              <a:extLst>
                <a:ext uri="{FF2B5EF4-FFF2-40B4-BE49-F238E27FC236}">
                  <a16:creationId xmlns:a16="http://schemas.microsoft.com/office/drawing/2014/main" id="{C86AB9CD-72A0-4733-A3F0-D494F1C1B8B4}"/>
                </a:ext>
              </a:extLst>
            </p:cNvPr>
            <p:cNvCxnSpPr>
              <a:cxnSpLocks/>
            </p:cNvCxnSpPr>
            <p:nvPr/>
          </p:nvCxnSpPr>
          <p:spPr>
            <a:xfrm flipV="1">
              <a:off x="3876728" y="4357115"/>
              <a:ext cx="2676472" cy="138685"/>
            </a:xfrm>
            <a:prstGeom prst="bentConnector3">
              <a:avLst/>
            </a:prstGeom>
            <a:ln w="76200">
              <a:solidFill>
                <a:schemeClr val="accent4"/>
              </a:solidFill>
            </a:ln>
          </p:spPr>
          <p:style>
            <a:lnRef idx="2">
              <a:schemeClr val="accent1"/>
            </a:lnRef>
            <a:fillRef idx="0">
              <a:schemeClr val="accent1"/>
            </a:fillRef>
            <a:effectRef idx="1">
              <a:schemeClr val="accent1"/>
            </a:effectRef>
            <a:fontRef idx="minor">
              <a:schemeClr val="tx1"/>
            </a:fontRef>
          </p:style>
        </p:cxnSp>
        <p:sp>
          <p:nvSpPr>
            <p:cNvPr id="16" name="Callout: Bent Line with No Border 15">
              <a:extLst>
                <a:ext uri="{FF2B5EF4-FFF2-40B4-BE49-F238E27FC236}">
                  <a16:creationId xmlns:a16="http://schemas.microsoft.com/office/drawing/2014/main" id="{B603DBA5-7BA4-4DAF-818C-543D2EBB3589}"/>
                </a:ext>
              </a:extLst>
            </p:cNvPr>
            <p:cNvSpPr/>
            <p:nvPr/>
          </p:nvSpPr>
          <p:spPr>
            <a:xfrm>
              <a:off x="6477000" y="3472980"/>
              <a:ext cx="4191000" cy="1357886"/>
            </a:xfrm>
            <a:prstGeom prst="callout2">
              <a:avLst>
                <a:gd name="adj1" fmla="val 30360"/>
                <a:gd name="adj2" fmla="val 1698"/>
                <a:gd name="adj3" fmla="val -36205"/>
                <a:gd name="adj4" fmla="val -22184"/>
                <a:gd name="adj5" fmla="val -31468"/>
                <a:gd name="adj6" fmla="val -60209"/>
              </a:avLst>
            </a:prstGeom>
            <a:solidFill>
              <a:schemeClr val="accent4"/>
            </a:solidFill>
            <a:ln w="76200">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Basically the same code!</a:t>
              </a:r>
            </a:p>
            <a:p>
              <a:pPr algn="ctr"/>
              <a:endParaRPr lang="en-US" sz="2000"/>
            </a:p>
            <a:p>
              <a:pPr algn="ctr"/>
              <a:r>
                <a:rPr lang="en-US" sz="2000"/>
                <a:t>If we want to edit it, we now have to go to every single overload</a:t>
              </a:r>
            </a:p>
          </p:txBody>
        </p:sp>
      </p:grpSp>
      <p:sp>
        <p:nvSpPr>
          <p:cNvPr id="17" name="Arrow: Right 16">
            <a:extLst>
              <a:ext uri="{FF2B5EF4-FFF2-40B4-BE49-F238E27FC236}">
                <a16:creationId xmlns:a16="http://schemas.microsoft.com/office/drawing/2014/main" id="{47F5A4E9-E529-4933-BB6E-EEE282E4663F}"/>
              </a:ext>
              <a:ext uri="{C183D7F6-B498-43B3-948B-1728B52AA6E4}">
                <adec:decorative xmlns:adec="http://schemas.microsoft.com/office/drawing/2017/decorative" val="1"/>
              </a:ext>
            </a:extLst>
          </p:cNvPr>
          <p:cNvSpPr/>
          <p:nvPr/>
        </p:nvSpPr>
        <p:spPr>
          <a:xfrm>
            <a:off x="3876728" y="4648200"/>
            <a:ext cx="2066872" cy="484632"/>
          </a:xfrm>
          <a:prstGeom prst="rightArrow">
            <a:avLst/>
          </a:prstGeom>
          <a:solidFill>
            <a:srgbClr val="E81123"/>
          </a:solidFill>
          <a:ln w="6350" cap="flat" cmpd="sng" algn="ctr">
            <a:solidFill>
              <a:srgbClr val="A82D00"/>
            </a:solidFill>
            <a:prstDash val="solid"/>
            <a:miter lim="800000"/>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12251879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4"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randombar(horizontal)">
                                      <p:cBhvr>
                                        <p:cTn id="13" dur="500"/>
                                        <p:tgtEl>
                                          <p:spTgt spid="17"/>
                                        </p:tgtEl>
                                      </p:cBhvr>
                                    </p:animEffect>
                                  </p:childTnLst>
                                </p:cTn>
                              </p:par>
                            </p:childTnLst>
                          </p:cTn>
                        </p:par>
                        <p:par>
                          <p:cTn id="14" fill="hold">
                            <p:stCondLst>
                              <p:cond delay="500"/>
                            </p:stCondLst>
                            <p:childTnLst>
                              <p:par>
                                <p:cTn id="15" presetID="32" presetClass="emph" presetSubtype="0" fill="hold" grpId="1" nodeType="afterEffect">
                                  <p:stCondLst>
                                    <p:cond delay="0"/>
                                  </p:stCondLst>
                                  <p:childTnLst>
                                    <p:animRot by="120000">
                                      <p:cBhvr>
                                        <p:cTn id="16" dur="100" fill="hold">
                                          <p:stCondLst>
                                            <p:cond delay="0"/>
                                          </p:stCondLst>
                                        </p:cTn>
                                        <p:tgtEl>
                                          <p:spTgt spid="17"/>
                                        </p:tgtEl>
                                        <p:attrNameLst>
                                          <p:attrName>r</p:attrName>
                                        </p:attrNameLst>
                                      </p:cBhvr>
                                    </p:animRot>
                                    <p:animRot by="-240000">
                                      <p:cBhvr>
                                        <p:cTn id="17" dur="200" fill="hold">
                                          <p:stCondLst>
                                            <p:cond delay="200"/>
                                          </p:stCondLst>
                                        </p:cTn>
                                        <p:tgtEl>
                                          <p:spTgt spid="17"/>
                                        </p:tgtEl>
                                        <p:attrNameLst>
                                          <p:attrName>r</p:attrName>
                                        </p:attrNameLst>
                                      </p:cBhvr>
                                    </p:animRot>
                                    <p:animRot by="240000">
                                      <p:cBhvr>
                                        <p:cTn id="18" dur="200" fill="hold">
                                          <p:stCondLst>
                                            <p:cond delay="400"/>
                                          </p:stCondLst>
                                        </p:cTn>
                                        <p:tgtEl>
                                          <p:spTgt spid="17"/>
                                        </p:tgtEl>
                                        <p:attrNameLst>
                                          <p:attrName>r</p:attrName>
                                        </p:attrNameLst>
                                      </p:cBhvr>
                                    </p:animRot>
                                    <p:animRot by="-240000">
                                      <p:cBhvr>
                                        <p:cTn id="19" dur="200" fill="hold">
                                          <p:stCondLst>
                                            <p:cond delay="600"/>
                                          </p:stCondLst>
                                        </p:cTn>
                                        <p:tgtEl>
                                          <p:spTgt spid="17"/>
                                        </p:tgtEl>
                                        <p:attrNameLst>
                                          <p:attrName>r</p:attrName>
                                        </p:attrNameLst>
                                      </p:cBhvr>
                                    </p:animRot>
                                    <p:animRot by="120000">
                                      <p:cBhvr>
                                        <p:cTn id="20" dur="200" fill="hold">
                                          <p:stCondLst>
                                            <p:cond delay="800"/>
                                          </p:stCondLst>
                                        </p:cTn>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7" grpId="1" animBg="1"/>
    </p:bldLst>
  </p:timing>
</p:sld>
</file>

<file path=ppt/slides/slide2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$This - Example  with Properties</a:t>
            </a:r>
          </a:p>
        </p:txBody>
      </p:sp>
      <p:sp>
        <p:nvSpPr>
          <p:cNvPr id="6" name="Content Placeholder 5">
            <a:extLst>
              <a:ext uri="{FF2B5EF4-FFF2-40B4-BE49-F238E27FC236}">
                <a16:creationId xmlns:a16="http://schemas.microsoft.com/office/drawing/2014/main" id="{060BCF69-2E47-4B45-98F5-2E8853ADEF13}"/>
              </a:ext>
            </a:extLst>
          </p:cNvPr>
          <p:cNvSpPr>
            <a:spLocks noGrp="1"/>
          </p:cNvSpPr>
          <p:nvPr>
            <p:ph sz="quarter" idx="13"/>
          </p:nvPr>
        </p:nvSpPr>
        <p:spPr/>
        <p:txBody>
          <a:bodyPr/>
          <a:lstStyle/>
          <a:p>
            <a:r>
              <a:rPr lang="en-US" b="1" dirty="0"/>
              <a:t>$This </a:t>
            </a:r>
            <a:r>
              <a:rPr lang="en-US" dirty="0"/>
              <a:t>used in “GrowOlder” </a:t>
            </a:r>
            <a:r>
              <a:rPr lang="en-US" b="1" dirty="0"/>
              <a:t>Method</a:t>
            </a:r>
            <a:r>
              <a:rPr lang="en-US" dirty="0"/>
              <a:t> to update the “Age” </a:t>
            </a:r>
            <a:r>
              <a:rPr lang="en-US" b="1" dirty="0"/>
              <a:t>property</a:t>
            </a:r>
          </a:p>
          <a:p>
            <a:endParaRPr lang="en-US" dirty="0"/>
          </a:p>
        </p:txBody>
      </p:sp>
      <p:sp>
        <p:nvSpPr>
          <p:cNvPr id="11" name="TextBox 10">
            <a:extLst>
              <a:ext uri="{FF2B5EF4-FFF2-40B4-BE49-F238E27FC236}">
                <a16:creationId xmlns:a16="http://schemas.microsoft.com/office/drawing/2014/main" id="{F2188EC2-C48A-4847-B060-A2494FD091E3}"/>
              </a:ext>
            </a:extLst>
          </p:cNvPr>
          <p:cNvSpPr txBox="1"/>
          <p:nvPr/>
        </p:nvSpPr>
        <p:spPr>
          <a:xfrm>
            <a:off x="655638" y="2134336"/>
            <a:ext cx="10880727" cy="4093428"/>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nchor="t">
            <a:spAutoFit/>
          </a:bodyPr>
          <a:lstStyle/>
          <a:p>
            <a:r>
              <a:rPr lang="en-US" sz="2000" dirty="0">
                <a:solidFill>
                  <a:srgbClr val="E0FFFF"/>
                </a:solidFill>
                <a:latin typeface="Lucida Console" panose="020B0609040504020204" pitchFamily="49" charset="0"/>
              </a:rPr>
              <a:t>class</a:t>
            </a:r>
            <a:r>
              <a:rPr lang="en-US" sz="2000" dirty="0">
                <a:solidFill>
                  <a:srgbClr val="F5F5F5"/>
                </a:solidFill>
                <a:latin typeface="Lucida Console" panose="020B0609040504020204" pitchFamily="49" charset="0"/>
              </a:rPr>
              <a:t> </a:t>
            </a:r>
            <a:r>
              <a:rPr lang="en-US" sz="2000" dirty="0">
                <a:solidFill>
                  <a:srgbClr val="8FBC8F"/>
                </a:solidFill>
                <a:latin typeface="Lucida Console" panose="020B0609040504020204" pitchFamily="49" charset="0"/>
              </a:rPr>
              <a:t>Person</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int</a:t>
            </a:r>
            <a:r>
              <a:rPr lang="en-US" sz="2000" dirty="0">
                <a:solidFill>
                  <a:srgbClr val="D3D3D3"/>
                </a:solidFill>
                <a:latin typeface="Lucida Console" panose="020B0609040504020204" pitchFamily="49" charset="0"/>
              </a:rPr>
              <a:t>]</a:t>
            </a:r>
            <a:r>
              <a:rPr lang="en-US" sz="2000" dirty="0">
                <a:solidFill>
                  <a:srgbClr val="FF4500"/>
                </a:solidFill>
                <a:latin typeface="Lucida Console" panose="020B0609040504020204" pitchFamily="49" charset="0"/>
              </a:rPr>
              <a:t>$Age</a:t>
            </a:r>
            <a:endParaRPr lang="en-US" sz="2000" dirty="0">
              <a:solidFill>
                <a:srgbClr val="F5F5F5"/>
              </a:solidFill>
              <a:latin typeface="Lucida Console" panose="020B0609040504020204" pitchFamily="49" charset="0"/>
            </a:endParaRP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void</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GrowOlder</a:t>
            </a:r>
            <a:r>
              <a:rPr lang="en-US" sz="2000" dirty="0">
                <a:solidFill>
                  <a:srgbClr val="F5F5F5"/>
                </a:solidFill>
                <a:latin typeface="Lucida Console" panose="020B0609040504020204" pitchFamily="49" charset="0"/>
              </a:rPr>
              <a:t>(</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int32</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$years</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this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Age</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$years</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 </a:t>
            </a:r>
          </a:p>
          <a:p>
            <a:r>
              <a:rPr lang="en-US" sz="2000" dirty="0">
                <a:solidFill>
                  <a:srgbClr val="F5F5F5"/>
                </a:solidFill>
                <a:latin typeface="Lucida Console" panose="020B0609040504020204" pitchFamily="49" charset="0"/>
              </a:rPr>
              <a:t>}</a:t>
            </a:r>
          </a:p>
          <a:p>
            <a:r>
              <a:rPr lang="en-US" sz="2000" dirty="0">
                <a:solidFill>
                  <a:srgbClr val="D3D3D3"/>
                </a:solidFill>
                <a:latin typeface="Lucida Console" panose="020B0609040504020204" pitchFamily="49" charset="0"/>
              </a:rPr>
              <a:t>&gt;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person</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Age</a:t>
            </a:r>
            <a:r>
              <a:rPr lang="en-US" sz="2000" dirty="0">
                <a:solidFill>
                  <a:srgbClr val="F5F5F5"/>
                </a:solidFill>
                <a:latin typeface="Lucida Console" panose="020B0609040504020204" pitchFamily="49" charset="0"/>
              </a:rPr>
              <a:t> = 28</a:t>
            </a:r>
            <a:endParaRPr lang="en-US" sz="2000" dirty="0">
              <a:latin typeface="Lucida Console" panose="020B0609040504020204" pitchFamily="49" charset="0"/>
              <a:cs typeface="Segoe UI"/>
            </a:endParaRPr>
          </a:p>
          <a:p>
            <a:r>
              <a:rPr lang="en-US" sz="2000" dirty="0">
                <a:solidFill>
                  <a:srgbClr val="D3D3D3"/>
                </a:solidFill>
                <a:latin typeface="Lucida Console" panose="020B0609040504020204" pitchFamily="49" charset="0"/>
              </a:rPr>
              <a:t>&gt;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person</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GrowOlder</a:t>
            </a:r>
            <a:r>
              <a:rPr lang="en-US" sz="2000" dirty="0">
                <a:solidFill>
                  <a:srgbClr val="F5F5F5"/>
                </a:solidFill>
                <a:latin typeface="Lucida Console" panose="020B0609040504020204" pitchFamily="49" charset="0"/>
              </a:rPr>
              <a:t>(</a:t>
            </a:r>
            <a:r>
              <a:rPr lang="en-US" sz="2000" dirty="0">
                <a:solidFill>
                  <a:srgbClr val="FFE4C4"/>
                </a:solidFill>
                <a:latin typeface="Lucida Console" panose="020B0609040504020204" pitchFamily="49" charset="0"/>
              </a:rPr>
              <a:t>10</a:t>
            </a:r>
            <a:r>
              <a:rPr lang="en-US" sz="2000" dirty="0">
                <a:solidFill>
                  <a:srgbClr val="F5F5F5"/>
                </a:solidFill>
                <a:latin typeface="Lucida Console" panose="020B0609040504020204" pitchFamily="49" charset="0"/>
              </a:rPr>
              <a:t>) </a:t>
            </a:r>
          </a:p>
          <a:p>
            <a:r>
              <a:rPr lang="en-US" sz="2000" dirty="0">
                <a:solidFill>
                  <a:srgbClr val="D3D3D3"/>
                </a:solidFill>
                <a:latin typeface="Lucida Console" panose="020B0609040504020204" pitchFamily="49" charset="0"/>
              </a:rPr>
              <a:t>&gt;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person</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Age</a:t>
            </a:r>
            <a:r>
              <a:rPr lang="en-US" sz="2000" dirty="0">
                <a:solidFill>
                  <a:srgbClr val="F5F5F5"/>
                </a:solidFill>
                <a:latin typeface="Lucida Console" panose="020B0609040504020204" pitchFamily="49" charset="0"/>
              </a:rPr>
              <a:t> </a:t>
            </a:r>
          </a:p>
          <a:p>
            <a:r>
              <a:rPr lang="en-US" sz="2000" dirty="0">
                <a:solidFill>
                  <a:srgbClr val="D3D3D3"/>
                </a:solidFill>
                <a:latin typeface="Lucida Console" panose="020B0609040504020204" pitchFamily="49" charset="0"/>
              </a:rPr>
              <a:t>&gt;</a:t>
            </a:r>
            <a:r>
              <a:rPr lang="en-US" sz="2000" dirty="0">
                <a:solidFill>
                  <a:srgbClr val="F5F5F5"/>
                </a:solidFill>
                <a:latin typeface="Lucida Console" panose="020B0609040504020204" pitchFamily="49" charset="0"/>
              </a:rPr>
              <a:t> 38</a:t>
            </a:r>
          </a:p>
        </p:txBody>
      </p:sp>
    </p:spTree>
    <p:extLst>
      <p:ext uri="{BB962C8B-B14F-4D97-AF65-F5344CB8AC3E}">
        <p14:creationId xmlns:p14="http://schemas.microsoft.com/office/powerpoint/2010/main" val="305773081"/>
      </p:ext>
    </p:extLst>
  </p:cSld>
  <p:clrMapOvr>
    <a:masterClrMapping/>
  </p:clrMapOvr>
  <p:transition spd="slow"/>
</p:sld>
</file>

<file path=ppt/slides/slide2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Creating Class Methods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52EC071-F595-4B48-BB49-F8B76C503ACF}"/>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2916855770"/>
      </p:ext>
    </p:extLst>
  </p:cSld>
  <p:clrMapOvr>
    <a:masterClrMapping/>
  </p:clrMapOvr>
  <p:transition spd="slow"/>
</p:sld>
</file>

<file path=ppt/slides/slide2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5938194"/>
      </p:ext>
    </p:extLst>
  </p:cSld>
  <p:clrMapOvr>
    <a:masterClrMapping/>
  </p:clrMapOvr>
  <p:transition spd="slow"/>
</p:sld>
</file>

<file path=ppt/slides/slide2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98">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dirty="0"/>
              <a:t>Advanced Object Features</a:t>
            </a:r>
          </a:p>
        </p:txBody>
      </p:sp>
    </p:spTree>
    <p:extLst>
      <p:ext uri="{BB962C8B-B14F-4D97-AF65-F5344CB8AC3E}">
        <p14:creationId xmlns:p14="http://schemas.microsoft.com/office/powerpoint/2010/main" val="732047657"/>
      </p:ext>
    </p:extLst>
  </p:cSld>
  <p:clrMapOvr>
    <a:masterClrMapping/>
  </p:clrMapOvr>
  <p:transition spd="slow"/>
</p:sld>
</file>

<file path=ppt/slides/slide3.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what a Class is</a:t>
            </a:r>
          </a:p>
          <a:p>
            <a:r>
              <a:rPr lang="en-US" dirty="0"/>
              <a:t>Work With Methods</a:t>
            </a:r>
          </a:p>
          <a:p>
            <a:r>
              <a:rPr lang="en-US" dirty="0"/>
              <a:t>Work with Advanced Object Features</a:t>
            </a:r>
          </a:p>
          <a:p>
            <a:pPr marL="0" indent="0">
              <a:buNone/>
            </a:pPr>
            <a:endParaRPr lang="en-US" dirty="0"/>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759673630"/>
      </p:ext>
    </p:extLst>
  </p:cSld>
  <p:clrMapOvr>
    <a:masterClrMapping/>
  </p:clrMapOvr>
  <p:transition spd="slow"/>
</p:sld>
</file>

<file path=ppt/slides/slide3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93D01C-0C4C-4E67-8617-A62F23C6AAB8}"/>
              </a:ext>
            </a:extLst>
          </p:cNvPr>
          <p:cNvSpPr>
            <a:spLocks noGrp="1"/>
          </p:cNvSpPr>
          <p:nvPr>
            <p:ph type="title"/>
          </p:nvPr>
        </p:nvSpPr>
        <p:spPr/>
        <p:txBody>
          <a:bodyPr/>
          <a:lstStyle/>
          <a:p>
            <a:r>
              <a:rPr lang="en-US" dirty="0"/>
              <a:t>Classes – Advanced features </a:t>
            </a:r>
          </a:p>
        </p:txBody>
      </p:sp>
      <p:sp>
        <p:nvSpPr>
          <p:cNvPr id="5" name="Text Placeholder 4">
            <a:extLst>
              <a:ext uri="{FF2B5EF4-FFF2-40B4-BE49-F238E27FC236}">
                <a16:creationId xmlns:a16="http://schemas.microsoft.com/office/drawing/2014/main" id="{101EA4BA-5F96-46FC-969B-5A18595DA733}"/>
              </a:ext>
            </a:extLst>
          </p:cNvPr>
          <p:cNvSpPr>
            <a:spLocks noGrp="1"/>
          </p:cNvSpPr>
          <p:nvPr>
            <p:ph sz="quarter" idx="13"/>
          </p:nvPr>
        </p:nvSpPr>
        <p:spPr/>
        <p:txBody>
          <a:bodyPr/>
          <a:lstStyle/>
          <a:p>
            <a:r>
              <a:rPr lang="en-US" dirty="0"/>
              <a:t>Classes can use:</a:t>
            </a:r>
          </a:p>
          <a:p>
            <a:pPr lvl="1"/>
            <a:r>
              <a:rPr lang="en-US" dirty="0"/>
              <a:t>Constructors</a:t>
            </a:r>
          </a:p>
          <a:p>
            <a:pPr lvl="1"/>
            <a:r>
              <a:rPr lang="en-US" dirty="0"/>
              <a:t>Static members</a:t>
            </a:r>
          </a:p>
          <a:p>
            <a:pPr lvl="1"/>
            <a:r>
              <a:rPr lang="en-US" dirty="0"/>
              <a:t>Hidden members</a:t>
            </a:r>
          </a:p>
          <a:p>
            <a:pPr lvl="1"/>
            <a:r>
              <a:rPr lang="en-US" dirty="0"/>
              <a:t>Enums</a:t>
            </a:r>
          </a:p>
          <a:p>
            <a:endParaRPr lang="en-US" dirty="0"/>
          </a:p>
          <a:p>
            <a:r>
              <a:rPr lang="en-US" dirty="0"/>
              <a:t>Classes can inherit members from other classes</a:t>
            </a:r>
          </a:p>
          <a:p>
            <a:endParaRPr lang="en-US" dirty="0"/>
          </a:p>
          <a:p>
            <a:r>
              <a:rPr lang="en-US" b="1" dirty="0"/>
              <a:t>Best practice</a:t>
            </a:r>
            <a:r>
              <a:rPr lang="en-US" dirty="0"/>
              <a:t>: when using many classes declare them in a separate script file</a:t>
            </a:r>
          </a:p>
          <a:p>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2842243261"/>
      </p:ext>
    </p:extLst>
  </p:cSld>
  <p:clrMapOvr>
    <a:masterClrMapping/>
  </p:clrMapOvr>
  <p:transition spd="slow"/>
</p:sld>
</file>

<file path=ppt/slides/slide3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t"/>
          <a:lstStyle/>
          <a:p>
            <a:r>
              <a:rPr lang="en-AU" dirty="0">
                <a:solidFill>
                  <a:srgbClr val="000000"/>
                </a:solidFill>
                <a:latin typeface="Segoe UI Semibold" panose="020B0702040204020203" pitchFamily="34" charset="0"/>
              </a:rPr>
              <a:t>Basic Constructors</a:t>
            </a:r>
          </a:p>
        </p:txBody>
      </p:sp>
      <p:sp>
        <p:nvSpPr>
          <p:cNvPr id="5" name="Content Placeholder 4">
            <a:extLst>
              <a:ext uri="{FF2B5EF4-FFF2-40B4-BE49-F238E27FC236}">
                <a16:creationId xmlns:a16="http://schemas.microsoft.com/office/drawing/2014/main" id="{2E60CEFD-950D-4B06-BDF9-68394971D037}"/>
              </a:ext>
            </a:extLst>
          </p:cNvPr>
          <p:cNvSpPr>
            <a:spLocks noGrp="1"/>
          </p:cNvSpPr>
          <p:nvPr>
            <p:ph sz="quarter" idx="13"/>
          </p:nvPr>
        </p:nvSpPr>
        <p:spPr/>
        <p:txBody>
          <a:bodyPr/>
          <a:lstStyle/>
          <a:p>
            <a:pPr marL="457200" indent="-457200">
              <a:buFont typeface="Arial" panose="020B0604020202020204" pitchFamily="34" charset="0"/>
              <a:buChar char="•"/>
            </a:pPr>
            <a:r>
              <a:rPr lang="en-US" dirty="0"/>
              <a:t>Method called to create your object</a:t>
            </a:r>
          </a:p>
          <a:p>
            <a:pPr marL="457200" indent="-457200">
              <a:buFont typeface="Arial" panose="020B0604020202020204" pitchFamily="34" charset="0"/>
              <a:buChar char="•"/>
            </a:pPr>
            <a:r>
              <a:rPr lang="en-US" dirty="0"/>
              <a:t>Default one takes in </a:t>
            </a:r>
            <a:r>
              <a:rPr lang="en-US" b="1" u="sng" dirty="0"/>
              <a:t>no</a:t>
            </a:r>
            <a:r>
              <a:rPr lang="en-US" b="1" dirty="0"/>
              <a:t> </a:t>
            </a:r>
            <a:r>
              <a:rPr lang="en-US" dirty="0"/>
              <a:t>params and sets </a:t>
            </a:r>
            <a:r>
              <a:rPr lang="en-US" b="1" u="sng" dirty="0"/>
              <a:t>no</a:t>
            </a:r>
            <a:r>
              <a:rPr lang="en-US" b="1" dirty="0"/>
              <a:t> </a:t>
            </a:r>
            <a:r>
              <a:rPr lang="en-US" dirty="0"/>
              <a:t>values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r>
              <a:rPr lang="en-US" dirty="0"/>
              <a:t>Can redefine to set default values</a:t>
            </a:r>
          </a:p>
          <a:p>
            <a:pPr lvl="1"/>
            <a:r>
              <a:rPr lang="en-US" dirty="0"/>
              <a:t>Name must match class name</a:t>
            </a:r>
          </a:p>
          <a:p>
            <a:pPr lvl="1"/>
            <a:r>
              <a:rPr lang="en-US" dirty="0"/>
              <a:t>No return value specified – it knows you are</a:t>
            </a:r>
            <a:br>
              <a:rPr lang="en-US" dirty="0"/>
            </a:br>
            <a:r>
              <a:rPr lang="en-US" dirty="0"/>
              <a:t>giving back your custom class</a:t>
            </a:r>
          </a:p>
          <a:p>
            <a:pPr lvl="1"/>
            <a:r>
              <a:rPr lang="en-US" dirty="0"/>
              <a:t>Use $this to touch the properties</a:t>
            </a:r>
          </a:p>
          <a:p>
            <a:endParaRPr lang="en-US" dirty="0"/>
          </a:p>
          <a:p>
            <a:pPr marL="457200" indent="-457200">
              <a:buFont typeface="Arial" panose="020B0604020202020204" pitchFamily="34" charset="0"/>
              <a:buChar char="•"/>
            </a:pPr>
            <a:endParaRPr lang="en-US" dirty="0"/>
          </a:p>
        </p:txBody>
      </p:sp>
      <p:sp>
        <p:nvSpPr>
          <p:cNvPr id="18" name="TextBox 17">
            <a:extLst>
              <a:ext uri="{FF2B5EF4-FFF2-40B4-BE49-F238E27FC236}">
                <a16:creationId xmlns:a16="http://schemas.microsoft.com/office/drawing/2014/main" id="{5173B1B8-9398-463A-A853-6D4D5B2563BA}"/>
              </a:ext>
            </a:extLst>
          </p:cNvPr>
          <p:cNvSpPr txBox="1"/>
          <p:nvPr/>
        </p:nvSpPr>
        <p:spPr>
          <a:xfrm>
            <a:off x="655638" y="2383157"/>
            <a:ext cx="5402091" cy="1015663"/>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new()</a:t>
            </a:r>
          </a:p>
          <a:p>
            <a:r>
              <a:rPr lang="en-US" sz="2000" dirty="0">
                <a:solidFill>
                  <a:srgbClr val="FF4500"/>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name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"Kory"</a:t>
            </a: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age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E4C4"/>
                </a:solidFill>
                <a:latin typeface="Lucida Console" panose="020B0609040504020204" pitchFamily="49" charset="0"/>
              </a:rPr>
              <a:t>28</a:t>
            </a:r>
            <a:r>
              <a:rPr lang="en-US" sz="2000" dirty="0">
                <a:solidFill>
                  <a:srgbClr val="F5F5F5"/>
                </a:solidFill>
                <a:latin typeface="Lucida Console" panose="020B0609040504020204" pitchFamily="49" charset="0"/>
              </a:rPr>
              <a:t> </a:t>
            </a:r>
          </a:p>
        </p:txBody>
      </p:sp>
      <p:sp>
        <p:nvSpPr>
          <p:cNvPr id="8" name="TextBox 7">
            <a:extLst>
              <a:ext uri="{FF2B5EF4-FFF2-40B4-BE49-F238E27FC236}">
                <a16:creationId xmlns:a16="http://schemas.microsoft.com/office/drawing/2014/main" id="{553400DD-4AEA-48F5-B74B-E855B71B15F7}"/>
              </a:ext>
            </a:extLst>
          </p:cNvPr>
          <p:cNvSpPr txBox="1"/>
          <p:nvPr/>
        </p:nvSpPr>
        <p:spPr>
          <a:xfrm>
            <a:off x="6457207" y="3365441"/>
            <a:ext cx="5079158" cy="2862322"/>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solidFill>
                  <a:srgbClr val="E0FFFF"/>
                </a:solidFill>
                <a:latin typeface="Lucida Console" panose="020B0609040504020204" pitchFamily="49" charset="0"/>
              </a:rPr>
              <a:t>person</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   $this</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Name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"Kory"</a:t>
            </a: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   $this</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Age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E4C4"/>
                </a:solidFill>
                <a:latin typeface="Lucida Console" panose="020B0609040504020204" pitchFamily="49" charset="0"/>
              </a:rPr>
              <a:t>28</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$person</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new()</a:t>
            </a:r>
          </a:p>
          <a:p>
            <a:r>
              <a:rPr lang="en-US" sz="2000" dirty="0">
                <a:solidFill>
                  <a:srgbClr val="FF4500"/>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name</a:t>
            </a:r>
          </a:p>
          <a:p>
            <a:r>
              <a:rPr lang="en-US" sz="2000" dirty="0">
                <a:solidFill>
                  <a:srgbClr val="D3D3D3"/>
                </a:solidFill>
                <a:latin typeface="Lucida Console" panose="020B0609040504020204" pitchFamily="49" charset="0"/>
              </a:rPr>
              <a:t>&gt;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Kory</a:t>
            </a:r>
            <a:endParaRPr lang="en-US" sz="2000" dirty="0">
              <a:solidFill>
                <a:srgbClr val="F5F5F5"/>
              </a:solidFill>
              <a:latin typeface="Lucida Console" panose="020B0609040504020204" pitchFamily="49" charset="0"/>
            </a:endParaRPr>
          </a:p>
        </p:txBody>
      </p:sp>
    </p:spTree>
    <p:extLst>
      <p:ext uri="{BB962C8B-B14F-4D97-AF65-F5344CB8AC3E}">
        <p14:creationId xmlns:p14="http://schemas.microsoft.com/office/powerpoint/2010/main" val="28969021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Constructor Overloads</a:t>
            </a:r>
          </a:p>
        </p:txBody>
      </p:sp>
      <p:sp>
        <p:nvSpPr>
          <p:cNvPr id="4" name="Content Placeholder 3">
            <a:extLst>
              <a:ext uri="{FF2B5EF4-FFF2-40B4-BE49-F238E27FC236}">
                <a16:creationId xmlns:a16="http://schemas.microsoft.com/office/drawing/2014/main" id="{1E5CFEF0-593B-4AA7-8308-DD2DF6616FA7}"/>
              </a:ext>
            </a:extLst>
          </p:cNvPr>
          <p:cNvSpPr>
            <a:spLocks noGrp="1"/>
          </p:cNvSpPr>
          <p:nvPr>
            <p:ph sz="quarter" idx="13"/>
          </p:nvPr>
        </p:nvSpPr>
        <p:spPr/>
        <p:txBody>
          <a:bodyPr/>
          <a:lstStyle/>
          <a:p>
            <a:pPr marL="457200" indent="-457200">
              <a:buFont typeface="Arial" panose="020B0604020202020204" pitchFamily="34" charset="0"/>
              <a:buChar char="•"/>
            </a:pPr>
            <a:r>
              <a:rPr lang="en-US" dirty="0"/>
              <a:t>Can take in </a:t>
            </a:r>
            <a:r>
              <a:rPr lang="en-US" b="1" dirty="0"/>
              <a:t>parameter values </a:t>
            </a:r>
            <a:r>
              <a:rPr lang="en-US" dirty="0"/>
              <a:t>(usually to define properties on creation)</a:t>
            </a:r>
          </a:p>
          <a:p>
            <a:pPr marL="457200" indent="-457200">
              <a:buFont typeface="Arial" panose="020B0604020202020204" pitchFamily="34" charset="0"/>
              <a:buChar char="•"/>
            </a:pPr>
            <a:r>
              <a:rPr lang="en-US" b="1" dirty="0"/>
              <a:t>Overload</a:t>
            </a:r>
            <a:r>
              <a:rPr lang="en-US" dirty="0"/>
              <a:t> them like methods</a:t>
            </a:r>
          </a:p>
          <a:p>
            <a:pPr marL="457200" indent="-457200">
              <a:buFont typeface="Arial" panose="020B0604020202020204" pitchFamily="34" charset="0"/>
              <a:buChar char="•"/>
            </a:pPr>
            <a:r>
              <a:rPr lang="en-US" dirty="0"/>
              <a:t>Use </a:t>
            </a:r>
            <a:r>
              <a:rPr lang="en-US" b="1" dirty="0"/>
              <a:t>$this </a:t>
            </a:r>
            <a:r>
              <a:rPr lang="en-US" dirty="0"/>
              <a:t>to touch the properties</a:t>
            </a:r>
          </a:p>
        </p:txBody>
      </p:sp>
      <p:sp>
        <p:nvSpPr>
          <p:cNvPr id="18" name="TextBox 17">
            <a:extLst>
              <a:ext uri="{FF2B5EF4-FFF2-40B4-BE49-F238E27FC236}">
                <a16:creationId xmlns:a16="http://schemas.microsoft.com/office/drawing/2014/main" id="{5173B1B8-9398-463A-A853-6D4D5B2563BA}"/>
              </a:ext>
            </a:extLst>
          </p:cNvPr>
          <p:cNvSpPr txBox="1"/>
          <p:nvPr/>
        </p:nvSpPr>
        <p:spPr>
          <a:xfrm>
            <a:off x="655638" y="2811442"/>
            <a:ext cx="10880725" cy="3416320"/>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E0FFFF"/>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$Name</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int32</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$Age</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$this</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Name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$Name</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$this</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Age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$Age</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new(</a:t>
            </a:r>
            <a:r>
              <a:rPr lang="en-US" dirty="0">
                <a:solidFill>
                  <a:srgbClr val="DB7093"/>
                </a:solidFill>
                <a:latin typeface="Lucida Console" panose="020B0609040504020204" pitchFamily="49" charset="0"/>
              </a:rPr>
              <a:t>"Kory"</a:t>
            </a:r>
            <a:r>
              <a:rPr lang="en-US" dirty="0">
                <a:solidFill>
                  <a:srgbClr val="D3D3D3"/>
                </a:solidFill>
                <a:latin typeface="Lucida Console" panose="020B0609040504020204" pitchFamily="49" charset="0"/>
              </a:rPr>
              <a:t>,</a:t>
            </a:r>
            <a:r>
              <a:rPr lang="en-US" dirty="0">
                <a:solidFill>
                  <a:srgbClr val="FFE4C4"/>
                </a:solidFill>
                <a:latin typeface="Lucida Console" panose="020B0609040504020204" pitchFamily="49" charset="0"/>
              </a:rPr>
              <a:t>28</a:t>
            </a:r>
            <a:r>
              <a:rPr lang="en-US" dirty="0">
                <a:solidFill>
                  <a:srgbClr val="F5F5F5"/>
                </a:solidFill>
                <a:latin typeface="Lucida Console" panose="020B0609040504020204" pitchFamily="49" charset="0"/>
              </a:rPr>
              <a:t>) </a:t>
            </a:r>
          </a:p>
          <a:p>
            <a:r>
              <a:rPr lang="en-US" dirty="0">
                <a:solidFill>
                  <a:srgbClr val="FF4500"/>
                </a:solidFill>
                <a:latin typeface="Lucida Console" panose="020B0609040504020204" pitchFamily="49" charset="0"/>
              </a:rPr>
              <a:t>$person</a:t>
            </a:r>
            <a:endParaRPr lang="en-US" dirty="0">
              <a:solidFill>
                <a:srgbClr val="F5F5F5"/>
              </a:solidFill>
              <a:latin typeface="Lucida Console" panose="020B0609040504020204" pitchFamily="49" charset="0"/>
            </a:endParaRPr>
          </a:p>
          <a:p>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&gt; Name  Age</a:t>
            </a:r>
          </a:p>
          <a:p>
            <a:r>
              <a:rPr lang="en-US" dirty="0">
                <a:solidFill>
                  <a:srgbClr val="F5F5F5"/>
                </a:solidFill>
                <a:latin typeface="Lucida Console" panose="020B0609040504020204" pitchFamily="49" charset="0"/>
              </a:rPr>
              <a:t>&gt; ----  ---</a:t>
            </a:r>
          </a:p>
          <a:p>
            <a:r>
              <a:rPr lang="en-US" dirty="0">
                <a:solidFill>
                  <a:srgbClr val="F5F5F5"/>
                </a:solidFill>
                <a:latin typeface="Lucida Console" panose="020B0609040504020204" pitchFamily="49" charset="0"/>
              </a:rPr>
              <a:t>&gt; Kory  28 </a:t>
            </a:r>
          </a:p>
        </p:txBody>
      </p:sp>
    </p:spTree>
    <p:extLst>
      <p:ext uri="{BB962C8B-B14F-4D97-AF65-F5344CB8AC3E}">
        <p14:creationId xmlns:p14="http://schemas.microsoft.com/office/powerpoint/2010/main" val="785924209"/>
      </p:ext>
    </p:extLst>
  </p:cSld>
  <p:clrMapOvr>
    <a:masterClrMapping/>
  </p:clrMapOvr>
  <p:transition spd="slow"/>
</p:sld>
</file>

<file path=ppt/slides/slide33.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Static members</a:t>
            </a:r>
          </a:p>
        </p:txBody>
      </p:sp>
      <p:sp>
        <p:nvSpPr>
          <p:cNvPr id="4" name="Content Placeholder 3">
            <a:extLst>
              <a:ext uri="{FF2B5EF4-FFF2-40B4-BE49-F238E27FC236}">
                <a16:creationId xmlns:a16="http://schemas.microsoft.com/office/drawing/2014/main" id="{90617A37-A4D2-458C-B0AB-DBB05DD80F04}"/>
              </a:ext>
            </a:extLst>
          </p:cNvPr>
          <p:cNvSpPr>
            <a:spLocks noGrp="1"/>
          </p:cNvSpPr>
          <p:nvPr>
            <p:ph sz="quarter" idx="13"/>
          </p:nvPr>
        </p:nvSpPr>
        <p:spPr/>
        <p:txBody>
          <a:bodyPr/>
          <a:lstStyle/>
          <a:p>
            <a:pPr marL="457200" indent="-457200">
              <a:buFont typeface="Arial" panose="020B0604020202020204" pitchFamily="34" charset="0"/>
              <a:buChar char="•"/>
            </a:pPr>
            <a:r>
              <a:rPr lang="en-US" dirty="0"/>
              <a:t>Live on the type itself</a:t>
            </a:r>
          </a:p>
          <a:p>
            <a:pPr marL="1080968" lvl="1" indent="-457200"/>
            <a:r>
              <a:rPr lang="en-US" dirty="0"/>
              <a:t>Properties that never change</a:t>
            </a:r>
          </a:p>
          <a:p>
            <a:pPr marL="1080968" lvl="1" indent="-457200"/>
            <a:r>
              <a:rPr lang="en-US" dirty="0"/>
              <a:t>Methods that don’t need $This</a:t>
            </a:r>
          </a:p>
          <a:p>
            <a:pPr marL="1080968" lvl="1" indent="-457200"/>
            <a:r>
              <a:rPr lang="en-US" b="1" u="sng" dirty="0"/>
              <a:t>Instances need to use $Data::Property</a:t>
            </a:r>
            <a:r>
              <a:rPr lang="en-US" dirty="0"/>
              <a:t>, not $</a:t>
            </a:r>
            <a:r>
              <a:rPr lang="en-US" dirty="0" err="1"/>
              <a:t>Data.Property</a:t>
            </a:r>
            <a:endParaRPr lang="en-US" b="1" u="sng" dirty="0"/>
          </a:p>
          <a:p>
            <a:endParaRPr lang="en-US" dirty="0"/>
          </a:p>
        </p:txBody>
      </p:sp>
      <p:sp>
        <p:nvSpPr>
          <p:cNvPr id="18" name="TextBox 17">
            <a:extLst>
              <a:ext uri="{FF2B5EF4-FFF2-40B4-BE49-F238E27FC236}">
                <a16:creationId xmlns:a16="http://schemas.microsoft.com/office/drawing/2014/main" id="{5173B1B8-9398-463A-A853-6D4D5B2563BA}"/>
              </a:ext>
            </a:extLst>
          </p:cNvPr>
          <p:cNvSpPr txBox="1"/>
          <p:nvPr/>
        </p:nvSpPr>
        <p:spPr>
          <a:xfrm>
            <a:off x="655638" y="3088442"/>
            <a:ext cx="10880725" cy="3139321"/>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E0FFFF"/>
                </a:solidFill>
                <a:latin typeface="Lucida Console" panose="020B0609040504020204" pitchFamily="49" charset="0"/>
              </a:rPr>
              <a:t>class</a:t>
            </a:r>
            <a:r>
              <a:rPr lang="en-US" dirty="0">
                <a:solidFill>
                  <a:srgbClr val="F5F5F5"/>
                </a:solidFill>
                <a:latin typeface="Lucida Console" panose="020B0609040504020204" pitchFamily="49" charset="0"/>
              </a:rPr>
              <a:t> </a:t>
            </a:r>
            <a:r>
              <a:rPr lang="en-US" dirty="0">
                <a:solidFill>
                  <a:srgbClr val="8FBC8F"/>
                </a:solidFill>
                <a:latin typeface="Lucida Console" panose="020B0609040504020204" pitchFamily="49" charset="0"/>
              </a:rPr>
              <a:t>person</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p>
          <a:p>
            <a:r>
              <a:rPr lang="en-US" dirty="0">
                <a:solidFill>
                  <a:srgbClr val="E0FFFF"/>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98FB98"/>
                </a:solidFill>
                <a:latin typeface="Lucida Console" panose="020B0609040504020204" pitchFamily="49" charset="0"/>
              </a:rPr>
              <a:t># Static Properties</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static</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 </a:t>
            </a:r>
            <a:r>
              <a:rPr lang="en-US" dirty="0">
                <a:solidFill>
                  <a:srgbClr val="FF4500"/>
                </a:solidFill>
                <a:latin typeface="Lucida Console" panose="020B0609040504020204" pitchFamily="49" charset="0"/>
              </a:rPr>
              <a:t>$Species</a:t>
            </a:r>
            <a:r>
              <a:rPr lang="en-US" dirty="0">
                <a:solidFill>
                  <a:srgbClr val="F5F5F5"/>
                </a:solidFill>
                <a:latin typeface="Lucida Console" panose="020B0609040504020204" pitchFamily="49" charset="0"/>
              </a:rPr>
              <a:t> </a:t>
            </a:r>
            <a:r>
              <a:rPr lang="en-US" dirty="0">
                <a:solidFill>
                  <a:srgbClr val="EE82EE"/>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"Totally real human"</a:t>
            </a:r>
            <a:endParaRPr lang="en-US" dirty="0">
              <a:solidFill>
                <a:srgbClr val="F5F5F5"/>
              </a:solidFill>
              <a:latin typeface="Lucida Console" panose="020B0609040504020204" pitchFamily="49" charset="0"/>
            </a:endParaRPr>
          </a:p>
          <a:p>
            <a:r>
              <a:rPr lang="en-US" dirty="0">
                <a:solidFill>
                  <a:srgbClr val="E0FFFF"/>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endParaRPr lang="en-US" dirty="0">
              <a:solidFill>
                <a:srgbClr val="D3D3D3"/>
              </a:solidFill>
              <a:latin typeface="Lucida Console" panose="020B0609040504020204" pitchFamily="49" charset="0"/>
            </a:endParaRPr>
          </a:p>
          <a:p>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Species </a:t>
            </a:r>
          </a:p>
          <a:p>
            <a:endParaRPr lang="en-US" dirty="0">
              <a:solidFill>
                <a:srgbClr val="D3D3D3"/>
              </a:solidFill>
              <a:latin typeface="Lucida Console" panose="020B0609040504020204" pitchFamily="49" charset="0"/>
            </a:endParaRPr>
          </a:p>
          <a:p>
            <a:r>
              <a:rPr lang="en-US" dirty="0">
                <a:solidFill>
                  <a:srgbClr val="D3D3D3"/>
                </a:solidFill>
                <a:latin typeface="Lucida Console" panose="020B0609040504020204" pitchFamily="49" charset="0"/>
              </a:rPr>
              <a:t>&gt;</a:t>
            </a:r>
            <a:r>
              <a:rPr lang="en-US" dirty="0">
                <a:solidFill>
                  <a:srgbClr val="F5F5F5"/>
                </a:solidFill>
                <a:latin typeface="Lucida Console" panose="020B0609040504020204" pitchFamily="49" charset="0"/>
              </a:rPr>
              <a:t> Totally real human </a:t>
            </a:r>
          </a:p>
        </p:txBody>
      </p:sp>
      <p:pic>
        <p:nvPicPr>
          <p:cNvPr id="6" name="Picture 5">
            <a:extLst>
              <a:ext uri="{FF2B5EF4-FFF2-40B4-BE49-F238E27FC236}">
                <a16:creationId xmlns:a16="http://schemas.microsoft.com/office/drawing/2014/main" id="{8EA353E0-42EF-4E34-AEF0-AEF2CF21EC4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183" y="762000"/>
            <a:ext cx="4982417" cy="1769023"/>
          </a:xfrm>
          <a:prstGeom prst="rect">
            <a:avLst/>
          </a:prstGeom>
          <a:solidFill>
            <a:srgbClr val="012456"/>
          </a:solidFill>
        </p:spPr>
      </p:pic>
    </p:spTree>
    <p:extLst>
      <p:ext uri="{BB962C8B-B14F-4D97-AF65-F5344CB8AC3E}">
        <p14:creationId xmlns:p14="http://schemas.microsoft.com/office/powerpoint/2010/main" val="24983433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5DF885-878E-40A8-B95B-A5F672982B33}"/>
              </a:ext>
            </a:extLst>
          </p:cNvPr>
          <p:cNvSpPr txBox="1"/>
          <p:nvPr/>
        </p:nvSpPr>
        <p:spPr>
          <a:xfrm>
            <a:off x="655638" y="3057665"/>
            <a:ext cx="10880724" cy="3170099"/>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latin typeface="Lucida Console" panose="020B0609040504020204" pitchFamily="49" charset="0"/>
              </a:rPr>
              <a:t> </a:t>
            </a:r>
            <a:r>
              <a:rPr lang="en-US" sz="2000" dirty="0">
                <a:solidFill>
                  <a:srgbClr val="E0FFFF"/>
                </a:solidFill>
                <a:latin typeface="Lucida Console" panose="020B0609040504020204" pitchFamily="49" charset="0"/>
              </a:rPr>
              <a:t>class</a:t>
            </a:r>
            <a:r>
              <a:rPr lang="en-US" sz="2000" dirty="0">
                <a:solidFill>
                  <a:srgbClr val="F5F5F5"/>
                </a:solidFill>
                <a:latin typeface="Lucida Console" panose="020B0609040504020204" pitchFamily="49" charset="0"/>
              </a:rPr>
              <a:t> </a:t>
            </a:r>
            <a:r>
              <a:rPr lang="en-US" sz="2000" dirty="0">
                <a:solidFill>
                  <a:srgbClr val="8FBC8F"/>
                </a:solidFill>
                <a:latin typeface="Lucida Console" panose="020B0609040504020204" pitchFamily="49" charset="0"/>
              </a:rPr>
              <a:t>person</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a:t>
            </a:r>
          </a:p>
          <a:p>
            <a:r>
              <a:rPr lang="en-US" sz="2000" dirty="0">
                <a:solidFill>
                  <a:srgbClr val="E0FFFF"/>
                </a:solidFill>
                <a:latin typeface="Lucida Console" panose="020B0609040504020204" pitchFamily="49" charset="0"/>
              </a:rPr>
              <a:t>…</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98FB98"/>
                </a:solidFill>
                <a:latin typeface="Lucida Console" panose="020B0609040504020204" pitchFamily="49" charset="0"/>
              </a:rPr>
              <a:t># Hidden Properties</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hidden</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[String]</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RealSpecies</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"Cephalopod"</a:t>
            </a:r>
            <a:r>
              <a:rPr lang="en-US" sz="2000" dirty="0">
                <a:solidFill>
                  <a:srgbClr val="F5F5F5"/>
                </a:solidFill>
                <a:latin typeface="Lucida Console" panose="020B0609040504020204" pitchFamily="49" charset="0"/>
              </a:rPr>
              <a:t> </a:t>
            </a:r>
          </a:p>
          <a:p>
            <a:r>
              <a:rPr lang="en-US" sz="2000" dirty="0">
                <a:solidFill>
                  <a:srgbClr val="E0FFFF"/>
                </a:solidFill>
                <a:latin typeface="Lucida Console" panose="020B0609040504020204" pitchFamily="49" charset="0"/>
              </a:rPr>
              <a:t>…</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person</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RealSpecies</a:t>
            </a:r>
            <a:r>
              <a:rPr lang="en-US" sz="2000" dirty="0">
                <a:solidFill>
                  <a:srgbClr val="F5F5F5"/>
                </a:solidFill>
                <a:latin typeface="Lucida Console" panose="020B0609040504020204" pitchFamily="49" charset="0"/>
              </a:rPr>
              <a:t> </a:t>
            </a:r>
          </a:p>
          <a:p>
            <a:r>
              <a:rPr lang="en-US" sz="2000" dirty="0">
                <a:solidFill>
                  <a:srgbClr val="D3D3D3"/>
                </a:solidFill>
                <a:latin typeface="Lucida Console" panose="020B0609040504020204" pitchFamily="49" charset="0"/>
              </a:rPr>
              <a:t>&gt;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Cephalopod</a:t>
            </a:r>
            <a:r>
              <a:rPr lang="en-US" sz="2000" dirty="0">
                <a:solidFill>
                  <a:srgbClr val="F5F5F5"/>
                </a:solidFill>
                <a:latin typeface="Lucida Console" panose="020B0609040504020204" pitchFamily="49" charset="0"/>
              </a:rPr>
              <a:t>  </a:t>
            </a:r>
          </a:p>
        </p:txBody>
      </p:sp>
      <p:sp>
        <p:nvSpPr>
          <p:cNvPr id="2" name="Title 1"/>
          <p:cNvSpPr>
            <a:spLocks noGrp="1"/>
          </p:cNvSpPr>
          <p:nvPr>
            <p:ph type="title"/>
          </p:nvPr>
        </p:nvSpPr>
        <p:spPr/>
        <p:txBody>
          <a:bodyPr/>
          <a:lstStyle/>
          <a:p>
            <a:r>
              <a:rPr lang="en-AU"/>
              <a:t>Hidden Members </a:t>
            </a:r>
            <a:endParaRPr lang="en-AU" dirty="0"/>
          </a:p>
        </p:txBody>
      </p:sp>
      <p:sp>
        <p:nvSpPr>
          <p:cNvPr id="6" name="Content Placeholder 5">
            <a:extLst>
              <a:ext uri="{FF2B5EF4-FFF2-40B4-BE49-F238E27FC236}">
                <a16:creationId xmlns:a16="http://schemas.microsoft.com/office/drawing/2014/main" id="{C850A880-90B9-4C50-B6F5-211C8A6BAE02}"/>
              </a:ext>
            </a:extLst>
          </p:cNvPr>
          <p:cNvSpPr>
            <a:spLocks noGrp="1"/>
          </p:cNvSpPr>
          <p:nvPr>
            <p:ph sz="quarter" idx="13"/>
          </p:nvPr>
        </p:nvSpPr>
        <p:spPr/>
        <p:txBody>
          <a:bodyPr/>
          <a:lstStyle/>
          <a:p>
            <a:pPr marL="457200" lvl="0" indent="-457200" defTabSz="914400">
              <a:spcBef>
                <a:spcPts val="300"/>
              </a:spcBef>
              <a:buSzTx/>
              <a:defRPr/>
            </a:pPr>
            <a:r>
              <a:rPr lang="en-US" u="sng" kern="0" dirty="0">
                <a:solidFill>
                  <a:schemeClr val="dk1"/>
                </a:solidFill>
                <a:latin typeface="Segoe UI Light" pitchFamily="34" charset="0"/>
                <a:cs typeface="Segoe UI Light" panose="020B0502040204020203" pitchFamily="34" charset="0"/>
              </a:rPr>
              <a:t>Hidden from get-member and auto complete</a:t>
            </a:r>
          </a:p>
          <a:p>
            <a:pPr marL="457200" lvl="0" indent="-457200" defTabSz="914400">
              <a:spcBef>
                <a:spcPts val="300"/>
              </a:spcBef>
              <a:buSzTx/>
              <a:defRPr/>
            </a:pPr>
            <a:r>
              <a:rPr lang="en-US" kern="0" dirty="0">
                <a:solidFill>
                  <a:schemeClr val="dk1"/>
                </a:solidFill>
                <a:latin typeface="Segoe UI Light" pitchFamily="34" charset="0"/>
                <a:cs typeface="Segoe UI Light" panose="020B0502040204020203" pitchFamily="34" charset="0"/>
              </a:rPr>
              <a:t>Accessible like any other member</a:t>
            </a:r>
          </a:p>
          <a:p>
            <a:pPr marL="457200" lvl="0" indent="-457200" defTabSz="914400">
              <a:spcBef>
                <a:spcPts val="300"/>
              </a:spcBef>
              <a:buSzTx/>
              <a:defRPr/>
            </a:pPr>
            <a:r>
              <a:rPr lang="en-US" kern="0" dirty="0">
                <a:solidFill>
                  <a:schemeClr val="dk1"/>
                </a:solidFill>
                <a:latin typeface="Segoe UI Light" pitchFamily="34" charset="0"/>
                <a:cs typeface="Segoe UI Light" panose="020B0502040204020203" pitchFamily="34" charset="0"/>
              </a:rPr>
              <a:t>-Force flag will show them on get-member</a:t>
            </a:r>
          </a:p>
        </p:txBody>
      </p:sp>
      <p:pic>
        <p:nvPicPr>
          <p:cNvPr id="4" name="Picture 3">
            <a:extLst>
              <a:ext uri="{FF2B5EF4-FFF2-40B4-BE49-F238E27FC236}">
                <a16:creationId xmlns:a16="http://schemas.microsoft.com/office/drawing/2014/main" id="{A0FFE285-26FF-40C3-A4B1-C80D77C4FB6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282342" y="1408113"/>
            <a:ext cx="3254022" cy="2575783"/>
          </a:xfrm>
          <a:prstGeom prst="rect">
            <a:avLst/>
          </a:prstGeom>
        </p:spPr>
      </p:pic>
    </p:spTree>
    <p:extLst>
      <p:ext uri="{BB962C8B-B14F-4D97-AF65-F5344CB8AC3E}">
        <p14:creationId xmlns:p14="http://schemas.microsoft.com/office/powerpoint/2010/main" val="2210346987"/>
      </p:ext>
    </p:extLst>
  </p:cSld>
  <p:clrMapOvr>
    <a:masterClrMapping/>
  </p:clrMapOvr>
  <p:transition spd="slow"/>
</p:sld>
</file>

<file path=ppt/slides/slide35.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Hidden Members (Continued) </a:t>
            </a:r>
          </a:p>
        </p:txBody>
      </p:sp>
      <p:sp>
        <p:nvSpPr>
          <p:cNvPr id="8" name="Text Placeholder 7">
            <a:extLst>
              <a:ext uri="{FF2B5EF4-FFF2-40B4-BE49-F238E27FC236}">
                <a16:creationId xmlns:a16="http://schemas.microsoft.com/office/drawing/2014/main" id="{A43949D6-CCE6-4C45-9806-A28B65B7CF9E}"/>
              </a:ext>
            </a:extLst>
          </p:cNvPr>
          <p:cNvSpPr>
            <a:spLocks noGrp="1"/>
          </p:cNvSpPr>
          <p:nvPr>
            <p:ph sz="quarter" idx="13"/>
          </p:nvPr>
        </p:nvSpPr>
        <p:spPr/>
        <p:txBody>
          <a:bodyPr/>
          <a:lstStyle/>
          <a:p>
            <a:pPr marL="0" indent="0">
              <a:buNone/>
            </a:pPr>
            <a:r>
              <a:rPr lang="en-US" dirty="0"/>
              <a:t>Default hidden PS members </a:t>
            </a:r>
          </a:p>
        </p:txBody>
      </p:sp>
      <p:sp>
        <p:nvSpPr>
          <p:cNvPr id="9" name="Rectangle 8">
            <a:extLst>
              <a:ext uri="{FF2B5EF4-FFF2-40B4-BE49-F238E27FC236}">
                <a16:creationId xmlns:a16="http://schemas.microsoft.com/office/drawing/2014/main" id="{86CE1D69-940A-4B5F-8072-D3ACD6B47258}"/>
              </a:ext>
            </a:extLst>
          </p:cNvPr>
          <p:cNvSpPr/>
          <p:nvPr/>
        </p:nvSpPr>
        <p:spPr>
          <a:xfrm>
            <a:off x="655638" y="2089942"/>
            <a:ext cx="3470857" cy="2862322"/>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Lucida Console" panose="020B0609040504020204" pitchFamily="49" charset="0"/>
                <a:ea typeface="+mn-ea"/>
                <a:cs typeface="+mn-cs"/>
              </a:rPr>
              <a:t>$person</a:t>
            </a:r>
            <a:r>
              <a:rPr kumimoji="0" lang="en-US" sz="1800" b="0" i="0" u="none" strike="noStrike" kern="1200" cap="none" spc="0" normalizeH="0" baseline="0" noProof="0" dirty="0">
                <a:ln>
                  <a:noFill/>
                </a:ln>
                <a:solidFill>
                  <a:schemeClr val="lt1"/>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sz="1800" b="0" i="0" u="none" strike="noStrike" kern="1200" cap="none" spc="0" normalizeH="0" baseline="0" noProof="0" dirty="0">
                <a:ln>
                  <a:noFill/>
                </a:ln>
                <a:solidFill>
                  <a:schemeClr val="lt1"/>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98FB98"/>
                </a:solidFill>
                <a:effectLst/>
                <a:uLnTx/>
                <a:uFillTx/>
                <a:latin typeface="Lucida Console" panose="020B0609040504020204" pitchFamily="49" charset="0"/>
                <a:ea typeface="+mn-ea"/>
                <a:cs typeface="+mn-cs"/>
              </a:rPr>
              <a:t>GM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Name         </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MemberType</a:t>
            </a:r>
            <a:endPar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Equals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GetHashCode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GetType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SaySomething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ToString</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Age          Property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Name         Property</a:t>
            </a:r>
          </a:p>
        </p:txBody>
      </p:sp>
      <p:sp>
        <p:nvSpPr>
          <p:cNvPr id="11" name="Rectangle 10">
            <a:extLst>
              <a:ext uri="{FF2B5EF4-FFF2-40B4-BE49-F238E27FC236}">
                <a16:creationId xmlns:a16="http://schemas.microsoft.com/office/drawing/2014/main" id="{0BC47AB3-340B-4E95-BBE6-48F3EC70B37D}"/>
              </a:ext>
            </a:extLst>
          </p:cNvPr>
          <p:cNvSpPr/>
          <p:nvPr/>
        </p:nvSpPr>
        <p:spPr>
          <a:xfrm>
            <a:off x="7220612" y="427949"/>
            <a:ext cx="4707228" cy="6186309"/>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Lucida Console" panose="020B0609040504020204" pitchFamily="49" charset="0"/>
                <a:ea typeface="+mn-ea"/>
                <a:cs typeface="+mn-cs"/>
              </a:rPr>
              <a:t>$person</a:t>
            </a:r>
            <a:r>
              <a:rPr kumimoji="0" lang="en-US" sz="1800" b="0" i="0" u="none" strike="noStrike" kern="1200" cap="none" spc="0" normalizeH="0" baseline="0" noProof="0" dirty="0">
                <a:ln>
                  <a:noFill/>
                </a:ln>
                <a:solidFill>
                  <a:schemeClr val="lt1"/>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sz="1800" b="0" i="0" u="none" strike="noStrike" kern="1200" cap="none" spc="0" normalizeH="0" baseline="0" noProof="0" dirty="0">
                <a:ln>
                  <a:noFill/>
                </a:ln>
                <a:solidFill>
                  <a:schemeClr val="lt1"/>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98FB98"/>
                </a:solidFill>
                <a:effectLst/>
                <a:uLnTx/>
                <a:uFillTx/>
                <a:latin typeface="Lucida Console" panose="020B0609040504020204" pitchFamily="49" charset="0"/>
                <a:ea typeface="+mn-ea"/>
                <a:cs typeface="+mn-cs"/>
              </a:rPr>
              <a:t>GM</a:t>
            </a:r>
            <a:r>
              <a:rPr kumimoji="0" lang="en-US" sz="1800" b="0" i="0" u="none" strike="noStrike" kern="1200" cap="none" spc="0" normalizeH="0" baseline="0" noProof="0" dirty="0">
                <a:ln>
                  <a:noFill/>
                </a:ln>
                <a:solidFill>
                  <a:schemeClr val="lt1"/>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FFF100"/>
                </a:solidFill>
                <a:effectLst/>
                <a:uLnTx/>
                <a:uFillTx/>
                <a:latin typeface="Lucida Console" panose="020B0609040504020204" pitchFamily="49" charset="0"/>
                <a:ea typeface="+mn-ea"/>
                <a:cs typeface="+mn-cs"/>
              </a:rPr>
              <a:t>-Force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Name              </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MemberType</a:t>
            </a:r>
            <a:endPar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pstypenames</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CodeProperty</a:t>
            </a:r>
            <a:endPar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psadapted</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MemberSet</a:t>
            </a:r>
            <a:endPar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psbase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MemberSet</a:t>
            </a:r>
            <a:endPar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psextended</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MemberSet</a:t>
            </a:r>
            <a:endPar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psobject</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MemberSet</a:t>
            </a:r>
            <a:endPar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Equals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GetHashCode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GetType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get_Age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get_Name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get_RealSpecies</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SaySomething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set_Age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set_Name</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set_RealSpecies</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ToString</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Age                 Property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Name                Property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RealSpecies</a:t>
            </a:r>
            <a:r>
              <a:rPr kumimoji="0" lang="en-US"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Property </a:t>
            </a:r>
          </a:p>
        </p:txBody>
      </p:sp>
      <p:sp>
        <p:nvSpPr>
          <p:cNvPr id="15" name="Left Brace 14">
            <a:extLst>
              <a:ext uri="{FF2B5EF4-FFF2-40B4-BE49-F238E27FC236}">
                <a16:creationId xmlns:a16="http://schemas.microsoft.com/office/drawing/2014/main" id="{DB11AE0D-8F04-4E6A-ADDB-87C9D237625C}"/>
              </a:ext>
              <a:ext uri="{C183D7F6-B498-43B3-948B-1728B52AA6E4}">
                <adec:decorative xmlns:adec="http://schemas.microsoft.com/office/drawing/2017/decorative" val="1"/>
              </a:ext>
            </a:extLst>
          </p:cNvPr>
          <p:cNvSpPr/>
          <p:nvPr/>
        </p:nvSpPr>
        <p:spPr>
          <a:xfrm>
            <a:off x="6811350" y="1318785"/>
            <a:ext cx="508000" cy="1367973"/>
          </a:xfrm>
          <a:prstGeom prst="leftBrace">
            <a:avLst/>
          </a:prstGeom>
          <a:ln w="76200" cap="flat" cmpd="sng" algn="ctr">
            <a:solidFill>
              <a:srgbClr val="E81123"/>
            </a:solidFill>
            <a:prstDash val="solid"/>
            <a:miter lim="800000"/>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Left Brace 15">
            <a:extLst>
              <a:ext uri="{FF2B5EF4-FFF2-40B4-BE49-F238E27FC236}">
                <a16:creationId xmlns:a16="http://schemas.microsoft.com/office/drawing/2014/main" id="{CC8AEEA2-A36C-4267-9A06-AECA0A99B57A}"/>
              </a:ext>
              <a:ext uri="{C183D7F6-B498-43B3-948B-1728B52AA6E4}">
                <adec:decorative xmlns:adec="http://schemas.microsoft.com/office/drawing/2017/decorative" val="1"/>
              </a:ext>
            </a:extLst>
          </p:cNvPr>
          <p:cNvSpPr/>
          <p:nvPr/>
        </p:nvSpPr>
        <p:spPr>
          <a:xfrm>
            <a:off x="6811350" y="3521103"/>
            <a:ext cx="508000" cy="1912432"/>
          </a:xfrm>
          <a:prstGeom prst="leftBrace">
            <a:avLst/>
          </a:prstGeom>
          <a:ln w="76200" cap="flat" cmpd="sng" algn="ctr">
            <a:solidFill>
              <a:srgbClr val="E81123"/>
            </a:solidFill>
            <a:prstDash val="solid"/>
            <a:miter lim="800000"/>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 name="Left Brace 16">
            <a:extLst>
              <a:ext uri="{FF2B5EF4-FFF2-40B4-BE49-F238E27FC236}">
                <a16:creationId xmlns:a16="http://schemas.microsoft.com/office/drawing/2014/main" id="{3DD81721-B1C4-4DCA-8A3C-5B80CDAF9739}"/>
              </a:ext>
              <a:ext uri="{C183D7F6-B498-43B3-948B-1728B52AA6E4}">
                <adec:decorative xmlns:adec="http://schemas.microsoft.com/office/drawing/2017/decorative" val="1"/>
              </a:ext>
            </a:extLst>
          </p:cNvPr>
          <p:cNvSpPr/>
          <p:nvPr/>
        </p:nvSpPr>
        <p:spPr>
          <a:xfrm>
            <a:off x="6857142" y="6220738"/>
            <a:ext cx="508000" cy="393520"/>
          </a:xfrm>
          <a:prstGeom prst="leftBrace">
            <a:avLst/>
          </a:prstGeom>
          <a:ln w="76200">
            <a:solidFill>
              <a:srgbClr val="00BCF2"/>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 name="Text Placeholder 7">
            <a:extLst>
              <a:ext uri="{FF2B5EF4-FFF2-40B4-BE49-F238E27FC236}">
                <a16:creationId xmlns:a16="http://schemas.microsoft.com/office/drawing/2014/main" id="{76075791-6651-4CB7-B144-5B7F7E922D6C}"/>
              </a:ext>
            </a:extLst>
          </p:cNvPr>
          <p:cNvSpPr txBox="1">
            <a:spLocks/>
          </p:cNvSpPr>
          <p:nvPr/>
        </p:nvSpPr>
        <p:spPr>
          <a:xfrm>
            <a:off x="4452869" y="3581400"/>
            <a:ext cx="2549911" cy="1735860"/>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dirty="0"/>
              <a:t>Auto Generated hidden methods</a:t>
            </a:r>
          </a:p>
        </p:txBody>
      </p:sp>
      <p:sp>
        <p:nvSpPr>
          <p:cNvPr id="18" name="Text Placeholder 7">
            <a:extLst>
              <a:ext uri="{FF2B5EF4-FFF2-40B4-BE49-F238E27FC236}">
                <a16:creationId xmlns:a16="http://schemas.microsoft.com/office/drawing/2014/main" id="{976BD633-8365-4DB6-B073-A7BA4ABD663F}"/>
              </a:ext>
            </a:extLst>
          </p:cNvPr>
          <p:cNvSpPr txBox="1">
            <a:spLocks/>
          </p:cNvSpPr>
          <p:nvPr/>
        </p:nvSpPr>
        <p:spPr>
          <a:xfrm>
            <a:off x="4452869" y="5886845"/>
            <a:ext cx="2895600" cy="9602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dirty="0"/>
              <a:t>Our hidden Property</a:t>
            </a:r>
          </a:p>
        </p:txBody>
      </p:sp>
      <p:sp>
        <p:nvSpPr>
          <p:cNvPr id="10" name="Arrow: Right 9">
            <a:extLst>
              <a:ext uri="{FF2B5EF4-FFF2-40B4-BE49-F238E27FC236}">
                <a16:creationId xmlns:a16="http://schemas.microsoft.com/office/drawing/2014/main" id="{D8E18287-EAB1-47C9-B63D-BF259E2BB233}"/>
              </a:ext>
              <a:ext uri="{C183D7F6-B498-43B3-948B-1728B52AA6E4}">
                <adec:decorative xmlns:adec="http://schemas.microsoft.com/office/drawing/2017/decorative" val="1"/>
              </a:ext>
            </a:extLst>
          </p:cNvPr>
          <p:cNvSpPr/>
          <p:nvPr/>
        </p:nvSpPr>
        <p:spPr bwMode="auto">
          <a:xfrm>
            <a:off x="4452870" y="2924248"/>
            <a:ext cx="2286000" cy="533400"/>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Arrow: Right 18">
            <a:extLst>
              <a:ext uri="{FF2B5EF4-FFF2-40B4-BE49-F238E27FC236}">
                <a16:creationId xmlns:a16="http://schemas.microsoft.com/office/drawing/2014/main" id="{FEE5BE65-2B0A-4375-9848-C8A933939960}"/>
              </a:ext>
              <a:ext uri="{C183D7F6-B498-43B3-948B-1728B52AA6E4}">
                <adec:decorative xmlns:adec="http://schemas.microsoft.com/office/drawing/2017/decorative" val="1"/>
              </a:ext>
            </a:extLst>
          </p:cNvPr>
          <p:cNvSpPr>
            <a:spLocks/>
          </p:cNvSpPr>
          <p:nvPr/>
        </p:nvSpPr>
        <p:spPr bwMode="auto">
          <a:xfrm>
            <a:off x="4452870" y="5248190"/>
            <a:ext cx="2286000" cy="533400"/>
          </a:xfrm>
          <a:prstGeom prst="righ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85937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p:cTn id="25"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P spid="15" grpId="0" animBg="1"/>
      <p:bldP spid="16" grpId="0" animBg="1"/>
      <p:bldP spid="17" grpId="0" animBg="1"/>
      <p:bldP spid="14" grpId="0"/>
      <p:bldP spid="18" grpId="0"/>
      <p:bldP spid="10" grpId="0" animBg="1"/>
      <p:bldP spid="19" grpId="0" animBg="1"/>
    </p:bldLst>
  </p:timing>
</p:sld>
</file>

<file path=ppt/slides/slide3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Inheritance </a:t>
            </a:r>
            <a:endParaRPr lang="en-AU" dirty="0"/>
          </a:p>
        </p:txBody>
      </p:sp>
      <p:sp>
        <p:nvSpPr>
          <p:cNvPr id="4" name="Text Placeholder 3">
            <a:extLst>
              <a:ext uri="{FF2B5EF4-FFF2-40B4-BE49-F238E27FC236}">
                <a16:creationId xmlns:a16="http://schemas.microsoft.com/office/drawing/2014/main" id="{6CF088B5-D05B-459A-9736-D2E31932C694}"/>
              </a:ext>
            </a:extLst>
          </p:cNvPr>
          <p:cNvSpPr>
            <a:spLocks noGrp="1"/>
          </p:cNvSpPr>
          <p:nvPr>
            <p:ph type="body" sz="quarter" idx="10"/>
          </p:nvPr>
        </p:nvSpPr>
        <p:spPr/>
        <p:txBody>
          <a:bodyPr/>
          <a:lstStyle/>
          <a:p>
            <a:r>
              <a:rPr lang="en-US" sz="2400" dirty="0"/>
              <a:t>Create a modified version of an existing class</a:t>
            </a:r>
          </a:p>
          <a:p>
            <a:r>
              <a:rPr lang="en-US" sz="2400" dirty="0"/>
              <a:t>Gets </a:t>
            </a:r>
            <a:r>
              <a:rPr lang="en-US" sz="2400" b="1" u="sng" dirty="0"/>
              <a:t>most</a:t>
            </a:r>
            <a:r>
              <a:rPr lang="en-US" sz="2400" dirty="0"/>
              <a:t> existing members, which you can override</a:t>
            </a:r>
          </a:p>
          <a:p>
            <a:pPr marL="1080968" lvl="1" indent="-457200"/>
            <a:r>
              <a:rPr lang="en-US" sz="3000" u="sng" dirty="0"/>
              <a:t>Only default Constructor is inherited</a:t>
            </a:r>
          </a:p>
          <a:p>
            <a:r>
              <a:rPr lang="en-US" sz="2400" dirty="0"/>
              <a:t>Able to add new members</a:t>
            </a:r>
          </a:p>
        </p:txBody>
      </p:sp>
    </p:spTree>
    <p:extLst>
      <p:ext uri="{BB962C8B-B14F-4D97-AF65-F5344CB8AC3E}">
        <p14:creationId xmlns:p14="http://schemas.microsoft.com/office/powerpoint/2010/main" val="335155126"/>
      </p:ext>
    </p:extLst>
  </p:cSld>
  <p:clrMapOvr>
    <a:masterClrMapping/>
  </p:clrMapOvr>
  <p:transition spd="slow"/>
</p:sld>
</file>

<file path=ppt/slides/slide3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Inheritance - Example</a:t>
            </a:r>
            <a:endParaRPr lang="en-AU" dirty="0"/>
          </a:p>
        </p:txBody>
      </p:sp>
      <p:sp>
        <p:nvSpPr>
          <p:cNvPr id="18" name="TextBox 17">
            <a:extLst>
              <a:ext uri="{FF2B5EF4-FFF2-40B4-BE49-F238E27FC236}">
                <a16:creationId xmlns:a16="http://schemas.microsoft.com/office/drawing/2014/main" id="{5173B1B8-9398-463A-A853-6D4D5B2563BA}"/>
              </a:ext>
            </a:extLst>
          </p:cNvPr>
          <p:cNvSpPr txBox="1"/>
          <p:nvPr/>
        </p:nvSpPr>
        <p:spPr>
          <a:xfrm>
            <a:off x="302871" y="1304865"/>
            <a:ext cx="5715000" cy="4801314"/>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latin typeface="Lucida Console" panose="020B0609040504020204" pitchFamily="49" charset="0"/>
              </a:rPr>
              <a:t> </a:t>
            </a:r>
            <a:r>
              <a:rPr lang="en-US" dirty="0">
                <a:solidFill>
                  <a:srgbClr val="E0FFFF"/>
                </a:solidFill>
                <a:latin typeface="Lucida Console" panose="020B0609040504020204" pitchFamily="49" charset="0"/>
              </a:rPr>
              <a:t>class</a:t>
            </a:r>
            <a:r>
              <a:rPr lang="en-US" dirty="0">
                <a:solidFill>
                  <a:srgbClr val="F5F5F5"/>
                </a:solidFill>
                <a:latin typeface="Lucida Console" panose="020B0609040504020204" pitchFamily="49" charset="0"/>
              </a:rPr>
              <a:t> </a:t>
            </a:r>
            <a:r>
              <a:rPr lang="en-US" dirty="0">
                <a:solidFill>
                  <a:srgbClr val="8FBC8F"/>
                </a:solidFill>
                <a:latin typeface="Lucida Console" panose="020B0609040504020204" pitchFamily="49" charset="0"/>
              </a:rPr>
              <a:t>person</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p>
          <a:p>
            <a:r>
              <a:rPr lang="en-US" dirty="0">
                <a:solidFill>
                  <a:srgbClr val="E0FFFF"/>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person</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$this</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name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"Temp Name"</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this</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age</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E4C4"/>
                </a:solidFill>
                <a:latin typeface="Lucida Console" panose="020B0609040504020204" pitchFamily="49" charset="0"/>
              </a:rPr>
              <a:t>30</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r>
              <a:rPr lang="en-US" dirty="0">
                <a:solidFill>
                  <a:srgbClr val="E0FFFF"/>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person</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new() </a:t>
            </a:r>
          </a:p>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p>
          <a:p>
            <a:endParaRPr lang="en-US" dirty="0">
              <a:latin typeface="Lucida Console" panose="020B0609040504020204" pitchFamily="49" charset="0"/>
            </a:endParaRPr>
          </a:p>
          <a:p>
            <a:r>
              <a:rPr lang="en-US" dirty="0">
                <a:latin typeface="Lucida Console" panose="020B0609040504020204" pitchFamily="49" charset="0"/>
              </a:rPr>
              <a:t>&gt;  </a:t>
            </a:r>
            <a:r>
              <a:rPr lang="en-US" dirty="0">
                <a:solidFill>
                  <a:srgbClr val="F5F5F5"/>
                </a:solidFill>
                <a:latin typeface="Lucida Console" panose="020B0609040504020204" pitchFamily="49" charset="0"/>
              </a:rPr>
              <a:t>name      age</a:t>
            </a:r>
          </a:p>
          <a:p>
            <a:r>
              <a:rPr lang="en-US" dirty="0">
                <a:solidFill>
                  <a:srgbClr val="F5F5F5"/>
                </a:solidFill>
                <a:latin typeface="Lucida Console" panose="020B0609040504020204" pitchFamily="49" charset="0"/>
              </a:rPr>
              <a:t>&gt; ----      ---</a:t>
            </a:r>
          </a:p>
          <a:p>
            <a:r>
              <a:rPr lang="en-US" dirty="0">
                <a:solidFill>
                  <a:srgbClr val="F5F5F5"/>
                </a:solidFill>
                <a:latin typeface="Lucida Console" panose="020B0609040504020204" pitchFamily="49" charset="0"/>
              </a:rPr>
              <a:t>&gt; Temp Name  30 </a:t>
            </a:r>
          </a:p>
        </p:txBody>
      </p:sp>
      <p:sp>
        <p:nvSpPr>
          <p:cNvPr id="7" name="TextBox 6">
            <a:extLst>
              <a:ext uri="{FF2B5EF4-FFF2-40B4-BE49-F238E27FC236}">
                <a16:creationId xmlns:a16="http://schemas.microsoft.com/office/drawing/2014/main" id="{DF36AD38-F97F-4695-AE95-F4D887E63FB5}"/>
              </a:ext>
            </a:extLst>
          </p:cNvPr>
          <p:cNvSpPr txBox="1"/>
          <p:nvPr/>
        </p:nvSpPr>
        <p:spPr>
          <a:xfrm>
            <a:off x="6248400" y="1304865"/>
            <a:ext cx="5715000" cy="4524315"/>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E0FFFF"/>
                </a:solidFill>
                <a:latin typeface="Lucida Console" panose="020B0609040504020204" pitchFamily="49" charset="0"/>
              </a:rPr>
              <a:t>class</a:t>
            </a:r>
            <a:r>
              <a:rPr lang="en-US" dirty="0">
                <a:solidFill>
                  <a:srgbClr val="F5F5F5"/>
                </a:solidFill>
                <a:latin typeface="Lucida Console" panose="020B0609040504020204" pitchFamily="49" charset="0"/>
              </a:rPr>
              <a:t> </a:t>
            </a:r>
            <a:r>
              <a:rPr lang="en-US" dirty="0">
                <a:solidFill>
                  <a:srgbClr val="8FBC8F"/>
                </a:solidFill>
                <a:latin typeface="Lucida Console" panose="020B0609040504020204" pitchFamily="49" charset="0"/>
              </a:rPr>
              <a:t>Cronenberg</a:t>
            </a:r>
            <a:r>
              <a:rPr lang="en-US" dirty="0">
                <a:solidFill>
                  <a:srgbClr val="F5F5F5"/>
                </a:solidFill>
                <a:latin typeface="Lucida Console" panose="020B0609040504020204" pitchFamily="49" charset="0"/>
              </a:rPr>
              <a:t> : </a:t>
            </a:r>
            <a:r>
              <a:rPr lang="en-US" dirty="0">
                <a:solidFill>
                  <a:srgbClr val="8FBC8F"/>
                </a:solidFill>
                <a:latin typeface="Lucida Console" panose="020B0609040504020204" pitchFamily="49" charset="0"/>
              </a:rPr>
              <a:t>person</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98FB98"/>
                </a:solidFill>
                <a:latin typeface="Lucida Console" panose="020B0609040504020204" pitchFamily="49" charset="0"/>
              </a:rPr>
              <a:t># Static Members</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static</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F4500"/>
                </a:solidFill>
                <a:latin typeface="Lucida Console" panose="020B0609040504020204" pitchFamily="49" charset="0"/>
              </a:rPr>
              <a:t>$Species</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"Human"</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98FB98"/>
                </a:solidFill>
                <a:latin typeface="Lucida Console" panose="020B0609040504020204" pitchFamily="49" charset="0"/>
              </a:rPr>
              <a:t># Hidden Properties</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hidden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RealSpecies</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"Cronenberg"</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p>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Cronenberg</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new() </a:t>
            </a:r>
          </a:p>
          <a:p>
            <a:r>
              <a:rPr lang="en-US" dirty="0">
                <a:solidFill>
                  <a:srgbClr val="FF4500"/>
                </a:solidFill>
                <a:latin typeface="Lucida Console" panose="020B0609040504020204" pitchFamily="49" charset="0"/>
              </a:rPr>
              <a:t>$person</a:t>
            </a:r>
            <a:r>
              <a:rPr lang="en-US" dirty="0">
                <a:solidFill>
                  <a:srgbClr val="F5F5F5"/>
                </a:solidFill>
                <a:latin typeface="Lucida Console" panose="020B0609040504020204" pitchFamily="49" charset="0"/>
              </a:rPr>
              <a:t>  </a:t>
            </a:r>
          </a:p>
          <a:p>
            <a:endParaRPr lang="en-US" dirty="0">
              <a:solidFill>
                <a:srgbClr val="F5F5F5"/>
              </a:solidFill>
              <a:latin typeface="Lucida Console" panose="020B0609040504020204" pitchFamily="49" charset="0"/>
            </a:endParaRPr>
          </a:p>
          <a:p>
            <a:r>
              <a:rPr lang="en-US" dirty="0">
                <a:latin typeface="Lucida Console" panose="020B0609040504020204" pitchFamily="49" charset="0"/>
              </a:rPr>
              <a:t>&gt;  </a:t>
            </a:r>
            <a:r>
              <a:rPr lang="en-US" dirty="0">
                <a:solidFill>
                  <a:srgbClr val="F5F5F5"/>
                </a:solidFill>
                <a:latin typeface="Lucida Console" panose="020B0609040504020204" pitchFamily="49" charset="0"/>
              </a:rPr>
              <a:t>name      age</a:t>
            </a:r>
          </a:p>
          <a:p>
            <a:r>
              <a:rPr lang="en-US" dirty="0">
                <a:solidFill>
                  <a:srgbClr val="F5F5F5"/>
                </a:solidFill>
                <a:latin typeface="Lucida Console" panose="020B0609040504020204" pitchFamily="49" charset="0"/>
              </a:rPr>
              <a:t>&gt; ----      ---</a:t>
            </a:r>
          </a:p>
          <a:p>
            <a:r>
              <a:rPr lang="en-US" dirty="0">
                <a:solidFill>
                  <a:srgbClr val="F5F5F5"/>
                </a:solidFill>
                <a:latin typeface="Lucida Console" panose="020B0609040504020204" pitchFamily="49" charset="0"/>
              </a:rPr>
              <a:t>&gt; Temp Name  30</a:t>
            </a:r>
          </a:p>
          <a:p>
            <a:r>
              <a:rPr lang="en-US" dirty="0">
                <a:solidFill>
                  <a:srgbClr val="F5F5F5"/>
                </a:solidFill>
                <a:latin typeface="Lucida Console" panose="020B0609040504020204" pitchFamily="49" charset="0"/>
              </a:rPr>
              <a:t> </a:t>
            </a:r>
          </a:p>
        </p:txBody>
      </p:sp>
      <p:sp>
        <p:nvSpPr>
          <p:cNvPr id="6" name="TextBox 5">
            <a:extLst>
              <a:ext uri="{FF2B5EF4-FFF2-40B4-BE49-F238E27FC236}">
                <a16:creationId xmlns:a16="http://schemas.microsoft.com/office/drawing/2014/main" id="{503F0E69-6D4A-4EF4-848E-A5F3B22C458D}"/>
              </a:ext>
            </a:extLst>
          </p:cNvPr>
          <p:cNvSpPr txBox="1"/>
          <p:nvPr/>
        </p:nvSpPr>
        <p:spPr>
          <a:xfrm>
            <a:off x="302870" y="5675293"/>
            <a:ext cx="11655839" cy="954107"/>
          </a:xfrm>
          <a:prstGeom prst="rect">
            <a:avLst/>
          </a:prstGeom>
          <a:solidFill>
            <a:srgbClr val="00BCF2"/>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sng" strike="noStrike" kern="1200" cap="none" spc="0" normalizeH="0" baseline="0" noProof="0" dirty="0">
                <a:ln>
                  <a:noFill/>
                </a:ln>
                <a:solidFill>
                  <a:srgbClr val="000000"/>
                </a:solidFill>
                <a:effectLst/>
                <a:uLnTx/>
                <a:uFillTx/>
                <a:latin typeface="Segoe UI"/>
                <a:ea typeface="+mn-ea"/>
                <a:cs typeface="+mn-cs"/>
              </a:rPr>
              <a:t>Can call base class constructors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a:ea typeface="+mn-ea"/>
                <a:cs typeface="+mn-cs"/>
              </a:rPr>
              <a:t>Subclass (arguments) : base (</a:t>
            </a:r>
            <a:r>
              <a:rPr kumimoji="0" lang="en-US" sz="2800" b="0" i="0" u="none" strike="noStrike" kern="1200" cap="none" spc="0" normalizeH="0" baseline="0" noProof="0" dirty="0" err="1">
                <a:ln>
                  <a:noFill/>
                </a:ln>
                <a:solidFill>
                  <a:srgbClr val="000000"/>
                </a:solidFill>
                <a:effectLst/>
                <a:uLnTx/>
                <a:uFillTx/>
                <a:latin typeface="Segoe UI"/>
                <a:ea typeface="+mn-ea"/>
                <a:cs typeface="+mn-cs"/>
              </a:rPr>
              <a:t>argumentsToBaseClassConstructor</a:t>
            </a:r>
            <a:r>
              <a:rPr kumimoji="0" lang="en-US" sz="2800" b="0" i="0" u="none" strike="noStrike" kern="1200" cap="none" spc="0" normalizeH="0" baseline="0" noProof="0" dirty="0">
                <a:ln>
                  <a:noFill/>
                </a:ln>
                <a:solidFill>
                  <a:srgbClr val="000000"/>
                </a:solidFill>
                <a:effectLst/>
                <a:uLnTx/>
                <a:uFillTx/>
                <a:latin typeface="Segoe UI"/>
                <a:ea typeface="+mn-ea"/>
                <a:cs typeface="+mn-cs"/>
              </a:rPr>
              <a:t>) { ... }</a:t>
            </a:r>
          </a:p>
        </p:txBody>
      </p:sp>
    </p:spTree>
    <p:extLst>
      <p:ext uri="{BB962C8B-B14F-4D97-AF65-F5344CB8AC3E}">
        <p14:creationId xmlns:p14="http://schemas.microsoft.com/office/powerpoint/2010/main" val="31261087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Enums </a:t>
            </a:r>
            <a:endParaRPr lang="en-AU" dirty="0"/>
          </a:p>
        </p:txBody>
      </p:sp>
      <p:sp>
        <p:nvSpPr>
          <p:cNvPr id="5" name="Content Placeholder 4">
            <a:extLst>
              <a:ext uri="{FF2B5EF4-FFF2-40B4-BE49-F238E27FC236}">
                <a16:creationId xmlns:a16="http://schemas.microsoft.com/office/drawing/2014/main" id="{2E60CEFD-950D-4B06-BDF9-68394971D037}"/>
              </a:ext>
            </a:extLst>
          </p:cNvPr>
          <p:cNvSpPr>
            <a:spLocks noGrp="1"/>
          </p:cNvSpPr>
          <p:nvPr>
            <p:ph sz="quarter" idx="13"/>
          </p:nvPr>
        </p:nvSpPr>
        <p:spPr/>
        <p:txBody>
          <a:bodyPr/>
          <a:lstStyle/>
          <a:p>
            <a:r>
              <a:rPr lang="en-US" dirty="0"/>
              <a:t>Basic sub types for pre-defined values</a:t>
            </a:r>
          </a:p>
          <a:p>
            <a:r>
              <a:rPr lang="en-US" dirty="0"/>
              <a:t>Can be created within a class or separately </a:t>
            </a:r>
          </a:p>
        </p:txBody>
      </p:sp>
      <p:sp>
        <p:nvSpPr>
          <p:cNvPr id="18" name="TextBox 17">
            <a:extLst>
              <a:ext uri="{FF2B5EF4-FFF2-40B4-BE49-F238E27FC236}">
                <a16:creationId xmlns:a16="http://schemas.microsoft.com/office/drawing/2014/main" id="{5173B1B8-9398-463A-A853-6D4D5B2563BA}"/>
              </a:ext>
            </a:extLst>
          </p:cNvPr>
          <p:cNvSpPr txBox="1"/>
          <p:nvPr/>
        </p:nvSpPr>
        <p:spPr>
          <a:xfrm>
            <a:off x="915674" y="2438400"/>
            <a:ext cx="4191362" cy="2246769"/>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err="1">
                <a:solidFill>
                  <a:srgbClr val="8FBC8F"/>
                </a:solidFill>
                <a:latin typeface="Lucida Console" panose="020B0609040504020204" pitchFamily="49" charset="0"/>
              </a:rPr>
              <a:t>Enum</a:t>
            </a:r>
            <a:r>
              <a:rPr lang="en-US" sz="2000" dirty="0">
                <a:solidFill>
                  <a:srgbClr val="F5F5F5"/>
                </a:solidFill>
                <a:latin typeface="Lucida Console" panose="020B0609040504020204" pitchFamily="49" charset="0"/>
              </a:rPr>
              <a:t> Turtle</a:t>
            </a: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Donatello</a:t>
            </a:r>
          </a:p>
          <a:p>
            <a:r>
              <a:rPr lang="en-US" sz="2000" dirty="0">
                <a:solidFill>
                  <a:srgbClr val="F5F5F5"/>
                </a:solidFill>
                <a:latin typeface="Lucida Console" panose="020B0609040504020204" pitchFamily="49" charset="0"/>
              </a:rPr>
              <a:t>    Leonardo</a:t>
            </a:r>
          </a:p>
          <a:p>
            <a:r>
              <a:rPr lang="en-US" sz="2000" dirty="0">
                <a:solidFill>
                  <a:srgbClr val="F5F5F5"/>
                </a:solidFill>
                <a:latin typeface="Lucida Console" panose="020B0609040504020204" pitchFamily="49" charset="0"/>
              </a:rPr>
              <a:t>    Michelangelo</a:t>
            </a:r>
          </a:p>
          <a:p>
            <a:r>
              <a:rPr lang="en-US" sz="2000" dirty="0">
                <a:solidFill>
                  <a:srgbClr val="F5F5F5"/>
                </a:solidFill>
                <a:latin typeface="Lucida Console" panose="020B0609040504020204" pitchFamily="49" charset="0"/>
              </a:rPr>
              <a:t>    Raphael</a:t>
            </a:r>
          </a:p>
          <a:p>
            <a:r>
              <a:rPr lang="en-US" sz="2000" dirty="0">
                <a:solidFill>
                  <a:srgbClr val="F5F5F5"/>
                </a:solidFill>
                <a:latin typeface="Lucida Console" panose="020B0609040504020204" pitchFamily="49" charset="0"/>
              </a:rPr>
              <a:t>}</a:t>
            </a:r>
          </a:p>
        </p:txBody>
      </p:sp>
      <p:pic>
        <p:nvPicPr>
          <p:cNvPr id="3" name="Picture 2">
            <a:extLst>
              <a:ext uri="{FF2B5EF4-FFF2-40B4-BE49-F238E27FC236}">
                <a16:creationId xmlns:a16="http://schemas.microsoft.com/office/drawing/2014/main" id="{14559F20-29C1-4D41-8782-E2FA2D1CE77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553200" y="2349957"/>
            <a:ext cx="4983162" cy="3877807"/>
          </a:xfrm>
          <a:prstGeom prst="rect">
            <a:avLst/>
          </a:prstGeom>
        </p:spPr>
      </p:pic>
    </p:spTree>
    <p:extLst>
      <p:ext uri="{BB962C8B-B14F-4D97-AF65-F5344CB8AC3E}">
        <p14:creationId xmlns:p14="http://schemas.microsoft.com/office/powerpoint/2010/main" val="4294873526"/>
      </p:ext>
    </p:extLst>
  </p:cSld>
  <p:clrMapOvr>
    <a:masterClrMapping/>
  </p:clrMapOvr>
  <p:transition spd="slow"/>
</p:sld>
</file>

<file path=ppt/slides/slide3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t"/>
          <a:lstStyle/>
          <a:p>
            <a:r>
              <a:rPr lang="en-AU" dirty="0" err="1">
                <a:solidFill>
                  <a:srgbClr val="000000"/>
                </a:solidFill>
                <a:latin typeface="Segoe UI Semibold" panose="020B0702040204020203" pitchFamily="34" charset="0"/>
              </a:rPr>
              <a:t>Enums</a:t>
            </a:r>
            <a:r>
              <a:rPr lang="en-AU" dirty="0">
                <a:solidFill>
                  <a:srgbClr val="000000"/>
                </a:solidFill>
                <a:latin typeface="Segoe UI Semibold" panose="020B0702040204020203" pitchFamily="34" charset="0"/>
              </a:rPr>
              <a:t> (Continued) </a:t>
            </a:r>
          </a:p>
        </p:txBody>
      </p:sp>
      <p:sp>
        <p:nvSpPr>
          <p:cNvPr id="7" name="Rectangle 6">
            <a:extLst>
              <a:ext uri="{FF2B5EF4-FFF2-40B4-BE49-F238E27FC236}">
                <a16:creationId xmlns:a16="http://schemas.microsoft.com/office/drawing/2014/main" id="{2C2651B0-222D-4D41-B1D6-E26D7BBA2E16}"/>
              </a:ext>
            </a:extLst>
          </p:cNvPr>
          <p:cNvSpPr/>
          <p:nvPr/>
        </p:nvSpPr>
        <p:spPr>
          <a:xfrm>
            <a:off x="655638" y="4473436"/>
            <a:ext cx="10880724" cy="1754326"/>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81123"/>
                </a:solidFill>
                <a:effectLst/>
                <a:uLnTx/>
                <a:uFillTx/>
                <a:latin typeface="Lucida Console" panose="020B0609040504020204" pitchFamily="49" charset="0"/>
                <a:ea typeface="+mn-ea"/>
                <a:cs typeface="+mn-cs"/>
              </a:rPr>
              <a:t>Cannot process argument transformation on parameter 'Turtle'. Cannot convert value "Shredder"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81123"/>
                </a:solidFill>
                <a:effectLst/>
                <a:uLnTx/>
                <a:uFillTx/>
                <a:latin typeface="Lucida Console" panose="020B0609040504020204" pitchFamily="49" charset="0"/>
                <a:ea typeface="+mn-ea"/>
                <a:cs typeface="+mn-cs"/>
              </a:rPr>
              <a:t>to type "Turtle". Error: "Unable to match the identifier name Shredder to a valid enumerator name. Specify one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E81123"/>
                </a:solidFill>
                <a:effectLst/>
                <a:uLnTx/>
                <a:uFillTx/>
                <a:latin typeface="Lucida Console" panose="020B0609040504020204" pitchFamily="49" charset="0"/>
                <a:ea typeface="+mn-ea"/>
                <a:cs typeface="+mn-cs"/>
              </a:rPr>
              <a:t>of the following enumerator names and try again: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sng" strike="noStrike" kern="1200" cap="none" spc="0" normalizeH="0" baseline="0" noProof="0" dirty="0">
                <a:ln>
                  <a:noFill/>
                </a:ln>
                <a:solidFill>
                  <a:srgbClr val="E81123"/>
                </a:solidFill>
                <a:effectLst/>
                <a:uLnTx/>
                <a:uFillTx/>
                <a:latin typeface="Lucida Console" panose="020B0609040504020204" pitchFamily="49" charset="0"/>
                <a:ea typeface="+mn-ea"/>
                <a:cs typeface="+mn-cs"/>
              </a:rPr>
              <a:t>Donatello, Leonardo, Michelangelo, Raphael</a:t>
            </a:r>
            <a:r>
              <a:rPr kumimoji="0" lang="en-US" b="0" i="0" u="none" strike="noStrike" kern="1200" cap="none" spc="0" normalizeH="0" baseline="0" noProof="0" dirty="0">
                <a:ln>
                  <a:noFill/>
                </a:ln>
                <a:solidFill>
                  <a:srgbClr val="E81123"/>
                </a:solidFill>
                <a:effectLst/>
                <a:uLnTx/>
                <a:uFillTx/>
                <a:latin typeface="Lucida Console" panose="020B0609040504020204" pitchFamily="49" charset="0"/>
                <a:ea typeface="+mn-ea"/>
                <a:cs typeface="+mn-cs"/>
              </a:rPr>
              <a:t>" </a:t>
            </a:r>
          </a:p>
        </p:txBody>
      </p:sp>
      <p:sp>
        <p:nvSpPr>
          <p:cNvPr id="8" name="TextBox 7">
            <a:extLst>
              <a:ext uri="{FF2B5EF4-FFF2-40B4-BE49-F238E27FC236}">
                <a16:creationId xmlns:a16="http://schemas.microsoft.com/office/drawing/2014/main" id="{87AE5E19-87BC-4D24-897B-A8556BEF9520}"/>
              </a:ext>
            </a:extLst>
          </p:cNvPr>
          <p:cNvSpPr txBox="1"/>
          <p:nvPr/>
        </p:nvSpPr>
        <p:spPr>
          <a:xfrm>
            <a:off x="6172200" y="1408113"/>
            <a:ext cx="5364163" cy="2564982"/>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noAutofit/>
          </a:bodyPr>
          <a:lstStyle/>
          <a:p>
            <a:r>
              <a:rPr lang="en-US" dirty="0">
                <a:latin typeface="Lucida Console" panose="020B0609040504020204" pitchFamily="49" charset="0"/>
              </a:rPr>
              <a:t> </a:t>
            </a:r>
            <a:r>
              <a:rPr lang="en-US" dirty="0">
                <a:solidFill>
                  <a:srgbClr val="E0FFFF"/>
                </a:solidFill>
                <a:latin typeface="Lucida Console" panose="020B0609040504020204" pitchFamily="49" charset="0"/>
              </a:rPr>
              <a:t>function</a:t>
            </a:r>
            <a:r>
              <a:rPr lang="en-US" dirty="0">
                <a:solidFill>
                  <a:srgbClr val="F5F5F5"/>
                </a:solidFill>
                <a:latin typeface="Lucida Console" panose="020B0609040504020204" pitchFamily="49" charset="0"/>
              </a:rPr>
              <a:t> </a:t>
            </a:r>
            <a:r>
              <a:rPr lang="en-US" dirty="0" err="1">
                <a:solidFill>
                  <a:srgbClr val="EE82EE"/>
                </a:solidFill>
                <a:latin typeface="Lucida Console" panose="020B0609040504020204" pitchFamily="49" charset="0"/>
              </a:rPr>
              <a:t>TurtlesInTest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param</a:t>
            </a:r>
            <a:r>
              <a:rPr lang="en-US" dirty="0">
                <a:solidFill>
                  <a:srgbClr val="F5F5F5"/>
                </a:solidFill>
                <a:latin typeface="Lucida Console" panose="020B0609040504020204" pitchFamily="49" charset="0"/>
              </a:rPr>
              <a:t>(</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turtle</a:t>
            </a:r>
            <a:r>
              <a:rPr lang="en-US" dirty="0">
                <a:solidFill>
                  <a:srgbClr val="D3D3D3"/>
                </a:solidFill>
                <a:latin typeface="Lucida Console" panose="020B0609040504020204" pitchFamily="49" charset="0"/>
              </a:rPr>
              <a:t>]</a:t>
            </a:r>
            <a:r>
              <a:rPr lang="en-US" dirty="0">
                <a:solidFill>
                  <a:srgbClr val="FF4500"/>
                </a:solidFill>
                <a:latin typeface="Lucida Console" panose="020B0609040504020204" pitchFamily="49" charset="0"/>
              </a:rPr>
              <a:t>$Turtle</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Switch</a:t>
            </a:r>
            <a:r>
              <a:rPr lang="en-US" dirty="0">
                <a:solidFill>
                  <a:srgbClr val="F5F5F5"/>
                </a:solidFill>
                <a:latin typeface="Lucida Console" panose="020B0609040504020204" pitchFamily="49" charset="0"/>
              </a:rPr>
              <a:t>(</a:t>
            </a:r>
            <a:r>
              <a:rPr lang="en-US" dirty="0">
                <a:solidFill>
                  <a:srgbClr val="FF4500"/>
                </a:solidFill>
                <a:latin typeface="Lucida Console" panose="020B0609040504020204" pitchFamily="49" charset="0"/>
              </a:rPr>
              <a:t>$Turtle</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p>
          <a:p>
            <a:r>
              <a:rPr lang="en-US" dirty="0">
                <a:solidFill>
                  <a:srgbClr val="EE82EE"/>
                </a:solidFill>
                <a:latin typeface="Lucida Console" panose="020B0609040504020204" pitchFamily="49" charset="0"/>
              </a:rPr>
              <a: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p>
        </p:txBody>
      </p:sp>
      <p:sp>
        <p:nvSpPr>
          <p:cNvPr id="9" name="Rectangle 8">
            <a:extLst>
              <a:ext uri="{FF2B5EF4-FFF2-40B4-BE49-F238E27FC236}">
                <a16:creationId xmlns:a16="http://schemas.microsoft.com/office/drawing/2014/main" id="{62B0A666-81CB-4E23-BF46-C12A816DAFE9}"/>
              </a:ext>
            </a:extLst>
          </p:cNvPr>
          <p:cNvSpPr/>
          <p:nvPr/>
        </p:nvSpPr>
        <p:spPr>
          <a:xfrm>
            <a:off x="655638" y="4038600"/>
            <a:ext cx="10880723" cy="369332"/>
          </a:xfrm>
          <a:prstGeom prst="rect">
            <a:avLst/>
          </a:prstGeom>
          <a:solidFill>
            <a:srgbClr val="012456"/>
          </a:solidFill>
        </p:spPr>
        <p:txBody>
          <a:bodyPr wrap="square">
            <a:spAutoFit/>
          </a:bodyPr>
          <a:lstStyle/>
          <a:p>
            <a:r>
              <a:rPr lang="en-US" dirty="0" err="1">
                <a:solidFill>
                  <a:srgbClr val="E0FFFF"/>
                </a:solidFill>
                <a:latin typeface="Lucida Console" panose="020B0609040504020204" pitchFamily="49" charset="0"/>
              </a:rPr>
              <a:t>TurtlesInTest</a:t>
            </a:r>
            <a:r>
              <a:rPr lang="en-US" dirty="0">
                <a:solidFill>
                  <a:srgbClr val="F5F5F5"/>
                </a:solidFill>
                <a:latin typeface="Lucida Console" panose="020B0609040504020204" pitchFamily="49" charset="0"/>
              </a:rPr>
              <a:t> </a:t>
            </a:r>
            <a:r>
              <a:rPr lang="en-US" dirty="0">
                <a:solidFill>
                  <a:srgbClr val="FFE4B5"/>
                </a:solidFill>
                <a:latin typeface="Lucida Console" panose="020B0609040504020204" pitchFamily="49" charset="0"/>
              </a:rPr>
              <a:t>-Turtle</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'Shredder' </a:t>
            </a:r>
          </a:p>
        </p:txBody>
      </p:sp>
      <p:sp>
        <p:nvSpPr>
          <p:cNvPr id="10" name="TextBox 9">
            <a:extLst>
              <a:ext uri="{FF2B5EF4-FFF2-40B4-BE49-F238E27FC236}">
                <a16:creationId xmlns:a16="http://schemas.microsoft.com/office/drawing/2014/main" id="{9DE3DCDB-F05E-4025-AE9C-B14F4257EF69}"/>
              </a:ext>
            </a:extLst>
          </p:cNvPr>
          <p:cNvSpPr txBox="1"/>
          <p:nvPr/>
        </p:nvSpPr>
        <p:spPr>
          <a:xfrm>
            <a:off x="655638" y="1408113"/>
            <a:ext cx="5364162" cy="2564983"/>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noAutofit/>
          </a:bodyPr>
          <a:lstStyle/>
          <a:p>
            <a:r>
              <a:rPr lang="en-US" dirty="0" err="1">
                <a:solidFill>
                  <a:srgbClr val="8FBC8F"/>
                </a:solidFill>
                <a:latin typeface="Lucida Console" panose="020B0609040504020204" pitchFamily="49" charset="0"/>
              </a:rPr>
              <a:t>Enum</a:t>
            </a:r>
            <a:r>
              <a:rPr lang="en-US" dirty="0">
                <a:solidFill>
                  <a:srgbClr val="F5F5F5"/>
                </a:solidFill>
                <a:latin typeface="Lucida Console" panose="020B0609040504020204" pitchFamily="49" charset="0"/>
              </a:rPr>
              <a:t> Turtle</a:t>
            </a:r>
          </a:p>
          <a:p>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Donatello</a:t>
            </a:r>
          </a:p>
          <a:p>
            <a:r>
              <a:rPr lang="en-US" dirty="0">
                <a:solidFill>
                  <a:srgbClr val="F5F5F5"/>
                </a:solidFill>
                <a:latin typeface="Lucida Console" panose="020B0609040504020204" pitchFamily="49" charset="0"/>
              </a:rPr>
              <a:t>    Leonardo</a:t>
            </a:r>
          </a:p>
          <a:p>
            <a:r>
              <a:rPr lang="en-US" dirty="0">
                <a:solidFill>
                  <a:srgbClr val="F5F5F5"/>
                </a:solidFill>
                <a:latin typeface="Lucida Console" panose="020B0609040504020204" pitchFamily="49" charset="0"/>
              </a:rPr>
              <a:t>    Michelangelo</a:t>
            </a:r>
          </a:p>
          <a:p>
            <a:r>
              <a:rPr lang="en-US" dirty="0">
                <a:solidFill>
                  <a:srgbClr val="F5F5F5"/>
                </a:solidFill>
                <a:latin typeface="Lucida Console" panose="020B0609040504020204" pitchFamily="49" charset="0"/>
              </a:rPr>
              <a:t>    Raphael</a:t>
            </a:r>
          </a:p>
          <a:p>
            <a:r>
              <a:rPr lang="en-US" dirty="0">
                <a:solidFill>
                  <a:srgbClr val="F5F5F5"/>
                </a:solidFill>
                <a:latin typeface="Lucida Console" panose="020B0609040504020204" pitchFamily="49" charset="0"/>
              </a:rPr>
              <a:t>}</a:t>
            </a:r>
          </a:p>
        </p:txBody>
      </p:sp>
    </p:spTree>
    <p:extLst>
      <p:ext uri="{BB962C8B-B14F-4D97-AF65-F5344CB8AC3E}">
        <p14:creationId xmlns:p14="http://schemas.microsoft.com/office/powerpoint/2010/main" val="27592782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Classes Overview</a:t>
            </a:r>
          </a:p>
        </p:txBody>
      </p:sp>
      <p:sp>
        <p:nvSpPr>
          <p:cNvPr id="3" name="Content Placeholder 2"/>
          <p:cNvSpPr>
            <a:spLocks noGrp="1"/>
          </p:cNvSpPr>
          <p:nvPr>
            <p:ph sz="quarter" idx="13"/>
          </p:nvPr>
        </p:nvSpPr>
        <p:spPr/>
        <p:txBody>
          <a:bodyPr>
            <a:normAutofit fontScale="92500" lnSpcReduction="20000"/>
          </a:bodyPr>
          <a:lstStyle/>
          <a:p>
            <a:r>
              <a:rPr lang="en-AU" b="1" dirty="0"/>
              <a:t>What are classes</a:t>
            </a:r>
          </a:p>
          <a:p>
            <a:pPr marL="342900" indent="-342900">
              <a:buFont typeface="Arial" panose="020B0604020202020204" pitchFamily="34" charset="0"/>
              <a:buChar char="•"/>
            </a:pPr>
            <a:r>
              <a:rPr lang="en-AU" dirty="0"/>
              <a:t>Custom data types can be created with sets of unique properties and methods</a:t>
            </a:r>
          </a:p>
          <a:p>
            <a:pPr marL="653796" lvl="1" indent="-342900">
              <a:buFont typeface="Arial" panose="020B0604020202020204" pitchFamily="34" charset="0"/>
              <a:buChar char="•"/>
            </a:pPr>
            <a:r>
              <a:rPr lang="en-AU" dirty="0"/>
              <a:t>Requires PowerShell v5+</a:t>
            </a:r>
          </a:p>
          <a:p>
            <a:pPr marL="342900" indent="-342900">
              <a:buFont typeface="Arial" panose="020B0604020202020204" pitchFamily="34" charset="0"/>
              <a:buChar char="•"/>
            </a:pPr>
            <a:r>
              <a:rPr lang="en-AU" dirty="0"/>
              <a:t>Create </a:t>
            </a:r>
            <a:r>
              <a:rPr lang="en-AU" u="sng" dirty="0"/>
              <a:t>instances</a:t>
            </a:r>
            <a:r>
              <a:rPr lang="en-AU" dirty="0"/>
              <a:t> of </a:t>
            </a:r>
            <a:r>
              <a:rPr lang="en-AU" u="sng" dirty="0"/>
              <a:t>unique class</a:t>
            </a:r>
            <a:r>
              <a:rPr lang="en-AU" dirty="0"/>
              <a:t> just like any other data type</a:t>
            </a:r>
          </a:p>
          <a:p>
            <a:pPr marL="653796" lvl="1" indent="-342900">
              <a:buFont typeface="Arial" panose="020B0604020202020204" pitchFamily="34" charset="0"/>
              <a:buChar char="•"/>
            </a:pPr>
            <a:r>
              <a:rPr lang="en-AU" dirty="0"/>
              <a:t>Supports static members as well</a:t>
            </a:r>
          </a:p>
          <a:p>
            <a:endParaRPr lang="en-AU" dirty="0"/>
          </a:p>
          <a:p>
            <a:r>
              <a:rPr lang="en-AU" b="1" dirty="0"/>
              <a:t>What do they help with</a:t>
            </a:r>
          </a:p>
          <a:p>
            <a:pPr marL="342900" indent="-342900">
              <a:buFont typeface="Arial" panose="020B0604020202020204" pitchFamily="34" charset="0"/>
              <a:buChar char="•"/>
            </a:pPr>
            <a:r>
              <a:rPr lang="en-US" dirty="0"/>
              <a:t>Packaging up output in a more </a:t>
            </a:r>
            <a:r>
              <a:rPr lang="en-US" b="1" dirty="0"/>
              <a:t>professional</a:t>
            </a:r>
            <a:r>
              <a:rPr lang="en-US" dirty="0"/>
              <a:t> way than normal </a:t>
            </a:r>
            <a:r>
              <a:rPr lang="en-AU" sz="2200" dirty="0">
                <a:solidFill>
                  <a:srgbClr val="696969"/>
                </a:solidFill>
                <a:latin typeface="Lucida Console" panose="020B0609040504020204" pitchFamily="49" charset="0"/>
              </a:rPr>
              <a:t>[</a:t>
            </a:r>
            <a:r>
              <a:rPr lang="en-US" sz="2200" dirty="0" err="1">
                <a:solidFill>
                  <a:srgbClr val="008272"/>
                </a:solidFill>
                <a:latin typeface="Lucida Console" panose="020B0609040504020204" pitchFamily="49" charset="0"/>
              </a:rPr>
              <a:t>PSCustomObject</a:t>
            </a:r>
            <a:r>
              <a:rPr lang="en-AU" sz="2200" dirty="0">
                <a:solidFill>
                  <a:srgbClr val="696969"/>
                </a:solidFill>
                <a:latin typeface="Lucida Console" panose="020B0609040504020204" pitchFamily="49" charset="0"/>
              </a:rPr>
              <a:t>]</a:t>
            </a:r>
            <a:r>
              <a:rPr lang="en-US" sz="2200" dirty="0">
                <a:solidFill>
                  <a:srgbClr val="696969"/>
                </a:solidFill>
                <a:latin typeface="Lucida Console" panose="020B0609040504020204" pitchFamily="49" charset="0"/>
              </a:rPr>
              <a:t> </a:t>
            </a:r>
            <a:r>
              <a:rPr lang="en-US" dirty="0"/>
              <a:t>data</a:t>
            </a:r>
          </a:p>
          <a:p>
            <a:pPr marL="342900" indent="-342900">
              <a:buFont typeface="Arial" panose="020B0604020202020204" pitchFamily="34" charset="0"/>
              <a:buChar char="•"/>
            </a:pPr>
            <a:r>
              <a:rPr lang="en-US" dirty="0"/>
              <a:t>Making it </a:t>
            </a:r>
            <a:r>
              <a:rPr lang="en-US" b="1" dirty="0"/>
              <a:t>easier</a:t>
            </a:r>
            <a:r>
              <a:rPr lang="en-US" dirty="0"/>
              <a:t> and </a:t>
            </a:r>
            <a:r>
              <a:rPr lang="en-US" b="1" dirty="0"/>
              <a:t>faster</a:t>
            </a:r>
            <a:r>
              <a:rPr lang="en-US" dirty="0"/>
              <a:t> to create multiple copies of custom objects</a:t>
            </a:r>
          </a:p>
          <a:p>
            <a:pPr marL="342900" indent="-342900">
              <a:buFont typeface="Arial" panose="020B0604020202020204" pitchFamily="34" charset="0"/>
              <a:buChar char="•"/>
            </a:pPr>
            <a:r>
              <a:rPr lang="en-US" dirty="0"/>
              <a:t>Enabling creation of a suite of tools by </a:t>
            </a:r>
            <a:r>
              <a:rPr lang="en-US" b="1" dirty="0"/>
              <a:t>standardizing output/input</a:t>
            </a:r>
          </a:p>
          <a:p>
            <a:pPr marL="653796" lvl="1" indent="-342900">
              <a:buFont typeface="Arial" panose="020B0604020202020204" pitchFamily="34" charset="0"/>
              <a:buChar char="•"/>
            </a:pPr>
            <a:r>
              <a:rPr lang="en-US" dirty="0"/>
              <a:t>Ex. *-Service all support returning or receiving </a:t>
            </a:r>
            <a:r>
              <a:rPr lang="en-AU" sz="2200" dirty="0">
                <a:solidFill>
                  <a:srgbClr val="696969"/>
                </a:solidFill>
                <a:latin typeface="Lucida Console" panose="020B0609040504020204" pitchFamily="49" charset="0"/>
                <a:cs typeface="Segoe UI" panose="020B0502040204020203" pitchFamily="34" charset="0"/>
              </a:rPr>
              <a:t>[</a:t>
            </a:r>
            <a:r>
              <a:rPr lang="en-US" sz="2200" dirty="0" err="1">
                <a:solidFill>
                  <a:srgbClr val="008272"/>
                </a:solidFill>
                <a:latin typeface="Lucida Console" panose="020B0609040504020204" pitchFamily="49" charset="0"/>
                <a:cs typeface="Segoe UI" panose="020B0502040204020203" pitchFamily="34" charset="0"/>
              </a:rPr>
              <a:t>ServiceController</a:t>
            </a:r>
            <a:r>
              <a:rPr lang="en-AU" sz="2200" dirty="0">
                <a:solidFill>
                  <a:srgbClr val="696969"/>
                </a:solidFill>
                <a:latin typeface="Lucida Console" panose="020B0609040504020204" pitchFamily="49" charset="0"/>
                <a:cs typeface="Segoe UI" panose="020B0502040204020203" pitchFamily="34" charset="0"/>
              </a:rPr>
              <a:t>] </a:t>
            </a:r>
            <a:r>
              <a:rPr lang="en-US" dirty="0"/>
              <a:t>objects</a:t>
            </a:r>
          </a:p>
          <a:p>
            <a:pPr marL="342900" indent="-342900">
              <a:buFont typeface="Arial" panose="020B0604020202020204" pitchFamily="34" charset="0"/>
              <a:buChar char="•"/>
            </a:pPr>
            <a:r>
              <a:rPr lang="en-US" dirty="0"/>
              <a:t>Adding custom methods to data will avoid extra functions in scripts</a:t>
            </a:r>
          </a:p>
          <a:p>
            <a:pPr marL="342900" indent="-342900">
              <a:buFont typeface="Arial" panose="020B0604020202020204" pitchFamily="34" charset="0"/>
              <a:buChar char="•"/>
            </a:pPr>
            <a:r>
              <a:rPr lang="en-US" dirty="0"/>
              <a:t>Differentiate between objects with the same properties</a:t>
            </a:r>
            <a:endParaRPr lang="en-AU" dirty="0"/>
          </a:p>
        </p:txBody>
      </p:sp>
    </p:spTree>
    <p:extLst>
      <p:ext uri="{BB962C8B-B14F-4D97-AF65-F5344CB8AC3E}">
        <p14:creationId xmlns:p14="http://schemas.microsoft.com/office/powerpoint/2010/main" val="3120048950"/>
      </p:ext>
    </p:extLst>
  </p:cSld>
  <p:clrMapOvr>
    <a:masterClrMapping/>
  </p:clrMapOvr>
  <p:transition spd="slow"/>
</p:sld>
</file>

<file path=ppt/slides/slide4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Load into Scripts</a:t>
            </a:r>
            <a:endParaRPr lang="en-AU" dirty="0"/>
          </a:p>
        </p:txBody>
      </p:sp>
      <p:sp>
        <p:nvSpPr>
          <p:cNvPr id="5" name="Content Placeholder 4">
            <a:extLst>
              <a:ext uri="{FF2B5EF4-FFF2-40B4-BE49-F238E27FC236}">
                <a16:creationId xmlns:a16="http://schemas.microsoft.com/office/drawing/2014/main" id="{2E60CEFD-950D-4B06-BDF9-68394971D037}"/>
              </a:ext>
            </a:extLst>
          </p:cNvPr>
          <p:cNvSpPr>
            <a:spLocks noGrp="1"/>
          </p:cNvSpPr>
          <p:nvPr>
            <p:ph sz="quarter" idx="13"/>
          </p:nvPr>
        </p:nvSpPr>
        <p:spPr/>
        <p:txBody>
          <a:bodyPr/>
          <a:lstStyle/>
          <a:p>
            <a:endParaRPr lang="en-US" dirty="0"/>
          </a:p>
          <a:p>
            <a:r>
              <a:rPr lang="en-US" dirty="0"/>
              <a:t>To reuse custom class, can keep it in its own file and “Dot-Source” it from scripts</a:t>
            </a:r>
          </a:p>
        </p:txBody>
      </p:sp>
      <p:sp>
        <p:nvSpPr>
          <p:cNvPr id="18" name="TextBox 17">
            <a:extLst>
              <a:ext uri="{FF2B5EF4-FFF2-40B4-BE49-F238E27FC236}">
                <a16:creationId xmlns:a16="http://schemas.microsoft.com/office/drawing/2014/main" id="{5173B1B8-9398-463A-A853-6D4D5B2563BA}"/>
              </a:ext>
            </a:extLst>
          </p:cNvPr>
          <p:cNvSpPr txBox="1"/>
          <p:nvPr/>
        </p:nvSpPr>
        <p:spPr>
          <a:xfrm>
            <a:off x="655636" y="3356272"/>
            <a:ext cx="10880727" cy="1015663"/>
          </a:xfrm>
          <a:prstGeom prst="rect">
            <a:avLst/>
          </a:prstGeom>
          <a:solidFill>
            <a:srgbClr val="012456"/>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PSScriptRoot</a:t>
            </a:r>
            <a:r>
              <a:rPr lang="en-US" sz="2000" dirty="0">
                <a:solidFill>
                  <a:srgbClr val="E0FFFF"/>
                </a:solidFill>
                <a:latin typeface="Lucida Console" panose="020B0609040504020204" pitchFamily="49" charset="0"/>
              </a:rPr>
              <a:t>\Myperson.PS1</a:t>
            </a:r>
            <a:endParaRPr lang="en-US" sz="2000" dirty="0">
              <a:solidFill>
                <a:srgbClr val="F5F5F5"/>
              </a:solidFill>
              <a:latin typeface="Lucida Console" panose="020B0609040504020204" pitchFamily="49" charset="0"/>
            </a:endParaRPr>
          </a:p>
          <a:p>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$person</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new(</a:t>
            </a:r>
            <a:r>
              <a:rPr lang="en-US" sz="2000" dirty="0">
                <a:solidFill>
                  <a:srgbClr val="DB7093"/>
                </a:solidFill>
                <a:latin typeface="Lucida Console" panose="020B0609040504020204" pitchFamily="49" charset="0"/>
              </a:rPr>
              <a:t>"Kory"</a:t>
            </a:r>
            <a:r>
              <a:rPr lang="en-US" sz="2000" dirty="0">
                <a:solidFill>
                  <a:srgbClr val="D3D3D3"/>
                </a:solidFill>
                <a:latin typeface="Lucida Console" panose="020B0609040504020204" pitchFamily="49" charset="0"/>
              </a:rPr>
              <a:t>,</a:t>
            </a:r>
            <a:r>
              <a:rPr lang="en-US" sz="2000" dirty="0">
                <a:solidFill>
                  <a:srgbClr val="FFE4C4"/>
                </a:solidFill>
                <a:latin typeface="Lucida Console" panose="020B0609040504020204" pitchFamily="49" charset="0"/>
              </a:rPr>
              <a:t>29</a:t>
            </a:r>
            <a:r>
              <a:rPr lang="en-US" sz="2000" dirty="0">
                <a:solidFill>
                  <a:srgbClr val="F5F5F5"/>
                </a:solidFill>
                <a:latin typeface="Lucida Console" panose="020B0609040504020204" pitchFamily="49" charset="0"/>
              </a:rPr>
              <a:t>)  </a:t>
            </a:r>
          </a:p>
        </p:txBody>
      </p:sp>
    </p:spTree>
    <p:extLst>
      <p:ext uri="{BB962C8B-B14F-4D97-AF65-F5344CB8AC3E}">
        <p14:creationId xmlns:p14="http://schemas.microsoft.com/office/powerpoint/2010/main" val="2316577594"/>
      </p:ext>
    </p:extLst>
  </p:cSld>
  <p:clrMapOvr>
    <a:masterClrMapping/>
  </p:clrMapOvr>
  <p:transition spd="slow"/>
</p:sld>
</file>

<file path=ppt/slides/slide4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Advanced Features</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69F12759-EF89-4C17-A033-CC93927E3540}"/>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889263373"/>
      </p:ext>
    </p:extLst>
  </p:cSld>
  <p:clrMapOvr>
    <a:masterClrMapping/>
  </p:clrMapOvr>
  <p:transition spd="slow"/>
</p:sld>
</file>

<file path=ppt/slides/slide4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30117532"/>
      </p:ext>
    </p:extLst>
  </p:cSld>
  <p:clrMapOvr>
    <a:masterClrMapping/>
  </p:clrMapOvr>
  <p:transition spd="slow"/>
</p:sld>
</file>

<file path=ppt/slides/slide43.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PowerShell Classes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dirty="0"/>
          </a:p>
        </p:txBody>
      </p:sp>
      <p:sp>
        <p:nvSpPr>
          <p:cNvPr id="4" name="Picture Placeholder 3">
            <a:extLst>
              <a:ext uri="{FF2B5EF4-FFF2-40B4-BE49-F238E27FC236}">
                <a16:creationId xmlns:a16="http://schemas.microsoft.com/office/drawing/2014/main" id="{688E0F76-248A-45EA-81A0-6E6C546B8835}"/>
              </a:ext>
              <a:ext uri="{C183D7F6-B498-43B3-948B-1728B52AA6E4}">
                <adec:decorative xmlns:adec="http://schemas.microsoft.com/office/drawing/2017/decorative" val="1"/>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521531175"/>
      </p:ext>
    </p:extLst>
  </p:cSld>
  <p:clrMapOvr>
    <a:masterClrMapping/>
  </p:clrMapOvr>
  <p:transition spd="slow"/>
</p:sld>
</file>

<file path=ppt/slides/slide4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263094943"/>
      </p:ext>
    </p:extLst>
  </p:cSld>
  <p:clrMapOvr>
    <a:masterClrMapping/>
  </p:clrMapOvr>
  <p:transition spd="slow"/>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a:extLst>
              <a:ext uri="{FF2B5EF4-FFF2-40B4-BE49-F238E27FC236}">
                <a16:creationId xmlns:a16="http://schemas.microsoft.com/office/drawing/2014/main" id="{BCF8D705-89D7-40C5-898D-5332B9D53F20}"/>
              </a:ext>
            </a:extLst>
          </p:cNvPr>
          <p:cNvGraphicFramePr>
            <a:graphicFrameLocks noGrp="1"/>
          </p:cNvGraphicFramePr>
          <p:nvPr>
            <p:extLst>
              <p:ext uri="{D42A27DB-BD31-4B8C-83A1-F6EECF244321}">
                <p14:modId xmlns:p14="http://schemas.microsoft.com/office/powerpoint/2010/main" val="2391811939"/>
              </p:ext>
            </p:extLst>
          </p:nvPr>
        </p:nvGraphicFramePr>
        <p:xfrm>
          <a:off x="655638" y="1691418"/>
          <a:ext cx="6893560" cy="835726"/>
        </p:xfrm>
        <a:graphic>
          <a:graphicData uri="http://schemas.openxmlformats.org/drawingml/2006/table">
            <a:tbl>
              <a:tblPr firstRow="1" bandRow="1"/>
              <a:tblGrid>
                <a:gridCol w="6893560">
                  <a:extLst>
                    <a:ext uri="{9D8B030D-6E8A-4147-A177-3AD203B41FA5}">
                      <a16:colId xmlns:a16="http://schemas.microsoft.com/office/drawing/2014/main" val="3774198432"/>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US" sz="1800" b="0" dirty="0">
                          <a:solidFill>
                            <a:schemeClr val="tx1"/>
                          </a:solidFill>
                          <a:latin typeface="Segoe UI Light" panose="020B0502040204020203" pitchFamily="34" charset="0"/>
                          <a:cs typeface="Segoe UI Light" panose="020B0502040204020203" pitchFamily="34" charset="0"/>
                        </a:rPr>
                        <a:t>Using a </a:t>
                      </a:r>
                      <a:r>
                        <a:rPr lang="en-US" sz="1800" b="0" dirty="0" err="1">
                          <a:solidFill>
                            <a:schemeClr val="tx1"/>
                          </a:solidFill>
                          <a:latin typeface="Segoe UI Light" panose="020B0502040204020203" pitchFamily="34" charset="0"/>
                          <a:cs typeface="Segoe UI Light" panose="020B0502040204020203" pitchFamily="34" charset="0"/>
                        </a:rPr>
                        <a:t>PScustomObject</a:t>
                      </a:r>
                      <a:endParaRPr lang="en-US" sz="1800" b="0" dirty="0">
                        <a:solidFill>
                          <a:schemeClr val="tx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19207486"/>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endParaRPr kumimoji="0" lang="en-US" sz="18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987835165"/>
                  </a:ext>
                </a:extLst>
              </a:tr>
            </a:tbl>
          </a:graphicData>
        </a:graphic>
      </p:graphicFrame>
      <p:sp>
        <p:nvSpPr>
          <p:cNvPr id="2" name="Title 1"/>
          <p:cNvSpPr>
            <a:spLocks noGrp="1"/>
          </p:cNvSpPr>
          <p:nvPr>
            <p:ph type="title"/>
          </p:nvPr>
        </p:nvSpPr>
        <p:spPr/>
        <p:txBody>
          <a:bodyPr lIns="0" tIns="0" rIns="0" bIns="0" anchor="t">
            <a:noAutofit/>
          </a:bodyPr>
          <a:lstStyle/>
          <a:p>
            <a:r>
              <a:rPr lang="en-AU"/>
              <a:t>Simplification and Standardization</a:t>
            </a:r>
            <a:br>
              <a:rPr lang="en-AU"/>
            </a:br>
            <a:endParaRPr lang="en-AU" dirty="0"/>
          </a:p>
        </p:txBody>
      </p:sp>
      <p:sp>
        <p:nvSpPr>
          <p:cNvPr id="3" name="Subtitle 2">
            <a:extLst>
              <a:ext uri="{FF2B5EF4-FFF2-40B4-BE49-F238E27FC236}">
                <a16:creationId xmlns:a16="http://schemas.microsoft.com/office/drawing/2014/main" id="{09052BBA-DEDC-43E7-9954-783467F4C5C1}"/>
              </a:ext>
            </a:extLst>
          </p:cNvPr>
          <p:cNvSpPr>
            <a:spLocks noGrp="1"/>
          </p:cNvSpPr>
          <p:nvPr>
            <p:ph type="subTitle" idx="1"/>
          </p:nvPr>
        </p:nvSpPr>
        <p:spPr/>
        <p:txBody>
          <a:bodyPr/>
          <a:lstStyle/>
          <a:p>
            <a:r>
              <a:rPr lang="en-US" dirty="0"/>
              <a:t>Using a </a:t>
            </a:r>
            <a:r>
              <a:rPr lang="en-US" dirty="0" err="1"/>
              <a:t>PScustomObject</a:t>
            </a:r>
            <a:endParaRPr lang="en-US" dirty="0"/>
          </a:p>
        </p:txBody>
      </p:sp>
      <p:sp>
        <p:nvSpPr>
          <p:cNvPr id="8" name="Code Box">
            <a:extLst>
              <a:ext uri="{FF2B5EF4-FFF2-40B4-BE49-F238E27FC236}">
                <a16:creationId xmlns:a16="http://schemas.microsoft.com/office/drawing/2014/main" id="{B3A62C29-0C8E-4F48-A397-B310D58E485D}"/>
              </a:ext>
            </a:extLst>
          </p:cNvPr>
          <p:cNvSpPr/>
          <p:nvPr>
            <p:custDataLst>
              <p:tags r:id="rId1"/>
            </p:custDataLst>
          </p:nvPr>
        </p:nvSpPr>
        <p:spPr>
          <a:xfrm>
            <a:off x="655638" y="1408113"/>
            <a:ext cx="10880725" cy="4819654"/>
          </a:xfrm>
          <a:prstGeom prst="rect">
            <a:avLst/>
          </a:prstGeom>
          <a:solidFill>
            <a:srgbClr val="012456"/>
          </a:solidFill>
        </p:spPr>
        <p:txBody>
          <a:bodyPr wrap="square">
            <a:noAutofit/>
          </a:bodyPr>
          <a:lstStyle/>
          <a:p>
            <a:r>
              <a:rPr lang="en-US" sz="2000" dirty="0">
                <a:solidFill>
                  <a:srgbClr val="FF4500"/>
                </a:solidFill>
                <a:latin typeface="Lucida Console" panose="020B0609040504020204" pitchFamily="49" charset="0"/>
              </a:rPr>
              <a:t>$person</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pscustomobject</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Name</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"Kory"</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age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E4C4"/>
                </a:solidFill>
                <a:latin typeface="Lucida Console" panose="020B0609040504020204" pitchFamily="49" charset="0"/>
              </a:rPr>
              <a:t>29</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Office</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"Home"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Title</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"PFE"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Planet</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"Earth"</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Dimension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"c137"</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pPr>
              <a:lnSpc>
                <a:spcPct val="107000"/>
              </a:lnSpc>
            </a:pP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person</a:t>
            </a:r>
            <a:r>
              <a:rPr lang="en-US" sz="2000" dirty="0" err="1">
                <a:solidFill>
                  <a:srgbClr val="F5F5F5"/>
                </a:solidFill>
                <a:latin typeface="Lucida Console" panose="020B0609040504020204" pitchFamily="49" charset="0"/>
              </a:rPr>
              <a:t>.GetType</a:t>
            </a:r>
            <a:r>
              <a:rPr lang="en-US" sz="2000" dirty="0">
                <a:solidFill>
                  <a:srgbClr val="F5F5F5"/>
                </a:solidFill>
                <a:latin typeface="Lucida Console" panose="020B0609040504020204" pitchFamily="49" charset="0"/>
              </a:rPr>
              <a:t>().</a:t>
            </a:r>
            <a:r>
              <a:rPr lang="en-US" sz="2000" dirty="0" err="1">
                <a:solidFill>
                  <a:srgbClr val="F5F5F5"/>
                </a:solidFill>
                <a:latin typeface="Lucida Console" panose="020B0609040504020204" pitchFamily="49" charset="0"/>
              </a:rPr>
              <a:t>fullname</a:t>
            </a:r>
            <a:endParaRPr lang="en-US" sz="2000" dirty="0">
              <a:solidFill>
                <a:srgbClr val="F5F5F5"/>
              </a:solidFill>
              <a:latin typeface="Lucida Console" panose="020B0609040504020204" pitchFamily="49" charset="0"/>
            </a:endParaRPr>
          </a:p>
          <a:p>
            <a:pPr>
              <a:lnSpc>
                <a:spcPct val="107000"/>
              </a:lnSpc>
            </a:pPr>
            <a:endParaRPr lang="en-US" sz="2000" dirty="0">
              <a:solidFill>
                <a:srgbClr val="F5F5F5"/>
              </a:solidFill>
              <a:latin typeface="Lucida Console" panose="020B0609040504020204" pitchFamily="49" charset="0"/>
            </a:endParaRPr>
          </a:p>
          <a:p>
            <a:pPr>
              <a:lnSpc>
                <a:spcPct val="107000"/>
              </a:lnSpc>
            </a:pPr>
            <a:r>
              <a:rPr lang="en-US" sz="2000" dirty="0" err="1">
                <a:solidFill>
                  <a:srgbClr val="F5F5F5"/>
                </a:solidFill>
                <a:latin typeface="Lucida Console" panose="020B0609040504020204" pitchFamily="49" charset="0"/>
              </a:rPr>
              <a:t>System.Management.Automation.PSCustomObject</a:t>
            </a:r>
            <a:r>
              <a:rPr lang="en-US" sz="2000" dirty="0">
                <a:solidFill>
                  <a:srgbClr val="F5F5F5"/>
                </a:solidFill>
                <a:latin typeface="Lucida Console" panose="020B0609040504020204" pitchFamily="49" charset="0"/>
              </a:rPr>
              <a:t> </a:t>
            </a:r>
            <a:endParaRPr lang="en-US" sz="2000" dirty="0">
              <a:solidFill>
                <a:srgbClr val="EE82EE"/>
              </a:solidFill>
              <a:latin typeface="Lucida Console" panose="020B0609040504020204" pitchFamily="49" charset="0"/>
            </a:endParaRPr>
          </a:p>
        </p:txBody>
      </p:sp>
      <p:sp>
        <p:nvSpPr>
          <p:cNvPr id="17" name="Speech Bubble: Rectangle 16">
            <a:extLst>
              <a:ext uri="{FF2B5EF4-FFF2-40B4-BE49-F238E27FC236}">
                <a16:creationId xmlns:a16="http://schemas.microsoft.com/office/drawing/2014/main" id="{F5BD58AA-92FE-45D4-AA72-9C79D8727650}"/>
              </a:ext>
            </a:extLst>
          </p:cNvPr>
          <p:cNvSpPr/>
          <p:nvPr/>
        </p:nvSpPr>
        <p:spPr>
          <a:xfrm>
            <a:off x="6852604" y="1408113"/>
            <a:ext cx="4683760" cy="1835666"/>
          </a:xfrm>
          <a:prstGeom prst="wedgeRectCallout">
            <a:avLst>
              <a:gd name="adj1" fmla="val -57647"/>
              <a:gd name="adj2" fmla="val 132496"/>
            </a:avLst>
          </a:prstGeom>
          <a:solidFill>
            <a:srgbClr val="008080"/>
          </a:solidFill>
          <a:ln w="12700" cap="flat" cmpd="sng" algn="ctr">
            <a:solidFill>
              <a:srgbClr val="008080"/>
            </a:solidFill>
            <a:prstDash val="solid"/>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t>Annoying / Unclear</a:t>
            </a:r>
          </a:p>
          <a:p>
            <a:pPr marL="457200" indent="-457200">
              <a:buFont typeface="Arial" panose="020B0604020202020204" pitchFamily="34" charset="0"/>
              <a:buChar char="•"/>
            </a:pPr>
            <a:r>
              <a:rPr lang="en-US" sz="2000" dirty="0" err="1"/>
              <a:t>Pscustomobject</a:t>
            </a:r>
            <a:r>
              <a:rPr lang="en-US" sz="2000" dirty="0"/>
              <a:t> returned</a:t>
            </a:r>
          </a:p>
          <a:p>
            <a:pPr marL="457200" indent="-457200">
              <a:buFont typeface="Arial" panose="020B0604020202020204" pitchFamily="34" charset="0"/>
              <a:buChar char="•"/>
            </a:pPr>
            <a:r>
              <a:rPr lang="en-US" sz="2000" dirty="0" err="1"/>
              <a:t>Pscustomobject</a:t>
            </a:r>
            <a:r>
              <a:rPr lang="en-US" sz="2000" dirty="0"/>
              <a:t> full name</a:t>
            </a:r>
          </a:p>
          <a:p>
            <a:pPr marL="457200" indent="-457200">
              <a:buFont typeface="Arial" panose="020B0604020202020204" pitchFamily="34" charset="0"/>
              <a:buChar char="•"/>
            </a:pPr>
            <a:r>
              <a:rPr lang="en-US" sz="2000" dirty="0"/>
              <a:t>Hard to reuse / duplicate</a:t>
            </a:r>
          </a:p>
        </p:txBody>
      </p:sp>
    </p:spTree>
    <p:extLst>
      <p:ext uri="{BB962C8B-B14F-4D97-AF65-F5344CB8AC3E}">
        <p14:creationId xmlns:p14="http://schemas.microsoft.com/office/powerpoint/2010/main" val="5068905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chor="t">
            <a:noAutofit/>
          </a:bodyPr>
          <a:lstStyle/>
          <a:p>
            <a:r>
              <a:rPr lang="en-AU" dirty="0"/>
              <a:t>Simplification and Standardization (Continued)</a:t>
            </a:r>
            <a:br>
              <a:rPr lang="en-AU" dirty="0"/>
            </a:br>
            <a:endParaRPr lang="en-AU" dirty="0"/>
          </a:p>
        </p:txBody>
      </p:sp>
      <p:sp>
        <p:nvSpPr>
          <p:cNvPr id="3" name="Subtitle 2">
            <a:extLst>
              <a:ext uri="{FF2B5EF4-FFF2-40B4-BE49-F238E27FC236}">
                <a16:creationId xmlns:a16="http://schemas.microsoft.com/office/drawing/2014/main" id="{F7A83A09-A5E9-4EE3-AEEE-51A9E5B78A2E}"/>
              </a:ext>
            </a:extLst>
          </p:cNvPr>
          <p:cNvSpPr>
            <a:spLocks noGrp="1"/>
          </p:cNvSpPr>
          <p:nvPr>
            <p:ph type="subTitle" idx="1"/>
          </p:nvPr>
        </p:nvSpPr>
        <p:spPr/>
        <p:txBody>
          <a:bodyPr/>
          <a:lstStyle/>
          <a:p>
            <a:r>
              <a:rPr lang="en-US" dirty="0"/>
              <a:t>Using a PowerShell Class</a:t>
            </a:r>
          </a:p>
        </p:txBody>
      </p:sp>
      <p:sp>
        <p:nvSpPr>
          <p:cNvPr id="8" name="Code Box">
            <a:extLst>
              <a:ext uri="{FF2B5EF4-FFF2-40B4-BE49-F238E27FC236}">
                <a16:creationId xmlns:a16="http://schemas.microsoft.com/office/drawing/2014/main" id="{E81F5DBA-D464-437E-A2A9-DCC72AF627C1}"/>
              </a:ext>
            </a:extLst>
          </p:cNvPr>
          <p:cNvSpPr/>
          <p:nvPr>
            <p:custDataLst>
              <p:tags r:id="rId1"/>
            </p:custDataLst>
          </p:nvPr>
        </p:nvSpPr>
        <p:spPr>
          <a:xfrm>
            <a:off x="655638" y="1408113"/>
            <a:ext cx="10880725" cy="4819650"/>
          </a:xfrm>
          <a:prstGeom prst="rect">
            <a:avLst/>
          </a:prstGeom>
          <a:solidFill>
            <a:srgbClr val="012456"/>
          </a:solidFill>
        </p:spPr>
        <p:txBody>
          <a:bodyPr wrap="square">
            <a:noAutofit/>
          </a:bodyPr>
          <a:lstStyle/>
          <a:p>
            <a:r>
              <a:rPr lang="en-US" sz="2000" dirty="0">
                <a:solidFill>
                  <a:srgbClr val="FF4500"/>
                </a:solidFill>
                <a:latin typeface="Lucida Console" panose="020B0609040504020204" pitchFamily="49" charset="0"/>
              </a:rPr>
              <a:t>$person</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person</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new(</a:t>
            </a:r>
            <a:r>
              <a:rPr lang="en-US" sz="2000" dirty="0">
                <a:solidFill>
                  <a:srgbClr val="DB7093"/>
                </a:solidFill>
                <a:latin typeface="Lucida Console" panose="020B0609040504020204" pitchFamily="49" charset="0"/>
              </a:rPr>
              <a:t>"Kory"</a:t>
            </a:r>
            <a:r>
              <a:rPr lang="en-US" sz="2000" dirty="0">
                <a:solidFill>
                  <a:srgbClr val="D3D3D3"/>
                </a:solidFill>
                <a:latin typeface="Lucida Console" panose="020B0609040504020204" pitchFamily="49" charset="0"/>
              </a:rPr>
              <a:t>,</a:t>
            </a:r>
            <a:r>
              <a:rPr lang="en-US" sz="2000" dirty="0">
                <a:solidFill>
                  <a:srgbClr val="FFE4C4"/>
                </a:solidFill>
                <a:latin typeface="Lucida Console" panose="020B0609040504020204" pitchFamily="49" charset="0"/>
              </a:rPr>
              <a:t>29</a:t>
            </a:r>
            <a:r>
              <a:rPr lang="en-US" sz="2000" dirty="0">
                <a:solidFill>
                  <a:srgbClr val="D3D3D3"/>
                </a:solidFill>
                <a:latin typeface="Lucida Console" panose="020B0609040504020204" pitchFamily="49" charset="0"/>
              </a:rPr>
              <a:t>,</a:t>
            </a:r>
            <a:r>
              <a:rPr lang="en-US" sz="2000" dirty="0">
                <a:solidFill>
                  <a:srgbClr val="DB7093"/>
                </a:solidFill>
                <a:latin typeface="Lucida Console" panose="020B0609040504020204" pitchFamily="49" charset="0"/>
              </a:rPr>
              <a:t>"home"</a:t>
            </a:r>
            <a:r>
              <a:rPr lang="en-US" sz="2000" dirty="0">
                <a:solidFill>
                  <a:srgbClr val="D3D3D3"/>
                </a:solidFill>
                <a:latin typeface="Lucida Console" panose="020B0609040504020204" pitchFamily="49" charset="0"/>
              </a:rPr>
              <a:t>,</a:t>
            </a:r>
            <a:r>
              <a:rPr lang="en-US" sz="2000" dirty="0">
                <a:solidFill>
                  <a:srgbClr val="DB7093"/>
                </a:solidFill>
                <a:latin typeface="Lucida Console" panose="020B0609040504020204" pitchFamily="49" charset="0"/>
              </a:rPr>
              <a:t>"PFE"</a:t>
            </a:r>
            <a:r>
              <a:rPr lang="en-US" sz="2000" dirty="0">
                <a:solidFill>
                  <a:srgbClr val="D3D3D3"/>
                </a:solidFill>
                <a:latin typeface="Lucida Console" panose="020B0609040504020204" pitchFamily="49" charset="0"/>
              </a:rPr>
              <a:t>,</a:t>
            </a:r>
            <a:r>
              <a:rPr lang="en-US" sz="2000" dirty="0">
                <a:solidFill>
                  <a:srgbClr val="DB7093"/>
                </a:solidFill>
                <a:latin typeface="Lucida Console" panose="020B0609040504020204" pitchFamily="49" charset="0"/>
              </a:rPr>
              <a:t>"Earth"</a:t>
            </a:r>
            <a:r>
              <a:rPr lang="en-US" sz="2000" dirty="0">
                <a:solidFill>
                  <a:srgbClr val="D3D3D3"/>
                </a:solidFill>
                <a:latin typeface="Lucida Console" panose="020B0609040504020204" pitchFamily="49" charset="0"/>
              </a:rPr>
              <a:t>,</a:t>
            </a:r>
            <a:r>
              <a:rPr lang="en-US" sz="2000" dirty="0">
                <a:solidFill>
                  <a:srgbClr val="DB7093"/>
                </a:solidFill>
                <a:latin typeface="Lucida Console" panose="020B0609040504020204" pitchFamily="49" charset="0"/>
              </a:rPr>
              <a:t>"C137"</a:t>
            </a:r>
            <a:r>
              <a:rPr lang="en-US" sz="2000" dirty="0">
                <a:solidFill>
                  <a:srgbClr val="F5F5F5"/>
                </a:solidFill>
                <a:latin typeface="Lucida Console" panose="020B0609040504020204" pitchFamily="49" charset="0"/>
              </a:rPr>
              <a:t>)</a:t>
            </a:r>
          </a:p>
          <a:p>
            <a:pPr lvl="0" defTabSz="914367">
              <a:defRPr/>
            </a:pP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$person</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GM </a:t>
            </a:r>
          </a:p>
          <a:p>
            <a:pPr lvl="0" defTabSz="914367">
              <a:defRPr/>
            </a:pP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TypeName: person</a:t>
            </a: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Name        </a:t>
            </a:r>
            <a:r>
              <a:rPr lang="en-US" sz="2000" dirty="0" err="1">
                <a:solidFill>
                  <a:srgbClr val="F5F5F5"/>
                </a:solidFill>
                <a:latin typeface="Lucida Console" panose="020B0609040504020204" pitchFamily="49" charset="0"/>
              </a:rPr>
              <a:t>MemberType</a:t>
            </a:r>
            <a:r>
              <a:rPr lang="en-US" sz="2000" dirty="0">
                <a:solidFill>
                  <a:srgbClr val="F5F5F5"/>
                </a:solidFill>
                <a:latin typeface="Lucida Console" panose="020B0609040504020204" pitchFamily="49" charset="0"/>
              </a:rPr>
              <a:t> Definition                    </a:t>
            </a:r>
          </a:p>
          <a:p>
            <a:r>
              <a:rPr lang="en-US" sz="2000" dirty="0">
                <a:solidFill>
                  <a:srgbClr val="F5F5F5"/>
                </a:solidFill>
                <a:latin typeface="Lucida Console" panose="020B0609040504020204" pitchFamily="49" charset="0"/>
              </a:rPr>
              <a:t>----        ---------- ----------                    </a:t>
            </a: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age         Property   int age {</a:t>
            </a:r>
            <a:r>
              <a:rPr lang="en-US" sz="2000" dirty="0" err="1">
                <a:solidFill>
                  <a:srgbClr val="F5F5F5"/>
                </a:solidFill>
                <a:latin typeface="Lucida Console" panose="020B0609040504020204" pitchFamily="49" charset="0"/>
              </a:rPr>
              <a:t>get;set</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dimension   Property   string dimension {</a:t>
            </a:r>
            <a:r>
              <a:rPr lang="en-US" sz="2000" dirty="0" err="1">
                <a:solidFill>
                  <a:srgbClr val="F5F5F5"/>
                </a:solidFill>
                <a:latin typeface="Lucida Console" panose="020B0609040504020204" pitchFamily="49" charset="0"/>
              </a:rPr>
              <a:t>get;set</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Name        Property   string Name {</a:t>
            </a:r>
            <a:r>
              <a:rPr lang="en-US" sz="2000" dirty="0" err="1">
                <a:solidFill>
                  <a:srgbClr val="F5F5F5"/>
                </a:solidFill>
                <a:latin typeface="Lucida Console" panose="020B0609040504020204" pitchFamily="49" charset="0"/>
              </a:rPr>
              <a:t>get;set</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Office      Property   string Office {</a:t>
            </a:r>
            <a:r>
              <a:rPr lang="en-US" sz="2000" dirty="0" err="1">
                <a:solidFill>
                  <a:srgbClr val="F5F5F5"/>
                </a:solidFill>
                <a:latin typeface="Lucida Console" panose="020B0609040504020204" pitchFamily="49" charset="0"/>
              </a:rPr>
              <a:t>get;set</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planet      Property   string planet {</a:t>
            </a:r>
            <a:r>
              <a:rPr lang="en-US" sz="2000" dirty="0" err="1">
                <a:solidFill>
                  <a:srgbClr val="F5F5F5"/>
                </a:solidFill>
                <a:latin typeface="Lucida Console" panose="020B0609040504020204" pitchFamily="49" charset="0"/>
              </a:rPr>
              <a:t>get;set</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title       Property   string title {</a:t>
            </a:r>
            <a:r>
              <a:rPr lang="en-US" sz="2000" dirty="0" err="1">
                <a:solidFill>
                  <a:srgbClr val="F5F5F5"/>
                </a:solidFill>
                <a:latin typeface="Lucida Console" panose="020B0609040504020204" pitchFamily="49" charset="0"/>
              </a:rPr>
              <a:t>get;set</a:t>
            </a:r>
            <a:r>
              <a:rPr lang="en-US" sz="2000" dirty="0">
                <a:solidFill>
                  <a:srgbClr val="F5F5F5"/>
                </a:solidFill>
                <a:latin typeface="Lucida Console" panose="020B0609040504020204" pitchFamily="49" charset="0"/>
              </a:rPr>
              <a:t>;}  </a:t>
            </a:r>
          </a:p>
        </p:txBody>
      </p:sp>
      <p:sp>
        <p:nvSpPr>
          <p:cNvPr id="19" name="Speech Bubble: Rectangle 18">
            <a:extLst>
              <a:ext uri="{FF2B5EF4-FFF2-40B4-BE49-F238E27FC236}">
                <a16:creationId xmlns:a16="http://schemas.microsoft.com/office/drawing/2014/main" id="{1C8DEFCF-7141-43BB-8CE6-BB96EDE7F392}"/>
              </a:ext>
            </a:extLst>
          </p:cNvPr>
          <p:cNvSpPr/>
          <p:nvPr/>
        </p:nvSpPr>
        <p:spPr>
          <a:xfrm>
            <a:off x="7323682" y="2133600"/>
            <a:ext cx="4212680" cy="1818089"/>
          </a:xfrm>
          <a:prstGeom prst="wedgeRectCallout">
            <a:avLst>
              <a:gd name="adj1" fmla="val -141915"/>
              <a:gd name="adj2" fmla="val -9922"/>
            </a:avLst>
          </a:prstGeom>
          <a:solidFill>
            <a:srgbClr val="008080"/>
          </a:solidFill>
          <a:ln w="12700" cap="flat" cmpd="sng" algn="ctr">
            <a:solidFill>
              <a:srgbClr val="008080"/>
            </a:solidFill>
            <a:prstDash val="solid"/>
            <a:miter lim="800000"/>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dirty="0"/>
              <a:t>Concise/Precise</a:t>
            </a:r>
          </a:p>
          <a:p>
            <a:pPr marL="457200" indent="-457200">
              <a:buFont typeface="Arial" panose="020B0604020202020204" pitchFamily="34" charset="0"/>
              <a:buChar char="•"/>
            </a:pPr>
            <a:r>
              <a:rPr lang="en-US" sz="2000" dirty="0"/>
              <a:t>Objects Class returned</a:t>
            </a:r>
          </a:p>
          <a:p>
            <a:pPr marL="457200" indent="-457200">
              <a:buFont typeface="Arial" panose="020B0604020202020204" pitchFamily="34" charset="0"/>
              <a:buChar char="•"/>
            </a:pPr>
            <a:r>
              <a:rPr lang="en-US" sz="2000" dirty="0"/>
              <a:t>Objects Class full name</a:t>
            </a:r>
          </a:p>
          <a:p>
            <a:pPr marL="457200" indent="-457200">
              <a:buFont typeface="Arial" panose="020B0604020202020204" pitchFamily="34" charset="0"/>
              <a:buChar char="•"/>
            </a:pPr>
            <a:r>
              <a:rPr lang="en-US" sz="2000" dirty="0"/>
              <a:t>easy to reuse / duplicate</a:t>
            </a:r>
          </a:p>
        </p:txBody>
      </p:sp>
    </p:spTree>
    <p:extLst>
      <p:ext uri="{BB962C8B-B14F-4D97-AF65-F5344CB8AC3E}">
        <p14:creationId xmlns:p14="http://schemas.microsoft.com/office/powerpoint/2010/main" val="8436170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9FCAAE-EC6D-4892-9EF5-B625BDDE0056}"/>
              </a:ext>
            </a:extLst>
          </p:cNvPr>
          <p:cNvSpPr>
            <a:spLocks noGrp="1"/>
          </p:cNvSpPr>
          <p:nvPr>
            <p:ph type="title"/>
          </p:nvPr>
        </p:nvSpPr>
        <p:spPr/>
        <p:txBody>
          <a:bodyPr/>
          <a:lstStyle/>
          <a:p>
            <a:r>
              <a:rPr lang="en-US"/>
              <a:t>The Person Class</a:t>
            </a:r>
            <a:endParaRPr lang="en-US" dirty="0"/>
          </a:p>
        </p:txBody>
      </p:sp>
      <p:sp>
        <p:nvSpPr>
          <p:cNvPr id="2" name="Subtitle 1">
            <a:extLst>
              <a:ext uri="{FF2B5EF4-FFF2-40B4-BE49-F238E27FC236}">
                <a16:creationId xmlns:a16="http://schemas.microsoft.com/office/drawing/2014/main" id="{5DECA889-6945-436A-8EF8-1820E86CEC8C}"/>
              </a:ext>
            </a:extLst>
          </p:cNvPr>
          <p:cNvSpPr>
            <a:spLocks noGrp="1"/>
          </p:cNvSpPr>
          <p:nvPr>
            <p:ph type="subTitle" idx="1"/>
          </p:nvPr>
        </p:nvSpPr>
        <p:spPr/>
        <p:txBody>
          <a:bodyPr/>
          <a:lstStyle/>
          <a:p>
            <a:r>
              <a:rPr lang="en-US" dirty="0"/>
              <a:t>A PowerShell Person class in its simple form</a:t>
            </a:r>
          </a:p>
        </p:txBody>
      </p:sp>
      <p:sp>
        <p:nvSpPr>
          <p:cNvPr id="7" name="Code Box">
            <a:extLst>
              <a:ext uri="{FF2B5EF4-FFF2-40B4-BE49-F238E27FC236}">
                <a16:creationId xmlns:a16="http://schemas.microsoft.com/office/drawing/2014/main" id="{EA28F993-6DD0-4302-847A-F0ED2AE8C72B}"/>
              </a:ext>
            </a:extLst>
          </p:cNvPr>
          <p:cNvSpPr/>
          <p:nvPr>
            <p:custDataLst>
              <p:tags r:id="rId1"/>
            </p:custDataLst>
          </p:nvPr>
        </p:nvSpPr>
        <p:spPr>
          <a:xfrm>
            <a:off x="655638" y="1408113"/>
            <a:ext cx="10880725" cy="4819652"/>
          </a:xfrm>
          <a:prstGeom prst="rect">
            <a:avLst/>
          </a:prstGeom>
          <a:solidFill>
            <a:srgbClr val="012456"/>
          </a:solidFill>
        </p:spPr>
        <p:txBody>
          <a:bodyPr wrap="square">
            <a:noAutofit/>
          </a:bodyPr>
          <a:lstStyle/>
          <a:p>
            <a:r>
              <a:rPr lang="en-US" sz="2000" dirty="0">
                <a:latin typeface="Lucida Console" panose="020B0609040504020204" pitchFamily="49" charset="0"/>
              </a:rPr>
              <a:t> </a:t>
            </a:r>
            <a:r>
              <a:rPr lang="en-US" sz="2000" dirty="0">
                <a:solidFill>
                  <a:srgbClr val="E0FFFF"/>
                </a:solidFill>
                <a:latin typeface="Lucida Console" panose="020B0609040504020204" pitchFamily="49" charset="0"/>
              </a:rPr>
              <a:t>class</a:t>
            </a:r>
            <a:r>
              <a:rPr lang="en-US" sz="2000" dirty="0">
                <a:solidFill>
                  <a:srgbClr val="F5F5F5"/>
                </a:solidFill>
                <a:latin typeface="Lucida Console" panose="020B0609040504020204" pitchFamily="49" charset="0"/>
              </a:rPr>
              <a:t> </a:t>
            </a:r>
            <a:r>
              <a:rPr lang="en-US" sz="2000" dirty="0">
                <a:solidFill>
                  <a:srgbClr val="8FBC8F"/>
                </a:solidFill>
                <a:latin typeface="Lucida Console" panose="020B0609040504020204" pitchFamily="49" charset="0"/>
              </a:rPr>
              <a:t>person</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$Name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int32</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$age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$Office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$title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$planet</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$dimension</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a:t>
            </a:r>
            <a:endParaRPr lang="en-US" sz="2000" dirty="0">
              <a:solidFill>
                <a:srgbClr val="EE82EE"/>
              </a:solidFill>
              <a:latin typeface="Lucida Console" panose="020B0609040504020204" pitchFamily="49" charset="0"/>
            </a:endParaRPr>
          </a:p>
        </p:txBody>
      </p:sp>
    </p:spTree>
    <p:extLst>
      <p:ext uri="{BB962C8B-B14F-4D97-AF65-F5344CB8AC3E}">
        <p14:creationId xmlns:p14="http://schemas.microsoft.com/office/powerpoint/2010/main" val="10510020"/>
      </p:ext>
    </p:extLst>
  </p:cSld>
  <p:clrMapOvr>
    <a:masterClrMapping/>
  </p:clrMapOvr>
  <p:transition spd="slow"/>
</p:sld>
</file>

<file path=ppt/slides/slide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Classes Introduction</a:t>
            </a:r>
          </a:p>
        </p:txBody>
      </p:sp>
      <p:pic>
        <p:nvPicPr>
          <p:cNvPr id="8"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6BE6E135-EFEC-40D8-BD6E-DD010238688D}"/>
              </a:ext>
            </a:extLst>
          </p:cNvPr>
          <p:cNvPicPr>
            <a:picLocks noGrp="1" noChangeAspect="1"/>
          </p:cNvPicPr>
          <p:nvPr>
            <p:ph type="pic" sz="quarter" idx="15"/>
            <p:custDataLst>
              <p:tags r:id="rId2"/>
            </p:custDataLst>
          </p:nvPr>
        </p:nvPicPr>
        <p:blipFill rotWithShape="1">
          <a:blip r:embed="rId5" cstate="screen">
            <a:extLst>
              <a:ext uri="{28A0092B-C50C-407E-A947-70E740481C1C}">
                <a14:useLocalDpi xmlns:a14="http://schemas.microsoft.com/office/drawing/2010/main"/>
              </a:ext>
            </a:extLst>
          </a:blip>
          <a:srcRect l="6006" r="6006"/>
          <a:stretch/>
        </p:blipFill>
        <p:spPr>
          <a:prstGeom prst="rect">
            <a:avLst/>
          </a:prstGeom>
        </p:spPr>
      </p:pic>
    </p:spTree>
    <p:custDataLst>
      <p:tags r:id="rId1"/>
    </p:custDataLst>
    <p:extLst>
      <p:ext uri="{BB962C8B-B14F-4D97-AF65-F5344CB8AC3E}">
        <p14:creationId xmlns:p14="http://schemas.microsoft.com/office/powerpoint/2010/main" val="4020799698"/>
      </p:ext>
    </p:extLst>
  </p:cSld>
  <p:clrMapOvr>
    <a:masterClrMapping/>
  </p:clrMapOvr>
  <p:transition spd="slow"/>
</p:sld>
</file>

<file path=ppt/slides/slide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47544440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10.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23:30:40"/>
  <p:tag name="MIO_DBID" val="12B0C59E-2253-4124-A5E9-470ADF4CB168"/>
  <p:tag name="MIO_LASTDOWNLOADED" val="09.12.2019 18:35:48"/>
  <p:tag name="MIO_OBJECTNAME" val="Demonstration"/>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12"/>
  <p:tag name="MIO_OBJECTNAME" val="EDU19_HigherEdComputerLab_007"/>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7.02.2020 20:02:02"/>
  <p:tag name="MIO_OBJECTNAME" val="Questions Option 2"/>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23:30:40"/>
  <p:tag name="MIO_DBID" val="12B0C59E-2253-4124-A5E9-470ADF4CB168"/>
  <p:tag name="MIO_LASTDOWNLOADED" val="09.12.2019 18:51:45"/>
  <p:tag name="MIO_OBJECTNAME" val="Demonstration"/>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18"/>
  <p:tag name="MIO_OBJECTNAME" val="EDU19_HigherEdComputerLab_007"/>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14.01.2020 14:39:52"/>
  <p:tag name="MIO_OBJECTNAME" val="Questions Option 2"/>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23:30:40"/>
  <p:tag name="MIO_DBID" val="12B0C59E-2253-4124-A5E9-470ADF4CB168"/>
  <p:tag name="MIO_LASTDOWNLOADED" val="09.12.2019 18:51:19"/>
  <p:tag name="MIO_OBJECTNAME" val="Demonstration"/>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25"/>
  <p:tag name="MIO_OBJECTNAME" val="EDU19_HigherEdComputerLab_007"/>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14.01.2020 14:39:43"/>
  <p:tag name="MIO_OBJECTNAME" val="Questions Option 2"/>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23:30:40"/>
  <p:tag name="MIO_DBID" val="12B0C59E-2253-4124-A5E9-470ADF4CB168"/>
  <p:tag name="MIO_LASTDOWNLOADED" val="09.12.2019 18:50:43"/>
  <p:tag name="MIO_OBJECTNAME" val="Demonstration"/>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VERSION" val="27.09.2019 20:52:19"/>
  <p:tag name="MIO_DBID" val="12B0C59E-2253-4124-A5E9-470ADF4CB168"/>
  <p:tag name="MIO_LASTDOWNLOADED" val="09.12.2019 18:52:32"/>
  <p:tag name="MIO_OBJECTNAME" val="EDU19_HigherEdComputerLab_007"/>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14.01.2020 14:39:29"/>
  <p:tag name="MIO_OBJECTNAME" val="Questions Option 2"/>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21:57:26"/>
  <p:tag name="MIO_DBID" val="12B0C59E-2253-4124-A5E9-470ADF4CB168"/>
  <p:tag name="MIO_LASTDOWNLOADED" val="09.12.2019 18:50:22"/>
  <p:tag name="MIO_OBJECTNAME" val="Lab"/>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7.02.2020 19:31:39"/>
  <p:tag name="MIO_OBJECTNAME" val="Light Grey"/>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20:50:59"/>
  <p:tag name="MIO_DBID" val="12B0C59E-2253-4124-A5E9-470ADF4CB168"/>
  <p:tag name="MIO_LASTDOWNLOADED" val="09.12.2019 18:34:31"/>
  <p:tag name="MIO_OBJECTNAME" val="Objective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30:09"/>
  <p:tag name="MIO_OBJECTNAME" val="Code Box"/>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31:07"/>
  <p:tag name="MIO_OBJECTNAME" val="Code Box"/>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1:57:30"/>
  <p:tag name="MIO_DBID" val="12B0C59E-2253-4124-A5E9-470ADF4CB168"/>
  <p:tag name="MIO_LASTDOWNLOADED" val="14.01.2020 14:32:05"/>
  <p:tag name="MIO_OBJECTNAME" val="Code Box"/>
  <p:tag name="MIO_LASTEDITORNAME" val="Devid Treuling"/>
</p:tagLst>
</file>

<file path=ppt/theme/theme1.xml><?xml version="1.0" encoding="utf-8"?>
<a:theme xmlns:thm15="http://schemas.microsoft.com/office/thememl/2012/main"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2" ma:contentTypeDescription="Create a new document." ma:contentTypeScope="" ma:versionID="411f8dbfa59cee283d63b31959e752b1">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492dae4bbc73fa3e5f26ae1920f661a0"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E5E40EFC-3CC6-4F79-8FC9-C8BE072E52BF}">
  <ds:schemaRefs>
    <ds:schemaRef ds:uri="http://schemas.microsoft.com/office/2006/metadata/properties"/>
    <ds:schemaRef ds:uri="http://schemas.microsoft.com/office/infopath/2007/PartnerControls"/>
    <ds:schemaRef ds:uri="http://schemas.microsoft.com/sharepoint/v3"/>
    <ds:schemaRef ds:uri="cea7764e-6bf9-427d-be15-e74097e0a61c"/>
  </ds:schemaRefs>
</ds:datastoreItem>
</file>

<file path=customXml/itemProps2.xml><?xml version="1.0" encoding="utf-8"?>
<ds:datastoreItem xmlns:ds="http://schemas.openxmlformats.org/officeDocument/2006/customXml" ds:itemID="{391512A6-D362-468E-8DDC-EFB4EB469F7C}">
  <ds:schemaRefs>
    <ds:schemaRef ds:uri="http://schemas.microsoft.com/sharepoint/v3/contenttype/forms"/>
  </ds:schemaRefs>
</ds:datastoreItem>
</file>

<file path=customXml/itemProps3.xml><?xml version="1.0" encoding="utf-8"?>
<ds:datastoreItem xmlns:ds="http://schemas.openxmlformats.org/officeDocument/2006/customXml" ds:itemID="{83E03CBB-AEFA-4C14-BA46-67B7624404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90DEB8C-C00E-4B1C-B45B-737A9292CE09}">
  <ds:schemaRefs>
    <ds:schemaRef ds:uri="Strauss.PersonalizationDefinition"/>
  </ds:schemaRefs>
</ds:datastoreItem>
</file>

<file path=customXml/itemProps5.xml><?xml version="1.0" encoding="utf-8"?>
<ds:datastoreItem xmlns:ds="http://schemas.openxmlformats.org/officeDocument/2006/customXml" ds:itemID="{CD086AF5-CCD3-41C8-B98A-2B159789D38E}">
  <ds:schemaRefs>
    <ds:schemaRef ds:uri="Strauss.PersonalizationDefinition"/>
  </ds:schemaRefs>
</ds:datastoreItem>
</file>

<file path=customXml/itemProps6.xml><?xml version="1.0" encoding="utf-8"?>
<ds:datastoreItem xmlns:ds="http://schemas.openxmlformats.org/officeDocument/2006/customXml" ds:itemID="{EBCC33FC-94BB-4B1D-A4C6-D2E6A3A4B1FD}">
  <ds:schemaRefs>
    <ds:schemaRef ds:uri="Strauss.PersonalizationDefinition"/>
  </ds:schemaRefs>
</ds:datastoreItem>
</file>

<file path=customXml/itemProps7.xml><?xml version="1.0" encoding="utf-8"?>
<ds:datastoreItem xmlns:ds="http://schemas.openxmlformats.org/officeDocument/2006/customXml" ds:itemID="{DAF5AE9C-B8B2-4E01-A7C1-B46DBAD8C266}">
  <ds:schemaRefs>
    <ds:schemaRef ds:uri="Strauss.PersonalizationDefinition"/>
  </ds:schemaRefs>
</ds:datastoreItem>
</file>

<file path=customXml/itemProps8.xml><?xml version="1.0" encoding="utf-8"?>
<ds:datastoreItem xmlns:ds="http://schemas.openxmlformats.org/officeDocument/2006/customXml" ds:itemID="{882866F1-D0BF-4111-BE3C-A17A9672851E}">
  <ds:schemaRefs>
    <ds:schemaRef ds:uri="Strauss.PersonalizationDefinition"/>
  </ds:schemaRefs>
</ds:datastoreItem>
</file>

<file path=customXml/itemProps9.xml><?xml version="1.0" encoding="utf-8"?>
<ds:datastoreItem xmlns:ds="http://schemas.openxmlformats.org/officeDocument/2006/customXml" ds:itemID="{15CFF206-CD3B-4578-9840-0FBEA3AA8A33}">
  <ds:schemaRefs>
    <ds:schemaRef ds:uri="Strauss.PersonalizationDefinition"/>
  </ds:schemaRefs>
</ds:datastoreItem>
</file>

<file path=docProps/app.xml><?xml version="1.0" encoding="utf-8"?>
<Properties xmlns="http://schemas.openxmlformats.org/officeDocument/2006/extended-properties" xmlns:vt="http://schemas.openxmlformats.org/officeDocument/2006/docPropsVTypes">
  <TotalTime>277</TotalTime>
  <Words>5156</Words>
  <Application>Microsoft Office PowerPoint</Application>
  <PresentationFormat>Widescreen</PresentationFormat>
  <Paragraphs>1108</Paragraphs>
  <Slides>44</Slides>
  <Notes>43</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Calibri Light</vt:lpstr>
      <vt:lpstr>Comic Sans MS</vt:lpstr>
      <vt:lpstr>Consolas</vt:lpstr>
      <vt:lpstr>Lucida Console</vt:lpstr>
      <vt:lpstr>Segoe UI</vt:lpstr>
      <vt:lpstr>Segoe UI Light</vt:lpstr>
      <vt:lpstr>Segoe UI Semibold</vt:lpstr>
      <vt:lpstr>Wingdings</vt:lpstr>
      <vt:lpstr>Light Grey</vt:lpstr>
      <vt:lpstr>Classes</vt:lpstr>
      <vt:lpstr>Disclaimer</vt:lpstr>
      <vt:lpstr>Objectives</vt:lpstr>
      <vt:lpstr>Classes Overview</vt:lpstr>
      <vt:lpstr>Simplification and Standardization </vt:lpstr>
      <vt:lpstr>Simplification and Standardization (Continued) </vt:lpstr>
      <vt:lpstr>The Person Class</vt:lpstr>
      <vt:lpstr>Demonstration</vt:lpstr>
      <vt:lpstr>Questions?</vt:lpstr>
      <vt:lpstr>Class Basics</vt:lpstr>
      <vt:lpstr>Class Syntax</vt:lpstr>
      <vt:lpstr>Class Syntax cont.</vt:lpstr>
      <vt:lpstr>Class Syntax cont. (Continued)</vt:lpstr>
      <vt:lpstr>Creating an Instance of your Class</vt:lpstr>
      <vt:lpstr>Demonstration</vt:lpstr>
      <vt:lpstr>Questions?</vt:lpstr>
      <vt:lpstr>Doing More With Methods</vt:lpstr>
      <vt:lpstr>Class and their methods</vt:lpstr>
      <vt:lpstr>Simple Method</vt:lpstr>
      <vt:lpstr>Methods with Parameters</vt:lpstr>
      <vt:lpstr>Overloading a Method</vt:lpstr>
      <vt:lpstr>$This</vt:lpstr>
      <vt:lpstr>$This – example with Methods</vt:lpstr>
      <vt:lpstr>$This – example with Methods cont.</vt:lpstr>
      <vt:lpstr>$This</vt:lpstr>
      <vt:lpstr>$This - Example  with Properties</vt:lpstr>
      <vt:lpstr>Demonstration</vt:lpstr>
      <vt:lpstr>Questions?</vt:lpstr>
      <vt:lpstr>Advanced Object Features</vt:lpstr>
      <vt:lpstr>Classes – Advanced features </vt:lpstr>
      <vt:lpstr>Basic Constructors</vt:lpstr>
      <vt:lpstr>Constructor Overloads</vt:lpstr>
      <vt:lpstr>Static members</vt:lpstr>
      <vt:lpstr>Hidden Members </vt:lpstr>
      <vt:lpstr>Hidden Members (Continued) </vt:lpstr>
      <vt:lpstr>Inheritance </vt:lpstr>
      <vt:lpstr>Inheritance - Example</vt:lpstr>
      <vt:lpstr>Enums </vt:lpstr>
      <vt:lpstr>Enums (Continued) </vt:lpstr>
      <vt:lpstr>Load into Scripts</vt:lpstr>
      <vt:lpstr>Demonstration</vt:lpstr>
      <vt:lpstr>Questions?</vt:lpstr>
      <vt:lpstr>PowerShell Classes</vt:lpstr>
      <vt:lpstr>Microsoft</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creator>Advanced Services Delivery</dc:creator>
  <lastModifiedBy>Advanced Services Delivery</lastModifiedBy>
  <revision>8</revision>
  <dcterms:created xsi:type="dcterms:W3CDTF">2019-12-16T15:53:12.0000000Z</dcterms:created>
  <dcterms:modified xsi:type="dcterms:W3CDTF">2020-03-02T12:22:45.0000000Z</dcterms:modified>
  <keywords>2002</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MSIP_Label_f42aa342-8706-4288-bd11-ebb85995028c_Enabled">
    <vt:lpwstr>True</vt:lpwstr>
  </op:property>
  <op:property fmtid="{D5CDD505-2E9C-101B-9397-08002B2CF9AE}" pid="3" name="MSIP_Label_f42aa342-8706-4288-bd11-ebb85995028c_SiteId">
    <vt:lpwstr>72f988bf-86f1-41af-91ab-2d7cd011db47</vt:lpwstr>
  </op:property>
  <op:property fmtid="{D5CDD505-2E9C-101B-9397-08002B2CF9AE}" pid="4" name="MSIP_Label_f42aa342-8706-4288-bd11-ebb85995028c_Owner">
    <vt:lpwstr/>
  </op:property>
  <op:property fmtid="{D5CDD505-2E9C-101B-9397-08002B2CF9AE}" pid="5" name="MSIP_Label_f42aa342-8706-4288-bd11-ebb85995028c_SetDate">
    <vt:lpwstr>2019-12-16T15:53:55.0302740Z</vt:lpwstr>
  </op:property>
  <op:property fmtid="{D5CDD505-2E9C-101B-9397-08002B2CF9AE}" pid="6" name="MSIP_Label_f42aa342-8706-4288-bd11-ebb85995028c_Name">
    <vt:lpwstr>General</vt:lpwstr>
  </op:property>
  <op:property fmtid="{D5CDD505-2E9C-101B-9397-08002B2CF9AE}" pid="7" name="MSIP_Label_f42aa342-8706-4288-bd11-ebb85995028c_Application">
    <vt:lpwstr>Microsoft Azure Information Protection</vt:lpwstr>
  </op:property>
  <op:property fmtid="{D5CDD505-2E9C-101B-9397-08002B2CF9AE}" pid="8" name="MSIP_Label_f42aa342-8706-4288-bd11-ebb85995028c_ActionId">
    <vt:lpwstr>a1fdc773-7bd3-4fa9-8526-68a0786e65aa</vt:lpwstr>
  </op:property>
  <op:property fmtid="{D5CDD505-2E9C-101B-9397-08002B2CF9AE}" pid="9" name="MSIP_Label_f42aa342-8706-4288-bd11-ebb85995028c_Extended_MSFT_Method">
    <vt:lpwstr>Automatic</vt:lpwstr>
  </op:property>
  <op:property fmtid="{D5CDD505-2E9C-101B-9397-08002B2CF9AE}" pid="10" name="Sensitivity">
    <vt:lpwstr>General</vt:lpwstr>
  </op:property>
  <op:property fmtid="{D5CDD505-2E9C-101B-9397-08002B2CF9AE}" pid="11" name="ContentTypeId">
    <vt:lpwstr>0x01010039A62E282DDA434E979CD3E03185182E</vt:lpwstr>
  </op:property>
</op:Properties>
</file>