
<file path=[Content_Types].xml><?xml version="1.0" encoding="utf-8"?>
<Types xmlns="http://schemas.openxmlformats.org/package/2006/content-types">
  <Default Extension="bin"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4.bin" ContentType="image/png"/>
  <Override PartName="/ppt/media/image5.bin" ContentType="image/svg+xml"/>
  <Override PartName="/ppt/media/image6.bin" ContentType="image/png"/>
  <Override PartName="/ppt/media/image7.bin" ContentType="image/svg+xml"/>
  <Override PartName="/ppt/media/image8.bin" ContentType="image/png"/>
  <Override PartName="/ppt/media/image9.bin" ContentType="image/svg+xml"/>
  <Override PartName="/ppt/media/image10.bin" ContentType="image/png"/>
  <Override PartName="/ppt/media/image11.bin" ContentType="image/svg+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2.bin" ContentType="image/png"/>
  <Override PartName="/ppt/media/image13.bin" ContentType="image/svg+xml"/>
  <Override PartName="/ppt/media/image14.bin" ContentType="image/png"/>
  <Override PartName="/ppt/media/image15.bin" ContentType="image/svg+xml"/>
  <Override PartName="/ppt/media/image16.bin" ContentType="image/png"/>
  <Override PartName="/ppt/media/image17.bin" ContentType="image/svg+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18.bin" ContentType="image/png"/>
  <Override PartName="/ppt/media/image19.bin" ContentType="image/svg+xml"/>
  <Override PartName="/ppt/media/image20.bin" ContentType="image/png"/>
  <Override PartName="/ppt/media/image21.bin" ContentType="image/svg+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media/image22.bin" ContentType="image/png"/>
  <Override PartName="/ppt/tags/tag26.xml" ContentType="application/vnd.openxmlformats-officedocument.presentationml.tags+xml"/>
  <Override PartName="/ppt/notesSlides/notesSlide15.xml" ContentType="application/vnd.openxmlformats-officedocument.presentationml.notesSlide+xml"/>
  <Override PartName="/ppt/media/image24.bin" ContentType="image/png"/>
  <Override PartName="/ppt/media/image25.bin" ContentType="image/png"/>
  <Override PartName="/ppt/media/image26.bin" ContentType="image/png"/>
  <Override PartName="/ppt/tags/tag27.xml" ContentType="application/vnd.openxmlformats-officedocument.presentationml.tags+xml"/>
  <Override PartName="/ppt/notesSlides/notesSlide16.xml" ContentType="application/vnd.openxmlformats-officedocument.presentationml.notesSlide+xml"/>
  <Override PartName="/ppt/media/image29.bin" ContentType="image/png"/>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30.bin" ContentType="image/png"/>
  <Override PartName="/ppt/media/image31.bin" ContentType="image/svg+xml"/>
  <Override PartName="/ppt/media/image32.bin" ContentType="image/png"/>
  <Override PartName="/ppt/media/image33.bin" ContentType="image/svg+xml"/>
  <Override PartName="/ppt/media/image34.bin" ContentType="image/png"/>
  <Override PartName="/ppt/media/image35.bin" ContentType="image/svg+xml"/>
  <Override PartName="/ppt/media/image36.bin" ContentType="image/png"/>
  <Override PartName="/ppt/media/image37.bin" ContentType="image/svg+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media/image38.bin" ContentType="image/png"/>
  <Override PartName="/ppt/media/image39.bin" ContentType="image/svg+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4.xml" ContentType="application/vnd.openxmlformats-officedocument.presentationml.notesSlide+xml"/>
  <Override PartName="/ppt/media/image40.bin" ContentType="image/png"/>
  <Override PartName="/ppt/tags/tag45.xml" ContentType="application/vnd.openxmlformats-officedocument.presentationml.tags+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12192000" cy="6858000"/>
  <p:notesSz cx="6858000" cy="9144000"/>
  <p:custDataLst>
    <p:tags r:id="rId46"/>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E96BA73C-2B1E-49C7-A94F-F556435972F9}">
          <p14:sldIdLst>
            <p14:sldId id="256"/>
            <p14:sldId id="257"/>
          </p14:sldIdLst>
        </p14:section>
        <p14:section name="Git - Push/Pull" id="{12791C04-E27E-43A6-9BBD-470DA53A6FD4}">
          <p14:sldIdLst>
            <p14:sldId id="258"/>
            <p14:sldId id="259"/>
            <p14:sldId id="260"/>
            <p14:sldId id="261"/>
            <p14:sldId id="262"/>
            <p14:sldId id="263"/>
            <p14:sldId id="264"/>
            <p14:sldId id="265"/>
            <p14:sldId id="266"/>
            <p14:sldId id="267"/>
            <p14:sldId id="268"/>
            <p14:sldId id="269"/>
            <p14:sldId id="270"/>
            <p14:sldId id="271"/>
            <p14:sldId id="272"/>
            <p14:sldId id="273"/>
          </p14:sldIdLst>
        </p14:section>
        <p14:section name="Git-Branch/Merging" id="{AC53F3A5-9216-44BA-A814-B605A4728994}">
          <p14:sldIdLst>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 name="Git - Intermediate - lab" id="{7982EC6B-C205-444E-A306-B3E90FF5EF6A}">
          <p14:sldIdLst>
            <p14:sldId id="293"/>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Tony Radkiewicz" initials="TR" lastIdx="1" clrIdx="5">
    <p:extLst>
      <p:ext uri="{19B8F6BF-5375-455C-9EA6-DF929625EA0E}">
        <p15:presenceInfo xmlns:p15="http://schemas.microsoft.com/office/powerpoint/2012/main" userId="S::anradkie@microsoft.com::9832534a-7e4f-4058-9c41-7f4a5b855c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969696"/>
    <a:srgbClr val="D7D7D7"/>
    <a:srgbClr val="525252"/>
    <a:srgbClr val="E3008C"/>
    <a:srgbClr val="5C005C"/>
    <a:srgbClr val="603C88"/>
    <a:srgbClr val="32145A"/>
    <a:srgbClr val="B4A0FF"/>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EB225-4AFE-4D89-B213-A17EB10CBCE9}" v="317" dt="2020-02-27T18:38:53.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83138" autoAdjust="0"/>
  </p:normalViewPr>
  <p:slideViewPr>
    <p:cSldViewPr>
      <p:cViewPr varScale="1">
        <p:scale>
          <a:sx n="60" d="100"/>
          <a:sy n="60" d="100"/>
        </p:scale>
        <p:origin x="2107"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80" d="100"/>
          <a:sy n="80" d="100"/>
        </p:scale>
        <p:origin x="5922" y="3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bin"/><Relationship Id="rId3" Type="http://schemas.openxmlformats.org/officeDocument/2006/relationships/image" Target="../media/image6.bin"/><Relationship Id="rId7" Type="http://schemas.openxmlformats.org/officeDocument/2006/relationships/image" Target="../media/image10.bin"/><Relationship Id="rId2" Type="http://schemas.openxmlformats.org/officeDocument/2006/relationships/image" Target="../media/image5.bin"/><Relationship Id="rId1" Type="http://schemas.openxmlformats.org/officeDocument/2006/relationships/image" Target="../media/image4.bin"/><Relationship Id="rId6" Type="http://schemas.openxmlformats.org/officeDocument/2006/relationships/image" Target="../media/image9.bin"/><Relationship Id="rId5" Type="http://schemas.openxmlformats.org/officeDocument/2006/relationships/image" Target="../media/image8.bin"/><Relationship Id="rId4" Type="http://schemas.openxmlformats.org/officeDocument/2006/relationships/image" Target="../media/image7.bin"/></Relationships>
</file>

<file path=ppt/diagrams/_rels/data2.xml.rels><?xml version="1.0" encoding="UTF-8" standalone="yes"?>
<Relationships xmlns="http://schemas.openxmlformats.org/package/2006/relationships"><Relationship Id="rId8" Type="http://schemas.openxmlformats.org/officeDocument/2006/relationships/image" Target="../media/image9.bin"/><Relationship Id="rId3" Type="http://schemas.openxmlformats.org/officeDocument/2006/relationships/image" Target="../media/image14.bin"/><Relationship Id="rId7" Type="http://schemas.openxmlformats.org/officeDocument/2006/relationships/image" Target="../media/image8.bin"/><Relationship Id="rId2" Type="http://schemas.openxmlformats.org/officeDocument/2006/relationships/image" Target="../media/image13.bin"/><Relationship Id="rId1" Type="http://schemas.openxmlformats.org/officeDocument/2006/relationships/image" Target="../media/image12.bin"/><Relationship Id="rId6" Type="http://schemas.openxmlformats.org/officeDocument/2006/relationships/image" Target="../media/image17.bin"/><Relationship Id="rId5" Type="http://schemas.openxmlformats.org/officeDocument/2006/relationships/image" Target="../media/image16.bin"/><Relationship Id="rId4" Type="http://schemas.openxmlformats.org/officeDocument/2006/relationships/image" Target="../media/image15.bin"/></Relationships>
</file>

<file path=ppt/diagrams/_rels/data3.xml.rels><?xml version="1.0" encoding="UTF-8" standalone="yes"?>
<Relationships xmlns="http://schemas.openxmlformats.org/package/2006/relationships"><Relationship Id="rId3" Type="http://schemas.openxmlformats.org/officeDocument/2006/relationships/image" Target="../media/image20.bin"/><Relationship Id="rId2" Type="http://schemas.openxmlformats.org/officeDocument/2006/relationships/image" Target="../media/image19.bin"/><Relationship Id="rId1" Type="http://schemas.openxmlformats.org/officeDocument/2006/relationships/image" Target="../media/image18.bin"/><Relationship Id="rId4" Type="http://schemas.openxmlformats.org/officeDocument/2006/relationships/image" Target="../media/image21.bin"/></Relationships>
</file>

<file path=ppt/diagrams/_rels/data4.xml.rels><?xml version="1.0" encoding="UTF-8" standalone="yes"?>
<Relationships xmlns="http://schemas.openxmlformats.org/package/2006/relationships"><Relationship Id="rId8" Type="http://schemas.openxmlformats.org/officeDocument/2006/relationships/image" Target="../media/image35.bin"/><Relationship Id="rId3" Type="http://schemas.openxmlformats.org/officeDocument/2006/relationships/image" Target="../media/image8.bin"/><Relationship Id="rId7" Type="http://schemas.openxmlformats.org/officeDocument/2006/relationships/image" Target="../media/image34.bin"/><Relationship Id="rId2" Type="http://schemas.openxmlformats.org/officeDocument/2006/relationships/image" Target="../media/image31.bin"/><Relationship Id="rId1" Type="http://schemas.openxmlformats.org/officeDocument/2006/relationships/image" Target="../media/image30.bin"/><Relationship Id="rId6" Type="http://schemas.openxmlformats.org/officeDocument/2006/relationships/image" Target="../media/image33.bin"/><Relationship Id="rId5" Type="http://schemas.openxmlformats.org/officeDocument/2006/relationships/image" Target="../media/image32.bin"/><Relationship Id="rId10" Type="http://schemas.openxmlformats.org/officeDocument/2006/relationships/image" Target="../media/image37.bin"/><Relationship Id="rId4" Type="http://schemas.openxmlformats.org/officeDocument/2006/relationships/image" Target="../media/image9.bin"/><Relationship Id="rId9" Type="http://schemas.openxmlformats.org/officeDocument/2006/relationships/image" Target="../media/image36.bin"/></Relationships>
</file>

<file path=ppt/diagrams/_rels/drawing1.xml.rels><?xml version="1.0" encoding="UTF-8" standalone="yes"?>
<Relationships xmlns="http://schemas.openxmlformats.org/package/2006/relationships"><Relationship Id="rId8" Type="http://schemas.openxmlformats.org/officeDocument/2006/relationships/image" Target="../media/image11.bin"/><Relationship Id="rId3" Type="http://schemas.openxmlformats.org/officeDocument/2006/relationships/image" Target="../media/image6.bin"/><Relationship Id="rId7" Type="http://schemas.openxmlformats.org/officeDocument/2006/relationships/image" Target="../media/image10.bin"/><Relationship Id="rId2" Type="http://schemas.openxmlformats.org/officeDocument/2006/relationships/image" Target="../media/image5.bin"/><Relationship Id="rId1" Type="http://schemas.openxmlformats.org/officeDocument/2006/relationships/image" Target="../media/image4.bin"/><Relationship Id="rId6" Type="http://schemas.openxmlformats.org/officeDocument/2006/relationships/image" Target="../media/image9.bin"/><Relationship Id="rId5" Type="http://schemas.openxmlformats.org/officeDocument/2006/relationships/image" Target="../media/image8.bin"/><Relationship Id="rId4" Type="http://schemas.openxmlformats.org/officeDocument/2006/relationships/image" Target="../media/image7.bin"/></Relationships>
</file>

<file path=ppt/diagrams/_rels/drawing2.xml.rels><?xml version="1.0" encoding="UTF-8" standalone="yes"?>
<Relationships xmlns="http://schemas.openxmlformats.org/package/2006/relationships"><Relationship Id="rId8" Type="http://schemas.openxmlformats.org/officeDocument/2006/relationships/image" Target="../media/image9.bin"/><Relationship Id="rId3" Type="http://schemas.openxmlformats.org/officeDocument/2006/relationships/image" Target="../media/image14.bin"/><Relationship Id="rId7" Type="http://schemas.openxmlformats.org/officeDocument/2006/relationships/image" Target="../media/image8.bin"/><Relationship Id="rId2" Type="http://schemas.openxmlformats.org/officeDocument/2006/relationships/image" Target="../media/image13.bin"/><Relationship Id="rId1" Type="http://schemas.openxmlformats.org/officeDocument/2006/relationships/image" Target="../media/image12.bin"/><Relationship Id="rId6" Type="http://schemas.openxmlformats.org/officeDocument/2006/relationships/image" Target="../media/image17.bin"/><Relationship Id="rId5" Type="http://schemas.openxmlformats.org/officeDocument/2006/relationships/image" Target="../media/image16.bin"/><Relationship Id="rId4" Type="http://schemas.openxmlformats.org/officeDocument/2006/relationships/image" Target="../media/image15.bin"/></Relationships>
</file>

<file path=ppt/diagrams/_rels/drawing3.xml.rels><?xml version="1.0" encoding="UTF-8" standalone="yes"?>
<Relationships xmlns="http://schemas.openxmlformats.org/package/2006/relationships"><Relationship Id="rId3" Type="http://schemas.openxmlformats.org/officeDocument/2006/relationships/image" Target="../media/image20.bin"/><Relationship Id="rId2" Type="http://schemas.openxmlformats.org/officeDocument/2006/relationships/image" Target="../media/image19.bin"/><Relationship Id="rId1" Type="http://schemas.openxmlformats.org/officeDocument/2006/relationships/image" Target="../media/image18.bin"/><Relationship Id="rId4" Type="http://schemas.openxmlformats.org/officeDocument/2006/relationships/image" Target="../media/image21.bin"/></Relationships>
</file>

<file path=ppt/diagrams/_rels/drawing4.xml.rels><?xml version="1.0" encoding="UTF-8" standalone="yes"?>
<Relationships xmlns="http://schemas.openxmlformats.org/package/2006/relationships"><Relationship Id="rId8" Type="http://schemas.openxmlformats.org/officeDocument/2006/relationships/image" Target="../media/image35.bin"/><Relationship Id="rId3" Type="http://schemas.openxmlformats.org/officeDocument/2006/relationships/image" Target="../media/image8.bin"/><Relationship Id="rId7" Type="http://schemas.openxmlformats.org/officeDocument/2006/relationships/image" Target="../media/image34.bin"/><Relationship Id="rId2" Type="http://schemas.openxmlformats.org/officeDocument/2006/relationships/image" Target="../media/image31.bin"/><Relationship Id="rId1" Type="http://schemas.openxmlformats.org/officeDocument/2006/relationships/image" Target="../media/image30.bin"/><Relationship Id="rId6" Type="http://schemas.openxmlformats.org/officeDocument/2006/relationships/image" Target="../media/image33.bin"/><Relationship Id="rId5" Type="http://schemas.openxmlformats.org/officeDocument/2006/relationships/image" Target="../media/image32.bin"/><Relationship Id="rId10" Type="http://schemas.openxmlformats.org/officeDocument/2006/relationships/image" Target="../media/image37.bin"/><Relationship Id="rId4" Type="http://schemas.openxmlformats.org/officeDocument/2006/relationships/image" Target="../media/image9.bin"/><Relationship Id="rId9" Type="http://schemas.openxmlformats.org/officeDocument/2006/relationships/image" Target="../media/image36.bin"/></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7A7B3D-7E92-485C-8FF7-095E703E5A2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54EF20D-BAC5-40A4-ACA8-8739114DD510}">
      <dgm:prSet/>
      <dgm:spPr/>
      <dgm:t>
        <a:bodyPr/>
        <a:lstStyle/>
        <a:p>
          <a:r>
            <a:rPr lang="en-US"/>
            <a:t>Incorporates changes from a remote repository into the current branch</a:t>
          </a:r>
        </a:p>
      </dgm:t>
    </dgm:pt>
    <dgm:pt modelId="{BB38474A-E95B-48F8-9724-DB87413CAC91}" type="parTrans" cxnId="{EE1722C1-6F34-4EDF-817C-52C511D2D88A}">
      <dgm:prSet/>
      <dgm:spPr/>
      <dgm:t>
        <a:bodyPr/>
        <a:lstStyle/>
        <a:p>
          <a:endParaRPr lang="en-US"/>
        </a:p>
      </dgm:t>
    </dgm:pt>
    <dgm:pt modelId="{8144E384-E3CE-4ABE-99B7-41A3B0748F2B}" type="sibTrans" cxnId="{EE1722C1-6F34-4EDF-817C-52C511D2D88A}">
      <dgm:prSet/>
      <dgm:spPr/>
      <dgm:t>
        <a:bodyPr/>
        <a:lstStyle/>
        <a:p>
          <a:endParaRPr lang="en-US"/>
        </a:p>
      </dgm:t>
    </dgm:pt>
    <dgm:pt modelId="{30766E95-6328-45C8-8548-3782EC329CEC}">
      <dgm:prSet/>
      <dgm:spPr/>
      <dgm:t>
        <a:bodyPr/>
        <a:lstStyle/>
        <a:p>
          <a:r>
            <a:rPr lang="en-US"/>
            <a:t>git pull is shorthand for git fetch followed by git merge FETCH_HEAD</a:t>
          </a:r>
        </a:p>
      </dgm:t>
    </dgm:pt>
    <dgm:pt modelId="{B8275573-28E1-403B-B1B9-3377E49C5A85}" type="parTrans" cxnId="{48CDEA9A-BE57-43C3-B87C-2CBC6066C263}">
      <dgm:prSet/>
      <dgm:spPr/>
      <dgm:t>
        <a:bodyPr/>
        <a:lstStyle/>
        <a:p>
          <a:endParaRPr lang="en-US"/>
        </a:p>
      </dgm:t>
    </dgm:pt>
    <dgm:pt modelId="{9623E225-2D7D-48EC-9758-8ADBA6134770}" type="sibTrans" cxnId="{48CDEA9A-BE57-43C3-B87C-2CBC6066C263}">
      <dgm:prSet/>
      <dgm:spPr/>
      <dgm:t>
        <a:bodyPr/>
        <a:lstStyle/>
        <a:p>
          <a:endParaRPr lang="en-US"/>
        </a:p>
      </dgm:t>
    </dgm:pt>
    <dgm:pt modelId="{11562C9B-321F-4A01-83B6-4E69A8EBC00F}">
      <dgm:prSet/>
      <dgm:spPr/>
      <dgm:t>
        <a:bodyPr/>
        <a:lstStyle/>
        <a:p>
          <a:r>
            <a:rPr lang="en-US"/>
            <a:t>More precisely, git pull runs git fetch with the given parameters and calls git merge to merge the retrieved branch heads into the current branch</a:t>
          </a:r>
        </a:p>
      </dgm:t>
    </dgm:pt>
    <dgm:pt modelId="{B339667D-7BCE-4223-A9C8-7239979159A0}" type="parTrans" cxnId="{BFFACCF7-56BA-4311-BEA8-4D228EB753FB}">
      <dgm:prSet/>
      <dgm:spPr/>
      <dgm:t>
        <a:bodyPr/>
        <a:lstStyle/>
        <a:p>
          <a:endParaRPr lang="en-US"/>
        </a:p>
      </dgm:t>
    </dgm:pt>
    <dgm:pt modelId="{5D69C6E7-0621-43EC-BD78-60863B4CB40B}" type="sibTrans" cxnId="{BFFACCF7-56BA-4311-BEA8-4D228EB753FB}">
      <dgm:prSet/>
      <dgm:spPr/>
      <dgm:t>
        <a:bodyPr/>
        <a:lstStyle/>
        <a:p>
          <a:endParaRPr lang="en-US"/>
        </a:p>
      </dgm:t>
    </dgm:pt>
    <dgm:pt modelId="{BADFD9BB-995C-4E41-AB4E-444E42B6A65A}">
      <dgm:prSet/>
      <dgm:spPr/>
      <dgm:t>
        <a:bodyPr/>
        <a:lstStyle/>
        <a:p>
          <a:r>
            <a:rPr lang="en-US"/>
            <a:t>With --rebase, it runs git rebase instead of git merge</a:t>
          </a:r>
        </a:p>
      </dgm:t>
    </dgm:pt>
    <dgm:pt modelId="{F389C642-B110-42CD-86CA-EB3AE2E1AF83}" type="parTrans" cxnId="{D0EBDC50-9DF6-44ED-9F81-A922A5F2E7EF}">
      <dgm:prSet/>
      <dgm:spPr/>
      <dgm:t>
        <a:bodyPr/>
        <a:lstStyle/>
        <a:p>
          <a:endParaRPr lang="en-US"/>
        </a:p>
      </dgm:t>
    </dgm:pt>
    <dgm:pt modelId="{3B841C01-673B-42C2-8DD7-285353C31730}" type="sibTrans" cxnId="{D0EBDC50-9DF6-44ED-9F81-A922A5F2E7EF}">
      <dgm:prSet/>
      <dgm:spPr/>
      <dgm:t>
        <a:bodyPr/>
        <a:lstStyle/>
        <a:p>
          <a:endParaRPr lang="en-US"/>
        </a:p>
      </dgm:t>
    </dgm:pt>
    <dgm:pt modelId="{B47889C6-CDB3-4360-9A77-43F2548016D8}" type="pres">
      <dgm:prSet presAssocID="{B17A7B3D-7E92-485C-8FF7-095E703E5A28}" presName="root" presStyleCnt="0">
        <dgm:presLayoutVars>
          <dgm:dir/>
          <dgm:resizeHandles val="exact"/>
        </dgm:presLayoutVars>
      </dgm:prSet>
      <dgm:spPr/>
    </dgm:pt>
    <dgm:pt modelId="{363DB321-4C61-4031-B6A0-91E626A0C240}" type="pres">
      <dgm:prSet presAssocID="{F54EF20D-BAC5-40A4-ACA8-8739114DD510}" presName="compNode" presStyleCnt="0"/>
      <dgm:spPr/>
    </dgm:pt>
    <dgm:pt modelId="{6482D3DE-5F48-4889-BD41-E4251DAA0AA3}" type="pres">
      <dgm:prSet presAssocID="{F54EF20D-BAC5-40A4-ACA8-8739114DD510}" presName="bgRect" presStyleLbl="bgShp" presStyleIdx="0" presStyleCnt="4"/>
      <dgm:spPr/>
    </dgm:pt>
    <dgm:pt modelId="{81D9F6CC-4788-47E4-A94C-BD7E94809BF9}" type="pres">
      <dgm:prSet presAssocID="{F54EF20D-BAC5-40A4-ACA8-8739114DD5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7573CBB9-C888-4924-B708-7C26D75FE072}" type="pres">
      <dgm:prSet presAssocID="{F54EF20D-BAC5-40A4-ACA8-8739114DD510}" presName="spaceRect" presStyleCnt="0"/>
      <dgm:spPr/>
    </dgm:pt>
    <dgm:pt modelId="{A649F9DC-1AC0-49F6-88FC-A1F58A1EDFED}" type="pres">
      <dgm:prSet presAssocID="{F54EF20D-BAC5-40A4-ACA8-8739114DD510}" presName="parTx" presStyleLbl="revTx" presStyleIdx="0" presStyleCnt="4">
        <dgm:presLayoutVars>
          <dgm:chMax val="0"/>
          <dgm:chPref val="0"/>
        </dgm:presLayoutVars>
      </dgm:prSet>
      <dgm:spPr/>
    </dgm:pt>
    <dgm:pt modelId="{D551116D-CEDD-454C-A963-FF91A14C06F0}" type="pres">
      <dgm:prSet presAssocID="{8144E384-E3CE-4ABE-99B7-41A3B0748F2B}" presName="sibTrans" presStyleCnt="0"/>
      <dgm:spPr/>
    </dgm:pt>
    <dgm:pt modelId="{3CD0CE1C-5936-4F30-82BD-400947D868F6}" type="pres">
      <dgm:prSet presAssocID="{30766E95-6328-45C8-8548-3782EC329CEC}" presName="compNode" presStyleCnt="0"/>
      <dgm:spPr/>
    </dgm:pt>
    <dgm:pt modelId="{76F39444-60D1-4865-A921-A20499305118}" type="pres">
      <dgm:prSet presAssocID="{30766E95-6328-45C8-8548-3782EC329CEC}" presName="bgRect" presStyleLbl="bgShp" presStyleIdx="1" presStyleCnt="4"/>
      <dgm:spPr/>
    </dgm:pt>
    <dgm:pt modelId="{362E9BA9-46B4-4A53-B973-03A11DC449F9}" type="pres">
      <dgm:prSet presAssocID="{30766E95-6328-45C8-8548-3782EC329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9916838C-87A9-416F-81C8-D62D89E22CDF}" type="pres">
      <dgm:prSet presAssocID="{30766E95-6328-45C8-8548-3782EC329CEC}" presName="spaceRect" presStyleCnt="0"/>
      <dgm:spPr/>
    </dgm:pt>
    <dgm:pt modelId="{D18CC87A-C04A-466E-BE87-A044C50752C4}" type="pres">
      <dgm:prSet presAssocID="{30766E95-6328-45C8-8548-3782EC329CEC}" presName="parTx" presStyleLbl="revTx" presStyleIdx="1" presStyleCnt="4">
        <dgm:presLayoutVars>
          <dgm:chMax val="0"/>
          <dgm:chPref val="0"/>
        </dgm:presLayoutVars>
      </dgm:prSet>
      <dgm:spPr/>
    </dgm:pt>
    <dgm:pt modelId="{60C0D5D0-753F-4B95-9E3D-01DF0302A436}" type="pres">
      <dgm:prSet presAssocID="{9623E225-2D7D-48EC-9758-8ADBA6134770}" presName="sibTrans" presStyleCnt="0"/>
      <dgm:spPr/>
    </dgm:pt>
    <dgm:pt modelId="{6C480DE5-16F1-42D2-A90B-9EF1F45EC82F}" type="pres">
      <dgm:prSet presAssocID="{11562C9B-321F-4A01-83B6-4E69A8EBC00F}" presName="compNode" presStyleCnt="0"/>
      <dgm:spPr/>
    </dgm:pt>
    <dgm:pt modelId="{4846478D-540D-4FFB-AC43-C79EF5F95BF9}" type="pres">
      <dgm:prSet presAssocID="{11562C9B-321F-4A01-83B6-4E69A8EBC00F}" presName="bgRect" presStyleLbl="bgShp" presStyleIdx="2" presStyleCnt="4"/>
      <dgm:spPr/>
    </dgm:pt>
    <dgm:pt modelId="{C38FAE80-1836-4AFE-B2F0-311AA341B7E0}" type="pres">
      <dgm:prSet presAssocID="{11562C9B-321F-4A01-83B6-4E69A8EBC0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66BC0B3-DD4F-4398-9E4F-BE30094D8468}" type="pres">
      <dgm:prSet presAssocID="{11562C9B-321F-4A01-83B6-4E69A8EBC00F}" presName="spaceRect" presStyleCnt="0"/>
      <dgm:spPr/>
    </dgm:pt>
    <dgm:pt modelId="{BBDF35DF-162A-4A77-9BC2-ECDD0DA75950}" type="pres">
      <dgm:prSet presAssocID="{11562C9B-321F-4A01-83B6-4E69A8EBC00F}" presName="parTx" presStyleLbl="revTx" presStyleIdx="2" presStyleCnt="4">
        <dgm:presLayoutVars>
          <dgm:chMax val="0"/>
          <dgm:chPref val="0"/>
        </dgm:presLayoutVars>
      </dgm:prSet>
      <dgm:spPr/>
    </dgm:pt>
    <dgm:pt modelId="{565C4196-8F3E-4D87-9619-287994157823}" type="pres">
      <dgm:prSet presAssocID="{5D69C6E7-0621-43EC-BD78-60863B4CB40B}" presName="sibTrans" presStyleCnt="0"/>
      <dgm:spPr/>
    </dgm:pt>
    <dgm:pt modelId="{4E0E0841-4F69-444D-9B8D-524F7775922B}" type="pres">
      <dgm:prSet presAssocID="{BADFD9BB-995C-4E41-AB4E-444E42B6A65A}" presName="compNode" presStyleCnt="0"/>
      <dgm:spPr/>
    </dgm:pt>
    <dgm:pt modelId="{8F34F8D9-4092-42E2-8A66-94BEC75916E5}" type="pres">
      <dgm:prSet presAssocID="{BADFD9BB-995C-4E41-AB4E-444E42B6A65A}" presName="bgRect" presStyleLbl="bgShp" presStyleIdx="3" presStyleCnt="4"/>
      <dgm:spPr/>
    </dgm:pt>
    <dgm:pt modelId="{FBF967D6-0E7F-4179-B331-6B6C2E73275A}" type="pres">
      <dgm:prSet presAssocID="{BADFD9BB-995C-4E41-AB4E-444E42B6A6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FE6670B2-A2F0-4DD3-A900-9506A6D5EE60}" type="pres">
      <dgm:prSet presAssocID="{BADFD9BB-995C-4E41-AB4E-444E42B6A65A}" presName="spaceRect" presStyleCnt="0"/>
      <dgm:spPr/>
    </dgm:pt>
    <dgm:pt modelId="{B49FE802-D022-4351-BC3C-4F6995DC1AAE}" type="pres">
      <dgm:prSet presAssocID="{BADFD9BB-995C-4E41-AB4E-444E42B6A65A}" presName="parTx" presStyleLbl="revTx" presStyleIdx="3" presStyleCnt="4">
        <dgm:presLayoutVars>
          <dgm:chMax val="0"/>
          <dgm:chPref val="0"/>
        </dgm:presLayoutVars>
      </dgm:prSet>
      <dgm:spPr/>
    </dgm:pt>
  </dgm:ptLst>
  <dgm:cxnLst>
    <dgm:cxn modelId="{4AC9D310-76F7-4966-B440-073FD0877F13}" type="presOf" srcId="{BADFD9BB-995C-4E41-AB4E-444E42B6A65A}" destId="{B49FE802-D022-4351-BC3C-4F6995DC1AAE}" srcOrd="0" destOrd="0" presId="urn:microsoft.com/office/officeart/2018/2/layout/IconVerticalSolidList"/>
    <dgm:cxn modelId="{80388B65-5A26-4795-A383-DECD864A4EE7}" type="presOf" srcId="{B17A7B3D-7E92-485C-8FF7-095E703E5A28}" destId="{B47889C6-CDB3-4360-9A77-43F2548016D8}" srcOrd="0" destOrd="0" presId="urn:microsoft.com/office/officeart/2018/2/layout/IconVerticalSolidList"/>
    <dgm:cxn modelId="{AE6B3D4C-AB05-4487-B6E4-345B921F1471}" type="presOf" srcId="{30766E95-6328-45C8-8548-3782EC329CEC}" destId="{D18CC87A-C04A-466E-BE87-A044C50752C4}" srcOrd="0" destOrd="0" presId="urn:microsoft.com/office/officeart/2018/2/layout/IconVerticalSolidList"/>
    <dgm:cxn modelId="{D0EBDC50-9DF6-44ED-9F81-A922A5F2E7EF}" srcId="{B17A7B3D-7E92-485C-8FF7-095E703E5A28}" destId="{BADFD9BB-995C-4E41-AB4E-444E42B6A65A}" srcOrd="3" destOrd="0" parTransId="{F389C642-B110-42CD-86CA-EB3AE2E1AF83}" sibTransId="{3B841C01-673B-42C2-8DD7-285353C31730}"/>
    <dgm:cxn modelId="{48CDEA9A-BE57-43C3-B87C-2CBC6066C263}" srcId="{B17A7B3D-7E92-485C-8FF7-095E703E5A28}" destId="{30766E95-6328-45C8-8548-3782EC329CEC}" srcOrd="1" destOrd="0" parTransId="{B8275573-28E1-403B-B1B9-3377E49C5A85}" sibTransId="{9623E225-2D7D-48EC-9758-8ADBA6134770}"/>
    <dgm:cxn modelId="{4B20F7A9-FDC6-47A9-995A-13935FEE630E}" type="presOf" srcId="{F54EF20D-BAC5-40A4-ACA8-8739114DD510}" destId="{A649F9DC-1AC0-49F6-88FC-A1F58A1EDFED}" srcOrd="0" destOrd="0" presId="urn:microsoft.com/office/officeart/2018/2/layout/IconVerticalSolidList"/>
    <dgm:cxn modelId="{EE1722C1-6F34-4EDF-817C-52C511D2D88A}" srcId="{B17A7B3D-7E92-485C-8FF7-095E703E5A28}" destId="{F54EF20D-BAC5-40A4-ACA8-8739114DD510}" srcOrd="0" destOrd="0" parTransId="{BB38474A-E95B-48F8-9724-DB87413CAC91}" sibTransId="{8144E384-E3CE-4ABE-99B7-41A3B0748F2B}"/>
    <dgm:cxn modelId="{5525D6DB-AF83-4398-8A2C-A0AD8D2A618E}" type="presOf" srcId="{11562C9B-321F-4A01-83B6-4E69A8EBC00F}" destId="{BBDF35DF-162A-4A77-9BC2-ECDD0DA75950}" srcOrd="0" destOrd="0" presId="urn:microsoft.com/office/officeart/2018/2/layout/IconVerticalSolidList"/>
    <dgm:cxn modelId="{BFFACCF7-56BA-4311-BEA8-4D228EB753FB}" srcId="{B17A7B3D-7E92-485C-8FF7-095E703E5A28}" destId="{11562C9B-321F-4A01-83B6-4E69A8EBC00F}" srcOrd="2" destOrd="0" parTransId="{B339667D-7BCE-4223-A9C8-7239979159A0}" sibTransId="{5D69C6E7-0621-43EC-BD78-60863B4CB40B}"/>
    <dgm:cxn modelId="{38878CB8-5BD3-4152-9C01-73D8439466A9}" type="presParOf" srcId="{B47889C6-CDB3-4360-9A77-43F2548016D8}" destId="{363DB321-4C61-4031-B6A0-91E626A0C240}" srcOrd="0" destOrd="0" presId="urn:microsoft.com/office/officeart/2018/2/layout/IconVerticalSolidList"/>
    <dgm:cxn modelId="{AE0A2248-8663-4490-A63D-642C63419584}" type="presParOf" srcId="{363DB321-4C61-4031-B6A0-91E626A0C240}" destId="{6482D3DE-5F48-4889-BD41-E4251DAA0AA3}" srcOrd="0" destOrd="0" presId="urn:microsoft.com/office/officeart/2018/2/layout/IconVerticalSolidList"/>
    <dgm:cxn modelId="{EEE22566-6C49-4026-835D-693B25600E22}" type="presParOf" srcId="{363DB321-4C61-4031-B6A0-91E626A0C240}" destId="{81D9F6CC-4788-47E4-A94C-BD7E94809BF9}" srcOrd="1" destOrd="0" presId="urn:microsoft.com/office/officeart/2018/2/layout/IconVerticalSolidList"/>
    <dgm:cxn modelId="{EFB5013C-2BAE-41A9-9196-4FDC04AFA00D}" type="presParOf" srcId="{363DB321-4C61-4031-B6A0-91E626A0C240}" destId="{7573CBB9-C888-4924-B708-7C26D75FE072}" srcOrd="2" destOrd="0" presId="urn:microsoft.com/office/officeart/2018/2/layout/IconVerticalSolidList"/>
    <dgm:cxn modelId="{CE3C50AF-856E-4ED8-B68D-F619E4A33DA8}" type="presParOf" srcId="{363DB321-4C61-4031-B6A0-91E626A0C240}" destId="{A649F9DC-1AC0-49F6-88FC-A1F58A1EDFED}" srcOrd="3" destOrd="0" presId="urn:microsoft.com/office/officeart/2018/2/layout/IconVerticalSolidList"/>
    <dgm:cxn modelId="{E3CD50EA-2E01-43A7-BBE2-2BC42156EA63}" type="presParOf" srcId="{B47889C6-CDB3-4360-9A77-43F2548016D8}" destId="{D551116D-CEDD-454C-A963-FF91A14C06F0}" srcOrd="1" destOrd="0" presId="urn:microsoft.com/office/officeart/2018/2/layout/IconVerticalSolidList"/>
    <dgm:cxn modelId="{885A7339-3BEE-4F2E-A99E-368D778AA734}" type="presParOf" srcId="{B47889C6-CDB3-4360-9A77-43F2548016D8}" destId="{3CD0CE1C-5936-4F30-82BD-400947D868F6}" srcOrd="2" destOrd="0" presId="urn:microsoft.com/office/officeart/2018/2/layout/IconVerticalSolidList"/>
    <dgm:cxn modelId="{EB2DE9DD-4F47-4680-8AAE-ECEBFB096C5C}" type="presParOf" srcId="{3CD0CE1C-5936-4F30-82BD-400947D868F6}" destId="{76F39444-60D1-4865-A921-A20499305118}" srcOrd="0" destOrd="0" presId="urn:microsoft.com/office/officeart/2018/2/layout/IconVerticalSolidList"/>
    <dgm:cxn modelId="{A3CD5A91-B96B-4BF4-8242-84F500694CA5}" type="presParOf" srcId="{3CD0CE1C-5936-4F30-82BD-400947D868F6}" destId="{362E9BA9-46B4-4A53-B973-03A11DC449F9}" srcOrd="1" destOrd="0" presId="urn:microsoft.com/office/officeart/2018/2/layout/IconVerticalSolidList"/>
    <dgm:cxn modelId="{B211B3BC-189D-4D25-8E5D-160ECC1433BD}" type="presParOf" srcId="{3CD0CE1C-5936-4F30-82BD-400947D868F6}" destId="{9916838C-87A9-416F-81C8-D62D89E22CDF}" srcOrd="2" destOrd="0" presId="urn:microsoft.com/office/officeart/2018/2/layout/IconVerticalSolidList"/>
    <dgm:cxn modelId="{A0DF49FC-998F-4160-8074-C6111B2B808A}" type="presParOf" srcId="{3CD0CE1C-5936-4F30-82BD-400947D868F6}" destId="{D18CC87A-C04A-466E-BE87-A044C50752C4}" srcOrd="3" destOrd="0" presId="urn:microsoft.com/office/officeart/2018/2/layout/IconVerticalSolidList"/>
    <dgm:cxn modelId="{489DB26F-2849-4CFA-A54D-8F860E7C89A0}" type="presParOf" srcId="{B47889C6-CDB3-4360-9A77-43F2548016D8}" destId="{60C0D5D0-753F-4B95-9E3D-01DF0302A436}" srcOrd="3" destOrd="0" presId="urn:microsoft.com/office/officeart/2018/2/layout/IconVerticalSolidList"/>
    <dgm:cxn modelId="{47C32F51-0595-4737-8D42-8C2A796D74E4}" type="presParOf" srcId="{B47889C6-CDB3-4360-9A77-43F2548016D8}" destId="{6C480DE5-16F1-42D2-A90B-9EF1F45EC82F}" srcOrd="4" destOrd="0" presId="urn:microsoft.com/office/officeart/2018/2/layout/IconVerticalSolidList"/>
    <dgm:cxn modelId="{AC57BC6A-71A6-4115-89D4-3767791DAD5B}" type="presParOf" srcId="{6C480DE5-16F1-42D2-A90B-9EF1F45EC82F}" destId="{4846478D-540D-4FFB-AC43-C79EF5F95BF9}" srcOrd="0" destOrd="0" presId="urn:microsoft.com/office/officeart/2018/2/layout/IconVerticalSolidList"/>
    <dgm:cxn modelId="{8A3C7C13-8E32-4131-AA42-7BDE018758BC}" type="presParOf" srcId="{6C480DE5-16F1-42D2-A90B-9EF1F45EC82F}" destId="{C38FAE80-1836-4AFE-B2F0-311AA341B7E0}" srcOrd="1" destOrd="0" presId="urn:microsoft.com/office/officeart/2018/2/layout/IconVerticalSolidList"/>
    <dgm:cxn modelId="{B711C5A1-78C2-4120-A296-49D01B3AC8AB}" type="presParOf" srcId="{6C480DE5-16F1-42D2-A90B-9EF1F45EC82F}" destId="{466BC0B3-DD4F-4398-9E4F-BE30094D8468}" srcOrd="2" destOrd="0" presId="urn:microsoft.com/office/officeart/2018/2/layout/IconVerticalSolidList"/>
    <dgm:cxn modelId="{D3CD2231-2032-4225-AB2F-25720FC5B2AA}" type="presParOf" srcId="{6C480DE5-16F1-42D2-A90B-9EF1F45EC82F}" destId="{BBDF35DF-162A-4A77-9BC2-ECDD0DA75950}" srcOrd="3" destOrd="0" presId="urn:microsoft.com/office/officeart/2018/2/layout/IconVerticalSolidList"/>
    <dgm:cxn modelId="{50A19584-C4E7-479F-BE42-5B2E1C736250}" type="presParOf" srcId="{B47889C6-CDB3-4360-9A77-43F2548016D8}" destId="{565C4196-8F3E-4D87-9619-287994157823}" srcOrd="5" destOrd="0" presId="urn:microsoft.com/office/officeart/2018/2/layout/IconVerticalSolidList"/>
    <dgm:cxn modelId="{7FCC646C-8079-4C68-943E-D906C47F5BA2}" type="presParOf" srcId="{B47889C6-CDB3-4360-9A77-43F2548016D8}" destId="{4E0E0841-4F69-444D-9B8D-524F7775922B}" srcOrd="6" destOrd="0" presId="urn:microsoft.com/office/officeart/2018/2/layout/IconVerticalSolidList"/>
    <dgm:cxn modelId="{CE1CD175-9944-487B-B275-04892E6615EA}" type="presParOf" srcId="{4E0E0841-4F69-444D-9B8D-524F7775922B}" destId="{8F34F8D9-4092-42E2-8A66-94BEC75916E5}" srcOrd="0" destOrd="0" presId="urn:microsoft.com/office/officeart/2018/2/layout/IconVerticalSolidList"/>
    <dgm:cxn modelId="{DAD09951-2782-4AA2-9288-A17515FF0CF8}" type="presParOf" srcId="{4E0E0841-4F69-444D-9B8D-524F7775922B}" destId="{FBF967D6-0E7F-4179-B331-6B6C2E73275A}" srcOrd="1" destOrd="0" presId="urn:microsoft.com/office/officeart/2018/2/layout/IconVerticalSolidList"/>
    <dgm:cxn modelId="{2EF139A6-F7A9-4826-BB73-33E9F0223FB1}" type="presParOf" srcId="{4E0E0841-4F69-444D-9B8D-524F7775922B}" destId="{FE6670B2-A2F0-4DD3-A900-9506A6D5EE60}" srcOrd="2" destOrd="0" presId="urn:microsoft.com/office/officeart/2018/2/layout/IconVerticalSolidList"/>
    <dgm:cxn modelId="{60BC8590-45C2-4933-AA71-B991464FB2E7}" type="presParOf" srcId="{4E0E0841-4F69-444D-9B8D-524F7775922B}" destId="{B49FE802-D022-4351-BC3C-4F6995DC1AA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D0382D-0F6D-4125-81A8-14D3E90FBC30}"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0D5AA64E-2A60-425C-964D-3D62B7D6C86B}">
      <dgm:prSet/>
      <dgm:spPr/>
      <dgm:t>
        <a:bodyPr/>
        <a:lstStyle/>
        <a:p>
          <a:r>
            <a:rPr lang="en-US"/>
            <a:t>Encourages you to be cohesive</a:t>
          </a:r>
        </a:p>
      </dgm:t>
    </dgm:pt>
    <dgm:pt modelId="{7BB78A6A-3947-46C2-9BFE-418A8EB02805}" type="parTrans" cxnId="{3BBBCB9B-70CB-4B22-8967-820230190924}">
      <dgm:prSet/>
      <dgm:spPr/>
      <dgm:t>
        <a:bodyPr/>
        <a:lstStyle/>
        <a:p>
          <a:endParaRPr lang="en-US"/>
        </a:p>
      </dgm:t>
    </dgm:pt>
    <dgm:pt modelId="{BBD677E4-A7CC-4FCD-BAFD-087969DF797B}" type="sibTrans" cxnId="{3BBBCB9B-70CB-4B22-8967-820230190924}">
      <dgm:prSet/>
      <dgm:spPr/>
      <dgm:t>
        <a:bodyPr/>
        <a:lstStyle/>
        <a:p>
          <a:endParaRPr lang="en-US"/>
        </a:p>
      </dgm:t>
    </dgm:pt>
    <dgm:pt modelId="{A2EC06B5-09BC-4DD9-BF5E-213716F2843B}">
      <dgm:prSet/>
      <dgm:spPr/>
      <dgm:t>
        <a:bodyPr/>
        <a:lstStyle/>
        <a:p>
          <a:r>
            <a:rPr lang="en-US"/>
            <a:t>Decoupled from other previous commits</a:t>
          </a:r>
        </a:p>
      </dgm:t>
    </dgm:pt>
    <dgm:pt modelId="{AB55642C-705D-4C82-B471-3A9A5E509CBE}" type="parTrans" cxnId="{30A482CF-B7D0-4126-889A-83D665B30439}">
      <dgm:prSet/>
      <dgm:spPr/>
      <dgm:t>
        <a:bodyPr/>
        <a:lstStyle/>
        <a:p>
          <a:endParaRPr lang="en-US"/>
        </a:p>
      </dgm:t>
    </dgm:pt>
    <dgm:pt modelId="{E4D5A8D1-60BE-4685-88CB-9F09197B2CF6}" type="sibTrans" cxnId="{30A482CF-B7D0-4126-889A-83D665B30439}">
      <dgm:prSet/>
      <dgm:spPr/>
      <dgm:t>
        <a:bodyPr/>
        <a:lstStyle/>
        <a:p>
          <a:endParaRPr lang="en-US"/>
        </a:p>
      </dgm:t>
    </dgm:pt>
    <dgm:pt modelId="{ED6E8151-60B1-4B67-B2C8-044BE832FD56}">
      <dgm:prSet/>
      <dgm:spPr/>
      <dgm:t>
        <a:bodyPr/>
        <a:lstStyle/>
        <a:p>
          <a:r>
            <a:rPr lang="en-US"/>
            <a:t>Good idea to begin the commit message with a single short (less than 50 character) description, followed by a blank line and then a more thorough description</a:t>
          </a:r>
        </a:p>
      </dgm:t>
    </dgm:pt>
    <dgm:pt modelId="{6F5D664F-39F9-4483-B764-3D381BEF9750}" type="parTrans" cxnId="{F3682AC0-3897-4FB3-8A40-DA0394CC779B}">
      <dgm:prSet/>
      <dgm:spPr/>
      <dgm:t>
        <a:bodyPr/>
        <a:lstStyle/>
        <a:p>
          <a:endParaRPr lang="en-US"/>
        </a:p>
      </dgm:t>
    </dgm:pt>
    <dgm:pt modelId="{53438F51-2E8F-45B6-B1C4-3D9E3DA82802}" type="sibTrans" cxnId="{F3682AC0-3897-4FB3-8A40-DA0394CC779B}">
      <dgm:prSet/>
      <dgm:spPr/>
      <dgm:t>
        <a:bodyPr/>
        <a:lstStyle/>
        <a:p>
          <a:endParaRPr lang="en-US"/>
        </a:p>
      </dgm:t>
    </dgm:pt>
    <dgm:pt modelId="{1F8C2785-8D71-4E4C-9BD1-9F7E513A0816}">
      <dgm:prSet/>
      <dgm:spPr/>
      <dgm:t>
        <a:bodyPr/>
        <a:lstStyle/>
        <a:p>
          <a:r>
            <a:rPr lang="en-US"/>
            <a:t>Text up to the first blank line, in a commit message, is treated as the commit title, and that title is used throughout Git</a:t>
          </a:r>
        </a:p>
      </dgm:t>
    </dgm:pt>
    <dgm:pt modelId="{B8823BC2-CE5B-45B5-8D98-EEB63827F7B6}" type="parTrans" cxnId="{5E72FF64-CA06-4AE8-A553-84C6A75087B6}">
      <dgm:prSet/>
      <dgm:spPr/>
      <dgm:t>
        <a:bodyPr/>
        <a:lstStyle/>
        <a:p>
          <a:endParaRPr lang="en-US"/>
        </a:p>
      </dgm:t>
    </dgm:pt>
    <dgm:pt modelId="{C64B301F-BDD1-4CC9-9AD0-8CCDE27CE2E3}" type="sibTrans" cxnId="{5E72FF64-CA06-4AE8-A553-84C6A75087B6}">
      <dgm:prSet/>
      <dgm:spPr/>
      <dgm:t>
        <a:bodyPr/>
        <a:lstStyle/>
        <a:p>
          <a:endParaRPr lang="en-US"/>
        </a:p>
      </dgm:t>
    </dgm:pt>
    <dgm:pt modelId="{BC21749E-20A0-44FE-B637-53FB428B15FE}" type="pres">
      <dgm:prSet presAssocID="{24D0382D-0F6D-4125-81A8-14D3E90FBC30}" presName="root" presStyleCnt="0">
        <dgm:presLayoutVars>
          <dgm:dir/>
          <dgm:resizeHandles val="exact"/>
        </dgm:presLayoutVars>
      </dgm:prSet>
      <dgm:spPr/>
    </dgm:pt>
    <dgm:pt modelId="{32AF6EAC-40F4-46B3-9C11-CA5DDA33FBCF}" type="pres">
      <dgm:prSet presAssocID="{24D0382D-0F6D-4125-81A8-14D3E90FBC30}" presName="container" presStyleCnt="0">
        <dgm:presLayoutVars>
          <dgm:dir/>
          <dgm:resizeHandles val="exact"/>
        </dgm:presLayoutVars>
      </dgm:prSet>
      <dgm:spPr/>
    </dgm:pt>
    <dgm:pt modelId="{F282D275-580F-40D7-9CBC-B63F14ABC24C}" type="pres">
      <dgm:prSet presAssocID="{0D5AA64E-2A60-425C-964D-3D62B7D6C86B}" presName="compNode" presStyleCnt="0"/>
      <dgm:spPr/>
    </dgm:pt>
    <dgm:pt modelId="{5E83F7EC-6443-4008-AD8E-CA98E01D20B8}" type="pres">
      <dgm:prSet presAssocID="{0D5AA64E-2A60-425C-964D-3D62B7D6C86B}" presName="iconBgRect" presStyleLbl="bgShp" presStyleIdx="0" presStyleCnt="4"/>
      <dgm:spPr/>
    </dgm:pt>
    <dgm:pt modelId="{06222CE1-7739-4686-86B2-68EE5F8FC498}" type="pres">
      <dgm:prSet presAssocID="{0D5AA64E-2A60-425C-964D-3D62B7D6C8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B9EAE0BA-B8D1-4537-944B-BFEB5B101A78}" type="pres">
      <dgm:prSet presAssocID="{0D5AA64E-2A60-425C-964D-3D62B7D6C86B}" presName="spaceRect" presStyleCnt="0"/>
      <dgm:spPr/>
    </dgm:pt>
    <dgm:pt modelId="{79BF74D5-71D3-43A0-B934-F0C3D4E3D0B1}" type="pres">
      <dgm:prSet presAssocID="{0D5AA64E-2A60-425C-964D-3D62B7D6C86B}" presName="textRect" presStyleLbl="revTx" presStyleIdx="0" presStyleCnt="4">
        <dgm:presLayoutVars>
          <dgm:chMax val="1"/>
          <dgm:chPref val="1"/>
        </dgm:presLayoutVars>
      </dgm:prSet>
      <dgm:spPr/>
    </dgm:pt>
    <dgm:pt modelId="{E647BAA3-BA95-4834-90EC-594885EDB566}" type="pres">
      <dgm:prSet presAssocID="{BBD677E4-A7CC-4FCD-BAFD-087969DF797B}" presName="sibTrans" presStyleLbl="sibTrans2D1" presStyleIdx="0" presStyleCnt="0"/>
      <dgm:spPr/>
    </dgm:pt>
    <dgm:pt modelId="{7DA20F89-412B-425A-A42E-2A3F1816562A}" type="pres">
      <dgm:prSet presAssocID="{A2EC06B5-09BC-4DD9-BF5E-213716F2843B}" presName="compNode" presStyleCnt="0"/>
      <dgm:spPr/>
    </dgm:pt>
    <dgm:pt modelId="{781E8C4F-03F1-4D5F-AF56-0E974431FF41}" type="pres">
      <dgm:prSet presAssocID="{A2EC06B5-09BC-4DD9-BF5E-213716F2843B}" presName="iconBgRect" presStyleLbl="bgShp" presStyleIdx="1" presStyleCnt="4"/>
      <dgm:spPr/>
    </dgm:pt>
    <dgm:pt modelId="{B517B46F-D6D1-4CDF-80CC-D351F93015C6}" type="pres">
      <dgm:prSet presAssocID="{A2EC06B5-09BC-4DD9-BF5E-213716F284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ck"/>
        </a:ext>
      </dgm:extLst>
    </dgm:pt>
    <dgm:pt modelId="{1F89A685-4972-41E5-8580-D3915F17DE20}" type="pres">
      <dgm:prSet presAssocID="{A2EC06B5-09BC-4DD9-BF5E-213716F2843B}" presName="spaceRect" presStyleCnt="0"/>
      <dgm:spPr/>
    </dgm:pt>
    <dgm:pt modelId="{79C2130E-1440-48B2-8680-5CED767D73F6}" type="pres">
      <dgm:prSet presAssocID="{A2EC06B5-09BC-4DD9-BF5E-213716F2843B}" presName="textRect" presStyleLbl="revTx" presStyleIdx="1" presStyleCnt="4">
        <dgm:presLayoutVars>
          <dgm:chMax val="1"/>
          <dgm:chPref val="1"/>
        </dgm:presLayoutVars>
      </dgm:prSet>
      <dgm:spPr/>
    </dgm:pt>
    <dgm:pt modelId="{013F6EF4-EE92-4AFA-A1B3-13D857117E7D}" type="pres">
      <dgm:prSet presAssocID="{E4D5A8D1-60BE-4685-88CB-9F09197B2CF6}" presName="sibTrans" presStyleLbl="sibTrans2D1" presStyleIdx="0" presStyleCnt="0"/>
      <dgm:spPr/>
    </dgm:pt>
    <dgm:pt modelId="{AA15708A-093F-49B8-9FB7-92302C7B861F}" type="pres">
      <dgm:prSet presAssocID="{ED6E8151-60B1-4B67-B2C8-044BE832FD56}" presName="compNode" presStyleCnt="0"/>
      <dgm:spPr/>
    </dgm:pt>
    <dgm:pt modelId="{B751203D-D48F-483D-B43E-A571538B5D89}" type="pres">
      <dgm:prSet presAssocID="{ED6E8151-60B1-4B67-B2C8-044BE832FD56}" presName="iconBgRect" presStyleLbl="bgShp" presStyleIdx="2" presStyleCnt="4"/>
      <dgm:spPr/>
    </dgm:pt>
    <dgm:pt modelId="{DED60B2C-05FD-474F-800E-206165A45102}" type="pres">
      <dgm:prSet presAssocID="{ED6E8151-60B1-4B67-B2C8-044BE832FD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36CBC686-7714-4071-A5F8-3F4798BA66E4}" type="pres">
      <dgm:prSet presAssocID="{ED6E8151-60B1-4B67-B2C8-044BE832FD56}" presName="spaceRect" presStyleCnt="0"/>
      <dgm:spPr/>
    </dgm:pt>
    <dgm:pt modelId="{90CD8852-DA08-4D93-BAD9-DB837360B68F}" type="pres">
      <dgm:prSet presAssocID="{ED6E8151-60B1-4B67-B2C8-044BE832FD56}" presName="textRect" presStyleLbl="revTx" presStyleIdx="2" presStyleCnt="4">
        <dgm:presLayoutVars>
          <dgm:chMax val="1"/>
          <dgm:chPref val="1"/>
        </dgm:presLayoutVars>
      </dgm:prSet>
      <dgm:spPr/>
    </dgm:pt>
    <dgm:pt modelId="{24CDA53B-2363-4496-A2AF-2F2B739FA11F}" type="pres">
      <dgm:prSet presAssocID="{53438F51-2E8F-45B6-B1C4-3D9E3DA82802}" presName="sibTrans" presStyleLbl="sibTrans2D1" presStyleIdx="0" presStyleCnt="0"/>
      <dgm:spPr/>
    </dgm:pt>
    <dgm:pt modelId="{07E61BAA-0087-47B8-A6D8-5643A7CF2DD5}" type="pres">
      <dgm:prSet presAssocID="{1F8C2785-8D71-4E4C-9BD1-9F7E513A0816}" presName="compNode" presStyleCnt="0"/>
      <dgm:spPr/>
    </dgm:pt>
    <dgm:pt modelId="{6331B10D-5B17-43DD-B224-DF058C07005A}" type="pres">
      <dgm:prSet presAssocID="{1F8C2785-8D71-4E4C-9BD1-9F7E513A0816}" presName="iconBgRect" presStyleLbl="bgShp" presStyleIdx="3" presStyleCnt="4"/>
      <dgm:spPr/>
    </dgm:pt>
    <dgm:pt modelId="{29A08704-1A12-4F5C-9E61-84FF73C4DACD}" type="pres">
      <dgm:prSet presAssocID="{1F8C2785-8D71-4E4C-9BD1-9F7E513A081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DE5260FC-8A94-4C68-B0E9-0DE410D1D358}" type="pres">
      <dgm:prSet presAssocID="{1F8C2785-8D71-4E4C-9BD1-9F7E513A0816}" presName="spaceRect" presStyleCnt="0"/>
      <dgm:spPr/>
    </dgm:pt>
    <dgm:pt modelId="{388B7513-A251-41CD-96A7-B990EC5B9CC9}" type="pres">
      <dgm:prSet presAssocID="{1F8C2785-8D71-4E4C-9BD1-9F7E513A0816}" presName="textRect" presStyleLbl="revTx" presStyleIdx="3" presStyleCnt="4">
        <dgm:presLayoutVars>
          <dgm:chMax val="1"/>
          <dgm:chPref val="1"/>
        </dgm:presLayoutVars>
      </dgm:prSet>
      <dgm:spPr/>
    </dgm:pt>
  </dgm:ptLst>
  <dgm:cxnLst>
    <dgm:cxn modelId="{8E2F0213-91B7-47D4-99CE-25DC5BF529A5}" type="presOf" srcId="{24D0382D-0F6D-4125-81A8-14D3E90FBC30}" destId="{BC21749E-20A0-44FE-B637-53FB428B15FE}" srcOrd="0" destOrd="0" presId="urn:microsoft.com/office/officeart/2018/2/layout/IconCircleList"/>
    <dgm:cxn modelId="{C880B422-B4B8-449B-B912-730436F6B9DB}" type="presOf" srcId="{ED6E8151-60B1-4B67-B2C8-044BE832FD56}" destId="{90CD8852-DA08-4D93-BAD9-DB837360B68F}" srcOrd="0" destOrd="0" presId="urn:microsoft.com/office/officeart/2018/2/layout/IconCircleList"/>
    <dgm:cxn modelId="{F5E65143-84A4-43A9-9E1D-38EAA80B070D}" type="presOf" srcId="{0D5AA64E-2A60-425C-964D-3D62B7D6C86B}" destId="{79BF74D5-71D3-43A0-B934-F0C3D4E3D0B1}" srcOrd="0" destOrd="0" presId="urn:microsoft.com/office/officeart/2018/2/layout/IconCircleList"/>
    <dgm:cxn modelId="{5E72FF64-CA06-4AE8-A553-84C6A75087B6}" srcId="{24D0382D-0F6D-4125-81A8-14D3E90FBC30}" destId="{1F8C2785-8D71-4E4C-9BD1-9F7E513A0816}" srcOrd="3" destOrd="0" parTransId="{B8823BC2-CE5B-45B5-8D98-EEB63827F7B6}" sibTransId="{C64B301F-BDD1-4CC9-9AD0-8CCDE27CE2E3}"/>
    <dgm:cxn modelId="{D08F0D56-9FD1-492B-9CDA-D0B38448A405}" type="presOf" srcId="{BBD677E4-A7CC-4FCD-BAFD-087969DF797B}" destId="{E647BAA3-BA95-4834-90EC-594885EDB566}" srcOrd="0" destOrd="0" presId="urn:microsoft.com/office/officeart/2018/2/layout/IconCircleList"/>
    <dgm:cxn modelId="{74CA6686-DDE5-48CD-B492-F1559C16D2E5}" type="presOf" srcId="{1F8C2785-8D71-4E4C-9BD1-9F7E513A0816}" destId="{388B7513-A251-41CD-96A7-B990EC5B9CC9}" srcOrd="0" destOrd="0" presId="urn:microsoft.com/office/officeart/2018/2/layout/IconCircleList"/>
    <dgm:cxn modelId="{3BBBCB9B-70CB-4B22-8967-820230190924}" srcId="{24D0382D-0F6D-4125-81A8-14D3E90FBC30}" destId="{0D5AA64E-2A60-425C-964D-3D62B7D6C86B}" srcOrd="0" destOrd="0" parTransId="{7BB78A6A-3947-46C2-9BFE-418A8EB02805}" sibTransId="{BBD677E4-A7CC-4FCD-BAFD-087969DF797B}"/>
    <dgm:cxn modelId="{65CF99B8-E48A-4152-990F-FA36106370BE}" type="presOf" srcId="{E4D5A8D1-60BE-4685-88CB-9F09197B2CF6}" destId="{013F6EF4-EE92-4AFA-A1B3-13D857117E7D}" srcOrd="0" destOrd="0" presId="urn:microsoft.com/office/officeart/2018/2/layout/IconCircleList"/>
    <dgm:cxn modelId="{F3682AC0-3897-4FB3-8A40-DA0394CC779B}" srcId="{24D0382D-0F6D-4125-81A8-14D3E90FBC30}" destId="{ED6E8151-60B1-4B67-B2C8-044BE832FD56}" srcOrd="2" destOrd="0" parTransId="{6F5D664F-39F9-4483-B764-3D381BEF9750}" sibTransId="{53438F51-2E8F-45B6-B1C4-3D9E3DA82802}"/>
    <dgm:cxn modelId="{30A482CF-B7D0-4126-889A-83D665B30439}" srcId="{24D0382D-0F6D-4125-81A8-14D3E90FBC30}" destId="{A2EC06B5-09BC-4DD9-BF5E-213716F2843B}" srcOrd="1" destOrd="0" parTransId="{AB55642C-705D-4C82-B471-3A9A5E509CBE}" sibTransId="{E4D5A8D1-60BE-4685-88CB-9F09197B2CF6}"/>
    <dgm:cxn modelId="{3F9562E3-DE7A-4DE4-8672-CD342E54822D}" type="presOf" srcId="{A2EC06B5-09BC-4DD9-BF5E-213716F2843B}" destId="{79C2130E-1440-48B2-8680-5CED767D73F6}" srcOrd="0" destOrd="0" presId="urn:microsoft.com/office/officeart/2018/2/layout/IconCircleList"/>
    <dgm:cxn modelId="{B54489F3-94CE-48AB-B9EB-6A215C16262B}" type="presOf" srcId="{53438F51-2E8F-45B6-B1C4-3D9E3DA82802}" destId="{24CDA53B-2363-4496-A2AF-2F2B739FA11F}" srcOrd="0" destOrd="0" presId="urn:microsoft.com/office/officeart/2018/2/layout/IconCircleList"/>
    <dgm:cxn modelId="{B91B0B92-A559-40B9-8310-5ED2D2880106}" type="presParOf" srcId="{BC21749E-20A0-44FE-B637-53FB428B15FE}" destId="{32AF6EAC-40F4-46B3-9C11-CA5DDA33FBCF}" srcOrd="0" destOrd="0" presId="urn:microsoft.com/office/officeart/2018/2/layout/IconCircleList"/>
    <dgm:cxn modelId="{D9C3D56B-B118-4AC7-8113-9DC1DA8FB812}" type="presParOf" srcId="{32AF6EAC-40F4-46B3-9C11-CA5DDA33FBCF}" destId="{F282D275-580F-40D7-9CBC-B63F14ABC24C}" srcOrd="0" destOrd="0" presId="urn:microsoft.com/office/officeart/2018/2/layout/IconCircleList"/>
    <dgm:cxn modelId="{B435F81F-BECD-439F-849A-52E9E72458B4}" type="presParOf" srcId="{F282D275-580F-40D7-9CBC-B63F14ABC24C}" destId="{5E83F7EC-6443-4008-AD8E-CA98E01D20B8}" srcOrd="0" destOrd="0" presId="urn:microsoft.com/office/officeart/2018/2/layout/IconCircleList"/>
    <dgm:cxn modelId="{EB34B2FE-DE01-4F09-9D5B-6916E420ECFD}" type="presParOf" srcId="{F282D275-580F-40D7-9CBC-B63F14ABC24C}" destId="{06222CE1-7739-4686-86B2-68EE5F8FC498}" srcOrd="1" destOrd="0" presId="urn:microsoft.com/office/officeart/2018/2/layout/IconCircleList"/>
    <dgm:cxn modelId="{2F98E12B-F509-4D2C-AB20-2D9F1F60AB1A}" type="presParOf" srcId="{F282D275-580F-40D7-9CBC-B63F14ABC24C}" destId="{B9EAE0BA-B8D1-4537-944B-BFEB5B101A78}" srcOrd="2" destOrd="0" presId="urn:microsoft.com/office/officeart/2018/2/layout/IconCircleList"/>
    <dgm:cxn modelId="{2F000A8E-7C91-4D0C-B017-978F04A1CAEB}" type="presParOf" srcId="{F282D275-580F-40D7-9CBC-B63F14ABC24C}" destId="{79BF74D5-71D3-43A0-B934-F0C3D4E3D0B1}" srcOrd="3" destOrd="0" presId="urn:microsoft.com/office/officeart/2018/2/layout/IconCircleList"/>
    <dgm:cxn modelId="{3A29FC9B-D9DA-4F49-8005-A45C5177C86C}" type="presParOf" srcId="{32AF6EAC-40F4-46B3-9C11-CA5DDA33FBCF}" destId="{E647BAA3-BA95-4834-90EC-594885EDB566}" srcOrd="1" destOrd="0" presId="urn:microsoft.com/office/officeart/2018/2/layout/IconCircleList"/>
    <dgm:cxn modelId="{ED23948B-22D5-40FF-A085-D07687F6FC16}" type="presParOf" srcId="{32AF6EAC-40F4-46B3-9C11-CA5DDA33FBCF}" destId="{7DA20F89-412B-425A-A42E-2A3F1816562A}" srcOrd="2" destOrd="0" presId="urn:microsoft.com/office/officeart/2018/2/layout/IconCircleList"/>
    <dgm:cxn modelId="{AB564D69-1180-4894-8FDF-43E786EBFD76}" type="presParOf" srcId="{7DA20F89-412B-425A-A42E-2A3F1816562A}" destId="{781E8C4F-03F1-4D5F-AF56-0E974431FF41}" srcOrd="0" destOrd="0" presId="urn:microsoft.com/office/officeart/2018/2/layout/IconCircleList"/>
    <dgm:cxn modelId="{9FD41D90-A025-4F82-A51A-065C7FE4C207}" type="presParOf" srcId="{7DA20F89-412B-425A-A42E-2A3F1816562A}" destId="{B517B46F-D6D1-4CDF-80CC-D351F93015C6}" srcOrd="1" destOrd="0" presId="urn:microsoft.com/office/officeart/2018/2/layout/IconCircleList"/>
    <dgm:cxn modelId="{035D62C6-8C16-4CEC-AFA2-E42608D9DC08}" type="presParOf" srcId="{7DA20F89-412B-425A-A42E-2A3F1816562A}" destId="{1F89A685-4972-41E5-8580-D3915F17DE20}" srcOrd="2" destOrd="0" presId="urn:microsoft.com/office/officeart/2018/2/layout/IconCircleList"/>
    <dgm:cxn modelId="{47EBF82B-ECD3-4762-B4A8-CF0A0EAF24DA}" type="presParOf" srcId="{7DA20F89-412B-425A-A42E-2A3F1816562A}" destId="{79C2130E-1440-48B2-8680-5CED767D73F6}" srcOrd="3" destOrd="0" presId="urn:microsoft.com/office/officeart/2018/2/layout/IconCircleList"/>
    <dgm:cxn modelId="{66AA0928-AE84-4EC8-98A2-EB3E7506F41A}" type="presParOf" srcId="{32AF6EAC-40F4-46B3-9C11-CA5DDA33FBCF}" destId="{013F6EF4-EE92-4AFA-A1B3-13D857117E7D}" srcOrd="3" destOrd="0" presId="urn:microsoft.com/office/officeart/2018/2/layout/IconCircleList"/>
    <dgm:cxn modelId="{CF0437C1-54A2-4333-9B76-91BEFD85EAC2}" type="presParOf" srcId="{32AF6EAC-40F4-46B3-9C11-CA5DDA33FBCF}" destId="{AA15708A-093F-49B8-9FB7-92302C7B861F}" srcOrd="4" destOrd="0" presId="urn:microsoft.com/office/officeart/2018/2/layout/IconCircleList"/>
    <dgm:cxn modelId="{35928C75-5651-428E-816A-4546956048F8}" type="presParOf" srcId="{AA15708A-093F-49B8-9FB7-92302C7B861F}" destId="{B751203D-D48F-483D-B43E-A571538B5D89}" srcOrd="0" destOrd="0" presId="urn:microsoft.com/office/officeart/2018/2/layout/IconCircleList"/>
    <dgm:cxn modelId="{77972F5B-CE1A-4F03-9250-A747D7CCC97E}" type="presParOf" srcId="{AA15708A-093F-49B8-9FB7-92302C7B861F}" destId="{DED60B2C-05FD-474F-800E-206165A45102}" srcOrd="1" destOrd="0" presId="urn:microsoft.com/office/officeart/2018/2/layout/IconCircleList"/>
    <dgm:cxn modelId="{FE022BF0-3FCD-4BD0-8982-0AF98C6A7FD0}" type="presParOf" srcId="{AA15708A-093F-49B8-9FB7-92302C7B861F}" destId="{36CBC686-7714-4071-A5F8-3F4798BA66E4}" srcOrd="2" destOrd="0" presId="urn:microsoft.com/office/officeart/2018/2/layout/IconCircleList"/>
    <dgm:cxn modelId="{2A3929A5-4429-413C-8706-5A58385BD882}" type="presParOf" srcId="{AA15708A-093F-49B8-9FB7-92302C7B861F}" destId="{90CD8852-DA08-4D93-BAD9-DB837360B68F}" srcOrd="3" destOrd="0" presId="urn:microsoft.com/office/officeart/2018/2/layout/IconCircleList"/>
    <dgm:cxn modelId="{25179C34-D71A-42CC-927B-3505371F9DF9}" type="presParOf" srcId="{32AF6EAC-40F4-46B3-9C11-CA5DDA33FBCF}" destId="{24CDA53B-2363-4496-A2AF-2F2B739FA11F}" srcOrd="5" destOrd="0" presId="urn:microsoft.com/office/officeart/2018/2/layout/IconCircleList"/>
    <dgm:cxn modelId="{648DFD00-F7D4-4BD6-96E8-853CB40BB7BB}" type="presParOf" srcId="{32AF6EAC-40F4-46B3-9C11-CA5DDA33FBCF}" destId="{07E61BAA-0087-47B8-A6D8-5643A7CF2DD5}" srcOrd="6" destOrd="0" presId="urn:microsoft.com/office/officeart/2018/2/layout/IconCircleList"/>
    <dgm:cxn modelId="{B17866FF-4D87-4FE8-B87A-5DDA1BE3B5EE}" type="presParOf" srcId="{07E61BAA-0087-47B8-A6D8-5643A7CF2DD5}" destId="{6331B10D-5B17-43DD-B224-DF058C07005A}" srcOrd="0" destOrd="0" presId="urn:microsoft.com/office/officeart/2018/2/layout/IconCircleList"/>
    <dgm:cxn modelId="{F70E2AB1-4005-4510-9CC2-7003DDCFE4CA}" type="presParOf" srcId="{07E61BAA-0087-47B8-A6D8-5643A7CF2DD5}" destId="{29A08704-1A12-4F5C-9E61-84FF73C4DACD}" srcOrd="1" destOrd="0" presId="urn:microsoft.com/office/officeart/2018/2/layout/IconCircleList"/>
    <dgm:cxn modelId="{6072EB85-0DA4-4E0B-B30B-D8B4478D6820}" type="presParOf" srcId="{07E61BAA-0087-47B8-A6D8-5643A7CF2DD5}" destId="{DE5260FC-8A94-4C68-B0E9-0DE410D1D358}" srcOrd="2" destOrd="0" presId="urn:microsoft.com/office/officeart/2018/2/layout/IconCircleList"/>
    <dgm:cxn modelId="{E09A55EE-D39F-4EC3-8332-E9F813D41846}" type="presParOf" srcId="{07E61BAA-0087-47B8-A6D8-5643A7CF2DD5}" destId="{388B7513-A251-41CD-96A7-B990EC5B9CC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1DD90A-338B-4252-96E4-34318A51E7ED}"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A7A650CC-1B6F-473B-94AA-6CD55DA77E13}">
      <dgm:prSet/>
      <dgm:spPr/>
      <dgm:t>
        <a:bodyPr/>
        <a:lstStyle/>
        <a:p>
          <a:pPr>
            <a:defRPr cap="all"/>
          </a:pPr>
          <a:r>
            <a:rPr lang="en-US"/>
            <a:t>git push</a:t>
          </a:r>
        </a:p>
      </dgm:t>
    </dgm:pt>
    <dgm:pt modelId="{996B96EF-C591-416D-80CE-07CF410FF148}" type="parTrans" cxnId="{010838D8-6836-47C4-B63D-04E2E5B0D1F1}">
      <dgm:prSet/>
      <dgm:spPr/>
      <dgm:t>
        <a:bodyPr/>
        <a:lstStyle/>
        <a:p>
          <a:endParaRPr lang="en-US"/>
        </a:p>
      </dgm:t>
    </dgm:pt>
    <dgm:pt modelId="{F0E04A54-1DE9-47F2-9DD9-0B88D7365142}" type="sibTrans" cxnId="{010838D8-6836-47C4-B63D-04E2E5B0D1F1}">
      <dgm:prSet/>
      <dgm:spPr/>
      <dgm:t>
        <a:bodyPr/>
        <a:lstStyle/>
        <a:p>
          <a:endParaRPr lang="en-US"/>
        </a:p>
      </dgm:t>
    </dgm:pt>
    <dgm:pt modelId="{4E44528B-6FEA-4DC5-A5A2-22B7432034DD}">
      <dgm:prSet/>
      <dgm:spPr/>
      <dgm:t>
        <a:bodyPr/>
        <a:lstStyle/>
        <a:p>
          <a:pPr>
            <a:defRPr cap="all"/>
          </a:pPr>
          <a:r>
            <a:rPr lang="en-US"/>
            <a:t>Uploads to remote repository from local computer</a:t>
          </a:r>
        </a:p>
      </dgm:t>
    </dgm:pt>
    <dgm:pt modelId="{EF1564CC-5089-4965-9451-F576E1D941A3}" type="parTrans" cxnId="{4E79C978-98F8-4AE1-8260-CD387F647BE2}">
      <dgm:prSet/>
      <dgm:spPr/>
      <dgm:t>
        <a:bodyPr/>
        <a:lstStyle/>
        <a:p>
          <a:endParaRPr lang="en-US"/>
        </a:p>
      </dgm:t>
    </dgm:pt>
    <dgm:pt modelId="{5B2981FF-7A0E-4767-A267-6DE2A9CEEE16}" type="sibTrans" cxnId="{4E79C978-98F8-4AE1-8260-CD387F647BE2}">
      <dgm:prSet/>
      <dgm:spPr/>
      <dgm:t>
        <a:bodyPr/>
        <a:lstStyle/>
        <a:p>
          <a:endParaRPr lang="en-US"/>
        </a:p>
      </dgm:t>
    </dgm:pt>
    <dgm:pt modelId="{D8B0E4BA-BFE9-46A9-A5C0-DDA6EC70348F}" type="pres">
      <dgm:prSet presAssocID="{B11DD90A-338B-4252-96E4-34318A51E7ED}" presName="root" presStyleCnt="0">
        <dgm:presLayoutVars>
          <dgm:dir/>
          <dgm:resizeHandles val="exact"/>
        </dgm:presLayoutVars>
      </dgm:prSet>
      <dgm:spPr/>
    </dgm:pt>
    <dgm:pt modelId="{8F056C09-949B-48A4-AA0B-D48ECE7F36F2}" type="pres">
      <dgm:prSet presAssocID="{A7A650CC-1B6F-473B-94AA-6CD55DA77E13}" presName="compNode" presStyleCnt="0"/>
      <dgm:spPr/>
    </dgm:pt>
    <dgm:pt modelId="{77157EB5-0EB2-47F7-8BB3-8798C50ABD95}" type="pres">
      <dgm:prSet presAssocID="{A7A650CC-1B6F-473B-94AA-6CD55DA77E13}" presName="iconBgRect" presStyleLbl="bgShp" presStyleIdx="0" presStyleCnt="2"/>
      <dgm:spPr/>
    </dgm:pt>
    <dgm:pt modelId="{F328186E-2AAA-412D-A8B0-F3484E26B462}" type="pres">
      <dgm:prSet presAssocID="{A7A650CC-1B6F-473B-94AA-6CD55DA77E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9D29ED6-A674-4CE4-8EAF-1F52525FA3BB}" type="pres">
      <dgm:prSet presAssocID="{A7A650CC-1B6F-473B-94AA-6CD55DA77E13}" presName="spaceRect" presStyleCnt="0"/>
      <dgm:spPr/>
    </dgm:pt>
    <dgm:pt modelId="{38DE11B9-466C-475C-8781-8290AF0CC60A}" type="pres">
      <dgm:prSet presAssocID="{A7A650CC-1B6F-473B-94AA-6CD55DA77E13}" presName="textRect" presStyleLbl="revTx" presStyleIdx="0" presStyleCnt="2">
        <dgm:presLayoutVars>
          <dgm:chMax val="1"/>
          <dgm:chPref val="1"/>
        </dgm:presLayoutVars>
      </dgm:prSet>
      <dgm:spPr/>
    </dgm:pt>
    <dgm:pt modelId="{7006CE68-523B-4E36-BB8F-8141A09C4A10}" type="pres">
      <dgm:prSet presAssocID="{F0E04A54-1DE9-47F2-9DD9-0B88D7365142}" presName="sibTrans" presStyleCnt="0"/>
      <dgm:spPr/>
    </dgm:pt>
    <dgm:pt modelId="{33B9C5AB-EB69-4B3D-B5C2-426A18AF3164}" type="pres">
      <dgm:prSet presAssocID="{4E44528B-6FEA-4DC5-A5A2-22B7432034DD}" presName="compNode" presStyleCnt="0"/>
      <dgm:spPr/>
    </dgm:pt>
    <dgm:pt modelId="{DEF233F1-07DB-4932-A1FF-1EBE1F94B433}" type="pres">
      <dgm:prSet presAssocID="{4E44528B-6FEA-4DC5-A5A2-22B7432034DD}" presName="iconBgRect" presStyleLbl="bgShp" presStyleIdx="1" presStyleCnt="2"/>
      <dgm:spPr/>
    </dgm:pt>
    <dgm:pt modelId="{9187A876-2DD2-49D2-8AAA-A57624528E50}" type="pres">
      <dgm:prSet presAssocID="{4E44528B-6FEA-4DC5-A5A2-22B7432034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4FB46AF4-FDF1-41C3-81DF-11F507E2ECD3}" type="pres">
      <dgm:prSet presAssocID="{4E44528B-6FEA-4DC5-A5A2-22B7432034DD}" presName="spaceRect" presStyleCnt="0"/>
      <dgm:spPr/>
    </dgm:pt>
    <dgm:pt modelId="{AEBF1783-D67C-4BCF-AF2A-1EEA0F881DD7}" type="pres">
      <dgm:prSet presAssocID="{4E44528B-6FEA-4DC5-A5A2-22B7432034DD}" presName="textRect" presStyleLbl="revTx" presStyleIdx="1" presStyleCnt="2">
        <dgm:presLayoutVars>
          <dgm:chMax val="1"/>
          <dgm:chPref val="1"/>
        </dgm:presLayoutVars>
      </dgm:prSet>
      <dgm:spPr/>
    </dgm:pt>
  </dgm:ptLst>
  <dgm:cxnLst>
    <dgm:cxn modelId="{24350337-5E38-48C7-B9EE-781D631BEF45}" type="presOf" srcId="{4E44528B-6FEA-4DC5-A5A2-22B7432034DD}" destId="{AEBF1783-D67C-4BCF-AF2A-1EEA0F881DD7}" srcOrd="0" destOrd="0" presId="urn:microsoft.com/office/officeart/2018/5/layout/IconCircleLabelList"/>
    <dgm:cxn modelId="{B6572D3B-B76D-4D24-9132-265E47C11DC0}" type="presOf" srcId="{B11DD90A-338B-4252-96E4-34318A51E7ED}" destId="{D8B0E4BA-BFE9-46A9-A5C0-DDA6EC70348F}" srcOrd="0" destOrd="0" presId="urn:microsoft.com/office/officeart/2018/5/layout/IconCircleLabelList"/>
    <dgm:cxn modelId="{4E79C978-98F8-4AE1-8260-CD387F647BE2}" srcId="{B11DD90A-338B-4252-96E4-34318A51E7ED}" destId="{4E44528B-6FEA-4DC5-A5A2-22B7432034DD}" srcOrd="1" destOrd="0" parTransId="{EF1564CC-5089-4965-9451-F576E1D941A3}" sibTransId="{5B2981FF-7A0E-4767-A267-6DE2A9CEEE16}"/>
    <dgm:cxn modelId="{010838D8-6836-47C4-B63D-04E2E5B0D1F1}" srcId="{B11DD90A-338B-4252-96E4-34318A51E7ED}" destId="{A7A650CC-1B6F-473B-94AA-6CD55DA77E13}" srcOrd="0" destOrd="0" parTransId="{996B96EF-C591-416D-80CE-07CF410FF148}" sibTransId="{F0E04A54-1DE9-47F2-9DD9-0B88D7365142}"/>
    <dgm:cxn modelId="{67B14FFB-9189-4D27-9FF3-FC3285B8D6CC}" type="presOf" srcId="{A7A650CC-1B6F-473B-94AA-6CD55DA77E13}" destId="{38DE11B9-466C-475C-8781-8290AF0CC60A}" srcOrd="0" destOrd="0" presId="urn:microsoft.com/office/officeart/2018/5/layout/IconCircleLabelList"/>
    <dgm:cxn modelId="{4B69A871-B566-47D1-BC1F-EFF82F5AE6B1}" type="presParOf" srcId="{D8B0E4BA-BFE9-46A9-A5C0-DDA6EC70348F}" destId="{8F056C09-949B-48A4-AA0B-D48ECE7F36F2}" srcOrd="0" destOrd="0" presId="urn:microsoft.com/office/officeart/2018/5/layout/IconCircleLabelList"/>
    <dgm:cxn modelId="{8FA69638-2610-40D9-AA5D-807FF0AE16D6}" type="presParOf" srcId="{8F056C09-949B-48A4-AA0B-D48ECE7F36F2}" destId="{77157EB5-0EB2-47F7-8BB3-8798C50ABD95}" srcOrd="0" destOrd="0" presId="urn:microsoft.com/office/officeart/2018/5/layout/IconCircleLabelList"/>
    <dgm:cxn modelId="{17CD4CD8-60D5-4020-8433-D133E7273E77}" type="presParOf" srcId="{8F056C09-949B-48A4-AA0B-D48ECE7F36F2}" destId="{F328186E-2AAA-412D-A8B0-F3484E26B462}" srcOrd="1" destOrd="0" presId="urn:microsoft.com/office/officeart/2018/5/layout/IconCircleLabelList"/>
    <dgm:cxn modelId="{952BE667-41C6-4A16-BB69-265920047457}" type="presParOf" srcId="{8F056C09-949B-48A4-AA0B-D48ECE7F36F2}" destId="{C9D29ED6-A674-4CE4-8EAF-1F52525FA3BB}" srcOrd="2" destOrd="0" presId="urn:microsoft.com/office/officeart/2018/5/layout/IconCircleLabelList"/>
    <dgm:cxn modelId="{E6C9D0DA-568A-48A1-8C7E-CCAA3EC5DA32}" type="presParOf" srcId="{8F056C09-949B-48A4-AA0B-D48ECE7F36F2}" destId="{38DE11B9-466C-475C-8781-8290AF0CC60A}" srcOrd="3" destOrd="0" presId="urn:microsoft.com/office/officeart/2018/5/layout/IconCircleLabelList"/>
    <dgm:cxn modelId="{A2C6B98A-F01A-405C-B2CB-153F03CF0AFF}" type="presParOf" srcId="{D8B0E4BA-BFE9-46A9-A5C0-DDA6EC70348F}" destId="{7006CE68-523B-4E36-BB8F-8141A09C4A10}" srcOrd="1" destOrd="0" presId="urn:microsoft.com/office/officeart/2018/5/layout/IconCircleLabelList"/>
    <dgm:cxn modelId="{E48E27C1-902D-4F0B-8C32-62135E48B695}" type="presParOf" srcId="{D8B0E4BA-BFE9-46A9-A5C0-DDA6EC70348F}" destId="{33B9C5AB-EB69-4B3D-B5C2-426A18AF3164}" srcOrd="2" destOrd="0" presId="urn:microsoft.com/office/officeart/2018/5/layout/IconCircleLabelList"/>
    <dgm:cxn modelId="{F6938D66-AA2A-4115-8086-5D01771A5415}" type="presParOf" srcId="{33B9C5AB-EB69-4B3D-B5C2-426A18AF3164}" destId="{DEF233F1-07DB-4932-A1FF-1EBE1F94B433}" srcOrd="0" destOrd="0" presId="urn:microsoft.com/office/officeart/2018/5/layout/IconCircleLabelList"/>
    <dgm:cxn modelId="{4E9AD4CE-65D1-4BE8-ADE9-C71B1D6C4F5A}" type="presParOf" srcId="{33B9C5AB-EB69-4B3D-B5C2-426A18AF3164}" destId="{9187A876-2DD2-49D2-8AAA-A57624528E50}" srcOrd="1" destOrd="0" presId="urn:microsoft.com/office/officeart/2018/5/layout/IconCircleLabelList"/>
    <dgm:cxn modelId="{E26C1323-B58E-499B-B162-09B6B41BB5A6}" type="presParOf" srcId="{33B9C5AB-EB69-4B3D-B5C2-426A18AF3164}" destId="{4FB46AF4-FDF1-41C3-81DF-11F507E2ECD3}" srcOrd="2" destOrd="0" presId="urn:microsoft.com/office/officeart/2018/5/layout/IconCircleLabelList"/>
    <dgm:cxn modelId="{CA32B001-34D4-450E-A7EF-DE2C49B3F49B}" type="presParOf" srcId="{33B9C5AB-EB69-4B3D-B5C2-426A18AF3164}" destId="{AEBF1783-D67C-4BCF-AF2A-1EEA0F881DD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744618-B7B7-4F8A-A758-94A4815693E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16D3C209-CEEC-44C5-867C-8AC78E4E28F9}">
      <dgm:prSet/>
      <dgm:spPr/>
      <dgm:t>
        <a:bodyPr/>
        <a:lstStyle/>
        <a:p>
          <a:r>
            <a:rPr lang="en-US"/>
            <a:t>Work can be done in branches</a:t>
          </a:r>
        </a:p>
      </dgm:t>
    </dgm:pt>
    <dgm:pt modelId="{AA0A8E46-6DEC-4F93-ABE6-8FE227F63ABF}" type="parTrans" cxnId="{CBBF29AA-29A1-40F0-B474-0DED409B2CFA}">
      <dgm:prSet/>
      <dgm:spPr/>
      <dgm:t>
        <a:bodyPr/>
        <a:lstStyle/>
        <a:p>
          <a:endParaRPr lang="en-US"/>
        </a:p>
      </dgm:t>
    </dgm:pt>
    <dgm:pt modelId="{26C59A14-C354-422D-A2F6-A10EF0FAAB43}" type="sibTrans" cxnId="{CBBF29AA-29A1-40F0-B474-0DED409B2CFA}">
      <dgm:prSet/>
      <dgm:spPr/>
      <dgm:t>
        <a:bodyPr/>
        <a:lstStyle/>
        <a:p>
          <a:endParaRPr lang="en-US"/>
        </a:p>
      </dgm:t>
    </dgm:pt>
    <dgm:pt modelId="{169C2DCC-03B1-401E-B104-8560AED0B845}">
      <dgm:prSet/>
      <dgm:spPr/>
      <dgm:t>
        <a:bodyPr/>
        <a:lstStyle/>
        <a:p>
          <a:r>
            <a:rPr lang="en-US"/>
            <a:t>Each branch is a separate line of development</a:t>
          </a:r>
        </a:p>
      </dgm:t>
    </dgm:pt>
    <dgm:pt modelId="{39657C93-7982-4FD0-8B0C-2E707DEEF271}" type="parTrans" cxnId="{CA9819E1-956B-4468-BE48-88AC8D58BF69}">
      <dgm:prSet/>
      <dgm:spPr/>
      <dgm:t>
        <a:bodyPr/>
        <a:lstStyle/>
        <a:p>
          <a:endParaRPr lang="en-US"/>
        </a:p>
      </dgm:t>
    </dgm:pt>
    <dgm:pt modelId="{3E2AD003-F7C0-4FC6-8F8B-1B17DC783510}" type="sibTrans" cxnId="{CA9819E1-956B-4468-BE48-88AC8D58BF69}">
      <dgm:prSet/>
      <dgm:spPr/>
      <dgm:t>
        <a:bodyPr/>
        <a:lstStyle/>
        <a:p>
          <a:endParaRPr lang="en-US"/>
        </a:p>
      </dgm:t>
    </dgm:pt>
    <dgm:pt modelId="{58A34E33-160E-46CA-82C0-AFC46A6E6904}">
      <dgm:prSet/>
      <dgm:spPr/>
      <dgm:t>
        <a:bodyPr/>
        <a:lstStyle/>
        <a:p>
          <a:r>
            <a:rPr lang="en-US"/>
            <a:t>Does not affect any other branch</a:t>
          </a:r>
        </a:p>
      </dgm:t>
    </dgm:pt>
    <dgm:pt modelId="{58C23A07-227A-4299-9BD8-FC591FD544B5}" type="parTrans" cxnId="{3B0D97CE-D7C5-4401-821E-894A43A08996}">
      <dgm:prSet/>
      <dgm:spPr/>
      <dgm:t>
        <a:bodyPr/>
        <a:lstStyle/>
        <a:p>
          <a:endParaRPr lang="en-US"/>
        </a:p>
      </dgm:t>
    </dgm:pt>
    <dgm:pt modelId="{E46FBE5C-51EE-40FE-9306-C6DE65B9F274}" type="sibTrans" cxnId="{3B0D97CE-D7C5-4401-821E-894A43A08996}">
      <dgm:prSet/>
      <dgm:spPr/>
      <dgm:t>
        <a:bodyPr/>
        <a:lstStyle/>
        <a:p>
          <a:endParaRPr lang="en-US"/>
        </a:p>
      </dgm:t>
    </dgm:pt>
    <dgm:pt modelId="{130865A4-5170-4D94-8C34-BCDD44CB813D}">
      <dgm:prSet/>
      <dgm:spPr/>
      <dgm:t>
        <a:bodyPr/>
        <a:lstStyle/>
        <a:p>
          <a:r>
            <a:rPr lang="en-US"/>
            <a:t>Branches point to different commits</a:t>
          </a:r>
        </a:p>
      </dgm:t>
    </dgm:pt>
    <dgm:pt modelId="{03128269-1313-4452-A5B6-0B390CF89183}" type="parTrans" cxnId="{4675C5D5-BE11-4063-9986-EA9F648A523D}">
      <dgm:prSet/>
      <dgm:spPr/>
      <dgm:t>
        <a:bodyPr/>
        <a:lstStyle/>
        <a:p>
          <a:endParaRPr lang="en-US"/>
        </a:p>
      </dgm:t>
    </dgm:pt>
    <dgm:pt modelId="{70BBE43E-65B2-4971-A4B5-21CD8C38AA51}" type="sibTrans" cxnId="{4675C5D5-BE11-4063-9986-EA9F648A523D}">
      <dgm:prSet/>
      <dgm:spPr/>
      <dgm:t>
        <a:bodyPr/>
        <a:lstStyle/>
        <a:p>
          <a:endParaRPr lang="en-US"/>
        </a:p>
      </dgm:t>
    </dgm:pt>
    <dgm:pt modelId="{681066B8-C40F-410F-B0D0-1A141430A810}">
      <dgm:prSet/>
      <dgm:spPr/>
      <dgm:t>
        <a:bodyPr/>
        <a:lstStyle/>
        <a:p>
          <a:r>
            <a:rPr lang="en-US"/>
            <a:t>Initial branch is called master</a:t>
          </a:r>
        </a:p>
      </dgm:t>
    </dgm:pt>
    <dgm:pt modelId="{E5EBC8BE-83BB-4785-BA68-3352E603FFE1}" type="parTrans" cxnId="{5C6B820B-F312-44CE-9718-D01869D12566}">
      <dgm:prSet/>
      <dgm:spPr/>
      <dgm:t>
        <a:bodyPr/>
        <a:lstStyle/>
        <a:p>
          <a:endParaRPr lang="en-US"/>
        </a:p>
      </dgm:t>
    </dgm:pt>
    <dgm:pt modelId="{649F9C97-E47F-4903-BFD1-D19B748DA075}" type="sibTrans" cxnId="{5C6B820B-F312-44CE-9718-D01869D12566}">
      <dgm:prSet/>
      <dgm:spPr/>
      <dgm:t>
        <a:bodyPr/>
        <a:lstStyle/>
        <a:p>
          <a:endParaRPr lang="en-US"/>
        </a:p>
      </dgm:t>
    </dgm:pt>
    <dgm:pt modelId="{8727DF98-D3D5-44C9-91BD-ED83FBEA679B}" type="pres">
      <dgm:prSet presAssocID="{CD744618-B7B7-4F8A-A758-94A4815693EB}" presName="root" presStyleCnt="0">
        <dgm:presLayoutVars>
          <dgm:dir/>
          <dgm:resizeHandles val="exact"/>
        </dgm:presLayoutVars>
      </dgm:prSet>
      <dgm:spPr/>
    </dgm:pt>
    <dgm:pt modelId="{E7A30567-9346-411B-9006-4D8340A98DA7}" type="pres">
      <dgm:prSet presAssocID="{16D3C209-CEEC-44C5-867C-8AC78E4E28F9}" presName="compNode" presStyleCnt="0"/>
      <dgm:spPr/>
    </dgm:pt>
    <dgm:pt modelId="{3D5B9B87-6D0B-4BB2-B337-2F2092A90561}" type="pres">
      <dgm:prSet presAssocID="{16D3C209-CEEC-44C5-867C-8AC78E4E28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A3502C80-3D31-488D-844A-1229299EAD6B}" type="pres">
      <dgm:prSet presAssocID="{16D3C209-CEEC-44C5-867C-8AC78E4E28F9}" presName="spaceRect" presStyleCnt="0"/>
      <dgm:spPr/>
    </dgm:pt>
    <dgm:pt modelId="{57750172-A050-49FF-9E7C-4703124EDF22}" type="pres">
      <dgm:prSet presAssocID="{16D3C209-CEEC-44C5-867C-8AC78E4E28F9}" presName="textRect" presStyleLbl="revTx" presStyleIdx="0" presStyleCnt="5">
        <dgm:presLayoutVars>
          <dgm:chMax val="1"/>
          <dgm:chPref val="1"/>
        </dgm:presLayoutVars>
      </dgm:prSet>
      <dgm:spPr/>
    </dgm:pt>
    <dgm:pt modelId="{DE1005E7-1934-4207-A560-0F4B98A9ED70}" type="pres">
      <dgm:prSet presAssocID="{26C59A14-C354-422D-A2F6-A10EF0FAAB43}" presName="sibTrans" presStyleCnt="0"/>
      <dgm:spPr/>
    </dgm:pt>
    <dgm:pt modelId="{C05FCA42-7AC2-4316-9A06-129AA1D94755}" type="pres">
      <dgm:prSet presAssocID="{169C2DCC-03B1-401E-B104-8560AED0B845}" presName="compNode" presStyleCnt="0"/>
      <dgm:spPr/>
    </dgm:pt>
    <dgm:pt modelId="{F107A7E5-3BB8-4620-8F15-7B7B26FDFD43}" type="pres">
      <dgm:prSet presAssocID="{169C2DCC-03B1-401E-B104-8560AED0B8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61787D5-DB02-4D6A-B532-0143F6AB9D16}" type="pres">
      <dgm:prSet presAssocID="{169C2DCC-03B1-401E-B104-8560AED0B845}" presName="spaceRect" presStyleCnt="0"/>
      <dgm:spPr/>
    </dgm:pt>
    <dgm:pt modelId="{779A0829-6428-46BE-8679-16600689D91E}" type="pres">
      <dgm:prSet presAssocID="{169C2DCC-03B1-401E-B104-8560AED0B845}" presName="textRect" presStyleLbl="revTx" presStyleIdx="1" presStyleCnt="5">
        <dgm:presLayoutVars>
          <dgm:chMax val="1"/>
          <dgm:chPref val="1"/>
        </dgm:presLayoutVars>
      </dgm:prSet>
      <dgm:spPr/>
    </dgm:pt>
    <dgm:pt modelId="{A9FE1149-C14A-4BCE-957E-C09E005924BF}" type="pres">
      <dgm:prSet presAssocID="{3E2AD003-F7C0-4FC6-8F8B-1B17DC783510}" presName="sibTrans" presStyleCnt="0"/>
      <dgm:spPr/>
    </dgm:pt>
    <dgm:pt modelId="{BB2025C5-E7FB-455E-8EBB-2690DB9B3BC5}" type="pres">
      <dgm:prSet presAssocID="{58A34E33-160E-46CA-82C0-AFC46A6E6904}" presName="compNode" presStyleCnt="0"/>
      <dgm:spPr/>
    </dgm:pt>
    <dgm:pt modelId="{34746279-1E69-475E-860D-C19337C32B9D}" type="pres">
      <dgm:prSet presAssocID="{58A34E33-160E-46CA-82C0-AFC46A6E690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1A6E4020-46D9-4CEE-90E0-32FB4E32D989}" type="pres">
      <dgm:prSet presAssocID="{58A34E33-160E-46CA-82C0-AFC46A6E6904}" presName="spaceRect" presStyleCnt="0"/>
      <dgm:spPr/>
    </dgm:pt>
    <dgm:pt modelId="{D041F7E3-895A-4E2A-B2C0-BDF7DCA2505C}" type="pres">
      <dgm:prSet presAssocID="{58A34E33-160E-46CA-82C0-AFC46A6E6904}" presName="textRect" presStyleLbl="revTx" presStyleIdx="2" presStyleCnt="5">
        <dgm:presLayoutVars>
          <dgm:chMax val="1"/>
          <dgm:chPref val="1"/>
        </dgm:presLayoutVars>
      </dgm:prSet>
      <dgm:spPr/>
    </dgm:pt>
    <dgm:pt modelId="{6BD836D9-F645-4764-8539-20FBC27FEE1E}" type="pres">
      <dgm:prSet presAssocID="{E46FBE5C-51EE-40FE-9306-C6DE65B9F274}" presName="sibTrans" presStyleCnt="0"/>
      <dgm:spPr/>
    </dgm:pt>
    <dgm:pt modelId="{72A238B6-5503-423D-917B-30B861749EAF}" type="pres">
      <dgm:prSet presAssocID="{130865A4-5170-4D94-8C34-BCDD44CB813D}" presName="compNode" presStyleCnt="0"/>
      <dgm:spPr/>
    </dgm:pt>
    <dgm:pt modelId="{04258E3F-921E-455E-BF35-0BA6C125F5FC}" type="pres">
      <dgm:prSet presAssocID="{130865A4-5170-4D94-8C34-BCDD44CB813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45F1B731-EF13-4DD4-9FA1-4D25C6E7840F}" type="pres">
      <dgm:prSet presAssocID="{130865A4-5170-4D94-8C34-BCDD44CB813D}" presName="spaceRect" presStyleCnt="0"/>
      <dgm:spPr/>
    </dgm:pt>
    <dgm:pt modelId="{F309C1CF-9BDA-44B5-B947-850F1B608ECC}" type="pres">
      <dgm:prSet presAssocID="{130865A4-5170-4D94-8C34-BCDD44CB813D}" presName="textRect" presStyleLbl="revTx" presStyleIdx="3" presStyleCnt="5">
        <dgm:presLayoutVars>
          <dgm:chMax val="1"/>
          <dgm:chPref val="1"/>
        </dgm:presLayoutVars>
      </dgm:prSet>
      <dgm:spPr/>
    </dgm:pt>
    <dgm:pt modelId="{BC7F97C2-1AA5-44DD-BE24-240D54E70EFC}" type="pres">
      <dgm:prSet presAssocID="{70BBE43E-65B2-4971-A4B5-21CD8C38AA51}" presName="sibTrans" presStyleCnt="0"/>
      <dgm:spPr/>
    </dgm:pt>
    <dgm:pt modelId="{EE653CD7-2251-439E-9536-2B115832CF5E}" type="pres">
      <dgm:prSet presAssocID="{681066B8-C40F-410F-B0D0-1A141430A810}" presName="compNode" presStyleCnt="0"/>
      <dgm:spPr/>
    </dgm:pt>
    <dgm:pt modelId="{5D0135B7-0AEA-410C-996A-D6D8130EB3B5}" type="pres">
      <dgm:prSet presAssocID="{681066B8-C40F-410F-B0D0-1A141430A8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4671FB61-99F8-42DE-A369-DE2F15783A26}" type="pres">
      <dgm:prSet presAssocID="{681066B8-C40F-410F-B0D0-1A141430A810}" presName="spaceRect" presStyleCnt="0"/>
      <dgm:spPr/>
    </dgm:pt>
    <dgm:pt modelId="{97782A30-0178-4812-BF89-F15AAF3147E5}" type="pres">
      <dgm:prSet presAssocID="{681066B8-C40F-410F-B0D0-1A141430A810}" presName="textRect" presStyleLbl="revTx" presStyleIdx="4" presStyleCnt="5">
        <dgm:presLayoutVars>
          <dgm:chMax val="1"/>
          <dgm:chPref val="1"/>
        </dgm:presLayoutVars>
      </dgm:prSet>
      <dgm:spPr/>
    </dgm:pt>
  </dgm:ptLst>
  <dgm:cxnLst>
    <dgm:cxn modelId="{5C6B820B-F312-44CE-9718-D01869D12566}" srcId="{CD744618-B7B7-4F8A-A758-94A4815693EB}" destId="{681066B8-C40F-410F-B0D0-1A141430A810}" srcOrd="4" destOrd="0" parTransId="{E5EBC8BE-83BB-4785-BA68-3352E603FFE1}" sibTransId="{649F9C97-E47F-4903-BFD1-D19B748DA075}"/>
    <dgm:cxn modelId="{29EB5468-563F-4F36-AF9B-B9E6C125C606}" type="presOf" srcId="{130865A4-5170-4D94-8C34-BCDD44CB813D}" destId="{F309C1CF-9BDA-44B5-B947-850F1B608ECC}" srcOrd="0" destOrd="0" presId="urn:microsoft.com/office/officeart/2018/2/layout/IconLabelList"/>
    <dgm:cxn modelId="{A24A9251-5933-4D87-A7C5-14AD57D20EB6}" type="presOf" srcId="{58A34E33-160E-46CA-82C0-AFC46A6E6904}" destId="{D041F7E3-895A-4E2A-B2C0-BDF7DCA2505C}" srcOrd="0" destOrd="0" presId="urn:microsoft.com/office/officeart/2018/2/layout/IconLabelList"/>
    <dgm:cxn modelId="{07F1F255-B608-416C-BA58-09EB576A4268}" type="presOf" srcId="{16D3C209-CEEC-44C5-867C-8AC78E4E28F9}" destId="{57750172-A050-49FF-9E7C-4703124EDF22}" srcOrd="0" destOrd="0" presId="urn:microsoft.com/office/officeart/2018/2/layout/IconLabelList"/>
    <dgm:cxn modelId="{D8CEA192-832F-4639-90F3-4AF8D132A824}" type="presOf" srcId="{169C2DCC-03B1-401E-B104-8560AED0B845}" destId="{779A0829-6428-46BE-8679-16600689D91E}" srcOrd="0" destOrd="0" presId="urn:microsoft.com/office/officeart/2018/2/layout/IconLabelList"/>
    <dgm:cxn modelId="{F91EAB92-F438-4425-953B-D7251076195F}" type="presOf" srcId="{CD744618-B7B7-4F8A-A758-94A4815693EB}" destId="{8727DF98-D3D5-44C9-91BD-ED83FBEA679B}" srcOrd="0" destOrd="0" presId="urn:microsoft.com/office/officeart/2018/2/layout/IconLabelList"/>
    <dgm:cxn modelId="{CBBF29AA-29A1-40F0-B474-0DED409B2CFA}" srcId="{CD744618-B7B7-4F8A-A758-94A4815693EB}" destId="{16D3C209-CEEC-44C5-867C-8AC78E4E28F9}" srcOrd="0" destOrd="0" parTransId="{AA0A8E46-6DEC-4F93-ABE6-8FE227F63ABF}" sibTransId="{26C59A14-C354-422D-A2F6-A10EF0FAAB43}"/>
    <dgm:cxn modelId="{4CED3BB7-2146-4C2C-8DE6-EADAACA60DBA}" type="presOf" srcId="{681066B8-C40F-410F-B0D0-1A141430A810}" destId="{97782A30-0178-4812-BF89-F15AAF3147E5}" srcOrd="0" destOrd="0" presId="urn:microsoft.com/office/officeart/2018/2/layout/IconLabelList"/>
    <dgm:cxn modelId="{3B0D97CE-D7C5-4401-821E-894A43A08996}" srcId="{CD744618-B7B7-4F8A-A758-94A4815693EB}" destId="{58A34E33-160E-46CA-82C0-AFC46A6E6904}" srcOrd="2" destOrd="0" parTransId="{58C23A07-227A-4299-9BD8-FC591FD544B5}" sibTransId="{E46FBE5C-51EE-40FE-9306-C6DE65B9F274}"/>
    <dgm:cxn modelId="{4675C5D5-BE11-4063-9986-EA9F648A523D}" srcId="{CD744618-B7B7-4F8A-A758-94A4815693EB}" destId="{130865A4-5170-4D94-8C34-BCDD44CB813D}" srcOrd="3" destOrd="0" parTransId="{03128269-1313-4452-A5B6-0B390CF89183}" sibTransId="{70BBE43E-65B2-4971-A4B5-21CD8C38AA51}"/>
    <dgm:cxn modelId="{CA9819E1-956B-4468-BE48-88AC8D58BF69}" srcId="{CD744618-B7B7-4F8A-A758-94A4815693EB}" destId="{169C2DCC-03B1-401E-B104-8560AED0B845}" srcOrd="1" destOrd="0" parTransId="{39657C93-7982-4FD0-8B0C-2E707DEEF271}" sibTransId="{3E2AD003-F7C0-4FC6-8F8B-1B17DC783510}"/>
    <dgm:cxn modelId="{3FD2B5CF-E43F-4233-A37D-F43B480B44AA}" type="presParOf" srcId="{8727DF98-D3D5-44C9-91BD-ED83FBEA679B}" destId="{E7A30567-9346-411B-9006-4D8340A98DA7}" srcOrd="0" destOrd="0" presId="urn:microsoft.com/office/officeart/2018/2/layout/IconLabelList"/>
    <dgm:cxn modelId="{8DCC20DF-5284-4CD5-BF4F-92E9E4B03A29}" type="presParOf" srcId="{E7A30567-9346-411B-9006-4D8340A98DA7}" destId="{3D5B9B87-6D0B-4BB2-B337-2F2092A90561}" srcOrd="0" destOrd="0" presId="urn:microsoft.com/office/officeart/2018/2/layout/IconLabelList"/>
    <dgm:cxn modelId="{3504AB26-0E55-4457-8A8B-8A007E59D43C}" type="presParOf" srcId="{E7A30567-9346-411B-9006-4D8340A98DA7}" destId="{A3502C80-3D31-488D-844A-1229299EAD6B}" srcOrd="1" destOrd="0" presId="urn:microsoft.com/office/officeart/2018/2/layout/IconLabelList"/>
    <dgm:cxn modelId="{5D12BE70-D6D5-4373-8CA9-2B2DEE8427E1}" type="presParOf" srcId="{E7A30567-9346-411B-9006-4D8340A98DA7}" destId="{57750172-A050-49FF-9E7C-4703124EDF22}" srcOrd="2" destOrd="0" presId="urn:microsoft.com/office/officeart/2018/2/layout/IconLabelList"/>
    <dgm:cxn modelId="{6902C634-07E1-4EF9-8C8A-F3F38615DAFA}" type="presParOf" srcId="{8727DF98-D3D5-44C9-91BD-ED83FBEA679B}" destId="{DE1005E7-1934-4207-A560-0F4B98A9ED70}" srcOrd="1" destOrd="0" presId="urn:microsoft.com/office/officeart/2018/2/layout/IconLabelList"/>
    <dgm:cxn modelId="{E44313E6-676A-4B25-BE61-8EF8239CAA6E}" type="presParOf" srcId="{8727DF98-D3D5-44C9-91BD-ED83FBEA679B}" destId="{C05FCA42-7AC2-4316-9A06-129AA1D94755}" srcOrd="2" destOrd="0" presId="urn:microsoft.com/office/officeart/2018/2/layout/IconLabelList"/>
    <dgm:cxn modelId="{DACEC58D-59F1-41BA-B35A-DBCF2A6004DE}" type="presParOf" srcId="{C05FCA42-7AC2-4316-9A06-129AA1D94755}" destId="{F107A7E5-3BB8-4620-8F15-7B7B26FDFD43}" srcOrd="0" destOrd="0" presId="urn:microsoft.com/office/officeart/2018/2/layout/IconLabelList"/>
    <dgm:cxn modelId="{D3422CE3-26FC-40E3-B881-A268893772B5}" type="presParOf" srcId="{C05FCA42-7AC2-4316-9A06-129AA1D94755}" destId="{A61787D5-DB02-4D6A-B532-0143F6AB9D16}" srcOrd="1" destOrd="0" presId="urn:microsoft.com/office/officeart/2018/2/layout/IconLabelList"/>
    <dgm:cxn modelId="{BE872B05-2AE8-408C-9D25-D25BB36C8D64}" type="presParOf" srcId="{C05FCA42-7AC2-4316-9A06-129AA1D94755}" destId="{779A0829-6428-46BE-8679-16600689D91E}" srcOrd="2" destOrd="0" presId="urn:microsoft.com/office/officeart/2018/2/layout/IconLabelList"/>
    <dgm:cxn modelId="{40066582-3BB1-4044-A589-588F4A872BB7}" type="presParOf" srcId="{8727DF98-D3D5-44C9-91BD-ED83FBEA679B}" destId="{A9FE1149-C14A-4BCE-957E-C09E005924BF}" srcOrd="3" destOrd="0" presId="urn:microsoft.com/office/officeart/2018/2/layout/IconLabelList"/>
    <dgm:cxn modelId="{7536FC80-83C6-4961-A0B5-887221D017E1}" type="presParOf" srcId="{8727DF98-D3D5-44C9-91BD-ED83FBEA679B}" destId="{BB2025C5-E7FB-455E-8EBB-2690DB9B3BC5}" srcOrd="4" destOrd="0" presId="urn:microsoft.com/office/officeart/2018/2/layout/IconLabelList"/>
    <dgm:cxn modelId="{F72AA96C-F549-4456-94A1-226A77D4B05C}" type="presParOf" srcId="{BB2025C5-E7FB-455E-8EBB-2690DB9B3BC5}" destId="{34746279-1E69-475E-860D-C19337C32B9D}" srcOrd="0" destOrd="0" presId="urn:microsoft.com/office/officeart/2018/2/layout/IconLabelList"/>
    <dgm:cxn modelId="{E74D7638-8A48-485F-A58D-41BEE8204FAA}" type="presParOf" srcId="{BB2025C5-E7FB-455E-8EBB-2690DB9B3BC5}" destId="{1A6E4020-46D9-4CEE-90E0-32FB4E32D989}" srcOrd="1" destOrd="0" presId="urn:microsoft.com/office/officeart/2018/2/layout/IconLabelList"/>
    <dgm:cxn modelId="{1B99C2AC-1E5E-41C7-ABCE-1DC7D14ABF86}" type="presParOf" srcId="{BB2025C5-E7FB-455E-8EBB-2690DB9B3BC5}" destId="{D041F7E3-895A-4E2A-B2C0-BDF7DCA2505C}" srcOrd="2" destOrd="0" presId="urn:microsoft.com/office/officeart/2018/2/layout/IconLabelList"/>
    <dgm:cxn modelId="{147A3EC0-515F-49A4-9969-B816BADFDE8E}" type="presParOf" srcId="{8727DF98-D3D5-44C9-91BD-ED83FBEA679B}" destId="{6BD836D9-F645-4764-8539-20FBC27FEE1E}" srcOrd="5" destOrd="0" presId="urn:microsoft.com/office/officeart/2018/2/layout/IconLabelList"/>
    <dgm:cxn modelId="{291EA171-AA10-4159-820C-66AE73A1428F}" type="presParOf" srcId="{8727DF98-D3D5-44C9-91BD-ED83FBEA679B}" destId="{72A238B6-5503-423D-917B-30B861749EAF}" srcOrd="6" destOrd="0" presId="urn:microsoft.com/office/officeart/2018/2/layout/IconLabelList"/>
    <dgm:cxn modelId="{3D7097EC-84DD-4A12-A167-0AA61DB134FD}" type="presParOf" srcId="{72A238B6-5503-423D-917B-30B861749EAF}" destId="{04258E3F-921E-455E-BF35-0BA6C125F5FC}" srcOrd="0" destOrd="0" presId="urn:microsoft.com/office/officeart/2018/2/layout/IconLabelList"/>
    <dgm:cxn modelId="{538B779C-6439-4B2B-BEA1-EB345911838B}" type="presParOf" srcId="{72A238B6-5503-423D-917B-30B861749EAF}" destId="{45F1B731-EF13-4DD4-9FA1-4D25C6E7840F}" srcOrd="1" destOrd="0" presId="urn:microsoft.com/office/officeart/2018/2/layout/IconLabelList"/>
    <dgm:cxn modelId="{B1D8C900-A4AB-4963-8BB4-C78B42160F04}" type="presParOf" srcId="{72A238B6-5503-423D-917B-30B861749EAF}" destId="{F309C1CF-9BDA-44B5-B947-850F1B608ECC}" srcOrd="2" destOrd="0" presId="urn:microsoft.com/office/officeart/2018/2/layout/IconLabelList"/>
    <dgm:cxn modelId="{089B6DDA-CBFD-4CB6-A409-E960C60ED200}" type="presParOf" srcId="{8727DF98-D3D5-44C9-91BD-ED83FBEA679B}" destId="{BC7F97C2-1AA5-44DD-BE24-240D54E70EFC}" srcOrd="7" destOrd="0" presId="urn:microsoft.com/office/officeart/2018/2/layout/IconLabelList"/>
    <dgm:cxn modelId="{F4791ECC-BED4-42F7-8473-0FE7DE918ED7}" type="presParOf" srcId="{8727DF98-D3D5-44C9-91BD-ED83FBEA679B}" destId="{EE653CD7-2251-439E-9536-2B115832CF5E}" srcOrd="8" destOrd="0" presId="urn:microsoft.com/office/officeart/2018/2/layout/IconLabelList"/>
    <dgm:cxn modelId="{41BD62C2-6141-45D5-9768-8DE334076262}" type="presParOf" srcId="{EE653CD7-2251-439E-9536-2B115832CF5E}" destId="{5D0135B7-0AEA-410C-996A-D6D8130EB3B5}" srcOrd="0" destOrd="0" presId="urn:microsoft.com/office/officeart/2018/2/layout/IconLabelList"/>
    <dgm:cxn modelId="{0F048B39-2482-4253-9EE9-7FEB7BCE626C}" type="presParOf" srcId="{EE653CD7-2251-439E-9536-2B115832CF5E}" destId="{4671FB61-99F8-42DE-A369-DE2F15783A26}" srcOrd="1" destOrd="0" presId="urn:microsoft.com/office/officeart/2018/2/layout/IconLabelList"/>
    <dgm:cxn modelId="{4F525096-096E-4811-AA04-B4E45DCBB611}" type="presParOf" srcId="{EE653CD7-2251-439E-9536-2B115832CF5E}" destId="{97782A30-0178-4812-BF89-F15AAF3147E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2D3DE-5F48-4889-BD41-E4251DAA0AA3}">
      <dsp:nvSpPr>
        <dsp:cNvPr id="0" name=""/>
        <dsp:cNvSpPr/>
      </dsp:nvSpPr>
      <dsp:spPr>
        <a:xfrm>
          <a:off x="0" y="2000"/>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9F6CC-4788-47E4-A94C-BD7E94809BF9}">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49F9DC-1AC0-49F6-88FC-A1F58A1EDFED}">
      <dsp:nvSpPr>
        <dsp:cNvPr id="0" name=""/>
        <dsp:cNvSpPr/>
      </dsp:nvSpPr>
      <dsp:spPr>
        <a:xfrm>
          <a:off x="1170963" y="2000"/>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Incorporates changes from a remote repository into the current branch</a:t>
          </a:r>
        </a:p>
      </dsp:txBody>
      <dsp:txXfrm>
        <a:off x="1170963" y="2000"/>
        <a:ext cx="9709761" cy="1013820"/>
      </dsp:txXfrm>
    </dsp:sp>
    <dsp:sp modelId="{76F39444-60D1-4865-A921-A20499305118}">
      <dsp:nvSpPr>
        <dsp:cNvPr id="0" name=""/>
        <dsp:cNvSpPr/>
      </dsp:nvSpPr>
      <dsp:spPr>
        <a:xfrm>
          <a:off x="0" y="1269276"/>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E9BA9-46B4-4A53-B973-03A11DC449F9}">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8CC87A-C04A-466E-BE87-A044C50752C4}">
      <dsp:nvSpPr>
        <dsp:cNvPr id="0" name=""/>
        <dsp:cNvSpPr/>
      </dsp:nvSpPr>
      <dsp:spPr>
        <a:xfrm>
          <a:off x="1170963" y="1269276"/>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git pull is shorthand for git fetch followed by git merge FETCH_HEAD</a:t>
          </a:r>
        </a:p>
      </dsp:txBody>
      <dsp:txXfrm>
        <a:off x="1170963" y="1269276"/>
        <a:ext cx="9709761" cy="1013820"/>
      </dsp:txXfrm>
    </dsp:sp>
    <dsp:sp modelId="{4846478D-540D-4FFB-AC43-C79EF5F95BF9}">
      <dsp:nvSpPr>
        <dsp:cNvPr id="0" name=""/>
        <dsp:cNvSpPr/>
      </dsp:nvSpPr>
      <dsp:spPr>
        <a:xfrm>
          <a:off x="0" y="2536552"/>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FAE80-1836-4AFE-B2F0-311AA341B7E0}">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DF35DF-162A-4A77-9BC2-ECDD0DA75950}">
      <dsp:nvSpPr>
        <dsp:cNvPr id="0" name=""/>
        <dsp:cNvSpPr/>
      </dsp:nvSpPr>
      <dsp:spPr>
        <a:xfrm>
          <a:off x="1170963" y="2536552"/>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More precisely, git pull runs git fetch with the given parameters and calls git merge to merge the retrieved branch heads into the current branch</a:t>
          </a:r>
        </a:p>
      </dsp:txBody>
      <dsp:txXfrm>
        <a:off x="1170963" y="2536552"/>
        <a:ext cx="9709761" cy="1013820"/>
      </dsp:txXfrm>
    </dsp:sp>
    <dsp:sp modelId="{8F34F8D9-4092-42E2-8A66-94BEC75916E5}">
      <dsp:nvSpPr>
        <dsp:cNvPr id="0" name=""/>
        <dsp:cNvSpPr/>
      </dsp:nvSpPr>
      <dsp:spPr>
        <a:xfrm>
          <a:off x="0" y="3803828"/>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967D6-0E7F-4179-B331-6B6C2E73275A}">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FE802-D022-4351-BC3C-4F6995DC1AAE}">
      <dsp:nvSpPr>
        <dsp:cNvPr id="0" name=""/>
        <dsp:cNvSpPr/>
      </dsp:nvSpPr>
      <dsp:spPr>
        <a:xfrm>
          <a:off x="1170963" y="3803828"/>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With --rebase, it runs git rebase instead of git merge</a:t>
          </a:r>
        </a:p>
      </dsp:txBody>
      <dsp:txXfrm>
        <a:off x="1170963" y="3803828"/>
        <a:ext cx="9709761" cy="10138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3F7EC-6443-4008-AD8E-CA98E01D20B8}">
      <dsp:nvSpPr>
        <dsp:cNvPr id="0" name=""/>
        <dsp:cNvSpPr/>
      </dsp:nvSpPr>
      <dsp:spPr>
        <a:xfrm>
          <a:off x="274235"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22CE1-7739-4686-86B2-68EE5F8FC498}">
      <dsp:nvSpPr>
        <dsp:cNvPr id="0" name=""/>
        <dsp:cNvSpPr/>
      </dsp:nvSpPr>
      <dsp:spPr>
        <a:xfrm>
          <a:off x="561486" y="919542"/>
          <a:ext cx="793360" cy="79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F74D5-71D3-43A0-B934-F0C3D4E3D0B1}">
      <dsp:nvSpPr>
        <dsp:cNvPr id="0" name=""/>
        <dsp:cNvSpPr/>
      </dsp:nvSpPr>
      <dsp:spPr>
        <a:xfrm>
          <a:off x="1935212"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Encourages you to be cohesive</a:t>
          </a:r>
        </a:p>
      </dsp:txBody>
      <dsp:txXfrm>
        <a:off x="1935212" y="632291"/>
        <a:ext cx="3224249" cy="1367863"/>
      </dsp:txXfrm>
    </dsp:sp>
    <dsp:sp modelId="{781E8C4F-03F1-4D5F-AF56-0E974431FF41}">
      <dsp:nvSpPr>
        <dsp:cNvPr id="0" name=""/>
        <dsp:cNvSpPr/>
      </dsp:nvSpPr>
      <dsp:spPr>
        <a:xfrm>
          <a:off x="5721263"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7B46F-D6D1-4CDF-80CC-D351F93015C6}">
      <dsp:nvSpPr>
        <dsp:cNvPr id="0" name=""/>
        <dsp:cNvSpPr/>
      </dsp:nvSpPr>
      <dsp:spPr>
        <a:xfrm>
          <a:off x="6008514" y="919542"/>
          <a:ext cx="793360" cy="79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2130E-1440-48B2-8680-5CED767D73F6}">
      <dsp:nvSpPr>
        <dsp:cNvPr id="0" name=""/>
        <dsp:cNvSpPr/>
      </dsp:nvSpPr>
      <dsp:spPr>
        <a:xfrm>
          <a:off x="7382240"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Decoupled from other previous commits</a:t>
          </a:r>
        </a:p>
      </dsp:txBody>
      <dsp:txXfrm>
        <a:off x="7382240" y="632291"/>
        <a:ext cx="3224249" cy="1367863"/>
      </dsp:txXfrm>
    </dsp:sp>
    <dsp:sp modelId="{B751203D-D48F-483D-B43E-A571538B5D89}">
      <dsp:nvSpPr>
        <dsp:cNvPr id="0" name=""/>
        <dsp:cNvSpPr/>
      </dsp:nvSpPr>
      <dsp:spPr>
        <a:xfrm>
          <a:off x="274235"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60B2C-05FD-474F-800E-206165A45102}">
      <dsp:nvSpPr>
        <dsp:cNvPr id="0" name=""/>
        <dsp:cNvSpPr/>
      </dsp:nvSpPr>
      <dsp:spPr>
        <a:xfrm>
          <a:off x="561486" y="3106746"/>
          <a:ext cx="793360" cy="793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D8852-DA08-4D93-BAD9-DB837360B68F}">
      <dsp:nvSpPr>
        <dsp:cNvPr id="0" name=""/>
        <dsp:cNvSpPr/>
      </dsp:nvSpPr>
      <dsp:spPr>
        <a:xfrm>
          <a:off x="1935212"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Good idea to begin the commit message with a single short (less than 50 character) description, followed by a blank line and then a more thorough description</a:t>
          </a:r>
        </a:p>
      </dsp:txBody>
      <dsp:txXfrm>
        <a:off x="1935212" y="2819495"/>
        <a:ext cx="3224249" cy="1367863"/>
      </dsp:txXfrm>
    </dsp:sp>
    <dsp:sp modelId="{6331B10D-5B17-43DD-B224-DF058C07005A}">
      <dsp:nvSpPr>
        <dsp:cNvPr id="0" name=""/>
        <dsp:cNvSpPr/>
      </dsp:nvSpPr>
      <dsp:spPr>
        <a:xfrm>
          <a:off x="5721263"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08704-1A12-4F5C-9E61-84FF73C4DACD}">
      <dsp:nvSpPr>
        <dsp:cNvPr id="0" name=""/>
        <dsp:cNvSpPr/>
      </dsp:nvSpPr>
      <dsp:spPr>
        <a:xfrm>
          <a:off x="6008514" y="3106746"/>
          <a:ext cx="793360" cy="793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B7513-A251-41CD-96A7-B990EC5B9CC9}">
      <dsp:nvSpPr>
        <dsp:cNvPr id="0" name=""/>
        <dsp:cNvSpPr/>
      </dsp:nvSpPr>
      <dsp:spPr>
        <a:xfrm>
          <a:off x="7382240"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Text up to the first blank line, in a commit message, is treated as the commit title, and that title is used throughout Git</a:t>
          </a:r>
        </a:p>
      </dsp:txBody>
      <dsp:txXfrm>
        <a:off x="7382240" y="2819495"/>
        <a:ext cx="3224249" cy="1367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57EB5-0EB2-47F7-8BB3-8798C50ABD95}">
      <dsp:nvSpPr>
        <dsp:cNvPr id="0" name=""/>
        <dsp:cNvSpPr/>
      </dsp:nvSpPr>
      <dsp:spPr>
        <a:xfrm>
          <a:off x="2227362" y="609824"/>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28186E-2AAA-412D-A8B0-F3484E26B462}">
      <dsp:nvSpPr>
        <dsp:cNvPr id="0" name=""/>
        <dsp:cNvSpPr/>
      </dsp:nvSpPr>
      <dsp:spPr>
        <a:xfrm>
          <a:off x="2695362" y="107782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DE11B9-466C-475C-8781-8290AF0CC60A}">
      <dsp:nvSpPr>
        <dsp:cNvPr id="0" name=""/>
        <dsp:cNvSpPr/>
      </dsp:nvSpPr>
      <dsp:spPr>
        <a:xfrm>
          <a:off x="1525362" y="348982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git push</a:t>
          </a:r>
        </a:p>
      </dsp:txBody>
      <dsp:txXfrm>
        <a:off x="1525362" y="3489825"/>
        <a:ext cx="3600000" cy="720000"/>
      </dsp:txXfrm>
    </dsp:sp>
    <dsp:sp modelId="{DEF233F1-07DB-4932-A1FF-1EBE1F94B433}">
      <dsp:nvSpPr>
        <dsp:cNvPr id="0" name=""/>
        <dsp:cNvSpPr/>
      </dsp:nvSpPr>
      <dsp:spPr>
        <a:xfrm>
          <a:off x="6457362" y="609824"/>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7A876-2DD2-49D2-8AAA-A57624528E50}">
      <dsp:nvSpPr>
        <dsp:cNvPr id="0" name=""/>
        <dsp:cNvSpPr/>
      </dsp:nvSpPr>
      <dsp:spPr>
        <a:xfrm>
          <a:off x="6925362" y="1077824"/>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BF1783-D67C-4BCF-AF2A-1EEA0F881DD7}">
      <dsp:nvSpPr>
        <dsp:cNvPr id="0" name=""/>
        <dsp:cNvSpPr/>
      </dsp:nvSpPr>
      <dsp:spPr>
        <a:xfrm>
          <a:off x="5755362" y="348982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Uploads to remote repository from local computer</a:t>
          </a:r>
        </a:p>
      </dsp:txBody>
      <dsp:txXfrm>
        <a:off x="5755362" y="3489825"/>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B9B87-6D0B-4BB2-B337-2F2092A90561}">
      <dsp:nvSpPr>
        <dsp:cNvPr id="0" name=""/>
        <dsp:cNvSpPr/>
      </dsp:nvSpPr>
      <dsp:spPr>
        <a:xfrm>
          <a:off x="805362" y="150023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50172-A050-49FF-9E7C-4703124EDF22}">
      <dsp:nvSpPr>
        <dsp:cNvPr id="0" name=""/>
        <dsp:cNvSpPr/>
      </dsp:nvSpPr>
      <dsp:spPr>
        <a:xfrm>
          <a:off x="310362" y="25994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Work can be done in branches</a:t>
          </a:r>
        </a:p>
      </dsp:txBody>
      <dsp:txXfrm>
        <a:off x="310362" y="2599414"/>
        <a:ext cx="1800000" cy="720000"/>
      </dsp:txXfrm>
    </dsp:sp>
    <dsp:sp modelId="{F107A7E5-3BB8-4620-8F15-7B7B26FDFD43}">
      <dsp:nvSpPr>
        <dsp:cNvPr id="0" name=""/>
        <dsp:cNvSpPr/>
      </dsp:nvSpPr>
      <dsp:spPr>
        <a:xfrm>
          <a:off x="2920362" y="150023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9A0829-6428-46BE-8679-16600689D91E}">
      <dsp:nvSpPr>
        <dsp:cNvPr id="0" name=""/>
        <dsp:cNvSpPr/>
      </dsp:nvSpPr>
      <dsp:spPr>
        <a:xfrm>
          <a:off x="2425362" y="25994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Each branch is a separate line of development</a:t>
          </a:r>
        </a:p>
      </dsp:txBody>
      <dsp:txXfrm>
        <a:off x="2425362" y="2599414"/>
        <a:ext cx="1800000" cy="720000"/>
      </dsp:txXfrm>
    </dsp:sp>
    <dsp:sp modelId="{34746279-1E69-475E-860D-C19337C32B9D}">
      <dsp:nvSpPr>
        <dsp:cNvPr id="0" name=""/>
        <dsp:cNvSpPr/>
      </dsp:nvSpPr>
      <dsp:spPr>
        <a:xfrm>
          <a:off x="5035362" y="150023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1F7E3-895A-4E2A-B2C0-BDF7DCA2505C}">
      <dsp:nvSpPr>
        <dsp:cNvPr id="0" name=""/>
        <dsp:cNvSpPr/>
      </dsp:nvSpPr>
      <dsp:spPr>
        <a:xfrm>
          <a:off x="4540362" y="25994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Does not affect any other branch</a:t>
          </a:r>
        </a:p>
      </dsp:txBody>
      <dsp:txXfrm>
        <a:off x="4540362" y="2599414"/>
        <a:ext cx="1800000" cy="720000"/>
      </dsp:txXfrm>
    </dsp:sp>
    <dsp:sp modelId="{04258E3F-921E-455E-BF35-0BA6C125F5FC}">
      <dsp:nvSpPr>
        <dsp:cNvPr id="0" name=""/>
        <dsp:cNvSpPr/>
      </dsp:nvSpPr>
      <dsp:spPr>
        <a:xfrm>
          <a:off x="7150362" y="150023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9C1CF-9BDA-44B5-B947-850F1B608ECC}">
      <dsp:nvSpPr>
        <dsp:cNvPr id="0" name=""/>
        <dsp:cNvSpPr/>
      </dsp:nvSpPr>
      <dsp:spPr>
        <a:xfrm>
          <a:off x="6655362" y="25994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Branches point to different commits</a:t>
          </a:r>
        </a:p>
      </dsp:txBody>
      <dsp:txXfrm>
        <a:off x="6655362" y="2599414"/>
        <a:ext cx="1800000" cy="720000"/>
      </dsp:txXfrm>
    </dsp:sp>
    <dsp:sp modelId="{5D0135B7-0AEA-410C-996A-D6D8130EB3B5}">
      <dsp:nvSpPr>
        <dsp:cNvPr id="0" name=""/>
        <dsp:cNvSpPr/>
      </dsp:nvSpPr>
      <dsp:spPr>
        <a:xfrm>
          <a:off x="9265362" y="150023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82A30-0178-4812-BF89-F15AAF3147E5}">
      <dsp:nvSpPr>
        <dsp:cNvPr id="0" name=""/>
        <dsp:cNvSpPr/>
      </dsp:nvSpPr>
      <dsp:spPr>
        <a:xfrm>
          <a:off x="8770362" y="25994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Initial branch is called master</a:t>
          </a:r>
        </a:p>
      </dsp:txBody>
      <dsp:txXfrm>
        <a:off x="8770362" y="2599414"/>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3/2/2020 1:53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12DDAC8-B1B1-4B51-A64A-CC46804BBF3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E40E-7528-461C-B8DF-26C40931DF5C}" type="datetimeFigureOut">
              <a:rPr lang="en-US"/>
              <a:t>3/2/2020</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100000"/>
      </a:lnSpc>
      <a:spcAft>
        <a:spcPts val="0"/>
      </a:spcAft>
      <a:defRPr sz="1000" kern="1200">
        <a:solidFill>
          <a:schemeClr val="tx1"/>
        </a:solidFill>
        <a:latin typeface="Segoe UI Light" pitchFamily="34" charset="0"/>
        <a:ea typeface="+mn-ea"/>
        <a:cs typeface="+mn-cs"/>
      </a:defRPr>
    </a:lvl1pPr>
    <a:lvl2pPr marL="213004" indent="-105840"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2pPr>
    <a:lvl3pPr marL="328105"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3pPr>
    <a:lvl4pPr marL="482897" indent="-146853"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4pPr>
    <a:lvl5pPr marL="615197"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scm.com/docs/git-rese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scm.com/docs/git-reflo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scm.com/docs/gitrepository-layou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edium.freecodecamp.org/git-rebase-and-the-golden-rule-explained-70715eccc372"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n.wikipedia.org/wiki/A113"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en.wikipedia.org/wiki/221B_Baker_Street" TargetMode="External"/><Relationship Id="rId4" Type="http://schemas.openxmlformats.org/officeDocument/2006/relationships/hyperlink" Target="https://en.wikipedia.org/wiki/Sherlock_Holmes"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A113"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en.wikipedia.org/wiki/221B_Baker_Street" TargetMode="External"/><Relationship Id="rId4" Type="http://schemas.openxmlformats.org/officeDocument/2006/relationships/hyperlink" Target="https://en.wikipedia.org/wiki/Sherlock_Holme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scm.com/docs/git-pul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scm.com/docs/git-pul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scm.com/docs/git-commi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scm.com/docs/git-pus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scm.com/docs/git-push"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a:t>
            </a:fld>
            <a:endParaRPr lang="en-US" sz="1000" dirty="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1:53 PM</a:t>
            </a:fld>
            <a:endParaRPr lang="en-US" sz="1000" dirty="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dirty="0"/>
          </a:p>
        </p:txBody>
      </p:sp>
    </p:spTree>
    <p:extLst>
      <p:ext uri="{BB962C8B-B14F-4D97-AF65-F5344CB8AC3E}">
        <p14:creationId xmlns:p14="http://schemas.microsoft.com/office/powerpoint/2010/main" val="1586371921"/>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is discussed in a few slides</a:t>
            </a:r>
          </a:p>
        </p:txBody>
      </p:sp>
      <p:sp>
        <p:nvSpPr>
          <p:cNvPr id="4" name="Date Placeholder 3"/>
          <p:cNvSpPr>
            <a:spLocks noGrp="1"/>
          </p:cNvSpPr>
          <p:nvPr>
            <p:ph type="dt" idx="1"/>
          </p:nvPr>
        </p:nvSpPr>
        <p:spPr/>
        <p:txBody>
          <a:bodyPr/>
          <a:lstStyle/>
          <a:p>
            <a:fld id="{0CFFB78B-2475-45F9-B6A3-0B1827872BFE}" type="datetime1">
              <a:rPr lang="en-US"/>
              <a:t>3/2/2020</a:t>
            </a:fld>
            <a:endParaRPr lang="en-US"/>
          </a:p>
        </p:txBody>
      </p:sp>
    </p:spTree>
    <p:extLst>
      <p:ext uri="{BB962C8B-B14F-4D97-AF65-F5344CB8AC3E}">
        <p14:creationId xmlns:p14="http://schemas.microsoft.com/office/powerpoint/2010/main" val="4290218416"/>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https://git-scm.com/docs/git-reset</a:t>
            </a:r>
            <a:r>
              <a:rPr lang="en-US" dirty="0"/>
              <a:t> </a:t>
            </a:r>
          </a:p>
          <a:p>
            <a:r>
              <a:rPr lang="en-US" dirty="0"/>
              <a:t> </a:t>
            </a:r>
          </a:p>
        </p:txBody>
      </p:sp>
      <p:sp>
        <p:nvSpPr>
          <p:cNvPr id="4" name="Date Placeholder 3"/>
          <p:cNvSpPr>
            <a:spLocks noGrp="1"/>
          </p:cNvSpPr>
          <p:nvPr>
            <p:ph type="dt" idx="1"/>
          </p:nvPr>
        </p:nvSpPr>
        <p:spPr/>
        <p:txBody>
          <a:bodyPr/>
          <a:lstStyle/>
          <a:p>
            <a:fld id="{9FA5C5A9-5F9F-4258-81ED-155E2938863B}" type="datetime1">
              <a:rPr lang="en-US"/>
              <a:t>3/2/2020</a:t>
            </a:fld>
            <a:endParaRPr lang="en-US"/>
          </a:p>
        </p:txBody>
      </p:sp>
    </p:spTree>
    <p:extLst>
      <p:ext uri="{BB962C8B-B14F-4D97-AF65-F5344CB8AC3E}">
        <p14:creationId xmlns:p14="http://schemas.microsoft.com/office/powerpoint/2010/main" val="2403299098"/>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https://git-scm.com/docs/git-reflog</a:t>
            </a:r>
            <a:r>
              <a:rPr lang="en-US" dirty="0"/>
              <a:t> </a:t>
            </a:r>
          </a:p>
          <a:p>
            <a:endParaRPr lang="en-US" dirty="0"/>
          </a:p>
        </p:txBody>
      </p:sp>
      <p:sp>
        <p:nvSpPr>
          <p:cNvPr id="4" name="Date Placeholder 3"/>
          <p:cNvSpPr>
            <a:spLocks noGrp="1"/>
          </p:cNvSpPr>
          <p:nvPr>
            <p:ph type="dt" idx="1"/>
          </p:nvPr>
        </p:nvSpPr>
        <p:spPr/>
        <p:txBody>
          <a:bodyPr/>
          <a:lstStyle/>
          <a:p>
            <a:fld id="{7036BCC2-3E30-45FF-847A-7BBEA0BEE088}" type="datetime1">
              <a:rPr lang="en-US"/>
              <a:t>3/2/2020</a:t>
            </a:fld>
            <a:endParaRPr lang="en-US"/>
          </a:p>
        </p:txBody>
      </p:sp>
    </p:spTree>
    <p:extLst>
      <p:ext uri="{BB962C8B-B14F-4D97-AF65-F5344CB8AC3E}">
        <p14:creationId xmlns:p14="http://schemas.microsoft.com/office/powerpoint/2010/main" val="2159172530"/>
      </p:ext>
    </p:extLst>
  </p:cSld>
  <p:clrMapOvr>
    <a:masterClrMapping/>
  </p:clrMapOvr>
</p:notes>
</file>

<file path=ppt/notesSlides/notesSlide1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19</a:t>
            </a:fld>
            <a:endParaRPr lang="en-US" sz="1000" dirty="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1:53 PM</a:t>
            </a:fld>
            <a:endParaRPr lang="en-US" sz="1000" dirty="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dirty="0"/>
          </a:p>
        </p:txBody>
      </p:sp>
    </p:spTree>
    <p:extLst>
      <p:ext uri="{BB962C8B-B14F-4D97-AF65-F5344CB8AC3E}">
        <p14:creationId xmlns:p14="http://schemas.microsoft.com/office/powerpoint/2010/main" val="2525532100"/>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effectLst/>
              </a:rPr>
              <a:t>Integration costs time, money, and other resources. As software components become more complicated, the cost to integrate various pieces increases. Another important factor is that as the number of components increases, the number of integration points also increases exponentially.</a:t>
            </a:r>
            <a:endParaRPr lang="en-US" dirty="0"/>
          </a:p>
          <a:p>
            <a:endParaRPr lang="en-US" dirty="0"/>
          </a:p>
        </p:txBody>
      </p:sp>
      <p:sp>
        <p:nvSpPr>
          <p:cNvPr id="4" name="Date Placeholder 3"/>
          <p:cNvSpPr>
            <a:spLocks noGrp="1"/>
          </p:cNvSpPr>
          <p:nvPr>
            <p:ph type="dt" idx="1"/>
          </p:nvPr>
        </p:nvSpPr>
        <p:spPr/>
        <p:txBody>
          <a:bodyPr/>
          <a:lstStyle/>
          <a:p>
            <a:fld id="{2271C28A-B1A6-4A4A-A8B1-9FB85E8ED382}" type="datetime1">
              <a:rPr lang="en-US"/>
              <a:t>3/2/2020</a:t>
            </a:fld>
            <a:endParaRPr lang="en-US"/>
          </a:p>
        </p:txBody>
      </p:sp>
    </p:spTree>
    <p:extLst>
      <p:ext uri="{BB962C8B-B14F-4D97-AF65-F5344CB8AC3E}">
        <p14:creationId xmlns:p14="http://schemas.microsoft.com/office/powerpoint/2010/main" val="619779270"/>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typical development lifecycle, you see the following unfold:</a:t>
            </a:r>
          </a:p>
          <a:p>
            <a:pPr marL="171450" indent="-171450">
              <a:buFont typeface="Arial" panose="020B0604020202020204" pitchFamily="34" charset="0"/>
              <a:buChar char="•"/>
            </a:pPr>
            <a:r>
              <a:rPr lang="en-US" baseline="0" dirty="0"/>
              <a:t>A developer will translate great ideas into a functioning feature. The code for that feature will be added to your source repository. </a:t>
            </a:r>
          </a:p>
          <a:p>
            <a:pPr marL="0" indent="0">
              <a:buFont typeface="Arial" panose="020B0604020202020204" pitchFamily="34" charset="0"/>
              <a:buNone/>
            </a:pPr>
            <a:r>
              <a:rPr lang="en-US" baseline="0" dirty="0"/>
              <a:t>--BREAK—</a:t>
            </a:r>
          </a:p>
          <a:p>
            <a:pPr marL="171450" indent="-171450">
              <a:buFont typeface="Arial" panose="020B0604020202020204" pitchFamily="34" charset="0"/>
              <a:buChar char="•"/>
            </a:pPr>
            <a:r>
              <a:rPr lang="en-US" baseline="0" dirty="0"/>
              <a:t>After the code is in a source repository, it is packaged. This is normally done either on a centralized build system or on </a:t>
            </a:r>
            <a:r>
              <a:rPr lang="en-US" dirty="0"/>
              <a:t>a</a:t>
            </a:r>
            <a:r>
              <a:rPr lang="en-US" baseline="0" dirty="0"/>
              <a:t> developer’s </a:t>
            </a:r>
            <a:r>
              <a:rPr lang="en-US" dirty="0"/>
              <a:t>local machine</a:t>
            </a:r>
            <a:r>
              <a:rPr lang="en-US" baseline="0" dirty="0"/>
              <a:t>.</a:t>
            </a:r>
          </a:p>
          <a:p>
            <a:pPr marL="0" indent="0">
              <a:buFont typeface="Arial" panose="020B0604020202020204" pitchFamily="34" charset="0"/>
              <a:buNone/>
            </a:pPr>
            <a:r>
              <a:rPr lang="en-US" baseline="0" dirty="0"/>
              <a:t>--BREAK—</a:t>
            </a:r>
          </a:p>
          <a:p>
            <a:pPr marL="171450" indent="-171450">
              <a:buFont typeface="Arial" panose="020B0604020202020204" pitchFamily="34" charset="0"/>
              <a:buChar char="•"/>
            </a:pPr>
            <a:r>
              <a:rPr lang="en-US" baseline="0" dirty="0"/>
              <a:t>The application is then deployed to a quality </a:t>
            </a:r>
            <a:r>
              <a:rPr lang="en-US" dirty="0"/>
              <a:t>a</a:t>
            </a:r>
            <a:r>
              <a:rPr lang="en-US" baseline="0" dirty="0"/>
              <a:t>ssurance (QA) environment. At this point, the QA team</a:t>
            </a:r>
            <a:r>
              <a:rPr lang="en-US" dirty="0"/>
              <a:t> </a:t>
            </a:r>
            <a:r>
              <a:rPr lang="en-US" baseline="0" dirty="0"/>
              <a:t>will perform the testing and provide any feedback, including bugs.</a:t>
            </a:r>
          </a:p>
          <a:p>
            <a:pPr marL="0" indent="0">
              <a:buFont typeface="Arial" panose="020B0604020202020204" pitchFamily="34" charset="0"/>
              <a:buNone/>
            </a:pPr>
            <a:r>
              <a:rPr lang="en-US" baseline="0" dirty="0"/>
              <a:t>--Break—</a:t>
            </a:r>
          </a:p>
          <a:p>
            <a:pPr marL="0" indent="0">
              <a:buFont typeface="Arial" panose="020B0604020202020204" pitchFamily="34" charset="0"/>
              <a:buNone/>
            </a:pPr>
            <a:r>
              <a:rPr lang="en-US" baseline="0" dirty="0"/>
              <a:t>When a bug is discovered, the process is repeated.</a:t>
            </a:r>
          </a:p>
          <a:p>
            <a:pPr marL="0" indent="0">
              <a:buFont typeface="Arial" panose="020B0604020202020204" pitchFamily="34" charset="0"/>
              <a:buNone/>
            </a:pPr>
            <a:r>
              <a:rPr lang="en-US" baseline="0" dirty="0"/>
              <a:t>--Break—</a:t>
            </a:r>
          </a:p>
          <a:p>
            <a:pPr marL="0" indent="0">
              <a:buFont typeface="Arial" panose="020B0604020202020204" pitchFamily="34" charset="0"/>
              <a:buNone/>
            </a:pPr>
            <a:r>
              <a:rPr lang="en-US" baseline="0" dirty="0"/>
              <a:t>After the QA </a:t>
            </a:r>
            <a:r>
              <a:rPr lang="en-US" dirty="0"/>
              <a:t>team </a:t>
            </a:r>
            <a:r>
              <a:rPr lang="en-US" baseline="0" dirty="0"/>
              <a:t>provides the sign off, the application is deployed to production.</a:t>
            </a:r>
          </a:p>
          <a:p>
            <a:pPr marL="0" indent="0">
              <a:buFont typeface="Arial" panose="020B0604020202020204" pitchFamily="34" charset="0"/>
              <a:buNone/>
            </a:pPr>
            <a:r>
              <a:rPr lang="en-US" baseline="0" dirty="0"/>
              <a:t>One of the biggest issues with this process is the time it takes to identify bugs, and the time it takes to get feedback on the quality of the code being produced. Depending on the bandwidth of the QA team, it can </a:t>
            </a:r>
            <a:r>
              <a:rPr lang="en-US" dirty="0"/>
              <a:t>take</a:t>
            </a:r>
            <a:r>
              <a:rPr lang="en-US" baseline="0" dirty="0"/>
              <a:t> days or weeks before you get any quality feedback. How do you get faster feedback on a build?</a:t>
            </a:r>
            <a:endParaRPr lang="en-US" dirty="0"/>
          </a:p>
          <a:p>
            <a:endParaRPr lang="en-US" dirty="0"/>
          </a:p>
        </p:txBody>
      </p:sp>
      <p:sp>
        <p:nvSpPr>
          <p:cNvPr id="4" name="Date Placeholder 3"/>
          <p:cNvSpPr>
            <a:spLocks noGrp="1"/>
          </p:cNvSpPr>
          <p:nvPr>
            <p:ph type="dt" idx="1"/>
          </p:nvPr>
        </p:nvSpPr>
        <p:spPr/>
        <p:txBody>
          <a:bodyPr/>
          <a:lstStyle/>
          <a:p>
            <a:fld id="{77BA1E81-D59A-452E-98B2-7A1F2ABA62D7}" type="datetime1">
              <a:rPr lang="en-US"/>
              <a:t>3/2/2020</a:t>
            </a:fld>
            <a:endParaRPr lang="en-US"/>
          </a:p>
        </p:txBody>
      </p:sp>
    </p:spTree>
    <p:extLst>
      <p:ext uri="{BB962C8B-B14F-4D97-AF65-F5344CB8AC3E}">
        <p14:creationId xmlns:p14="http://schemas.microsoft.com/office/powerpoint/2010/main" val="3449680216"/>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Continuous Integration.</a:t>
            </a:r>
          </a:p>
          <a:p>
            <a:endParaRPr lang="en-US" dirty="0"/>
          </a:p>
          <a:p>
            <a:r>
              <a:rPr lang="en-US" dirty="0"/>
              <a:t>As per Martian Fowler:</a:t>
            </a:r>
          </a:p>
          <a:p>
            <a:endParaRPr lang="en-US" dirty="0"/>
          </a:p>
          <a:p>
            <a:r>
              <a:rPr lang="en-US" i="1" dirty="0"/>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 This article is a quick overview of Continuous Integration, summarizing the technique and its current usage.” </a:t>
            </a:r>
            <a:endParaRPr lang="en-US" dirty="0"/>
          </a:p>
          <a:p>
            <a:endParaRPr lang="en-US" dirty="0"/>
          </a:p>
          <a:p>
            <a:endParaRPr lang="en-US" dirty="0"/>
          </a:p>
        </p:txBody>
      </p:sp>
      <p:sp>
        <p:nvSpPr>
          <p:cNvPr id="4" name="Date Placeholder 3"/>
          <p:cNvSpPr>
            <a:spLocks noGrp="1"/>
          </p:cNvSpPr>
          <p:nvPr>
            <p:ph type="dt" idx="1"/>
          </p:nvPr>
        </p:nvSpPr>
        <p:spPr/>
        <p:txBody>
          <a:bodyPr/>
          <a:lstStyle/>
          <a:p>
            <a:fld id="{D42BD197-62CF-4944-B821-2FC3F5573341}" type="datetime1">
              <a:rPr lang="en-US"/>
              <a:t>3/2/2020</a:t>
            </a:fld>
            <a:endParaRPr lang="en-US"/>
          </a:p>
        </p:txBody>
      </p:sp>
    </p:spTree>
    <p:extLst>
      <p:ext uri="{BB962C8B-B14F-4D97-AF65-F5344CB8AC3E}">
        <p14:creationId xmlns:p14="http://schemas.microsoft.com/office/powerpoint/2010/main" val="2391813590"/>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Improve Quality</a:t>
            </a:r>
            <a:endParaRPr lang="en-US" dirty="0"/>
          </a:p>
          <a:p>
            <a:r>
              <a:rPr lang="en-US" dirty="0"/>
              <a:t>A bare-bones Continuous Integration process that simply compiles the latest source code might not seem to directly impact the quality of your software, but it can have some benefits that will indirectly improve your quality. Because Continuous Integration is fully automated, it will lay the foundation for a repeatable and consistent build process, which will immediately notify the team where there are build issues, and what those issues are. Having this type of stability in your build process will help improve the quality of your software indirectly.</a:t>
            </a:r>
          </a:p>
          <a:p>
            <a:r>
              <a:rPr lang="en-US" b="1" dirty="0"/>
              <a:t>Improve Productivity</a:t>
            </a:r>
            <a:endParaRPr lang="en-US" dirty="0"/>
          </a:p>
          <a:p>
            <a:r>
              <a:rPr lang="en-US" dirty="0"/>
              <a:t>Using an automated build process should have a rather obvious direct correlation to team productivity. If it is fully automated, it means that they are spending less time doing builds.</a:t>
            </a:r>
          </a:p>
          <a:p>
            <a:r>
              <a:rPr lang="en-US" dirty="0"/>
              <a:t>Let me also highlight some other potential issues that can have dramatic impact on team productivity. Let me start with some questions. Do you have a geographically disperse team? How often do your developers check in their code? Do they get the latest code and ensure their proposed changes will compile before they check in those changes? Do they double-check that any new dependencies that they are adding are also properly checked in and working?</a:t>
            </a:r>
          </a:p>
          <a:p>
            <a:r>
              <a:rPr lang="en-US" dirty="0"/>
              <a:t>Any time a developer checks in their code without properly checking if their changes will negatively impact others on the team (that is, they “</a:t>
            </a:r>
            <a:r>
              <a:rPr lang="en-US" b="1" dirty="0"/>
              <a:t>broke</a:t>
            </a:r>
            <a:r>
              <a:rPr lang="en-US" dirty="0"/>
              <a:t>” the build), there is a potential for some major downtime or troubleshooting while the team members figure out why their build broke and how to fix the problem.</a:t>
            </a:r>
          </a:p>
          <a:p>
            <a:r>
              <a:rPr lang="en-US" dirty="0"/>
              <a:t>When teams are spread across the globe, or at least different time zones, this can become a bigger problem. Because Continuous Integration is </a:t>
            </a:r>
            <a:r>
              <a:rPr lang="en-US" b="1" dirty="0"/>
              <a:t>automated</a:t>
            </a:r>
            <a:r>
              <a:rPr lang="en-US" dirty="0"/>
              <a:t>, it only needs to be written once (and probably tweaked over time), which helps reduce the time team members are performing low-value tasks, such as building, running unit tests, and analyzing the code. In a few cases, Continuous Integration can help improve team productivity in the, hopefully rare, cases where a broken build would have cost the team hours of troubleshooting and fixing just to get back up and running.</a:t>
            </a:r>
          </a:p>
          <a:p>
            <a:r>
              <a:rPr lang="en-US" b="1" dirty="0"/>
              <a:t>Reduce the Risk</a:t>
            </a:r>
            <a:endParaRPr lang="en-US" dirty="0"/>
          </a:p>
          <a:p>
            <a:r>
              <a:rPr lang="en-US" dirty="0"/>
              <a:t>Hopefully a few trends have become apparent above. An automated and easily reproducible build process can help reduce the risk; it can help eliminate potential human errors during a build process. Having the team notified immediately as soon as a broken build is detected can also reduce delivery risk by helping to keep the team productive and the project on track. Building in additional steps into a nightly build, such as automated unit testing, security testing, code analysis, documentation generation, installer generation, even deployment tasks (the list can go on), can help to further reduce the risk of potential undetected issues or human errors in each of those steps.</a:t>
            </a:r>
          </a:p>
          <a:p>
            <a:endParaRPr lang="en-US" dirty="0"/>
          </a:p>
        </p:txBody>
      </p:sp>
      <p:sp>
        <p:nvSpPr>
          <p:cNvPr id="4" name="Date Placeholder 3"/>
          <p:cNvSpPr>
            <a:spLocks noGrp="1"/>
          </p:cNvSpPr>
          <p:nvPr>
            <p:ph type="dt" idx="1"/>
          </p:nvPr>
        </p:nvSpPr>
        <p:spPr/>
        <p:txBody>
          <a:bodyPr/>
          <a:lstStyle/>
          <a:p>
            <a:fld id="{20C505A7-C3C2-4181-ADD6-4C6EFE8B4FB5}" type="datetime1">
              <a:rPr lang="en-US"/>
              <a:t>3/2/2020</a:t>
            </a:fld>
            <a:endParaRPr lang="en-US"/>
          </a:p>
        </p:txBody>
      </p:sp>
    </p:spTree>
    <p:extLst>
      <p:ext uri="{BB962C8B-B14F-4D97-AF65-F5344CB8AC3E}">
        <p14:creationId xmlns:p14="http://schemas.microsoft.com/office/powerpoint/2010/main" val="2471196685"/>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Continuous Integration is one of the core DevOps practices, and the one that we recommend.</a:t>
            </a:r>
          </a:p>
          <a:p>
            <a:pPr marL="171450" indent="-171450">
              <a:buFont typeface="Arial" panose="020B0604020202020204" pitchFamily="34" charset="0"/>
              <a:buChar char="•"/>
            </a:pPr>
            <a:r>
              <a:rPr lang="en-US" dirty="0"/>
              <a:t>Continuous Integration solves a few of the issues that many</a:t>
            </a:r>
            <a:r>
              <a:rPr lang="en-US" baseline="0" dirty="0"/>
              <a:t> teams wrestle with on a constant basis.</a:t>
            </a:r>
          </a:p>
          <a:p>
            <a:pPr marL="171450" indent="-171450">
              <a:buFont typeface="Arial" panose="020B0604020202020204" pitchFamily="34" charset="0"/>
              <a:buChar char="•"/>
            </a:pPr>
            <a:r>
              <a:rPr lang="en-US" dirty="0"/>
              <a:t>Continuous Integration</a:t>
            </a:r>
            <a:r>
              <a:rPr lang="en-US" baseline="0" dirty="0"/>
              <a:t> also helps increase quality: you know that the latest build will work = reduced stress and uncertainty.</a:t>
            </a:r>
          </a:p>
          <a:p>
            <a:endParaRPr lang="en-US" dirty="0"/>
          </a:p>
          <a:p>
            <a:endParaRPr lang="en-US" dirty="0"/>
          </a:p>
        </p:txBody>
      </p:sp>
      <p:sp>
        <p:nvSpPr>
          <p:cNvPr id="4" name="Date Placeholder 3"/>
          <p:cNvSpPr>
            <a:spLocks noGrp="1"/>
          </p:cNvSpPr>
          <p:nvPr>
            <p:ph type="dt" idx="1"/>
          </p:nvPr>
        </p:nvSpPr>
        <p:spPr/>
        <p:txBody>
          <a:bodyPr/>
          <a:lstStyle/>
          <a:p>
            <a:fld id="{B6C33443-94B7-491B-8B02-B5FF361EB42D}" type="datetime1">
              <a:rPr lang="en-US"/>
              <a:t>3/2/2020</a:t>
            </a:fld>
            <a:endParaRPr lang="en-US"/>
          </a:p>
        </p:txBody>
      </p:sp>
    </p:spTree>
    <p:extLst>
      <p:ext uri="{BB962C8B-B14F-4D97-AF65-F5344CB8AC3E}">
        <p14:creationId xmlns:p14="http://schemas.microsoft.com/office/powerpoint/2010/main" val="3811264471"/>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https://git-scm.com/docs/gitrepository-layout</a:t>
            </a:r>
            <a:r>
              <a:rPr lang="en-US" dirty="0"/>
              <a:t> </a:t>
            </a:r>
          </a:p>
          <a:p>
            <a:endParaRPr lang="en-US" dirty="0"/>
          </a:p>
        </p:txBody>
      </p:sp>
      <p:sp>
        <p:nvSpPr>
          <p:cNvPr id="4" name="Date Placeholder 3"/>
          <p:cNvSpPr>
            <a:spLocks noGrp="1"/>
          </p:cNvSpPr>
          <p:nvPr>
            <p:ph type="dt" idx="1"/>
          </p:nvPr>
        </p:nvSpPr>
        <p:spPr/>
        <p:txBody>
          <a:bodyPr/>
          <a:lstStyle/>
          <a:p>
            <a:fld id="{8FCA3F66-6BF6-4B62-9CC3-A43C1027A321}" type="datetime1">
              <a:rPr lang="en-US"/>
              <a:t>3/2/2020</a:t>
            </a:fld>
            <a:endParaRPr lang="en-US"/>
          </a:p>
        </p:txBody>
      </p:sp>
    </p:spTree>
    <p:extLst>
      <p:ext uri="{BB962C8B-B14F-4D97-AF65-F5344CB8AC3E}">
        <p14:creationId xmlns:p14="http://schemas.microsoft.com/office/powerpoint/2010/main" val="1151882227"/>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a:pPr/>
              <a:t>2</a:t>
            </a:fld>
            <a:endParaRPr lang="en-US" dirty="0"/>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dirty="0"/>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a:xfrm>
            <a:off x="3884613" y="1"/>
            <a:ext cx="2971800" cy="458788"/>
          </a:xfrm>
          <a:prstGeom prst="rect">
            <a:avLst/>
          </a:prstGeom>
        </p:spPr>
        <p:txBody>
          <a:bodyPr/>
          <a:lstStyle/>
          <a:p>
            <a:fld id="{8BF1F277-1E2C-482D-B27F-EC05DCDBE7D6}" type="datetime8">
              <a:rPr lang="en-US"/>
              <a:t>3/2/2020 1:53 PM</a:t>
            </a:fld>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E71E478F-722C-4494-AF20-26B0F93CFF4C}" type="datetime1">
              <a:rPr lang="en-US"/>
              <a:t>3/2/2020</a:t>
            </a:fld>
            <a:endParaRPr lang="en-US"/>
          </a:p>
        </p:txBody>
      </p:sp>
    </p:spTree>
    <p:extLst>
      <p:ext uri="{BB962C8B-B14F-4D97-AF65-F5344CB8AC3E}">
        <p14:creationId xmlns:p14="http://schemas.microsoft.com/office/powerpoint/2010/main" val="3356671354"/>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https://medium.freecodecamp.org/git-rebase-and-the-golden-rule-explained-70715eccc372</a:t>
            </a:r>
            <a:r>
              <a:rPr lang="en-US" dirty="0"/>
              <a:t> </a:t>
            </a:r>
          </a:p>
          <a:p>
            <a:endParaRPr lang="en-US" dirty="0"/>
          </a:p>
        </p:txBody>
      </p:sp>
      <p:sp>
        <p:nvSpPr>
          <p:cNvPr id="4" name="Date Placeholder 3"/>
          <p:cNvSpPr>
            <a:spLocks noGrp="1"/>
          </p:cNvSpPr>
          <p:nvPr>
            <p:ph type="dt" idx="1"/>
          </p:nvPr>
        </p:nvSpPr>
        <p:spPr/>
        <p:txBody>
          <a:bodyPr/>
          <a:lstStyle/>
          <a:p>
            <a:fld id="{EA3430B5-B794-4FEC-8BD0-6A33BFDBDE6B}" type="datetime1">
              <a:rPr lang="en-US"/>
              <a:t>3/2/2020</a:t>
            </a:fld>
            <a:endParaRPr lang="en-US"/>
          </a:p>
        </p:txBody>
      </p:sp>
    </p:spTree>
    <p:extLst>
      <p:ext uri="{BB962C8B-B14F-4D97-AF65-F5344CB8AC3E}">
        <p14:creationId xmlns:p14="http://schemas.microsoft.com/office/powerpoint/2010/main" val="4055032685"/>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need a few characters of a full hash for git to reference the entire hash. </a:t>
            </a:r>
          </a:p>
          <a:p>
            <a:endParaRPr lang="en-US" dirty="0"/>
          </a:p>
          <a:p>
            <a:r>
              <a:rPr lang="en-US" dirty="0"/>
              <a:t>a113: Disney room in </a:t>
            </a:r>
            <a:r>
              <a:rPr lang="en-US" sz="1000" b="0" i="0" u="none" strike="noStrike" kern="1200" dirty="0">
                <a:solidFill>
                  <a:schemeClr val="tx1"/>
                </a:solidFill>
                <a:effectLst/>
                <a:latin typeface="Segoe UI Light" pitchFamily="34" charset="0"/>
                <a:ea typeface="+mn-ea"/>
                <a:cs typeface="+mn-cs"/>
                <a:hlinkClick r:id="rId3"/>
              </a:rPr>
              <a:t>California Institute of the Arts</a:t>
            </a:r>
            <a:r>
              <a:rPr lang="en-US" sz="1000" b="0" i="0" u="none" strike="noStrike" kern="1200" dirty="0">
                <a:solidFill>
                  <a:schemeClr val="tx1"/>
                </a:solidFill>
                <a:effectLst/>
                <a:latin typeface="Segoe UI Light" pitchFamily="34" charset="0"/>
                <a:ea typeface="+mn-ea"/>
                <a:cs typeface="+mn-cs"/>
              </a:rPr>
              <a:t> </a:t>
            </a:r>
            <a:r>
              <a:rPr lang="en-US" dirty="0"/>
              <a:t>that all animators had to take animation 101</a:t>
            </a:r>
          </a:p>
          <a:p>
            <a:r>
              <a:rPr lang="en-US" dirty="0"/>
              <a:t>r2d2: Star Wars robot</a:t>
            </a:r>
          </a:p>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221b: </a:t>
            </a:r>
            <a:r>
              <a:rPr lang="en-US" sz="1000" b="1" i="0" kern="1200" dirty="0">
                <a:solidFill>
                  <a:schemeClr val="tx1"/>
                </a:solidFill>
                <a:effectLst/>
                <a:latin typeface="Segoe UI Light" pitchFamily="34" charset="0"/>
                <a:ea typeface="+mn-ea"/>
                <a:cs typeface="+mn-cs"/>
              </a:rPr>
              <a:t>221B Baker Street</a:t>
            </a:r>
            <a:r>
              <a:rPr lang="en-US" sz="1000" b="0" i="0" kern="1200" dirty="0">
                <a:solidFill>
                  <a:schemeClr val="tx1"/>
                </a:solidFill>
                <a:effectLst/>
                <a:latin typeface="Segoe UI Light" pitchFamily="34" charset="0"/>
                <a:ea typeface="+mn-ea"/>
                <a:cs typeface="+mn-cs"/>
              </a:rPr>
              <a:t> is the London address of the fictional detective </a:t>
            </a:r>
            <a:r>
              <a:rPr lang="en-US" sz="1000" b="0" i="0" u="none" strike="noStrike" kern="1200" dirty="0">
                <a:solidFill>
                  <a:schemeClr val="tx1"/>
                </a:solidFill>
                <a:effectLst/>
                <a:latin typeface="Segoe UI Light" pitchFamily="34" charset="0"/>
                <a:ea typeface="+mn-ea"/>
                <a:cs typeface="+mn-cs"/>
                <a:hlinkClick r:id="rId4" tooltip="Sherlock Holmes"/>
              </a:rPr>
              <a:t>Sherlock Holmes</a:t>
            </a:r>
            <a:r>
              <a:rPr lang="en-US" sz="1000" b="0" i="0" u="none" strike="noStrike" kern="1200" dirty="0">
                <a:solidFill>
                  <a:schemeClr val="tx1"/>
                </a:solidFill>
                <a:effectLst/>
                <a:latin typeface="Segoe UI Light" pitchFamily="34" charset="0"/>
                <a:ea typeface="+mn-ea"/>
                <a:cs typeface="+mn-cs"/>
              </a:rPr>
              <a:t>, additional 221b references: </a:t>
            </a:r>
            <a:r>
              <a:rPr lang="en-US" dirty="0">
                <a:hlinkClick r:id="rId5"/>
              </a:rPr>
              <a:t>https://en.wikipedia.org/wiki/221B_Baker_Street</a:t>
            </a:r>
            <a:r>
              <a:rPr lang="en-US" dirty="0"/>
              <a:t> </a:t>
            </a:r>
            <a:endParaRPr lang="en-US" sz="1000" b="0" i="0" u="none" strike="noStrike" kern="1200" dirty="0">
              <a:solidFill>
                <a:schemeClr val="tx1"/>
              </a:solidFill>
              <a:effectLst/>
              <a:latin typeface="Segoe UI Light" pitchFamily="34" charset="0"/>
              <a:ea typeface="+mn-ea"/>
              <a:cs typeface="+mn-cs"/>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Segoe UI Light" pitchFamily="34" charset="0"/>
                <a:ea typeface="+mn-ea"/>
                <a:cs typeface="+mn-cs"/>
              </a:rPr>
              <a:t>pi31: PI 3.14159265…</a:t>
            </a:r>
          </a:p>
          <a:p>
            <a:r>
              <a:rPr lang="en-US" dirty="0"/>
              <a:t>17o1: NCC-1701 Star Trek Enterprise registry</a:t>
            </a:r>
          </a:p>
          <a:p>
            <a:r>
              <a:rPr lang="en-US" dirty="0"/>
              <a:t>640k: </a:t>
            </a:r>
            <a:r>
              <a:rPr lang="en-US" sz="1000" b="0" i="0" kern="1200" dirty="0">
                <a:solidFill>
                  <a:schemeClr val="tx1"/>
                </a:solidFill>
                <a:effectLst/>
                <a:latin typeface="Segoe UI Light" pitchFamily="34" charset="0"/>
                <a:ea typeface="+mn-ea"/>
                <a:cs typeface="+mn-cs"/>
              </a:rPr>
              <a:t>"640KB ought to be enough for anybody.“ from Bill Gates. </a:t>
            </a:r>
            <a:endParaRPr lang="en-US" dirty="0"/>
          </a:p>
        </p:txBody>
      </p:sp>
      <p:sp>
        <p:nvSpPr>
          <p:cNvPr id="4" name="Date Placeholder 3"/>
          <p:cNvSpPr>
            <a:spLocks noGrp="1"/>
          </p:cNvSpPr>
          <p:nvPr>
            <p:ph type="dt" idx="1"/>
          </p:nvPr>
        </p:nvSpPr>
        <p:spPr/>
        <p:txBody>
          <a:bodyPr/>
          <a:lstStyle/>
          <a:p>
            <a:fld id="{D00A5278-CE3F-409B-9A4A-D7B307C73B69}" type="datetime1">
              <a:rPr lang="en-US"/>
              <a:t>3/2/2020</a:t>
            </a:fld>
            <a:endParaRPr lang="en-US"/>
          </a:p>
        </p:txBody>
      </p:sp>
    </p:spTree>
    <p:extLst>
      <p:ext uri="{BB962C8B-B14F-4D97-AF65-F5344CB8AC3E}">
        <p14:creationId xmlns:p14="http://schemas.microsoft.com/office/powerpoint/2010/main" val="1756650003"/>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blobs aren’t a copy, it would be commit prime of the original commit. A completely different commit, but appears to be the same to the process of moving forward.</a:t>
            </a:r>
          </a:p>
          <a:p>
            <a:endParaRPr lang="en-US" dirty="0"/>
          </a:p>
          <a:p>
            <a:r>
              <a:rPr lang="en-US" dirty="0"/>
              <a:t>a113: Disney room in </a:t>
            </a:r>
            <a:r>
              <a:rPr lang="en-US" sz="1000" b="0" i="0" u="none" strike="noStrike" kern="1200" dirty="0">
                <a:solidFill>
                  <a:schemeClr val="tx1"/>
                </a:solidFill>
                <a:effectLst/>
                <a:latin typeface="Segoe UI Light" pitchFamily="34" charset="0"/>
                <a:ea typeface="+mn-ea"/>
                <a:cs typeface="+mn-cs"/>
                <a:hlinkClick r:id="rId3"/>
              </a:rPr>
              <a:t>California Institute of the Arts</a:t>
            </a:r>
            <a:r>
              <a:rPr lang="en-US" sz="1000" b="0" i="0" u="none" strike="noStrike" kern="1200" dirty="0">
                <a:solidFill>
                  <a:schemeClr val="tx1"/>
                </a:solidFill>
                <a:effectLst/>
                <a:latin typeface="Segoe UI Light" pitchFamily="34" charset="0"/>
                <a:ea typeface="+mn-ea"/>
                <a:cs typeface="+mn-cs"/>
              </a:rPr>
              <a:t> </a:t>
            </a:r>
            <a:r>
              <a:rPr lang="en-US" dirty="0"/>
              <a:t>that all animators had to take animation 101</a:t>
            </a:r>
          </a:p>
          <a:p>
            <a:r>
              <a:rPr lang="en-US" dirty="0"/>
              <a:t>r2d2: Star Wars robot</a:t>
            </a:r>
          </a:p>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221b: </a:t>
            </a:r>
            <a:r>
              <a:rPr lang="en-US" sz="1000" b="1" i="0" kern="1200" dirty="0">
                <a:solidFill>
                  <a:schemeClr val="tx1"/>
                </a:solidFill>
                <a:effectLst/>
                <a:latin typeface="Segoe UI Light" pitchFamily="34" charset="0"/>
                <a:ea typeface="+mn-ea"/>
                <a:cs typeface="+mn-cs"/>
              </a:rPr>
              <a:t>221B Baker Street</a:t>
            </a:r>
            <a:r>
              <a:rPr lang="en-US" sz="1000" b="0" i="0" kern="1200" dirty="0">
                <a:solidFill>
                  <a:schemeClr val="tx1"/>
                </a:solidFill>
                <a:effectLst/>
                <a:latin typeface="Segoe UI Light" pitchFamily="34" charset="0"/>
                <a:ea typeface="+mn-ea"/>
                <a:cs typeface="+mn-cs"/>
              </a:rPr>
              <a:t> is the London address of the fictional detective </a:t>
            </a:r>
            <a:r>
              <a:rPr lang="en-US" sz="1000" b="0" i="0" u="none" strike="noStrike" kern="1200" dirty="0">
                <a:solidFill>
                  <a:schemeClr val="tx1"/>
                </a:solidFill>
                <a:effectLst/>
                <a:latin typeface="Segoe UI Light" pitchFamily="34" charset="0"/>
                <a:ea typeface="+mn-ea"/>
                <a:cs typeface="+mn-cs"/>
                <a:hlinkClick r:id="rId4" tooltip="Sherlock Holmes"/>
              </a:rPr>
              <a:t>Sherlock Holmes</a:t>
            </a:r>
            <a:r>
              <a:rPr lang="en-US" sz="1000" b="0" i="0" u="none" strike="noStrike" kern="1200" dirty="0">
                <a:solidFill>
                  <a:schemeClr val="tx1"/>
                </a:solidFill>
                <a:effectLst/>
                <a:latin typeface="Segoe UI Light" pitchFamily="34" charset="0"/>
                <a:ea typeface="+mn-ea"/>
                <a:cs typeface="+mn-cs"/>
              </a:rPr>
              <a:t>, additional 221b references: </a:t>
            </a:r>
            <a:r>
              <a:rPr lang="en-US" dirty="0">
                <a:hlinkClick r:id="rId5"/>
              </a:rPr>
              <a:t>https://en.wikipedia.org/wiki/221B_Baker_Street</a:t>
            </a:r>
            <a:r>
              <a:rPr lang="en-US" dirty="0"/>
              <a:t> </a:t>
            </a:r>
            <a:endParaRPr lang="en-US" sz="1000" b="0" i="0" u="none" strike="noStrike" kern="1200" dirty="0">
              <a:solidFill>
                <a:schemeClr val="tx1"/>
              </a:solidFill>
              <a:effectLst/>
              <a:latin typeface="Segoe UI Light" pitchFamily="34" charset="0"/>
              <a:ea typeface="+mn-ea"/>
              <a:cs typeface="+mn-cs"/>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Segoe UI Light" pitchFamily="34" charset="0"/>
                <a:ea typeface="+mn-ea"/>
                <a:cs typeface="+mn-cs"/>
              </a:rPr>
              <a:t>pi31: PI 3.14159265…</a:t>
            </a:r>
          </a:p>
          <a:p>
            <a:r>
              <a:rPr lang="en-US" dirty="0"/>
              <a:t>17o1: NCC-1701 Star Trek Enterprise registry</a:t>
            </a:r>
          </a:p>
          <a:p>
            <a:r>
              <a:rPr lang="en-US" dirty="0"/>
              <a:t>640k: </a:t>
            </a:r>
            <a:r>
              <a:rPr lang="en-US" sz="1000" b="0" i="0" kern="1200" dirty="0">
                <a:solidFill>
                  <a:schemeClr val="tx1"/>
                </a:solidFill>
                <a:effectLst/>
                <a:latin typeface="Segoe UI Light" pitchFamily="34" charset="0"/>
                <a:ea typeface="+mn-ea"/>
                <a:cs typeface="+mn-cs"/>
              </a:rPr>
              <a:t>"640KB ought to be enough for anybody.“ from Bill Gates. </a:t>
            </a:r>
            <a:endParaRPr lang="en-US" dirty="0"/>
          </a:p>
          <a:p>
            <a:endParaRPr lang="en-US" dirty="0"/>
          </a:p>
        </p:txBody>
      </p:sp>
      <p:sp>
        <p:nvSpPr>
          <p:cNvPr id="4" name="Date Placeholder 3"/>
          <p:cNvSpPr>
            <a:spLocks noGrp="1"/>
          </p:cNvSpPr>
          <p:nvPr>
            <p:ph type="dt" idx="1"/>
          </p:nvPr>
        </p:nvSpPr>
        <p:spPr/>
        <p:txBody>
          <a:bodyPr/>
          <a:lstStyle/>
          <a:p>
            <a:fld id="{8F384875-0437-4368-A8E0-24DDB893390E}" type="datetime1">
              <a:rPr lang="en-US"/>
              <a:t>3/2/2020</a:t>
            </a:fld>
            <a:endParaRPr lang="en-US"/>
          </a:p>
        </p:txBody>
      </p:sp>
    </p:spTree>
    <p:extLst>
      <p:ext uri="{BB962C8B-B14F-4D97-AF65-F5344CB8AC3E}">
        <p14:creationId xmlns:p14="http://schemas.microsoft.com/office/powerpoint/2010/main" val="2991415349"/>
      </p:ext>
    </p:extLst>
  </p:cSld>
  <p:clrMapOvr>
    <a:masterClrMapping/>
  </p:clrMapOvr>
</p:notes>
</file>

<file path=ppt/notesSlides/notesSlide2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38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80454237"/>
      </p:ext>
    </p:extLst>
  </p:cSld>
  <p:clrMapOvr>
    <a:masterClrMapping/>
  </p:clrMapOvr>
</p:notes>
</file>

<file path=ppt/notesSlides/notesSlide2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EC87E0CF-87F6-4B58-B8B8-DCAB2DAAF3CA}" type="slidenum">
              <a:rPr lang="en-US"/>
              <a:pPr/>
              <a:t>39</a:t>
            </a:fld>
            <a:endParaRPr lang="en-US" dirty="0"/>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a:xfrm>
            <a:off x="3884613" y="1"/>
            <a:ext cx="2971800" cy="458788"/>
          </a:xfrm>
          <a:prstGeom prst="rect">
            <a:avLst/>
          </a:prstGeom>
        </p:spPr>
        <p:txBody>
          <a:bodyPr/>
          <a:lstStyle/>
          <a:p>
            <a:fld id="{FEF7E070-ACE9-4688-9DF6-05A4C1EB9BC3}" type="datetime8">
              <a:rPr lang="en-US"/>
              <a:t>3/2/2020 1:53 PM</a:t>
            </a:fld>
            <a:endParaRPr lang="en-US" dirty="0"/>
          </a:p>
        </p:txBody>
      </p:sp>
    </p:spTree>
    <p:extLst>
      <p:ext uri="{BB962C8B-B14F-4D97-AF65-F5344CB8AC3E}">
        <p14:creationId xmlns:p14="http://schemas.microsoft.com/office/powerpoint/2010/main" val="1507187855"/>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3</a:t>
            </a:fld>
            <a:endParaRPr lang="en-US" sz="1000" dirty="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1:53 PM</a:t>
            </a:fld>
            <a:endParaRPr lang="en-US" sz="1000" dirty="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dirty="0"/>
          </a:p>
        </p:txBody>
      </p:sp>
    </p:spTree>
    <p:extLst>
      <p:ext uri="{BB962C8B-B14F-4D97-AF65-F5344CB8AC3E}">
        <p14:creationId xmlns:p14="http://schemas.microsoft.com/office/powerpoint/2010/main" val="2525532100"/>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https://git-scm.com/docs/git-pull</a:t>
            </a:r>
            <a:r>
              <a:rPr lang="en-US" dirty="0"/>
              <a:t> </a:t>
            </a:r>
          </a:p>
          <a:p>
            <a:r>
              <a:rPr lang="en-US" dirty="0"/>
              <a:t>Incorporates changes from a remote repository into the current branch. In its default mode, git pull is shorthand for git fetch followed by git merge FETCH_HEAD.</a:t>
            </a:r>
          </a:p>
          <a:p>
            <a:endParaRPr lang="en-US" dirty="0"/>
          </a:p>
          <a:p>
            <a:r>
              <a:rPr lang="en-US" dirty="0"/>
              <a:t>More details on next slide…</a:t>
            </a:r>
          </a:p>
        </p:txBody>
      </p:sp>
      <p:sp>
        <p:nvSpPr>
          <p:cNvPr id="4" name="Date Placeholder 3"/>
          <p:cNvSpPr>
            <a:spLocks noGrp="1"/>
          </p:cNvSpPr>
          <p:nvPr>
            <p:ph type="dt" idx="1"/>
          </p:nvPr>
        </p:nvSpPr>
        <p:spPr/>
        <p:txBody>
          <a:bodyPr/>
          <a:lstStyle/>
          <a:p>
            <a:fld id="{FBCF1FC7-843E-46FE-9057-9C7923EE25E1}" type="datetime1">
              <a:rPr lang="en-US"/>
              <a:t>3/2/2020</a:t>
            </a:fld>
            <a:endParaRPr lang="en-US"/>
          </a:p>
        </p:txBody>
      </p:sp>
    </p:spTree>
    <p:extLst>
      <p:ext uri="{BB962C8B-B14F-4D97-AF65-F5344CB8AC3E}">
        <p14:creationId xmlns:p14="http://schemas.microsoft.com/office/powerpoint/2010/main" val="3391193310"/>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https://git-scm.com/docs/git-pull</a:t>
            </a:r>
            <a:r>
              <a:rPr lang="en-US" dirty="0"/>
              <a:t> </a:t>
            </a:r>
          </a:p>
          <a:p>
            <a:endParaRPr lang="en-US" dirty="0"/>
          </a:p>
        </p:txBody>
      </p:sp>
      <p:sp>
        <p:nvSpPr>
          <p:cNvPr id="4" name="Date Placeholder 3"/>
          <p:cNvSpPr>
            <a:spLocks noGrp="1"/>
          </p:cNvSpPr>
          <p:nvPr>
            <p:ph type="dt" idx="1"/>
          </p:nvPr>
        </p:nvSpPr>
        <p:spPr/>
        <p:txBody>
          <a:bodyPr/>
          <a:lstStyle/>
          <a:p>
            <a:fld id="{A1CC0C47-FD30-4E1A-AF8B-FED498145D49}" type="datetime1">
              <a:rPr lang="en-US"/>
              <a:t>3/2/2020</a:t>
            </a:fld>
            <a:endParaRPr lang="en-US"/>
          </a:p>
        </p:txBody>
      </p:sp>
    </p:spTree>
    <p:extLst>
      <p:ext uri="{BB962C8B-B14F-4D97-AF65-F5344CB8AC3E}">
        <p14:creationId xmlns:p14="http://schemas.microsoft.com/office/powerpoint/2010/main" val="2662676641"/>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A1CC0C47-FD30-4E1A-AF8B-FED498145D49}" type="datetime1">
              <a:rPr lang="en-US"/>
              <a:t>3/2/2020</a:t>
            </a:fld>
            <a:endParaRPr lang="en-US"/>
          </a:p>
        </p:txBody>
      </p:sp>
    </p:spTree>
    <p:extLst>
      <p:ext uri="{BB962C8B-B14F-4D97-AF65-F5344CB8AC3E}">
        <p14:creationId xmlns:p14="http://schemas.microsoft.com/office/powerpoint/2010/main" val="3802035207"/>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https://git-scm.com/docs/git-commit</a:t>
            </a:r>
            <a:r>
              <a:rPr lang="en-US" dirty="0"/>
              <a:t> </a:t>
            </a:r>
          </a:p>
          <a:p>
            <a:endParaRPr lang="en-US" dirty="0"/>
          </a:p>
        </p:txBody>
      </p:sp>
      <p:sp>
        <p:nvSpPr>
          <p:cNvPr id="4" name="Date Placeholder 3"/>
          <p:cNvSpPr>
            <a:spLocks noGrp="1"/>
          </p:cNvSpPr>
          <p:nvPr>
            <p:ph type="dt" idx="1"/>
          </p:nvPr>
        </p:nvSpPr>
        <p:spPr/>
        <p:txBody>
          <a:bodyPr/>
          <a:lstStyle/>
          <a:p>
            <a:fld id="{4CADDB01-133A-4E9A-A572-BDEAD83885E6}" type="datetime1">
              <a:rPr lang="en-US"/>
              <a:t>3/2/2020</a:t>
            </a:fld>
            <a:endParaRPr lang="en-US"/>
          </a:p>
        </p:txBody>
      </p:sp>
    </p:spTree>
    <p:extLst>
      <p:ext uri="{BB962C8B-B14F-4D97-AF65-F5344CB8AC3E}">
        <p14:creationId xmlns:p14="http://schemas.microsoft.com/office/powerpoint/2010/main" val="3580201881"/>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hlinkClick r:id="rId3"/>
              </a:rPr>
              <a:t>https://git-scm.com/docs/git-push</a:t>
            </a:r>
            <a:r>
              <a:rPr lang="en-US" dirty="0"/>
              <a:t> </a:t>
            </a:r>
          </a:p>
          <a:p>
            <a:endParaRPr lang="en-US" dirty="0"/>
          </a:p>
        </p:txBody>
      </p:sp>
      <p:sp>
        <p:nvSpPr>
          <p:cNvPr id="4" name="Date Placeholder 3"/>
          <p:cNvSpPr>
            <a:spLocks noGrp="1"/>
          </p:cNvSpPr>
          <p:nvPr>
            <p:ph type="dt" idx="1"/>
          </p:nvPr>
        </p:nvSpPr>
        <p:spPr/>
        <p:txBody>
          <a:bodyPr/>
          <a:lstStyle/>
          <a:p>
            <a:fld id="{B1EC0817-C557-4350-BF40-6158639B1BD2}" type="datetime1">
              <a:rPr lang="en-US"/>
              <a:t>3/2/2020</a:t>
            </a:fld>
            <a:endParaRPr lang="en-US"/>
          </a:p>
        </p:txBody>
      </p:sp>
    </p:spTree>
    <p:extLst>
      <p:ext uri="{BB962C8B-B14F-4D97-AF65-F5344CB8AC3E}">
        <p14:creationId xmlns:p14="http://schemas.microsoft.com/office/powerpoint/2010/main" val="3025337082"/>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https://git-scm.com/docs/git-push</a:t>
            </a:r>
            <a:r>
              <a:rPr lang="en-US" dirty="0"/>
              <a:t> </a:t>
            </a:r>
          </a:p>
          <a:p>
            <a:endParaRPr lang="en-US" dirty="0"/>
          </a:p>
        </p:txBody>
      </p:sp>
      <p:sp>
        <p:nvSpPr>
          <p:cNvPr id="4" name="Date Placeholder 3"/>
          <p:cNvSpPr>
            <a:spLocks noGrp="1"/>
          </p:cNvSpPr>
          <p:nvPr>
            <p:ph type="dt" idx="1"/>
          </p:nvPr>
        </p:nvSpPr>
        <p:spPr/>
        <p:txBody>
          <a:bodyPr/>
          <a:lstStyle/>
          <a:p>
            <a:fld id="{A1CC0C47-FD30-4E1A-AF8B-FED498145D49}" type="datetime1">
              <a:rPr lang="en-US"/>
              <a:t>3/2/2020</a:t>
            </a:fld>
            <a:endParaRPr lang="en-US"/>
          </a:p>
        </p:txBody>
      </p:sp>
    </p:spTree>
    <p:extLst>
      <p:ext uri="{BB962C8B-B14F-4D97-AF65-F5344CB8AC3E}">
        <p14:creationId xmlns:p14="http://schemas.microsoft.com/office/powerpoint/2010/main" val="206546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34769988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46217132"/>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7870581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5373994"/>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247866"/>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731432293"/>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15621610"/>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048611067"/>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96801918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34136799"/>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874796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39014170"/>
      </p:ext>
    </p:extLst>
  </p:cSld>
  <p:clrMapOvr>
    <a:masterClrMapping/>
  </p:clrMapOvr>
  <p:hf sldNum="0" hdr="0" ftr="0" dt="0"/>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1698309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4658017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567126939"/>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61589901"/>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10105307"/>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37437285"/>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8704144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1683308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443800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60403445"/>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6807526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28460053"/>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7740984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16522133"/>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56352571"/>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53182354"/>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97788477"/>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024516"/>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22385666"/>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262282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386245"/>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824804687"/>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691600"/>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851971"/>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0253614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384288260"/>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46428572"/>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95768358"/>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610868471"/>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582173199"/>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4706193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1066558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10764169"/>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8.xml"/><Relationship Id="rId1" Type="http://schemas.openxmlformats.org/officeDocument/2006/relationships/tags" Target="../tags/tag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25.xml"/><Relationship Id="rId4" Type="http://schemas.openxmlformats.org/officeDocument/2006/relationships/image" Target="../media/image22.bin"/></Relationships>
</file>

<file path=ppt/slides/_rels/slide21.xml.rels><?xml version="1.0" encoding="UTF-8" standalone="yes"?>
<Relationships xmlns="http://schemas.openxmlformats.org/package/2006/relationships"><Relationship Id="rId8" Type="http://schemas.openxmlformats.org/officeDocument/2006/relationships/image" Target="../media/image27.bin"/><Relationship Id="rId3" Type="http://schemas.openxmlformats.org/officeDocument/2006/relationships/notesSlide" Target="../notesSlides/notesSlide15.xml"/><Relationship Id="rId7" Type="http://schemas.openxmlformats.org/officeDocument/2006/relationships/image" Target="../media/image26.bin"/><Relationship Id="rId2" Type="http://schemas.openxmlformats.org/officeDocument/2006/relationships/slideLayout" Target="../slideLayouts/slideLayout14.xml"/><Relationship Id="rId1" Type="http://schemas.openxmlformats.org/officeDocument/2006/relationships/tags" Target="../tags/tag26.xml"/><Relationship Id="rId6" Type="http://schemas.openxmlformats.org/officeDocument/2006/relationships/image" Target="../media/image25.bin"/><Relationship Id="rId5" Type="http://schemas.openxmlformats.org/officeDocument/2006/relationships/image" Target="../media/image24.bin"/><Relationship Id="rId4" Type="http://schemas.openxmlformats.org/officeDocument/2006/relationships/image" Target="../media/image23.bin"/><Relationship Id="rId9" Type="http://schemas.openxmlformats.org/officeDocument/2006/relationships/image" Target="../media/image2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27.xml"/><Relationship Id="rId4" Type="http://schemas.openxmlformats.org/officeDocument/2006/relationships/image" Target="../media/image2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29.xml"/><Relationship Id="rId6" Type="http://schemas.openxmlformats.org/officeDocument/2006/relationships/image" Target="../media/image25.bin"/><Relationship Id="rId5" Type="http://schemas.openxmlformats.org/officeDocument/2006/relationships/image" Target="../media/image24.bin"/><Relationship Id="rId4" Type="http://schemas.openxmlformats.org/officeDocument/2006/relationships/image" Target="../media/image23.bin"/></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8.xml"/><Relationship Id="rId1" Type="http://schemas.openxmlformats.org/officeDocument/2006/relationships/tags" Target="../tags/tag3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3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image" Target="../media/image38.bin"/><Relationship Id="rId2" Type="http://schemas.openxmlformats.org/officeDocument/2006/relationships/slideLayout" Target="../slideLayouts/slideLayout14.xml"/><Relationship Id="rId1" Type="http://schemas.openxmlformats.org/officeDocument/2006/relationships/tags" Target="../tags/tag34.xml"/><Relationship Id="rId4" Type="http://schemas.openxmlformats.org/officeDocument/2006/relationships/image" Target="../media/image39.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40.bin"/><Relationship Id="rId4"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3.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8.xml"/><Relationship Id="rId1" Type="http://schemas.openxmlformats.org/officeDocument/2006/relationships/tags" Target="../tags/tag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4.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Git – Intermediate</a:t>
            </a:r>
          </a:p>
        </p:txBody>
      </p:sp>
      <p:sp>
        <p:nvSpPr>
          <p:cNvPr id="2" name="Subtitle 1">
            <a:extLst>
              <a:ext uri="{FF2B5EF4-FFF2-40B4-BE49-F238E27FC236}">
                <a16:creationId xmlns:a16="http://schemas.microsoft.com/office/drawing/2014/main" id="{7B43DE96-121C-4125-8BA8-EE89B8F40C3C}"/>
              </a:ext>
            </a:extLst>
          </p:cNvPr>
          <p:cNvSpPr>
            <a:spLocks noGrp="1"/>
          </p:cNvSpPr>
          <p:nvPr>
            <p:ph type="subTitle" idx="1"/>
          </p:nvPr>
        </p:nvSpPr>
        <p:spPr/>
        <p:txBody>
          <a:bodyPr>
            <a:normAutofit lnSpcReduction="10000"/>
          </a:bodyPr>
          <a:lstStyle/>
          <a:p>
            <a:r>
              <a:rPr lang="en-US"/>
              <a:t>Module 8</a:t>
            </a:r>
          </a:p>
        </p:txBody>
      </p:sp>
    </p:spTree>
    <p:custDataLst>
      <p:tags r:id="rId1"/>
    </p:custDataLst>
    <p:extLst>
      <p:ext uri="{BB962C8B-B14F-4D97-AF65-F5344CB8AC3E}">
        <p14:creationId xmlns:p14="http://schemas.microsoft.com/office/powerpoint/2010/main" val="480273213"/>
      </p:ext>
    </p:extLst>
  </p:cSld>
  <p:clrMapOvr>
    <a:masterClrMapping/>
  </p:clrMapOvr>
  <p:transition spd="slow"/>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E38B-DBA8-42C5-B1F6-4BF8B46C9405}"/>
              </a:ext>
            </a:extLst>
          </p:cNvPr>
          <p:cNvSpPr>
            <a:spLocks noGrp="1"/>
          </p:cNvSpPr>
          <p:nvPr>
            <p:ph type="title"/>
          </p:nvPr>
        </p:nvSpPr>
        <p:spPr/>
        <p:txBody>
          <a:bodyPr/>
          <a:lstStyle/>
          <a:p>
            <a:r>
              <a:rPr lang="en-US"/>
              <a:t>Git commit</a:t>
            </a:r>
            <a:endParaRPr lang="en-US" dirty="0"/>
          </a:p>
        </p:txBody>
      </p:sp>
      <p:sp>
        <p:nvSpPr>
          <p:cNvPr id="3" name="Text Placeholder 2">
            <a:extLst>
              <a:ext uri="{FF2B5EF4-FFF2-40B4-BE49-F238E27FC236}">
                <a16:creationId xmlns:a16="http://schemas.microsoft.com/office/drawing/2014/main" id="{41D4C2DA-D31A-4B56-A203-63E9E83451C4}"/>
              </a:ext>
            </a:extLst>
          </p:cNvPr>
          <p:cNvSpPr>
            <a:spLocks noGrp="1"/>
          </p:cNvSpPr>
          <p:nvPr>
            <p:ph sz="quarter" idx="13"/>
          </p:nvPr>
        </p:nvSpPr>
        <p:spPr/>
        <p:txBody>
          <a:bodyPr/>
          <a:lstStyle/>
          <a:p>
            <a:r>
              <a:rPr lang="en-US" dirty="0"/>
              <a:t>git commit - record changes to the repository</a:t>
            </a:r>
          </a:p>
          <a:p>
            <a:endParaRPr lang="en-US" dirty="0"/>
          </a:p>
          <a:p>
            <a:r>
              <a:rPr lang="en-US" dirty="0"/>
              <a:t>Stores the current contents of the index in a new commit with a log message describing the </a:t>
            </a:r>
            <a:r>
              <a:rPr lang="en-US" sz="1800" dirty="0">
                <a:solidFill>
                  <a:schemeClr val="lt1"/>
                </a:solidFill>
                <a:latin typeface="Consolas" panose="020B0609020204030204" pitchFamily="49" charset="0"/>
                <a:cs typeface="+mn-cs"/>
              </a:rPr>
              <a:t>changes</a:t>
            </a:r>
          </a:p>
        </p:txBody>
      </p:sp>
      <p:sp>
        <p:nvSpPr>
          <p:cNvPr id="5" name="Rectangle 4">
            <a:extLst>
              <a:ext uri="{FF2B5EF4-FFF2-40B4-BE49-F238E27FC236}">
                <a16:creationId xmlns:a16="http://schemas.microsoft.com/office/drawing/2014/main" id="{0643BF0F-6737-4B5C-9B4A-FEAD8C60B538}"/>
              </a:ext>
            </a:extLst>
          </p:cNvPr>
          <p:cNvSpPr/>
          <p:nvPr/>
        </p:nvSpPr>
        <p:spPr>
          <a:xfrm>
            <a:off x="655638" y="3946813"/>
            <a:ext cx="10880726" cy="1743554"/>
          </a:xfrm>
          <a:prstGeom prst="rect">
            <a:avLst/>
          </a:prstGeom>
          <a:solidFill>
            <a:srgbClr val="012456"/>
          </a:solidFill>
        </p:spPr>
        <p:txBody>
          <a:bodyPr wrap="square">
            <a:spAutoFit/>
          </a:bodyPr>
          <a:lstStyle/>
          <a:p>
            <a:r>
              <a:rPr lang="en-US" sz="1800" dirty="0">
                <a:solidFill>
                  <a:schemeClr val="lt1"/>
                </a:solidFill>
                <a:latin typeface="Consolas" panose="020B0609020204030204" pitchFamily="49" charset="0"/>
              </a:rPr>
              <a:t>git commit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interactive</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patch</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s</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v</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u</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mode</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amend</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dry</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run</a:t>
            </a:r>
            <a:r>
              <a:rPr lang="en-US" sz="1800" dirty="0">
                <a:solidFill>
                  <a:schemeClr val="lt1"/>
                </a:solidFill>
                <a:latin typeface="Consolas" panose="020B0609020204030204" pitchFamily="49" charset="0"/>
              </a:rPr>
              <a:t>] [</a:t>
            </a:r>
            <a:r>
              <a:rPr lang="en-US" sz="1800" dirty="0">
                <a:solidFill>
                  <a:srgbClr val="C5C8C6"/>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c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C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fixup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squash)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commit</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-F</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file</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m</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msg</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reset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author</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allow</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empty</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allow</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empty</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message</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no</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verify</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e</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author</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author</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date</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date</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cleanup</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mode</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chemeClr val="lt1"/>
                </a:solidFill>
                <a:latin typeface="Consolas" panose="020B0609020204030204" pitchFamily="49" charset="0"/>
              </a:rPr>
              <a:t>[</a:t>
            </a:r>
            <a:r>
              <a:rPr lang="en-US" sz="1800" dirty="0">
                <a:solidFill>
                  <a:srgbClr val="9872A2"/>
                </a:solidFill>
                <a:latin typeface="Consolas" panose="020B0609020204030204" pitchFamily="49" charset="0"/>
              </a:rPr>
              <a:t>no</a:t>
            </a:r>
            <a:r>
              <a:rPr lang="en-US" sz="1800" dirty="0">
                <a:solidFill>
                  <a:srgbClr val="676867"/>
                </a:solidFill>
                <a:latin typeface="Consolas" panose="020B0609020204030204" pitchFamily="49" charset="0"/>
              </a:rPr>
              <a:t>-</a:t>
            </a:r>
            <a:r>
              <a:rPr lang="en-US" sz="1800" dirty="0">
                <a:solidFill>
                  <a:schemeClr val="lt1"/>
                </a:solidFill>
                <a:latin typeface="Consolas" panose="020B0609020204030204" pitchFamily="49" charset="0"/>
              </a:rPr>
              <a:t>]</a:t>
            </a:r>
            <a:r>
              <a:rPr lang="en-US" sz="1800" dirty="0">
                <a:solidFill>
                  <a:srgbClr val="9872A2"/>
                </a:solidFill>
                <a:latin typeface="Consolas" panose="020B0609020204030204" pitchFamily="49" charset="0"/>
              </a:rPr>
              <a:t>status</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err="1">
                <a:solidFill>
                  <a:srgbClr val="9872A2"/>
                </a:solidFill>
                <a:latin typeface="Consolas" panose="020B0609020204030204" pitchFamily="49" charset="0"/>
              </a:rPr>
              <a:t>i</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o</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S</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&lt;</a:t>
            </a:r>
            <a:r>
              <a:rPr lang="en-US" sz="1800" dirty="0" err="1">
                <a:solidFill>
                  <a:srgbClr val="9872A2"/>
                </a:solidFill>
                <a:latin typeface="Consolas" panose="020B0609020204030204" pitchFamily="49" charset="0"/>
              </a:rPr>
              <a:t>keyid</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file</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a:t>
            </a:r>
            <a:r>
              <a:rPr lang="en-US" sz="1800" dirty="0">
                <a:solidFill>
                  <a:schemeClr val="lt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703871626"/>
      </p:ext>
    </p:extLst>
  </p:cSld>
  <p:clrMapOvr>
    <a:masterClrMapping/>
  </p:clrMapOvr>
  <p:transition spd="slow"/>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D2DB-B787-4D51-BE76-FEF8F076B4CE}"/>
              </a:ext>
            </a:extLst>
          </p:cNvPr>
          <p:cNvSpPr>
            <a:spLocks noGrp="1"/>
          </p:cNvSpPr>
          <p:nvPr>
            <p:ph type="title"/>
          </p:nvPr>
        </p:nvSpPr>
        <p:spPr/>
        <p:txBody>
          <a:bodyPr/>
          <a:lstStyle/>
          <a:p>
            <a:r>
              <a:rPr lang="en-US"/>
              <a:t>Commits best practices</a:t>
            </a:r>
            <a:endParaRPr lang="en-US" dirty="0"/>
          </a:p>
        </p:txBody>
      </p:sp>
      <p:sp>
        <p:nvSpPr>
          <p:cNvPr id="3" name="Text Placeholder 2">
            <a:extLst>
              <a:ext uri="{FF2B5EF4-FFF2-40B4-BE49-F238E27FC236}">
                <a16:creationId xmlns:a16="http://schemas.microsoft.com/office/drawing/2014/main" id="{DE2677BF-ADB9-4EF6-A496-C74981F0C586}"/>
              </a:ext>
            </a:extLst>
          </p:cNvPr>
          <p:cNvSpPr>
            <a:spLocks noGrp="1"/>
          </p:cNvSpPr>
          <p:nvPr>
            <p:ph sz="quarter" idx="13"/>
          </p:nvPr>
        </p:nvSpPr>
        <p:spPr/>
        <p:txBody>
          <a:bodyPr/>
          <a:lstStyle/>
          <a:p>
            <a:r>
              <a:rPr lang="en-US" dirty="0"/>
              <a:t>Everyone commits to the mainline every day</a:t>
            </a:r>
          </a:p>
          <a:p>
            <a:r>
              <a:rPr lang="en-US" dirty="0"/>
              <a:t>Integration and communication are key</a:t>
            </a:r>
          </a:p>
          <a:p>
            <a:r>
              <a:rPr lang="en-US" dirty="0"/>
              <a:t>Changes need to be communicated</a:t>
            </a:r>
          </a:p>
          <a:p>
            <a:r>
              <a:rPr lang="en-US" dirty="0"/>
              <a:t>Builds pass tests</a:t>
            </a:r>
          </a:p>
          <a:p>
            <a:r>
              <a:rPr lang="en-US" dirty="0"/>
              <a:t>Committed frequently to identify potential conflicts rapidly</a:t>
            </a:r>
          </a:p>
          <a:p>
            <a:r>
              <a:rPr lang="en-US" dirty="0"/>
              <a:t>Frequent commits encourage smaller chunks to be built/updated</a:t>
            </a:r>
          </a:p>
          <a:p>
            <a:r>
              <a:rPr lang="en-US" dirty="0"/>
              <a:t>Without frequent checks, conflicts or bugs can fester for weeks and cause bigger issues later in the process</a:t>
            </a:r>
          </a:p>
          <a:p>
            <a:r>
              <a:rPr lang="en-US" dirty="0"/>
              <a:t>Fix broken builds immediately</a:t>
            </a:r>
          </a:p>
        </p:txBody>
      </p:sp>
    </p:spTree>
    <p:custDataLst>
      <p:tags r:id="rId1"/>
    </p:custDataLst>
    <p:extLst>
      <p:ext uri="{BB962C8B-B14F-4D97-AF65-F5344CB8AC3E}">
        <p14:creationId xmlns:p14="http://schemas.microsoft.com/office/powerpoint/2010/main" val="2451910906"/>
      </p:ext>
    </p:extLst>
  </p:cSld>
  <p:clrMapOvr>
    <a:masterClrMapping/>
  </p:clrMapOvr>
  <p:transition spd="slow"/>
</p:sld>
</file>

<file path=ppt/slides/slide1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D2DB-B787-4D51-BE76-FEF8F076B4CE}"/>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Commits by design</a:t>
            </a:r>
            <a:endParaRPr lang="en-US" dirty="0"/>
          </a:p>
        </p:txBody>
      </p:sp>
      <p:sp>
        <p:nvSpPr>
          <p:cNvPr id="10" name="Subtitle 2">
            <a:extLst>
              <a:ext uri="{FF2B5EF4-FFF2-40B4-BE49-F238E27FC236}">
                <a16:creationId xmlns:a16="http://schemas.microsoft.com/office/drawing/2014/main" id="{2CBE521C-E186-4652-A7A1-3C2FCC0327FE}"/>
              </a:ext>
            </a:extLst>
          </p:cNvPr>
          <p:cNvSpPr>
            <a:spLocks noGrp="1"/>
          </p:cNvSpPr>
          <p:nvPr>
            <p:ph type="subTitle" idx="1"/>
          </p:nvPr>
        </p:nvSpPr>
        <p:spPr/>
        <p:txBody>
          <a:bodyPr/>
          <a:lstStyle/>
          <a:p>
            <a:endParaRPr lang="en-US"/>
          </a:p>
        </p:txBody>
      </p:sp>
      <p:graphicFrame>
        <p:nvGraphicFramePr>
          <p:cNvPr id="5" name="Text Placeholder 2">
            <a:extLst>
              <a:ext uri="{FF2B5EF4-FFF2-40B4-BE49-F238E27FC236}">
                <a16:creationId xmlns:a16="http://schemas.microsoft.com/office/drawing/2014/main" id="{EC450817-6CE8-4734-83CA-3F7DEDAC475F}"/>
              </a:ext>
            </a:extLst>
          </p:cNvPr>
          <p:cNvGraphicFramePr>
            <a:graphicFrameLocks noGrp="1"/>
          </p:cNvGraphicFramePr>
          <p:nvPr>
            <p:ph sz="quarter" idx="13"/>
            <p:extLst>
              <p:ext uri="{D42A27DB-BD31-4B8C-83A1-F6EECF244321}">
                <p14:modId xmlns:p14="http://schemas.microsoft.com/office/powerpoint/2010/main" val="43283870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284285506"/>
      </p:ext>
    </p:extLst>
  </p:cSld>
  <p:clrMapOvr>
    <a:masterClrMapping/>
  </p:clrMapOvr>
  <p:transition spd="slow"/>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AB07-8E84-4D82-B241-10705DA3281F}"/>
              </a:ext>
            </a:extLst>
          </p:cNvPr>
          <p:cNvSpPr>
            <a:spLocks noGrp="1"/>
          </p:cNvSpPr>
          <p:nvPr>
            <p:ph type="title"/>
          </p:nvPr>
        </p:nvSpPr>
        <p:spPr/>
        <p:txBody>
          <a:bodyPr/>
          <a:lstStyle/>
          <a:p>
            <a:r>
              <a:rPr lang="en-US"/>
              <a:t>Git push</a:t>
            </a:r>
            <a:endParaRPr lang="en-US" dirty="0"/>
          </a:p>
        </p:txBody>
      </p:sp>
      <p:sp>
        <p:nvSpPr>
          <p:cNvPr id="3" name="Text Placeholder 2">
            <a:extLst>
              <a:ext uri="{FF2B5EF4-FFF2-40B4-BE49-F238E27FC236}">
                <a16:creationId xmlns:a16="http://schemas.microsoft.com/office/drawing/2014/main" id="{5695C453-D1C7-4BB9-8CCF-FF5969F40AD6}"/>
              </a:ext>
            </a:extLst>
          </p:cNvPr>
          <p:cNvSpPr>
            <a:spLocks noGrp="1"/>
          </p:cNvSpPr>
          <p:nvPr>
            <p:ph sz="quarter" idx="13"/>
          </p:nvPr>
        </p:nvSpPr>
        <p:spPr/>
        <p:txBody>
          <a:bodyPr/>
          <a:lstStyle/>
          <a:p>
            <a:r>
              <a:rPr lang="en-US" dirty="0"/>
              <a:t>git push - Update remote refs along with associated objects</a:t>
            </a:r>
          </a:p>
          <a:p>
            <a:r>
              <a:rPr lang="en-US" dirty="0"/>
              <a:t>Updates remote refs using local refs, while sending objects necessary to complete the given refs</a:t>
            </a:r>
          </a:p>
        </p:txBody>
      </p:sp>
      <p:sp>
        <p:nvSpPr>
          <p:cNvPr id="5" name="Rectangle 4">
            <a:extLst>
              <a:ext uri="{FF2B5EF4-FFF2-40B4-BE49-F238E27FC236}">
                <a16:creationId xmlns:a16="http://schemas.microsoft.com/office/drawing/2014/main" id="{265E4A3B-EE21-40CE-B9F2-499A3E7B1C09}"/>
              </a:ext>
            </a:extLst>
          </p:cNvPr>
          <p:cNvSpPr/>
          <p:nvPr/>
        </p:nvSpPr>
        <p:spPr>
          <a:xfrm>
            <a:off x="655638" y="2810354"/>
            <a:ext cx="10880725" cy="2015167"/>
          </a:xfrm>
          <a:prstGeom prst="rect">
            <a:avLst/>
          </a:prstGeom>
          <a:solidFill>
            <a:srgbClr val="012456"/>
          </a:solidFill>
        </p:spPr>
        <p:txBody>
          <a:bodyPr wrap="square">
            <a:spAutoFit/>
          </a:bodyPr>
          <a:lstStyle/>
          <a:p>
            <a:r>
              <a:rPr lang="en-US" sz="1800" dirty="0">
                <a:solidFill>
                  <a:schemeClr val="lt1"/>
                </a:solidFill>
                <a:latin typeface="Consolas" panose="020B0609020204030204" pitchFamily="49" charset="0"/>
              </a:rPr>
              <a:t>git push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all</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mirror</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tags</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follow</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tags</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atomic</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n</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dry</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run</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receive</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pack</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git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receive</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pack</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repo</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repository</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-f</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force</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d</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delete</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prune</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v</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verbose</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u</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set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upstream</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o</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string</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push</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option</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string</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a:t>
            </a:r>
            <a:r>
              <a:rPr lang="en-US" sz="1800" dirty="0">
                <a:solidFill>
                  <a:srgbClr val="9872A2"/>
                </a:solidFill>
                <a:latin typeface="Consolas" panose="020B0609020204030204" pitchFamily="49" charset="0"/>
              </a:rPr>
              <a:t>no</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a:t>
            </a:r>
            <a:r>
              <a:rPr lang="en-US" sz="1800" dirty="0">
                <a:solidFill>
                  <a:srgbClr val="9872A2"/>
                </a:solidFill>
                <a:latin typeface="Consolas" panose="020B0609020204030204" pitchFamily="49" charset="0"/>
              </a:rPr>
              <a:t>signed</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signed</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a:t>
            </a:r>
            <a:r>
              <a:rPr lang="en-US" sz="1800" dirty="0" err="1">
                <a:solidFill>
                  <a:srgbClr val="C5C8C6"/>
                </a:solidFill>
                <a:latin typeface="Consolas" panose="020B0609020204030204" pitchFamily="49" charset="0"/>
              </a:rPr>
              <a:t>true</a:t>
            </a:r>
            <a:r>
              <a:rPr lang="en-US" sz="1800" dirty="0" err="1">
                <a:solidFill>
                  <a:srgbClr val="676867"/>
                </a:solidFill>
                <a:latin typeface="Consolas" panose="020B0609020204030204" pitchFamily="49" charset="0"/>
              </a:rPr>
              <a:t>|</a:t>
            </a:r>
            <a:r>
              <a:rPr lang="en-US" sz="1800" dirty="0" err="1">
                <a:solidFill>
                  <a:srgbClr val="C5C8C6"/>
                </a:solidFill>
                <a:latin typeface="Consolas" panose="020B0609020204030204" pitchFamily="49" charset="0"/>
              </a:rPr>
              <a:t>false</a:t>
            </a:r>
            <a:r>
              <a:rPr lang="en-US" sz="1800" dirty="0" err="1">
                <a:solidFill>
                  <a:srgbClr val="676867"/>
                </a:solidFill>
                <a:latin typeface="Consolas" panose="020B0609020204030204" pitchFamily="49" charset="0"/>
              </a:rPr>
              <a:t>|</a:t>
            </a:r>
            <a:r>
              <a:rPr lang="en-US" sz="1800" dirty="0" err="1">
                <a:solidFill>
                  <a:srgbClr val="9872A2"/>
                </a:solidFill>
                <a:latin typeface="Consolas" panose="020B0609020204030204" pitchFamily="49" charset="0"/>
              </a:rPr>
              <a:t>if</a:t>
            </a:r>
            <a:r>
              <a:rPr lang="en-US" sz="1800" dirty="0" err="1">
                <a:solidFill>
                  <a:srgbClr val="676867"/>
                </a:solidFill>
                <a:latin typeface="Consolas" panose="020B0609020204030204" pitchFamily="49" charset="0"/>
              </a:rPr>
              <a:t>-</a:t>
            </a:r>
            <a:r>
              <a:rPr lang="en-US" sz="1800" dirty="0" err="1">
                <a:solidFill>
                  <a:srgbClr val="C5C8C6"/>
                </a:solidFill>
                <a:latin typeface="Consolas" panose="020B0609020204030204" pitchFamily="49" charset="0"/>
              </a:rPr>
              <a:t>asked</a:t>
            </a:r>
            <a:r>
              <a:rPr lang="en-US" sz="1800" dirty="0">
                <a:solidFill>
                  <a:srgbClr val="C5C8C6"/>
                </a:solidFill>
                <a:latin typeface="Consolas" panose="020B0609020204030204" pitchFamily="49" charset="0"/>
              </a:rPr>
              <a:t>)</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force</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with</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lease</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=&lt;</a:t>
            </a:r>
            <a:r>
              <a:rPr lang="en-US" sz="1800" dirty="0" err="1">
                <a:solidFill>
                  <a:srgbClr val="9872A2"/>
                </a:solidFill>
                <a:latin typeface="Consolas" panose="020B0609020204030204" pitchFamily="49" charset="0"/>
              </a:rPr>
              <a:t>refname</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expect</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no</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verify</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repository</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&lt;</a:t>
            </a:r>
            <a:r>
              <a:rPr lang="en-US" sz="1800" dirty="0" err="1">
                <a:solidFill>
                  <a:srgbClr val="9872A2"/>
                </a:solidFill>
                <a:latin typeface="Consolas" panose="020B0609020204030204" pitchFamily="49" charset="0"/>
              </a:rPr>
              <a:t>refspec</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a:t>
            </a:r>
            <a:r>
              <a:rPr lang="en-US" sz="1800" dirty="0">
                <a:solidFill>
                  <a:schemeClr val="lt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089745768"/>
      </p:ext>
    </p:extLst>
  </p:cSld>
  <p:clrMapOvr>
    <a:masterClrMapping/>
  </p:clrMapOvr>
  <p:transition spd="slow"/>
</p:sld>
</file>

<file path=ppt/slides/slide1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4F19-6D22-431D-9DC2-3CC2E78B1D3C}"/>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Push process</a:t>
            </a:r>
            <a:endParaRPr lang="en-US" dirty="0"/>
          </a:p>
        </p:txBody>
      </p:sp>
      <p:graphicFrame>
        <p:nvGraphicFramePr>
          <p:cNvPr id="5" name="Text Placeholder 2">
            <a:extLst>
              <a:ext uri="{FF2B5EF4-FFF2-40B4-BE49-F238E27FC236}">
                <a16:creationId xmlns:a16="http://schemas.microsoft.com/office/drawing/2014/main" id="{47762060-CF7A-4E39-A7EB-45B817AF3214}"/>
              </a:ext>
            </a:extLst>
          </p:cNvPr>
          <p:cNvGraphicFramePr>
            <a:graphicFrameLocks noGrp="1"/>
          </p:cNvGraphicFramePr>
          <p:nvPr>
            <p:ph sz="quarter" idx="13"/>
            <p:extLst>
              <p:ext uri="{D42A27DB-BD31-4B8C-83A1-F6EECF244321}">
                <p14:modId xmlns:p14="http://schemas.microsoft.com/office/powerpoint/2010/main" val="341460797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33997669"/>
      </p:ext>
    </p:extLst>
  </p:cSld>
  <p:clrMapOvr>
    <a:masterClrMapping/>
  </p:clrMapOvr>
  <p:transition spd="slow"/>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5F4EB2-A821-49D7-89EF-DCFE7940D49E}"/>
              </a:ext>
            </a:extLst>
          </p:cNvPr>
          <p:cNvSpPr>
            <a:spLocks noGrp="1"/>
          </p:cNvSpPr>
          <p:nvPr>
            <p:ph type="title"/>
          </p:nvPr>
        </p:nvSpPr>
        <p:spPr/>
        <p:txBody>
          <a:bodyPr/>
          <a:lstStyle/>
          <a:p>
            <a:r>
              <a:rPr lang="en-US"/>
              <a:t>Git push examples</a:t>
            </a:r>
            <a:endParaRPr lang="en-US" dirty="0"/>
          </a:p>
        </p:txBody>
      </p:sp>
      <p:sp>
        <p:nvSpPr>
          <p:cNvPr id="2" name="Text Placeholder 1">
            <a:extLst>
              <a:ext uri="{FF2B5EF4-FFF2-40B4-BE49-F238E27FC236}">
                <a16:creationId xmlns:a16="http://schemas.microsoft.com/office/drawing/2014/main" id="{0CFFF2C1-04E6-4068-B6B4-9E7F817CD8AC}"/>
              </a:ext>
            </a:extLst>
          </p:cNvPr>
          <p:cNvSpPr>
            <a:spLocks noGrp="1"/>
          </p:cNvSpPr>
          <p:nvPr>
            <p:ph sz="quarter" idx="13"/>
          </p:nvPr>
        </p:nvSpPr>
        <p:spPr/>
        <p:txBody>
          <a:bodyPr/>
          <a:lstStyle/>
          <a:p>
            <a:r>
              <a:rPr lang="en-US" dirty="0"/>
              <a:t>git push &lt;remote&gt;, where &lt;remote&gt; is the current branch’s remote (or origin, if no remote is configured for the current branch)</a:t>
            </a:r>
          </a:p>
          <a:p>
            <a:endParaRPr lang="en-US" dirty="0"/>
          </a:p>
          <a:p>
            <a:endParaRPr lang="en-US" dirty="0"/>
          </a:p>
          <a:p>
            <a:endParaRPr lang="en-US" dirty="0"/>
          </a:p>
          <a:p>
            <a:endParaRPr lang="en-US" dirty="0"/>
          </a:p>
          <a:p>
            <a:r>
              <a:rPr lang="en-US" dirty="0"/>
              <a:t>Find a </a:t>
            </a:r>
            <a:r>
              <a:rPr lang="en-US" b="1" dirty="0"/>
              <a:t>ref</a:t>
            </a:r>
            <a:r>
              <a:rPr lang="en-US" dirty="0"/>
              <a:t> that matches master in the source repository (most likely it finds </a:t>
            </a:r>
            <a:r>
              <a:rPr lang="en-US" b="1" dirty="0"/>
              <a:t>refs/heads/master</a:t>
            </a:r>
            <a:r>
              <a:rPr lang="en-US" dirty="0"/>
              <a:t>), and update the same </a:t>
            </a:r>
            <a:r>
              <a:rPr lang="en-US" b="1" dirty="0"/>
              <a:t>ref</a:t>
            </a:r>
            <a:r>
              <a:rPr lang="en-US" dirty="0"/>
              <a:t> in origin repository</a:t>
            </a:r>
          </a:p>
          <a:p>
            <a:r>
              <a:rPr lang="en-US" dirty="0"/>
              <a:t>If master did not exist remotely, it would be created</a:t>
            </a:r>
          </a:p>
        </p:txBody>
      </p:sp>
      <p:sp>
        <p:nvSpPr>
          <p:cNvPr id="5" name="Rectangle 4">
            <a:extLst>
              <a:ext uri="{FF2B5EF4-FFF2-40B4-BE49-F238E27FC236}">
                <a16:creationId xmlns:a16="http://schemas.microsoft.com/office/drawing/2014/main" id="{4A145A18-1C4E-47A6-A9E4-F74689001AEE}"/>
              </a:ext>
            </a:extLst>
          </p:cNvPr>
          <p:cNvSpPr/>
          <p:nvPr/>
        </p:nvSpPr>
        <p:spPr>
          <a:xfrm>
            <a:off x="655638" y="2492285"/>
            <a:ext cx="10880725" cy="830997"/>
          </a:xfrm>
          <a:prstGeom prst="rect">
            <a:avLst/>
          </a:prstGeom>
          <a:solidFill>
            <a:srgbClr val="012456"/>
          </a:solidFill>
        </p:spPr>
        <p:txBody>
          <a:bodyPr wrap="square">
            <a:spAutoFit/>
          </a:bodyPr>
          <a:lstStyle/>
          <a:p>
            <a:r>
              <a:rPr lang="en-US" sz="2400" dirty="0">
                <a:solidFill>
                  <a:schemeClr val="bg1"/>
                </a:solidFill>
                <a:latin typeface="Consolas" panose="020B0609020204030204" pitchFamily="49" charset="0"/>
              </a:rPr>
              <a:t>PS c:\&gt; git push</a:t>
            </a:r>
          </a:p>
          <a:p>
            <a:r>
              <a:rPr lang="en-US" sz="2400" dirty="0">
                <a:solidFill>
                  <a:schemeClr val="bg1"/>
                </a:solidFill>
                <a:latin typeface="Consolas" panose="020B0609020204030204" pitchFamily="49" charset="0"/>
              </a:rPr>
              <a:t>PS c:\&gt; git push &lt;remote&gt;</a:t>
            </a:r>
          </a:p>
        </p:txBody>
      </p:sp>
      <p:sp>
        <p:nvSpPr>
          <p:cNvPr id="7" name="Rectangle 6">
            <a:extLst>
              <a:ext uri="{FF2B5EF4-FFF2-40B4-BE49-F238E27FC236}">
                <a16:creationId xmlns:a16="http://schemas.microsoft.com/office/drawing/2014/main" id="{A34F0267-8EE0-4B5B-80F0-BFC1B1A06485}"/>
              </a:ext>
            </a:extLst>
          </p:cNvPr>
          <p:cNvSpPr/>
          <p:nvPr/>
        </p:nvSpPr>
        <p:spPr>
          <a:xfrm>
            <a:off x="655638" y="5731587"/>
            <a:ext cx="10880725" cy="461665"/>
          </a:xfrm>
          <a:prstGeom prst="rect">
            <a:avLst/>
          </a:prstGeom>
          <a:solidFill>
            <a:srgbClr val="012456"/>
          </a:solidFill>
        </p:spPr>
        <p:txBody>
          <a:bodyPr wrap="square">
            <a:spAutoFit/>
          </a:bodyPr>
          <a:lstStyle/>
          <a:p>
            <a:r>
              <a:rPr lang="en-US" sz="2400" dirty="0">
                <a:solidFill>
                  <a:schemeClr val="bg1"/>
                </a:solidFill>
                <a:latin typeface="Consolas" panose="020B0609020204030204" pitchFamily="49" charset="0"/>
              </a:rPr>
              <a:t>PS c:\&gt; git push origin master</a:t>
            </a:r>
          </a:p>
        </p:txBody>
      </p:sp>
    </p:spTree>
    <p:custDataLst>
      <p:tags r:id="rId1"/>
    </p:custDataLst>
    <p:extLst>
      <p:ext uri="{BB962C8B-B14F-4D97-AF65-F5344CB8AC3E}">
        <p14:creationId xmlns:p14="http://schemas.microsoft.com/office/powerpoint/2010/main" val="2914429187"/>
      </p:ext>
    </p:extLst>
  </p:cSld>
  <p:clrMapOvr>
    <a:masterClrMapping/>
  </p:clrMapOvr>
  <p:transition spd="slow"/>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FA8-E477-447B-8080-13BAF69E54D9}"/>
              </a:ext>
            </a:extLst>
          </p:cNvPr>
          <p:cNvSpPr>
            <a:spLocks noGrp="1"/>
          </p:cNvSpPr>
          <p:nvPr>
            <p:ph type="title"/>
          </p:nvPr>
        </p:nvSpPr>
        <p:spPr/>
        <p:txBody>
          <a:bodyPr/>
          <a:lstStyle/>
          <a:p>
            <a:r>
              <a:rPr lang="en-US"/>
              <a:t>Git reset</a:t>
            </a:r>
            <a:endParaRPr lang="en-US" dirty="0"/>
          </a:p>
        </p:txBody>
      </p:sp>
      <p:sp>
        <p:nvSpPr>
          <p:cNvPr id="3" name="Text Placeholder 2">
            <a:extLst>
              <a:ext uri="{FF2B5EF4-FFF2-40B4-BE49-F238E27FC236}">
                <a16:creationId xmlns:a16="http://schemas.microsoft.com/office/drawing/2014/main" id="{27A65918-22DC-4BCB-8A3D-29515BB312DF}"/>
              </a:ext>
            </a:extLst>
          </p:cNvPr>
          <p:cNvSpPr>
            <a:spLocks noGrp="1"/>
          </p:cNvSpPr>
          <p:nvPr>
            <p:ph sz="quarter" idx="13"/>
          </p:nvPr>
        </p:nvSpPr>
        <p:spPr/>
        <p:txBody>
          <a:bodyPr/>
          <a:lstStyle/>
          <a:p>
            <a:r>
              <a:rPr lang="en-US" dirty="0"/>
              <a:t>Be a good steward with your code</a:t>
            </a:r>
          </a:p>
          <a:p>
            <a:r>
              <a:rPr lang="en-US" dirty="0"/>
              <a:t>git reset --hard HEAD allows reverted changes</a:t>
            </a:r>
          </a:p>
          <a:p>
            <a:r>
              <a:rPr lang="en-US" dirty="0"/>
              <a:t>Makes changes to the working tree</a:t>
            </a:r>
          </a:p>
          <a:p>
            <a:r>
              <a:rPr lang="en-US" dirty="0"/>
              <a:t>git rev-parse </a:t>
            </a:r>
          </a:p>
          <a:p>
            <a:pPr lvl="2"/>
            <a:r>
              <a:rPr lang="en-US" dirty="0"/>
              <a:t>Parsing engine that runs commits</a:t>
            </a:r>
          </a:p>
          <a:p>
            <a:pPr lvl="2"/>
            <a:r>
              <a:rPr lang="en-US" dirty="0"/>
              <a:t>Also runs other under the hood process</a:t>
            </a:r>
          </a:p>
          <a:p>
            <a:pPr lvl="1"/>
            <a:endParaRPr lang="en-US" dirty="0"/>
          </a:p>
          <a:p>
            <a:pPr lvl="1"/>
            <a:endParaRPr lang="en-US" dirty="0"/>
          </a:p>
          <a:p>
            <a:pPr lvl="1"/>
            <a:endParaRPr lang="en-US" dirty="0"/>
          </a:p>
        </p:txBody>
      </p:sp>
    </p:spTree>
    <p:custDataLst>
      <p:tags r:id="rId1"/>
    </p:custDataLst>
    <p:extLst>
      <p:ext uri="{BB962C8B-B14F-4D97-AF65-F5344CB8AC3E}">
        <p14:creationId xmlns:p14="http://schemas.microsoft.com/office/powerpoint/2010/main" val="1587752160"/>
      </p:ext>
    </p:extLst>
  </p:cSld>
  <p:clrMapOvr>
    <a:masterClrMapping/>
  </p:clrMapOvr>
  <p:transition spd="slow"/>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D38E-F910-472D-976F-74AF40707795}"/>
              </a:ext>
            </a:extLst>
          </p:cNvPr>
          <p:cNvSpPr>
            <a:spLocks noGrp="1"/>
          </p:cNvSpPr>
          <p:nvPr>
            <p:ph type="title"/>
          </p:nvPr>
        </p:nvSpPr>
        <p:spPr/>
        <p:txBody>
          <a:bodyPr/>
          <a:lstStyle/>
          <a:p>
            <a:r>
              <a:rPr lang="en-US"/>
              <a:t>Git reset details</a:t>
            </a:r>
            <a:endParaRPr lang="en-US" dirty="0"/>
          </a:p>
        </p:txBody>
      </p:sp>
      <p:sp>
        <p:nvSpPr>
          <p:cNvPr id="3" name="Text Placeholder 2">
            <a:extLst>
              <a:ext uri="{FF2B5EF4-FFF2-40B4-BE49-F238E27FC236}">
                <a16:creationId xmlns:a16="http://schemas.microsoft.com/office/drawing/2014/main" id="{E5BBA8F2-2627-4E87-BCD4-4A57DDE87F89}"/>
              </a:ext>
            </a:extLst>
          </p:cNvPr>
          <p:cNvSpPr>
            <a:spLocks noGrp="1"/>
          </p:cNvSpPr>
          <p:nvPr>
            <p:ph sz="quarter" idx="13"/>
          </p:nvPr>
        </p:nvSpPr>
        <p:spPr/>
        <p:txBody>
          <a:bodyPr/>
          <a:lstStyle/>
          <a:p>
            <a:r>
              <a:rPr lang="en-US" dirty="0"/>
              <a:t>First and second form, copy entries from &lt;tree-</a:t>
            </a:r>
            <a:r>
              <a:rPr lang="en-US" dirty="0" err="1"/>
              <a:t>ish</a:t>
            </a:r>
            <a:r>
              <a:rPr lang="en-US" dirty="0"/>
              <a:t>&gt; to the index</a:t>
            </a:r>
          </a:p>
          <a:p>
            <a:r>
              <a:rPr lang="en-US" dirty="0"/>
              <a:t>Third form, set the current branch head (HEAD) to &lt;commit&gt;</a:t>
            </a:r>
          </a:p>
          <a:p>
            <a:r>
              <a:rPr lang="en-US" dirty="0"/>
              <a:t>Optionally modifying index and working tree to match</a:t>
            </a:r>
          </a:p>
          <a:p>
            <a:r>
              <a:rPr lang="en-US" dirty="0"/>
              <a:t>&lt;tree-</a:t>
            </a:r>
            <a:r>
              <a:rPr lang="en-US" dirty="0" err="1"/>
              <a:t>ish</a:t>
            </a:r>
            <a:r>
              <a:rPr lang="en-US" dirty="0"/>
              <a:t>&gt;/&lt;commit&gt; defaults to HEAD in all forms</a:t>
            </a:r>
          </a:p>
        </p:txBody>
      </p:sp>
      <p:sp>
        <p:nvSpPr>
          <p:cNvPr id="4" name="Rectangle 3">
            <a:extLst>
              <a:ext uri="{FF2B5EF4-FFF2-40B4-BE49-F238E27FC236}">
                <a16:creationId xmlns:a16="http://schemas.microsoft.com/office/drawing/2014/main" id="{957F3D1E-042D-434D-8F44-672246970AF9}"/>
              </a:ext>
            </a:extLst>
          </p:cNvPr>
          <p:cNvSpPr/>
          <p:nvPr/>
        </p:nvSpPr>
        <p:spPr>
          <a:xfrm>
            <a:off x="655638" y="3846786"/>
            <a:ext cx="10880725" cy="923330"/>
          </a:xfrm>
          <a:prstGeom prst="rect">
            <a:avLst/>
          </a:prstGeom>
          <a:solidFill>
            <a:srgbClr val="012456"/>
          </a:solidFill>
        </p:spPr>
        <p:txBody>
          <a:bodyPr wrap="square">
            <a:spAutoFit/>
          </a:bodyPr>
          <a:lstStyle/>
          <a:p>
            <a:r>
              <a:rPr lang="en-US" sz="1800" dirty="0">
                <a:solidFill>
                  <a:schemeClr val="lt1"/>
                </a:solidFill>
                <a:latin typeface="Consolas" panose="020B0609020204030204" pitchFamily="49" charset="0"/>
              </a:rPr>
              <a:t>git reset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q</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tree</a:t>
            </a:r>
            <a:r>
              <a:rPr lang="en-US" sz="1800" dirty="0">
                <a:solidFill>
                  <a:srgbClr val="676867"/>
                </a:solidFill>
                <a:latin typeface="Consolas" panose="020B0609020204030204" pitchFamily="49" charset="0"/>
              </a:rPr>
              <a:t>-</a:t>
            </a:r>
            <a:r>
              <a:rPr lang="en-US" sz="1800" dirty="0" err="1">
                <a:solidFill>
                  <a:srgbClr val="9872A2"/>
                </a:solidFill>
                <a:latin typeface="Consolas" panose="020B0609020204030204" pitchFamily="49" charset="0"/>
              </a:rPr>
              <a:t>ish</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C5C8C6"/>
                </a:solidFill>
                <a:latin typeface="Consolas" panose="020B0609020204030204" pitchFamily="49" charset="0"/>
              </a:rPr>
              <a:t>paths</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a:t>
            </a:r>
          </a:p>
          <a:p>
            <a:r>
              <a:rPr lang="en-US" sz="1800" dirty="0">
                <a:solidFill>
                  <a:schemeClr val="lt1"/>
                </a:solidFill>
                <a:latin typeface="Consolas" panose="020B0609020204030204" pitchFamily="49" charset="0"/>
              </a:rPr>
              <a:t>git reset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patch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p)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tree</a:t>
            </a:r>
            <a:r>
              <a:rPr lang="en-US" sz="1800" dirty="0">
                <a:solidFill>
                  <a:srgbClr val="676867"/>
                </a:solidFill>
                <a:latin typeface="Consolas" panose="020B0609020204030204" pitchFamily="49" charset="0"/>
              </a:rPr>
              <a:t>-</a:t>
            </a:r>
            <a:r>
              <a:rPr lang="en-US" sz="1800" dirty="0" err="1">
                <a:solidFill>
                  <a:srgbClr val="9872A2"/>
                </a:solidFill>
                <a:latin typeface="Consolas" panose="020B0609020204030204" pitchFamily="49" charset="0"/>
              </a:rPr>
              <a:t>ish</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paths</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a:t>
            </a:r>
            <a:r>
              <a:rPr lang="en-US" sz="1800" dirty="0">
                <a:solidFill>
                  <a:schemeClr val="lt1"/>
                </a:solidFill>
                <a:latin typeface="Consolas" panose="020B0609020204030204" pitchFamily="49" charset="0"/>
              </a:rPr>
              <a:t>]</a:t>
            </a:r>
          </a:p>
          <a:p>
            <a:r>
              <a:rPr lang="en-US" sz="1800" dirty="0">
                <a:solidFill>
                  <a:schemeClr val="lt1"/>
                </a:solidFill>
                <a:latin typeface="Consolas" panose="020B0609020204030204" pitchFamily="49" charset="0"/>
              </a:rPr>
              <a:t>git reset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soft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mixed</a:t>
            </a:r>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N</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hard</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merge</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keep</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q</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commit</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endParaRPr lang="en-US" sz="1800" b="0" dirty="0">
              <a:solidFill>
                <a:schemeClr val="lt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A25DABAF-7DD3-4C6E-A173-054B322FD494}"/>
              </a:ext>
            </a:extLst>
          </p:cNvPr>
          <p:cNvSpPr/>
          <p:nvPr/>
        </p:nvSpPr>
        <p:spPr>
          <a:xfrm>
            <a:off x="4277136" y="3247027"/>
            <a:ext cx="184731" cy="363946"/>
          </a:xfrm>
          <a:prstGeom prst="rect">
            <a:avLst/>
          </a:prstGeom>
        </p:spPr>
        <p:txBody>
          <a:bodyPr wrap="none">
            <a:spAutoFit/>
          </a:bodyPr>
          <a:lstStyle/>
          <a:p>
            <a:endParaRPr lang="en-US" dirty="0"/>
          </a:p>
        </p:txBody>
      </p:sp>
    </p:spTree>
    <p:custDataLst>
      <p:tags r:id="rId1"/>
    </p:custDataLst>
    <p:extLst>
      <p:ext uri="{BB962C8B-B14F-4D97-AF65-F5344CB8AC3E}">
        <p14:creationId xmlns:p14="http://schemas.microsoft.com/office/powerpoint/2010/main" val="2680308145"/>
      </p:ext>
    </p:extLst>
  </p:cSld>
  <p:clrMapOvr>
    <a:masterClrMapping/>
  </p:clrMapOvr>
  <p:transition spd="slow"/>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FA8-E477-447B-8080-13BAF69E54D9}"/>
              </a:ext>
            </a:extLst>
          </p:cNvPr>
          <p:cNvSpPr>
            <a:spLocks noGrp="1"/>
          </p:cNvSpPr>
          <p:nvPr>
            <p:ph type="title"/>
          </p:nvPr>
        </p:nvSpPr>
        <p:spPr/>
        <p:txBody>
          <a:bodyPr/>
          <a:lstStyle/>
          <a:p>
            <a:r>
              <a:rPr lang="en-US"/>
              <a:t>Git reflog</a:t>
            </a:r>
            <a:endParaRPr lang="en-US" dirty="0"/>
          </a:p>
        </p:txBody>
      </p:sp>
      <p:sp>
        <p:nvSpPr>
          <p:cNvPr id="3" name="Text Placeholder 2">
            <a:extLst>
              <a:ext uri="{FF2B5EF4-FFF2-40B4-BE49-F238E27FC236}">
                <a16:creationId xmlns:a16="http://schemas.microsoft.com/office/drawing/2014/main" id="{27A65918-22DC-4BCB-8A3D-29515BB312DF}"/>
              </a:ext>
            </a:extLst>
          </p:cNvPr>
          <p:cNvSpPr>
            <a:spLocks noGrp="1"/>
          </p:cNvSpPr>
          <p:nvPr>
            <p:ph sz="quarter" idx="13"/>
          </p:nvPr>
        </p:nvSpPr>
        <p:spPr/>
        <p:txBody>
          <a:bodyPr/>
          <a:lstStyle/>
          <a:p>
            <a:r>
              <a:rPr lang="en-US" dirty="0"/>
              <a:t>git </a:t>
            </a:r>
            <a:r>
              <a:rPr lang="en-US" dirty="0" err="1"/>
              <a:t>reflog</a:t>
            </a:r>
            <a:r>
              <a:rPr lang="en-US" dirty="0"/>
              <a:t> (“get out of jail free card”)</a:t>
            </a:r>
          </a:p>
          <a:p>
            <a:pPr lvl="2"/>
            <a:r>
              <a:rPr lang="en-US" dirty="0"/>
              <a:t>Provides GUID values of recent activity</a:t>
            </a:r>
          </a:p>
          <a:p>
            <a:pPr lvl="2"/>
            <a:r>
              <a:rPr lang="en-US" dirty="0"/>
              <a:t>It is a history of activity</a:t>
            </a:r>
          </a:p>
          <a:p>
            <a:r>
              <a:rPr lang="en-US" dirty="0"/>
              <a:t>Be clear on which branch you are on when re-running/backing out the history</a:t>
            </a:r>
          </a:p>
          <a:p>
            <a:pPr lvl="1"/>
            <a:endParaRPr lang="en-US" dirty="0"/>
          </a:p>
          <a:p>
            <a:pPr lvl="1"/>
            <a:endParaRPr lang="en-US" dirty="0"/>
          </a:p>
        </p:txBody>
      </p:sp>
      <p:sp>
        <p:nvSpPr>
          <p:cNvPr id="4" name="Rectangle 3">
            <a:extLst>
              <a:ext uri="{FF2B5EF4-FFF2-40B4-BE49-F238E27FC236}">
                <a16:creationId xmlns:a16="http://schemas.microsoft.com/office/drawing/2014/main" id="{836FABA5-C104-4908-A6FB-DB4E6B5EC83F}"/>
              </a:ext>
            </a:extLst>
          </p:cNvPr>
          <p:cNvSpPr/>
          <p:nvPr/>
        </p:nvSpPr>
        <p:spPr>
          <a:xfrm>
            <a:off x="4227443" y="3247027"/>
            <a:ext cx="184731" cy="363946"/>
          </a:xfrm>
          <a:prstGeom prst="rect">
            <a:avLst/>
          </a:prstGeom>
        </p:spPr>
        <p:txBody>
          <a:bodyPr wrap="none">
            <a:spAutoFit/>
          </a:bodyPr>
          <a:lstStyle/>
          <a:p>
            <a:endParaRPr lang="en-US" dirty="0"/>
          </a:p>
        </p:txBody>
      </p:sp>
      <p:sp>
        <p:nvSpPr>
          <p:cNvPr id="5" name="Rectangle 4">
            <a:extLst>
              <a:ext uri="{FF2B5EF4-FFF2-40B4-BE49-F238E27FC236}">
                <a16:creationId xmlns:a16="http://schemas.microsoft.com/office/drawing/2014/main" id="{7792F450-0807-4D1B-B75F-C6D37EF830EB}"/>
              </a:ext>
            </a:extLst>
          </p:cNvPr>
          <p:cNvSpPr/>
          <p:nvPr/>
        </p:nvSpPr>
        <p:spPr>
          <a:xfrm>
            <a:off x="1447800" y="3505200"/>
            <a:ext cx="9296400" cy="2563779"/>
          </a:xfrm>
          <a:prstGeom prst="rect">
            <a:avLst/>
          </a:prstGeom>
          <a:solidFill>
            <a:srgbClr val="012456"/>
          </a:solidFill>
        </p:spPr>
        <p:txBody>
          <a:bodyPr wrap="square">
            <a:spAutoFit/>
          </a:bodyPr>
          <a:lstStyle/>
          <a:p>
            <a:r>
              <a:rPr lang="en-US" sz="1800" dirty="0">
                <a:solidFill>
                  <a:schemeClr val="lt1"/>
                </a:solidFill>
                <a:latin typeface="Consolas" panose="020B0609020204030204" pitchFamily="49" charset="0"/>
              </a:rPr>
              <a:t>git </a:t>
            </a:r>
            <a:r>
              <a:rPr lang="en-US" sz="1800" dirty="0" err="1">
                <a:solidFill>
                  <a:schemeClr val="lt1"/>
                </a:solidFill>
                <a:latin typeface="Consolas" panose="020B0609020204030204" pitchFamily="49" charset="0"/>
              </a:rPr>
              <a:t>reflog</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C5C8C6"/>
                </a:solidFill>
                <a:latin typeface="Consolas" panose="020B0609020204030204" pitchFamily="49" charset="0"/>
              </a:rPr>
              <a:t>subcommand</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C5C8C6"/>
                </a:solidFill>
                <a:latin typeface="Consolas" panose="020B0609020204030204" pitchFamily="49" charset="0"/>
              </a:rPr>
              <a:t>options</a:t>
            </a:r>
            <a:r>
              <a:rPr lang="en-US" sz="1800" dirty="0">
                <a:solidFill>
                  <a:srgbClr val="676867"/>
                </a:solidFill>
                <a:latin typeface="Consolas" panose="020B0609020204030204" pitchFamily="49" charset="0"/>
              </a:rPr>
              <a:t>&gt;</a:t>
            </a:r>
            <a:endParaRPr lang="en-US" sz="1800" dirty="0">
              <a:solidFill>
                <a:srgbClr val="C5C8C6"/>
              </a:solidFill>
              <a:latin typeface="Consolas" panose="020B0609020204030204" pitchFamily="49" charset="0"/>
            </a:endParaRPr>
          </a:p>
          <a:p>
            <a:br>
              <a:rPr lang="en-US" sz="1800" dirty="0">
                <a:solidFill>
                  <a:srgbClr val="C5C8C6"/>
                </a:solidFill>
                <a:latin typeface="Consolas" panose="020B0609020204030204" pitchFamily="49" charset="0"/>
              </a:rPr>
            </a:br>
            <a:r>
              <a:rPr lang="en-US" sz="1800" dirty="0">
                <a:solidFill>
                  <a:schemeClr val="lt1"/>
                </a:solidFill>
                <a:latin typeface="Consolas" panose="020B0609020204030204" pitchFamily="49" charset="0"/>
              </a:rPr>
              <a:t>git </a:t>
            </a:r>
            <a:r>
              <a:rPr lang="en-US" sz="1800" dirty="0" err="1">
                <a:solidFill>
                  <a:schemeClr val="lt1"/>
                </a:solidFill>
                <a:latin typeface="Consolas" panose="020B0609020204030204" pitchFamily="49" charset="0"/>
              </a:rPr>
              <a:t>reflog</a:t>
            </a:r>
            <a:r>
              <a:rPr lang="en-US" sz="1800" dirty="0">
                <a:solidFill>
                  <a:schemeClr val="lt1"/>
                </a:solidFill>
                <a:latin typeface="Consolas" panose="020B0609020204030204" pitchFamily="49" charset="0"/>
              </a:rPr>
              <a:t> [</a:t>
            </a:r>
            <a:r>
              <a:rPr lang="en-US" sz="1800" dirty="0">
                <a:solidFill>
                  <a:srgbClr val="9872A2"/>
                </a:solidFill>
                <a:latin typeface="Consolas" panose="020B0609020204030204" pitchFamily="49" charset="0"/>
              </a:rPr>
              <a:t>show</a:t>
            </a:r>
            <a:r>
              <a:rPr lang="en-US" sz="1800" dirty="0">
                <a:solidFill>
                  <a:schemeClr val="lt1"/>
                </a:solidFill>
                <a:latin typeface="Consolas" panose="020B0609020204030204" pitchFamily="49" charset="0"/>
              </a:rPr>
              <a:t>] [</a:t>
            </a:r>
            <a:r>
              <a:rPr lang="en-US" sz="1800" dirty="0">
                <a:solidFill>
                  <a:srgbClr val="9872A2"/>
                </a:solidFill>
                <a:latin typeface="Consolas" panose="020B0609020204030204" pitchFamily="49" charset="0"/>
              </a:rPr>
              <a:t>log</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options</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ref</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p>
          <a:p>
            <a:r>
              <a:rPr lang="en-US" sz="1800" dirty="0">
                <a:solidFill>
                  <a:schemeClr val="lt1"/>
                </a:solidFill>
                <a:latin typeface="Consolas" panose="020B0609020204030204" pitchFamily="49" charset="0"/>
              </a:rPr>
              <a:t>git </a:t>
            </a:r>
            <a:r>
              <a:rPr lang="en-US" sz="1800" dirty="0" err="1">
                <a:solidFill>
                  <a:schemeClr val="lt1"/>
                </a:solidFill>
                <a:latin typeface="Consolas" panose="020B0609020204030204" pitchFamily="49" charset="0"/>
              </a:rPr>
              <a:t>reflog</a:t>
            </a:r>
            <a:r>
              <a:rPr lang="en-US" sz="1800" dirty="0">
                <a:solidFill>
                  <a:schemeClr val="lt1"/>
                </a:solidFill>
                <a:latin typeface="Consolas" panose="020B0609020204030204" pitchFamily="49" charset="0"/>
              </a:rPr>
              <a:t> expire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expire</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time</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expire</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unreachable</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time</a:t>
            </a:r>
            <a:r>
              <a:rPr lang="en-US" sz="1800" dirty="0">
                <a:solidFill>
                  <a:srgbClr val="676867"/>
                </a:solidFill>
                <a:latin typeface="Consolas" panose="020B0609020204030204" pitchFamily="49" charset="0"/>
              </a:rPr>
              <a:t>&gt;</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chemeClr val="lt1"/>
                </a:solidFill>
                <a:latin typeface="Consolas" panose="020B0609020204030204" pitchFamily="49" charset="0"/>
              </a:rPr>
              <a:t>[</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rewrite</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err="1">
                <a:solidFill>
                  <a:srgbClr val="9872A2"/>
                </a:solidFill>
                <a:latin typeface="Consolas" panose="020B0609020204030204" pitchFamily="49" charset="0"/>
              </a:rPr>
              <a:t>updateref</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stale</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fix</a:t>
            </a:r>
            <a:r>
              <a:rPr lang="en-US" sz="1800" dirty="0">
                <a:solidFill>
                  <a:schemeClr val="lt1"/>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dry</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run</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n</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verbose</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all</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refs</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a:t>
            </a:r>
            <a:r>
              <a:rPr lang="en-US" sz="1800" dirty="0">
                <a:solidFill>
                  <a:schemeClr val="lt1"/>
                </a:solidFill>
                <a:latin typeface="Consolas" panose="020B0609020204030204" pitchFamily="49" charset="0"/>
              </a:rPr>
              <a:t>​]</a:t>
            </a:r>
          </a:p>
          <a:p>
            <a:r>
              <a:rPr lang="en-US" sz="1800" dirty="0">
                <a:solidFill>
                  <a:schemeClr val="lt1"/>
                </a:solidFill>
                <a:latin typeface="Consolas" panose="020B0609020204030204" pitchFamily="49" charset="0"/>
              </a:rPr>
              <a:t>git </a:t>
            </a:r>
            <a:r>
              <a:rPr lang="en-US" sz="1800" dirty="0" err="1">
                <a:solidFill>
                  <a:schemeClr val="lt1"/>
                </a:solidFill>
                <a:latin typeface="Consolas" panose="020B0609020204030204" pitchFamily="49" charset="0"/>
              </a:rPr>
              <a:t>reflog</a:t>
            </a:r>
            <a:r>
              <a:rPr lang="en-US" sz="1800" dirty="0">
                <a:solidFill>
                  <a:schemeClr val="lt1"/>
                </a:solidFill>
                <a:latin typeface="Consolas" panose="020B0609020204030204" pitchFamily="49" charset="0"/>
              </a:rPr>
              <a:t> delete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rewrite</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err="1">
                <a:solidFill>
                  <a:srgbClr val="9872A2"/>
                </a:solidFill>
                <a:latin typeface="Consolas" panose="020B0609020204030204" pitchFamily="49" charset="0"/>
              </a:rPr>
              <a:t>updateref</a:t>
            </a:r>
            <a:r>
              <a:rPr lang="en-US" sz="1800" dirty="0">
                <a:solidFill>
                  <a:srgbClr val="C5C8C6"/>
                </a:solidFill>
                <a:latin typeface="Consolas" panose="020B0609020204030204" pitchFamily="49" charset="0"/>
              </a:rPr>
              <a:t>]</a:t>
            </a:r>
          </a:p>
          <a:p>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dry</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run</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n</a:t>
            </a:r>
            <a:r>
              <a:rPr lang="en-US" sz="1800" dirty="0">
                <a:solidFill>
                  <a:schemeClr val="lt1"/>
                </a:solidFill>
                <a:latin typeface="Consolas" panose="020B0609020204030204" pitchFamily="49" charset="0"/>
              </a:rPr>
              <a:t>] [</a:t>
            </a:r>
            <a:r>
              <a:rPr lang="en-US" sz="1800" dirty="0">
                <a:solidFill>
                  <a:srgbClr val="676867"/>
                </a:solidFill>
                <a:latin typeface="Consolas" panose="020B0609020204030204" pitchFamily="49" charset="0"/>
              </a:rPr>
              <a:t>--</a:t>
            </a:r>
            <a:r>
              <a:rPr lang="en-US" sz="1800" dirty="0">
                <a:solidFill>
                  <a:srgbClr val="9872A2"/>
                </a:solidFill>
                <a:latin typeface="Consolas" panose="020B0609020204030204" pitchFamily="49" charset="0"/>
              </a:rPr>
              <a:t>verbose</a:t>
            </a:r>
            <a:r>
              <a:rPr lang="en-US" sz="1800" dirty="0">
                <a:solidFill>
                  <a:schemeClr val="lt1"/>
                </a:solidFill>
                <a:latin typeface="Consolas" panose="020B0609020204030204" pitchFamily="49" charset="0"/>
              </a:rPr>
              <a:t>]</a:t>
            </a:r>
            <a:r>
              <a:rPr lang="en-US" sz="1800" dirty="0">
                <a:solidFill>
                  <a:srgbClr val="C5C8C6"/>
                </a:solidFill>
                <a:latin typeface="Consolas" panose="020B0609020204030204" pitchFamily="49" charset="0"/>
              </a:rPr>
              <a:t> ref</a:t>
            </a:r>
            <a:r>
              <a:rPr lang="en-US" sz="1800" dirty="0">
                <a:solidFill>
                  <a:srgbClr val="676867"/>
                </a:solidFill>
                <a:latin typeface="Consolas" panose="020B0609020204030204" pitchFamily="49" charset="0"/>
              </a:rPr>
              <a:t>@</a:t>
            </a:r>
            <a:r>
              <a:rPr lang="en-US" sz="1800" dirty="0">
                <a:solidFill>
                  <a:srgbClr val="C5C8C6"/>
                </a:solidFill>
                <a:latin typeface="Consolas" panose="020B0609020204030204" pitchFamily="49" charset="0"/>
              </a:rPr>
              <a:t>{specifier}…​</a:t>
            </a:r>
          </a:p>
          <a:p>
            <a:r>
              <a:rPr lang="en-US" sz="1800" dirty="0">
                <a:solidFill>
                  <a:schemeClr val="lt1"/>
                </a:solidFill>
                <a:latin typeface="Consolas" panose="020B0609020204030204" pitchFamily="49" charset="0"/>
              </a:rPr>
              <a:t>git </a:t>
            </a:r>
            <a:r>
              <a:rPr lang="en-US" sz="1800" dirty="0" err="1">
                <a:solidFill>
                  <a:schemeClr val="lt1"/>
                </a:solidFill>
                <a:latin typeface="Consolas" panose="020B0609020204030204" pitchFamily="49" charset="0"/>
              </a:rPr>
              <a:t>reflog</a:t>
            </a:r>
            <a:r>
              <a:rPr lang="en-US" sz="1800" dirty="0">
                <a:solidFill>
                  <a:schemeClr val="lt1"/>
                </a:solidFill>
                <a:latin typeface="Consolas" panose="020B0609020204030204" pitchFamily="49" charset="0"/>
              </a:rPr>
              <a:t> exists</a:t>
            </a:r>
            <a:r>
              <a:rPr lang="en-US" sz="1800" dirty="0">
                <a:solidFill>
                  <a:srgbClr val="C5C8C6"/>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C5C8C6"/>
                </a:solidFill>
                <a:latin typeface="Consolas" panose="020B0609020204030204" pitchFamily="49" charset="0"/>
              </a:rPr>
              <a:t>ref</a:t>
            </a:r>
            <a:r>
              <a:rPr lang="en-US" sz="1800" dirty="0">
                <a:solidFill>
                  <a:srgbClr val="676867"/>
                </a:solidFill>
                <a:latin typeface="Consolas" panose="020B0609020204030204" pitchFamily="49" charset="0"/>
              </a:rPr>
              <a:t>&gt;</a:t>
            </a:r>
            <a:endParaRPr lang="en-US" sz="1800" b="0" dirty="0">
              <a:solidFill>
                <a:srgbClr val="C5C8C6"/>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411266995"/>
      </p:ext>
    </p:extLst>
  </p:cSld>
  <p:clrMapOvr>
    <a:masterClrMapping/>
  </p:clrMapOvr>
  <p:transition spd="slow"/>
</p:sld>
</file>

<file path=ppt/slides/slide1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Branch and merging options</a:t>
            </a:r>
            <a:endParaRPr lang="en-US" dirty="0"/>
          </a:p>
        </p:txBody>
      </p:sp>
    </p:spTree>
    <p:custDataLst>
      <p:tags r:id="rId1"/>
    </p:custDataLst>
    <p:extLst>
      <p:ext uri="{BB962C8B-B14F-4D97-AF65-F5344CB8AC3E}">
        <p14:creationId xmlns:p14="http://schemas.microsoft.com/office/powerpoint/2010/main" val="1153206297"/>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2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56BC85-460B-44FC-8AEA-C48E5128512E}"/>
              </a:ext>
            </a:extLst>
          </p:cNvPr>
          <p:cNvSpPr>
            <a:spLocks noGrp="1"/>
          </p:cNvSpPr>
          <p:nvPr>
            <p:ph type="title"/>
          </p:nvPr>
        </p:nvSpPr>
        <p:spPr/>
        <p:txBody>
          <a:bodyPr/>
          <a:lstStyle/>
          <a:p>
            <a:r>
              <a:rPr lang="en-US"/>
              <a:t>Development Struggles</a:t>
            </a:r>
            <a:endParaRPr lang="en-US" dirty="0"/>
          </a:p>
        </p:txBody>
      </p:sp>
      <p:pic>
        <p:nvPicPr>
          <p:cNvPr id="4" name="Picture 3">
            <a:extLst>
              <a:ext uri="{FF2B5EF4-FFF2-40B4-BE49-F238E27FC236}">
                <a16:creationId xmlns:a16="http://schemas.microsoft.com/office/drawing/2014/main" id="{A20B6159-E2C1-4EDC-8201-5D0C5EECD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171" y="1408113"/>
            <a:ext cx="10217658" cy="4819650"/>
          </a:xfrm>
          <a:prstGeom prst="rect">
            <a:avLst/>
          </a:prstGeom>
        </p:spPr>
      </p:pic>
    </p:spTree>
    <p:custDataLst>
      <p:tags r:id="rId1"/>
    </p:custDataLst>
    <p:extLst>
      <p:ext uri="{BB962C8B-B14F-4D97-AF65-F5344CB8AC3E}">
        <p14:creationId xmlns:p14="http://schemas.microsoft.com/office/powerpoint/2010/main" val="3320532664"/>
      </p:ext>
    </p:extLst>
  </p:cSld>
  <p:clrMapOvr>
    <a:masterClrMapping/>
  </p:clrMapOvr>
  <p:transition spd="slow"/>
</p:sld>
</file>

<file path=ppt/slides/slide2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58E069-E45F-45F7-B052-BD7FF34D1764}"/>
              </a:ext>
            </a:extLst>
          </p:cNvPr>
          <p:cNvSpPr>
            <a:spLocks noGrp="1"/>
          </p:cNvSpPr>
          <p:nvPr>
            <p:ph type="title"/>
          </p:nvPr>
        </p:nvSpPr>
        <p:spPr/>
        <p:txBody>
          <a:bodyPr/>
          <a:lstStyle/>
          <a:p>
            <a:r>
              <a:rPr lang="en-US"/>
              <a:t>Typical Lifecycle</a:t>
            </a:r>
            <a:endParaRPr lang="en-US" dirty="0"/>
          </a:p>
        </p:txBody>
      </p:sp>
      <p:sp>
        <p:nvSpPr>
          <p:cNvPr id="4" name="Rectangle 3">
            <a:extLst>
              <a:ext uri="{FF2B5EF4-FFF2-40B4-BE49-F238E27FC236}">
                <a16:creationId xmlns:a16="http://schemas.microsoft.com/office/drawing/2014/main" id="{635A5EAD-C687-434D-B220-209E30378D0D}"/>
              </a:ext>
            </a:extLst>
          </p:cNvPr>
          <p:cNvSpPr/>
          <p:nvPr/>
        </p:nvSpPr>
        <p:spPr bwMode="auto">
          <a:xfrm>
            <a:off x="5341850" y="1412122"/>
            <a:ext cx="2039284" cy="2013569"/>
          </a:xfrm>
          <a:prstGeom prst="rect">
            <a:avLst/>
          </a:prstGeom>
          <a:solidFill>
            <a:schemeClr val="dk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rtl="0" eaLnBrk="1" fontAlgn="auto" latinLnBrk="0" hangingPunct="1">
              <a:lnSpc>
                <a:spcPct val="90000"/>
              </a:lnSpc>
              <a:spcBef>
                <a:spcPts val="0"/>
              </a:spcBef>
              <a:spcAft>
                <a:spcPts val="0"/>
              </a:spcAft>
              <a:buClrTx/>
              <a:buSzTx/>
              <a:buFontTx/>
              <a:buNone/>
              <a:tabLst/>
              <a:defRPr/>
            </a:pPr>
            <a:r>
              <a:rPr lang="en-US" sz="1600" b="1" dirty="0">
                <a:gradFill>
                  <a:gsLst>
                    <a:gs pos="0">
                      <a:srgbClr val="FFFFFF"/>
                    </a:gs>
                    <a:gs pos="100000">
                      <a:srgbClr val="FFFFFF"/>
                    </a:gs>
                  </a:gsLst>
                  <a:lin ang="5400000" scaled="0"/>
                </a:gradFill>
                <a:latin typeface="+mj-lt"/>
                <a:ea typeface="Segoe UI" pitchFamily="34" charset="0"/>
                <a:cs typeface="Segoe UI" pitchFamily="34" charset="0"/>
              </a:rPr>
              <a:t>Build</a:t>
            </a:r>
            <a:endPar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5" name="Straight Connector 4">
            <a:extLst>
              <a:ext uri="{FF2B5EF4-FFF2-40B4-BE49-F238E27FC236}">
                <a16:creationId xmlns:a16="http://schemas.microsoft.com/office/drawing/2014/main" id="{864F7AB4-577B-42B0-94DE-035F7A91024F}"/>
              </a:ext>
            </a:extLst>
          </p:cNvPr>
          <p:cNvCxnSpPr/>
          <p:nvPr/>
        </p:nvCxnSpPr>
        <p:spPr>
          <a:xfrm>
            <a:off x="2644723" y="3438301"/>
            <a:ext cx="0" cy="1385762"/>
          </a:xfrm>
          <a:prstGeom prst="line">
            <a:avLst/>
          </a:prstGeom>
          <a:ln w="38100">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A863DAB4-AD45-4787-BFCE-2EDCBC1D6C3C}"/>
              </a:ext>
            </a:extLst>
          </p:cNvPr>
          <p:cNvGrpSpPr/>
          <p:nvPr/>
        </p:nvGrpSpPr>
        <p:grpSpPr>
          <a:xfrm>
            <a:off x="2113576" y="4930985"/>
            <a:ext cx="1847571" cy="1065683"/>
            <a:chOff x="940119" y="5293964"/>
            <a:chExt cx="1940093" cy="1119051"/>
          </a:xfrm>
        </p:grpSpPr>
        <p:sp>
          <p:nvSpPr>
            <p:cNvPr id="7" name="Rectangle 154">
              <a:extLst>
                <a:ext uri="{FF2B5EF4-FFF2-40B4-BE49-F238E27FC236}">
                  <a16:creationId xmlns:a16="http://schemas.microsoft.com/office/drawing/2014/main" id="{509971E3-B9C4-4421-B7C6-47661E6D40DE}"/>
                </a:ext>
              </a:extLst>
            </p:cNvPr>
            <p:cNvSpPr>
              <a:spLocks noChangeArrowheads="1"/>
            </p:cNvSpPr>
            <p:nvPr/>
          </p:nvSpPr>
          <p:spPr bwMode="auto">
            <a:xfrm>
              <a:off x="1171231" y="5293964"/>
              <a:ext cx="1505245" cy="1027824"/>
            </a:xfrm>
            <a:prstGeom prst="rect">
              <a:avLst/>
            </a:prstGeom>
            <a:solidFill>
              <a:srgbClr val="3C3C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Rectangle 156">
              <a:extLst>
                <a:ext uri="{FF2B5EF4-FFF2-40B4-BE49-F238E27FC236}">
                  <a16:creationId xmlns:a16="http://schemas.microsoft.com/office/drawing/2014/main" id="{68C409D9-30B2-4D68-BAEA-ABDDAE3B3F18}"/>
                </a:ext>
              </a:extLst>
            </p:cNvPr>
            <p:cNvSpPr>
              <a:spLocks noChangeArrowheads="1"/>
            </p:cNvSpPr>
            <p:nvPr/>
          </p:nvSpPr>
          <p:spPr bwMode="auto">
            <a:xfrm>
              <a:off x="1224447" y="5359343"/>
              <a:ext cx="1398813" cy="89706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 name="Freeform 158">
              <a:extLst>
                <a:ext uri="{FF2B5EF4-FFF2-40B4-BE49-F238E27FC236}">
                  <a16:creationId xmlns:a16="http://schemas.microsoft.com/office/drawing/2014/main" id="{E2A879C4-7FD9-4C18-8489-14CEC7120721}"/>
                </a:ext>
              </a:extLst>
            </p:cNvPr>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pic>
        <p:nvPicPr>
          <p:cNvPr id="10" name="Picture 28">
            <a:extLst>
              <a:ext uri="{FF2B5EF4-FFF2-40B4-BE49-F238E27FC236}">
                <a16:creationId xmlns:a16="http://schemas.microsoft.com/office/drawing/2014/main" id="{36537F96-12AC-4D0C-8842-EDA53409D72F}"/>
              </a:ext>
            </a:extLst>
          </p:cNvPr>
          <p:cNvPicPr>
            <a:picLocks noChangeAspect="1"/>
          </p:cNvPicPr>
          <p:nvPr/>
        </p:nvPicPr>
        <p:blipFill rotWithShape="1">
          <a:blip r:embed="rId4">
            <a:extLst>
              <a:ext uri="{28A0092B-C50C-407E-A947-70E740481C1C}">
                <a14:useLocalDpi xmlns:a14="http://schemas.microsoft.com/office/drawing/2010/main" val="0"/>
              </a:ext>
            </a:extLst>
          </a:blip>
          <a:srcRect b="35075"/>
          <a:stretch/>
        </p:blipFill>
        <p:spPr bwMode="auto">
          <a:xfrm>
            <a:off x="5873227" y="1999548"/>
            <a:ext cx="976526" cy="83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90F0950C-A6BE-4D7F-9B5B-BF76100F7371}"/>
              </a:ext>
            </a:extLst>
          </p:cNvPr>
          <p:cNvSpPr/>
          <p:nvPr/>
        </p:nvSpPr>
        <p:spPr bwMode="auto">
          <a:xfrm>
            <a:off x="1358388" y="1412122"/>
            <a:ext cx="2572668" cy="2013569"/>
          </a:xfrm>
          <a:prstGeom prst="rect">
            <a:avLst/>
          </a:prstGeom>
          <a:solidFill>
            <a:schemeClr val="dk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Source</a:t>
            </a:r>
            <a:endParaRPr lang="en-US" sz="1600" b="1" dirty="0">
              <a:gradFill>
                <a:gsLst>
                  <a:gs pos="0">
                    <a:srgbClr val="FFFFFF"/>
                  </a:gs>
                  <a:gs pos="100000">
                    <a:srgbClr val="FFFFFF"/>
                  </a:gs>
                </a:gsLst>
                <a:lin ang="5400000" scaled="0"/>
              </a:gradFill>
              <a:latin typeface="+mj-lt"/>
              <a:ea typeface="Segoe UI" pitchFamily="34" charset="0"/>
              <a:cs typeface="Segoe UI" pitchFamily="34" charset="0"/>
            </a:endParaRPr>
          </a:p>
          <a:p>
            <a:pPr marL="0" marR="0" lvl="0" indent="0" algn="ctr" defTabSz="932114"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Repository</a:t>
            </a:r>
          </a:p>
        </p:txBody>
      </p:sp>
      <p:sp>
        <p:nvSpPr>
          <p:cNvPr id="12" name="Rectangle 11">
            <a:extLst>
              <a:ext uri="{FF2B5EF4-FFF2-40B4-BE49-F238E27FC236}">
                <a16:creationId xmlns:a16="http://schemas.microsoft.com/office/drawing/2014/main" id="{4674E4F7-A1D4-4AA6-B3F7-8C06449501A5}"/>
              </a:ext>
            </a:extLst>
          </p:cNvPr>
          <p:cNvSpPr/>
          <p:nvPr/>
        </p:nvSpPr>
        <p:spPr bwMode="auto">
          <a:xfrm>
            <a:off x="5341850" y="3783330"/>
            <a:ext cx="2039284" cy="2013569"/>
          </a:xfrm>
          <a:prstGeom prst="rect">
            <a:avLst/>
          </a:prstGeom>
          <a:solidFill>
            <a:schemeClr val="dk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The QA Environment</a:t>
            </a:r>
          </a:p>
        </p:txBody>
      </p:sp>
      <p:pic>
        <p:nvPicPr>
          <p:cNvPr id="13" name="Test">
            <a:extLst>
              <a:ext uri="{FF2B5EF4-FFF2-40B4-BE49-F238E27FC236}">
                <a16:creationId xmlns:a16="http://schemas.microsoft.com/office/drawing/2014/main" id="{E4A8A53D-45F5-4E64-9B14-167BCC61FD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35272" y="4488283"/>
            <a:ext cx="592057" cy="603665"/>
          </a:xfrm>
          <a:prstGeom prst="rect">
            <a:avLst/>
          </a:prstGeom>
        </p:spPr>
      </p:pic>
      <p:pic>
        <p:nvPicPr>
          <p:cNvPr id="14" name="Picture 13">
            <a:extLst>
              <a:ext uri="{FF2B5EF4-FFF2-40B4-BE49-F238E27FC236}">
                <a16:creationId xmlns:a16="http://schemas.microsoft.com/office/drawing/2014/main" id="{84721E00-E75F-4DE9-B1C0-D34A1380B5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824" y="3830667"/>
            <a:ext cx="1339267" cy="2397095"/>
          </a:xfrm>
          <a:prstGeom prst="rect">
            <a:avLst/>
          </a:prstGeom>
        </p:spPr>
      </p:pic>
      <p:grpSp>
        <p:nvGrpSpPr>
          <p:cNvPr id="15" name="Group 14">
            <a:extLst>
              <a:ext uri="{FF2B5EF4-FFF2-40B4-BE49-F238E27FC236}">
                <a16:creationId xmlns:a16="http://schemas.microsoft.com/office/drawing/2014/main" id="{1FDB22AE-415D-4516-BF1B-8551315F1D68}"/>
              </a:ext>
            </a:extLst>
          </p:cNvPr>
          <p:cNvGrpSpPr/>
          <p:nvPr/>
        </p:nvGrpSpPr>
        <p:grpSpPr>
          <a:xfrm>
            <a:off x="2844028" y="5175572"/>
            <a:ext cx="413680" cy="429162"/>
            <a:chOff x="1707792" y="5550508"/>
            <a:chExt cx="434335" cy="450589"/>
          </a:xfrm>
        </p:grpSpPr>
        <p:grpSp>
          <p:nvGrpSpPr>
            <p:cNvPr id="16" name="Group 15">
              <a:extLst>
                <a:ext uri="{FF2B5EF4-FFF2-40B4-BE49-F238E27FC236}">
                  <a16:creationId xmlns:a16="http://schemas.microsoft.com/office/drawing/2014/main" id="{78786D77-3472-4349-8BCB-C5A6425DD14E}"/>
                </a:ext>
              </a:extLst>
            </p:cNvPr>
            <p:cNvGrpSpPr/>
            <p:nvPr/>
          </p:nvGrpSpPr>
          <p:grpSpPr>
            <a:xfrm>
              <a:off x="1707792" y="5550508"/>
              <a:ext cx="433342" cy="450589"/>
              <a:chOff x="652595" y="2571201"/>
              <a:chExt cx="609169" cy="633414"/>
            </a:xfrm>
          </p:grpSpPr>
          <p:sp>
            <p:nvSpPr>
              <p:cNvPr id="18" name="Freeform 11">
                <a:extLst>
                  <a:ext uri="{FF2B5EF4-FFF2-40B4-BE49-F238E27FC236}">
                    <a16:creationId xmlns:a16="http://schemas.microsoft.com/office/drawing/2014/main" id="{E2A8FE05-72F5-4553-A572-2CD830A19630}"/>
                  </a:ext>
                </a:extLst>
              </p:cNvPr>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C5C8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Freeform 6">
                <a:extLst>
                  <a:ext uri="{FF2B5EF4-FFF2-40B4-BE49-F238E27FC236}">
                    <a16:creationId xmlns:a16="http://schemas.microsoft.com/office/drawing/2014/main" id="{22ABF08E-07A1-42CD-8215-67954950151F}"/>
                  </a:ext>
                </a:extLst>
              </p:cNvPr>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20" name="Freeform 7">
                <a:extLst>
                  <a:ext uri="{FF2B5EF4-FFF2-40B4-BE49-F238E27FC236}">
                    <a16:creationId xmlns:a16="http://schemas.microsoft.com/office/drawing/2014/main" id="{6E52954A-6852-4434-B9B4-6A148492F0B4}"/>
                  </a:ext>
                </a:extLst>
              </p:cNvPr>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17" name="Freeform 12">
              <a:extLst>
                <a:ext uri="{FF2B5EF4-FFF2-40B4-BE49-F238E27FC236}">
                  <a16:creationId xmlns:a16="http://schemas.microsoft.com/office/drawing/2014/main" id="{C1116A9D-87BE-437C-B4F2-E1FAAA89C970}"/>
                </a:ext>
              </a:extLst>
            </p:cNvPr>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75757A"/>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pSp>
      <p:cxnSp>
        <p:nvCxnSpPr>
          <p:cNvPr id="21" name="Straight Connector 20">
            <a:extLst>
              <a:ext uri="{FF2B5EF4-FFF2-40B4-BE49-F238E27FC236}">
                <a16:creationId xmlns:a16="http://schemas.microsoft.com/office/drawing/2014/main" id="{C00B8997-F579-485B-A29A-B4525E73B3B4}"/>
              </a:ext>
            </a:extLst>
          </p:cNvPr>
          <p:cNvCxnSpPr>
            <a:cxnSpLocks/>
          </p:cNvCxnSpPr>
          <p:nvPr/>
        </p:nvCxnSpPr>
        <p:spPr>
          <a:xfrm>
            <a:off x="7457646" y="4774556"/>
            <a:ext cx="792067" cy="0"/>
          </a:xfrm>
          <a:prstGeom prst="line">
            <a:avLst/>
          </a:prstGeom>
          <a:ln w="38100">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97D5F69-B684-4EB7-AC61-C50B5B016433}"/>
              </a:ext>
            </a:extLst>
          </p:cNvPr>
          <p:cNvCxnSpPr/>
          <p:nvPr/>
        </p:nvCxnSpPr>
        <p:spPr>
          <a:xfrm flipH="1">
            <a:off x="4035173" y="2418906"/>
            <a:ext cx="1172607" cy="0"/>
          </a:xfrm>
          <a:prstGeom prst="line">
            <a:avLst/>
          </a:prstGeom>
          <a:ln w="38100">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58EB3-62CD-4D63-AFE2-2D66F09CA6BE}"/>
              </a:ext>
            </a:extLst>
          </p:cNvPr>
          <p:cNvCxnSpPr/>
          <p:nvPr/>
        </p:nvCxnSpPr>
        <p:spPr>
          <a:xfrm>
            <a:off x="6369000" y="3435046"/>
            <a:ext cx="0" cy="300516"/>
          </a:xfrm>
          <a:prstGeom prst="line">
            <a:avLst/>
          </a:prstGeom>
          <a:ln w="38100">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4" name="Accepted DEV">
            <a:extLst>
              <a:ext uri="{FF2B5EF4-FFF2-40B4-BE49-F238E27FC236}">
                <a16:creationId xmlns:a16="http://schemas.microsoft.com/office/drawing/2014/main" id="{E92729D1-48A7-4CC0-8121-C364AA229DEC}"/>
              </a:ext>
            </a:extLst>
          </p:cNvPr>
          <p:cNvGrpSpPr/>
          <p:nvPr/>
        </p:nvGrpSpPr>
        <p:grpSpPr>
          <a:xfrm>
            <a:off x="6512435" y="4880360"/>
            <a:ext cx="435065" cy="435065"/>
            <a:chOff x="4382751" y="3909289"/>
            <a:chExt cx="456852" cy="456852"/>
          </a:xfrm>
        </p:grpSpPr>
        <p:sp>
          <p:nvSpPr>
            <p:cNvPr id="25" name="Accepted">
              <a:extLst>
                <a:ext uri="{FF2B5EF4-FFF2-40B4-BE49-F238E27FC236}">
                  <a16:creationId xmlns:a16="http://schemas.microsoft.com/office/drawing/2014/main" id="{124445C9-9D9C-4E72-9777-441582352CB8}"/>
                </a:ext>
              </a:extLst>
            </p:cNvPr>
            <p:cNvSpPr/>
            <p:nvPr/>
          </p:nvSpPr>
          <p:spPr bwMode="auto">
            <a:xfrm>
              <a:off x="4382751" y="3909289"/>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Freeform 26">
              <a:extLst>
                <a:ext uri="{FF2B5EF4-FFF2-40B4-BE49-F238E27FC236}">
                  <a16:creationId xmlns:a16="http://schemas.microsoft.com/office/drawing/2014/main" id="{B56E23DF-2607-419E-A3B5-B3413CA55EC7}"/>
                </a:ext>
              </a:extLst>
            </p:cNvPr>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chemeClr val="bg1">
                <a:lumMod val="95000"/>
              </a:schemeClr>
            </a:solidFill>
            <a:ln>
              <a:noFill/>
            </a:ln>
          </p:spPr>
          <p:txBody>
            <a:bodyPr vert="horz" wrap="square" lIns="91427" tIns="45713" rIns="91427" bIns="45713" numCol="1" anchor="t" anchorCtr="0" compatLnSpc="1">
              <a:prstTxWarp prst="textNoShape">
                <a:avLst/>
              </a:prstTxWarp>
            </a:bodyPr>
            <a:lstStyle/>
            <a:p>
              <a:pPr marL="0" marR="0" lvl="0" indent="0" algn="l" defTabSz="914009"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srgbClr val="000000"/>
                </a:solidFill>
                <a:effectLst/>
                <a:uLnTx/>
                <a:uFillTx/>
                <a:latin typeface="Segoe UI"/>
                <a:ea typeface="+mn-ea"/>
                <a:cs typeface="+mn-cs"/>
              </a:endParaRPr>
            </a:p>
          </p:txBody>
        </p:sp>
      </p:grpSp>
      <p:pic>
        <p:nvPicPr>
          <p:cNvPr id="27" name="Picture 26">
            <a:extLst>
              <a:ext uri="{FF2B5EF4-FFF2-40B4-BE49-F238E27FC236}">
                <a16:creationId xmlns:a16="http://schemas.microsoft.com/office/drawing/2014/main" id="{CBA1D762-F498-49DE-8E2A-11886C3F68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9900107" y="4571397"/>
            <a:ext cx="408242" cy="435458"/>
          </a:xfrm>
          <a:prstGeom prst="rect">
            <a:avLst/>
          </a:prstGeom>
        </p:spPr>
      </p:pic>
      <p:grpSp>
        <p:nvGrpSpPr>
          <p:cNvPr id="28" name="Group 27">
            <a:extLst>
              <a:ext uri="{FF2B5EF4-FFF2-40B4-BE49-F238E27FC236}">
                <a16:creationId xmlns:a16="http://schemas.microsoft.com/office/drawing/2014/main" id="{974ABE32-2636-47BC-B6F9-FB90F0C3EE95}"/>
              </a:ext>
            </a:extLst>
          </p:cNvPr>
          <p:cNvGrpSpPr/>
          <p:nvPr/>
        </p:nvGrpSpPr>
        <p:grpSpPr>
          <a:xfrm>
            <a:off x="8249712" y="3770719"/>
            <a:ext cx="3024464" cy="2007674"/>
            <a:chOff x="7765814" y="4075513"/>
            <a:chExt cx="3175472" cy="2107915"/>
          </a:xfrm>
        </p:grpSpPr>
        <p:pic>
          <p:nvPicPr>
            <p:cNvPr id="29" name="Picture 28">
              <a:extLst>
                <a:ext uri="{FF2B5EF4-FFF2-40B4-BE49-F238E27FC236}">
                  <a16:creationId xmlns:a16="http://schemas.microsoft.com/office/drawing/2014/main" id="{9A79CE4D-DDAF-4750-834E-5D9C0AB84A9C}"/>
                </a:ext>
              </a:extLst>
            </p:cNvPr>
            <p:cNvPicPr>
              <a:picLocks noChangeAspect="1"/>
            </p:cNvPicPr>
            <p:nvPr/>
          </p:nvPicPr>
          <p:blipFill>
            <a:blip r:embed="rId8"/>
            <a:stretch>
              <a:fillRect/>
            </a:stretch>
          </p:blipFill>
          <p:spPr>
            <a:xfrm>
              <a:off x="7765814" y="4075513"/>
              <a:ext cx="3175472" cy="2107915"/>
            </a:xfrm>
            <a:prstGeom prst="rect">
              <a:avLst/>
            </a:prstGeom>
          </p:spPr>
        </p:pic>
        <p:pic>
          <p:nvPicPr>
            <p:cNvPr id="30" name="Test">
              <a:extLst>
                <a:ext uri="{FF2B5EF4-FFF2-40B4-BE49-F238E27FC236}">
                  <a16:creationId xmlns:a16="http://schemas.microsoft.com/office/drawing/2014/main" id="{AD69AD1E-75CE-4C0E-8AEC-0170C94B5C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65591" y="4797903"/>
              <a:ext cx="376171" cy="383547"/>
            </a:xfrm>
            <a:prstGeom prst="rect">
              <a:avLst/>
            </a:prstGeom>
          </p:spPr>
        </p:pic>
      </p:grpSp>
      <p:grpSp>
        <p:nvGrpSpPr>
          <p:cNvPr id="31" name="Group 30">
            <a:extLst>
              <a:ext uri="{FF2B5EF4-FFF2-40B4-BE49-F238E27FC236}">
                <a16:creationId xmlns:a16="http://schemas.microsoft.com/office/drawing/2014/main" id="{5584E6F2-6714-4225-92ED-EE37E353D405}"/>
              </a:ext>
            </a:extLst>
          </p:cNvPr>
          <p:cNvGrpSpPr/>
          <p:nvPr/>
        </p:nvGrpSpPr>
        <p:grpSpPr>
          <a:xfrm>
            <a:off x="8546290" y="1408113"/>
            <a:ext cx="2039284" cy="2013569"/>
            <a:chOff x="7871210" y="1599153"/>
            <a:chExt cx="2141103" cy="2114104"/>
          </a:xfrm>
        </p:grpSpPr>
        <p:sp>
          <p:nvSpPr>
            <p:cNvPr id="32" name="Rectangle 31">
              <a:extLst>
                <a:ext uri="{FF2B5EF4-FFF2-40B4-BE49-F238E27FC236}">
                  <a16:creationId xmlns:a16="http://schemas.microsoft.com/office/drawing/2014/main" id="{DDD4EBEE-D334-4F9B-9CF5-A24F79EC32FF}"/>
                </a:ext>
              </a:extLst>
            </p:cNvPr>
            <p:cNvSpPr/>
            <p:nvPr/>
          </p:nvSpPr>
          <p:spPr bwMode="auto">
            <a:xfrm>
              <a:off x="7871210" y="1599153"/>
              <a:ext cx="2141103" cy="2114104"/>
            </a:xfrm>
            <a:prstGeom prst="rect">
              <a:avLst/>
            </a:prstGeom>
            <a:solidFill>
              <a:schemeClr val="dk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Production</a:t>
              </a:r>
            </a:p>
          </p:txBody>
        </p:sp>
        <p:pic>
          <p:nvPicPr>
            <p:cNvPr id="33" name="Picture 32">
              <a:extLst>
                <a:ext uri="{FF2B5EF4-FFF2-40B4-BE49-F238E27FC236}">
                  <a16:creationId xmlns:a16="http://schemas.microsoft.com/office/drawing/2014/main" id="{C3AA1FD0-0B5A-4EF4-9CDE-B51C5167C5A0}"/>
                </a:ext>
              </a:extLst>
            </p:cNvPr>
            <p:cNvPicPr>
              <a:picLocks noChangeAspect="1"/>
            </p:cNvPicPr>
            <p:nvPr/>
          </p:nvPicPr>
          <p:blipFill>
            <a:blip r:embed="rId9"/>
            <a:stretch>
              <a:fillRect/>
            </a:stretch>
          </p:blipFill>
          <p:spPr>
            <a:xfrm>
              <a:off x="8242049" y="2365702"/>
              <a:ext cx="1493798" cy="546390"/>
            </a:xfrm>
            <a:prstGeom prst="rect">
              <a:avLst/>
            </a:prstGeom>
          </p:spPr>
        </p:pic>
      </p:grpSp>
      <p:cxnSp>
        <p:nvCxnSpPr>
          <p:cNvPr id="34" name="Straight Connector 33">
            <a:extLst>
              <a:ext uri="{FF2B5EF4-FFF2-40B4-BE49-F238E27FC236}">
                <a16:creationId xmlns:a16="http://schemas.microsoft.com/office/drawing/2014/main" id="{CC3A4195-53D8-4A4B-93F4-57DDF4F1B2C1}"/>
              </a:ext>
            </a:extLst>
          </p:cNvPr>
          <p:cNvCxnSpPr/>
          <p:nvPr/>
        </p:nvCxnSpPr>
        <p:spPr>
          <a:xfrm flipH="1">
            <a:off x="7530221" y="2418906"/>
            <a:ext cx="909760" cy="0"/>
          </a:xfrm>
          <a:prstGeom prst="line">
            <a:avLst/>
          </a:prstGeom>
          <a:ln w="38100">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942153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childTnLst>
                          </p:cTn>
                        </p:par>
                        <p:par>
                          <p:cTn id="15" fill="hold">
                            <p:stCondLst>
                              <p:cond delay="1500"/>
                            </p:stCondLst>
                            <p:childTnLst>
                              <p:par>
                                <p:cTn id="16" presetID="64" presetClass="path" presetSubtype="0" decel="100000" fill="hold" nodeType="afterEffect">
                                  <p:stCondLst>
                                    <p:cond delay="500"/>
                                  </p:stCondLst>
                                  <p:childTnLst>
                                    <p:animMotion origin="layout" path="M -4.16667E-7 3.7037E-7 L -0.0362 -0.44607 " pathEditMode="relative" rAng="0" ptsTypes="AA">
                                      <p:cBhvr>
                                        <p:cTn id="17" dur="1000" fill="hold"/>
                                        <p:tgtEl>
                                          <p:spTgt spid="15"/>
                                        </p:tgtEl>
                                        <p:attrNameLst>
                                          <p:attrName>ppt_x</p:attrName>
                                          <p:attrName>ppt_y</p:attrName>
                                        </p:attrNameLst>
                                      </p:cBhvr>
                                      <p:rCtr x="-1810" y="-22315"/>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16" presetClass="entr" presetSubtype="21"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arn(inVertical)">
                                      <p:cBhvr>
                                        <p:cTn id="26" dur="500"/>
                                        <p:tgtEl>
                                          <p:spTgt spid="22"/>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1000"/>
                                        <p:tgtEl>
                                          <p:spTgt spid="21"/>
                                        </p:tgtEl>
                                      </p:cBhvr>
                                    </p:animEffect>
                                  </p:childTnLst>
                                </p:cTn>
                              </p:par>
                              <p:par>
                                <p:cTn id="43" presetID="2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10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00078 0.00046 L -0.57409 0.10116 " pathEditMode="relative" rAng="0" ptsTypes="AA">
                                      <p:cBhvr>
                                        <p:cTn id="49" dur="2000" fill="hold"/>
                                        <p:tgtEl>
                                          <p:spTgt spid="27"/>
                                        </p:tgtEl>
                                        <p:attrNameLst>
                                          <p:attrName>ppt_x</p:attrName>
                                          <p:attrName>ppt_y</p:attrName>
                                        </p:attrNameLst>
                                      </p:cBhvr>
                                      <p:rCtr x="-28750" y="5023"/>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par>
                          <p:cTn id="59" fill="hold">
                            <p:stCondLst>
                              <p:cond delay="0"/>
                            </p:stCondLst>
                            <p:childTnLst>
                              <p:par>
                                <p:cTn id="60" presetID="16" presetClass="entr" presetSubtype="21"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arn(inVertical)">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slides/slide2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D0383E-ED6E-49D3-B86D-A4192147C33E}"/>
              </a:ext>
            </a:extLst>
          </p:cNvPr>
          <p:cNvSpPr>
            <a:spLocks noGrp="1"/>
          </p:cNvSpPr>
          <p:nvPr>
            <p:ph type="title"/>
          </p:nvPr>
        </p:nvSpPr>
        <p:spPr/>
        <p:txBody>
          <a:bodyPr/>
          <a:lstStyle/>
          <a:p>
            <a:r>
              <a:rPr lang="en-US"/>
              <a:t>Continuous Integration</a:t>
            </a:r>
            <a:endParaRPr lang="en-US" dirty="0"/>
          </a:p>
        </p:txBody>
      </p:sp>
      <p:pic>
        <p:nvPicPr>
          <p:cNvPr id="4" name="Picture 3">
            <a:extLst>
              <a:ext uri="{FF2B5EF4-FFF2-40B4-BE49-F238E27FC236}">
                <a16:creationId xmlns:a16="http://schemas.microsoft.com/office/drawing/2014/main" id="{F09E7405-5421-48E6-8929-35AA85493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1996" y="1646238"/>
            <a:ext cx="9208008" cy="4343400"/>
          </a:xfrm>
          <a:prstGeom prst="rect">
            <a:avLst/>
          </a:prstGeom>
        </p:spPr>
      </p:pic>
    </p:spTree>
    <p:custDataLst>
      <p:tags r:id="rId1"/>
    </p:custDataLst>
    <p:extLst>
      <p:ext uri="{BB962C8B-B14F-4D97-AF65-F5344CB8AC3E}">
        <p14:creationId xmlns:p14="http://schemas.microsoft.com/office/powerpoint/2010/main" val="4213649846"/>
      </p:ext>
    </p:extLst>
  </p:cSld>
  <p:clrMapOvr>
    <a:masterClrMapping/>
  </p:clrMapOvr>
  <p:transition spd="slow"/>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EAB1D3-1D88-470E-961A-D27C2BD50C3C}"/>
              </a:ext>
            </a:extLst>
          </p:cNvPr>
          <p:cNvSpPr>
            <a:spLocks noGrp="1"/>
          </p:cNvSpPr>
          <p:nvPr>
            <p:ph type="title"/>
          </p:nvPr>
        </p:nvSpPr>
        <p:spPr/>
        <p:txBody>
          <a:bodyPr/>
          <a:lstStyle/>
          <a:p>
            <a:r>
              <a:rPr lang="en-US"/>
              <a:t>Importance of Continuous Integration</a:t>
            </a:r>
            <a:endParaRPr lang="en-US" dirty="0"/>
          </a:p>
        </p:txBody>
      </p:sp>
      <p:sp>
        <p:nvSpPr>
          <p:cNvPr id="2" name="Text Placeholder 1">
            <a:extLst>
              <a:ext uri="{FF2B5EF4-FFF2-40B4-BE49-F238E27FC236}">
                <a16:creationId xmlns:a16="http://schemas.microsoft.com/office/drawing/2014/main" id="{67FAB149-0DA0-497B-9415-D4AECDE26FE7}"/>
              </a:ext>
            </a:extLst>
          </p:cNvPr>
          <p:cNvSpPr>
            <a:spLocks noGrp="1"/>
          </p:cNvSpPr>
          <p:nvPr>
            <p:ph sz="quarter" idx="13"/>
          </p:nvPr>
        </p:nvSpPr>
        <p:spPr/>
        <p:txBody>
          <a:bodyPr/>
          <a:lstStyle/>
          <a:p>
            <a:r>
              <a:rPr lang="en-US" dirty="0"/>
              <a:t>Continuous Integration should be the backbone of development process</a:t>
            </a:r>
          </a:p>
          <a:p>
            <a:endParaRPr lang="en-US" dirty="0"/>
          </a:p>
          <a:p>
            <a:r>
              <a:rPr lang="en-US" dirty="0"/>
              <a:t>Continuous Integration results in:</a:t>
            </a:r>
          </a:p>
          <a:p>
            <a:pPr lvl="2"/>
            <a:r>
              <a:rPr lang="en-US" dirty="0"/>
              <a:t>Improved quality</a:t>
            </a:r>
          </a:p>
          <a:p>
            <a:pPr lvl="2"/>
            <a:r>
              <a:rPr lang="en-US" dirty="0"/>
              <a:t>Improved productivity</a:t>
            </a:r>
          </a:p>
          <a:p>
            <a:pPr lvl="2"/>
            <a:r>
              <a:rPr lang="en-US" dirty="0"/>
              <a:t>Reduced risk</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944818759"/>
      </p:ext>
    </p:extLst>
  </p:cSld>
  <p:clrMapOvr>
    <a:masterClrMapping/>
  </p:clrMapOvr>
  <p:transition spd="slow"/>
</p:sld>
</file>

<file path=ppt/slides/slide2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FCAED-B79B-4450-B317-EB72655F0683}"/>
              </a:ext>
            </a:extLst>
          </p:cNvPr>
          <p:cNvSpPr>
            <a:spLocks noGrp="1"/>
          </p:cNvSpPr>
          <p:nvPr>
            <p:ph type="title"/>
          </p:nvPr>
        </p:nvSpPr>
        <p:spPr/>
        <p:txBody>
          <a:bodyPr/>
          <a:lstStyle/>
          <a:p>
            <a:r>
              <a:rPr lang="en-US"/>
              <a:t>Continuous Integration – How It Works</a:t>
            </a:r>
            <a:endParaRPr lang="en-US" dirty="0"/>
          </a:p>
        </p:txBody>
      </p:sp>
      <p:sp>
        <p:nvSpPr>
          <p:cNvPr id="4" name="Rectangle 3">
            <a:extLst>
              <a:ext uri="{FF2B5EF4-FFF2-40B4-BE49-F238E27FC236}">
                <a16:creationId xmlns:a16="http://schemas.microsoft.com/office/drawing/2014/main" id="{94D80BE6-F559-4497-8AC5-2375B9FF8C27}"/>
              </a:ext>
            </a:extLst>
          </p:cNvPr>
          <p:cNvSpPr/>
          <p:nvPr/>
        </p:nvSpPr>
        <p:spPr bwMode="auto">
          <a:xfrm>
            <a:off x="7289365" y="1408113"/>
            <a:ext cx="2040982" cy="2015246"/>
          </a:xfrm>
          <a:prstGeom prst="rect">
            <a:avLst/>
          </a:prstGeom>
          <a:solidFill>
            <a:schemeClr val="dk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Build</a:t>
            </a:r>
          </a:p>
        </p:txBody>
      </p:sp>
      <p:cxnSp>
        <p:nvCxnSpPr>
          <p:cNvPr id="5" name="Straight Arrow Connector 4">
            <a:extLst>
              <a:ext uri="{FF2B5EF4-FFF2-40B4-BE49-F238E27FC236}">
                <a16:creationId xmlns:a16="http://schemas.microsoft.com/office/drawing/2014/main" id="{71741FB6-182C-434B-B8F6-87A45BE81F74}"/>
              </a:ext>
            </a:extLst>
          </p:cNvPr>
          <p:cNvCxnSpPr/>
          <p:nvPr/>
        </p:nvCxnSpPr>
        <p:spPr>
          <a:xfrm>
            <a:off x="5877397" y="2415735"/>
            <a:ext cx="1394626" cy="0"/>
          </a:xfrm>
          <a:prstGeom prst="straightConnector1">
            <a:avLst/>
          </a:prstGeom>
          <a:ln w="31750" cap="sq">
            <a:solidFill>
              <a:schemeClr val="bg1"/>
            </a:solidFill>
            <a:miter lim="800000"/>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05A6298-4832-4798-87A5-8E7042A48189}"/>
              </a:ext>
            </a:extLst>
          </p:cNvPr>
          <p:cNvCxnSpPr/>
          <p:nvPr/>
        </p:nvCxnSpPr>
        <p:spPr>
          <a:xfrm>
            <a:off x="4589992" y="3435979"/>
            <a:ext cx="0" cy="1386916"/>
          </a:xfrm>
          <a:prstGeom prst="line">
            <a:avLst/>
          </a:prstGeom>
          <a:ln w="38100">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F33E84C5-8739-427C-B96F-4B9DEBC33CFF}"/>
              </a:ext>
            </a:extLst>
          </p:cNvPr>
          <p:cNvGrpSpPr/>
          <p:nvPr/>
        </p:nvGrpSpPr>
        <p:grpSpPr>
          <a:xfrm>
            <a:off x="4058403" y="4929906"/>
            <a:ext cx="1849110" cy="1066571"/>
            <a:chOff x="940119" y="5293964"/>
            <a:chExt cx="1940093" cy="1119051"/>
          </a:xfrm>
        </p:grpSpPr>
        <p:sp>
          <p:nvSpPr>
            <p:cNvPr id="8" name="Rectangle 154">
              <a:extLst>
                <a:ext uri="{FF2B5EF4-FFF2-40B4-BE49-F238E27FC236}">
                  <a16:creationId xmlns:a16="http://schemas.microsoft.com/office/drawing/2014/main" id="{5ACBA8F5-9A67-40B9-A054-605062BB2E7C}"/>
                </a:ext>
              </a:extLst>
            </p:cNvPr>
            <p:cNvSpPr>
              <a:spLocks noChangeArrowheads="1"/>
            </p:cNvSpPr>
            <p:nvPr/>
          </p:nvSpPr>
          <p:spPr bwMode="auto">
            <a:xfrm>
              <a:off x="1171231" y="5293964"/>
              <a:ext cx="1505245" cy="1027824"/>
            </a:xfrm>
            <a:prstGeom prst="rect">
              <a:avLst/>
            </a:prstGeom>
            <a:solidFill>
              <a:srgbClr val="3C3C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 name="Rectangle 156">
              <a:extLst>
                <a:ext uri="{FF2B5EF4-FFF2-40B4-BE49-F238E27FC236}">
                  <a16:creationId xmlns:a16="http://schemas.microsoft.com/office/drawing/2014/main" id="{FCB1F648-0374-4C3C-8B57-439C99A08FF8}"/>
                </a:ext>
              </a:extLst>
            </p:cNvPr>
            <p:cNvSpPr>
              <a:spLocks noChangeArrowheads="1"/>
            </p:cNvSpPr>
            <p:nvPr/>
          </p:nvSpPr>
          <p:spPr bwMode="auto">
            <a:xfrm>
              <a:off x="1224447" y="5359343"/>
              <a:ext cx="1398813" cy="89706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0" name="Freeform 158">
              <a:extLst>
                <a:ext uri="{FF2B5EF4-FFF2-40B4-BE49-F238E27FC236}">
                  <a16:creationId xmlns:a16="http://schemas.microsoft.com/office/drawing/2014/main" id="{89284AE8-3529-4630-AE9E-6D969F151DE5}"/>
                </a:ext>
              </a:extLst>
            </p:cNvPr>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pic>
        <p:nvPicPr>
          <p:cNvPr id="11" name="Picture 28">
            <a:extLst>
              <a:ext uri="{FF2B5EF4-FFF2-40B4-BE49-F238E27FC236}">
                <a16:creationId xmlns:a16="http://schemas.microsoft.com/office/drawing/2014/main" id="{8F6907E0-1A7D-4A6B-AA13-D9F28A7C7C80}"/>
              </a:ext>
            </a:extLst>
          </p:cNvPr>
          <p:cNvPicPr>
            <a:picLocks noChangeAspect="1"/>
          </p:cNvPicPr>
          <p:nvPr/>
        </p:nvPicPr>
        <p:blipFill rotWithShape="1">
          <a:blip r:embed="rId4">
            <a:extLst>
              <a:ext uri="{28A0092B-C50C-407E-A947-70E740481C1C}">
                <a14:useLocalDpi xmlns:a14="http://schemas.microsoft.com/office/drawing/2010/main" val="0"/>
              </a:ext>
            </a:extLst>
          </a:blip>
          <a:srcRect b="35075"/>
          <a:stretch/>
        </p:blipFill>
        <p:spPr bwMode="auto">
          <a:xfrm>
            <a:off x="7821186" y="1996027"/>
            <a:ext cx="977340" cy="83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Accepted DEV">
            <a:extLst>
              <a:ext uri="{FF2B5EF4-FFF2-40B4-BE49-F238E27FC236}">
                <a16:creationId xmlns:a16="http://schemas.microsoft.com/office/drawing/2014/main" id="{D890C852-AE49-4AD1-8435-4303A89BBABA}"/>
              </a:ext>
            </a:extLst>
          </p:cNvPr>
          <p:cNvGrpSpPr/>
          <p:nvPr/>
        </p:nvGrpSpPr>
        <p:grpSpPr>
          <a:xfrm>
            <a:off x="8507853" y="2455503"/>
            <a:ext cx="435427" cy="435427"/>
            <a:chOff x="4382751" y="3909289"/>
            <a:chExt cx="456852" cy="456852"/>
          </a:xfrm>
        </p:grpSpPr>
        <p:sp>
          <p:nvSpPr>
            <p:cNvPr id="13" name="Accepted">
              <a:extLst>
                <a:ext uri="{FF2B5EF4-FFF2-40B4-BE49-F238E27FC236}">
                  <a16:creationId xmlns:a16="http://schemas.microsoft.com/office/drawing/2014/main" id="{5CB21B75-2F1A-4C03-815B-E051B3A002D9}"/>
                </a:ext>
              </a:extLst>
            </p:cNvPr>
            <p:cNvSpPr/>
            <p:nvPr/>
          </p:nvSpPr>
          <p:spPr bwMode="auto">
            <a:xfrm>
              <a:off x="4382751" y="3909289"/>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Freeform 26">
              <a:extLst>
                <a:ext uri="{FF2B5EF4-FFF2-40B4-BE49-F238E27FC236}">
                  <a16:creationId xmlns:a16="http://schemas.microsoft.com/office/drawing/2014/main" id="{107B8C95-EB83-4CA4-B0B2-28339C58710D}"/>
                </a:ext>
              </a:extLst>
            </p:cNvPr>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chemeClr val="bg1">
                <a:lumMod val="95000"/>
              </a:schemeClr>
            </a:solidFill>
            <a:ln>
              <a:noFill/>
            </a:ln>
          </p:spPr>
          <p:txBody>
            <a:bodyPr vert="horz" wrap="square" lIns="91427" tIns="45713" rIns="91427" bIns="45713" numCol="1" anchor="t" anchorCtr="0" compatLnSpc="1">
              <a:prstTxWarp prst="textNoShape">
                <a:avLst/>
              </a:prstTxWarp>
            </a:bodyPr>
            <a:lstStyle/>
            <a:p>
              <a:pPr marL="0" marR="0" lvl="0" indent="0" algn="l" defTabSz="914009"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15" name="Rectangle 14">
            <a:extLst>
              <a:ext uri="{FF2B5EF4-FFF2-40B4-BE49-F238E27FC236}">
                <a16:creationId xmlns:a16="http://schemas.microsoft.com/office/drawing/2014/main" id="{4E480AE3-2BA7-42E8-A46E-1496543ABF3A}"/>
              </a:ext>
            </a:extLst>
          </p:cNvPr>
          <p:cNvSpPr/>
          <p:nvPr/>
        </p:nvSpPr>
        <p:spPr bwMode="auto">
          <a:xfrm>
            <a:off x="3302586" y="1408113"/>
            <a:ext cx="2574810" cy="2015246"/>
          </a:xfrm>
          <a:prstGeom prst="rect">
            <a:avLst/>
          </a:prstGeom>
          <a:solidFill>
            <a:schemeClr val="dk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Source</a:t>
            </a:r>
            <a:endParaRPr lang="en-US" sz="1600" b="1" dirty="0">
              <a:gradFill>
                <a:gsLst>
                  <a:gs pos="0">
                    <a:srgbClr val="FFFFFF"/>
                  </a:gs>
                  <a:gs pos="100000">
                    <a:srgbClr val="FFFFFF"/>
                  </a:gs>
                </a:gsLst>
                <a:lin ang="5400000" scaled="0"/>
              </a:gradFill>
              <a:latin typeface="+mj-lt"/>
              <a:ea typeface="Segoe UI" pitchFamily="34" charset="0"/>
              <a:cs typeface="Segoe UI" pitchFamily="34" charset="0"/>
            </a:endParaRPr>
          </a:p>
          <a:p>
            <a:pPr marL="0" marR="0" lvl="0" indent="0" algn="ctr" defTabSz="932114"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Repository</a:t>
            </a:r>
          </a:p>
        </p:txBody>
      </p:sp>
      <p:sp>
        <p:nvSpPr>
          <p:cNvPr id="16" name="Rectangle 15">
            <a:extLst>
              <a:ext uri="{FF2B5EF4-FFF2-40B4-BE49-F238E27FC236}">
                <a16:creationId xmlns:a16="http://schemas.microsoft.com/office/drawing/2014/main" id="{32B073E6-9B9C-43BB-BD63-E51BA4255163}"/>
              </a:ext>
            </a:extLst>
          </p:cNvPr>
          <p:cNvSpPr/>
          <p:nvPr/>
        </p:nvSpPr>
        <p:spPr bwMode="auto">
          <a:xfrm>
            <a:off x="7289365" y="3781296"/>
            <a:ext cx="2040982" cy="2015246"/>
          </a:xfrm>
          <a:prstGeom prst="rect">
            <a:avLst/>
          </a:prstGeom>
          <a:solidFill>
            <a:schemeClr val="dk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Test</a:t>
            </a:r>
          </a:p>
        </p:txBody>
      </p:sp>
      <p:pic>
        <p:nvPicPr>
          <p:cNvPr id="17" name="Test">
            <a:extLst>
              <a:ext uri="{FF2B5EF4-FFF2-40B4-BE49-F238E27FC236}">
                <a16:creationId xmlns:a16="http://schemas.microsoft.com/office/drawing/2014/main" id="{C7E9FDA7-97A0-4F66-BEE9-559CC7FF5A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3582" y="4486836"/>
            <a:ext cx="592549" cy="604167"/>
          </a:xfrm>
          <a:prstGeom prst="rect">
            <a:avLst/>
          </a:prstGeom>
        </p:spPr>
      </p:pic>
      <p:cxnSp>
        <p:nvCxnSpPr>
          <p:cNvPr id="18" name="Straight Arrow Connector 17">
            <a:extLst>
              <a:ext uri="{FF2B5EF4-FFF2-40B4-BE49-F238E27FC236}">
                <a16:creationId xmlns:a16="http://schemas.microsoft.com/office/drawing/2014/main" id="{10FEA82A-966E-4BBC-8893-96810B1C178A}"/>
              </a:ext>
            </a:extLst>
          </p:cNvPr>
          <p:cNvCxnSpPr/>
          <p:nvPr/>
        </p:nvCxnSpPr>
        <p:spPr>
          <a:xfrm flipV="1">
            <a:off x="8388679" y="3435979"/>
            <a:ext cx="0" cy="332695"/>
          </a:xfrm>
          <a:prstGeom prst="straightConnector1">
            <a:avLst/>
          </a:prstGeom>
          <a:ln w="31750" cap="sq">
            <a:solidFill>
              <a:schemeClr val="bg1"/>
            </a:solidFill>
            <a:miter lim="800000"/>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E907E3-1752-4A7F-A147-4529ADC1729F}"/>
              </a:ext>
            </a:extLst>
          </p:cNvPr>
          <p:cNvCxnSpPr/>
          <p:nvPr/>
        </p:nvCxnSpPr>
        <p:spPr>
          <a:xfrm>
            <a:off x="8244653" y="3435979"/>
            <a:ext cx="0" cy="332695"/>
          </a:xfrm>
          <a:prstGeom prst="straightConnector1">
            <a:avLst/>
          </a:prstGeom>
          <a:ln w="31750" cap="sq">
            <a:solidFill>
              <a:schemeClr val="bg1"/>
            </a:solidFill>
            <a:miter lim="800000"/>
            <a:headEnd type="none"/>
            <a:tailEnd type="arrow" w="lg" len="sm"/>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EDAA74F-2D23-462F-B75B-F5B405D96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1654" y="3828671"/>
            <a:ext cx="1340383" cy="2399091"/>
          </a:xfrm>
          <a:prstGeom prst="rect">
            <a:avLst/>
          </a:prstGeom>
        </p:spPr>
      </p:pic>
      <p:grpSp>
        <p:nvGrpSpPr>
          <p:cNvPr id="21" name="Group 20">
            <a:extLst>
              <a:ext uri="{FF2B5EF4-FFF2-40B4-BE49-F238E27FC236}">
                <a16:creationId xmlns:a16="http://schemas.microsoft.com/office/drawing/2014/main" id="{293EABF1-6A20-48F5-9D06-AFA3A43EAA61}"/>
              </a:ext>
            </a:extLst>
          </p:cNvPr>
          <p:cNvGrpSpPr/>
          <p:nvPr/>
        </p:nvGrpSpPr>
        <p:grpSpPr>
          <a:xfrm>
            <a:off x="4789464" y="5174696"/>
            <a:ext cx="414025" cy="429519"/>
            <a:chOff x="1707792" y="5550508"/>
            <a:chExt cx="434335" cy="450589"/>
          </a:xfrm>
        </p:grpSpPr>
        <p:grpSp>
          <p:nvGrpSpPr>
            <p:cNvPr id="22" name="Group 21">
              <a:extLst>
                <a:ext uri="{FF2B5EF4-FFF2-40B4-BE49-F238E27FC236}">
                  <a16:creationId xmlns:a16="http://schemas.microsoft.com/office/drawing/2014/main" id="{7B242125-9A9E-45DF-AB06-BCCD84B263F9}"/>
                </a:ext>
              </a:extLst>
            </p:cNvPr>
            <p:cNvGrpSpPr/>
            <p:nvPr/>
          </p:nvGrpSpPr>
          <p:grpSpPr>
            <a:xfrm>
              <a:off x="1707792" y="5550508"/>
              <a:ext cx="433342" cy="450589"/>
              <a:chOff x="652595" y="2571201"/>
              <a:chExt cx="609169" cy="633414"/>
            </a:xfrm>
          </p:grpSpPr>
          <p:sp>
            <p:nvSpPr>
              <p:cNvPr id="24" name="Freeform 11">
                <a:extLst>
                  <a:ext uri="{FF2B5EF4-FFF2-40B4-BE49-F238E27FC236}">
                    <a16:creationId xmlns:a16="http://schemas.microsoft.com/office/drawing/2014/main" id="{B2747AA4-7E0E-43A0-9828-DF0795D61031}"/>
                  </a:ext>
                </a:extLst>
              </p:cNvPr>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C5C8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Freeform 6">
                <a:extLst>
                  <a:ext uri="{FF2B5EF4-FFF2-40B4-BE49-F238E27FC236}">
                    <a16:creationId xmlns:a16="http://schemas.microsoft.com/office/drawing/2014/main" id="{E4F6195A-C1BE-4BE4-B85F-CB5EF15BBAB1}"/>
                  </a:ext>
                </a:extLst>
              </p:cNvPr>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26" name="Freeform 7">
                <a:extLst>
                  <a:ext uri="{FF2B5EF4-FFF2-40B4-BE49-F238E27FC236}">
                    <a16:creationId xmlns:a16="http://schemas.microsoft.com/office/drawing/2014/main" id="{B46256F7-F358-4A94-8013-83BC42C1A648}"/>
                  </a:ext>
                </a:extLst>
              </p:cNvPr>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23" name="Freeform 12">
              <a:extLst>
                <a:ext uri="{FF2B5EF4-FFF2-40B4-BE49-F238E27FC236}">
                  <a16:creationId xmlns:a16="http://schemas.microsoft.com/office/drawing/2014/main" id="{07A4A072-57E0-4342-A9D0-2B004E9774F1}"/>
                </a:ext>
              </a:extLst>
            </p:cNvPr>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75757A"/>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19527522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1000"/>
                                        <p:tgtEl>
                                          <p:spTgt spid="6"/>
                                        </p:tgtEl>
                                      </p:cBhvr>
                                    </p:animEffect>
                                  </p:childTnLst>
                                </p:cTn>
                              </p:par>
                            </p:childTnLst>
                          </p:cTn>
                        </p:par>
                        <p:par>
                          <p:cTn id="15" fill="hold">
                            <p:stCondLst>
                              <p:cond delay="1500"/>
                            </p:stCondLst>
                            <p:childTnLst>
                              <p:par>
                                <p:cTn id="16" presetID="64" presetClass="path" presetSubtype="0" decel="100000" fill="hold" nodeType="afterEffect">
                                  <p:stCondLst>
                                    <p:cond delay="500"/>
                                  </p:stCondLst>
                                  <p:childTnLst>
                                    <p:animMotion origin="layout" path="M 4.375E-6 3.7037E-7 L -0.0362 -0.44607 " pathEditMode="relative" rAng="0" ptsTypes="AA">
                                      <p:cBhvr>
                                        <p:cTn id="17" dur="1000" fill="hold"/>
                                        <p:tgtEl>
                                          <p:spTgt spid="21"/>
                                        </p:tgtEl>
                                        <p:attrNameLst>
                                          <p:attrName>ppt_x</p:attrName>
                                          <p:attrName>ppt_y</p:attrName>
                                        </p:attrNameLst>
                                      </p:cBhvr>
                                      <p:rCtr x="-1810" y="-22315"/>
                                    </p:animMotion>
                                  </p:childTnLst>
                                </p:cTn>
                              </p:par>
                            </p:childTnLst>
                          </p:cTn>
                        </p:par>
                        <p:par>
                          <p:cTn id="18" fill="hold">
                            <p:stCondLst>
                              <p:cond delay="3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4000"/>
                            </p:stCondLst>
                            <p:childTnLst>
                              <p:par>
                                <p:cTn id="29" presetID="22" presetClass="entr" presetSubtype="1"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10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1000"/>
                                        <p:tgtEl>
                                          <p:spTgt spid="18"/>
                                        </p:tgtEl>
                                      </p:cBhvr>
                                    </p:animEffect>
                                  </p:childTnLst>
                                </p:cTn>
                              </p:par>
                            </p:childTnLst>
                          </p:cTn>
                        </p:par>
                        <p:par>
                          <p:cTn id="42" fill="hold">
                            <p:stCondLst>
                              <p:cond delay="6000"/>
                            </p:stCondLst>
                            <p:childTnLst>
                              <p:par>
                                <p:cTn id="43" presetID="10" presetClass="entr" presetSubtype="0"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Lst>
  </p:timing>
</p:sld>
</file>

<file path=ppt/slides/slide2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54455B-A872-44D2-BE22-1517001CDA92}"/>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Branching high level</a:t>
            </a:r>
            <a:endParaRPr lang="en-US" dirty="0"/>
          </a:p>
        </p:txBody>
      </p:sp>
      <p:graphicFrame>
        <p:nvGraphicFramePr>
          <p:cNvPr id="7" name="Text Placeholder 4">
            <a:extLst>
              <a:ext uri="{FF2B5EF4-FFF2-40B4-BE49-F238E27FC236}">
                <a16:creationId xmlns:a16="http://schemas.microsoft.com/office/drawing/2014/main" id="{9E177D11-79F8-4DC1-AF7D-44F6AAB0D3BC}"/>
              </a:ext>
            </a:extLst>
          </p:cNvPr>
          <p:cNvGraphicFramePr>
            <a:graphicFrameLocks noGrp="1"/>
          </p:cNvGraphicFramePr>
          <p:nvPr>
            <p:ph sz="quarter" idx="13"/>
            <p:extLst>
              <p:ext uri="{D42A27DB-BD31-4B8C-83A1-F6EECF244321}">
                <p14:modId xmlns:p14="http://schemas.microsoft.com/office/powerpoint/2010/main" val="320001622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98720771"/>
      </p:ext>
    </p:extLst>
  </p:cSld>
  <p:clrMapOvr>
    <a:masterClrMapping/>
  </p:clrMapOvr>
  <p:transition spd="slow"/>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58B2B-5CAB-44DB-B7B7-D80A1805301B}"/>
              </a:ext>
            </a:extLst>
          </p:cNvPr>
          <p:cNvSpPr>
            <a:spLocks noGrp="1"/>
          </p:cNvSpPr>
          <p:nvPr>
            <p:ph type="title"/>
          </p:nvPr>
        </p:nvSpPr>
        <p:spPr/>
        <p:txBody>
          <a:bodyPr/>
          <a:lstStyle/>
          <a:p>
            <a:r>
              <a:rPr lang="en-US"/>
              <a:t>Branch – HEAD	</a:t>
            </a:r>
            <a:endParaRPr lang="en-US" dirty="0"/>
          </a:p>
        </p:txBody>
      </p:sp>
      <p:sp>
        <p:nvSpPr>
          <p:cNvPr id="2" name="Text Placeholder 1">
            <a:extLst>
              <a:ext uri="{FF2B5EF4-FFF2-40B4-BE49-F238E27FC236}">
                <a16:creationId xmlns:a16="http://schemas.microsoft.com/office/drawing/2014/main" id="{DA09CDE0-F06D-482B-AA53-8BF906CF8B7E}"/>
              </a:ext>
            </a:extLst>
          </p:cNvPr>
          <p:cNvSpPr>
            <a:spLocks noGrp="1"/>
          </p:cNvSpPr>
          <p:nvPr>
            <p:ph sz="quarter" idx="13"/>
          </p:nvPr>
        </p:nvSpPr>
        <p:spPr/>
        <p:txBody>
          <a:bodyPr/>
          <a:lstStyle/>
          <a:p>
            <a:r>
              <a:rPr lang="en-US" dirty="0"/>
              <a:t>Branches stored under the refs/HEADS tree</a:t>
            </a:r>
          </a:p>
          <a:p>
            <a:pPr lvl="1"/>
            <a:r>
              <a:rPr lang="en-US" dirty="0"/>
              <a:t>records tip-of-the-tree commit objects of branch name</a:t>
            </a:r>
          </a:p>
          <a:p>
            <a:pPr lvl="1"/>
            <a:r>
              <a:rPr lang="en-US" dirty="0"/>
              <a:t>cat .git/HEAD</a:t>
            </a:r>
          </a:p>
          <a:p>
            <a:pPr lvl="1"/>
            <a:r>
              <a:rPr lang="en-US" dirty="0"/>
              <a:t>Blobs stored as hashes: a113a6c7c3682458ec6307a7c2c350ed849bfaf7</a:t>
            </a:r>
          </a:p>
          <a:p>
            <a:pPr lvl="1"/>
            <a:endParaRPr lang="en-US" dirty="0"/>
          </a:p>
        </p:txBody>
      </p:sp>
    </p:spTree>
    <p:custDataLst>
      <p:tags r:id="rId1"/>
    </p:custDataLst>
    <p:extLst>
      <p:ext uri="{BB962C8B-B14F-4D97-AF65-F5344CB8AC3E}">
        <p14:creationId xmlns:p14="http://schemas.microsoft.com/office/powerpoint/2010/main" val="3309022316"/>
      </p:ext>
    </p:extLst>
  </p:cSld>
  <p:clrMapOvr>
    <a:masterClrMapping/>
  </p:clrMapOvr>
  <p:transition spd="slow"/>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953E297-5A01-414A-8EE2-2008302661A0}"/>
              </a:ext>
            </a:extLst>
          </p:cNvPr>
          <p:cNvSpPr/>
          <p:nvPr/>
        </p:nvSpPr>
        <p:spPr bwMode="auto">
          <a:xfrm>
            <a:off x="1600199" y="1997359"/>
            <a:ext cx="10210801" cy="1311165"/>
          </a:xfrm>
          <a:prstGeom prst="rect">
            <a:avLst/>
          </a:prstGeom>
          <a:solidFill>
            <a:srgbClr val="FFE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Team A</a:t>
            </a:r>
          </a:p>
        </p:txBody>
      </p:sp>
      <p:sp>
        <p:nvSpPr>
          <p:cNvPr id="22" name="Rectangle 21">
            <a:extLst>
              <a:ext uri="{FF2B5EF4-FFF2-40B4-BE49-F238E27FC236}">
                <a16:creationId xmlns:a16="http://schemas.microsoft.com/office/drawing/2014/main" id="{49694D16-4FFF-4DF1-8DFF-74F8639FC4C3}"/>
              </a:ext>
            </a:extLst>
          </p:cNvPr>
          <p:cNvSpPr/>
          <p:nvPr/>
        </p:nvSpPr>
        <p:spPr bwMode="auto">
          <a:xfrm>
            <a:off x="1600200" y="4160486"/>
            <a:ext cx="10105125" cy="1265110"/>
          </a:xfrm>
          <a:prstGeom prst="rect">
            <a:avLst/>
          </a:prstGeom>
          <a:solidFill>
            <a:srgbClr val="FFB90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Team B</a:t>
            </a:r>
          </a:p>
        </p:txBody>
      </p:sp>
      <p:sp>
        <p:nvSpPr>
          <p:cNvPr id="4" name="Title 3">
            <a:extLst>
              <a:ext uri="{FF2B5EF4-FFF2-40B4-BE49-F238E27FC236}">
                <a16:creationId xmlns:a16="http://schemas.microsoft.com/office/drawing/2014/main" id="{4454455B-A872-44D2-BE22-1517001CDA92}"/>
              </a:ext>
            </a:extLst>
          </p:cNvPr>
          <p:cNvSpPr>
            <a:spLocks noGrp="1"/>
          </p:cNvSpPr>
          <p:nvPr>
            <p:ph type="title"/>
          </p:nvPr>
        </p:nvSpPr>
        <p:spPr/>
        <p:txBody>
          <a:bodyPr/>
          <a:lstStyle/>
          <a:p>
            <a:r>
              <a:rPr lang="en-US"/>
              <a:t>Branching – why needed </a:t>
            </a:r>
            <a:endParaRPr lang="en-US" dirty="0"/>
          </a:p>
        </p:txBody>
      </p:sp>
      <p:sp>
        <p:nvSpPr>
          <p:cNvPr id="12" name="Speech Bubble: Rectangle 11">
            <a:extLst>
              <a:ext uri="{FF2B5EF4-FFF2-40B4-BE49-F238E27FC236}">
                <a16:creationId xmlns:a16="http://schemas.microsoft.com/office/drawing/2014/main" id="{1EE5C80A-18AF-4202-A9E9-7837BE549FE4}"/>
              </a:ext>
            </a:extLst>
          </p:cNvPr>
          <p:cNvSpPr/>
          <p:nvPr/>
        </p:nvSpPr>
        <p:spPr>
          <a:xfrm>
            <a:off x="381000" y="4390337"/>
            <a:ext cx="1098331" cy="1035268"/>
          </a:xfrm>
          <a:prstGeom prst="wedgeRectCallout">
            <a:avLst>
              <a:gd name="adj1" fmla="val -850"/>
              <a:gd name="adj2" fmla="val -103575"/>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Master Branch Commit</a:t>
            </a:r>
          </a:p>
        </p:txBody>
      </p:sp>
      <p:sp>
        <p:nvSpPr>
          <p:cNvPr id="13" name="Speech Bubble: Rectangle 12">
            <a:extLst>
              <a:ext uri="{FF2B5EF4-FFF2-40B4-BE49-F238E27FC236}">
                <a16:creationId xmlns:a16="http://schemas.microsoft.com/office/drawing/2014/main" id="{C90CA1EA-BEB4-49E6-8AB3-AE4F938BF724}"/>
              </a:ext>
            </a:extLst>
          </p:cNvPr>
          <p:cNvSpPr/>
          <p:nvPr/>
        </p:nvSpPr>
        <p:spPr>
          <a:xfrm>
            <a:off x="2209800" y="4546152"/>
            <a:ext cx="1835449" cy="723635"/>
          </a:xfrm>
          <a:prstGeom prst="wedgeRectCallout">
            <a:avLst>
              <a:gd name="adj1" fmla="val 18812"/>
              <a:gd name="adj2" fmla="val -151791"/>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 Pull</a:t>
            </a:r>
            <a:r>
              <a:rPr kumimoji="0" lang="en-US" sz="1800" b="0" i="0" u="none" strike="noStrike" kern="1200" cap="none" spc="0" normalizeH="0" noProof="0" dirty="0">
                <a:ln>
                  <a:noFill/>
                </a:ln>
                <a:solidFill>
                  <a:prstClr val="white"/>
                </a:solidFill>
                <a:effectLst/>
                <a:uLnTx/>
                <a:uFillTx/>
                <a:latin typeface="Segoe UI" panose="020B0502040204020203" pitchFamily="34" charset="0"/>
                <a:ea typeface="+mn-ea"/>
                <a:cs typeface="+mn-cs"/>
              </a:rPr>
              <a:t> Feature A</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cxnSp>
        <p:nvCxnSpPr>
          <p:cNvPr id="8" name="Straight Arrow Connector 7">
            <a:extLst>
              <a:ext uri="{FF2B5EF4-FFF2-40B4-BE49-F238E27FC236}">
                <a16:creationId xmlns:a16="http://schemas.microsoft.com/office/drawing/2014/main" id="{E08F77A0-9E25-46FE-AFA1-FF4AA40BB856}"/>
              </a:ext>
            </a:extLst>
          </p:cNvPr>
          <p:cNvCxnSpPr/>
          <p:nvPr/>
        </p:nvCxnSpPr>
        <p:spPr>
          <a:xfrm>
            <a:off x="533399" y="3826157"/>
            <a:ext cx="10896601"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0BCE0F7E-153D-4360-A6B9-CCCD4DE68AE9}"/>
              </a:ext>
            </a:extLst>
          </p:cNvPr>
          <p:cNvSpPr/>
          <p:nvPr/>
        </p:nvSpPr>
        <p:spPr>
          <a:xfrm>
            <a:off x="1676400" y="2401493"/>
            <a:ext cx="1784797" cy="716482"/>
          </a:xfrm>
          <a:prstGeom prst="wedgeRectCallout">
            <a:avLst>
              <a:gd name="adj1" fmla="val 7740"/>
              <a:gd name="adj2" fmla="val 141493"/>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prstClr val="white"/>
                </a:solidFill>
                <a:latin typeface="Segoe UI" panose="020B0502040204020203" pitchFamily="34" charset="0"/>
              </a:rPr>
              <a:t>Commit</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ndParaRPr>
          </a:p>
        </p:txBody>
      </p:sp>
      <p:sp>
        <p:nvSpPr>
          <p:cNvPr id="17" name="Speech Bubble: Rectangle 16">
            <a:extLst>
              <a:ext uri="{FF2B5EF4-FFF2-40B4-BE49-F238E27FC236}">
                <a16:creationId xmlns:a16="http://schemas.microsoft.com/office/drawing/2014/main" id="{87AD92FF-E359-4FF6-B643-BF24BBB25729}"/>
              </a:ext>
            </a:extLst>
          </p:cNvPr>
          <p:cNvSpPr/>
          <p:nvPr/>
        </p:nvSpPr>
        <p:spPr>
          <a:xfrm>
            <a:off x="4311203" y="2420693"/>
            <a:ext cx="1784797" cy="716482"/>
          </a:xfrm>
          <a:prstGeom prst="wedgeRectCallout">
            <a:avLst>
              <a:gd name="adj1" fmla="val 50685"/>
              <a:gd name="adj2" fmla="val 147123"/>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prstClr val="white"/>
                </a:solidFill>
                <a:latin typeface="Segoe UI" panose="020B0502040204020203" pitchFamily="34" charset="0"/>
              </a:rPr>
              <a:t>Commit</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ndParaRPr>
          </a:p>
        </p:txBody>
      </p:sp>
      <p:sp>
        <p:nvSpPr>
          <p:cNvPr id="19" name="Speech Bubble: Rectangle 18">
            <a:extLst>
              <a:ext uri="{FF2B5EF4-FFF2-40B4-BE49-F238E27FC236}">
                <a16:creationId xmlns:a16="http://schemas.microsoft.com/office/drawing/2014/main" id="{E72EBD7F-9103-4671-9F57-6BBE3E2B5DB0}"/>
              </a:ext>
            </a:extLst>
          </p:cNvPr>
          <p:cNvSpPr/>
          <p:nvPr/>
        </p:nvSpPr>
        <p:spPr>
          <a:xfrm>
            <a:off x="7080348" y="4612877"/>
            <a:ext cx="1835449" cy="723635"/>
          </a:xfrm>
          <a:prstGeom prst="wedgeRectCallout">
            <a:avLst>
              <a:gd name="adj1" fmla="val 18812"/>
              <a:gd name="adj2" fmla="val -151791"/>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 Pull</a:t>
            </a:r>
            <a:r>
              <a:rPr kumimoji="0" lang="en-US" sz="1800" b="0" i="0" u="none" strike="noStrike" kern="1200" cap="none" spc="0" normalizeH="0" noProof="0" dirty="0">
                <a:ln>
                  <a:noFill/>
                </a:ln>
                <a:solidFill>
                  <a:prstClr val="white"/>
                </a:solidFill>
                <a:effectLst/>
                <a:uLnTx/>
                <a:uFillTx/>
                <a:latin typeface="Segoe UI" panose="020B0502040204020203" pitchFamily="34" charset="0"/>
                <a:ea typeface="+mn-ea"/>
                <a:cs typeface="+mn-cs"/>
              </a:rPr>
              <a:t> Feature A</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grpSp>
        <p:nvGrpSpPr>
          <p:cNvPr id="32" name="Group 31">
            <a:extLst>
              <a:ext uri="{FF2B5EF4-FFF2-40B4-BE49-F238E27FC236}">
                <a16:creationId xmlns:a16="http://schemas.microsoft.com/office/drawing/2014/main" id="{54CDA27F-CE38-4126-ADB2-7C6D9D455D67}"/>
              </a:ext>
            </a:extLst>
          </p:cNvPr>
          <p:cNvGrpSpPr/>
          <p:nvPr/>
        </p:nvGrpSpPr>
        <p:grpSpPr>
          <a:xfrm>
            <a:off x="4419598" y="2033528"/>
            <a:ext cx="1676402" cy="1576813"/>
            <a:chOff x="6781800" y="-27581"/>
            <a:chExt cx="1676402" cy="1576813"/>
          </a:xfrm>
        </p:grpSpPr>
        <p:sp>
          <p:nvSpPr>
            <p:cNvPr id="11" name="Oval 10">
              <a:extLst>
                <a:ext uri="{FF2B5EF4-FFF2-40B4-BE49-F238E27FC236}">
                  <a16:creationId xmlns:a16="http://schemas.microsoft.com/office/drawing/2014/main" id="{AA39F9D2-1B57-4ADF-9D84-93550CC989E5}"/>
                </a:ext>
              </a:extLst>
            </p:cNvPr>
            <p:cNvSpPr/>
            <p:nvPr/>
          </p:nvSpPr>
          <p:spPr bwMode="auto">
            <a:xfrm>
              <a:off x="6781800" y="-27581"/>
              <a:ext cx="1676402" cy="1576813"/>
            </a:xfrm>
            <a:prstGeom prst="ellipse">
              <a:avLst/>
            </a:prstGeom>
            <a:noFill/>
            <a:ln w="69850" cap="flat" cmpd="sng" algn="ctr">
              <a:solidFill>
                <a:srgbClr val="FF4500"/>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2CD9E59-7000-44E3-A0D7-4F40C0B1D836}"/>
                </a:ext>
              </a:extLst>
            </p:cNvPr>
            <p:cNvCxnSpPr>
              <a:cxnSpLocks/>
              <a:stCxn id="11" idx="3"/>
              <a:endCxn id="11" idx="7"/>
            </p:cNvCxnSpPr>
            <p:nvPr/>
          </p:nvCxnSpPr>
          <p:spPr>
            <a:xfrm flipV="1">
              <a:off x="7027303" y="203338"/>
              <a:ext cx="1185396" cy="1114975"/>
            </a:xfrm>
            <a:prstGeom prst="line">
              <a:avLst/>
            </a:prstGeom>
            <a:ln w="73025" cap="flat" cmpd="sng" algn="ctr">
              <a:solidFill>
                <a:srgbClr val="FF45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3841FA8-9F1C-433D-8C90-F4FBEDD44DB4}"/>
              </a:ext>
            </a:extLst>
          </p:cNvPr>
          <p:cNvGrpSpPr/>
          <p:nvPr/>
        </p:nvGrpSpPr>
        <p:grpSpPr>
          <a:xfrm>
            <a:off x="7162800" y="4061703"/>
            <a:ext cx="1676402" cy="1576813"/>
            <a:chOff x="6781800" y="-27581"/>
            <a:chExt cx="1676402" cy="1576813"/>
          </a:xfrm>
        </p:grpSpPr>
        <p:sp>
          <p:nvSpPr>
            <p:cNvPr id="34" name="Oval 33">
              <a:extLst>
                <a:ext uri="{FF2B5EF4-FFF2-40B4-BE49-F238E27FC236}">
                  <a16:creationId xmlns:a16="http://schemas.microsoft.com/office/drawing/2014/main" id="{692AC0A0-0CF0-4AFC-B7CB-2CEAA045015C}"/>
                </a:ext>
              </a:extLst>
            </p:cNvPr>
            <p:cNvSpPr/>
            <p:nvPr/>
          </p:nvSpPr>
          <p:spPr bwMode="auto">
            <a:xfrm>
              <a:off x="6781800" y="-27581"/>
              <a:ext cx="1676402" cy="1576813"/>
            </a:xfrm>
            <a:prstGeom prst="ellipse">
              <a:avLst/>
            </a:prstGeom>
            <a:noFill/>
            <a:ln w="69850" cap="flat" cmpd="sng" algn="ctr">
              <a:solidFill>
                <a:srgbClr val="FF4500"/>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37BAB97F-8859-4E38-AE18-A7DED146B215}"/>
                </a:ext>
              </a:extLst>
            </p:cNvPr>
            <p:cNvCxnSpPr>
              <a:cxnSpLocks/>
              <a:stCxn id="34" idx="3"/>
              <a:endCxn id="34" idx="7"/>
            </p:cNvCxnSpPr>
            <p:nvPr/>
          </p:nvCxnSpPr>
          <p:spPr>
            <a:xfrm flipV="1">
              <a:off x="7027303" y="203338"/>
              <a:ext cx="1185396" cy="1114975"/>
            </a:xfrm>
            <a:prstGeom prst="line">
              <a:avLst/>
            </a:prstGeom>
            <a:ln w="73025" cap="flat" cmpd="sng" algn="ctr">
              <a:solidFill>
                <a:srgbClr val="FF45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Speech Bubble: Rectangle 35">
            <a:extLst>
              <a:ext uri="{FF2B5EF4-FFF2-40B4-BE49-F238E27FC236}">
                <a16:creationId xmlns:a16="http://schemas.microsoft.com/office/drawing/2014/main" id="{3440A2B2-18DA-4125-8595-4DD4A3917E9F}"/>
              </a:ext>
            </a:extLst>
          </p:cNvPr>
          <p:cNvSpPr/>
          <p:nvPr/>
        </p:nvSpPr>
        <p:spPr>
          <a:xfrm>
            <a:off x="4290752" y="4546152"/>
            <a:ext cx="1835449" cy="723635"/>
          </a:xfrm>
          <a:prstGeom prst="wedgeRectCallout">
            <a:avLst>
              <a:gd name="adj1" fmla="val 3427"/>
              <a:gd name="adj2" fmla="val -149933"/>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 Commit</a:t>
            </a:r>
          </a:p>
        </p:txBody>
      </p:sp>
    </p:spTree>
    <p:custDataLst>
      <p:tags r:id="rId1"/>
    </p:custDataLst>
    <p:extLst>
      <p:ext uri="{BB962C8B-B14F-4D97-AF65-F5344CB8AC3E}">
        <p14:creationId xmlns:p14="http://schemas.microsoft.com/office/powerpoint/2010/main" val="3866204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500"/>
                            </p:stCondLst>
                            <p:childTnLst>
                              <p:par>
                                <p:cTn id="15" presetID="10" presetClass="entr" presetSubtype="0" fill="hold" grpId="0" nodeType="afterEffect">
                                  <p:stCondLst>
                                    <p:cond delay="20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500"/>
                            </p:stCondLst>
                            <p:childTnLst>
                              <p:par>
                                <p:cTn id="37" presetID="10" presetClass="entr" presetSubtype="0" fill="hold" nodeType="afterEffect">
                                  <p:stCondLst>
                                    <p:cond delay="100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10" presetClass="entr" presetSubtype="0" fill="hold" nodeType="afterEffect">
                                  <p:stCondLst>
                                    <p:cond delay="100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2" grpId="0" animBg="1"/>
      <p:bldP spid="13" grpId="0" animBg="1"/>
      <p:bldP spid="14" grpId="0" animBg="1"/>
      <p:bldP spid="17" grpId="0" animBg="1"/>
      <p:bldP spid="19" grpId="0" animBg="1"/>
      <p:bldP spid="36" grpId="0" animBg="1"/>
    </p:bldLst>
  </p:timing>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953E297-5A01-414A-8EE2-2008302661A0}"/>
              </a:ext>
            </a:extLst>
          </p:cNvPr>
          <p:cNvSpPr/>
          <p:nvPr/>
        </p:nvSpPr>
        <p:spPr bwMode="auto">
          <a:xfrm>
            <a:off x="1600199" y="2044642"/>
            <a:ext cx="10210801" cy="1311165"/>
          </a:xfrm>
          <a:prstGeom prst="rect">
            <a:avLst/>
          </a:prstGeom>
          <a:solidFill>
            <a:schemeClr val="lt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Team A</a:t>
            </a:r>
          </a:p>
        </p:txBody>
      </p:sp>
      <p:sp>
        <p:nvSpPr>
          <p:cNvPr id="22" name="Rectangle 21">
            <a:extLst>
              <a:ext uri="{FF2B5EF4-FFF2-40B4-BE49-F238E27FC236}">
                <a16:creationId xmlns:a16="http://schemas.microsoft.com/office/drawing/2014/main" id="{49694D16-4FFF-4DF1-8DFF-74F8639FC4C3}"/>
              </a:ext>
            </a:extLst>
          </p:cNvPr>
          <p:cNvSpPr/>
          <p:nvPr/>
        </p:nvSpPr>
        <p:spPr bwMode="auto">
          <a:xfrm>
            <a:off x="1600200" y="4207769"/>
            <a:ext cx="10105125" cy="1265110"/>
          </a:xfrm>
          <a:prstGeom prst="rect">
            <a:avLst/>
          </a:prstGeom>
          <a:solidFill>
            <a:srgbClr val="FFB90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Team B</a:t>
            </a:r>
          </a:p>
        </p:txBody>
      </p:sp>
      <p:sp>
        <p:nvSpPr>
          <p:cNvPr id="4" name="Title 3">
            <a:extLst>
              <a:ext uri="{FF2B5EF4-FFF2-40B4-BE49-F238E27FC236}">
                <a16:creationId xmlns:a16="http://schemas.microsoft.com/office/drawing/2014/main" id="{4454455B-A872-44D2-BE22-1517001CDA92}"/>
              </a:ext>
            </a:extLst>
          </p:cNvPr>
          <p:cNvSpPr>
            <a:spLocks noGrp="1"/>
          </p:cNvSpPr>
          <p:nvPr>
            <p:ph type="title"/>
          </p:nvPr>
        </p:nvSpPr>
        <p:spPr/>
        <p:txBody>
          <a:bodyPr/>
          <a:lstStyle/>
          <a:p>
            <a:r>
              <a:rPr lang="en-US"/>
              <a:t>Branching – solution </a:t>
            </a:r>
            <a:endParaRPr lang="en-US" dirty="0"/>
          </a:p>
        </p:txBody>
      </p:sp>
      <p:sp>
        <p:nvSpPr>
          <p:cNvPr id="12" name="Speech Bubble: Rectangle 11">
            <a:extLst>
              <a:ext uri="{FF2B5EF4-FFF2-40B4-BE49-F238E27FC236}">
                <a16:creationId xmlns:a16="http://schemas.microsoft.com/office/drawing/2014/main" id="{1EE5C80A-18AF-4202-A9E9-7837BE549FE4}"/>
              </a:ext>
            </a:extLst>
          </p:cNvPr>
          <p:cNvSpPr/>
          <p:nvPr/>
        </p:nvSpPr>
        <p:spPr>
          <a:xfrm>
            <a:off x="381000" y="4437620"/>
            <a:ext cx="1098331" cy="1035268"/>
          </a:xfrm>
          <a:prstGeom prst="wedgeRectCallout">
            <a:avLst>
              <a:gd name="adj1" fmla="val -850"/>
              <a:gd name="adj2" fmla="val -103575"/>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Master Branch Commit</a:t>
            </a:r>
          </a:p>
        </p:txBody>
      </p:sp>
      <p:sp>
        <p:nvSpPr>
          <p:cNvPr id="13" name="Speech Bubble: Rectangle 12">
            <a:extLst>
              <a:ext uri="{FF2B5EF4-FFF2-40B4-BE49-F238E27FC236}">
                <a16:creationId xmlns:a16="http://schemas.microsoft.com/office/drawing/2014/main" id="{C90CA1EA-BEB4-49E6-8AB3-AE4F938BF724}"/>
              </a:ext>
            </a:extLst>
          </p:cNvPr>
          <p:cNvSpPr/>
          <p:nvPr/>
        </p:nvSpPr>
        <p:spPr>
          <a:xfrm>
            <a:off x="1474849" y="5673931"/>
            <a:ext cx="1835449" cy="723635"/>
          </a:xfrm>
          <a:prstGeom prst="wedgeRectCallout">
            <a:avLst>
              <a:gd name="adj1" fmla="val 43721"/>
              <a:gd name="adj2" fmla="val -148074"/>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Branch B Commit 1</a:t>
            </a:r>
          </a:p>
        </p:txBody>
      </p:sp>
      <p:cxnSp>
        <p:nvCxnSpPr>
          <p:cNvPr id="8" name="Straight Arrow Connector 7">
            <a:extLst>
              <a:ext uri="{FF2B5EF4-FFF2-40B4-BE49-F238E27FC236}">
                <a16:creationId xmlns:a16="http://schemas.microsoft.com/office/drawing/2014/main" id="{E08F77A0-9E25-46FE-AFA1-FF4AA40BB856}"/>
              </a:ext>
            </a:extLst>
          </p:cNvPr>
          <p:cNvCxnSpPr/>
          <p:nvPr/>
        </p:nvCxnSpPr>
        <p:spPr>
          <a:xfrm>
            <a:off x="533399" y="3873440"/>
            <a:ext cx="10896601"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0BCE0F7E-153D-4360-A6B9-CCCD4DE68AE9}"/>
              </a:ext>
            </a:extLst>
          </p:cNvPr>
          <p:cNvSpPr/>
          <p:nvPr/>
        </p:nvSpPr>
        <p:spPr>
          <a:xfrm>
            <a:off x="2380655" y="1221228"/>
            <a:ext cx="2038945" cy="716482"/>
          </a:xfrm>
          <a:prstGeom prst="wedgeRectCallout">
            <a:avLst>
              <a:gd name="adj1" fmla="val 47671"/>
              <a:gd name="adj2" fmla="val 13961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Branch 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prstClr val="white"/>
                </a:solidFill>
                <a:latin typeface="Segoe UI" panose="020B0502040204020203" pitchFamily="34" charset="0"/>
              </a:rPr>
              <a:t>Commit</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ndParaRPr>
          </a:p>
        </p:txBody>
      </p:sp>
      <p:cxnSp>
        <p:nvCxnSpPr>
          <p:cNvPr id="10" name="Straight Connector 9">
            <a:extLst>
              <a:ext uri="{FF2B5EF4-FFF2-40B4-BE49-F238E27FC236}">
                <a16:creationId xmlns:a16="http://schemas.microsoft.com/office/drawing/2014/main" id="{CB3C5D5A-C495-4CBE-B718-6AB09E360CF0}"/>
              </a:ext>
            </a:extLst>
          </p:cNvPr>
          <p:cNvCxnSpPr/>
          <p:nvPr/>
        </p:nvCxnSpPr>
        <p:spPr>
          <a:xfrm flipV="1">
            <a:off x="1828800" y="2578040"/>
            <a:ext cx="1143000" cy="129540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18E381-3F97-4F30-BDFD-7ADB9C1A7E90}"/>
              </a:ext>
            </a:extLst>
          </p:cNvPr>
          <p:cNvCxnSpPr>
            <a:cxnSpLocks/>
          </p:cNvCxnSpPr>
          <p:nvPr/>
        </p:nvCxnSpPr>
        <p:spPr>
          <a:xfrm>
            <a:off x="1828800" y="3873440"/>
            <a:ext cx="1143000" cy="1058354"/>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A24C58-DD1B-4E7F-8775-D9BEAC5783A5}"/>
              </a:ext>
            </a:extLst>
          </p:cNvPr>
          <p:cNvCxnSpPr>
            <a:cxnSpLocks/>
          </p:cNvCxnSpPr>
          <p:nvPr/>
        </p:nvCxnSpPr>
        <p:spPr>
          <a:xfrm>
            <a:off x="2971800" y="2585361"/>
            <a:ext cx="4876800" cy="0"/>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B0658F-7DFC-4C8F-BAE0-5D0950828929}"/>
              </a:ext>
            </a:extLst>
          </p:cNvPr>
          <p:cNvCxnSpPr>
            <a:cxnSpLocks/>
          </p:cNvCxnSpPr>
          <p:nvPr/>
        </p:nvCxnSpPr>
        <p:spPr>
          <a:xfrm>
            <a:off x="2932510" y="4931795"/>
            <a:ext cx="4984855" cy="23454"/>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Speech Bubble: Rectangle 22">
            <a:extLst>
              <a:ext uri="{FF2B5EF4-FFF2-40B4-BE49-F238E27FC236}">
                <a16:creationId xmlns:a16="http://schemas.microsoft.com/office/drawing/2014/main" id="{A0A69353-8D67-4D9D-924C-2C39C55AD865}"/>
              </a:ext>
            </a:extLst>
          </p:cNvPr>
          <p:cNvSpPr/>
          <p:nvPr/>
        </p:nvSpPr>
        <p:spPr>
          <a:xfrm>
            <a:off x="3598031" y="5673931"/>
            <a:ext cx="1835449" cy="723635"/>
          </a:xfrm>
          <a:prstGeom prst="wedgeRectCallout">
            <a:avLst>
              <a:gd name="adj1" fmla="val 43721"/>
              <a:gd name="adj2" fmla="val -148074"/>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Branch B Commit 2</a:t>
            </a:r>
          </a:p>
        </p:txBody>
      </p:sp>
      <p:sp>
        <p:nvSpPr>
          <p:cNvPr id="24" name="Speech Bubble: Rectangle 23">
            <a:extLst>
              <a:ext uri="{FF2B5EF4-FFF2-40B4-BE49-F238E27FC236}">
                <a16:creationId xmlns:a16="http://schemas.microsoft.com/office/drawing/2014/main" id="{D0795604-B943-44AA-BC44-20E59DB887B4}"/>
              </a:ext>
            </a:extLst>
          </p:cNvPr>
          <p:cNvSpPr/>
          <p:nvPr/>
        </p:nvSpPr>
        <p:spPr>
          <a:xfrm>
            <a:off x="5721213" y="5691012"/>
            <a:ext cx="1835449" cy="723635"/>
          </a:xfrm>
          <a:prstGeom prst="wedgeRectCallout">
            <a:avLst>
              <a:gd name="adj1" fmla="val 43721"/>
              <a:gd name="adj2" fmla="val -148074"/>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Branch B Commit Nth</a:t>
            </a:r>
          </a:p>
        </p:txBody>
      </p:sp>
      <p:sp>
        <p:nvSpPr>
          <p:cNvPr id="26" name="TextBox 25">
            <a:extLst>
              <a:ext uri="{FF2B5EF4-FFF2-40B4-BE49-F238E27FC236}">
                <a16:creationId xmlns:a16="http://schemas.microsoft.com/office/drawing/2014/main" id="{EFCFA902-1CCC-4E45-B228-A1D51E0D3825}"/>
              </a:ext>
            </a:extLst>
          </p:cNvPr>
          <p:cNvSpPr txBox="1"/>
          <p:nvPr/>
        </p:nvSpPr>
        <p:spPr>
          <a:xfrm>
            <a:off x="7917365" y="1910008"/>
            <a:ext cx="3787960" cy="1446550"/>
          </a:xfrm>
          <a:prstGeom prst="rect">
            <a:avLst/>
          </a:prstGeom>
          <a:noFill/>
        </p:spPr>
        <p:txBody>
          <a:bodyPr wrap="non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git branch </a:t>
            </a:r>
            <a:r>
              <a:rPr lang="en-US" sz="2400" dirty="0" err="1">
                <a:gradFill>
                  <a:gsLst>
                    <a:gs pos="2917">
                      <a:schemeClr val="tx1"/>
                    </a:gs>
                    <a:gs pos="30000">
                      <a:schemeClr val="tx1"/>
                    </a:gs>
                  </a:gsLst>
                  <a:lin ang="5400000" scaled="0"/>
                </a:gradFill>
              </a:rPr>
              <a:t>feature_a</a:t>
            </a:r>
            <a:endParaRPr lang="en-US" sz="2400" dirty="0">
              <a:gradFill>
                <a:gsLst>
                  <a:gs pos="2917">
                    <a:schemeClr val="tx1"/>
                  </a:gs>
                  <a:gs pos="30000">
                    <a:schemeClr val="tx1"/>
                  </a:gs>
                </a:gsLst>
                <a:lin ang="5400000" scaled="0"/>
              </a:gradFill>
            </a:endParaRPr>
          </a:p>
          <a:p>
            <a:pPr algn="r">
              <a:lnSpc>
                <a:spcPct val="90000"/>
              </a:lnSpc>
              <a:spcAft>
                <a:spcPts val="600"/>
              </a:spcAft>
            </a:pPr>
            <a:r>
              <a:rPr lang="en-US" sz="2400" dirty="0">
                <a:gradFill>
                  <a:gsLst>
                    <a:gs pos="2917">
                      <a:schemeClr val="tx1"/>
                    </a:gs>
                    <a:gs pos="30000">
                      <a:schemeClr val="tx1"/>
                    </a:gs>
                  </a:gsLst>
                  <a:lin ang="5400000" scaled="0"/>
                </a:gradFill>
              </a:rPr>
              <a:t>git checkout </a:t>
            </a:r>
            <a:r>
              <a:rPr lang="en-US" sz="2400" dirty="0" err="1">
                <a:gradFill>
                  <a:gsLst>
                    <a:gs pos="2917">
                      <a:schemeClr val="tx1"/>
                    </a:gs>
                    <a:gs pos="30000">
                      <a:schemeClr val="tx1"/>
                    </a:gs>
                  </a:gsLst>
                  <a:lin ang="5400000" scaled="0"/>
                </a:gradFill>
              </a:rPr>
              <a:t>feature_a</a:t>
            </a:r>
            <a:endParaRPr lang="en-US" sz="2400" dirty="0">
              <a:gradFill>
                <a:gsLst>
                  <a:gs pos="2917">
                    <a:schemeClr val="tx1"/>
                  </a:gs>
                  <a:gs pos="30000">
                    <a:schemeClr val="tx1"/>
                  </a:gs>
                </a:gsLst>
                <a:lin ang="5400000" scaled="0"/>
              </a:gradFill>
            </a:endParaRPr>
          </a:p>
          <a:p>
            <a:pPr algn="r">
              <a:lnSpc>
                <a:spcPct val="90000"/>
              </a:lnSpc>
              <a:spcAft>
                <a:spcPts val="600"/>
              </a:spcAft>
            </a:pPr>
            <a:r>
              <a:rPr lang="en-US" sz="2400" dirty="0">
                <a:gradFill>
                  <a:gsLst>
                    <a:gs pos="2917">
                      <a:schemeClr val="tx1"/>
                    </a:gs>
                    <a:gs pos="30000">
                      <a:schemeClr val="tx1"/>
                    </a:gs>
                  </a:gsLst>
                  <a:lin ang="5400000" scaled="0"/>
                </a:gradFill>
              </a:rPr>
              <a:t>git checkout –b </a:t>
            </a:r>
            <a:r>
              <a:rPr lang="en-US" sz="2400" dirty="0" err="1">
                <a:gradFill>
                  <a:gsLst>
                    <a:gs pos="2917">
                      <a:schemeClr val="tx1"/>
                    </a:gs>
                    <a:gs pos="30000">
                      <a:schemeClr val="tx1"/>
                    </a:gs>
                  </a:gsLst>
                  <a:lin ang="5400000" scaled="0"/>
                </a:gradFill>
              </a:rPr>
              <a:t>feature_a</a:t>
            </a:r>
            <a:endParaRPr lang="en-US" sz="2400" dirty="0">
              <a:gradFill>
                <a:gsLst>
                  <a:gs pos="2917">
                    <a:schemeClr val="tx1"/>
                  </a:gs>
                  <a:gs pos="30000">
                    <a:schemeClr val="tx1"/>
                  </a:gs>
                </a:gsLst>
                <a:lin ang="5400000" scaled="0"/>
              </a:gradFill>
            </a:endParaRPr>
          </a:p>
        </p:txBody>
      </p:sp>
      <p:sp>
        <p:nvSpPr>
          <p:cNvPr id="27" name="TextBox 26">
            <a:extLst>
              <a:ext uri="{FF2B5EF4-FFF2-40B4-BE49-F238E27FC236}">
                <a16:creationId xmlns:a16="http://schemas.microsoft.com/office/drawing/2014/main" id="{016005C0-E67C-4098-A87D-A7C77C5A68E4}"/>
              </a:ext>
            </a:extLst>
          </p:cNvPr>
          <p:cNvSpPr txBox="1"/>
          <p:nvPr/>
        </p:nvSpPr>
        <p:spPr>
          <a:xfrm>
            <a:off x="7998994" y="4117049"/>
            <a:ext cx="3812006" cy="1446550"/>
          </a:xfrm>
          <a:prstGeom prst="rect">
            <a:avLst/>
          </a:prstGeom>
          <a:noFill/>
        </p:spPr>
        <p:txBody>
          <a:bodyPr wrap="non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git branch </a:t>
            </a:r>
            <a:r>
              <a:rPr lang="en-US" sz="2400" dirty="0" err="1">
                <a:gradFill>
                  <a:gsLst>
                    <a:gs pos="2917">
                      <a:schemeClr val="tx1"/>
                    </a:gs>
                    <a:gs pos="30000">
                      <a:schemeClr val="tx1"/>
                    </a:gs>
                  </a:gsLst>
                  <a:lin ang="5400000" scaled="0"/>
                </a:gradFill>
              </a:rPr>
              <a:t>feature_b</a:t>
            </a:r>
            <a:endParaRPr lang="en-US" sz="2400" dirty="0">
              <a:gradFill>
                <a:gsLst>
                  <a:gs pos="2917">
                    <a:schemeClr val="tx1"/>
                  </a:gs>
                  <a:gs pos="30000">
                    <a:schemeClr val="tx1"/>
                  </a:gs>
                </a:gsLst>
                <a:lin ang="5400000" scaled="0"/>
              </a:gradFill>
            </a:endParaRPr>
          </a:p>
          <a:p>
            <a:pPr algn="r">
              <a:lnSpc>
                <a:spcPct val="90000"/>
              </a:lnSpc>
              <a:spcAft>
                <a:spcPts val="600"/>
              </a:spcAft>
            </a:pPr>
            <a:r>
              <a:rPr lang="en-US" sz="2400" dirty="0">
                <a:gradFill>
                  <a:gsLst>
                    <a:gs pos="2917">
                      <a:schemeClr val="tx1"/>
                    </a:gs>
                    <a:gs pos="30000">
                      <a:schemeClr val="tx1"/>
                    </a:gs>
                  </a:gsLst>
                  <a:lin ang="5400000" scaled="0"/>
                </a:gradFill>
              </a:rPr>
              <a:t>git checkout </a:t>
            </a:r>
            <a:r>
              <a:rPr lang="en-US" sz="2400" dirty="0" err="1">
                <a:gradFill>
                  <a:gsLst>
                    <a:gs pos="2917">
                      <a:schemeClr val="tx1"/>
                    </a:gs>
                    <a:gs pos="30000">
                      <a:schemeClr val="tx1"/>
                    </a:gs>
                  </a:gsLst>
                  <a:lin ang="5400000" scaled="0"/>
                </a:gradFill>
              </a:rPr>
              <a:t>feature_b</a:t>
            </a:r>
            <a:endParaRPr lang="en-US" sz="2400" dirty="0">
              <a:gradFill>
                <a:gsLst>
                  <a:gs pos="2917">
                    <a:schemeClr val="tx1"/>
                  </a:gs>
                  <a:gs pos="30000">
                    <a:schemeClr val="tx1"/>
                  </a:gs>
                </a:gsLst>
                <a:lin ang="5400000" scaled="0"/>
              </a:gradFill>
            </a:endParaRPr>
          </a:p>
          <a:p>
            <a:pPr algn="r">
              <a:lnSpc>
                <a:spcPct val="90000"/>
              </a:lnSpc>
              <a:spcAft>
                <a:spcPts val="600"/>
              </a:spcAft>
            </a:pPr>
            <a:r>
              <a:rPr lang="en-US" sz="2400" dirty="0">
                <a:gradFill>
                  <a:gsLst>
                    <a:gs pos="2917">
                      <a:schemeClr val="tx1"/>
                    </a:gs>
                    <a:gs pos="30000">
                      <a:schemeClr val="tx1"/>
                    </a:gs>
                  </a:gsLst>
                  <a:lin ang="5400000" scaled="0"/>
                </a:gradFill>
              </a:rPr>
              <a:t>git checkout –b </a:t>
            </a:r>
            <a:r>
              <a:rPr lang="en-US" sz="2400" dirty="0" err="1">
                <a:gradFill>
                  <a:gsLst>
                    <a:gs pos="2917">
                      <a:schemeClr val="tx1"/>
                    </a:gs>
                    <a:gs pos="30000">
                      <a:schemeClr val="tx1"/>
                    </a:gs>
                  </a:gsLst>
                  <a:lin ang="5400000" scaled="0"/>
                </a:gradFill>
              </a:rPr>
              <a:t>feature_b</a:t>
            </a:r>
            <a:endParaRPr lang="en-US" sz="2400" dirty="0">
              <a:gradFill>
                <a:gsLst>
                  <a:gs pos="2917">
                    <a:schemeClr val="tx1"/>
                  </a:gs>
                  <a:gs pos="30000">
                    <a:schemeClr val="tx1"/>
                  </a:gs>
                </a:gsLst>
                <a:lin ang="5400000" scaled="0"/>
              </a:gradFill>
            </a:endParaRPr>
          </a:p>
        </p:txBody>
      </p:sp>
    </p:spTree>
    <p:custDataLst>
      <p:tags r:id="rId1"/>
    </p:custDataLst>
    <p:extLst>
      <p:ext uri="{BB962C8B-B14F-4D97-AF65-F5344CB8AC3E}">
        <p14:creationId xmlns:p14="http://schemas.microsoft.com/office/powerpoint/2010/main" val="33284671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500"/>
                            </p:stCondLst>
                            <p:childTnLst>
                              <p:par>
                                <p:cTn id="38" presetID="10" presetClass="entr" presetSubtype="0" fill="hold" grpId="0" nodeType="afterEffect">
                                  <p:stCondLst>
                                    <p:cond delay="20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par>
                          <p:cTn id="41" fill="hold">
                            <p:stCondLst>
                              <p:cond delay="3000"/>
                            </p:stCondLst>
                            <p:childTnLst>
                              <p:par>
                                <p:cTn id="42" presetID="10" presetClass="entr" presetSubtype="0" fill="hold" grpId="0" nodeType="afterEffect">
                                  <p:stCondLst>
                                    <p:cond delay="20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xEl>
                                              <p:pRg st="1" end="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2" grpId="0" animBg="1"/>
      <p:bldP spid="13" grpId="0" animBg="1"/>
      <p:bldP spid="14" grpId="0" animBg="1"/>
      <p:bldP spid="23" grpId="0" animBg="1"/>
      <p:bldP spid="24" grpId="0" animBg="1"/>
      <p:bldP spid="26" grpId="0" uiExpand="1" build="p"/>
      <p:bldP spid="27" grpId="0" uiExpand="1" build="p"/>
    </p:bldLst>
  </p:timing>
</p:sld>
</file>

<file path=ppt/slides/slide29.xml><?xml version="1.0" encoding="utf-8"?>
<p:sld xmlns:a16="http://schemas.microsoft.com/office/drawing/2014/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953E297-5A01-414A-8EE2-2008302661A0}"/>
              </a:ext>
            </a:extLst>
          </p:cNvPr>
          <p:cNvSpPr/>
          <p:nvPr/>
        </p:nvSpPr>
        <p:spPr bwMode="auto">
          <a:xfrm>
            <a:off x="1485898" y="2043657"/>
            <a:ext cx="10210801" cy="1311165"/>
          </a:xfrm>
          <a:prstGeom prst="rect">
            <a:avLst/>
          </a:prstGeom>
          <a:solidFill>
            <a:schemeClr val="lt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Team A</a:t>
            </a:r>
          </a:p>
        </p:txBody>
      </p:sp>
      <p:sp>
        <p:nvSpPr>
          <p:cNvPr id="22" name="Rectangle 21">
            <a:extLst>
              <a:ext uri="{FF2B5EF4-FFF2-40B4-BE49-F238E27FC236}">
                <a16:creationId xmlns:a16="http://schemas.microsoft.com/office/drawing/2014/main" id="{49694D16-4FFF-4DF1-8DFF-74F8639FC4C3}"/>
              </a:ext>
            </a:extLst>
          </p:cNvPr>
          <p:cNvSpPr/>
          <p:nvPr/>
        </p:nvSpPr>
        <p:spPr bwMode="auto">
          <a:xfrm>
            <a:off x="1485899" y="4206784"/>
            <a:ext cx="10105125" cy="1265110"/>
          </a:xfrm>
          <a:prstGeom prst="rect">
            <a:avLst/>
          </a:prstGeom>
          <a:solidFill>
            <a:srgbClr val="FFB90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Team B</a:t>
            </a:r>
          </a:p>
        </p:txBody>
      </p:sp>
      <p:sp>
        <p:nvSpPr>
          <p:cNvPr id="4" name="Title 3">
            <a:extLst>
              <a:ext uri="{FF2B5EF4-FFF2-40B4-BE49-F238E27FC236}">
                <a16:creationId xmlns:a16="http://schemas.microsoft.com/office/drawing/2014/main" id="{4454455B-A872-44D2-BE22-1517001CDA92}"/>
              </a:ext>
            </a:extLst>
          </p:cNvPr>
          <p:cNvSpPr>
            <a:spLocks noGrp="1"/>
          </p:cNvSpPr>
          <p:nvPr>
            <p:ph type="title"/>
          </p:nvPr>
        </p:nvSpPr>
        <p:spPr/>
        <p:txBody>
          <a:bodyPr/>
          <a:lstStyle/>
          <a:p>
            <a:r>
              <a:rPr lang="en-US"/>
              <a:t>Branching – merging cont.</a:t>
            </a:r>
            <a:endParaRPr lang="en-US" dirty="0"/>
          </a:p>
        </p:txBody>
      </p:sp>
      <p:sp>
        <p:nvSpPr>
          <p:cNvPr id="12" name="Speech Bubble: Rectangle 11">
            <a:extLst>
              <a:ext uri="{FF2B5EF4-FFF2-40B4-BE49-F238E27FC236}">
                <a16:creationId xmlns:a16="http://schemas.microsoft.com/office/drawing/2014/main" id="{1EE5C80A-18AF-4202-A9E9-7837BE549FE4}"/>
              </a:ext>
            </a:extLst>
          </p:cNvPr>
          <p:cNvSpPr/>
          <p:nvPr/>
        </p:nvSpPr>
        <p:spPr>
          <a:xfrm>
            <a:off x="266699" y="4436635"/>
            <a:ext cx="1098331" cy="1035268"/>
          </a:xfrm>
          <a:prstGeom prst="wedgeRectCallout">
            <a:avLst>
              <a:gd name="adj1" fmla="val -850"/>
              <a:gd name="adj2" fmla="val -103575"/>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Master Branch Commit</a:t>
            </a:r>
          </a:p>
        </p:txBody>
      </p:sp>
      <p:sp>
        <p:nvSpPr>
          <p:cNvPr id="13" name="Speech Bubble: Rectangle 12">
            <a:extLst>
              <a:ext uri="{FF2B5EF4-FFF2-40B4-BE49-F238E27FC236}">
                <a16:creationId xmlns:a16="http://schemas.microsoft.com/office/drawing/2014/main" id="{C90CA1EA-BEB4-49E6-8AB3-AE4F938BF724}"/>
              </a:ext>
            </a:extLst>
          </p:cNvPr>
          <p:cNvSpPr/>
          <p:nvPr/>
        </p:nvSpPr>
        <p:spPr>
          <a:xfrm>
            <a:off x="3827968" y="5690027"/>
            <a:ext cx="1835449" cy="723635"/>
          </a:xfrm>
          <a:prstGeom prst="wedgeRectCallout">
            <a:avLst>
              <a:gd name="adj1" fmla="val 43721"/>
              <a:gd name="adj2" fmla="val -148074"/>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Branch B Commits</a:t>
            </a:r>
          </a:p>
        </p:txBody>
      </p:sp>
      <p:cxnSp>
        <p:nvCxnSpPr>
          <p:cNvPr id="8" name="Straight Arrow Connector 7">
            <a:extLst>
              <a:ext uri="{FF2B5EF4-FFF2-40B4-BE49-F238E27FC236}">
                <a16:creationId xmlns:a16="http://schemas.microsoft.com/office/drawing/2014/main" id="{E08F77A0-9E25-46FE-AFA1-FF4AA40BB856}"/>
              </a:ext>
            </a:extLst>
          </p:cNvPr>
          <p:cNvCxnSpPr/>
          <p:nvPr/>
        </p:nvCxnSpPr>
        <p:spPr>
          <a:xfrm>
            <a:off x="419098" y="3872455"/>
            <a:ext cx="10896601"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0BCE0F7E-153D-4360-A6B9-CCCD4DE68AE9}"/>
              </a:ext>
            </a:extLst>
          </p:cNvPr>
          <p:cNvSpPr/>
          <p:nvPr/>
        </p:nvSpPr>
        <p:spPr>
          <a:xfrm>
            <a:off x="3827968" y="1222213"/>
            <a:ext cx="1931599" cy="716482"/>
          </a:xfrm>
          <a:prstGeom prst="wedgeRectCallout">
            <a:avLst>
              <a:gd name="adj1" fmla="val 47671"/>
              <a:gd name="adj2" fmla="val 13961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Feature Branch 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prstClr val="white"/>
                </a:solidFill>
                <a:latin typeface="Segoe UI" panose="020B0502040204020203" pitchFamily="34" charset="0"/>
              </a:rPr>
              <a:t>Commits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ndParaRPr>
          </a:p>
        </p:txBody>
      </p:sp>
      <p:cxnSp>
        <p:nvCxnSpPr>
          <p:cNvPr id="10" name="Straight Connector 9">
            <a:extLst>
              <a:ext uri="{FF2B5EF4-FFF2-40B4-BE49-F238E27FC236}">
                <a16:creationId xmlns:a16="http://schemas.microsoft.com/office/drawing/2014/main" id="{CB3C5D5A-C495-4CBE-B718-6AB09E360CF0}"/>
              </a:ext>
            </a:extLst>
          </p:cNvPr>
          <p:cNvCxnSpPr/>
          <p:nvPr/>
        </p:nvCxnSpPr>
        <p:spPr>
          <a:xfrm flipV="1">
            <a:off x="1714499" y="2577055"/>
            <a:ext cx="1143000" cy="129540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18E381-3F97-4F30-BDFD-7ADB9C1A7E90}"/>
              </a:ext>
            </a:extLst>
          </p:cNvPr>
          <p:cNvCxnSpPr>
            <a:cxnSpLocks/>
          </p:cNvCxnSpPr>
          <p:nvPr/>
        </p:nvCxnSpPr>
        <p:spPr>
          <a:xfrm>
            <a:off x="1714499" y="3872455"/>
            <a:ext cx="1143000" cy="106691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A24C58-DD1B-4E7F-8775-D9BEAC5783A5}"/>
              </a:ext>
            </a:extLst>
          </p:cNvPr>
          <p:cNvCxnSpPr>
            <a:cxnSpLocks/>
          </p:cNvCxnSpPr>
          <p:nvPr/>
        </p:nvCxnSpPr>
        <p:spPr>
          <a:xfrm>
            <a:off x="2857499" y="2584376"/>
            <a:ext cx="4419600" cy="7321"/>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B0658F-7DFC-4C8F-BAE0-5D0950828929}"/>
              </a:ext>
            </a:extLst>
          </p:cNvPr>
          <p:cNvCxnSpPr>
            <a:cxnSpLocks/>
          </p:cNvCxnSpPr>
          <p:nvPr/>
        </p:nvCxnSpPr>
        <p:spPr>
          <a:xfrm>
            <a:off x="2818209" y="4930810"/>
            <a:ext cx="4916090" cy="17112"/>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FCFA902-1CCC-4E45-B228-A1D51E0D3825}"/>
              </a:ext>
            </a:extLst>
          </p:cNvPr>
          <p:cNvSpPr txBox="1"/>
          <p:nvPr/>
        </p:nvSpPr>
        <p:spPr>
          <a:xfrm>
            <a:off x="4476190" y="2778597"/>
            <a:ext cx="3011017"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git merge </a:t>
            </a:r>
            <a:r>
              <a:rPr lang="en-US" sz="2400" dirty="0" err="1">
                <a:gradFill>
                  <a:gsLst>
                    <a:gs pos="2917">
                      <a:schemeClr val="tx1"/>
                    </a:gs>
                    <a:gs pos="30000">
                      <a:schemeClr val="tx1"/>
                    </a:gs>
                  </a:gsLst>
                  <a:lin ang="5400000" scaled="0"/>
                </a:gradFill>
              </a:rPr>
              <a:t>feature_a</a:t>
            </a:r>
            <a:endParaRPr lang="en-US" sz="2400" dirty="0">
              <a:gradFill>
                <a:gsLst>
                  <a:gs pos="2917">
                    <a:schemeClr val="tx1"/>
                  </a:gs>
                  <a:gs pos="30000">
                    <a:schemeClr val="tx1"/>
                  </a:gs>
                </a:gsLst>
                <a:lin ang="5400000" scaled="0"/>
              </a:gradFill>
            </a:endParaRPr>
          </a:p>
        </p:txBody>
      </p:sp>
      <p:sp>
        <p:nvSpPr>
          <p:cNvPr id="27" name="TextBox 26">
            <a:extLst>
              <a:ext uri="{FF2B5EF4-FFF2-40B4-BE49-F238E27FC236}">
                <a16:creationId xmlns:a16="http://schemas.microsoft.com/office/drawing/2014/main" id="{016005C0-E67C-4098-A87D-A7C77C5A68E4}"/>
              </a:ext>
            </a:extLst>
          </p:cNvPr>
          <p:cNvSpPr txBox="1"/>
          <p:nvPr/>
        </p:nvSpPr>
        <p:spPr>
          <a:xfrm>
            <a:off x="5759569" y="4947922"/>
            <a:ext cx="3035062"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git merge </a:t>
            </a:r>
            <a:r>
              <a:rPr lang="en-US" sz="2400" dirty="0" err="1">
                <a:gradFill>
                  <a:gsLst>
                    <a:gs pos="2917">
                      <a:schemeClr val="tx1"/>
                    </a:gs>
                    <a:gs pos="30000">
                      <a:schemeClr val="tx1"/>
                    </a:gs>
                  </a:gsLst>
                  <a:lin ang="5400000" scaled="0"/>
                </a:gradFill>
              </a:rPr>
              <a:t>feature_b</a:t>
            </a:r>
            <a:endParaRPr lang="en-US" sz="2400" dirty="0">
              <a:gradFill>
                <a:gsLst>
                  <a:gs pos="2917">
                    <a:schemeClr val="tx1"/>
                  </a:gs>
                  <a:gs pos="30000">
                    <a:schemeClr val="tx1"/>
                  </a:gs>
                </a:gsLst>
                <a:lin ang="5400000" scaled="0"/>
              </a:gradFill>
            </a:endParaRPr>
          </a:p>
        </p:txBody>
      </p:sp>
      <p:cxnSp>
        <p:nvCxnSpPr>
          <p:cNvPr id="17" name="Straight Connector 16">
            <a:extLst>
              <a:ext uri="{FF2B5EF4-FFF2-40B4-BE49-F238E27FC236}">
                <a16:creationId xmlns:a16="http://schemas.microsoft.com/office/drawing/2014/main" id="{FE144206-BBF3-484D-807E-B505C0B88E1C}"/>
              </a:ext>
            </a:extLst>
          </p:cNvPr>
          <p:cNvCxnSpPr>
            <a:cxnSpLocks/>
          </p:cNvCxnSpPr>
          <p:nvPr/>
        </p:nvCxnSpPr>
        <p:spPr>
          <a:xfrm flipV="1">
            <a:off x="7734299" y="3902661"/>
            <a:ext cx="1524000" cy="1045260"/>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8F8D185-82AF-425F-9E06-14A5E0E948DD}"/>
              </a:ext>
            </a:extLst>
          </p:cNvPr>
          <p:cNvCxnSpPr>
            <a:cxnSpLocks/>
          </p:cNvCxnSpPr>
          <p:nvPr/>
        </p:nvCxnSpPr>
        <p:spPr>
          <a:xfrm>
            <a:off x="7277099" y="2591696"/>
            <a:ext cx="1143000" cy="1250554"/>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Checkmark">
            <a:extLst>
              <a:ext uri="{FF2B5EF4-FFF2-40B4-BE49-F238E27FC236}">
                <a16:creationId xmlns:a16="http://schemas.microsoft.com/office/drawing/2014/main" id="{22D5097A-01C4-40D6-84BD-CF13C06025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96299" y="2748424"/>
            <a:ext cx="914400" cy="914400"/>
          </a:xfrm>
          <a:prstGeom prst="rect">
            <a:avLst/>
          </a:prstGeom>
        </p:spPr>
      </p:pic>
      <p:sp>
        <p:nvSpPr>
          <p:cNvPr id="30" name="TextBox 29">
            <a:extLst>
              <a:ext uri="{FF2B5EF4-FFF2-40B4-BE49-F238E27FC236}">
                <a16:creationId xmlns:a16="http://schemas.microsoft.com/office/drawing/2014/main" id="{7E6C823C-DB1E-4770-B4ED-892877B54352}"/>
              </a:ext>
            </a:extLst>
          </p:cNvPr>
          <p:cNvSpPr txBox="1"/>
          <p:nvPr/>
        </p:nvSpPr>
        <p:spPr>
          <a:xfrm>
            <a:off x="9268482" y="2945762"/>
            <a:ext cx="26568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Conflicts flagged</a:t>
            </a:r>
          </a:p>
        </p:txBody>
      </p:sp>
    </p:spTree>
    <p:custDataLst>
      <p:tags r:id="rId1"/>
    </p:custDataLst>
    <p:extLst>
      <p:ext uri="{BB962C8B-B14F-4D97-AF65-F5344CB8AC3E}">
        <p14:creationId xmlns:p14="http://schemas.microsoft.com/office/powerpoint/2010/main" val="3137717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childTnLst>
                                </p:cTn>
                              </p:par>
                              <p:par>
                                <p:cTn id="41" presetID="10"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xEl>
                                              <p:pRg st="0" end="0"/>
                                            </p:txEl>
                                          </p:spTgt>
                                        </p:tgtEl>
                                        <p:attrNameLst>
                                          <p:attrName>style.visibility</p:attrName>
                                        </p:attrNameLst>
                                      </p:cBhvr>
                                      <p:to>
                                        <p:strVal val="visible"/>
                                      </p:to>
                                    </p:se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00"/>
                            </p:stCondLst>
                            <p:childTnLst>
                              <p:par>
                                <p:cTn id="52" presetID="10" presetClass="entr" presetSubtype="0" fill="hold" grpId="0" nodeType="afterEffect">
                                  <p:stCondLst>
                                    <p:cond delay="100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100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2" grpId="0" animBg="1"/>
      <p:bldP spid="13" grpId="0" animBg="1"/>
      <p:bldP spid="14" grpId="0" animBg="1"/>
      <p:bldP spid="26" grpId="0" uiExpand="1" build="p"/>
      <p:bldP spid="27" grpId="0" uiExpand="1" build="p"/>
      <p:bldP spid="30" grpId="0"/>
    </p:bldLst>
  </p:timing>
</p:sld>
</file>

<file path=ppt/slides/slide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Push/Pull</a:t>
            </a:r>
            <a:endParaRPr lang="en-US" dirty="0"/>
          </a:p>
        </p:txBody>
      </p:sp>
    </p:spTree>
    <p:custDataLst>
      <p:tags r:id="rId1"/>
    </p:custDataLst>
    <p:extLst>
      <p:ext uri="{BB962C8B-B14F-4D97-AF65-F5344CB8AC3E}">
        <p14:creationId xmlns:p14="http://schemas.microsoft.com/office/powerpoint/2010/main" val="3948870281"/>
      </p:ext>
    </p:extLst>
  </p:cSld>
  <p:clrMapOvr>
    <a:masterClrMapping/>
  </p:clrMapOvr>
  <p:transition spd="slow"/>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B0BCBE-412F-4A8F-97D1-A5DB7BBC1499}"/>
              </a:ext>
            </a:extLst>
          </p:cNvPr>
          <p:cNvSpPr>
            <a:spLocks noGrp="1"/>
          </p:cNvSpPr>
          <p:nvPr>
            <p:ph type="title"/>
          </p:nvPr>
        </p:nvSpPr>
        <p:spPr/>
        <p:txBody>
          <a:bodyPr/>
          <a:lstStyle/>
          <a:p>
            <a:r>
              <a:rPr lang="en-US"/>
              <a:t>New branch</a:t>
            </a:r>
            <a:endParaRPr lang="en-US" dirty="0"/>
          </a:p>
        </p:txBody>
      </p:sp>
      <p:sp>
        <p:nvSpPr>
          <p:cNvPr id="2" name="Text Placeholder 1">
            <a:extLst>
              <a:ext uri="{FF2B5EF4-FFF2-40B4-BE49-F238E27FC236}">
                <a16:creationId xmlns:a16="http://schemas.microsoft.com/office/drawing/2014/main" id="{049C90E9-D8FF-43E0-853A-9E7F1DB47F14}"/>
              </a:ext>
            </a:extLst>
          </p:cNvPr>
          <p:cNvSpPr>
            <a:spLocks noGrp="1"/>
          </p:cNvSpPr>
          <p:nvPr>
            <p:ph sz="quarter" idx="13"/>
          </p:nvPr>
        </p:nvSpPr>
        <p:spPr/>
        <p:txBody>
          <a:bodyPr/>
          <a:lstStyle/>
          <a:p>
            <a:r>
              <a:rPr lang="en-US" dirty="0"/>
              <a:t>Add a new branch – git branch &lt;&lt;branch name&gt;&gt; </a:t>
            </a:r>
          </a:p>
          <a:p>
            <a:r>
              <a:rPr lang="en-US" dirty="0"/>
              <a:t>git checkout &lt;&lt;branch name&gt;&gt;</a:t>
            </a:r>
          </a:p>
          <a:p>
            <a:endParaRPr lang="en-US" dirty="0"/>
          </a:p>
          <a:p>
            <a:endParaRPr lang="en-US" dirty="0"/>
          </a:p>
          <a:p>
            <a:endParaRPr lang="en-US" dirty="0"/>
          </a:p>
          <a:p>
            <a:r>
              <a:rPr lang="en-US" dirty="0"/>
              <a:t>Create and switch to – git checkout –b &lt;&lt;</a:t>
            </a:r>
            <a:r>
              <a:rPr lang="en-US" dirty="0" err="1"/>
              <a:t>branchname</a:t>
            </a:r>
            <a:r>
              <a:rPr lang="en-US" dirty="0"/>
              <a:t>&gt;&gt;</a:t>
            </a:r>
          </a:p>
          <a:p>
            <a:endParaRPr lang="en-US" dirty="0"/>
          </a:p>
          <a:p>
            <a:endParaRPr lang="en-US" dirty="0"/>
          </a:p>
        </p:txBody>
      </p:sp>
      <p:graphicFrame>
        <p:nvGraphicFramePr>
          <p:cNvPr id="6" name="Table 5">
            <a:extLst>
              <a:ext uri="{FF2B5EF4-FFF2-40B4-BE49-F238E27FC236}">
                <a16:creationId xmlns:a16="http://schemas.microsoft.com/office/drawing/2014/main" id="{E7CA747D-5326-4823-BE21-B1B45FC4CF9D}"/>
              </a:ext>
            </a:extLst>
          </p:cNvPr>
          <p:cNvGraphicFramePr>
            <a:graphicFrameLocks noGrp="1"/>
          </p:cNvGraphicFramePr>
          <p:nvPr>
            <p:extLst>
              <p:ext uri="{D42A27DB-BD31-4B8C-83A1-F6EECF244321}">
                <p14:modId xmlns:p14="http://schemas.microsoft.com/office/powerpoint/2010/main" val="3304096393"/>
              </p:ext>
            </p:extLst>
          </p:nvPr>
        </p:nvGraphicFramePr>
        <p:xfrm>
          <a:off x="655638" y="4751720"/>
          <a:ext cx="10880725" cy="887366"/>
        </p:xfrm>
        <a:graphic>
          <a:graphicData uri="http://schemas.openxmlformats.org/drawingml/2006/table">
            <a:tbl>
              <a:tblPr firstRow="1" bandRow="1"/>
              <a:tblGrid>
                <a:gridCol w="10880725">
                  <a:extLst>
                    <a:ext uri="{9D8B030D-6E8A-4147-A177-3AD203B41FA5}">
                      <a16:colId xmlns:a16="http://schemas.microsoft.com/office/drawing/2014/main" val="3551726847"/>
                    </a:ext>
                  </a:extLst>
                </a:gridCol>
              </a:tblGrid>
              <a:tr h="8873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chemeClr val="lt1"/>
                          </a:solidFill>
                          <a:latin typeface="Lucida Console" panose="020B0609040504020204" pitchFamily="49" charset="0"/>
                        </a:rPr>
                        <a:t>PS c:\MyNewRepository&gt; </a:t>
                      </a:r>
                      <a:r>
                        <a:rPr lang="en-AU" sz="1800" dirty="0">
                          <a:solidFill>
                            <a:srgbClr val="FEF000"/>
                          </a:solidFill>
                          <a:latin typeface="Lucida Console" panose="020B0609040504020204" pitchFamily="49" charset="0"/>
                        </a:rPr>
                        <a:t>git</a:t>
                      </a:r>
                      <a:r>
                        <a:rPr lang="en-AU" sz="1800" dirty="0">
                          <a:solidFill>
                            <a:schemeClr val="lt1"/>
                          </a:solidFill>
                          <a:latin typeface="Lucida Console" panose="020B0609040504020204" pitchFamily="49" charset="0"/>
                        </a:rPr>
                        <a:t> checkout </a:t>
                      </a:r>
                      <a:r>
                        <a:rPr lang="en-AU" sz="1800" dirty="0">
                          <a:solidFill>
                            <a:schemeClr val="bg1"/>
                          </a:solidFill>
                          <a:latin typeface="Lucida Console" panose="020B0609040504020204" pitchFamily="49" charset="0"/>
                        </a:rPr>
                        <a:t>–b </a:t>
                      </a:r>
                      <a:r>
                        <a:rPr lang="en-AU" sz="1800" dirty="0">
                          <a:solidFill>
                            <a:schemeClr val="lt1"/>
                          </a:solidFill>
                          <a:latin typeface="Lucida Console" panose="020B0609040504020204" pitchFamily="49" charset="0"/>
                        </a:rPr>
                        <a:t>dev</a:t>
                      </a:r>
                    </a:p>
                    <a:p>
                      <a:r>
                        <a:rPr lang="en-AU" sz="1800" dirty="0">
                          <a:solidFill>
                            <a:schemeClr val="lt1"/>
                          </a:solidFill>
                          <a:latin typeface="Lucida Console" panose="020B0609040504020204" pitchFamily="49" charset="0"/>
                        </a:rPr>
                        <a:t>Switched to a new branch ‘dev’</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01353906"/>
                  </a:ext>
                </a:extLst>
              </a:tr>
            </a:tbl>
          </a:graphicData>
        </a:graphic>
      </p:graphicFrame>
      <p:graphicFrame>
        <p:nvGraphicFramePr>
          <p:cNvPr id="7" name="Table 6">
            <a:extLst>
              <a:ext uri="{FF2B5EF4-FFF2-40B4-BE49-F238E27FC236}">
                <a16:creationId xmlns:a16="http://schemas.microsoft.com/office/drawing/2014/main" id="{9DDA1307-FA46-4E67-9FCE-87C147B84C25}"/>
              </a:ext>
            </a:extLst>
          </p:cNvPr>
          <p:cNvGraphicFramePr>
            <a:graphicFrameLocks noGrp="1"/>
          </p:cNvGraphicFramePr>
          <p:nvPr>
            <p:extLst>
              <p:ext uri="{D42A27DB-BD31-4B8C-83A1-F6EECF244321}">
                <p14:modId xmlns:p14="http://schemas.microsoft.com/office/powerpoint/2010/main" val="318409053"/>
              </p:ext>
            </p:extLst>
          </p:nvPr>
        </p:nvGraphicFramePr>
        <p:xfrm>
          <a:off x="655638" y="2391565"/>
          <a:ext cx="10880725" cy="914400"/>
        </p:xfrm>
        <a:graphic>
          <a:graphicData uri="http://schemas.openxmlformats.org/drawingml/2006/table">
            <a:tbl>
              <a:tblPr firstRow="1" bandRow="1"/>
              <a:tblGrid>
                <a:gridCol w="10880725">
                  <a:extLst>
                    <a:ext uri="{9D8B030D-6E8A-4147-A177-3AD203B41FA5}">
                      <a16:colId xmlns:a16="http://schemas.microsoft.com/office/drawing/2014/main" val="3551726847"/>
                    </a:ext>
                  </a:extLst>
                </a:gridCol>
              </a:tblGrid>
              <a:tr h="8873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chemeClr val="lt1"/>
                          </a:solidFill>
                          <a:latin typeface="Lucida Console" panose="020B0609040504020204" pitchFamily="49" charset="0"/>
                        </a:rPr>
                        <a:t>PS c:\MyNewRepository&gt; </a:t>
                      </a:r>
                      <a:r>
                        <a:rPr lang="en-AU" sz="1800" dirty="0">
                          <a:solidFill>
                            <a:srgbClr val="FEF000"/>
                          </a:solidFill>
                          <a:latin typeface="Lucida Console" panose="020B0609040504020204" pitchFamily="49" charset="0"/>
                        </a:rPr>
                        <a:t>git</a:t>
                      </a:r>
                      <a:r>
                        <a:rPr lang="en-AU" sz="1800" dirty="0">
                          <a:solidFill>
                            <a:schemeClr val="lt1"/>
                          </a:solidFill>
                          <a:latin typeface="Lucida Console" panose="020B0609040504020204" pitchFamily="49" charset="0"/>
                        </a:rPr>
                        <a:t> branch</a:t>
                      </a:r>
                      <a:r>
                        <a:rPr lang="en-AU" sz="1800" dirty="0">
                          <a:solidFill>
                            <a:schemeClr val="tx1"/>
                          </a:solidFill>
                          <a:latin typeface="Lucida Console" panose="020B0609040504020204" pitchFamily="49" charset="0"/>
                        </a:rPr>
                        <a:t> </a:t>
                      </a:r>
                      <a:r>
                        <a:rPr lang="en-AU" sz="1800" dirty="0">
                          <a:solidFill>
                            <a:schemeClr val="lt1"/>
                          </a:solidFill>
                          <a:latin typeface="Lucida Console" panose="020B0609040504020204" pitchFamily="49" charset="0"/>
                        </a:rPr>
                        <a:t>dev</a:t>
                      </a:r>
                    </a:p>
                    <a:p>
                      <a:pPr marL="0" marR="0" lvl="0" indent="0" algn="l" defTabSz="914367" rtl="0" eaLnBrk="1" fontAlgn="auto" latinLnBrk="0" hangingPunct="1">
                        <a:lnSpc>
                          <a:spcPct val="100000"/>
                        </a:lnSpc>
                        <a:spcBef>
                          <a:spcPts val="0"/>
                        </a:spcBef>
                        <a:spcAft>
                          <a:spcPts val="0"/>
                        </a:spcAft>
                        <a:buClrTx/>
                        <a:buSzTx/>
                        <a:buFontTx/>
                        <a:buNone/>
                        <a:tabLst/>
                        <a:defRPr/>
                      </a:pPr>
                      <a:r>
                        <a:rPr lang="en-AU" sz="1800" dirty="0">
                          <a:solidFill>
                            <a:schemeClr val="lt1"/>
                          </a:solidFill>
                          <a:latin typeface="Lucida Console" panose="020B0609040504020204" pitchFamily="49" charset="0"/>
                        </a:rPr>
                        <a:t>PS c:\MyNewRepository&gt; </a:t>
                      </a:r>
                      <a:r>
                        <a:rPr lang="en-AU" sz="1800" dirty="0">
                          <a:solidFill>
                            <a:srgbClr val="FEF000"/>
                          </a:solidFill>
                          <a:latin typeface="Lucida Console" panose="020B0609040504020204" pitchFamily="49" charset="0"/>
                        </a:rPr>
                        <a:t>git</a:t>
                      </a:r>
                      <a:r>
                        <a:rPr lang="en-AU" sz="1800" dirty="0">
                          <a:solidFill>
                            <a:schemeClr val="lt1"/>
                          </a:solidFill>
                          <a:latin typeface="Lucida Console" panose="020B0609040504020204" pitchFamily="49" charset="0"/>
                        </a:rPr>
                        <a:t> checkout</a:t>
                      </a:r>
                      <a:r>
                        <a:rPr lang="en-AU" sz="1800" dirty="0">
                          <a:solidFill>
                            <a:schemeClr val="tx1"/>
                          </a:solidFill>
                          <a:latin typeface="Lucida Console" panose="020B0609040504020204" pitchFamily="49" charset="0"/>
                        </a:rPr>
                        <a:t> </a:t>
                      </a:r>
                      <a:r>
                        <a:rPr lang="en-AU" sz="1800" dirty="0">
                          <a:solidFill>
                            <a:schemeClr val="lt1"/>
                          </a:solidFill>
                          <a:latin typeface="Lucida Console" panose="020B0609040504020204" pitchFamily="49" charset="0"/>
                        </a:rPr>
                        <a:t>dev</a:t>
                      </a:r>
                    </a:p>
                    <a:p>
                      <a:r>
                        <a:rPr lang="en-AU" sz="1800" dirty="0">
                          <a:solidFill>
                            <a:schemeClr val="lt1"/>
                          </a:solidFill>
                          <a:latin typeface="Lucida Console" panose="020B0609040504020204" pitchFamily="49" charset="0"/>
                        </a:rPr>
                        <a:t>Switched to a new branch ‘dev’</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01353906"/>
                  </a:ext>
                </a:extLst>
              </a:tr>
            </a:tbl>
          </a:graphicData>
        </a:graphic>
      </p:graphicFrame>
    </p:spTree>
    <p:custDataLst>
      <p:tags r:id="rId1"/>
    </p:custDataLst>
    <p:extLst>
      <p:ext uri="{BB962C8B-B14F-4D97-AF65-F5344CB8AC3E}">
        <p14:creationId xmlns:p14="http://schemas.microsoft.com/office/powerpoint/2010/main" val="686754005"/>
      </p:ext>
    </p:extLst>
  </p:cSld>
  <p:clrMapOvr>
    <a:masterClrMapping/>
  </p:clrMapOvr>
  <p:transition spd="slow"/>
</p:sld>
</file>

<file path=ppt/slides/slide3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915702-77A4-4039-880F-C05F7BE49EA5}"/>
              </a:ext>
            </a:extLst>
          </p:cNvPr>
          <p:cNvSpPr>
            <a:spLocks noGrp="1"/>
          </p:cNvSpPr>
          <p:nvPr>
            <p:ph type="title"/>
          </p:nvPr>
        </p:nvSpPr>
        <p:spPr/>
        <p:txBody>
          <a:bodyPr/>
          <a:lstStyle/>
          <a:p>
            <a:r>
              <a:rPr lang="en-US"/>
              <a:t>Viewing branches</a:t>
            </a:r>
            <a:endParaRPr lang="en-US" dirty="0"/>
          </a:p>
        </p:txBody>
      </p:sp>
      <p:sp>
        <p:nvSpPr>
          <p:cNvPr id="2" name="Text Placeholder 1">
            <a:extLst>
              <a:ext uri="{FF2B5EF4-FFF2-40B4-BE49-F238E27FC236}">
                <a16:creationId xmlns:a16="http://schemas.microsoft.com/office/drawing/2014/main" id="{17CF7CF9-A02E-4AC7-93E5-65C3DC35E743}"/>
              </a:ext>
            </a:extLst>
          </p:cNvPr>
          <p:cNvSpPr>
            <a:spLocks noGrp="1"/>
          </p:cNvSpPr>
          <p:nvPr>
            <p:ph sz="quarter" idx="13"/>
          </p:nvPr>
        </p:nvSpPr>
        <p:spPr/>
        <p:txBody>
          <a:bodyPr/>
          <a:lstStyle/>
          <a:p>
            <a:r>
              <a:rPr lang="en-US" dirty="0"/>
              <a:t>View all local branches – git branch</a:t>
            </a:r>
          </a:p>
          <a:p>
            <a:endParaRPr lang="en-US" dirty="0"/>
          </a:p>
          <a:p>
            <a:endParaRPr lang="en-US" dirty="0"/>
          </a:p>
          <a:p>
            <a:endParaRPr lang="en-US" dirty="0"/>
          </a:p>
          <a:p>
            <a:r>
              <a:rPr lang="en-US" dirty="0"/>
              <a:t>View local and remote branches</a:t>
            </a:r>
          </a:p>
          <a:p>
            <a:endParaRPr lang="en-US" dirty="0"/>
          </a:p>
        </p:txBody>
      </p:sp>
      <p:graphicFrame>
        <p:nvGraphicFramePr>
          <p:cNvPr id="6" name="Table 5">
            <a:extLst>
              <a:ext uri="{FF2B5EF4-FFF2-40B4-BE49-F238E27FC236}">
                <a16:creationId xmlns:a16="http://schemas.microsoft.com/office/drawing/2014/main" id="{DA2E7990-9CFE-46A4-A85A-0F805C23FAFF}"/>
              </a:ext>
            </a:extLst>
          </p:cNvPr>
          <p:cNvGraphicFramePr>
            <a:graphicFrameLocks noGrp="1"/>
          </p:cNvGraphicFramePr>
          <p:nvPr>
            <p:extLst>
              <p:ext uri="{D42A27DB-BD31-4B8C-83A1-F6EECF244321}">
                <p14:modId xmlns:p14="http://schemas.microsoft.com/office/powerpoint/2010/main" val="1475292312"/>
              </p:ext>
            </p:extLst>
          </p:nvPr>
        </p:nvGraphicFramePr>
        <p:xfrm>
          <a:off x="655638" y="3937701"/>
          <a:ext cx="10880725" cy="1362085"/>
        </p:xfrm>
        <a:graphic>
          <a:graphicData uri="http://schemas.openxmlformats.org/drawingml/2006/table">
            <a:tbl>
              <a:tblPr firstRow="1" bandRow="1"/>
              <a:tblGrid>
                <a:gridCol w="10880725">
                  <a:extLst>
                    <a:ext uri="{9D8B030D-6E8A-4147-A177-3AD203B41FA5}">
                      <a16:colId xmlns:a16="http://schemas.microsoft.com/office/drawing/2014/main" val="3551726847"/>
                    </a:ext>
                  </a:extLst>
                </a:gridCol>
              </a:tblGrid>
              <a:tr h="1362085">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chemeClr val="lt1"/>
                          </a:solidFill>
                          <a:latin typeface="Lucida Console" panose="020B0609040504020204" pitchFamily="49" charset="0"/>
                        </a:rPr>
                        <a:t>PS c:\MyNewRepository&gt; </a:t>
                      </a:r>
                      <a:r>
                        <a:rPr lang="en-AU" sz="1800" dirty="0">
                          <a:solidFill>
                            <a:srgbClr val="FEF000"/>
                          </a:solidFill>
                          <a:latin typeface="Lucida Console" panose="020B0609040504020204" pitchFamily="49" charset="0"/>
                        </a:rPr>
                        <a:t>git</a:t>
                      </a:r>
                      <a:r>
                        <a:rPr lang="en-AU" sz="1800" dirty="0">
                          <a:solidFill>
                            <a:schemeClr val="lt1"/>
                          </a:solidFill>
                          <a:latin typeface="Lucida Console" panose="020B0609040504020204" pitchFamily="49" charset="0"/>
                        </a:rPr>
                        <a:t> branch --all</a:t>
                      </a:r>
                    </a:p>
                    <a:p>
                      <a:r>
                        <a:rPr lang="en-AU" sz="1800" dirty="0">
                          <a:solidFill>
                            <a:schemeClr val="lt1"/>
                          </a:solidFill>
                          <a:latin typeface="Lucida Console" panose="020B0609040504020204" pitchFamily="49" charset="0"/>
                        </a:rPr>
                        <a:t>* </a:t>
                      </a:r>
                      <a:r>
                        <a:rPr lang="en-AU" sz="1800" dirty="0">
                          <a:solidFill>
                            <a:srgbClr val="9BF00B"/>
                          </a:solidFill>
                          <a:latin typeface="Lucida Console" panose="020B0609040504020204" pitchFamily="49" charset="0"/>
                        </a:rPr>
                        <a:t>dev</a:t>
                      </a:r>
                    </a:p>
                    <a:p>
                      <a:r>
                        <a:rPr lang="en-AU" sz="1800" dirty="0">
                          <a:solidFill>
                            <a:schemeClr val="lt1"/>
                          </a:solidFill>
                          <a:latin typeface="Lucida Console" panose="020B0609040504020204" pitchFamily="49" charset="0"/>
                        </a:rPr>
                        <a:t>  master</a:t>
                      </a:r>
                      <a:endParaRPr lang="en-AU" sz="1800" dirty="0">
                        <a:solidFill>
                          <a:srgbClr val="9BF00B"/>
                        </a:solidFill>
                        <a:latin typeface="Lucida Console" panose="020B0609040504020204" pitchFamily="49" charset="0"/>
                      </a:endParaRPr>
                    </a:p>
                    <a:p>
                      <a:r>
                        <a:rPr lang="en-AU" sz="1800" dirty="0">
                          <a:solidFill>
                            <a:schemeClr val="lt1"/>
                          </a:solidFill>
                          <a:latin typeface="Lucida Console" panose="020B0609040504020204" pitchFamily="49" charset="0"/>
                        </a:rPr>
                        <a:t>  </a:t>
                      </a:r>
                      <a:r>
                        <a:rPr lang="en-AU" sz="1800" dirty="0">
                          <a:solidFill>
                            <a:srgbClr val="FF4500"/>
                          </a:solidFill>
                          <a:latin typeface="Lucida Console" panose="020B0609040504020204" pitchFamily="49" charset="0"/>
                        </a:rPr>
                        <a:t>remotes/origin/master</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01353906"/>
                  </a:ext>
                </a:extLst>
              </a:tr>
            </a:tbl>
          </a:graphicData>
        </a:graphic>
      </p:graphicFrame>
      <p:graphicFrame>
        <p:nvGraphicFramePr>
          <p:cNvPr id="7" name="Table 6">
            <a:extLst>
              <a:ext uri="{FF2B5EF4-FFF2-40B4-BE49-F238E27FC236}">
                <a16:creationId xmlns:a16="http://schemas.microsoft.com/office/drawing/2014/main" id="{2655F3AA-997C-4CBF-85AF-784F6A5A08CE}"/>
              </a:ext>
            </a:extLst>
          </p:cNvPr>
          <p:cNvGraphicFramePr>
            <a:graphicFrameLocks noGrp="1"/>
          </p:cNvGraphicFramePr>
          <p:nvPr>
            <p:extLst>
              <p:ext uri="{D42A27DB-BD31-4B8C-83A1-F6EECF244321}">
                <p14:modId xmlns:p14="http://schemas.microsoft.com/office/powerpoint/2010/main" val="1704480598"/>
              </p:ext>
            </p:extLst>
          </p:nvPr>
        </p:nvGraphicFramePr>
        <p:xfrm>
          <a:off x="655638" y="1878816"/>
          <a:ext cx="10880725" cy="1025539"/>
        </p:xfrm>
        <a:graphic>
          <a:graphicData uri="http://schemas.openxmlformats.org/drawingml/2006/table">
            <a:tbl>
              <a:tblPr firstRow="1" bandRow="1"/>
              <a:tblGrid>
                <a:gridCol w="10880725">
                  <a:extLst>
                    <a:ext uri="{9D8B030D-6E8A-4147-A177-3AD203B41FA5}">
                      <a16:colId xmlns:a16="http://schemas.microsoft.com/office/drawing/2014/main" val="3551726847"/>
                    </a:ext>
                  </a:extLst>
                </a:gridCol>
              </a:tblGrid>
              <a:tr h="1025539">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chemeClr val="lt1"/>
                          </a:solidFill>
                          <a:latin typeface="Lucida Console" panose="020B0609040504020204" pitchFamily="49" charset="0"/>
                        </a:rPr>
                        <a:t>PS c:\MyNewRepository&gt; </a:t>
                      </a:r>
                      <a:r>
                        <a:rPr lang="en-AU" sz="1800" dirty="0">
                          <a:solidFill>
                            <a:srgbClr val="FEF000"/>
                          </a:solidFill>
                          <a:latin typeface="Lucida Console" panose="020B0609040504020204" pitchFamily="49" charset="0"/>
                        </a:rPr>
                        <a:t>git</a:t>
                      </a:r>
                      <a:r>
                        <a:rPr lang="en-AU" sz="1800" dirty="0">
                          <a:solidFill>
                            <a:schemeClr val="lt1"/>
                          </a:solidFill>
                          <a:latin typeface="Lucida Console" panose="020B0609040504020204" pitchFamily="49" charset="0"/>
                        </a:rPr>
                        <a:t> branch</a:t>
                      </a:r>
                    </a:p>
                    <a:p>
                      <a:r>
                        <a:rPr lang="en-AU" sz="1800" dirty="0">
                          <a:solidFill>
                            <a:schemeClr val="lt1"/>
                          </a:solidFill>
                          <a:latin typeface="Lucida Console" panose="020B0609040504020204" pitchFamily="49" charset="0"/>
                        </a:rPr>
                        <a:t>* </a:t>
                      </a:r>
                      <a:r>
                        <a:rPr lang="en-AU" sz="1800" dirty="0">
                          <a:solidFill>
                            <a:srgbClr val="9BF00B"/>
                          </a:solidFill>
                          <a:latin typeface="Lucida Console" panose="020B0609040504020204" pitchFamily="49" charset="0"/>
                        </a:rPr>
                        <a:t>dev</a:t>
                      </a:r>
                    </a:p>
                    <a:p>
                      <a:r>
                        <a:rPr lang="en-AU" sz="1800" dirty="0">
                          <a:solidFill>
                            <a:schemeClr val="lt1"/>
                          </a:solidFill>
                          <a:latin typeface="Lucida Console" panose="020B0609040504020204" pitchFamily="49" charset="0"/>
                        </a:rPr>
                        <a:t>  master</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01353906"/>
                  </a:ext>
                </a:extLst>
              </a:tr>
            </a:tbl>
          </a:graphicData>
        </a:graphic>
      </p:graphicFrame>
    </p:spTree>
    <p:custDataLst>
      <p:tags r:id="rId1"/>
    </p:custDataLst>
    <p:extLst>
      <p:ext uri="{BB962C8B-B14F-4D97-AF65-F5344CB8AC3E}">
        <p14:creationId xmlns:p14="http://schemas.microsoft.com/office/powerpoint/2010/main" val="45264157"/>
      </p:ext>
    </p:extLst>
  </p:cSld>
  <p:clrMapOvr>
    <a:masterClrMapping/>
  </p:clrMapOvr>
  <p:transition spd="slow"/>
</p:sld>
</file>

<file path=ppt/slides/slide3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057343-2B2C-45FF-97F7-50C600D3FEB6}"/>
              </a:ext>
            </a:extLst>
          </p:cNvPr>
          <p:cNvSpPr>
            <a:spLocks noGrp="1"/>
          </p:cNvSpPr>
          <p:nvPr>
            <p:ph type="title"/>
          </p:nvPr>
        </p:nvSpPr>
        <p:spPr/>
        <p:txBody>
          <a:bodyPr/>
          <a:lstStyle/>
          <a:p>
            <a:r>
              <a:rPr lang="en-US"/>
              <a:t>Git status</a:t>
            </a:r>
            <a:endParaRPr lang="en-US" dirty="0"/>
          </a:p>
        </p:txBody>
      </p:sp>
      <p:sp>
        <p:nvSpPr>
          <p:cNvPr id="2" name="Text Placeholder 1">
            <a:extLst>
              <a:ext uri="{FF2B5EF4-FFF2-40B4-BE49-F238E27FC236}">
                <a16:creationId xmlns:a16="http://schemas.microsoft.com/office/drawing/2014/main" id="{B403432C-9BA6-4A45-A644-0746613D277B}"/>
              </a:ext>
            </a:extLst>
          </p:cNvPr>
          <p:cNvSpPr>
            <a:spLocks noGrp="1"/>
          </p:cNvSpPr>
          <p:nvPr>
            <p:ph sz="quarter" idx="13"/>
          </p:nvPr>
        </p:nvSpPr>
        <p:spPr/>
        <p:txBody>
          <a:bodyPr/>
          <a:lstStyle/>
          <a:p>
            <a:r>
              <a:rPr lang="en-US" dirty="0"/>
              <a:t>Displays paths that have differences between the index file and the current HEAD commit</a:t>
            </a:r>
          </a:p>
          <a:p>
            <a:r>
              <a:rPr lang="en-US" dirty="0"/>
              <a:t>Paths that have differences between the working tree and the index file</a:t>
            </a:r>
          </a:p>
          <a:p>
            <a:r>
              <a:rPr lang="en-US" dirty="0"/>
              <a:t>Paths in the working tree that are not tracked by Git </a:t>
            </a:r>
          </a:p>
        </p:txBody>
      </p:sp>
      <p:sp>
        <p:nvSpPr>
          <p:cNvPr id="4" name="Rectangle 3">
            <a:extLst>
              <a:ext uri="{FF2B5EF4-FFF2-40B4-BE49-F238E27FC236}">
                <a16:creationId xmlns:a16="http://schemas.microsoft.com/office/drawing/2014/main" id="{80FA3B68-6B97-48CC-8161-A4377D134A5A}"/>
              </a:ext>
            </a:extLst>
          </p:cNvPr>
          <p:cNvSpPr/>
          <p:nvPr/>
        </p:nvSpPr>
        <p:spPr>
          <a:xfrm>
            <a:off x="655638" y="4648200"/>
            <a:ext cx="10880723" cy="384721"/>
          </a:xfrm>
          <a:prstGeom prst="rect">
            <a:avLst/>
          </a:prstGeom>
          <a:solidFill>
            <a:srgbClr val="012456"/>
          </a:solidFill>
        </p:spPr>
        <p:txBody>
          <a:bodyPr wrap="square">
            <a:spAutoFit/>
          </a:bodyPr>
          <a:lstStyle/>
          <a:p>
            <a:r>
              <a:rPr lang="en-US" sz="1900" dirty="0">
                <a:solidFill>
                  <a:schemeClr val="bg1"/>
                </a:solidFill>
                <a:latin typeface="Consolas" panose="020B0609020204030204" pitchFamily="49" charset="0"/>
              </a:rPr>
              <a:t>git status </a:t>
            </a:r>
            <a:r>
              <a:rPr lang="en-US" sz="1900" dirty="0">
                <a:solidFill>
                  <a:schemeClr val="lt1"/>
                </a:solidFill>
                <a:latin typeface="Consolas" panose="020B0609020204030204" pitchFamily="49" charset="0"/>
              </a:rPr>
              <a:t>[</a:t>
            </a:r>
            <a:r>
              <a:rPr lang="en-US" sz="1900" dirty="0">
                <a:solidFill>
                  <a:srgbClr val="676867"/>
                </a:solidFill>
                <a:latin typeface="Consolas" panose="020B0609020204030204" pitchFamily="49" charset="0"/>
              </a:rPr>
              <a:t>&lt;</a:t>
            </a:r>
            <a:r>
              <a:rPr lang="en-US" sz="1900" dirty="0">
                <a:solidFill>
                  <a:srgbClr val="9872A2"/>
                </a:solidFill>
                <a:latin typeface="Consolas" panose="020B0609020204030204" pitchFamily="49" charset="0"/>
              </a:rPr>
              <a:t>options</a:t>
            </a:r>
            <a:r>
              <a:rPr lang="en-US" sz="1900" dirty="0">
                <a:solidFill>
                  <a:srgbClr val="676867"/>
                </a:solidFill>
                <a:latin typeface="Consolas" panose="020B0609020204030204" pitchFamily="49" charset="0"/>
              </a:rPr>
              <a:t>&gt;</a:t>
            </a:r>
            <a:r>
              <a:rPr lang="en-US" sz="1900" dirty="0">
                <a:solidFill>
                  <a:srgbClr val="C5C8C6"/>
                </a:solidFill>
                <a:latin typeface="Consolas" panose="020B0609020204030204" pitchFamily="49" charset="0"/>
              </a:rPr>
              <a:t>…​</a:t>
            </a:r>
            <a:r>
              <a:rPr lang="en-US" sz="1900" dirty="0">
                <a:solidFill>
                  <a:schemeClr val="lt1"/>
                </a:solidFill>
                <a:latin typeface="Consolas" panose="020B0609020204030204" pitchFamily="49" charset="0"/>
              </a:rPr>
              <a:t>] [</a:t>
            </a:r>
            <a:r>
              <a:rPr lang="en-US" sz="1900" dirty="0">
                <a:solidFill>
                  <a:srgbClr val="676867"/>
                </a:solidFill>
                <a:latin typeface="Consolas" panose="020B0609020204030204" pitchFamily="49" charset="0"/>
              </a:rPr>
              <a:t>--</a:t>
            </a:r>
            <a:r>
              <a:rPr lang="en-US" sz="1900" dirty="0">
                <a:solidFill>
                  <a:schemeClr val="lt1"/>
                </a:solidFill>
                <a:latin typeface="Consolas" panose="020B0609020204030204" pitchFamily="49" charset="0"/>
              </a:rPr>
              <a:t>] [</a:t>
            </a:r>
            <a:r>
              <a:rPr lang="en-US" sz="1900" dirty="0">
                <a:solidFill>
                  <a:srgbClr val="676867"/>
                </a:solidFill>
                <a:latin typeface="Consolas" panose="020B0609020204030204" pitchFamily="49" charset="0"/>
              </a:rPr>
              <a:t>&lt;</a:t>
            </a:r>
            <a:r>
              <a:rPr lang="en-US" sz="1900" dirty="0" err="1">
                <a:solidFill>
                  <a:srgbClr val="9872A2"/>
                </a:solidFill>
                <a:latin typeface="Consolas" panose="020B0609020204030204" pitchFamily="49" charset="0"/>
              </a:rPr>
              <a:t>pathspec</a:t>
            </a:r>
            <a:r>
              <a:rPr lang="en-US" sz="1900" dirty="0">
                <a:solidFill>
                  <a:srgbClr val="676867"/>
                </a:solidFill>
                <a:latin typeface="Consolas" panose="020B0609020204030204" pitchFamily="49" charset="0"/>
              </a:rPr>
              <a:t>&gt;</a:t>
            </a:r>
            <a:r>
              <a:rPr lang="en-US" sz="1900" dirty="0">
                <a:solidFill>
                  <a:srgbClr val="C5C8C6"/>
                </a:solidFill>
                <a:latin typeface="Consolas" panose="020B0609020204030204" pitchFamily="49" charset="0"/>
              </a:rPr>
              <a:t>…​</a:t>
            </a:r>
            <a:r>
              <a:rPr lang="en-US" sz="1900" dirty="0">
                <a:solidFill>
                  <a:schemeClr val="lt1"/>
                </a:solidFill>
                <a:latin typeface="Consolas" panose="020B0609020204030204" pitchFamily="49" charset="0"/>
              </a:rPr>
              <a:t>]</a:t>
            </a:r>
            <a:endParaRPr lang="en-US" sz="1900" b="0" dirty="0">
              <a:solidFill>
                <a:schemeClr val="lt1"/>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075556168"/>
      </p:ext>
    </p:extLst>
  </p:cSld>
  <p:clrMapOvr>
    <a:masterClrMapping/>
  </p:clrMapOvr>
  <p:transition spd="slow"/>
</p:sld>
</file>

<file path=ppt/slides/slide3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772CF0-CE1D-4DC1-8540-46B6199EFC96}"/>
              </a:ext>
            </a:extLst>
          </p:cNvPr>
          <p:cNvSpPr>
            <a:spLocks noGrp="1"/>
          </p:cNvSpPr>
          <p:nvPr>
            <p:ph type="title"/>
          </p:nvPr>
        </p:nvSpPr>
        <p:spPr/>
        <p:txBody>
          <a:bodyPr/>
          <a:lstStyle/>
          <a:p>
            <a:r>
              <a:rPr lang="en-US"/>
              <a:t>Branching – merging</a:t>
            </a:r>
            <a:endParaRPr lang="en-US" dirty="0"/>
          </a:p>
        </p:txBody>
      </p:sp>
      <p:sp>
        <p:nvSpPr>
          <p:cNvPr id="2" name="Text Placeholder 1">
            <a:extLst>
              <a:ext uri="{FF2B5EF4-FFF2-40B4-BE49-F238E27FC236}">
                <a16:creationId xmlns:a16="http://schemas.microsoft.com/office/drawing/2014/main" id="{1BAAEDCA-EE6F-4F99-86EE-75FEF5F6AC30}"/>
              </a:ext>
            </a:extLst>
          </p:cNvPr>
          <p:cNvSpPr>
            <a:spLocks noGrp="1"/>
          </p:cNvSpPr>
          <p:nvPr>
            <p:ph sz="quarter" idx="13"/>
          </p:nvPr>
        </p:nvSpPr>
        <p:spPr/>
        <p:txBody>
          <a:bodyPr/>
          <a:lstStyle/>
          <a:p>
            <a:r>
              <a:rPr lang="en-US" dirty="0"/>
              <a:t>Brings together two branches</a:t>
            </a:r>
          </a:p>
          <a:p>
            <a:r>
              <a:rPr lang="en-US" dirty="0"/>
              <a:t>Fast forward or recursive types</a:t>
            </a:r>
          </a:p>
          <a:p>
            <a:r>
              <a:rPr lang="en-US" dirty="0"/>
              <a:t>Choose to keep or squash commits in topics branch</a:t>
            </a:r>
          </a:p>
          <a:p>
            <a:r>
              <a:rPr lang="en-US" dirty="0"/>
              <a:t>Merge conflicts prevent changes being overwritten</a:t>
            </a:r>
          </a:p>
          <a:p>
            <a:endParaRPr lang="en-US" dirty="0"/>
          </a:p>
        </p:txBody>
      </p:sp>
    </p:spTree>
    <p:custDataLst>
      <p:tags r:id="rId1"/>
    </p:custDataLst>
    <p:extLst>
      <p:ext uri="{BB962C8B-B14F-4D97-AF65-F5344CB8AC3E}">
        <p14:creationId xmlns:p14="http://schemas.microsoft.com/office/powerpoint/2010/main" val="927290607"/>
      </p:ext>
    </p:extLst>
  </p:cSld>
  <p:clrMapOvr>
    <a:masterClrMapping/>
  </p:clrMapOvr>
  <p:transition spd="slow"/>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77E309-C37D-4CD0-A6CA-3E607BD0EF59}"/>
              </a:ext>
            </a:extLst>
          </p:cNvPr>
          <p:cNvSpPr>
            <a:spLocks noGrp="1"/>
          </p:cNvSpPr>
          <p:nvPr>
            <p:ph type="title"/>
          </p:nvPr>
        </p:nvSpPr>
        <p:spPr/>
        <p:txBody>
          <a:bodyPr/>
          <a:lstStyle/>
          <a:p>
            <a:r>
              <a:rPr lang="en-US"/>
              <a:t>Git merge</a:t>
            </a:r>
            <a:endParaRPr lang="en-US" dirty="0"/>
          </a:p>
        </p:txBody>
      </p:sp>
      <p:sp>
        <p:nvSpPr>
          <p:cNvPr id="2" name="Text Placeholder 1">
            <a:extLst>
              <a:ext uri="{FF2B5EF4-FFF2-40B4-BE49-F238E27FC236}">
                <a16:creationId xmlns:a16="http://schemas.microsoft.com/office/drawing/2014/main" id="{C1BD78E4-89FC-4252-8BB4-422D84CDB616}"/>
              </a:ext>
            </a:extLst>
          </p:cNvPr>
          <p:cNvSpPr>
            <a:spLocks noGrp="1"/>
          </p:cNvSpPr>
          <p:nvPr>
            <p:ph sz="quarter" idx="13"/>
          </p:nvPr>
        </p:nvSpPr>
        <p:spPr/>
        <p:txBody>
          <a:bodyPr/>
          <a:lstStyle/>
          <a:p>
            <a:r>
              <a:rPr lang="en-US" dirty="0"/>
              <a:t>git merge &lt;&lt;Branch Name&gt;&gt;</a:t>
            </a:r>
          </a:p>
          <a:p>
            <a:endParaRPr lang="en-US" dirty="0"/>
          </a:p>
        </p:txBody>
      </p:sp>
      <p:graphicFrame>
        <p:nvGraphicFramePr>
          <p:cNvPr id="6" name="Table 5">
            <a:extLst>
              <a:ext uri="{FF2B5EF4-FFF2-40B4-BE49-F238E27FC236}">
                <a16:creationId xmlns:a16="http://schemas.microsoft.com/office/drawing/2014/main" id="{BEE75322-7B85-4524-928D-9A0B76781B50}"/>
              </a:ext>
            </a:extLst>
          </p:cNvPr>
          <p:cNvGraphicFramePr>
            <a:graphicFrameLocks noGrp="1"/>
          </p:cNvGraphicFramePr>
          <p:nvPr>
            <p:extLst>
              <p:ext uri="{D42A27DB-BD31-4B8C-83A1-F6EECF244321}">
                <p14:modId xmlns:p14="http://schemas.microsoft.com/office/powerpoint/2010/main" val="2995298478"/>
              </p:ext>
            </p:extLst>
          </p:nvPr>
        </p:nvGraphicFramePr>
        <p:xfrm>
          <a:off x="655638" y="1905000"/>
          <a:ext cx="10880725" cy="2438400"/>
        </p:xfrm>
        <a:graphic>
          <a:graphicData uri="http://schemas.openxmlformats.org/drawingml/2006/table">
            <a:tbl>
              <a:tblPr firstRow="1" bandRow="1"/>
              <a:tblGrid>
                <a:gridCol w="10880725">
                  <a:extLst>
                    <a:ext uri="{9D8B030D-6E8A-4147-A177-3AD203B41FA5}">
                      <a16:colId xmlns:a16="http://schemas.microsoft.com/office/drawing/2014/main" val="3551726847"/>
                    </a:ext>
                  </a:extLst>
                </a:gridCol>
              </a:tblGrid>
              <a:tr h="2438400">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2F2F2"/>
                          </a:solidFill>
                          <a:latin typeface="Lucida Console" panose="020B0609040504020204" pitchFamily="49" charset="0"/>
                        </a:rPr>
                        <a:t>PS c:\MyNewRepository&gt; </a:t>
                      </a:r>
                      <a:r>
                        <a:rPr lang="en-AU" sz="1800" dirty="0">
                          <a:solidFill>
                            <a:srgbClr val="FEF000"/>
                          </a:solidFill>
                          <a:latin typeface="Lucida Console" panose="020B0609040504020204" pitchFamily="49" charset="0"/>
                        </a:rPr>
                        <a:t>git</a:t>
                      </a:r>
                      <a:r>
                        <a:rPr lang="en-AU" sz="1800" dirty="0">
                          <a:solidFill>
                            <a:srgbClr val="F2F2F2"/>
                          </a:solidFill>
                          <a:latin typeface="Lucida Console" panose="020B0609040504020204" pitchFamily="49" charset="0"/>
                        </a:rPr>
                        <a:t> merge dev</a:t>
                      </a:r>
                    </a:p>
                    <a:p>
                      <a:r>
                        <a:rPr lang="en-AU" sz="1800" dirty="0">
                          <a:solidFill>
                            <a:srgbClr val="F2F2F2"/>
                          </a:solidFill>
                          <a:latin typeface="Lucida Console" panose="020B0609040504020204" pitchFamily="49" charset="0"/>
                        </a:rPr>
                        <a:t>Updating 5e9c4cb..b5cfbf5                  </a:t>
                      </a:r>
                    </a:p>
                    <a:p>
                      <a:r>
                        <a:rPr lang="en-AU" sz="1800" dirty="0">
                          <a:solidFill>
                            <a:srgbClr val="F2F2F2"/>
                          </a:solidFill>
                          <a:latin typeface="Lucida Console" panose="020B0609040504020204" pitchFamily="49" charset="0"/>
                        </a:rPr>
                        <a:t>Fast-forward</a:t>
                      </a:r>
                    </a:p>
                    <a:p>
                      <a:r>
                        <a:rPr lang="en-AU" sz="1800" dirty="0">
                          <a:solidFill>
                            <a:srgbClr val="F2F2F2"/>
                          </a:solidFill>
                          <a:latin typeface="Lucida Console" panose="020B0609040504020204" pitchFamily="49" charset="0"/>
                        </a:rPr>
                        <a:t> file2.txt | 0</a:t>
                      </a:r>
                    </a:p>
                    <a:p>
                      <a:r>
                        <a:rPr lang="en-AU" sz="1800" dirty="0">
                          <a:solidFill>
                            <a:srgbClr val="F2F2F2"/>
                          </a:solidFill>
                          <a:latin typeface="Lucida Console" panose="020B0609040504020204" pitchFamily="49" charset="0"/>
                        </a:rPr>
                        <a:t> 1 file changed, 0 insertions(+), 0 deletions (-) </a:t>
                      </a:r>
                    </a:p>
                    <a:p>
                      <a:r>
                        <a:rPr lang="en-AU" sz="1800" dirty="0">
                          <a:solidFill>
                            <a:srgbClr val="F2F2F2"/>
                          </a:solidFill>
                          <a:latin typeface="Lucida Console" panose="020B0609040504020204" pitchFamily="49" charset="0"/>
                        </a:rPr>
                        <a:t> create mode 100644 file2.txt</a:t>
                      </a:r>
                    </a:p>
                    <a:p>
                      <a:r>
                        <a:rPr lang="en-AU" sz="1800" dirty="0">
                          <a:solidFill>
                            <a:srgbClr val="F2F2F2"/>
                          </a:solidFill>
                          <a:latin typeface="Lucida Console" panose="020B0609040504020204" pitchFamily="49" charset="0"/>
                        </a:rPr>
                        <a:t>PS c:\MyNewRepository&gt;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01353906"/>
                  </a:ext>
                </a:extLst>
              </a:tr>
            </a:tbl>
          </a:graphicData>
        </a:graphic>
      </p:graphicFrame>
      <p:graphicFrame>
        <p:nvGraphicFramePr>
          <p:cNvPr id="7" name="Table 6">
            <a:extLst>
              <a:ext uri="{FF2B5EF4-FFF2-40B4-BE49-F238E27FC236}">
                <a16:creationId xmlns:a16="http://schemas.microsoft.com/office/drawing/2014/main" id="{9A7FC53C-5E41-42D2-ABB0-CB87B5F8ECA0}"/>
              </a:ext>
            </a:extLst>
          </p:cNvPr>
          <p:cNvGraphicFramePr>
            <a:graphicFrameLocks noGrp="1"/>
          </p:cNvGraphicFramePr>
          <p:nvPr>
            <p:extLst>
              <p:ext uri="{D42A27DB-BD31-4B8C-83A1-F6EECF244321}">
                <p14:modId xmlns:p14="http://schemas.microsoft.com/office/powerpoint/2010/main" val="2163543304"/>
              </p:ext>
            </p:extLst>
          </p:nvPr>
        </p:nvGraphicFramePr>
        <p:xfrm>
          <a:off x="655638" y="4495800"/>
          <a:ext cx="10880725" cy="1700368"/>
        </p:xfrm>
        <a:graphic>
          <a:graphicData uri="http://schemas.openxmlformats.org/drawingml/2006/table">
            <a:tbl>
              <a:tblPr firstRow="1" bandRow="1"/>
              <a:tblGrid>
                <a:gridCol w="10880725">
                  <a:extLst>
                    <a:ext uri="{9D8B030D-6E8A-4147-A177-3AD203B41FA5}">
                      <a16:colId xmlns:a16="http://schemas.microsoft.com/office/drawing/2014/main" val="3551726847"/>
                    </a:ext>
                  </a:extLst>
                </a:gridCol>
              </a:tblGrid>
              <a:tr h="1700368">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2F2F2"/>
                          </a:solidFill>
                          <a:latin typeface="Lucida Console" panose="020B0609040504020204" pitchFamily="49" charset="0"/>
                        </a:rPr>
                        <a:t>PS c:\MyNewRepository&gt; </a:t>
                      </a:r>
                      <a:r>
                        <a:rPr lang="en-AU" sz="1800" dirty="0">
                          <a:solidFill>
                            <a:srgbClr val="FEF000"/>
                          </a:solidFill>
                          <a:latin typeface="Lucida Console" panose="020B0609040504020204" pitchFamily="49" charset="0"/>
                        </a:rPr>
                        <a:t>git</a:t>
                      </a:r>
                      <a:r>
                        <a:rPr lang="en-AU" sz="1800" dirty="0">
                          <a:solidFill>
                            <a:srgbClr val="F2F2F2"/>
                          </a:solidFill>
                          <a:latin typeface="Lucida Console" panose="020B0609040504020204" pitchFamily="49" charset="0"/>
                        </a:rPr>
                        <a:t> merge dev</a:t>
                      </a:r>
                    </a:p>
                    <a:p>
                      <a:r>
                        <a:rPr lang="en-AU" sz="1800" dirty="0">
                          <a:solidFill>
                            <a:srgbClr val="F2F2F2"/>
                          </a:solidFill>
                          <a:latin typeface="Lucida Console" panose="020B0609040504020204" pitchFamily="49" charset="0"/>
                        </a:rPr>
                        <a:t>Merge made by the ‘recursive’ strategy</a:t>
                      </a:r>
                    </a:p>
                    <a:p>
                      <a:r>
                        <a:rPr lang="en-AU" sz="1800" dirty="0">
                          <a:solidFill>
                            <a:srgbClr val="F2F2F2"/>
                          </a:solidFill>
                          <a:latin typeface="Lucida Console" panose="020B0609040504020204" pitchFamily="49" charset="0"/>
                        </a:rPr>
                        <a:t> file2.txt | 1 </a:t>
                      </a:r>
                      <a:r>
                        <a:rPr lang="en-AU" sz="1800" dirty="0">
                          <a:solidFill>
                            <a:schemeClr val="accent4"/>
                          </a:solidFill>
                          <a:latin typeface="Lucida Console" panose="020B0609040504020204" pitchFamily="49" charset="0"/>
                        </a:rPr>
                        <a:t>+</a:t>
                      </a:r>
                    </a:p>
                    <a:p>
                      <a:r>
                        <a:rPr lang="en-AU" sz="1800" dirty="0">
                          <a:solidFill>
                            <a:srgbClr val="F2F2F2"/>
                          </a:solidFill>
                          <a:latin typeface="Lucida Console" panose="020B0609040504020204" pitchFamily="49" charset="0"/>
                        </a:rPr>
                        <a:t> 1 file changed, 1 insertions(+)</a:t>
                      </a:r>
                    </a:p>
                    <a:p>
                      <a:r>
                        <a:rPr lang="en-AU" sz="1800" dirty="0">
                          <a:solidFill>
                            <a:srgbClr val="F2F2F2"/>
                          </a:solidFill>
                          <a:latin typeface="Lucida Console" panose="020B0609040504020204" pitchFamily="49" charset="0"/>
                        </a:rPr>
                        <a:t>PS c:\MyNewRepository&gt;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01353906"/>
                  </a:ext>
                </a:extLst>
              </a:tr>
            </a:tbl>
          </a:graphicData>
        </a:graphic>
      </p:graphicFrame>
    </p:spTree>
    <p:custDataLst>
      <p:tags r:id="rId1"/>
    </p:custDataLst>
    <p:extLst>
      <p:ext uri="{BB962C8B-B14F-4D97-AF65-F5344CB8AC3E}">
        <p14:creationId xmlns:p14="http://schemas.microsoft.com/office/powerpoint/2010/main" val="150502059"/>
      </p:ext>
    </p:extLst>
  </p:cSld>
  <p:clrMapOvr>
    <a:masterClrMapping/>
  </p:clrMapOvr>
  <p:transition spd="slow"/>
</p:sld>
</file>

<file path=ppt/slides/slide3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277E0-35D4-4B15-963E-54A53640E560}"/>
              </a:ext>
            </a:extLst>
          </p:cNvPr>
          <p:cNvSpPr>
            <a:spLocks noGrp="1"/>
          </p:cNvSpPr>
          <p:nvPr>
            <p:ph type="title"/>
          </p:nvPr>
        </p:nvSpPr>
        <p:spPr/>
        <p:txBody>
          <a:bodyPr/>
          <a:lstStyle/>
          <a:p>
            <a:r>
              <a:rPr lang="en-US"/>
              <a:t>Git rebase</a:t>
            </a:r>
            <a:endParaRPr lang="en-US" dirty="0"/>
          </a:p>
        </p:txBody>
      </p:sp>
      <p:sp>
        <p:nvSpPr>
          <p:cNvPr id="2" name="Text Placeholder 1">
            <a:extLst>
              <a:ext uri="{FF2B5EF4-FFF2-40B4-BE49-F238E27FC236}">
                <a16:creationId xmlns:a16="http://schemas.microsoft.com/office/drawing/2014/main" id="{97FF83B5-487B-4994-B79D-F639E37D015D}"/>
              </a:ext>
            </a:extLst>
          </p:cNvPr>
          <p:cNvSpPr>
            <a:spLocks noGrp="1"/>
          </p:cNvSpPr>
          <p:nvPr>
            <p:ph sz="quarter" idx="13"/>
          </p:nvPr>
        </p:nvSpPr>
        <p:spPr/>
        <p:txBody>
          <a:bodyPr/>
          <a:lstStyle/>
          <a:p>
            <a:r>
              <a:rPr lang="en-US" dirty="0"/>
              <a:t>Reapply all commit(s) from your branch to the tip of another branch</a:t>
            </a:r>
          </a:p>
          <a:p>
            <a:r>
              <a:rPr lang="en-US" dirty="0"/>
              <a:t>References just a few characters of a hash</a:t>
            </a:r>
          </a:p>
          <a:p>
            <a:pPr lvl="1"/>
            <a:r>
              <a:rPr lang="en-US" dirty="0"/>
              <a:t>Ex: a113 to call: a113a6c7c3682458ec6307a7c2c350ed849bfaf7</a:t>
            </a:r>
          </a:p>
          <a:p>
            <a:r>
              <a:rPr lang="en-US" dirty="0"/>
              <a:t>Reapplying commits, git creates new ones</a:t>
            </a:r>
          </a:p>
          <a:p>
            <a:r>
              <a:rPr lang="en-US" dirty="0"/>
              <a:t>New commits, even if bringing the same set of change(</a:t>
            </a:r>
            <a:r>
              <a:rPr lang="en-US"/>
              <a:t>s), </a:t>
            </a:r>
            <a:r>
              <a:rPr lang="en-US" dirty="0"/>
              <a:t>will be treated as completely independent and different</a:t>
            </a:r>
          </a:p>
          <a:p>
            <a:r>
              <a:rPr lang="en-US" dirty="0"/>
              <a:t>git rebase reapplies commits, while not destroying old ones</a:t>
            </a:r>
          </a:p>
          <a:p>
            <a:r>
              <a:rPr lang="en-US" dirty="0"/>
              <a:t>Thus, after a rebase, old commits will still be in the /objects folder in .git directory</a:t>
            </a:r>
          </a:p>
          <a:p>
            <a:r>
              <a:rPr lang="en-US" dirty="0"/>
              <a:t>Feature branch has completely new commits, with same changes, but completely different objects</a:t>
            </a:r>
          </a:p>
        </p:txBody>
      </p:sp>
    </p:spTree>
    <p:custDataLst>
      <p:tags r:id="rId1"/>
    </p:custDataLst>
    <p:extLst>
      <p:ext uri="{BB962C8B-B14F-4D97-AF65-F5344CB8AC3E}">
        <p14:creationId xmlns:p14="http://schemas.microsoft.com/office/powerpoint/2010/main" val="3934154358"/>
      </p:ext>
    </p:extLst>
  </p:cSld>
  <p:clrMapOvr>
    <a:masterClrMapping/>
  </p:clrMapOvr>
  <p:transition spd="slow"/>
</p:sld>
</file>

<file path=ppt/slides/slide3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4D3ED1-D8FC-40AF-9BEC-6E2F367964B6}"/>
              </a:ext>
            </a:extLst>
          </p:cNvPr>
          <p:cNvSpPr>
            <a:spLocks noGrp="1"/>
          </p:cNvSpPr>
          <p:nvPr>
            <p:ph type="title"/>
          </p:nvPr>
        </p:nvSpPr>
        <p:spPr/>
        <p:txBody>
          <a:bodyPr/>
          <a:lstStyle/>
          <a:p>
            <a:r>
              <a:rPr lang="en-US"/>
              <a:t>Branching – rebase before</a:t>
            </a:r>
            <a:endParaRPr lang="en-US" dirty="0"/>
          </a:p>
        </p:txBody>
      </p:sp>
      <p:cxnSp>
        <p:nvCxnSpPr>
          <p:cNvPr id="8" name="Straight Arrow Connector 7">
            <a:extLst>
              <a:ext uri="{FF2B5EF4-FFF2-40B4-BE49-F238E27FC236}">
                <a16:creationId xmlns:a16="http://schemas.microsoft.com/office/drawing/2014/main" id="{7359AB94-34B7-4F5D-A8E8-240550F13EB9}"/>
              </a:ext>
            </a:extLst>
          </p:cNvPr>
          <p:cNvCxnSpPr>
            <a:cxnSpLocks/>
          </p:cNvCxnSpPr>
          <p:nvPr/>
        </p:nvCxnSpPr>
        <p:spPr>
          <a:xfrm>
            <a:off x="2284558" y="4594754"/>
            <a:ext cx="7086601"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BEAFD28A-ADB0-49E0-ABE7-7F7278049E79}"/>
              </a:ext>
            </a:extLst>
          </p:cNvPr>
          <p:cNvSpPr/>
          <p:nvPr/>
        </p:nvSpPr>
        <p:spPr>
          <a:xfrm>
            <a:off x="5241989" y="1943639"/>
            <a:ext cx="1784797" cy="716482"/>
          </a:xfrm>
          <a:prstGeom prst="wedgeRectCallout">
            <a:avLst>
              <a:gd name="adj1" fmla="val 47671"/>
              <a:gd name="adj2" fmla="val 13961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 640k</a:t>
            </a:r>
          </a:p>
        </p:txBody>
      </p:sp>
      <p:cxnSp>
        <p:nvCxnSpPr>
          <p:cNvPr id="10" name="Straight Connector 9">
            <a:extLst>
              <a:ext uri="{FF2B5EF4-FFF2-40B4-BE49-F238E27FC236}">
                <a16:creationId xmlns:a16="http://schemas.microsoft.com/office/drawing/2014/main" id="{E5AF2C98-D450-46CC-B2D5-522500D2335A}"/>
              </a:ext>
            </a:extLst>
          </p:cNvPr>
          <p:cNvCxnSpPr>
            <a:cxnSpLocks/>
          </p:cNvCxnSpPr>
          <p:nvPr/>
        </p:nvCxnSpPr>
        <p:spPr>
          <a:xfrm flipV="1">
            <a:off x="5561159" y="3301031"/>
            <a:ext cx="1143000" cy="128808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B016CC-E3B5-4834-8F6E-195C79A90E1D}"/>
              </a:ext>
            </a:extLst>
          </p:cNvPr>
          <p:cNvCxnSpPr>
            <a:cxnSpLocks/>
          </p:cNvCxnSpPr>
          <p:nvPr/>
        </p:nvCxnSpPr>
        <p:spPr>
          <a:xfrm>
            <a:off x="6704160" y="3301031"/>
            <a:ext cx="2667000" cy="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Speech Bubble: Rectangle 34">
            <a:extLst>
              <a:ext uri="{FF2B5EF4-FFF2-40B4-BE49-F238E27FC236}">
                <a16:creationId xmlns:a16="http://schemas.microsoft.com/office/drawing/2014/main" id="{1991D24D-F306-414D-85F2-638C5E4AA786}"/>
              </a:ext>
            </a:extLst>
          </p:cNvPr>
          <p:cNvSpPr/>
          <p:nvPr/>
        </p:nvSpPr>
        <p:spPr>
          <a:xfrm>
            <a:off x="7313760" y="1943639"/>
            <a:ext cx="1784797" cy="716482"/>
          </a:xfrm>
          <a:prstGeom prst="wedgeRectCallout">
            <a:avLst>
              <a:gd name="adj1" fmla="val 47671"/>
              <a:gd name="adj2" fmla="val 13961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 a113</a:t>
            </a:r>
          </a:p>
        </p:txBody>
      </p:sp>
      <p:sp>
        <p:nvSpPr>
          <p:cNvPr id="36" name="Speech Bubble: Rectangle 35">
            <a:extLst>
              <a:ext uri="{FF2B5EF4-FFF2-40B4-BE49-F238E27FC236}">
                <a16:creationId xmlns:a16="http://schemas.microsoft.com/office/drawing/2014/main" id="{34D80812-8B1C-442F-80ED-32A767F2A2C6}"/>
              </a:ext>
            </a:extLst>
          </p:cNvPr>
          <p:cNvSpPr/>
          <p:nvPr/>
        </p:nvSpPr>
        <p:spPr>
          <a:xfrm>
            <a:off x="2284558" y="4975754"/>
            <a:ext cx="1784797" cy="716482"/>
          </a:xfrm>
          <a:prstGeom prst="wedgeRectCallout">
            <a:avLst>
              <a:gd name="adj1" fmla="val -399"/>
              <a:gd name="adj2" fmla="val -10302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 221b</a:t>
            </a:r>
          </a:p>
        </p:txBody>
      </p:sp>
      <p:sp>
        <p:nvSpPr>
          <p:cNvPr id="37" name="Speech Bubble: Rectangle 36">
            <a:extLst>
              <a:ext uri="{FF2B5EF4-FFF2-40B4-BE49-F238E27FC236}">
                <a16:creationId xmlns:a16="http://schemas.microsoft.com/office/drawing/2014/main" id="{16CD9046-A91A-4F04-91E7-498273A322F2}"/>
              </a:ext>
            </a:extLst>
          </p:cNvPr>
          <p:cNvSpPr/>
          <p:nvPr/>
        </p:nvSpPr>
        <p:spPr>
          <a:xfrm>
            <a:off x="4187831" y="4970112"/>
            <a:ext cx="1784797" cy="716482"/>
          </a:xfrm>
          <a:prstGeom prst="wedgeRectCallout">
            <a:avLst>
              <a:gd name="adj1" fmla="val -399"/>
              <a:gd name="adj2" fmla="val -10302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 17o1</a:t>
            </a:r>
          </a:p>
        </p:txBody>
      </p:sp>
      <p:sp>
        <p:nvSpPr>
          <p:cNvPr id="40" name="Speech Bubble: Rectangle 39">
            <a:extLst>
              <a:ext uri="{FF2B5EF4-FFF2-40B4-BE49-F238E27FC236}">
                <a16:creationId xmlns:a16="http://schemas.microsoft.com/office/drawing/2014/main" id="{762D3B79-77E2-45FB-8209-5EE2E111D5D9}"/>
              </a:ext>
            </a:extLst>
          </p:cNvPr>
          <p:cNvSpPr/>
          <p:nvPr/>
        </p:nvSpPr>
        <p:spPr>
          <a:xfrm>
            <a:off x="6155237" y="4970112"/>
            <a:ext cx="1784797" cy="716482"/>
          </a:xfrm>
          <a:prstGeom prst="wedgeRectCallout">
            <a:avLst>
              <a:gd name="adj1" fmla="val -399"/>
              <a:gd name="adj2" fmla="val -10302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 r2d2</a:t>
            </a:r>
          </a:p>
        </p:txBody>
      </p:sp>
      <p:sp>
        <p:nvSpPr>
          <p:cNvPr id="41" name="Speech Bubble: Rectangle 40">
            <a:extLst>
              <a:ext uri="{FF2B5EF4-FFF2-40B4-BE49-F238E27FC236}">
                <a16:creationId xmlns:a16="http://schemas.microsoft.com/office/drawing/2014/main" id="{53A0F6ED-B014-452D-89DB-28FD498A6B9D}"/>
              </a:ext>
            </a:extLst>
          </p:cNvPr>
          <p:cNvSpPr/>
          <p:nvPr/>
        </p:nvSpPr>
        <p:spPr>
          <a:xfrm>
            <a:off x="8122644" y="4969752"/>
            <a:ext cx="1784797" cy="716482"/>
          </a:xfrm>
          <a:prstGeom prst="wedgeRectCallout">
            <a:avLst>
              <a:gd name="adj1" fmla="val -399"/>
              <a:gd name="adj2" fmla="val -10302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 pi31</a:t>
            </a:r>
          </a:p>
        </p:txBody>
      </p:sp>
    </p:spTree>
    <p:custDataLst>
      <p:tags r:id="rId1"/>
    </p:custDataLst>
    <p:extLst>
      <p:ext uri="{BB962C8B-B14F-4D97-AF65-F5344CB8AC3E}">
        <p14:creationId xmlns:p14="http://schemas.microsoft.com/office/powerpoint/2010/main" val="3344386642"/>
      </p:ext>
    </p:extLst>
  </p:cSld>
  <p:clrMapOvr>
    <a:masterClrMapping/>
  </p:clrMapOvr>
  <p:transition spd="slow"/>
</p:sld>
</file>

<file path=ppt/slides/slide3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4D3ED1-D8FC-40AF-9BEC-6E2F367964B6}"/>
              </a:ext>
            </a:extLst>
          </p:cNvPr>
          <p:cNvSpPr>
            <a:spLocks noGrp="1"/>
          </p:cNvSpPr>
          <p:nvPr>
            <p:ph type="title"/>
          </p:nvPr>
        </p:nvSpPr>
        <p:spPr/>
        <p:txBody>
          <a:bodyPr/>
          <a:lstStyle/>
          <a:p>
            <a:r>
              <a:rPr lang="en-US"/>
              <a:t>Branching – rebase after</a:t>
            </a:r>
            <a:endParaRPr lang="en-US" dirty="0"/>
          </a:p>
        </p:txBody>
      </p:sp>
      <p:cxnSp>
        <p:nvCxnSpPr>
          <p:cNvPr id="8" name="Straight Arrow Connector 7">
            <a:extLst>
              <a:ext uri="{FF2B5EF4-FFF2-40B4-BE49-F238E27FC236}">
                <a16:creationId xmlns:a16="http://schemas.microsoft.com/office/drawing/2014/main" id="{7359AB94-34B7-4F5D-A8E8-240550F13EB9}"/>
              </a:ext>
            </a:extLst>
          </p:cNvPr>
          <p:cNvCxnSpPr>
            <a:cxnSpLocks/>
          </p:cNvCxnSpPr>
          <p:nvPr/>
        </p:nvCxnSpPr>
        <p:spPr>
          <a:xfrm>
            <a:off x="1257299" y="3950715"/>
            <a:ext cx="708660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BEAFD28A-ADB0-49E0-ABE7-7F7278049E79}"/>
              </a:ext>
            </a:extLst>
          </p:cNvPr>
          <p:cNvSpPr/>
          <p:nvPr/>
        </p:nvSpPr>
        <p:spPr>
          <a:xfrm>
            <a:off x="6803765" y="2587678"/>
            <a:ext cx="1784797" cy="716482"/>
          </a:xfrm>
          <a:prstGeom prst="wedgeRectCallout">
            <a:avLst>
              <a:gd name="adj1" fmla="val 47671"/>
              <a:gd name="adj2" fmla="val 13961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a:t>
            </a:r>
            <a:r>
              <a:rPr lang="en-US" sz="1800" dirty="0">
                <a:solidFill>
                  <a:prstClr val="white"/>
                </a:solidFill>
                <a:latin typeface="Segoe UI" panose="020B0502040204020203" pitchFamily="34" charset="0"/>
              </a:rPr>
              <a:t>– 640k’</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cxnSp>
        <p:nvCxnSpPr>
          <p:cNvPr id="12" name="Straight Connector 11">
            <a:extLst>
              <a:ext uri="{FF2B5EF4-FFF2-40B4-BE49-F238E27FC236}">
                <a16:creationId xmlns:a16="http://schemas.microsoft.com/office/drawing/2014/main" id="{57B016CC-E3B5-4834-8F6E-195C79A90E1D}"/>
              </a:ext>
            </a:extLst>
          </p:cNvPr>
          <p:cNvCxnSpPr>
            <a:cxnSpLocks/>
          </p:cNvCxnSpPr>
          <p:nvPr/>
        </p:nvCxnSpPr>
        <p:spPr>
          <a:xfrm>
            <a:off x="8267701" y="3950715"/>
            <a:ext cx="2667000" cy="0"/>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Speech Bubble: Rectangle 34">
            <a:extLst>
              <a:ext uri="{FF2B5EF4-FFF2-40B4-BE49-F238E27FC236}">
                <a16:creationId xmlns:a16="http://schemas.microsoft.com/office/drawing/2014/main" id="{1991D24D-F306-414D-85F2-638C5E4AA786}"/>
              </a:ext>
            </a:extLst>
          </p:cNvPr>
          <p:cNvSpPr/>
          <p:nvPr/>
        </p:nvSpPr>
        <p:spPr>
          <a:xfrm>
            <a:off x="8875536" y="2587678"/>
            <a:ext cx="1784797" cy="716482"/>
          </a:xfrm>
          <a:prstGeom prst="wedgeRectCallout">
            <a:avLst>
              <a:gd name="adj1" fmla="val 47671"/>
              <a:gd name="adj2" fmla="val 13961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 a113’</a:t>
            </a:r>
          </a:p>
        </p:txBody>
      </p:sp>
      <p:sp>
        <p:nvSpPr>
          <p:cNvPr id="36" name="Speech Bubble: Rectangle 35">
            <a:extLst>
              <a:ext uri="{FF2B5EF4-FFF2-40B4-BE49-F238E27FC236}">
                <a16:creationId xmlns:a16="http://schemas.microsoft.com/office/drawing/2014/main" id="{34D80812-8B1C-442F-80ED-32A767F2A2C6}"/>
              </a:ext>
            </a:extLst>
          </p:cNvPr>
          <p:cNvSpPr/>
          <p:nvPr/>
        </p:nvSpPr>
        <p:spPr>
          <a:xfrm>
            <a:off x="1257299" y="4331715"/>
            <a:ext cx="1784797" cy="716482"/>
          </a:xfrm>
          <a:prstGeom prst="wedgeRectCallout">
            <a:avLst>
              <a:gd name="adj1" fmla="val -399"/>
              <a:gd name="adj2" fmla="val -10302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a:t>
            </a:r>
            <a:r>
              <a:rPr lang="en-US" sz="1800" dirty="0">
                <a:solidFill>
                  <a:prstClr val="white"/>
                </a:solidFill>
                <a:latin typeface="Segoe UI" panose="020B0502040204020203" pitchFamily="34" charset="0"/>
              </a:rPr>
              <a:t>– 221b</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37" name="Speech Bubble: Rectangle 36">
            <a:extLst>
              <a:ext uri="{FF2B5EF4-FFF2-40B4-BE49-F238E27FC236}">
                <a16:creationId xmlns:a16="http://schemas.microsoft.com/office/drawing/2014/main" id="{16CD9046-A91A-4F04-91E7-498273A322F2}"/>
              </a:ext>
            </a:extLst>
          </p:cNvPr>
          <p:cNvSpPr/>
          <p:nvPr/>
        </p:nvSpPr>
        <p:spPr>
          <a:xfrm>
            <a:off x="3160572" y="4326072"/>
            <a:ext cx="1784797" cy="716482"/>
          </a:xfrm>
          <a:prstGeom prst="wedgeRectCallout">
            <a:avLst>
              <a:gd name="adj1" fmla="val -399"/>
              <a:gd name="adj2" fmla="val -10302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a:t>
            </a:r>
            <a:r>
              <a:rPr lang="en-US" sz="1800" dirty="0">
                <a:solidFill>
                  <a:prstClr val="white"/>
                </a:solidFill>
                <a:latin typeface="Segoe UI" panose="020B0502040204020203" pitchFamily="34" charset="0"/>
              </a:rPr>
              <a:t>– 17o1</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40" name="Speech Bubble: Rectangle 39">
            <a:extLst>
              <a:ext uri="{FF2B5EF4-FFF2-40B4-BE49-F238E27FC236}">
                <a16:creationId xmlns:a16="http://schemas.microsoft.com/office/drawing/2014/main" id="{762D3B79-77E2-45FB-8209-5EE2E111D5D9}"/>
              </a:ext>
            </a:extLst>
          </p:cNvPr>
          <p:cNvSpPr/>
          <p:nvPr/>
        </p:nvSpPr>
        <p:spPr>
          <a:xfrm>
            <a:off x="5127978" y="4326072"/>
            <a:ext cx="1784797" cy="716482"/>
          </a:xfrm>
          <a:prstGeom prst="wedgeRectCallout">
            <a:avLst>
              <a:gd name="adj1" fmla="val -399"/>
              <a:gd name="adj2" fmla="val -10302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 r2d2</a:t>
            </a:r>
          </a:p>
        </p:txBody>
      </p:sp>
      <p:sp>
        <p:nvSpPr>
          <p:cNvPr id="41" name="Speech Bubble: Rectangle 40">
            <a:extLst>
              <a:ext uri="{FF2B5EF4-FFF2-40B4-BE49-F238E27FC236}">
                <a16:creationId xmlns:a16="http://schemas.microsoft.com/office/drawing/2014/main" id="{53A0F6ED-B014-452D-89DB-28FD498A6B9D}"/>
              </a:ext>
            </a:extLst>
          </p:cNvPr>
          <p:cNvSpPr/>
          <p:nvPr/>
        </p:nvSpPr>
        <p:spPr>
          <a:xfrm>
            <a:off x="7095386" y="4318453"/>
            <a:ext cx="1784797" cy="716482"/>
          </a:xfrm>
          <a:prstGeom prst="wedgeRectCallout">
            <a:avLst>
              <a:gd name="adj1" fmla="val -399"/>
              <a:gd name="adj2" fmla="val -103026"/>
            </a:avLst>
          </a:prstGeom>
          <a:ln w="12700" cap="flat" cmpd="sng" algn="ctr">
            <a:solidFill>
              <a:schemeClr val="dk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Commit </a:t>
            </a:r>
            <a:r>
              <a:rPr lang="en-US" sz="1800" dirty="0">
                <a:solidFill>
                  <a:prstClr val="white"/>
                </a:solidFill>
                <a:latin typeface="Segoe UI" panose="020B0502040204020203" pitchFamily="34" charset="0"/>
              </a:rPr>
              <a:t>– pi31</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Tree>
    <p:custDataLst>
      <p:tags r:id="rId1"/>
    </p:custDataLst>
    <p:extLst>
      <p:ext uri="{BB962C8B-B14F-4D97-AF65-F5344CB8AC3E}">
        <p14:creationId xmlns:p14="http://schemas.microsoft.com/office/powerpoint/2010/main" val="2502337335"/>
      </p:ext>
    </p:extLst>
  </p:cSld>
  <p:clrMapOvr>
    <a:masterClrMapping/>
  </p:clrMapOvr>
  <p:transition spd="slow"/>
</p:sld>
</file>

<file path=ppt/slides/slide3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dirty="0"/>
              <a:t>Git – Intermediate</a:t>
            </a:r>
            <a:br>
              <a:rPr lang="en-US" dirty="0"/>
            </a:br>
            <a:r>
              <a:rPr lang="en-US" sz="2400" dirty="0"/>
              <a:t>(30 minutes)</a:t>
            </a:r>
            <a:endParaRPr lang="en-US" dirty="0"/>
          </a:p>
        </p:txBody>
      </p:sp>
      <p:sp>
        <p:nvSpPr>
          <p:cNvPr id="9" name="Text Placeholder 8">
            <a:extLst>
              <a:ext uri="{FF2B5EF4-FFF2-40B4-BE49-F238E27FC236}">
                <a16:creationId xmlns:a16="http://schemas.microsoft.com/office/drawing/2014/main" id="{8A5A0421-2A84-4A4A-868E-9AF5B6DC72EB}"/>
              </a:ext>
            </a:extLst>
          </p:cNvPr>
          <p:cNvSpPr>
            <a:spLocks noGrp="1"/>
          </p:cNvSpPr>
          <p:nvPr>
            <p:ph type="body" sz="quarter" idx="10"/>
          </p:nvPr>
        </p:nvSpPr>
        <p:spPr/>
        <p:txBody>
          <a:bodyPr/>
          <a:lstStyle/>
          <a:p>
            <a:r>
              <a:rPr lang="en-US" dirty="0"/>
              <a:t>- Clone</a:t>
            </a:r>
          </a:p>
          <a:p>
            <a:r>
              <a:rPr lang="en-US" dirty="0"/>
              <a:t>- Push/Pull</a:t>
            </a:r>
          </a:p>
          <a:p>
            <a:r>
              <a:rPr lang="en-US" dirty="0"/>
              <a:t>- Branch</a:t>
            </a:r>
          </a:p>
          <a:p>
            <a:r>
              <a:rPr lang="en-US" dirty="0"/>
              <a:t>- Merging</a:t>
            </a:r>
          </a:p>
        </p:txBody>
      </p:sp>
      <p:sp>
        <p:nvSpPr>
          <p:cNvPr id="5" name="Picture Placeholder 4">
            <a:extLst>
              <a:ext uri="{FF2B5EF4-FFF2-40B4-BE49-F238E27FC236}">
                <a16:creationId xmlns:a16="http://schemas.microsoft.com/office/drawing/2014/main" id="{23F8A63D-3407-4A15-A99F-C4B59E100996}"/>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498628492"/>
      </p:ext>
    </p:extLst>
  </p:cSld>
  <p:clrMapOvr>
    <a:masterClrMapping/>
  </p:clrMapOvr>
  <p:transition spd="slow"/>
</p:sld>
</file>

<file path=ppt/slides/slide3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924529914"/>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FDDE9-4831-410A-866F-B4DFF992F6A9}"/>
              </a:ext>
            </a:extLst>
          </p:cNvPr>
          <p:cNvSpPr>
            <a:spLocks noGrp="1"/>
          </p:cNvSpPr>
          <p:nvPr>
            <p:ph type="title"/>
          </p:nvPr>
        </p:nvSpPr>
        <p:spPr/>
        <p:txBody>
          <a:bodyPr/>
          <a:lstStyle/>
          <a:p>
            <a:r>
              <a:rPr lang="en-US" dirty="0"/>
              <a:t>Collaboration</a:t>
            </a:r>
          </a:p>
        </p:txBody>
      </p:sp>
      <p:sp>
        <p:nvSpPr>
          <p:cNvPr id="5" name="Text Placeholder 4">
            <a:extLst>
              <a:ext uri="{FF2B5EF4-FFF2-40B4-BE49-F238E27FC236}">
                <a16:creationId xmlns:a16="http://schemas.microsoft.com/office/drawing/2014/main" id="{67AEAEA8-F10F-44D7-BE98-6B895328C23B}"/>
              </a:ext>
            </a:extLst>
          </p:cNvPr>
          <p:cNvSpPr>
            <a:spLocks noGrp="1"/>
          </p:cNvSpPr>
          <p:nvPr>
            <p:ph type="body" sz="quarter" idx="10"/>
          </p:nvPr>
        </p:nvSpPr>
        <p:spPr/>
        <p:txBody>
          <a:bodyPr/>
          <a:lstStyle/>
          <a:p>
            <a:pPr lvl="1"/>
            <a:r>
              <a:rPr lang="en-US" dirty="0"/>
              <a:t>Git allows easy sharing of source code</a:t>
            </a:r>
          </a:p>
          <a:p>
            <a:pPr lvl="1"/>
            <a:endParaRPr lang="en-US" dirty="0"/>
          </a:p>
          <a:p>
            <a:pPr lvl="1"/>
            <a:r>
              <a:rPr lang="en-US" dirty="0"/>
              <a:t>On-premises</a:t>
            </a:r>
          </a:p>
          <a:p>
            <a:r>
              <a:rPr lang="en-US" dirty="0"/>
              <a:t>GitHub Enterprise</a:t>
            </a:r>
          </a:p>
          <a:p>
            <a:r>
              <a:rPr lang="en-US" dirty="0" err="1"/>
              <a:t>BitBucket</a:t>
            </a:r>
            <a:endParaRPr lang="en-US" dirty="0"/>
          </a:p>
          <a:p>
            <a:pPr lvl="1"/>
            <a:r>
              <a:rPr lang="en-US" dirty="0"/>
              <a:t>Online</a:t>
            </a:r>
          </a:p>
          <a:p>
            <a:r>
              <a:rPr lang="en-US" dirty="0"/>
              <a:t>GitHub</a:t>
            </a:r>
          </a:p>
          <a:p>
            <a:r>
              <a:rPr lang="en-US" dirty="0"/>
              <a:t>GitLab</a:t>
            </a:r>
          </a:p>
          <a:p>
            <a:r>
              <a:rPr lang="en-US" dirty="0"/>
              <a:t>VSTS</a:t>
            </a:r>
          </a:p>
          <a:p>
            <a:r>
              <a:rPr lang="en-US" dirty="0"/>
              <a:t>Others…</a:t>
            </a:r>
          </a:p>
        </p:txBody>
      </p:sp>
    </p:spTree>
    <p:custDataLst>
      <p:tags r:id="rId1"/>
    </p:custDataLst>
    <p:extLst>
      <p:ext uri="{BB962C8B-B14F-4D97-AF65-F5344CB8AC3E}">
        <p14:creationId xmlns:p14="http://schemas.microsoft.com/office/powerpoint/2010/main" val="3435748384"/>
      </p:ext>
    </p:extLst>
  </p:cSld>
  <p:clrMapOvr>
    <a:masterClrMapping/>
  </p:clrMapOvr>
  <p:transition spd="slow"/>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C27A6-268E-44C5-90C4-770B7CE7498A}"/>
              </a:ext>
            </a:extLst>
          </p:cNvPr>
          <p:cNvSpPr>
            <a:spLocks noGrp="1"/>
          </p:cNvSpPr>
          <p:nvPr>
            <p:ph type="title"/>
          </p:nvPr>
        </p:nvSpPr>
        <p:spPr/>
        <p:txBody>
          <a:bodyPr/>
          <a:lstStyle/>
          <a:p>
            <a:r>
              <a:rPr lang="en-US"/>
              <a:t>Push/pull</a:t>
            </a:r>
            <a:endParaRPr lang="en-US" dirty="0"/>
          </a:p>
        </p:txBody>
      </p:sp>
      <p:sp>
        <p:nvSpPr>
          <p:cNvPr id="2" name="Text Placeholder 1">
            <a:extLst>
              <a:ext uri="{FF2B5EF4-FFF2-40B4-BE49-F238E27FC236}">
                <a16:creationId xmlns:a16="http://schemas.microsoft.com/office/drawing/2014/main" id="{E5B79DC1-AB8A-48AC-8085-EDCD31F7CCB5}"/>
              </a:ext>
            </a:extLst>
          </p:cNvPr>
          <p:cNvSpPr>
            <a:spLocks noGrp="1"/>
          </p:cNvSpPr>
          <p:nvPr>
            <p:ph sz="quarter" idx="13"/>
          </p:nvPr>
        </p:nvSpPr>
        <p:spPr/>
        <p:txBody>
          <a:bodyPr/>
          <a:lstStyle/>
          <a:p>
            <a:r>
              <a:rPr lang="en-US" dirty="0"/>
              <a:t>Push</a:t>
            </a:r>
          </a:p>
          <a:p>
            <a:pPr lvl="1"/>
            <a:r>
              <a:rPr lang="en-US" dirty="0"/>
              <a:t>Push local changes to a central repository</a:t>
            </a:r>
          </a:p>
          <a:p>
            <a:pPr lvl="1"/>
            <a:endParaRPr lang="en-US" dirty="0"/>
          </a:p>
          <a:p>
            <a:r>
              <a:rPr lang="en-US" dirty="0"/>
              <a:t>Pull</a:t>
            </a:r>
          </a:p>
          <a:p>
            <a:pPr lvl="1"/>
            <a:r>
              <a:rPr lang="en-US" dirty="0"/>
              <a:t> Pull changes from remote down to local repository</a:t>
            </a:r>
          </a:p>
          <a:p>
            <a:endParaRPr lang="en-US" dirty="0"/>
          </a:p>
          <a:p>
            <a:r>
              <a:rPr lang="en-US" dirty="0"/>
              <a:t>Git does not allow to push changes if the latest version is used, thus will force a pull first</a:t>
            </a:r>
          </a:p>
          <a:p>
            <a:endParaRPr lang="en-US" dirty="0"/>
          </a:p>
          <a:p>
            <a:endParaRPr lang="en-US" dirty="0"/>
          </a:p>
        </p:txBody>
      </p:sp>
    </p:spTree>
    <p:custDataLst>
      <p:tags r:id="rId1"/>
    </p:custDataLst>
    <p:extLst>
      <p:ext uri="{BB962C8B-B14F-4D97-AF65-F5344CB8AC3E}">
        <p14:creationId xmlns:p14="http://schemas.microsoft.com/office/powerpoint/2010/main" val="42136549"/>
      </p:ext>
    </p:extLst>
  </p:cSld>
  <p:clrMapOvr>
    <a:masterClrMapping/>
  </p:clrMapOvr>
  <p:transition spd="slow"/>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5057-2595-4127-8ABE-B78071596C5C}"/>
              </a:ext>
            </a:extLst>
          </p:cNvPr>
          <p:cNvSpPr>
            <a:spLocks noGrp="1"/>
          </p:cNvSpPr>
          <p:nvPr>
            <p:ph type="title"/>
          </p:nvPr>
        </p:nvSpPr>
        <p:spPr/>
        <p:txBody>
          <a:bodyPr/>
          <a:lstStyle/>
          <a:p>
            <a:r>
              <a:rPr lang="en-US"/>
              <a:t>Git pull	</a:t>
            </a:r>
            <a:endParaRPr lang="en-US" dirty="0"/>
          </a:p>
        </p:txBody>
      </p:sp>
      <p:sp>
        <p:nvSpPr>
          <p:cNvPr id="3" name="Text Placeholder 2">
            <a:extLst>
              <a:ext uri="{FF2B5EF4-FFF2-40B4-BE49-F238E27FC236}">
                <a16:creationId xmlns:a16="http://schemas.microsoft.com/office/drawing/2014/main" id="{951A8C9D-1093-4323-88C0-EE35C03D25E4}"/>
              </a:ext>
            </a:extLst>
          </p:cNvPr>
          <p:cNvSpPr>
            <a:spLocks noGrp="1"/>
          </p:cNvSpPr>
          <p:nvPr>
            <p:ph sz="quarter" idx="13"/>
          </p:nvPr>
        </p:nvSpPr>
        <p:spPr>
          <a:noFill/>
        </p:spPr>
        <p:txBody>
          <a:bodyPr/>
          <a:lstStyle/>
          <a:p>
            <a:r>
              <a:rPr lang="en-US" dirty="0"/>
              <a:t>git pull - Fetch from and integrate with another repository or a local branch</a:t>
            </a:r>
          </a:p>
          <a:p>
            <a:endParaRPr lang="en-US" dirty="0"/>
          </a:p>
          <a:p>
            <a:r>
              <a:rPr lang="en-US" dirty="0"/>
              <a:t>Copies everything from remote repository to local computer</a:t>
            </a:r>
          </a:p>
        </p:txBody>
      </p:sp>
      <p:sp>
        <p:nvSpPr>
          <p:cNvPr id="4" name="Rectangle 3">
            <a:extLst>
              <a:ext uri="{FF2B5EF4-FFF2-40B4-BE49-F238E27FC236}">
                <a16:creationId xmlns:a16="http://schemas.microsoft.com/office/drawing/2014/main" id="{8C337BF4-49CD-4DA9-959C-694A409E36F6}"/>
              </a:ext>
            </a:extLst>
          </p:cNvPr>
          <p:cNvSpPr/>
          <p:nvPr/>
        </p:nvSpPr>
        <p:spPr>
          <a:xfrm>
            <a:off x="655638" y="3807164"/>
            <a:ext cx="10880725" cy="369332"/>
          </a:xfrm>
          <a:prstGeom prst="rect">
            <a:avLst/>
          </a:prstGeom>
          <a:solidFill>
            <a:srgbClr val="012456"/>
          </a:solidFill>
        </p:spPr>
        <p:txBody>
          <a:bodyPr wrap="square">
            <a:spAutoFit/>
          </a:bodyPr>
          <a:lstStyle/>
          <a:p>
            <a:r>
              <a:rPr lang="en-AU" sz="1800" dirty="0">
                <a:solidFill>
                  <a:srgbClr val="F2F2F2"/>
                </a:solidFill>
                <a:latin typeface="Lucida Console" panose="020B0609040504020204" pitchFamily="49" charset="0"/>
              </a:rPr>
              <a:t>PS c:\&gt; </a:t>
            </a:r>
            <a:r>
              <a:rPr lang="en-US" sz="1800" dirty="0">
                <a:solidFill>
                  <a:schemeClr val="bg1"/>
                </a:solidFill>
                <a:latin typeface="Consolas" panose="020B0609020204030204" pitchFamily="49" charset="0"/>
              </a:rPr>
              <a:t>git pull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options</a:t>
            </a:r>
            <a:r>
              <a:rPr lang="en-US" sz="1800" dirty="0">
                <a:solidFill>
                  <a:srgbClr val="676867"/>
                </a:solidFill>
                <a:latin typeface="Consolas" panose="020B0609020204030204" pitchFamily="49" charset="0"/>
              </a:rPr>
              <a:t>&gt;</a:t>
            </a:r>
            <a:r>
              <a:rPr lang="en-US" sz="1800" dirty="0">
                <a:solidFill>
                  <a:schemeClr val="bg1"/>
                </a:solidFill>
                <a:latin typeface="Consolas" panose="020B0609020204030204" pitchFamily="49" charset="0"/>
              </a:rPr>
              <a:t>] [</a:t>
            </a:r>
            <a:r>
              <a:rPr lang="en-US" sz="1800" dirty="0">
                <a:solidFill>
                  <a:srgbClr val="676867"/>
                </a:solidFill>
                <a:latin typeface="Consolas" panose="020B0609020204030204" pitchFamily="49" charset="0"/>
              </a:rPr>
              <a:t>&lt;</a:t>
            </a:r>
            <a:r>
              <a:rPr lang="en-US" sz="1800" dirty="0">
                <a:solidFill>
                  <a:srgbClr val="9872A2"/>
                </a:solidFill>
                <a:latin typeface="Consolas" panose="020B0609020204030204" pitchFamily="49" charset="0"/>
              </a:rPr>
              <a:t>repository</a:t>
            </a:r>
            <a:r>
              <a:rPr lang="en-US" sz="1800" dirty="0">
                <a:solidFill>
                  <a:srgbClr val="676867"/>
                </a:solidFill>
                <a:latin typeface="Consolas" panose="020B0609020204030204" pitchFamily="49" charset="0"/>
              </a:rPr>
              <a:t>&gt;</a:t>
            </a:r>
            <a:r>
              <a:rPr lang="en-US" sz="1800" dirty="0">
                <a:solidFill>
                  <a:srgbClr val="C5C8C6"/>
                </a:solidFill>
                <a:latin typeface="Consolas" panose="020B0609020204030204" pitchFamily="49" charset="0"/>
              </a:rPr>
              <a:t> </a:t>
            </a:r>
            <a:r>
              <a:rPr lang="en-US" sz="1800" dirty="0">
                <a:solidFill>
                  <a:schemeClr val="bg1"/>
                </a:solidFill>
                <a:latin typeface="Consolas" panose="020B0609020204030204" pitchFamily="49" charset="0"/>
              </a:rPr>
              <a:t>[</a:t>
            </a:r>
            <a:r>
              <a:rPr lang="en-US" sz="1800" dirty="0">
                <a:solidFill>
                  <a:srgbClr val="676867"/>
                </a:solidFill>
                <a:latin typeface="Consolas" panose="020B0609020204030204" pitchFamily="49" charset="0"/>
              </a:rPr>
              <a:t>&lt;</a:t>
            </a:r>
            <a:r>
              <a:rPr lang="en-US" sz="1800" dirty="0" err="1">
                <a:solidFill>
                  <a:srgbClr val="9872A2"/>
                </a:solidFill>
                <a:latin typeface="Consolas" panose="020B0609020204030204" pitchFamily="49" charset="0"/>
              </a:rPr>
              <a:t>refspec</a:t>
            </a:r>
            <a:r>
              <a:rPr lang="en-US" sz="1800" dirty="0">
                <a:solidFill>
                  <a:srgbClr val="676867"/>
                </a:solidFill>
                <a:latin typeface="Consolas" panose="020B0609020204030204" pitchFamily="49" charset="0"/>
              </a:rPr>
              <a:t>&gt;</a:t>
            </a:r>
            <a:r>
              <a:rPr lang="en-US" sz="1800" dirty="0">
                <a:solidFill>
                  <a:schemeClr val="bg1"/>
                </a:solidFill>
                <a:latin typeface="Consolas" panose="020B0609020204030204" pitchFamily="49" charset="0"/>
              </a:rPr>
              <a:t>…​]]</a:t>
            </a:r>
            <a:endParaRPr lang="en-US" sz="1800" b="0" dirty="0">
              <a:solidFill>
                <a:schemeClr val="bg1"/>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824003201"/>
      </p:ext>
    </p:extLst>
  </p:cSld>
  <p:clrMapOvr>
    <a:masterClrMapping/>
  </p:clrMapOvr>
  <p:transition spd="slow"/>
</p:sld>
</file>

<file path=ppt/slides/slide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94A2-C079-4A8E-BFBE-962F527F8336}"/>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Pull process</a:t>
            </a:r>
            <a:endParaRPr lang="en-US" dirty="0"/>
          </a:p>
        </p:txBody>
      </p:sp>
      <p:graphicFrame>
        <p:nvGraphicFramePr>
          <p:cNvPr id="5" name="Text Placeholder 2">
            <a:extLst>
              <a:ext uri="{FF2B5EF4-FFF2-40B4-BE49-F238E27FC236}">
                <a16:creationId xmlns:a16="http://schemas.microsoft.com/office/drawing/2014/main" id="{5BEAEEF1-53FF-4463-92FB-A39057BEA81C}"/>
              </a:ext>
            </a:extLst>
          </p:cNvPr>
          <p:cNvGraphicFramePr>
            <a:graphicFrameLocks noGrp="1"/>
          </p:cNvGraphicFramePr>
          <p:nvPr>
            <p:ph sz="quarter" idx="13"/>
            <p:extLst>
              <p:ext uri="{D42A27DB-BD31-4B8C-83A1-F6EECF244321}">
                <p14:modId xmlns:p14="http://schemas.microsoft.com/office/powerpoint/2010/main" val="272705940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76787061"/>
      </p:ext>
    </p:extLst>
  </p:cSld>
  <p:clrMapOvr>
    <a:masterClrMapping/>
  </p:clrMapOvr>
  <p:transition spd="slow"/>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5F4EB2-A821-49D7-89EF-DCFE7940D49E}"/>
              </a:ext>
            </a:extLst>
          </p:cNvPr>
          <p:cNvSpPr>
            <a:spLocks noGrp="1"/>
          </p:cNvSpPr>
          <p:nvPr>
            <p:ph type="title"/>
          </p:nvPr>
        </p:nvSpPr>
        <p:spPr/>
        <p:txBody>
          <a:bodyPr/>
          <a:lstStyle/>
          <a:p>
            <a:r>
              <a:rPr lang="en-US"/>
              <a:t>Git pull examples</a:t>
            </a:r>
            <a:endParaRPr lang="en-US" dirty="0"/>
          </a:p>
        </p:txBody>
      </p:sp>
      <p:sp>
        <p:nvSpPr>
          <p:cNvPr id="2" name="Text Placeholder 1">
            <a:extLst>
              <a:ext uri="{FF2B5EF4-FFF2-40B4-BE49-F238E27FC236}">
                <a16:creationId xmlns:a16="http://schemas.microsoft.com/office/drawing/2014/main" id="{0CFFF2C1-04E6-4068-B6B4-9E7F817CD8AC}"/>
              </a:ext>
            </a:extLst>
          </p:cNvPr>
          <p:cNvSpPr>
            <a:spLocks noGrp="1"/>
          </p:cNvSpPr>
          <p:nvPr>
            <p:ph sz="quarter" idx="13"/>
          </p:nvPr>
        </p:nvSpPr>
        <p:spPr/>
        <p:txBody>
          <a:bodyPr/>
          <a:lstStyle/>
          <a:p>
            <a:r>
              <a:rPr lang="en-US" dirty="0"/>
              <a:t>Update the remote-tracking branches for the repository you cloned from, then merge one of them into your current branch:</a:t>
            </a:r>
          </a:p>
          <a:p>
            <a:endParaRPr lang="en-US" dirty="0"/>
          </a:p>
          <a:p>
            <a:endParaRPr lang="en-US" dirty="0"/>
          </a:p>
          <a:p>
            <a:endParaRPr lang="en-US" dirty="0"/>
          </a:p>
          <a:p>
            <a:r>
              <a:rPr lang="en-US" dirty="0"/>
              <a:t>Merge into the current branch the remote branch next:</a:t>
            </a:r>
          </a:p>
          <a:p>
            <a:endParaRPr lang="en-US" dirty="0"/>
          </a:p>
        </p:txBody>
      </p:sp>
      <p:sp>
        <p:nvSpPr>
          <p:cNvPr id="5" name="Rectangle 4">
            <a:extLst>
              <a:ext uri="{FF2B5EF4-FFF2-40B4-BE49-F238E27FC236}">
                <a16:creationId xmlns:a16="http://schemas.microsoft.com/office/drawing/2014/main" id="{4A145A18-1C4E-47A6-A9E4-F74689001AEE}"/>
              </a:ext>
            </a:extLst>
          </p:cNvPr>
          <p:cNvSpPr/>
          <p:nvPr/>
        </p:nvSpPr>
        <p:spPr>
          <a:xfrm>
            <a:off x="655638" y="2360876"/>
            <a:ext cx="10880725" cy="830997"/>
          </a:xfrm>
          <a:prstGeom prst="rect">
            <a:avLst/>
          </a:prstGeom>
          <a:solidFill>
            <a:srgbClr val="012456"/>
          </a:solidFill>
        </p:spPr>
        <p:txBody>
          <a:bodyPr wrap="square">
            <a:spAutoFit/>
          </a:bodyPr>
          <a:lstStyle/>
          <a:p>
            <a:r>
              <a:rPr lang="en-US" sz="2400" dirty="0">
                <a:solidFill>
                  <a:schemeClr val="lt1"/>
                </a:solidFill>
                <a:latin typeface="Consolas" panose="020B0609020204030204" pitchFamily="49" charset="0"/>
              </a:rPr>
              <a:t>PS c:\&gt; git pull</a:t>
            </a:r>
          </a:p>
          <a:p>
            <a:r>
              <a:rPr lang="en-US" sz="2400" dirty="0">
                <a:solidFill>
                  <a:schemeClr val="lt1"/>
                </a:solidFill>
                <a:latin typeface="Consolas" panose="020B0609020204030204" pitchFamily="49" charset="0"/>
              </a:rPr>
              <a:t>PS c:\&gt; git pull origin</a:t>
            </a:r>
          </a:p>
        </p:txBody>
      </p:sp>
      <p:sp>
        <p:nvSpPr>
          <p:cNvPr id="7" name="Rectangle 6">
            <a:extLst>
              <a:ext uri="{FF2B5EF4-FFF2-40B4-BE49-F238E27FC236}">
                <a16:creationId xmlns:a16="http://schemas.microsoft.com/office/drawing/2014/main" id="{A34F0267-8EE0-4B5B-80F0-BFC1B1A06485}"/>
              </a:ext>
            </a:extLst>
          </p:cNvPr>
          <p:cNvSpPr/>
          <p:nvPr/>
        </p:nvSpPr>
        <p:spPr>
          <a:xfrm>
            <a:off x="655638" y="4495800"/>
            <a:ext cx="10880725" cy="461665"/>
          </a:xfrm>
          <a:prstGeom prst="rect">
            <a:avLst/>
          </a:prstGeom>
          <a:solidFill>
            <a:srgbClr val="012456"/>
          </a:solidFill>
        </p:spPr>
        <p:txBody>
          <a:bodyPr wrap="square">
            <a:spAutoFit/>
          </a:bodyPr>
          <a:lstStyle/>
          <a:p>
            <a:r>
              <a:rPr lang="en-US" sz="2400" dirty="0">
                <a:solidFill>
                  <a:schemeClr val="lt1"/>
                </a:solidFill>
                <a:latin typeface="Consolas" panose="020B0609020204030204" pitchFamily="49" charset="0"/>
              </a:rPr>
              <a:t>PS c:\&gt; git pull origin next</a:t>
            </a:r>
          </a:p>
        </p:txBody>
      </p:sp>
    </p:spTree>
    <p:custDataLst>
      <p:tags r:id="rId1"/>
    </p:custDataLst>
    <p:extLst>
      <p:ext uri="{BB962C8B-B14F-4D97-AF65-F5344CB8AC3E}">
        <p14:creationId xmlns:p14="http://schemas.microsoft.com/office/powerpoint/2010/main" val="472562857"/>
      </p:ext>
    </p:extLst>
  </p:cSld>
  <p:clrMapOvr>
    <a:masterClrMapping/>
  </p:clrMapOvr>
  <p:transition spd="slow"/>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5F4EB2-A821-49D7-89EF-DCFE7940D49E}"/>
              </a:ext>
            </a:extLst>
          </p:cNvPr>
          <p:cNvSpPr>
            <a:spLocks noGrp="1"/>
          </p:cNvSpPr>
          <p:nvPr>
            <p:ph type="title"/>
          </p:nvPr>
        </p:nvSpPr>
        <p:spPr/>
        <p:txBody>
          <a:bodyPr/>
          <a:lstStyle/>
          <a:p>
            <a:r>
              <a:rPr lang="en-US"/>
              <a:t>Git pull examples cont.</a:t>
            </a:r>
            <a:endParaRPr lang="en-US" dirty="0"/>
          </a:p>
        </p:txBody>
      </p:sp>
      <p:sp>
        <p:nvSpPr>
          <p:cNvPr id="2" name="Text Placeholder 1">
            <a:extLst>
              <a:ext uri="{FF2B5EF4-FFF2-40B4-BE49-F238E27FC236}">
                <a16:creationId xmlns:a16="http://schemas.microsoft.com/office/drawing/2014/main" id="{0CFFF2C1-04E6-4068-B6B4-9E7F817CD8AC}"/>
              </a:ext>
            </a:extLst>
          </p:cNvPr>
          <p:cNvSpPr>
            <a:spLocks noGrp="1"/>
          </p:cNvSpPr>
          <p:nvPr>
            <p:ph sz="quarter" idx="13"/>
          </p:nvPr>
        </p:nvSpPr>
        <p:spPr/>
        <p:txBody>
          <a:bodyPr/>
          <a:lstStyle/>
          <a:p>
            <a:r>
              <a:rPr lang="en-US" dirty="0"/>
              <a:t>Leaves a copy of next temporarily in FETCH_HEAD but does not update any remote-tracking branches</a:t>
            </a:r>
          </a:p>
          <a:p>
            <a:r>
              <a:rPr lang="en-US" dirty="0"/>
              <a:t>Using remote-tracking branches, the same can be done by invoking fetch and merge:</a:t>
            </a:r>
          </a:p>
        </p:txBody>
      </p:sp>
      <p:sp>
        <p:nvSpPr>
          <p:cNvPr id="5" name="Rectangle 4">
            <a:extLst>
              <a:ext uri="{FF2B5EF4-FFF2-40B4-BE49-F238E27FC236}">
                <a16:creationId xmlns:a16="http://schemas.microsoft.com/office/drawing/2014/main" id="{4A145A18-1C4E-47A6-A9E4-F74689001AEE}"/>
              </a:ext>
            </a:extLst>
          </p:cNvPr>
          <p:cNvSpPr/>
          <p:nvPr/>
        </p:nvSpPr>
        <p:spPr>
          <a:xfrm>
            <a:off x="655638" y="3657600"/>
            <a:ext cx="10880725" cy="830997"/>
          </a:xfrm>
          <a:prstGeom prst="rect">
            <a:avLst/>
          </a:prstGeom>
          <a:solidFill>
            <a:srgbClr val="012456"/>
          </a:solidFill>
        </p:spPr>
        <p:txBody>
          <a:bodyPr wrap="square">
            <a:spAutoFit/>
          </a:bodyPr>
          <a:lstStyle/>
          <a:p>
            <a:r>
              <a:rPr lang="en-US" sz="2400" dirty="0">
                <a:solidFill>
                  <a:schemeClr val="bg1"/>
                </a:solidFill>
                <a:latin typeface="Consolas" panose="020B0609020204030204" pitchFamily="49" charset="0"/>
              </a:rPr>
              <a:t>PS c:\&gt; git fetch origin</a:t>
            </a:r>
          </a:p>
          <a:p>
            <a:r>
              <a:rPr lang="en-US" sz="2400" dirty="0">
                <a:solidFill>
                  <a:schemeClr val="bg1"/>
                </a:solidFill>
                <a:latin typeface="Consolas" panose="020B0609020204030204" pitchFamily="49" charset="0"/>
              </a:rPr>
              <a:t>PS c:\&gt; git merge origin/next</a:t>
            </a:r>
          </a:p>
        </p:txBody>
      </p:sp>
    </p:spTree>
    <p:custDataLst>
      <p:tags r:id="rId1"/>
    </p:custDataLst>
    <p:extLst>
      <p:ext uri="{BB962C8B-B14F-4D97-AF65-F5344CB8AC3E}">
        <p14:creationId xmlns:p14="http://schemas.microsoft.com/office/powerpoint/2010/main" val="128901695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E96BA73C-2B1E-49C7-A94F-F556435972F9}&lt;/SectionId&gt;&lt;Name&gt;WorkshopPLUS - Windows PowerShell: Tool Building&lt;/Name&gt;&lt;SlidesCount&gt;2&lt;/SlidesCount&gt;&lt;SlideGuids /&gt;&lt;/NativeSection&gt;&lt;NativeSection&gt;&lt;SectionId&gt;{12791C04-E27E-43A6-9BBD-470DA53A6FD4}&lt;/SectionId&gt;&lt;Name&gt;Git - Push/Pull&lt;/Name&gt;&lt;SlidesCount&gt;16&lt;/SlidesCount&gt;&lt;SlideGuids /&gt;&lt;/NativeSection&gt;&lt;NativeSection&gt;&lt;SectionId&gt;{AC53F3A5-9216-44BA-A814-B605A4728994}&lt;/SectionId&gt;&lt;Name&gt;Git-Branch/Merging&lt;/Name&gt;&lt;SlidesCount&gt;19&lt;/SlidesCount&gt;&lt;SlideGuids /&gt;&lt;/NativeSection&gt;&lt;NativeSection&gt;&lt;SectionId&gt;{7982EC6B-C205-444E-A306-B3E90FF5EF6A}&lt;/SectionId&gt;&lt;Name&gt;Git - Intermediate - lab&lt;/Name&gt;&lt;SlidesCount&gt;2&lt;/SlidesCount&gt;&lt;SlideGuids /&gt;&lt;/NativeSection&gt;&lt;/ArrayOfNativeSection&gt;"/>
  <p:tag name="MIO_EKGUID" val="2229d29d-162a-44f3-bd4f-eaf3a173baef"/>
  <p:tag name="MIO_UPDATE" val="True"/>
  <p:tag name="MIO_VERSION" val="02.03.2020 12:26:11"/>
  <p:tag name="MIO_DBID" val="12B0C59E-2253-4124-A5E9-470ADF4CB168"/>
  <p:tag name="MIO_LASTDOWNLOADED" val="02.03.2020 13:53:40"/>
  <p:tag name="MIO_OBJECTNAME" val="M08 Git Intermediate"/>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18a8c07d-b00c-4e84-9ff5-a53aeb41b319"/>
  <p:tag name="MIO_EKGUID" val="bb9c4296-00ae-46f9-a2a2-2c261dbe8b92"/>
  <p:tag name="MIO_UPDATE" val="True"/>
  <p:tag name="MIO_VERSION" val="02.03.2020 12:26:09"/>
  <p:tag name="MIO_DBID" val="12b0c59e-2253-4124-a5e9-470adf4cb168"/>
  <p:tag name="MIO_LASTDOWNLOADED" val="02.03.2020 12:53:34"/>
  <p:tag name="MIO_OBJECTNAME" val="Push/pull"/>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6cb66398-5b7b-41ee-b196-d3cb14b1b86f"/>
  <p:tag name="MIO_EKGUID" val="918e3b9a-aca5-4e82-9cf3-b5a5031074d5"/>
  <p:tag name="MIO_UPDATE" val="True"/>
  <p:tag name="MIO_VERSION" val="02.03.2020 12:26:09"/>
  <p:tag name="MIO_DBID" val="12b0c59e-2253-4124-a5e9-470adf4cb168"/>
  <p:tag name="MIO_LASTDOWNLOADED" val="02.03.2020 12:53:34"/>
  <p:tag name="MIO_OBJECTNAME" val="Git pull"/>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7ce3b10a-52df-461e-9488-c1d3c2383d63"/>
  <p:tag name="MIO_EKGUID" val="ed2afdbc-a69b-43e6-a101-f4e121b83e6f"/>
  <p:tag name="MIO_UPDATE" val="True"/>
  <p:tag name="MIO_VERSION" val="02.03.2020 12:26:09"/>
  <p:tag name="MIO_DBID" val="12b0c59e-2253-4124-a5e9-470adf4cb168"/>
  <p:tag name="MIO_LASTDOWNLOADED" val="02.03.2020 12:53:34"/>
  <p:tag name="MIO_OBJECTNAME" val="Pull proces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af1e1d61-5be2-4407-8666-9d43e7262351"/>
  <p:tag name="MIO_EKGUID" val="6d96b462-a54c-4e08-890a-1264e8c2d562"/>
  <p:tag name="MIO_UPDATE" val="True"/>
  <p:tag name="MIO_VERSION" val="02.03.2020 12:26:09"/>
  <p:tag name="MIO_DBID" val="12b0c59e-2253-4124-a5e9-470adf4cb168"/>
  <p:tag name="MIO_LASTDOWNLOADED" val="02.03.2020 12:53:34"/>
  <p:tag name="MIO_OBJECTNAME" val="Git pull example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76572a2a-de69-435a-83f4-dce55c299689"/>
  <p:tag name="MIO_EKGUID" val="bf87d184-486d-4253-b7da-201f715e392b"/>
  <p:tag name="MIO_UPDATE" val="True"/>
  <p:tag name="MIO_VERSION" val="02.03.2020 12:26:09"/>
  <p:tag name="MIO_DBID" val="12b0c59e-2253-4124-a5e9-470adf4cb168"/>
  <p:tag name="MIO_LASTDOWNLOADED" val="02.03.2020 12:53:34"/>
  <p:tag name="MIO_OBJECTNAME" val="Git pull examples cont."/>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1c43f6ef-59b5-44ec-a504-f7c8e8a46531"/>
  <p:tag name="MIO_EKGUID" val="6296198d-c665-4999-ac2e-60e63196e53d"/>
  <p:tag name="MIO_UPDATE" val="True"/>
  <p:tag name="MIO_VERSION" val="02.03.2020 12:26:09"/>
  <p:tag name="MIO_DBID" val="12b0c59e-2253-4124-a5e9-470adf4cb168"/>
  <p:tag name="MIO_LASTDOWNLOADED" val="02.03.2020 12:53:34"/>
  <p:tag name="MIO_OBJECTNAME" val="Git commit"/>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18b19069-a3a4-4217-a09f-47728a7d4faa"/>
  <p:tag name="MIO_EKGUID" val="2c5da6b2-74ec-43ac-a998-d12b2ec02401"/>
  <p:tag name="MIO_UPDATE" val="True"/>
  <p:tag name="MIO_VERSION" val="02.03.2020 12:26:09"/>
  <p:tag name="MIO_DBID" val="12b0c59e-2253-4124-a5e9-470adf4cb168"/>
  <p:tag name="MIO_LASTDOWNLOADED" val="02.03.2020 12:53:34"/>
  <p:tag name="MIO_OBJECTNAME" val="Commits best practice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802fe36a-1d3a-4812-840c-b78fab8dfe9c"/>
  <p:tag name="MIO_EKGUID" val="368c6970-1ce3-4f43-a459-d83c4371d856"/>
  <p:tag name="MIO_UPDATE" val="True"/>
  <p:tag name="MIO_VERSION" val="02.03.2020 12:26:09"/>
  <p:tag name="MIO_DBID" val="12b0c59e-2253-4124-a5e9-470adf4cb168"/>
  <p:tag name="MIO_LASTDOWNLOADED" val="02.03.2020 12:53:35"/>
  <p:tag name="MIO_OBJECTNAME" val="Commits by design"/>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70a9de59-7bba-4d40-ac9d-62cf579b43d6"/>
  <p:tag name="MIO_EKGUID" val="85e23f4c-8b6d-4287-b4aa-ce61d6a089ec"/>
  <p:tag name="MIO_UPDATE" val="True"/>
  <p:tag name="MIO_VERSION" val="02.03.2020 12:26:09"/>
  <p:tag name="MIO_DBID" val="12b0c59e-2253-4124-a5e9-470adf4cb168"/>
  <p:tag name="MIO_LASTDOWNLOADED" val="02.03.2020 12:53:35"/>
  <p:tag name="MIO_OBJECTNAME" val="Git push"/>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7251b95a-be8a-4a0b-bc24-c3478423182d"/>
  <p:tag name="MIO_EKGUID" val="3a617c00-0784-48f4-87a1-9e1b47534429"/>
  <p:tag name="MIO_UPDATE" val="True"/>
  <p:tag name="MIO_VERSION" val="02.03.2020 12:26:09"/>
  <p:tag name="MIO_DBID" val="12b0c59e-2253-4124-a5e9-470adf4cb168"/>
  <p:tag name="MIO_LASTDOWNLOADED" val="02.03.2020 12:53:35"/>
  <p:tag name="MIO_OBJECTNAME" val="Push proces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faefb01e-c3bd-4022-8346-34af26c349a1"/>
  <p:tag name="MIO_EKGUID" val="c649a93d-6415-4b3f-9703-8f8249ae4557"/>
  <p:tag name="MIO_UPDATE" val="True"/>
  <p:tag name="MIO_VERSION" val="02.03.2020 12:26:09"/>
  <p:tag name="MIO_DBID" val="12b0c59e-2253-4124-a5e9-470adf4cb168"/>
  <p:tag name="MIO_LASTDOWNLOADED" val="02.03.2020 12:53:35"/>
  <p:tag name="MIO_OBJECTNAME" val="Git push example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cb7bc35b-1d75-46fa-8cd0-ae8706de837c"/>
  <p:tag name="MIO_EKGUID" val="d8139faa-2b6f-4dd0-81bc-b7e0ce529cfb"/>
  <p:tag name="MIO_UPDATE" val="True"/>
  <p:tag name="MIO_VERSION" val="02.03.2020 12:26:09"/>
  <p:tag name="MIO_DBID" val="12b0c59e-2253-4124-a5e9-470adf4cb168"/>
  <p:tag name="MIO_LASTDOWNLOADED" val="02.03.2020 12:53:35"/>
  <p:tag name="MIO_OBJECTNAME" val="Git reset"/>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b83ec703-b366-44b1-887d-8f3ea4a0604a"/>
  <p:tag name="MIO_EKGUID" val="fde1f9bc-8ce7-4c69-b965-39ba4219ff83"/>
  <p:tag name="MIO_UPDATE" val="True"/>
  <p:tag name="MIO_VERSION" val="02.03.2020 12:26:10"/>
  <p:tag name="MIO_DBID" val="12b0c59e-2253-4124-a5e9-470adf4cb168"/>
  <p:tag name="MIO_LASTDOWNLOADED" val="02.03.2020 12:53:35"/>
  <p:tag name="MIO_OBJECTNAME" val="Git reset detail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73620190-ee98-4075-a9b3-8c072945ecd7"/>
  <p:tag name="MIO_EKGUID" val="e3f20919-e50d-422a-8c35-0c08010ff2ce"/>
  <p:tag name="MIO_UPDATE" val="True"/>
  <p:tag name="MIO_VERSION" val="02.03.2020 12:26:10"/>
  <p:tag name="MIO_DBID" val="12b0c59e-2253-4124-a5e9-470adf4cb168"/>
  <p:tag name="MIO_LASTDOWNLOADED" val="02.03.2020 12:53:35"/>
  <p:tag name="MIO_OBJECTNAME" val="Git reflog"/>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ff273597-e37a-4e4f-927c-bc7002b99459"/>
  <p:tag name="MIO_EKGUID" val="f082f649-31aa-4fce-9c4c-a05b1f9de0b6"/>
  <p:tag name="MIO_UPDATE" val="True"/>
  <p:tag name="MIO_VERSION" val="02.03.2020 12:26:10"/>
  <p:tag name="MIO_DBID" val="12b0c59e-2253-4124-a5e9-470adf4cb168"/>
  <p:tag name="MIO_LASTDOWNLOADED" val="02.03.2020 12:53:35"/>
  <p:tag name="MIO_OBJECTNAME" val="Branch and merging option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6d594134-a654-44bb-b114-25b2bf12c83d"/>
  <p:tag name="MIO_EKGUID" val="c786ea9b-6e4c-4a29-9b83-a660ef5072de"/>
  <p:tag name="MIO_UPDATE" val="True"/>
  <p:tag name="MIO_VERSION" val="02.03.2020 12:26:10"/>
  <p:tag name="MIO_DBID" val="12b0c59e-2253-4124-a5e9-470adf4cb168"/>
  <p:tag name="MIO_LASTDOWNLOADED" val="02.03.2020 12:53:35"/>
  <p:tag name="MIO_OBJECTNAME" val="Development Struggle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97b16e09-c5fb-41ce-bf4f-c8a11a36712c"/>
  <p:tag name="MIO_EKGUID" val="8c2794df-8f34-48e3-b999-a7cdcad45cfb"/>
  <p:tag name="MIO_UPDATE" val="True"/>
  <p:tag name="MIO_VERSION" val="02.03.2020 12:26:10"/>
  <p:tag name="MIO_DBID" val="12b0c59e-2253-4124-a5e9-470adf4cb168"/>
  <p:tag name="MIO_LASTDOWNLOADED" val="02.03.2020 12:53:36"/>
  <p:tag name="MIO_OBJECTNAME" val="Typical Lifecycle"/>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79473638-954a-4f11-ba49-aa909d334e58"/>
  <p:tag name="MIO_EKGUID" val="1d78de1a-0802-4e72-87ba-ecd5e625dd7b"/>
  <p:tag name="MIO_UPDATE" val="True"/>
  <p:tag name="MIO_VERSION" val="02.03.2020 12:26:10"/>
  <p:tag name="MIO_DBID" val="12b0c59e-2253-4124-a5e9-470adf4cb168"/>
  <p:tag name="MIO_LASTDOWNLOADED" val="02.03.2020 12:53:36"/>
  <p:tag name="MIO_OBJECTNAME" val="Continuous Integration"/>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1cd54678-aa01-43d1-8682-606e0efe6e7f"/>
  <p:tag name="MIO_EKGUID" val="7e51f862-c880-4488-b2fd-a85664578db9"/>
  <p:tag name="MIO_UPDATE" val="True"/>
  <p:tag name="MIO_VERSION" val="02.03.2020 12:26:10"/>
  <p:tag name="MIO_DBID" val="12b0c59e-2253-4124-a5e9-470adf4cb168"/>
  <p:tag name="MIO_LASTDOWNLOADED" val="02.03.2020 12:53:36"/>
  <p:tag name="MIO_OBJECTNAME" val="Importance of Continuous Integration"/>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80f9126f-0669-4b3c-b9a7-beea7fdb2039"/>
  <p:tag name="MIO_EKGUID" val="1049cb94-23b4-4193-a4a7-2d84f4f0b380"/>
  <p:tag name="MIO_UPDATE" val="True"/>
  <p:tag name="MIO_VERSION" val="02.03.2020 12:26:10"/>
  <p:tag name="MIO_DBID" val="12b0c59e-2253-4124-a5e9-470adf4cb168"/>
  <p:tag name="MIO_LASTDOWNLOADED" val="02.03.2020 12:53:36"/>
  <p:tag name="MIO_OBJECTNAME" val="Continuous Integration – How It Wo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95aaf552-92ff-4609-9950-9ba3209eb38a"/>
  <p:tag name="MIO_EKGUID" val="37eb63d3-507b-4c57-97ec-ca6b886c60da"/>
  <p:tag name="MIO_UPDATE" val="True"/>
  <p:tag name="MIO_VERSION" val="02.03.2020 12:26:10"/>
  <p:tag name="MIO_DBID" val="12b0c59e-2253-4124-a5e9-470adf4cb168"/>
  <p:tag name="MIO_LASTDOWNLOADED" val="02.03.2020 12:53:36"/>
  <p:tag name="MIO_OBJECTNAME" val="Branching high level"/>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9770cadd-c74f-479a-be65-4f30e6132a40"/>
  <p:tag name="MIO_EKGUID" val="859845b2-8c14-47b0-9c46-4da3056dbdb1"/>
  <p:tag name="MIO_UPDATE" val="True"/>
  <p:tag name="MIO_VERSION" val="02.03.2020 12:26:10"/>
  <p:tag name="MIO_DBID" val="12b0c59e-2253-4124-a5e9-470adf4cb168"/>
  <p:tag name="MIO_LASTDOWNLOADED" val="02.03.2020 12:53:36"/>
  <p:tag name="MIO_OBJECTNAME" val="Branch – HEAD"/>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4443ae8d-e6b7-45c2-8392-f4a90c648b52"/>
  <p:tag name="MIO_EKGUID" val="e592d55a-79b4-4d87-a704-11208cb9bd59"/>
  <p:tag name="MIO_UPDATE" val="True"/>
  <p:tag name="MIO_VERSION" val="02.03.2020 12:26:10"/>
  <p:tag name="MIO_DBID" val="12b0c59e-2253-4124-a5e9-470adf4cb168"/>
  <p:tag name="MIO_LASTDOWNLOADED" val="02.03.2020 12:53:36"/>
  <p:tag name="MIO_OBJECTNAME" val="Branching – why needed"/>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2a3c530e-2044-476e-8b06-89c91a1d34c9"/>
  <p:tag name="MIO_EKGUID" val="1a4252b4-ecc6-41ad-af7f-8593ba1e4ecd"/>
  <p:tag name="MIO_UPDATE" val="True"/>
  <p:tag name="MIO_VERSION" val="02.03.2020 12:26:10"/>
  <p:tag name="MIO_DBID" val="12b0c59e-2253-4124-a5e9-470adf4cb168"/>
  <p:tag name="MIO_LASTDOWNLOADED" val="02.03.2020 12:53:36"/>
  <p:tag name="MIO_OBJECTNAME" val="Branching – solution"/>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ec5580d1-ebb8-4a76-b83e-82dc3b2c8452"/>
  <p:tag name="MIO_EKGUID" val="7cf256ee-4db7-4b37-a8dd-03d761b716fa"/>
  <p:tag name="MIO_UPDATE" val="True"/>
  <p:tag name="MIO_VERSION" val="02.03.2020 12:26:10"/>
  <p:tag name="MIO_DBID" val="12b0c59e-2253-4124-a5e9-470adf4cb168"/>
  <p:tag name="MIO_LASTDOWNLOADED" val="02.03.2020 12:53:36"/>
  <p:tag name="MIO_OBJECTNAME" val="Branching – merging cont."/>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2d28c635-0848-4ef3-b32b-873620b0d189"/>
  <p:tag name="MIO_EKGUID" val="477e190b-b915-475c-9d57-5cfd172d9148"/>
  <p:tag name="MIO_UPDATE" val="True"/>
  <p:tag name="MIO_VERSION" val="02.03.2020 12:26:10"/>
  <p:tag name="MIO_DBID" val="12b0c59e-2253-4124-a5e9-470adf4cb168"/>
  <p:tag name="MIO_LASTDOWNLOADED" val="02.03.2020 12:53:37"/>
  <p:tag name="MIO_OBJECTNAME" val="New branch"/>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af195ad2-4a2b-4696-9527-e0c864620f10"/>
  <p:tag name="MIO_EKGUID" val="3e49a120-c0f4-45a0-a08d-5f59d7cf9147"/>
  <p:tag name="MIO_UPDATE" val="True"/>
  <p:tag name="MIO_VERSION" val="02.03.2020 12:26:10"/>
  <p:tag name="MIO_DBID" val="12b0c59e-2253-4124-a5e9-470adf4cb168"/>
  <p:tag name="MIO_LASTDOWNLOADED" val="02.03.2020 12:53:37"/>
  <p:tag name="MIO_OBJECTNAME" val="Viewing branches"/>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f49908e4-c0e2-4ef2-be91-5ef8105397b3"/>
  <p:tag name="MIO_EKGUID" val="8edf3386-1c7b-4cd3-9b24-2d136ac35dc6"/>
  <p:tag name="MIO_UPDATE" val="True"/>
  <p:tag name="MIO_VERSION" val="02.03.2020 12:26:11"/>
  <p:tag name="MIO_DBID" val="12b0c59e-2253-4124-a5e9-470adf4cb168"/>
  <p:tag name="MIO_LASTDOWNLOADED" val="02.03.2020 12:53:37"/>
  <p:tag name="MIO_OBJECTNAME" val="Git status"/>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fa3ecea6-ba2f-4bfa-8dd9-390f0efac10b"/>
  <p:tag name="MIO_EKGUID" val="b5ec6e8d-8900-4574-ba5e-51da7f8bc90b"/>
  <p:tag name="MIO_UPDATE" val="True"/>
  <p:tag name="MIO_VERSION" val="02.03.2020 12:26:11"/>
  <p:tag name="MIO_DBID" val="12b0c59e-2253-4124-a5e9-470adf4cb168"/>
  <p:tag name="MIO_LASTDOWNLOADED" val="02.03.2020 12:53:37"/>
  <p:tag name="MIO_OBJECTNAME" val="Branching – merging"/>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70f41911-9d0d-4d3c-8890-2cf4a9d7bb46"/>
  <p:tag name="MIO_EKGUID" val="2eb82158-e2ba-45f7-80b0-13f58df654f0"/>
  <p:tag name="MIO_UPDATE" val="True"/>
  <p:tag name="MIO_VERSION" val="02.03.2020 12:26:11"/>
  <p:tag name="MIO_DBID" val="12b0c59e-2253-4124-a5e9-470adf4cb168"/>
  <p:tag name="MIO_LASTDOWNLOADED" val="02.03.2020 12:53:37"/>
  <p:tag name="MIO_OBJECTNAME" val="Git merge"/>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22ff4089-a805-4752-81dd-8e3de0c51b20"/>
  <p:tag name="MIO_EKGUID" val="eecb8341-5381-47ef-9f35-84dd769415d7"/>
  <p:tag name="MIO_UPDATE" val="True"/>
  <p:tag name="MIO_VERSION" val="02.03.2020 12:26:11"/>
  <p:tag name="MIO_DBID" val="12b0c59e-2253-4124-a5e9-470adf4cb168"/>
  <p:tag name="MIO_LASTDOWNLOADED" val="02.03.2020 12:53:37"/>
  <p:tag name="MIO_OBJECTNAME" val="Git rebase"/>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6ceeb401-d908-47d8-9727-71ac87159845"/>
  <p:tag name="MIO_EKGUID" val="f96333d9-b036-435f-8e08-e59fe7f381d3"/>
  <p:tag name="MIO_UPDATE" val="True"/>
  <p:tag name="MIO_VERSION" val="02.03.2020 12:26:11"/>
  <p:tag name="MIO_DBID" val="12b0c59e-2253-4124-a5e9-470adf4cb168"/>
  <p:tag name="MIO_LASTDOWNLOADED" val="02.03.2020 12:53:37"/>
  <p:tag name="MIO_OBJECTNAME" val="Branching – rebase before"/>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2bf53257-64e2-4ba4-90d1-9cb1f58c1d38"/>
  <p:tag name="MIO_EKGUID" val="448d043f-d406-452d-a4c9-e81c30bab514"/>
  <p:tag name="MIO_UPDATE" val="True"/>
  <p:tag name="MIO_VERSION" val="02.03.2020 12:26:11"/>
  <p:tag name="MIO_DBID" val="12b0c59e-2253-4124-a5e9-470adf4cb168"/>
  <p:tag name="MIO_LASTDOWNLOADED" val="02.03.2020 12:53:37"/>
  <p:tag name="MIO_OBJECTNAME" val="Branching – rebase after"/>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d908193c-dd5f-47d3-a963-2ec6cd485858"/>
  <p:tag name="MIO_UPDATE" val="True"/>
  <p:tag name="MIO_VERSION" val="02.03.2020 12:26:11"/>
  <p:tag name="MIO_DBID" val="12b0c59e-2253-4124-a5e9-470adf4cb168"/>
  <p:tag name="MIO_LASTDOWNLOADED" val="02.03.2020 12:53:37"/>
  <p:tag name="MIO_OBJECTNAME" val="Git – Intermediate(30 minutes)"/>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VERSION" val="28.08.2019 14:31:22"/>
  <p:tag name="MIO_DBID" val="12B0C59E-2253-4124-A5E9-470ADF4CB168"/>
  <p:tag name="MIO_LASTDOWNLOADED" val="28.08.2019 16:32:58"/>
  <p:tag name="MIO_OBJECTNAME" val="Lab"/>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3a2682e0-5515-45d9-a935-35bdc816dc4c"/>
  <p:tag name="MIO_EKGUID" val="3a6d39d8-038f-44f5-bcfe-f3689060c697"/>
  <p:tag name="MIO_UPDATE" val="True"/>
  <p:tag name="MIO_VERSION" val="02.03.2020 12:26:11"/>
  <p:tag name="MIO_DBID" val="12b0c59e-2253-4124-a5e9-470adf4cb168"/>
  <p:tag name="MIO_LASTDOWNLOADED" val="02.03.2020 12:53:37"/>
  <p:tag name="MIO_OBJECTNAME" val="Slide 39"/>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38:48"/>
  <p:tag name="MIO_OBJECTNAME" val="Light Grey"/>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GUID" val="c9a5f9d6-5570-4f99-b6e2-8d43331c7104"/>
  <p:tag name="MIO_EKGUID" val="e4f2054a-c110-44a0-b3d1-60dfb75db85a"/>
  <p:tag name="MIO_UPDATE" val="True"/>
  <p:tag name="MIO_VERSION" val="02.03.2020 12:26:09"/>
  <p:tag name="MIO_DBID" val="12b0c59e-2253-4124-a5e9-470adf4cb168"/>
  <p:tag name="MIO_LASTDOWNLOADED" val="02.03.2020 12:53:33"/>
  <p:tag name="MIO_OBJECTNAME" val="Git – Intermediate"/>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8df9221e-ff3c-4e7c-a368-6155d06fb270"/>
  <p:tag name="MIO_EKGUID" val="d4b10ba1-8b60-4627-8a47-7e6868427edb"/>
  <p:tag name="MIO_UPDATE" val="True"/>
  <p:tag name="MIO_VERSION" val="02.03.2020 12:26:09"/>
  <p:tag name="MIO_DBID" val="12b0c59e-2253-4124-a5e9-470adf4cb168"/>
  <p:tag name="MIO_LASTDOWNLOADED" val="02.03.2020 12:53:34"/>
  <p:tag name="MIO_OBJECTNAME" val="Slid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16480250-6c83-4311-a602-9d81842e1dce"/>
  <p:tag name="MIO_EKGUID" val="88dd0a38-234a-424a-8241-b02ecedfaac5"/>
  <p:tag name="MIO_UPDATE" val="True"/>
  <p:tag name="MIO_VERSION" val="02.03.2020 12:26:09"/>
  <p:tag name="MIO_DBID" val="12b0c59e-2253-4124-a5e9-470adf4cb168"/>
  <p:tag name="MIO_LASTDOWNLOADED" val="02.03.2020 12:53:34"/>
  <p:tag name="MIO_OBJECTNAME" val="Push/Pull"/>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0ca30d80-249e-49b5-98be-30d08904f3ea"/>
  <p:tag name="MIO_EKGUID" val="a47c1740-09a0-4fdd-8751-e81760f6cfd9"/>
  <p:tag name="MIO_UPDATE" val="True"/>
  <p:tag name="MIO_VERSION" val="02.03.2020 12:26:09"/>
  <p:tag name="MIO_DBID" val="12b0c59e-2253-4124-a5e9-470adf4cb168"/>
  <p:tag name="MIO_LASTDOWNLOADED" val="02.03.2020 12:53:34"/>
  <p:tag name="MIO_OBJECTNAME" val="Collaboration"/>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Props1.xml><?xml version="1.0" encoding="utf-8"?>
<ds:datastoreItem xmlns:ds="http://schemas.openxmlformats.org/officeDocument/2006/customXml" ds:itemID="{01580B9E-B382-4293-9091-83EB57300B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docProps/app.xml><?xml version="1.0" encoding="utf-8"?>
<Properties xmlns="http://schemas.openxmlformats.org/officeDocument/2006/extended-properties" xmlns:vt="http://schemas.openxmlformats.org/officeDocument/2006/docPropsVTypes">
  <TotalTime>264</TotalTime>
  <Words>3110</Words>
  <Application>Microsoft Office PowerPoint</Application>
  <PresentationFormat>Widescreen</PresentationFormat>
  <Paragraphs>359</Paragraphs>
  <Slides>39</Slides>
  <Notes>25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Git – Intermediate</vt:lpstr>
      <vt:lpstr>PowerPoint Presentation</vt:lpstr>
      <vt:lpstr>Push/Pull</vt:lpstr>
      <vt:lpstr>Collaboration</vt:lpstr>
      <vt:lpstr>Push/pull</vt:lpstr>
      <vt:lpstr>Git pull </vt:lpstr>
      <vt:lpstr>Pull process</vt:lpstr>
      <vt:lpstr>Git pull examples</vt:lpstr>
      <vt:lpstr>Git pull examples cont.</vt:lpstr>
      <vt:lpstr>Git commit</vt:lpstr>
      <vt:lpstr>Commits best practices</vt:lpstr>
      <vt:lpstr>Commits by design</vt:lpstr>
      <vt:lpstr>Git push</vt:lpstr>
      <vt:lpstr>Push process</vt:lpstr>
      <vt:lpstr>Git push examples</vt:lpstr>
      <vt:lpstr>Git reset</vt:lpstr>
      <vt:lpstr>Git reset details</vt:lpstr>
      <vt:lpstr>Git reflog</vt:lpstr>
      <vt:lpstr>Branch and merging options</vt:lpstr>
      <vt:lpstr>Development Struggles</vt:lpstr>
      <vt:lpstr>Typical Lifecycle</vt:lpstr>
      <vt:lpstr>Continuous Integration</vt:lpstr>
      <vt:lpstr>Importance of Continuous Integration</vt:lpstr>
      <vt:lpstr>Continuous Integration – How It Works</vt:lpstr>
      <vt:lpstr>Branching high level</vt:lpstr>
      <vt:lpstr>Branch – HEAD </vt:lpstr>
      <vt:lpstr>Branching – why needed </vt:lpstr>
      <vt:lpstr>Branching – solution </vt:lpstr>
      <vt:lpstr>Branching – merging cont.</vt:lpstr>
      <vt:lpstr>New branch</vt:lpstr>
      <vt:lpstr>Viewing branches</vt:lpstr>
      <vt:lpstr>Git status</vt:lpstr>
      <vt:lpstr>Branching – merging</vt:lpstr>
      <vt:lpstr>Git merge</vt:lpstr>
      <vt:lpstr>Git rebase</vt:lpstr>
      <vt:lpstr>Branching – rebase before</vt:lpstr>
      <vt:lpstr>Branching – rebase after</vt:lpstr>
      <vt:lpstr>Git – Intermediate (30 minutes)</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3</revision>
  <dcterms:created xsi:type="dcterms:W3CDTF">2019-12-16T16:19:05.0000000Z</dcterms:created>
  <dcterms:modified xsi:type="dcterms:W3CDTF">2020-03-02T12:54:01.0000000Z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Owner">
    <vt:lpwstr/>
  </op:property>
  <op:property fmtid="{D5CDD505-2E9C-101B-9397-08002B2CF9AE}" pid="5" name="MSIP_Label_f42aa342-8706-4288-bd11-ebb85995028c_SetDate">
    <vt:lpwstr>2019-12-16T16:21:50.5074149Z</vt:lpwstr>
  </op:property>
  <op:property fmtid="{D5CDD505-2E9C-101B-9397-08002B2CF9AE}" pid="6" name="MSIP_Label_f42aa342-8706-4288-bd11-ebb85995028c_Name">
    <vt:lpwstr>General</vt:lpwstr>
  </op:property>
  <op:property fmtid="{D5CDD505-2E9C-101B-9397-08002B2CF9AE}" pid="7" name="MSIP_Label_f42aa342-8706-4288-bd11-ebb85995028c_Application">
    <vt:lpwstr>Microsoft Azure Information Protection</vt:lpwstr>
  </op:property>
  <op:property fmtid="{D5CDD505-2E9C-101B-9397-08002B2CF9AE}" pid="8" name="MSIP_Label_f42aa342-8706-4288-bd11-ebb85995028c_ActionId">
    <vt:lpwstr>8f7b5d5a-4c75-4903-911a-bf62a1cbdb3f</vt:lpwstr>
  </op:property>
  <op:property fmtid="{D5CDD505-2E9C-101B-9397-08002B2CF9AE}" pid="9" name="MSIP_Label_f42aa342-8706-4288-bd11-ebb85995028c_Extended_MSFT_Method">
    <vt:lpwstr>Automatic</vt:lpwstr>
  </op:property>
  <op:property fmtid="{D5CDD505-2E9C-101B-9397-08002B2CF9AE}" pid="10" name="Sensitivity">
    <vt:lpwstr>General</vt:lpwstr>
  </op:property>
  <op:property fmtid="{D5CDD505-2E9C-101B-9397-08002B2CF9AE}" pid="11" name="ContentTypeId">
    <vt:lpwstr>0x01010039A62E282DDA434E979CD3E03185182E</vt:lpwstr>
  </op:property>
</op:Properties>
</file>