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9" r:id="rId3"/>
    <p:sldId id="257" r:id="rId4"/>
    <p:sldId id="258"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81" r:id="rId25"/>
    <p:sldId id="282" r:id="rId26"/>
    <p:sldId id="283" r:id="rId27"/>
    <p:sldId id="284" r:id="rId28"/>
    <p:sldId id="285"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881D3-EFE1-43E1-A28B-40E6C730ECA3}" type="datetimeFigureOut">
              <a:rPr lang="en-US" smtClean="0"/>
              <a:pPr/>
              <a:t>6/3/2014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C38D53-C9A5-4356-84C8-2C0140AABD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38D53-C9A5-4356-84C8-2C0140AABD1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972763"/>
          </a:xfrm>
        </p:spPr>
        <p:txBody>
          <a:bodyPr>
            <a:normAutofit fontScale="90000"/>
          </a:bodyPr>
          <a:lstStyle/>
          <a:p>
            <a:r>
              <a:rPr lang="en-US" dirty="0" smtClean="0"/>
              <a:t>Chap 04</a:t>
            </a:r>
            <a:br>
              <a:rPr lang="en-US" dirty="0" smtClean="0"/>
            </a:br>
            <a:r>
              <a:rPr lang="en-US" dirty="0" smtClean="0"/>
              <a:t/>
            </a:r>
            <a:br>
              <a:rPr lang="en-US" dirty="0" smtClean="0"/>
            </a:br>
            <a:r>
              <a:rPr lang="en-US" dirty="0" smtClean="0"/>
              <a:t>Introduction to IBM PC Assembly Language</a:t>
            </a:r>
            <a:endParaRPr lang="en-US" dirty="0"/>
          </a:p>
        </p:txBody>
      </p:sp>
      <p:sp>
        <p:nvSpPr>
          <p:cNvPr id="3" name="Subtitle 2"/>
          <p:cNvSpPr>
            <a:spLocks noGrp="1"/>
          </p:cNvSpPr>
          <p:nvPr>
            <p:ph type="subTitle" idx="1"/>
          </p:nvPr>
        </p:nvSpPr>
        <p:spPr>
          <a:xfrm>
            <a:off x="228600" y="5410200"/>
            <a:ext cx="7772400" cy="1199704"/>
          </a:xfrm>
        </p:spPr>
        <p:txBody>
          <a:bodyPr/>
          <a:lstStyle/>
          <a:p>
            <a:pPr algn="l"/>
            <a:r>
              <a:rPr lang="en-US" dirty="0" smtClean="0"/>
              <a:t>Prepared by</a:t>
            </a:r>
          </a:p>
          <a:p>
            <a:pPr algn="l"/>
            <a:r>
              <a:rPr lang="en-US" dirty="0" smtClean="0"/>
              <a:t>Sharmila Majumdar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90600" y="2362200"/>
          <a:ext cx="7010400" cy="2225040"/>
        </p:xfrm>
        <a:graphic>
          <a:graphicData uri="http://schemas.openxmlformats.org/drawingml/2006/table">
            <a:tbl>
              <a:tblPr firstRow="1" bandRow="1">
                <a:tableStyleId>{5C22544A-7EE6-4342-B048-85BDC9FD1C3A}</a:tableStyleId>
              </a:tblPr>
              <a:tblGrid>
                <a:gridCol w="1564821"/>
                <a:gridCol w="5445579"/>
              </a:tblGrid>
              <a:tr h="370840">
                <a:tc>
                  <a:txBody>
                    <a:bodyPr/>
                    <a:lstStyle/>
                    <a:p>
                      <a:r>
                        <a:rPr lang="en-US" dirty="0" smtClean="0"/>
                        <a:t>Pseudo-op</a:t>
                      </a:r>
                      <a:endParaRPr lang="en-US" dirty="0"/>
                    </a:p>
                  </a:txBody>
                  <a:tcPr/>
                </a:tc>
                <a:tc>
                  <a:txBody>
                    <a:bodyPr/>
                    <a:lstStyle/>
                    <a:p>
                      <a:r>
                        <a:rPr lang="en-US" dirty="0" smtClean="0"/>
                        <a:t>Stands for</a:t>
                      </a:r>
                      <a:endParaRPr lang="en-US" dirty="0"/>
                    </a:p>
                  </a:txBody>
                  <a:tcPr/>
                </a:tc>
              </a:tr>
              <a:tr h="370840">
                <a:tc>
                  <a:txBody>
                    <a:bodyPr/>
                    <a:lstStyle/>
                    <a:p>
                      <a:r>
                        <a:rPr lang="en-US" dirty="0" smtClean="0"/>
                        <a:t>DB</a:t>
                      </a:r>
                      <a:endParaRPr lang="en-US" dirty="0"/>
                    </a:p>
                  </a:txBody>
                  <a:tcPr/>
                </a:tc>
                <a:tc>
                  <a:txBody>
                    <a:bodyPr/>
                    <a:lstStyle/>
                    <a:p>
                      <a:r>
                        <a:rPr lang="en-US" dirty="0" smtClean="0"/>
                        <a:t>Define Byte</a:t>
                      </a:r>
                      <a:endParaRPr lang="en-US" dirty="0"/>
                    </a:p>
                  </a:txBody>
                  <a:tcPr/>
                </a:tc>
              </a:tr>
              <a:tr h="370840">
                <a:tc>
                  <a:txBody>
                    <a:bodyPr/>
                    <a:lstStyle/>
                    <a:p>
                      <a:r>
                        <a:rPr lang="en-US" dirty="0" smtClean="0"/>
                        <a:t>DW</a:t>
                      </a:r>
                      <a:endParaRPr lang="en-US" dirty="0"/>
                    </a:p>
                  </a:txBody>
                  <a:tcPr/>
                </a:tc>
                <a:tc>
                  <a:txBody>
                    <a:bodyPr/>
                    <a:lstStyle/>
                    <a:p>
                      <a:r>
                        <a:rPr lang="en-US" dirty="0" smtClean="0"/>
                        <a:t>Define Word</a:t>
                      </a:r>
                      <a:endParaRPr lang="en-US" dirty="0"/>
                    </a:p>
                  </a:txBody>
                  <a:tcPr/>
                </a:tc>
              </a:tr>
              <a:tr h="370840">
                <a:tc>
                  <a:txBody>
                    <a:bodyPr/>
                    <a:lstStyle/>
                    <a:p>
                      <a:r>
                        <a:rPr lang="en-US" dirty="0" smtClean="0"/>
                        <a:t>DD</a:t>
                      </a:r>
                      <a:endParaRPr lang="en-US" dirty="0"/>
                    </a:p>
                  </a:txBody>
                  <a:tcPr/>
                </a:tc>
                <a:tc>
                  <a:txBody>
                    <a:bodyPr/>
                    <a:lstStyle/>
                    <a:p>
                      <a:r>
                        <a:rPr lang="en-US" dirty="0" smtClean="0"/>
                        <a:t>Define </a:t>
                      </a:r>
                      <a:r>
                        <a:rPr lang="en-US" dirty="0" err="1" smtClean="0"/>
                        <a:t>Doubleword</a:t>
                      </a:r>
                      <a:r>
                        <a:rPr lang="en-US" dirty="0" smtClean="0"/>
                        <a:t> (2 consecutive words</a:t>
                      </a:r>
                      <a:r>
                        <a:rPr lang="en-US" baseline="0" dirty="0" smtClean="0"/>
                        <a:t>)</a:t>
                      </a:r>
                      <a:endParaRPr lang="en-US" dirty="0"/>
                    </a:p>
                  </a:txBody>
                  <a:tcPr/>
                </a:tc>
              </a:tr>
              <a:tr h="370840">
                <a:tc>
                  <a:txBody>
                    <a:bodyPr/>
                    <a:lstStyle/>
                    <a:p>
                      <a:r>
                        <a:rPr lang="en-US" dirty="0" smtClean="0"/>
                        <a:t>DQ</a:t>
                      </a:r>
                      <a:endParaRPr lang="en-US" dirty="0"/>
                    </a:p>
                  </a:txBody>
                  <a:tcPr/>
                </a:tc>
                <a:tc>
                  <a:txBody>
                    <a:bodyPr/>
                    <a:lstStyle/>
                    <a:p>
                      <a:r>
                        <a:rPr lang="en-US" dirty="0" smtClean="0"/>
                        <a:t>Define </a:t>
                      </a:r>
                      <a:r>
                        <a:rPr lang="en-US" dirty="0" err="1" smtClean="0"/>
                        <a:t>Quadword</a:t>
                      </a:r>
                      <a:r>
                        <a:rPr lang="en-US" dirty="0" smtClean="0"/>
                        <a:t>(4</a:t>
                      </a:r>
                      <a:r>
                        <a:rPr lang="en-US" baseline="0" dirty="0" smtClean="0"/>
                        <a:t> consecutive words)</a:t>
                      </a:r>
                      <a:endParaRPr lang="en-US" dirty="0"/>
                    </a:p>
                  </a:txBody>
                  <a:tcPr/>
                </a:tc>
              </a:tr>
              <a:tr h="370840">
                <a:tc>
                  <a:txBody>
                    <a:bodyPr/>
                    <a:lstStyle/>
                    <a:p>
                      <a:r>
                        <a:rPr lang="en-US" dirty="0" smtClean="0"/>
                        <a:t>DT</a:t>
                      </a:r>
                      <a:endParaRPr lang="en-US" dirty="0"/>
                    </a:p>
                  </a:txBody>
                  <a:tcPr/>
                </a:tc>
                <a:tc>
                  <a:txBody>
                    <a:bodyPr/>
                    <a:lstStyle/>
                    <a:p>
                      <a:r>
                        <a:rPr lang="en-US" dirty="0" smtClean="0"/>
                        <a:t>Define </a:t>
                      </a:r>
                      <a:r>
                        <a:rPr lang="en-US" dirty="0" err="1" smtClean="0"/>
                        <a:t>Tenbytes</a:t>
                      </a:r>
                      <a:r>
                        <a:rPr lang="en-US" dirty="0" smtClean="0"/>
                        <a:t> (10 consecutive</a:t>
                      </a:r>
                      <a:r>
                        <a:rPr lang="en-US" baseline="0" dirty="0" smtClean="0"/>
                        <a:t> words)</a:t>
                      </a:r>
                      <a:endParaRPr lang="en-US" dirty="0"/>
                    </a:p>
                  </a:txBody>
                  <a:tcPr/>
                </a:tc>
              </a:tr>
            </a:tbl>
          </a:graphicData>
        </a:graphic>
      </p:graphicFrame>
      <p:sp>
        <p:nvSpPr>
          <p:cNvPr id="3" name="Title 2"/>
          <p:cNvSpPr>
            <a:spLocks noGrp="1"/>
          </p:cNvSpPr>
          <p:nvPr>
            <p:ph type="title"/>
          </p:nvPr>
        </p:nvSpPr>
        <p:spPr/>
        <p:txBody>
          <a:bodyPr/>
          <a:lstStyle/>
          <a:p>
            <a:r>
              <a:rPr lang="en-US" dirty="0" smtClean="0"/>
              <a:t>4.3 Variables…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dirty="0" smtClean="0"/>
              <a:t>Assembler directive defines byte variable-</a:t>
            </a:r>
          </a:p>
          <a:p>
            <a:pPr lvl="1">
              <a:buNone/>
            </a:pPr>
            <a:r>
              <a:rPr lang="en-US" dirty="0" smtClean="0"/>
              <a:t>	name	DB		</a:t>
            </a:r>
            <a:r>
              <a:rPr lang="en-US" dirty="0" err="1" smtClean="0"/>
              <a:t>initial_value</a:t>
            </a:r>
            <a:endParaRPr lang="en-US" dirty="0" smtClean="0"/>
          </a:p>
          <a:p>
            <a:pPr>
              <a:buNone/>
            </a:pPr>
            <a:r>
              <a:rPr lang="en-US" dirty="0" smtClean="0"/>
              <a:t>Example:</a:t>
            </a:r>
          </a:p>
          <a:p>
            <a:pPr>
              <a:buNone/>
            </a:pPr>
            <a:r>
              <a:rPr lang="en-US" dirty="0" smtClean="0"/>
              <a:t>		</a:t>
            </a:r>
            <a:r>
              <a:rPr lang="en-US" sz="2300" dirty="0" smtClean="0"/>
              <a:t>ALPHA	DB		4</a:t>
            </a:r>
          </a:p>
          <a:p>
            <a:r>
              <a:rPr lang="en-US" dirty="0" smtClean="0"/>
              <a:t>Where, DB=define byte and this directive causes the assembler to associate a memory byte with the name ALPHA and initialized it to 4.</a:t>
            </a:r>
          </a:p>
          <a:p>
            <a:r>
              <a:rPr lang="en-US" dirty="0" smtClean="0"/>
              <a:t>A question mark “?” used in place of an initial value sets aside an uninitialized byte; for ex.</a:t>
            </a:r>
          </a:p>
          <a:p>
            <a:pPr lvl="2">
              <a:buNone/>
            </a:pPr>
            <a:r>
              <a:rPr lang="en-US" dirty="0" smtClean="0"/>
              <a:t>	BYT	DB		?</a:t>
            </a:r>
          </a:p>
          <a:p>
            <a:endParaRPr lang="en-US" dirty="0" smtClean="0"/>
          </a:p>
        </p:txBody>
      </p:sp>
      <p:sp>
        <p:nvSpPr>
          <p:cNvPr id="3" name="Title 2"/>
          <p:cNvSpPr>
            <a:spLocks noGrp="1"/>
          </p:cNvSpPr>
          <p:nvPr>
            <p:ph type="title"/>
          </p:nvPr>
        </p:nvSpPr>
        <p:spPr>
          <a:xfrm>
            <a:off x="457200" y="274638"/>
            <a:ext cx="8229600" cy="792162"/>
          </a:xfrm>
        </p:spPr>
        <p:txBody>
          <a:bodyPr/>
          <a:lstStyle/>
          <a:p>
            <a:r>
              <a:rPr lang="en-US" dirty="0" smtClean="0"/>
              <a:t>Byte variables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	DW		</a:t>
            </a:r>
            <a:r>
              <a:rPr lang="en-US" dirty="0" err="1" smtClean="0"/>
              <a:t>initial_value</a:t>
            </a:r>
            <a:endParaRPr lang="en-US" dirty="0" smtClean="0"/>
          </a:p>
          <a:p>
            <a:r>
              <a:rPr lang="en-US" dirty="0" smtClean="0"/>
              <a:t>WRD	DW</a:t>
            </a:r>
          </a:p>
          <a:p>
            <a:r>
              <a:rPr lang="en-US" dirty="0" smtClean="0"/>
              <a:t>The pseudo-op DW means ‘Define Word’.</a:t>
            </a:r>
          </a:p>
          <a:p>
            <a:r>
              <a:rPr lang="en-US" dirty="0" smtClean="0"/>
              <a:t>In Byte variables, The decimal range of initial values are from   -128 to 127 (signed interpretation) and 0 to 255 (Unsigned)</a:t>
            </a:r>
          </a:p>
          <a:p>
            <a:pPr>
              <a:buNone/>
            </a:pPr>
            <a:endParaRPr lang="en-US" dirty="0" smtClean="0"/>
          </a:p>
          <a:p>
            <a:r>
              <a:rPr lang="en-US" dirty="0" smtClean="0"/>
              <a:t>In word variables, The decimal range of initial values are from   -32768 to 32767 (signed interpretation) and 0 to 65535 (Unsigned)</a:t>
            </a:r>
          </a:p>
          <a:p>
            <a:endParaRPr lang="en-US" dirty="0" smtClean="0"/>
          </a:p>
          <a:p>
            <a:endParaRPr lang="en-US" dirty="0"/>
          </a:p>
        </p:txBody>
      </p:sp>
      <p:sp>
        <p:nvSpPr>
          <p:cNvPr id="3" name="Title 2"/>
          <p:cNvSpPr>
            <a:spLocks noGrp="1"/>
          </p:cNvSpPr>
          <p:nvPr>
            <p:ph type="title"/>
          </p:nvPr>
        </p:nvSpPr>
        <p:spPr/>
        <p:txBody>
          <a:bodyPr/>
          <a:lstStyle/>
          <a:p>
            <a:r>
              <a:rPr lang="en-US" dirty="0" smtClean="0"/>
              <a:t>Word Variables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3200400"/>
          </a:xfrm>
        </p:spPr>
        <p:txBody>
          <a:bodyPr>
            <a:normAutofit fontScale="92500" lnSpcReduction="10000"/>
          </a:bodyPr>
          <a:lstStyle/>
          <a:p>
            <a:r>
              <a:rPr lang="en-US" dirty="0" smtClean="0"/>
              <a:t>A sequence of memory bytes  or words. To define a three byte array called B_ARRAY whose initial values are 10h, 20h  and 30h.</a:t>
            </a:r>
          </a:p>
          <a:p>
            <a:pPr>
              <a:buNone/>
            </a:pPr>
            <a:r>
              <a:rPr lang="en-US" dirty="0" smtClean="0"/>
              <a:t>		B_ARRAY		DB	10H, 20H, 30H</a:t>
            </a:r>
          </a:p>
          <a:p>
            <a:r>
              <a:rPr lang="en-US" dirty="0" smtClean="0"/>
              <a:t>B_ARRAY is associated with the first of these bytes, B_ARRAY+1 with the second and B_ARRAY +2 with the third. If the assembler assigns the offset address 0200h to B_ARRAY, the memory would look like:</a:t>
            </a:r>
          </a:p>
          <a:p>
            <a:endParaRPr lang="en-US"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Arrays</a:t>
            </a:r>
            <a:endParaRPr lang="en-US" dirty="0"/>
          </a:p>
        </p:txBody>
      </p:sp>
      <p:graphicFrame>
        <p:nvGraphicFramePr>
          <p:cNvPr id="4" name="Table 3"/>
          <p:cNvGraphicFramePr>
            <a:graphicFrameLocks noGrp="1"/>
          </p:cNvGraphicFramePr>
          <p:nvPr/>
        </p:nvGraphicFramePr>
        <p:xfrm>
          <a:off x="1447800" y="42672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Symbol</a:t>
                      </a:r>
                      <a:endParaRPr lang="en-US" dirty="0"/>
                    </a:p>
                  </a:txBody>
                  <a:tcPr/>
                </a:tc>
                <a:tc>
                  <a:txBody>
                    <a:bodyPr/>
                    <a:lstStyle/>
                    <a:p>
                      <a:r>
                        <a:rPr lang="en-US" dirty="0" smtClean="0"/>
                        <a:t>Address</a:t>
                      </a:r>
                      <a:endParaRPr lang="en-US" dirty="0"/>
                    </a:p>
                  </a:txBody>
                  <a:tcPr/>
                </a:tc>
                <a:tc>
                  <a:txBody>
                    <a:bodyPr/>
                    <a:lstStyle/>
                    <a:p>
                      <a:r>
                        <a:rPr lang="en-US" dirty="0" smtClean="0"/>
                        <a:t>Contents</a:t>
                      </a:r>
                      <a:endParaRPr lang="en-US" dirty="0"/>
                    </a:p>
                  </a:txBody>
                  <a:tcPr/>
                </a:tc>
              </a:tr>
              <a:tr h="370840">
                <a:tc>
                  <a:txBody>
                    <a:bodyPr/>
                    <a:lstStyle/>
                    <a:p>
                      <a:r>
                        <a:rPr lang="en-US" dirty="0" smtClean="0"/>
                        <a:t>B_ARRAY</a:t>
                      </a:r>
                      <a:endParaRPr lang="en-US" dirty="0"/>
                    </a:p>
                  </a:txBody>
                  <a:tcPr/>
                </a:tc>
                <a:tc>
                  <a:txBody>
                    <a:bodyPr/>
                    <a:lstStyle/>
                    <a:p>
                      <a:r>
                        <a:rPr lang="en-US" dirty="0" smtClean="0"/>
                        <a:t>200h</a:t>
                      </a:r>
                      <a:endParaRPr lang="en-US" dirty="0"/>
                    </a:p>
                  </a:txBody>
                  <a:tcPr/>
                </a:tc>
                <a:tc>
                  <a:txBody>
                    <a:bodyPr/>
                    <a:lstStyle/>
                    <a:p>
                      <a:r>
                        <a:rPr lang="en-US" dirty="0" smtClean="0"/>
                        <a:t>10h</a:t>
                      </a:r>
                      <a:endParaRPr lang="en-US" dirty="0"/>
                    </a:p>
                  </a:txBody>
                  <a:tcPr/>
                </a:tc>
              </a:tr>
              <a:tr h="370840">
                <a:tc>
                  <a:txBody>
                    <a:bodyPr/>
                    <a:lstStyle/>
                    <a:p>
                      <a:r>
                        <a:rPr lang="en-US" dirty="0" smtClean="0"/>
                        <a:t>B_ARRAY+1</a:t>
                      </a:r>
                      <a:endParaRPr lang="en-US" dirty="0"/>
                    </a:p>
                  </a:txBody>
                  <a:tcPr/>
                </a:tc>
                <a:tc>
                  <a:txBody>
                    <a:bodyPr/>
                    <a:lstStyle/>
                    <a:p>
                      <a:r>
                        <a:rPr lang="en-US" dirty="0" smtClean="0"/>
                        <a:t>201h</a:t>
                      </a:r>
                      <a:endParaRPr lang="en-US" dirty="0"/>
                    </a:p>
                  </a:txBody>
                  <a:tcPr/>
                </a:tc>
                <a:tc>
                  <a:txBody>
                    <a:bodyPr/>
                    <a:lstStyle/>
                    <a:p>
                      <a:r>
                        <a:rPr lang="en-US" dirty="0" smtClean="0"/>
                        <a:t>20h</a:t>
                      </a:r>
                      <a:endParaRPr lang="en-US" dirty="0"/>
                    </a:p>
                  </a:txBody>
                  <a:tcPr/>
                </a:tc>
              </a:tr>
              <a:tr h="370840">
                <a:tc>
                  <a:txBody>
                    <a:bodyPr/>
                    <a:lstStyle/>
                    <a:p>
                      <a:r>
                        <a:rPr lang="en-US" dirty="0" smtClean="0"/>
                        <a:t>B_ARRAY+2</a:t>
                      </a:r>
                      <a:endParaRPr lang="en-US" dirty="0"/>
                    </a:p>
                  </a:txBody>
                  <a:tcPr/>
                </a:tc>
                <a:tc>
                  <a:txBody>
                    <a:bodyPr/>
                    <a:lstStyle/>
                    <a:p>
                      <a:r>
                        <a:rPr lang="en-US" dirty="0" smtClean="0"/>
                        <a:t>202h</a:t>
                      </a:r>
                      <a:endParaRPr lang="en-US" dirty="0"/>
                    </a:p>
                  </a:txBody>
                  <a:tcPr/>
                </a:tc>
                <a:tc>
                  <a:txBody>
                    <a:bodyPr/>
                    <a:lstStyle/>
                    <a:p>
                      <a:r>
                        <a:rPr lang="en-US" dirty="0" smtClean="0"/>
                        <a:t>30h</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5105400"/>
          </a:xfrm>
        </p:spPr>
        <p:txBody>
          <a:bodyPr>
            <a:normAutofit fontScale="92500" lnSpcReduction="10000"/>
          </a:bodyPr>
          <a:lstStyle/>
          <a:p>
            <a:r>
              <a:rPr lang="en-US" dirty="0" smtClean="0"/>
              <a:t>W_ARRAY	DW		1000, 40,2988,  329</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To refer the high and low bytes of a word variable: </a:t>
            </a:r>
          </a:p>
          <a:p>
            <a:pPr>
              <a:buNone/>
            </a:pPr>
            <a:r>
              <a:rPr lang="en-US" dirty="0" smtClean="0"/>
              <a:t>		WORD1	DW	1234H</a:t>
            </a:r>
          </a:p>
          <a:p>
            <a:r>
              <a:rPr lang="en-US" dirty="0" smtClean="0"/>
              <a:t>The low byte of WORD1 contains 34h and the high byte contains 12h. The low byte has symbolic address WORD1, and the high byte has symbolic address WORD1+1</a:t>
            </a:r>
            <a:endParaRPr lang="en-US" dirty="0"/>
          </a:p>
        </p:txBody>
      </p:sp>
      <p:sp>
        <p:nvSpPr>
          <p:cNvPr id="3" name="Title 2"/>
          <p:cNvSpPr>
            <a:spLocks noGrp="1"/>
          </p:cNvSpPr>
          <p:nvPr>
            <p:ph type="title"/>
          </p:nvPr>
        </p:nvSpPr>
        <p:spPr>
          <a:xfrm>
            <a:off x="0" y="0"/>
            <a:ext cx="8229600" cy="868362"/>
          </a:xfrm>
        </p:spPr>
        <p:txBody>
          <a:bodyPr/>
          <a:lstStyle/>
          <a:p>
            <a:r>
              <a:rPr lang="en-US" dirty="0" smtClean="0"/>
              <a:t>Array of words</a:t>
            </a:r>
            <a:endParaRPr lang="en-US" dirty="0"/>
          </a:p>
        </p:txBody>
      </p:sp>
      <p:graphicFrame>
        <p:nvGraphicFramePr>
          <p:cNvPr id="4" name="Table 3"/>
          <p:cNvGraphicFramePr>
            <a:graphicFrameLocks noGrp="1"/>
          </p:cNvGraphicFramePr>
          <p:nvPr/>
        </p:nvGraphicFramePr>
        <p:xfrm>
          <a:off x="1600200" y="16002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Symbol</a:t>
                      </a:r>
                      <a:endParaRPr lang="en-US" dirty="0"/>
                    </a:p>
                  </a:txBody>
                  <a:tcPr/>
                </a:tc>
                <a:tc>
                  <a:txBody>
                    <a:bodyPr/>
                    <a:lstStyle/>
                    <a:p>
                      <a:r>
                        <a:rPr lang="en-US" dirty="0" smtClean="0"/>
                        <a:t>Address</a:t>
                      </a:r>
                      <a:endParaRPr lang="en-US" dirty="0"/>
                    </a:p>
                  </a:txBody>
                  <a:tcPr/>
                </a:tc>
                <a:tc>
                  <a:txBody>
                    <a:bodyPr/>
                    <a:lstStyle/>
                    <a:p>
                      <a:r>
                        <a:rPr lang="en-US" dirty="0" err="1" smtClean="0"/>
                        <a:t>Contens</a:t>
                      </a:r>
                      <a:endParaRPr lang="en-US" dirty="0"/>
                    </a:p>
                  </a:txBody>
                  <a:tcPr/>
                </a:tc>
              </a:tr>
              <a:tr h="370840">
                <a:tc>
                  <a:txBody>
                    <a:bodyPr/>
                    <a:lstStyle/>
                    <a:p>
                      <a:r>
                        <a:rPr lang="en-US" dirty="0" smtClean="0"/>
                        <a:t>W_ARRAY</a:t>
                      </a:r>
                      <a:endParaRPr lang="en-US" dirty="0"/>
                    </a:p>
                  </a:txBody>
                  <a:tcPr/>
                </a:tc>
                <a:tc>
                  <a:txBody>
                    <a:bodyPr/>
                    <a:lstStyle/>
                    <a:p>
                      <a:r>
                        <a:rPr lang="en-US" dirty="0" smtClean="0"/>
                        <a:t>0300h</a:t>
                      </a:r>
                      <a:endParaRPr lang="en-US" dirty="0"/>
                    </a:p>
                  </a:txBody>
                  <a:tcPr/>
                </a:tc>
                <a:tc>
                  <a:txBody>
                    <a:bodyPr/>
                    <a:lstStyle/>
                    <a:p>
                      <a:r>
                        <a:rPr lang="en-US" dirty="0" smtClean="0"/>
                        <a:t>1000d</a:t>
                      </a:r>
                      <a:endParaRPr lang="en-US" dirty="0"/>
                    </a:p>
                  </a:txBody>
                  <a:tcPr/>
                </a:tc>
              </a:tr>
              <a:tr h="370840">
                <a:tc>
                  <a:txBody>
                    <a:bodyPr/>
                    <a:lstStyle/>
                    <a:p>
                      <a:r>
                        <a:rPr lang="en-US" dirty="0" smtClean="0"/>
                        <a:t>W_ARRAY+2</a:t>
                      </a:r>
                      <a:endParaRPr lang="en-US" dirty="0"/>
                    </a:p>
                  </a:txBody>
                  <a:tcPr/>
                </a:tc>
                <a:tc>
                  <a:txBody>
                    <a:bodyPr/>
                    <a:lstStyle/>
                    <a:p>
                      <a:r>
                        <a:rPr lang="en-US" dirty="0" smtClean="0"/>
                        <a:t>0302h</a:t>
                      </a:r>
                      <a:endParaRPr lang="en-US" dirty="0"/>
                    </a:p>
                  </a:txBody>
                  <a:tcPr/>
                </a:tc>
                <a:tc>
                  <a:txBody>
                    <a:bodyPr/>
                    <a:lstStyle/>
                    <a:p>
                      <a:r>
                        <a:rPr lang="en-US" dirty="0" smtClean="0"/>
                        <a:t>40d</a:t>
                      </a:r>
                      <a:endParaRPr lang="en-US" dirty="0"/>
                    </a:p>
                  </a:txBody>
                  <a:tcPr/>
                </a:tc>
              </a:tr>
              <a:tr h="370840">
                <a:tc>
                  <a:txBody>
                    <a:bodyPr/>
                    <a:lstStyle/>
                    <a:p>
                      <a:r>
                        <a:rPr lang="en-US" dirty="0" smtClean="0"/>
                        <a:t>W_ARRAY+4</a:t>
                      </a:r>
                      <a:endParaRPr lang="en-US" dirty="0"/>
                    </a:p>
                  </a:txBody>
                  <a:tcPr/>
                </a:tc>
                <a:tc>
                  <a:txBody>
                    <a:bodyPr/>
                    <a:lstStyle/>
                    <a:p>
                      <a:r>
                        <a:rPr lang="en-US" dirty="0" smtClean="0"/>
                        <a:t>0304h</a:t>
                      </a:r>
                      <a:endParaRPr lang="en-US" dirty="0"/>
                    </a:p>
                  </a:txBody>
                  <a:tcPr/>
                </a:tc>
                <a:tc>
                  <a:txBody>
                    <a:bodyPr/>
                    <a:lstStyle/>
                    <a:p>
                      <a:r>
                        <a:rPr lang="en-US" dirty="0" smtClean="0"/>
                        <a:t>29887d</a:t>
                      </a:r>
                      <a:endParaRPr lang="en-US" dirty="0"/>
                    </a:p>
                  </a:txBody>
                  <a:tcPr/>
                </a:tc>
              </a:tr>
              <a:tr h="370840">
                <a:tc>
                  <a:txBody>
                    <a:bodyPr/>
                    <a:lstStyle/>
                    <a:p>
                      <a:r>
                        <a:rPr lang="en-US" dirty="0" smtClean="0"/>
                        <a:t>W_ARRAY+6</a:t>
                      </a:r>
                      <a:endParaRPr lang="en-US" dirty="0"/>
                    </a:p>
                  </a:txBody>
                  <a:tcPr/>
                </a:tc>
                <a:tc>
                  <a:txBody>
                    <a:bodyPr/>
                    <a:lstStyle/>
                    <a:p>
                      <a:r>
                        <a:rPr lang="en-US" dirty="0" smtClean="0"/>
                        <a:t>0306h</a:t>
                      </a:r>
                      <a:endParaRPr lang="en-US" dirty="0"/>
                    </a:p>
                  </a:txBody>
                  <a:tcPr/>
                </a:tc>
                <a:tc>
                  <a:txBody>
                    <a:bodyPr/>
                    <a:lstStyle/>
                    <a:p>
                      <a:r>
                        <a:rPr lang="en-US" dirty="0" smtClean="0"/>
                        <a:t>329d</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763000" cy="4919472"/>
          </a:xfrm>
        </p:spPr>
        <p:txBody>
          <a:bodyPr>
            <a:normAutofit/>
          </a:bodyPr>
          <a:lstStyle/>
          <a:p>
            <a:r>
              <a:rPr lang="en-US" dirty="0" smtClean="0"/>
              <a:t>LETTERS		DB	‘ABC’</a:t>
            </a:r>
          </a:p>
          <a:p>
            <a:r>
              <a:rPr lang="en-US" dirty="0" smtClean="0"/>
              <a:t>LETTERS		DB	41H,42H,43H</a:t>
            </a:r>
          </a:p>
          <a:p>
            <a:r>
              <a:rPr lang="en-US" dirty="0" smtClean="0"/>
              <a:t>Both are equivalent. Inside a string, the assembler differentiates between upper and lower case. Thus the string “</a:t>
            </a:r>
            <a:r>
              <a:rPr lang="en-US" dirty="0" err="1" smtClean="0"/>
              <a:t>abc</a:t>
            </a:r>
            <a:r>
              <a:rPr lang="en-US" dirty="0" smtClean="0"/>
              <a:t>” is translated into three bytes with values 61h, 62h, 63h.</a:t>
            </a:r>
          </a:p>
          <a:p>
            <a:r>
              <a:rPr lang="en-US" dirty="0" smtClean="0"/>
              <a:t>It is also possible to combine char and numbers.</a:t>
            </a:r>
          </a:p>
          <a:p>
            <a:r>
              <a:rPr lang="en-US" dirty="0" smtClean="0"/>
              <a:t>MSG 	DB	</a:t>
            </a:r>
            <a:r>
              <a:rPr lang="en-US" sz="2400" dirty="0" smtClean="0"/>
              <a:t>‘HELLO’, 0AH, 0DH, ‘$’</a:t>
            </a:r>
          </a:p>
          <a:p>
            <a:r>
              <a:rPr lang="en-US" dirty="0" smtClean="0"/>
              <a:t>MSG 	DB	</a:t>
            </a:r>
            <a:r>
              <a:rPr lang="en-US" sz="2400" dirty="0" smtClean="0"/>
              <a:t>48h,45h,4Ch,4Ch,4FH,0AH,0Dh,24h</a:t>
            </a:r>
            <a:endParaRPr lang="en-US" sz="2400" dirty="0"/>
          </a:p>
        </p:txBody>
      </p:sp>
      <p:sp>
        <p:nvSpPr>
          <p:cNvPr id="3" name="Title 2"/>
          <p:cNvSpPr>
            <a:spLocks noGrp="1"/>
          </p:cNvSpPr>
          <p:nvPr>
            <p:ph type="title"/>
          </p:nvPr>
        </p:nvSpPr>
        <p:spPr/>
        <p:txBody>
          <a:bodyPr/>
          <a:lstStyle/>
          <a:p>
            <a:r>
              <a:rPr lang="en-US" dirty="0" smtClean="0"/>
              <a:t>Character Strings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919472"/>
          </a:xfrm>
        </p:spPr>
        <p:txBody>
          <a:bodyPr>
            <a:normAutofit fontScale="92500" lnSpcReduction="20000"/>
          </a:bodyPr>
          <a:lstStyle/>
          <a:p>
            <a:r>
              <a:rPr lang="en-US" dirty="0" smtClean="0"/>
              <a:t>It is desirable to use a symbolic name for a constant quantity.</a:t>
            </a:r>
          </a:p>
          <a:p>
            <a:r>
              <a:rPr lang="en-US" dirty="0" smtClean="0"/>
              <a:t>EQU (Equates)</a:t>
            </a:r>
          </a:p>
          <a:p>
            <a:r>
              <a:rPr lang="en-US" dirty="0" smtClean="0"/>
              <a:t>name 	EQU		constants</a:t>
            </a:r>
          </a:p>
          <a:p>
            <a:r>
              <a:rPr lang="en-US" dirty="0" smtClean="0"/>
              <a:t>LF		EQU		0AH</a:t>
            </a:r>
          </a:p>
          <a:p>
            <a:r>
              <a:rPr lang="en-US" dirty="0" smtClean="0"/>
              <a:t>Assigns the name LF to 0Ah, the ASCII code of the line feed character. The name LF may now be used in place of 0Ah anywhere in the program. Thus, the assembler translates the instructions-</a:t>
            </a:r>
          </a:p>
          <a:p>
            <a:r>
              <a:rPr lang="en-US" dirty="0" smtClean="0"/>
              <a:t>MOV DL, 0AH    and    MOV DL, LF   into the same machine instruction.</a:t>
            </a:r>
          </a:p>
          <a:p>
            <a:pPr>
              <a:buNone/>
            </a:pPr>
            <a:r>
              <a:rPr lang="en-US" dirty="0" smtClean="0"/>
              <a:t>** a </a:t>
            </a:r>
            <a:r>
              <a:rPr lang="en-US" b="1" dirty="0" smtClean="0"/>
              <a:t>line feed</a:t>
            </a:r>
            <a:r>
              <a:rPr lang="en-US" dirty="0" smtClean="0"/>
              <a:t> is a code that moves the cursor on a display screen down one line in the AS</a:t>
            </a:r>
            <a:r>
              <a:rPr lang="en-US" b="1" dirty="0" smtClean="0"/>
              <a:t>CII</a:t>
            </a:r>
            <a:r>
              <a:rPr lang="en-US" dirty="0" smtClean="0"/>
              <a:t> character set.</a:t>
            </a:r>
          </a:p>
          <a:p>
            <a:endParaRPr lang="en-US" dirty="0"/>
          </a:p>
        </p:txBody>
      </p:sp>
      <p:sp>
        <p:nvSpPr>
          <p:cNvPr id="3" name="Title 2"/>
          <p:cNvSpPr>
            <a:spLocks noGrp="1"/>
          </p:cNvSpPr>
          <p:nvPr>
            <p:ph type="title"/>
          </p:nvPr>
        </p:nvSpPr>
        <p:spPr/>
        <p:txBody>
          <a:bodyPr/>
          <a:lstStyle/>
          <a:p>
            <a:r>
              <a:rPr lang="en-US" dirty="0" smtClean="0"/>
              <a:t>4.4 Named constants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828800"/>
            <a:ext cx="8686800" cy="4178491"/>
          </a:xfrm>
        </p:spPr>
        <p:txBody>
          <a:bodyPr>
            <a:normAutofit fontScale="92500" lnSpcReduction="10000"/>
          </a:bodyPr>
          <a:lstStyle/>
          <a:p>
            <a:r>
              <a:rPr lang="en-US" dirty="0" smtClean="0"/>
              <a:t>The MOV instruction is used to transfer data between registers, between a register and a memory location or to move a number directly into a register or memory location.</a:t>
            </a:r>
          </a:p>
          <a:p>
            <a:r>
              <a:rPr lang="en-US" dirty="0" smtClean="0"/>
              <a:t>MOV destination, source</a:t>
            </a:r>
          </a:p>
          <a:p>
            <a:r>
              <a:rPr lang="en-US" dirty="0" smtClean="0"/>
              <a:t>MOV AH, ‘A’</a:t>
            </a:r>
          </a:p>
          <a:p>
            <a:r>
              <a:rPr lang="en-US" dirty="0" smtClean="0"/>
              <a:t>This is a move of the number 014h into </a:t>
            </a:r>
            <a:r>
              <a:rPr lang="en-US" dirty="0" err="1" smtClean="0"/>
              <a:t>Reg</a:t>
            </a:r>
            <a:r>
              <a:rPr lang="en-US" dirty="0" smtClean="0"/>
              <a:t> AH</a:t>
            </a:r>
          </a:p>
          <a:p>
            <a:r>
              <a:rPr lang="en-US" dirty="0" smtClean="0"/>
              <a:t>XCHG destination, source</a:t>
            </a:r>
          </a:p>
          <a:p>
            <a:r>
              <a:rPr lang="en-US" dirty="0" smtClean="0"/>
              <a:t>XCHG AX, WORD1</a:t>
            </a:r>
          </a:p>
          <a:p>
            <a:r>
              <a:rPr lang="en-US" dirty="0" smtClean="0"/>
              <a:t>Which swaps the contents of AX and memory location WORD1</a:t>
            </a:r>
          </a:p>
        </p:txBody>
      </p:sp>
      <p:sp>
        <p:nvSpPr>
          <p:cNvPr id="3" name="Title 2"/>
          <p:cNvSpPr>
            <a:spLocks noGrp="1"/>
          </p:cNvSpPr>
          <p:nvPr>
            <p:ph type="title"/>
          </p:nvPr>
        </p:nvSpPr>
        <p:spPr/>
        <p:txBody>
          <a:bodyPr/>
          <a:lstStyle/>
          <a:p>
            <a:r>
              <a:rPr lang="en-US" dirty="0" smtClean="0"/>
              <a:t>A few basic instructions</a:t>
            </a:r>
            <a:endParaRPr lang="en-US" dirty="0"/>
          </a:p>
        </p:txBody>
      </p:sp>
      <p:sp>
        <p:nvSpPr>
          <p:cNvPr id="4" name="TextBox 3"/>
          <p:cNvSpPr txBox="1"/>
          <p:nvPr/>
        </p:nvSpPr>
        <p:spPr>
          <a:xfrm>
            <a:off x="381000" y="1295400"/>
            <a:ext cx="3352800" cy="584775"/>
          </a:xfrm>
          <a:prstGeom prst="rect">
            <a:avLst/>
          </a:prstGeom>
          <a:noFill/>
        </p:spPr>
        <p:txBody>
          <a:bodyPr wrap="square" rtlCol="0">
            <a:spAutoFit/>
          </a:bodyPr>
          <a:lstStyle/>
          <a:p>
            <a:r>
              <a:rPr lang="en-US" sz="3200" dirty="0" smtClean="0"/>
              <a:t>MOV &amp; XCHG</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MOV &amp; XCHG between memory locations is not allowed.</a:t>
            </a:r>
          </a:p>
          <a:p>
            <a:r>
              <a:rPr lang="en-US" dirty="0" smtClean="0"/>
              <a:t>Illegal:	MOV		WORD1,WORD2</a:t>
            </a:r>
          </a:p>
          <a:p>
            <a:r>
              <a:rPr lang="en-US" dirty="0" smtClean="0"/>
              <a:t>But we can get around this restriction by using a register</a:t>
            </a:r>
          </a:p>
          <a:p>
            <a:r>
              <a:rPr lang="en-US" dirty="0" smtClean="0"/>
              <a:t>MOV	AX,WORD2</a:t>
            </a:r>
          </a:p>
          <a:p>
            <a:r>
              <a:rPr lang="en-US" dirty="0" smtClean="0"/>
              <a:t>MOV	WORD1,AX</a:t>
            </a:r>
          </a:p>
          <a:p>
            <a:r>
              <a:rPr lang="en-US" dirty="0" smtClean="0"/>
              <a:t>Table 4.2</a:t>
            </a:r>
            <a:endParaRPr lang="en-US" dirty="0"/>
          </a:p>
        </p:txBody>
      </p:sp>
      <p:sp>
        <p:nvSpPr>
          <p:cNvPr id="3" name="Title 2"/>
          <p:cNvSpPr>
            <a:spLocks noGrp="1"/>
          </p:cNvSpPr>
          <p:nvPr>
            <p:ph type="title"/>
          </p:nvPr>
        </p:nvSpPr>
        <p:spPr/>
        <p:txBody>
          <a:bodyPr/>
          <a:lstStyle/>
          <a:p>
            <a:r>
              <a:rPr lang="en-US" dirty="0" smtClean="0"/>
              <a:t>Restrictions on MOV and XCHG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	destination, source</a:t>
            </a:r>
          </a:p>
          <a:p>
            <a:r>
              <a:rPr lang="en-US" dirty="0" smtClean="0"/>
              <a:t>SUB	 destination, source</a:t>
            </a:r>
          </a:p>
          <a:p>
            <a:r>
              <a:rPr lang="en-US" dirty="0" smtClean="0"/>
              <a:t>ADD	WORD1,AX</a:t>
            </a:r>
          </a:p>
          <a:p>
            <a:pPr lvl="1"/>
            <a:r>
              <a:rPr lang="en-US" dirty="0" smtClean="0"/>
              <a:t>This instruction causes the contents of AX and memory word WORD1 to be added, and the sum is stored in WORD1. AX is unchanged.</a:t>
            </a:r>
          </a:p>
          <a:p>
            <a:r>
              <a:rPr lang="en-US" dirty="0" smtClean="0"/>
              <a:t>SUB 	AX,DX</a:t>
            </a:r>
          </a:p>
          <a:p>
            <a:pPr lvl="1"/>
            <a:r>
              <a:rPr lang="en-US" dirty="0" smtClean="0"/>
              <a:t>The value of DX is subtracted from the value of AX, with the difference being stored in AX. DX is unchanged.</a:t>
            </a:r>
          </a:p>
          <a:p>
            <a:pPr lvl="1"/>
            <a:r>
              <a:rPr lang="en-US" dirty="0" smtClean="0"/>
              <a:t>Table 4.3</a:t>
            </a:r>
          </a:p>
          <a:p>
            <a:pPr lvl="1">
              <a:buFont typeface="Lucida Sans Unicode" pitchFamily="34" charset="0"/>
              <a:buChar char="‣"/>
            </a:pPr>
            <a:endParaRPr lang="en-US" dirty="0" smtClean="0"/>
          </a:p>
        </p:txBody>
      </p:sp>
      <p:sp>
        <p:nvSpPr>
          <p:cNvPr id="3" name="Title 2"/>
          <p:cNvSpPr>
            <a:spLocks noGrp="1"/>
          </p:cNvSpPr>
          <p:nvPr>
            <p:ph type="title"/>
          </p:nvPr>
        </p:nvSpPr>
        <p:spPr/>
        <p:txBody>
          <a:bodyPr/>
          <a:lstStyle/>
          <a:p>
            <a:r>
              <a:rPr lang="en-US" dirty="0" smtClean="0"/>
              <a:t>ADD, SUB, INC AND DEC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7772400" cy="1828800"/>
          </a:xfrm>
        </p:spPr>
        <p:txBody>
          <a:bodyPr>
            <a:normAutofit fontScale="90000"/>
          </a:bodyPr>
          <a:lstStyle/>
          <a:p>
            <a:pPr algn="l"/>
            <a:r>
              <a:rPr lang="en-US" dirty="0" smtClean="0"/>
              <a:t>4.1</a:t>
            </a:r>
            <a:br>
              <a:rPr lang="en-US" dirty="0" smtClean="0"/>
            </a:br>
            <a:r>
              <a:rPr lang="en-US" dirty="0" smtClean="0"/>
              <a:t>Assembly Language Syntax</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INC destination</a:t>
            </a:r>
          </a:p>
          <a:p>
            <a:r>
              <a:rPr lang="en-US" dirty="0" smtClean="0"/>
              <a:t>DEC destination</a:t>
            </a:r>
          </a:p>
          <a:p>
            <a:r>
              <a:rPr lang="en-US" dirty="0" smtClean="0"/>
              <a:t>INC WORD1</a:t>
            </a:r>
          </a:p>
          <a:p>
            <a:pPr lvl="1"/>
            <a:r>
              <a:rPr lang="en-US" dirty="0" smtClean="0"/>
              <a:t>Adds 1 to the contents of WORD1</a:t>
            </a:r>
          </a:p>
          <a:p>
            <a:r>
              <a:rPr lang="en-US" dirty="0" smtClean="0"/>
              <a:t>DEC BYTE1</a:t>
            </a:r>
          </a:p>
          <a:p>
            <a:pPr lvl="1"/>
            <a:r>
              <a:rPr lang="en-US" dirty="0" smtClean="0"/>
              <a:t>Subtracts 1 from variable BYTE1</a:t>
            </a:r>
            <a:endParaRPr lang="en-US" dirty="0"/>
          </a:p>
        </p:txBody>
      </p:sp>
      <p:sp>
        <p:nvSpPr>
          <p:cNvPr id="3" name="Title 2"/>
          <p:cNvSpPr>
            <a:spLocks noGrp="1"/>
          </p:cNvSpPr>
          <p:nvPr>
            <p:ph type="title"/>
          </p:nvPr>
        </p:nvSpPr>
        <p:spPr/>
        <p:txBody>
          <a:bodyPr/>
          <a:lstStyle/>
          <a:p>
            <a:r>
              <a:rPr lang="en-US" dirty="0" smtClean="0"/>
              <a:t>ADD, SUB, INC AND DEC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to Negate the contents of the destination</a:t>
            </a:r>
          </a:p>
          <a:p>
            <a:r>
              <a:rPr lang="en-US" dirty="0" smtClean="0"/>
              <a:t>NEG does this by replacing the contents by its 2’s complement.</a:t>
            </a:r>
          </a:p>
          <a:p>
            <a:r>
              <a:rPr lang="en-US" dirty="0" smtClean="0"/>
              <a:t>NEG	destination</a:t>
            </a:r>
          </a:p>
          <a:p>
            <a:r>
              <a:rPr lang="en-US" dirty="0" smtClean="0"/>
              <a:t>The destination may be a register or memory location</a:t>
            </a:r>
          </a:p>
          <a:p>
            <a:r>
              <a:rPr lang="en-US" dirty="0" smtClean="0"/>
              <a:t>NEG BX</a:t>
            </a:r>
          </a:p>
          <a:p>
            <a:r>
              <a:rPr lang="en-US" dirty="0" smtClean="0"/>
              <a:t>Negates the contents of BX</a:t>
            </a:r>
            <a:endParaRPr lang="en-US" dirty="0"/>
          </a:p>
        </p:txBody>
      </p:sp>
      <p:sp>
        <p:nvSpPr>
          <p:cNvPr id="3" name="Title 2"/>
          <p:cNvSpPr>
            <a:spLocks noGrp="1"/>
          </p:cNvSpPr>
          <p:nvPr>
            <p:ph type="title"/>
          </p:nvPr>
        </p:nvSpPr>
        <p:spPr/>
        <p:txBody>
          <a:bodyPr/>
          <a:lstStyle/>
          <a:p>
            <a:r>
              <a:rPr lang="en-US" dirty="0" smtClean="0"/>
              <a:t>NEG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MOV	AX,BYTE1</a:t>
            </a:r>
          </a:p>
          <a:p>
            <a:pPr lvl="1"/>
            <a:r>
              <a:rPr lang="en-US" dirty="0" smtClean="0"/>
              <a:t>Illegal, because 2-operands instruction must be of the same type. But following instructions are legal.</a:t>
            </a:r>
          </a:p>
          <a:p>
            <a:r>
              <a:rPr lang="en-US" dirty="0" smtClean="0"/>
              <a:t>	MOV		AH, ‘A’</a:t>
            </a:r>
          </a:p>
          <a:p>
            <a:r>
              <a:rPr lang="en-US" dirty="0" smtClean="0"/>
              <a:t>	MOV		AX, ‘A’</a:t>
            </a:r>
          </a:p>
          <a:p>
            <a:r>
              <a:rPr lang="en-US" dirty="0" smtClean="0"/>
              <a:t>The destination AH is a Byte, the source must be a byte and it moves 41h into AH. In the letter case, because of the destination is a word, so it moves 0041h into AX.</a:t>
            </a:r>
            <a:endParaRPr lang="en-US" dirty="0"/>
          </a:p>
        </p:txBody>
      </p:sp>
      <p:sp>
        <p:nvSpPr>
          <p:cNvPr id="3" name="Title 2"/>
          <p:cNvSpPr>
            <a:spLocks noGrp="1"/>
          </p:cNvSpPr>
          <p:nvPr>
            <p:ph type="title"/>
          </p:nvPr>
        </p:nvSpPr>
        <p:spPr/>
        <p:txBody>
          <a:bodyPr/>
          <a:lstStyle/>
          <a:p>
            <a:r>
              <a:rPr lang="en-US" dirty="0" smtClean="0"/>
              <a:t>Type agreement of operands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2400" dirty="0" smtClean="0"/>
              <a:t>Translation of high-level to Assembly language</a:t>
            </a:r>
            <a:endParaRPr lang="en-US" sz="2400" dirty="0"/>
          </a:p>
        </p:txBody>
      </p:sp>
      <p:graphicFrame>
        <p:nvGraphicFramePr>
          <p:cNvPr id="5" name="Content Placeholder 4"/>
          <p:cNvGraphicFramePr>
            <a:graphicFrameLocks noGrp="1"/>
          </p:cNvGraphicFramePr>
          <p:nvPr>
            <p:ph idx="1"/>
          </p:nvPr>
        </p:nvGraphicFramePr>
        <p:xfrm>
          <a:off x="609600" y="838200"/>
          <a:ext cx="8229600" cy="5562600"/>
        </p:xfrm>
        <a:graphic>
          <a:graphicData uri="http://schemas.openxmlformats.org/drawingml/2006/table">
            <a:tbl>
              <a:tblPr firstRow="1" bandRow="1">
                <a:tableStyleId>{5C22544A-7EE6-4342-B048-85BDC9FD1C3A}</a:tableStyleId>
              </a:tblPr>
              <a:tblGrid>
                <a:gridCol w="1600200"/>
                <a:gridCol w="3886200"/>
                <a:gridCol w="2743200"/>
              </a:tblGrid>
              <a:tr h="370840">
                <a:tc>
                  <a:txBody>
                    <a:bodyPr/>
                    <a:lstStyle/>
                    <a:p>
                      <a:r>
                        <a:rPr lang="en-US" dirty="0" smtClean="0"/>
                        <a:t>Statement</a:t>
                      </a:r>
                      <a:endParaRPr lang="en-US" dirty="0"/>
                    </a:p>
                  </a:txBody>
                  <a:tcPr/>
                </a:tc>
                <a:tc>
                  <a:txBody>
                    <a:bodyPr/>
                    <a:lstStyle/>
                    <a:p>
                      <a:r>
                        <a:rPr lang="en-US" dirty="0" smtClean="0"/>
                        <a:t>Translation</a:t>
                      </a:r>
                      <a:endParaRPr lang="en-US" dirty="0"/>
                    </a:p>
                  </a:txBody>
                  <a:tcPr/>
                </a:tc>
                <a:tc>
                  <a:txBody>
                    <a:bodyPr/>
                    <a:lstStyle/>
                    <a:p>
                      <a:r>
                        <a:rPr lang="en-US" dirty="0" smtClean="0"/>
                        <a:t>details</a:t>
                      </a:r>
                      <a:endParaRPr lang="en-US" dirty="0"/>
                    </a:p>
                  </a:txBody>
                  <a:tcPr/>
                </a:tc>
              </a:tr>
              <a:tr h="370840">
                <a:tc>
                  <a:txBody>
                    <a:bodyPr/>
                    <a:lstStyle/>
                    <a:p>
                      <a:r>
                        <a:rPr lang="en-US" dirty="0" smtClean="0"/>
                        <a:t>B=A</a:t>
                      </a:r>
                      <a:endParaRPr lang="en-US" dirty="0"/>
                    </a:p>
                  </a:txBody>
                  <a:tcPr/>
                </a:tc>
                <a:tc>
                  <a:txBody>
                    <a:bodyPr/>
                    <a:lstStyle/>
                    <a:p>
                      <a:r>
                        <a:rPr lang="en-US" dirty="0" smtClean="0"/>
                        <a:t>MOV AX, A</a:t>
                      </a:r>
                      <a:endParaRPr lang="en-US" dirty="0"/>
                    </a:p>
                  </a:txBody>
                  <a:tcPr/>
                </a:tc>
                <a:tc>
                  <a:txBody>
                    <a:bodyPr/>
                    <a:lstStyle/>
                    <a:p>
                      <a:r>
                        <a:rPr lang="en-US" dirty="0" smtClean="0"/>
                        <a:t>; move</a:t>
                      </a:r>
                      <a:r>
                        <a:rPr lang="en-US" baseline="0" dirty="0" smtClean="0"/>
                        <a:t> A into AX</a:t>
                      </a:r>
                      <a:endParaRPr lang="en-US" dirty="0"/>
                    </a:p>
                  </a:txBody>
                  <a:tcPr/>
                </a:tc>
              </a:tr>
              <a:tr h="370840">
                <a:tc>
                  <a:txBody>
                    <a:bodyPr/>
                    <a:lstStyle/>
                    <a:p>
                      <a:endParaRPr lang="en-US" dirty="0"/>
                    </a:p>
                  </a:txBody>
                  <a:tcPr/>
                </a:tc>
                <a:tc>
                  <a:txBody>
                    <a:bodyPr/>
                    <a:lstStyle/>
                    <a:p>
                      <a:r>
                        <a:rPr lang="en-US" dirty="0" smtClean="0"/>
                        <a:t>MOV B, AX</a:t>
                      </a:r>
                      <a:endParaRPr lang="en-US" dirty="0"/>
                    </a:p>
                  </a:txBody>
                  <a:tcPr/>
                </a:tc>
                <a:tc>
                  <a:txBody>
                    <a:bodyPr/>
                    <a:lstStyle/>
                    <a:p>
                      <a:r>
                        <a:rPr lang="en-US" dirty="0" smtClean="0"/>
                        <a:t>;and then into B</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A=5-A</a:t>
                      </a:r>
                      <a:endParaRPr lang="en-US" dirty="0"/>
                    </a:p>
                  </a:txBody>
                  <a:tcPr/>
                </a:tc>
                <a:tc>
                  <a:txBody>
                    <a:bodyPr/>
                    <a:lstStyle/>
                    <a:p>
                      <a:r>
                        <a:rPr lang="en-US" dirty="0" smtClean="0"/>
                        <a:t>MOV AX. 5</a:t>
                      </a:r>
                      <a:endParaRPr lang="en-US" dirty="0"/>
                    </a:p>
                  </a:txBody>
                  <a:tcPr/>
                </a:tc>
                <a:tc>
                  <a:txBody>
                    <a:bodyPr/>
                    <a:lstStyle/>
                    <a:p>
                      <a:r>
                        <a:rPr lang="en-US" dirty="0" smtClean="0"/>
                        <a:t>;put 5 in AX</a:t>
                      </a:r>
                      <a:endParaRPr lang="en-US" dirty="0"/>
                    </a:p>
                  </a:txBody>
                  <a:tcPr/>
                </a:tc>
              </a:tr>
              <a:tr h="370840">
                <a:tc>
                  <a:txBody>
                    <a:bodyPr/>
                    <a:lstStyle/>
                    <a:p>
                      <a:endParaRPr lang="en-US"/>
                    </a:p>
                  </a:txBody>
                  <a:tcPr/>
                </a:tc>
                <a:tc>
                  <a:txBody>
                    <a:bodyPr/>
                    <a:lstStyle/>
                    <a:p>
                      <a:r>
                        <a:rPr lang="en-US" dirty="0" smtClean="0"/>
                        <a:t>SUB AX, A</a:t>
                      </a:r>
                      <a:endParaRPr lang="en-US" dirty="0"/>
                    </a:p>
                  </a:txBody>
                  <a:tcPr/>
                </a:tc>
                <a:tc>
                  <a:txBody>
                    <a:bodyPr/>
                    <a:lstStyle/>
                    <a:p>
                      <a:r>
                        <a:rPr lang="en-US" dirty="0" smtClean="0"/>
                        <a:t>;AX contains 5-A</a:t>
                      </a:r>
                      <a:endParaRPr lang="en-US" dirty="0"/>
                    </a:p>
                  </a:txBody>
                  <a:tcPr/>
                </a:tc>
              </a:tr>
              <a:tr h="370840">
                <a:tc>
                  <a:txBody>
                    <a:bodyPr/>
                    <a:lstStyle/>
                    <a:p>
                      <a:endParaRPr lang="en-US" dirty="0"/>
                    </a:p>
                  </a:txBody>
                  <a:tcPr/>
                </a:tc>
                <a:tc>
                  <a:txBody>
                    <a:bodyPr/>
                    <a:lstStyle/>
                    <a:p>
                      <a:r>
                        <a:rPr lang="en-US" dirty="0" smtClean="0"/>
                        <a:t>MOV A, AX</a:t>
                      </a:r>
                      <a:endParaRPr lang="en-US" dirty="0"/>
                    </a:p>
                  </a:txBody>
                  <a:tcPr/>
                </a:tc>
                <a:tc>
                  <a:txBody>
                    <a:bodyPr/>
                    <a:lstStyle/>
                    <a:p>
                      <a:r>
                        <a:rPr lang="en-US" dirty="0" smtClean="0"/>
                        <a:t>;put it in A</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NEG A</a:t>
                      </a:r>
                      <a:endParaRPr lang="en-US" dirty="0"/>
                    </a:p>
                  </a:txBody>
                  <a:tcPr/>
                </a:tc>
                <a:tc>
                  <a:txBody>
                    <a:bodyPr/>
                    <a:lstStyle/>
                    <a:p>
                      <a:r>
                        <a:rPr lang="en-US" dirty="0" smtClean="0"/>
                        <a:t>;A=-A</a:t>
                      </a:r>
                      <a:endParaRPr lang="en-US" dirty="0"/>
                    </a:p>
                  </a:txBody>
                  <a:tcPr/>
                </a:tc>
              </a:tr>
              <a:tr h="370840">
                <a:tc>
                  <a:txBody>
                    <a:bodyPr/>
                    <a:lstStyle/>
                    <a:p>
                      <a:endParaRPr lang="en-US" dirty="0"/>
                    </a:p>
                  </a:txBody>
                  <a:tcPr/>
                </a:tc>
                <a:tc>
                  <a:txBody>
                    <a:bodyPr/>
                    <a:lstStyle/>
                    <a:p>
                      <a:r>
                        <a:rPr lang="en-US" dirty="0" smtClean="0"/>
                        <a:t>ADD A,5</a:t>
                      </a:r>
                      <a:endParaRPr lang="en-US" dirty="0"/>
                    </a:p>
                  </a:txBody>
                  <a:tcPr/>
                </a:tc>
                <a:tc>
                  <a:txBody>
                    <a:bodyPr/>
                    <a:lstStyle/>
                    <a:p>
                      <a:r>
                        <a:rPr lang="en-US" dirty="0" smtClean="0"/>
                        <a:t>:A=5-A</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A=B - 2 X A</a:t>
                      </a:r>
                      <a:endParaRPr lang="en-US" dirty="0"/>
                    </a:p>
                  </a:txBody>
                  <a:tcPr/>
                </a:tc>
                <a:tc>
                  <a:txBody>
                    <a:bodyPr/>
                    <a:lstStyle/>
                    <a:p>
                      <a:r>
                        <a:rPr lang="en-US" dirty="0" smtClean="0"/>
                        <a:t>MOV AX, B</a:t>
                      </a:r>
                      <a:endParaRPr lang="en-US" dirty="0"/>
                    </a:p>
                  </a:txBody>
                  <a:tcPr/>
                </a:tc>
                <a:tc>
                  <a:txBody>
                    <a:bodyPr/>
                    <a:lstStyle/>
                    <a:p>
                      <a:r>
                        <a:rPr lang="en-US" dirty="0" smtClean="0"/>
                        <a:t>;AX </a:t>
                      </a:r>
                      <a:r>
                        <a:rPr lang="en-US" dirty="0" err="1" smtClean="0"/>
                        <a:t>hasa</a:t>
                      </a:r>
                      <a:r>
                        <a:rPr lang="en-US" dirty="0" smtClean="0"/>
                        <a:t> B</a:t>
                      </a:r>
                      <a:endParaRPr lang="en-US" dirty="0"/>
                    </a:p>
                  </a:txBody>
                  <a:tcPr/>
                </a:tc>
              </a:tr>
              <a:tr h="370840">
                <a:tc>
                  <a:txBody>
                    <a:bodyPr/>
                    <a:lstStyle/>
                    <a:p>
                      <a:endParaRPr lang="en-US" dirty="0"/>
                    </a:p>
                  </a:txBody>
                  <a:tcPr/>
                </a:tc>
                <a:tc>
                  <a:txBody>
                    <a:bodyPr/>
                    <a:lstStyle/>
                    <a:p>
                      <a:r>
                        <a:rPr lang="en-US" dirty="0" smtClean="0"/>
                        <a:t>SUB AX, A</a:t>
                      </a:r>
                      <a:endParaRPr lang="en-US" dirty="0"/>
                    </a:p>
                  </a:txBody>
                  <a:tcPr/>
                </a:tc>
                <a:tc>
                  <a:txBody>
                    <a:bodyPr/>
                    <a:lstStyle/>
                    <a:p>
                      <a:r>
                        <a:rPr lang="en-US" dirty="0" smtClean="0"/>
                        <a:t>;AX has B-A</a:t>
                      </a:r>
                      <a:endParaRPr lang="en-US" dirty="0"/>
                    </a:p>
                  </a:txBody>
                  <a:tcPr/>
                </a:tc>
              </a:tr>
              <a:tr h="370840">
                <a:tc>
                  <a:txBody>
                    <a:bodyPr/>
                    <a:lstStyle/>
                    <a:p>
                      <a:endParaRPr lang="en-US" dirty="0"/>
                    </a:p>
                  </a:txBody>
                  <a:tcPr/>
                </a:tc>
                <a:tc>
                  <a:txBody>
                    <a:bodyPr/>
                    <a:lstStyle/>
                    <a:p>
                      <a:r>
                        <a:rPr lang="en-US" dirty="0" smtClean="0"/>
                        <a:t>SUB AX, A</a:t>
                      </a:r>
                      <a:endParaRPr lang="en-US" dirty="0"/>
                    </a:p>
                  </a:txBody>
                  <a:tcPr/>
                </a:tc>
                <a:tc>
                  <a:txBody>
                    <a:bodyPr/>
                    <a:lstStyle/>
                    <a:p>
                      <a:r>
                        <a:rPr lang="en-US" dirty="0" smtClean="0"/>
                        <a:t>;AX</a:t>
                      </a:r>
                      <a:r>
                        <a:rPr lang="en-US" baseline="0" dirty="0" smtClean="0"/>
                        <a:t> has B - 2 X A</a:t>
                      </a:r>
                      <a:endParaRPr lang="en-US" dirty="0"/>
                    </a:p>
                  </a:txBody>
                  <a:tcPr/>
                </a:tc>
              </a:tr>
              <a:tr h="370840">
                <a:tc>
                  <a:txBody>
                    <a:bodyPr/>
                    <a:lstStyle/>
                    <a:p>
                      <a:endParaRPr lang="en-US" dirty="0"/>
                    </a:p>
                  </a:txBody>
                  <a:tcPr/>
                </a:tc>
                <a:tc>
                  <a:txBody>
                    <a:bodyPr/>
                    <a:lstStyle/>
                    <a:p>
                      <a:r>
                        <a:rPr lang="en-US" dirty="0" smtClean="0"/>
                        <a:t>MOV A, AX</a:t>
                      </a:r>
                      <a:endParaRPr lang="en-US" dirty="0"/>
                    </a:p>
                  </a:txBody>
                  <a:tcPr/>
                </a:tc>
                <a:tc>
                  <a:txBody>
                    <a:bodyPr/>
                    <a:lstStyle/>
                    <a:p>
                      <a:r>
                        <a:rPr lang="en-US" dirty="0" smtClean="0"/>
                        <a:t>;move result to A</a:t>
                      </a:r>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r>
              <a:rPr lang="en-US" dirty="0" smtClean="0"/>
              <a:t>The size of code and data a program can have is determined by specifying a memory model using the .MODEL directive. The syntax is </a:t>
            </a:r>
          </a:p>
          <a:p>
            <a:pPr>
              <a:buNone/>
            </a:pPr>
            <a:r>
              <a:rPr lang="en-US" dirty="0" smtClean="0"/>
              <a:t>		.MODEL	</a:t>
            </a:r>
            <a:r>
              <a:rPr lang="en-US" dirty="0" err="1" smtClean="0"/>
              <a:t>memory_model</a:t>
            </a:r>
            <a:endParaRPr lang="en-US" dirty="0" smtClean="0"/>
          </a:p>
          <a:p>
            <a:r>
              <a:rPr lang="en-US" dirty="0" smtClean="0"/>
              <a:t>Table 4.4</a:t>
            </a:r>
          </a:p>
          <a:p>
            <a:pPr>
              <a:buNone/>
            </a:pPr>
            <a:endParaRPr lang="en-US" dirty="0"/>
          </a:p>
        </p:txBody>
      </p:sp>
      <p:sp>
        <p:nvSpPr>
          <p:cNvPr id="3" name="Title 2"/>
          <p:cNvSpPr>
            <a:spLocks noGrp="1"/>
          </p:cNvSpPr>
          <p:nvPr>
            <p:ph type="title"/>
          </p:nvPr>
        </p:nvSpPr>
        <p:spPr/>
        <p:txBody>
          <a:bodyPr>
            <a:normAutofit/>
          </a:bodyPr>
          <a:lstStyle/>
          <a:p>
            <a:r>
              <a:rPr lang="en-US" sz="4400" dirty="0" smtClean="0"/>
              <a:t>Memory Models</a:t>
            </a:r>
            <a:endParaRPr lang="en-US" dirty="0"/>
          </a:p>
        </p:txBody>
      </p:sp>
      <p:graphicFrame>
        <p:nvGraphicFramePr>
          <p:cNvPr id="4" name="Table 3"/>
          <p:cNvGraphicFramePr>
            <a:graphicFrameLocks noGrp="1"/>
          </p:cNvGraphicFramePr>
          <p:nvPr/>
        </p:nvGraphicFramePr>
        <p:xfrm>
          <a:off x="1295400" y="3886200"/>
          <a:ext cx="6781800" cy="2225040"/>
        </p:xfrm>
        <a:graphic>
          <a:graphicData uri="http://schemas.openxmlformats.org/drawingml/2006/table">
            <a:tbl>
              <a:tblPr firstRow="1" bandRow="1">
                <a:tableStyleId>{5C22544A-7EE6-4342-B048-85BDC9FD1C3A}</a:tableStyleId>
              </a:tblPr>
              <a:tblGrid>
                <a:gridCol w="1371600"/>
                <a:gridCol w="5410200"/>
              </a:tblGrid>
              <a:tr h="370840">
                <a:tc>
                  <a:txBody>
                    <a:bodyPr/>
                    <a:lstStyle/>
                    <a:p>
                      <a:r>
                        <a:rPr lang="en-US" dirty="0" smtClean="0"/>
                        <a:t>Model</a:t>
                      </a:r>
                      <a:endParaRPr lang="en-US" dirty="0"/>
                    </a:p>
                  </a:txBody>
                  <a:tcPr/>
                </a:tc>
                <a:tc>
                  <a:txBody>
                    <a:bodyPr/>
                    <a:lstStyle/>
                    <a:p>
                      <a:r>
                        <a:rPr lang="en-US" dirty="0" smtClean="0"/>
                        <a:t>Description</a:t>
                      </a:r>
                      <a:endParaRPr lang="en-US" dirty="0"/>
                    </a:p>
                  </a:txBody>
                  <a:tcPr/>
                </a:tc>
              </a:tr>
              <a:tr h="370840">
                <a:tc>
                  <a:txBody>
                    <a:bodyPr/>
                    <a:lstStyle/>
                    <a:p>
                      <a:r>
                        <a:rPr lang="en-US" dirty="0" smtClean="0"/>
                        <a:t>SMALL</a:t>
                      </a:r>
                      <a:endParaRPr lang="en-US" dirty="0"/>
                    </a:p>
                  </a:txBody>
                  <a:tcPr/>
                </a:tc>
                <a:tc>
                  <a:txBody>
                    <a:bodyPr/>
                    <a:lstStyle/>
                    <a:p>
                      <a:r>
                        <a:rPr lang="en-US" dirty="0" smtClean="0"/>
                        <a:t>Both</a:t>
                      </a:r>
                      <a:r>
                        <a:rPr lang="en-US" baseline="0" dirty="0" smtClean="0"/>
                        <a:t> Code &amp; Data in 1 segment</a:t>
                      </a:r>
                      <a:endParaRPr lang="en-US" dirty="0"/>
                    </a:p>
                  </a:txBody>
                  <a:tcPr/>
                </a:tc>
              </a:tr>
              <a:tr h="370840">
                <a:tc>
                  <a:txBody>
                    <a:bodyPr/>
                    <a:lstStyle/>
                    <a:p>
                      <a:r>
                        <a:rPr lang="en-US" dirty="0" smtClean="0"/>
                        <a:t>MEDIUM</a:t>
                      </a:r>
                      <a:endParaRPr lang="en-US" dirty="0"/>
                    </a:p>
                  </a:txBody>
                  <a:tcPr/>
                </a:tc>
                <a:tc>
                  <a:txBody>
                    <a:bodyPr/>
                    <a:lstStyle/>
                    <a:p>
                      <a:r>
                        <a:rPr lang="en-US" dirty="0" smtClean="0"/>
                        <a:t>Code&gt;1segment; data in 1 segment</a:t>
                      </a:r>
                      <a:endParaRPr lang="en-US" dirty="0"/>
                    </a:p>
                  </a:txBody>
                  <a:tcPr/>
                </a:tc>
              </a:tr>
              <a:tr h="370840">
                <a:tc>
                  <a:txBody>
                    <a:bodyPr/>
                    <a:lstStyle/>
                    <a:p>
                      <a:r>
                        <a:rPr lang="en-US" dirty="0" smtClean="0"/>
                        <a:t>COMPACT</a:t>
                      </a:r>
                      <a:endParaRPr lang="en-US" dirty="0"/>
                    </a:p>
                  </a:txBody>
                  <a:tcPr/>
                </a:tc>
                <a:tc>
                  <a:txBody>
                    <a:bodyPr/>
                    <a:lstStyle/>
                    <a:p>
                      <a:r>
                        <a:rPr lang="en-US" dirty="0" smtClean="0"/>
                        <a:t>Code in 1 segment; data&gt;1segment</a:t>
                      </a:r>
                      <a:endParaRPr lang="en-US" dirty="0"/>
                    </a:p>
                  </a:txBody>
                  <a:tcPr/>
                </a:tc>
              </a:tr>
              <a:tr h="370840">
                <a:tc>
                  <a:txBody>
                    <a:bodyPr/>
                    <a:lstStyle/>
                    <a:p>
                      <a:r>
                        <a:rPr lang="en-US" dirty="0" smtClean="0"/>
                        <a:t>LARGE</a:t>
                      </a:r>
                      <a:endParaRPr lang="en-US" dirty="0"/>
                    </a:p>
                  </a:txBody>
                  <a:tcPr/>
                </a:tc>
                <a:tc>
                  <a:txBody>
                    <a:bodyPr/>
                    <a:lstStyle/>
                    <a:p>
                      <a:r>
                        <a:rPr lang="en-US" dirty="0" smtClean="0"/>
                        <a:t>Both Code &amp; Data &gt; 1segment;</a:t>
                      </a:r>
                      <a:r>
                        <a:rPr lang="en-US" baseline="0" dirty="0" smtClean="0"/>
                        <a:t> array &lt; 64KB</a:t>
                      </a:r>
                      <a:endParaRPr lang="en-US" dirty="0"/>
                    </a:p>
                  </a:txBody>
                  <a:tcPr/>
                </a:tc>
              </a:tr>
              <a:tr h="370840">
                <a:tc>
                  <a:txBody>
                    <a:bodyPr/>
                    <a:lstStyle/>
                    <a:p>
                      <a:r>
                        <a:rPr lang="en-US" dirty="0" smtClean="0"/>
                        <a:t>HUGE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Code &amp; Data &gt; 1segment;</a:t>
                      </a:r>
                      <a:r>
                        <a:rPr lang="en-US" baseline="0" dirty="0" smtClean="0"/>
                        <a:t> array &gt; 64KB</a:t>
                      </a:r>
                      <a:endParaRPr lang="en-US" dirty="0" smtClean="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program’s data segment contains all the variable definitions.</a:t>
            </a:r>
          </a:p>
          <a:p>
            <a:pPr>
              <a:buNone/>
            </a:pPr>
            <a:endParaRPr lang="en-US" dirty="0" smtClean="0"/>
          </a:p>
          <a:p>
            <a:pPr>
              <a:buNone/>
            </a:pPr>
            <a:r>
              <a:rPr lang="en-US" dirty="0" smtClean="0"/>
              <a:t>.DATA 	</a:t>
            </a:r>
            <a:r>
              <a:rPr lang="en-US" sz="1600" i="1" dirty="0" smtClean="0"/>
              <a:t>;followed by variable &amp; constant declarations</a:t>
            </a:r>
            <a:endParaRPr lang="en-US" i="1" dirty="0" smtClean="0"/>
          </a:p>
          <a:p>
            <a:pPr>
              <a:buNone/>
            </a:pPr>
            <a:r>
              <a:rPr lang="en-US" dirty="0" smtClean="0"/>
              <a:t>WORD1	DW  2 </a:t>
            </a:r>
          </a:p>
          <a:p>
            <a:pPr>
              <a:buNone/>
            </a:pPr>
            <a:r>
              <a:rPr lang="en-US" dirty="0" smtClean="0"/>
              <a:t>WORD2	DW  5</a:t>
            </a:r>
          </a:p>
          <a:p>
            <a:pPr>
              <a:buNone/>
            </a:pPr>
            <a:r>
              <a:rPr lang="en-US" dirty="0" smtClean="0"/>
              <a:t>MSG		DB  ‘THIS IS A MESSAGE’</a:t>
            </a:r>
          </a:p>
          <a:p>
            <a:pPr>
              <a:buNone/>
            </a:pPr>
            <a:r>
              <a:rPr lang="en-US" dirty="0" smtClean="0"/>
              <a:t>MASK	EQU  10010010B</a:t>
            </a:r>
            <a:endParaRPr lang="en-US" dirty="0"/>
          </a:p>
        </p:txBody>
      </p:sp>
      <p:sp>
        <p:nvSpPr>
          <p:cNvPr id="3" name="Title 2"/>
          <p:cNvSpPr>
            <a:spLocks noGrp="1"/>
          </p:cNvSpPr>
          <p:nvPr>
            <p:ph type="title"/>
          </p:nvPr>
        </p:nvSpPr>
        <p:spPr/>
        <p:txBody>
          <a:bodyPr/>
          <a:lstStyle/>
          <a:p>
            <a:r>
              <a:rPr lang="en-US" dirty="0" smtClean="0"/>
              <a:t>Data segment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purpose of the stack segment declaration is to set aside a block of memory(the stack area) to store the stack. It should be maximum size.</a:t>
            </a:r>
          </a:p>
          <a:p>
            <a:pPr>
              <a:buNone/>
            </a:pPr>
            <a:endParaRPr lang="en-US" dirty="0" smtClean="0"/>
          </a:p>
          <a:p>
            <a:pPr>
              <a:buNone/>
            </a:pPr>
            <a:r>
              <a:rPr lang="en-US" dirty="0" smtClean="0"/>
              <a:t>.STACK	size	</a:t>
            </a:r>
          </a:p>
          <a:p>
            <a:pPr>
              <a:buNone/>
            </a:pPr>
            <a:endParaRPr lang="en-US" dirty="0" smtClean="0"/>
          </a:p>
          <a:p>
            <a:pPr>
              <a:buFont typeface="Wingdings" pitchFamily="2" charset="2"/>
              <a:buChar char="v"/>
            </a:pPr>
            <a:r>
              <a:rPr lang="en-US" sz="1800" dirty="0" smtClean="0"/>
              <a:t>Size is optional number that specifies the stack area size in bytes.</a:t>
            </a:r>
          </a:p>
          <a:p>
            <a:pPr>
              <a:buNone/>
            </a:pPr>
            <a:endParaRPr lang="en-US" sz="1800" dirty="0" smtClean="0"/>
          </a:p>
          <a:p>
            <a:pPr>
              <a:buNone/>
            </a:pPr>
            <a:r>
              <a:rPr lang="en-US" dirty="0" smtClean="0"/>
              <a:t>.STAK	100h</a:t>
            </a:r>
          </a:p>
          <a:p>
            <a:pPr>
              <a:buNone/>
            </a:pPr>
            <a:r>
              <a:rPr lang="en-US" sz="2200" dirty="0" smtClean="0"/>
              <a:t>***IF size is omitted, 1KB is set aside for the stack area.</a:t>
            </a:r>
            <a:endParaRPr lang="en-US" sz="2200" dirty="0"/>
          </a:p>
        </p:txBody>
      </p:sp>
      <p:sp>
        <p:nvSpPr>
          <p:cNvPr id="3" name="Title 2"/>
          <p:cNvSpPr>
            <a:spLocks noGrp="1"/>
          </p:cNvSpPr>
          <p:nvPr>
            <p:ph type="title"/>
          </p:nvPr>
        </p:nvSpPr>
        <p:spPr/>
        <p:txBody>
          <a:bodyPr/>
          <a:lstStyle/>
          <a:p>
            <a:r>
              <a:rPr lang="en-US" dirty="0" smtClean="0"/>
              <a:t>Stack segment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normAutofit fontScale="92500" lnSpcReduction="10000"/>
          </a:bodyPr>
          <a:lstStyle/>
          <a:p>
            <a:r>
              <a:rPr lang="en-US" dirty="0" smtClean="0"/>
              <a:t>Contains program’s instruction</a:t>
            </a:r>
          </a:p>
          <a:p>
            <a:pPr>
              <a:buNone/>
            </a:pPr>
            <a:r>
              <a:rPr lang="en-US" dirty="0" smtClean="0"/>
              <a:t>.CODE 	name</a:t>
            </a:r>
          </a:p>
          <a:p>
            <a:pPr>
              <a:buNone/>
            </a:pPr>
            <a:r>
              <a:rPr lang="en-US" dirty="0" smtClean="0"/>
              <a:t>Here name is optional. Inside a code segment, instructions are organized as procedures. The simplest example procedure definition is</a:t>
            </a:r>
          </a:p>
          <a:p>
            <a:pPr>
              <a:buNone/>
            </a:pPr>
            <a:endParaRPr lang="en-US" dirty="0" smtClean="0"/>
          </a:p>
          <a:p>
            <a:pPr>
              <a:buNone/>
            </a:pPr>
            <a:r>
              <a:rPr lang="en-US" dirty="0" smtClean="0"/>
              <a:t>.CODE</a:t>
            </a:r>
          </a:p>
          <a:p>
            <a:pPr>
              <a:buNone/>
            </a:pPr>
            <a:r>
              <a:rPr lang="en-US" dirty="0" smtClean="0"/>
              <a:t>MAIN	 PROC</a:t>
            </a:r>
          </a:p>
          <a:p>
            <a:pPr>
              <a:buNone/>
            </a:pPr>
            <a:r>
              <a:rPr lang="en-US" sz="2600" dirty="0" smtClean="0"/>
              <a:t>;body of the procedure or main procedure instructions</a:t>
            </a:r>
          </a:p>
          <a:p>
            <a:pPr>
              <a:buNone/>
            </a:pPr>
            <a:r>
              <a:rPr lang="en-US" dirty="0" smtClean="0"/>
              <a:t>Name	 ENDP</a:t>
            </a:r>
          </a:p>
          <a:p>
            <a:pPr>
              <a:buNone/>
            </a:pPr>
            <a:r>
              <a:rPr lang="en-US" dirty="0" smtClean="0"/>
              <a:t>; other procedures go here</a:t>
            </a:r>
            <a:endParaRPr lang="en-US" dirty="0"/>
          </a:p>
        </p:txBody>
      </p:sp>
      <p:sp>
        <p:nvSpPr>
          <p:cNvPr id="3" name="Title 2"/>
          <p:cNvSpPr>
            <a:spLocks noGrp="1"/>
          </p:cNvSpPr>
          <p:nvPr>
            <p:ph type="title"/>
          </p:nvPr>
        </p:nvSpPr>
        <p:spPr/>
        <p:txBody>
          <a:bodyPr/>
          <a:lstStyle/>
          <a:p>
            <a:r>
              <a:rPr lang="en-US" dirty="0" smtClean="0"/>
              <a:t>Code segment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 instruction, to invoke a DOS or BIOS routine, the INT (interrupt) instruction is used.</a:t>
            </a:r>
          </a:p>
          <a:p>
            <a:pPr>
              <a:buNone/>
            </a:pPr>
            <a:r>
              <a:rPr lang="en-US" dirty="0" smtClean="0"/>
              <a:t>	INT 	</a:t>
            </a:r>
            <a:r>
              <a:rPr lang="en-US" dirty="0" err="1" smtClean="0"/>
              <a:t>interrupt_number</a:t>
            </a:r>
            <a:endParaRPr lang="en-US" dirty="0" smtClean="0"/>
          </a:p>
          <a:p>
            <a:endParaRPr lang="en-US" dirty="0" smtClean="0"/>
          </a:p>
          <a:p>
            <a:r>
              <a:rPr lang="en-US" dirty="0" smtClean="0"/>
              <a:t>For input</a:t>
            </a:r>
          </a:p>
          <a:p>
            <a:pPr>
              <a:buNone/>
            </a:pPr>
            <a:r>
              <a:rPr lang="en-US" dirty="0" smtClean="0"/>
              <a:t>INT     16h</a:t>
            </a:r>
          </a:p>
          <a:p>
            <a:r>
              <a:rPr lang="en-US" dirty="0" smtClean="0"/>
              <a:t>For output</a:t>
            </a:r>
          </a:p>
          <a:p>
            <a:r>
              <a:rPr lang="en-US" dirty="0" smtClean="0"/>
              <a:t>INT   21h</a:t>
            </a:r>
            <a:endParaRPr lang="en-US" dirty="0"/>
          </a:p>
        </p:txBody>
      </p:sp>
      <p:sp>
        <p:nvSpPr>
          <p:cNvPr id="3" name="Title 2"/>
          <p:cNvSpPr>
            <a:spLocks noGrp="1"/>
          </p:cNvSpPr>
          <p:nvPr>
            <p:ph type="title"/>
          </p:nvPr>
        </p:nvSpPr>
        <p:spPr/>
        <p:txBody>
          <a:bodyPr/>
          <a:lstStyle/>
          <a:p>
            <a:r>
              <a:rPr lang="en-US" dirty="0" smtClean="0"/>
              <a:t>Input &amp; Output instructions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a text editor or word processor to create a source program file with .ASM extension.</a:t>
            </a:r>
          </a:p>
          <a:p>
            <a:r>
              <a:rPr lang="en-US" dirty="0" smtClean="0"/>
              <a:t>Use an assembler to create a machine language object file with .OBJ extension.</a:t>
            </a:r>
          </a:p>
          <a:p>
            <a:r>
              <a:rPr lang="en-US" dirty="0" smtClean="0"/>
              <a:t>Use the link program to link one or more object files to create a run file with .EXE extension.</a:t>
            </a:r>
          </a:p>
          <a:p>
            <a:r>
              <a:rPr lang="en-US" dirty="0" smtClean="0"/>
              <a:t>Execute the run file.</a:t>
            </a:r>
            <a:endParaRPr lang="en-US" dirty="0"/>
          </a:p>
        </p:txBody>
      </p:sp>
      <p:sp>
        <p:nvSpPr>
          <p:cNvPr id="3" name="Title 2"/>
          <p:cNvSpPr>
            <a:spLocks noGrp="1"/>
          </p:cNvSpPr>
          <p:nvPr>
            <p:ph type="title"/>
          </p:nvPr>
        </p:nvSpPr>
        <p:spPr/>
        <p:txBody>
          <a:bodyPr/>
          <a:lstStyle/>
          <a:p>
            <a:r>
              <a:rPr lang="en-US" dirty="0" smtClean="0"/>
              <a:t>Programming steps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686800" cy="5486400"/>
          </a:xfrm>
        </p:spPr>
        <p:txBody>
          <a:bodyPr>
            <a:normAutofit/>
          </a:bodyPr>
          <a:lstStyle/>
          <a:p>
            <a:r>
              <a:rPr lang="en-US" sz="2000" dirty="0" smtClean="0"/>
              <a:t>Programs consists of statements, one per line.</a:t>
            </a:r>
          </a:p>
          <a:p>
            <a:r>
              <a:rPr lang="en-US" sz="2000" dirty="0" smtClean="0"/>
              <a:t>Each statement is either an </a:t>
            </a:r>
            <a:r>
              <a:rPr lang="en-US" sz="2000" b="1" dirty="0" smtClean="0"/>
              <a:t>instruction</a:t>
            </a:r>
            <a:r>
              <a:rPr lang="en-US" sz="2000" dirty="0" smtClean="0"/>
              <a:t>, </a:t>
            </a:r>
            <a:r>
              <a:rPr lang="en-US" sz="2000" i="1" dirty="0" smtClean="0"/>
              <a:t>which the assembler translates into machine code</a:t>
            </a:r>
            <a:r>
              <a:rPr lang="en-US" sz="2000" dirty="0" smtClean="0"/>
              <a:t> or an </a:t>
            </a:r>
            <a:r>
              <a:rPr lang="en-US" sz="2000" b="1" dirty="0" smtClean="0"/>
              <a:t>assembler</a:t>
            </a:r>
            <a:r>
              <a:rPr lang="en-US" sz="2000" dirty="0" smtClean="0"/>
              <a:t> </a:t>
            </a:r>
            <a:r>
              <a:rPr lang="en-US" sz="2000" b="1" dirty="0" smtClean="0"/>
              <a:t>directive</a:t>
            </a:r>
            <a:r>
              <a:rPr lang="en-US" sz="2000" dirty="0" smtClean="0"/>
              <a:t>, </a:t>
            </a:r>
            <a:r>
              <a:rPr lang="en-US" sz="2000" i="1" dirty="0" smtClean="0"/>
              <a:t>which instructs the assembler to perform some specific task.</a:t>
            </a:r>
          </a:p>
          <a:p>
            <a:pPr>
              <a:buNone/>
            </a:pPr>
            <a:endParaRPr lang="en-US" sz="2000" i="1" dirty="0" smtClean="0"/>
          </a:p>
          <a:p>
            <a:r>
              <a:rPr lang="en-US" b="1" dirty="0" smtClean="0"/>
              <a:t>name 	operation	operand(s)		comment</a:t>
            </a:r>
          </a:p>
          <a:p>
            <a:r>
              <a:rPr lang="en-US" dirty="0" smtClean="0"/>
              <a:t>An example of an instruction-</a:t>
            </a:r>
          </a:p>
          <a:p>
            <a:pPr lvl="1"/>
            <a:r>
              <a:rPr lang="en-US" dirty="0" smtClean="0"/>
              <a:t>START:	MOV	CX,5	;initialize counter</a:t>
            </a:r>
          </a:p>
          <a:p>
            <a:pPr lvl="2"/>
            <a:r>
              <a:rPr lang="en-US" sz="1600" dirty="0" smtClean="0"/>
              <a:t>Name field consists of the label START: the operation is MOV, the operands are CX and 5 and initialize counter is comment.</a:t>
            </a:r>
          </a:p>
          <a:p>
            <a:r>
              <a:rPr lang="en-US" dirty="0" smtClean="0"/>
              <a:t>An example of an assembler directive is</a:t>
            </a:r>
          </a:p>
          <a:p>
            <a:pPr lvl="1"/>
            <a:r>
              <a:rPr lang="en-US" dirty="0" smtClean="0"/>
              <a:t>MAIN	PROC	</a:t>
            </a:r>
          </a:p>
          <a:p>
            <a:pPr lvl="2"/>
            <a:r>
              <a:rPr lang="en-US" sz="1600" dirty="0" smtClean="0"/>
              <a:t>MAIN is the name and the operation field contains PROC. This particular directive creates a procedure called MAIN.</a:t>
            </a:r>
            <a:endParaRPr lang="en-US" sz="1600" dirty="0"/>
          </a:p>
        </p:txBody>
      </p:sp>
      <p:sp>
        <p:nvSpPr>
          <p:cNvPr id="3" name="Title 2"/>
          <p:cNvSpPr>
            <a:spLocks noGrp="1"/>
          </p:cNvSpPr>
          <p:nvPr>
            <p:ph type="title"/>
          </p:nvPr>
        </p:nvSpPr>
        <p:spPr>
          <a:xfrm>
            <a:off x="228600" y="0"/>
            <a:ext cx="8229600" cy="792162"/>
          </a:xfrm>
        </p:spPr>
        <p:txBody>
          <a:bodyPr/>
          <a:lstStyle/>
          <a:p>
            <a:r>
              <a:rPr lang="en-US" dirty="0" smtClean="0"/>
              <a:t>Statements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Source Listing file (.LST file) is a line numbered text file that displays assembly language code and the corresponding machine code side by side.</a:t>
            </a:r>
          </a:p>
          <a:p>
            <a:r>
              <a:rPr lang="en-US" dirty="0" smtClean="0"/>
              <a:t>It is especially helpful for debugging purposes, because MASM’s error messages refer to line numbers.</a:t>
            </a:r>
          </a:p>
          <a:p>
            <a:r>
              <a:rPr lang="en-US" dirty="0" smtClean="0"/>
              <a:t>The Cross-reference file(.CRF file) is a listing names that appear in the program and the line numbers on which they occur.</a:t>
            </a:r>
          </a:p>
          <a:p>
            <a:r>
              <a:rPr lang="en-US" dirty="0" smtClean="0"/>
              <a:t>It is useful in locating variables and labels in a </a:t>
            </a:r>
            <a:r>
              <a:rPr lang="en-US" smtClean="0"/>
              <a:t>large program.</a:t>
            </a:r>
            <a:endParaRPr lang="en-US" dirty="0"/>
          </a:p>
        </p:txBody>
      </p:sp>
      <p:sp>
        <p:nvSpPr>
          <p:cNvPr id="3" name="Title 2"/>
          <p:cNvSpPr>
            <a:spLocks noGrp="1"/>
          </p:cNvSpPr>
          <p:nvPr>
            <p:ph type="title"/>
          </p:nvPr>
        </p:nvSpPr>
        <p:spPr/>
        <p:txBody>
          <a:bodyPr/>
          <a:lstStyle/>
          <a:p>
            <a:r>
              <a:rPr lang="en-US" dirty="0" smtClean="0"/>
              <a:t>.LST file &amp; .CRF file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normAutofit/>
          </a:bodyPr>
          <a:lstStyle/>
          <a:p>
            <a:r>
              <a:rPr lang="en-US" dirty="0" smtClean="0"/>
              <a:t>Used for instruction labels, procedure names and variable names. </a:t>
            </a:r>
          </a:p>
          <a:p>
            <a:r>
              <a:rPr lang="en-US" dirty="0" smtClean="0"/>
              <a:t>1 to 31 characters long and may consists of letter, digits and the special </a:t>
            </a:r>
            <a:r>
              <a:rPr lang="en-US" smtClean="0"/>
              <a:t>characters </a:t>
            </a:r>
            <a:r>
              <a:rPr lang="en-US" smtClean="0"/>
              <a:t>?.@_%$</a:t>
            </a:r>
            <a:endParaRPr lang="en-US" dirty="0" smtClean="0"/>
          </a:p>
          <a:p>
            <a:r>
              <a:rPr lang="en-US" dirty="0" smtClean="0"/>
              <a:t>Embedded blanks are not allowed.</a:t>
            </a:r>
          </a:p>
          <a:p>
            <a:r>
              <a:rPr lang="en-US" dirty="0" smtClean="0"/>
              <a:t>Names may not begins with a digit.</a:t>
            </a:r>
          </a:p>
          <a:p>
            <a:r>
              <a:rPr lang="en-US" dirty="0" smtClean="0"/>
              <a:t>Examples of legal names: COUNTER1, @character,  .TEST, $1000</a:t>
            </a:r>
          </a:p>
          <a:p>
            <a:r>
              <a:rPr lang="en-US" dirty="0" smtClean="0"/>
              <a:t>Illegal names: TWO WORDs, 2abc, YOU&amp;ME etc.</a:t>
            </a:r>
          </a:p>
          <a:p>
            <a:pPr>
              <a:buNone/>
            </a:pPr>
            <a:endParaRPr lang="en-US" dirty="0"/>
          </a:p>
        </p:txBody>
      </p:sp>
      <p:sp>
        <p:nvSpPr>
          <p:cNvPr id="3" name="Title 2"/>
          <p:cNvSpPr>
            <a:spLocks noGrp="1"/>
          </p:cNvSpPr>
          <p:nvPr>
            <p:ph type="title"/>
          </p:nvPr>
        </p:nvSpPr>
        <p:spPr>
          <a:xfrm>
            <a:off x="152400" y="152400"/>
            <a:ext cx="8229600" cy="1143000"/>
          </a:xfrm>
        </p:spPr>
        <p:txBody>
          <a:bodyPr/>
          <a:lstStyle/>
          <a:p>
            <a:r>
              <a:rPr lang="en-US" dirty="0" smtClean="0"/>
              <a:t>Name Field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Contains a symbolic operation code (</a:t>
            </a:r>
            <a:r>
              <a:rPr lang="en-US" dirty="0" err="1" smtClean="0"/>
              <a:t>opcode</a:t>
            </a:r>
            <a:r>
              <a:rPr lang="en-US" dirty="0" smtClean="0"/>
              <a:t>).</a:t>
            </a:r>
          </a:p>
          <a:p>
            <a:r>
              <a:rPr lang="en-US" dirty="0" smtClean="0"/>
              <a:t>Assembler translates a symbolic </a:t>
            </a:r>
            <a:r>
              <a:rPr lang="en-US" dirty="0" err="1" smtClean="0"/>
              <a:t>opcode</a:t>
            </a:r>
            <a:r>
              <a:rPr lang="en-US" dirty="0" smtClean="0"/>
              <a:t> to machine language </a:t>
            </a:r>
            <a:r>
              <a:rPr lang="en-US" dirty="0" err="1" smtClean="0"/>
              <a:t>opcode</a:t>
            </a:r>
            <a:r>
              <a:rPr lang="en-US" dirty="0" smtClean="0"/>
              <a:t>.</a:t>
            </a:r>
          </a:p>
          <a:p>
            <a:r>
              <a:rPr lang="en-US" dirty="0" smtClean="0"/>
              <a:t>Example: MOV, ADD, SUB etc.</a:t>
            </a:r>
          </a:p>
          <a:p>
            <a:r>
              <a:rPr lang="en-US" dirty="0" smtClean="0"/>
              <a:t>In an assembler directive, it contains a pseudo-operation code (pseudo-op)</a:t>
            </a:r>
          </a:p>
          <a:p>
            <a:r>
              <a:rPr lang="en-US" dirty="0" smtClean="0"/>
              <a:t>Pseudo-ops are not translated into machine code.</a:t>
            </a:r>
          </a:p>
          <a:p>
            <a:r>
              <a:rPr lang="en-US" dirty="0" smtClean="0"/>
              <a:t>They simply tell the assembler to do something.</a:t>
            </a:r>
          </a:p>
          <a:p>
            <a:r>
              <a:rPr lang="en-US" dirty="0" smtClean="0"/>
              <a:t>Example: the PROC pseudo-op is used to create a procedure.</a:t>
            </a:r>
          </a:p>
        </p:txBody>
      </p:sp>
      <p:sp>
        <p:nvSpPr>
          <p:cNvPr id="3" name="Title 2"/>
          <p:cNvSpPr>
            <a:spLocks noGrp="1"/>
          </p:cNvSpPr>
          <p:nvPr>
            <p:ph type="title"/>
          </p:nvPr>
        </p:nvSpPr>
        <p:spPr/>
        <p:txBody>
          <a:bodyPr/>
          <a:lstStyle/>
          <a:p>
            <a:r>
              <a:rPr lang="en-US" dirty="0" smtClean="0"/>
              <a:t>Operation Field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610600" cy="4767072"/>
          </a:xfrm>
        </p:spPr>
        <p:txBody>
          <a:bodyPr>
            <a:normAutofit lnSpcReduction="10000"/>
          </a:bodyPr>
          <a:lstStyle/>
          <a:p>
            <a:r>
              <a:rPr lang="en-US" dirty="0" smtClean="0"/>
              <a:t>Specifies the data that are to be acted on by the operation.</a:t>
            </a:r>
          </a:p>
          <a:p>
            <a:r>
              <a:rPr lang="en-US" dirty="0" smtClean="0"/>
              <a:t>An instruction may have zero, one or two operands.</a:t>
            </a:r>
          </a:p>
          <a:p>
            <a:r>
              <a:rPr lang="en-US" dirty="0" smtClean="0"/>
              <a:t>Examples: NOP – no operands; does nothing</a:t>
            </a:r>
          </a:p>
          <a:p>
            <a:pPr lvl="1"/>
            <a:r>
              <a:rPr lang="en-US" dirty="0" smtClean="0"/>
              <a:t>INC AX – one operand; adds 1 to the contents of AX</a:t>
            </a:r>
          </a:p>
          <a:p>
            <a:pPr lvl="1"/>
            <a:r>
              <a:rPr lang="en-US" dirty="0" smtClean="0"/>
              <a:t>ADD Word1,2 – two operands; adds 2 to the contents of memory word WORD1</a:t>
            </a:r>
          </a:p>
          <a:p>
            <a:r>
              <a:rPr lang="en-US" dirty="0" smtClean="0"/>
              <a:t>1</a:t>
            </a:r>
            <a:r>
              <a:rPr lang="en-US" baseline="30000" dirty="0" smtClean="0"/>
              <a:t>st</a:t>
            </a:r>
            <a:r>
              <a:rPr lang="en-US" dirty="0" smtClean="0"/>
              <a:t> operand is the destination, 2</a:t>
            </a:r>
            <a:r>
              <a:rPr lang="en-US" baseline="30000" dirty="0" smtClean="0"/>
              <a:t>nd</a:t>
            </a:r>
            <a:r>
              <a:rPr lang="en-US" dirty="0" smtClean="0"/>
              <a:t> is source.</a:t>
            </a:r>
          </a:p>
          <a:p>
            <a:r>
              <a:rPr lang="en-US" dirty="0" smtClean="0"/>
              <a:t>For an assembler directive, the operand field usually contains more information about the directive.</a:t>
            </a:r>
          </a:p>
        </p:txBody>
      </p:sp>
      <p:sp>
        <p:nvSpPr>
          <p:cNvPr id="3" name="Title 2"/>
          <p:cNvSpPr>
            <a:spLocks noGrp="1"/>
          </p:cNvSpPr>
          <p:nvPr>
            <p:ph type="title"/>
          </p:nvPr>
        </p:nvSpPr>
        <p:spPr/>
        <p:txBody>
          <a:bodyPr/>
          <a:lstStyle/>
          <a:p>
            <a:r>
              <a:rPr lang="en-US" dirty="0" smtClean="0"/>
              <a:t>Operand Field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a:bodyPr>
          <a:lstStyle/>
          <a:p>
            <a:r>
              <a:rPr lang="en-US" dirty="0" smtClean="0"/>
              <a:t>Used by the programmer to say something about what the statement does.</a:t>
            </a:r>
          </a:p>
          <a:p>
            <a:r>
              <a:rPr lang="en-US" dirty="0" smtClean="0"/>
              <a:t>A semicolon marks the beginning of this field.</a:t>
            </a:r>
          </a:p>
          <a:p>
            <a:r>
              <a:rPr lang="en-US" dirty="0" smtClean="0"/>
              <a:t>Example: MOV CX, 0	;move 0 to CX</a:t>
            </a:r>
          </a:p>
          <a:p>
            <a:r>
              <a:rPr lang="en-US" dirty="0" smtClean="0"/>
              <a:t>It is also permissible to make an entire line a comment.</a:t>
            </a:r>
          </a:p>
          <a:p>
            <a:r>
              <a:rPr lang="en-US" dirty="0" smtClean="0"/>
              <a:t>Example: ;</a:t>
            </a:r>
          </a:p>
          <a:p>
            <a:pPr lvl="6">
              <a:buNone/>
            </a:pPr>
            <a:r>
              <a:rPr lang="en-US" dirty="0" smtClean="0"/>
              <a:t>	   ; initialize registers</a:t>
            </a:r>
          </a:p>
          <a:p>
            <a:pPr lvl="6">
              <a:buNone/>
            </a:pPr>
            <a:r>
              <a:rPr lang="en-US" dirty="0" smtClean="0"/>
              <a:t>	   ;</a:t>
            </a:r>
          </a:p>
          <a:p>
            <a:pPr lvl="6">
              <a:buNone/>
            </a:pPr>
            <a:r>
              <a:rPr lang="en-US" dirty="0" smtClean="0"/>
              <a:t>MOV AX, 0</a:t>
            </a:r>
          </a:p>
          <a:p>
            <a:pPr lvl="6">
              <a:buNone/>
            </a:pPr>
            <a:r>
              <a:rPr lang="en-US" dirty="0" smtClean="0"/>
              <a:t>…….</a:t>
            </a:r>
            <a:endParaRPr lang="en-US" dirty="0"/>
          </a:p>
        </p:txBody>
      </p:sp>
      <p:sp>
        <p:nvSpPr>
          <p:cNvPr id="3" name="Title 2"/>
          <p:cNvSpPr>
            <a:spLocks noGrp="1"/>
          </p:cNvSpPr>
          <p:nvPr>
            <p:ph type="title"/>
          </p:nvPr>
        </p:nvSpPr>
        <p:spPr/>
        <p:txBody>
          <a:bodyPr/>
          <a:lstStyle/>
          <a:p>
            <a:r>
              <a:rPr lang="en-US" dirty="0" smtClean="0"/>
              <a:t>Comment Field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772400" cy="2743200"/>
          </a:xfrm>
        </p:spPr>
        <p:txBody>
          <a:bodyPr/>
          <a:lstStyle/>
          <a:p>
            <a:pPr algn="l"/>
            <a:r>
              <a:rPr lang="en-US" dirty="0" smtClean="0"/>
              <a:t>4.2</a:t>
            </a:r>
            <a:br>
              <a:rPr lang="en-US" dirty="0" smtClean="0"/>
            </a:br>
            <a:r>
              <a:rPr lang="en-US" dirty="0" smtClean="0"/>
              <a:t>Program Data</a:t>
            </a:r>
            <a:endParaRPr lang="en-US" dirty="0"/>
          </a:p>
        </p:txBody>
      </p:sp>
      <p:sp>
        <p:nvSpPr>
          <p:cNvPr id="4" name="TextBox 3"/>
          <p:cNvSpPr txBox="1"/>
          <p:nvPr/>
        </p:nvSpPr>
        <p:spPr>
          <a:xfrm>
            <a:off x="609600" y="4191000"/>
            <a:ext cx="8001000" cy="1384995"/>
          </a:xfrm>
          <a:prstGeom prst="rect">
            <a:avLst/>
          </a:prstGeom>
          <a:noFill/>
        </p:spPr>
        <p:txBody>
          <a:bodyPr wrap="square" rtlCol="0">
            <a:spAutoFit/>
          </a:bodyPr>
          <a:lstStyle/>
          <a:p>
            <a:r>
              <a:rPr lang="en-US" sz="2800" dirty="0" smtClean="0"/>
              <a:t>In an assembly language program we may express data as binary, decimal or hex numbers and even as characters.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 binary number is written as a bit string followed by the letter “B” or “b”. Ex 1011B</a:t>
            </a:r>
          </a:p>
          <a:p>
            <a:r>
              <a:rPr lang="en-US" dirty="0" smtClean="0"/>
              <a:t>A decimal number is a string of decimal digits, ending with an optional “D” or “d”.</a:t>
            </a:r>
          </a:p>
          <a:p>
            <a:r>
              <a:rPr lang="en-US" dirty="0" smtClean="0"/>
              <a:t>A hex number must begin with a decimal digit and end with the letter “H” or “h”. Ex 0ABCH, 0FFFFh etc.</a:t>
            </a:r>
          </a:p>
          <a:p>
            <a:r>
              <a:rPr lang="en-US" dirty="0" smtClean="0">
                <a:solidFill>
                  <a:schemeClr val="accent1"/>
                </a:solidFill>
              </a:rPr>
              <a:t>Characters or character strings must be enclosed in single or double  quotes. Ex “A” or ‘hello’.</a:t>
            </a:r>
          </a:p>
          <a:p>
            <a:r>
              <a:rPr lang="en-US" dirty="0" smtClean="0">
                <a:solidFill>
                  <a:schemeClr val="accent1"/>
                </a:solidFill>
              </a:rPr>
              <a:t>Characters are translated into their ASCII codes by </a:t>
            </a:r>
            <a:r>
              <a:rPr lang="en-US" smtClean="0">
                <a:solidFill>
                  <a:schemeClr val="accent1"/>
                </a:solidFill>
              </a:rPr>
              <a:t>the assembler.</a:t>
            </a:r>
            <a:endParaRPr lang="en-US" dirty="0">
              <a:solidFill>
                <a:schemeClr val="accent1"/>
              </a:solidFill>
            </a:endParaRPr>
          </a:p>
        </p:txBody>
      </p:sp>
      <p:sp>
        <p:nvSpPr>
          <p:cNvPr id="3" name="Title 2"/>
          <p:cNvSpPr>
            <a:spLocks noGrp="1"/>
          </p:cNvSpPr>
          <p:nvPr>
            <p:ph type="title"/>
          </p:nvPr>
        </p:nvSpPr>
        <p:spPr/>
        <p:txBody>
          <a:bodyPr/>
          <a:lstStyle/>
          <a:p>
            <a:r>
              <a:rPr lang="en-US" dirty="0" smtClean="0"/>
              <a:t>Numbers &amp; </a:t>
            </a:r>
            <a:r>
              <a:rPr lang="en-US" dirty="0" smtClean="0">
                <a:solidFill>
                  <a:schemeClr val="accent1"/>
                </a:solidFill>
              </a:rPr>
              <a:t>characters</a:t>
            </a:r>
            <a:endParaRPr lang="en-US" dirty="0">
              <a:solidFill>
                <a:schemeClr val="accent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1000</TotalTime>
  <Words>1150</Words>
  <Application>Microsoft Office PowerPoint</Application>
  <PresentationFormat>On-screen Show (4:3)</PresentationFormat>
  <Paragraphs>300</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Chap 04  Introduction to IBM PC Assembly Language</vt:lpstr>
      <vt:lpstr>4.1 Assembly Language Syntax</vt:lpstr>
      <vt:lpstr>Statements</vt:lpstr>
      <vt:lpstr>Name Field</vt:lpstr>
      <vt:lpstr>Operation Field</vt:lpstr>
      <vt:lpstr>Operand Field</vt:lpstr>
      <vt:lpstr>Comment Field</vt:lpstr>
      <vt:lpstr>4.2 Program Data</vt:lpstr>
      <vt:lpstr>Numbers &amp; characters</vt:lpstr>
      <vt:lpstr>4.3 Variables…</vt:lpstr>
      <vt:lpstr>Byte variables</vt:lpstr>
      <vt:lpstr>Word Variables</vt:lpstr>
      <vt:lpstr>Arrays</vt:lpstr>
      <vt:lpstr>Array of words</vt:lpstr>
      <vt:lpstr>Character Strings</vt:lpstr>
      <vt:lpstr>4.4 Named constants </vt:lpstr>
      <vt:lpstr>A few basic instructions</vt:lpstr>
      <vt:lpstr>Restrictions on MOV and XCHG</vt:lpstr>
      <vt:lpstr>ADD, SUB, INC AND DEC</vt:lpstr>
      <vt:lpstr>ADD, SUB, INC AND DEC</vt:lpstr>
      <vt:lpstr>NEG</vt:lpstr>
      <vt:lpstr>Type agreement of operands</vt:lpstr>
      <vt:lpstr>Translation of high-level to Assembly language</vt:lpstr>
      <vt:lpstr>Memory Models</vt:lpstr>
      <vt:lpstr>Data segment</vt:lpstr>
      <vt:lpstr>Stack segment</vt:lpstr>
      <vt:lpstr>Code segment</vt:lpstr>
      <vt:lpstr>Input &amp; Output instructions</vt:lpstr>
      <vt:lpstr>Programming steps</vt:lpstr>
      <vt:lpstr>.LST file &amp; .CRF 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04  Introduction to IBM PC Assembly Language</dc:title>
  <dc:creator>faculty</dc:creator>
  <cp:lastModifiedBy>Class</cp:lastModifiedBy>
  <cp:revision>86</cp:revision>
  <dcterms:created xsi:type="dcterms:W3CDTF">2006-08-16T00:00:00Z</dcterms:created>
  <dcterms:modified xsi:type="dcterms:W3CDTF">2014-06-03T06:23:51Z</dcterms:modified>
</cp:coreProperties>
</file>