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bold.fntdata"/><Relationship Id="rId10" Type="http://schemas.openxmlformats.org/officeDocument/2006/relationships/slide" Target="slides/slide5.xml"/><Relationship Id="rId32" Type="http://schemas.openxmlformats.org/officeDocument/2006/relationships/font" Target="fonts/Raleway-regular.fntdata"/><Relationship Id="rId13" Type="http://schemas.openxmlformats.org/officeDocument/2006/relationships/slide" Target="slides/slide8.xml"/><Relationship Id="rId35" Type="http://schemas.openxmlformats.org/officeDocument/2006/relationships/font" Target="fonts/Raleway-boldItalic.fntdata"/><Relationship Id="rId12" Type="http://schemas.openxmlformats.org/officeDocument/2006/relationships/slide" Target="slides/slide7.xml"/><Relationship Id="rId34" Type="http://schemas.openxmlformats.org/officeDocument/2006/relationships/font" Target="fonts/Raleway-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e15ab5d7b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e15ab5d7b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e15ab5d7b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e15ab5d7b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e15ab5d7b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e15ab5d7b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e15ab5d7b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e15ab5d7b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15ab5d7b7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15ab5d7b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15ab5d7b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e15ab5d7b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e15ab5d7b7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e15ab5d7b7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2e26050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2e26050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e15ab5d7b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e15ab5d7b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2e260508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32e260508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15ab5d7b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15ab5d7b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32e260508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32e260508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2e26050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2e26050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2e260508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32e260508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32e260508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32e260508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32e260508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32e260508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32e2605088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32e2605088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32e2605088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32e2605088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15ab5d7b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15ab5d7b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e15ab5d7b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e15ab5d7b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e15ab5d7b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e15ab5d7b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e15ab5d7b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e15ab5d7b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e15ab5d7b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e15ab5d7b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e15ab5d7b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e15ab5d7b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15ab5d7b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15ab5d7b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Prediction Challenge 1</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Raashi Maheshwari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102875" y="568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Major </a:t>
            </a:r>
            <a:r>
              <a:rPr lang="en"/>
              <a:t>vs Hired</a:t>
            </a:r>
            <a:endParaRPr/>
          </a:p>
        </p:txBody>
      </p:sp>
      <p:sp>
        <p:nvSpPr>
          <p:cNvPr id="148" name="Google Shape;148;p22"/>
          <p:cNvSpPr txBox="1"/>
          <p:nvPr>
            <p:ph idx="1" type="body"/>
          </p:nvPr>
        </p:nvSpPr>
        <p:spPr>
          <a:xfrm>
            <a:off x="6499950" y="970300"/>
            <a:ext cx="2469000" cy="3945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Major usually plays a big role in the hiring decision however, the tables to the left show us that the number of candidates that got hired from all four majors is relatively the same across all four majors (CS, DataScience, IT, and Stats)</a:t>
            </a:r>
            <a:endParaRPr/>
          </a:p>
          <a:p>
            <a:pPr indent="-311150" lvl="0" marL="457200" rtl="0" algn="l">
              <a:spcBef>
                <a:spcPts val="0"/>
              </a:spcBef>
              <a:spcAft>
                <a:spcPts val="0"/>
              </a:spcAft>
              <a:buSzPts val="1300"/>
              <a:buChar char="-"/>
            </a:pPr>
            <a:r>
              <a:rPr lang="en"/>
              <a:t>This shows us that major doesn’t necessarily have a very big impact on the hiring decision. </a:t>
            </a:r>
            <a:endParaRPr/>
          </a:p>
        </p:txBody>
      </p:sp>
      <p:pic>
        <p:nvPicPr>
          <p:cNvPr id="149" name="Google Shape;149;p22"/>
          <p:cNvPicPr preferRelativeResize="0"/>
          <p:nvPr/>
        </p:nvPicPr>
        <p:blipFill>
          <a:blip r:embed="rId3">
            <a:alphaModFix/>
          </a:blip>
          <a:stretch>
            <a:fillRect/>
          </a:stretch>
        </p:blipFill>
        <p:spPr>
          <a:xfrm>
            <a:off x="304800" y="1773325"/>
            <a:ext cx="6195150" cy="24742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a:t>
            </a:r>
            <a:endParaRPr/>
          </a:p>
        </p:txBody>
      </p:sp>
      <p:sp>
        <p:nvSpPr>
          <p:cNvPr id="155" name="Google Shape;155;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As seen previously, none of the individual factors (coding, impression, major and college) seem to have a huge impact </a:t>
            </a:r>
            <a:r>
              <a:rPr lang="en"/>
              <a:t>individually</a:t>
            </a:r>
            <a:r>
              <a:rPr lang="en"/>
              <a:t> on the hiring decision </a:t>
            </a:r>
            <a:endParaRPr/>
          </a:p>
          <a:p>
            <a:pPr indent="-311150" lvl="0" marL="457200" rtl="0" algn="l">
              <a:spcBef>
                <a:spcPts val="0"/>
              </a:spcBef>
              <a:spcAft>
                <a:spcPts val="0"/>
              </a:spcAft>
              <a:buSzPts val="1300"/>
              <a:buChar char="-"/>
            </a:pPr>
            <a:r>
              <a:rPr lang="en"/>
              <a:t>This leads me to believe that a combination of these factors is what will play a role in deciding who gets hired versus who doesn’t </a:t>
            </a:r>
            <a:endParaRPr/>
          </a:p>
          <a:p>
            <a:pPr indent="-311150" lvl="0" marL="457200" rtl="0" algn="l">
              <a:spcBef>
                <a:spcPts val="0"/>
              </a:spcBef>
              <a:spcAft>
                <a:spcPts val="0"/>
              </a:spcAft>
              <a:buSzPts val="1300"/>
              <a:buChar char="-"/>
            </a:pPr>
            <a:r>
              <a:rPr lang="en"/>
              <a:t>Using this knowledge, I made more tables regarding a combination of these </a:t>
            </a:r>
            <a:r>
              <a:rPr lang="en"/>
              <a:t>factors, which allowed me to understand what combination of factors actually make an impact in who gets hired.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BestCollege vs Major vs Hired </a:t>
            </a:r>
            <a:endParaRPr/>
          </a:p>
        </p:txBody>
      </p:sp>
      <p:sp>
        <p:nvSpPr>
          <p:cNvPr id="161" name="Google Shape;161;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4"/>
          <p:cNvPicPr preferRelativeResize="0"/>
          <p:nvPr/>
        </p:nvPicPr>
        <p:blipFill>
          <a:blip r:embed="rId3">
            <a:alphaModFix/>
          </a:blip>
          <a:stretch>
            <a:fillRect/>
          </a:stretch>
        </p:blipFill>
        <p:spPr>
          <a:xfrm>
            <a:off x="247650" y="2006763"/>
            <a:ext cx="8648700" cy="2638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BYU </a:t>
            </a:r>
            <a:r>
              <a:rPr lang="en"/>
              <a:t>vs Major vs Hired </a:t>
            </a:r>
            <a:endParaRPr/>
          </a:p>
        </p:txBody>
      </p:sp>
      <p:sp>
        <p:nvSpPr>
          <p:cNvPr id="168" name="Google Shape;168;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5"/>
          <p:cNvPicPr preferRelativeResize="0"/>
          <p:nvPr/>
        </p:nvPicPr>
        <p:blipFill>
          <a:blip r:embed="rId3">
            <a:alphaModFix/>
          </a:blip>
          <a:stretch>
            <a:fillRect/>
          </a:stretch>
        </p:blipFill>
        <p:spPr>
          <a:xfrm>
            <a:off x="349000" y="1931113"/>
            <a:ext cx="8286750" cy="271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Peters </a:t>
            </a:r>
            <a:r>
              <a:rPr lang="en"/>
              <a:t>vs Major vs Hired </a:t>
            </a:r>
            <a:endParaRPr/>
          </a:p>
        </p:txBody>
      </p:sp>
      <p:sp>
        <p:nvSpPr>
          <p:cNvPr id="175" name="Google Shape;175;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26"/>
          <p:cNvPicPr preferRelativeResize="0"/>
          <p:nvPr/>
        </p:nvPicPr>
        <p:blipFill>
          <a:blip r:embed="rId3">
            <a:alphaModFix/>
          </a:blip>
          <a:stretch>
            <a:fillRect/>
          </a:stretch>
        </p:blipFill>
        <p:spPr>
          <a:xfrm>
            <a:off x="214963" y="2003238"/>
            <a:ext cx="8448675" cy="2676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PJIT </a:t>
            </a:r>
            <a:r>
              <a:rPr lang="en"/>
              <a:t>vs Major vs Hired </a:t>
            </a:r>
            <a:endParaRPr/>
          </a:p>
        </p:txBody>
      </p:sp>
      <p:sp>
        <p:nvSpPr>
          <p:cNvPr id="182" name="Google Shape;182;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27"/>
          <p:cNvPicPr preferRelativeResize="0"/>
          <p:nvPr/>
        </p:nvPicPr>
        <p:blipFill>
          <a:blip r:embed="rId3">
            <a:alphaModFix/>
          </a:blip>
          <a:stretch>
            <a:fillRect/>
          </a:stretch>
        </p:blipFill>
        <p:spPr>
          <a:xfrm>
            <a:off x="542600" y="2078863"/>
            <a:ext cx="8191500" cy="2790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Redbrick </a:t>
            </a:r>
            <a:r>
              <a:rPr lang="en"/>
              <a:t>vs Major vs Hired </a:t>
            </a:r>
            <a:endParaRPr/>
          </a:p>
        </p:txBody>
      </p:sp>
      <p:sp>
        <p:nvSpPr>
          <p:cNvPr id="189" name="Google Shape;189;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0" name="Google Shape;190;p28"/>
          <p:cNvPicPr preferRelativeResize="0"/>
          <p:nvPr/>
        </p:nvPicPr>
        <p:blipFill>
          <a:blip r:embed="rId3">
            <a:alphaModFix/>
          </a:blip>
          <a:stretch>
            <a:fillRect/>
          </a:stretch>
        </p:blipFill>
        <p:spPr>
          <a:xfrm>
            <a:off x="278025" y="2218300"/>
            <a:ext cx="8591550" cy="2724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a:t>
            </a:r>
            <a:endParaRPr/>
          </a:p>
        </p:txBody>
      </p:sp>
      <p:sp>
        <p:nvSpPr>
          <p:cNvPr id="196" name="Google Shape;196;p29"/>
          <p:cNvSpPr txBox="1"/>
          <p:nvPr>
            <p:ph idx="1" type="body"/>
          </p:nvPr>
        </p:nvSpPr>
        <p:spPr>
          <a:xfrm>
            <a:off x="172150" y="1853850"/>
            <a:ext cx="8617800" cy="3014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As seen in the previous four slides, I made tables of each major in each school to see how many people got hired for each section. </a:t>
            </a:r>
            <a:endParaRPr/>
          </a:p>
          <a:p>
            <a:pPr indent="-304958" lvl="0" marL="457200" rtl="0" algn="l">
              <a:spcBef>
                <a:spcPts val="0"/>
              </a:spcBef>
              <a:spcAft>
                <a:spcPts val="0"/>
              </a:spcAft>
              <a:buSzPct val="100000"/>
              <a:buChar char="-"/>
            </a:pPr>
            <a:r>
              <a:rPr lang="en"/>
              <a:t>We can see that the number of people that got hired from BestCollege is lower as compared to the other four colleges, </a:t>
            </a:r>
            <a:r>
              <a:rPr lang="en"/>
              <a:t>which</a:t>
            </a:r>
            <a:r>
              <a:rPr lang="en"/>
              <a:t> leads me to believe that there are not a lot of candidates that get hired from BestCollege. </a:t>
            </a:r>
            <a:endParaRPr/>
          </a:p>
          <a:p>
            <a:pPr indent="-304958" lvl="0" marL="457200" rtl="0" algn="l">
              <a:spcBef>
                <a:spcPts val="0"/>
              </a:spcBef>
              <a:spcAft>
                <a:spcPts val="0"/>
              </a:spcAft>
              <a:buSzPct val="100000"/>
              <a:buChar char="-"/>
            </a:pPr>
            <a:r>
              <a:rPr lang="en"/>
              <a:t>For the remaining colleges, the number of people hired remain relatively close, showing me that out of the remaining four colleges, where the candidate went does not make that big of an impact. </a:t>
            </a:r>
            <a:endParaRPr/>
          </a:p>
          <a:p>
            <a:pPr indent="-304958" lvl="0" marL="457200" rtl="0" algn="l">
              <a:spcBef>
                <a:spcPts val="0"/>
              </a:spcBef>
              <a:spcAft>
                <a:spcPts val="0"/>
              </a:spcAft>
              <a:buSzPct val="100000"/>
              <a:buChar char="-"/>
            </a:pPr>
            <a:r>
              <a:rPr lang="en"/>
              <a:t>However, one key thing that is crucial to be noticed is the fact that for each college, all the </a:t>
            </a:r>
            <a:r>
              <a:rPr lang="en"/>
              <a:t>majors</a:t>
            </a:r>
            <a:r>
              <a:rPr lang="en"/>
              <a:t> hired seem to have </a:t>
            </a:r>
            <a:r>
              <a:rPr lang="en"/>
              <a:t>relatively close numbers, showing me that the major of the candidate didn’t really make a difference in whether the candidate was hired or not </a:t>
            </a:r>
            <a:endParaRPr/>
          </a:p>
          <a:p>
            <a:pPr indent="-304958" lvl="0" marL="457200" rtl="0" algn="l">
              <a:spcBef>
                <a:spcPts val="0"/>
              </a:spcBef>
              <a:spcAft>
                <a:spcPts val="0"/>
              </a:spcAft>
              <a:buSzPct val="100000"/>
              <a:buChar char="-"/>
            </a:pPr>
            <a:r>
              <a:rPr lang="en"/>
              <a:t>After focusing on these two aspects, I could notice that these didn’t seem to make too much of an impact on the hiring decision, which lead me to believe that the coding skills and the impression is what makes the most impact. </a:t>
            </a:r>
            <a:endParaRPr/>
          </a:p>
          <a:p>
            <a:pPr indent="-304958" lvl="0" marL="457200" rtl="0" algn="l">
              <a:spcBef>
                <a:spcPts val="0"/>
              </a:spcBef>
              <a:spcAft>
                <a:spcPts val="0"/>
              </a:spcAft>
              <a:buSzPct val="100000"/>
              <a:buChar char="-"/>
            </a:pPr>
            <a:r>
              <a:rPr lang="en"/>
              <a:t>As seen from the forty tables in the beginning, I noticed the trends between coding skills and impressions, as that made the most impact. I saw that weak coding skills didn’t usually get people hired while “Excellent” and “OK” skills did. I also noticed that “Shy” people tended to not get hired, while “Outgoing”, “Nerdy” and “Confident” got hired. Using this information (from the forty tables in the beginning) and this information (major and college doesn’t have a great impact on hiring decision), I created the decision vector that can be seen on the next slide.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536650" y="580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 Validation </a:t>
            </a:r>
            <a:endParaRPr/>
          </a:p>
        </p:txBody>
      </p:sp>
      <p:sp>
        <p:nvSpPr>
          <p:cNvPr id="202" name="Google Shape;202;p30"/>
          <p:cNvSpPr txBox="1"/>
          <p:nvPr>
            <p:ph idx="1" type="body"/>
          </p:nvPr>
        </p:nvSpPr>
        <p:spPr>
          <a:xfrm>
            <a:off x="6135025" y="1287050"/>
            <a:ext cx="2926200" cy="3450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Using the idea that impression and coding make the most impact on getting a candidate hired, I came up with the </a:t>
            </a:r>
            <a:r>
              <a:rPr lang="en"/>
              <a:t>decision vector seen on the left. </a:t>
            </a:r>
            <a:endParaRPr/>
          </a:p>
          <a:p>
            <a:pPr indent="-311150" lvl="0" marL="457200" rtl="0" algn="l">
              <a:spcBef>
                <a:spcPts val="0"/>
              </a:spcBef>
              <a:spcAft>
                <a:spcPts val="0"/>
              </a:spcAft>
              <a:buSzPts val="1300"/>
              <a:buChar char="-"/>
            </a:pPr>
            <a:r>
              <a:rPr lang="en"/>
              <a:t>Testing these conditions/checks on the testing dataset provided to us gave me an error value of 10.3% which is not the best, however, it gives us a general idea of what gets a person hired which is what we were looking for in the first place </a:t>
            </a:r>
            <a:endParaRPr/>
          </a:p>
        </p:txBody>
      </p:sp>
      <p:pic>
        <p:nvPicPr>
          <p:cNvPr id="203" name="Google Shape;203;p30"/>
          <p:cNvPicPr preferRelativeResize="0"/>
          <p:nvPr/>
        </p:nvPicPr>
        <p:blipFill>
          <a:blip r:embed="rId3">
            <a:alphaModFix/>
          </a:blip>
          <a:stretch>
            <a:fillRect/>
          </a:stretch>
        </p:blipFill>
        <p:spPr>
          <a:xfrm>
            <a:off x="89525" y="1012875"/>
            <a:ext cx="5838100" cy="3928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105975" y="585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Kaggle Submission Code</a:t>
            </a:r>
            <a:endParaRPr/>
          </a:p>
          <a:p>
            <a:pPr indent="0" lvl="0" marL="0" rtl="0" algn="l">
              <a:spcBef>
                <a:spcPts val="0"/>
              </a:spcBef>
              <a:spcAft>
                <a:spcPts val="0"/>
              </a:spcAft>
              <a:buNone/>
            </a:pPr>
            <a:r>
              <a:t/>
            </a:r>
            <a:endParaRPr/>
          </a:p>
        </p:txBody>
      </p:sp>
      <p:pic>
        <p:nvPicPr>
          <p:cNvPr id="209" name="Google Shape;209;p31"/>
          <p:cNvPicPr preferRelativeResize="0"/>
          <p:nvPr/>
        </p:nvPicPr>
        <p:blipFill>
          <a:blip r:embed="rId3">
            <a:alphaModFix/>
          </a:blip>
          <a:stretch>
            <a:fillRect/>
          </a:stretch>
        </p:blipFill>
        <p:spPr>
          <a:xfrm>
            <a:off x="166388" y="1300300"/>
            <a:ext cx="7567884" cy="3718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89100" y="568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Summary/Breakdown of DataSet</a:t>
            </a:r>
            <a:endParaRPr/>
          </a:p>
        </p:txBody>
      </p:sp>
      <p:pic>
        <p:nvPicPr>
          <p:cNvPr id="93" name="Google Shape;93;p14"/>
          <p:cNvPicPr preferRelativeResize="0"/>
          <p:nvPr/>
        </p:nvPicPr>
        <p:blipFill>
          <a:blip r:embed="rId3">
            <a:alphaModFix/>
          </a:blip>
          <a:stretch>
            <a:fillRect/>
          </a:stretch>
        </p:blipFill>
        <p:spPr>
          <a:xfrm>
            <a:off x="179025" y="1397450"/>
            <a:ext cx="4482899" cy="3121554"/>
          </a:xfrm>
          <a:prstGeom prst="rect">
            <a:avLst/>
          </a:prstGeom>
          <a:noFill/>
          <a:ln>
            <a:noFill/>
          </a:ln>
        </p:spPr>
      </p:pic>
      <p:pic>
        <p:nvPicPr>
          <p:cNvPr id="94" name="Google Shape;94;p14"/>
          <p:cNvPicPr preferRelativeResize="0"/>
          <p:nvPr/>
        </p:nvPicPr>
        <p:blipFill>
          <a:blip r:embed="rId4">
            <a:alphaModFix/>
          </a:blip>
          <a:stretch>
            <a:fillRect/>
          </a:stretch>
        </p:blipFill>
        <p:spPr>
          <a:xfrm>
            <a:off x="5088399" y="1028525"/>
            <a:ext cx="2760929" cy="3735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353550" y="594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Kaggle Submission Continued</a:t>
            </a:r>
            <a:endParaRPr/>
          </a:p>
        </p:txBody>
      </p:sp>
      <p:sp>
        <p:nvSpPr>
          <p:cNvPr id="215" name="Google Shape;215;p32"/>
          <p:cNvSpPr txBox="1"/>
          <p:nvPr>
            <p:ph idx="1" type="body"/>
          </p:nvPr>
        </p:nvSpPr>
        <p:spPr>
          <a:xfrm>
            <a:off x="3155775" y="4170225"/>
            <a:ext cx="3470100" cy="22611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rmAutofit/>
          </a:bodyPr>
          <a:lstStyle/>
          <a:p>
            <a:pPr indent="0" lvl="0" marL="0" rtl="0" algn="l">
              <a:spcBef>
                <a:spcPts val="0"/>
              </a:spcBef>
              <a:spcAft>
                <a:spcPts val="0"/>
              </a:spcAft>
              <a:buNone/>
            </a:pPr>
            <a:r>
              <a:rPr lang="en"/>
              <a:t>Lines continue in a similar fashion </a:t>
            </a:r>
            <a:endParaRPr/>
          </a:p>
          <a:p>
            <a:pPr indent="0" lvl="0" marL="0" rtl="0" algn="l">
              <a:spcBef>
                <a:spcPts val="1200"/>
              </a:spcBef>
              <a:spcAft>
                <a:spcPts val="1200"/>
              </a:spcAft>
              <a:buNone/>
            </a:pPr>
            <a:r>
              <a:rPr lang="en"/>
              <a:t>(listing all the predictions for 500 rows) </a:t>
            </a:r>
            <a:endParaRPr/>
          </a:p>
        </p:txBody>
      </p:sp>
      <p:pic>
        <p:nvPicPr>
          <p:cNvPr id="216" name="Google Shape;216;p32"/>
          <p:cNvPicPr preferRelativeResize="0"/>
          <p:nvPr/>
        </p:nvPicPr>
        <p:blipFill rotWithShape="1">
          <a:blip r:embed="rId3">
            <a:alphaModFix/>
          </a:blip>
          <a:srcRect b="0" l="0" r="26280" t="0"/>
          <a:stretch/>
        </p:blipFill>
        <p:spPr>
          <a:xfrm>
            <a:off x="597800" y="1129550"/>
            <a:ext cx="2557975" cy="3981500"/>
          </a:xfrm>
          <a:prstGeom prst="rect">
            <a:avLst/>
          </a:prstGeom>
          <a:noFill/>
          <a:ln>
            <a:noFill/>
          </a:ln>
        </p:spPr>
      </p:pic>
      <p:pic>
        <p:nvPicPr>
          <p:cNvPr id="217" name="Google Shape;217;p32"/>
          <p:cNvPicPr preferRelativeResize="0"/>
          <p:nvPr/>
        </p:nvPicPr>
        <p:blipFill>
          <a:blip r:embed="rId4">
            <a:alphaModFix/>
          </a:blip>
          <a:stretch>
            <a:fillRect/>
          </a:stretch>
        </p:blipFill>
        <p:spPr>
          <a:xfrm>
            <a:off x="3904124" y="2564163"/>
            <a:ext cx="4838700" cy="171450"/>
          </a:xfrm>
          <a:prstGeom prst="rect">
            <a:avLst/>
          </a:prstGeom>
          <a:noFill/>
          <a:ln>
            <a:noFill/>
          </a:ln>
        </p:spPr>
      </p:pic>
      <p:sp>
        <p:nvSpPr>
          <p:cNvPr id="218" name="Google Shape;218;p32"/>
          <p:cNvSpPr txBox="1"/>
          <p:nvPr/>
        </p:nvSpPr>
        <p:spPr>
          <a:xfrm>
            <a:off x="4572000" y="1866900"/>
            <a:ext cx="30000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accent1"/>
                </a:solidFill>
                <a:latin typeface="Lato"/>
                <a:ea typeface="Lato"/>
                <a:cs typeface="Lato"/>
                <a:sym typeface="Lato"/>
              </a:rPr>
              <a:t>To create the submission file, I used the following command: </a:t>
            </a:r>
            <a:endParaRPr sz="1300">
              <a:solidFill>
                <a:schemeClr val="accen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All Code </a:t>
            </a:r>
            <a:endParaRPr/>
          </a:p>
        </p:txBody>
      </p:sp>
      <p:pic>
        <p:nvPicPr>
          <p:cNvPr id="224" name="Google Shape;224;p33"/>
          <p:cNvPicPr preferRelativeResize="0"/>
          <p:nvPr/>
        </p:nvPicPr>
        <p:blipFill rotWithShape="1">
          <a:blip r:embed="rId3">
            <a:alphaModFix/>
          </a:blip>
          <a:srcRect b="96239" l="0" r="0" t="0"/>
          <a:stretch/>
        </p:blipFill>
        <p:spPr>
          <a:xfrm>
            <a:off x="190149" y="1930350"/>
            <a:ext cx="8767299" cy="229549"/>
          </a:xfrm>
          <a:prstGeom prst="rect">
            <a:avLst/>
          </a:prstGeom>
          <a:noFill/>
          <a:ln>
            <a:noFill/>
          </a:ln>
        </p:spPr>
      </p:pic>
      <p:pic>
        <p:nvPicPr>
          <p:cNvPr id="225" name="Google Shape;225;p33"/>
          <p:cNvPicPr preferRelativeResize="0"/>
          <p:nvPr/>
        </p:nvPicPr>
        <p:blipFill>
          <a:blip r:embed="rId4">
            <a:alphaModFix/>
          </a:blip>
          <a:stretch>
            <a:fillRect/>
          </a:stretch>
        </p:blipFill>
        <p:spPr>
          <a:xfrm>
            <a:off x="1516275" y="2881300"/>
            <a:ext cx="6115050" cy="2019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155550" y="578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a:t>
            </a:r>
            <a:r>
              <a:rPr lang="en"/>
              <a:t>All Code Continued </a:t>
            </a:r>
            <a:endParaRPr/>
          </a:p>
        </p:txBody>
      </p:sp>
      <p:sp>
        <p:nvSpPr>
          <p:cNvPr id="231" name="Google Shape;231;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2" name="Google Shape;232;p34"/>
          <p:cNvPicPr preferRelativeResize="0"/>
          <p:nvPr/>
        </p:nvPicPr>
        <p:blipFill>
          <a:blip r:embed="rId3">
            <a:alphaModFix/>
          </a:blip>
          <a:stretch>
            <a:fillRect/>
          </a:stretch>
        </p:blipFill>
        <p:spPr>
          <a:xfrm>
            <a:off x="51825" y="1114150"/>
            <a:ext cx="5090226" cy="2159725"/>
          </a:xfrm>
          <a:prstGeom prst="rect">
            <a:avLst/>
          </a:prstGeom>
          <a:noFill/>
          <a:ln>
            <a:noFill/>
          </a:ln>
        </p:spPr>
      </p:pic>
      <p:pic>
        <p:nvPicPr>
          <p:cNvPr id="233" name="Google Shape;233;p34"/>
          <p:cNvPicPr preferRelativeResize="0"/>
          <p:nvPr/>
        </p:nvPicPr>
        <p:blipFill>
          <a:blip r:embed="rId4">
            <a:alphaModFix/>
          </a:blip>
          <a:stretch>
            <a:fillRect/>
          </a:stretch>
        </p:blipFill>
        <p:spPr>
          <a:xfrm>
            <a:off x="4572011" y="2767549"/>
            <a:ext cx="4343688" cy="2261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155550" y="578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a:t>
            </a:r>
            <a:r>
              <a:rPr lang="en"/>
              <a:t>All Code Continued </a:t>
            </a:r>
            <a:endParaRPr/>
          </a:p>
        </p:txBody>
      </p:sp>
      <p:sp>
        <p:nvSpPr>
          <p:cNvPr id="239" name="Google Shape;239;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0" name="Google Shape;240;p35"/>
          <p:cNvPicPr preferRelativeResize="0"/>
          <p:nvPr/>
        </p:nvPicPr>
        <p:blipFill>
          <a:blip r:embed="rId3">
            <a:alphaModFix/>
          </a:blip>
          <a:stretch>
            <a:fillRect/>
          </a:stretch>
        </p:blipFill>
        <p:spPr>
          <a:xfrm>
            <a:off x="155550" y="1114150"/>
            <a:ext cx="5292601" cy="2113800"/>
          </a:xfrm>
          <a:prstGeom prst="rect">
            <a:avLst/>
          </a:prstGeom>
          <a:noFill/>
          <a:ln>
            <a:noFill/>
          </a:ln>
        </p:spPr>
      </p:pic>
      <p:pic>
        <p:nvPicPr>
          <p:cNvPr id="241" name="Google Shape;241;p35"/>
          <p:cNvPicPr preferRelativeResize="0"/>
          <p:nvPr/>
        </p:nvPicPr>
        <p:blipFill>
          <a:blip r:embed="rId4">
            <a:alphaModFix/>
          </a:blip>
          <a:stretch>
            <a:fillRect/>
          </a:stretch>
        </p:blipFill>
        <p:spPr>
          <a:xfrm>
            <a:off x="1454060" y="2882400"/>
            <a:ext cx="7411791" cy="2261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155550" y="578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a:t>
            </a:r>
            <a:r>
              <a:rPr lang="en"/>
              <a:t>All Code Continued </a:t>
            </a:r>
            <a:endParaRPr/>
          </a:p>
        </p:txBody>
      </p:sp>
      <p:sp>
        <p:nvSpPr>
          <p:cNvPr id="247" name="Google Shape;247;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8" name="Google Shape;248;p36"/>
          <p:cNvPicPr preferRelativeResize="0"/>
          <p:nvPr/>
        </p:nvPicPr>
        <p:blipFill>
          <a:blip r:embed="rId3">
            <a:alphaModFix/>
          </a:blip>
          <a:stretch>
            <a:fillRect/>
          </a:stretch>
        </p:blipFill>
        <p:spPr>
          <a:xfrm>
            <a:off x="155550" y="1114148"/>
            <a:ext cx="6902306" cy="2261100"/>
          </a:xfrm>
          <a:prstGeom prst="rect">
            <a:avLst/>
          </a:prstGeom>
          <a:noFill/>
          <a:ln>
            <a:noFill/>
          </a:ln>
        </p:spPr>
      </p:pic>
      <p:pic>
        <p:nvPicPr>
          <p:cNvPr id="249" name="Google Shape;249;p36"/>
          <p:cNvPicPr preferRelativeResize="0"/>
          <p:nvPr/>
        </p:nvPicPr>
        <p:blipFill>
          <a:blip r:embed="rId4">
            <a:alphaModFix/>
          </a:blip>
          <a:stretch>
            <a:fillRect/>
          </a:stretch>
        </p:blipFill>
        <p:spPr>
          <a:xfrm>
            <a:off x="1526288" y="2882400"/>
            <a:ext cx="7137363" cy="2261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155550" y="578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a:t>
            </a:r>
            <a:r>
              <a:rPr lang="en"/>
              <a:t>All Code Continued </a:t>
            </a:r>
            <a:endParaRPr/>
          </a:p>
        </p:txBody>
      </p:sp>
      <p:sp>
        <p:nvSpPr>
          <p:cNvPr id="255" name="Google Shape;255;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6" name="Google Shape;256;p37"/>
          <p:cNvPicPr preferRelativeResize="0"/>
          <p:nvPr/>
        </p:nvPicPr>
        <p:blipFill>
          <a:blip r:embed="rId3">
            <a:alphaModFix/>
          </a:blip>
          <a:stretch>
            <a:fillRect/>
          </a:stretch>
        </p:blipFill>
        <p:spPr>
          <a:xfrm>
            <a:off x="155550" y="1114150"/>
            <a:ext cx="6775499" cy="2308393"/>
          </a:xfrm>
          <a:prstGeom prst="rect">
            <a:avLst/>
          </a:prstGeom>
          <a:noFill/>
          <a:ln>
            <a:noFill/>
          </a:ln>
        </p:spPr>
      </p:pic>
      <p:pic>
        <p:nvPicPr>
          <p:cNvPr id="257" name="Google Shape;257;p37"/>
          <p:cNvPicPr preferRelativeResize="0"/>
          <p:nvPr/>
        </p:nvPicPr>
        <p:blipFill>
          <a:blip r:embed="rId4">
            <a:alphaModFix/>
          </a:blip>
          <a:stretch>
            <a:fillRect/>
          </a:stretch>
        </p:blipFill>
        <p:spPr>
          <a:xfrm>
            <a:off x="2068575" y="2883400"/>
            <a:ext cx="6775499" cy="2148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155550" y="578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a:t>
            </a:r>
            <a:r>
              <a:rPr lang="en"/>
              <a:t>All Code Continued </a:t>
            </a:r>
            <a:endParaRPr/>
          </a:p>
        </p:txBody>
      </p:sp>
      <p:sp>
        <p:nvSpPr>
          <p:cNvPr id="263" name="Google Shape;263;p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4" name="Google Shape;264;p38"/>
          <p:cNvPicPr preferRelativeResize="0"/>
          <p:nvPr/>
        </p:nvPicPr>
        <p:blipFill>
          <a:blip r:embed="rId3">
            <a:alphaModFix/>
          </a:blip>
          <a:stretch>
            <a:fillRect/>
          </a:stretch>
        </p:blipFill>
        <p:spPr>
          <a:xfrm>
            <a:off x="1798450" y="1114150"/>
            <a:ext cx="5838100" cy="3928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5"/>
          <p:cNvPicPr preferRelativeResize="0"/>
          <p:nvPr/>
        </p:nvPicPr>
        <p:blipFill>
          <a:blip r:embed="rId3">
            <a:alphaModFix/>
          </a:blip>
          <a:stretch>
            <a:fillRect/>
          </a:stretch>
        </p:blipFill>
        <p:spPr>
          <a:xfrm>
            <a:off x="2156075" y="678675"/>
            <a:ext cx="3080489" cy="4295675"/>
          </a:xfrm>
          <a:prstGeom prst="rect">
            <a:avLst/>
          </a:prstGeom>
          <a:noFill/>
          <a:ln>
            <a:noFill/>
          </a:ln>
        </p:spPr>
      </p:pic>
      <p:pic>
        <p:nvPicPr>
          <p:cNvPr id="100" name="Google Shape;100;p15"/>
          <p:cNvPicPr preferRelativeResize="0"/>
          <p:nvPr/>
        </p:nvPicPr>
        <p:blipFill>
          <a:blip r:embed="rId4">
            <a:alphaModFix/>
          </a:blip>
          <a:stretch>
            <a:fillRect/>
          </a:stretch>
        </p:blipFill>
        <p:spPr>
          <a:xfrm>
            <a:off x="5468525" y="509525"/>
            <a:ext cx="3406950" cy="4633975"/>
          </a:xfrm>
          <a:prstGeom prst="rect">
            <a:avLst/>
          </a:prstGeom>
          <a:noFill/>
          <a:ln>
            <a:noFill/>
          </a:ln>
        </p:spPr>
      </p:pic>
      <p:sp>
        <p:nvSpPr>
          <p:cNvPr id="101" name="Google Shape;101;p15"/>
          <p:cNvSpPr txBox="1"/>
          <p:nvPr/>
        </p:nvSpPr>
        <p:spPr>
          <a:xfrm>
            <a:off x="0" y="0"/>
            <a:ext cx="8875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Overall Summary/Breakdown of DataSet Conti. </a:t>
            </a:r>
            <a:endParaRPr b="1" sz="26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6"/>
          <p:cNvPicPr preferRelativeResize="0"/>
          <p:nvPr/>
        </p:nvPicPr>
        <p:blipFill>
          <a:blip r:embed="rId3">
            <a:alphaModFix/>
          </a:blip>
          <a:stretch>
            <a:fillRect/>
          </a:stretch>
        </p:blipFill>
        <p:spPr>
          <a:xfrm>
            <a:off x="764500" y="661000"/>
            <a:ext cx="3398800" cy="4392950"/>
          </a:xfrm>
          <a:prstGeom prst="rect">
            <a:avLst/>
          </a:prstGeom>
          <a:noFill/>
          <a:ln>
            <a:noFill/>
          </a:ln>
        </p:spPr>
      </p:pic>
      <p:pic>
        <p:nvPicPr>
          <p:cNvPr id="107" name="Google Shape;107;p16"/>
          <p:cNvPicPr preferRelativeResize="0"/>
          <p:nvPr/>
        </p:nvPicPr>
        <p:blipFill>
          <a:blip r:embed="rId4">
            <a:alphaModFix/>
          </a:blip>
          <a:stretch>
            <a:fillRect/>
          </a:stretch>
        </p:blipFill>
        <p:spPr>
          <a:xfrm>
            <a:off x="4415550" y="497250"/>
            <a:ext cx="2661650" cy="4584276"/>
          </a:xfrm>
          <a:prstGeom prst="rect">
            <a:avLst/>
          </a:prstGeom>
          <a:noFill/>
          <a:ln>
            <a:noFill/>
          </a:ln>
        </p:spPr>
      </p:pic>
      <p:sp>
        <p:nvSpPr>
          <p:cNvPr id="108" name="Google Shape;108;p16"/>
          <p:cNvSpPr txBox="1"/>
          <p:nvPr/>
        </p:nvSpPr>
        <p:spPr>
          <a:xfrm>
            <a:off x="0" y="-48200"/>
            <a:ext cx="7870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dk2"/>
                </a:solidFill>
                <a:latin typeface="Raleway"/>
                <a:ea typeface="Raleway"/>
                <a:cs typeface="Raleway"/>
                <a:sym typeface="Raleway"/>
              </a:rPr>
              <a:t>Overall Summary/Breakdown of DataSet Conti. </a:t>
            </a:r>
            <a:endParaRPr b="1" sz="2500">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7"/>
          <p:cNvPicPr preferRelativeResize="0"/>
          <p:nvPr/>
        </p:nvPicPr>
        <p:blipFill>
          <a:blip r:embed="rId3">
            <a:alphaModFix/>
          </a:blip>
          <a:stretch>
            <a:fillRect/>
          </a:stretch>
        </p:blipFill>
        <p:spPr>
          <a:xfrm>
            <a:off x="1831550" y="465500"/>
            <a:ext cx="2705638" cy="4560925"/>
          </a:xfrm>
          <a:prstGeom prst="rect">
            <a:avLst/>
          </a:prstGeom>
          <a:noFill/>
          <a:ln>
            <a:noFill/>
          </a:ln>
        </p:spPr>
      </p:pic>
      <p:pic>
        <p:nvPicPr>
          <p:cNvPr id="114" name="Google Shape;114;p17"/>
          <p:cNvPicPr preferRelativeResize="0"/>
          <p:nvPr/>
        </p:nvPicPr>
        <p:blipFill>
          <a:blip r:embed="rId4">
            <a:alphaModFix/>
          </a:blip>
          <a:stretch>
            <a:fillRect/>
          </a:stretch>
        </p:blipFill>
        <p:spPr>
          <a:xfrm>
            <a:off x="4919975" y="527195"/>
            <a:ext cx="4122799" cy="4499229"/>
          </a:xfrm>
          <a:prstGeom prst="rect">
            <a:avLst/>
          </a:prstGeom>
          <a:noFill/>
          <a:ln>
            <a:noFill/>
          </a:ln>
        </p:spPr>
      </p:pic>
      <p:sp>
        <p:nvSpPr>
          <p:cNvPr id="115" name="Google Shape;115;p17"/>
          <p:cNvSpPr txBox="1"/>
          <p:nvPr/>
        </p:nvSpPr>
        <p:spPr>
          <a:xfrm>
            <a:off x="0" y="0"/>
            <a:ext cx="806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dk2"/>
                </a:solidFill>
                <a:latin typeface="Raleway"/>
                <a:ea typeface="Raleway"/>
                <a:cs typeface="Raleway"/>
                <a:sym typeface="Raleway"/>
              </a:rPr>
              <a:t>Overall Summary/Breakdown of DataSet Conti. </a:t>
            </a:r>
            <a:endParaRPr b="1" sz="2500">
              <a:solidFill>
                <a:schemeClr val="dk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a:t>
            </a:r>
            <a:endParaRPr/>
          </a:p>
        </p:txBody>
      </p:sp>
      <p:sp>
        <p:nvSpPr>
          <p:cNvPr id="121" name="Google Shape;121;p18"/>
          <p:cNvSpPr txBox="1"/>
          <p:nvPr>
            <p:ph idx="1" type="body"/>
          </p:nvPr>
        </p:nvSpPr>
        <p:spPr>
          <a:xfrm>
            <a:off x="729450" y="2078875"/>
            <a:ext cx="7688700" cy="27204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The previous four slides contain 40 tables that give us extremely detailed breakdown of the dataset </a:t>
            </a:r>
            <a:endParaRPr/>
          </a:p>
          <a:p>
            <a:pPr indent="-311150" lvl="0" marL="457200" rtl="0" algn="l">
              <a:spcBef>
                <a:spcPts val="0"/>
              </a:spcBef>
              <a:spcAft>
                <a:spcPts val="0"/>
              </a:spcAft>
              <a:buSzPts val="1300"/>
              <a:buChar char="-"/>
            </a:pPr>
            <a:r>
              <a:rPr lang="en"/>
              <a:t>Broken down by majors and universities as well as impression and coding, the tables are very helpful in understanding what factors play an important role in getting a person hired. </a:t>
            </a:r>
            <a:endParaRPr/>
          </a:p>
          <a:p>
            <a:pPr indent="-311150" lvl="0" marL="457200" rtl="0" algn="l">
              <a:spcBef>
                <a:spcPts val="0"/>
              </a:spcBef>
              <a:spcAft>
                <a:spcPts val="0"/>
              </a:spcAft>
              <a:buSzPts val="1300"/>
              <a:buChar char="-"/>
            </a:pPr>
            <a:r>
              <a:rPr lang="en"/>
              <a:t>They are very precise in giving us exact numbers that help us understand what factors play an important role in getting a </a:t>
            </a:r>
            <a:r>
              <a:rPr lang="en"/>
              <a:t>person</a:t>
            </a:r>
            <a:r>
              <a:rPr lang="en"/>
              <a:t> hired. </a:t>
            </a:r>
            <a:endParaRPr/>
          </a:p>
          <a:p>
            <a:pPr indent="-311150" lvl="0" marL="457200" rtl="0" algn="l">
              <a:spcBef>
                <a:spcPts val="0"/>
              </a:spcBef>
              <a:spcAft>
                <a:spcPts val="0"/>
              </a:spcAft>
              <a:buSzPts val="1300"/>
              <a:buChar char="-"/>
            </a:pPr>
            <a:r>
              <a:rPr lang="en"/>
              <a:t>We only need the information on what gets a person hired, hence the code I wrote was so that we only get the tables that give us the information on what factors play a role in getting people hired. The tables  do not give us any statistical information about the people who were not hired. We do not know the coding skills, impression, major or university for the people that were not hired as the tables for those who are not hired is just all zeros. However, not having this information doesn’t impact us as much because we want to figure out what GETS people HIRED.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102875" y="568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Coding Skills vs Hired</a:t>
            </a:r>
            <a:endParaRPr/>
          </a:p>
        </p:txBody>
      </p:sp>
      <p:sp>
        <p:nvSpPr>
          <p:cNvPr id="127" name="Google Shape;127;p19"/>
          <p:cNvSpPr txBox="1"/>
          <p:nvPr>
            <p:ph idx="1" type="body"/>
          </p:nvPr>
        </p:nvSpPr>
        <p:spPr>
          <a:xfrm>
            <a:off x="6499950" y="970300"/>
            <a:ext cx="2469000" cy="4042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tables to the left show us that although we may have thought that coding skills play a huge role in deciding who gets hired,  coding skills may not be the ONLY huge factor in decision making </a:t>
            </a:r>
            <a:endParaRPr/>
          </a:p>
          <a:p>
            <a:pPr indent="-311150" lvl="0" marL="457200" rtl="0" algn="l">
              <a:spcBef>
                <a:spcPts val="0"/>
              </a:spcBef>
              <a:spcAft>
                <a:spcPts val="0"/>
              </a:spcAft>
              <a:buSzPts val="1300"/>
              <a:buChar char="-"/>
            </a:pPr>
            <a:r>
              <a:rPr lang="en"/>
              <a:t>The tables do show, however, that not a lot of people who have “weak” coding skills get hired. Candidates with “excellent” or “OK” coding skills are given preference to be </a:t>
            </a:r>
            <a:r>
              <a:rPr lang="en"/>
              <a:t>hired</a:t>
            </a:r>
            <a:r>
              <a:rPr lang="en"/>
              <a:t> </a:t>
            </a:r>
            <a:endParaRPr/>
          </a:p>
        </p:txBody>
      </p:sp>
      <p:pic>
        <p:nvPicPr>
          <p:cNvPr id="128" name="Google Shape;128;p19"/>
          <p:cNvPicPr preferRelativeResize="0"/>
          <p:nvPr/>
        </p:nvPicPr>
        <p:blipFill>
          <a:blip r:embed="rId3">
            <a:alphaModFix/>
          </a:blip>
          <a:stretch>
            <a:fillRect/>
          </a:stretch>
        </p:blipFill>
        <p:spPr>
          <a:xfrm>
            <a:off x="102875" y="2133600"/>
            <a:ext cx="6115050" cy="2019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102875" y="568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Impression</a:t>
            </a:r>
            <a:r>
              <a:rPr lang="en"/>
              <a:t> vs Hired</a:t>
            </a:r>
            <a:endParaRPr/>
          </a:p>
        </p:txBody>
      </p:sp>
      <p:sp>
        <p:nvSpPr>
          <p:cNvPr id="134" name="Google Shape;134;p20"/>
          <p:cNvSpPr txBox="1"/>
          <p:nvPr>
            <p:ph idx="1" type="body"/>
          </p:nvPr>
        </p:nvSpPr>
        <p:spPr>
          <a:xfrm>
            <a:off x="6499950" y="970300"/>
            <a:ext cx="2469000" cy="40767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The tables to the left show us that although we may have thought that a first impression matters to the recruiting/hiring manager, it doesn’t necessarily mean that you will or will not be hired.</a:t>
            </a:r>
            <a:endParaRPr/>
          </a:p>
          <a:p>
            <a:pPr indent="-304958" lvl="0" marL="457200" rtl="0" algn="l">
              <a:spcBef>
                <a:spcPts val="0"/>
              </a:spcBef>
              <a:spcAft>
                <a:spcPts val="0"/>
              </a:spcAft>
              <a:buSzPct val="100000"/>
              <a:buChar char="-"/>
            </a:pPr>
            <a:r>
              <a:rPr lang="en"/>
              <a:t>The tables show that </a:t>
            </a:r>
            <a:r>
              <a:rPr lang="en"/>
              <a:t>regardless</a:t>
            </a:r>
            <a:r>
              <a:rPr lang="en"/>
              <a:t> of the initial impression the candidate made, the hiring decision was not based solely on whether the applicant was confident,  nerdy, outgoing or shy </a:t>
            </a:r>
            <a:endParaRPr/>
          </a:p>
          <a:p>
            <a:pPr indent="-304958" lvl="0" marL="457200" rtl="0" algn="l">
              <a:spcBef>
                <a:spcPts val="0"/>
              </a:spcBef>
              <a:spcAft>
                <a:spcPts val="0"/>
              </a:spcAft>
              <a:buSzPct val="100000"/>
              <a:buChar char="-"/>
            </a:pPr>
            <a:r>
              <a:rPr lang="en"/>
              <a:t>However, we can notice that </a:t>
            </a:r>
            <a:r>
              <a:rPr lang="en"/>
              <a:t>candidates</a:t>
            </a:r>
            <a:r>
              <a:rPr lang="en"/>
              <a:t> who were “Confident”, “Nerdy” and “Outgoing” were more likely to be hired than candidates who were “shy” </a:t>
            </a:r>
            <a:endParaRPr/>
          </a:p>
        </p:txBody>
      </p:sp>
      <p:pic>
        <p:nvPicPr>
          <p:cNvPr id="135" name="Google Shape;135;p20"/>
          <p:cNvPicPr preferRelativeResize="0"/>
          <p:nvPr/>
        </p:nvPicPr>
        <p:blipFill>
          <a:blip r:embed="rId3">
            <a:alphaModFix/>
          </a:blip>
          <a:stretch>
            <a:fillRect/>
          </a:stretch>
        </p:blipFill>
        <p:spPr>
          <a:xfrm>
            <a:off x="102875" y="1743775"/>
            <a:ext cx="6195149" cy="26285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102875" y="568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College </a:t>
            </a:r>
            <a:r>
              <a:rPr lang="en"/>
              <a:t>vs Hired</a:t>
            </a:r>
            <a:endParaRPr/>
          </a:p>
        </p:txBody>
      </p:sp>
      <p:sp>
        <p:nvSpPr>
          <p:cNvPr id="141" name="Google Shape;141;p21"/>
          <p:cNvSpPr txBox="1"/>
          <p:nvPr>
            <p:ph idx="1" type="body"/>
          </p:nvPr>
        </p:nvSpPr>
        <p:spPr>
          <a:xfrm>
            <a:off x="6499950" y="970300"/>
            <a:ext cx="2469000" cy="39459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We can see, similarly to the other attributes, that college is not the sole thing that gets a candidate hired. </a:t>
            </a:r>
            <a:endParaRPr/>
          </a:p>
          <a:p>
            <a:pPr indent="-304958" lvl="0" marL="457200" rtl="0" algn="l">
              <a:spcBef>
                <a:spcPts val="0"/>
              </a:spcBef>
              <a:spcAft>
                <a:spcPts val="0"/>
              </a:spcAft>
              <a:buSzPct val="100000"/>
              <a:buChar char="-"/>
            </a:pPr>
            <a:r>
              <a:rPr lang="en"/>
              <a:t>However, it can be seen that there is a lower number of candidates that are hired from BestCollege versus having a </a:t>
            </a:r>
            <a:r>
              <a:rPr lang="en"/>
              <a:t>slightly</a:t>
            </a:r>
            <a:r>
              <a:rPr lang="en"/>
              <a:t> higher number of candidates that get hired from the remaining colleges (BYU, Peters, PJIT, and Redbrick) </a:t>
            </a:r>
            <a:endParaRPr/>
          </a:p>
          <a:p>
            <a:pPr indent="-304958" lvl="0" marL="457200" rtl="0" algn="l">
              <a:spcBef>
                <a:spcPts val="0"/>
              </a:spcBef>
              <a:spcAft>
                <a:spcPts val="0"/>
              </a:spcAft>
              <a:buSzPct val="100000"/>
              <a:buChar char="-"/>
            </a:pPr>
            <a:r>
              <a:rPr lang="en"/>
              <a:t>However, the numbers are not </a:t>
            </a:r>
            <a:r>
              <a:rPr lang="en"/>
              <a:t>significantly too apart hence there is a chance that college does not impact the hiring decision</a:t>
            </a:r>
            <a:endParaRPr/>
          </a:p>
        </p:txBody>
      </p:sp>
      <p:pic>
        <p:nvPicPr>
          <p:cNvPr id="142" name="Google Shape;142;p21"/>
          <p:cNvPicPr preferRelativeResize="0"/>
          <p:nvPr/>
        </p:nvPicPr>
        <p:blipFill>
          <a:blip r:embed="rId3">
            <a:alphaModFix/>
          </a:blip>
          <a:stretch>
            <a:fillRect/>
          </a:stretch>
        </p:blipFill>
        <p:spPr>
          <a:xfrm>
            <a:off x="152400" y="1255725"/>
            <a:ext cx="6195150" cy="32248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