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gif" ContentType="image/gi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35"/>
  </p:notesMasterIdLst>
  <p:handoutMasterIdLst>
    <p:handoutMasterId r:id="rId36"/>
  </p:handoutMasterIdLst>
  <p:sldIdLst>
    <p:sldId id="268" r:id="rId2"/>
    <p:sldId id="273" r:id="rId3"/>
    <p:sldId id="354" r:id="rId4"/>
    <p:sldId id="328" r:id="rId5"/>
    <p:sldId id="323" r:id="rId6"/>
    <p:sldId id="324" r:id="rId7"/>
    <p:sldId id="325" r:id="rId8"/>
    <p:sldId id="315" r:id="rId9"/>
    <p:sldId id="348" r:id="rId10"/>
    <p:sldId id="322" r:id="rId11"/>
    <p:sldId id="349" r:id="rId12"/>
    <p:sldId id="318" r:id="rId13"/>
    <p:sldId id="346" r:id="rId14"/>
    <p:sldId id="347" r:id="rId15"/>
    <p:sldId id="320" r:id="rId16"/>
    <p:sldId id="326" r:id="rId17"/>
    <p:sldId id="329" r:id="rId18"/>
    <p:sldId id="343" r:id="rId19"/>
    <p:sldId id="345" r:id="rId20"/>
    <p:sldId id="344" r:id="rId21"/>
    <p:sldId id="317" r:id="rId22"/>
    <p:sldId id="351" r:id="rId23"/>
    <p:sldId id="353" r:id="rId24"/>
    <p:sldId id="332" r:id="rId25"/>
    <p:sldId id="336" r:id="rId26"/>
    <p:sldId id="337" r:id="rId27"/>
    <p:sldId id="338" r:id="rId28"/>
    <p:sldId id="339" r:id="rId29"/>
    <p:sldId id="340" r:id="rId30"/>
    <p:sldId id="342" r:id="rId31"/>
    <p:sldId id="327" r:id="rId32"/>
    <p:sldId id="350" r:id="rId33"/>
    <p:sldId id="32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000"/>
    <a:srgbClr val="C80000"/>
    <a:srgbClr val="9A0000"/>
    <a:srgbClr val="45C000"/>
    <a:srgbClr val="3CA800"/>
    <a:srgbClr val="54EA00"/>
    <a:srgbClr val="5F5F5F"/>
    <a:srgbClr val="292929"/>
    <a:srgbClr val="002392"/>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8683" autoAdjust="0"/>
    <p:restoredTop sz="86364" autoAdjust="0"/>
  </p:normalViewPr>
  <p:slideViewPr>
    <p:cSldViewPr>
      <p:cViewPr>
        <p:scale>
          <a:sx n="100" d="100"/>
          <a:sy n="100" d="100"/>
        </p:scale>
        <p:origin x="-1824" y="-728"/>
      </p:cViewPr>
      <p:guideLst>
        <p:guide orient="horz" pos="2160"/>
        <p:guide pos="2880"/>
      </p:guideLst>
    </p:cSldViewPr>
  </p:slideViewPr>
  <p:outlineViewPr>
    <p:cViewPr>
      <p:scale>
        <a:sx n="33" d="100"/>
        <a:sy n="33" d="100"/>
      </p:scale>
      <p:origin x="0" y="48"/>
    </p:cViewPr>
  </p:outlineViewPr>
  <p:notesTextViewPr>
    <p:cViewPr>
      <p:scale>
        <a:sx n="100" d="100"/>
        <a:sy n="100" d="100"/>
      </p:scale>
      <p:origin x="0" y="0"/>
    </p:cViewPr>
  </p:notesTextViewPr>
  <p:notesViewPr>
    <p:cSldViewPr>
      <p:cViewPr varScale="1">
        <p:scale>
          <a:sx n="70" d="100"/>
          <a:sy n="70" d="100"/>
        </p:scale>
        <p:origin x="-2814" y="-10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562F9E-C140-485D-91F3-293D16E50C0C}" type="datetimeFigureOut">
              <a:rPr lang="en-US" smtClean="0"/>
              <a:t>2/22/12</a:t>
            </a:fld>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F3DDEC-5977-458D-927B-13541EBB95B1}" type="slidenum">
              <a:rPr lang="en-US" smtClean="0"/>
              <a:t>‹#›</a:t>
            </a:fld>
            <a:endParaRPr lang="en-US"/>
          </a:p>
        </p:txBody>
      </p:sp>
      <p:sp>
        <p:nvSpPr>
          <p:cNvPr id="6" name="Footer Placeholder 5"/>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12691915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12E925-4688-4BA7-9355-9FB1B2619262}" type="datetimeFigureOut">
              <a:rPr lang="it-IT" smtClean="0"/>
              <a:pPr/>
              <a:t>2/22/12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6B488D-09B2-4B4E-83ED-C428610B8C11}" type="slidenum">
              <a:rPr lang="it-IT" smtClean="0"/>
              <a:pPr/>
              <a:t>‹#›</a:t>
            </a:fld>
            <a:endParaRPr lang="it-IT"/>
          </a:p>
        </p:txBody>
      </p:sp>
    </p:spTree>
    <p:extLst>
      <p:ext uri="{BB962C8B-B14F-4D97-AF65-F5344CB8AC3E}">
        <p14:creationId xmlns:p14="http://schemas.microsoft.com/office/powerpoint/2010/main" val="9290263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10</a:t>
            </a:fld>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11</a:t>
            </a:fld>
            <a:endParaRPr 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12</a:t>
            </a:fld>
            <a:endParaRPr 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13</a:t>
            </a:fld>
            <a:endParaRPr lang="it-I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14</a:t>
            </a:fld>
            <a:endParaRPr lang="it-I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en-US" sz="1200" kern="1200" dirty="0" smtClean="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15</a:t>
            </a:fld>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The software system to be produced is a projects management tool which will be referred to as Manage Project Homework (MPH) throughout this document. MPH will allow professors to publish a project description and to define the set of the corresponding deliverables. It will allow students to join project teams</a:t>
            </a:r>
          </a:p>
          <a:p>
            <a:r>
              <a:rPr lang="en-US" sz="1200" kern="1200" dirty="0" smtClean="0">
                <a:solidFill>
                  <a:schemeClr val="tx1"/>
                </a:solidFill>
                <a:effectLst/>
                <a:latin typeface="+mn-lt"/>
                <a:ea typeface="+mn-ea"/>
                <a:cs typeface="+mn-cs"/>
              </a:rPr>
              <a:t>and submit deliverables by uploading them into the system. The professor will also be able to evaluate the project deliverables assigning</a:t>
            </a:r>
          </a:p>
          <a:p>
            <a:r>
              <a:rPr lang="en-US" sz="1200" kern="1200" dirty="0" smtClean="0">
                <a:solidFill>
                  <a:schemeClr val="tx1"/>
                </a:solidFill>
                <a:effectLst/>
                <a:latin typeface="+mn-lt"/>
                <a:ea typeface="+mn-ea"/>
                <a:cs typeface="+mn-cs"/>
              </a:rPr>
              <a:t>a score to them and leaving to the system the computation of the final score based on the average of the individual scores. MPH will also provide some information sharing functionalities among different teams.</a:t>
            </a:r>
          </a:p>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16</a:t>
            </a:fld>
            <a:endParaRPr 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17</a:t>
            </a:fld>
            <a:endParaRPr 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18</a:t>
            </a:fld>
            <a:endParaRPr lang="it-I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19</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a:t>
            </a:fld>
            <a:endParaRPr lang="it-I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20</a:t>
            </a:fld>
            <a:endParaRPr lang="it-I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21</a:t>
            </a:fld>
            <a:endParaRPr lang="it-IT"/>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22</a:t>
            </a:fld>
            <a:endParaRPr lang="it-IT"/>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23</a:t>
            </a:fld>
            <a:endParaRPr lang="it-IT"/>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baseline="0" dirty="0" smtClean="0"/>
              <a:t>LSDD</a:t>
            </a:r>
            <a:r>
              <a:rPr lang="it-IT" b="0" baseline="0" dirty="0" smtClean="0"/>
              <a:t>: Leggere spudoratamente dalla diapositiva</a:t>
            </a:r>
            <a:endParaRPr lang="it-IT" sz="1200" b="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24</a:t>
            </a:fld>
            <a:endParaRPr lang="it-IT"/>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baseline="0" dirty="0" smtClean="0"/>
              <a:t>LSDD</a:t>
            </a:r>
            <a:r>
              <a:rPr lang="it-IT" b="0" baseline="0" dirty="0" smtClean="0"/>
              <a:t>: Leggere spudoratamente dalla diapositiva</a:t>
            </a:r>
            <a:endParaRPr lang="it-IT" sz="1200" b="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25</a:t>
            </a:fld>
            <a:endParaRPr lang="it-IT"/>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baseline="0" dirty="0" smtClean="0"/>
              <a:t>LSDD</a:t>
            </a:r>
            <a:r>
              <a:rPr lang="it-IT" b="0" baseline="0" dirty="0" smtClean="0"/>
              <a:t>: Leggere spudoratamente dalla diapositiva</a:t>
            </a:r>
            <a:endParaRPr lang="it-IT" sz="1200" b="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26</a:t>
            </a:fld>
            <a:endParaRPr lang="it-IT"/>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baseline="0" dirty="0" smtClean="0"/>
              <a:t>LSDD</a:t>
            </a:r>
            <a:r>
              <a:rPr lang="it-IT" b="0" baseline="0" dirty="0" smtClean="0"/>
              <a:t>: Leggere spudoratamente dalla diapositiva</a:t>
            </a:r>
            <a:endParaRPr lang="it-IT" sz="1200" b="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27</a:t>
            </a:fld>
            <a:endParaRPr lang="it-IT"/>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baseline="0" dirty="0" smtClean="0"/>
              <a:t>LSDD</a:t>
            </a:r>
            <a:r>
              <a:rPr lang="it-IT" b="0" baseline="0" dirty="0" smtClean="0"/>
              <a:t>: Leggere spudoratamente dalla diapositiva</a:t>
            </a:r>
            <a:endParaRPr lang="it-IT" sz="1200" b="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28</a:t>
            </a:fld>
            <a:endParaRPr lang="it-IT"/>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b="1" baseline="0" dirty="0" smtClean="0"/>
              <a:t>LSDD</a:t>
            </a:r>
            <a:r>
              <a:rPr lang="it-IT" b="0" baseline="0" dirty="0" smtClean="0"/>
              <a:t>: Leggere spudoratamente dalla diapositiva</a:t>
            </a:r>
            <a:endParaRPr lang="it-IT" sz="1200" b="0" kern="120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056B488D-09B2-4B4E-83ED-C428610B8C11}" type="slidenum">
              <a:rPr lang="it-IT" smtClean="0"/>
              <a:pPr/>
              <a:t>29</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dirty="0" smtClean="0"/>
              <a:t>Il software </a:t>
            </a:r>
            <a:r>
              <a:rPr lang="en-US" sz="1200" dirty="0" err="1" smtClean="0"/>
              <a:t>prodotto</a:t>
            </a:r>
            <a:r>
              <a:rPr lang="en-US" sz="1200" dirty="0" smtClean="0"/>
              <a:t> </a:t>
            </a:r>
            <a:r>
              <a:rPr lang="en-US" sz="1200" dirty="0" err="1" smtClean="0"/>
              <a:t>é</a:t>
            </a:r>
            <a:r>
              <a:rPr lang="en-US" sz="1200" baseline="0" dirty="0" smtClean="0"/>
              <a:t> </a:t>
            </a:r>
            <a:r>
              <a:rPr lang="en-US" sz="1200" baseline="0" dirty="0" err="1" smtClean="0"/>
              <a:t>una</a:t>
            </a:r>
            <a:r>
              <a:rPr lang="en-US" sz="1200" baseline="0" dirty="0" smtClean="0"/>
              <a:t> </a:t>
            </a:r>
            <a:r>
              <a:rPr lang="en-US" sz="1200" baseline="0" dirty="0" err="1" smtClean="0"/>
              <a:t>piattaforma</a:t>
            </a:r>
            <a:r>
              <a:rPr lang="en-US" sz="1200" baseline="0" dirty="0" smtClean="0"/>
              <a:t> di </a:t>
            </a:r>
            <a:r>
              <a:rPr lang="en-US" sz="1200" baseline="0" dirty="0" err="1" smtClean="0"/>
              <a:t>gestione</a:t>
            </a:r>
            <a:r>
              <a:rPr lang="en-US" sz="1200" baseline="0" dirty="0" smtClean="0"/>
              <a:t> di </a:t>
            </a:r>
            <a:r>
              <a:rPr lang="en-US" sz="1200" baseline="0" dirty="0" err="1" smtClean="0"/>
              <a:t>progetti</a:t>
            </a:r>
            <a:r>
              <a:rPr lang="en-US" sz="1200" baseline="0" dirty="0" smtClean="0"/>
              <a:t>: </a:t>
            </a:r>
            <a:r>
              <a:rPr lang="en-US" sz="1200" baseline="0" dirty="0" err="1" smtClean="0"/>
              <a:t>essa</a:t>
            </a:r>
            <a:r>
              <a:rPr lang="en-US" sz="1200" baseline="0" dirty="0" smtClean="0"/>
              <a:t> </a:t>
            </a:r>
            <a:r>
              <a:rPr lang="en-US" sz="1200" baseline="0" dirty="0" err="1" smtClean="0"/>
              <a:t>permette</a:t>
            </a:r>
            <a:r>
              <a:rPr lang="en-US" sz="1200" baseline="0" dirty="0" smtClean="0"/>
              <a:t> </a:t>
            </a:r>
            <a:r>
              <a:rPr lang="en-US" sz="1200" baseline="0" dirty="0" err="1" smtClean="0"/>
              <a:t>ai</a:t>
            </a:r>
            <a:r>
              <a:rPr lang="en-US" sz="1200" baseline="0" dirty="0" smtClean="0"/>
              <a:t> </a:t>
            </a:r>
            <a:r>
              <a:rPr lang="en-US" sz="1200" baseline="0" dirty="0" err="1" smtClean="0"/>
              <a:t>professori</a:t>
            </a:r>
            <a:r>
              <a:rPr lang="en-US" sz="1200" baseline="0" dirty="0" smtClean="0"/>
              <a:t> di </a:t>
            </a:r>
            <a:r>
              <a:rPr lang="en-US" sz="1200" baseline="0" dirty="0" err="1" smtClean="0"/>
              <a:t>corsi</a:t>
            </a:r>
            <a:r>
              <a:rPr lang="en-US" sz="1200" baseline="0" dirty="0" smtClean="0"/>
              <a:t> </a:t>
            </a:r>
            <a:r>
              <a:rPr lang="en-US" sz="1200" baseline="0" dirty="0" err="1" smtClean="0"/>
              <a:t>universitari</a:t>
            </a:r>
            <a:r>
              <a:rPr lang="en-US" sz="1200" baseline="0" dirty="0" smtClean="0"/>
              <a:t> di </a:t>
            </a:r>
            <a:r>
              <a:rPr lang="en-US" sz="1200" baseline="0" dirty="0" err="1" smtClean="0"/>
              <a:t>pubblicare</a:t>
            </a:r>
            <a:r>
              <a:rPr lang="en-US" sz="1200" baseline="0" dirty="0" smtClean="0"/>
              <a:t> </a:t>
            </a:r>
            <a:r>
              <a:rPr lang="en-US" sz="1200" baseline="0" dirty="0" err="1" smtClean="0"/>
              <a:t>una</a:t>
            </a:r>
            <a:r>
              <a:rPr lang="en-US" sz="1200" baseline="0" dirty="0" smtClean="0"/>
              <a:t> </a:t>
            </a:r>
            <a:r>
              <a:rPr lang="en-US" sz="1200" baseline="0" dirty="0" err="1" smtClean="0"/>
              <a:t>descrizione</a:t>
            </a:r>
            <a:r>
              <a:rPr lang="en-US" sz="1200" baseline="0" dirty="0" smtClean="0"/>
              <a:t> di un </a:t>
            </a:r>
            <a:r>
              <a:rPr lang="en-US" sz="1200" baseline="0" dirty="0" err="1" smtClean="0"/>
              <a:t>progetto</a:t>
            </a:r>
            <a:r>
              <a:rPr lang="en-US" sz="1200" baseline="0" dirty="0" smtClean="0"/>
              <a:t>, di </a:t>
            </a:r>
            <a:r>
              <a:rPr lang="en-US" sz="1200" baseline="0" dirty="0" err="1" smtClean="0"/>
              <a:t>definire</a:t>
            </a:r>
            <a:r>
              <a:rPr lang="en-US" sz="1200" baseline="0" dirty="0" smtClean="0"/>
              <a:t> le sue </a:t>
            </a:r>
            <a:r>
              <a:rPr lang="en-US" sz="1200" baseline="0" dirty="0" err="1" smtClean="0"/>
              <a:t>scadenze</a:t>
            </a:r>
            <a:r>
              <a:rPr lang="en-US" sz="1200" baseline="0" dirty="0" smtClean="0"/>
              <a:t>, </a:t>
            </a:r>
            <a:r>
              <a:rPr lang="en-US" sz="1200" baseline="0" dirty="0" err="1" smtClean="0"/>
              <a:t>quindi</a:t>
            </a:r>
            <a:r>
              <a:rPr lang="en-US" sz="1200" baseline="0" dirty="0" smtClean="0"/>
              <a:t> </a:t>
            </a:r>
            <a:r>
              <a:rPr lang="en-US" sz="1200" baseline="0" dirty="0" err="1" smtClean="0"/>
              <a:t>permettere</a:t>
            </a:r>
            <a:r>
              <a:rPr lang="en-US" sz="1200" baseline="0" dirty="0" smtClean="0"/>
              <a:t> </a:t>
            </a:r>
            <a:r>
              <a:rPr lang="en-US" sz="1200" baseline="0" dirty="0" err="1" smtClean="0"/>
              <a:t>agli</a:t>
            </a:r>
            <a:r>
              <a:rPr lang="en-US" sz="1200" baseline="0" dirty="0" smtClean="0"/>
              <a:t> </a:t>
            </a:r>
            <a:r>
              <a:rPr lang="en-US" sz="1200" baseline="0" dirty="0" err="1" smtClean="0"/>
              <a:t>studenti</a:t>
            </a:r>
            <a:r>
              <a:rPr lang="en-US" sz="1200" baseline="0" dirty="0" smtClean="0"/>
              <a:t> di </a:t>
            </a:r>
            <a:r>
              <a:rPr lang="en-US" sz="1200" baseline="0" dirty="0" err="1" smtClean="0"/>
              <a:t>visionare</a:t>
            </a:r>
            <a:r>
              <a:rPr lang="en-US" sz="1200" baseline="0" dirty="0" smtClean="0"/>
              <a:t> </a:t>
            </a:r>
            <a:r>
              <a:rPr lang="en-US" sz="1200" baseline="0" dirty="0" err="1" smtClean="0"/>
              <a:t>il</a:t>
            </a:r>
            <a:r>
              <a:rPr lang="en-US" sz="1200" baseline="0" dirty="0" smtClean="0"/>
              <a:t> </a:t>
            </a:r>
            <a:r>
              <a:rPr lang="en-US" sz="1200" baseline="0" dirty="0" err="1" smtClean="0"/>
              <a:t>progetto</a:t>
            </a:r>
            <a:r>
              <a:rPr lang="en-US" sz="1200" baseline="0" dirty="0" smtClean="0"/>
              <a:t>, </a:t>
            </a:r>
            <a:r>
              <a:rPr lang="en-US" sz="1200" baseline="0" dirty="0" err="1" smtClean="0"/>
              <a:t>organizzarsi</a:t>
            </a:r>
            <a:r>
              <a:rPr lang="en-US" sz="1200" baseline="0" dirty="0" smtClean="0"/>
              <a:t> in </a:t>
            </a:r>
            <a:r>
              <a:rPr lang="en-US" sz="1200" baseline="0" dirty="0" err="1" smtClean="0"/>
              <a:t>gruppi</a:t>
            </a:r>
            <a:r>
              <a:rPr lang="en-US" sz="1200" baseline="0" dirty="0" smtClean="0"/>
              <a:t> e </a:t>
            </a:r>
            <a:r>
              <a:rPr lang="en-US" sz="1200" baseline="0" dirty="0" err="1" smtClean="0"/>
              <a:t>fornire</a:t>
            </a:r>
            <a:r>
              <a:rPr lang="en-US" sz="1200" baseline="0" dirty="0" smtClean="0"/>
              <a:t> I </a:t>
            </a:r>
            <a:r>
              <a:rPr lang="en-US" sz="1200" baseline="0" dirty="0" err="1" smtClean="0"/>
              <a:t>documenti</a:t>
            </a:r>
            <a:r>
              <a:rPr lang="en-US" sz="1200" baseline="0" dirty="0" smtClean="0"/>
              <a:t> </a:t>
            </a:r>
            <a:r>
              <a:rPr lang="en-US" sz="1200" baseline="0" dirty="0" err="1" smtClean="0"/>
              <a:t>necessari</a:t>
            </a:r>
            <a:r>
              <a:rPr lang="en-US" sz="1200" baseline="0" dirty="0" smtClean="0"/>
              <a:t> per la </a:t>
            </a:r>
            <a:r>
              <a:rPr lang="en-US" sz="1200" baseline="0" dirty="0" err="1" smtClean="0"/>
              <a:t>valutazione</a:t>
            </a:r>
            <a:r>
              <a:rPr lang="en-US" sz="1200" baseline="0" dirty="0" smtClean="0"/>
              <a:t>. </a:t>
            </a:r>
            <a:r>
              <a:rPr lang="en-US" sz="1200" dirty="0" smtClean="0"/>
              <a:t>Per </a:t>
            </a:r>
            <a:r>
              <a:rPr lang="en-US" sz="1200" dirty="0" err="1" smtClean="0"/>
              <a:t>ogni</a:t>
            </a:r>
            <a:r>
              <a:rPr lang="en-US" sz="1200" baseline="0" dirty="0" smtClean="0"/>
              <a:t> </a:t>
            </a:r>
            <a:r>
              <a:rPr lang="en-US" sz="1200" baseline="0" dirty="0" err="1" smtClean="0"/>
              <a:t>documento</a:t>
            </a:r>
            <a:r>
              <a:rPr lang="en-US" sz="1200" baseline="0" dirty="0" smtClean="0"/>
              <a:t> </a:t>
            </a:r>
            <a:r>
              <a:rPr lang="en-US" sz="1200" baseline="0" dirty="0" err="1" smtClean="0"/>
              <a:t>il</a:t>
            </a:r>
            <a:r>
              <a:rPr lang="en-US" sz="1200" baseline="0" dirty="0" smtClean="0"/>
              <a:t> </a:t>
            </a:r>
            <a:r>
              <a:rPr lang="en-US" sz="1200" baseline="0" dirty="0" err="1" smtClean="0"/>
              <a:t>professore</a:t>
            </a:r>
            <a:r>
              <a:rPr lang="en-US" sz="1200" baseline="0" dirty="0" smtClean="0"/>
              <a:t> </a:t>
            </a:r>
            <a:r>
              <a:rPr lang="en-US" sz="1200" baseline="0" dirty="0" err="1" smtClean="0"/>
              <a:t>pu</a:t>
            </a:r>
            <a:r>
              <a:rPr lang="en-US" sz="1200" baseline="0" dirty="0" err="1" smtClean="0"/>
              <a:t>ó</a:t>
            </a:r>
            <a:r>
              <a:rPr lang="en-US" sz="1200" baseline="0" dirty="0" smtClean="0"/>
              <a:t> </a:t>
            </a:r>
            <a:r>
              <a:rPr lang="en-US" sz="1200" baseline="0" dirty="0" err="1" smtClean="0"/>
              <a:t>fornire</a:t>
            </a:r>
            <a:r>
              <a:rPr lang="en-US" sz="1200" baseline="0" dirty="0" smtClean="0"/>
              <a:t> un </a:t>
            </a:r>
            <a:r>
              <a:rPr lang="en-US" sz="1200" baseline="0" dirty="0" err="1" smtClean="0"/>
              <a:t>voto</a:t>
            </a:r>
            <a:r>
              <a:rPr lang="en-US" sz="1200" baseline="0" dirty="0" smtClean="0"/>
              <a:t> da 1 a 10, e </a:t>
            </a:r>
            <a:r>
              <a:rPr lang="en-US" sz="1200" baseline="0" dirty="0" err="1" smtClean="0"/>
              <a:t>il</a:t>
            </a:r>
            <a:r>
              <a:rPr lang="en-US" sz="1200" baseline="0" dirty="0" smtClean="0"/>
              <a:t> </a:t>
            </a:r>
            <a:r>
              <a:rPr lang="en-US" sz="1200" baseline="0" dirty="0" err="1" smtClean="0"/>
              <a:t>sistema</a:t>
            </a:r>
            <a:r>
              <a:rPr lang="en-US" sz="1200" baseline="0" dirty="0" smtClean="0"/>
              <a:t> </a:t>
            </a:r>
            <a:r>
              <a:rPr lang="en-US" sz="1200" baseline="0" dirty="0" err="1" smtClean="0"/>
              <a:t>si</a:t>
            </a:r>
            <a:r>
              <a:rPr lang="en-US" sz="1200" baseline="0" dirty="0" smtClean="0"/>
              <a:t> </a:t>
            </a:r>
            <a:r>
              <a:rPr lang="en-US" sz="1200" baseline="0" dirty="0" err="1" smtClean="0"/>
              <a:t>occupa</a:t>
            </a:r>
            <a:r>
              <a:rPr lang="en-US" sz="1200" baseline="0" dirty="0" smtClean="0"/>
              <a:t> di </a:t>
            </a:r>
            <a:r>
              <a:rPr lang="en-US" sz="1200" baseline="0" dirty="0" err="1" smtClean="0"/>
              <a:t>generare</a:t>
            </a:r>
            <a:r>
              <a:rPr lang="en-US" sz="1200" baseline="0" dirty="0" smtClean="0"/>
              <a:t> </a:t>
            </a:r>
            <a:r>
              <a:rPr lang="en-US" sz="1200" baseline="0" dirty="0" err="1" smtClean="0"/>
              <a:t>il</a:t>
            </a:r>
            <a:r>
              <a:rPr lang="en-US" sz="1200" baseline="0" dirty="0" smtClean="0"/>
              <a:t> </a:t>
            </a:r>
            <a:r>
              <a:rPr lang="en-US" sz="1200" baseline="0" dirty="0" err="1" smtClean="0"/>
              <a:t>voto</a:t>
            </a:r>
            <a:r>
              <a:rPr lang="en-US" sz="1200" baseline="0" dirty="0" smtClean="0"/>
              <a:t> finale per </a:t>
            </a:r>
            <a:r>
              <a:rPr lang="en-US" sz="1200" baseline="0" dirty="0" err="1" smtClean="0"/>
              <a:t>gruppo</a:t>
            </a:r>
            <a:r>
              <a:rPr lang="en-US" sz="1200" baseline="0" dirty="0" smtClean="0"/>
              <a:t> come media </a:t>
            </a:r>
            <a:r>
              <a:rPr lang="en-US" sz="1200" baseline="0" dirty="0" err="1" smtClean="0"/>
              <a:t>dei</a:t>
            </a:r>
            <a:r>
              <a:rPr lang="en-US" sz="1200" baseline="0" dirty="0" smtClean="0"/>
              <a:t> </a:t>
            </a:r>
            <a:r>
              <a:rPr lang="en-US" sz="1200" baseline="0" dirty="0" err="1" smtClean="0"/>
              <a:t>voti</a:t>
            </a:r>
            <a:r>
              <a:rPr lang="en-US" sz="1200" baseline="0" dirty="0" smtClean="0"/>
              <a:t> </a:t>
            </a:r>
            <a:r>
              <a:rPr lang="en-US" sz="1200" baseline="0" dirty="0" err="1" smtClean="0"/>
              <a:t>dei</a:t>
            </a:r>
            <a:r>
              <a:rPr lang="en-US" sz="1200" baseline="0" dirty="0" smtClean="0"/>
              <a:t> </a:t>
            </a:r>
            <a:r>
              <a:rPr lang="en-US" sz="1200" baseline="0" dirty="0" err="1" smtClean="0"/>
              <a:t>singoli</a:t>
            </a:r>
            <a:r>
              <a:rPr lang="en-US" sz="1200" baseline="0" dirty="0" smtClean="0"/>
              <a:t> </a:t>
            </a:r>
            <a:r>
              <a:rPr lang="en-US" sz="1200" baseline="0" dirty="0" err="1" smtClean="0"/>
              <a:t>documenti</a:t>
            </a:r>
            <a:r>
              <a:rPr lang="en-US" sz="1200" baseline="0" dirty="0" smtClean="0"/>
              <a:t>.</a:t>
            </a:r>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3</a:t>
            </a:fld>
            <a:endParaRPr lang="it-IT"/>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6B488D-09B2-4B4E-83ED-C428610B8C11}" type="slidenum">
              <a:rPr lang="it-IT" smtClean="0"/>
              <a:pPr/>
              <a:t>30</a:t>
            </a:fld>
            <a:endParaRPr lang="it-IT"/>
          </a:p>
        </p:txBody>
      </p:sp>
    </p:spTree>
    <p:extLst>
      <p:ext uri="{BB962C8B-B14F-4D97-AF65-F5344CB8AC3E}">
        <p14:creationId xmlns:p14="http://schemas.microsoft.com/office/powerpoint/2010/main" val="19336394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31</a:t>
            </a:fld>
            <a:endParaRPr lang="it-IT"/>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32</a:t>
            </a:fld>
            <a:endParaRPr lang="it-IT"/>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kern="1200" dirty="0" err="1" smtClean="0">
                <a:solidFill>
                  <a:schemeClr val="tx1"/>
                </a:solidFill>
                <a:effectLst/>
                <a:latin typeface="+mn-lt"/>
                <a:ea typeface="+mn-ea"/>
                <a:cs typeface="+mn-cs"/>
              </a:rPr>
              <a:t>Flessibilitá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nella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creazione</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gruppi</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Facilitá</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utilizzo</a:t>
            </a:r>
            <a:r>
              <a:rPr lang="en-US" sz="1200" kern="1200" dirty="0" smtClean="0">
                <a:solidFill>
                  <a:schemeClr val="tx1"/>
                </a:solidFill>
                <a:effectLst/>
                <a:latin typeface="+mn-lt"/>
                <a:ea typeface="+mn-ea"/>
                <a:cs typeface="+mn-cs"/>
              </a:rPr>
              <a:t> (da far </a:t>
            </a:r>
            <a:r>
              <a:rPr lang="en-US" sz="1200" kern="1200" dirty="0" err="1" smtClean="0">
                <a:solidFill>
                  <a:schemeClr val="tx1"/>
                </a:solidFill>
                <a:effectLst/>
                <a:latin typeface="+mn-lt"/>
                <a:ea typeface="+mn-ea"/>
                <a:cs typeface="+mn-cs"/>
              </a:rPr>
              <a:t>vedere</a:t>
            </a:r>
            <a:r>
              <a:rPr lang="en-US" sz="1200" kern="1200" dirty="0" smtClean="0">
                <a:solidFill>
                  <a:schemeClr val="tx1"/>
                </a:solidFill>
                <a:effectLst/>
                <a:latin typeface="+mn-lt"/>
                <a:ea typeface="+mn-ea"/>
                <a:cs typeface="+mn-cs"/>
              </a:rPr>
              <a:t> grazie </a:t>
            </a:r>
            <a:r>
              <a:rPr lang="en-US" sz="1200" kern="1200" dirty="0" err="1" smtClean="0">
                <a:solidFill>
                  <a:schemeClr val="tx1"/>
                </a:solidFill>
                <a:effectLst/>
                <a:latin typeface="+mn-lt"/>
                <a:ea typeface="+mn-ea"/>
                <a:cs typeface="+mn-cs"/>
              </a:rPr>
              <a:t>anche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agli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schemi</a:t>
            </a:r>
            <a:r>
              <a:rPr lang="en-US" sz="1200" kern="1200" dirty="0" smtClean="0">
                <a:solidFill>
                  <a:schemeClr val="tx1"/>
                </a:solidFill>
                <a:effectLst/>
                <a:latin typeface="+mn-lt"/>
                <a:ea typeface="+mn-ea"/>
                <a:cs typeface="+mn-cs"/>
              </a:rPr>
              <a:t> UX </a:t>
            </a:r>
            <a:r>
              <a:rPr lang="en-US" sz="1200" kern="1200" dirty="0" err="1" smtClean="0">
                <a:solidFill>
                  <a:schemeClr val="tx1"/>
                </a:solidFill>
                <a:effectLst/>
                <a:latin typeface="+mn-lt"/>
                <a:ea typeface="+mn-ea"/>
                <a:cs typeface="+mn-cs"/>
              </a:rPr>
              <a:t>planari</a:t>
            </a:r>
            <a:r>
              <a:rPr lang="en-US" sz="1200" kern="1200" dirty="0" smtClean="0">
                <a:solidFill>
                  <a:schemeClr val="tx1"/>
                </a:solidFill>
                <a:effectLst/>
                <a:latin typeface="+mn-lt"/>
                <a:ea typeface="+mn-ea"/>
                <a:cs typeface="+mn-cs"/>
              </a:rPr>
              <a:t>)</a:t>
            </a:r>
          </a:p>
          <a:p>
            <a:r>
              <a:rPr lang="en-US" sz="1200" kern="1200" dirty="0" err="1" smtClean="0">
                <a:solidFill>
                  <a:schemeClr val="tx1"/>
                </a:solidFill>
                <a:effectLst/>
                <a:latin typeface="+mn-lt"/>
                <a:ea typeface="+mn-ea"/>
                <a:cs typeface="+mn-cs"/>
              </a:rPr>
              <a:t>Espandibilitá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tramite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gruppi</a:t>
            </a:r>
            <a:r>
              <a:rPr lang="en-US" sz="1200" kern="1200" baseline="0" dirty="0" smtClean="0">
                <a:solidFill>
                  <a:schemeClr val="tx1"/>
                </a:solidFill>
                <a:effectLst/>
                <a:latin typeface="+mn-lt"/>
                <a:ea typeface="+mn-ea"/>
                <a:cs typeface="+mn-cs"/>
              </a:rPr>
              <a:t> extra e </a:t>
            </a:r>
            <a:r>
              <a:rPr lang="en-US" sz="1200" kern="1200" baseline="0" dirty="0" err="1" smtClean="0">
                <a:solidFill>
                  <a:schemeClr val="tx1"/>
                </a:solidFill>
                <a:effectLst/>
                <a:latin typeface="+mn-lt"/>
                <a:ea typeface="+mn-ea"/>
                <a:cs typeface="+mn-cs"/>
              </a:rPr>
              <a:t>tipologie</a:t>
            </a:r>
            <a:r>
              <a:rPr lang="en-US" sz="1200" kern="1200" baseline="0" dirty="0" smtClean="0">
                <a:solidFill>
                  <a:schemeClr val="tx1"/>
                </a:solidFill>
                <a:effectLst/>
                <a:latin typeface="+mn-lt"/>
                <a:ea typeface="+mn-ea"/>
                <a:cs typeface="+mn-cs"/>
              </a:rPr>
              <a:t> di </a:t>
            </a:r>
            <a:r>
              <a:rPr lang="en-US" sz="1200" kern="1200" baseline="0" dirty="0" err="1" smtClean="0">
                <a:solidFill>
                  <a:schemeClr val="tx1"/>
                </a:solidFill>
                <a:effectLst/>
                <a:latin typeface="+mn-lt"/>
                <a:ea typeface="+mn-ea"/>
                <a:cs typeface="+mn-cs"/>
              </a:rPr>
              <a:t>studenti</a:t>
            </a:r>
            <a:r>
              <a:rPr lang="en-US" sz="1200" kern="1200" baseline="0" dirty="0" smtClean="0">
                <a:solidFill>
                  <a:schemeClr val="tx1"/>
                </a:solidFill>
                <a:effectLst/>
                <a:latin typeface="+mn-lt"/>
                <a:ea typeface="+mn-ea"/>
                <a:cs typeface="+mn-cs"/>
              </a:rPr>
              <a:t> extra</a:t>
            </a:r>
          </a:p>
          <a:p>
            <a:r>
              <a:rPr lang="en-US" sz="1200" kern="1200" baseline="0" dirty="0" err="1" smtClean="0">
                <a:solidFill>
                  <a:schemeClr val="tx1"/>
                </a:solidFill>
                <a:effectLst/>
                <a:latin typeface="+mn-lt"/>
                <a:ea typeface="+mn-ea"/>
                <a:cs typeface="+mn-cs"/>
              </a:rPr>
              <a:t>Espandilbititá</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tipologia</a:t>
            </a:r>
            <a:r>
              <a:rPr lang="en-US" sz="1200" kern="1200" baseline="0" dirty="0" smtClean="0">
                <a:solidFill>
                  <a:schemeClr val="tx1"/>
                </a:solidFill>
                <a:effectLst/>
                <a:latin typeface="+mn-lt"/>
                <a:ea typeface="+mn-ea"/>
                <a:cs typeface="+mn-cs"/>
              </a:rPr>
              <a:t> di </a:t>
            </a:r>
            <a:r>
              <a:rPr lang="en-US" sz="1200" kern="1200" baseline="0" dirty="0" err="1" smtClean="0">
                <a:solidFill>
                  <a:schemeClr val="tx1"/>
                </a:solidFill>
                <a:effectLst/>
                <a:latin typeface="+mn-lt"/>
                <a:ea typeface="+mn-ea"/>
                <a:cs typeface="+mn-cs"/>
              </a:rPr>
              <a:t>connessione</a:t>
            </a:r>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33</a:t>
            </a:fld>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4</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5</a:t>
            </a:fld>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6</a:t>
            </a:fld>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7</a:t>
            </a:fld>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8</a:t>
            </a:fld>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en-US" sz="1200" kern="1200" dirty="0" smtClean="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056B488D-09B2-4B4E-83ED-C428610B8C11}" type="slidenum">
              <a:rPr lang="it-IT" smtClean="0"/>
              <a:pPr/>
              <a:t>9</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10" name="Triangolo rettangolo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Sottotito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it-IT" smtClean="0"/>
              <a:t>Fare clic per modificare lo stile del sottotitolo dello schema</a:t>
            </a:r>
            <a:endParaRPr kumimoji="0" lang="en-US"/>
          </a:p>
        </p:txBody>
      </p:sp>
      <p:grpSp>
        <p:nvGrpSpPr>
          <p:cNvPr id="2" name="Gruppo 1"/>
          <p:cNvGrpSpPr/>
          <p:nvPr/>
        </p:nvGrpSpPr>
        <p:grpSpPr>
          <a:xfrm>
            <a:off x="-3765" y="4953000"/>
            <a:ext cx="9147765" cy="1912088"/>
            <a:chOff x="-3765" y="4832896"/>
            <a:chExt cx="9147765" cy="2032192"/>
          </a:xfrm>
        </p:grpSpPr>
        <p:sp>
          <p:nvSpPr>
            <p:cNvPr id="7" name="Figura a mano libera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igura a mano libera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igura a mano libera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ttore 1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 name="Title 2"/>
          <p:cNvSpPr>
            <a:spLocks noGrp="1"/>
          </p:cNvSpPr>
          <p:nvPr>
            <p:ph type="title"/>
          </p:nvPr>
        </p:nvSpPr>
        <p:spPr/>
        <p:txBody>
          <a:bodyPr/>
          <a:lstStyle/>
          <a:p>
            <a:r>
              <a:rPr lang="x-none" smtClean="0"/>
              <a:t>Click to edit Master title style</a:t>
            </a:r>
            <a:endParaRPr lang="en-US"/>
          </a:p>
        </p:txBody>
      </p:sp>
      <p:sp>
        <p:nvSpPr>
          <p:cNvPr id="4" name="Footer Placeholder 3"/>
          <p:cNvSpPr>
            <a:spLocks noGrp="1"/>
          </p:cNvSpPr>
          <p:nvPr>
            <p:ph type="ftr" sz="quarter" idx="10"/>
          </p:nvPr>
        </p:nvSpPr>
        <p:spPr/>
        <p:txBody>
          <a:bodyPr/>
          <a:lstStyle/>
          <a:p>
            <a:r>
              <a:rPr lang="it-IT" b="1" smtClean="0">
                <a:ln w="17780" cmpd="sng">
                  <a:noFill/>
                  <a:prstDash val="solid"/>
                  <a:miter lim="800000"/>
                </a:ln>
                <a:ea typeface="DejaVu Sans" pitchFamily="34" charset="2"/>
              </a:rPr>
              <a:t>Politecnico di Milano - Progetto di IS2 </a:t>
            </a:r>
            <a:endParaRPr lang="it-IT" b="1" dirty="0" smtClean="0">
              <a:ln w="17780" cmpd="sng">
                <a:noFill/>
                <a:prstDash val="solid"/>
                <a:miter lim="800000"/>
              </a:ln>
              <a:ea typeface="DejaVu Sans" pitchFamily="34" charset="2"/>
            </a:endParaRPr>
          </a:p>
        </p:txBody>
      </p:sp>
    </p:spTree>
  </p:cSld>
  <p:clrMapOvr>
    <a:masterClrMapping/>
  </p:clrMapOvr>
  <p:transition xmlns:p14="http://schemas.microsoft.com/office/powerpoint/2010/mai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a:blip r:embed="rId2" cstate="print"/>
          <a:srcRect/>
          <a:stretch>
            <a:fillRect/>
          </a:stretch>
        </p:blipFill>
        <p:spPr bwMode="auto">
          <a:xfrm>
            <a:off x="8573335" y="6286569"/>
            <a:ext cx="535169" cy="526807"/>
          </a:xfrm>
          <a:prstGeom prst="rect">
            <a:avLst/>
          </a:prstGeom>
          <a:noFill/>
          <a:ln w="9525">
            <a:noFill/>
            <a:miter lim="800000"/>
            <a:headEnd/>
            <a:tailEnd/>
          </a:ln>
          <a:effectLst/>
        </p:spPr>
      </p:pic>
      <p:sp>
        <p:nvSpPr>
          <p:cNvPr id="9" name="Footer Placeholder 8"/>
          <p:cNvSpPr>
            <a:spLocks noGrp="1"/>
          </p:cNvSpPr>
          <p:nvPr>
            <p:ph type="ftr" sz="quarter" idx="10"/>
          </p:nvPr>
        </p:nvSpPr>
        <p:spPr>
          <a:xfrm>
            <a:off x="5904148" y="6417332"/>
            <a:ext cx="2664296" cy="391741"/>
          </a:xfrm>
          <a:prstGeom prst="rect">
            <a:avLst/>
          </a:prstGeom>
        </p:spPr>
        <p:txBody>
          <a:bodyPr/>
          <a:lstStyle/>
          <a:p>
            <a:r>
              <a:rPr lang="it-IT" b="1" dirty="0"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eg"/><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igura a mano libera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igura a mano libera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olo rettangolo 13"/>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ttore 1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Segnaposto tito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pic>
        <p:nvPicPr>
          <p:cNvPr id="19" name="Picture 2"/>
          <p:cNvPicPr>
            <a:picLocks noChangeAspect="1" noChangeArrowheads="1"/>
          </p:cNvPicPr>
          <p:nvPr userDrawn="1"/>
        </p:nvPicPr>
        <p:blipFill>
          <a:blip r:embed="rId5" cstate="print"/>
          <a:srcRect/>
          <a:stretch>
            <a:fillRect/>
          </a:stretch>
        </p:blipFill>
        <p:spPr bwMode="auto">
          <a:xfrm>
            <a:off x="8573335" y="6286569"/>
            <a:ext cx="535169" cy="526807"/>
          </a:xfrm>
          <a:prstGeom prst="rect">
            <a:avLst/>
          </a:prstGeom>
          <a:noFill/>
          <a:ln w="9525">
            <a:noFill/>
            <a:miter lim="800000"/>
            <a:headEnd/>
            <a:tailEnd/>
          </a:ln>
          <a:effectLst/>
        </p:spPr>
      </p:pic>
      <p:sp>
        <p:nvSpPr>
          <p:cNvPr id="2" name="Footer Placeholder 1"/>
          <p:cNvSpPr>
            <a:spLocks noGrp="1"/>
          </p:cNvSpPr>
          <p:nvPr>
            <p:ph type="ftr" sz="quarter" idx="3"/>
          </p:nvPr>
        </p:nvSpPr>
        <p:spPr>
          <a:xfrm>
            <a:off x="5564832" y="6381328"/>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it-IT" b="1" smtClean="0">
                <a:ln w="17780" cmpd="sng">
                  <a:noFill/>
                  <a:prstDash val="solid"/>
                  <a:miter lim="800000"/>
                </a:ln>
                <a:ea typeface="DejaVu Sans" pitchFamily="34" charset="2"/>
              </a:rPr>
              <a:t>Politecnico di Milano - Progetto di IS2 </a:t>
            </a:r>
            <a:endParaRPr lang="it-IT" b="1" dirty="0" smtClean="0">
              <a:ln w="17780" cmpd="sng">
                <a:noFill/>
                <a:prstDash val="solid"/>
                <a:miter lim="800000"/>
              </a:ln>
              <a:ea typeface="DejaVu Sans" pitchFamily="34" charset="2"/>
            </a:endParaRPr>
          </a:p>
        </p:txBody>
      </p:sp>
    </p:spTree>
  </p:cSld>
  <p:clrMap bg1="lt1" tx1="dk1" bg2="lt2" tx2="dk2" accent1="accent1" accent2="accent2" accent3="accent3" accent4="accent4" accent5="accent5" accent6="accent6" hlink="hlink" folHlink="folHlink"/>
  <p:sldLayoutIdLst>
    <p:sldLayoutId id="2147483817" r:id="rId1"/>
    <p:sldLayoutId id="2147483823" r:id="rId2"/>
  </p:sldLayoutIdLst>
  <p:transition xmlns:p14="http://schemas.microsoft.com/office/powerpoint/2010/main" spd="slow">
    <p:fade/>
  </p:transition>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4" Type="http://schemas.microsoft.com/office/2007/relationships/hdphoto" Target="../media/hdphoto1.wdp"/><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5.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5.png"/><Relationship Id="rId5" Type="http://schemas.microsoft.com/office/2007/relationships/hdphoto" Target="../media/hdphoto2.wdp"/><Relationship Id="rId6" Type="http://schemas.microsoft.com/office/2007/relationships/hdphoto" Target="../media/hdphoto3.wdp"/><Relationship Id="rId7" Type="http://schemas.microsoft.com/office/2007/relationships/hdphoto" Target="../media/hdphoto4.wdp"/><Relationship Id="rId8" Type="http://schemas.microsoft.com/office/2007/relationships/hdphoto" Target="../media/hdphoto5.wdp"/><Relationship Id="rId9" Type="http://schemas.openxmlformats.org/officeDocument/2006/relationships/image" Target="../media/image7.png"/><Relationship Id="rId10" Type="http://schemas.microsoft.com/office/2007/relationships/hdphoto" Target="../media/hdphoto6.wdp"/><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6.png"/><Relationship Id="rId5" Type="http://schemas.microsoft.com/office/2007/relationships/hdphoto" Target="../media/hdphoto7.wdp"/><Relationship Id="rId6" Type="http://schemas.openxmlformats.org/officeDocument/2006/relationships/image" Target="../media/image27.png"/><Relationship Id="rId7" Type="http://schemas.openxmlformats.org/officeDocument/2006/relationships/image" Target="../media/image25.png"/><Relationship Id="rId8" Type="http://schemas.microsoft.com/office/2007/relationships/hdphoto" Target="../media/hdphoto2.wdp"/><Relationship Id="rId9" Type="http://schemas.microsoft.com/office/2007/relationships/hdphoto" Target="../media/hdphoto3.wdp"/><Relationship Id="rId10"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4" Type="http://schemas.microsoft.com/office/2007/relationships/hdphoto" Target="../media/hdphoto8.wdp"/><Relationship Id="rId5" Type="http://schemas.openxmlformats.org/officeDocument/2006/relationships/image" Target="../media/image31.png"/><Relationship Id="rId6" Type="http://schemas.openxmlformats.org/officeDocument/2006/relationships/image" Target="../media/image28.png"/><Relationship Id="rId7"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eg"/><Relationship Id="rId4" Type="http://schemas.microsoft.com/office/2007/relationships/hdphoto" Target="../media/hdphoto9.wdp"/><Relationship Id="rId5" Type="http://schemas.openxmlformats.org/officeDocument/2006/relationships/image" Target="../media/image32.png"/><Relationship Id="rId6" Type="http://schemas.openxmlformats.org/officeDocument/2006/relationships/image" Target="../media/image28.png"/><Relationship Id="rId7" Type="http://schemas.openxmlformats.org/officeDocument/2006/relationships/image" Target="../media/image33.jpeg"/><Relationship Id="rId8"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eg"/><Relationship Id="rId4" Type="http://schemas.microsoft.com/office/2007/relationships/hdphoto" Target="../media/hdphoto10.wdp"/><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3.jpeg"/><Relationship Id="rId8"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image" Target="../media/image41.png"/><Relationship Id="rId12" Type="http://schemas.openxmlformats.org/officeDocument/2006/relationships/image" Target="../media/image42.jpeg"/><Relationship Id="rId13" Type="http://schemas.openxmlformats.org/officeDocument/2006/relationships/image" Target="../media/image43.png"/><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image" Target="../media/image40.png"/></Relationships>
</file>

<file path=ppt/slides/_rels/slide21.xml.rels><?xml version="1.0" encoding="UTF-8" standalone="yes"?>
<Relationships xmlns="http://schemas.openxmlformats.org/package/2006/relationships"><Relationship Id="rId20" Type="http://schemas.openxmlformats.org/officeDocument/2006/relationships/image" Target="../media/image47.png"/><Relationship Id="rId21" Type="http://schemas.microsoft.com/office/2007/relationships/hdphoto" Target="../media/hdphoto13.wdp"/><Relationship Id="rId22" Type="http://schemas.openxmlformats.org/officeDocument/2006/relationships/image" Target="../media/image48.png"/><Relationship Id="rId23" Type="http://schemas.microsoft.com/office/2007/relationships/hdphoto" Target="../media/hdphoto14.wdp"/><Relationship Id="rId24" Type="http://schemas.openxmlformats.org/officeDocument/2006/relationships/image" Target="../media/image49.png"/><Relationship Id="rId25" Type="http://schemas.microsoft.com/office/2007/relationships/hdphoto" Target="../media/hdphoto15.wdp"/><Relationship Id="rId26" Type="http://schemas.openxmlformats.org/officeDocument/2006/relationships/image" Target="../media/image50.jpeg"/><Relationship Id="rId27" Type="http://schemas.microsoft.com/office/2007/relationships/hdphoto" Target="../media/hdphoto16.wdp"/><Relationship Id="rId28" Type="http://schemas.openxmlformats.org/officeDocument/2006/relationships/image" Target="../media/image51.jpeg"/><Relationship Id="rId29" Type="http://schemas.microsoft.com/office/2007/relationships/hdphoto" Target="../media/hdphoto17.wdp"/><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44.png"/><Relationship Id="rId5" Type="http://schemas.openxmlformats.org/officeDocument/2006/relationships/image" Target="../media/image6.jpeg"/><Relationship Id="rId30" Type="http://schemas.openxmlformats.org/officeDocument/2006/relationships/image" Target="../media/image52.png"/><Relationship Id="rId31" Type="http://schemas.microsoft.com/office/2007/relationships/hdphoto" Target="../media/hdphoto18.wdp"/><Relationship Id="rId32" Type="http://schemas.microsoft.com/office/2007/relationships/hdphoto" Target="../media/hdphoto19.wdp"/><Relationship Id="rId9" Type="http://schemas.openxmlformats.org/officeDocument/2006/relationships/image" Target="../media/image46.jpeg"/><Relationship Id="rId6" Type="http://schemas.openxmlformats.org/officeDocument/2006/relationships/image" Target="../media/image8.gif"/><Relationship Id="rId7" Type="http://schemas.openxmlformats.org/officeDocument/2006/relationships/image" Target="../media/image45.gif"/><Relationship Id="rId8" Type="http://schemas.openxmlformats.org/officeDocument/2006/relationships/image" Target="../media/image34.png"/><Relationship Id="rId33" Type="http://schemas.openxmlformats.org/officeDocument/2006/relationships/image" Target="../media/image53.png"/><Relationship Id="rId34" Type="http://schemas.microsoft.com/office/2007/relationships/hdphoto" Target="../media/hdphoto20.wdp"/><Relationship Id="rId35" Type="http://schemas.microsoft.com/office/2007/relationships/hdphoto" Target="../media/hdphoto21.wdp"/><Relationship Id="rId36" Type="http://schemas.microsoft.com/office/2007/relationships/hdphoto" Target="../media/hdphoto22.wdp"/><Relationship Id="rId10" Type="http://schemas.microsoft.com/office/2007/relationships/hdphoto" Target="../media/hdphoto11.wdp"/><Relationship Id="rId11" Type="http://schemas.openxmlformats.org/officeDocument/2006/relationships/image" Target="../media/image36.png"/><Relationship Id="rId12" Type="http://schemas.openxmlformats.org/officeDocument/2006/relationships/image" Target="../media/image37.png"/><Relationship Id="rId13" Type="http://schemas.openxmlformats.org/officeDocument/2006/relationships/image" Target="../media/image38.png"/><Relationship Id="rId14" Type="http://schemas.openxmlformats.org/officeDocument/2006/relationships/image" Target="../media/image39.png"/><Relationship Id="rId15" Type="http://schemas.openxmlformats.org/officeDocument/2006/relationships/image" Target="../media/image40.png"/><Relationship Id="rId16" Type="http://schemas.openxmlformats.org/officeDocument/2006/relationships/image" Target="../media/image41.png"/><Relationship Id="rId17" Type="http://schemas.openxmlformats.org/officeDocument/2006/relationships/image" Target="../media/image42.jpeg"/><Relationship Id="rId18" Type="http://schemas.openxmlformats.org/officeDocument/2006/relationships/image" Target="../media/image43.png"/><Relationship Id="rId19" Type="http://schemas.microsoft.com/office/2007/relationships/hdphoto" Target="../media/hdphoto12.wdp"/><Relationship Id="rId37" Type="http://schemas.openxmlformats.org/officeDocument/2006/relationships/image" Target="../media/image54.png"/><Relationship Id="rId38" Type="http://schemas.openxmlformats.org/officeDocument/2006/relationships/image" Target="../media/image55.jpeg"/><Relationship Id="rId39" Type="http://schemas.openxmlformats.org/officeDocument/2006/relationships/image" Target="../media/image56.png"/><Relationship Id="rId40" Type="http://schemas.microsoft.com/office/2007/relationships/hdphoto" Target="../media/hdphoto2.wdp"/></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5.png"/><Relationship Id="rId5" Type="http://schemas.microsoft.com/office/2007/relationships/hdphoto" Target="../media/hdphoto2.wdp"/><Relationship Id="rId6" Type="http://schemas.microsoft.com/office/2007/relationships/hdphoto" Target="../media/hdphoto3.wdp"/><Relationship Id="rId7" Type="http://schemas.openxmlformats.org/officeDocument/2006/relationships/image" Target="../media/image6.jpeg"/><Relationship Id="rId8" Type="http://schemas.openxmlformats.org/officeDocument/2006/relationships/image" Target="../media/image9.png"/><Relationship Id="rId9"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5" Type="http://schemas.openxmlformats.org/officeDocument/2006/relationships/image" Target="../media/image7.png"/><Relationship Id="rId6" Type="http://schemas.openxmlformats.org/officeDocument/2006/relationships/image" Target="../media/image8.gif"/><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58.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0.png"/><Relationship Id="rId5" Type="http://schemas.openxmlformats.org/officeDocument/2006/relationships/image" Target="../media/image61.jpeg"/><Relationship Id="rId6" Type="http://schemas.openxmlformats.org/officeDocument/2006/relationships/image" Target="../media/image62.png"/><Relationship Id="rId7" Type="http://schemas.openxmlformats.org/officeDocument/2006/relationships/image" Target="../media/image63.png"/><Relationship Id="rId8" Type="http://schemas.openxmlformats.org/officeDocument/2006/relationships/image" Target="../media/image64.png"/><Relationship Id="rId9" Type="http://schemas.openxmlformats.org/officeDocument/2006/relationships/image" Target="../media/image65.png"/><Relationship Id="rId10" Type="http://schemas.openxmlformats.org/officeDocument/2006/relationships/image" Target="../media/image66.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txBox="1">
            <a:spLocks/>
          </p:cNvSpPr>
          <p:nvPr/>
        </p:nvSpPr>
        <p:spPr>
          <a:xfrm>
            <a:off x="1547664" y="3573016"/>
            <a:ext cx="6500826" cy="928694"/>
          </a:xfrm>
          <a:prstGeom prst="rect">
            <a:avLst/>
          </a:prstGeom>
          <a:noFill/>
          <a:effectLst>
            <a:outerShdw blurRad="50800" dist="50800" dir="5400000" sx="34000" sy="34000" algn="ctr" rotWithShape="0">
              <a:srgbClr val="000000">
                <a:alpha val="43137"/>
              </a:srgbClr>
            </a:outerShdw>
          </a:effectLst>
        </p:spPr>
        <p:txBody>
          <a:bodyPr vert="horz" anchor="b">
            <a:noAutofit/>
            <a:scene3d>
              <a:camera prst="orthographicFront"/>
              <a:lightRig rig="threePt" dir="t"/>
            </a:scene3d>
            <a:sp3d extrusionH="57150">
              <a:bevelT w="215900" h="19050" prst="riblet"/>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it-IT" sz="9600" b="1" i="0" u="none" strike="noStrike" kern="1200" cap="none" spc="0" normalizeH="0" baseline="0" noProof="0" dirty="0" smtClean="0">
                <a:ln w="17780" cmpd="sng">
                  <a:noFill/>
                  <a:prstDash val="solid"/>
                  <a:miter lim="800000"/>
                </a:ln>
                <a:solidFill>
                  <a:schemeClr val="accent2">
                    <a:lumMod val="50000"/>
                  </a:schemeClr>
                </a:solidFill>
                <a:effectLst/>
                <a:uLnTx/>
                <a:uFillTx/>
                <a:latin typeface="Arial Black"/>
                <a:ea typeface="DejaVu Sans" pitchFamily="34" charset="2"/>
                <a:cs typeface="Arial Black"/>
              </a:rPr>
              <a:t>H</a:t>
            </a:r>
            <a:r>
              <a:rPr kumimoji="0" lang="it-IT" sz="6000" b="1" i="0" u="none" strike="noStrike" kern="1200" cap="none" spc="0" normalizeH="0" baseline="0" noProof="0" dirty="0" smtClean="0">
                <a:ln w="17780" cmpd="sng">
                  <a:noFill/>
                  <a:prstDash val="solid"/>
                  <a:miter lim="800000"/>
                </a:ln>
                <a:solidFill>
                  <a:schemeClr val="accent2">
                    <a:lumMod val="50000"/>
                  </a:schemeClr>
                </a:solidFill>
                <a:effectLst/>
                <a:uLnTx/>
                <a:uFillTx/>
                <a:latin typeface="Arial Black"/>
                <a:ea typeface="DejaVu Sans" pitchFamily="34" charset="2"/>
                <a:cs typeface="Arial Black"/>
              </a:rPr>
              <a:t>OMEWORK</a:t>
            </a:r>
            <a:endParaRPr kumimoji="0" lang="it-IT" sz="6000" b="1" i="0" u="none" strike="noStrike" kern="1200" cap="none" spc="0" normalizeH="0" baseline="0" noProof="0" dirty="0">
              <a:ln w="17780" cmpd="sng">
                <a:noFill/>
                <a:prstDash val="solid"/>
                <a:miter lim="800000"/>
              </a:ln>
              <a:solidFill>
                <a:schemeClr val="accent2">
                  <a:lumMod val="50000"/>
                </a:schemeClr>
              </a:solidFill>
              <a:effectLst/>
              <a:uLnTx/>
              <a:uFillTx/>
              <a:latin typeface="Arial Black"/>
              <a:ea typeface="DejaVu Sans" pitchFamily="34" charset="2"/>
              <a:cs typeface="Arial Black"/>
            </a:endParaRPr>
          </a:p>
        </p:txBody>
      </p:sp>
      <p:sp>
        <p:nvSpPr>
          <p:cNvPr id="7" name="Titolo 1"/>
          <p:cNvSpPr txBox="1">
            <a:spLocks/>
          </p:cNvSpPr>
          <p:nvPr/>
        </p:nvSpPr>
        <p:spPr>
          <a:xfrm>
            <a:off x="1599566" y="1880828"/>
            <a:ext cx="6500826" cy="928694"/>
          </a:xfrm>
          <a:prstGeom prst="rect">
            <a:avLst/>
          </a:prstGeom>
          <a:noFill/>
          <a:effectLst>
            <a:outerShdw blurRad="50800" dist="50800" dir="5400000" sx="34000" sy="34000" algn="ctr" rotWithShape="0">
              <a:srgbClr val="000000">
                <a:alpha val="43137"/>
              </a:srgbClr>
            </a:outerShdw>
          </a:effectLst>
        </p:spPr>
        <p:txBody>
          <a:bodyPr vert="horz" anchor="t">
            <a:noAutofit/>
            <a:scene3d>
              <a:camera prst="orthographicFront"/>
              <a:lightRig rig="threePt" dir="t"/>
            </a:scene3d>
            <a:sp3d extrusionH="57150">
              <a:bevelT w="215900" h="19050" prst="riblet"/>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it-IT" sz="9600" i="0" u="none" strike="noStrike" kern="1200" cap="all" spc="0" normalizeH="0" baseline="0" noProof="0" dirty="0" smtClean="0">
                <a:ln w="17780" cmpd="sng">
                  <a:noFill/>
                  <a:prstDash val="solid"/>
                  <a:miter lim="800000"/>
                </a:ln>
                <a:solidFill>
                  <a:schemeClr val="bg1">
                    <a:lumMod val="50000"/>
                  </a:schemeClr>
                </a:solidFill>
                <a:effectLst/>
                <a:uLnTx/>
                <a:uFillTx/>
                <a:latin typeface="Arial Black"/>
                <a:ea typeface="DejaVu Sans" pitchFamily="34" charset="2"/>
                <a:cs typeface="Arial Black"/>
              </a:rPr>
              <a:t>P</a:t>
            </a:r>
            <a:r>
              <a:rPr kumimoji="0" lang="it-IT" sz="6000" i="0" u="none" strike="noStrike" kern="1200" cap="all" spc="0" normalizeH="0" baseline="0" noProof="0" dirty="0" smtClean="0">
                <a:ln w="17780" cmpd="sng">
                  <a:noFill/>
                  <a:prstDash val="solid"/>
                  <a:miter lim="800000"/>
                </a:ln>
                <a:solidFill>
                  <a:schemeClr val="bg1">
                    <a:lumMod val="50000"/>
                  </a:schemeClr>
                </a:solidFill>
                <a:effectLst/>
                <a:uLnTx/>
                <a:uFillTx/>
                <a:latin typeface="Arial Black"/>
                <a:ea typeface="DejaVu Sans" pitchFamily="34" charset="2"/>
                <a:cs typeface="Arial Black"/>
              </a:rPr>
              <a:t>roject</a:t>
            </a:r>
            <a:endParaRPr kumimoji="0" lang="it-IT" sz="6000" i="0" u="none" strike="noStrike" kern="1200" cap="all" spc="0" normalizeH="0" baseline="0" noProof="0" dirty="0">
              <a:ln w="17780" cmpd="sng">
                <a:noFill/>
                <a:prstDash val="solid"/>
                <a:miter lim="800000"/>
              </a:ln>
              <a:solidFill>
                <a:schemeClr val="bg1">
                  <a:lumMod val="50000"/>
                </a:schemeClr>
              </a:solidFill>
              <a:effectLst/>
              <a:uLnTx/>
              <a:uFillTx/>
              <a:latin typeface="Arial Black"/>
              <a:ea typeface="DejaVu Sans" pitchFamily="34" charset="2"/>
              <a:cs typeface="Arial Black"/>
            </a:endParaRPr>
          </a:p>
        </p:txBody>
      </p:sp>
      <p:sp>
        <p:nvSpPr>
          <p:cNvPr id="8" name="Titolo 1"/>
          <p:cNvSpPr txBox="1">
            <a:spLocks/>
          </p:cNvSpPr>
          <p:nvPr/>
        </p:nvSpPr>
        <p:spPr>
          <a:xfrm>
            <a:off x="1527558" y="800708"/>
            <a:ext cx="6500826" cy="928694"/>
          </a:xfrm>
          <a:prstGeom prst="rect">
            <a:avLst/>
          </a:prstGeom>
          <a:noFill/>
          <a:effectLst>
            <a:outerShdw blurRad="50800" dist="50800" dir="5400000" sx="34000" sy="34000" algn="ctr" rotWithShape="0">
              <a:srgbClr val="000000">
                <a:alpha val="43137"/>
              </a:srgbClr>
            </a:outerShdw>
          </a:effectLst>
        </p:spPr>
        <p:txBody>
          <a:bodyPr vert="horz" anchor="t">
            <a:noAutofit/>
            <a:scene3d>
              <a:camera prst="orthographicFront"/>
              <a:lightRig rig="threePt" dir="t"/>
            </a:scene3d>
            <a:sp3d extrusionH="57150">
              <a:bevelT w="254000" h="38100" prst="riblet"/>
            </a:sp3d>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it-IT" sz="9600" i="0" u="none" strike="noStrike" kern="1200" cap="all" spc="0" normalizeH="0" baseline="0" noProof="0" dirty="0" err="1" smtClean="0">
                <a:ln w="17780" cmpd="sng">
                  <a:noFill/>
                  <a:prstDash val="solid"/>
                  <a:miter lim="800000"/>
                </a:ln>
                <a:gradFill rotWithShape="1">
                  <a:gsLst>
                    <a:gs pos="0">
                      <a:srgbClr val="131313"/>
                    </a:gs>
                    <a:gs pos="49000">
                      <a:schemeClr val="tx1"/>
                    </a:gs>
                  </a:gsLst>
                  <a:lin ang="5400000"/>
                </a:gradFill>
                <a:effectLst/>
                <a:uLnTx/>
                <a:uFillTx/>
                <a:latin typeface="Arial Black"/>
                <a:ea typeface="DejaVu Sans" pitchFamily="34" charset="2"/>
                <a:cs typeface="Arial Black"/>
              </a:rPr>
              <a:t>M</a:t>
            </a:r>
            <a:r>
              <a:rPr kumimoji="0" lang="it-IT" sz="6000" i="0" u="none" strike="noStrike" kern="1200" cap="all" spc="0" normalizeH="0" baseline="0" noProof="0" dirty="0" err="1" smtClean="0">
                <a:ln w="17780" cmpd="sng">
                  <a:noFill/>
                  <a:prstDash val="solid"/>
                  <a:miter lim="800000"/>
                </a:ln>
                <a:gradFill rotWithShape="1">
                  <a:gsLst>
                    <a:gs pos="0">
                      <a:srgbClr val="131313"/>
                    </a:gs>
                    <a:gs pos="49000">
                      <a:schemeClr val="tx1"/>
                    </a:gs>
                  </a:gsLst>
                  <a:lin ang="5400000"/>
                </a:gradFill>
                <a:effectLst/>
                <a:uLnTx/>
                <a:uFillTx/>
                <a:latin typeface="Arial Black"/>
                <a:ea typeface="DejaVu Sans" pitchFamily="34" charset="2"/>
                <a:cs typeface="Arial Black"/>
              </a:rPr>
              <a:t>anage</a:t>
            </a:r>
            <a:endParaRPr kumimoji="0" lang="it-IT" sz="6000" i="0" u="none" strike="noStrike" kern="1200" cap="all" spc="0" normalizeH="0" baseline="0" noProof="0" dirty="0">
              <a:ln w="17780" cmpd="sng">
                <a:noFill/>
                <a:prstDash val="solid"/>
                <a:miter lim="800000"/>
              </a:ln>
              <a:gradFill rotWithShape="1">
                <a:gsLst>
                  <a:gs pos="0">
                    <a:srgbClr val="131313"/>
                  </a:gs>
                  <a:gs pos="49000">
                    <a:schemeClr val="tx1"/>
                  </a:gs>
                </a:gsLst>
                <a:lin ang="5400000"/>
              </a:gradFill>
              <a:effectLst/>
              <a:uLnTx/>
              <a:uFillTx/>
              <a:latin typeface="Arial Black"/>
              <a:ea typeface="DejaVu Sans" pitchFamily="34" charset="2"/>
              <a:cs typeface="Arial Black"/>
            </a:endParaRPr>
          </a:p>
        </p:txBody>
      </p:sp>
      <p:sp>
        <p:nvSpPr>
          <p:cNvPr id="2" name="Title 1"/>
          <p:cNvSpPr>
            <a:spLocks noGrp="1"/>
          </p:cNvSpPr>
          <p:nvPr>
            <p:ph type="title"/>
          </p:nvPr>
        </p:nvSpPr>
        <p:spPr>
          <a:xfrm>
            <a:off x="611560" y="-1035496"/>
            <a:ext cx="8229600" cy="1143000"/>
          </a:xfrm>
        </p:spPr>
        <p:txBody>
          <a:bodyPr/>
          <a:lstStyle/>
          <a:p>
            <a:r>
              <a:rPr lang="en-US" dirty="0" smtClean="0"/>
              <a:t>Slide </a:t>
            </a:r>
            <a:r>
              <a:rPr lang="en-US" dirty="0" err="1" smtClean="0"/>
              <a:t>Iniziale</a:t>
            </a:r>
            <a:endParaRPr lang="en-US" dirty="0"/>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Struttura Modulare</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ackgroundRemoval t="0" b="96868" l="0" r="99700"/>
                    </a14:imgEffect>
                  </a14:imgLayer>
                </a14:imgProps>
              </a:ext>
              <a:ext uri="{28A0092B-C50C-407E-A947-70E740481C1C}">
                <a14:useLocalDpi xmlns:a14="http://schemas.microsoft.com/office/drawing/2010/main" val="0"/>
              </a:ext>
            </a:extLst>
          </a:blip>
          <a:stretch>
            <a:fillRect/>
          </a:stretch>
        </p:blipFill>
        <p:spPr>
          <a:xfrm>
            <a:off x="5004048" y="1303469"/>
            <a:ext cx="3780420" cy="5437899"/>
          </a:xfrm>
          <a:prstGeom prst="rect">
            <a:avLst/>
          </a:prstGeom>
        </p:spPr>
      </p:pic>
      <p:pic>
        <p:nvPicPr>
          <p:cNvPr id="5" name="Picture 4"/>
          <p:cNvPicPr>
            <a:picLocks noChangeAspect="1"/>
          </p:cNvPicPr>
          <p:nvPr/>
        </p:nvPicPr>
        <p:blipFill>
          <a:blip r:embed="rId5"/>
          <a:stretch>
            <a:fillRect/>
          </a:stretch>
        </p:blipFill>
        <p:spPr>
          <a:xfrm>
            <a:off x="575556" y="2420888"/>
            <a:ext cx="4367145" cy="2827477"/>
          </a:xfrm>
          <a:prstGeom prst="rect">
            <a:avLst/>
          </a:prstGeom>
        </p:spPr>
      </p:pic>
      <p:pic>
        <p:nvPicPr>
          <p:cNvPr id="9" name="Picture 13"/>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0" y="0"/>
            <a:ext cx="9201150" cy="1800225"/>
          </a:xfrm>
          <a:prstGeom prst="rect">
            <a:avLst/>
          </a:prstGeom>
          <a:noFill/>
          <a:ln w="9525">
            <a:noFill/>
            <a:miter lim="800000"/>
            <a:headEnd/>
            <a:tailEnd/>
          </a:ln>
          <a:effectLst/>
        </p:spPr>
      </p:pic>
      <p:sp>
        <p:nvSpPr>
          <p:cNvPr id="6" name="Title 5"/>
          <p:cNvSpPr>
            <a:spLocks noGrp="1"/>
          </p:cNvSpPr>
          <p:nvPr>
            <p:ph type="title" idx="4294967295"/>
          </p:nvPr>
        </p:nvSpPr>
        <p:spPr>
          <a:xfrm>
            <a:off x="431540" y="-1136352"/>
            <a:ext cx="8229600" cy="1143000"/>
          </a:xfrm>
        </p:spPr>
        <p:txBody>
          <a:bodyPr/>
          <a:lstStyle/>
          <a:p>
            <a:r>
              <a:rPr lang="en-US" dirty="0" smtClean="0"/>
              <a:t>[R]</a:t>
            </a:r>
            <a:r>
              <a:rPr lang="en-US" dirty="0" err="1" smtClean="0"/>
              <a:t>Sturttura</a:t>
            </a:r>
            <a:r>
              <a:rPr lang="en-US" dirty="0" smtClean="0"/>
              <a:t> </a:t>
            </a:r>
            <a:r>
              <a:rPr lang="en-US" dirty="0" err="1" smtClean="0"/>
              <a:t>Modulare</a:t>
            </a:r>
            <a:endParaRPr lang="en-US" dirty="0"/>
          </a:p>
        </p:txBody>
      </p:sp>
      <p:sp>
        <p:nvSpPr>
          <p:cNvPr id="7" name="Footer Placeholder 6"/>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95780668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Disaccoppiamento</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5" name="Picture 4"/>
          <p:cNvPicPr>
            <a:picLocks noChangeAspect="1"/>
          </p:cNvPicPr>
          <p:nvPr/>
        </p:nvPicPr>
        <p:blipFill>
          <a:blip r:embed="rId3"/>
          <a:stretch>
            <a:fillRect/>
          </a:stretch>
        </p:blipFill>
        <p:spPr>
          <a:xfrm>
            <a:off x="2087724" y="1520788"/>
            <a:ext cx="5724636" cy="4708454"/>
          </a:xfrm>
          <a:prstGeom prst="rect">
            <a:avLst/>
          </a:prstGeom>
        </p:spPr>
      </p:pic>
      <p:pic>
        <p:nvPicPr>
          <p:cNvPr id="8" name="Picture 1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0" y="0"/>
            <a:ext cx="9201150" cy="1800225"/>
          </a:xfrm>
          <a:prstGeom prst="rect">
            <a:avLst/>
          </a:prstGeom>
          <a:noFill/>
          <a:ln w="9525">
            <a:noFill/>
            <a:miter lim="800000"/>
            <a:headEnd/>
            <a:tailEnd/>
          </a:ln>
          <a:effectLst/>
        </p:spPr>
      </p:pic>
      <p:sp>
        <p:nvSpPr>
          <p:cNvPr id="4" name="Title 3"/>
          <p:cNvSpPr>
            <a:spLocks noGrp="1"/>
          </p:cNvSpPr>
          <p:nvPr>
            <p:ph type="title" idx="4294967295"/>
          </p:nvPr>
        </p:nvSpPr>
        <p:spPr>
          <a:xfrm>
            <a:off x="1007604" y="-999492"/>
            <a:ext cx="8229600" cy="1143000"/>
          </a:xfrm>
        </p:spPr>
        <p:txBody>
          <a:bodyPr/>
          <a:lstStyle/>
          <a:p>
            <a:r>
              <a:rPr lang="en-US" dirty="0" smtClean="0"/>
              <a:t>[R]DTO</a:t>
            </a:r>
            <a:endParaRPr lang="en-US" dirty="0"/>
          </a:p>
        </p:txBody>
      </p:sp>
      <p:sp>
        <p:nvSpPr>
          <p:cNvPr id="6" name="Left Brace 5"/>
          <p:cNvSpPr/>
          <p:nvPr/>
        </p:nvSpPr>
        <p:spPr>
          <a:xfrm>
            <a:off x="1583668" y="1880828"/>
            <a:ext cx="360040" cy="1908212"/>
          </a:xfrm>
          <a:prstGeom prst="leftBrace">
            <a:avLst>
              <a:gd name="adj1" fmla="val 117682"/>
              <a:gd name="adj2" fmla="val 50000"/>
            </a:avLst>
          </a:prstGeom>
          <a:ln w="38100" cmpd="sng"/>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1" name="Left Brace 10"/>
          <p:cNvSpPr/>
          <p:nvPr/>
        </p:nvSpPr>
        <p:spPr>
          <a:xfrm>
            <a:off x="1583668" y="4185084"/>
            <a:ext cx="360040" cy="1656184"/>
          </a:xfrm>
          <a:prstGeom prst="leftBrace">
            <a:avLst>
              <a:gd name="adj1" fmla="val 117682"/>
              <a:gd name="adj2" fmla="val 50000"/>
            </a:avLst>
          </a:prstGeom>
          <a:ln w="38100" cmpd="sng"/>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 name="TextBox 8"/>
          <p:cNvSpPr txBox="1"/>
          <p:nvPr/>
        </p:nvSpPr>
        <p:spPr>
          <a:xfrm>
            <a:off x="287524" y="2348880"/>
            <a:ext cx="1224136" cy="923330"/>
          </a:xfrm>
          <a:prstGeom prst="rect">
            <a:avLst/>
          </a:prstGeom>
          <a:noFill/>
        </p:spPr>
        <p:txBody>
          <a:bodyPr wrap="square" rtlCol="0">
            <a:spAutoFit/>
          </a:bodyPr>
          <a:lstStyle/>
          <a:p>
            <a:r>
              <a:rPr lang="en-US" dirty="0" err="1" smtClean="0"/>
              <a:t>Richiesta</a:t>
            </a:r>
            <a:r>
              <a:rPr lang="en-US" dirty="0" smtClean="0"/>
              <a:t> </a:t>
            </a:r>
            <a:r>
              <a:rPr lang="en-US" dirty="0" err="1" smtClean="0"/>
              <a:t>IdDTO</a:t>
            </a:r>
            <a:r>
              <a:rPr lang="en-US" dirty="0" smtClean="0"/>
              <a:t> </a:t>
            </a:r>
            <a:r>
              <a:rPr lang="en-US" dirty="0" err="1" smtClean="0"/>
              <a:t>dei</a:t>
            </a:r>
            <a:r>
              <a:rPr lang="en-US" dirty="0" smtClean="0"/>
              <a:t> </a:t>
            </a:r>
            <a:r>
              <a:rPr lang="en-US" dirty="0" err="1" smtClean="0"/>
              <a:t>progetti</a:t>
            </a:r>
            <a:endParaRPr lang="en-US" dirty="0"/>
          </a:p>
        </p:txBody>
      </p:sp>
      <p:sp>
        <p:nvSpPr>
          <p:cNvPr id="13" name="TextBox 12"/>
          <p:cNvSpPr txBox="1"/>
          <p:nvPr/>
        </p:nvSpPr>
        <p:spPr>
          <a:xfrm>
            <a:off x="287524" y="4473116"/>
            <a:ext cx="1224136" cy="923330"/>
          </a:xfrm>
          <a:prstGeom prst="rect">
            <a:avLst/>
          </a:prstGeom>
          <a:noFill/>
        </p:spPr>
        <p:txBody>
          <a:bodyPr wrap="square" rtlCol="0">
            <a:spAutoFit/>
          </a:bodyPr>
          <a:lstStyle/>
          <a:p>
            <a:r>
              <a:rPr lang="en-US" dirty="0" err="1" smtClean="0"/>
              <a:t>Richiesta</a:t>
            </a:r>
            <a:r>
              <a:rPr lang="en-US" dirty="0" smtClean="0"/>
              <a:t> DTO </a:t>
            </a:r>
            <a:r>
              <a:rPr lang="en-US" dirty="0" err="1" smtClean="0"/>
              <a:t>dei</a:t>
            </a:r>
            <a:r>
              <a:rPr lang="en-US" dirty="0" smtClean="0"/>
              <a:t> </a:t>
            </a:r>
            <a:r>
              <a:rPr lang="en-US" dirty="0" err="1" smtClean="0"/>
              <a:t>progetti</a:t>
            </a:r>
            <a:endParaRPr lang="en-US" dirty="0"/>
          </a:p>
        </p:txBody>
      </p:sp>
      <p:sp>
        <p:nvSpPr>
          <p:cNvPr id="14" name="Left Brace 13"/>
          <p:cNvSpPr/>
          <p:nvPr/>
        </p:nvSpPr>
        <p:spPr>
          <a:xfrm rot="10800000">
            <a:off x="5580112" y="5049180"/>
            <a:ext cx="108012" cy="324036"/>
          </a:xfrm>
          <a:prstGeom prst="leftBrace">
            <a:avLst>
              <a:gd name="adj1" fmla="val 117682"/>
              <a:gd name="adj2" fmla="val 50000"/>
            </a:avLst>
          </a:prstGeom>
          <a:ln w="38100" cmpd="sng"/>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5" name="TextBox 14"/>
          <p:cNvSpPr txBox="1"/>
          <p:nvPr/>
        </p:nvSpPr>
        <p:spPr>
          <a:xfrm>
            <a:off x="5724128" y="5013176"/>
            <a:ext cx="1539788" cy="369332"/>
          </a:xfrm>
          <a:prstGeom prst="rect">
            <a:avLst/>
          </a:prstGeom>
          <a:noFill/>
        </p:spPr>
        <p:txBody>
          <a:bodyPr wrap="square" rtlCol="0">
            <a:spAutoFit/>
          </a:bodyPr>
          <a:lstStyle/>
          <a:p>
            <a:r>
              <a:rPr lang="en-US" dirty="0" err="1" smtClean="0"/>
              <a:t>Calcolo</a:t>
            </a:r>
            <a:r>
              <a:rPr lang="en-US" dirty="0" smtClean="0"/>
              <a:t> DTO</a:t>
            </a:r>
            <a:endParaRPr lang="en-US" dirty="0"/>
          </a:p>
        </p:txBody>
      </p:sp>
      <p:sp>
        <p:nvSpPr>
          <p:cNvPr id="12" name="Footer Placeholder 11"/>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91164891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p:cNvPicPr>
            <a:picLocks noChangeAspect="1" noChangeArrowheads="1"/>
          </p:cNvPicPr>
          <p:nvPr/>
        </p:nvPicPr>
        <p:blipFill>
          <a:blip r:embed="rId3"/>
          <a:srcRect l="1500" t="1019" r="2499" b="39810"/>
          <a:stretch>
            <a:fillRect/>
          </a:stretch>
        </p:blipFill>
        <p:spPr bwMode="auto">
          <a:xfrm>
            <a:off x="157944" y="2096852"/>
            <a:ext cx="2901888" cy="2632844"/>
          </a:xfrm>
          <a:prstGeom prst="rect">
            <a:avLst/>
          </a:prstGeom>
          <a:noFill/>
          <a:ln w="9525">
            <a:noFill/>
            <a:miter lim="800000"/>
            <a:headEnd/>
            <a:tailEnd/>
          </a:ln>
          <a:effectLst/>
        </p:spPr>
      </p:pic>
      <p:pic>
        <p:nvPicPr>
          <p:cNvPr id="13318"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863588" y="285728"/>
            <a:ext cx="8064388"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Facilitá</a:t>
            </a: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 d'uso</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cxnSp>
        <p:nvCxnSpPr>
          <p:cNvPr id="21" name="Connettore 1 115"/>
          <p:cNvCxnSpPr/>
          <p:nvPr/>
        </p:nvCxnSpPr>
        <p:spPr>
          <a:xfrm>
            <a:off x="3311860" y="1484784"/>
            <a:ext cx="0" cy="4608512"/>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7504" y="4689140"/>
            <a:ext cx="3060340" cy="523220"/>
          </a:xfrm>
          <a:prstGeom prst="rect">
            <a:avLst/>
          </a:prstGeom>
          <a:noFill/>
        </p:spPr>
        <p:txBody>
          <a:bodyPr wrap="square" rtlCol="0">
            <a:spAutoFit/>
          </a:bodyPr>
          <a:lstStyle/>
          <a:p>
            <a:pPr algn="ctr"/>
            <a:r>
              <a:rPr lang="en-US" sz="1400" dirty="0" err="1" smtClean="0"/>
              <a:t>L</a:t>
            </a:r>
            <a:r>
              <a:rPr lang="en-US" sz="1400" dirty="0" err="1" smtClean="0"/>
              <a:t>’utente</a:t>
            </a:r>
            <a:r>
              <a:rPr lang="en-US" sz="1400" dirty="0" smtClean="0"/>
              <a:t> non </a:t>
            </a:r>
            <a:r>
              <a:rPr lang="en-US" sz="1400" dirty="0" err="1" smtClean="0"/>
              <a:t>si</a:t>
            </a:r>
            <a:r>
              <a:rPr lang="en-US" sz="1400" dirty="0" smtClean="0"/>
              <a:t> </a:t>
            </a:r>
            <a:r>
              <a:rPr lang="en-US" sz="1400" dirty="0" err="1" smtClean="0"/>
              <a:t>perde</a:t>
            </a:r>
            <a:r>
              <a:rPr lang="en-US" sz="1400" dirty="0" smtClean="0"/>
              <a:t> in </a:t>
            </a:r>
            <a:r>
              <a:rPr lang="en-US" sz="1400" dirty="0" err="1" smtClean="0"/>
              <a:t>dedali</a:t>
            </a:r>
            <a:r>
              <a:rPr lang="en-US" sz="1400" dirty="0" smtClean="0"/>
              <a:t> di </a:t>
            </a:r>
            <a:r>
              <a:rPr lang="en-US" sz="1400" dirty="0" err="1" smtClean="0"/>
              <a:t>menú</a:t>
            </a:r>
            <a:r>
              <a:rPr lang="en-US" sz="1400" dirty="0" smtClean="0"/>
              <a:t> e </a:t>
            </a:r>
            <a:r>
              <a:rPr lang="en-US" sz="1400" dirty="0" err="1" smtClean="0"/>
              <a:t>sottomenú</a:t>
            </a:r>
            <a:endParaRPr lang="en-US" sz="1400" dirty="0"/>
          </a:p>
        </p:txBody>
      </p:sp>
      <p:pic>
        <p:nvPicPr>
          <p:cNvPr id="26" name="Picture 25"/>
          <p:cNvPicPr>
            <a:picLocks noChangeAspect="1"/>
          </p:cNvPicPr>
          <p:nvPr/>
        </p:nvPicPr>
        <p:blipFill>
          <a:blip r:embed="rId5"/>
          <a:stretch>
            <a:fillRect/>
          </a:stretch>
        </p:blipFill>
        <p:spPr>
          <a:xfrm>
            <a:off x="3491880" y="1700807"/>
            <a:ext cx="5724636" cy="4393169"/>
          </a:xfrm>
          <a:prstGeom prst="rect">
            <a:avLst/>
          </a:prstGeom>
        </p:spPr>
      </p:pic>
      <p:sp>
        <p:nvSpPr>
          <p:cNvPr id="5" name="Title 4"/>
          <p:cNvSpPr>
            <a:spLocks noGrp="1"/>
          </p:cNvSpPr>
          <p:nvPr>
            <p:ph type="title" idx="4294967295"/>
          </p:nvPr>
        </p:nvSpPr>
        <p:spPr>
          <a:xfrm>
            <a:off x="1295636" y="-891480"/>
            <a:ext cx="8229600" cy="1143000"/>
          </a:xfrm>
        </p:spPr>
        <p:txBody>
          <a:bodyPr/>
          <a:lstStyle/>
          <a:p>
            <a:r>
              <a:rPr lang="en-US" dirty="0" smtClean="0"/>
              <a:t>[A]UX </a:t>
            </a:r>
            <a:r>
              <a:rPr lang="en-US" dirty="0" err="1" smtClean="0"/>
              <a:t>Facilit</a:t>
            </a:r>
            <a:r>
              <a:rPr lang="en-US" dirty="0" err="1" smtClean="0"/>
              <a:t>á</a:t>
            </a:r>
            <a:r>
              <a:rPr lang="en-US" dirty="0" smtClean="0"/>
              <a:t> </a:t>
            </a:r>
            <a:r>
              <a:rPr lang="en-US" dirty="0" err="1" smtClean="0"/>
              <a:t>Uso</a:t>
            </a:r>
            <a:endParaRPr lang="en-US" dirty="0"/>
          </a:p>
        </p:txBody>
      </p:sp>
      <p:sp>
        <p:nvSpPr>
          <p:cNvPr id="6" name="Footer Placeholder 5"/>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165186472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863588" y="285728"/>
            <a:ext cx="8064388"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Facilitá</a:t>
            </a: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 d'uso</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cxnSp>
        <p:nvCxnSpPr>
          <p:cNvPr id="17" name="Connettore 1 115"/>
          <p:cNvCxnSpPr/>
          <p:nvPr/>
        </p:nvCxnSpPr>
        <p:spPr>
          <a:xfrm>
            <a:off x="3347864" y="1484784"/>
            <a:ext cx="0" cy="4608512"/>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9" name="Picture 17"/>
          <p:cNvPicPr>
            <a:picLocks noChangeAspect="1" noChangeArrowheads="1"/>
          </p:cNvPicPr>
          <p:nvPr/>
        </p:nvPicPr>
        <p:blipFill>
          <a:blip r:embed="rId4"/>
          <a:srcRect b="39946"/>
          <a:stretch>
            <a:fillRect/>
          </a:stretch>
        </p:blipFill>
        <p:spPr bwMode="auto">
          <a:xfrm>
            <a:off x="107503" y="1988840"/>
            <a:ext cx="3028515" cy="2713552"/>
          </a:xfrm>
          <a:prstGeom prst="rect">
            <a:avLst/>
          </a:prstGeom>
          <a:noFill/>
          <a:ln w="9525">
            <a:noFill/>
            <a:miter lim="800000"/>
            <a:headEnd/>
            <a:tailEnd/>
          </a:ln>
          <a:effectLst/>
        </p:spPr>
      </p:pic>
      <p:sp>
        <p:nvSpPr>
          <p:cNvPr id="3" name="TextBox 2"/>
          <p:cNvSpPr txBox="1"/>
          <p:nvPr/>
        </p:nvSpPr>
        <p:spPr>
          <a:xfrm>
            <a:off x="107504" y="4689140"/>
            <a:ext cx="3060340" cy="523220"/>
          </a:xfrm>
          <a:prstGeom prst="rect">
            <a:avLst/>
          </a:prstGeom>
          <a:noFill/>
        </p:spPr>
        <p:txBody>
          <a:bodyPr wrap="square" rtlCol="0">
            <a:spAutoFit/>
          </a:bodyPr>
          <a:lstStyle/>
          <a:p>
            <a:pPr algn="ctr"/>
            <a:r>
              <a:rPr lang="en-US" sz="1400" dirty="0" smtClean="0"/>
              <a:t>I </a:t>
            </a:r>
            <a:r>
              <a:rPr lang="en-US" sz="1400" dirty="0" err="1" smtClean="0"/>
              <a:t>dati</a:t>
            </a:r>
            <a:r>
              <a:rPr lang="en-US" sz="1400" dirty="0" smtClean="0"/>
              <a:t> e le </a:t>
            </a:r>
            <a:r>
              <a:rPr lang="en-US" sz="1400" dirty="0" err="1" smtClean="0"/>
              <a:t>informazioni</a:t>
            </a:r>
            <a:r>
              <a:rPr lang="en-US" sz="1400" dirty="0" smtClean="0"/>
              <a:t> </a:t>
            </a:r>
            <a:r>
              <a:rPr lang="en-US" sz="1400" dirty="0" err="1" smtClean="0"/>
              <a:t>sono</a:t>
            </a:r>
            <a:r>
              <a:rPr lang="en-US" sz="1400" dirty="0" smtClean="0"/>
              <a:t> </a:t>
            </a:r>
            <a:r>
              <a:rPr lang="en-US" sz="1400" dirty="0" err="1" smtClean="0"/>
              <a:t>numerose</a:t>
            </a:r>
            <a:r>
              <a:rPr lang="en-US" sz="1400" dirty="0" smtClean="0"/>
              <a:t> ma </a:t>
            </a:r>
            <a:r>
              <a:rPr lang="en-US" sz="1400" dirty="0" err="1" smtClean="0"/>
              <a:t>strutturati</a:t>
            </a:r>
            <a:r>
              <a:rPr lang="en-US" sz="1400" dirty="0" smtClean="0"/>
              <a:t> e ordinate</a:t>
            </a:r>
            <a:endParaRPr lang="en-US" sz="1400" dirty="0"/>
          </a:p>
        </p:txBody>
      </p:sp>
      <p:pic>
        <p:nvPicPr>
          <p:cNvPr id="5" name="Picture 4"/>
          <p:cNvPicPr>
            <a:picLocks noChangeAspect="1"/>
          </p:cNvPicPr>
          <p:nvPr/>
        </p:nvPicPr>
        <p:blipFill>
          <a:blip r:embed="rId5"/>
          <a:stretch>
            <a:fillRect/>
          </a:stretch>
        </p:blipFill>
        <p:spPr>
          <a:xfrm>
            <a:off x="3635896" y="1952836"/>
            <a:ext cx="5148572" cy="3783803"/>
          </a:xfrm>
          <a:prstGeom prst="rect">
            <a:avLst/>
          </a:prstGeom>
        </p:spPr>
      </p:pic>
      <p:sp>
        <p:nvSpPr>
          <p:cNvPr id="6" name="Title 5"/>
          <p:cNvSpPr>
            <a:spLocks noGrp="1"/>
          </p:cNvSpPr>
          <p:nvPr>
            <p:ph type="title" idx="4294967295"/>
          </p:nvPr>
        </p:nvSpPr>
        <p:spPr>
          <a:xfrm>
            <a:off x="1151620" y="-891480"/>
            <a:ext cx="8229600" cy="1143000"/>
          </a:xfrm>
        </p:spPr>
        <p:txBody>
          <a:bodyPr/>
          <a:lstStyle/>
          <a:p>
            <a:r>
              <a:rPr lang="en-US" dirty="0" smtClean="0"/>
              <a:t>[A]Info </a:t>
            </a:r>
            <a:r>
              <a:rPr lang="en-US" dirty="0" err="1" smtClean="0"/>
              <a:t>Facilit</a:t>
            </a:r>
            <a:r>
              <a:rPr lang="en-US" dirty="0" err="1" smtClean="0"/>
              <a:t>á</a:t>
            </a:r>
            <a:r>
              <a:rPr lang="en-US" dirty="0" smtClean="0"/>
              <a:t> </a:t>
            </a:r>
            <a:r>
              <a:rPr lang="en-US" dirty="0" err="1" smtClean="0"/>
              <a:t>Uso</a:t>
            </a:r>
            <a:endParaRPr lang="en-US" dirty="0"/>
          </a:p>
        </p:txBody>
      </p:sp>
      <p:sp>
        <p:nvSpPr>
          <p:cNvPr id="7" name="Footer Placeholder 6"/>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104110121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 name="Table 53"/>
          <p:cNvGraphicFramePr>
            <a:graphicFrameLocks noGrp="1"/>
          </p:cNvGraphicFramePr>
          <p:nvPr>
            <p:extLst>
              <p:ext uri="{D42A27DB-BD31-4B8C-83A1-F6EECF244321}">
                <p14:modId xmlns:p14="http://schemas.microsoft.com/office/powerpoint/2010/main" val="291881744"/>
              </p:ext>
            </p:extLst>
          </p:nvPr>
        </p:nvGraphicFramePr>
        <p:xfrm>
          <a:off x="4319972" y="3897052"/>
          <a:ext cx="2194560" cy="587308"/>
        </p:xfrm>
        <a:graphic>
          <a:graphicData uri="http://schemas.openxmlformats.org/drawingml/2006/table">
            <a:tbl>
              <a:tblPr firstRow="1" bandRow="1">
                <a:tableStyleId>{10A1B5D5-9B99-4C35-A422-299274C87663}</a:tableStyleId>
              </a:tblPr>
              <a:tblGrid>
                <a:gridCol w="731520"/>
                <a:gridCol w="731520"/>
                <a:gridCol w="731520"/>
              </a:tblGrid>
              <a:tr h="587308">
                <a:tc>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pic>
        <p:nvPicPr>
          <p:cNvPr id="1331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1836204" y="285728"/>
            <a:ext cx="723629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it-IT" sz="4600" b="1" cap="small"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Flessibilitá</a:t>
            </a:r>
            <a:r>
              <a:rPr lang="it-IT" sz="4600" b="1" cap="small"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 gestione gruppi</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sp>
        <p:nvSpPr>
          <p:cNvPr id="2" name="TextBox 1"/>
          <p:cNvSpPr txBox="1"/>
          <p:nvPr/>
        </p:nvSpPr>
        <p:spPr>
          <a:xfrm>
            <a:off x="3095836" y="1736812"/>
            <a:ext cx="3852428" cy="369332"/>
          </a:xfrm>
          <a:prstGeom prst="rect">
            <a:avLst/>
          </a:prstGeom>
          <a:noFill/>
        </p:spPr>
        <p:txBody>
          <a:bodyPr wrap="square" rtlCol="0">
            <a:spAutoFit/>
          </a:bodyPr>
          <a:lstStyle/>
          <a:p>
            <a:r>
              <a:rPr lang="it-IT" dirty="0" smtClean="0">
                <a:latin typeface="Corbel"/>
                <a:cs typeface="Corbel"/>
              </a:rPr>
              <a:t>Scelte di altri </a:t>
            </a:r>
            <a:r>
              <a:rPr lang="it-IT" dirty="0" err="1" smtClean="0">
                <a:latin typeface="Corbel"/>
                <a:cs typeface="Corbel"/>
              </a:rPr>
              <a:t>implementatori</a:t>
            </a:r>
            <a:r>
              <a:rPr lang="it-IT" dirty="0" smtClean="0">
                <a:latin typeface="Corbel"/>
                <a:cs typeface="Corbel"/>
              </a:rPr>
              <a:t>:</a:t>
            </a:r>
            <a:endParaRPr lang="it-IT" dirty="0" smtClean="0">
              <a:latin typeface="Corbel"/>
              <a:cs typeface="Corbel"/>
            </a:endParaRPr>
          </a:p>
        </p:txBody>
      </p:sp>
      <p:sp>
        <p:nvSpPr>
          <p:cNvPr id="13" name="TextBox 12"/>
          <p:cNvSpPr txBox="1"/>
          <p:nvPr/>
        </p:nvSpPr>
        <p:spPr>
          <a:xfrm>
            <a:off x="359532" y="2636912"/>
            <a:ext cx="3852428" cy="646331"/>
          </a:xfrm>
          <a:prstGeom prst="rect">
            <a:avLst/>
          </a:prstGeom>
          <a:noFill/>
        </p:spPr>
        <p:txBody>
          <a:bodyPr wrap="square" rtlCol="0">
            <a:spAutoFit/>
          </a:bodyPr>
          <a:lstStyle/>
          <a:p>
            <a:r>
              <a:rPr lang="it-IT" dirty="0" smtClean="0">
                <a:latin typeface="Corbel"/>
                <a:cs typeface="Corbel"/>
              </a:rPr>
              <a:t>Possibilità </a:t>
            </a:r>
            <a:r>
              <a:rPr lang="it-IT" dirty="0" smtClean="0">
                <a:latin typeface="Corbel"/>
                <a:cs typeface="Corbel"/>
              </a:rPr>
              <a:t>per un gruppo di partecipare a progetti di corsi </a:t>
            </a:r>
            <a:r>
              <a:rPr lang="it-IT" dirty="0" smtClean="0">
                <a:latin typeface="Corbel"/>
                <a:cs typeface="Corbel"/>
              </a:rPr>
              <a:t>diversi</a:t>
            </a:r>
            <a:endParaRPr lang="en-US" dirty="0">
              <a:latin typeface="Corbel"/>
              <a:cs typeface="Corbel"/>
            </a:endParaRPr>
          </a:p>
        </p:txBody>
      </p:sp>
      <p:sp>
        <p:nvSpPr>
          <p:cNvPr id="14" name="TextBox 13"/>
          <p:cNvSpPr txBox="1"/>
          <p:nvPr/>
        </p:nvSpPr>
        <p:spPr>
          <a:xfrm>
            <a:off x="323528" y="3825044"/>
            <a:ext cx="3852428" cy="646331"/>
          </a:xfrm>
          <a:prstGeom prst="rect">
            <a:avLst/>
          </a:prstGeom>
          <a:noFill/>
        </p:spPr>
        <p:txBody>
          <a:bodyPr wrap="square" rtlCol="0">
            <a:spAutoFit/>
          </a:bodyPr>
          <a:lstStyle/>
          <a:p>
            <a:r>
              <a:rPr lang="it-IT" dirty="0" smtClean="0">
                <a:latin typeface="Corbel"/>
                <a:cs typeface="Corbel"/>
              </a:rPr>
              <a:t>Rigidità </a:t>
            </a:r>
            <a:r>
              <a:rPr lang="it-IT" dirty="0" smtClean="0">
                <a:latin typeface="Corbel"/>
                <a:cs typeface="Corbel"/>
              </a:rPr>
              <a:t>nel numero di </a:t>
            </a:r>
            <a:r>
              <a:rPr lang="it-IT" dirty="0" smtClean="0">
                <a:latin typeface="Corbel"/>
                <a:cs typeface="Corbel"/>
              </a:rPr>
              <a:t>componenti del gruppo</a:t>
            </a:r>
            <a:endParaRPr lang="it-IT" dirty="0" smtClean="0">
              <a:latin typeface="Corbel"/>
              <a:cs typeface="Corbel"/>
            </a:endParaRPr>
          </a:p>
        </p:txBody>
      </p:sp>
      <p:sp>
        <p:nvSpPr>
          <p:cNvPr id="15" name="TextBox 14"/>
          <p:cNvSpPr txBox="1"/>
          <p:nvPr/>
        </p:nvSpPr>
        <p:spPr>
          <a:xfrm>
            <a:off x="395536" y="5121188"/>
            <a:ext cx="4428492" cy="646331"/>
          </a:xfrm>
          <a:prstGeom prst="rect">
            <a:avLst/>
          </a:prstGeom>
          <a:noFill/>
        </p:spPr>
        <p:txBody>
          <a:bodyPr wrap="square" rtlCol="0">
            <a:spAutoFit/>
          </a:bodyPr>
          <a:lstStyle/>
          <a:p>
            <a:r>
              <a:rPr lang="it-IT" dirty="0" smtClean="0">
                <a:latin typeface="Corbel"/>
                <a:cs typeface="Corbel"/>
              </a:rPr>
              <a:t>Impossibilità </a:t>
            </a:r>
            <a:r>
              <a:rPr lang="it-IT" dirty="0" smtClean="0">
                <a:latin typeface="Corbel"/>
                <a:cs typeface="Corbel"/>
              </a:rPr>
              <a:t>di abbandonare un </a:t>
            </a:r>
            <a:r>
              <a:rPr lang="it-IT" dirty="0" smtClean="0">
                <a:latin typeface="Corbel"/>
                <a:cs typeface="Corbel"/>
              </a:rPr>
              <a:t>gruppo</a:t>
            </a:r>
            <a:endParaRPr lang="it-IT" dirty="0" smtClean="0">
              <a:latin typeface="Corbel"/>
              <a:cs typeface="Corbel"/>
            </a:endParaRPr>
          </a:p>
          <a:p>
            <a:endParaRPr lang="en-US" dirty="0">
              <a:latin typeface="Corbel"/>
              <a:cs typeface="Corbel"/>
            </a:endParaRPr>
          </a:p>
        </p:txBody>
      </p:sp>
      <p:grpSp>
        <p:nvGrpSpPr>
          <p:cNvPr id="17" name="Group 16"/>
          <p:cNvGrpSpPr/>
          <p:nvPr/>
        </p:nvGrpSpPr>
        <p:grpSpPr>
          <a:xfrm>
            <a:off x="5184068" y="2636912"/>
            <a:ext cx="1332148" cy="599467"/>
            <a:chOff x="467544" y="4725144"/>
            <a:chExt cx="2160240" cy="972108"/>
          </a:xfrm>
        </p:grpSpPr>
        <p:sp>
          <p:nvSpPr>
            <p:cNvPr id="20" name="Rounded Rectangle 19"/>
            <p:cNvSpPr/>
            <p:nvPr/>
          </p:nvSpPr>
          <p:spPr>
            <a:xfrm>
              <a:off x="467544" y="4725144"/>
              <a:ext cx="2160240" cy="97210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grpSp>
          <p:nvGrpSpPr>
            <p:cNvPr id="21" name="Group 20"/>
            <p:cNvGrpSpPr/>
            <p:nvPr/>
          </p:nvGrpSpPr>
          <p:grpSpPr>
            <a:xfrm>
              <a:off x="580306" y="4765897"/>
              <a:ext cx="1831454" cy="895351"/>
              <a:chOff x="580306" y="4765897"/>
              <a:chExt cx="1831454" cy="895351"/>
            </a:xfrm>
          </p:grpSpPr>
          <p:pic>
            <p:nvPicPr>
              <p:cNvPr id="22" name="Picture 8" descr="http://www.large-icons.com/stock-icons/large-education/student-icon.gif"/>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580306" y="4765897"/>
                <a:ext cx="895350" cy="89535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http://www.large-icons.com/stock-icons/large-education/student-icon.gif"/>
              <p:cNvPicPr>
                <a:picLocks noChangeAspect="1" noChangeArrowheads="1"/>
              </p:cNvPicPr>
              <p:nvPr/>
            </p:nvPicPr>
            <p:blipFill>
              <a:blip r:embed="rId4">
                <a:extLst>
                  <a:ext uri="{BEBA8EAE-BF5A-486C-A8C5-ECC9F3942E4B}">
                    <a14:imgProps xmlns:a14="http://schemas.microsoft.com/office/drawing/2010/main">
                      <a14:imgLayer r:embed="rId6">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1516410" y="4765897"/>
                <a:ext cx="895350" cy="895351"/>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31" name="Picture 8" descr="http://www.large-icons.com/stock-icons/large-education/student-icon.gif"/>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4391980" y="3897052"/>
            <a:ext cx="552133" cy="55213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http://www.large-icons.com/stock-icons/large-education/student-icon.gif"/>
          <p:cNvPicPr>
            <a:picLocks noChangeAspect="1" noChangeArrowheads="1"/>
          </p:cNvPicPr>
          <p:nvPr/>
        </p:nvPicPr>
        <p:blipFill>
          <a:blip r:embed="rId4">
            <a:extLst>
              <a:ext uri="{BEBA8EAE-BF5A-486C-A8C5-ECC9F3942E4B}">
                <a14:imgProps xmlns:a14="http://schemas.microsoft.com/office/drawing/2010/main">
                  <a14:imgLayer r:embed="rId7">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5112060" y="3897052"/>
            <a:ext cx="552133" cy="55213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http://www.large-icons.com/stock-icons/large-education/student-icon.gif"/>
          <p:cNvPicPr>
            <a:picLocks noChangeAspect="1" noChangeArrowheads="1"/>
          </p:cNvPicPr>
          <p:nvPr/>
        </p:nvPicPr>
        <p:blipFill>
          <a:blip r:embed="rId4">
            <a:extLst>
              <a:ext uri="{BEBA8EAE-BF5A-486C-A8C5-ECC9F3942E4B}">
                <a14:imgProps xmlns:a14="http://schemas.microsoft.com/office/drawing/2010/main">
                  <a14:imgLayer r:embed="rId8">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5868144" y="3897052"/>
            <a:ext cx="552133" cy="55213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p:cNvPicPr>
            <a:picLocks noChangeAspect="1"/>
          </p:cNvPicPr>
          <p:nvPr/>
        </p:nvPicPr>
        <p:blipFill>
          <a:blip r:embed="rId9"/>
          <a:stretch>
            <a:fillRect/>
          </a:stretch>
        </p:blipFill>
        <p:spPr>
          <a:xfrm>
            <a:off x="7884368" y="2276872"/>
            <a:ext cx="324036" cy="324036"/>
          </a:xfrm>
          <a:prstGeom prst="rect">
            <a:avLst/>
          </a:prstGeom>
        </p:spPr>
      </p:pic>
      <p:grpSp>
        <p:nvGrpSpPr>
          <p:cNvPr id="9" name="Group 8"/>
          <p:cNvGrpSpPr/>
          <p:nvPr/>
        </p:nvGrpSpPr>
        <p:grpSpPr>
          <a:xfrm>
            <a:off x="5436096" y="4077072"/>
            <a:ext cx="2556284" cy="2556284"/>
            <a:chOff x="5616116" y="4473116"/>
            <a:chExt cx="2556284" cy="2556284"/>
          </a:xfrm>
        </p:grpSpPr>
        <p:sp>
          <p:nvSpPr>
            <p:cNvPr id="38" name="Rounded Rectangle 37"/>
            <p:cNvSpPr/>
            <p:nvPr/>
          </p:nvSpPr>
          <p:spPr>
            <a:xfrm>
              <a:off x="6228184" y="5493829"/>
              <a:ext cx="1296144" cy="59946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39" name="Picture 8" descr="http://www.large-icons.com/stock-icons/large-education/student-icon.gif"/>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6297721" y="5518960"/>
              <a:ext cx="552133" cy="55213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8" descr="http://www.large-icons.com/stock-icons/large-education/student-icon.gif"/>
            <p:cNvPicPr>
              <a:picLocks noChangeAspect="1" noChangeArrowheads="1"/>
            </p:cNvPicPr>
            <p:nvPr/>
          </p:nvPicPr>
          <p:blipFill>
            <a:blip r:embed="rId4">
              <a:extLst>
                <a:ext uri="{BEBA8EAE-BF5A-486C-A8C5-ECC9F3942E4B}">
                  <a14:imgProps xmlns:a14="http://schemas.microsoft.com/office/drawing/2010/main">
                    <a14:imgLayer r:embed="rId10">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6874985" y="5518960"/>
              <a:ext cx="552133" cy="552133"/>
            </a:xfrm>
            <a:prstGeom prst="rect">
              <a:avLst/>
            </a:prstGeom>
            <a:noFill/>
            <a:extLst>
              <a:ext uri="{909E8E84-426E-40dd-AFC4-6F175D3DCCD1}">
                <a14:hiddenFill xmlns:a14="http://schemas.microsoft.com/office/drawing/2010/main">
                  <a:solidFill>
                    <a:srgbClr val="FFFFFF"/>
                  </a:solidFill>
                </a14:hiddenFill>
              </a:ext>
            </a:extLst>
          </p:spPr>
        </p:pic>
        <p:sp>
          <p:nvSpPr>
            <p:cNvPr id="43" name="Up Arrow 42"/>
            <p:cNvSpPr/>
            <p:nvPr/>
          </p:nvSpPr>
          <p:spPr>
            <a:xfrm>
              <a:off x="6588224" y="5085184"/>
              <a:ext cx="216024" cy="468052"/>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Multiply 6"/>
            <p:cNvSpPr/>
            <p:nvPr/>
          </p:nvSpPr>
          <p:spPr>
            <a:xfrm>
              <a:off x="5616116" y="4473116"/>
              <a:ext cx="2556284" cy="2556284"/>
            </a:xfrm>
            <a:prstGeom prst="mathMultiply">
              <a:avLst>
                <a:gd name="adj1" fmla="val 2579"/>
              </a:avLst>
            </a:prstGeom>
            <a:gradFill flip="none" rotWithShape="1">
              <a:gsLst>
                <a:gs pos="0">
                  <a:schemeClr val="accent1">
                    <a:shade val="15000"/>
                    <a:satMod val="180000"/>
                  </a:schemeClr>
                </a:gs>
                <a:gs pos="50000">
                  <a:schemeClr val="accent1">
                    <a:shade val="45000"/>
                    <a:satMod val="170000"/>
                  </a:schemeClr>
                </a:gs>
                <a:gs pos="70000">
                  <a:schemeClr val="accent1">
                    <a:tint val="99000"/>
                    <a:shade val="65000"/>
                    <a:satMod val="155000"/>
                  </a:schemeClr>
                </a:gs>
                <a:gs pos="100000">
                  <a:schemeClr val="accent1">
                    <a:tint val="95500"/>
                    <a:shade val="100000"/>
                    <a:satMod val="155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7" name="Right Arrow 46"/>
          <p:cNvSpPr/>
          <p:nvPr/>
        </p:nvSpPr>
        <p:spPr>
          <a:xfrm rot="20950956">
            <a:off x="6630785" y="2523059"/>
            <a:ext cx="1105295" cy="1745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ight Arrow 48"/>
          <p:cNvSpPr/>
          <p:nvPr/>
        </p:nvSpPr>
        <p:spPr>
          <a:xfrm rot="734259">
            <a:off x="6630167" y="3148116"/>
            <a:ext cx="1105295" cy="1745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0" name="Picture 49"/>
          <p:cNvPicPr>
            <a:picLocks noChangeAspect="1"/>
          </p:cNvPicPr>
          <p:nvPr/>
        </p:nvPicPr>
        <p:blipFill>
          <a:blip r:embed="rId9"/>
          <a:stretch>
            <a:fillRect/>
          </a:stretch>
        </p:blipFill>
        <p:spPr>
          <a:xfrm>
            <a:off x="7884368" y="2780928"/>
            <a:ext cx="324036" cy="324036"/>
          </a:xfrm>
          <a:prstGeom prst="rect">
            <a:avLst/>
          </a:prstGeom>
        </p:spPr>
      </p:pic>
      <p:pic>
        <p:nvPicPr>
          <p:cNvPr id="51" name="Picture 50"/>
          <p:cNvPicPr>
            <a:picLocks noChangeAspect="1"/>
          </p:cNvPicPr>
          <p:nvPr/>
        </p:nvPicPr>
        <p:blipFill>
          <a:blip r:embed="rId9"/>
          <a:stretch>
            <a:fillRect/>
          </a:stretch>
        </p:blipFill>
        <p:spPr>
          <a:xfrm>
            <a:off x="7884368" y="3284984"/>
            <a:ext cx="324036" cy="324036"/>
          </a:xfrm>
          <a:prstGeom prst="rect">
            <a:avLst/>
          </a:prstGeom>
        </p:spPr>
      </p:pic>
      <p:sp>
        <p:nvSpPr>
          <p:cNvPr id="48" name="Right Arrow 47"/>
          <p:cNvSpPr/>
          <p:nvPr/>
        </p:nvSpPr>
        <p:spPr>
          <a:xfrm>
            <a:off x="6660232" y="2816932"/>
            <a:ext cx="1116124" cy="1800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5" name="Table 54"/>
          <p:cNvGraphicFramePr>
            <a:graphicFrameLocks noGrp="1"/>
          </p:cNvGraphicFramePr>
          <p:nvPr>
            <p:extLst>
              <p:ext uri="{D42A27DB-BD31-4B8C-83A1-F6EECF244321}">
                <p14:modId xmlns:p14="http://schemas.microsoft.com/office/powerpoint/2010/main" val="3938250522"/>
              </p:ext>
            </p:extLst>
          </p:nvPr>
        </p:nvGraphicFramePr>
        <p:xfrm>
          <a:off x="6660232" y="3897052"/>
          <a:ext cx="1463040" cy="587308"/>
        </p:xfrm>
        <a:graphic>
          <a:graphicData uri="http://schemas.openxmlformats.org/drawingml/2006/table">
            <a:tbl>
              <a:tblPr firstRow="1" bandRow="1">
                <a:tableStyleId>{10A1B5D5-9B99-4C35-A422-299274C87663}</a:tableStyleId>
              </a:tblPr>
              <a:tblGrid>
                <a:gridCol w="731520"/>
                <a:gridCol w="731520"/>
              </a:tblGrid>
              <a:tr h="587308">
                <a:tc>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pic>
        <p:nvPicPr>
          <p:cNvPr id="56" name="Picture 8" descr="http://www.large-icons.com/stock-icons/large-education/student-icon.gif"/>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6732240" y="3897052"/>
            <a:ext cx="552133" cy="55213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descr="http://www.large-icons.com/stock-icons/large-education/student-icon.gif"/>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7452320" y="3897052"/>
            <a:ext cx="552133" cy="5521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9" name="Table 58"/>
          <p:cNvGraphicFramePr>
            <a:graphicFrameLocks noGrp="1"/>
          </p:cNvGraphicFramePr>
          <p:nvPr>
            <p:extLst>
              <p:ext uri="{D42A27DB-BD31-4B8C-83A1-F6EECF244321}">
                <p14:modId xmlns:p14="http://schemas.microsoft.com/office/powerpoint/2010/main" val="3527682957"/>
              </p:ext>
            </p:extLst>
          </p:nvPr>
        </p:nvGraphicFramePr>
        <p:xfrm>
          <a:off x="8244408" y="3897052"/>
          <a:ext cx="731520" cy="587308"/>
        </p:xfrm>
        <a:graphic>
          <a:graphicData uri="http://schemas.openxmlformats.org/drawingml/2006/table">
            <a:tbl>
              <a:tblPr firstRow="1" bandRow="1">
                <a:tableStyleId>{10A1B5D5-9B99-4C35-A422-299274C87663}</a:tableStyleId>
              </a:tblPr>
              <a:tblGrid>
                <a:gridCol w="731520"/>
              </a:tblGrid>
              <a:tr h="587308">
                <a:tc>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pic>
        <p:nvPicPr>
          <p:cNvPr id="60" name="Picture 8" descr="http://www.large-icons.com/stock-icons/large-education/student-icon.gif"/>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8316416" y="3897052"/>
            <a:ext cx="552133" cy="552133"/>
          </a:xfrm>
          <a:prstGeom prst="rect">
            <a:avLst/>
          </a:prstGeom>
          <a:noFill/>
          <a:extLst>
            <a:ext uri="{909E8E84-426E-40dd-AFC4-6F175D3DCCD1}">
              <a14:hiddenFill xmlns:a14="http://schemas.microsoft.com/office/drawing/2010/main">
                <a:solidFill>
                  <a:srgbClr val="FFFFFF"/>
                </a:solidFill>
              </a14:hiddenFill>
            </a:ext>
          </a:extLst>
        </p:spPr>
      </p:pic>
      <p:sp>
        <p:nvSpPr>
          <p:cNvPr id="53" name="Title 52"/>
          <p:cNvSpPr>
            <a:spLocks noGrp="1"/>
          </p:cNvSpPr>
          <p:nvPr>
            <p:ph type="title" idx="4294967295"/>
          </p:nvPr>
        </p:nvSpPr>
        <p:spPr>
          <a:xfrm>
            <a:off x="503548" y="-1143000"/>
            <a:ext cx="8229600" cy="1143000"/>
          </a:xfrm>
        </p:spPr>
        <p:txBody>
          <a:bodyPr/>
          <a:lstStyle/>
          <a:p>
            <a:r>
              <a:rPr lang="en-US" dirty="0" smtClean="0"/>
              <a:t>[A]</a:t>
            </a:r>
            <a:r>
              <a:rPr lang="en-US" dirty="0" err="1" smtClean="0"/>
              <a:t>Gruppi</a:t>
            </a:r>
            <a:r>
              <a:rPr lang="en-US" baseline="0" dirty="0" smtClean="0"/>
              <a:t> </a:t>
            </a:r>
            <a:r>
              <a:rPr lang="en-US" baseline="0" dirty="0" err="1" smtClean="0"/>
              <a:t>Altre</a:t>
            </a:r>
            <a:r>
              <a:rPr lang="en-US" baseline="0" dirty="0" smtClean="0"/>
              <a:t> </a:t>
            </a:r>
            <a:r>
              <a:rPr lang="en-US" baseline="0" dirty="0" err="1" smtClean="0"/>
              <a:t>Implementazioni</a:t>
            </a:r>
            <a:endParaRPr lang="en-US" dirty="0"/>
          </a:p>
        </p:txBody>
      </p:sp>
      <p:sp>
        <p:nvSpPr>
          <p:cNvPr id="62" name="Footer Placeholder 61"/>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236148467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1836204" y="285728"/>
            <a:ext cx="723629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it-IT" sz="4600" b="1" cap="small"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Flessibilitá</a:t>
            </a:r>
            <a:r>
              <a:rPr lang="it-IT" sz="4600" b="1" cap="small"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 gestione gruppi</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sp>
        <p:nvSpPr>
          <p:cNvPr id="11" name="TextBox 10"/>
          <p:cNvSpPr txBox="1"/>
          <p:nvPr/>
        </p:nvSpPr>
        <p:spPr>
          <a:xfrm>
            <a:off x="1079612" y="1556792"/>
            <a:ext cx="6948772" cy="800219"/>
          </a:xfrm>
          <a:prstGeom prst="rect">
            <a:avLst/>
          </a:prstGeom>
          <a:noFill/>
        </p:spPr>
        <p:txBody>
          <a:bodyPr wrap="square" rtlCol="0">
            <a:spAutoFit/>
          </a:bodyPr>
          <a:lstStyle/>
          <a:p>
            <a:pPr algn="ctr"/>
            <a:r>
              <a:rPr lang="it-IT" dirty="0" smtClean="0">
                <a:latin typeface="Corbel"/>
                <a:cs typeface="Corbel"/>
              </a:rPr>
              <a:t>La nostra scelta</a:t>
            </a:r>
            <a:r>
              <a:rPr lang="it-IT" dirty="0" smtClean="0">
                <a:latin typeface="Corbel"/>
                <a:cs typeface="Corbel"/>
              </a:rPr>
              <a:t>:</a:t>
            </a:r>
            <a:endParaRPr lang="it-IT" dirty="0" smtClean="0">
              <a:latin typeface="Corbel"/>
              <a:cs typeface="Corbel"/>
            </a:endParaRPr>
          </a:p>
          <a:p>
            <a:pPr algn="ctr"/>
            <a:r>
              <a:rPr lang="it-IT" sz="2800" b="1" dirty="0" smtClean="0">
                <a:latin typeface="Corbel"/>
                <a:cs typeface="Corbel"/>
              </a:rPr>
              <a:t>Gestione gruppi orientata al ‘‘social’’</a:t>
            </a:r>
            <a:endParaRPr lang="en-US" sz="2800" b="1" dirty="0" smtClean="0">
              <a:latin typeface="Corbel"/>
              <a:cs typeface="Corbel"/>
            </a:endParaRPr>
          </a:p>
        </p:txBody>
      </p:sp>
      <p:pic>
        <p:nvPicPr>
          <p:cNvPr id="3" name="Picture 2"/>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267804" y="1448780"/>
            <a:ext cx="1351868" cy="1351868"/>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6"/>
          <a:stretch>
            <a:fillRect/>
          </a:stretch>
        </p:blipFill>
        <p:spPr>
          <a:xfrm>
            <a:off x="7488324" y="1916832"/>
            <a:ext cx="1548172" cy="319310"/>
          </a:xfrm>
          <a:prstGeom prst="rect">
            <a:avLst/>
          </a:prstGeom>
        </p:spPr>
      </p:pic>
      <p:grpSp>
        <p:nvGrpSpPr>
          <p:cNvPr id="13313" name="Group 13312"/>
          <p:cNvGrpSpPr/>
          <p:nvPr/>
        </p:nvGrpSpPr>
        <p:grpSpPr>
          <a:xfrm>
            <a:off x="5184068" y="2564904"/>
            <a:ext cx="3276364" cy="756084"/>
            <a:chOff x="5076056" y="3320988"/>
            <a:chExt cx="3276364" cy="756084"/>
          </a:xfrm>
        </p:grpSpPr>
        <p:grpSp>
          <p:nvGrpSpPr>
            <p:cNvPr id="15" name="Group 14"/>
            <p:cNvGrpSpPr/>
            <p:nvPr/>
          </p:nvGrpSpPr>
          <p:grpSpPr>
            <a:xfrm>
              <a:off x="5076056" y="3392996"/>
              <a:ext cx="1332148" cy="599467"/>
              <a:chOff x="467544" y="4725144"/>
              <a:chExt cx="2160240" cy="972108"/>
            </a:xfrm>
          </p:grpSpPr>
          <p:sp>
            <p:nvSpPr>
              <p:cNvPr id="17" name="Rounded Rectangle 16"/>
              <p:cNvSpPr/>
              <p:nvPr/>
            </p:nvSpPr>
            <p:spPr>
              <a:xfrm>
                <a:off x="467544" y="4725144"/>
                <a:ext cx="2160240" cy="97210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grpSp>
            <p:nvGrpSpPr>
              <p:cNvPr id="18" name="Group 17"/>
              <p:cNvGrpSpPr/>
              <p:nvPr/>
            </p:nvGrpSpPr>
            <p:grpSpPr>
              <a:xfrm>
                <a:off x="580306" y="4765897"/>
                <a:ext cx="1831454" cy="895351"/>
                <a:chOff x="580306" y="4765897"/>
                <a:chExt cx="1831454" cy="895351"/>
              </a:xfrm>
            </p:grpSpPr>
            <p:pic>
              <p:nvPicPr>
                <p:cNvPr id="19" name="Picture 8" descr="http://www.large-icons.com/stock-icons/large-education/student-icon.gif"/>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580306" y="4765897"/>
                  <a:ext cx="895350" cy="89535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http://www.large-icons.com/stock-icons/large-education/student-icon.gif"/>
                <p:cNvPicPr>
                  <a:picLocks noChangeAspect="1" noChangeArrowheads="1"/>
                </p:cNvPicPr>
                <p:nvPr/>
              </p:nvPicPr>
              <p:blipFill>
                <a:blip r:embed="rId7">
                  <a:extLst>
                    <a:ext uri="{BEBA8EAE-BF5A-486C-A8C5-ECC9F3942E4B}">
                      <a14:imgProps xmlns:a14="http://schemas.microsoft.com/office/drawing/2010/main">
                        <a14:imgLayer r:embed="rId9">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1516410" y="4765897"/>
                  <a:ext cx="895350" cy="895351"/>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1" name="Picture 20"/>
            <p:cNvPicPr>
              <a:picLocks noChangeAspect="1"/>
            </p:cNvPicPr>
            <p:nvPr/>
          </p:nvPicPr>
          <p:blipFill>
            <a:blip r:embed="rId10"/>
            <a:stretch>
              <a:fillRect/>
            </a:stretch>
          </p:blipFill>
          <p:spPr>
            <a:xfrm>
              <a:off x="7596336" y="3320988"/>
              <a:ext cx="756084" cy="756084"/>
            </a:xfrm>
            <a:prstGeom prst="rect">
              <a:avLst/>
            </a:prstGeom>
          </p:spPr>
        </p:pic>
        <p:sp>
          <p:nvSpPr>
            <p:cNvPr id="22" name="Left-Right Arrow 21"/>
            <p:cNvSpPr/>
            <p:nvPr/>
          </p:nvSpPr>
          <p:spPr>
            <a:xfrm>
              <a:off x="6516216" y="3609020"/>
              <a:ext cx="1044116" cy="216024"/>
            </a:xfrm>
            <a:prstGeom prst="lef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grpSp>
        <p:nvGrpSpPr>
          <p:cNvPr id="13316" name="Group 13315"/>
          <p:cNvGrpSpPr/>
          <p:nvPr/>
        </p:nvGrpSpPr>
        <p:grpSpPr>
          <a:xfrm>
            <a:off x="5184068" y="3392996"/>
            <a:ext cx="2268252" cy="1404156"/>
            <a:chOff x="5040052" y="3933056"/>
            <a:chExt cx="2268252" cy="1404156"/>
          </a:xfrm>
        </p:grpSpPr>
        <p:sp>
          <p:nvSpPr>
            <p:cNvPr id="26" name="Rounded Rectangle 25"/>
            <p:cNvSpPr/>
            <p:nvPr/>
          </p:nvSpPr>
          <p:spPr>
            <a:xfrm>
              <a:off x="5040052" y="4329100"/>
              <a:ext cx="1908212" cy="59946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grpSp>
          <p:nvGrpSpPr>
            <p:cNvPr id="13315" name="Group 13314"/>
            <p:cNvGrpSpPr/>
            <p:nvPr/>
          </p:nvGrpSpPr>
          <p:grpSpPr>
            <a:xfrm>
              <a:off x="5109589" y="3933056"/>
              <a:ext cx="2198715" cy="1404156"/>
              <a:chOff x="5109589" y="3933056"/>
              <a:chExt cx="2198715" cy="1404156"/>
            </a:xfrm>
          </p:grpSpPr>
          <p:grpSp>
            <p:nvGrpSpPr>
              <p:cNvPr id="23" name="Group 22"/>
              <p:cNvGrpSpPr/>
              <p:nvPr/>
            </p:nvGrpSpPr>
            <p:grpSpPr>
              <a:xfrm>
                <a:off x="5109589" y="4353031"/>
                <a:ext cx="1730663" cy="553333"/>
                <a:chOff x="5109589" y="4353031"/>
                <a:chExt cx="1730663" cy="553333"/>
              </a:xfrm>
            </p:grpSpPr>
            <p:pic>
              <p:nvPicPr>
                <p:cNvPr id="28" name="Picture 8" descr="http://www.large-icons.com/stock-icons/large-education/student-icon.gif"/>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5109589" y="4354231"/>
                  <a:ext cx="552133" cy="55213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http://www.large-icons.com/stock-icons/large-education/student-icon.gif"/>
                <p:cNvPicPr>
                  <a:picLocks noChangeAspect="1" noChangeArrowheads="1"/>
                </p:cNvPicPr>
                <p:nvPr/>
              </p:nvPicPr>
              <p:blipFill>
                <a:blip r:embed="rId7">
                  <a:extLst>
                    <a:ext uri="{BEBA8EAE-BF5A-486C-A8C5-ECC9F3942E4B}">
                      <a14:imgProps xmlns:a14="http://schemas.microsoft.com/office/drawing/2010/main">
                        <a14:imgLayer r:embed="rId9">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5686853" y="4354231"/>
                  <a:ext cx="552133" cy="55213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http://www.large-icons.com/stock-icons/large-education/student-icon.gif"/>
                <p:cNvPicPr>
                  <a:picLocks noChangeAspect="1" noChangeArrowheads="1"/>
                </p:cNvPicPr>
                <p:nvPr/>
              </p:nvPicPr>
              <p:blipFill>
                <a:blip r:embed="rId7">
                  <a:extLst>
                    <a:ext uri="{BEBA8EAE-BF5A-486C-A8C5-ECC9F3942E4B}">
                      <a14:imgProps xmlns:a14="http://schemas.microsoft.com/office/drawing/2010/main">
                        <a14:imgLayer r:embed="rId9">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6288119" y="4353031"/>
                  <a:ext cx="552133" cy="552133"/>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U-Turn Arrow 30"/>
              <p:cNvSpPr/>
              <p:nvPr/>
            </p:nvSpPr>
            <p:spPr>
              <a:xfrm>
                <a:off x="6624228" y="3933056"/>
                <a:ext cx="684076" cy="470302"/>
              </a:xfrm>
              <a:prstGeom prst="utur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312" name="Up Arrow 13311"/>
              <p:cNvSpPr/>
              <p:nvPr/>
            </p:nvSpPr>
            <p:spPr>
              <a:xfrm>
                <a:off x="5364088" y="4869160"/>
                <a:ext cx="216024" cy="468052"/>
              </a:xfrm>
              <a:prstGeom prst="up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grpSp>
      </p:grpSp>
      <p:sp>
        <p:nvSpPr>
          <p:cNvPr id="13314" name="Rectangle 13313"/>
          <p:cNvSpPr/>
          <p:nvPr/>
        </p:nvSpPr>
        <p:spPr>
          <a:xfrm>
            <a:off x="323528" y="2672916"/>
            <a:ext cx="5382344" cy="369332"/>
          </a:xfrm>
          <a:prstGeom prst="rect">
            <a:avLst/>
          </a:prstGeom>
        </p:spPr>
        <p:txBody>
          <a:bodyPr wrap="square">
            <a:spAutoFit/>
          </a:bodyPr>
          <a:lstStyle/>
          <a:p>
            <a:r>
              <a:rPr lang="it-IT" dirty="0">
                <a:latin typeface="Corbel"/>
                <a:cs typeface="Corbel"/>
              </a:rPr>
              <a:t>Un team lavora esclusivamente ad un </a:t>
            </a:r>
            <a:r>
              <a:rPr lang="it-IT" dirty="0" smtClean="0">
                <a:latin typeface="Corbel"/>
                <a:cs typeface="Corbel"/>
              </a:rPr>
              <a:t>progetto</a:t>
            </a:r>
            <a:endParaRPr lang="it-IT" dirty="0">
              <a:latin typeface="Corbel"/>
              <a:cs typeface="Corbel"/>
            </a:endParaRPr>
          </a:p>
        </p:txBody>
      </p:sp>
      <p:sp>
        <p:nvSpPr>
          <p:cNvPr id="38" name="Rectangle 37"/>
          <p:cNvSpPr/>
          <p:nvPr/>
        </p:nvSpPr>
        <p:spPr>
          <a:xfrm>
            <a:off x="323528" y="3717032"/>
            <a:ext cx="4104456" cy="646331"/>
          </a:xfrm>
          <a:prstGeom prst="rect">
            <a:avLst/>
          </a:prstGeom>
        </p:spPr>
        <p:txBody>
          <a:bodyPr wrap="square">
            <a:spAutoFit/>
          </a:bodyPr>
          <a:lstStyle/>
          <a:p>
            <a:r>
              <a:rPr lang="it-IT" dirty="0">
                <a:latin typeface="Corbel"/>
                <a:cs typeface="Corbel"/>
              </a:rPr>
              <a:t>Il numero dei componenti del gruppo </a:t>
            </a:r>
            <a:r>
              <a:rPr lang="it-IT" dirty="0" err="1">
                <a:latin typeface="Corbel"/>
                <a:cs typeface="Corbel"/>
              </a:rPr>
              <a:t>puó</a:t>
            </a:r>
            <a:r>
              <a:rPr lang="it-IT" dirty="0">
                <a:latin typeface="Corbel"/>
                <a:cs typeface="Corbel"/>
              </a:rPr>
              <a:t> variare dinamicamente</a:t>
            </a:r>
            <a:endParaRPr lang="it-IT" dirty="0">
              <a:latin typeface="Corbel"/>
              <a:cs typeface="Corbel"/>
            </a:endParaRPr>
          </a:p>
        </p:txBody>
      </p:sp>
      <p:grpSp>
        <p:nvGrpSpPr>
          <p:cNvPr id="13321" name="Group 13320"/>
          <p:cNvGrpSpPr/>
          <p:nvPr/>
        </p:nvGrpSpPr>
        <p:grpSpPr>
          <a:xfrm>
            <a:off x="4499992" y="4905164"/>
            <a:ext cx="4680520" cy="1008112"/>
            <a:chOff x="4499992" y="4905164"/>
            <a:chExt cx="4680520" cy="1008112"/>
          </a:xfrm>
        </p:grpSpPr>
        <p:sp>
          <p:nvSpPr>
            <p:cNvPr id="13317" name="Right Arrow 13316"/>
            <p:cNvSpPr/>
            <p:nvPr/>
          </p:nvSpPr>
          <p:spPr>
            <a:xfrm>
              <a:off x="4499992" y="5481228"/>
              <a:ext cx="4392488" cy="25202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19" name="Diamond 13318"/>
            <p:cNvSpPr/>
            <p:nvPr/>
          </p:nvSpPr>
          <p:spPr>
            <a:xfrm>
              <a:off x="7704348" y="5265204"/>
              <a:ext cx="648072" cy="648072"/>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1" name="Rectangle 40"/>
            <p:cNvSpPr/>
            <p:nvPr/>
          </p:nvSpPr>
          <p:spPr>
            <a:xfrm>
              <a:off x="7272300" y="4905164"/>
              <a:ext cx="1908212" cy="307777"/>
            </a:xfrm>
            <a:prstGeom prst="rect">
              <a:avLst/>
            </a:prstGeom>
          </p:spPr>
          <p:txBody>
            <a:bodyPr wrap="square">
              <a:spAutoFit/>
            </a:bodyPr>
            <a:lstStyle/>
            <a:p>
              <a:r>
                <a:rPr lang="it-IT" sz="1400" dirty="0" smtClean="0">
                  <a:latin typeface="Corbel"/>
                  <a:cs typeface="Corbel"/>
                </a:rPr>
                <a:t>Start Project Date</a:t>
              </a:r>
              <a:endParaRPr lang="it-IT" sz="1400" dirty="0">
                <a:latin typeface="Corbel"/>
                <a:cs typeface="Corbel"/>
              </a:endParaRPr>
            </a:p>
          </p:txBody>
        </p:sp>
        <p:sp>
          <p:nvSpPr>
            <p:cNvPr id="43" name="Rounded Rectangle 42"/>
            <p:cNvSpPr/>
            <p:nvPr/>
          </p:nvSpPr>
          <p:spPr>
            <a:xfrm>
              <a:off x="4572000" y="5313809"/>
              <a:ext cx="1296144" cy="59946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48" name="Picture 8" descr="http://www.large-icons.com/stock-icons/large-education/student-icon.gif"/>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4641537" y="5338940"/>
              <a:ext cx="552133" cy="55213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descr="http://www.large-icons.com/stock-icons/large-education/student-icon.gif"/>
            <p:cNvPicPr>
              <a:picLocks noChangeAspect="1" noChangeArrowheads="1"/>
            </p:cNvPicPr>
            <p:nvPr/>
          </p:nvPicPr>
          <p:blipFill>
            <a:blip r:embed="rId7">
              <a:extLst>
                <a:ext uri="{BEBA8EAE-BF5A-486C-A8C5-ECC9F3942E4B}">
                  <a14:imgProps xmlns:a14="http://schemas.microsoft.com/office/drawing/2010/main">
                    <a14:imgLayer r:embed="rId9">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5218801" y="5338940"/>
              <a:ext cx="552133" cy="552133"/>
            </a:xfrm>
            <a:prstGeom prst="rect">
              <a:avLst/>
            </a:prstGeom>
            <a:noFill/>
            <a:extLst>
              <a:ext uri="{909E8E84-426E-40dd-AFC4-6F175D3DCCD1}">
                <a14:hiddenFill xmlns:a14="http://schemas.microsoft.com/office/drawing/2010/main">
                  <a:solidFill>
                    <a:srgbClr val="FFFFFF"/>
                  </a:solidFill>
                </a14:hiddenFill>
              </a:ext>
            </a:extLst>
          </p:spPr>
        </p:pic>
        <p:sp>
          <p:nvSpPr>
            <p:cNvPr id="51" name="Rounded Rectangle 50"/>
            <p:cNvSpPr/>
            <p:nvPr/>
          </p:nvSpPr>
          <p:spPr>
            <a:xfrm>
              <a:off x="6192180" y="5313809"/>
              <a:ext cx="720080" cy="59946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52" name="Picture 8" descr="http://www.large-icons.com/stock-icons/large-education/student-icon.gif"/>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6261717" y="5338940"/>
              <a:ext cx="552133" cy="552133"/>
            </a:xfrm>
            <a:prstGeom prst="rect">
              <a:avLst/>
            </a:prstGeom>
            <a:noFill/>
            <a:extLst>
              <a:ext uri="{909E8E84-426E-40dd-AFC4-6F175D3DCCD1}">
                <a14:hiddenFill xmlns:a14="http://schemas.microsoft.com/office/drawing/2010/main">
                  <a:solidFill>
                    <a:srgbClr val="FFFFFF"/>
                  </a:solidFill>
                </a14:hiddenFill>
              </a:ext>
            </a:extLst>
          </p:spPr>
        </p:pic>
        <p:sp>
          <p:nvSpPr>
            <p:cNvPr id="53" name="Up Arrow 52"/>
            <p:cNvSpPr/>
            <p:nvPr/>
          </p:nvSpPr>
          <p:spPr>
            <a:xfrm>
              <a:off x="4932040" y="4905164"/>
              <a:ext cx="216024" cy="468052"/>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55" name="Rectangle 54"/>
          <p:cNvSpPr/>
          <p:nvPr/>
        </p:nvSpPr>
        <p:spPr>
          <a:xfrm>
            <a:off x="251520" y="5194937"/>
            <a:ext cx="4356484" cy="646331"/>
          </a:xfrm>
          <a:prstGeom prst="rect">
            <a:avLst/>
          </a:prstGeom>
        </p:spPr>
        <p:txBody>
          <a:bodyPr wrap="square">
            <a:spAutoFit/>
          </a:bodyPr>
          <a:lstStyle/>
          <a:p>
            <a:r>
              <a:rPr lang="it-IT" dirty="0">
                <a:latin typeface="Corbel"/>
                <a:cs typeface="Corbel"/>
              </a:rPr>
              <a:t>Ogni componente del gruppo </a:t>
            </a:r>
            <a:r>
              <a:rPr lang="it-IT" dirty="0" err="1">
                <a:latin typeface="Corbel"/>
                <a:cs typeface="Corbel"/>
              </a:rPr>
              <a:t>puó</a:t>
            </a:r>
            <a:r>
              <a:rPr lang="it-IT" dirty="0">
                <a:latin typeface="Corbel"/>
                <a:cs typeface="Corbel"/>
              </a:rPr>
              <a:t> lasciare il gruppo prima che il progetto parta</a:t>
            </a:r>
            <a:endParaRPr lang="it-IT" dirty="0">
              <a:latin typeface="Corbel"/>
              <a:cs typeface="Corbel"/>
            </a:endParaRPr>
          </a:p>
        </p:txBody>
      </p:sp>
      <p:sp>
        <p:nvSpPr>
          <p:cNvPr id="13322" name="Title 13321"/>
          <p:cNvSpPr>
            <a:spLocks noGrp="1"/>
          </p:cNvSpPr>
          <p:nvPr>
            <p:ph type="title" idx="4294967295"/>
          </p:nvPr>
        </p:nvSpPr>
        <p:spPr>
          <a:xfrm>
            <a:off x="395536" y="-1143000"/>
            <a:ext cx="8229600" cy="1143000"/>
          </a:xfrm>
        </p:spPr>
        <p:txBody>
          <a:bodyPr/>
          <a:lstStyle/>
          <a:p>
            <a:r>
              <a:rPr lang="en-US" dirty="0" smtClean="0"/>
              <a:t>[A]</a:t>
            </a:r>
            <a:r>
              <a:rPr lang="en-US" dirty="0" err="1" smtClean="0"/>
              <a:t>Gestione</a:t>
            </a:r>
            <a:r>
              <a:rPr lang="en-US" dirty="0" smtClean="0"/>
              <a:t> </a:t>
            </a:r>
            <a:r>
              <a:rPr lang="en-US" dirty="0" err="1" smtClean="0"/>
              <a:t>Gruppi</a:t>
            </a:r>
            <a:r>
              <a:rPr lang="en-US" dirty="0" smtClean="0"/>
              <a:t> Nostra</a:t>
            </a:r>
            <a:endParaRPr lang="en-US" dirty="0"/>
          </a:p>
        </p:txBody>
      </p:sp>
      <p:sp>
        <p:nvSpPr>
          <p:cNvPr id="13323" name="Footer Placeholder 13322"/>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2254836299"/>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p:cNvSpPr txBox="1">
            <a:spLocks/>
          </p:cNvSpPr>
          <p:nvPr/>
        </p:nvSpPr>
        <p:spPr>
          <a:xfrm>
            <a:off x="1727684" y="-21684"/>
            <a:ext cx="7200292" cy="1362452"/>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Richieste di aggiunta al </a:t>
            </a:r>
            <a:r>
              <a:rPr lang="it-IT" sz="4600" b="1" cap="small"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g</a:t>
            </a:r>
            <a:r>
              <a:rPr kumimoji="0" lang="it-IT" sz="4600" b="1" i="0" u="none" strike="noStrike" kern="1200" cap="small" spc="0" normalizeH="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ruppo</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2" name="Picture 1"/>
          <p:cNvPicPr>
            <a:picLocks noChangeAspect="1"/>
          </p:cNvPicPr>
          <p:nvPr/>
        </p:nvPicPr>
        <p:blipFill rotWithShape="1">
          <a:blip r:embed="rId3"/>
          <a:srcRect l="11702" r="1330" b="48109"/>
          <a:stretch/>
        </p:blipFill>
        <p:spPr>
          <a:xfrm>
            <a:off x="629255" y="1952836"/>
            <a:ext cx="4086761" cy="3558705"/>
          </a:xfrm>
          <a:prstGeom prst="rect">
            <a:avLst/>
          </a:prstGeom>
        </p:spPr>
      </p:pic>
      <p:cxnSp>
        <p:nvCxnSpPr>
          <p:cNvPr id="8" name="Connettore 1 115"/>
          <p:cNvCxnSpPr/>
          <p:nvPr/>
        </p:nvCxnSpPr>
        <p:spPr>
          <a:xfrm>
            <a:off x="5004048" y="1751632"/>
            <a:ext cx="0" cy="401762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1917207"/>
            <a:ext cx="3672408" cy="3748519"/>
          </a:xfrm>
          <a:prstGeom prst="rect">
            <a:avLst/>
          </a:prstGeom>
        </p:spPr>
      </p:pic>
      <p:sp>
        <p:nvSpPr>
          <p:cNvPr id="4" name="Title 3"/>
          <p:cNvSpPr>
            <a:spLocks noGrp="1"/>
          </p:cNvSpPr>
          <p:nvPr>
            <p:ph type="title" idx="4294967295"/>
          </p:nvPr>
        </p:nvSpPr>
        <p:spPr>
          <a:xfrm>
            <a:off x="611560" y="-1143000"/>
            <a:ext cx="8229600" cy="1143000"/>
          </a:xfrm>
        </p:spPr>
        <p:txBody>
          <a:bodyPr/>
          <a:lstStyle/>
          <a:p>
            <a:r>
              <a:rPr lang="en-US" dirty="0" smtClean="0"/>
              <a:t>[R]</a:t>
            </a:r>
            <a:r>
              <a:rPr lang="en-US" dirty="0" err="1" smtClean="0"/>
              <a:t>Aggiunta</a:t>
            </a:r>
            <a:r>
              <a:rPr lang="en-US" dirty="0" smtClean="0"/>
              <a:t> al </a:t>
            </a:r>
            <a:r>
              <a:rPr lang="en-US" dirty="0" err="1" smtClean="0"/>
              <a:t>gruppo</a:t>
            </a:r>
            <a:r>
              <a:rPr lang="en-US" dirty="0" smtClean="0"/>
              <a:t> 1</a:t>
            </a:r>
            <a:endParaRPr lang="en-US" dirty="0"/>
          </a:p>
        </p:txBody>
      </p:sp>
      <p:pic>
        <p:nvPicPr>
          <p:cNvPr id="11" name="Picture 1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0" y="0"/>
            <a:ext cx="9201150" cy="1800225"/>
          </a:xfrm>
          <a:prstGeom prst="rect">
            <a:avLst/>
          </a:prstGeom>
          <a:noFill/>
          <a:ln w="9525">
            <a:noFill/>
            <a:miter lim="800000"/>
            <a:headEnd/>
            <a:tailEnd/>
          </a:ln>
          <a:effectLst/>
        </p:spPr>
      </p:pic>
      <p:sp>
        <p:nvSpPr>
          <p:cNvPr id="5" name="Footer Placeholder 4"/>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291286370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p:cNvSpPr txBox="1">
            <a:spLocks/>
          </p:cNvSpPr>
          <p:nvPr/>
        </p:nvSpPr>
        <p:spPr>
          <a:xfrm>
            <a:off x="1727684" y="-21684"/>
            <a:ext cx="7200292" cy="1362452"/>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Richieste di aggiunta al </a:t>
            </a:r>
            <a:r>
              <a:rPr lang="it-IT" sz="4600" b="1" cap="small"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g</a:t>
            </a:r>
            <a:r>
              <a:rPr kumimoji="0" lang="it-IT" sz="4600" b="1" i="0" u="none" strike="noStrike" kern="1200" cap="small" spc="0" normalizeH="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ruppo</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7" name="Picture 6"/>
          <p:cNvPicPr>
            <a:picLocks noChangeAspect="1"/>
          </p:cNvPicPr>
          <p:nvPr/>
        </p:nvPicPr>
        <p:blipFill rotWithShape="1">
          <a:blip r:embed="rId3">
            <a:alphaModFix amt="95000"/>
            <a:extLst>
              <a:ext uri="{BEBA8EAE-BF5A-486C-A8C5-ECC9F3942E4B}">
                <a14:imgProps xmlns:a14="http://schemas.microsoft.com/office/drawing/2010/main">
                  <a14:imgLayer r:embed="rId4">
                    <a14:imgEffect>
                      <a14:sharpenSoften amount="-18000"/>
                    </a14:imgEffect>
                  </a14:imgLayer>
                </a14:imgProps>
              </a:ext>
            </a:extLst>
          </a:blip>
          <a:srcRect t="52267" r="1938"/>
          <a:stretch/>
        </p:blipFill>
        <p:spPr>
          <a:xfrm>
            <a:off x="287524" y="2096852"/>
            <a:ext cx="4608004" cy="327353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5548" y="1917207"/>
            <a:ext cx="3672408" cy="3748519"/>
          </a:xfrm>
          <a:prstGeom prst="rect">
            <a:avLst/>
          </a:prstGeom>
        </p:spPr>
      </p:pic>
      <p:cxnSp>
        <p:nvCxnSpPr>
          <p:cNvPr id="8" name="Connettore 1 115"/>
          <p:cNvCxnSpPr/>
          <p:nvPr/>
        </p:nvCxnSpPr>
        <p:spPr>
          <a:xfrm>
            <a:off x="5003540" y="1751632"/>
            <a:ext cx="0" cy="401762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rotWithShape="1">
          <a:blip r:embed="rId6"/>
          <a:srcRect l="11702" r="11360" b="97117"/>
          <a:stretch/>
        </p:blipFill>
        <p:spPr>
          <a:xfrm>
            <a:off x="827076" y="1880828"/>
            <a:ext cx="3615444" cy="197697"/>
          </a:xfrm>
          <a:prstGeom prst="rect">
            <a:avLst/>
          </a:prstGeom>
        </p:spPr>
      </p:pic>
      <p:pic>
        <p:nvPicPr>
          <p:cNvPr id="12" name="Picture 11"/>
          <p:cNvPicPr>
            <a:picLocks noChangeAspect="1"/>
          </p:cNvPicPr>
          <p:nvPr/>
        </p:nvPicPr>
        <p:blipFill rotWithShape="1">
          <a:blip r:embed="rId6"/>
          <a:srcRect l="41947" t="52123" r="2019" b="36705"/>
          <a:stretch/>
        </p:blipFill>
        <p:spPr>
          <a:xfrm>
            <a:off x="2258119" y="2087034"/>
            <a:ext cx="2633133" cy="766233"/>
          </a:xfrm>
          <a:prstGeom prst="rect">
            <a:avLst/>
          </a:prstGeom>
        </p:spPr>
      </p:pic>
      <p:pic>
        <p:nvPicPr>
          <p:cNvPr id="14" name="Picture 13"/>
          <p:cNvPicPr>
            <a:picLocks noChangeAspect="1"/>
          </p:cNvPicPr>
          <p:nvPr/>
        </p:nvPicPr>
        <p:blipFill rotWithShape="1">
          <a:blip r:embed="rId6"/>
          <a:srcRect l="66721" t="63234" r="12649" b="32013"/>
          <a:stretch/>
        </p:blipFill>
        <p:spPr>
          <a:xfrm>
            <a:off x="3422287" y="2849032"/>
            <a:ext cx="969433" cy="325967"/>
          </a:xfrm>
          <a:prstGeom prst="rect">
            <a:avLst/>
          </a:prstGeom>
        </p:spPr>
      </p:pic>
      <p:sp>
        <p:nvSpPr>
          <p:cNvPr id="2" name="Title 1"/>
          <p:cNvSpPr>
            <a:spLocks noGrp="1"/>
          </p:cNvSpPr>
          <p:nvPr>
            <p:ph type="title" idx="4294967295"/>
          </p:nvPr>
        </p:nvSpPr>
        <p:spPr>
          <a:xfrm>
            <a:off x="683568" y="-927484"/>
            <a:ext cx="8229600" cy="1143000"/>
          </a:xfrm>
        </p:spPr>
        <p:txBody>
          <a:bodyPr/>
          <a:lstStyle/>
          <a:p>
            <a:r>
              <a:rPr lang="en-US" dirty="0" smtClean="0"/>
              <a:t>[R]</a:t>
            </a:r>
            <a:r>
              <a:rPr lang="en-US" dirty="0" err="1" smtClean="0"/>
              <a:t>Aggiunta</a:t>
            </a:r>
            <a:r>
              <a:rPr lang="en-US" dirty="0" smtClean="0"/>
              <a:t> al </a:t>
            </a:r>
            <a:r>
              <a:rPr lang="en-US" dirty="0" err="1" smtClean="0"/>
              <a:t>gruppo</a:t>
            </a:r>
            <a:r>
              <a:rPr lang="en-US" dirty="0" smtClean="0"/>
              <a:t> 2</a:t>
            </a:r>
            <a:endParaRPr lang="en-US" dirty="0"/>
          </a:p>
        </p:txBody>
      </p:sp>
      <p:pic>
        <p:nvPicPr>
          <p:cNvPr id="15" name="Picture 13"/>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0" y="0"/>
            <a:ext cx="9201150" cy="1800225"/>
          </a:xfrm>
          <a:prstGeom prst="rect">
            <a:avLst/>
          </a:prstGeom>
          <a:noFill/>
          <a:ln w="9525">
            <a:noFill/>
            <a:miter lim="800000"/>
            <a:headEnd/>
            <a:tailEnd/>
          </a:ln>
          <a:effectLst/>
        </p:spPr>
      </p:pic>
      <p:sp>
        <p:nvSpPr>
          <p:cNvPr id="3" name="Footer Placeholder 2"/>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180402497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p:cNvSpPr txBox="1">
            <a:spLocks/>
          </p:cNvSpPr>
          <p:nvPr/>
        </p:nvSpPr>
        <p:spPr>
          <a:xfrm>
            <a:off x="1727684" y="-21684"/>
            <a:ext cx="7200292" cy="1362452"/>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Richieste di aggiunta al </a:t>
            </a:r>
            <a:r>
              <a:rPr lang="it-IT" sz="4600" b="1" cap="small"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g</a:t>
            </a:r>
            <a:r>
              <a:rPr kumimoji="0" lang="it-IT" sz="4600" b="1" i="0" u="none" strike="noStrike" kern="1200" cap="small" spc="0" normalizeH="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ruppo</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7" name="Picture 6"/>
          <p:cNvPicPr>
            <a:picLocks noChangeAspect="1"/>
          </p:cNvPicPr>
          <p:nvPr/>
        </p:nvPicPr>
        <p:blipFill rotWithShape="1">
          <a:blip r:embed="rId3">
            <a:alphaModFix amt="95000"/>
            <a:extLst>
              <a:ext uri="{BEBA8EAE-BF5A-486C-A8C5-ECC9F3942E4B}">
                <a14:imgProps xmlns:a14="http://schemas.microsoft.com/office/drawing/2010/main">
                  <a14:imgLayer r:embed="rId4">
                    <a14:imgEffect>
                      <a14:sharpenSoften amount="-18000"/>
                    </a14:imgEffect>
                  </a14:imgLayer>
                </a14:imgProps>
              </a:ext>
            </a:extLst>
          </a:blip>
          <a:srcRect t="52267" r="1938"/>
          <a:stretch/>
        </p:blipFill>
        <p:spPr>
          <a:xfrm>
            <a:off x="288033" y="2096852"/>
            <a:ext cx="4608004" cy="327353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6057" y="1917207"/>
            <a:ext cx="3672407" cy="3748519"/>
          </a:xfrm>
          <a:prstGeom prst="rect">
            <a:avLst/>
          </a:prstGeom>
        </p:spPr>
      </p:pic>
      <p:cxnSp>
        <p:nvCxnSpPr>
          <p:cNvPr id="8" name="Connettore 1 115"/>
          <p:cNvCxnSpPr/>
          <p:nvPr/>
        </p:nvCxnSpPr>
        <p:spPr>
          <a:xfrm>
            <a:off x="5004049" y="1751632"/>
            <a:ext cx="0" cy="401762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rotWithShape="1">
          <a:blip r:embed="rId6"/>
          <a:srcRect l="11702" r="11360" b="97117"/>
          <a:stretch/>
        </p:blipFill>
        <p:spPr>
          <a:xfrm>
            <a:off x="827585" y="1880828"/>
            <a:ext cx="3615444" cy="197697"/>
          </a:xfrm>
          <a:prstGeom prst="rect">
            <a:avLst/>
          </a:prstGeom>
        </p:spPr>
      </p:pic>
      <p:pic>
        <p:nvPicPr>
          <p:cNvPr id="12" name="Picture 11"/>
          <p:cNvPicPr>
            <a:picLocks noChangeAspect="1"/>
          </p:cNvPicPr>
          <p:nvPr/>
        </p:nvPicPr>
        <p:blipFill rotWithShape="1">
          <a:blip r:embed="rId6"/>
          <a:srcRect l="4830" t="69222" r="26252" b="24667"/>
          <a:stretch/>
        </p:blipFill>
        <p:spPr>
          <a:xfrm>
            <a:off x="514496" y="3259666"/>
            <a:ext cx="3238500" cy="419101"/>
          </a:xfrm>
          <a:prstGeom prst="rect">
            <a:avLst/>
          </a:prstGeom>
        </p:spPr>
      </p:pic>
      <p:pic>
        <p:nvPicPr>
          <p:cNvPr id="14" name="Picture 13"/>
          <p:cNvPicPr>
            <a:picLocks noChangeAspect="1"/>
          </p:cNvPicPr>
          <p:nvPr/>
        </p:nvPicPr>
        <p:blipFill rotWithShape="1">
          <a:blip r:embed="rId7"/>
          <a:srcRect t="83296" r="1938" b="5530"/>
          <a:stretch/>
        </p:blipFill>
        <p:spPr>
          <a:xfrm>
            <a:off x="287525" y="4224867"/>
            <a:ext cx="4608004" cy="766234"/>
          </a:xfrm>
          <a:prstGeom prst="rect">
            <a:avLst/>
          </a:prstGeom>
        </p:spPr>
      </p:pic>
      <p:sp>
        <p:nvSpPr>
          <p:cNvPr id="2" name="Title 1"/>
          <p:cNvSpPr>
            <a:spLocks noGrp="1"/>
          </p:cNvSpPr>
          <p:nvPr>
            <p:ph type="title" idx="4294967295"/>
          </p:nvPr>
        </p:nvSpPr>
        <p:spPr>
          <a:xfrm>
            <a:off x="921420" y="-1125748"/>
            <a:ext cx="8229600" cy="1143000"/>
          </a:xfrm>
        </p:spPr>
        <p:txBody>
          <a:bodyPr/>
          <a:lstStyle/>
          <a:p>
            <a:r>
              <a:rPr lang="en-US" dirty="0" smtClean="0"/>
              <a:t>[R]</a:t>
            </a:r>
            <a:r>
              <a:rPr lang="en-US" dirty="0" err="1" smtClean="0"/>
              <a:t>Aggiunta</a:t>
            </a:r>
            <a:r>
              <a:rPr lang="en-US" dirty="0" smtClean="0"/>
              <a:t> al </a:t>
            </a:r>
            <a:r>
              <a:rPr lang="en-US" dirty="0" err="1" smtClean="0"/>
              <a:t>gruppo</a:t>
            </a:r>
            <a:r>
              <a:rPr lang="en-US" dirty="0" smtClean="0"/>
              <a:t> 3</a:t>
            </a:r>
            <a:endParaRPr lang="en-US" dirty="0"/>
          </a:p>
        </p:txBody>
      </p:sp>
      <p:pic>
        <p:nvPicPr>
          <p:cNvPr id="15" name="Picture 13"/>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0" y="0"/>
            <a:ext cx="9201150" cy="1800225"/>
          </a:xfrm>
          <a:prstGeom prst="rect">
            <a:avLst/>
          </a:prstGeom>
          <a:noFill/>
          <a:ln w="9525">
            <a:noFill/>
            <a:miter lim="800000"/>
            <a:headEnd/>
            <a:tailEnd/>
          </a:ln>
          <a:effectLst/>
        </p:spPr>
      </p:pic>
      <p:sp>
        <p:nvSpPr>
          <p:cNvPr id="3" name="Footer Placeholder 2"/>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254353758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p:cNvSpPr txBox="1">
            <a:spLocks/>
          </p:cNvSpPr>
          <p:nvPr/>
        </p:nvSpPr>
        <p:spPr>
          <a:xfrm>
            <a:off x="1727684" y="-21684"/>
            <a:ext cx="7200292" cy="1362452"/>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Richieste di aggiunta al </a:t>
            </a:r>
            <a:r>
              <a:rPr lang="it-IT" sz="4600" b="1" cap="small"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g</a:t>
            </a:r>
            <a:r>
              <a:rPr kumimoji="0" lang="it-IT" sz="4600" b="1" i="0" u="none" strike="noStrike" kern="1200" cap="small" spc="0" normalizeH="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ruppo</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7" name="Picture 6"/>
          <p:cNvPicPr>
            <a:picLocks noChangeAspect="1"/>
          </p:cNvPicPr>
          <p:nvPr/>
        </p:nvPicPr>
        <p:blipFill rotWithShape="1">
          <a:blip r:embed="rId3">
            <a:alphaModFix amt="95000"/>
            <a:extLst>
              <a:ext uri="{BEBA8EAE-BF5A-486C-A8C5-ECC9F3942E4B}">
                <a14:imgProps xmlns:a14="http://schemas.microsoft.com/office/drawing/2010/main">
                  <a14:imgLayer r:embed="rId4">
                    <a14:imgEffect>
                      <a14:sharpenSoften amount="-18000"/>
                    </a14:imgEffect>
                  </a14:imgLayer>
                </a14:imgProps>
              </a:ext>
            </a:extLst>
          </a:blip>
          <a:srcRect t="52267" r="1938"/>
          <a:stretch/>
        </p:blipFill>
        <p:spPr>
          <a:xfrm>
            <a:off x="288032" y="2096852"/>
            <a:ext cx="4608004" cy="3273532"/>
          </a:xfrm>
          <a:prstGeom prst="rect">
            <a:avLst/>
          </a:prstGeom>
        </p:spPr>
      </p:pic>
      <p:cxnSp>
        <p:nvCxnSpPr>
          <p:cNvPr id="8" name="Connettore 1 115"/>
          <p:cNvCxnSpPr/>
          <p:nvPr/>
        </p:nvCxnSpPr>
        <p:spPr>
          <a:xfrm>
            <a:off x="5004048" y="1751632"/>
            <a:ext cx="0" cy="401762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rotWithShape="1">
          <a:blip r:embed="rId5"/>
          <a:srcRect l="11702" r="11360" b="97117"/>
          <a:stretch/>
        </p:blipFill>
        <p:spPr>
          <a:xfrm>
            <a:off x="827584" y="1880828"/>
            <a:ext cx="3615444" cy="197697"/>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76056" y="1917207"/>
            <a:ext cx="3672408" cy="3748519"/>
          </a:xfrm>
          <a:prstGeom prst="rect">
            <a:avLst/>
          </a:prstGeom>
        </p:spPr>
      </p:pic>
      <p:pic>
        <p:nvPicPr>
          <p:cNvPr id="15" name="Picture 14"/>
          <p:cNvPicPr>
            <a:picLocks noChangeAspect="1"/>
          </p:cNvPicPr>
          <p:nvPr/>
        </p:nvPicPr>
        <p:blipFill rotWithShape="1">
          <a:blip r:embed="rId5"/>
          <a:srcRect l="4830" t="74901" r="26252" b="18865"/>
          <a:stretch/>
        </p:blipFill>
        <p:spPr>
          <a:xfrm>
            <a:off x="514495" y="3649132"/>
            <a:ext cx="3238500" cy="427567"/>
          </a:xfrm>
          <a:prstGeom prst="rect">
            <a:avLst/>
          </a:prstGeom>
        </p:spPr>
      </p:pic>
      <p:pic>
        <p:nvPicPr>
          <p:cNvPr id="16" name="Picture 15"/>
          <p:cNvPicPr>
            <a:picLocks noChangeAspect="1"/>
          </p:cNvPicPr>
          <p:nvPr/>
        </p:nvPicPr>
        <p:blipFill rotWithShape="1">
          <a:blip r:embed="rId7"/>
          <a:srcRect l="43027" t="83296" r="11658" b="5530"/>
          <a:stretch/>
        </p:blipFill>
        <p:spPr>
          <a:xfrm>
            <a:off x="2309428" y="4224867"/>
            <a:ext cx="2129367" cy="766234"/>
          </a:xfrm>
          <a:prstGeom prst="rect">
            <a:avLst/>
          </a:prstGeom>
        </p:spPr>
      </p:pic>
      <p:sp>
        <p:nvSpPr>
          <p:cNvPr id="2" name="Title 1"/>
          <p:cNvSpPr>
            <a:spLocks noGrp="1"/>
          </p:cNvSpPr>
          <p:nvPr>
            <p:ph type="title" idx="4294967295"/>
          </p:nvPr>
        </p:nvSpPr>
        <p:spPr>
          <a:xfrm>
            <a:off x="755576" y="-1035496"/>
            <a:ext cx="8229600" cy="1143000"/>
          </a:xfrm>
        </p:spPr>
        <p:txBody>
          <a:bodyPr/>
          <a:lstStyle/>
          <a:p>
            <a:r>
              <a:rPr lang="en-US" dirty="0" smtClean="0"/>
              <a:t>[R]</a:t>
            </a:r>
            <a:r>
              <a:rPr lang="en-US" dirty="0" err="1" smtClean="0"/>
              <a:t>Aggiuntal</a:t>
            </a:r>
            <a:r>
              <a:rPr lang="en-US" dirty="0" smtClean="0"/>
              <a:t> al </a:t>
            </a:r>
            <a:r>
              <a:rPr lang="en-US" dirty="0" err="1" smtClean="0"/>
              <a:t>gruppo</a:t>
            </a:r>
            <a:r>
              <a:rPr lang="en-US" dirty="0" smtClean="0"/>
              <a:t> 4</a:t>
            </a:r>
            <a:endParaRPr lang="en-US" dirty="0"/>
          </a:p>
        </p:txBody>
      </p:sp>
      <p:pic>
        <p:nvPicPr>
          <p:cNvPr id="17" name="Picture 13"/>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0" y="0"/>
            <a:ext cx="9201150" cy="1800225"/>
          </a:xfrm>
          <a:prstGeom prst="rect">
            <a:avLst/>
          </a:prstGeom>
          <a:noFill/>
          <a:ln w="9525">
            <a:noFill/>
            <a:miter lim="800000"/>
            <a:headEnd/>
            <a:tailEnd/>
          </a:ln>
          <a:effectLst/>
        </p:spPr>
      </p:pic>
      <p:sp>
        <p:nvSpPr>
          <p:cNvPr id="3" name="Footer Placeholder 2"/>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990759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Presentazione</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sp>
        <p:nvSpPr>
          <p:cNvPr id="15" name="Title 14"/>
          <p:cNvSpPr>
            <a:spLocks noGrp="1"/>
          </p:cNvSpPr>
          <p:nvPr>
            <p:ph type="title" idx="4294967295"/>
          </p:nvPr>
        </p:nvSpPr>
        <p:spPr>
          <a:xfrm>
            <a:off x="910775" y="-1755576"/>
            <a:ext cx="8229600" cy="1143000"/>
          </a:xfrm>
        </p:spPr>
        <p:txBody>
          <a:bodyPr/>
          <a:lstStyle/>
          <a:p>
            <a:r>
              <a:rPr lang="en-US" dirty="0" smtClean="0"/>
              <a:t>[R]</a:t>
            </a:r>
            <a:r>
              <a:rPr lang="en-US" dirty="0" err="1" smtClean="0"/>
              <a:t>Presentazione</a:t>
            </a:r>
            <a:endParaRPr lang="en-US" dirty="0"/>
          </a:p>
        </p:txBody>
      </p:sp>
      <p:pic>
        <p:nvPicPr>
          <p:cNvPr id="29" name="Picture 18"/>
          <p:cNvPicPr>
            <a:picLocks noChangeAspect="1" noChangeArrowheads="1"/>
          </p:cNvPicPr>
          <p:nvPr/>
        </p:nvPicPr>
        <p:blipFill rotWithShape="1">
          <a:blip r:embed="rId3">
            <a:clrChange>
              <a:clrFrom>
                <a:srgbClr val="FFFFFF"/>
              </a:clrFrom>
              <a:clrTo>
                <a:srgbClr val="FFFFFF">
                  <a:alpha val="0"/>
                </a:srgbClr>
              </a:clrTo>
            </a:clrChange>
          </a:blip>
          <a:srcRect l="14999" r="76996"/>
          <a:stretch/>
        </p:blipFill>
        <p:spPr bwMode="auto">
          <a:xfrm>
            <a:off x="3611819" y="2674657"/>
            <a:ext cx="736600" cy="1638300"/>
          </a:xfrm>
          <a:prstGeom prst="rect">
            <a:avLst/>
          </a:prstGeom>
          <a:noFill/>
          <a:ln w="9525">
            <a:noFill/>
            <a:miter lim="800000"/>
            <a:headEnd/>
            <a:tailEnd/>
          </a:ln>
          <a:effectLst/>
        </p:spPr>
      </p:pic>
      <p:pic>
        <p:nvPicPr>
          <p:cNvPr id="30" name="Picture 18"/>
          <p:cNvPicPr>
            <a:picLocks noChangeAspect="1" noChangeArrowheads="1"/>
          </p:cNvPicPr>
          <p:nvPr/>
        </p:nvPicPr>
        <p:blipFill rotWithShape="1">
          <a:blip r:embed="rId3">
            <a:clrChange>
              <a:clrFrom>
                <a:srgbClr val="FFFFFF"/>
              </a:clrFrom>
              <a:clrTo>
                <a:srgbClr val="FFFFFF">
                  <a:alpha val="0"/>
                </a:srgbClr>
              </a:clrTo>
            </a:clrChange>
          </a:blip>
          <a:srcRect l="14999" r="76996"/>
          <a:stretch/>
        </p:blipFill>
        <p:spPr bwMode="auto">
          <a:xfrm flipH="1">
            <a:off x="5148064" y="2674657"/>
            <a:ext cx="720080" cy="1638300"/>
          </a:xfrm>
          <a:prstGeom prst="rect">
            <a:avLst/>
          </a:prstGeom>
          <a:noFill/>
          <a:ln w="9525">
            <a:noFill/>
            <a:miter lim="800000"/>
            <a:headEnd/>
            <a:tailEnd/>
          </a:ln>
          <a:effectLst/>
        </p:spPr>
      </p:pic>
      <p:sp>
        <p:nvSpPr>
          <p:cNvPr id="23" name="TextBox 22"/>
          <p:cNvSpPr txBox="1"/>
          <p:nvPr/>
        </p:nvSpPr>
        <p:spPr>
          <a:xfrm>
            <a:off x="3023828" y="4150821"/>
            <a:ext cx="1800200" cy="646331"/>
          </a:xfrm>
          <a:prstGeom prst="rect">
            <a:avLst/>
          </a:prstGeom>
          <a:noFill/>
        </p:spPr>
        <p:txBody>
          <a:bodyPr wrap="square" rtlCol="0">
            <a:spAutoFit/>
          </a:bodyPr>
          <a:lstStyle/>
          <a:p>
            <a:pPr algn="ctr"/>
            <a:r>
              <a:rPr lang="en-US" b="1" dirty="0" smtClean="0">
                <a:latin typeface="Corbel"/>
                <a:cs typeface="Corbel"/>
              </a:rPr>
              <a:t>Riccardo Ancona</a:t>
            </a:r>
            <a:endParaRPr lang="en-US" b="1" dirty="0">
              <a:latin typeface="Corbel"/>
              <a:cs typeface="Corbel"/>
            </a:endParaRPr>
          </a:p>
        </p:txBody>
      </p:sp>
      <p:sp>
        <p:nvSpPr>
          <p:cNvPr id="31" name="TextBox 30"/>
          <p:cNvSpPr txBox="1"/>
          <p:nvPr/>
        </p:nvSpPr>
        <p:spPr>
          <a:xfrm>
            <a:off x="4824028" y="4150821"/>
            <a:ext cx="1296144" cy="646331"/>
          </a:xfrm>
          <a:prstGeom prst="rect">
            <a:avLst/>
          </a:prstGeom>
          <a:noFill/>
        </p:spPr>
        <p:txBody>
          <a:bodyPr wrap="square" rtlCol="0">
            <a:spAutoFit/>
          </a:bodyPr>
          <a:lstStyle/>
          <a:p>
            <a:pPr algn="ctr"/>
            <a:r>
              <a:rPr lang="en-US" b="1" dirty="0" smtClean="0">
                <a:latin typeface="Corbel"/>
                <a:cs typeface="Corbel"/>
              </a:rPr>
              <a:t>Alessandro</a:t>
            </a:r>
          </a:p>
          <a:p>
            <a:pPr algn="ctr"/>
            <a:r>
              <a:rPr lang="en-US" b="1" dirty="0" err="1" smtClean="0">
                <a:latin typeface="Corbel"/>
                <a:cs typeface="Corbel"/>
              </a:rPr>
              <a:t>Ditta</a:t>
            </a:r>
            <a:endParaRPr lang="en-US" b="1" dirty="0">
              <a:latin typeface="Corbel"/>
              <a:cs typeface="Corbel"/>
            </a:endParaRPr>
          </a:p>
        </p:txBody>
      </p:sp>
      <p:pic>
        <p:nvPicPr>
          <p:cNvPr id="33" name="Picture 9"/>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0" y="0"/>
            <a:ext cx="9182100" cy="1619250"/>
          </a:xfrm>
          <a:prstGeom prst="rect">
            <a:avLst/>
          </a:prstGeom>
          <a:noFill/>
          <a:ln w="9525">
            <a:noFill/>
            <a:miter lim="800000"/>
            <a:headEnd/>
            <a:tailEnd/>
          </a:ln>
          <a:effectLst/>
        </p:spPr>
      </p:pic>
      <p:sp>
        <p:nvSpPr>
          <p:cNvPr id="34" name="TextBox 33"/>
          <p:cNvSpPr txBox="1"/>
          <p:nvPr/>
        </p:nvSpPr>
        <p:spPr>
          <a:xfrm>
            <a:off x="3275856" y="2780928"/>
            <a:ext cx="2916324" cy="369332"/>
          </a:xfrm>
          <a:prstGeom prst="rect">
            <a:avLst/>
          </a:prstGeom>
          <a:noFill/>
        </p:spPr>
        <p:txBody>
          <a:bodyPr wrap="square" rtlCol="0">
            <a:spAutoFit/>
          </a:bodyPr>
          <a:lstStyle/>
          <a:p>
            <a:pPr algn="ctr"/>
            <a:r>
              <a:rPr lang="en-US" b="1" dirty="0" err="1" smtClean="0">
                <a:latin typeface="Corbel"/>
                <a:cs typeface="Corbel"/>
              </a:rPr>
              <a:t>Gruppo</a:t>
            </a:r>
            <a:r>
              <a:rPr lang="en-US" b="1" dirty="0" smtClean="0">
                <a:latin typeface="Corbel"/>
                <a:cs typeface="Corbel"/>
              </a:rPr>
              <a:t>: mph-</a:t>
            </a:r>
            <a:r>
              <a:rPr lang="en-US" b="1" dirty="0" err="1" smtClean="0">
                <a:latin typeface="Corbel"/>
                <a:cs typeface="Corbel"/>
              </a:rPr>
              <a:t>ancona</a:t>
            </a:r>
            <a:r>
              <a:rPr lang="en-US" b="1" dirty="0" smtClean="0">
                <a:latin typeface="Corbel"/>
                <a:cs typeface="Corbel"/>
              </a:rPr>
              <a:t>-</a:t>
            </a:r>
            <a:r>
              <a:rPr lang="en-US" b="1" dirty="0" err="1" smtClean="0">
                <a:latin typeface="Corbel"/>
                <a:cs typeface="Corbel"/>
              </a:rPr>
              <a:t>ditta</a:t>
            </a:r>
            <a:endParaRPr lang="en-US" b="1" dirty="0">
              <a:latin typeface="Corbel"/>
              <a:cs typeface="Corbel"/>
            </a:endParaRPr>
          </a:p>
        </p:txBody>
      </p:sp>
      <p:sp>
        <p:nvSpPr>
          <p:cNvPr id="32" name="Footer Placeholder 31"/>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1871700" y="285728"/>
            <a:ext cx="716479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it-IT" sz="4600" b="1" cap="small"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Funzionalit</a:t>
            </a:r>
            <a:r>
              <a:rPr lang="it-IT" sz="4600" b="1" cap="small"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á</a:t>
            </a:r>
            <a:r>
              <a:rPr lang="it-IT" sz="4600" b="1" cap="small"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 atomiche…</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772816"/>
            <a:ext cx="3937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83568" y="2168860"/>
            <a:ext cx="1800493" cy="338554"/>
          </a:xfrm>
          <a:prstGeom prst="rect">
            <a:avLst/>
          </a:prstGeom>
          <a:noFill/>
        </p:spPr>
        <p:txBody>
          <a:bodyPr wrap="none" rtlCol="0">
            <a:spAutoFit/>
          </a:bodyPr>
          <a:lstStyle/>
          <a:p>
            <a:r>
              <a:rPr lang="it-IT" sz="1600" b="1" dirty="0" smtClean="0">
                <a:latin typeface="Corbel"/>
                <a:cs typeface="Corbel"/>
              </a:rPr>
              <a:t>Download artifact</a:t>
            </a:r>
            <a:endParaRPr lang="en-US" sz="1600" b="1" dirty="0">
              <a:latin typeface="Corbel"/>
              <a:cs typeface="Corbel"/>
            </a:endParaRPr>
          </a:p>
        </p:txBody>
      </p:sp>
      <p:sp>
        <p:nvSpPr>
          <p:cNvPr id="12" name="TextBox 11"/>
          <p:cNvSpPr txBox="1"/>
          <p:nvPr/>
        </p:nvSpPr>
        <p:spPr>
          <a:xfrm>
            <a:off x="3043723" y="2168860"/>
            <a:ext cx="2716409" cy="338554"/>
          </a:xfrm>
          <a:prstGeom prst="rect">
            <a:avLst/>
          </a:prstGeom>
          <a:noFill/>
        </p:spPr>
        <p:txBody>
          <a:bodyPr wrap="none" rtlCol="0">
            <a:spAutoFit/>
          </a:bodyPr>
          <a:lstStyle/>
          <a:p>
            <a:r>
              <a:rPr lang="it-IT" sz="1600" b="1" dirty="0" smtClean="0">
                <a:latin typeface="Corbel"/>
                <a:cs typeface="Corbel"/>
              </a:rPr>
              <a:t>Visualizzazione informazioni</a:t>
            </a: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4308" y="1772816"/>
            <a:ext cx="305189" cy="344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976156" y="2168860"/>
            <a:ext cx="2850460" cy="338554"/>
          </a:xfrm>
          <a:prstGeom prst="rect">
            <a:avLst/>
          </a:prstGeom>
          <a:noFill/>
        </p:spPr>
        <p:txBody>
          <a:bodyPr wrap="none" rtlCol="0">
            <a:spAutoFit/>
          </a:bodyPr>
          <a:lstStyle/>
          <a:p>
            <a:r>
              <a:rPr lang="it-IT" sz="1600" b="1" dirty="0" smtClean="0">
                <a:latin typeface="Corbel"/>
                <a:cs typeface="Corbel"/>
              </a:rPr>
              <a:t>Pubblicazione nuovo progetto</a:t>
            </a:r>
            <a:endParaRPr lang="en-US" sz="1600" b="1" dirty="0">
              <a:latin typeface="Corbel"/>
              <a:cs typeface="Corbel"/>
            </a:endParaRPr>
          </a:p>
        </p:txBody>
      </p:sp>
      <p:sp>
        <p:nvSpPr>
          <p:cNvPr id="11" name="TextBox 10"/>
          <p:cNvSpPr txBox="1"/>
          <p:nvPr/>
        </p:nvSpPr>
        <p:spPr>
          <a:xfrm>
            <a:off x="414938" y="3501008"/>
            <a:ext cx="2428870" cy="338554"/>
          </a:xfrm>
          <a:prstGeom prst="rect">
            <a:avLst/>
          </a:prstGeom>
          <a:noFill/>
        </p:spPr>
        <p:txBody>
          <a:bodyPr wrap="none" rtlCol="0">
            <a:spAutoFit/>
          </a:bodyPr>
          <a:lstStyle/>
          <a:p>
            <a:r>
              <a:rPr lang="it-IT" sz="1600" b="1" dirty="0" smtClean="0">
                <a:latin typeface="Corbel"/>
                <a:cs typeface="Corbel"/>
              </a:rPr>
              <a:t>Valutazione degli artifact</a:t>
            </a:r>
            <a:endParaRPr lang="en-US" sz="1600" b="1" dirty="0">
              <a:latin typeface="Corbel"/>
              <a:cs typeface="Corbel"/>
            </a:endParaRPr>
          </a:p>
        </p:txBody>
      </p:sp>
      <p:pic>
        <p:nvPicPr>
          <p:cNvPr id="3079" name="Picture 7" descr="http://cdn1.iconfinder.com/data/icons/simplicio/128x128/file_ad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67944" y="3032956"/>
            <a:ext cx="358697" cy="358698"/>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file, find, search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87969" y="1774158"/>
            <a:ext cx="358697" cy="358698"/>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edit, file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39652" y="3032956"/>
            <a:ext cx="338119" cy="33812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563888" y="3501008"/>
            <a:ext cx="1531188" cy="338554"/>
          </a:xfrm>
          <a:prstGeom prst="rect">
            <a:avLst/>
          </a:prstGeom>
          <a:noFill/>
        </p:spPr>
        <p:txBody>
          <a:bodyPr wrap="none" rtlCol="0">
            <a:spAutoFit/>
          </a:bodyPr>
          <a:lstStyle/>
          <a:p>
            <a:r>
              <a:rPr lang="it-IT" sz="1600" b="1" dirty="0" smtClean="0">
                <a:latin typeface="Corbel"/>
                <a:cs typeface="Corbel"/>
              </a:rPr>
              <a:t>Upload artifact</a:t>
            </a:r>
            <a:endParaRPr lang="en-US" sz="1600" b="1" dirty="0">
              <a:latin typeface="Corbel"/>
              <a:cs typeface="Corbel"/>
            </a:endParaRPr>
          </a:p>
        </p:txBody>
      </p:sp>
      <p:pic>
        <p:nvPicPr>
          <p:cNvPr id="3085" name="Picture 13" descr="http://icons.iconarchive.com/icons/custom-icon-design/pretty-office-8/256/Users-ico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28284" y="2924944"/>
            <a:ext cx="593204" cy="59320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6552220" y="3501008"/>
            <a:ext cx="1654119" cy="338554"/>
          </a:xfrm>
          <a:prstGeom prst="rect">
            <a:avLst/>
          </a:prstGeom>
          <a:noFill/>
        </p:spPr>
        <p:txBody>
          <a:bodyPr wrap="none" rtlCol="0">
            <a:spAutoFit/>
          </a:bodyPr>
          <a:lstStyle/>
          <a:p>
            <a:r>
              <a:rPr lang="it-IT" sz="1600" b="1" dirty="0" smtClean="0">
                <a:latin typeface="Corbel"/>
                <a:cs typeface="Corbel"/>
              </a:rPr>
              <a:t>Gestione gruppo</a:t>
            </a:r>
            <a:endParaRPr lang="en-US" sz="1600" b="1" dirty="0">
              <a:latin typeface="Corbel"/>
              <a:cs typeface="Corbel"/>
            </a:endParaRPr>
          </a:p>
        </p:txBody>
      </p:sp>
      <p:pic>
        <p:nvPicPr>
          <p:cNvPr id="3087" name="Picture 15" descr="sign, up ico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95636" y="4473116"/>
            <a:ext cx="499119" cy="49912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755576" y="4977172"/>
            <a:ext cx="1567556" cy="338554"/>
          </a:xfrm>
          <a:prstGeom prst="rect">
            <a:avLst/>
          </a:prstGeom>
          <a:noFill/>
        </p:spPr>
        <p:txBody>
          <a:bodyPr wrap="none" rtlCol="0">
            <a:spAutoFit/>
          </a:bodyPr>
          <a:lstStyle/>
          <a:p>
            <a:r>
              <a:rPr lang="it-IT" sz="1600" b="1" dirty="0" smtClean="0">
                <a:latin typeface="Corbel"/>
                <a:cs typeface="Corbel"/>
              </a:rPr>
              <a:t>Modifica profilo</a:t>
            </a:r>
            <a:endParaRPr lang="en-US" sz="1600" b="1" dirty="0">
              <a:latin typeface="Corbel"/>
              <a:cs typeface="Corbel"/>
            </a:endParaRPr>
          </a:p>
        </p:txBody>
      </p:sp>
      <p:pic>
        <p:nvPicPr>
          <p:cNvPr id="3089" name="Picture 17" descr="http://www.veryicon.com/icon/png/System/Fast%20Icon%20Users/Add%20user.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59932" y="4444516"/>
            <a:ext cx="568660" cy="56866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3239852" y="4977172"/>
            <a:ext cx="2034231" cy="338554"/>
          </a:xfrm>
          <a:prstGeom prst="rect">
            <a:avLst/>
          </a:prstGeom>
          <a:noFill/>
        </p:spPr>
        <p:txBody>
          <a:bodyPr wrap="none" rtlCol="0">
            <a:spAutoFit/>
          </a:bodyPr>
          <a:lstStyle/>
          <a:p>
            <a:r>
              <a:rPr lang="it-IT" sz="1600" b="1" dirty="0" smtClean="0">
                <a:latin typeface="Corbel"/>
                <a:cs typeface="Corbel"/>
              </a:rPr>
              <a:t>Registrazione utente</a:t>
            </a:r>
            <a:endParaRPr lang="en-US" sz="1600" b="1" dirty="0">
              <a:latin typeface="Corbel"/>
              <a:cs typeface="Corbel"/>
            </a:endParaRPr>
          </a:p>
        </p:txBody>
      </p:sp>
      <p:grpSp>
        <p:nvGrpSpPr>
          <p:cNvPr id="29" name="Group 28"/>
          <p:cNvGrpSpPr/>
          <p:nvPr/>
        </p:nvGrpSpPr>
        <p:grpSpPr>
          <a:xfrm>
            <a:off x="7128284" y="4473116"/>
            <a:ext cx="547558" cy="540060"/>
            <a:chOff x="7128284" y="4293096"/>
            <a:chExt cx="547558" cy="540060"/>
          </a:xfrm>
        </p:grpSpPr>
        <p:pic>
          <p:nvPicPr>
            <p:cNvPr id="3093" name="Picture 21" descr="https://encrypted-tbn0.google.com/images?q=tbn:ANd9GcREGFIu103swa_lNxgruLW21Mzkdp7W7hSVqP9mqZTRWb_imuC_"/>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28284" y="4293096"/>
              <a:ext cx="540060" cy="540060"/>
            </a:xfrm>
            <a:prstGeom prst="rect">
              <a:avLst/>
            </a:prstGeom>
            <a:noFill/>
            <a:extLst>
              <a:ext uri="{909E8E84-426E-40dd-AFC4-6F175D3DCCD1}">
                <a14:hiddenFill xmlns:a14="http://schemas.microsoft.com/office/drawing/2010/main">
                  <a:solidFill>
                    <a:srgbClr val="FFFFFF"/>
                  </a:solidFill>
                </a14:hiddenFill>
              </a:ext>
            </a:extLst>
          </p:spPr>
        </p:pic>
        <p:pic>
          <p:nvPicPr>
            <p:cNvPr id="3091" name="Picture 19" descr="http://the-dream.co.uk/images/lens_icon.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23148" y="4563615"/>
              <a:ext cx="252694" cy="269540"/>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6588224" y="4977172"/>
            <a:ext cx="1651013" cy="338554"/>
          </a:xfrm>
          <a:prstGeom prst="rect">
            <a:avLst/>
          </a:prstGeom>
          <a:noFill/>
        </p:spPr>
        <p:txBody>
          <a:bodyPr wrap="none" rtlCol="0">
            <a:spAutoFit/>
          </a:bodyPr>
          <a:lstStyle/>
          <a:p>
            <a:r>
              <a:rPr lang="it-IT" sz="1600" b="1" dirty="0" smtClean="0">
                <a:latin typeface="Corbel"/>
                <a:cs typeface="Corbel"/>
              </a:rPr>
              <a:t>Visualizza utenti</a:t>
            </a:r>
            <a:endParaRPr lang="en-US" sz="1600" b="1" dirty="0">
              <a:latin typeface="Corbel"/>
              <a:cs typeface="Corbel"/>
            </a:endParaRPr>
          </a:p>
        </p:txBody>
      </p:sp>
      <p:cxnSp>
        <p:nvCxnSpPr>
          <p:cNvPr id="40" name="Connettore 1 115"/>
          <p:cNvCxnSpPr/>
          <p:nvPr/>
        </p:nvCxnSpPr>
        <p:spPr>
          <a:xfrm>
            <a:off x="5893099" y="1667959"/>
            <a:ext cx="0" cy="401762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Connettore 1 115"/>
          <p:cNvCxnSpPr/>
          <p:nvPr/>
        </p:nvCxnSpPr>
        <p:spPr>
          <a:xfrm>
            <a:off x="2951820" y="1751632"/>
            <a:ext cx="0" cy="401762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Connettore 1 115"/>
          <p:cNvCxnSpPr/>
          <p:nvPr/>
        </p:nvCxnSpPr>
        <p:spPr>
          <a:xfrm>
            <a:off x="287524" y="2708920"/>
            <a:ext cx="8460940" cy="0"/>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Connettore 1 115"/>
          <p:cNvCxnSpPr/>
          <p:nvPr/>
        </p:nvCxnSpPr>
        <p:spPr>
          <a:xfrm>
            <a:off x="287524" y="4221088"/>
            <a:ext cx="8460940" cy="0"/>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idx="4294967295"/>
          </p:nvPr>
        </p:nvSpPr>
        <p:spPr>
          <a:xfrm>
            <a:off x="503548" y="-1035496"/>
            <a:ext cx="8229600" cy="1143000"/>
          </a:xfrm>
        </p:spPr>
        <p:txBody>
          <a:bodyPr/>
          <a:lstStyle/>
          <a:p>
            <a:r>
              <a:rPr lang="en-US" dirty="0" smtClean="0"/>
              <a:t>[R]</a:t>
            </a:r>
            <a:r>
              <a:rPr lang="en-US" dirty="0" err="1" smtClean="0"/>
              <a:t>Decomposizione</a:t>
            </a:r>
            <a:r>
              <a:rPr lang="en-US" baseline="0" dirty="0" smtClean="0"/>
              <a:t> </a:t>
            </a:r>
            <a:r>
              <a:rPr lang="en-US" baseline="0" dirty="0" err="1" smtClean="0"/>
              <a:t>Funzionalit</a:t>
            </a:r>
            <a:r>
              <a:rPr lang="en-US" baseline="0" dirty="0" err="1" smtClean="0"/>
              <a:t>á</a:t>
            </a:r>
            <a:endParaRPr lang="en-US" dirty="0"/>
          </a:p>
        </p:txBody>
      </p:sp>
      <p:sp>
        <p:nvSpPr>
          <p:cNvPr id="6" name="Footer Placeholder 5"/>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36280958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1763688" y="285728"/>
            <a:ext cx="7344308"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it-IT" sz="4600" b="1" cap="small"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…classi </a:t>
            </a:r>
            <a:r>
              <a:rPr lang="it-IT" sz="4600" b="1" cap="small"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di utenti espandibili</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49" y="2274793"/>
            <a:ext cx="5842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55576" y="2312538"/>
            <a:ext cx="455398" cy="646331"/>
          </a:xfrm>
          <a:prstGeom prst="rect">
            <a:avLst/>
          </a:prstGeom>
          <a:noFill/>
        </p:spPr>
        <p:txBody>
          <a:bodyPr wrap="none" rtlCol="0">
            <a:spAutoFit/>
          </a:bodyPr>
          <a:lstStyle/>
          <a:p>
            <a:r>
              <a:rPr lang="it-IT" sz="3600" dirty="0" smtClean="0"/>
              <a:t>+</a:t>
            </a:r>
            <a:endParaRPr lang="en-US" sz="3600" dirty="0"/>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3864" y="2274793"/>
            <a:ext cx="5842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descr="https://encrypted-tbn1.google.com/images?q=tbn:ANd9GcSMbDo03hyoZ94Cs0YqpQEnRVcwFe2OR5M8PfSQLLfyxJMBoNR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2202785"/>
            <a:ext cx="891050" cy="8910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131840" y="3102885"/>
            <a:ext cx="1130087" cy="369332"/>
          </a:xfrm>
          <a:prstGeom prst="rect">
            <a:avLst/>
          </a:prstGeom>
          <a:noFill/>
        </p:spPr>
        <p:txBody>
          <a:bodyPr wrap="none" rtlCol="0">
            <a:spAutoFit/>
          </a:bodyPr>
          <a:lstStyle/>
          <a:p>
            <a:r>
              <a:rPr lang="it-IT" b="1" dirty="0" smtClean="0">
                <a:latin typeface="Corbel"/>
                <a:cs typeface="Corbel"/>
              </a:rPr>
              <a:t>Professor</a:t>
            </a:r>
            <a:endParaRPr lang="en-US" b="1" dirty="0">
              <a:latin typeface="Corbel"/>
              <a:cs typeface="Corbel"/>
            </a:endParaRPr>
          </a:p>
        </p:txBody>
      </p:sp>
      <p:pic>
        <p:nvPicPr>
          <p:cNvPr id="1032" name="Picture 8" descr="http://www.large-icons.com/stock-icons/large-education/student-icon.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8364" y="2166781"/>
            <a:ext cx="895350" cy="89535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7700971" y="2922865"/>
            <a:ext cx="1443537" cy="646331"/>
          </a:xfrm>
          <a:prstGeom prst="rect">
            <a:avLst/>
          </a:prstGeom>
          <a:noFill/>
        </p:spPr>
        <p:txBody>
          <a:bodyPr wrap="none" rtlCol="0">
            <a:spAutoFit/>
          </a:bodyPr>
          <a:lstStyle/>
          <a:p>
            <a:pPr algn="ctr"/>
            <a:r>
              <a:rPr lang="it-IT" b="1" dirty="0" err="1" smtClean="0">
                <a:latin typeface="Corbel"/>
                <a:cs typeface="Corbel"/>
              </a:rPr>
              <a:t>Student</a:t>
            </a:r>
            <a:endParaRPr lang="it-IT" b="1" dirty="0" smtClean="0">
              <a:latin typeface="Corbel"/>
              <a:cs typeface="Corbel"/>
            </a:endParaRPr>
          </a:p>
          <a:p>
            <a:r>
              <a:rPr lang="it-IT" b="1" dirty="0" smtClean="0">
                <a:latin typeface="Corbel"/>
                <a:cs typeface="Corbel"/>
              </a:rPr>
              <a:t>Team </a:t>
            </a:r>
            <a:r>
              <a:rPr lang="it-IT" b="1" dirty="0" err="1" smtClean="0">
                <a:latin typeface="Corbel"/>
                <a:cs typeface="Corbel"/>
              </a:rPr>
              <a:t>Owner</a:t>
            </a:r>
            <a:endParaRPr lang="en-US" b="1" dirty="0">
              <a:latin typeface="Corbel"/>
              <a:cs typeface="Corbel"/>
            </a:endParaRPr>
          </a:p>
        </p:txBody>
      </p:sp>
      <p:cxnSp>
        <p:nvCxnSpPr>
          <p:cNvPr id="53" name="Connettore 1 115"/>
          <p:cNvCxnSpPr/>
          <p:nvPr/>
        </p:nvCxnSpPr>
        <p:spPr>
          <a:xfrm flipH="1">
            <a:off x="143508" y="3750957"/>
            <a:ext cx="8856984" cy="0"/>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34" name="Picture 10" descr="http://www.desktop-icon.com/stock-icons/desktop-people/professor-icon.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5856" y="4004726"/>
            <a:ext cx="895350" cy="89535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3199152" y="4904826"/>
            <a:ext cx="1133644" cy="646331"/>
          </a:xfrm>
          <a:prstGeom prst="rect">
            <a:avLst/>
          </a:prstGeom>
          <a:noFill/>
        </p:spPr>
        <p:txBody>
          <a:bodyPr wrap="none" rtlCol="0">
            <a:spAutoFit/>
          </a:bodyPr>
          <a:lstStyle/>
          <a:p>
            <a:pPr algn="ctr"/>
            <a:r>
              <a:rPr lang="it-IT" dirty="0" smtClean="0"/>
              <a:t>Professor </a:t>
            </a:r>
            <a:endParaRPr lang="it-IT" dirty="0" smtClean="0"/>
          </a:p>
          <a:p>
            <a:r>
              <a:rPr lang="it-IT" dirty="0"/>
              <a:t>A</a:t>
            </a:r>
            <a:r>
              <a:rPr lang="it-IT" dirty="0" smtClean="0"/>
              <a:t>ssistant</a:t>
            </a:r>
            <a:endParaRPr lang="en-US" dirty="0"/>
          </a:p>
        </p:txBody>
      </p:sp>
      <p:grpSp>
        <p:nvGrpSpPr>
          <p:cNvPr id="9" name="Group 8"/>
          <p:cNvGrpSpPr/>
          <p:nvPr/>
        </p:nvGrpSpPr>
        <p:grpSpPr>
          <a:xfrm>
            <a:off x="-1800708" y="2096852"/>
            <a:ext cx="1620180" cy="1468760"/>
            <a:chOff x="7344308" y="1664804"/>
            <a:chExt cx="1620180" cy="1468760"/>
          </a:xfrm>
        </p:grpSpPr>
        <p:pic>
          <p:nvPicPr>
            <p:cNvPr id="51"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0312" y="1700808"/>
              <a:ext cx="3937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3"/>
            <p:cNvPicPr>
              <a:picLocks noChangeAspect="1" noChangeArrowheads="1"/>
            </p:cNvPicPr>
            <p:nvPr/>
          </p:nvPicPr>
          <p:blipFill>
            <a:blip r:embed="rId9">
              <a:extLst>
                <a:ext uri="{BEBA8EAE-BF5A-486C-A8C5-ECC9F3942E4B}">
                  <a14:imgProps xmlns:a14="http://schemas.microsoft.com/office/drawing/2010/main">
                    <a14:imgLayer r:embed="rId10">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8479279" y="1700808"/>
              <a:ext cx="305189" cy="344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7" descr="http://cdn1.iconfinder.com/data/icons/simplicio/128x128/file_add.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956376" y="2132856"/>
              <a:ext cx="358697" cy="35869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9" descr="file, find, search icon"/>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956376" y="1664804"/>
              <a:ext cx="358697" cy="35869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1" descr="edit, file icon"/>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438237" y="2168860"/>
              <a:ext cx="338119" cy="33812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3" descr="http://icons.iconarchive.com/icons/custom-icon-design/pretty-office-8/256/Users-icon.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371284" y="2024844"/>
              <a:ext cx="593204" cy="59320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5" descr="sign, up 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344308" y="2605844"/>
              <a:ext cx="499119" cy="499120"/>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7" descr="http://www.veryicon.com/icon/png/System/Fast%20Icon%20Users/Add%20user.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48364" y="2564904"/>
              <a:ext cx="568660" cy="56866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8380926" y="2564904"/>
              <a:ext cx="547558" cy="540060"/>
              <a:chOff x="7128284" y="4293096"/>
              <a:chExt cx="547558" cy="540060"/>
            </a:xfrm>
          </p:grpSpPr>
          <p:pic>
            <p:nvPicPr>
              <p:cNvPr id="70" name="Picture 21" descr="https://encrypted-tbn0.google.com/images?q=tbn:ANd9GcREGFIu103swa_lNxgruLW21Mzkdp7W7hSVqP9mqZTRWb_imuC_"/>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28284" y="4293096"/>
                <a:ext cx="540060" cy="54006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9" descr="http://the-dream.co.uk/images/lens_icon.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23148" y="4563615"/>
                <a:ext cx="252694" cy="26954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6" name="Group 85"/>
          <p:cNvGrpSpPr/>
          <p:nvPr/>
        </p:nvGrpSpPr>
        <p:grpSpPr>
          <a:xfrm>
            <a:off x="1146902" y="1986761"/>
            <a:ext cx="1620180" cy="1468760"/>
            <a:chOff x="7344308" y="1664804"/>
            <a:chExt cx="1620180" cy="1468760"/>
          </a:xfrm>
        </p:grpSpPr>
        <p:pic>
          <p:nvPicPr>
            <p:cNvPr id="87"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0312" y="1700808"/>
              <a:ext cx="3937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3"/>
            <p:cNvPicPr>
              <a:picLocks noChangeAspect="1" noChangeArrowheads="1"/>
            </p:cNvPicPr>
            <p:nvPr/>
          </p:nvPicPr>
          <p:blipFill>
            <a:blip r:embed="rId9">
              <a:extLst>
                <a:ext uri="{BEBA8EAE-BF5A-486C-A8C5-ECC9F3942E4B}">
                  <a14:imgProps xmlns:a14="http://schemas.microsoft.com/office/drawing/2010/main">
                    <a14:imgLayer r:embed="rId19">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8479279" y="1700808"/>
              <a:ext cx="305189" cy="344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7" descr="http://cdn1.iconfinder.com/data/icons/simplicio/128x128/file_add.png"/>
            <p:cNvPicPr>
              <a:picLocks noChangeAspect="1" noChangeArrowheads="1"/>
            </p:cNvPicPr>
            <p:nvPr/>
          </p:nvPicPr>
          <p:blipFill>
            <a:blip r:embed="rId20" cstate="print">
              <a:alphaModFix amt="20000"/>
              <a:extLst>
                <a:ext uri="{BEBA8EAE-BF5A-486C-A8C5-ECC9F3942E4B}">
                  <a14:imgProps xmlns:a14="http://schemas.microsoft.com/office/drawing/2010/main">
                    <a14:imgLayer r:embed="rId21">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7956376" y="2132856"/>
              <a:ext cx="358697" cy="358698"/>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9" descr="file, find, search icon"/>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956376" y="1664804"/>
              <a:ext cx="358697" cy="358698"/>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11" descr="edit, file icon"/>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438237" y="2168860"/>
              <a:ext cx="338119" cy="33812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13" descr="http://icons.iconarchive.com/icons/custom-icon-design/pretty-office-8/256/Users-icon.png"/>
            <p:cNvPicPr>
              <a:picLocks noChangeAspect="1" noChangeArrowheads="1"/>
            </p:cNvPicPr>
            <p:nvPr/>
          </p:nvPicPr>
          <p:blipFill>
            <a:blip r:embed="rId22" cstate="print">
              <a:alphaModFix amt="29000"/>
              <a:extLst>
                <a:ext uri="{BEBA8EAE-BF5A-486C-A8C5-ECC9F3942E4B}">
                  <a14:imgProps xmlns:a14="http://schemas.microsoft.com/office/drawing/2010/main">
                    <a14:imgLayer r:embed="rId2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371284" y="2024844"/>
              <a:ext cx="593204" cy="593204"/>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15" descr="sign, up 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344308" y="2605844"/>
              <a:ext cx="499119" cy="49912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17" descr="http://www.veryicon.com/icon/png/System/Fast%20Icon%20Users/Add%20user.png"/>
            <p:cNvPicPr>
              <a:picLocks noChangeAspect="1" noChangeArrowheads="1"/>
            </p:cNvPicPr>
            <p:nvPr/>
          </p:nvPicPr>
          <p:blipFill>
            <a:blip r:embed="rId24">
              <a:alphaModFix amt="49000"/>
              <a:extLst>
                <a:ext uri="{BEBA8EAE-BF5A-486C-A8C5-ECC9F3942E4B}">
                  <a14:imgProps xmlns:a14="http://schemas.microsoft.com/office/drawing/2010/main">
                    <a14:imgLayer r:embed="rId25">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7848364" y="2564904"/>
              <a:ext cx="568660" cy="568660"/>
            </a:xfrm>
            <a:prstGeom prst="rect">
              <a:avLst/>
            </a:prstGeom>
            <a:noFill/>
            <a:extLst>
              <a:ext uri="{909E8E84-426E-40dd-AFC4-6F175D3DCCD1}">
                <a14:hiddenFill xmlns:a14="http://schemas.microsoft.com/office/drawing/2010/main">
                  <a:solidFill>
                    <a:srgbClr val="FFFFFF"/>
                  </a:solidFill>
                </a14:hiddenFill>
              </a:ext>
            </a:extLst>
          </p:spPr>
        </p:pic>
        <p:grpSp>
          <p:nvGrpSpPr>
            <p:cNvPr id="95" name="Group 94"/>
            <p:cNvGrpSpPr/>
            <p:nvPr/>
          </p:nvGrpSpPr>
          <p:grpSpPr>
            <a:xfrm>
              <a:off x="8380926" y="2564904"/>
              <a:ext cx="547558" cy="540060"/>
              <a:chOff x="7128284" y="4293096"/>
              <a:chExt cx="547558" cy="540060"/>
            </a:xfrm>
          </p:grpSpPr>
          <p:pic>
            <p:nvPicPr>
              <p:cNvPr id="96" name="Picture 21" descr="https://encrypted-tbn0.google.com/images?q=tbn:ANd9GcREGFIu103swa_lNxgruLW21Mzkdp7W7hSVqP9mqZTRWb_imuC_"/>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28284" y="4293096"/>
                <a:ext cx="540060" cy="540060"/>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19" descr="http://the-dream.co.uk/images/lens_icon.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23148" y="4563615"/>
                <a:ext cx="252694" cy="26954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98" name="TextBox 97"/>
          <p:cNvSpPr txBox="1"/>
          <p:nvPr/>
        </p:nvSpPr>
        <p:spPr>
          <a:xfrm>
            <a:off x="2911098" y="2310797"/>
            <a:ext cx="455398" cy="646331"/>
          </a:xfrm>
          <a:prstGeom prst="rect">
            <a:avLst/>
          </a:prstGeom>
          <a:noFill/>
        </p:spPr>
        <p:txBody>
          <a:bodyPr wrap="none" rtlCol="0">
            <a:spAutoFit/>
          </a:bodyPr>
          <a:lstStyle/>
          <a:p>
            <a:r>
              <a:rPr lang="it-IT" sz="3600" dirty="0" smtClean="0"/>
              <a:t>=</a:t>
            </a:r>
            <a:endParaRPr lang="en-US" sz="3600" dirty="0"/>
          </a:p>
        </p:txBody>
      </p:sp>
      <p:grpSp>
        <p:nvGrpSpPr>
          <p:cNvPr id="99" name="Group 98"/>
          <p:cNvGrpSpPr/>
          <p:nvPr/>
        </p:nvGrpSpPr>
        <p:grpSpPr>
          <a:xfrm>
            <a:off x="5580112" y="3894973"/>
            <a:ext cx="1620180" cy="1468760"/>
            <a:chOff x="7344308" y="1664804"/>
            <a:chExt cx="1620180" cy="1468760"/>
          </a:xfrm>
        </p:grpSpPr>
        <p:pic>
          <p:nvPicPr>
            <p:cNvPr id="100" name="Picture 4"/>
            <p:cNvPicPr>
              <a:picLocks noChangeAspect="1" noChangeArrowheads="1"/>
            </p:cNvPicPr>
            <p:nvPr/>
          </p:nvPicPr>
          <p:blipFill>
            <a:blip r:embed="rId26">
              <a:alphaModFix amt="27000"/>
              <a:extLst>
                <a:ext uri="{BEBA8EAE-BF5A-486C-A8C5-ECC9F3942E4B}">
                  <a14:imgProps xmlns:a14="http://schemas.microsoft.com/office/drawing/2010/main">
                    <a14:imgLayer r:embed="rId2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380312" y="1700808"/>
              <a:ext cx="3937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1" name="Picture 3"/>
            <p:cNvPicPr>
              <a:picLocks noChangeAspect="1" noChangeArrowheads="1"/>
            </p:cNvPicPr>
            <p:nvPr/>
          </p:nvPicPr>
          <p:blipFill>
            <a:blip r:embed="rId28">
              <a:alphaModFix amt="43000"/>
              <a:extLst>
                <a:ext uri="{BEBA8EAE-BF5A-486C-A8C5-ECC9F3942E4B}">
                  <a14:imgProps xmlns:a14="http://schemas.microsoft.com/office/drawing/2010/main">
                    <a14:imgLayer r:embed="rId29">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479279" y="1700808"/>
              <a:ext cx="305189" cy="344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 name="Picture 7" descr="http://cdn1.iconfinder.com/data/icons/simplicio/128x128/file_add.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956376" y="2132856"/>
              <a:ext cx="358697" cy="35869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9" descr="file, find, search icon"/>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956376" y="1664804"/>
              <a:ext cx="358697" cy="358698"/>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11" descr="edit, file icon"/>
            <p:cNvPicPr>
              <a:picLocks noChangeAspect="1" noChangeArrowheads="1"/>
            </p:cNvPicPr>
            <p:nvPr/>
          </p:nvPicPr>
          <p:blipFill>
            <a:blip r:embed="rId30" cstate="print">
              <a:alphaModFix amt="23000"/>
              <a:extLst>
                <a:ext uri="{BEBA8EAE-BF5A-486C-A8C5-ECC9F3942E4B}">
                  <a14:imgProps xmlns:a14="http://schemas.microsoft.com/office/drawing/2010/main">
                    <a14:imgLayer r:embed="rId31">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438237" y="2168860"/>
              <a:ext cx="338119" cy="33812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13" descr="http://icons.iconarchive.com/icons/custom-icon-design/pretty-office-8/256/Users-icon.png"/>
            <p:cNvPicPr>
              <a:picLocks noChangeAspect="1" noChangeArrowheads="1"/>
            </p:cNvPicPr>
            <p:nvPr/>
          </p:nvPicPr>
          <p:blipFill>
            <a:blip r:embed="rId22" cstate="print">
              <a:alphaModFix amt="37000"/>
              <a:extLst>
                <a:ext uri="{BEBA8EAE-BF5A-486C-A8C5-ECC9F3942E4B}">
                  <a14:imgProps xmlns:a14="http://schemas.microsoft.com/office/drawing/2010/main">
                    <a14:imgLayer r:embed="rId32">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371284" y="2024844"/>
              <a:ext cx="593204" cy="593204"/>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5" descr="sign, up 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344308" y="2605844"/>
              <a:ext cx="499119" cy="49912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17" descr="http://www.veryicon.com/icon/png/System/Fast%20Icon%20Users/Add%20user.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48364" y="2564904"/>
              <a:ext cx="568660" cy="568660"/>
            </a:xfrm>
            <a:prstGeom prst="rect">
              <a:avLst/>
            </a:prstGeom>
            <a:noFill/>
            <a:extLst>
              <a:ext uri="{909E8E84-426E-40dd-AFC4-6F175D3DCCD1}">
                <a14:hiddenFill xmlns:a14="http://schemas.microsoft.com/office/drawing/2010/main">
                  <a:solidFill>
                    <a:srgbClr val="FFFFFF"/>
                  </a:solidFill>
                </a14:hiddenFill>
              </a:ext>
            </a:extLst>
          </p:spPr>
        </p:pic>
        <p:grpSp>
          <p:nvGrpSpPr>
            <p:cNvPr id="108" name="Group 107"/>
            <p:cNvGrpSpPr/>
            <p:nvPr/>
          </p:nvGrpSpPr>
          <p:grpSpPr>
            <a:xfrm>
              <a:off x="8380926" y="2564904"/>
              <a:ext cx="547558" cy="540060"/>
              <a:chOff x="7128284" y="4293096"/>
              <a:chExt cx="547558" cy="540060"/>
            </a:xfrm>
          </p:grpSpPr>
          <p:pic>
            <p:nvPicPr>
              <p:cNvPr id="109" name="Picture 21" descr="https://encrypted-tbn0.google.com/images?q=tbn:ANd9GcREGFIu103swa_lNxgruLW21Mzkdp7W7hSVqP9mqZTRWb_imuC_"/>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28284" y="4293096"/>
                <a:ext cx="540060" cy="54006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19" descr="http://the-dream.co.uk/images/lens_icon.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23148" y="4563615"/>
                <a:ext cx="252694" cy="26954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11" name="TextBox 110"/>
          <p:cNvSpPr txBox="1"/>
          <p:nvPr/>
        </p:nvSpPr>
        <p:spPr>
          <a:xfrm>
            <a:off x="5184068" y="2354805"/>
            <a:ext cx="455398" cy="646331"/>
          </a:xfrm>
          <a:prstGeom prst="rect">
            <a:avLst/>
          </a:prstGeom>
          <a:noFill/>
        </p:spPr>
        <p:txBody>
          <a:bodyPr wrap="none" rtlCol="0">
            <a:spAutoFit/>
          </a:bodyPr>
          <a:lstStyle/>
          <a:p>
            <a:r>
              <a:rPr lang="it-IT" sz="3600" dirty="0" smtClean="0"/>
              <a:t>+</a:t>
            </a:r>
            <a:endParaRPr lang="en-US" sz="3600" dirty="0"/>
          </a:p>
        </p:txBody>
      </p:sp>
      <p:sp>
        <p:nvSpPr>
          <p:cNvPr id="112" name="TextBox 111"/>
          <p:cNvSpPr txBox="1"/>
          <p:nvPr/>
        </p:nvSpPr>
        <p:spPr>
          <a:xfrm>
            <a:off x="7344308" y="2353064"/>
            <a:ext cx="455398" cy="646331"/>
          </a:xfrm>
          <a:prstGeom prst="rect">
            <a:avLst/>
          </a:prstGeom>
          <a:noFill/>
        </p:spPr>
        <p:txBody>
          <a:bodyPr wrap="none" rtlCol="0">
            <a:spAutoFit/>
          </a:bodyPr>
          <a:lstStyle/>
          <a:p>
            <a:r>
              <a:rPr lang="it-IT" sz="3600" dirty="0" smtClean="0"/>
              <a:t>=</a:t>
            </a:r>
            <a:endParaRPr lang="en-US" sz="3600" dirty="0"/>
          </a:p>
        </p:txBody>
      </p:sp>
      <p:cxnSp>
        <p:nvCxnSpPr>
          <p:cNvPr id="113" name="Connettore 1 115"/>
          <p:cNvCxnSpPr/>
          <p:nvPr/>
        </p:nvCxnSpPr>
        <p:spPr>
          <a:xfrm>
            <a:off x="4427984" y="1494271"/>
            <a:ext cx="0" cy="4779045"/>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28" name="Group 127"/>
          <p:cNvGrpSpPr/>
          <p:nvPr/>
        </p:nvGrpSpPr>
        <p:grpSpPr>
          <a:xfrm>
            <a:off x="1115616" y="3860710"/>
            <a:ext cx="1620180" cy="1468760"/>
            <a:chOff x="7344308" y="1664804"/>
            <a:chExt cx="1620180" cy="1468760"/>
          </a:xfrm>
        </p:grpSpPr>
        <p:pic>
          <p:nvPicPr>
            <p:cNvPr id="129"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0312" y="1700808"/>
              <a:ext cx="3937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0" name="Picture 3"/>
            <p:cNvPicPr>
              <a:picLocks noChangeAspect="1" noChangeArrowheads="1"/>
            </p:cNvPicPr>
            <p:nvPr/>
          </p:nvPicPr>
          <p:blipFill>
            <a:blip r:embed="rId28">
              <a:alphaModFix amt="25000"/>
              <a:extLst>
                <a:ext uri="{BEBA8EAE-BF5A-486C-A8C5-ECC9F3942E4B}">
                  <a14:imgProps xmlns:a14="http://schemas.microsoft.com/office/drawing/2010/main">
                    <a14:imgLayer r:embed="rId19">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479279" y="1700808"/>
              <a:ext cx="305189" cy="344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1" name="Picture 7" descr="http://cdn1.iconfinder.com/data/icons/simplicio/128x128/file_add.png"/>
            <p:cNvPicPr>
              <a:picLocks noChangeAspect="1" noChangeArrowheads="1"/>
            </p:cNvPicPr>
            <p:nvPr/>
          </p:nvPicPr>
          <p:blipFill>
            <a:blip r:embed="rId33" cstate="print">
              <a:alphaModFix amt="24000"/>
              <a:extLst>
                <a:ext uri="{BEBA8EAE-BF5A-486C-A8C5-ECC9F3942E4B}">
                  <a14:imgProps xmlns:a14="http://schemas.microsoft.com/office/drawing/2010/main">
                    <a14:imgLayer r:embed="rId3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956376" y="2132856"/>
              <a:ext cx="358697" cy="358698"/>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9" descr="file, find, search icon"/>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956376" y="1664804"/>
              <a:ext cx="358697" cy="358698"/>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11" descr="edit, file icon"/>
            <p:cNvPicPr>
              <a:picLocks noChangeAspect="1" noChangeArrowheads="1"/>
            </p:cNvPicPr>
            <p:nvPr/>
          </p:nvPicPr>
          <p:blipFill>
            <a:blip r:embed="rId30" cstate="print">
              <a:alphaModFix amt="24000"/>
              <a:extLst>
                <a:ext uri="{BEBA8EAE-BF5A-486C-A8C5-ECC9F3942E4B}">
                  <a14:imgProps xmlns:a14="http://schemas.microsoft.com/office/drawing/2010/main">
                    <a14:imgLayer r:embed="rId3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438237" y="2168860"/>
              <a:ext cx="338119" cy="338120"/>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13" descr="http://icons.iconarchive.com/icons/custom-icon-design/pretty-office-8/256/Users-icon.png"/>
            <p:cNvPicPr>
              <a:picLocks noChangeAspect="1" noChangeArrowheads="1"/>
            </p:cNvPicPr>
            <p:nvPr/>
          </p:nvPicPr>
          <p:blipFill>
            <a:blip r:embed="rId22" cstate="print">
              <a:alphaModFix amt="27000"/>
              <a:extLst>
                <a:ext uri="{BEBA8EAE-BF5A-486C-A8C5-ECC9F3942E4B}">
                  <a14:imgProps xmlns:a14="http://schemas.microsoft.com/office/drawing/2010/main">
                    <a14:imgLayer r:embed="rId3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371284" y="2024844"/>
              <a:ext cx="593204" cy="593204"/>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15" descr="sign, up 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344308" y="2605844"/>
              <a:ext cx="499119" cy="499120"/>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17" descr="http://www.veryicon.com/icon/png/System/Fast%20Icon%20Users/Add%20user.png"/>
            <p:cNvPicPr>
              <a:picLocks noChangeAspect="1" noChangeArrowheads="1"/>
            </p:cNvPicPr>
            <p:nvPr/>
          </p:nvPicPr>
          <p:blipFill>
            <a:blip r:embed="rId37">
              <a:alphaModFix amt="30000"/>
              <a:extLst>
                <a:ext uri="{BEBA8EAE-BF5A-486C-A8C5-ECC9F3942E4B}">
                  <a14:imgProps xmlns:a14="http://schemas.microsoft.com/office/drawing/2010/main">
                    <a14:imgLayer r:embed="rId2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848364" y="2564904"/>
              <a:ext cx="568660" cy="568660"/>
            </a:xfrm>
            <a:prstGeom prst="rect">
              <a:avLst/>
            </a:prstGeom>
            <a:noFill/>
            <a:extLst>
              <a:ext uri="{909E8E84-426E-40dd-AFC4-6F175D3DCCD1}">
                <a14:hiddenFill xmlns:a14="http://schemas.microsoft.com/office/drawing/2010/main">
                  <a:solidFill>
                    <a:srgbClr val="FFFFFF"/>
                  </a:solidFill>
                </a14:hiddenFill>
              </a:ext>
            </a:extLst>
          </p:spPr>
        </p:pic>
        <p:grpSp>
          <p:nvGrpSpPr>
            <p:cNvPr id="137" name="Group 136"/>
            <p:cNvGrpSpPr/>
            <p:nvPr/>
          </p:nvGrpSpPr>
          <p:grpSpPr>
            <a:xfrm>
              <a:off x="8380926" y="2564904"/>
              <a:ext cx="547558" cy="540060"/>
              <a:chOff x="7128284" y="4293096"/>
              <a:chExt cx="547558" cy="540060"/>
            </a:xfrm>
          </p:grpSpPr>
          <p:pic>
            <p:nvPicPr>
              <p:cNvPr id="138" name="Picture 21" descr="https://encrypted-tbn0.google.com/images?q=tbn:ANd9GcREGFIu103swa_lNxgruLW21Mzkdp7W7hSVqP9mqZTRWb_imuC_"/>
              <p:cNvPicPr>
                <a:picLocks noChangeAspect="1" noChangeArrowheads="1"/>
              </p:cNvPicPr>
              <p:nvPr/>
            </p:nvPicPr>
            <p:blipFill>
              <a:blip r:embed="rId38">
                <a:alphaModFix/>
                <a:extLst>
                  <a:ext uri="{28A0092B-C50C-407E-A947-70E740481C1C}">
                    <a14:useLocalDpi xmlns:a14="http://schemas.microsoft.com/office/drawing/2010/main" val="0"/>
                  </a:ext>
                </a:extLst>
              </a:blip>
              <a:srcRect/>
              <a:stretch>
                <a:fillRect/>
              </a:stretch>
            </p:blipFill>
            <p:spPr bwMode="auto">
              <a:xfrm>
                <a:off x="7128284" y="4293096"/>
                <a:ext cx="540060" cy="54006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19" descr="http://the-dream.co.uk/images/lens_icon.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23148" y="4563615"/>
                <a:ext cx="252694" cy="26954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4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4180926"/>
            <a:ext cx="5842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1" name="TextBox 140"/>
          <p:cNvSpPr txBox="1"/>
          <p:nvPr/>
        </p:nvSpPr>
        <p:spPr>
          <a:xfrm>
            <a:off x="769539" y="4218671"/>
            <a:ext cx="455398" cy="646331"/>
          </a:xfrm>
          <a:prstGeom prst="rect">
            <a:avLst/>
          </a:prstGeom>
          <a:noFill/>
        </p:spPr>
        <p:txBody>
          <a:bodyPr wrap="none" rtlCol="0">
            <a:spAutoFit/>
          </a:bodyPr>
          <a:lstStyle/>
          <a:p>
            <a:r>
              <a:rPr lang="it-IT" sz="3600" dirty="0" smtClean="0"/>
              <a:t>+</a:t>
            </a:r>
            <a:endParaRPr lang="en-US" sz="3600" dirty="0"/>
          </a:p>
        </p:txBody>
      </p:sp>
      <p:sp>
        <p:nvSpPr>
          <p:cNvPr id="142" name="TextBox 141"/>
          <p:cNvSpPr txBox="1"/>
          <p:nvPr/>
        </p:nvSpPr>
        <p:spPr>
          <a:xfrm>
            <a:off x="2925061" y="4216930"/>
            <a:ext cx="455398" cy="646331"/>
          </a:xfrm>
          <a:prstGeom prst="rect">
            <a:avLst/>
          </a:prstGeom>
          <a:noFill/>
        </p:spPr>
        <p:txBody>
          <a:bodyPr wrap="none" rtlCol="0">
            <a:spAutoFit/>
          </a:bodyPr>
          <a:lstStyle/>
          <a:p>
            <a:r>
              <a:rPr lang="it-IT" sz="3600" dirty="0" smtClean="0"/>
              <a:t>=</a:t>
            </a:r>
            <a:endParaRPr lang="en-US" sz="3600" dirty="0"/>
          </a:p>
        </p:txBody>
      </p:sp>
      <p:sp>
        <p:nvSpPr>
          <p:cNvPr id="156" name="TextBox 155"/>
          <p:cNvSpPr txBox="1"/>
          <p:nvPr/>
        </p:nvSpPr>
        <p:spPr>
          <a:xfrm>
            <a:off x="7591640" y="4906905"/>
            <a:ext cx="959330" cy="646331"/>
          </a:xfrm>
          <a:prstGeom prst="rect">
            <a:avLst/>
          </a:prstGeom>
          <a:noFill/>
        </p:spPr>
        <p:txBody>
          <a:bodyPr wrap="none" rtlCol="0">
            <a:spAutoFit/>
          </a:bodyPr>
          <a:lstStyle/>
          <a:p>
            <a:r>
              <a:rPr lang="it-IT" dirty="0" smtClean="0"/>
              <a:t>Simple</a:t>
            </a:r>
          </a:p>
          <a:p>
            <a:r>
              <a:rPr lang="it-IT" dirty="0" err="1" smtClean="0"/>
              <a:t>Student</a:t>
            </a:r>
            <a:endParaRPr lang="en-US" dirty="0"/>
          </a:p>
        </p:txBody>
      </p:sp>
      <p:pic>
        <p:nvPicPr>
          <p:cNvPr id="16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183005"/>
            <a:ext cx="5842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0" name="TextBox 169"/>
          <p:cNvSpPr txBox="1"/>
          <p:nvPr/>
        </p:nvSpPr>
        <p:spPr>
          <a:xfrm>
            <a:off x="5162027" y="4220750"/>
            <a:ext cx="455398" cy="646331"/>
          </a:xfrm>
          <a:prstGeom prst="rect">
            <a:avLst/>
          </a:prstGeom>
          <a:noFill/>
        </p:spPr>
        <p:txBody>
          <a:bodyPr wrap="none" rtlCol="0">
            <a:spAutoFit/>
          </a:bodyPr>
          <a:lstStyle/>
          <a:p>
            <a:r>
              <a:rPr lang="it-IT" sz="3600" dirty="0" smtClean="0"/>
              <a:t>+</a:t>
            </a:r>
            <a:endParaRPr lang="en-US" sz="3600" dirty="0"/>
          </a:p>
        </p:txBody>
      </p:sp>
      <p:sp>
        <p:nvSpPr>
          <p:cNvPr id="171" name="TextBox 170"/>
          <p:cNvSpPr txBox="1"/>
          <p:nvPr/>
        </p:nvSpPr>
        <p:spPr>
          <a:xfrm>
            <a:off x="7317549" y="4219009"/>
            <a:ext cx="455398" cy="646331"/>
          </a:xfrm>
          <a:prstGeom prst="rect">
            <a:avLst/>
          </a:prstGeom>
          <a:noFill/>
        </p:spPr>
        <p:txBody>
          <a:bodyPr wrap="none" rtlCol="0">
            <a:spAutoFit/>
          </a:bodyPr>
          <a:lstStyle/>
          <a:p>
            <a:r>
              <a:rPr lang="it-IT" sz="3600" dirty="0" smtClean="0"/>
              <a:t>=</a:t>
            </a:r>
            <a:endParaRPr lang="en-US" sz="3600" dirty="0"/>
          </a:p>
        </p:txBody>
      </p:sp>
      <p:grpSp>
        <p:nvGrpSpPr>
          <p:cNvPr id="172" name="Group 171"/>
          <p:cNvGrpSpPr/>
          <p:nvPr/>
        </p:nvGrpSpPr>
        <p:grpSpPr>
          <a:xfrm>
            <a:off x="5688124" y="1986761"/>
            <a:ext cx="1620180" cy="1468760"/>
            <a:chOff x="7344308" y="1664804"/>
            <a:chExt cx="1620180" cy="1468760"/>
          </a:xfrm>
        </p:grpSpPr>
        <p:pic>
          <p:nvPicPr>
            <p:cNvPr id="173" name="Picture 4"/>
            <p:cNvPicPr>
              <a:picLocks noChangeAspect="1" noChangeArrowheads="1"/>
            </p:cNvPicPr>
            <p:nvPr/>
          </p:nvPicPr>
          <p:blipFill>
            <a:blip r:embed="rId26">
              <a:alphaModFix amt="27000"/>
              <a:extLst>
                <a:ext uri="{BEBA8EAE-BF5A-486C-A8C5-ECC9F3942E4B}">
                  <a14:imgProps xmlns:a14="http://schemas.microsoft.com/office/drawing/2010/main">
                    <a14:imgLayer r:embed="rId2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380312" y="1700808"/>
              <a:ext cx="3937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 name="Picture 3"/>
            <p:cNvPicPr>
              <a:picLocks noChangeAspect="1" noChangeArrowheads="1"/>
            </p:cNvPicPr>
            <p:nvPr/>
          </p:nvPicPr>
          <p:blipFill>
            <a:blip r:embed="rId28">
              <a:alphaModFix amt="43000"/>
              <a:extLst>
                <a:ext uri="{BEBA8EAE-BF5A-486C-A8C5-ECC9F3942E4B}">
                  <a14:imgProps xmlns:a14="http://schemas.microsoft.com/office/drawing/2010/main">
                    <a14:imgLayer r:embed="rId29">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479279" y="1700808"/>
              <a:ext cx="305189" cy="344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 name="Picture 7" descr="http://cdn1.iconfinder.com/data/icons/simplicio/128x128/file_add.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956376" y="2132856"/>
              <a:ext cx="358697" cy="358698"/>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9" descr="file, find, search icon"/>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956376" y="1664804"/>
              <a:ext cx="358697" cy="358698"/>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11" descr="edit, file icon"/>
            <p:cNvPicPr>
              <a:picLocks noChangeAspect="1" noChangeArrowheads="1"/>
            </p:cNvPicPr>
            <p:nvPr/>
          </p:nvPicPr>
          <p:blipFill>
            <a:blip r:embed="rId30" cstate="print">
              <a:alphaModFix amt="23000"/>
              <a:extLst>
                <a:ext uri="{BEBA8EAE-BF5A-486C-A8C5-ECC9F3942E4B}">
                  <a14:imgProps xmlns:a14="http://schemas.microsoft.com/office/drawing/2010/main">
                    <a14:imgLayer r:embed="rId31">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438237" y="2168860"/>
              <a:ext cx="338119" cy="338120"/>
            </a:xfrm>
            <a:prstGeom prst="rect">
              <a:avLst/>
            </a:prstGeom>
            <a:noFill/>
            <a:extLst>
              <a:ext uri="{909E8E84-426E-40dd-AFC4-6F175D3DCCD1}">
                <a14:hiddenFill xmlns:a14="http://schemas.microsoft.com/office/drawing/2010/main">
                  <a:solidFill>
                    <a:srgbClr val="FFFFFF"/>
                  </a:solidFill>
                </a14:hiddenFill>
              </a:ext>
            </a:extLst>
          </p:spPr>
        </p:pic>
        <p:pic>
          <p:nvPicPr>
            <p:cNvPr id="178" name="Picture 13" descr="http://icons.iconarchive.com/icons/custom-icon-design/pretty-office-8/256/Users-icon.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371284" y="2024844"/>
              <a:ext cx="593204" cy="593204"/>
            </a:xfrm>
            <a:prstGeom prst="rect">
              <a:avLst/>
            </a:prstGeom>
            <a:noFill/>
            <a:extLst>
              <a:ext uri="{909E8E84-426E-40dd-AFC4-6F175D3DCCD1}">
                <a14:hiddenFill xmlns:a14="http://schemas.microsoft.com/office/drawing/2010/main">
                  <a:solidFill>
                    <a:srgbClr val="FFFFFF"/>
                  </a:solidFill>
                </a14:hiddenFill>
              </a:ext>
            </a:extLst>
          </p:spPr>
        </p:pic>
        <p:pic>
          <p:nvPicPr>
            <p:cNvPr id="179" name="Picture 15" descr="sign, up 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344308" y="2605844"/>
              <a:ext cx="499119" cy="499120"/>
            </a:xfrm>
            <a:prstGeom prst="rect">
              <a:avLst/>
            </a:prstGeom>
            <a:noFill/>
            <a:extLst>
              <a:ext uri="{909E8E84-426E-40dd-AFC4-6F175D3DCCD1}">
                <a14:hiddenFill xmlns:a14="http://schemas.microsoft.com/office/drawing/2010/main">
                  <a:solidFill>
                    <a:srgbClr val="FFFFFF"/>
                  </a:solidFill>
                </a14:hiddenFill>
              </a:ext>
            </a:extLst>
          </p:spPr>
        </p:pic>
        <p:pic>
          <p:nvPicPr>
            <p:cNvPr id="180" name="Picture 17" descr="http://www.veryicon.com/icon/png/System/Fast%20Icon%20Users/Add%20user.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48364" y="2564904"/>
              <a:ext cx="568660" cy="568660"/>
            </a:xfrm>
            <a:prstGeom prst="rect">
              <a:avLst/>
            </a:prstGeom>
            <a:noFill/>
            <a:extLst>
              <a:ext uri="{909E8E84-426E-40dd-AFC4-6F175D3DCCD1}">
                <a14:hiddenFill xmlns:a14="http://schemas.microsoft.com/office/drawing/2010/main">
                  <a:solidFill>
                    <a:srgbClr val="FFFFFF"/>
                  </a:solidFill>
                </a14:hiddenFill>
              </a:ext>
            </a:extLst>
          </p:spPr>
        </p:pic>
        <p:grpSp>
          <p:nvGrpSpPr>
            <p:cNvPr id="181" name="Group 180"/>
            <p:cNvGrpSpPr/>
            <p:nvPr/>
          </p:nvGrpSpPr>
          <p:grpSpPr>
            <a:xfrm>
              <a:off x="8380926" y="2564904"/>
              <a:ext cx="547558" cy="540060"/>
              <a:chOff x="7128284" y="4293096"/>
              <a:chExt cx="547558" cy="540060"/>
            </a:xfrm>
          </p:grpSpPr>
          <p:pic>
            <p:nvPicPr>
              <p:cNvPr id="182" name="Picture 21" descr="https://encrypted-tbn0.google.com/images?q=tbn:ANd9GcREGFIu103swa_lNxgruLW21Mzkdp7W7hSVqP9mqZTRWb_imuC_"/>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28284" y="4293096"/>
                <a:ext cx="540060" cy="540060"/>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19" descr="http://the-dream.co.uk/images/lens_icon.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23148" y="4563615"/>
                <a:ext cx="252694" cy="26954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90" name="Picture 8" descr="http://www.large-icons.com/stock-icons/large-education/student-icon.gif"/>
          <p:cNvPicPr>
            <a:picLocks noChangeAspect="1" noChangeArrowheads="1"/>
          </p:cNvPicPr>
          <p:nvPr/>
        </p:nvPicPr>
        <p:blipFill>
          <a:blip r:embed="rId39">
            <a:extLst>
              <a:ext uri="{BEBA8EAE-BF5A-486C-A8C5-ECC9F3942E4B}">
                <a14:imgProps xmlns:a14="http://schemas.microsoft.com/office/drawing/2010/main">
                  <a14:imgLayer r:embed="rId40">
                    <a14:imgEffect>
                      <a14:backgroundRemoval t="9574" b="90426" l="9574" r="100000"/>
                    </a14:imgEffect>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7416316" y="4110997"/>
            <a:ext cx="895350" cy="895351"/>
          </a:xfrm>
          <a:prstGeom prst="rect">
            <a:avLst/>
          </a:prstGeom>
          <a:noFill/>
          <a:extLst>
            <a:ext uri="{909E8E84-426E-40dd-AFC4-6F175D3DCCD1}">
              <a14:hiddenFill xmlns:a14="http://schemas.microsoft.com/office/drawing/2010/main">
                <a:solidFill>
                  <a:srgbClr val="FFFFFF"/>
                </a:solidFill>
              </a14:hiddenFill>
            </a:ext>
          </a:extLst>
        </p:spPr>
      </p:pic>
      <p:sp>
        <p:nvSpPr>
          <p:cNvPr id="13314" name="Title 13313"/>
          <p:cNvSpPr>
            <a:spLocks noGrp="1"/>
          </p:cNvSpPr>
          <p:nvPr>
            <p:ph type="title" idx="4294967295"/>
          </p:nvPr>
        </p:nvSpPr>
        <p:spPr>
          <a:xfrm>
            <a:off x="683568" y="-999492"/>
            <a:ext cx="8229600" cy="1143000"/>
          </a:xfrm>
        </p:spPr>
        <p:txBody>
          <a:bodyPr/>
          <a:lstStyle/>
          <a:p>
            <a:r>
              <a:rPr lang="en-US" dirty="0" smtClean="0"/>
              <a:t>[A]</a:t>
            </a:r>
            <a:r>
              <a:rPr lang="en-US" dirty="0" err="1" smtClean="0"/>
              <a:t>Classi</a:t>
            </a:r>
            <a:r>
              <a:rPr lang="en-US" dirty="0" smtClean="0"/>
              <a:t> </a:t>
            </a:r>
            <a:r>
              <a:rPr lang="en-US" dirty="0" err="1" smtClean="0"/>
              <a:t>Espandibili</a:t>
            </a:r>
            <a:endParaRPr lang="en-US" dirty="0"/>
          </a:p>
        </p:txBody>
      </p:sp>
      <p:sp>
        <p:nvSpPr>
          <p:cNvPr id="13315" name="Footer Placeholder 13314"/>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165186472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8"/>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Dimostrazioni pratiche</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9812" y="1952836"/>
            <a:ext cx="4078892" cy="3640506"/>
          </a:xfrm>
          <a:prstGeom prst="rect">
            <a:avLst/>
          </a:prstGeom>
        </p:spPr>
      </p:pic>
      <p:sp>
        <p:nvSpPr>
          <p:cNvPr id="2" name="Title 1"/>
          <p:cNvSpPr>
            <a:spLocks noGrp="1"/>
          </p:cNvSpPr>
          <p:nvPr>
            <p:ph type="title" idx="4294967295"/>
          </p:nvPr>
        </p:nvSpPr>
        <p:spPr>
          <a:xfrm>
            <a:off x="467544" y="-1143000"/>
            <a:ext cx="8229600" cy="1143000"/>
          </a:xfrm>
        </p:spPr>
        <p:txBody>
          <a:bodyPr/>
          <a:lstStyle/>
          <a:p>
            <a:r>
              <a:rPr lang="en-US" dirty="0" smtClean="0"/>
              <a:t>[A]</a:t>
            </a:r>
            <a:r>
              <a:rPr lang="en-US" dirty="0" err="1" smtClean="0"/>
              <a:t>Dimostrazioni</a:t>
            </a:r>
            <a:endParaRPr lang="en-US" dirty="0"/>
          </a:p>
        </p:txBody>
      </p:sp>
      <p:sp>
        <p:nvSpPr>
          <p:cNvPr id="3" name="Footer Placeholder 2"/>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63590500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Funzionamento Standard</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sp>
        <p:nvSpPr>
          <p:cNvPr id="5" name="Right Arrow 4"/>
          <p:cNvSpPr/>
          <p:nvPr/>
        </p:nvSpPr>
        <p:spPr>
          <a:xfrm>
            <a:off x="4067944" y="2312876"/>
            <a:ext cx="1080120" cy="252028"/>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grpSp>
        <p:nvGrpSpPr>
          <p:cNvPr id="24" name="Group 23"/>
          <p:cNvGrpSpPr/>
          <p:nvPr/>
        </p:nvGrpSpPr>
        <p:grpSpPr>
          <a:xfrm>
            <a:off x="4968044" y="2060848"/>
            <a:ext cx="1512168" cy="1027857"/>
            <a:chOff x="2411760" y="1772816"/>
            <a:chExt cx="1512168" cy="1027857"/>
          </a:xfrm>
        </p:grpSpPr>
        <p:pic>
          <p:nvPicPr>
            <p:cNvPr id="6" name="Picture 5"/>
            <p:cNvPicPr>
              <a:picLocks noChangeAspect="1"/>
            </p:cNvPicPr>
            <p:nvPr/>
          </p:nvPicPr>
          <p:blipFill>
            <a:blip r:embed="rId3"/>
            <a:stretch>
              <a:fillRect/>
            </a:stretch>
          </p:blipFill>
          <p:spPr>
            <a:xfrm>
              <a:off x="2807804" y="1772816"/>
              <a:ext cx="720080" cy="720080"/>
            </a:xfrm>
            <a:prstGeom prst="rect">
              <a:avLst/>
            </a:prstGeom>
          </p:spPr>
        </p:pic>
        <p:sp>
          <p:nvSpPr>
            <p:cNvPr id="9" name="TextBox 8"/>
            <p:cNvSpPr txBox="1"/>
            <p:nvPr/>
          </p:nvSpPr>
          <p:spPr>
            <a:xfrm>
              <a:off x="2411760" y="2492896"/>
              <a:ext cx="1512168" cy="307777"/>
            </a:xfrm>
            <a:prstGeom prst="rect">
              <a:avLst/>
            </a:prstGeom>
            <a:noFill/>
          </p:spPr>
          <p:txBody>
            <a:bodyPr wrap="square" rtlCol="0">
              <a:spAutoFit/>
            </a:bodyPr>
            <a:lstStyle/>
            <a:p>
              <a:pPr algn="ctr"/>
              <a:r>
                <a:rPr lang="en-US" sz="1400" b="1" dirty="0" smtClean="0">
                  <a:latin typeface="Corbel"/>
                  <a:cs typeface="Corbel"/>
                </a:rPr>
                <a:t>VDGP-Project</a:t>
              </a:r>
              <a:endParaRPr lang="en-US" sz="1400" b="1" dirty="0">
                <a:latin typeface="Corbel"/>
                <a:cs typeface="Corbel"/>
              </a:endParaRPr>
            </a:p>
          </p:txBody>
        </p:sp>
      </p:grpSp>
      <p:grpSp>
        <p:nvGrpSpPr>
          <p:cNvPr id="23" name="Group 22"/>
          <p:cNvGrpSpPr/>
          <p:nvPr/>
        </p:nvGrpSpPr>
        <p:grpSpPr>
          <a:xfrm>
            <a:off x="4788024" y="4581128"/>
            <a:ext cx="2160240" cy="1351893"/>
            <a:chOff x="863588" y="4725144"/>
            <a:chExt cx="2160240" cy="1351893"/>
          </a:xfrm>
        </p:grpSpPr>
        <p:grpSp>
          <p:nvGrpSpPr>
            <p:cNvPr id="22" name="Group 21"/>
            <p:cNvGrpSpPr/>
            <p:nvPr/>
          </p:nvGrpSpPr>
          <p:grpSpPr>
            <a:xfrm>
              <a:off x="863588" y="4725144"/>
              <a:ext cx="2160240" cy="972108"/>
              <a:chOff x="467544" y="4725144"/>
              <a:chExt cx="2160240" cy="972108"/>
            </a:xfrm>
          </p:grpSpPr>
          <p:sp>
            <p:nvSpPr>
              <p:cNvPr id="4" name="Rounded Rectangle 3"/>
              <p:cNvSpPr/>
              <p:nvPr/>
            </p:nvSpPr>
            <p:spPr>
              <a:xfrm>
                <a:off x="467544" y="4725144"/>
                <a:ext cx="2160240" cy="972108"/>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grpSp>
            <p:nvGrpSpPr>
              <p:cNvPr id="15" name="Group 14"/>
              <p:cNvGrpSpPr/>
              <p:nvPr/>
            </p:nvGrpSpPr>
            <p:grpSpPr>
              <a:xfrm>
                <a:off x="580306" y="4765897"/>
                <a:ext cx="1831454" cy="895351"/>
                <a:chOff x="580306" y="4765897"/>
                <a:chExt cx="1831454" cy="895351"/>
              </a:xfrm>
            </p:grpSpPr>
            <p:pic>
              <p:nvPicPr>
                <p:cNvPr id="11" name="Picture 8" descr="http://www.large-icons.com/stock-icons/large-education/student-icon.gif"/>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580306" y="4765897"/>
                  <a:ext cx="895350" cy="89535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http://www.large-icons.com/stock-icons/large-education/student-icon.gif"/>
                <p:cNvPicPr>
                  <a:picLocks noChangeAspect="1" noChangeArrowheads="1"/>
                </p:cNvPicPr>
                <p:nvPr/>
              </p:nvPicPr>
              <p:blipFill>
                <a:blip r:embed="rId4">
                  <a:extLst>
                    <a:ext uri="{BEBA8EAE-BF5A-486C-A8C5-ECC9F3942E4B}">
                      <a14:imgProps xmlns:a14="http://schemas.microsoft.com/office/drawing/2010/main">
                        <a14:imgLayer r:embed="rId6">
                          <a14:imgEffect>
                            <a14:backgroundRemoval t="0" b="100000" l="0" r="100000">
                              <a14:foregroundMark x1="23404" y1="65957" x2="31915" y2="24468"/>
                            </a14:backgroundRemoval>
                          </a14:imgEffect>
                        </a14:imgLayer>
                      </a14:imgProps>
                    </a:ext>
                    <a:ext uri="{28A0092B-C50C-407E-A947-70E740481C1C}">
                      <a14:useLocalDpi xmlns:a14="http://schemas.microsoft.com/office/drawing/2010/main" val="0"/>
                    </a:ext>
                  </a:extLst>
                </a:blip>
                <a:srcRect/>
                <a:stretch>
                  <a:fillRect/>
                </a:stretch>
              </p:blipFill>
              <p:spPr bwMode="auto">
                <a:xfrm>
                  <a:off x="1516410" y="4765897"/>
                  <a:ext cx="895350" cy="89535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1" name="TextBox 20"/>
            <p:cNvSpPr txBox="1"/>
            <p:nvPr/>
          </p:nvSpPr>
          <p:spPr>
            <a:xfrm>
              <a:off x="1079612" y="5769260"/>
              <a:ext cx="1764196" cy="307777"/>
            </a:xfrm>
            <a:prstGeom prst="rect">
              <a:avLst/>
            </a:prstGeom>
            <a:noFill/>
          </p:spPr>
          <p:txBody>
            <a:bodyPr wrap="square" rtlCol="0">
              <a:spAutoFit/>
            </a:bodyPr>
            <a:lstStyle/>
            <a:p>
              <a:pPr algn="ctr"/>
              <a:r>
                <a:rPr lang="en-US" sz="1400" b="1" dirty="0" smtClean="0">
                  <a:latin typeface="Corbel"/>
                  <a:cs typeface="Corbel"/>
                </a:rPr>
                <a:t>VDGP-Ancona-</a:t>
              </a:r>
              <a:r>
                <a:rPr lang="en-US" sz="1400" b="1" dirty="0" err="1" smtClean="0">
                  <a:latin typeface="Corbel"/>
                  <a:cs typeface="Corbel"/>
                </a:rPr>
                <a:t>Ditta</a:t>
              </a:r>
              <a:endParaRPr lang="en-US" sz="1400" b="1" dirty="0">
                <a:latin typeface="Corbel"/>
                <a:cs typeface="Corbel"/>
              </a:endParaRPr>
            </a:p>
          </p:txBody>
        </p:sp>
      </p:grpSp>
      <p:grpSp>
        <p:nvGrpSpPr>
          <p:cNvPr id="25" name="Group 24"/>
          <p:cNvGrpSpPr/>
          <p:nvPr/>
        </p:nvGrpSpPr>
        <p:grpSpPr>
          <a:xfrm>
            <a:off x="2556284" y="1952836"/>
            <a:ext cx="1512168" cy="1152128"/>
            <a:chOff x="0" y="1664804"/>
            <a:chExt cx="1512168" cy="1152128"/>
          </a:xfrm>
        </p:grpSpPr>
        <p:pic>
          <p:nvPicPr>
            <p:cNvPr id="8" name="Picture 6" descr="https://encrypted-tbn1.google.com/images?q=tbn:ANd9GcSMbDo03hyoZ94Cs0YqpQEnRVcwFe2OR5M8PfSQLLfyxJMBoNR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536" y="1664804"/>
              <a:ext cx="891050" cy="89105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0" y="2509155"/>
              <a:ext cx="1512168" cy="307777"/>
            </a:xfrm>
            <a:prstGeom prst="rect">
              <a:avLst/>
            </a:prstGeom>
            <a:noFill/>
          </p:spPr>
          <p:txBody>
            <a:bodyPr wrap="square" rtlCol="0">
              <a:spAutoFit/>
            </a:bodyPr>
            <a:lstStyle/>
            <a:p>
              <a:pPr algn="ctr"/>
              <a:r>
                <a:rPr lang="en-US" sz="1400" b="1" dirty="0" err="1" smtClean="0">
                  <a:latin typeface="Corbel"/>
                  <a:cs typeface="Corbel"/>
                </a:rPr>
                <a:t>Lanzi</a:t>
              </a:r>
              <a:endParaRPr lang="en-US" sz="1400" b="1" dirty="0">
                <a:latin typeface="Corbel"/>
                <a:cs typeface="Corbel"/>
              </a:endParaRPr>
            </a:p>
          </p:txBody>
        </p:sp>
      </p:grpSp>
      <p:sp>
        <p:nvSpPr>
          <p:cNvPr id="27" name="Up Arrow 26"/>
          <p:cNvSpPr/>
          <p:nvPr/>
        </p:nvSpPr>
        <p:spPr>
          <a:xfrm flipV="1">
            <a:off x="5616116" y="3248980"/>
            <a:ext cx="252028" cy="936104"/>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8"/>
          <a:stretch>
            <a:fillRect/>
          </a:stretch>
        </p:blipFill>
        <p:spPr>
          <a:xfrm>
            <a:off x="2915816" y="4630948"/>
            <a:ext cx="886284" cy="886284"/>
          </a:xfrm>
          <a:prstGeom prst="rect">
            <a:avLst/>
          </a:prstGeom>
        </p:spPr>
      </p:pic>
      <p:sp>
        <p:nvSpPr>
          <p:cNvPr id="31" name="Up Arrow 30"/>
          <p:cNvSpPr/>
          <p:nvPr/>
        </p:nvSpPr>
        <p:spPr>
          <a:xfrm>
            <a:off x="3239852" y="3248980"/>
            <a:ext cx="252028" cy="936104"/>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ight Arrow 33"/>
          <p:cNvSpPr/>
          <p:nvPr/>
        </p:nvSpPr>
        <p:spPr>
          <a:xfrm flipH="1">
            <a:off x="3851920" y="4941168"/>
            <a:ext cx="728464" cy="296416"/>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8"/>
          <a:stretch>
            <a:fillRect/>
          </a:stretch>
        </p:blipFill>
        <p:spPr>
          <a:xfrm>
            <a:off x="1223628" y="4617132"/>
            <a:ext cx="886284" cy="886284"/>
          </a:xfrm>
          <a:prstGeom prst="rect">
            <a:avLst/>
          </a:prstGeom>
        </p:spPr>
      </p:pic>
      <p:sp>
        <p:nvSpPr>
          <p:cNvPr id="33" name="Rectangle 32"/>
          <p:cNvSpPr/>
          <p:nvPr/>
        </p:nvSpPr>
        <p:spPr>
          <a:xfrm>
            <a:off x="1301830" y="4715852"/>
            <a:ext cx="389850" cy="369332"/>
          </a:xfrm>
          <a:prstGeom prst="rect">
            <a:avLst/>
          </a:prstGeom>
        </p:spPr>
        <p:txBody>
          <a:bodyPr wrap="none">
            <a:spAutoFit/>
          </a:bodyPr>
          <a:lstStyle/>
          <a:p>
            <a:r>
              <a:rPr lang="en-US" dirty="0">
                <a:solidFill>
                  <a:srgbClr val="3CA800"/>
                </a:solidFill>
                <a:latin typeface="Zapf Dingbats"/>
                <a:ea typeface="Zapf Dingbats"/>
                <a:cs typeface="Zapf Dingbats"/>
              </a:rPr>
              <a:t>✔</a:t>
            </a:r>
            <a:endParaRPr lang="en-US" dirty="0">
              <a:solidFill>
                <a:srgbClr val="3CA800"/>
              </a:solidFill>
            </a:endParaRPr>
          </a:p>
        </p:txBody>
      </p:sp>
      <p:sp>
        <p:nvSpPr>
          <p:cNvPr id="37" name="Rectangle 36"/>
          <p:cNvSpPr/>
          <p:nvPr/>
        </p:nvSpPr>
        <p:spPr>
          <a:xfrm>
            <a:off x="1295636" y="4931876"/>
            <a:ext cx="338554" cy="369332"/>
          </a:xfrm>
          <a:prstGeom prst="rect">
            <a:avLst/>
          </a:prstGeom>
        </p:spPr>
        <p:txBody>
          <a:bodyPr wrap="none">
            <a:spAutoFit/>
          </a:bodyPr>
          <a:lstStyle/>
          <a:p>
            <a:r>
              <a:rPr lang="en-US" dirty="0">
                <a:solidFill>
                  <a:schemeClr val="accent1"/>
                </a:solidFill>
                <a:latin typeface="Zapf Dingbats"/>
                <a:ea typeface="Zapf Dingbats"/>
                <a:cs typeface="Zapf Dingbats"/>
              </a:rPr>
              <a:t>✗</a:t>
            </a:r>
            <a:endParaRPr lang="en-US" dirty="0">
              <a:solidFill>
                <a:schemeClr val="accent1"/>
              </a:solidFill>
            </a:endParaRPr>
          </a:p>
        </p:txBody>
      </p:sp>
      <p:sp>
        <p:nvSpPr>
          <p:cNvPr id="39" name="Rectangle 38"/>
          <p:cNvSpPr/>
          <p:nvPr/>
        </p:nvSpPr>
        <p:spPr>
          <a:xfrm>
            <a:off x="1301830" y="5121188"/>
            <a:ext cx="389850" cy="369332"/>
          </a:xfrm>
          <a:prstGeom prst="rect">
            <a:avLst/>
          </a:prstGeom>
        </p:spPr>
        <p:txBody>
          <a:bodyPr wrap="none">
            <a:spAutoFit/>
          </a:bodyPr>
          <a:lstStyle/>
          <a:p>
            <a:r>
              <a:rPr lang="en-US" dirty="0">
                <a:solidFill>
                  <a:srgbClr val="3CA800"/>
                </a:solidFill>
                <a:latin typeface="Zapf Dingbats"/>
                <a:ea typeface="Zapf Dingbats"/>
                <a:cs typeface="Zapf Dingbats"/>
              </a:rPr>
              <a:t>✔</a:t>
            </a:r>
            <a:endParaRPr lang="en-US" dirty="0">
              <a:solidFill>
                <a:srgbClr val="3CA800"/>
              </a:solidFill>
            </a:endParaRPr>
          </a:p>
        </p:txBody>
      </p:sp>
      <p:sp>
        <p:nvSpPr>
          <p:cNvPr id="42" name="Up Arrow 41"/>
          <p:cNvSpPr/>
          <p:nvPr/>
        </p:nvSpPr>
        <p:spPr>
          <a:xfrm rot="13500000">
            <a:off x="2234817" y="2895939"/>
            <a:ext cx="252028" cy="1844287"/>
          </a:xfrm>
          <a:prstGeom prst="up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8" name="Title 37"/>
          <p:cNvSpPr>
            <a:spLocks noGrp="1"/>
          </p:cNvSpPr>
          <p:nvPr>
            <p:ph type="title" idx="4294967295"/>
          </p:nvPr>
        </p:nvSpPr>
        <p:spPr>
          <a:xfrm>
            <a:off x="647564" y="-963488"/>
            <a:ext cx="8229600" cy="1143000"/>
          </a:xfrm>
        </p:spPr>
        <p:txBody>
          <a:bodyPr/>
          <a:lstStyle/>
          <a:p>
            <a:r>
              <a:rPr lang="en-US" dirty="0" smtClean="0"/>
              <a:t>[A]</a:t>
            </a:r>
            <a:r>
              <a:rPr lang="en-US" dirty="0" err="1" smtClean="0"/>
              <a:t>Funz</a:t>
            </a:r>
            <a:r>
              <a:rPr lang="en-US" dirty="0" smtClean="0"/>
              <a:t>. STD</a:t>
            </a:r>
            <a:endParaRPr lang="en-US" dirty="0"/>
          </a:p>
        </p:txBody>
      </p:sp>
      <p:pic>
        <p:nvPicPr>
          <p:cNvPr id="44" name="Picture 13"/>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0" y="0"/>
            <a:ext cx="9201150" cy="1800225"/>
          </a:xfrm>
          <a:prstGeom prst="rect">
            <a:avLst/>
          </a:prstGeom>
          <a:noFill/>
          <a:ln w="9525">
            <a:noFill/>
            <a:miter lim="800000"/>
            <a:headEnd/>
            <a:tailEnd/>
          </a:ln>
          <a:effectLst/>
        </p:spPr>
      </p:pic>
      <p:sp>
        <p:nvSpPr>
          <p:cNvPr id="43" name="Footer Placeholder 42"/>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855117748"/>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182100" cy="1619250"/>
          </a:xfrm>
          <a:prstGeom prst="rect">
            <a:avLst/>
          </a:prstGeom>
          <a:noFill/>
          <a:ln w="9525">
            <a:noFill/>
            <a:miter lim="800000"/>
            <a:headEnd/>
            <a:tailEnd/>
          </a:ln>
          <a:effectLst/>
        </p:spPr>
      </p:pic>
      <p:sp>
        <p:nvSpPr>
          <p:cNvPr id="11" name="Titolo 1"/>
          <p:cNvSpPr txBox="1">
            <a:spLocks/>
          </p:cNvSpPr>
          <p:nvPr/>
        </p:nvSpPr>
        <p:spPr>
          <a:xfrm>
            <a:off x="2016224" y="44624"/>
            <a:ext cx="7092280" cy="1343072"/>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Gestione avanzata dei gruppi</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graphicFrame>
        <p:nvGraphicFramePr>
          <p:cNvPr id="8" name="Table 7"/>
          <p:cNvGraphicFramePr>
            <a:graphicFrameLocks noGrp="1"/>
          </p:cNvGraphicFramePr>
          <p:nvPr>
            <p:extLst>
              <p:ext uri="{D42A27DB-BD31-4B8C-83A1-F6EECF244321}">
                <p14:modId xmlns:p14="http://schemas.microsoft.com/office/powerpoint/2010/main" val="2982304713"/>
              </p:ext>
            </p:extLst>
          </p:nvPr>
        </p:nvGraphicFramePr>
        <p:xfrm>
          <a:off x="215516" y="2024844"/>
          <a:ext cx="2736304" cy="1353312"/>
        </p:xfrm>
        <a:graphic>
          <a:graphicData uri="http://schemas.openxmlformats.org/drawingml/2006/table">
            <a:tbl>
              <a:tblPr firstRow="1" bandRow="1">
                <a:tableStyleId>{10A1B5D5-9B99-4C35-A422-299274C87663}</a:tableStyleId>
              </a:tblPr>
              <a:tblGrid>
                <a:gridCol w="1368152"/>
                <a:gridCol w="1368152"/>
              </a:tblGrid>
              <a:tr h="338328">
                <a:tc gridSpan="2">
                  <a:txBody>
                    <a:bodyPr/>
                    <a:lstStyle/>
                    <a:p>
                      <a:pPr algn="ctr"/>
                      <a:r>
                        <a:rPr lang="it-IT" sz="1600" cap="small" baseline="0" dirty="0" err="1" smtClean="0">
                          <a:effectLst>
                            <a:outerShdw blurRad="38100" dist="38100" dir="2700000" algn="tl">
                              <a:srgbClr val="000000">
                                <a:alpha val="43137"/>
                              </a:srgbClr>
                            </a:outerShdw>
                          </a:effectLst>
                        </a:rPr>
                        <a:t>Codemasters</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r>
              <a:tr h="338328">
                <a:tc>
                  <a:txBody>
                    <a:bodyPr/>
                    <a:lstStyle/>
                    <a:p>
                      <a:pPr algn="ctr"/>
                      <a:r>
                        <a:rPr lang="it-IT" sz="1100" b="1" dirty="0" smtClean="0">
                          <a:solidFill>
                            <a:schemeClr val="bg1"/>
                          </a:solidFill>
                        </a:rPr>
                        <a:t>Appartenenti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en-US" sz="1100" b="1" dirty="0" err="1" smtClean="0">
                          <a:solidFill>
                            <a:schemeClr val="bg1"/>
                          </a:solidFill>
                        </a:rPr>
                        <a:t>Richieste</a:t>
                      </a:r>
                      <a:r>
                        <a:rPr lang="en-US" sz="1100" b="1" dirty="0" smtClean="0">
                          <a:solidFill>
                            <a:schemeClr val="bg1"/>
                          </a:solidFill>
                        </a:rPr>
                        <a:t> </a:t>
                      </a:r>
                      <a:r>
                        <a:rPr lang="en-US" sz="1100" b="1" dirty="0" err="1" smtClean="0">
                          <a:solidFill>
                            <a:schemeClr val="bg1"/>
                          </a:solidFill>
                        </a:rPr>
                        <a:t>Entranti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338328">
                <a:tc>
                  <a:txBody>
                    <a:bodyPr/>
                    <a:lstStyle/>
                    <a:p>
                      <a:pPr algn="ctr"/>
                      <a:r>
                        <a:rPr lang="en-US" sz="1100" dirty="0" err="1" smtClean="0"/>
                        <a:t>Lucini</a:t>
                      </a:r>
                      <a:r>
                        <a:rPr lang="en-US" sz="1100" dirty="0" smtClean="0"/>
                        <a:t> </a:t>
                      </a:r>
                      <a:r>
                        <a:rPr lang="en-US" sz="1100" dirty="0" err="1" smtClean="0"/>
                        <a:t>Paioni</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smtClean="0"/>
                        <a:t>Ancona</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38328">
                <a:tc>
                  <a:txBody>
                    <a:bodyPr/>
                    <a:lstStyle/>
                    <a:p>
                      <a:pPr algn="ctr"/>
                      <a:r>
                        <a:rPr lang="en-US" sz="1100" dirty="0" err="1" smtClean="0"/>
                        <a:t>Ditta</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Caporuscio</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84941953"/>
              </p:ext>
            </p:extLst>
          </p:nvPr>
        </p:nvGraphicFramePr>
        <p:xfrm>
          <a:off x="6048164" y="2024844"/>
          <a:ext cx="2736304" cy="1400912"/>
        </p:xfrm>
        <a:graphic>
          <a:graphicData uri="http://schemas.openxmlformats.org/drawingml/2006/table">
            <a:tbl>
              <a:tblPr firstRow="1" bandRow="1">
                <a:tableStyleId>{10A1B5D5-9B99-4C35-A422-299274C87663}</a:tableStyleId>
              </a:tblPr>
              <a:tblGrid>
                <a:gridCol w="1368152"/>
                <a:gridCol w="1368152"/>
              </a:tblGrid>
              <a:tr h="302520">
                <a:tc gridSpan="2">
                  <a:txBody>
                    <a:bodyPr/>
                    <a:lstStyle/>
                    <a:p>
                      <a:pPr algn="ctr"/>
                      <a:r>
                        <a:rPr lang="it-IT" sz="1600" cap="small" baseline="0" dirty="0" smtClean="0">
                          <a:effectLst>
                            <a:outerShdw blurRad="38100" dist="38100" dir="2700000" algn="tl">
                              <a:srgbClr val="000000">
                                <a:alpha val="43137"/>
                              </a:srgbClr>
                            </a:outerShdw>
                          </a:effectLst>
                        </a:rPr>
                        <a:t>DEEP S.E.</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r>
              <a:tr h="381556">
                <a:tc>
                  <a:txBody>
                    <a:bodyPr/>
                    <a:lstStyle/>
                    <a:p>
                      <a:pPr algn="ctr"/>
                      <a:r>
                        <a:rPr lang="en-US" sz="1100" b="1" dirty="0" err="1" smtClean="0">
                          <a:solidFill>
                            <a:schemeClr val="bg1"/>
                          </a:solidFill>
                        </a:rPr>
                        <a:t>Richieste</a:t>
                      </a:r>
                      <a:r>
                        <a:rPr lang="en-US" sz="1100" b="1" dirty="0" smtClean="0">
                          <a:solidFill>
                            <a:schemeClr val="bg1"/>
                          </a:solidFill>
                        </a:rPr>
                        <a:t> </a:t>
                      </a:r>
                      <a:r>
                        <a:rPr lang="en-US" sz="1100" b="1" dirty="0" err="1" smtClean="0">
                          <a:solidFill>
                            <a:schemeClr val="bg1"/>
                          </a:solidFill>
                        </a:rPr>
                        <a:t>Entranti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it-IT" sz="1100" b="1" dirty="0" smtClean="0">
                          <a:solidFill>
                            <a:schemeClr val="bg1"/>
                          </a:solidFill>
                        </a:rPr>
                        <a:t>Appartenenti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302520">
                <a:tc>
                  <a:txBody>
                    <a:bodyPr/>
                    <a:lstStyle/>
                    <a:p>
                      <a:pPr algn="ctr"/>
                      <a:r>
                        <a:rPr lang="en-US" sz="1100" dirty="0" smtClean="0"/>
                        <a:t>Ancona</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Filieri</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81556">
                <a:tc>
                  <a:txBody>
                    <a:bodyPr/>
                    <a:lstStyle/>
                    <a:p>
                      <a:pPr algn="ctr"/>
                      <a:r>
                        <a:rPr lang="en-US" sz="1100" dirty="0" err="1" smtClean="0"/>
                        <a:t>Caporuscio</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Calcavecchia</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48537106"/>
              </p:ext>
            </p:extLst>
          </p:nvPr>
        </p:nvGraphicFramePr>
        <p:xfrm>
          <a:off x="2089408" y="4669120"/>
          <a:ext cx="2194560" cy="1280160"/>
        </p:xfrm>
        <a:graphic>
          <a:graphicData uri="http://schemas.openxmlformats.org/drawingml/2006/table">
            <a:tbl>
              <a:tblPr firstRow="1" bandRow="1">
                <a:tableStyleId>{1FECB4D8-DB02-4DC6-A0A2-4F2EBAE1DC90}</a:tableStyleId>
              </a:tblPr>
              <a:tblGrid>
                <a:gridCol w="1097280"/>
                <a:gridCol w="1097280"/>
              </a:tblGrid>
              <a:tr h="313772">
                <a:tc gridSpan="2">
                  <a:txBody>
                    <a:bodyPr/>
                    <a:lstStyle/>
                    <a:p>
                      <a:pPr algn="ctr"/>
                      <a:r>
                        <a:rPr lang="it-IT" sz="1600" cap="small" baseline="0" dirty="0" smtClean="0">
                          <a:effectLst>
                            <a:outerShdw blurRad="38100" dist="38100" dir="2700000" algn="tl">
                              <a:srgbClr val="000000">
                                <a:alpha val="43137"/>
                              </a:srgbClr>
                            </a:outerShdw>
                          </a:effectLst>
                        </a:rPr>
                        <a:t>Ancona</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r>
              <a:tr h="242668">
                <a:tc>
                  <a:txBody>
                    <a:bodyPr/>
                    <a:lstStyle/>
                    <a:p>
                      <a:pPr algn="ctr"/>
                      <a:r>
                        <a:rPr lang="it-IT" sz="1100" b="1" dirty="0" smtClean="0">
                          <a:solidFill>
                            <a:srgbClr val="FFFFFF"/>
                          </a:solidFill>
                        </a:rPr>
                        <a:t>Appartenenti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en-US" sz="1100" b="1" dirty="0" err="1" smtClean="0">
                          <a:solidFill>
                            <a:srgbClr val="FFFFFF"/>
                          </a:solidFill>
                        </a:rPr>
                        <a:t>Richieste</a:t>
                      </a:r>
                      <a:r>
                        <a:rPr lang="en-US" sz="1100" b="1" dirty="0" smtClean="0">
                          <a:solidFill>
                            <a:srgbClr val="FFFFFF"/>
                          </a:solidFill>
                        </a:rPr>
                        <a:t> </a:t>
                      </a:r>
                      <a:r>
                        <a:rPr lang="en-US" sz="1100" b="1" dirty="0" err="1" smtClean="0">
                          <a:solidFill>
                            <a:srgbClr val="FFFFFF"/>
                          </a:solidFill>
                        </a:rPr>
                        <a:t>Uscenti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242668">
                <a:tc>
                  <a:txBody>
                    <a:bodyPr/>
                    <a:lstStyle/>
                    <a:p>
                      <a:pPr algn="ctr"/>
                      <a:r>
                        <a:rPr lang="en-US" sz="1100" b="1" dirty="0" smtClean="0"/>
                        <a:t>-</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b="1" dirty="0" err="1" smtClean="0"/>
                        <a:t>Codemasters</a:t>
                      </a:r>
                      <a:endParaRPr lang="en-US" sz="1100" b="1"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42668">
                <a:tc>
                  <a:txBody>
                    <a:bodyPr/>
                    <a:lstStyle/>
                    <a:p>
                      <a:pPr algn="ct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b="1" dirty="0" smtClean="0"/>
                        <a:t>DEEP S.E.</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440715405"/>
              </p:ext>
            </p:extLst>
          </p:nvPr>
        </p:nvGraphicFramePr>
        <p:xfrm>
          <a:off x="4644008" y="4689140"/>
          <a:ext cx="2592288" cy="1249354"/>
        </p:xfrm>
        <a:graphic>
          <a:graphicData uri="http://schemas.openxmlformats.org/drawingml/2006/table">
            <a:tbl>
              <a:tblPr firstRow="1" bandRow="1">
                <a:tableStyleId>{1FECB4D8-DB02-4DC6-A0A2-4F2EBAE1DC90}</a:tableStyleId>
              </a:tblPr>
              <a:tblGrid>
                <a:gridCol w="1296144"/>
                <a:gridCol w="1296144"/>
              </a:tblGrid>
              <a:tr h="311075">
                <a:tc gridSpan="2">
                  <a:txBody>
                    <a:bodyPr/>
                    <a:lstStyle/>
                    <a:p>
                      <a:pPr algn="ctr"/>
                      <a:r>
                        <a:rPr lang="it-IT" sz="1600" cap="small" baseline="0" dirty="0" err="1" smtClean="0">
                          <a:effectLst>
                            <a:outerShdw blurRad="38100" dist="38100" dir="2700000" algn="tl">
                              <a:srgbClr val="000000">
                                <a:alpha val="43137"/>
                              </a:srgbClr>
                            </a:outerShdw>
                          </a:effectLst>
                        </a:rPr>
                        <a:t>Caporuscio</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r>
              <a:tr h="395914">
                <a:tc>
                  <a:txBody>
                    <a:bodyPr/>
                    <a:lstStyle/>
                    <a:p>
                      <a:pPr algn="ctr"/>
                      <a:r>
                        <a:rPr lang="en-US" sz="1100" b="1" dirty="0" err="1" smtClean="0">
                          <a:solidFill>
                            <a:srgbClr val="FFFFFF"/>
                          </a:solidFill>
                        </a:rPr>
                        <a:t>Richieste</a:t>
                      </a:r>
                      <a:r>
                        <a:rPr lang="en-US" sz="1100" b="1" dirty="0" smtClean="0">
                          <a:solidFill>
                            <a:srgbClr val="FFFFFF"/>
                          </a:solidFill>
                        </a:rPr>
                        <a:t> </a:t>
                      </a:r>
                      <a:r>
                        <a:rPr lang="en-US" sz="1100" b="1" dirty="0" err="1" smtClean="0">
                          <a:solidFill>
                            <a:srgbClr val="FFFFFF"/>
                          </a:solidFill>
                        </a:rPr>
                        <a:t>Uscenti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it-IT" sz="1100" b="1" dirty="0" smtClean="0">
                          <a:solidFill>
                            <a:srgbClr val="FFFFFF"/>
                          </a:solidFill>
                        </a:rPr>
                        <a:t>Appartenenti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258573">
                <a:tc>
                  <a:txBody>
                    <a:bodyPr/>
                    <a:lstStyle/>
                    <a:p>
                      <a:pPr algn="ctr"/>
                      <a:r>
                        <a:rPr lang="en-US" sz="1100" b="1" dirty="0" err="1" smtClean="0"/>
                        <a:t>Codemasters</a:t>
                      </a:r>
                      <a:endParaRPr lang="en-US" sz="1100" b="1"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b="1" dirty="0" smtClean="0"/>
                        <a:t>-</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58573">
                <a:tc>
                  <a:txBody>
                    <a:bodyPr/>
                    <a:lstStyle/>
                    <a:p>
                      <a:pPr algn="ctr"/>
                      <a:r>
                        <a:rPr lang="en-US" sz="1100" b="1" dirty="0" smtClean="0"/>
                        <a:t>DEEP S.E.</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sp>
        <p:nvSpPr>
          <p:cNvPr id="4" name="Right Arrow 3"/>
          <p:cNvSpPr/>
          <p:nvPr/>
        </p:nvSpPr>
        <p:spPr>
          <a:xfrm rot="18900000">
            <a:off x="4614602" y="3757669"/>
            <a:ext cx="1489706" cy="432048"/>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6" name="Right Arrow 15"/>
          <p:cNvSpPr/>
          <p:nvPr/>
        </p:nvSpPr>
        <p:spPr>
          <a:xfrm rot="13500000">
            <a:off x="2701149" y="3761055"/>
            <a:ext cx="1525492" cy="432048"/>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Bent Arrow 4"/>
          <p:cNvSpPr/>
          <p:nvPr/>
        </p:nvSpPr>
        <p:spPr>
          <a:xfrm>
            <a:off x="3851920" y="2384884"/>
            <a:ext cx="2011816" cy="2196244"/>
          </a:xfrm>
          <a:prstGeom prst="bentArrow">
            <a:avLst>
              <a:gd name="adj1" fmla="val 14253"/>
              <a:gd name="adj2" fmla="val 15202"/>
              <a:gd name="adj3" fmla="val 25000"/>
              <a:gd name="adj4" fmla="val 4375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Bent Arrow 18"/>
          <p:cNvSpPr/>
          <p:nvPr/>
        </p:nvSpPr>
        <p:spPr>
          <a:xfrm flipH="1">
            <a:off x="3203848" y="2780928"/>
            <a:ext cx="1764196" cy="1800200"/>
          </a:xfrm>
          <a:prstGeom prst="bentArrow">
            <a:avLst>
              <a:gd name="adj1" fmla="val 14253"/>
              <a:gd name="adj2" fmla="val 15202"/>
              <a:gd name="adj3" fmla="val 25000"/>
              <a:gd name="adj4" fmla="val 4375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0" y="1520788"/>
            <a:ext cx="9144000" cy="369332"/>
          </a:xfrm>
          <a:prstGeom prst="rect">
            <a:avLst/>
          </a:prstGeom>
          <a:noFill/>
        </p:spPr>
        <p:txBody>
          <a:bodyPr wrap="square" rtlCol="0">
            <a:spAutoFit/>
          </a:bodyPr>
          <a:lstStyle/>
          <a:p>
            <a:pPr algn="ctr"/>
            <a:r>
              <a:rPr lang="en-US" dirty="0" err="1" smtClean="0">
                <a:solidFill>
                  <a:srgbClr val="7F0000"/>
                </a:solidFill>
              </a:rPr>
              <a:t>Gli</a:t>
            </a:r>
            <a:r>
              <a:rPr lang="en-US" dirty="0" smtClean="0">
                <a:solidFill>
                  <a:srgbClr val="7F0000"/>
                </a:solidFill>
              </a:rPr>
              <a:t> </a:t>
            </a:r>
            <a:r>
              <a:rPr lang="en-US" dirty="0" err="1" smtClean="0">
                <a:solidFill>
                  <a:srgbClr val="7F0000"/>
                </a:solidFill>
              </a:rPr>
              <a:t>studenti</a:t>
            </a:r>
            <a:r>
              <a:rPr lang="en-US" dirty="0" smtClean="0">
                <a:solidFill>
                  <a:srgbClr val="7F0000"/>
                </a:solidFill>
              </a:rPr>
              <a:t> Ancona e </a:t>
            </a:r>
            <a:r>
              <a:rPr lang="en-US" dirty="0" err="1" smtClean="0">
                <a:solidFill>
                  <a:srgbClr val="7F0000"/>
                </a:solidFill>
              </a:rPr>
              <a:t>Caporuscio</a:t>
            </a:r>
            <a:r>
              <a:rPr lang="en-US" dirty="0" smtClean="0">
                <a:solidFill>
                  <a:srgbClr val="7F0000"/>
                </a:solidFill>
              </a:rPr>
              <a:t> </a:t>
            </a:r>
            <a:r>
              <a:rPr lang="en-US" dirty="0" err="1" smtClean="0">
                <a:solidFill>
                  <a:srgbClr val="7F0000"/>
                </a:solidFill>
              </a:rPr>
              <a:t>effettuano</a:t>
            </a:r>
            <a:r>
              <a:rPr lang="en-US" dirty="0" smtClean="0">
                <a:solidFill>
                  <a:srgbClr val="7F0000"/>
                </a:solidFill>
              </a:rPr>
              <a:t> </a:t>
            </a:r>
            <a:r>
              <a:rPr lang="en-US" dirty="0" err="1" smtClean="0">
                <a:solidFill>
                  <a:srgbClr val="7F0000"/>
                </a:solidFill>
              </a:rPr>
              <a:t>richieste</a:t>
            </a:r>
            <a:r>
              <a:rPr lang="en-US" dirty="0" smtClean="0">
                <a:solidFill>
                  <a:srgbClr val="7F0000"/>
                </a:solidFill>
              </a:rPr>
              <a:t> di </a:t>
            </a:r>
            <a:r>
              <a:rPr lang="en-US" dirty="0" err="1" smtClean="0">
                <a:solidFill>
                  <a:srgbClr val="7F0000"/>
                </a:solidFill>
              </a:rPr>
              <a:t>inserimento</a:t>
            </a:r>
            <a:r>
              <a:rPr lang="en-US" dirty="0" smtClean="0">
                <a:solidFill>
                  <a:srgbClr val="7F0000"/>
                </a:solidFill>
              </a:rPr>
              <a:t> </a:t>
            </a:r>
            <a:r>
              <a:rPr lang="en-US" dirty="0" err="1" smtClean="0">
                <a:solidFill>
                  <a:srgbClr val="7F0000"/>
                </a:solidFill>
              </a:rPr>
              <a:t>nei</a:t>
            </a:r>
            <a:r>
              <a:rPr lang="en-US" dirty="0" smtClean="0">
                <a:solidFill>
                  <a:srgbClr val="7F0000"/>
                </a:solidFill>
              </a:rPr>
              <a:t> due </a:t>
            </a:r>
            <a:r>
              <a:rPr lang="en-US" dirty="0" err="1" smtClean="0">
                <a:solidFill>
                  <a:srgbClr val="7F0000"/>
                </a:solidFill>
              </a:rPr>
              <a:t>gruppi</a:t>
            </a:r>
            <a:endParaRPr lang="en-US" dirty="0" smtClean="0">
              <a:solidFill>
                <a:srgbClr val="7F0000"/>
              </a:solidFill>
            </a:endParaRPr>
          </a:p>
        </p:txBody>
      </p:sp>
      <p:sp>
        <p:nvSpPr>
          <p:cNvPr id="2" name="Title 1"/>
          <p:cNvSpPr>
            <a:spLocks noGrp="1"/>
          </p:cNvSpPr>
          <p:nvPr>
            <p:ph type="title" idx="4294967295"/>
          </p:nvPr>
        </p:nvSpPr>
        <p:spPr>
          <a:xfrm>
            <a:off x="-1656692" y="-1151148"/>
            <a:ext cx="8229600" cy="1143000"/>
          </a:xfrm>
        </p:spPr>
        <p:txBody>
          <a:bodyPr/>
          <a:lstStyle/>
          <a:p>
            <a:r>
              <a:rPr lang="en-US" dirty="0" smtClean="0"/>
              <a:t>[R]</a:t>
            </a:r>
            <a:r>
              <a:rPr lang="en-US" dirty="0" err="1" smtClean="0"/>
              <a:t>Gestione</a:t>
            </a:r>
            <a:r>
              <a:rPr lang="en-US" dirty="0" smtClean="0"/>
              <a:t> </a:t>
            </a:r>
            <a:r>
              <a:rPr lang="en-US" dirty="0" err="1" smtClean="0"/>
              <a:t>Gruppi</a:t>
            </a:r>
            <a:r>
              <a:rPr lang="en-US" dirty="0" smtClean="0"/>
              <a:t> 1</a:t>
            </a:r>
            <a:endParaRPr lang="en-US" dirty="0"/>
          </a:p>
        </p:txBody>
      </p:sp>
      <p:sp>
        <p:nvSpPr>
          <p:cNvPr id="3" name="Footer Placeholder 2"/>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1183791578"/>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182100" cy="1619250"/>
          </a:xfrm>
          <a:prstGeom prst="rect">
            <a:avLst/>
          </a:prstGeom>
          <a:noFill/>
          <a:ln w="9525">
            <a:noFill/>
            <a:miter lim="800000"/>
            <a:headEnd/>
            <a:tailEnd/>
          </a:ln>
          <a:effectLst/>
        </p:spPr>
      </p:pic>
      <p:sp>
        <p:nvSpPr>
          <p:cNvPr id="11" name="Titolo 1"/>
          <p:cNvSpPr txBox="1">
            <a:spLocks/>
          </p:cNvSpPr>
          <p:nvPr/>
        </p:nvSpPr>
        <p:spPr>
          <a:xfrm>
            <a:off x="2016224" y="44624"/>
            <a:ext cx="7092280" cy="1343072"/>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Gestione avanzata dei gruppi</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graphicFrame>
        <p:nvGraphicFramePr>
          <p:cNvPr id="8" name="Table 7"/>
          <p:cNvGraphicFramePr>
            <a:graphicFrameLocks noGrp="1"/>
          </p:cNvGraphicFramePr>
          <p:nvPr>
            <p:extLst>
              <p:ext uri="{D42A27DB-BD31-4B8C-83A1-F6EECF244321}">
                <p14:modId xmlns:p14="http://schemas.microsoft.com/office/powerpoint/2010/main" val="1009951991"/>
              </p:ext>
            </p:extLst>
          </p:nvPr>
        </p:nvGraphicFramePr>
        <p:xfrm>
          <a:off x="215516" y="2024844"/>
          <a:ext cx="2736304" cy="1353312"/>
        </p:xfrm>
        <a:graphic>
          <a:graphicData uri="http://schemas.openxmlformats.org/drawingml/2006/table">
            <a:tbl>
              <a:tblPr firstRow="1" bandRow="1">
                <a:tableStyleId>{10A1B5D5-9B99-4C35-A422-299274C87663}</a:tableStyleId>
              </a:tblPr>
              <a:tblGrid>
                <a:gridCol w="1368152"/>
                <a:gridCol w="1368152"/>
              </a:tblGrid>
              <a:tr h="338328">
                <a:tc gridSpan="2">
                  <a:txBody>
                    <a:bodyPr/>
                    <a:lstStyle/>
                    <a:p>
                      <a:pPr algn="ctr"/>
                      <a:r>
                        <a:rPr lang="it-IT" sz="1600" cap="small" baseline="0" dirty="0" err="1" smtClean="0">
                          <a:effectLst>
                            <a:outerShdw blurRad="38100" dist="38100" dir="2700000" algn="tl">
                              <a:srgbClr val="000000">
                                <a:alpha val="43137"/>
                              </a:srgbClr>
                            </a:outerShdw>
                          </a:effectLst>
                        </a:rPr>
                        <a:t>Codemasters</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r>
              <a:tr h="338328">
                <a:tc>
                  <a:txBody>
                    <a:bodyPr/>
                    <a:lstStyle/>
                    <a:p>
                      <a:pPr algn="ctr"/>
                      <a:r>
                        <a:rPr lang="it-IT" sz="1100" b="1" dirty="0" smtClean="0">
                          <a:solidFill>
                            <a:schemeClr val="bg1"/>
                          </a:solidFill>
                        </a:rPr>
                        <a:t>Appartenenti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en-US" sz="1100" b="1" dirty="0" err="1" smtClean="0">
                          <a:solidFill>
                            <a:schemeClr val="bg1"/>
                          </a:solidFill>
                        </a:rPr>
                        <a:t>Richieste</a:t>
                      </a:r>
                      <a:r>
                        <a:rPr lang="en-US" sz="1100" b="1" dirty="0" smtClean="0">
                          <a:solidFill>
                            <a:schemeClr val="bg1"/>
                          </a:solidFill>
                        </a:rPr>
                        <a:t> </a:t>
                      </a:r>
                      <a:r>
                        <a:rPr lang="en-US" sz="1100" b="1" dirty="0" err="1" smtClean="0">
                          <a:solidFill>
                            <a:schemeClr val="bg1"/>
                          </a:solidFill>
                        </a:rPr>
                        <a:t>Entranti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338328">
                <a:tc>
                  <a:txBody>
                    <a:bodyPr/>
                    <a:lstStyle/>
                    <a:p>
                      <a:pPr algn="ctr"/>
                      <a:r>
                        <a:rPr lang="en-US" sz="1100" dirty="0" err="1" smtClean="0"/>
                        <a:t>Lucini</a:t>
                      </a:r>
                      <a:r>
                        <a:rPr lang="en-US" sz="1100" dirty="0" smtClean="0"/>
                        <a:t> </a:t>
                      </a:r>
                      <a:r>
                        <a:rPr lang="en-US" sz="1100" dirty="0" err="1" smtClean="0"/>
                        <a:t>Paioni</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smtClean="0"/>
                        <a:t>Ancona</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38328">
                <a:tc>
                  <a:txBody>
                    <a:bodyPr/>
                    <a:lstStyle/>
                    <a:p>
                      <a:pPr algn="ctr"/>
                      <a:r>
                        <a:rPr lang="en-US" sz="1100" dirty="0" err="1" smtClean="0"/>
                        <a:t>Ditta</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Caporuscio</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51216345"/>
              </p:ext>
            </p:extLst>
          </p:nvPr>
        </p:nvGraphicFramePr>
        <p:xfrm>
          <a:off x="6048164" y="2024844"/>
          <a:ext cx="2736304" cy="1400912"/>
        </p:xfrm>
        <a:graphic>
          <a:graphicData uri="http://schemas.openxmlformats.org/drawingml/2006/table">
            <a:tbl>
              <a:tblPr firstRow="1" bandRow="1">
                <a:tableStyleId>{10A1B5D5-9B99-4C35-A422-299274C87663}</a:tableStyleId>
              </a:tblPr>
              <a:tblGrid>
                <a:gridCol w="1368152"/>
                <a:gridCol w="1368152"/>
              </a:tblGrid>
              <a:tr h="302520">
                <a:tc gridSpan="2">
                  <a:txBody>
                    <a:bodyPr/>
                    <a:lstStyle/>
                    <a:p>
                      <a:pPr algn="ctr"/>
                      <a:r>
                        <a:rPr lang="it-IT" sz="1600" cap="small" baseline="0" dirty="0" smtClean="0">
                          <a:effectLst>
                            <a:outerShdw blurRad="38100" dist="38100" dir="2700000" algn="tl">
                              <a:srgbClr val="000000">
                                <a:alpha val="43137"/>
                              </a:srgbClr>
                            </a:outerShdw>
                          </a:effectLst>
                        </a:rPr>
                        <a:t>DEEP S.E.</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r>
              <a:tr h="381556">
                <a:tc>
                  <a:txBody>
                    <a:bodyPr/>
                    <a:lstStyle/>
                    <a:p>
                      <a:pPr algn="ctr"/>
                      <a:r>
                        <a:rPr lang="en-US" sz="1100" b="1" dirty="0" err="1" smtClean="0">
                          <a:solidFill>
                            <a:schemeClr val="bg1"/>
                          </a:solidFill>
                        </a:rPr>
                        <a:t>Richieste</a:t>
                      </a:r>
                      <a:r>
                        <a:rPr lang="en-US" sz="1100" b="1" dirty="0" smtClean="0">
                          <a:solidFill>
                            <a:schemeClr val="bg1"/>
                          </a:solidFill>
                        </a:rPr>
                        <a:t> </a:t>
                      </a:r>
                      <a:r>
                        <a:rPr lang="en-US" sz="1100" b="1" dirty="0" err="1" smtClean="0">
                          <a:solidFill>
                            <a:schemeClr val="bg1"/>
                          </a:solidFill>
                        </a:rPr>
                        <a:t>Entranti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it-IT" sz="1100" b="1" dirty="0" smtClean="0">
                          <a:solidFill>
                            <a:schemeClr val="bg1"/>
                          </a:solidFill>
                        </a:rPr>
                        <a:t>Appartenenti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302520">
                <a:tc>
                  <a:txBody>
                    <a:bodyPr/>
                    <a:lstStyle/>
                    <a:p>
                      <a:pPr algn="ctr"/>
                      <a:r>
                        <a:rPr lang="en-US" sz="1100" strike="sngStrike" dirty="0" smtClean="0">
                          <a:solidFill>
                            <a:srgbClr val="FF0000"/>
                          </a:solidFill>
                        </a:rPr>
                        <a:t>Ancona</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Filieri</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81556">
                <a:tc>
                  <a:txBody>
                    <a:bodyPr/>
                    <a:lstStyle/>
                    <a:p>
                      <a:pPr algn="ctr"/>
                      <a:r>
                        <a:rPr lang="en-US" sz="1100" dirty="0" err="1" smtClean="0"/>
                        <a:t>Caporuscio</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Calcavecchia</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59433629"/>
              </p:ext>
            </p:extLst>
          </p:nvPr>
        </p:nvGraphicFramePr>
        <p:xfrm>
          <a:off x="2089408" y="4669120"/>
          <a:ext cx="2194560" cy="1280160"/>
        </p:xfrm>
        <a:graphic>
          <a:graphicData uri="http://schemas.openxmlformats.org/drawingml/2006/table">
            <a:tbl>
              <a:tblPr firstRow="1" bandRow="1">
                <a:tableStyleId>{1FECB4D8-DB02-4DC6-A0A2-4F2EBAE1DC90}</a:tableStyleId>
              </a:tblPr>
              <a:tblGrid>
                <a:gridCol w="1097280"/>
                <a:gridCol w="1097280"/>
              </a:tblGrid>
              <a:tr h="313772">
                <a:tc gridSpan="2">
                  <a:txBody>
                    <a:bodyPr/>
                    <a:lstStyle/>
                    <a:p>
                      <a:pPr algn="ctr"/>
                      <a:r>
                        <a:rPr lang="it-IT" sz="1600" cap="small" baseline="0" dirty="0" smtClean="0">
                          <a:effectLst>
                            <a:outerShdw blurRad="38100" dist="38100" dir="2700000" algn="tl">
                              <a:srgbClr val="000000">
                                <a:alpha val="43137"/>
                              </a:srgbClr>
                            </a:outerShdw>
                          </a:effectLst>
                        </a:rPr>
                        <a:t>Ancona</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r>
              <a:tr h="242668">
                <a:tc>
                  <a:txBody>
                    <a:bodyPr/>
                    <a:lstStyle/>
                    <a:p>
                      <a:pPr algn="ctr"/>
                      <a:r>
                        <a:rPr lang="it-IT" sz="1100" b="1" dirty="0" smtClean="0">
                          <a:solidFill>
                            <a:srgbClr val="FFFFFF"/>
                          </a:solidFill>
                        </a:rPr>
                        <a:t>Appartenenti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en-US" sz="1100" b="1" dirty="0" err="1" smtClean="0">
                          <a:solidFill>
                            <a:srgbClr val="FFFFFF"/>
                          </a:solidFill>
                        </a:rPr>
                        <a:t>Richieste</a:t>
                      </a:r>
                      <a:r>
                        <a:rPr lang="en-US" sz="1100" b="1" dirty="0" smtClean="0">
                          <a:solidFill>
                            <a:srgbClr val="FFFFFF"/>
                          </a:solidFill>
                        </a:rPr>
                        <a:t> </a:t>
                      </a:r>
                      <a:r>
                        <a:rPr lang="en-US" sz="1100" b="1" dirty="0" err="1" smtClean="0">
                          <a:solidFill>
                            <a:srgbClr val="FFFFFF"/>
                          </a:solidFill>
                        </a:rPr>
                        <a:t>Uscenti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242668">
                <a:tc>
                  <a:txBody>
                    <a:bodyPr/>
                    <a:lstStyle/>
                    <a:p>
                      <a:pPr algn="ctr"/>
                      <a:r>
                        <a:rPr lang="en-US" sz="1100" b="1" dirty="0" smtClean="0"/>
                        <a:t>-</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b="1" dirty="0" err="1" smtClean="0"/>
                        <a:t>Codemasters</a:t>
                      </a:r>
                      <a:endParaRPr lang="en-US" sz="1100" b="1"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42668">
                <a:tc>
                  <a:txBody>
                    <a:bodyPr/>
                    <a:lstStyle/>
                    <a:p>
                      <a:pPr algn="ct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b="1" strike="sngStrike" dirty="0" smtClean="0">
                          <a:solidFill>
                            <a:schemeClr val="accent2"/>
                          </a:solidFill>
                        </a:rPr>
                        <a:t>DEEP S.E.</a:t>
                      </a:r>
                      <a:endParaRPr lang="en-US" sz="1100" b="1" strike="sngStrike" dirty="0">
                        <a:solidFill>
                          <a:schemeClr val="accent2"/>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920930312"/>
              </p:ext>
            </p:extLst>
          </p:nvPr>
        </p:nvGraphicFramePr>
        <p:xfrm>
          <a:off x="4644008" y="4689140"/>
          <a:ext cx="2592288" cy="1249354"/>
        </p:xfrm>
        <a:graphic>
          <a:graphicData uri="http://schemas.openxmlformats.org/drawingml/2006/table">
            <a:tbl>
              <a:tblPr firstRow="1" bandRow="1">
                <a:tableStyleId>{1FECB4D8-DB02-4DC6-A0A2-4F2EBAE1DC90}</a:tableStyleId>
              </a:tblPr>
              <a:tblGrid>
                <a:gridCol w="1296144"/>
                <a:gridCol w="1296144"/>
              </a:tblGrid>
              <a:tr h="311075">
                <a:tc gridSpan="2">
                  <a:txBody>
                    <a:bodyPr/>
                    <a:lstStyle/>
                    <a:p>
                      <a:pPr algn="ctr"/>
                      <a:r>
                        <a:rPr lang="it-IT" sz="1600" cap="small" baseline="0" dirty="0" err="1" smtClean="0">
                          <a:effectLst>
                            <a:outerShdw blurRad="38100" dist="38100" dir="2700000" algn="tl">
                              <a:srgbClr val="000000">
                                <a:alpha val="43137"/>
                              </a:srgbClr>
                            </a:outerShdw>
                          </a:effectLst>
                        </a:rPr>
                        <a:t>Caporuscio</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r>
              <a:tr h="395914">
                <a:tc>
                  <a:txBody>
                    <a:bodyPr/>
                    <a:lstStyle/>
                    <a:p>
                      <a:pPr algn="ctr"/>
                      <a:r>
                        <a:rPr lang="en-US" sz="1100" b="1" dirty="0" err="1" smtClean="0">
                          <a:solidFill>
                            <a:srgbClr val="FFFFFF"/>
                          </a:solidFill>
                        </a:rPr>
                        <a:t>Richieste</a:t>
                      </a:r>
                      <a:r>
                        <a:rPr lang="en-US" sz="1100" b="1" dirty="0" smtClean="0">
                          <a:solidFill>
                            <a:srgbClr val="FFFFFF"/>
                          </a:solidFill>
                        </a:rPr>
                        <a:t> </a:t>
                      </a:r>
                      <a:r>
                        <a:rPr lang="en-US" sz="1100" b="1" dirty="0" err="1" smtClean="0">
                          <a:solidFill>
                            <a:srgbClr val="FFFFFF"/>
                          </a:solidFill>
                        </a:rPr>
                        <a:t>Uscenti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it-IT" sz="1100" b="1" dirty="0" smtClean="0">
                          <a:solidFill>
                            <a:srgbClr val="FFFFFF"/>
                          </a:solidFill>
                        </a:rPr>
                        <a:t>Appartenenti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258573">
                <a:tc>
                  <a:txBody>
                    <a:bodyPr/>
                    <a:lstStyle/>
                    <a:p>
                      <a:pPr algn="ctr"/>
                      <a:r>
                        <a:rPr lang="en-US" sz="1100" b="1" dirty="0" err="1" smtClean="0"/>
                        <a:t>Codemasters</a:t>
                      </a:r>
                      <a:endParaRPr lang="en-US" sz="1100" b="1"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b="1" dirty="0" smtClean="0"/>
                        <a:t>-</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58573">
                <a:tc>
                  <a:txBody>
                    <a:bodyPr/>
                    <a:lstStyle/>
                    <a:p>
                      <a:pPr algn="ctr"/>
                      <a:r>
                        <a:rPr lang="en-US" sz="1100" b="1" dirty="0" smtClean="0"/>
                        <a:t>DEEP S.E.</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sp>
        <p:nvSpPr>
          <p:cNvPr id="4" name="Right Arrow 3"/>
          <p:cNvSpPr/>
          <p:nvPr/>
        </p:nvSpPr>
        <p:spPr>
          <a:xfrm rot="18900000">
            <a:off x="4614602" y="3757669"/>
            <a:ext cx="1489706" cy="432048"/>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6" name="Right Arrow 15"/>
          <p:cNvSpPr/>
          <p:nvPr/>
        </p:nvSpPr>
        <p:spPr>
          <a:xfrm rot="13500000">
            <a:off x="2701149" y="3761055"/>
            <a:ext cx="1525492" cy="432048"/>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Bent Arrow 4"/>
          <p:cNvSpPr/>
          <p:nvPr/>
        </p:nvSpPr>
        <p:spPr>
          <a:xfrm>
            <a:off x="3851920" y="2384884"/>
            <a:ext cx="2011816" cy="2196244"/>
          </a:xfrm>
          <a:prstGeom prst="bentArrow">
            <a:avLst>
              <a:gd name="adj1" fmla="val 14253"/>
              <a:gd name="adj2" fmla="val 15202"/>
              <a:gd name="adj3" fmla="val 25000"/>
              <a:gd name="adj4" fmla="val 4375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9" name="Bent Arrow 18"/>
          <p:cNvSpPr/>
          <p:nvPr/>
        </p:nvSpPr>
        <p:spPr>
          <a:xfrm flipH="1">
            <a:off x="3203848" y="2780928"/>
            <a:ext cx="1764196" cy="1800200"/>
          </a:xfrm>
          <a:prstGeom prst="bentArrow">
            <a:avLst>
              <a:gd name="adj1" fmla="val 14253"/>
              <a:gd name="adj2" fmla="val 15202"/>
              <a:gd name="adj3" fmla="val 25000"/>
              <a:gd name="adj4" fmla="val 4375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0" y="1520788"/>
            <a:ext cx="9144000" cy="369332"/>
          </a:xfrm>
          <a:prstGeom prst="rect">
            <a:avLst/>
          </a:prstGeom>
          <a:noFill/>
        </p:spPr>
        <p:txBody>
          <a:bodyPr wrap="square" rtlCol="0">
            <a:spAutoFit/>
          </a:bodyPr>
          <a:lstStyle/>
          <a:p>
            <a:pPr algn="ctr"/>
            <a:r>
              <a:rPr lang="en-US" dirty="0" smtClean="0">
                <a:solidFill>
                  <a:srgbClr val="7F0000"/>
                </a:solidFill>
              </a:rPr>
              <a:t>Lo </a:t>
            </a:r>
            <a:r>
              <a:rPr lang="en-US" dirty="0" err="1" smtClean="0">
                <a:solidFill>
                  <a:srgbClr val="7F0000"/>
                </a:solidFill>
              </a:rPr>
              <a:t>studente</a:t>
            </a:r>
            <a:r>
              <a:rPr lang="en-US" dirty="0" smtClean="0">
                <a:solidFill>
                  <a:srgbClr val="7F0000"/>
                </a:solidFill>
              </a:rPr>
              <a:t> Ancona </a:t>
            </a:r>
            <a:r>
              <a:rPr lang="en-US" dirty="0" err="1" smtClean="0">
                <a:solidFill>
                  <a:srgbClr val="7F0000"/>
                </a:solidFill>
              </a:rPr>
              <a:t>viene</a:t>
            </a:r>
            <a:r>
              <a:rPr lang="en-US" dirty="0" smtClean="0">
                <a:solidFill>
                  <a:srgbClr val="7F0000"/>
                </a:solidFill>
              </a:rPr>
              <a:t> </a:t>
            </a:r>
            <a:r>
              <a:rPr lang="en-US" dirty="0" err="1" smtClean="0">
                <a:solidFill>
                  <a:srgbClr val="7F0000"/>
                </a:solidFill>
              </a:rPr>
              <a:t>rifiutato</a:t>
            </a:r>
            <a:r>
              <a:rPr lang="en-US" dirty="0" smtClean="0">
                <a:solidFill>
                  <a:srgbClr val="7F0000"/>
                </a:solidFill>
              </a:rPr>
              <a:t> dal </a:t>
            </a:r>
            <a:r>
              <a:rPr lang="en-US" dirty="0" err="1" smtClean="0">
                <a:solidFill>
                  <a:srgbClr val="7F0000"/>
                </a:solidFill>
              </a:rPr>
              <a:t>gruppo</a:t>
            </a:r>
            <a:r>
              <a:rPr lang="en-US" dirty="0" smtClean="0">
                <a:solidFill>
                  <a:srgbClr val="7F0000"/>
                </a:solidFill>
              </a:rPr>
              <a:t> DEEP S.E.</a:t>
            </a:r>
            <a:endParaRPr lang="en-US" dirty="0" smtClean="0">
              <a:solidFill>
                <a:srgbClr val="7F0000"/>
              </a:solidFill>
            </a:endParaRPr>
          </a:p>
        </p:txBody>
      </p:sp>
      <p:sp>
        <p:nvSpPr>
          <p:cNvPr id="2" name="Title 1"/>
          <p:cNvSpPr>
            <a:spLocks noGrp="1"/>
          </p:cNvSpPr>
          <p:nvPr>
            <p:ph type="title" idx="4294967295"/>
          </p:nvPr>
        </p:nvSpPr>
        <p:spPr>
          <a:xfrm>
            <a:off x="-432556" y="-1138448"/>
            <a:ext cx="8229600" cy="1143000"/>
          </a:xfrm>
        </p:spPr>
        <p:txBody>
          <a:bodyPr/>
          <a:lstStyle/>
          <a:p>
            <a:r>
              <a:rPr lang="en-US" dirty="0" smtClean="0"/>
              <a:t>[R]</a:t>
            </a:r>
            <a:r>
              <a:rPr lang="en-US" dirty="0" err="1" smtClean="0"/>
              <a:t>Gestione</a:t>
            </a:r>
            <a:r>
              <a:rPr lang="en-US" dirty="0" smtClean="0"/>
              <a:t> </a:t>
            </a:r>
            <a:r>
              <a:rPr lang="en-US" dirty="0" err="1" smtClean="0"/>
              <a:t>Gruppi</a:t>
            </a:r>
            <a:r>
              <a:rPr lang="en-US" baseline="0" dirty="0" smtClean="0"/>
              <a:t> 2</a:t>
            </a:r>
            <a:endParaRPr lang="en-US" dirty="0"/>
          </a:p>
        </p:txBody>
      </p:sp>
      <p:sp>
        <p:nvSpPr>
          <p:cNvPr id="3" name="Footer Placeholder 2"/>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405811281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182100" cy="1619250"/>
          </a:xfrm>
          <a:prstGeom prst="rect">
            <a:avLst/>
          </a:prstGeom>
          <a:noFill/>
          <a:ln w="9525">
            <a:noFill/>
            <a:miter lim="800000"/>
            <a:headEnd/>
            <a:tailEnd/>
          </a:ln>
          <a:effectLst/>
        </p:spPr>
      </p:pic>
      <p:sp>
        <p:nvSpPr>
          <p:cNvPr id="11" name="Titolo 1"/>
          <p:cNvSpPr txBox="1">
            <a:spLocks/>
          </p:cNvSpPr>
          <p:nvPr/>
        </p:nvSpPr>
        <p:spPr>
          <a:xfrm>
            <a:off x="2016224" y="44624"/>
            <a:ext cx="7092280" cy="1343072"/>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Gestione avanzata dei gruppi</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sp>
        <p:nvSpPr>
          <p:cNvPr id="54" name="TextBox 53"/>
          <p:cNvSpPr txBox="1"/>
          <p:nvPr/>
        </p:nvSpPr>
        <p:spPr>
          <a:xfrm>
            <a:off x="0" y="1520788"/>
            <a:ext cx="9144000" cy="369332"/>
          </a:xfrm>
          <a:prstGeom prst="rect">
            <a:avLst/>
          </a:prstGeom>
          <a:noFill/>
        </p:spPr>
        <p:txBody>
          <a:bodyPr wrap="square" rtlCol="0">
            <a:spAutoFit/>
          </a:bodyPr>
          <a:lstStyle/>
          <a:p>
            <a:pPr algn="ctr"/>
            <a:r>
              <a:rPr lang="en-US" dirty="0" smtClean="0">
                <a:solidFill>
                  <a:srgbClr val="7F0000"/>
                </a:solidFill>
              </a:rPr>
              <a:t>Lo </a:t>
            </a:r>
            <a:r>
              <a:rPr lang="en-US" dirty="0" err="1" smtClean="0">
                <a:solidFill>
                  <a:srgbClr val="7F0000"/>
                </a:solidFill>
              </a:rPr>
              <a:t>studente</a:t>
            </a:r>
            <a:r>
              <a:rPr lang="en-US" dirty="0" smtClean="0">
                <a:solidFill>
                  <a:srgbClr val="7F0000"/>
                </a:solidFill>
              </a:rPr>
              <a:t> Ancona </a:t>
            </a:r>
            <a:r>
              <a:rPr lang="en-US" dirty="0" err="1" smtClean="0">
                <a:solidFill>
                  <a:srgbClr val="7F0000"/>
                </a:solidFill>
              </a:rPr>
              <a:t>viene</a:t>
            </a:r>
            <a:r>
              <a:rPr lang="en-US" dirty="0" smtClean="0">
                <a:solidFill>
                  <a:srgbClr val="7F0000"/>
                </a:solidFill>
              </a:rPr>
              <a:t> </a:t>
            </a:r>
            <a:r>
              <a:rPr lang="en-US" dirty="0" err="1" smtClean="0">
                <a:solidFill>
                  <a:srgbClr val="7F0000"/>
                </a:solidFill>
              </a:rPr>
              <a:t>accettato</a:t>
            </a:r>
            <a:r>
              <a:rPr lang="en-US" dirty="0" smtClean="0">
                <a:solidFill>
                  <a:srgbClr val="7F0000"/>
                </a:solidFill>
              </a:rPr>
              <a:t> dal </a:t>
            </a:r>
            <a:r>
              <a:rPr lang="en-US" dirty="0" err="1" smtClean="0">
                <a:solidFill>
                  <a:srgbClr val="7F0000"/>
                </a:solidFill>
              </a:rPr>
              <a:t>gruppo</a:t>
            </a:r>
            <a:r>
              <a:rPr lang="en-US" dirty="0" smtClean="0">
                <a:solidFill>
                  <a:srgbClr val="7F0000"/>
                </a:solidFill>
              </a:rPr>
              <a:t> </a:t>
            </a:r>
            <a:r>
              <a:rPr lang="en-US" dirty="0" err="1" smtClean="0">
                <a:solidFill>
                  <a:srgbClr val="7F0000"/>
                </a:solidFill>
              </a:rPr>
              <a:t>Codemasters</a:t>
            </a:r>
            <a:endParaRPr lang="en-US" dirty="0" smtClean="0">
              <a:solidFill>
                <a:srgbClr val="7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4150920182"/>
              </p:ext>
            </p:extLst>
          </p:nvPr>
        </p:nvGraphicFramePr>
        <p:xfrm>
          <a:off x="215516" y="2024844"/>
          <a:ext cx="2736304" cy="1353312"/>
        </p:xfrm>
        <a:graphic>
          <a:graphicData uri="http://schemas.openxmlformats.org/drawingml/2006/table">
            <a:tbl>
              <a:tblPr firstRow="1" bandRow="1">
                <a:tableStyleId>{10A1B5D5-9B99-4C35-A422-299274C87663}</a:tableStyleId>
              </a:tblPr>
              <a:tblGrid>
                <a:gridCol w="1368152"/>
                <a:gridCol w="1368152"/>
              </a:tblGrid>
              <a:tr h="338328">
                <a:tc gridSpan="2">
                  <a:txBody>
                    <a:bodyPr/>
                    <a:lstStyle/>
                    <a:p>
                      <a:pPr algn="ctr"/>
                      <a:r>
                        <a:rPr lang="it-IT" sz="1600" cap="small" baseline="0" dirty="0" err="1" smtClean="0">
                          <a:effectLst>
                            <a:outerShdw blurRad="38100" dist="38100" dir="2700000" algn="tl">
                              <a:srgbClr val="000000">
                                <a:alpha val="43137"/>
                              </a:srgbClr>
                            </a:outerShdw>
                          </a:effectLst>
                        </a:rPr>
                        <a:t>Codemasters</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r>
              <a:tr h="338328">
                <a:tc>
                  <a:txBody>
                    <a:bodyPr/>
                    <a:lstStyle/>
                    <a:p>
                      <a:pPr algn="ctr"/>
                      <a:r>
                        <a:rPr lang="it-IT" sz="1100" b="1" dirty="0" smtClean="0">
                          <a:solidFill>
                            <a:schemeClr val="bg1"/>
                          </a:solidFill>
                        </a:rPr>
                        <a:t>Appartenenti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en-US" sz="1100" b="1" dirty="0" err="1" smtClean="0">
                          <a:solidFill>
                            <a:schemeClr val="bg1"/>
                          </a:solidFill>
                        </a:rPr>
                        <a:t>Richieste</a:t>
                      </a:r>
                      <a:r>
                        <a:rPr lang="en-US" sz="1100" b="1" dirty="0" smtClean="0">
                          <a:solidFill>
                            <a:schemeClr val="bg1"/>
                          </a:solidFill>
                        </a:rPr>
                        <a:t> </a:t>
                      </a:r>
                      <a:r>
                        <a:rPr lang="en-US" sz="1100" b="1" dirty="0" err="1" smtClean="0">
                          <a:solidFill>
                            <a:schemeClr val="bg1"/>
                          </a:solidFill>
                        </a:rPr>
                        <a:t>Entranti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338328">
                <a:tc>
                  <a:txBody>
                    <a:bodyPr/>
                    <a:lstStyle/>
                    <a:p>
                      <a:pPr algn="ctr"/>
                      <a:r>
                        <a:rPr lang="en-US" sz="1100" dirty="0" err="1" smtClean="0"/>
                        <a:t>Lucini</a:t>
                      </a:r>
                      <a:r>
                        <a:rPr lang="en-US" sz="1100" dirty="0" smtClean="0"/>
                        <a:t> </a:t>
                      </a:r>
                      <a:r>
                        <a:rPr lang="en-US" sz="1100" dirty="0" err="1" smtClean="0"/>
                        <a:t>Paioni</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strike="sngStrike" dirty="0" smtClean="0">
                          <a:solidFill>
                            <a:srgbClr val="3CA800"/>
                          </a:solidFill>
                        </a:rPr>
                        <a:t>Ancona</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38328">
                <a:tc>
                  <a:txBody>
                    <a:bodyPr/>
                    <a:lstStyle/>
                    <a:p>
                      <a:pPr algn="ctr"/>
                      <a:r>
                        <a:rPr lang="en-US" sz="1100" dirty="0" err="1" smtClean="0"/>
                        <a:t>Ditta</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Caporuscio</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49514777"/>
              </p:ext>
            </p:extLst>
          </p:nvPr>
        </p:nvGraphicFramePr>
        <p:xfrm>
          <a:off x="6048164" y="2024844"/>
          <a:ext cx="2736304" cy="1400912"/>
        </p:xfrm>
        <a:graphic>
          <a:graphicData uri="http://schemas.openxmlformats.org/drawingml/2006/table">
            <a:tbl>
              <a:tblPr firstRow="1" bandRow="1">
                <a:tableStyleId>{10A1B5D5-9B99-4C35-A422-299274C87663}</a:tableStyleId>
              </a:tblPr>
              <a:tblGrid>
                <a:gridCol w="1368152"/>
                <a:gridCol w="1368152"/>
              </a:tblGrid>
              <a:tr h="302520">
                <a:tc gridSpan="2">
                  <a:txBody>
                    <a:bodyPr/>
                    <a:lstStyle/>
                    <a:p>
                      <a:pPr algn="ctr"/>
                      <a:r>
                        <a:rPr lang="it-IT" sz="1600" cap="small" baseline="0" dirty="0" smtClean="0">
                          <a:effectLst>
                            <a:outerShdw blurRad="38100" dist="38100" dir="2700000" algn="tl">
                              <a:srgbClr val="000000">
                                <a:alpha val="43137"/>
                              </a:srgbClr>
                            </a:outerShdw>
                          </a:effectLst>
                        </a:rPr>
                        <a:t>DEEP S.E.</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r>
              <a:tr h="381556">
                <a:tc>
                  <a:txBody>
                    <a:bodyPr/>
                    <a:lstStyle/>
                    <a:p>
                      <a:pPr algn="ctr"/>
                      <a:r>
                        <a:rPr lang="en-US" sz="1100" b="1" dirty="0" err="1" smtClean="0">
                          <a:solidFill>
                            <a:schemeClr val="bg1"/>
                          </a:solidFill>
                        </a:rPr>
                        <a:t>Richieste</a:t>
                      </a:r>
                      <a:r>
                        <a:rPr lang="en-US" sz="1100" b="1" dirty="0" smtClean="0">
                          <a:solidFill>
                            <a:schemeClr val="bg1"/>
                          </a:solidFill>
                        </a:rPr>
                        <a:t> </a:t>
                      </a:r>
                      <a:r>
                        <a:rPr lang="en-US" sz="1100" b="1" dirty="0" err="1" smtClean="0">
                          <a:solidFill>
                            <a:schemeClr val="bg1"/>
                          </a:solidFill>
                        </a:rPr>
                        <a:t>Entranti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it-IT" sz="1100" b="1" dirty="0" smtClean="0">
                          <a:solidFill>
                            <a:schemeClr val="bg1"/>
                          </a:solidFill>
                        </a:rPr>
                        <a:t>Appartenenti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302520">
                <a:tc>
                  <a:txBody>
                    <a:bodyPr/>
                    <a:lstStyle/>
                    <a:p>
                      <a:pPr algn="ctr"/>
                      <a:r>
                        <a:rPr lang="en-US" sz="1100" strike="noStrike" dirty="0" err="1" smtClean="0"/>
                        <a:t>Caporuscio</a:t>
                      </a:r>
                      <a:endParaRPr lang="en-US" sz="1100" strike="noStrike"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Filieri</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81556">
                <a:tc>
                  <a:txBody>
                    <a:bodyPr/>
                    <a:lstStyle/>
                    <a:p>
                      <a:pPr algn="ct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Calcavecchia</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461130897"/>
              </p:ext>
            </p:extLst>
          </p:nvPr>
        </p:nvGraphicFramePr>
        <p:xfrm>
          <a:off x="2089408" y="4669120"/>
          <a:ext cx="2194560" cy="1021080"/>
        </p:xfrm>
        <a:graphic>
          <a:graphicData uri="http://schemas.openxmlformats.org/drawingml/2006/table">
            <a:tbl>
              <a:tblPr firstRow="1" bandRow="1">
                <a:tableStyleId>{1FECB4D8-DB02-4DC6-A0A2-4F2EBAE1DC90}</a:tableStyleId>
              </a:tblPr>
              <a:tblGrid>
                <a:gridCol w="1097280"/>
                <a:gridCol w="1097280"/>
              </a:tblGrid>
              <a:tr h="313772">
                <a:tc gridSpan="2">
                  <a:txBody>
                    <a:bodyPr/>
                    <a:lstStyle/>
                    <a:p>
                      <a:pPr algn="ctr"/>
                      <a:r>
                        <a:rPr lang="it-IT" sz="1600" cap="small" baseline="0" dirty="0" smtClean="0">
                          <a:effectLst>
                            <a:outerShdw blurRad="38100" dist="38100" dir="2700000" algn="tl">
                              <a:srgbClr val="000000">
                                <a:alpha val="43137"/>
                              </a:srgbClr>
                            </a:outerShdw>
                          </a:effectLst>
                        </a:rPr>
                        <a:t>Ancona</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r>
              <a:tr h="242668">
                <a:tc>
                  <a:txBody>
                    <a:bodyPr/>
                    <a:lstStyle/>
                    <a:p>
                      <a:pPr algn="ctr"/>
                      <a:r>
                        <a:rPr lang="it-IT" sz="1100" b="1" dirty="0" smtClean="0">
                          <a:solidFill>
                            <a:srgbClr val="FFFFFF"/>
                          </a:solidFill>
                        </a:rPr>
                        <a:t>Appartenenti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en-US" sz="1100" b="1" dirty="0" err="1" smtClean="0">
                          <a:solidFill>
                            <a:srgbClr val="FFFFFF"/>
                          </a:solidFill>
                        </a:rPr>
                        <a:t>Richieste</a:t>
                      </a:r>
                      <a:r>
                        <a:rPr lang="en-US" sz="1100" b="1" dirty="0" smtClean="0">
                          <a:solidFill>
                            <a:srgbClr val="FFFFFF"/>
                          </a:solidFill>
                        </a:rPr>
                        <a:t> </a:t>
                      </a:r>
                      <a:r>
                        <a:rPr lang="en-US" sz="1100" b="1" dirty="0" err="1" smtClean="0">
                          <a:solidFill>
                            <a:srgbClr val="FFFFFF"/>
                          </a:solidFill>
                        </a:rPr>
                        <a:t>Uscenti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242668">
                <a:tc>
                  <a:txBody>
                    <a:bodyPr/>
                    <a:lstStyle/>
                    <a:p>
                      <a:pPr algn="ctr"/>
                      <a:r>
                        <a:rPr lang="en-US" sz="1100" b="1" dirty="0" smtClean="0"/>
                        <a:t>-</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b="1" strike="sngStrike" dirty="0" err="1" smtClean="0">
                          <a:solidFill>
                            <a:srgbClr val="3CA800"/>
                          </a:solidFill>
                        </a:rPr>
                        <a:t>Codemasters</a:t>
                      </a:r>
                      <a:endParaRPr lang="en-US" sz="1100" b="1" strike="sngStrike" dirty="0" smtClean="0">
                        <a:solidFill>
                          <a:srgbClr val="3CA800"/>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689309959"/>
              </p:ext>
            </p:extLst>
          </p:nvPr>
        </p:nvGraphicFramePr>
        <p:xfrm>
          <a:off x="4644008" y="4689140"/>
          <a:ext cx="2592288" cy="1249354"/>
        </p:xfrm>
        <a:graphic>
          <a:graphicData uri="http://schemas.openxmlformats.org/drawingml/2006/table">
            <a:tbl>
              <a:tblPr firstRow="1" bandRow="1">
                <a:tableStyleId>{1FECB4D8-DB02-4DC6-A0A2-4F2EBAE1DC90}</a:tableStyleId>
              </a:tblPr>
              <a:tblGrid>
                <a:gridCol w="1296144"/>
                <a:gridCol w="1296144"/>
              </a:tblGrid>
              <a:tr h="311075">
                <a:tc gridSpan="2">
                  <a:txBody>
                    <a:bodyPr/>
                    <a:lstStyle/>
                    <a:p>
                      <a:pPr algn="ctr"/>
                      <a:r>
                        <a:rPr lang="it-IT" sz="1600" cap="small" baseline="0" dirty="0" err="1" smtClean="0">
                          <a:effectLst>
                            <a:outerShdw blurRad="38100" dist="38100" dir="2700000" algn="tl">
                              <a:srgbClr val="000000">
                                <a:alpha val="43137"/>
                              </a:srgbClr>
                            </a:outerShdw>
                          </a:effectLst>
                        </a:rPr>
                        <a:t>Caporuscio</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r>
              <a:tr h="395914">
                <a:tc>
                  <a:txBody>
                    <a:bodyPr/>
                    <a:lstStyle/>
                    <a:p>
                      <a:pPr algn="ctr"/>
                      <a:r>
                        <a:rPr lang="en-US" sz="1100" b="1" dirty="0" err="1" smtClean="0">
                          <a:solidFill>
                            <a:srgbClr val="FFFFFF"/>
                          </a:solidFill>
                        </a:rPr>
                        <a:t>Richieste</a:t>
                      </a:r>
                      <a:r>
                        <a:rPr lang="en-US" sz="1100" b="1" dirty="0" smtClean="0">
                          <a:solidFill>
                            <a:srgbClr val="FFFFFF"/>
                          </a:solidFill>
                        </a:rPr>
                        <a:t> </a:t>
                      </a:r>
                      <a:r>
                        <a:rPr lang="en-US" sz="1100" b="1" dirty="0" err="1" smtClean="0">
                          <a:solidFill>
                            <a:srgbClr val="FFFFFF"/>
                          </a:solidFill>
                        </a:rPr>
                        <a:t>Uscenti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it-IT" sz="1100" b="1" dirty="0" smtClean="0">
                          <a:solidFill>
                            <a:srgbClr val="FFFFFF"/>
                          </a:solidFill>
                        </a:rPr>
                        <a:t>Appartenenti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258573">
                <a:tc>
                  <a:txBody>
                    <a:bodyPr/>
                    <a:lstStyle/>
                    <a:p>
                      <a:pPr algn="ctr"/>
                      <a:r>
                        <a:rPr lang="en-US" sz="1100" b="1" dirty="0" err="1" smtClean="0"/>
                        <a:t>Codemasters</a:t>
                      </a:r>
                      <a:endParaRPr lang="en-US" sz="1100" b="1"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b="1" dirty="0" smtClean="0"/>
                        <a:t>-</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58573">
                <a:tc>
                  <a:txBody>
                    <a:bodyPr/>
                    <a:lstStyle/>
                    <a:p>
                      <a:pPr algn="ctr"/>
                      <a:r>
                        <a:rPr lang="en-US" sz="1100" b="1" dirty="0" smtClean="0"/>
                        <a:t>DEEP S.E.</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sp>
        <p:nvSpPr>
          <p:cNvPr id="4" name="Right Arrow 3"/>
          <p:cNvSpPr/>
          <p:nvPr/>
        </p:nvSpPr>
        <p:spPr>
          <a:xfrm rot="18900000">
            <a:off x="4614602" y="3757669"/>
            <a:ext cx="1489706" cy="432048"/>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6" name="Right Arrow 15"/>
          <p:cNvSpPr/>
          <p:nvPr/>
        </p:nvSpPr>
        <p:spPr>
          <a:xfrm rot="13500000">
            <a:off x="2701149" y="3761055"/>
            <a:ext cx="1525492" cy="432048"/>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9" name="Bent Arrow 18"/>
          <p:cNvSpPr/>
          <p:nvPr/>
        </p:nvSpPr>
        <p:spPr>
          <a:xfrm flipH="1">
            <a:off x="3203848" y="2780928"/>
            <a:ext cx="1764196" cy="1800200"/>
          </a:xfrm>
          <a:prstGeom prst="bentArrow">
            <a:avLst>
              <a:gd name="adj1" fmla="val 14253"/>
              <a:gd name="adj2" fmla="val 15202"/>
              <a:gd name="adj3" fmla="val 25000"/>
              <a:gd name="adj4" fmla="val 4375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idx="4294967295"/>
          </p:nvPr>
        </p:nvSpPr>
        <p:spPr>
          <a:xfrm>
            <a:off x="-1152636" y="-1125748"/>
            <a:ext cx="8229600" cy="1143000"/>
          </a:xfrm>
        </p:spPr>
        <p:txBody>
          <a:bodyPr/>
          <a:lstStyle/>
          <a:p>
            <a:r>
              <a:rPr lang="en-US" dirty="0" smtClean="0"/>
              <a:t>[R]</a:t>
            </a:r>
            <a:r>
              <a:rPr lang="en-US" dirty="0" err="1" smtClean="0"/>
              <a:t>Gestione</a:t>
            </a:r>
            <a:r>
              <a:rPr lang="en-US" dirty="0" smtClean="0"/>
              <a:t> </a:t>
            </a:r>
            <a:r>
              <a:rPr lang="en-US" dirty="0" err="1" smtClean="0"/>
              <a:t>Gruppi</a:t>
            </a:r>
            <a:r>
              <a:rPr lang="en-US" dirty="0" smtClean="0"/>
              <a:t> 3</a:t>
            </a:r>
            <a:endParaRPr lang="en-US" dirty="0"/>
          </a:p>
        </p:txBody>
      </p:sp>
      <p:sp>
        <p:nvSpPr>
          <p:cNvPr id="3" name="Footer Placeholder 2"/>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63317467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182100" cy="1619250"/>
          </a:xfrm>
          <a:prstGeom prst="rect">
            <a:avLst/>
          </a:prstGeom>
          <a:noFill/>
          <a:ln w="9525">
            <a:noFill/>
            <a:miter lim="800000"/>
            <a:headEnd/>
            <a:tailEnd/>
          </a:ln>
          <a:effectLst/>
        </p:spPr>
      </p:pic>
      <p:sp>
        <p:nvSpPr>
          <p:cNvPr id="11" name="Titolo 1"/>
          <p:cNvSpPr txBox="1">
            <a:spLocks/>
          </p:cNvSpPr>
          <p:nvPr/>
        </p:nvSpPr>
        <p:spPr>
          <a:xfrm>
            <a:off x="2016224" y="44624"/>
            <a:ext cx="7092280" cy="1343072"/>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Gestione avanzata dei gruppi</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graphicFrame>
        <p:nvGraphicFramePr>
          <p:cNvPr id="8" name="Table 7"/>
          <p:cNvGraphicFramePr>
            <a:graphicFrameLocks noGrp="1"/>
          </p:cNvGraphicFramePr>
          <p:nvPr>
            <p:extLst>
              <p:ext uri="{D42A27DB-BD31-4B8C-83A1-F6EECF244321}">
                <p14:modId xmlns:p14="http://schemas.microsoft.com/office/powerpoint/2010/main" val="3822968872"/>
              </p:ext>
            </p:extLst>
          </p:nvPr>
        </p:nvGraphicFramePr>
        <p:xfrm>
          <a:off x="215516" y="2024844"/>
          <a:ext cx="2736304" cy="1691640"/>
        </p:xfrm>
        <a:graphic>
          <a:graphicData uri="http://schemas.openxmlformats.org/drawingml/2006/table">
            <a:tbl>
              <a:tblPr firstRow="1" bandRow="1">
                <a:tableStyleId>{10A1B5D5-9B99-4C35-A422-299274C87663}</a:tableStyleId>
              </a:tblPr>
              <a:tblGrid>
                <a:gridCol w="1368152"/>
                <a:gridCol w="1368152"/>
              </a:tblGrid>
              <a:tr h="338328">
                <a:tc gridSpan="2">
                  <a:txBody>
                    <a:bodyPr/>
                    <a:lstStyle/>
                    <a:p>
                      <a:pPr algn="ctr"/>
                      <a:r>
                        <a:rPr lang="it-IT" sz="1600" cap="small" baseline="0" dirty="0" err="1" smtClean="0">
                          <a:effectLst>
                            <a:outerShdw blurRad="38100" dist="38100" dir="2700000" algn="tl">
                              <a:srgbClr val="000000">
                                <a:alpha val="43137"/>
                              </a:srgbClr>
                            </a:outerShdw>
                          </a:effectLst>
                        </a:rPr>
                        <a:t>Codemasters</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r>
              <a:tr h="338328">
                <a:tc>
                  <a:txBody>
                    <a:bodyPr/>
                    <a:lstStyle/>
                    <a:p>
                      <a:pPr algn="ctr"/>
                      <a:r>
                        <a:rPr lang="it-IT" sz="1100" b="1" dirty="0" smtClean="0">
                          <a:solidFill>
                            <a:schemeClr val="bg1"/>
                          </a:solidFill>
                        </a:rPr>
                        <a:t>Appartenenti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en-US" sz="1100" b="1" dirty="0" err="1" smtClean="0">
                          <a:solidFill>
                            <a:schemeClr val="bg1"/>
                          </a:solidFill>
                        </a:rPr>
                        <a:t>Richieste</a:t>
                      </a:r>
                      <a:r>
                        <a:rPr lang="en-US" sz="1100" b="1" dirty="0" smtClean="0">
                          <a:solidFill>
                            <a:schemeClr val="bg1"/>
                          </a:solidFill>
                        </a:rPr>
                        <a:t> </a:t>
                      </a:r>
                      <a:r>
                        <a:rPr lang="en-US" sz="1100" b="1" dirty="0" err="1" smtClean="0">
                          <a:solidFill>
                            <a:schemeClr val="bg1"/>
                          </a:solidFill>
                        </a:rPr>
                        <a:t>Entranti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338328">
                <a:tc>
                  <a:txBody>
                    <a:bodyPr/>
                    <a:lstStyle/>
                    <a:p>
                      <a:pPr algn="ctr"/>
                      <a:r>
                        <a:rPr lang="en-US" sz="1100" dirty="0" err="1" smtClean="0"/>
                        <a:t>Lucini</a:t>
                      </a:r>
                      <a:r>
                        <a:rPr lang="en-US" sz="1100" dirty="0" smtClean="0"/>
                        <a:t> </a:t>
                      </a:r>
                      <a:r>
                        <a:rPr lang="en-US" sz="1100" dirty="0" err="1" smtClean="0"/>
                        <a:t>Paioni</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Caporuscio</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38328">
                <a:tc>
                  <a:txBody>
                    <a:bodyPr/>
                    <a:lstStyle/>
                    <a:p>
                      <a:pPr algn="ctr"/>
                      <a:r>
                        <a:rPr lang="en-US" sz="1100" dirty="0" err="1" smtClean="0"/>
                        <a:t>Ditta</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38328">
                <a:tc>
                  <a:txBody>
                    <a:bodyPr/>
                    <a:lstStyle/>
                    <a:p>
                      <a:pPr algn="ctr"/>
                      <a:r>
                        <a:rPr lang="en-US" sz="1100" dirty="0" smtClean="0"/>
                        <a:t>Ancona</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907732776"/>
              </p:ext>
            </p:extLst>
          </p:nvPr>
        </p:nvGraphicFramePr>
        <p:xfrm>
          <a:off x="6048164" y="2024844"/>
          <a:ext cx="2736304" cy="1400912"/>
        </p:xfrm>
        <a:graphic>
          <a:graphicData uri="http://schemas.openxmlformats.org/drawingml/2006/table">
            <a:tbl>
              <a:tblPr firstRow="1" bandRow="1">
                <a:tableStyleId>{10A1B5D5-9B99-4C35-A422-299274C87663}</a:tableStyleId>
              </a:tblPr>
              <a:tblGrid>
                <a:gridCol w="1368152"/>
                <a:gridCol w="1368152"/>
              </a:tblGrid>
              <a:tr h="302520">
                <a:tc gridSpan="2">
                  <a:txBody>
                    <a:bodyPr/>
                    <a:lstStyle/>
                    <a:p>
                      <a:pPr algn="ctr"/>
                      <a:r>
                        <a:rPr lang="it-IT" sz="1600" cap="small" baseline="0" dirty="0" smtClean="0">
                          <a:effectLst>
                            <a:outerShdw blurRad="38100" dist="38100" dir="2700000" algn="tl">
                              <a:srgbClr val="000000">
                                <a:alpha val="43137"/>
                              </a:srgbClr>
                            </a:outerShdw>
                          </a:effectLst>
                        </a:rPr>
                        <a:t>DEEP S.E.</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r>
              <a:tr h="381556">
                <a:tc>
                  <a:txBody>
                    <a:bodyPr/>
                    <a:lstStyle/>
                    <a:p>
                      <a:pPr algn="ctr"/>
                      <a:r>
                        <a:rPr lang="en-US" sz="1100" b="1" dirty="0" err="1" smtClean="0">
                          <a:solidFill>
                            <a:schemeClr val="bg1"/>
                          </a:solidFill>
                        </a:rPr>
                        <a:t>Richieste</a:t>
                      </a:r>
                      <a:r>
                        <a:rPr lang="en-US" sz="1100" b="1" dirty="0" smtClean="0">
                          <a:solidFill>
                            <a:schemeClr val="bg1"/>
                          </a:solidFill>
                        </a:rPr>
                        <a:t> </a:t>
                      </a:r>
                      <a:r>
                        <a:rPr lang="en-US" sz="1100" b="1" dirty="0" err="1" smtClean="0">
                          <a:solidFill>
                            <a:schemeClr val="bg1"/>
                          </a:solidFill>
                        </a:rPr>
                        <a:t>Entranti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it-IT" sz="1100" b="1" dirty="0" smtClean="0">
                          <a:solidFill>
                            <a:schemeClr val="bg1"/>
                          </a:solidFill>
                        </a:rPr>
                        <a:t>Appartenenti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302520">
                <a:tc>
                  <a:txBody>
                    <a:bodyPr/>
                    <a:lstStyle/>
                    <a:p>
                      <a:pPr algn="ctr"/>
                      <a:r>
                        <a:rPr lang="en-US" sz="1100" strike="noStrike" dirty="0" err="1" smtClean="0"/>
                        <a:t>Caporuscio</a:t>
                      </a:r>
                      <a:endParaRPr lang="en-US" sz="1100" strike="noStrike"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Filieri</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81556">
                <a:tc>
                  <a:txBody>
                    <a:bodyPr/>
                    <a:lstStyle/>
                    <a:p>
                      <a:pPr algn="ct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Calcavecchia</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816068074"/>
              </p:ext>
            </p:extLst>
          </p:nvPr>
        </p:nvGraphicFramePr>
        <p:xfrm>
          <a:off x="2089408" y="4669120"/>
          <a:ext cx="2194560" cy="1021080"/>
        </p:xfrm>
        <a:graphic>
          <a:graphicData uri="http://schemas.openxmlformats.org/drawingml/2006/table">
            <a:tbl>
              <a:tblPr firstRow="1" bandRow="1">
                <a:tableStyleId>{1FECB4D8-DB02-4DC6-A0A2-4F2EBAE1DC90}</a:tableStyleId>
              </a:tblPr>
              <a:tblGrid>
                <a:gridCol w="1097280"/>
                <a:gridCol w="1097280"/>
              </a:tblGrid>
              <a:tr h="313772">
                <a:tc gridSpan="2">
                  <a:txBody>
                    <a:bodyPr/>
                    <a:lstStyle/>
                    <a:p>
                      <a:pPr algn="ctr"/>
                      <a:r>
                        <a:rPr lang="it-IT" sz="1600" cap="small" baseline="0" dirty="0" smtClean="0">
                          <a:effectLst>
                            <a:outerShdw blurRad="38100" dist="38100" dir="2700000" algn="tl">
                              <a:srgbClr val="000000">
                                <a:alpha val="43137"/>
                              </a:srgbClr>
                            </a:outerShdw>
                          </a:effectLst>
                        </a:rPr>
                        <a:t>Ancona</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r>
              <a:tr h="242668">
                <a:tc>
                  <a:txBody>
                    <a:bodyPr/>
                    <a:lstStyle/>
                    <a:p>
                      <a:pPr algn="ctr"/>
                      <a:r>
                        <a:rPr lang="it-IT" sz="1100" b="1" dirty="0" smtClean="0">
                          <a:solidFill>
                            <a:srgbClr val="FFFFFF"/>
                          </a:solidFill>
                        </a:rPr>
                        <a:t>Appartenenti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en-US" sz="1100" b="1" dirty="0" err="1" smtClean="0">
                          <a:solidFill>
                            <a:srgbClr val="FFFFFF"/>
                          </a:solidFill>
                        </a:rPr>
                        <a:t>Richieste</a:t>
                      </a:r>
                      <a:r>
                        <a:rPr lang="en-US" sz="1100" b="1" dirty="0" smtClean="0">
                          <a:solidFill>
                            <a:srgbClr val="FFFFFF"/>
                          </a:solidFill>
                        </a:rPr>
                        <a:t> </a:t>
                      </a:r>
                      <a:r>
                        <a:rPr lang="en-US" sz="1100" b="1" dirty="0" err="1" smtClean="0">
                          <a:solidFill>
                            <a:srgbClr val="FFFFFF"/>
                          </a:solidFill>
                        </a:rPr>
                        <a:t>Uscenti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242668">
                <a:tc>
                  <a:txBody>
                    <a:bodyPr/>
                    <a:lstStyle/>
                    <a:p>
                      <a:pPr algn="ctr"/>
                      <a:r>
                        <a:rPr lang="en-US" sz="1100" b="1" dirty="0" err="1" smtClean="0"/>
                        <a:t>Codemasters</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b="1"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989980678"/>
              </p:ext>
            </p:extLst>
          </p:nvPr>
        </p:nvGraphicFramePr>
        <p:xfrm>
          <a:off x="4644008" y="4689140"/>
          <a:ext cx="2592288" cy="1249354"/>
        </p:xfrm>
        <a:graphic>
          <a:graphicData uri="http://schemas.openxmlformats.org/drawingml/2006/table">
            <a:tbl>
              <a:tblPr firstRow="1" bandRow="1">
                <a:tableStyleId>{1FECB4D8-DB02-4DC6-A0A2-4F2EBAE1DC90}</a:tableStyleId>
              </a:tblPr>
              <a:tblGrid>
                <a:gridCol w="1296144"/>
                <a:gridCol w="1296144"/>
              </a:tblGrid>
              <a:tr h="311075">
                <a:tc gridSpan="2">
                  <a:txBody>
                    <a:bodyPr/>
                    <a:lstStyle/>
                    <a:p>
                      <a:pPr algn="ctr"/>
                      <a:r>
                        <a:rPr lang="it-IT" sz="1600" cap="small" baseline="0" dirty="0" err="1" smtClean="0">
                          <a:effectLst>
                            <a:outerShdw blurRad="38100" dist="38100" dir="2700000" algn="tl">
                              <a:srgbClr val="000000">
                                <a:alpha val="43137"/>
                              </a:srgbClr>
                            </a:outerShdw>
                          </a:effectLst>
                        </a:rPr>
                        <a:t>Caporuscio</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r>
              <a:tr h="395914">
                <a:tc>
                  <a:txBody>
                    <a:bodyPr/>
                    <a:lstStyle/>
                    <a:p>
                      <a:pPr algn="ctr"/>
                      <a:r>
                        <a:rPr lang="en-US" sz="1100" b="1" dirty="0" err="1" smtClean="0">
                          <a:solidFill>
                            <a:srgbClr val="FFFFFF"/>
                          </a:solidFill>
                        </a:rPr>
                        <a:t>Richieste</a:t>
                      </a:r>
                      <a:r>
                        <a:rPr lang="en-US" sz="1100" b="1" dirty="0" smtClean="0">
                          <a:solidFill>
                            <a:srgbClr val="FFFFFF"/>
                          </a:solidFill>
                        </a:rPr>
                        <a:t> </a:t>
                      </a:r>
                      <a:r>
                        <a:rPr lang="en-US" sz="1100" b="1" dirty="0" err="1" smtClean="0">
                          <a:solidFill>
                            <a:srgbClr val="FFFFFF"/>
                          </a:solidFill>
                        </a:rPr>
                        <a:t>Uscenti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it-IT" sz="1100" b="1" dirty="0" smtClean="0">
                          <a:solidFill>
                            <a:srgbClr val="FFFFFF"/>
                          </a:solidFill>
                        </a:rPr>
                        <a:t>Appartenenti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258573">
                <a:tc>
                  <a:txBody>
                    <a:bodyPr/>
                    <a:lstStyle/>
                    <a:p>
                      <a:pPr algn="ctr"/>
                      <a:r>
                        <a:rPr lang="en-US" sz="1100" b="1" dirty="0" err="1" smtClean="0"/>
                        <a:t>Codemasters</a:t>
                      </a:r>
                      <a:endParaRPr lang="en-US" sz="1100" b="1"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b="1" dirty="0" smtClean="0"/>
                        <a:t>-</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58573">
                <a:tc>
                  <a:txBody>
                    <a:bodyPr/>
                    <a:lstStyle/>
                    <a:p>
                      <a:pPr algn="ctr"/>
                      <a:r>
                        <a:rPr lang="en-US" sz="1100" b="1" dirty="0" smtClean="0"/>
                        <a:t>DEEP S.E.</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sp>
        <p:nvSpPr>
          <p:cNvPr id="4" name="Right Arrow 3"/>
          <p:cNvSpPr/>
          <p:nvPr/>
        </p:nvSpPr>
        <p:spPr>
          <a:xfrm rot="18900000">
            <a:off x="4614602" y="3757669"/>
            <a:ext cx="1489706" cy="432048"/>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9" name="Bent Arrow 18"/>
          <p:cNvSpPr/>
          <p:nvPr/>
        </p:nvSpPr>
        <p:spPr>
          <a:xfrm flipH="1">
            <a:off x="3203848" y="2780928"/>
            <a:ext cx="1764196" cy="1800200"/>
          </a:xfrm>
          <a:prstGeom prst="bentArrow">
            <a:avLst>
              <a:gd name="adj1" fmla="val 14253"/>
              <a:gd name="adj2" fmla="val 15202"/>
              <a:gd name="adj3" fmla="val 25000"/>
              <a:gd name="adj4" fmla="val 4375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0" y="1520788"/>
            <a:ext cx="9144000" cy="369332"/>
          </a:xfrm>
          <a:prstGeom prst="rect">
            <a:avLst/>
          </a:prstGeom>
          <a:noFill/>
        </p:spPr>
        <p:txBody>
          <a:bodyPr wrap="square" rtlCol="0">
            <a:spAutoFit/>
          </a:bodyPr>
          <a:lstStyle/>
          <a:p>
            <a:pPr algn="ctr"/>
            <a:r>
              <a:rPr lang="en-US" dirty="0" err="1" smtClean="0">
                <a:solidFill>
                  <a:srgbClr val="7F0000"/>
                </a:solidFill>
              </a:rPr>
              <a:t>Situazione</a:t>
            </a:r>
            <a:r>
              <a:rPr lang="en-US" dirty="0" smtClean="0">
                <a:solidFill>
                  <a:srgbClr val="7F0000"/>
                </a:solidFill>
              </a:rPr>
              <a:t> </a:t>
            </a:r>
            <a:r>
              <a:rPr lang="en-US" dirty="0" err="1" smtClean="0">
                <a:solidFill>
                  <a:srgbClr val="7F0000"/>
                </a:solidFill>
              </a:rPr>
              <a:t>dopo</a:t>
            </a:r>
            <a:r>
              <a:rPr lang="en-US" dirty="0" smtClean="0">
                <a:solidFill>
                  <a:srgbClr val="7F0000"/>
                </a:solidFill>
              </a:rPr>
              <a:t> </a:t>
            </a:r>
            <a:r>
              <a:rPr lang="en-US" dirty="0" err="1" smtClean="0">
                <a:solidFill>
                  <a:srgbClr val="7F0000"/>
                </a:solidFill>
              </a:rPr>
              <a:t>inserimento</a:t>
            </a:r>
            <a:r>
              <a:rPr lang="en-US" dirty="0" smtClean="0">
                <a:solidFill>
                  <a:srgbClr val="7F0000"/>
                </a:solidFill>
              </a:rPr>
              <a:t> di Ancona in </a:t>
            </a:r>
            <a:r>
              <a:rPr lang="en-US" dirty="0" err="1" smtClean="0">
                <a:solidFill>
                  <a:srgbClr val="7F0000"/>
                </a:solidFill>
              </a:rPr>
              <a:t>Codemasters</a:t>
            </a:r>
            <a:endParaRPr lang="en-US" dirty="0" smtClean="0">
              <a:solidFill>
                <a:srgbClr val="7F0000"/>
              </a:solidFill>
            </a:endParaRPr>
          </a:p>
        </p:txBody>
      </p:sp>
      <p:sp>
        <p:nvSpPr>
          <p:cNvPr id="2" name="Title 1"/>
          <p:cNvSpPr>
            <a:spLocks noGrp="1"/>
          </p:cNvSpPr>
          <p:nvPr>
            <p:ph type="title" idx="4294967295"/>
          </p:nvPr>
        </p:nvSpPr>
        <p:spPr>
          <a:xfrm>
            <a:off x="-576572" y="-1136352"/>
            <a:ext cx="8229600" cy="1143000"/>
          </a:xfrm>
        </p:spPr>
        <p:txBody>
          <a:bodyPr/>
          <a:lstStyle/>
          <a:p>
            <a:r>
              <a:rPr lang="en-US" dirty="0" smtClean="0"/>
              <a:t>[R]</a:t>
            </a:r>
            <a:r>
              <a:rPr lang="en-US" dirty="0" err="1" smtClean="0"/>
              <a:t>Gestione</a:t>
            </a:r>
            <a:r>
              <a:rPr lang="en-US" dirty="0" smtClean="0"/>
              <a:t> </a:t>
            </a:r>
            <a:r>
              <a:rPr lang="en-US" dirty="0" err="1" smtClean="0"/>
              <a:t>Gruppi</a:t>
            </a:r>
            <a:r>
              <a:rPr lang="en-US" baseline="0" dirty="0" smtClean="0"/>
              <a:t> 4</a:t>
            </a:r>
            <a:endParaRPr lang="en-US" dirty="0"/>
          </a:p>
        </p:txBody>
      </p:sp>
      <p:sp>
        <p:nvSpPr>
          <p:cNvPr id="3" name="Footer Placeholder 2"/>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421214611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182100" cy="1619250"/>
          </a:xfrm>
          <a:prstGeom prst="rect">
            <a:avLst/>
          </a:prstGeom>
          <a:noFill/>
          <a:ln w="9525">
            <a:noFill/>
            <a:miter lim="800000"/>
            <a:headEnd/>
            <a:tailEnd/>
          </a:ln>
          <a:effectLst/>
        </p:spPr>
      </p:pic>
      <p:sp>
        <p:nvSpPr>
          <p:cNvPr id="11" name="Titolo 1"/>
          <p:cNvSpPr txBox="1">
            <a:spLocks/>
          </p:cNvSpPr>
          <p:nvPr/>
        </p:nvSpPr>
        <p:spPr>
          <a:xfrm>
            <a:off x="2016224" y="44624"/>
            <a:ext cx="7092280" cy="1343072"/>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Gestione avanzata dei gruppi</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graphicFrame>
        <p:nvGraphicFramePr>
          <p:cNvPr id="8" name="Table 7"/>
          <p:cNvGraphicFramePr>
            <a:graphicFrameLocks noGrp="1"/>
          </p:cNvGraphicFramePr>
          <p:nvPr>
            <p:extLst>
              <p:ext uri="{D42A27DB-BD31-4B8C-83A1-F6EECF244321}">
                <p14:modId xmlns:p14="http://schemas.microsoft.com/office/powerpoint/2010/main" val="4030564717"/>
              </p:ext>
            </p:extLst>
          </p:nvPr>
        </p:nvGraphicFramePr>
        <p:xfrm>
          <a:off x="215516" y="2024844"/>
          <a:ext cx="2736304" cy="1691640"/>
        </p:xfrm>
        <a:graphic>
          <a:graphicData uri="http://schemas.openxmlformats.org/drawingml/2006/table">
            <a:tbl>
              <a:tblPr firstRow="1" bandRow="1">
                <a:tableStyleId>{10A1B5D5-9B99-4C35-A422-299274C87663}</a:tableStyleId>
              </a:tblPr>
              <a:tblGrid>
                <a:gridCol w="1368152"/>
                <a:gridCol w="1368152"/>
              </a:tblGrid>
              <a:tr h="338328">
                <a:tc gridSpan="2">
                  <a:txBody>
                    <a:bodyPr/>
                    <a:lstStyle/>
                    <a:p>
                      <a:pPr algn="ctr"/>
                      <a:r>
                        <a:rPr lang="it-IT" sz="1600" cap="small" baseline="0" dirty="0" err="1" smtClean="0">
                          <a:effectLst>
                            <a:outerShdw blurRad="38100" dist="38100" dir="2700000" algn="tl">
                              <a:srgbClr val="000000">
                                <a:alpha val="43137"/>
                              </a:srgbClr>
                            </a:outerShdw>
                          </a:effectLst>
                        </a:rPr>
                        <a:t>Codemasters</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r>
              <a:tr h="338328">
                <a:tc>
                  <a:txBody>
                    <a:bodyPr/>
                    <a:lstStyle/>
                    <a:p>
                      <a:pPr algn="ctr"/>
                      <a:r>
                        <a:rPr lang="it-IT" sz="1100" b="1" dirty="0" smtClean="0">
                          <a:solidFill>
                            <a:schemeClr val="bg1"/>
                          </a:solidFill>
                        </a:rPr>
                        <a:t>Appartenenti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en-US" sz="1100" b="1" dirty="0" err="1" smtClean="0">
                          <a:solidFill>
                            <a:schemeClr val="bg1"/>
                          </a:solidFill>
                        </a:rPr>
                        <a:t>Richieste</a:t>
                      </a:r>
                      <a:r>
                        <a:rPr lang="en-US" sz="1100" b="1" dirty="0" smtClean="0">
                          <a:solidFill>
                            <a:schemeClr val="bg1"/>
                          </a:solidFill>
                        </a:rPr>
                        <a:t> </a:t>
                      </a:r>
                      <a:r>
                        <a:rPr lang="en-US" sz="1100" b="1" dirty="0" err="1" smtClean="0">
                          <a:solidFill>
                            <a:schemeClr val="bg1"/>
                          </a:solidFill>
                        </a:rPr>
                        <a:t>Entranti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338328">
                <a:tc>
                  <a:txBody>
                    <a:bodyPr/>
                    <a:lstStyle/>
                    <a:p>
                      <a:pPr algn="ctr"/>
                      <a:r>
                        <a:rPr lang="en-US" sz="1100" dirty="0" err="1" smtClean="0"/>
                        <a:t>Lucini</a:t>
                      </a:r>
                      <a:r>
                        <a:rPr lang="en-US" sz="1100" dirty="0" smtClean="0"/>
                        <a:t> </a:t>
                      </a:r>
                      <a:r>
                        <a:rPr lang="en-US" sz="1100" dirty="0" err="1" smtClean="0"/>
                        <a:t>Paioni</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strike="sngStrike" dirty="0" err="1" smtClean="0">
                          <a:solidFill>
                            <a:srgbClr val="3CA800"/>
                          </a:solidFill>
                        </a:rPr>
                        <a:t>Caporuscio</a:t>
                      </a:r>
                      <a:endParaRPr lang="en-US" sz="1100" strike="sngStrike" dirty="0" smtClean="0">
                        <a:solidFill>
                          <a:srgbClr val="3CA800"/>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38328">
                <a:tc>
                  <a:txBody>
                    <a:bodyPr/>
                    <a:lstStyle/>
                    <a:p>
                      <a:pPr algn="ctr"/>
                      <a:r>
                        <a:rPr lang="en-US" sz="1100" dirty="0" err="1" smtClean="0"/>
                        <a:t>Ditta</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38328">
                <a:tc>
                  <a:txBody>
                    <a:bodyPr/>
                    <a:lstStyle/>
                    <a:p>
                      <a:pPr algn="ctr"/>
                      <a:r>
                        <a:rPr lang="en-US" sz="1100" dirty="0" smtClean="0"/>
                        <a:t>Ancona</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6075014"/>
              </p:ext>
            </p:extLst>
          </p:nvPr>
        </p:nvGraphicFramePr>
        <p:xfrm>
          <a:off x="6048164" y="2024844"/>
          <a:ext cx="2736304" cy="1400912"/>
        </p:xfrm>
        <a:graphic>
          <a:graphicData uri="http://schemas.openxmlformats.org/drawingml/2006/table">
            <a:tbl>
              <a:tblPr firstRow="1" bandRow="1">
                <a:tableStyleId>{10A1B5D5-9B99-4C35-A422-299274C87663}</a:tableStyleId>
              </a:tblPr>
              <a:tblGrid>
                <a:gridCol w="1368152"/>
                <a:gridCol w="1368152"/>
              </a:tblGrid>
              <a:tr h="302520">
                <a:tc gridSpan="2">
                  <a:txBody>
                    <a:bodyPr/>
                    <a:lstStyle/>
                    <a:p>
                      <a:pPr algn="ctr"/>
                      <a:r>
                        <a:rPr lang="it-IT" sz="1600" cap="small" baseline="0" dirty="0" smtClean="0">
                          <a:effectLst>
                            <a:outerShdw blurRad="38100" dist="38100" dir="2700000" algn="tl">
                              <a:srgbClr val="000000">
                                <a:alpha val="43137"/>
                              </a:srgbClr>
                            </a:outerShdw>
                          </a:effectLst>
                        </a:rPr>
                        <a:t>DEEP S.E.</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r>
              <a:tr h="381556">
                <a:tc>
                  <a:txBody>
                    <a:bodyPr/>
                    <a:lstStyle/>
                    <a:p>
                      <a:pPr algn="ctr"/>
                      <a:r>
                        <a:rPr lang="en-US" sz="1100" b="1" dirty="0" err="1" smtClean="0">
                          <a:solidFill>
                            <a:schemeClr val="bg1"/>
                          </a:solidFill>
                        </a:rPr>
                        <a:t>Richieste</a:t>
                      </a:r>
                      <a:r>
                        <a:rPr lang="en-US" sz="1100" b="1" dirty="0" smtClean="0">
                          <a:solidFill>
                            <a:schemeClr val="bg1"/>
                          </a:solidFill>
                        </a:rPr>
                        <a:t> </a:t>
                      </a:r>
                      <a:r>
                        <a:rPr lang="en-US" sz="1100" b="1" dirty="0" err="1" smtClean="0">
                          <a:solidFill>
                            <a:schemeClr val="bg1"/>
                          </a:solidFill>
                        </a:rPr>
                        <a:t>Entranti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it-IT" sz="1100" b="1" dirty="0" smtClean="0">
                          <a:solidFill>
                            <a:schemeClr val="bg1"/>
                          </a:solidFill>
                        </a:rPr>
                        <a:t>Appartenenti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302520">
                <a:tc>
                  <a:txBody>
                    <a:bodyPr/>
                    <a:lstStyle/>
                    <a:p>
                      <a:pPr algn="ctr"/>
                      <a:r>
                        <a:rPr lang="en-US" sz="1100" strike="sngStrike" dirty="0" err="1" smtClean="0"/>
                        <a:t>Caporuscio</a:t>
                      </a:r>
                      <a:endParaRPr lang="en-US" sz="1100" strike="sngStrike"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Filieri</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81556">
                <a:tc>
                  <a:txBody>
                    <a:bodyPr/>
                    <a:lstStyle/>
                    <a:p>
                      <a:pPr algn="ct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Calcavecchia</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175059720"/>
              </p:ext>
            </p:extLst>
          </p:nvPr>
        </p:nvGraphicFramePr>
        <p:xfrm>
          <a:off x="2089408" y="4669120"/>
          <a:ext cx="2194560" cy="1021080"/>
        </p:xfrm>
        <a:graphic>
          <a:graphicData uri="http://schemas.openxmlformats.org/drawingml/2006/table">
            <a:tbl>
              <a:tblPr firstRow="1" bandRow="1">
                <a:tableStyleId>{1FECB4D8-DB02-4DC6-A0A2-4F2EBAE1DC90}</a:tableStyleId>
              </a:tblPr>
              <a:tblGrid>
                <a:gridCol w="1097280"/>
                <a:gridCol w="1097280"/>
              </a:tblGrid>
              <a:tr h="313772">
                <a:tc gridSpan="2">
                  <a:txBody>
                    <a:bodyPr/>
                    <a:lstStyle/>
                    <a:p>
                      <a:pPr algn="ctr"/>
                      <a:r>
                        <a:rPr lang="it-IT" sz="1600" cap="small" baseline="0" dirty="0" smtClean="0">
                          <a:effectLst>
                            <a:outerShdw blurRad="38100" dist="38100" dir="2700000" algn="tl">
                              <a:srgbClr val="000000">
                                <a:alpha val="43137"/>
                              </a:srgbClr>
                            </a:outerShdw>
                          </a:effectLst>
                        </a:rPr>
                        <a:t>Ancona</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r>
              <a:tr h="242668">
                <a:tc>
                  <a:txBody>
                    <a:bodyPr/>
                    <a:lstStyle/>
                    <a:p>
                      <a:pPr algn="ctr"/>
                      <a:r>
                        <a:rPr lang="it-IT" sz="1100" b="1" dirty="0" smtClean="0">
                          <a:solidFill>
                            <a:srgbClr val="FFFFFF"/>
                          </a:solidFill>
                        </a:rPr>
                        <a:t>Appartenenti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en-US" sz="1100" b="1" dirty="0" err="1" smtClean="0">
                          <a:solidFill>
                            <a:srgbClr val="FFFFFF"/>
                          </a:solidFill>
                        </a:rPr>
                        <a:t>Richieste</a:t>
                      </a:r>
                      <a:r>
                        <a:rPr lang="en-US" sz="1100" b="1" dirty="0" smtClean="0">
                          <a:solidFill>
                            <a:srgbClr val="FFFFFF"/>
                          </a:solidFill>
                        </a:rPr>
                        <a:t> </a:t>
                      </a:r>
                      <a:r>
                        <a:rPr lang="en-US" sz="1100" b="1" dirty="0" err="1" smtClean="0">
                          <a:solidFill>
                            <a:srgbClr val="FFFFFF"/>
                          </a:solidFill>
                        </a:rPr>
                        <a:t>Uscenti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242668">
                <a:tc>
                  <a:txBody>
                    <a:bodyPr/>
                    <a:lstStyle/>
                    <a:p>
                      <a:pPr algn="ctr"/>
                      <a:r>
                        <a:rPr lang="en-US" sz="1100" b="1" dirty="0" err="1" smtClean="0"/>
                        <a:t>Codemasters</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b="1"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906432069"/>
              </p:ext>
            </p:extLst>
          </p:nvPr>
        </p:nvGraphicFramePr>
        <p:xfrm>
          <a:off x="4644008" y="4689140"/>
          <a:ext cx="2592288" cy="1249354"/>
        </p:xfrm>
        <a:graphic>
          <a:graphicData uri="http://schemas.openxmlformats.org/drawingml/2006/table">
            <a:tbl>
              <a:tblPr firstRow="1" bandRow="1">
                <a:tableStyleId>{1FECB4D8-DB02-4DC6-A0A2-4F2EBAE1DC90}</a:tableStyleId>
              </a:tblPr>
              <a:tblGrid>
                <a:gridCol w="1296144"/>
                <a:gridCol w="1296144"/>
              </a:tblGrid>
              <a:tr h="311075">
                <a:tc gridSpan="2">
                  <a:txBody>
                    <a:bodyPr/>
                    <a:lstStyle/>
                    <a:p>
                      <a:pPr algn="ctr"/>
                      <a:r>
                        <a:rPr lang="it-IT" sz="1600" cap="small" baseline="0" dirty="0" err="1" smtClean="0">
                          <a:effectLst>
                            <a:outerShdw blurRad="38100" dist="38100" dir="2700000" algn="tl">
                              <a:srgbClr val="000000">
                                <a:alpha val="43137"/>
                              </a:srgbClr>
                            </a:outerShdw>
                          </a:effectLst>
                        </a:rPr>
                        <a:t>Caporuscio</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r>
              <a:tr h="395914">
                <a:tc>
                  <a:txBody>
                    <a:bodyPr/>
                    <a:lstStyle/>
                    <a:p>
                      <a:pPr algn="ctr"/>
                      <a:r>
                        <a:rPr lang="en-US" sz="1100" b="1" dirty="0" err="1" smtClean="0">
                          <a:solidFill>
                            <a:srgbClr val="FFFFFF"/>
                          </a:solidFill>
                        </a:rPr>
                        <a:t>Richieste</a:t>
                      </a:r>
                      <a:r>
                        <a:rPr lang="en-US" sz="1100" b="1" dirty="0" smtClean="0">
                          <a:solidFill>
                            <a:srgbClr val="FFFFFF"/>
                          </a:solidFill>
                        </a:rPr>
                        <a:t> </a:t>
                      </a:r>
                      <a:r>
                        <a:rPr lang="en-US" sz="1100" b="1" dirty="0" err="1" smtClean="0">
                          <a:solidFill>
                            <a:srgbClr val="FFFFFF"/>
                          </a:solidFill>
                        </a:rPr>
                        <a:t>Uscenti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it-IT" sz="1100" b="1" dirty="0" smtClean="0">
                          <a:solidFill>
                            <a:srgbClr val="FFFFFF"/>
                          </a:solidFill>
                        </a:rPr>
                        <a:t>Appartenenti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258573">
                <a:tc>
                  <a:txBody>
                    <a:bodyPr/>
                    <a:lstStyle/>
                    <a:p>
                      <a:pPr algn="ctr"/>
                      <a:r>
                        <a:rPr lang="en-US" sz="1100" b="1" strike="sngStrike" dirty="0" err="1" smtClean="0">
                          <a:solidFill>
                            <a:srgbClr val="3CA800"/>
                          </a:solidFill>
                        </a:rPr>
                        <a:t>Codemasters</a:t>
                      </a:r>
                      <a:endParaRPr lang="en-US" sz="1100" b="1" strike="sngStrike" dirty="0" smtClean="0">
                        <a:solidFill>
                          <a:srgbClr val="3CA800"/>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b="1" dirty="0" smtClean="0"/>
                        <a:t>-</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258573">
                <a:tc>
                  <a:txBody>
                    <a:bodyPr/>
                    <a:lstStyle/>
                    <a:p>
                      <a:pPr algn="ctr"/>
                      <a:r>
                        <a:rPr lang="en-US" sz="1100" b="1" strike="sngStrike" dirty="0" smtClean="0">
                          <a:solidFill>
                            <a:srgbClr val="3CA800"/>
                          </a:solidFill>
                        </a:rPr>
                        <a:t>DEEP S.E.</a:t>
                      </a:r>
                      <a:endParaRPr lang="en-US" sz="1100" b="1" strike="sngStrike" dirty="0">
                        <a:solidFill>
                          <a:srgbClr val="3CA800"/>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sp>
        <p:nvSpPr>
          <p:cNvPr id="19" name="Bent Arrow 18"/>
          <p:cNvSpPr/>
          <p:nvPr/>
        </p:nvSpPr>
        <p:spPr>
          <a:xfrm flipH="1">
            <a:off x="3203848" y="2780928"/>
            <a:ext cx="1764196" cy="1800200"/>
          </a:xfrm>
          <a:prstGeom prst="bentArrow">
            <a:avLst>
              <a:gd name="adj1" fmla="val 14253"/>
              <a:gd name="adj2" fmla="val 15202"/>
              <a:gd name="adj3" fmla="val 25000"/>
              <a:gd name="adj4" fmla="val 43750"/>
            </a:avLst>
          </a:prstGeom>
          <a:gradFill flip="none" rotWithShape="1">
            <a:gsLst>
              <a:gs pos="0">
                <a:schemeClr val="accent4">
                  <a:shade val="15000"/>
                  <a:satMod val="180000"/>
                  <a:alpha val="15000"/>
                </a:schemeClr>
              </a:gs>
              <a:gs pos="50000">
                <a:schemeClr val="accent4">
                  <a:shade val="45000"/>
                  <a:satMod val="170000"/>
                  <a:alpha val="15000"/>
                </a:schemeClr>
              </a:gs>
              <a:gs pos="70000">
                <a:schemeClr val="accent4">
                  <a:tint val="99000"/>
                  <a:shade val="65000"/>
                  <a:satMod val="155000"/>
                  <a:alpha val="15000"/>
                </a:schemeClr>
              </a:gs>
              <a:gs pos="100000">
                <a:schemeClr val="accent4">
                  <a:tint val="95500"/>
                  <a:shade val="100000"/>
                  <a:satMod val="155000"/>
                  <a:alpha val="15000"/>
                </a:schemeClr>
              </a:gs>
            </a:gsLst>
            <a:lin ang="16200000" scaled="0"/>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tx1"/>
              </a:solidFill>
            </a:endParaRPr>
          </a:p>
        </p:txBody>
      </p:sp>
      <p:sp>
        <p:nvSpPr>
          <p:cNvPr id="4" name="Right Arrow 3"/>
          <p:cNvSpPr/>
          <p:nvPr/>
        </p:nvSpPr>
        <p:spPr>
          <a:xfrm rot="18900000">
            <a:off x="4614602" y="3757669"/>
            <a:ext cx="1489706" cy="432048"/>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4" name="TextBox 13"/>
          <p:cNvSpPr txBox="1"/>
          <p:nvPr/>
        </p:nvSpPr>
        <p:spPr>
          <a:xfrm>
            <a:off x="0" y="1520788"/>
            <a:ext cx="9144000" cy="369332"/>
          </a:xfrm>
          <a:prstGeom prst="rect">
            <a:avLst/>
          </a:prstGeom>
          <a:noFill/>
        </p:spPr>
        <p:txBody>
          <a:bodyPr wrap="square" rtlCol="0">
            <a:spAutoFit/>
          </a:bodyPr>
          <a:lstStyle/>
          <a:p>
            <a:pPr algn="ctr"/>
            <a:r>
              <a:rPr lang="en-US" dirty="0" smtClean="0">
                <a:solidFill>
                  <a:srgbClr val="7F0000"/>
                </a:solidFill>
              </a:rPr>
              <a:t>Lo </a:t>
            </a:r>
            <a:r>
              <a:rPr lang="en-US" dirty="0" err="1" smtClean="0">
                <a:solidFill>
                  <a:srgbClr val="7F0000"/>
                </a:solidFill>
              </a:rPr>
              <a:t>studente</a:t>
            </a:r>
            <a:r>
              <a:rPr lang="en-US" dirty="0" smtClean="0">
                <a:solidFill>
                  <a:srgbClr val="7F0000"/>
                </a:solidFill>
              </a:rPr>
              <a:t> </a:t>
            </a:r>
            <a:r>
              <a:rPr lang="en-US" dirty="0" err="1" smtClean="0">
                <a:solidFill>
                  <a:srgbClr val="7F0000"/>
                </a:solidFill>
              </a:rPr>
              <a:t>Caporuscio</a:t>
            </a:r>
            <a:r>
              <a:rPr lang="en-US" dirty="0" smtClean="0">
                <a:solidFill>
                  <a:srgbClr val="7F0000"/>
                </a:solidFill>
              </a:rPr>
              <a:t> </a:t>
            </a:r>
            <a:r>
              <a:rPr lang="en-US" dirty="0" err="1" smtClean="0">
                <a:solidFill>
                  <a:srgbClr val="7F0000"/>
                </a:solidFill>
              </a:rPr>
              <a:t>viene</a:t>
            </a:r>
            <a:r>
              <a:rPr lang="en-US" dirty="0" smtClean="0">
                <a:solidFill>
                  <a:srgbClr val="7F0000"/>
                </a:solidFill>
              </a:rPr>
              <a:t> </a:t>
            </a:r>
            <a:r>
              <a:rPr lang="en-US" dirty="0" err="1" smtClean="0">
                <a:solidFill>
                  <a:srgbClr val="7F0000"/>
                </a:solidFill>
              </a:rPr>
              <a:t>accettato</a:t>
            </a:r>
            <a:r>
              <a:rPr lang="en-US" dirty="0" smtClean="0">
                <a:solidFill>
                  <a:srgbClr val="7F0000"/>
                </a:solidFill>
              </a:rPr>
              <a:t> dal </a:t>
            </a:r>
            <a:r>
              <a:rPr lang="en-US" dirty="0" err="1" smtClean="0">
                <a:solidFill>
                  <a:srgbClr val="7F0000"/>
                </a:solidFill>
              </a:rPr>
              <a:t>gruppo</a:t>
            </a:r>
            <a:r>
              <a:rPr lang="en-US" dirty="0" smtClean="0">
                <a:solidFill>
                  <a:srgbClr val="7F0000"/>
                </a:solidFill>
              </a:rPr>
              <a:t> DEEP S.E.</a:t>
            </a:r>
            <a:endParaRPr lang="en-US" dirty="0" smtClean="0">
              <a:solidFill>
                <a:srgbClr val="7F0000"/>
              </a:solidFill>
            </a:endParaRPr>
          </a:p>
        </p:txBody>
      </p:sp>
      <p:sp>
        <p:nvSpPr>
          <p:cNvPr id="2" name="Title 1"/>
          <p:cNvSpPr>
            <a:spLocks noGrp="1"/>
          </p:cNvSpPr>
          <p:nvPr>
            <p:ph type="title" idx="4294967295"/>
          </p:nvPr>
        </p:nvSpPr>
        <p:spPr>
          <a:xfrm>
            <a:off x="-864604" y="-1125748"/>
            <a:ext cx="8229600" cy="1143000"/>
          </a:xfrm>
        </p:spPr>
        <p:txBody>
          <a:bodyPr/>
          <a:lstStyle/>
          <a:p>
            <a:r>
              <a:rPr lang="en-US" dirty="0" smtClean="0"/>
              <a:t>[R]</a:t>
            </a:r>
            <a:r>
              <a:rPr lang="en-US" dirty="0" err="1" smtClean="0"/>
              <a:t>Gestione</a:t>
            </a:r>
            <a:r>
              <a:rPr lang="en-US" dirty="0" smtClean="0"/>
              <a:t> </a:t>
            </a:r>
            <a:r>
              <a:rPr lang="en-US" dirty="0" err="1" smtClean="0"/>
              <a:t>Gruppi</a:t>
            </a:r>
            <a:r>
              <a:rPr lang="en-US" dirty="0" smtClean="0"/>
              <a:t> 5</a:t>
            </a:r>
            <a:endParaRPr lang="en-US" dirty="0"/>
          </a:p>
        </p:txBody>
      </p:sp>
      <p:sp>
        <p:nvSpPr>
          <p:cNvPr id="3" name="Footer Placeholder 2"/>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337373928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182100" cy="1619250"/>
          </a:xfrm>
          <a:prstGeom prst="rect">
            <a:avLst/>
          </a:prstGeom>
          <a:noFill/>
          <a:ln w="9525">
            <a:noFill/>
            <a:miter lim="800000"/>
            <a:headEnd/>
            <a:tailEnd/>
          </a:ln>
          <a:effectLst/>
        </p:spPr>
      </p:pic>
      <p:sp>
        <p:nvSpPr>
          <p:cNvPr id="11" name="Titolo 1"/>
          <p:cNvSpPr txBox="1">
            <a:spLocks/>
          </p:cNvSpPr>
          <p:nvPr/>
        </p:nvSpPr>
        <p:spPr>
          <a:xfrm>
            <a:off x="2016224" y="44624"/>
            <a:ext cx="7092280" cy="1343072"/>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Gestione avanzata dei gruppi</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graphicFrame>
        <p:nvGraphicFramePr>
          <p:cNvPr id="8" name="Table 7"/>
          <p:cNvGraphicFramePr>
            <a:graphicFrameLocks noGrp="1"/>
          </p:cNvGraphicFramePr>
          <p:nvPr>
            <p:extLst>
              <p:ext uri="{D42A27DB-BD31-4B8C-83A1-F6EECF244321}">
                <p14:modId xmlns:p14="http://schemas.microsoft.com/office/powerpoint/2010/main" val="3613865961"/>
              </p:ext>
            </p:extLst>
          </p:nvPr>
        </p:nvGraphicFramePr>
        <p:xfrm>
          <a:off x="215516" y="2024844"/>
          <a:ext cx="2736304" cy="1691640"/>
        </p:xfrm>
        <a:graphic>
          <a:graphicData uri="http://schemas.openxmlformats.org/drawingml/2006/table">
            <a:tbl>
              <a:tblPr firstRow="1" bandRow="1">
                <a:tableStyleId>{10A1B5D5-9B99-4C35-A422-299274C87663}</a:tableStyleId>
              </a:tblPr>
              <a:tblGrid>
                <a:gridCol w="1368152"/>
                <a:gridCol w="1368152"/>
              </a:tblGrid>
              <a:tr h="338328">
                <a:tc gridSpan="2">
                  <a:txBody>
                    <a:bodyPr/>
                    <a:lstStyle/>
                    <a:p>
                      <a:pPr algn="ctr"/>
                      <a:r>
                        <a:rPr lang="it-IT" sz="1600" cap="small" baseline="0" dirty="0" err="1" smtClean="0">
                          <a:effectLst>
                            <a:outerShdw blurRad="38100" dist="38100" dir="2700000" algn="tl">
                              <a:srgbClr val="000000">
                                <a:alpha val="43137"/>
                              </a:srgbClr>
                            </a:outerShdw>
                          </a:effectLst>
                        </a:rPr>
                        <a:t>Codemasters</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r>
              <a:tr h="338328">
                <a:tc>
                  <a:txBody>
                    <a:bodyPr/>
                    <a:lstStyle/>
                    <a:p>
                      <a:pPr algn="ctr"/>
                      <a:r>
                        <a:rPr lang="it-IT" sz="1100" b="1" dirty="0" smtClean="0">
                          <a:solidFill>
                            <a:schemeClr val="bg1"/>
                          </a:solidFill>
                        </a:rPr>
                        <a:t>Appartenenti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en-US" sz="1100" b="1" dirty="0" err="1" smtClean="0">
                          <a:solidFill>
                            <a:schemeClr val="bg1"/>
                          </a:solidFill>
                        </a:rPr>
                        <a:t>Richieste</a:t>
                      </a:r>
                      <a:r>
                        <a:rPr lang="en-US" sz="1100" b="1" dirty="0" smtClean="0">
                          <a:solidFill>
                            <a:schemeClr val="bg1"/>
                          </a:solidFill>
                        </a:rPr>
                        <a:t> </a:t>
                      </a:r>
                      <a:r>
                        <a:rPr lang="en-US" sz="1100" b="1" dirty="0" err="1" smtClean="0">
                          <a:solidFill>
                            <a:schemeClr val="bg1"/>
                          </a:solidFill>
                        </a:rPr>
                        <a:t>Entranti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338328">
                <a:tc>
                  <a:txBody>
                    <a:bodyPr/>
                    <a:lstStyle/>
                    <a:p>
                      <a:pPr algn="ctr"/>
                      <a:r>
                        <a:rPr lang="en-US" sz="1100" dirty="0" err="1" smtClean="0"/>
                        <a:t>Lucini</a:t>
                      </a:r>
                      <a:r>
                        <a:rPr lang="en-US" sz="1100" dirty="0" smtClean="0"/>
                        <a:t> </a:t>
                      </a:r>
                      <a:r>
                        <a:rPr lang="en-US" sz="1100" dirty="0" err="1" smtClean="0"/>
                        <a:t>Paioni</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strike="sngStrike"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38328">
                <a:tc>
                  <a:txBody>
                    <a:bodyPr/>
                    <a:lstStyle/>
                    <a:p>
                      <a:pPr algn="ctr"/>
                      <a:r>
                        <a:rPr lang="en-US" sz="1100" dirty="0" err="1" smtClean="0"/>
                        <a:t>Ditta</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38328">
                <a:tc>
                  <a:txBody>
                    <a:bodyPr/>
                    <a:lstStyle/>
                    <a:p>
                      <a:pPr algn="ctr"/>
                      <a:r>
                        <a:rPr lang="en-US" sz="1100" dirty="0" smtClean="0"/>
                        <a:t>Ancona</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712070635"/>
              </p:ext>
            </p:extLst>
          </p:nvPr>
        </p:nvGraphicFramePr>
        <p:xfrm>
          <a:off x="6048164" y="2024844"/>
          <a:ext cx="2736304" cy="1782468"/>
        </p:xfrm>
        <a:graphic>
          <a:graphicData uri="http://schemas.openxmlformats.org/drawingml/2006/table">
            <a:tbl>
              <a:tblPr firstRow="1" bandRow="1">
                <a:tableStyleId>{10A1B5D5-9B99-4C35-A422-299274C87663}</a:tableStyleId>
              </a:tblPr>
              <a:tblGrid>
                <a:gridCol w="1368152"/>
                <a:gridCol w="1368152"/>
              </a:tblGrid>
              <a:tr h="302520">
                <a:tc gridSpan="2">
                  <a:txBody>
                    <a:bodyPr/>
                    <a:lstStyle/>
                    <a:p>
                      <a:pPr algn="ctr"/>
                      <a:r>
                        <a:rPr lang="it-IT" sz="1600" cap="small" baseline="0" dirty="0" smtClean="0">
                          <a:effectLst>
                            <a:outerShdw blurRad="38100" dist="38100" dir="2700000" algn="tl">
                              <a:srgbClr val="000000">
                                <a:alpha val="43137"/>
                              </a:srgbClr>
                            </a:outerShdw>
                          </a:effectLst>
                        </a:rPr>
                        <a:t>DEEP S.E.</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CB6C1D"/>
                        </a:gs>
                        <a:gs pos="80000">
                          <a:srgbClr val="FF8F2A"/>
                        </a:gs>
                        <a:gs pos="100000">
                          <a:srgbClr val="FF8F26"/>
                        </a:gs>
                      </a:gsLst>
                      <a:lin ang="16200000" scaled="0"/>
                    </a:gradFill>
                  </a:tcPr>
                </a:tc>
              </a:tr>
              <a:tr h="381556">
                <a:tc>
                  <a:txBody>
                    <a:bodyPr/>
                    <a:lstStyle/>
                    <a:p>
                      <a:pPr algn="ctr"/>
                      <a:r>
                        <a:rPr lang="en-US" sz="1100" b="1" dirty="0" err="1" smtClean="0">
                          <a:solidFill>
                            <a:schemeClr val="bg1"/>
                          </a:solidFill>
                        </a:rPr>
                        <a:t>Richieste</a:t>
                      </a:r>
                      <a:r>
                        <a:rPr lang="en-US" sz="1100" b="1" dirty="0" smtClean="0">
                          <a:solidFill>
                            <a:schemeClr val="bg1"/>
                          </a:solidFill>
                        </a:rPr>
                        <a:t> </a:t>
                      </a:r>
                      <a:r>
                        <a:rPr lang="en-US" sz="1100" b="1" dirty="0" err="1" smtClean="0">
                          <a:solidFill>
                            <a:schemeClr val="bg1"/>
                          </a:solidFill>
                        </a:rPr>
                        <a:t>Entranti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it-IT" sz="1100" b="1" dirty="0" smtClean="0">
                          <a:solidFill>
                            <a:schemeClr val="bg1"/>
                          </a:solidFill>
                        </a:rPr>
                        <a:t>Appartenenti</a:t>
                      </a:r>
                      <a:endParaRPr lang="en-US" sz="1100" b="1" dirty="0">
                        <a:solidFill>
                          <a:schemeClr val="bg1"/>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302520">
                <a:tc>
                  <a:txBody>
                    <a:bodyPr/>
                    <a:lstStyle/>
                    <a:p>
                      <a:pPr algn="ctr"/>
                      <a:endParaRPr lang="en-US" sz="1100" strike="sngStrike"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Filieri</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81556">
                <a:tc>
                  <a:txBody>
                    <a:bodyPr/>
                    <a:lstStyle/>
                    <a:p>
                      <a:pPr algn="ct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Calcavecchia</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81556">
                <a:tc>
                  <a:txBody>
                    <a:bodyPr/>
                    <a:lstStyle/>
                    <a:p>
                      <a:pPr algn="ct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dirty="0" err="1" smtClean="0"/>
                        <a:t>Caporuscio</a:t>
                      </a:r>
                      <a:endParaRPr lang="en-US" sz="1100" dirty="0" smtClean="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629165418"/>
              </p:ext>
            </p:extLst>
          </p:nvPr>
        </p:nvGraphicFramePr>
        <p:xfrm>
          <a:off x="2089408" y="4669120"/>
          <a:ext cx="2194560" cy="1021080"/>
        </p:xfrm>
        <a:graphic>
          <a:graphicData uri="http://schemas.openxmlformats.org/drawingml/2006/table">
            <a:tbl>
              <a:tblPr firstRow="1" bandRow="1">
                <a:tableStyleId>{1FECB4D8-DB02-4DC6-A0A2-4F2EBAE1DC90}</a:tableStyleId>
              </a:tblPr>
              <a:tblGrid>
                <a:gridCol w="1097280"/>
                <a:gridCol w="1097280"/>
              </a:tblGrid>
              <a:tr h="313772">
                <a:tc gridSpan="2">
                  <a:txBody>
                    <a:bodyPr/>
                    <a:lstStyle/>
                    <a:p>
                      <a:pPr algn="ctr"/>
                      <a:r>
                        <a:rPr lang="it-IT" sz="1600" cap="small" baseline="0" dirty="0" smtClean="0">
                          <a:effectLst>
                            <a:outerShdw blurRad="38100" dist="38100" dir="2700000" algn="tl">
                              <a:srgbClr val="000000">
                                <a:alpha val="43137"/>
                              </a:srgbClr>
                            </a:outerShdw>
                          </a:effectLst>
                        </a:rPr>
                        <a:t>Ancona</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r>
              <a:tr h="242668">
                <a:tc>
                  <a:txBody>
                    <a:bodyPr/>
                    <a:lstStyle/>
                    <a:p>
                      <a:pPr algn="ctr"/>
                      <a:r>
                        <a:rPr lang="it-IT" sz="1100" b="1" dirty="0" smtClean="0">
                          <a:solidFill>
                            <a:srgbClr val="FFFFFF"/>
                          </a:solidFill>
                        </a:rPr>
                        <a:t>Appartenenti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en-US" sz="1100" b="1" dirty="0" err="1" smtClean="0">
                          <a:solidFill>
                            <a:srgbClr val="FFFFFF"/>
                          </a:solidFill>
                        </a:rPr>
                        <a:t>Richieste</a:t>
                      </a:r>
                      <a:r>
                        <a:rPr lang="en-US" sz="1100" b="1" dirty="0" smtClean="0">
                          <a:solidFill>
                            <a:srgbClr val="FFFFFF"/>
                          </a:solidFill>
                        </a:rPr>
                        <a:t> </a:t>
                      </a:r>
                      <a:r>
                        <a:rPr lang="en-US" sz="1100" b="1" dirty="0" err="1" smtClean="0">
                          <a:solidFill>
                            <a:srgbClr val="FFFFFF"/>
                          </a:solidFill>
                        </a:rPr>
                        <a:t>Uscenti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242668">
                <a:tc>
                  <a:txBody>
                    <a:bodyPr/>
                    <a:lstStyle/>
                    <a:p>
                      <a:pPr algn="ctr"/>
                      <a:r>
                        <a:rPr lang="en-US" sz="1100" b="1" dirty="0" err="1" smtClean="0"/>
                        <a:t>Codemasters</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b="1" dirty="0" smtClean="0"/>
                        <a:t>-</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765324719"/>
              </p:ext>
            </p:extLst>
          </p:nvPr>
        </p:nvGraphicFramePr>
        <p:xfrm>
          <a:off x="4644008" y="4689140"/>
          <a:ext cx="2592288" cy="990274"/>
        </p:xfrm>
        <a:graphic>
          <a:graphicData uri="http://schemas.openxmlformats.org/drawingml/2006/table">
            <a:tbl>
              <a:tblPr firstRow="1" bandRow="1">
                <a:tableStyleId>{1FECB4D8-DB02-4DC6-A0A2-4F2EBAE1DC90}</a:tableStyleId>
              </a:tblPr>
              <a:tblGrid>
                <a:gridCol w="1296144"/>
                <a:gridCol w="1296144"/>
              </a:tblGrid>
              <a:tr h="311075">
                <a:tc gridSpan="2">
                  <a:txBody>
                    <a:bodyPr/>
                    <a:lstStyle/>
                    <a:p>
                      <a:pPr algn="ctr"/>
                      <a:r>
                        <a:rPr lang="it-IT" sz="1600" cap="small" baseline="0" dirty="0" err="1" smtClean="0">
                          <a:effectLst>
                            <a:outerShdw blurRad="38100" dist="38100" dir="2700000" algn="tl">
                              <a:srgbClr val="000000">
                                <a:alpha val="43137"/>
                              </a:srgbClr>
                            </a:outerShdw>
                          </a:effectLst>
                        </a:rPr>
                        <a:t>Caporuscio</a:t>
                      </a: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c hMerge="1">
                  <a:txBody>
                    <a:bodyPr/>
                    <a:lstStyle/>
                    <a:p>
                      <a:pPr algn="ctr"/>
                      <a:endParaRPr lang="en-US" sz="1600" cap="small" baseline="0" dirty="0">
                        <a:effectLst>
                          <a:outerShdw blurRad="38100" dist="38100" dir="2700000" algn="tl">
                            <a:srgbClr val="000000">
                              <a:alpha val="43137"/>
                            </a:srgbClr>
                          </a:outerShdw>
                        </a:effectLst>
                      </a:endParaRPr>
                    </a:p>
                  </a:txBody>
                  <a:tcP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76952B"/>
                        </a:gs>
                        <a:gs pos="85000">
                          <a:srgbClr val="9BC34B"/>
                        </a:gs>
                        <a:gs pos="100000">
                          <a:srgbClr val="9CC746"/>
                        </a:gs>
                      </a:gsLst>
                      <a:lin ang="16200000" scaled="0"/>
                    </a:gradFill>
                  </a:tcPr>
                </a:tc>
              </a:tr>
              <a:tr h="395914">
                <a:tc>
                  <a:txBody>
                    <a:bodyPr/>
                    <a:lstStyle/>
                    <a:p>
                      <a:pPr algn="ctr"/>
                      <a:r>
                        <a:rPr lang="en-US" sz="1100" b="1" dirty="0" err="1" smtClean="0">
                          <a:solidFill>
                            <a:srgbClr val="FFFFFF"/>
                          </a:solidFill>
                        </a:rPr>
                        <a:t>Richieste</a:t>
                      </a:r>
                      <a:r>
                        <a:rPr lang="en-US" sz="1100" b="1" dirty="0" smtClean="0">
                          <a:solidFill>
                            <a:srgbClr val="FFFFFF"/>
                          </a:solidFill>
                        </a:rPr>
                        <a:t> </a:t>
                      </a:r>
                      <a:r>
                        <a:rPr lang="en-US" sz="1100" b="1" dirty="0" err="1" smtClean="0">
                          <a:solidFill>
                            <a:srgbClr val="FFFFFF"/>
                          </a:solidFill>
                        </a:rPr>
                        <a:t>Uscenti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c>
                  <a:txBody>
                    <a:bodyPr/>
                    <a:lstStyle/>
                    <a:p>
                      <a:pPr algn="ctr"/>
                      <a:r>
                        <a:rPr lang="it-IT" sz="1100" b="1" dirty="0" smtClean="0">
                          <a:solidFill>
                            <a:srgbClr val="FFFFFF"/>
                          </a:solidFill>
                        </a:rPr>
                        <a:t>Appartenenti</a:t>
                      </a:r>
                      <a:endParaRPr lang="en-US" sz="1100" b="1" dirty="0">
                        <a:solidFill>
                          <a:srgbClr val="FFFFFF"/>
                        </a:solidFill>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tx1"/>
                    </a:solidFill>
                  </a:tcPr>
                </a:tc>
              </a:tr>
              <a:tr h="258573">
                <a:tc>
                  <a:txBody>
                    <a:bodyPr/>
                    <a:lstStyle/>
                    <a:p>
                      <a:pPr algn="ctr"/>
                      <a:r>
                        <a:rPr lang="en-US" sz="1100" b="1" strike="sngStrike" dirty="0" smtClean="0"/>
                        <a:t>-</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100" b="1" dirty="0" smtClean="0"/>
                        <a:t>DEEP S.E.</a:t>
                      </a:r>
                      <a:endParaRPr lang="en-US" sz="1100" b="1" dirty="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bl>
          </a:graphicData>
        </a:graphic>
      </p:graphicFrame>
      <p:sp>
        <p:nvSpPr>
          <p:cNvPr id="13" name="TextBox 12"/>
          <p:cNvSpPr txBox="1"/>
          <p:nvPr/>
        </p:nvSpPr>
        <p:spPr>
          <a:xfrm>
            <a:off x="0" y="1520788"/>
            <a:ext cx="9144000" cy="369332"/>
          </a:xfrm>
          <a:prstGeom prst="rect">
            <a:avLst/>
          </a:prstGeom>
          <a:noFill/>
        </p:spPr>
        <p:txBody>
          <a:bodyPr wrap="square" rtlCol="0">
            <a:spAutoFit/>
          </a:bodyPr>
          <a:lstStyle/>
          <a:p>
            <a:pPr algn="ctr"/>
            <a:r>
              <a:rPr lang="en-US" dirty="0" err="1" smtClean="0">
                <a:solidFill>
                  <a:srgbClr val="7F0000"/>
                </a:solidFill>
              </a:rPr>
              <a:t>Situazione</a:t>
            </a:r>
            <a:r>
              <a:rPr lang="en-US" dirty="0" smtClean="0">
                <a:solidFill>
                  <a:srgbClr val="7F0000"/>
                </a:solidFill>
              </a:rPr>
              <a:t> finale</a:t>
            </a:r>
            <a:endParaRPr lang="en-US" dirty="0" smtClean="0">
              <a:solidFill>
                <a:srgbClr val="7F0000"/>
              </a:solidFill>
            </a:endParaRPr>
          </a:p>
        </p:txBody>
      </p:sp>
      <p:sp>
        <p:nvSpPr>
          <p:cNvPr id="2" name="Title 1"/>
          <p:cNvSpPr>
            <a:spLocks noGrp="1"/>
          </p:cNvSpPr>
          <p:nvPr>
            <p:ph type="title" idx="4294967295"/>
          </p:nvPr>
        </p:nvSpPr>
        <p:spPr>
          <a:xfrm>
            <a:off x="-144524" y="-999492"/>
            <a:ext cx="8229600" cy="1143000"/>
          </a:xfrm>
        </p:spPr>
        <p:txBody>
          <a:bodyPr/>
          <a:lstStyle/>
          <a:p>
            <a:r>
              <a:rPr lang="en-US" dirty="0" smtClean="0"/>
              <a:t>[R]</a:t>
            </a:r>
            <a:r>
              <a:rPr lang="en-US" dirty="0" err="1" smtClean="0"/>
              <a:t>Gestione</a:t>
            </a:r>
            <a:r>
              <a:rPr lang="en-US" dirty="0" smtClean="0"/>
              <a:t> </a:t>
            </a:r>
            <a:r>
              <a:rPr lang="en-US" dirty="0" err="1" smtClean="0"/>
              <a:t>Gruppi</a:t>
            </a:r>
            <a:r>
              <a:rPr lang="en-US" dirty="0" smtClean="0"/>
              <a:t> 6</a:t>
            </a:r>
            <a:endParaRPr lang="en-US" dirty="0"/>
          </a:p>
        </p:txBody>
      </p:sp>
      <p:sp>
        <p:nvSpPr>
          <p:cNvPr id="3" name="Footer Placeholder 2"/>
          <p:cNvSpPr>
            <a:spLocks noGrp="1"/>
          </p:cNvSpPr>
          <p:nvPr>
            <p:ph type="ftr" sz="quarter" idx="10"/>
          </p:nvPr>
        </p:nvSpPr>
        <p:spPr/>
        <p:txBody>
          <a:bodyPr/>
          <a:lstStyle/>
          <a:p>
            <a:r>
              <a:rPr lang="it-IT" b="1" dirty="0"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382504701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Scopo dell</a:t>
            </a:r>
            <a:r>
              <a:rPr lang="it-IT" sz="4600" b="1" cap="small"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 Applicazione</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8" name="Picture 6" descr="https://encrypted-tbn1.google.com/images?q=tbn:ANd9GcSMbDo03hyoZ94Cs0YqpQEnRVcwFe2OR5M8PfSQLLfyxJMBoNR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730" y="1950757"/>
            <a:ext cx="891050" cy="891050"/>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2771800" y="2276872"/>
            <a:ext cx="1080120" cy="252028"/>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5"/>
          <a:stretch>
            <a:fillRect/>
          </a:stretch>
        </p:blipFill>
        <p:spPr>
          <a:xfrm>
            <a:off x="3851920" y="1412776"/>
            <a:ext cx="1955056" cy="1955056"/>
          </a:xfrm>
          <a:prstGeom prst="rect">
            <a:avLst/>
          </a:prstGeom>
        </p:spPr>
      </p:pic>
      <p:pic>
        <p:nvPicPr>
          <p:cNvPr id="11" name="Picture 8" descr="http://www.large-icons.com/stock-icons/large-education/student-icon.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7724" y="4581128"/>
            <a:ext cx="895350" cy="89535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www.large-icons.com/stock-icons/large-education/student-icon.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9892" y="4581128"/>
            <a:ext cx="895350" cy="8953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http://www.large-icons.com/stock-icons/large-education/student-icon.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056" y="4581128"/>
            <a:ext cx="895350" cy="89535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http://www.large-icons.com/stock-icons/large-education/student-icon.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6990" y="4581128"/>
            <a:ext cx="895350" cy="895351"/>
          </a:xfrm>
          <a:prstGeom prst="rect">
            <a:avLst/>
          </a:prstGeom>
          <a:noFill/>
          <a:extLst>
            <a:ext uri="{909E8E84-426E-40dd-AFC4-6F175D3DCCD1}">
              <a14:hiddenFill xmlns:a14="http://schemas.microsoft.com/office/drawing/2010/main">
                <a:solidFill>
                  <a:srgbClr val="FFFFFF"/>
                </a:solidFill>
              </a14:hiddenFill>
            </a:ext>
          </a:extLst>
        </p:spPr>
      </p:pic>
      <p:sp>
        <p:nvSpPr>
          <p:cNvPr id="7" name="Down Arrow 6"/>
          <p:cNvSpPr/>
          <p:nvPr/>
        </p:nvSpPr>
        <p:spPr>
          <a:xfrm rot="2700000">
            <a:off x="3307525" y="3102856"/>
            <a:ext cx="324036" cy="153422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900000">
            <a:off x="4271336" y="3414896"/>
            <a:ext cx="324036" cy="117587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18900000">
            <a:off x="6021238" y="3102857"/>
            <a:ext cx="324036" cy="153422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wn Arrow 17"/>
          <p:cNvSpPr/>
          <p:nvPr/>
        </p:nvSpPr>
        <p:spPr>
          <a:xfrm rot="20700000">
            <a:off x="5078689" y="3414896"/>
            <a:ext cx="324036" cy="117587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7"/>
          <a:stretch>
            <a:fillRect/>
          </a:stretch>
        </p:blipFill>
        <p:spPr>
          <a:xfrm>
            <a:off x="2483768" y="5841268"/>
            <a:ext cx="432048" cy="432048"/>
          </a:xfrm>
          <a:prstGeom prst="rect">
            <a:avLst/>
          </a:prstGeom>
        </p:spPr>
      </p:pic>
      <p:pic>
        <p:nvPicPr>
          <p:cNvPr id="20" name="Picture 19"/>
          <p:cNvPicPr>
            <a:picLocks noChangeAspect="1"/>
          </p:cNvPicPr>
          <p:nvPr/>
        </p:nvPicPr>
        <p:blipFill>
          <a:blip r:embed="rId7"/>
          <a:stretch>
            <a:fillRect/>
          </a:stretch>
        </p:blipFill>
        <p:spPr>
          <a:xfrm>
            <a:off x="3995936" y="5841268"/>
            <a:ext cx="432048" cy="432048"/>
          </a:xfrm>
          <a:prstGeom prst="rect">
            <a:avLst/>
          </a:prstGeom>
        </p:spPr>
      </p:pic>
      <p:pic>
        <p:nvPicPr>
          <p:cNvPr id="21" name="Picture 20"/>
          <p:cNvPicPr>
            <a:picLocks noChangeAspect="1"/>
          </p:cNvPicPr>
          <p:nvPr/>
        </p:nvPicPr>
        <p:blipFill>
          <a:blip r:embed="rId7"/>
          <a:stretch>
            <a:fillRect/>
          </a:stretch>
        </p:blipFill>
        <p:spPr>
          <a:xfrm>
            <a:off x="5544108" y="5841268"/>
            <a:ext cx="432048" cy="432048"/>
          </a:xfrm>
          <a:prstGeom prst="rect">
            <a:avLst/>
          </a:prstGeom>
        </p:spPr>
      </p:pic>
      <p:pic>
        <p:nvPicPr>
          <p:cNvPr id="22" name="Picture 21"/>
          <p:cNvPicPr>
            <a:picLocks noChangeAspect="1"/>
          </p:cNvPicPr>
          <p:nvPr/>
        </p:nvPicPr>
        <p:blipFill>
          <a:blip r:embed="rId7"/>
          <a:stretch>
            <a:fillRect/>
          </a:stretch>
        </p:blipFill>
        <p:spPr>
          <a:xfrm>
            <a:off x="7200292" y="5841268"/>
            <a:ext cx="432048" cy="432048"/>
          </a:xfrm>
          <a:prstGeom prst="rect">
            <a:avLst/>
          </a:prstGeom>
        </p:spPr>
      </p:pic>
      <p:sp>
        <p:nvSpPr>
          <p:cNvPr id="25" name="Down Arrow 24"/>
          <p:cNvSpPr/>
          <p:nvPr/>
        </p:nvSpPr>
        <p:spPr>
          <a:xfrm>
            <a:off x="2627784" y="5445224"/>
            <a:ext cx="144016" cy="36004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6" name="Down Arrow 25"/>
          <p:cNvSpPr/>
          <p:nvPr/>
        </p:nvSpPr>
        <p:spPr>
          <a:xfrm>
            <a:off x="4139952" y="5445224"/>
            <a:ext cx="144016" cy="36004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7" name="Down Arrow 26"/>
          <p:cNvSpPr/>
          <p:nvPr/>
        </p:nvSpPr>
        <p:spPr>
          <a:xfrm>
            <a:off x="5688124" y="5445224"/>
            <a:ext cx="144016" cy="36004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8" name="Down Arrow 27"/>
          <p:cNvSpPr/>
          <p:nvPr/>
        </p:nvSpPr>
        <p:spPr>
          <a:xfrm>
            <a:off x="7344308" y="5445224"/>
            <a:ext cx="144016" cy="36004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5" name="Title 14"/>
          <p:cNvSpPr>
            <a:spLocks noGrp="1"/>
          </p:cNvSpPr>
          <p:nvPr>
            <p:ph type="title" idx="4294967295"/>
          </p:nvPr>
        </p:nvSpPr>
        <p:spPr>
          <a:xfrm>
            <a:off x="910775" y="-1755576"/>
            <a:ext cx="8229600" cy="1143000"/>
          </a:xfrm>
        </p:spPr>
        <p:txBody>
          <a:bodyPr/>
          <a:lstStyle/>
          <a:p>
            <a:r>
              <a:rPr lang="en-US" dirty="0" smtClean="0"/>
              <a:t>[R]</a:t>
            </a:r>
            <a:r>
              <a:rPr lang="en-US" dirty="0" err="1" smtClean="0"/>
              <a:t>Scopo</a:t>
            </a:r>
            <a:endParaRPr lang="en-US" dirty="0"/>
          </a:p>
        </p:txBody>
      </p:sp>
      <p:sp>
        <p:nvSpPr>
          <p:cNvPr id="2" name="Footer Placeholder 1"/>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21428351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144000" cy="1619250"/>
          </a:xfrm>
          <a:prstGeom prst="rect">
            <a:avLst/>
          </a:prstGeom>
          <a:noFill/>
          <a:ln w="9525">
            <a:noFill/>
            <a:miter lim="800000"/>
            <a:headEnd/>
            <a:tailEnd/>
          </a:ln>
          <a:effectLst/>
        </p:spPr>
      </p:pic>
      <p:sp>
        <p:nvSpPr>
          <p:cNvPr id="11" name="Titolo 1"/>
          <p:cNvSpPr txBox="1">
            <a:spLocks/>
          </p:cNvSpPr>
          <p:nvPr/>
        </p:nvSpPr>
        <p:spPr>
          <a:xfrm>
            <a:off x="373005" y="285728"/>
            <a:ext cx="877099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andara"/>
                <a:ea typeface="DejaVu Sans" pitchFamily="34" charset="2"/>
                <a:cs typeface="Candara"/>
              </a:rPr>
              <a:t>Credits</a:t>
            </a:r>
            <a:endParaRPr kumimoji="0" lang="it-IT" sz="4600" b="1" i="0" u="none" strike="noStrike" kern="1200" cap="small" spc="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andara"/>
              <a:ea typeface="DejaVu Sans" pitchFamily="34" charset="2"/>
              <a:cs typeface="Candara"/>
            </a:endParaRPr>
          </a:p>
        </p:txBody>
      </p:sp>
      <p:grpSp>
        <p:nvGrpSpPr>
          <p:cNvPr id="7" name="Gruppo 40"/>
          <p:cNvGrpSpPr/>
          <p:nvPr/>
        </p:nvGrpSpPr>
        <p:grpSpPr>
          <a:xfrm>
            <a:off x="3001941" y="2078019"/>
            <a:ext cx="3541761" cy="1735020"/>
            <a:chOff x="4645026" y="2187558"/>
            <a:chExt cx="3541761" cy="1735020"/>
          </a:xfrm>
        </p:grpSpPr>
        <p:sp>
          <p:nvSpPr>
            <p:cNvPr id="39" name="Rettangolo 38"/>
            <p:cNvSpPr/>
            <p:nvPr/>
          </p:nvSpPr>
          <p:spPr>
            <a:xfrm>
              <a:off x="5237110" y="2260584"/>
              <a:ext cx="2949677" cy="1661994"/>
            </a:xfrm>
            <a:prstGeom prst="rect">
              <a:avLst/>
            </a:prstGeom>
          </p:spPr>
          <p:txBody>
            <a:bodyPr wrap="square">
              <a:spAutoFit/>
            </a:bodyPr>
            <a:lstStyle/>
            <a:p>
              <a:r>
                <a:rPr lang="it-IT" cap="small" dirty="0" smtClean="0">
                  <a:effectLst>
                    <a:outerShdw blurRad="38100" dist="38100" dir="2700000" algn="tl">
                      <a:srgbClr val="000000">
                        <a:alpha val="43137"/>
                      </a:srgbClr>
                    </a:outerShdw>
                  </a:effectLst>
                </a:rPr>
                <a:t>Professori e Collaboratori</a:t>
              </a:r>
              <a:endParaRPr lang="it-IT" dirty="0" smtClean="0">
                <a:effectLst>
                  <a:outerShdw blurRad="38100" dist="38100" dir="2700000" algn="tl">
                    <a:srgbClr val="000000">
                      <a:alpha val="43137"/>
                    </a:srgbClr>
                  </a:outerShdw>
                </a:effectLst>
              </a:endParaRPr>
            </a:p>
            <a:p>
              <a:pPr algn="just"/>
              <a:endParaRPr lang="it-IT" sz="1200"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Elisabetta Di </a:t>
              </a:r>
              <a:r>
                <a:rPr lang="it-IT" sz="1200" dirty="0" err="1" smtClean="0">
                  <a:effectLst>
                    <a:outerShdw blurRad="38100" dist="38100" dir="2700000" algn="tl">
                      <a:srgbClr val="000000">
                        <a:alpha val="43137"/>
                      </a:srgbClr>
                    </a:outerShdw>
                  </a:effectLst>
                </a:rPr>
                <a:t>Nitto</a:t>
              </a:r>
              <a:endParaRPr lang="it-IT" sz="1200"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Mauro </a:t>
              </a:r>
              <a:r>
                <a:rPr lang="it-IT" sz="1200" dirty="0" err="1" smtClean="0">
                  <a:effectLst>
                    <a:outerShdw blurRad="38100" dist="38100" dir="2700000" algn="tl">
                      <a:srgbClr val="000000">
                        <a:alpha val="43137"/>
                      </a:srgbClr>
                    </a:outerShdw>
                  </a:effectLst>
                </a:rPr>
                <a:t>Caporuscio</a:t>
              </a:r>
              <a:endParaRPr lang="it-IT" sz="1200" dirty="0" smtClean="0">
                <a:effectLst>
                  <a:outerShdw blurRad="38100" dist="38100" dir="2700000" algn="tl">
                    <a:srgbClr val="000000">
                      <a:alpha val="43137"/>
                    </a:srgbClr>
                  </a:outerShdw>
                </a:effectLst>
              </a:endParaRPr>
            </a:p>
            <a:p>
              <a:pPr algn="just"/>
              <a:r>
                <a:rPr lang="it-IT" sz="1200" dirty="0" err="1" smtClean="0">
                  <a:effectLst>
                    <a:outerShdw blurRad="38100" dist="38100" dir="2700000" algn="tl">
                      <a:srgbClr val="000000">
                        <a:alpha val="43137"/>
                      </a:srgbClr>
                    </a:outerShdw>
                  </a:effectLst>
                </a:rPr>
                <a:t>Nicol</a:t>
              </a:r>
              <a:r>
                <a:rPr lang="it-IT" sz="1200" dirty="0" err="1" smtClean="0">
                  <a:effectLst>
                    <a:outerShdw blurRad="38100" dist="38100" dir="2700000" algn="tl">
                      <a:srgbClr val="000000">
                        <a:alpha val="43137"/>
                      </a:srgbClr>
                    </a:outerShdw>
                  </a:effectLst>
                </a:rPr>
                <a:t>ó</a:t>
              </a:r>
              <a:r>
                <a:rPr lang="it-IT" sz="1200" dirty="0" smtClean="0">
                  <a:effectLst>
                    <a:outerShdw blurRad="38100" dist="38100" dir="2700000" algn="tl">
                      <a:srgbClr val="000000">
                        <a:alpha val="43137"/>
                      </a:srgbClr>
                    </a:outerShdw>
                  </a:effectLst>
                </a:rPr>
                <a:t> </a:t>
              </a:r>
              <a:r>
                <a:rPr lang="it-IT" sz="1200" dirty="0" err="1" smtClean="0">
                  <a:effectLst>
                    <a:outerShdw blurRad="38100" dist="38100" dir="2700000" algn="tl">
                      <a:srgbClr val="000000">
                        <a:alpha val="43137"/>
                      </a:srgbClr>
                    </a:outerShdw>
                  </a:effectLst>
                </a:rPr>
                <a:t>Calcavecchia</a:t>
              </a:r>
              <a:endParaRPr lang="it-IT" sz="1200" dirty="0" smtClean="0">
                <a:effectLst>
                  <a:outerShdw blurRad="38100" dist="38100" dir="2700000" algn="tl">
                    <a:srgbClr val="000000">
                      <a:alpha val="43137"/>
                    </a:srgbClr>
                  </a:outerShdw>
                </a:effectLst>
              </a:endParaRPr>
            </a:p>
            <a:p>
              <a:pPr algn="just"/>
              <a:r>
                <a:rPr lang="it-IT" sz="1200" dirty="0" smtClean="0">
                  <a:effectLst>
                    <a:outerShdw blurRad="38100" dist="38100" dir="2700000" algn="tl">
                      <a:srgbClr val="000000">
                        <a:alpha val="43137"/>
                      </a:srgbClr>
                    </a:outerShdw>
                  </a:effectLst>
                </a:rPr>
                <a:t>Donato Lucia</a:t>
              </a:r>
            </a:p>
            <a:p>
              <a:pPr algn="just"/>
              <a:r>
                <a:rPr lang="it-IT" sz="1200" dirty="0" smtClean="0">
                  <a:effectLst>
                    <a:outerShdw blurRad="38100" dist="38100" dir="2700000" algn="tl">
                      <a:srgbClr val="000000">
                        <a:alpha val="43137"/>
                      </a:srgbClr>
                    </a:outerShdw>
                  </a:effectLst>
                </a:rPr>
                <a:t>Michele Pini</a:t>
              </a:r>
            </a:p>
            <a:p>
              <a:pPr algn="just"/>
              <a:endParaRPr lang="it-IT" sz="1200" dirty="0" smtClean="0">
                <a:effectLst>
                  <a:outerShdw blurRad="38100" dist="38100" dir="2700000" algn="tl">
                    <a:srgbClr val="000000">
                      <a:alpha val="43137"/>
                    </a:srgbClr>
                  </a:outerShdw>
                </a:effectLst>
              </a:endParaRPr>
            </a:p>
          </p:txBody>
        </p:sp>
        <p:pic>
          <p:nvPicPr>
            <p:cNvPr id="40" name="Picture 2"/>
            <p:cNvPicPr>
              <a:picLocks noChangeAspect="1" noChangeArrowheads="1"/>
            </p:cNvPicPr>
            <p:nvPr/>
          </p:nvPicPr>
          <p:blipFill>
            <a:blip r:embed="rId4" cstate="print"/>
            <a:srcRect/>
            <a:stretch>
              <a:fillRect/>
            </a:stretch>
          </p:blipFill>
          <p:spPr bwMode="auto">
            <a:xfrm>
              <a:off x="4645026" y="2187558"/>
              <a:ext cx="535169" cy="526807"/>
            </a:xfrm>
            <a:prstGeom prst="rect">
              <a:avLst/>
            </a:prstGeom>
            <a:noFill/>
            <a:ln w="9525">
              <a:noFill/>
              <a:miter lim="800000"/>
              <a:headEnd/>
              <a:tailEnd/>
            </a:ln>
            <a:effectLst/>
          </p:spPr>
        </p:pic>
      </p:grpSp>
      <p:pic>
        <p:nvPicPr>
          <p:cNvPr id="24" name="Picture 2"/>
          <p:cNvPicPr>
            <a:picLocks noChangeAspect="1" noChangeArrowheads="1"/>
          </p:cNvPicPr>
          <p:nvPr/>
        </p:nvPicPr>
        <p:blipFill>
          <a:blip r:embed="rId4" cstate="print"/>
          <a:srcRect/>
          <a:stretch>
            <a:fillRect/>
          </a:stretch>
        </p:blipFill>
        <p:spPr bwMode="auto">
          <a:xfrm>
            <a:off x="336492" y="252369"/>
            <a:ext cx="620721" cy="611022"/>
          </a:xfrm>
          <a:prstGeom prst="rect">
            <a:avLst/>
          </a:prstGeom>
          <a:noFill/>
          <a:ln w="9525">
            <a:noFill/>
            <a:miter lim="800000"/>
            <a:headEnd/>
            <a:tailEnd/>
          </a:ln>
          <a:effectLst/>
        </p:spPr>
      </p:pic>
      <p:sp>
        <p:nvSpPr>
          <p:cNvPr id="2" name="Rectangle 1"/>
          <p:cNvSpPr/>
          <p:nvPr/>
        </p:nvSpPr>
        <p:spPr>
          <a:xfrm>
            <a:off x="3383868" y="4679848"/>
            <a:ext cx="2392222" cy="369332"/>
          </a:xfrm>
          <a:prstGeom prst="rect">
            <a:avLst/>
          </a:prstGeom>
        </p:spPr>
        <p:txBody>
          <a:bodyPr wrap="none">
            <a:spAutoFit/>
          </a:bodyPr>
          <a:lstStyle/>
          <a:p>
            <a:r>
              <a:rPr lang="it-IT" cap="small" dirty="0" smtClean="0">
                <a:effectLst>
                  <a:outerShdw blurRad="38100" dist="38100" dir="2700000" algn="tl">
                    <a:srgbClr val="000000">
                      <a:alpha val="43137"/>
                    </a:srgbClr>
                  </a:outerShdw>
                </a:effectLst>
              </a:rPr>
              <a:t>Grazie per l'attenzione</a:t>
            </a:r>
            <a:endParaRPr lang="it-IT" dirty="0">
              <a:effectLst>
                <a:outerShdw blurRad="38100" dist="38100" dir="2700000" algn="tl">
                  <a:srgbClr val="000000">
                    <a:alpha val="43137"/>
                  </a:srgbClr>
                </a:outerShdw>
              </a:effectLst>
            </a:endParaRPr>
          </a:p>
        </p:txBody>
      </p:sp>
      <p:sp>
        <p:nvSpPr>
          <p:cNvPr id="3" name="Title 2"/>
          <p:cNvSpPr>
            <a:spLocks noGrp="1"/>
          </p:cNvSpPr>
          <p:nvPr>
            <p:ph type="title" idx="4294967295"/>
          </p:nvPr>
        </p:nvSpPr>
        <p:spPr>
          <a:xfrm>
            <a:off x="1547664" y="-1035496"/>
            <a:ext cx="8229600" cy="1143000"/>
          </a:xfrm>
        </p:spPr>
        <p:txBody>
          <a:bodyPr/>
          <a:lstStyle/>
          <a:p>
            <a:r>
              <a:rPr lang="en-US" dirty="0" smtClean="0"/>
              <a:t>Credits</a:t>
            </a:r>
            <a:endParaRPr lang="en-US" dirty="0"/>
          </a:p>
        </p:txBody>
      </p:sp>
      <p:sp>
        <p:nvSpPr>
          <p:cNvPr id="4" name="Footer Placeholder 3"/>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334284605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2087724" y="-99392"/>
            <a:ext cx="6012668" cy="1362452"/>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Upload e valutazione degli </a:t>
            </a:r>
            <a:r>
              <a:rPr kumimoji="0" lang="it-IT" sz="4600" b="1" i="0" u="none" strike="noStrike" kern="1200" cap="small" spc="0" normalizeH="0" noProof="0" dirty="0" err="1"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artifact</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sp>
        <p:nvSpPr>
          <p:cNvPr id="3" name="TextBox 2"/>
          <p:cNvSpPr txBox="1"/>
          <p:nvPr/>
        </p:nvSpPr>
        <p:spPr>
          <a:xfrm>
            <a:off x="143508" y="1556792"/>
            <a:ext cx="4140460" cy="369332"/>
          </a:xfrm>
          <a:prstGeom prst="rect">
            <a:avLst/>
          </a:prstGeom>
          <a:noFill/>
        </p:spPr>
        <p:txBody>
          <a:bodyPr wrap="square" rtlCol="0">
            <a:spAutoFit/>
          </a:bodyPr>
          <a:lstStyle/>
          <a:p>
            <a:pPr algn="ctr"/>
            <a:r>
              <a:rPr lang="en-US" b="1" dirty="0" smtClean="0">
                <a:latin typeface="Corbel"/>
                <a:cs typeface="Corbel"/>
              </a:rPr>
              <a:t>Student uploads</a:t>
            </a:r>
            <a:endParaRPr lang="en-US" b="1" dirty="0">
              <a:latin typeface="Corbel"/>
              <a:cs typeface="Corbel"/>
            </a:endParaRPr>
          </a:p>
        </p:txBody>
      </p:sp>
      <p:sp>
        <p:nvSpPr>
          <p:cNvPr id="11" name="TextBox 10"/>
          <p:cNvSpPr txBox="1"/>
          <p:nvPr/>
        </p:nvSpPr>
        <p:spPr>
          <a:xfrm>
            <a:off x="4427984" y="1592796"/>
            <a:ext cx="4716016" cy="369332"/>
          </a:xfrm>
          <a:prstGeom prst="rect">
            <a:avLst/>
          </a:prstGeom>
          <a:noFill/>
        </p:spPr>
        <p:txBody>
          <a:bodyPr wrap="square" rtlCol="0">
            <a:spAutoFit/>
          </a:bodyPr>
          <a:lstStyle/>
          <a:p>
            <a:pPr algn="ctr"/>
            <a:r>
              <a:rPr lang="en-US" b="1" dirty="0" smtClean="0">
                <a:latin typeface="Corbel"/>
                <a:cs typeface="Corbel"/>
              </a:rPr>
              <a:t>Professor marks</a:t>
            </a:r>
            <a:endParaRPr lang="en-US" b="1" dirty="0">
              <a:latin typeface="Corbel"/>
              <a:cs typeface="Corbel"/>
            </a:endParaRPr>
          </a:p>
        </p:txBody>
      </p:sp>
      <p:pic>
        <p:nvPicPr>
          <p:cNvPr id="2" name="Picture 1"/>
          <p:cNvPicPr>
            <a:picLocks noChangeAspect="1"/>
          </p:cNvPicPr>
          <p:nvPr/>
        </p:nvPicPr>
        <p:blipFill rotWithShape="1">
          <a:blip r:embed="rId4"/>
          <a:srcRect t="60123"/>
          <a:stretch/>
        </p:blipFill>
        <p:spPr>
          <a:xfrm>
            <a:off x="4500500" y="2528900"/>
            <a:ext cx="4572000" cy="2734733"/>
          </a:xfrm>
          <a:prstGeom prst="rect">
            <a:avLst/>
          </a:prstGeom>
        </p:spPr>
      </p:pic>
      <p:pic>
        <p:nvPicPr>
          <p:cNvPr id="13" name="Picture 12"/>
          <p:cNvPicPr>
            <a:picLocks noChangeAspect="1"/>
          </p:cNvPicPr>
          <p:nvPr/>
        </p:nvPicPr>
        <p:blipFill rotWithShape="1">
          <a:blip r:embed="rId4"/>
          <a:srcRect t="-488" b="40240"/>
          <a:stretch/>
        </p:blipFill>
        <p:spPr>
          <a:xfrm>
            <a:off x="324036" y="1880828"/>
            <a:ext cx="4356484" cy="3936970"/>
          </a:xfrm>
          <a:prstGeom prst="rect">
            <a:avLst/>
          </a:prstGeom>
        </p:spPr>
      </p:pic>
      <p:cxnSp>
        <p:nvCxnSpPr>
          <p:cNvPr id="8" name="Connettore 1 115"/>
          <p:cNvCxnSpPr/>
          <p:nvPr/>
        </p:nvCxnSpPr>
        <p:spPr>
          <a:xfrm>
            <a:off x="4609813" y="1751632"/>
            <a:ext cx="0" cy="4017628"/>
          </a:xfrm>
          <a:prstGeom prst="line">
            <a:avLst/>
          </a:prstGeom>
          <a:ln w="6350" cap="sq" cmpd="sng">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idx="4294967295"/>
          </p:nvPr>
        </p:nvSpPr>
        <p:spPr>
          <a:xfrm>
            <a:off x="647564" y="-1035496"/>
            <a:ext cx="8229600" cy="1143000"/>
          </a:xfrm>
        </p:spPr>
        <p:txBody>
          <a:bodyPr/>
          <a:lstStyle/>
          <a:p>
            <a:r>
              <a:rPr lang="en-US" dirty="0" smtClean="0"/>
              <a:t>Upload Mark Artifact [SALTA]</a:t>
            </a:r>
            <a:endParaRPr lang="en-US" dirty="0"/>
          </a:p>
        </p:txBody>
      </p:sp>
      <p:sp>
        <p:nvSpPr>
          <p:cNvPr id="14" name="Footer Placeholder 13"/>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35224972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Disaccoppiamento</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2" name="Picture 1"/>
          <p:cNvPicPr>
            <a:picLocks noChangeAspect="1"/>
          </p:cNvPicPr>
          <p:nvPr/>
        </p:nvPicPr>
        <p:blipFill>
          <a:blip r:embed="rId3"/>
          <a:stretch>
            <a:fillRect/>
          </a:stretch>
        </p:blipFill>
        <p:spPr>
          <a:xfrm>
            <a:off x="2015716" y="1736812"/>
            <a:ext cx="4961086" cy="3852428"/>
          </a:xfrm>
          <a:prstGeom prst="rect">
            <a:avLst/>
          </a:prstGeom>
        </p:spPr>
      </p:pic>
      <p:pic>
        <p:nvPicPr>
          <p:cNvPr id="8" name="Picture 1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0" y="0"/>
            <a:ext cx="9201150" cy="1800225"/>
          </a:xfrm>
          <a:prstGeom prst="rect">
            <a:avLst/>
          </a:prstGeom>
          <a:noFill/>
          <a:ln w="9525">
            <a:noFill/>
            <a:miter lim="800000"/>
            <a:headEnd/>
            <a:tailEnd/>
          </a:ln>
          <a:effectLst/>
        </p:spPr>
      </p:pic>
      <p:sp>
        <p:nvSpPr>
          <p:cNvPr id="3" name="Title 2"/>
          <p:cNvSpPr>
            <a:spLocks noGrp="1"/>
          </p:cNvSpPr>
          <p:nvPr>
            <p:ph type="title" idx="4294967295"/>
          </p:nvPr>
        </p:nvSpPr>
        <p:spPr>
          <a:xfrm>
            <a:off x="906128" y="-1143000"/>
            <a:ext cx="8229600" cy="1143000"/>
          </a:xfrm>
        </p:spPr>
        <p:txBody>
          <a:bodyPr/>
          <a:lstStyle/>
          <a:p>
            <a:r>
              <a:rPr lang="en-US" dirty="0" smtClean="0"/>
              <a:t>DAO [SALTA]</a:t>
            </a:r>
            <a:endParaRPr lang="en-US" dirty="0"/>
          </a:p>
        </p:txBody>
      </p:sp>
      <p:sp>
        <p:nvSpPr>
          <p:cNvPr id="4" name="Footer Placeholder 3"/>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324874699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1907704" y="-2304"/>
            <a:ext cx="6984268" cy="1343072"/>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it-IT" sz="4600" b="1" cap="small"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latin typeface="Corbel"/>
                <a:ea typeface="DejaVu Sans" pitchFamily="34" charset="2"/>
                <a:cs typeface="Corbel"/>
              </a:rPr>
              <a:t>Espandibile su altre piattaforme</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4149080"/>
            <a:ext cx="1224136" cy="194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3095836" y="4185084"/>
            <a:ext cx="1332148" cy="1953524"/>
            <a:chOff x="3894762" y="3997837"/>
            <a:chExt cx="1066446" cy="1563886"/>
          </a:xfrm>
        </p:grpSpPr>
        <p:pic>
          <p:nvPicPr>
            <p:cNvPr id="2059" name="Picture 11" descr="http://smoothhd.code-shop.com/files/apple_iphone_log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94762" y="3997837"/>
              <a:ext cx="1066446" cy="1204052"/>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http://fourclouds.com/images/ios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59809" y="5265204"/>
              <a:ext cx="728215" cy="296519"/>
            </a:xfrm>
            <a:prstGeom prst="rect">
              <a:avLst/>
            </a:prstGeom>
            <a:noFill/>
            <a:extLst>
              <a:ext uri="{909E8E84-426E-40dd-AFC4-6F175D3DCCD1}">
                <a14:hiddenFill xmlns:a14="http://schemas.microsoft.com/office/drawing/2010/main">
                  <a:solidFill>
                    <a:srgbClr val="FFFFFF"/>
                  </a:solidFill>
                </a14:hiddenFill>
              </a:ext>
            </a:extLst>
          </p:spPr>
        </p:pic>
      </p:grpSp>
      <p:pic>
        <p:nvPicPr>
          <p:cNvPr id="2062" name="Picture 1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60032" y="4077072"/>
            <a:ext cx="1711614" cy="1680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6660232" y="4301879"/>
            <a:ext cx="1328224" cy="1683405"/>
            <a:chOff x="2107688" y="2160676"/>
            <a:chExt cx="1328224" cy="1683405"/>
          </a:xfrm>
        </p:grpSpPr>
        <p:pic>
          <p:nvPicPr>
            <p:cNvPr id="2056" name="Picture 8" descr="http://news.blogsdna.com/wp-content/uploads/2011/03/android-logo-whit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38246" y="3176972"/>
              <a:ext cx="667109" cy="667109"/>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07688" y="2160676"/>
              <a:ext cx="1328224" cy="109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Left Brace 1"/>
          <p:cNvSpPr/>
          <p:nvPr/>
        </p:nvSpPr>
        <p:spPr>
          <a:xfrm rot="5400000">
            <a:off x="4481990" y="314654"/>
            <a:ext cx="432048" cy="6948772"/>
          </a:xfrm>
          <a:prstGeom prst="leftBrace">
            <a:avLst>
              <a:gd name="adj1" fmla="val 75941"/>
              <a:gd name="adj2" fmla="val 50000"/>
            </a:avLst>
          </a:prstGeom>
          <a:ln w="76200" cmpd="sng">
            <a:solidFill>
              <a:srgbClr val="C8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5" name="Picture 4"/>
          <p:cNvPicPr>
            <a:picLocks noChangeAspect="1"/>
          </p:cNvPicPr>
          <p:nvPr/>
        </p:nvPicPr>
        <p:blipFill>
          <a:blip r:embed="rId10"/>
          <a:stretch>
            <a:fillRect/>
          </a:stretch>
        </p:blipFill>
        <p:spPr>
          <a:xfrm>
            <a:off x="3671900" y="1552229"/>
            <a:ext cx="2016224" cy="1660747"/>
          </a:xfrm>
          <a:prstGeom prst="rect">
            <a:avLst/>
          </a:prstGeom>
        </p:spPr>
      </p:pic>
      <p:sp>
        <p:nvSpPr>
          <p:cNvPr id="9" name="TextBox 8"/>
          <p:cNvSpPr txBox="1"/>
          <p:nvPr/>
        </p:nvSpPr>
        <p:spPr>
          <a:xfrm>
            <a:off x="4319972" y="3229235"/>
            <a:ext cx="936104" cy="307777"/>
          </a:xfrm>
          <a:prstGeom prst="rect">
            <a:avLst/>
          </a:prstGeom>
          <a:noFill/>
        </p:spPr>
        <p:txBody>
          <a:bodyPr wrap="square" rtlCol="0">
            <a:spAutoFit/>
          </a:bodyPr>
          <a:lstStyle/>
          <a:p>
            <a:r>
              <a:rPr lang="en-US" sz="1400" b="1" dirty="0">
                <a:latin typeface="Corbel"/>
                <a:cs typeface="Corbel"/>
              </a:rPr>
              <a:t>v</a:t>
            </a:r>
            <a:r>
              <a:rPr lang="en-US" sz="1400" b="1" dirty="0" smtClean="0">
                <a:latin typeface="Corbel"/>
                <a:cs typeface="Corbel"/>
              </a:rPr>
              <a:t>ia RMI</a:t>
            </a:r>
            <a:endParaRPr lang="en-US" sz="1400" b="1" dirty="0">
              <a:latin typeface="Corbel"/>
              <a:cs typeface="Corbel"/>
            </a:endParaRPr>
          </a:p>
        </p:txBody>
      </p:sp>
      <p:sp>
        <p:nvSpPr>
          <p:cNvPr id="11" name="Title 10"/>
          <p:cNvSpPr>
            <a:spLocks noGrp="1"/>
          </p:cNvSpPr>
          <p:nvPr>
            <p:ph type="title" idx="4294967295"/>
          </p:nvPr>
        </p:nvSpPr>
        <p:spPr>
          <a:xfrm>
            <a:off x="503548" y="-963488"/>
            <a:ext cx="8229600" cy="1143000"/>
          </a:xfrm>
        </p:spPr>
        <p:txBody>
          <a:bodyPr/>
          <a:lstStyle/>
          <a:p>
            <a:r>
              <a:rPr lang="en-US" dirty="0" err="1" smtClean="0"/>
              <a:t>Diversi</a:t>
            </a:r>
            <a:r>
              <a:rPr lang="en-US" dirty="0" smtClean="0"/>
              <a:t> Client[SALTA]</a:t>
            </a:r>
            <a:endParaRPr lang="en-US" dirty="0"/>
          </a:p>
        </p:txBody>
      </p:sp>
      <p:sp>
        <p:nvSpPr>
          <p:cNvPr id="12" name="Footer Placeholder 11"/>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2254836299"/>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8"/>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201150" cy="1638300"/>
          </a:xfrm>
          <a:prstGeom prst="rect">
            <a:avLst/>
          </a:prstGeom>
          <a:noFill/>
          <a:ln w="9525">
            <a:noFill/>
            <a:miter lim="800000"/>
            <a:headEnd/>
            <a:tailEnd/>
          </a:ln>
          <a:effectLst/>
        </p:spPr>
      </p:pic>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Funzionamento</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1800" y="1952836"/>
            <a:ext cx="4078892" cy="3640506"/>
          </a:xfrm>
          <a:prstGeom prst="rect">
            <a:avLst/>
          </a:prstGeom>
        </p:spPr>
      </p:pic>
      <p:sp>
        <p:nvSpPr>
          <p:cNvPr id="3" name="Title 2"/>
          <p:cNvSpPr>
            <a:spLocks noGrp="1"/>
          </p:cNvSpPr>
          <p:nvPr>
            <p:ph type="title" idx="4294967295"/>
          </p:nvPr>
        </p:nvSpPr>
        <p:spPr>
          <a:xfrm>
            <a:off x="611560" y="-1143000"/>
            <a:ext cx="8229600" cy="1143000"/>
          </a:xfrm>
        </p:spPr>
        <p:txBody>
          <a:bodyPr/>
          <a:lstStyle/>
          <a:p>
            <a:r>
              <a:rPr lang="en-US" dirty="0" smtClean="0"/>
              <a:t>[A]</a:t>
            </a:r>
            <a:r>
              <a:rPr lang="en-US" dirty="0" err="1" smtClean="0"/>
              <a:t>Funzionamento</a:t>
            </a:r>
            <a:endParaRPr lang="en-US" dirty="0"/>
          </a:p>
        </p:txBody>
      </p:sp>
      <p:sp>
        <p:nvSpPr>
          <p:cNvPr id="5" name="Footer Placeholder 4"/>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98955095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Studente</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sp>
        <p:nvSpPr>
          <p:cNvPr id="2" name="Rectangle 1"/>
          <p:cNvSpPr/>
          <p:nvPr/>
        </p:nvSpPr>
        <p:spPr>
          <a:xfrm>
            <a:off x="4556909" y="1772816"/>
            <a:ext cx="4572000" cy="246221"/>
          </a:xfrm>
          <a:prstGeom prst="rect">
            <a:avLst/>
          </a:prstGeom>
        </p:spPr>
        <p:txBody>
          <a:bodyPr>
            <a:spAutoFit/>
          </a:bodyPr>
          <a:lstStyle/>
          <a:p>
            <a:r>
              <a:rPr lang="en-US" sz="1000" dirty="0" smtClean="0"/>
              <a:t>Scenario</a:t>
            </a:r>
            <a:endParaRPr lang="en-US" sz="1000" dirty="0"/>
          </a:p>
        </p:txBody>
      </p:sp>
      <p:pic>
        <p:nvPicPr>
          <p:cNvPr id="7"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182100" cy="1619250"/>
          </a:xfrm>
          <a:prstGeom prst="rect">
            <a:avLst/>
          </a:prstGeom>
          <a:noFill/>
          <a:ln w="9525">
            <a:noFill/>
            <a:miter lim="800000"/>
            <a:headEnd/>
            <a:tailEnd/>
          </a:ln>
          <a:effectLst/>
        </p:spPr>
      </p:pic>
      <p:pic>
        <p:nvPicPr>
          <p:cNvPr id="4" name="Picture 3"/>
          <p:cNvPicPr>
            <a:picLocks noChangeAspect="1"/>
          </p:cNvPicPr>
          <p:nvPr/>
        </p:nvPicPr>
        <p:blipFill>
          <a:blip r:embed="rId4"/>
          <a:stretch>
            <a:fillRect/>
          </a:stretch>
        </p:blipFill>
        <p:spPr>
          <a:xfrm>
            <a:off x="179512" y="1628800"/>
            <a:ext cx="8748464" cy="4041918"/>
          </a:xfrm>
          <a:prstGeom prst="rect">
            <a:avLst/>
          </a:prstGeom>
        </p:spPr>
      </p:pic>
      <p:sp>
        <p:nvSpPr>
          <p:cNvPr id="6" name="Title 5"/>
          <p:cNvSpPr>
            <a:spLocks noGrp="1"/>
          </p:cNvSpPr>
          <p:nvPr>
            <p:ph type="title" idx="4294967295"/>
          </p:nvPr>
        </p:nvSpPr>
        <p:spPr>
          <a:xfrm>
            <a:off x="719572" y="-1151148"/>
            <a:ext cx="8229600" cy="1143000"/>
          </a:xfrm>
        </p:spPr>
        <p:txBody>
          <a:bodyPr/>
          <a:lstStyle/>
          <a:p>
            <a:r>
              <a:rPr lang="en-US" dirty="0" smtClean="0"/>
              <a:t>[A]</a:t>
            </a:r>
            <a:r>
              <a:rPr lang="en-US" dirty="0" err="1" smtClean="0"/>
              <a:t>Studente</a:t>
            </a:r>
            <a:r>
              <a:rPr lang="en-US" baseline="0" dirty="0" smtClean="0"/>
              <a:t> Use Case</a:t>
            </a:r>
            <a:endParaRPr lang="en-US" dirty="0"/>
          </a:p>
        </p:txBody>
      </p:sp>
      <p:sp>
        <p:nvSpPr>
          <p:cNvPr id="11" name="Footer Placeholder 10"/>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422106431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9182100" cy="1619250"/>
          </a:xfrm>
          <a:prstGeom prst="rect">
            <a:avLst/>
          </a:prstGeom>
          <a:noFill/>
          <a:ln w="9525">
            <a:noFill/>
            <a:miter lim="800000"/>
            <a:headEnd/>
            <a:tailEnd/>
          </a:ln>
          <a:effectLst/>
        </p:spPr>
      </p:pic>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Professore</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sp>
        <p:nvSpPr>
          <p:cNvPr id="2" name="Rectangle 1"/>
          <p:cNvSpPr/>
          <p:nvPr/>
        </p:nvSpPr>
        <p:spPr>
          <a:xfrm>
            <a:off x="4556909" y="1772816"/>
            <a:ext cx="4572000" cy="246221"/>
          </a:xfrm>
          <a:prstGeom prst="rect">
            <a:avLst/>
          </a:prstGeom>
        </p:spPr>
        <p:txBody>
          <a:bodyPr>
            <a:spAutoFit/>
          </a:bodyPr>
          <a:lstStyle/>
          <a:p>
            <a:r>
              <a:rPr lang="en-US" sz="1000" dirty="0" smtClean="0"/>
              <a:t>Scenario</a:t>
            </a:r>
            <a:endParaRPr lang="en-US" sz="1000" dirty="0"/>
          </a:p>
        </p:txBody>
      </p:sp>
      <p:pic>
        <p:nvPicPr>
          <p:cNvPr id="3" name="Picture 2"/>
          <p:cNvPicPr>
            <a:picLocks noChangeAspect="1"/>
          </p:cNvPicPr>
          <p:nvPr/>
        </p:nvPicPr>
        <p:blipFill>
          <a:blip r:embed="rId4"/>
          <a:stretch>
            <a:fillRect/>
          </a:stretch>
        </p:blipFill>
        <p:spPr>
          <a:xfrm>
            <a:off x="2087724" y="1412776"/>
            <a:ext cx="5400600" cy="4812666"/>
          </a:xfrm>
          <a:prstGeom prst="rect">
            <a:avLst/>
          </a:prstGeom>
        </p:spPr>
      </p:pic>
      <p:sp>
        <p:nvSpPr>
          <p:cNvPr id="4" name="Title 3"/>
          <p:cNvSpPr>
            <a:spLocks noGrp="1"/>
          </p:cNvSpPr>
          <p:nvPr>
            <p:ph type="title" idx="4294967295"/>
          </p:nvPr>
        </p:nvSpPr>
        <p:spPr>
          <a:xfrm>
            <a:off x="921296" y="-927484"/>
            <a:ext cx="8229600" cy="1143000"/>
          </a:xfrm>
        </p:spPr>
        <p:txBody>
          <a:bodyPr/>
          <a:lstStyle/>
          <a:p>
            <a:r>
              <a:rPr lang="en-US" dirty="0" smtClean="0"/>
              <a:t>[A]</a:t>
            </a:r>
            <a:r>
              <a:rPr lang="en-US" dirty="0" err="1" smtClean="0"/>
              <a:t>Professore</a:t>
            </a:r>
            <a:r>
              <a:rPr lang="en-US" dirty="0" smtClean="0"/>
              <a:t> Use Case</a:t>
            </a:r>
            <a:endParaRPr lang="en-US" dirty="0"/>
          </a:p>
        </p:txBody>
      </p:sp>
      <p:sp>
        <p:nvSpPr>
          <p:cNvPr id="5" name="Footer Placeholder 4"/>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113042159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Amministratore</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4" name="Picture 3"/>
          <p:cNvPicPr>
            <a:picLocks noChangeAspect="1"/>
          </p:cNvPicPr>
          <p:nvPr/>
        </p:nvPicPr>
        <p:blipFill>
          <a:blip r:embed="rId3"/>
          <a:stretch>
            <a:fillRect/>
          </a:stretch>
        </p:blipFill>
        <p:spPr>
          <a:xfrm>
            <a:off x="1295636" y="1556792"/>
            <a:ext cx="6840760" cy="4492960"/>
          </a:xfrm>
          <a:prstGeom prst="rect">
            <a:avLst/>
          </a:prstGeom>
        </p:spPr>
      </p:pic>
      <p:pic>
        <p:nvPicPr>
          <p:cNvPr id="6" name="Picture 9"/>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0" y="0"/>
            <a:ext cx="9182100" cy="1619250"/>
          </a:xfrm>
          <a:prstGeom prst="rect">
            <a:avLst/>
          </a:prstGeom>
          <a:noFill/>
          <a:ln w="9525">
            <a:noFill/>
            <a:miter lim="800000"/>
            <a:headEnd/>
            <a:tailEnd/>
          </a:ln>
          <a:effectLst/>
        </p:spPr>
      </p:pic>
      <p:sp>
        <p:nvSpPr>
          <p:cNvPr id="2" name="Title 1"/>
          <p:cNvSpPr>
            <a:spLocks noGrp="1"/>
          </p:cNvSpPr>
          <p:nvPr>
            <p:ph type="title" idx="4294967295"/>
          </p:nvPr>
        </p:nvSpPr>
        <p:spPr>
          <a:xfrm>
            <a:off x="1295636" y="-1136352"/>
            <a:ext cx="8229600" cy="1143000"/>
          </a:xfrm>
        </p:spPr>
        <p:txBody>
          <a:bodyPr/>
          <a:lstStyle/>
          <a:p>
            <a:r>
              <a:rPr lang="en-US" dirty="0" smtClean="0"/>
              <a:t>[A]</a:t>
            </a:r>
            <a:r>
              <a:rPr lang="en-US" dirty="0" err="1" smtClean="0"/>
              <a:t>Amminstratore</a:t>
            </a:r>
            <a:r>
              <a:rPr lang="en-US" dirty="0" smtClean="0"/>
              <a:t> Use Case</a:t>
            </a:r>
            <a:endParaRPr lang="en-US" dirty="0"/>
          </a:p>
        </p:txBody>
      </p:sp>
      <p:sp>
        <p:nvSpPr>
          <p:cNvPr id="3" name="Footer Placeholder 2"/>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411831180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Valore Aggiunto</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11"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8" y="8620"/>
            <a:ext cx="9201150" cy="1638300"/>
          </a:xfrm>
          <a:prstGeom prst="rect">
            <a:avLst/>
          </a:prstGeom>
          <a:noFill/>
          <a:ln w="9525">
            <a:noFill/>
            <a:miter lim="800000"/>
            <a:headEnd/>
            <a:tailEnd/>
          </a:ln>
          <a:effectLst/>
        </p:spPr>
      </p:pic>
      <p:pic>
        <p:nvPicPr>
          <p:cNvPr id="14" name="Picture 9"/>
          <p:cNvPicPr>
            <a:picLocks noChangeAspect="1" noChangeArrowheads="1"/>
          </p:cNvPicPr>
          <p:nvPr/>
        </p:nvPicPr>
        <p:blipFill>
          <a:blip r:embed="rId4" cstate="print"/>
          <a:srcRect/>
          <a:stretch>
            <a:fillRect/>
          </a:stretch>
        </p:blipFill>
        <p:spPr bwMode="auto">
          <a:xfrm rot="5400000">
            <a:off x="570797" y="1813579"/>
            <a:ext cx="3501906" cy="3852428"/>
          </a:xfrm>
          <a:prstGeom prst="rect">
            <a:avLst/>
          </a:prstGeom>
          <a:noFill/>
          <a:ln w="9525">
            <a:noFill/>
            <a:miter lim="800000"/>
            <a:headEnd/>
            <a:tailEnd/>
          </a:ln>
          <a:effectLst/>
        </p:spPr>
      </p:pic>
      <p:sp>
        <p:nvSpPr>
          <p:cNvPr id="5" name="Hexagon 4"/>
          <p:cNvSpPr/>
          <p:nvPr/>
        </p:nvSpPr>
        <p:spPr>
          <a:xfrm>
            <a:off x="5508104" y="2528900"/>
            <a:ext cx="1404156" cy="1296144"/>
          </a:xfrm>
          <a:prstGeom prst="hex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00" b="1" dirty="0" err="1" smtClean="0">
                <a:latin typeface="Corbel"/>
                <a:cs typeface="Corbel"/>
              </a:rPr>
              <a:t>Espandibilit</a:t>
            </a:r>
            <a:r>
              <a:rPr lang="en-US" sz="1000" b="1" dirty="0" err="1" smtClean="0">
                <a:latin typeface="Corbel"/>
                <a:cs typeface="Corbel"/>
              </a:rPr>
              <a:t>á</a:t>
            </a:r>
            <a:endParaRPr lang="en-US" sz="1000" b="1" dirty="0">
              <a:latin typeface="Corbel"/>
              <a:cs typeface="Corbel"/>
            </a:endParaRPr>
          </a:p>
        </p:txBody>
      </p:sp>
      <p:sp>
        <p:nvSpPr>
          <p:cNvPr id="17" name="Hexagon 16"/>
          <p:cNvSpPr/>
          <p:nvPr/>
        </p:nvSpPr>
        <p:spPr>
          <a:xfrm>
            <a:off x="6660232" y="3212976"/>
            <a:ext cx="1404156" cy="1296144"/>
          </a:xfrm>
          <a:prstGeom prst="hexagon">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err="1" smtClean="0">
                <a:solidFill>
                  <a:schemeClr val="tx1"/>
                </a:solidFill>
                <a:latin typeface="Corbel"/>
                <a:cs typeface="Corbel"/>
              </a:rPr>
              <a:t>Facilit</a:t>
            </a:r>
            <a:r>
              <a:rPr lang="en-US" sz="1000" b="1" dirty="0" err="1" smtClean="0">
                <a:solidFill>
                  <a:schemeClr val="tx1"/>
                </a:solidFill>
                <a:latin typeface="Corbel"/>
                <a:cs typeface="Corbel"/>
              </a:rPr>
              <a:t>á</a:t>
            </a:r>
            <a:r>
              <a:rPr lang="en-US" sz="1000" b="1" dirty="0" smtClean="0">
                <a:solidFill>
                  <a:schemeClr val="tx1"/>
                </a:solidFill>
                <a:latin typeface="Corbel"/>
                <a:cs typeface="Corbel"/>
              </a:rPr>
              <a:t> </a:t>
            </a:r>
            <a:r>
              <a:rPr lang="en-US" sz="1000" b="1" dirty="0" err="1" smtClean="0">
                <a:solidFill>
                  <a:schemeClr val="tx1"/>
                </a:solidFill>
                <a:latin typeface="Corbel"/>
                <a:cs typeface="Corbel"/>
              </a:rPr>
              <a:t>d’utilizzo</a:t>
            </a:r>
            <a:endParaRPr lang="en-US" sz="1000" b="1" dirty="0">
              <a:solidFill>
                <a:schemeClr val="tx1"/>
              </a:solidFill>
              <a:latin typeface="Corbel"/>
              <a:cs typeface="Corbel"/>
            </a:endParaRPr>
          </a:p>
        </p:txBody>
      </p:sp>
      <p:sp>
        <p:nvSpPr>
          <p:cNvPr id="18" name="Hexagon 17"/>
          <p:cNvSpPr/>
          <p:nvPr/>
        </p:nvSpPr>
        <p:spPr>
          <a:xfrm>
            <a:off x="5508104" y="3897052"/>
            <a:ext cx="1404156" cy="1296144"/>
          </a:xfrm>
          <a:prstGeom prst="hex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err="1" smtClean="0">
                <a:latin typeface="Corbel"/>
                <a:cs typeface="Corbel"/>
              </a:rPr>
              <a:t>Flessibilit</a:t>
            </a:r>
            <a:r>
              <a:rPr lang="en-US" sz="1000" b="1" dirty="0" err="1" smtClean="0">
                <a:latin typeface="Corbel"/>
                <a:cs typeface="Corbel"/>
              </a:rPr>
              <a:t>á</a:t>
            </a:r>
            <a:endParaRPr lang="en-US" sz="1000" b="1" dirty="0">
              <a:latin typeface="Corbel"/>
              <a:cs typeface="Corbel"/>
            </a:endParaRPr>
          </a:p>
        </p:txBody>
      </p:sp>
      <p:sp>
        <p:nvSpPr>
          <p:cNvPr id="19" name="Hexagon 18"/>
          <p:cNvSpPr/>
          <p:nvPr/>
        </p:nvSpPr>
        <p:spPr>
          <a:xfrm>
            <a:off x="6660232" y="1844824"/>
            <a:ext cx="1404156" cy="1296144"/>
          </a:xfrm>
          <a:prstGeom prst="hexagon">
            <a:avLst/>
          </a:prstGeom>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latin typeface="Corbel"/>
              <a:cs typeface="Corbel"/>
            </a:endParaRPr>
          </a:p>
        </p:txBody>
      </p:sp>
      <p:sp>
        <p:nvSpPr>
          <p:cNvPr id="20" name="Hexagon 19"/>
          <p:cNvSpPr/>
          <p:nvPr/>
        </p:nvSpPr>
        <p:spPr>
          <a:xfrm>
            <a:off x="4355976" y="3212976"/>
            <a:ext cx="1404156" cy="1296144"/>
          </a:xfrm>
          <a:prstGeom prst="hexagon">
            <a:avLst/>
          </a:prstGeom>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latin typeface="Corbel"/>
              <a:cs typeface="Corbel"/>
            </a:endParaRPr>
          </a:p>
        </p:txBody>
      </p:sp>
      <p:sp>
        <p:nvSpPr>
          <p:cNvPr id="21" name="Hexagon 20"/>
          <p:cNvSpPr/>
          <p:nvPr/>
        </p:nvSpPr>
        <p:spPr>
          <a:xfrm>
            <a:off x="6660232" y="4581128"/>
            <a:ext cx="1404156" cy="1296144"/>
          </a:xfrm>
          <a:prstGeom prst="hexagon">
            <a:avLst/>
          </a:prstGeom>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a:latin typeface="Corbel"/>
              <a:cs typeface="Corbel"/>
            </a:endParaRPr>
          </a:p>
        </p:txBody>
      </p:sp>
      <p:sp>
        <p:nvSpPr>
          <p:cNvPr id="6" name="Title 5"/>
          <p:cNvSpPr>
            <a:spLocks noGrp="1"/>
          </p:cNvSpPr>
          <p:nvPr>
            <p:ph type="title" idx="4294967295"/>
          </p:nvPr>
        </p:nvSpPr>
        <p:spPr>
          <a:xfrm>
            <a:off x="927956" y="-999492"/>
            <a:ext cx="8229600" cy="1143000"/>
          </a:xfrm>
        </p:spPr>
        <p:txBody>
          <a:bodyPr/>
          <a:lstStyle/>
          <a:p>
            <a:r>
              <a:rPr lang="en-US" dirty="0" smtClean="0"/>
              <a:t>[R]</a:t>
            </a:r>
            <a:r>
              <a:rPr lang="en-US" dirty="0" err="1" smtClean="0"/>
              <a:t>Valore</a:t>
            </a:r>
            <a:r>
              <a:rPr lang="en-US" dirty="0" smtClean="0"/>
              <a:t> </a:t>
            </a:r>
            <a:r>
              <a:rPr lang="en-US" dirty="0" err="1" smtClean="0"/>
              <a:t>Aggiunto</a:t>
            </a:r>
            <a:endParaRPr lang="en-US" dirty="0"/>
          </a:p>
        </p:txBody>
      </p:sp>
      <p:sp>
        <p:nvSpPr>
          <p:cNvPr id="7" name="Footer Placeholder 6"/>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40899602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p:cNvSpPr txBox="1">
            <a:spLocks/>
          </p:cNvSpPr>
          <p:nvPr/>
        </p:nvSpPr>
        <p:spPr>
          <a:xfrm>
            <a:off x="1871700" y="285728"/>
            <a:ext cx="7056276" cy="714380"/>
          </a:xfrm>
          <a:prstGeom prst="rect">
            <a:avLst/>
          </a:prstGeom>
          <a:noFill/>
          <a:effectLst/>
        </p:spPr>
        <p:txBody>
          <a:bodyPr>
            <a:noAutofit/>
            <a:scene3d>
              <a:camera prst="orthographicFront"/>
              <a:lightRig rig="threePt" dir="t"/>
            </a:scene3d>
            <a:sp3d extrusionH="57150">
              <a:bevelT w="50800" h="38100" prst="riblet"/>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t-IT" sz="4600" b="1" i="0" u="none" strike="noStrike" kern="1200" cap="small" spc="0" normalizeH="0" noProof="0" dirty="0" smtClean="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rPr>
              <a:t>Valore Aggiunto</a:t>
            </a:r>
            <a:endParaRPr kumimoji="0" lang="it-IT" sz="4600" b="1" i="0" u="none" strike="noStrike" kern="1200" cap="small" spc="0" normalizeH="0" noProof="0" dirty="0">
              <a:ln w="17780" cmpd="sng">
                <a:noFill/>
                <a:prstDash val="solid"/>
                <a:miter lim="800000"/>
              </a:ln>
              <a:gradFill rotWithShape="1">
                <a:gsLst>
                  <a:gs pos="0">
                    <a:srgbClr val="131313"/>
                  </a:gs>
                  <a:gs pos="49000">
                    <a:schemeClr val="tx1"/>
                  </a:gs>
                </a:gsLst>
                <a:lin ang="5400000"/>
              </a:gradFill>
              <a:effectLst>
                <a:outerShdw blurRad="38100" dist="38100" dir="2700000" algn="tl">
                  <a:srgbClr val="000000">
                    <a:alpha val="43137"/>
                  </a:srgbClr>
                </a:outerShdw>
              </a:effectLst>
              <a:uLnTx/>
              <a:uFillTx/>
              <a:latin typeface="Corbel"/>
              <a:ea typeface="DejaVu Sans" pitchFamily="34" charset="2"/>
              <a:cs typeface="Corbel"/>
            </a:endParaRPr>
          </a:p>
        </p:txBody>
      </p:sp>
      <p:pic>
        <p:nvPicPr>
          <p:cNvPr id="11"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08" y="8620"/>
            <a:ext cx="9201150" cy="1638300"/>
          </a:xfrm>
          <a:prstGeom prst="rect">
            <a:avLst/>
          </a:prstGeom>
          <a:noFill/>
          <a:ln w="9525">
            <a:noFill/>
            <a:miter lim="800000"/>
            <a:headEnd/>
            <a:tailEnd/>
          </a:ln>
          <a:effec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591780" y="2442374"/>
            <a:ext cx="3837441" cy="3475598"/>
          </a:xfrm>
          <a:prstGeom prst="rect">
            <a:avLst/>
          </a:prstGeom>
          <a:noFill/>
          <a:ln w="9525">
            <a:noFill/>
            <a:miter lim="800000"/>
            <a:headEnd/>
            <a:tailEnd/>
          </a:ln>
          <a:effectLst/>
        </p:spPr>
      </p:pic>
      <p:sp>
        <p:nvSpPr>
          <p:cNvPr id="4" name="TextBox 3"/>
          <p:cNvSpPr txBox="1"/>
          <p:nvPr/>
        </p:nvSpPr>
        <p:spPr>
          <a:xfrm>
            <a:off x="6048164" y="2154342"/>
            <a:ext cx="2772308" cy="338554"/>
          </a:xfrm>
          <a:prstGeom prst="rect">
            <a:avLst/>
          </a:prstGeom>
          <a:noFill/>
        </p:spPr>
        <p:txBody>
          <a:bodyPr wrap="square" rtlCol="0">
            <a:spAutoFit/>
          </a:bodyPr>
          <a:lstStyle/>
          <a:p>
            <a:r>
              <a:rPr lang="en-US" sz="1600" b="1" dirty="0" err="1" smtClean="0">
                <a:latin typeface="Corbel"/>
                <a:cs typeface="Corbel"/>
              </a:rPr>
              <a:t>Classi</a:t>
            </a:r>
            <a:r>
              <a:rPr lang="en-US" sz="1600" b="1" dirty="0" smtClean="0">
                <a:latin typeface="Corbel"/>
                <a:cs typeface="Corbel"/>
              </a:rPr>
              <a:t> di </a:t>
            </a:r>
            <a:r>
              <a:rPr lang="en-US" sz="1600" b="1" dirty="0" err="1" smtClean="0">
                <a:latin typeface="Corbel"/>
                <a:cs typeface="Corbel"/>
              </a:rPr>
              <a:t>utenti</a:t>
            </a:r>
            <a:r>
              <a:rPr lang="en-US" sz="1600" b="1" dirty="0" smtClean="0">
                <a:latin typeface="Corbel"/>
                <a:cs typeface="Corbel"/>
              </a:rPr>
              <a:t> </a:t>
            </a:r>
            <a:r>
              <a:rPr lang="en-US" sz="1600" b="1" dirty="0" err="1" smtClean="0">
                <a:latin typeface="Corbel"/>
                <a:cs typeface="Corbel"/>
              </a:rPr>
              <a:t>espandibili</a:t>
            </a:r>
            <a:endParaRPr lang="en-US" sz="1600" b="1" dirty="0">
              <a:latin typeface="Corbel"/>
              <a:cs typeface="Corbel"/>
            </a:endParaRPr>
          </a:p>
        </p:txBody>
      </p:sp>
      <p:sp>
        <p:nvSpPr>
          <p:cNvPr id="9" name="TextBox 8"/>
          <p:cNvSpPr txBox="1"/>
          <p:nvPr/>
        </p:nvSpPr>
        <p:spPr>
          <a:xfrm>
            <a:off x="539552" y="2139824"/>
            <a:ext cx="3276364" cy="338554"/>
          </a:xfrm>
          <a:prstGeom prst="rect">
            <a:avLst/>
          </a:prstGeom>
          <a:noFill/>
        </p:spPr>
        <p:txBody>
          <a:bodyPr wrap="square" rtlCol="0">
            <a:spAutoFit/>
          </a:bodyPr>
          <a:lstStyle/>
          <a:p>
            <a:r>
              <a:rPr lang="en-US" sz="1600" b="1" dirty="0" err="1" smtClean="0">
                <a:latin typeface="Corbel"/>
                <a:cs typeface="Corbel"/>
              </a:rPr>
              <a:t>Flessibilit</a:t>
            </a:r>
            <a:r>
              <a:rPr lang="en-US" sz="1600" b="1" dirty="0" err="1" smtClean="0">
                <a:latin typeface="Corbel"/>
                <a:cs typeface="Corbel"/>
              </a:rPr>
              <a:t>á</a:t>
            </a:r>
            <a:r>
              <a:rPr lang="en-US" sz="1600" b="1" dirty="0" smtClean="0">
                <a:latin typeface="Corbel"/>
                <a:cs typeface="Corbel"/>
              </a:rPr>
              <a:t> </a:t>
            </a:r>
            <a:r>
              <a:rPr lang="en-US" sz="1600" b="1" dirty="0" err="1" smtClean="0">
                <a:latin typeface="Corbel"/>
                <a:cs typeface="Corbel"/>
              </a:rPr>
              <a:t>creazione</a:t>
            </a:r>
            <a:r>
              <a:rPr lang="en-US" sz="1600" b="1" dirty="0" smtClean="0">
                <a:latin typeface="Corbel"/>
                <a:cs typeface="Corbel"/>
              </a:rPr>
              <a:t> </a:t>
            </a:r>
            <a:r>
              <a:rPr lang="en-US" sz="1600" b="1" dirty="0" err="1" smtClean="0">
                <a:latin typeface="Corbel"/>
                <a:cs typeface="Corbel"/>
              </a:rPr>
              <a:t>gruppi</a:t>
            </a:r>
            <a:endParaRPr lang="en-US" sz="1600" b="1" dirty="0">
              <a:latin typeface="Corbel"/>
              <a:cs typeface="Corbel"/>
            </a:endParaRPr>
          </a:p>
        </p:txBody>
      </p:sp>
      <p:sp>
        <p:nvSpPr>
          <p:cNvPr id="12" name="TextBox 11"/>
          <p:cNvSpPr txBox="1"/>
          <p:nvPr/>
        </p:nvSpPr>
        <p:spPr>
          <a:xfrm>
            <a:off x="6228184" y="5862754"/>
            <a:ext cx="2772308" cy="338554"/>
          </a:xfrm>
          <a:prstGeom prst="rect">
            <a:avLst/>
          </a:prstGeom>
          <a:noFill/>
        </p:spPr>
        <p:txBody>
          <a:bodyPr wrap="square" rtlCol="0">
            <a:spAutoFit/>
          </a:bodyPr>
          <a:lstStyle/>
          <a:p>
            <a:r>
              <a:rPr lang="en-US" sz="1600" b="1" dirty="0" err="1" smtClean="0">
                <a:latin typeface="Corbel"/>
                <a:cs typeface="Corbel"/>
              </a:rPr>
              <a:t>Diversificazione</a:t>
            </a:r>
            <a:r>
              <a:rPr lang="en-US" sz="1600" b="1" dirty="0" smtClean="0">
                <a:latin typeface="Corbel"/>
                <a:cs typeface="Corbel"/>
              </a:rPr>
              <a:t> Clients</a:t>
            </a:r>
            <a:endParaRPr lang="en-US" sz="1600" b="1" dirty="0">
              <a:latin typeface="Corbel"/>
              <a:cs typeface="Corbel"/>
            </a:endParaRPr>
          </a:p>
        </p:txBody>
      </p:sp>
      <p:sp>
        <p:nvSpPr>
          <p:cNvPr id="13" name="TextBox 12"/>
          <p:cNvSpPr txBox="1"/>
          <p:nvPr/>
        </p:nvSpPr>
        <p:spPr>
          <a:xfrm>
            <a:off x="755576" y="5502714"/>
            <a:ext cx="1440160" cy="338554"/>
          </a:xfrm>
          <a:prstGeom prst="rect">
            <a:avLst/>
          </a:prstGeom>
          <a:noFill/>
        </p:spPr>
        <p:txBody>
          <a:bodyPr wrap="square" rtlCol="0">
            <a:spAutoFit/>
          </a:bodyPr>
          <a:lstStyle/>
          <a:p>
            <a:r>
              <a:rPr lang="en-US" sz="1600" b="1" dirty="0" smtClean="0">
                <a:latin typeface="Corbel"/>
                <a:cs typeface="Corbel"/>
              </a:rPr>
              <a:t>User Friendly</a:t>
            </a:r>
            <a:endParaRPr lang="en-US" sz="1600" b="1" dirty="0">
              <a:latin typeface="Corbel"/>
              <a:cs typeface="Corbel"/>
            </a:endParaRPr>
          </a:p>
        </p:txBody>
      </p:sp>
      <p:cxnSp>
        <p:nvCxnSpPr>
          <p:cNvPr id="16" name="Straight Connector 15"/>
          <p:cNvCxnSpPr/>
          <p:nvPr/>
        </p:nvCxnSpPr>
        <p:spPr>
          <a:xfrm>
            <a:off x="3203848" y="2370366"/>
            <a:ext cx="396044" cy="0"/>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21" name="Straight Connector 20"/>
          <p:cNvCxnSpPr/>
          <p:nvPr/>
        </p:nvCxnSpPr>
        <p:spPr>
          <a:xfrm>
            <a:off x="3599892" y="2370366"/>
            <a:ext cx="612068" cy="576064"/>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23" name="Straight Connector 22"/>
          <p:cNvCxnSpPr/>
          <p:nvPr/>
        </p:nvCxnSpPr>
        <p:spPr>
          <a:xfrm>
            <a:off x="5580112" y="2370366"/>
            <a:ext cx="504056" cy="0"/>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24" name="Straight Connector 23"/>
          <p:cNvCxnSpPr/>
          <p:nvPr/>
        </p:nvCxnSpPr>
        <p:spPr>
          <a:xfrm flipH="1">
            <a:off x="4896036" y="2370366"/>
            <a:ext cx="684076" cy="576064"/>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27" name="Straight Connector 26"/>
          <p:cNvCxnSpPr/>
          <p:nvPr/>
        </p:nvCxnSpPr>
        <p:spPr>
          <a:xfrm>
            <a:off x="2123728" y="5718738"/>
            <a:ext cx="396044" cy="0"/>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28" name="Straight Connector 27"/>
          <p:cNvCxnSpPr/>
          <p:nvPr/>
        </p:nvCxnSpPr>
        <p:spPr>
          <a:xfrm flipV="1">
            <a:off x="2519772" y="5106670"/>
            <a:ext cx="612068" cy="612068"/>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sp>
        <p:nvSpPr>
          <p:cNvPr id="32" name="TextBox 31"/>
          <p:cNvSpPr txBox="1"/>
          <p:nvPr/>
        </p:nvSpPr>
        <p:spPr>
          <a:xfrm>
            <a:off x="6660232" y="3990546"/>
            <a:ext cx="2340260" cy="338554"/>
          </a:xfrm>
          <a:prstGeom prst="rect">
            <a:avLst/>
          </a:prstGeom>
          <a:noFill/>
        </p:spPr>
        <p:txBody>
          <a:bodyPr wrap="square" rtlCol="0">
            <a:spAutoFit/>
          </a:bodyPr>
          <a:lstStyle/>
          <a:p>
            <a:r>
              <a:rPr lang="en-US" sz="1600" b="1" dirty="0" err="1" smtClean="0">
                <a:latin typeface="Corbel"/>
                <a:cs typeface="Corbel"/>
              </a:rPr>
              <a:t>Struttura</a:t>
            </a:r>
            <a:r>
              <a:rPr lang="en-US" sz="1600" b="1" dirty="0" smtClean="0">
                <a:latin typeface="Corbel"/>
                <a:cs typeface="Corbel"/>
              </a:rPr>
              <a:t> </a:t>
            </a:r>
            <a:r>
              <a:rPr lang="en-US" sz="1600" b="1" dirty="0" err="1" smtClean="0">
                <a:latin typeface="Corbel"/>
                <a:cs typeface="Corbel"/>
              </a:rPr>
              <a:t>Modulare</a:t>
            </a:r>
            <a:endParaRPr lang="en-US" sz="1600" b="1" dirty="0">
              <a:latin typeface="Corbel"/>
              <a:cs typeface="Corbel"/>
            </a:endParaRPr>
          </a:p>
        </p:txBody>
      </p:sp>
      <p:cxnSp>
        <p:nvCxnSpPr>
          <p:cNvPr id="33" name="Straight Connector 32"/>
          <p:cNvCxnSpPr/>
          <p:nvPr/>
        </p:nvCxnSpPr>
        <p:spPr>
          <a:xfrm>
            <a:off x="6408204" y="4206570"/>
            <a:ext cx="288032" cy="0"/>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34" name="Straight Connector 33"/>
          <p:cNvCxnSpPr/>
          <p:nvPr/>
        </p:nvCxnSpPr>
        <p:spPr>
          <a:xfrm flipH="1">
            <a:off x="5724128" y="4206570"/>
            <a:ext cx="684076" cy="576064"/>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37" name="Straight Connector 36"/>
          <p:cNvCxnSpPr/>
          <p:nvPr/>
        </p:nvCxnSpPr>
        <p:spPr>
          <a:xfrm>
            <a:off x="5832140" y="6078778"/>
            <a:ext cx="396044" cy="0"/>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38" name="Straight Connector 37"/>
          <p:cNvCxnSpPr/>
          <p:nvPr/>
        </p:nvCxnSpPr>
        <p:spPr>
          <a:xfrm flipH="1" flipV="1">
            <a:off x="5472100" y="5286690"/>
            <a:ext cx="360040" cy="792088"/>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sp>
        <p:nvSpPr>
          <p:cNvPr id="43" name="TextBox 42"/>
          <p:cNvSpPr txBox="1"/>
          <p:nvPr/>
        </p:nvSpPr>
        <p:spPr>
          <a:xfrm>
            <a:off x="3635896" y="1556792"/>
            <a:ext cx="2340260" cy="338554"/>
          </a:xfrm>
          <a:prstGeom prst="rect">
            <a:avLst/>
          </a:prstGeom>
          <a:noFill/>
        </p:spPr>
        <p:txBody>
          <a:bodyPr wrap="square" rtlCol="0">
            <a:spAutoFit/>
          </a:bodyPr>
          <a:lstStyle/>
          <a:p>
            <a:r>
              <a:rPr lang="en-US" sz="1600" b="1" dirty="0" err="1" smtClean="0">
                <a:latin typeface="Corbel"/>
                <a:cs typeface="Corbel"/>
              </a:rPr>
              <a:t>Disaccoppiamento</a:t>
            </a:r>
            <a:endParaRPr lang="en-US" sz="1600" b="1" dirty="0">
              <a:latin typeface="Corbel"/>
              <a:cs typeface="Corbel"/>
            </a:endParaRPr>
          </a:p>
        </p:txBody>
      </p:sp>
      <p:cxnSp>
        <p:nvCxnSpPr>
          <p:cNvPr id="44" name="Straight Connector 43"/>
          <p:cNvCxnSpPr/>
          <p:nvPr/>
        </p:nvCxnSpPr>
        <p:spPr>
          <a:xfrm>
            <a:off x="4535996" y="1952836"/>
            <a:ext cx="0" cy="1008112"/>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sp>
        <p:nvSpPr>
          <p:cNvPr id="46" name="Title 45"/>
          <p:cNvSpPr>
            <a:spLocks noGrp="1"/>
          </p:cNvSpPr>
          <p:nvPr>
            <p:ph type="title" idx="4294967295"/>
          </p:nvPr>
        </p:nvSpPr>
        <p:spPr>
          <a:xfrm>
            <a:off x="503548" y="-1035496"/>
            <a:ext cx="8229600" cy="1143000"/>
          </a:xfrm>
        </p:spPr>
        <p:txBody>
          <a:bodyPr/>
          <a:lstStyle/>
          <a:p>
            <a:r>
              <a:rPr lang="en-US" dirty="0" smtClean="0"/>
              <a:t>[R]</a:t>
            </a:r>
            <a:r>
              <a:rPr lang="en-US" dirty="0" err="1" smtClean="0"/>
              <a:t>Valore</a:t>
            </a:r>
            <a:r>
              <a:rPr lang="en-US" dirty="0" smtClean="0"/>
              <a:t> </a:t>
            </a:r>
            <a:r>
              <a:rPr lang="en-US" dirty="0" err="1" smtClean="0"/>
              <a:t>Aggiunto</a:t>
            </a:r>
            <a:r>
              <a:rPr lang="en-US" dirty="0" smtClean="0"/>
              <a:t> 2</a:t>
            </a:r>
            <a:endParaRPr lang="en-US" dirty="0"/>
          </a:p>
        </p:txBody>
      </p:sp>
      <p:sp>
        <p:nvSpPr>
          <p:cNvPr id="47" name="Footer Placeholder 46"/>
          <p:cNvSpPr>
            <a:spLocks noGrp="1"/>
          </p:cNvSpPr>
          <p:nvPr>
            <p:ph type="ftr" sz="quarter" idx="10"/>
          </p:nvPr>
        </p:nvSpPr>
        <p:spPr/>
        <p:txBody>
          <a:bodyPr/>
          <a:lstStyle/>
          <a:p>
            <a:r>
              <a:rPr lang="it-IT" b="1" smtClean="0">
                <a:ln w="17780" cmpd="sng">
                  <a:noFill/>
                  <a:prstDash val="solid"/>
                  <a:miter lim="800000"/>
                </a:ln>
                <a:gradFill rotWithShape="1">
                  <a:gsLst>
                    <a:gs pos="0">
                      <a:srgbClr val="131313"/>
                    </a:gs>
                    <a:gs pos="49000">
                      <a:schemeClr val="tx1"/>
                    </a:gs>
                  </a:gsLst>
                  <a:lin ang="5400000"/>
                </a:gradFill>
                <a:ea typeface="DejaVu Sans" pitchFamily="34" charset="2"/>
              </a:rPr>
              <a:t>Politecnico di Milano - Progetto di IS2</a:t>
            </a:r>
          </a:p>
          <a:p>
            <a:endParaRPr lang="en-US" dirty="0"/>
          </a:p>
        </p:txBody>
      </p:sp>
    </p:spTree>
    <p:extLst>
      <p:ext uri="{BB962C8B-B14F-4D97-AF65-F5344CB8AC3E}">
        <p14:creationId xmlns:p14="http://schemas.microsoft.com/office/powerpoint/2010/main" val="205793907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iale">
  <a:themeElements>
    <a:clrScheme name="RAAXXO 1">
      <a:dk1>
        <a:srgbClr val="000000"/>
      </a:dk1>
      <a:lt1>
        <a:sysClr val="window" lastClr="FFFFFF"/>
      </a:lt1>
      <a:dk2>
        <a:srgbClr val="C9D2BD"/>
      </a:dk2>
      <a:lt2>
        <a:srgbClr val="FEFAC9"/>
      </a:lt2>
      <a:accent1>
        <a:srgbClr val="C00000"/>
      </a:accent1>
      <a:accent2>
        <a:srgbClr val="FF0000"/>
      </a:accent2>
      <a:accent3>
        <a:srgbClr val="000000"/>
      </a:accent3>
      <a:accent4>
        <a:srgbClr val="0000FF"/>
      </a:accent4>
      <a:accent5>
        <a:srgbClr val="00FF00"/>
      </a:accent5>
      <a:accent6>
        <a:srgbClr val="FF8000"/>
      </a:accent6>
      <a:hlink>
        <a:srgbClr val="FF0000"/>
      </a:hlink>
      <a:folHlink>
        <a:srgbClr val="FFFF00"/>
      </a:folHlink>
    </a:clrScheme>
    <a:fontScheme name="Engineering">
      <a:majorFont>
        <a:latin typeface="Franklin Gothic Heavy"/>
        <a:ea typeface=""/>
        <a:cs typeface=""/>
      </a:majorFont>
      <a:minorFont>
        <a:latin typeface="Franklin Gothic Medium"/>
        <a:ea typeface=""/>
        <a:cs typeface=""/>
      </a:minorFont>
    </a:fontScheme>
    <a:fmtScheme name="Vial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4752</TotalTime>
  <Words>1254</Words>
  <Application>Microsoft Macintosh PowerPoint</Application>
  <PresentationFormat>On-screen Show (4:3)</PresentationFormat>
  <Paragraphs>368</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Viale</vt:lpstr>
      <vt:lpstr>Slide Iniziale</vt:lpstr>
      <vt:lpstr>[R]Presentazione</vt:lpstr>
      <vt:lpstr>[R]Scopo</vt:lpstr>
      <vt:lpstr>[A]Funzionamento</vt:lpstr>
      <vt:lpstr>[A]Studente Use Case</vt:lpstr>
      <vt:lpstr>[A]Professore Use Case</vt:lpstr>
      <vt:lpstr>[A]Amminstratore Use Case</vt:lpstr>
      <vt:lpstr>[R]Valore Aggiunto</vt:lpstr>
      <vt:lpstr>[R]Valore Aggiunto 2</vt:lpstr>
      <vt:lpstr>[R]Sturttura Modulare</vt:lpstr>
      <vt:lpstr>[R]DTO</vt:lpstr>
      <vt:lpstr>[A]UX Facilitá Uso</vt:lpstr>
      <vt:lpstr>[A]Info Facilitá Uso</vt:lpstr>
      <vt:lpstr>[A]Gruppi Altre Implementazioni</vt:lpstr>
      <vt:lpstr>[A]Gestione Gruppi Nostra</vt:lpstr>
      <vt:lpstr>[R]Aggiunta al gruppo 1</vt:lpstr>
      <vt:lpstr>[R]Aggiunta al gruppo 2</vt:lpstr>
      <vt:lpstr>[R]Aggiunta al gruppo 3</vt:lpstr>
      <vt:lpstr>[R]Aggiuntal al gruppo 4</vt:lpstr>
      <vt:lpstr>[R]Decomposizione Funzionalitá</vt:lpstr>
      <vt:lpstr>[A]Classi Espandibili</vt:lpstr>
      <vt:lpstr>[A]Dimostrazioni</vt:lpstr>
      <vt:lpstr>[A]Funz. STD</vt:lpstr>
      <vt:lpstr>[R]Gestione Gruppi 1</vt:lpstr>
      <vt:lpstr>[R]Gestione Gruppi 2</vt:lpstr>
      <vt:lpstr>[R]Gestione Gruppi 3</vt:lpstr>
      <vt:lpstr>[R]Gestione Gruppi 4</vt:lpstr>
      <vt:lpstr>[R]Gestione Gruppi 5</vt:lpstr>
      <vt:lpstr>[R]Gestione Gruppi 6</vt:lpstr>
      <vt:lpstr>Credits</vt:lpstr>
      <vt:lpstr>Upload Mark Artifact [SALTA]</vt:lpstr>
      <vt:lpstr>DAO [SALTA]</vt:lpstr>
      <vt:lpstr>Diversi Client[SALTA]</vt:lpstr>
    </vt:vector>
  </TitlesOfParts>
  <Company>Famiglia Ancona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Gruppo</dc:title>
  <dc:creator>Riccardo Ancona</dc:creator>
  <cp:lastModifiedBy>Ancona Riccardo</cp:lastModifiedBy>
  <cp:revision>730</cp:revision>
  <dcterms:created xsi:type="dcterms:W3CDTF">2008-11-01T18:00:56Z</dcterms:created>
  <dcterms:modified xsi:type="dcterms:W3CDTF">2012-02-22T13:28:15Z</dcterms:modified>
</cp:coreProperties>
</file>