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rawings/drawing2.xml" ContentType="application/vnd.openxmlformats-officedocument.drawingml.chartshapes+xml"/>
  <Override PartName="/ppt/charts/chart28.xml" ContentType="application/vnd.openxmlformats-officedocument.drawingml.char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charts/chart13.xml" ContentType="application/vnd.openxmlformats-officedocument.drawingml.chart+xml"/>
  <Override PartName="/ppt/charts/chart24.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charts/chart7.xml" ContentType="application/vnd.openxmlformats-officedocument.drawingml.chart+xml"/>
  <Override PartName="/ppt/notesSlides/notesSlide12.xml" ContentType="application/vnd.openxmlformats-officedocument.presentationml.notesSlide+xml"/>
  <Override PartName="/ppt/charts/chart20.xml" ContentType="application/vnd.openxmlformats-officedocument.drawingml.chart+xml"/>
  <Default Extension="xlsx" ContentType="application/vnd.openxmlformats-officedocument.spreadsheetml.sheet"/>
  <Override PartName="/ppt/notesSlides/notesSlide7.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drawings/drawing5.xml" ContentType="application/vnd.openxmlformats-officedocument.drawingml.chartshap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rawings/drawing3.xml" ContentType="application/vnd.openxmlformats-officedocument.drawingml.chartshap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charts/chart18.xml" ContentType="application/vnd.openxmlformats-officedocument.drawingml.chart+xml"/>
  <Override PartName="/ppt/notesSlides/notesSlide19.xml" ContentType="application/vnd.openxmlformats-officedocument.presentationml.notesSlide+xml"/>
  <Override PartName="/ppt/charts/chart27.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charts/chart16.xml" ContentType="application/vnd.openxmlformats-officedocument.drawingml.chart+xml"/>
  <Override PartName="/ppt/charts/chart25.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charts/chart14.xml" ContentType="application/vnd.openxmlformats-officedocument.drawingml.chart+xml"/>
  <Override PartName="/ppt/charts/chart23.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notesSlides/notesSlide13.xml" ContentType="application/vnd.openxmlformats-officedocument.presentationml.notesSlide+xml"/>
  <Override PartName="/ppt/charts/chart21.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charts/chart10.xml" ContentType="application/vnd.openxmlformats-officedocument.drawingml.char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charts/chart26.xml" ContentType="application/vnd.openxmlformats-officedocument.drawingml.char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charts/chart22.xml" ContentType="application/vnd.openxmlformats-officedocument.drawingml.char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40" r:id="rId2"/>
  </p:sldMasterIdLst>
  <p:notesMasterIdLst>
    <p:notesMasterId r:id="rId40"/>
  </p:notesMasterIdLst>
  <p:sldIdLst>
    <p:sldId id="268" r:id="rId3"/>
    <p:sldId id="269" r:id="rId4"/>
    <p:sldId id="273" r:id="rId5"/>
    <p:sldId id="272" r:id="rId6"/>
    <p:sldId id="279" r:id="rId7"/>
    <p:sldId id="287" r:id="rId8"/>
    <p:sldId id="295" r:id="rId9"/>
    <p:sldId id="263" r:id="rId10"/>
    <p:sldId id="259" r:id="rId11"/>
    <p:sldId id="286" r:id="rId12"/>
    <p:sldId id="289" r:id="rId13"/>
    <p:sldId id="285" r:id="rId14"/>
    <p:sldId id="291" r:id="rId15"/>
    <p:sldId id="288" r:id="rId16"/>
    <p:sldId id="294" r:id="rId17"/>
    <p:sldId id="293" r:id="rId18"/>
    <p:sldId id="298" r:id="rId19"/>
    <p:sldId id="296" r:id="rId20"/>
    <p:sldId id="297" r:id="rId21"/>
    <p:sldId id="300" r:id="rId22"/>
    <p:sldId id="299" r:id="rId23"/>
    <p:sldId id="292" r:id="rId24"/>
    <p:sldId id="301" r:id="rId25"/>
    <p:sldId id="302" r:id="rId26"/>
    <p:sldId id="303" r:id="rId27"/>
    <p:sldId id="304" r:id="rId28"/>
    <p:sldId id="306" r:id="rId29"/>
    <p:sldId id="312" r:id="rId30"/>
    <p:sldId id="307" r:id="rId31"/>
    <p:sldId id="309" r:id="rId32"/>
    <p:sldId id="313" r:id="rId33"/>
    <p:sldId id="280" r:id="rId34"/>
    <p:sldId id="310" r:id="rId35"/>
    <p:sldId id="311" r:id="rId36"/>
    <p:sldId id="281" r:id="rId37"/>
    <p:sldId id="282" r:id="rId38"/>
    <p:sldId id="28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C80000"/>
    <a:srgbClr val="9A0000"/>
    <a:srgbClr val="45C000"/>
    <a:srgbClr val="3CA800"/>
    <a:srgbClr val="54EA00"/>
    <a:srgbClr val="5F5F5F"/>
    <a:srgbClr val="292929"/>
    <a:srgbClr val="002392"/>
    <a:srgbClr val="333333"/>
  </p:clrMru>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96" autoAdjust="0"/>
    <p:restoredTop sz="83143" autoAdjust="0"/>
  </p:normalViewPr>
  <p:slideViewPr>
    <p:cSldViewPr>
      <p:cViewPr varScale="1">
        <p:scale>
          <a:sx n="73" d="100"/>
          <a:sy n="73" d="100"/>
        </p:scale>
        <p:origin x="-145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Foglio_di_lavoro_di_Microsoft_Office_Excel1.xlsx"/></Relationships>
</file>

<file path=ppt/charts/_rels/chart10.xml.rels><?xml version="1.0" encoding="UTF-8" standalone="yes"?>
<Relationships xmlns="http://schemas.openxmlformats.org/package/2006/relationships"><Relationship Id="rId1" Type="http://schemas.openxmlformats.org/officeDocument/2006/relationships/oleObject" Target="Grafico%20in%20Microsoft%20Office%20PowerPoint" TargetMode="External"/></Relationships>
</file>

<file path=ppt/charts/_rels/chart11.xml.rels><?xml version="1.0" encoding="UTF-8" standalone="yes"?>
<Relationships xmlns="http://schemas.openxmlformats.org/package/2006/relationships"><Relationship Id="rId1" Type="http://schemas.openxmlformats.org/officeDocument/2006/relationships/package" Target="../embeddings/Foglio_di_lavoro_di_Microsoft_Office_Excel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Foglio_di_lavoro_di_Microsoft_Office_Excel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Foglio_di_lavoro_di_Microsoft_Office_Excel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Foglio_di_lavoro_di_Microsoft_Office_Excel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Foglio_di_lavoro_di_Microsoft_Office_Excel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Foglio_di_lavoro_di_Microsoft_Office_Excel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Foglio_di_lavoro_di_Microsoft_Office_Excel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Foglio_di_lavoro_di_Microsoft_Office_Excel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Foglio_di_lavoro_di_Microsoft_Office_Excel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Foglio_di_lavoro_di_Microsoft_Office_Excel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Foglio_di_lavoro_di_Microsoft_Office_Excel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Foglio_di_lavoro_di_Microsoft_Office_Excel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Foglio_di_lavoro_di_Microsoft_Office_Excel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Foglio_di_lavoro_di_Microsoft_Office_Excel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Foglio_di_lavoro_di_Microsoft_Office_Excel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Foglio_di_lavoro_di_Microsoft_Office_Excel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Foglio_di_lavoro_di_Microsoft_Office_Excel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Foglio_di_lavoro_di_Microsoft_Office_Excel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Foglio_di_lavoro_di_Microsoft_Office_Excel27.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Foglio_di_lavoro_di_Microsoft_Office_Excel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Foglio_di_lavoro_di_Microsoft_Office_Excel4.xlsx"/></Relationships>
</file>

<file path=ppt/charts/_rels/chart5.xml.rels><?xml version="1.0" encoding="UTF-8" standalone="yes"?>
<Relationships xmlns="http://schemas.openxmlformats.org/package/2006/relationships"><Relationship Id="rId1" Type="http://schemas.openxmlformats.org/officeDocument/2006/relationships/package" Target="../embeddings/Foglio_di_lavoro_di_Microsoft_Office_Excel5.xlsx"/></Relationships>
</file>

<file path=ppt/charts/_rels/chart6.xml.rels><?xml version="1.0" encoding="UTF-8" standalone="yes"?>
<Relationships xmlns="http://schemas.openxmlformats.org/package/2006/relationships"><Relationship Id="rId1" Type="http://schemas.openxmlformats.org/officeDocument/2006/relationships/package" Target="../embeddings/Foglio_di_lavoro_di_Microsoft_Office_Excel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Foglio_di_lavoro_di_Microsoft_Office_Excel7.xlsx"/></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Foglio_di_lavoro_di_Microsoft_Office_Excel8.xlsx"/></Relationships>
</file>

<file path=ppt/charts/_rels/chart9.xml.rels><?xml version="1.0" encoding="UTF-8" standalone="yes"?>
<Relationships xmlns="http://schemas.openxmlformats.org/package/2006/relationships"><Relationship Id="rId1" Type="http://schemas.openxmlformats.org/officeDocument/2006/relationships/package" Target="../embeddings/Foglio_di_lavoro_di_Microsoft_Office_Excel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it-IT"/>
  <c:chart>
    <c:autoTitleDeleted val="1"/>
    <c:view3D>
      <c:rotX val="30"/>
      <c:rAngAx val="1"/>
    </c:view3D>
    <c:plotArea>
      <c:layout>
        <c:manualLayout>
          <c:layoutTarget val="inner"/>
          <c:xMode val="edge"/>
          <c:yMode val="edge"/>
          <c:x val="8.2169153671715109E-2"/>
          <c:y val="0.1528689517331539"/>
          <c:w val="0.87089031274899142"/>
          <c:h val="0.77643338035900944"/>
        </c:manualLayout>
      </c:layout>
      <c:pie3DChart>
        <c:varyColors val="1"/>
        <c:ser>
          <c:idx val="0"/>
          <c:order val="0"/>
          <c:tx>
            <c:strRef>
              <c:f>Foglio1!$B$1</c:f>
              <c:strCache>
                <c:ptCount val="1"/>
                <c:pt idx="0">
                  <c:v>Mercati</c:v>
                </c:pt>
              </c:strCache>
            </c:strRef>
          </c:tx>
          <c:spPr>
            <a:scene3d>
              <a:camera prst="orthographicFront"/>
              <a:lightRig rig="threePt" dir="t"/>
            </a:scene3d>
            <a:sp3d>
              <a:bevelB w="228600" h="279400"/>
            </a:sp3d>
          </c:spPr>
          <c:dPt>
            <c:idx val="0"/>
            <c:bubble3D val="1"/>
            <c:explosion val="21"/>
            <c:spPr>
              <a:solidFill>
                <a:srgbClr val="5F5F5F"/>
              </a:solidFill>
              <a:scene3d>
                <a:camera prst="orthographicFront"/>
                <a:lightRig rig="threePt" dir="t"/>
              </a:scene3d>
              <a:sp3d>
                <a:bevelB w="228600" h="279400"/>
              </a:sp3d>
            </c:spPr>
          </c:dPt>
          <c:dPt>
            <c:idx val="1"/>
            <c:bubble3D val="1"/>
            <c:explosion val="4"/>
            <c:spPr>
              <a:solidFill>
                <a:srgbClr val="C00000"/>
              </a:solidFill>
            </c:spPr>
          </c:dPt>
          <c:dPt>
            <c:idx val="2"/>
            <c:bubble3D val="1"/>
            <c:explosion val="14"/>
            <c:spPr>
              <a:solidFill>
                <a:srgbClr val="808080"/>
              </a:solidFill>
              <a:scene3d>
                <a:camera prst="orthographicFront"/>
                <a:lightRig rig="threePt" dir="t"/>
              </a:scene3d>
              <a:sp3d>
                <a:bevelB w="228600" h="279400"/>
              </a:sp3d>
            </c:spPr>
          </c:dPt>
          <c:dPt>
            <c:idx val="3"/>
            <c:bubble3D val="1"/>
            <c:spPr>
              <a:solidFill>
                <a:schemeClr val="bg1">
                  <a:lumMod val="85000"/>
                </a:schemeClr>
              </a:solidFill>
              <a:scene3d>
                <a:camera prst="orthographicFront"/>
                <a:lightRig rig="threePt" dir="t"/>
              </a:scene3d>
              <a:sp3d>
                <a:bevelB w="228600" h="279400"/>
              </a:sp3d>
            </c:spPr>
          </c:dPt>
          <c:dLbls>
            <c:dLbl>
              <c:idx val="0"/>
              <c:layout>
                <c:manualLayout>
                  <c:x val="-0.12969832677165355"/>
                  <c:y val="4.9853100393700833E-2"/>
                </c:manualLayout>
              </c:layout>
              <c:showVal val="1"/>
            </c:dLbl>
            <c:dLbl>
              <c:idx val="1"/>
              <c:layout>
                <c:manualLayout>
                  <c:x val="-7.8780347769028883E-2"/>
                  <c:y val="-0.23926500984251994"/>
                </c:manualLayout>
              </c:layout>
              <c:showVal val="1"/>
            </c:dLbl>
            <c:dLbl>
              <c:idx val="2"/>
              <c:layout>
                <c:manualLayout>
                  <c:x val="0.13617798556430449"/>
                  <c:y val="-8.2786909448818904E-2"/>
                </c:manualLayout>
              </c:layout>
              <c:showVal val="1"/>
            </c:dLbl>
            <c:txPr>
              <a:bodyPr/>
              <a:lstStyle/>
              <a:p>
                <a:pPr>
                  <a:defRPr sz="1200">
                    <a:solidFill>
                      <a:schemeClr val="bg1"/>
                    </a:solidFill>
                    <a:effectLst>
                      <a:outerShdw blurRad="38100" dist="38100" dir="2700000" algn="tl">
                        <a:srgbClr val="000000">
                          <a:alpha val="43137"/>
                        </a:srgbClr>
                      </a:outerShdw>
                    </a:effectLst>
                  </a:defRPr>
                </a:pPr>
                <a:endParaRPr lang="it-IT"/>
              </a:p>
            </c:txPr>
            <c:showVal val="1"/>
            <c:showLeaderLines val="1"/>
          </c:dLbls>
          <c:cat>
            <c:strRef>
              <c:f>Foglio1!$A$2:$A$5</c:f>
              <c:strCache>
                <c:ptCount val="4"/>
                <c:pt idx="0">
                  <c:v>Finanza</c:v>
                </c:pt>
                <c:pt idx="1">
                  <c:v>Pubblica Amministrazione</c:v>
                </c:pt>
                <c:pt idx="2">
                  <c:v>Industria</c:v>
                </c:pt>
                <c:pt idx="3">
                  <c:v>Telecomunicazioni</c:v>
                </c:pt>
              </c:strCache>
            </c:strRef>
          </c:cat>
          <c:val>
            <c:numRef>
              <c:f>Foglio1!$B$2:$B$5</c:f>
              <c:numCache>
                <c:formatCode>0%</c:formatCode>
                <c:ptCount val="4"/>
                <c:pt idx="0">
                  <c:v>0.30000000000000032</c:v>
                </c:pt>
                <c:pt idx="1">
                  <c:v>0.31000000000000055</c:v>
                </c:pt>
                <c:pt idx="2">
                  <c:v>0.27</c:v>
                </c:pt>
                <c:pt idx="3">
                  <c:v>0.12000000000000002</c:v>
                </c:pt>
              </c:numCache>
            </c:numRef>
          </c:val>
          <c:bubble3D val="1"/>
        </c:ser>
      </c:pie3DChart>
    </c:plotArea>
    <c:legend>
      <c:legendPos val="b"/>
      <c:layout>
        <c:manualLayout>
          <c:xMode val="edge"/>
          <c:yMode val="edge"/>
          <c:x val="5.3528555852249117E-2"/>
          <c:y val="0.86769828991268805"/>
          <c:w val="0.91230554864055269"/>
          <c:h val="0.12934749134853341"/>
        </c:manualLayout>
      </c:layout>
      <c:txPr>
        <a:bodyPr/>
        <a:lstStyle/>
        <a:p>
          <a:pPr>
            <a:defRPr sz="1200" cap="small" baseline="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it-IT"/>
  <c:style val="20"/>
  <c:chart>
    <c:autoTitleDeleted val="1"/>
    <c:view3D>
      <c:rotX val="50"/>
      <c:hPercent val="100"/>
      <c:rotY val="210"/>
      <c:depthPercent val="50"/>
      <c:rAngAx val="1"/>
    </c:view3D>
    <c:plotArea>
      <c:layout>
        <c:manualLayout>
          <c:layoutTarget val="inner"/>
          <c:xMode val="edge"/>
          <c:yMode val="edge"/>
          <c:x val="9.0115755205749742E-2"/>
          <c:y val="0.10230058587490332"/>
          <c:w val="0.81631651806427552"/>
          <c:h val="0.79805220934717214"/>
        </c:manualLayout>
      </c:layout>
      <c:pie3DChart>
        <c:varyColors val="1"/>
        <c:ser>
          <c:idx val="0"/>
          <c:order val="0"/>
          <c:explosion val="7"/>
          <c:dPt>
            <c:idx val="0"/>
            <c:bubble3D val="1"/>
            <c:spPr>
              <a:solidFill>
                <a:schemeClr val="bg1">
                  <a:lumMod val="65000"/>
                </a:schemeClr>
              </a:solidFill>
            </c:spPr>
          </c:dPt>
          <c:dPt>
            <c:idx val="1"/>
            <c:bubble3D val="1"/>
            <c:spPr>
              <a:solidFill>
                <a:schemeClr val="bg1">
                  <a:lumMod val="85000"/>
                </a:schemeClr>
              </a:solidFill>
            </c:spPr>
          </c:dPt>
          <c:dPt>
            <c:idx val="2"/>
            <c:bubble3D val="1"/>
            <c:spPr>
              <a:solidFill>
                <a:srgbClr val="C00000"/>
              </a:solidFill>
              <a:ln>
                <a:solidFill>
                  <a:srgbClr val="C00000"/>
                </a:solidFill>
              </a:ln>
            </c:spPr>
          </c:dPt>
          <c:dPt>
            <c:idx val="3"/>
            <c:bubble3D val="1"/>
            <c:spPr>
              <a:solidFill>
                <a:schemeClr val="bg2">
                  <a:lumMod val="50000"/>
                </a:schemeClr>
              </a:solidFill>
            </c:spPr>
          </c:dPt>
          <c:dPt>
            <c:idx val="4"/>
            <c:bubble3D val="1"/>
            <c:spPr>
              <a:solidFill>
                <a:schemeClr val="tx1">
                  <a:lumMod val="95000"/>
                  <a:lumOff val="5000"/>
                </a:schemeClr>
              </a:solidFill>
            </c:spPr>
          </c:dPt>
          <c:dLbls>
            <c:dLbl>
              <c:idx val="0"/>
              <c:layout>
                <c:manualLayout>
                  <c:x val="-4.5133848157285954E-3"/>
                  <c:y val="2.915815112405163E-2"/>
                </c:manualLayout>
              </c:layout>
              <c:showVal val="1"/>
              <c:showCatName val="1"/>
              <c:separator> </c:separator>
            </c:dLbl>
            <c:dLbl>
              <c:idx val="1"/>
              <c:layout>
                <c:manualLayout>
                  <c:x val="-1.0571458936352453E-2"/>
                  <c:y val="-4.3768879224360312E-2"/>
                </c:manualLayout>
              </c:layout>
              <c:tx>
                <c:rich>
                  <a:bodyPr/>
                  <a:lstStyle/>
                  <a:p>
                    <a:r>
                      <a:rPr lang="en-US" sz="1600" cap="small" baseline="0" smtClean="0">
                        <a:solidFill>
                          <a:schemeClr val="tx1"/>
                        </a:solidFill>
                        <a:effectLst>
                          <a:outerShdw blurRad="38100" dist="38100" dir="2700000" algn="tl">
                            <a:srgbClr val="000000">
                              <a:alpha val="43137"/>
                            </a:srgbClr>
                          </a:outerShdw>
                        </a:effectLst>
                      </a:rPr>
                      <a:t>PA</a:t>
                    </a:r>
                    <a:r>
                      <a:rPr lang="en-US" sz="1600" cap="small" baseline="0">
                        <a:solidFill>
                          <a:schemeClr val="tx1"/>
                        </a:solidFill>
                        <a:effectLst>
                          <a:outerShdw blurRad="38100" dist="38100" dir="2700000" algn="tl">
                            <a:srgbClr val="000000">
                              <a:alpha val="43137"/>
                            </a:srgbClr>
                          </a:outerShdw>
                        </a:effectLst>
                      </a:rPr>
                      <a:t>
12%</a:t>
                    </a:r>
                  </a:p>
                </c:rich>
              </c:tx>
              <c:showVal val="1"/>
              <c:showCatName val="1"/>
              <c:separator> </c:separator>
            </c:dLbl>
            <c:dLbl>
              <c:idx val="2"/>
              <c:layout>
                <c:manualLayout>
                  <c:x val="4.1619632422112522E-2"/>
                  <c:y val="-2.286023618016754E-2"/>
                </c:manualLayout>
              </c:layout>
              <c:showVal val="1"/>
              <c:showCatName val="1"/>
              <c:separator> </c:separator>
            </c:dLbl>
            <c:dLbl>
              <c:idx val="3"/>
              <c:layout>
                <c:manualLayout>
                  <c:x val="5.5188734504521232E-3"/>
                  <c:y val="4.0149207767261288E-2"/>
                </c:manualLayout>
              </c:layout>
              <c:showVal val="1"/>
              <c:showCatName val="1"/>
              <c:separator> </c:separator>
            </c:dLbl>
            <c:dLbl>
              <c:idx val="4"/>
              <c:layout>
                <c:manualLayout>
                  <c:x val="-2.4325934607699752E-2"/>
                  <c:y val="1.8010607674413859E-2"/>
                </c:manualLayout>
              </c:layout>
              <c:showVal val="1"/>
              <c:showCatName val="1"/>
              <c:separator> </c:separator>
            </c:dLbl>
            <c:txPr>
              <a:bodyPr/>
              <a:lstStyle/>
              <a:p>
                <a:pPr>
                  <a:defRPr sz="1600" cap="small" baseline="0">
                    <a:solidFill>
                      <a:schemeClr val="tx1"/>
                    </a:solidFill>
                    <a:effectLst>
                      <a:outerShdw blurRad="38100" dist="38100" dir="2700000" algn="tl">
                        <a:srgbClr val="000000">
                          <a:alpha val="43137"/>
                        </a:srgbClr>
                      </a:outerShdw>
                    </a:effectLst>
                    <a:latin typeface="Franklin Gothic Medium" pitchFamily="34" charset="0"/>
                  </a:defRPr>
                </a:pPr>
                <a:endParaRPr lang="it-IT"/>
              </a:p>
            </c:txPr>
            <c:showVal val="1"/>
            <c:showCatName val="1"/>
            <c:separator> </c:separator>
            <c:showLeaderLines val="1"/>
          </c:dLbls>
          <c:cat>
            <c:strRef>
              <c:f>'[Grafico in Microsoft Office PowerPoint]Foglio1'!$I$4,'[Grafico in Microsoft Office PowerPoint]Foglio1'!$I$17,'[Grafico in Microsoft Office PowerPoint]Foglio1'!$I$30,'[Grafico in Microsoft Office PowerPoint]Foglio1'!$I$41,'[Grafico in Microsoft Office PowerPoint]Foglio1'!$I$52</c:f>
              <c:strCache>
                <c:ptCount val="5"/>
                <c:pt idx="0">
                  <c:v>Finanza</c:v>
                </c:pt>
                <c:pt idx="1">
                  <c:v>PAL</c:v>
                </c:pt>
                <c:pt idx="2">
                  <c:v>Sanità</c:v>
                </c:pt>
                <c:pt idx="3">
                  <c:v>Industry</c:v>
                </c:pt>
                <c:pt idx="4">
                  <c:v>TLC</c:v>
                </c:pt>
              </c:strCache>
            </c:strRef>
          </c:cat>
          <c:val>
            <c:numRef>
              <c:f>'[Grafico in Microsoft Office PowerPoint]Foglio1'!$J$4,'[Grafico in Microsoft Office PowerPoint]Foglio1'!$J$17,'[Grafico in Microsoft Office PowerPoint]Foglio1'!$J$30,'[Grafico in Microsoft Office PowerPoint]Foglio1'!$J$41,'[Grafico in Microsoft Office PowerPoint]Foglio1'!$J$52</c:f>
              <c:numCache>
                <c:formatCode>0.00%</c:formatCode>
                <c:ptCount val="5"/>
                <c:pt idx="0">
                  <c:v>0.22371967654986552</c:v>
                </c:pt>
                <c:pt idx="1">
                  <c:v>0.12129380053908377</c:v>
                </c:pt>
                <c:pt idx="2">
                  <c:v>0.29784366576819432</c:v>
                </c:pt>
                <c:pt idx="3">
                  <c:v>0.32345013477089041</c:v>
                </c:pt>
                <c:pt idx="4">
                  <c:v>3.3692722371967646E-2</c:v>
                </c:pt>
              </c:numCache>
            </c:numRef>
          </c:val>
          <c:bubble3D val="1"/>
        </c:ser>
        <c:dLbls>
          <c:showCatName val="1"/>
          <c:showPercent val="1"/>
        </c:dLbls>
      </c:pie3DChart>
    </c:plotArea>
    <c:plotVisOnly val="1"/>
  </c:chart>
  <c:txPr>
    <a:bodyPr/>
    <a:lstStyle/>
    <a:p>
      <a:pPr>
        <a:defRPr sz="1800"/>
      </a:pPr>
      <a:endParaRPr lang="it-IT"/>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it-IT"/>
  <c:chart>
    <c:title>
      <c:layout>
        <c:manualLayout>
          <c:xMode val="edge"/>
          <c:yMode val="edge"/>
          <c:x val="0.419322807997215"/>
          <c:y val="3.3310150284731839E-2"/>
        </c:manualLayout>
      </c:layout>
      <c:txPr>
        <a:bodyPr/>
        <a:lstStyle/>
        <a:p>
          <a:pPr>
            <a:defRPr sz="1800" b="0" cap="small" baseline="0">
              <a:effectLst>
                <a:outerShdw blurRad="38100" dist="38100" dir="2700000" algn="tl">
                  <a:srgbClr val="000000">
                    <a:alpha val="43137"/>
                  </a:srgbClr>
                </a:outerShdw>
              </a:effectLst>
            </a:defRPr>
          </a:pPr>
          <a:endParaRPr lang="it-IT"/>
        </a:p>
      </c:txPr>
    </c:title>
    <c:view3D>
      <c:rotX val="60"/>
      <c:rotY val="304"/>
      <c:perspective val="30"/>
    </c:view3D>
    <c:plotArea>
      <c:layout>
        <c:manualLayout>
          <c:layoutTarget val="inner"/>
          <c:xMode val="edge"/>
          <c:yMode val="edge"/>
          <c:x val="0"/>
          <c:y val="0.17990278856666292"/>
          <c:w val="1"/>
          <c:h val="0.57339227160799289"/>
        </c:manualLayout>
      </c:layout>
      <c:pie3DChart>
        <c:varyColors val="1"/>
        <c:ser>
          <c:idx val="0"/>
          <c:order val="0"/>
          <c:tx>
            <c:strRef>
              <c:f>Foglio1!$B$1</c:f>
              <c:strCache>
                <c:ptCount val="1"/>
                <c:pt idx="0">
                  <c:v>Sanità</c:v>
                </c:pt>
              </c:strCache>
            </c:strRef>
          </c:tx>
          <c:spPr>
            <a:solidFill>
              <a:schemeClr val="tx1"/>
            </a:solidFill>
          </c:spPr>
          <c:explosion val="25"/>
          <c:dPt>
            <c:idx val="0"/>
            <c:explosion val="16"/>
            <c:spPr>
              <a:solidFill>
                <a:schemeClr val="bg1">
                  <a:lumMod val="50000"/>
                </a:schemeClr>
              </a:solidFill>
            </c:spPr>
          </c:dPt>
          <c:dPt>
            <c:idx val="1"/>
            <c:explosion val="6"/>
            <c:spPr>
              <a:solidFill>
                <a:srgbClr val="C00000"/>
              </a:solidFill>
            </c:spPr>
          </c:dPt>
          <c:dPt>
            <c:idx val="2"/>
            <c:explosion val="12"/>
          </c:dPt>
          <c:dLbls>
            <c:dLbl>
              <c:idx val="0"/>
              <c:layout>
                <c:manualLayout>
                  <c:x val="-6.3123854106229811E-3"/>
                  <c:y val="0.12676042177119975"/>
                </c:manualLayout>
              </c:layout>
              <c:showVal val="1"/>
            </c:dLbl>
            <c:dLbl>
              <c:idx val="1"/>
              <c:layout>
                <c:manualLayout>
                  <c:x val="-6.8726673711720129E-2"/>
                  <c:y val="-0.13948559860569484"/>
                </c:manualLayout>
              </c:layout>
              <c:showVal val="1"/>
            </c:dLbl>
            <c:dLbl>
              <c:idx val="2"/>
              <c:layout>
                <c:manualLayout>
                  <c:x val="7.5989437260411533E-2"/>
                  <c:y val="-4.152140832867407E-2"/>
                </c:manualLayout>
              </c:layout>
              <c:showVal val="1"/>
            </c:dLbl>
            <c:txPr>
              <a:bodyPr/>
              <a:lstStyle/>
              <a:p>
                <a:pPr>
                  <a:defRPr sz="800">
                    <a:solidFill>
                      <a:schemeClr val="bg1"/>
                    </a:solidFill>
                    <a:effectLst>
                      <a:outerShdw blurRad="38100" dist="38100" dir="2700000" algn="tl">
                        <a:srgbClr val="000000">
                          <a:alpha val="43137"/>
                        </a:srgbClr>
                      </a:outerShdw>
                    </a:effectLst>
                  </a:defRPr>
                </a:pPr>
                <a:endParaRPr lang="it-IT"/>
              </a:p>
            </c:txPr>
            <c:showVal val="1"/>
            <c:showLeaderLines val="1"/>
          </c:dLbls>
          <c:cat>
            <c:strRef>
              <c:f>Foglio1!$A$2:$A$4</c:f>
              <c:strCache>
                <c:ptCount val="3"/>
                <c:pt idx="0">
                  <c:v>Aziende Ospedaliere</c:v>
                </c:pt>
                <c:pt idx="1">
                  <c:v>Aziende Sanitarie</c:v>
                </c:pt>
                <c:pt idx="2">
                  <c:v>Policlinici Universitari</c:v>
                </c:pt>
              </c:strCache>
            </c:strRef>
          </c:cat>
          <c:val>
            <c:numRef>
              <c:f>Foglio1!$B$2:$B$4</c:f>
              <c:numCache>
                <c:formatCode>0%</c:formatCode>
                <c:ptCount val="3"/>
                <c:pt idx="0">
                  <c:v>0.51</c:v>
                </c:pt>
                <c:pt idx="1">
                  <c:v>0.64000000000000101</c:v>
                </c:pt>
                <c:pt idx="2">
                  <c:v>0.4</c:v>
                </c:pt>
              </c:numCache>
            </c:numRef>
          </c:val>
        </c:ser>
      </c:pie3DChart>
    </c:plotArea>
    <c:legend>
      <c:legendPos val="b"/>
      <c:layout>
        <c:manualLayout>
          <c:xMode val="edge"/>
          <c:yMode val="edge"/>
          <c:x val="0"/>
          <c:y val="0.73550953819979292"/>
          <c:w val="1"/>
          <c:h val="0.18967801492737973"/>
        </c:manualLayout>
      </c:layout>
      <c:txPr>
        <a:bodyPr/>
        <a:lstStyle/>
        <a:p>
          <a:pPr>
            <a:defRPr sz="1200" cap="small" baseline="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it-IT"/>
  <c:chart>
    <c:autoTitleDeleted val="1"/>
    <c:view3D>
      <c:rotX val="40"/>
      <c:perspective val="30"/>
    </c:view3D>
    <c:plotArea>
      <c:layout>
        <c:manualLayout>
          <c:layoutTarget val="inner"/>
          <c:xMode val="edge"/>
          <c:yMode val="edge"/>
          <c:x val="0.15769307831241086"/>
          <c:y val="0.17697479245257716"/>
          <c:w val="0.70292022884423289"/>
          <c:h val="0.68598353707261051"/>
        </c:manualLayout>
      </c:layout>
      <c:pie3DChart>
        <c:varyColors val="1"/>
        <c:ser>
          <c:idx val="0"/>
          <c:order val="0"/>
          <c:tx>
            <c:strRef>
              <c:f>Foglio1!$B$1</c:f>
              <c:strCache>
                <c:ptCount val="1"/>
                <c:pt idx="0">
                  <c:v>Vendite</c:v>
                </c:pt>
              </c:strCache>
            </c:strRef>
          </c:tx>
          <c:explosion val="25"/>
          <c:dPt>
            <c:idx val="0"/>
            <c:spPr>
              <a:solidFill>
                <a:schemeClr val="bg1">
                  <a:lumMod val="50000"/>
                </a:schemeClr>
              </a:solidFill>
            </c:spPr>
          </c:dPt>
          <c:dPt>
            <c:idx val="1"/>
            <c:spPr>
              <a:solidFill>
                <a:srgbClr val="C00000"/>
              </a:solidFill>
            </c:spPr>
          </c:dPt>
          <c:dPt>
            <c:idx val="3"/>
            <c:spPr>
              <a:solidFill>
                <a:schemeClr val="bg2">
                  <a:lumMod val="50000"/>
                </a:schemeClr>
              </a:solidFill>
            </c:spPr>
          </c:dPt>
          <c:dPt>
            <c:idx val="4"/>
            <c:spPr>
              <a:solidFill>
                <a:srgbClr val="C00000"/>
              </a:solidFill>
            </c:spPr>
          </c:dPt>
          <c:dPt>
            <c:idx val="5"/>
            <c:spPr>
              <a:solidFill>
                <a:schemeClr val="bg1">
                  <a:lumMod val="50000"/>
                </a:schemeClr>
              </a:solidFill>
            </c:spPr>
          </c:dPt>
          <c:dPt>
            <c:idx val="6"/>
            <c:spPr>
              <a:solidFill>
                <a:schemeClr val="tx1"/>
              </a:solidFill>
            </c:spPr>
          </c:dPt>
          <c:dPt>
            <c:idx val="7"/>
            <c:spPr>
              <a:solidFill>
                <a:srgbClr val="C00000"/>
              </a:solidFill>
              <a:ln>
                <a:solidFill>
                  <a:srgbClr val="C00000"/>
                </a:solidFill>
              </a:ln>
            </c:spPr>
          </c:dPt>
          <c:dPt>
            <c:idx val="8"/>
            <c:spPr>
              <a:solidFill>
                <a:schemeClr val="bg1">
                  <a:lumMod val="85000"/>
                </a:schemeClr>
              </a:solidFill>
            </c:spPr>
          </c:dPt>
          <c:dLbls>
            <c:dLbl>
              <c:idx val="0"/>
              <c:layout>
                <c:manualLayout>
                  <c:x val="-0.12698000856219938"/>
                  <c:y val="-5.5938862285440698E-2"/>
                </c:manualLayout>
              </c:layout>
              <c:dLblPos val="bestFit"/>
              <c:showVal val="1"/>
              <c:showCatName val="1"/>
              <c:separator> </c:separator>
            </c:dLbl>
            <c:dLbl>
              <c:idx val="1"/>
              <c:layout>
                <c:manualLayout>
                  <c:x val="2.1854797209933882E-2"/>
                  <c:y val="-5.2911281809194806E-2"/>
                </c:manualLayout>
              </c:layout>
              <c:dLblPos val="bestFit"/>
              <c:showVal val="1"/>
              <c:showCatName val="1"/>
              <c:separator> </c:separator>
            </c:dLbl>
            <c:dLbl>
              <c:idx val="2"/>
              <c:layout>
                <c:manualLayout>
                  <c:x val="1.7407354554326002E-2"/>
                  <c:y val="-1.6685756306079321E-2"/>
                </c:manualLayout>
              </c:layout>
              <c:dLblPos val="bestFit"/>
              <c:showVal val="1"/>
              <c:showCatName val="1"/>
              <c:separator> </c:separator>
            </c:dLbl>
            <c:dLbl>
              <c:idx val="3"/>
              <c:layout>
                <c:manualLayout>
                  <c:x val="-2.7906426982747312E-4"/>
                  <c:y val="-5.223524864185454E-2"/>
                </c:manualLayout>
              </c:layout>
              <c:dLblPos val="bestFit"/>
              <c:showVal val="1"/>
              <c:showCatName val="1"/>
              <c:separator> </c:separator>
            </c:dLbl>
            <c:dLbl>
              <c:idx val="4"/>
              <c:layout>
                <c:manualLayout>
                  <c:x val="1.9825527173450857E-2"/>
                  <c:y val="3.7032992095547695E-2"/>
                </c:manualLayout>
              </c:layout>
              <c:dLblPos val="bestFit"/>
              <c:showVal val="1"/>
              <c:showCatName val="1"/>
              <c:separator> </c:separator>
            </c:dLbl>
            <c:dLbl>
              <c:idx val="5"/>
              <c:layout>
                <c:manualLayout>
                  <c:x val="9.4412948812751613E-2"/>
                  <c:y val="4.5025695549039554E-2"/>
                </c:manualLayout>
              </c:layout>
              <c:dLblPos val="bestFit"/>
              <c:showVal val="1"/>
              <c:showCatName val="1"/>
              <c:separator> </c:separator>
            </c:dLbl>
            <c:dLbl>
              <c:idx val="6"/>
              <c:layout>
                <c:manualLayout>
                  <c:x val="-1.2868524116140333E-2"/>
                  <c:y val="1.5699271938481609E-2"/>
                </c:manualLayout>
              </c:layout>
              <c:dLblPos val="bestFit"/>
              <c:showVal val="1"/>
              <c:showCatName val="1"/>
              <c:separator> </c:separator>
            </c:dLbl>
            <c:dLbl>
              <c:idx val="7"/>
              <c:layout>
                <c:manualLayout>
                  <c:x val="5.1719142569265155E-4"/>
                  <c:y val="9.8906272665453238E-2"/>
                </c:manualLayout>
              </c:layout>
              <c:dLblPos val="bestFit"/>
              <c:showVal val="1"/>
              <c:showCatName val="1"/>
              <c:separator> </c:separator>
            </c:dLbl>
            <c:dLbl>
              <c:idx val="8"/>
              <c:layout>
                <c:manualLayout>
                  <c:x val="-1.6880289212061486E-2"/>
                  <c:y val="-4.5841127803598634E-2"/>
                </c:manualLayout>
              </c:layout>
              <c:dLblPos val="bestFit"/>
              <c:showVal val="1"/>
              <c:showCatName val="1"/>
              <c:separator> </c:separator>
            </c:dLbl>
            <c:txPr>
              <a:bodyPr/>
              <a:lstStyle/>
              <a:p>
                <a:pPr>
                  <a:defRPr sz="1200" cap="small" baseline="0">
                    <a:solidFill>
                      <a:schemeClr val="tx1"/>
                    </a:solidFill>
                    <a:effectLst>
                      <a:outerShdw blurRad="38100" dist="38100" dir="2700000" algn="tl">
                        <a:srgbClr val="000000">
                          <a:alpha val="43137"/>
                        </a:srgbClr>
                      </a:outerShdw>
                    </a:effectLst>
                  </a:defRPr>
                </a:pPr>
                <a:endParaRPr lang="it-IT"/>
              </a:p>
            </c:txPr>
            <c:dLblPos val="bestFit"/>
            <c:showVal val="1"/>
            <c:showCatName val="1"/>
            <c:separator> </c:separator>
            <c:showLeaderLines val="1"/>
          </c:dLbls>
          <c:cat>
            <c:strRef>
              <c:f>Foglio1!$A$2:$A$10</c:f>
              <c:strCache>
                <c:ptCount val="9"/>
                <c:pt idx="0">
                  <c:v>Fabbricati industriali</c:v>
                </c:pt>
                <c:pt idx="1">
                  <c:v>Impianti elettrici</c:v>
                </c:pt>
                <c:pt idx="2">
                  <c:v>Impiantii condizionamento</c:v>
                </c:pt>
                <c:pt idx="3">
                  <c:v>Impianti telefonici</c:v>
                </c:pt>
                <c:pt idx="4">
                  <c:v>Impianti allarme</c:v>
                </c:pt>
                <c:pt idx="5">
                  <c:v>Mobili e arredi</c:v>
                </c:pt>
                <c:pt idx="6">
                  <c:v>Macchine elettriche</c:v>
                </c:pt>
                <c:pt idx="7">
                  <c:v>Macchine elettroniche/computers</c:v>
                </c:pt>
                <c:pt idx="8">
                  <c:v>Automezzi</c:v>
                </c:pt>
              </c:strCache>
            </c:strRef>
          </c:cat>
          <c:val>
            <c:numRef>
              <c:f>Foglio1!$B$2:$B$10</c:f>
              <c:numCache>
                <c:formatCode>0%</c:formatCode>
                <c:ptCount val="9"/>
                <c:pt idx="0">
                  <c:v>3.0000000000000002E-2</c:v>
                </c:pt>
                <c:pt idx="1">
                  <c:v>0.05</c:v>
                </c:pt>
                <c:pt idx="2">
                  <c:v>0.05</c:v>
                </c:pt>
                <c:pt idx="3">
                  <c:v>0.15000000000000022</c:v>
                </c:pt>
                <c:pt idx="4">
                  <c:v>0.15000000000000022</c:v>
                </c:pt>
                <c:pt idx="5">
                  <c:v>0.12000000000000002</c:v>
                </c:pt>
                <c:pt idx="6">
                  <c:v>0.1</c:v>
                </c:pt>
                <c:pt idx="7">
                  <c:v>0.15000000000000022</c:v>
                </c:pt>
                <c:pt idx="8">
                  <c:v>0.2</c:v>
                </c:pt>
              </c:numCache>
            </c:numRef>
          </c:val>
        </c:ser>
        <c:dLbls>
          <c:showVal val="1"/>
          <c:showCatName val="1"/>
        </c:dLbls>
      </c:pie3DChart>
    </c:plotArea>
    <c:plotVisOnly val="1"/>
  </c:chart>
  <c:txPr>
    <a:bodyPr/>
    <a:lstStyle/>
    <a:p>
      <a:pPr>
        <a:defRPr sz="1800"/>
      </a:pPr>
      <a:endParaRPr lang="it-IT"/>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b="1"/>
            </a:pPr>
            <a:r>
              <a:rPr lang="en-US" sz="2100" b="1" dirty="0" smtClean="0">
                <a:effectLst>
                  <a:outerShdw blurRad="38100" dist="38100" dir="2700000" algn="tl">
                    <a:srgbClr val="000000">
                      <a:alpha val="43137"/>
                    </a:srgbClr>
                  </a:outerShdw>
                </a:effectLst>
              </a:rPr>
              <a:t>ROE</a:t>
            </a:r>
            <a:endParaRPr lang="en-US" sz="2100" b="1" dirty="0">
              <a:effectLst>
                <a:outerShdw blurRad="38100" dist="38100" dir="2700000" algn="tl">
                  <a:srgbClr val="000000">
                    <a:alpha val="43137"/>
                  </a:srgbClr>
                </a:outerShdw>
              </a:effectLst>
            </a:endParaRPr>
          </a:p>
        </c:rich>
      </c:tx>
      <c:layout>
        <c:manualLayout>
          <c:xMode val="edge"/>
          <c:yMode val="edge"/>
          <c:x val="0.36993540265185232"/>
          <c:y val="2.6086599293402343E-2"/>
        </c:manualLayout>
      </c:layout>
    </c:title>
    <c:plotArea>
      <c:layout/>
      <c:barChart>
        <c:barDir val="col"/>
        <c:grouping val="clustered"/>
        <c:ser>
          <c:idx val="0"/>
          <c:order val="0"/>
          <c:tx>
            <c:strRef>
              <c:f>Foglio1!$B$1</c:f>
              <c:strCache>
                <c:ptCount val="1"/>
                <c:pt idx="0">
                  <c:v>ROE</c:v>
                </c:pt>
              </c:strCache>
            </c:strRef>
          </c:tx>
          <c:dLbls>
            <c:txPr>
              <a:bodyPr/>
              <a:lstStyle/>
              <a:p>
                <a:pPr>
                  <a:defRPr sz="800" b="0">
                    <a:effectLst>
                      <a:outerShdw blurRad="38100" dist="38100" dir="2700000" algn="tl">
                        <a:srgbClr val="000000">
                          <a:alpha val="43137"/>
                        </a:srgbClr>
                      </a:outerShdw>
                    </a:effectLst>
                  </a:defRPr>
                </a:pPr>
                <a:endParaRPr lang="it-IT"/>
              </a:p>
            </c:txPr>
            <c:showVal val="1"/>
          </c:dLbls>
          <c:cat>
            <c:numRef>
              <c:f>Foglio1!$A$2:$A$4</c:f>
              <c:numCache>
                <c:formatCode>General</c:formatCode>
                <c:ptCount val="3"/>
                <c:pt idx="0">
                  <c:v>2005</c:v>
                </c:pt>
                <c:pt idx="1">
                  <c:v>2006</c:v>
                </c:pt>
                <c:pt idx="2">
                  <c:v>2007</c:v>
                </c:pt>
              </c:numCache>
            </c:numRef>
          </c:cat>
          <c:val>
            <c:numRef>
              <c:f>Foglio1!$B$2:$B$4</c:f>
              <c:numCache>
                <c:formatCode>0.00%</c:formatCode>
                <c:ptCount val="3"/>
                <c:pt idx="0">
                  <c:v>0.10199999999999998</c:v>
                </c:pt>
                <c:pt idx="1">
                  <c:v>0.10700000000000011</c:v>
                </c:pt>
                <c:pt idx="2">
                  <c:v>0.113</c:v>
                </c:pt>
              </c:numCache>
            </c:numRef>
          </c:val>
        </c:ser>
        <c:axId val="203969280"/>
        <c:axId val="203970816"/>
      </c:barChart>
      <c:catAx>
        <c:axId val="203969280"/>
        <c:scaling>
          <c:orientation val="minMax"/>
        </c:scaling>
        <c:axPos val="b"/>
        <c:numFmt formatCode="General" sourceLinked="1"/>
        <c:tickLblPos val="nextTo"/>
        <c:txPr>
          <a:bodyPr/>
          <a:lstStyle/>
          <a:p>
            <a:pPr>
              <a:defRPr sz="1000"/>
            </a:pPr>
            <a:endParaRPr lang="it-IT"/>
          </a:p>
        </c:txPr>
        <c:crossAx val="203970816"/>
        <c:crosses val="autoZero"/>
        <c:auto val="1"/>
        <c:lblAlgn val="ctr"/>
        <c:lblOffset val="100"/>
      </c:catAx>
      <c:valAx>
        <c:axId val="203970816"/>
        <c:scaling>
          <c:orientation val="minMax"/>
        </c:scaling>
        <c:delete val="1"/>
        <c:axPos val="l"/>
        <c:majorGridlines/>
        <c:numFmt formatCode="0.00%" sourceLinked="1"/>
        <c:tickLblPos val="nextTo"/>
        <c:crossAx val="203969280"/>
        <c:crosses val="autoZero"/>
        <c:crossBetween val="between"/>
      </c:valAx>
    </c:plotArea>
    <c:plotVisOnly val="1"/>
  </c:chart>
  <c:txPr>
    <a:bodyPr/>
    <a:lstStyle/>
    <a:p>
      <a:pPr>
        <a:defRPr sz="1800"/>
      </a:pPr>
      <a:endParaRPr lang="it-IT"/>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it-IT"/>
  <c:chart>
    <c:title>
      <c:layout/>
      <c:txPr>
        <a:bodyPr/>
        <a:lstStyle/>
        <a:p>
          <a:pPr>
            <a:defRPr sz="1800" b="0" cap="small" baseline="0">
              <a:effectLst>
                <a:outerShdw blurRad="38100" dist="38100" dir="2700000" algn="tl">
                  <a:srgbClr val="000000">
                    <a:alpha val="43137"/>
                  </a:srgbClr>
                </a:outerShdw>
              </a:effectLst>
            </a:defRPr>
          </a:pPr>
          <a:endParaRPr lang="it-IT"/>
        </a:p>
      </c:txPr>
    </c:title>
    <c:view3D>
      <c:rotX val="50"/>
      <c:perspective val="30"/>
    </c:view3D>
    <c:plotArea>
      <c:layout>
        <c:manualLayout>
          <c:layoutTarget val="inner"/>
          <c:xMode val="edge"/>
          <c:yMode val="edge"/>
          <c:x val="4.2160255308335712E-2"/>
          <c:y val="0.19853440105303391"/>
          <c:w val="0.95409888108637764"/>
          <c:h val="0.67487853532572251"/>
        </c:manualLayout>
      </c:layout>
      <c:pie3DChart>
        <c:varyColors val="1"/>
        <c:ser>
          <c:idx val="0"/>
          <c:order val="0"/>
          <c:tx>
            <c:strRef>
              <c:f>Foglio1!$B$1</c:f>
              <c:strCache>
                <c:ptCount val="1"/>
                <c:pt idx="0">
                  <c:v>Contributo delle attività alla formazione dei ricavi</c:v>
                </c:pt>
              </c:strCache>
            </c:strRef>
          </c:tx>
          <c:dPt>
            <c:idx val="1"/>
            <c:explosion val="22"/>
            <c:spPr>
              <a:solidFill>
                <a:schemeClr val="bg1">
                  <a:lumMod val="85000"/>
                </a:schemeClr>
              </a:solidFill>
            </c:spPr>
          </c:dPt>
          <c:dPt>
            <c:idx val="2"/>
            <c:explosion val="29"/>
            <c:spPr>
              <a:solidFill>
                <a:schemeClr val="bg1">
                  <a:lumMod val="50000"/>
                </a:schemeClr>
              </a:solidFill>
            </c:spPr>
          </c:dPt>
          <c:dLbls>
            <c:dLbl>
              <c:idx val="0"/>
              <c:layout>
                <c:manualLayout>
                  <c:x val="-0.15527482565782144"/>
                  <c:y val="9.9366407591717516E-3"/>
                </c:manualLayout>
              </c:layout>
              <c:showVal val="1"/>
            </c:dLbl>
            <c:dLbl>
              <c:idx val="1"/>
              <c:layout>
                <c:manualLayout>
                  <c:x val="0.10344714439360518"/>
                  <c:y val="-0.17358104150853684"/>
                </c:manualLayout>
              </c:layout>
              <c:showVal val="1"/>
            </c:dLbl>
            <c:dLbl>
              <c:idx val="2"/>
              <c:layout>
                <c:manualLayout>
                  <c:x val="0.11506391365023809"/>
                  <c:y val="7.0079629329248924E-2"/>
                </c:manualLayout>
              </c:layout>
              <c:showVal val="1"/>
            </c:dLbl>
            <c:txPr>
              <a:bodyPr/>
              <a:lstStyle/>
              <a:p>
                <a:pPr>
                  <a:defRPr sz="1200">
                    <a:solidFill>
                      <a:schemeClr val="bg1"/>
                    </a:solidFill>
                    <a:effectLst>
                      <a:outerShdw blurRad="38100" dist="38100" dir="2700000" algn="tl">
                        <a:srgbClr val="000000">
                          <a:alpha val="43137"/>
                        </a:srgbClr>
                      </a:outerShdw>
                    </a:effectLst>
                  </a:defRPr>
                </a:pPr>
                <a:endParaRPr lang="it-IT"/>
              </a:p>
            </c:txPr>
            <c:showVal val="1"/>
            <c:showLeaderLines val="1"/>
          </c:dLbls>
          <c:cat>
            <c:strRef>
              <c:f>Foglio1!$A$2:$A$4</c:f>
              <c:strCache>
                <c:ptCount val="3"/>
                <c:pt idx="0">
                  <c:v>System &amp; Business Integration</c:v>
                </c:pt>
                <c:pt idx="1">
                  <c:v>Altre Attività</c:v>
                </c:pt>
                <c:pt idx="2">
                  <c:v>Application Management</c:v>
                </c:pt>
              </c:strCache>
            </c:strRef>
          </c:cat>
          <c:val>
            <c:numRef>
              <c:f>Foglio1!$B$2:$B$4</c:f>
              <c:numCache>
                <c:formatCode>0%</c:formatCode>
                <c:ptCount val="3"/>
                <c:pt idx="0">
                  <c:v>0.49000000000000032</c:v>
                </c:pt>
                <c:pt idx="1">
                  <c:v>0.2</c:v>
                </c:pt>
                <c:pt idx="2">
                  <c:v>0.31000000000000044</c:v>
                </c:pt>
              </c:numCache>
            </c:numRef>
          </c:val>
        </c:ser>
      </c:pie3DChart>
    </c:plotArea>
    <c:legend>
      <c:legendPos val="b"/>
      <c:legendEntry>
        <c:idx val="0"/>
        <c:txPr>
          <a:bodyPr/>
          <a:lstStyle/>
          <a:p>
            <a:pPr>
              <a:defRPr sz="1000" b="0" cap="small" baseline="0">
                <a:effectLst>
                  <a:outerShdw blurRad="38100" dist="38100" dir="2700000" algn="tl">
                    <a:srgbClr val="000000">
                      <a:alpha val="43137"/>
                    </a:srgbClr>
                  </a:outerShdw>
                </a:effectLst>
              </a:defRPr>
            </a:pPr>
            <a:endParaRPr lang="it-IT"/>
          </a:p>
        </c:txPr>
      </c:legendEntry>
      <c:legendEntry>
        <c:idx val="1"/>
        <c:txPr>
          <a:bodyPr/>
          <a:lstStyle/>
          <a:p>
            <a:pPr>
              <a:defRPr sz="1000" b="0" cap="small" baseline="0">
                <a:effectLst>
                  <a:outerShdw blurRad="38100" dist="38100" dir="2700000" algn="tl">
                    <a:srgbClr val="000000">
                      <a:alpha val="43137"/>
                    </a:srgbClr>
                  </a:outerShdw>
                </a:effectLst>
              </a:defRPr>
            </a:pPr>
            <a:endParaRPr lang="it-IT"/>
          </a:p>
        </c:txPr>
      </c:legendEntry>
      <c:legendEntry>
        <c:idx val="2"/>
        <c:txPr>
          <a:bodyPr/>
          <a:lstStyle/>
          <a:p>
            <a:pPr>
              <a:defRPr sz="1000" b="0" cap="small" baseline="0">
                <a:effectLst>
                  <a:outerShdw blurRad="38100" dist="38100" dir="2700000" algn="tl">
                    <a:srgbClr val="000000">
                      <a:alpha val="43137"/>
                    </a:srgbClr>
                  </a:outerShdw>
                </a:effectLst>
              </a:defRPr>
            </a:pPr>
            <a:endParaRPr lang="it-IT"/>
          </a:p>
        </c:txPr>
      </c:legendEntry>
      <c:layout/>
      <c:txPr>
        <a:bodyPr/>
        <a:lstStyle/>
        <a:p>
          <a:pPr>
            <a:defRPr sz="1000" b="0" cap="small" baseline="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ROI</a:t>
            </a:r>
            <a:endParaRPr lang="en-US" sz="2100" dirty="0">
              <a:effectLst>
                <a:outerShdw blurRad="38100" dist="38100" dir="2700000" algn="tl">
                  <a:srgbClr val="000000">
                    <a:alpha val="43137"/>
                  </a:srgbClr>
                </a:outerShdw>
              </a:effectLst>
            </a:endParaRPr>
          </a:p>
        </c:rich>
      </c:tx>
      <c:layout/>
    </c:title>
    <c:plotArea>
      <c:layout/>
      <c:barChart>
        <c:barDir val="col"/>
        <c:grouping val="clustered"/>
        <c:ser>
          <c:idx val="0"/>
          <c:order val="0"/>
          <c:tx>
            <c:strRef>
              <c:f>Foglio1!$B$1</c:f>
              <c:strCache>
                <c:ptCount val="1"/>
                <c:pt idx="0">
                  <c:v>ROE</c:v>
                </c:pt>
              </c:strCache>
            </c:strRef>
          </c:tx>
          <c:dLbls>
            <c:txPr>
              <a:bodyPr/>
              <a:lstStyle/>
              <a:p>
                <a:pPr>
                  <a:defRPr sz="800" b="0">
                    <a:effectLst>
                      <a:outerShdw blurRad="38100" dist="38100" dir="2700000" algn="tl">
                        <a:srgbClr val="000000">
                          <a:alpha val="43137"/>
                        </a:srgbClr>
                      </a:outerShdw>
                    </a:effectLst>
                  </a:defRPr>
                </a:pPr>
                <a:endParaRPr lang="it-IT"/>
              </a:p>
            </c:txPr>
            <c:showVal val="1"/>
          </c:dLbls>
          <c:cat>
            <c:numRef>
              <c:f>Foglio1!$A$2:$A$4</c:f>
              <c:numCache>
                <c:formatCode>General</c:formatCode>
                <c:ptCount val="3"/>
                <c:pt idx="0">
                  <c:v>2005</c:v>
                </c:pt>
                <c:pt idx="1">
                  <c:v>2006</c:v>
                </c:pt>
                <c:pt idx="2">
                  <c:v>2007</c:v>
                </c:pt>
              </c:numCache>
            </c:numRef>
          </c:cat>
          <c:val>
            <c:numRef>
              <c:f>Foglio1!$B$2:$B$4</c:f>
              <c:numCache>
                <c:formatCode>0.00%</c:formatCode>
                <c:ptCount val="3"/>
                <c:pt idx="0">
                  <c:v>9.9000000000000046E-2</c:v>
                </c:pt>
                <c:pt idx="1">
                  <c:v>0.10199999999999998</c:v>
                </c:pt>
                <c:pt idx="2">
                  <c:v>0.113</c:v>
                </c:pt>
              </c:numCache>
            </c:numRef>
          </c:val>
        </c:ser>
        <c:axId val="204504448"/>
        <c:axId val="204823168"/>
      </c:barChart>
      <c:catAx>
        <c:axId val="204504448"/>
        <c:scaling>
          <c:orientation val="minMax"/>
        </c:scaling>
        <c:axPos val="b"/>
        <c:numFmt formatCode="General" sourceLinked="1"/>
        <c:tickLblPos val="nextTo"/>
        <c:txPr>
          <a:bodyPr/>
          <a:lstStyle/>
          <a:p>
            <a:pPr>
              <a:defRPr sz="1000"/>
            </a:pPr>
            <a:endParaRPr lang="it-IT"/>
          </a:p>
        </c:txPr>
        <c:crossAx val="204823168"/>
        <c:crosses val="autoZero"/>
        <c:auto val="1"/>
        <c:lblAlgn val="ctr"/>
        <c:lblOffset val="100"/>
      </c:catAx>
      <c:valAx>
        <c:axId val="204823168"/>
        <c:scaling>
          <c:orientation val="minMax"/>
        </c:scaling>
        <c:delete val="1"/>
        <c:axPos val="l"/>
        <c:majorGridlines/>
        <c:numFmt formatCode="0.00%" sourceLinked="1"/>
        <c:tickLblPos val="nextTo"/>
        <c:crossAx val="204504448"/>
        <c:crosses val="autoZero"/>
        <c:crossBetween val="between"/>
      </c:valAx>
    </c:plotArea>
    <c:plotVisOnly val="1"/>
  </c:chart>
  <c:txPr>
    <a:bodyPr/>
    <a:lstStyle/>
    <a:p>
      <a:pPr>
        <a:defRPr sz="1800"/>
      </a:pPr>
      <a:endParaRPr lang="it-IT"/>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ROS</a:t>
            </a:r>
            <a:endParaRPr lang="en-US" sz="2100" dirty="0">
              <a:effectLst>
                <a:outerShdw blurRad="38100" dist="38100" dir="2700000" algn="tl">
                  <a:srgbClr val="000000">
                    <a:alpha val="43137"/>
                  </a:srgbClr>
                </a:outerShdw>
              </a:effectLst>
            </a:endParaRPr>
          </a:p>
        </c:rich>
      </c:tx>
      <c:layout/>
    </c:title>
    <c:plotArea>
      <c:layout/>
      <c:barChart>
        <c:barDir val="col"/>
        <c:grouping val="clustered"/>
        <c:ser>
          <c:idx val="0"/>
          <c:order val="0"/>
          <c:tx>
            <c:strRef>
              <c:f>Foglio1!$B$1</c:f>
              <c:strCache>
                <c:ptCount val="1"/>
                <c:pt idx="0">
                  <c:v>ROE</c:v>
                </c:pt>
              </c:strCache>
            </c:strRef>
          </c:tx>
          <c:dLbls>
            <c:txPr>
              <a:bodyPr/>
              <a:lstStyle/>
              <a:p>
                <a:pPr>
                  <a:defRPr sz="800" b="0">
                    <a:effectLst>
                      <a:outerShdw blurRad="38100" dist="38100" dir="2700000" algn="tl">
                        <a:srgbClr val="000000">
                          <a:alpha val="43137"/>
                        </a:srgbClr>
                      </a:outerShdw>
                    </a:effectLst>
                  </a:defRPr>
                </a:pPr>
                <a:endParaRPr lang="it-IT"/>
              </a:p>
            </c:txPr>
            <c:showVal val="1"/>
          </c:dLbls>
          <c:cat>
            <c:numRef>
              <c:f>Foglio1!$A$2:$A$4</c:f>
              <c:numCache>
                <c:formatCode>General</c:formatCode>
                <c:ptCount val="3"/>
                <c:pt idx="0">
                  <c:v>2005</c:v>
                </c:pt>
                <c:pt idx="1">
                  <c:v>2006</c:v>
                </c:pt>
                <c:pt idx="2">
                  <c:v>2007</c:v>
                </c:pt>
              </c:numCache>
            </c:numRef>
          </c:cat>
          <c:val>
            <c:numRef>
              <c:f>Foglio1!$B$2:$B$4</c:f>
              <c:numCache>
                <c:formatCode>0.00%</c:formatCode>
                <c:ptCount val="3"/>
                <c:pt idx="0">
                  <c:v>0.12100000000000002</c:v>
                </c:pt>
                <c:pt idx="1">
                  <c:v>0.127</c:v>
                </c:pt>
                <c:pt idx="2">
                  <c:v>0.13200000000000001</c:v>
                </c:pt>
              </c:numCache>
            </c:numRef>
          </c:val>
        </c:ser>
        <c:axId val="204516352"/>
        <c:axId val="204657408"/>
      </c:barChart>
      <c:catAx>
        <c:axId val="204516352"/>
        <c:scaling>
          <c:orientation val="minMax"/>
        </c:scaling>
        <c:axPos val="b"/>
        <c:numFmt formatCode="General" sourceLinked="1"/>
        <c:tickLblPos val="nextTo"/>
        <c:txPr>
          <a:bodyPr/>
          <a:lstStyle/>
          <a:p>
            <a:pPr>
              <a:defRPr sz="1000"/>
            </a:pPr>
            <a:endParaRPr lang="it-IT"/>
          </a:p>
        </c:txPr>
        <c:crossAx val="204657408"/>
        <c:crosses val="autoZero"/>
        <c:auto val="1"/>
        <c:lblAlgn val="ctr"/>
        <c:lblOffset val="100"/>
      </c:catAx>
      <c:valAx>
        <c:axId val="204657408"/>
        <c:scaling>
          <c:orientation val="minMax"/>
        </c:scaling>
        <c:delete val="1"/>
        <c:axPos val="l"/>
        <c:majorGridlines/>
        <c:numFmt formatCode="0.00%" sourceLinked="1"/>
        <c:tickLblPos val="nextTo"/>
        <c:crossAx val="204516352"/>
        <c:crosses val="autoZero"/>
        <c:crossBetween val="between"/>
      </c:valAx>
    </c:plotArea>
    <c:plotVisOnly val="1"/>
  </c:chart>
  <c:txPr>
    <a:bodyPr/>
    <a:lstStyle/>
    <a:p>
      <a:pPr>
        <a:defRPr sz="1800"/>
      </a:pPr>
      <a:endParaRPr lang="it-IT"/>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MT / E</a:t>
            </a:r>
            <a:endParaRPr lang="en-US" sz="2100" dirty="0">
              <a:effectLst>
                <a:outerShdw blurRad="38100" dist="38100" dir="2700000" algn="tl">
                  <a:srgbClr val="000000">
                    <a:alpha val="43137"/>
                  </a:srgbClr>
                </a:outerShdw>
              </a:effectLst>
            </a:endParaRPr>
          </a:p>
        </c:rich>
      </c:tx>
      <c:layout/>
    </c:title>
    <c:plotArea>
      <c:layout/>
      <c:barChart>
        <c:barDir val="col"/>
        <c:grouping val="clustered"/>
        <c:ser>
          <c:idx val="0"/>
          <c:order val="0"/>
          <c:tx>
            <c:strRef>
              <c:f>Foglio1!$B$1</c:f>
              <c:strCache>
                <c:ptCount val="1"/>
                <c:pt idx="0">
                  <c:v>MT / E</c:v>
                </c:pt>
              </c:strCache>
            </c:strRef>
          </c:tx>
          <c:dLbls>
            <c:txPr>
              <a:bodyPr/>
              <a:lstStyle/>
              <a:p>
                <a:pPr>
                  <a:defRPr sz="800" b="0">
                    <a:effectLst>
                      <a:outerShdw blurRad="38100" dist="38100" dir="2700000" algn="tl">
                        <a:srgbClr val="000000">
                          <a:alpha val="43137"/>
                        </a:srgbClr>
                      </a:outerShdw>
                    </a:effectLst>
                  </a:defRPr>
                </a:pPr>
                <a:endParaRPr lang="it-IT"/>
              </a:p>
            </c:txPr>
            <c:showVal val="1"/>
          </c:dLbls>
          <c:cat>
            <c:numRef>
              <c:f>Foglio1!$A$2:$A$4</c:f>
              <c:numCache>
                <c:formatCode>General</c:formatCode>
                <c:ptCount val="3"/>
                <c:pt idx="0">
                  <c:v>2005</c:v>
                </c:pt>
                <c:pt idx="1">
                  <c:v>2006</c:v>
                </c:pt>
                <c:pt idx="2">
                  <c:v>2007</c:v>
                </c:pt>
              </c:numCache>
            </c:numRef>
          </c:cat>
          <c:val>
            <c:numRef>
              <c:f>Foglio1!$B$2:$B$4</c:f>
              <c:numCache>
                <c:formatCode>0.00</c:formatCode>
                <c:ptCount val="3"/>
                <c:pt idx="0">
                  <c:v>1.4</c:v>
                </c:pt>
                <c:pt idx="1">
                  <c:v>1.4</c:v>
                </c:pt>
                <c:pt idx="2">
                  <c:v>1.2</c:v>
                </c:pt>
              </c:numCache>
            </c:numRef>
          </c:val>
        </c:ser>
        <c:axId val="205174656"/>
        <c:axId val="205176192"/>
      </c:barChart>
      <c:catAx>
        <c:axId val="205174656"/>
        <c:scaling>
          <c:orientation val="minMax"/>
        </c:scaling>
        <c:axPos val="b"/>
        <c:numFmt formatCode="General" sourceLinked="1"/>
        <c:tickLblPos val="nextTo"/>
        <c:txPr>
          <a:bodyPr/>
          <a:lstStyle/>
          <a:p>
            <a:pPr>
              <a:defRPr sz="1000"/>
            </a:pPr>
            <a:endParaRPr lang="it-IT"/>
          </a:p>
        </c:txPr>
        <c:crossAx val="205176192"/>
        <c:crosses val="autoZero"/>
        <c:auto val="1"/>
        <c:lblAlgn val="ctr"/>
        <c:lblOffset val="100"/>
      </c:catAx>
      <c:valAx>
        <c:axId val="205176192"/>
        <c:scaling>
          <c:orientation val="minMax"/>
        </c:scaling>
        <c:delete val="1"/>
        <c:axPos val="l"/>
        <c:majorGridlines/>
        <c:numFmt formatCode="0.00" sourceLinked="1"/>
        <c:tickLblPos val="nextTo"/>
        <c:crossAx val="205174656"/>
        <c:crosses val="autoZero"/>
        <c:crossBetween val="between"/>
      </c:valAx>
    </c:plotArea>
    <c:plotVisOnly val="1"/>
  </c:chart>
  <c:txPr>
    <a:bodyPr/>
    <a:lstStyle/>
    <a:p>
      <a:pPr>
        <a:defRPr sz="1800"/>
      </a:pPr>
      <a:endParaRPr lang="it-IT"/>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ROD</a:t>
            </a:r>
            <a:endParaRPr lang="en-US" sz="2100" dirty="0">
              <a:effectLst>
                <a:outerShdw blurRad="38100" dist="38100" dir="2700000" algn="tl">
                  <a:srgbClr val="000000">
                    <a:alpha val="43137"/>
                  </a:srgbClr>
                </a:outerShdw>
              </a:effectLst>
            </a:endParaRPr>
          </a:p>
        </c:rich>
      </c:tx>
      <c:layout/>
    </c:title>
    <c:plotArea>
      <c:layout>
        <c:manualLayout>
          <c:layoutTarget val="inner"/>
          <c:xMode val="edge"/>
          <c:yMode val="edge"/>
          <c:x val="5.7970196596564355E-2"/>
          <c:y val="0.30476104401172155"/>
          <c:w val="0.8840596068068719"/>
          <c:h val="0.47684222057897185"/>
        </c:manualLayout>
      </c:layout>
      <c:barChart>
        <c:barDir val="col"/>
        <c:grouping val="clustered"/>
        <c:ser>
          <c:idx val="0"/>
          <c:order val="0"/>
          <c:tx>
            <c:strRef>
              <c:f>Foglio1!$B$1</c:f>
              <c:strCache>
                <c:ptCount val="1"/>
                <c:pt idx="0">
                  <c:v>MT / E</c:v>
                </c:pt>
              </c:strCache>
            </c:strRef>
          </c:tx>
          <c:dLbls>
            <c:txPr>
              <a:bodyPr/>
              <a:lstStyle/>
              <a:p>
                <a:pPr>
                  <a:defRPr sz="800" b="0">
                    <a:effectLst>
                      <a:outerShdw blurRad="38100" dist="38100" dir="2700000" algn="tl">
                        <a:srgbClr val="000000">
                          <a:alpha val="43137"/>
                        </a:srgbClr>
                      </a:outerShdw>
                    </a:effectLst>
                  </a:defRPr>
                </a:pPr>
                <a:endParaRPr lang="it-IT"/>
              </a:p>
            </c:txPr>
            <c:showVal val="1"/>
          </c:dLbls>
          <c:cat>
            <c:numRef>
              <c:f>Foglio1!$A$2:$A$4</c:f>
              <c:numCache>
                <c:formatCode>General</c:formatCode>
                <c:ptCount val="3"/>
                <c:pt idx="0">
                  <c:v>2005</c:v>
                </c:pt>
                <c:pt idx="1">
                  <c:v>2006</c:v>
                </c:pt>
                <c:pt idx="2">
                  <c:v>2007</c:v>
                </c:pt>
              </c:numCache>
            </c:numRef>
          </c:cat>
          <c:val>
            <c:numRef>
              <c:f>Foglio1!$B$2:$B$4</c:f>
              <c:numCache>
                <c:formatCode>0.00%</c:formatCode>
                <c:ptCount val="3"/>
                <c:pt idx="0">
                  <c:v>5.000000000000007E-3</c:v>
                </c:pt>
                <c:pt idx="1">
                  <c:v>3.000000000000004E-3</c:v>
                </c:pt>
                <c:pt idx="2">
                  <c:v>8.0000000000000158E-3</c:v>
                </c:pt>
              </c:numCache>
            </c:numRef>
          </c:val>
        </c:ser>
        <c:axId val="205149696"/>
        <c:axId val="205151232"/>
      </c:barChart>
      <c:catAx>
        <c:axId val="205149696"/>
        <c:scaling>
          <c:orientation val="minMax"/>
        </c:scaling>
        <c:axPos val="b"/>
        <c:numFmt formatCode="General" sourceLinked="1"/>
        <c:tickLblPos val="nextTo"/>
        <c:txPr>
          <a:bodyPr/>
          <a:lstStyle/>
          <a:p>
            <a:pPr>
              <a:defRPr sz="1000"/>
            </a:pPr>
            <a:endParaRPr lang="it-IT"/>
          </a:p>
        </c:txPr>
        <c:crossAx val="205151232"/>
        <c:crosses val="autoZero"/>
        <c:auto val="1"/>
        <c:lblAlgn val="ctr"/>
        <c:lblOffset val="100"/>
      </c:catAx>
      <c:valAx>
        <c:axId val="205151232"/>
        <c:scaling>
          <c:orientation val="minMax"/>
        </c:scaling>
        <c:delete val="1"/>
        <c:axPos val="l"/>
        <c:majorGridlines/>
        <c:numFmt formatCode="0.00%" sourceLinked="1"/>
        <c:tickLblPos val="nextTo"/>
        <c:crossAx val="205149696"/>
        <c:crosses val="autoZero"/>
        <c:crossBetween val="between"/>
      </c:valAx>
    </c:plotArea>
    <c:plotVisOnly val="1"/>
  </c:chart>
  <c:txPr>
    <a:bodyPr/>
    <a:lstStyle/>
    <a:p>
      <a:pPr>
        <a:defRPr sz="1800"/>
      </a:pPr>
      <a:endParaRPr lang="it-IT"/>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sz="1800"/>
            </a:pPr>
            <a:r>
              <a:rPr lang="it-IT" sz="1800" b="0" cap="small" baseline="0" dirty="0" smtClean="0">
                <a:effectLst>
                  <a:outerShdw blurRad="38100" dist="38100" dir="2700000" algn="tl">
                    <a:srgbClr val="000000">
                      <a:alpha val="43137"/>
                    </a:srgbClr>
                  </a:outerShdw>
                </a:effectLst>
              </a:rPr>
              <a:t>Mercato</a:t>
            </a:r>
            <a:r>
              <a:rPr lang="it-IT" sz="1800" cap="small" baseline="0" dirty="0" smtClean="0">
                <a:effectLst>
                  <a:outerShdw blurRad="38100" dist="38100" dir="2700000" algn="tl">
                    <a:srgbClr val="000000">
                      <a:alpha val="43137"/>
                    </a:srgbClr>
                  </a:outerShdw>
                </a:effectLst>
              </a:rPr>
              <a:t> Italiano</a:t>
            </a:r>
            <a:endParaRPr lang="it-IT" sz="1800" cap="small" baseline="0" dirty="0">
              <a:effectLst>
                <a:outerShdw blurRad="38100" dist="38100" dir="2700000" algn="tl">
                  <a:srgbClr val="000000">
                    <a:alpha val="43137"/>
                  </a:srgbClr>
                </a:outerShdw>
              </a:effectLst>
            </a:endParaRPr>
          </a:p>
        </c:rich>
      </c:tx>
      <c:layout/>
    </c:title>
    <c:plotArea>
      <c:layout/>
      <c:lineChart>
        <c:grouping val="standard"/>
        <c:ser>
          <c:idx val="0"/>
          <c:order val="0"/>
          <c:tx>
            <c:strRef>
              <c:f>Foglio1!$B$1</c:f>
              <c:strCache>
                <c:ptCount val="1"/>
                <c:pt idx="0">
                  <c:v>IT</c:v>
                </c:pt>
              </c:strCache>
            </c:strRef>
          </c:tx>
          <c:spPr>
            <a:ln>
              <a:solidFill>
                <a:srgbClr val="E60000"/>
              </a:solidFill>
            </a:ln>
          </c:spPr>
          <c:marker>
            <c:spPr>
              <a:solidFill>
                <a:srgbClr val="E60000"/>
              </a:solidFill>
              <a:ln>
                <a:solidFill>
                  <a:srgbClr val="E60000"/>
                </a:solidFill>
              </a:ln>
            </c:spPr>
          </c:marker>
          <c:dLbls>
            <c:dLbl>
              <c:idx val="0"/>
              <c:layout>
                <c:manualLayout>
                  <c:x val="-1.7436652777754896E-2"/>
                  <c:y val="3.4262255404495026E-2"/>
                </c:manualLayout>
              </c:layout>
              <c:showVal val="1"/>
            </c:dLbl>
            <c:dLbl>
              <c:idx val="1"/>
              <c:layout>
                <c:manualLayout>
                  <c:x val="0"/>
                  <c:y val="-1.9578431659711439E-2"/>
                </c:manualLayout>
              </c:layout>
              <c:showVal val="1"/>
            </c:dLbl>
            <c:dLbl>
              <c:idx val="2"/>
              <c:layout>
                <c:manualLayout>
                  <c:x val="-2.7898644444407841E-2"/>
                  <c:y val="4.8946079149278642E-2"/>
                </c:manualLayout>
              </c:layout>
              <c:showVal val="1"/>
            </c:dLbl>
            <c:txPr>
              <a:bodyPr/>
              <a:lstStyle/>
              <a:p>
                <a:pPr>
                  <a:defRPr sz="1000"/>
                </a:pPr>
                <a:endParaRPr lang="it-IT"/>
              </a:p>
            </c:txPr>
            <c:showVal val="1"/>
          </c:dLbls>
          <c:cat>
            <c:numRef>
              <c:f>Foglio1!$A$2:$A$5</c:f>
              <c:numCache>
                <c:formatCode>General</c:formatCode>
                <c:ptCount val="4"/>
                <c:pt idx="0">
                  <c:v>2004</c:v>
                </c:pt>
                <c:pt idx="1">
                  <c:v>2005</c:v>
                </c:pt>
                <c:pt idx="2">
                  <c:v>2006</c:v>
                </c:pt>
                <c:pt idx="3">
                  <c:v>2007</c:v>
                </c:pt>
              </c:numCache>
            </c:numRef>
          </c:cat>
          <c:val>
            <c:numRef>
              <c:f>Foglio1!$B$2:$B$5</c:f>
              <c:numCache>
                <c:formatCode>0.00%</c:formatCode>
                <c:ptCount val="4"/>
                <c:pt idx="0">
                  <c:v>4.0000000000000036E-3</c:v>
                </c:pt>
                <c:pt idx="1">
                  <c:v>9.0000000000000028E-3</c:v>
                </c:pt>
                <c:pt idx="2">
                  <c:v>1.6000000000000014E-2</c:v>
                </c:pt>
                <c:pt idx="3" formatCode="0%">
                  <c:v>2.0000000000000011E-2</c:v>
                </c:pt>
              </c:numCache>
            </c:numRef>
          </c:val>
        </c:ser>
        <c:ser>
          <c:idx val="1"/>
          <c:order val="1"/>
          <c:tx>
            <c:strRef>
              <c:f>Foglio1!$C$1</c:f>
              <c:strCache>
                <c:ptCount val="1"/>
                <c:pt idx="0">
                  <c:v>TLC</c:v>
                </c:pt>
              </c:strCache>
            </c:strRef>
          </c:tx>
          <c:spPr>
            <a:ln>
              <a:solidFill>
                <a:schemeClr val="tx1">
                  <a:lumMod val="65000"/>
                  <a:lumOff val="35000"/>
                </a:schemeClr>
              </a:solidFill>
            </a:ln>
          </c:spPr>
          <c:marker>
            <c:spPr>
              <a:solidFill>
                <a:schemeClr val="tx1">
                  <a:lumMod val="65000"/>
                  <a:lumOff val="35000"/>
                </a:schemeClr>
              </a:solidFill>
              <a:ln>
                <a:solidFill>
                  <a:schemeClr val="tx1">
                    <a:lumMod val="65000"/>
                    <a:lumOff val="35000"/>
                  </a:schemeClr>
                </a:solidFill>
              </a:ln>
            </c:spPr>
          </c:marker>
          <c:dLbls>
            <c:dLbl>
              <c:idx val="2"/>
              <c:layout>
                <c:manualLayout>
                  <c:x val="6.3933654951397644E-17"/>
                  <c:y val="-1.4683823744783617E-2"/>
                </c:manualLayout>
              </c:layout>
              <c:showVal val="1"/>
            </c:dLbl>
            <c:txPr>
              <a:bodyPr/>
              <a:lstStyle/>
              <a:p>
                <a:pPr>
                  <a:defRPr sz="1000"/>
                </a:pPr>
                <a:endParaRPr lang="it-IT"/>
              </a:p>
            </c:txPr>
            <c:showVal val="1"/>
          </c:dLbls>
          <c:cat>
            <c:numRef>
              <c:f>Foglio1!$A$2:$A$5</c:f>
              <c:numCache>
                <c:formatCode>General</c:formatCode>
                <c:ptCount val="4"/>
                <c:pt idx="0">
                  <c:v>2004</c:v>
                </c:pt>
                <c:pt idx="1">
                  <c:v>2005</c:v>
                </c:pt>
                <c:pt idx="2">
                  <c:v>2006</c:v>
                </c:pt>
                <c:pt idx="3">
                  <c:v>2007</c:v>
                </c:pt>
              </c:numCache>
            </c:numRef>
          </c:cat>
          <c:val>
            <c:numRef>
              <c:f>Foglio1!$C$2:$C$5</c:f>
              <c:numCache>
                <c:formatCode>0.00%</c:formatCode>
                <c:ptCount val="4"/>
                <c:pt idx="0">
                  <c:v>2.4E-2</c:v>
                </c:pt>
                <c:pt idx="1">
                  <c:v>3.0000000000000002E-2</c:v>
                </c:pt>
                <c:pt idx="2">
                  <c:v>2.1000000000000012E-2</c:v>
                </c:pt>
                <c:pt idx="3">
                  <c:v>4.0000000000000036E-3</c:v>
                </c:pt>
              </c:numCache>
            </c:numRef>
          </c:val>
        </c:ser>
        <c:ser>
          <c:idx val="2"/>
          <c:order val="2"/>
          <c:tx>
            <c:strRef>
              <c:f>Foglio1!$D$1</c:f>
              <c:strCache>
                <c:ptCount val="1"/>
                <c:pt idx="0">
                  <c:v>PIL</c:v>
                </c:pt>
              </c:strCache>
            </c:strRef>
          </c:tx>
          <c:spPr>
            <a:ln>
              <a:solidFill>
                <a:schemeClr val="bg1">
                  <a:lumMod val="75000"/>
                </a:schemeClr>
              </a:solidFill>
            </a:ln>
          </c:spPr>
          <c:marker>
            <c:spPr>
              <a:solidFill>
                <a:schemeClr val="bg1">
                  <a:lumMod val="75000"/>
                </a:schemeClr>
              </a:solidFill>
              <a:ln>
                <a:solidFill>
                  <a:schemeClr val="bg1">
                    <a:lumMod val="75000"/>
                  </a:schemeClr>
                </a:solidFill>
              </a:ln>
            </c:spPr>
          </c:marker>
          <c:dLbls>
            <c:dLbl>
              <c:idx val="2"/>
              <c:layout>
                <c:manualLayout>
                  <c:x val="-0.12554389999983526"/>
                  <c:y val="9.7892158298557228E-3"/>
                </c:manualLayout>
              </c:layout>
              <c:showVal val="1"/>
            </c:dLbl>
            <c:dLbl>
              <c:idx val="3"/>
              <c:layout>
                <c:manualLayout>
                  <c:x val="0"/>
                  <c:y val="3.4262255404495026E-2"/>
                </c:manualLayout>
              </c:layout>
              <c:showVal val="1"/>
            </c:dLbl>
            <c:txPr>
              <a:bodyPr/>
              <a:lstStyle/>
              <a:p>
                <a:pPr>
                  <a:defRPr sz="1000"/>
                </a:pPr>
                <a:endParaRPr lang="it-IT"/>
              </a:p>
            </c:txPr>
            <c:showVal val="1"/>
          </c:dLbls>
          <c:cat>
            <c:numRef>
              <c:f>Foglio1!$A$2:$A$5</c:f>
              <c:numCache>
                <c:formatCode>General</c:formatCode>
                <c:ptCount val="4"/>
                <c:pt idx="0">
                  <c:v>2004</c:v>
                </c:pt>
                <c:pt idx="1">
                  <c:v>2005</c:v>
                </c:pt>
                <c:pt idx="2">
                  <c:v>2006</c:v>
                </c:pt>
                <c:pt idx="3">
                  <c:v>2007</c:v>
                </c:pt>
              </c:numCache>
            </c:numRef>
          </c:cat>
          <c:val>
            <c:numRef>
              <c:f>Foglio1!$D$2:$D$5</c:f>
              <c:numCache>
                <c:formatCode>0.00%</c:formatCode>
                <c:ptCount val="4"/>
                <c:pt idx="0">
                  <c:v>1.2E-2</c:v>
                </c:pt>
                <c:pt idx="1">
                  <c:v>1.0000000000000009E-3</c:v>
                </c:pt>
                <c:pt idx="2">
                  <c:v>1.9000000000000013E-2</c:v>
                </c:pt>
                <c:pt idx="3">
                  <c:v>1.4999999999999998E-2</c:v>
                </c:pt>
              </c:numCache>
            </c:numRef>
          </c:val>
        </c:ser>
        <c:marker val="1"/>
        <c:axId val="205553024"/>
        <c:axId val="205563008"/>
      </c:lineChart>
      <c:catAx>
        <c:axId val="205553024"/>
        <c:scaling>
          <c:orientation val="minMax"/>
        </c:scaling>
        <c:axPos val="b"/>
        <c:numFmt formatCode="General" sourceLinked="1"/>
        <c:majorTickMark val="none"/>
        <c:tickLblPos val="nextTo"/>
        <c:txPr>
          <a:bodyPr/>
          <a:lstStyle/>
          <a:p>
            <a:pPr>
              <a:defRPr sz="1000"/>
            </a:pPr>
            <a:endParaRPr lang="it-IT"/>
          </a:p>
        </c:txPr>
        <c:crossAx val="205563008"/>
        <c:crosses val="autoZero"/>
        <c:auto val="1"/>
        <c:lblAlgn val="ctr"/>
        <c:lblOffset val="100"/>
      </c:catAx>
      <c:valAx>
        <c:axId val="205563008"/>
        <c:scaling>
          <c:orientation val="minMax"/>
        </c:scaling>
        <c:delete val="1"/>
        <c:axPos val="l"/>
        <c:majorGridlines/>
        <c:numFmt formatCode="0.00%" sourceLinked="1"/>
        <c:majorTickMark val="none"/>
        <c:tickLblPos val="nextTo"/>
        <c:crossAx val="205553024"/>
        <c:crosses val="autoZero"/>
        <c:crossBetween val="between"/>
      </c:valAx>
    </c:plotArea>
    <c:legend>
      <c:legendPos val="r"/>
      <c:layout/>
      <c:txPr>
        <a:bodyPr/>
        <a:lstStyle/>
        <a:p>
          <a:pPr>
            <a:defRPr sz="1200"/>
          </a:pPr>
          <a:endParaRPr lang="it-IT"/>
        </a:p>
      </c:txPr>
    </c:legend>
    <c:plotVisOnly val="1"/>
  </c:chart>
  <c:txPr>
    <a:bodyPr/>
    <a:lstStyle/>
    <a:p>
      <a:pPr>
        <a:defRPr sz="1800"/>
      </a:pPr>
      <a:endParaRPr lang="it-IT"/>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it-IT"/>
  <c:chart>
    <c:autoTitleDeleted val="1"/>
    <c:view3D>
      <c:rAngAx val="1"/>
    </c:view3D>
    <c:plotArea>
      <c:layout>
        <c:manualLayout>
          <c:layoutTarget val="inner"/>
          <c:xMode val="edge"/>
          <c:yMode val="edge"/>
          <c:x val="4.8888546711834041E-2"/>
          <c:y val="0.21587150496134511"/>
          <c:w val="0.90222290657633197"/>
          <c:h val="0.63143465062612025"/>
        </c:manualLayout>
      </c:layout>
      <c:bar3DChart>
        <c:barDir val="col"/>
        <c:grouping val="clustered"/>
        <c:ser>
          <c:idx val="0"/>
          <c:order val="0"/>
          <c:tx>
            <c:strRef>
              <c:f>Foglio1!$B$1</c:f>
              <c:strCache>
                <c:ptCount val="1"/>
                <c:pt idx="0">
                  <c:v>Serie 1</c:v>
                </c:pt>
              </c:strCache>
            </c:strRef>
          </c:tx>
          <c:dLbls>
            <c:dLbl>
              <c:idx val="0"/>
              <c:layout>
                <c:manualLayout>
                  <c:x val="1.7429224995100603E-2"/>
                  <c:y val="-2.116387303542604E-2"/>
                </c:manualLayout>
              </c:layout>
              <c:showVal val="1"/>
            </c:dLbl>
            <c:dLbl>
              <c:idx val="1"/>
              <c:layout>
                <c:manualLayout>
                  <c:x val="1.7429224995100603E-2"/>
                  <c:y val="-2.9629422249596388E-2"/>
                </c:manualLayout>
              </c:layout>
              <c:showVal val="1"/>
            </c:dLbl>
            <c:dLbl>
              <c:idx val="2"/>
              <c:layout>
                <c:manualLayout>
                  <c:x val="1.7429224995100603E-2"/>
                  <c:y val="-3.3862196856681584E-2"/>
                </c:manualLayout>
              </c:layout>
              <c:showVal val="1"/>
            </c:dLbl>
            <c:dLbl>
              <c:idx val="3"/>
              <c:layout>
                <c:manualLayout>
                  <c:x val="1.3943379996080578E-2"/>
                  <c:y val="-2.5396647642511191E-2"/>
                </c:manualLayout>
              </c:layout>
              <c:showVal val="1"/>
            </c:dLbl>
            <c:dLbl>
              <c:idx val="4"/>
              <c:layout>
                <c:manualLayout>
                  <c:x val="2.4400914993140847E-2"/>
                  <c:y val="-2.1163873035425992E-2"/>
                </c:manualLayout>
              </c:layout>
              <c:tx>
                <c:rich>
                  <a:bodyPr/>
                  <a:lstStyle/>
                  <a:p>
                    <a:r>
                      <a:rPr lang="en-US" dirty="0" smtClean="0"/>
                      <a:t>6000+</a:t>
                    </a:r>
                    <a:endParaRPr lang="en-US" dirty="0"/>
                  </a:p>
                </c:rich>
              </c:tx>
              <c:showVal val="1"/>
            </c:dLbl>
            <c:txPr>
              <a:bodyPr/>
              <a:lstStyle/>
              <a:p>
                <a:pPr>
                  <a:defRPr sz="1200">
                    <a:effectLst>
                      <a:outerShdw blurRad="38100" dist="38100" dir="2700000" algn="tl">
                        <a:srgbClr val="000000">
                          <a:alpha val="43137"/>
                        </a:srgbClr>
                      </a:outerShdw>
                    </a:effectLst>
                  </a:defRPr>
                </a:pPr>
                <a:endParaRPr lang="it-IT"/>
              </a:p>
            </c:txPr>
            <c:showVal val="1"/>
          </c:dLbls>
          <c:cat>
            <c:numRef>
              <c:f>Foglio1!$A$2:$A$6</c:f>
              <c:numCache>
                <c:formatCode>General</c:formatCode>
                <c:ptCount val="5"/>
                <c:pt idx="0">
                  <c:v>2004</c:v>
                </c:pt>
                <c:pt idx="1">
                  <c:v>2005</c:v>
                </c:pt>
                <c:pt idx="2">
                  <c:v>2006</c:v>
                </c:pt>
                <c:pt idx="3">
                  <c:v>2007</c:v>
                </c:pt>
                <c:pt idx="4">
                  <c:v>2008</c:v>
                </c:pt>
              </c:numCache>
            </c:numRef>
          </c:cat>
          <c:val>
            <c:numRef>
              <c:f>Foglio1!$B$2:$B$6</c:f>
              <c:numCache>
                <c:formatCode>General</c:formatCode>
                <c:ptCount val="5"/>
                <c:pt idx="0">
                  <c:v>3309</c:v>
                </c:pt>
                <c:pt idx="1">
                  <c:v>3698</c:v>
                </c:pt>
                <c:pt idx="2">
                  <c:v>3896</c:v>
                </c:pt>
                <c:pt idx="3">
                  <c:v>4000</c:v>
                </c:pt>
                <c:pt idx="4">
                  <c:v>6000</c:v>
                </c:pt>
              </c:numCache>
            </c:numRef>
          </c:val>
        </c:ser>
        <c:dLbls>
          <c:showVal val="1"/>
        </c:dLbls>
        <c:gapWidth val="75"/>
        <c:shape val="box"/>
        <c:axId val="197588480"/>
        <c:axId val="197590016"/>
        <c:axId val="0"/>
      </c:bar3DChart>
      <c:catAx>
        <c:axId val="197588480"/>
        <c:scaling>
          <c:orientation val="minMax"/>
        </c:scaling>
        <c:axPos val="b"/>
        <c:numFmt formatCode="General" sourceLinked="1"/>
        <c:majorTickMark val="none"/>
        <c:tickLblPos val="nextTo"/>
        <c:txPr>
          <a:bodyPr/>
          <a:lstStyle/>
          <a:p>
            <a:pPr>
              <a:defRPr sz="1200">
                <a:effectLst>
                  <a:outerShdw blurRad="38100" dist="38100" dir="2700000" algn="tl">
                    <a:srgbClr val="000000">
                      <a:alpha val="43137"/>
                    </a:srgbClr>
                  </a:outerShdw>
                </a:effectLst>
              </a:defRPr>
            </a:pPr>
            <a:endParaRPr lang="it-IT"/>
          </a:p>
        </c:txPr>
        <c:crossAx val="197590016"/>
        <c:crosses val="autoZero"/>
        <c:auto val="1"/>
        <c:lblAlgn val="ctr"/>
        <c:lblOffset val="100"/>
      </c:catAx>
      <c:valAx>
        <c:axId val="197590016"/>
        <c:scaling>
          <c:orientation val="minMax"/>
        </c:scaling>
        <c:delete val="1"/>
        <c:axPos val="l"/>
        <c:numFmt formatCode="General" sourceLinked="1"/>
        <c:majorTickMark val="none"/>
        <c:tickLblPos val="nextTo"/>
        <c:crossAx val="197588480"/>
        <c:crosses val="autoZero"/>
        <c:crossBetween val="between"/>
      </c:valAx>
    </c:plotArea>
    <c:plotVisOnly val="1"/>
  </c:chart>
  <c:spPr>
    <a:ln w="25400">
      <a:solidFill>
        <a:schemeClr val="tx1"/>
      </a:solidFill>
    </a:ln>
  </c:spPr>
  <c:txPr>
    <a:bodyPr/>
    <a:lstStyle/>
    <a:p>
      <a:pPr>
        <a:defRPr sz="1800"/>
      </a:pPr>
      <a:endParaRPr lang="it-IT"/>
    </a:p>
  </c:txPr>
  <c:externalData r:id="rId1"/>
  <c:userShapes r:id="rId2"/>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sz="1800" b="0"/>
            </a:pPr>
            <a:r>
              <a:rPr lang="it-IT" sz="1800" b="0" cap="small" baseline="0" dirty="0" smtClean="0">
                <a:effectLst>
                  <a:outerShdw blurRad="38100" dist="38100" dir="2700000" algn="tl">
                    <a:srgbClr val="000000">
                      <a:alpha val="43137"/>
                    </a:srgbClr>
                  </a:outerShdw>
                </a:effectLst>
              </a:rPr>
              <a:t>Mercato Mondiale</a:t>
            </a:r>
            <a:endParaRPr lang="it-IT" sz="1800" b="0" cap="small" baseline="0" dirty="0">
              <a:effectLst>
                <a:outerShdw blurRad="38100" dist="38100" dir="2700000" algn="tl">
                  <a:srgbClr val="000000">
                    <a:alpha val="43137"/>
                  </a:srgbClr>
                </a:outerShdw>
              </a:effectLst>
            </a:endParaRPr>
          </a:p>
        </c:rich>
      </c:tx>
      <c:layout/>
    </c:title>
    <c:plotArea>
      <c:layout/>
      <c:lineChart>
        <c:grouping val="standard"/>
        <c:ser>
          <c:idx val="0"/>
          <c:order val="0"/>
          <c:tx>
            <c:strRef>
              <c:f>Foglio1!$D$1</c:f>
              <c:strCache>
                <c:ptCount val="1"/>
                <c:pt idx="0">
                  <c:v>IT</c:v>
                </c:pt>
              </c:strCache>
            </c:strRef>
          </c:tx>
          <c:spPr>
            <a:ln>
              <a:solidFill>
                <a:srgbClr val="E60000"/>
              </a:solidFill>
            </a:ln>
          </c:spPr>
          <c:marker>
            <c:spPr>
              <a:solidFill>
                <a:srgbClr val="E60000"/>
              </a:solidFill>
              <a:ln>
                <a:solidFill>
                  <a:srgbClr val="E60000"/>
                </a:solidFill>
              </a:ln>
            </c:spPr>
          </c:marker>
          <c:dLbls>
            <c:dLbl>
              <c:idx val="0"/>
              <c:layout>
                <c:manualLayout>
                  <c:x val="-1.7436652777754896E-2"/>
                  <c:y val="3.4262255404495026E-2"/>
                </c:manualLayout>
              </c:layout>
              <c:showVal val="1"/>
            </c:dLbl>
            <c:dLbl>
              <c:idx val="1"/>
              <c:layout>
                <c:manualLayout>
                  <c:x val="0"/>
                  <c:y val="-1.9578431659711428E-2"/>
                </c:manualLayout>
              </c:layout>
              <c:showVal val="1"/>
            </c:dLbl>
            <c:dLbl>
              <c:idx val="2"/>
              <c:layout>
                <c:manualLayout>
                  <c:x val="-6.9746611111019133E-3"/>
                  <c:y val="-9.7892158298557228E-3"/>
                </c:manualLayout>
              </c:layout>
              <c:showVal val="1"/>
            </c:dLbl>
            <c:txPr>
              <a:bodyPr/>
              <a:lstStyle/>
              <a:p>
                <a:pPr>
                  <a:defRPr sz="1000"/>
                </a:pPr>
                <a:endParaRPr lang="it-IT"/>
              </a:p>
            </c:txPr>
            <c:showVal val="1"/>
          </c:dLbls>
          <c:cat>
            <c:numRef>
              <c:f>Foglio1!$A$2:$A$5</c:f>
              <c:numCache>
                <c:formatCode>General</c:formatCode>
                <c:ptCount val="4"/>
                <c:pt idx="0">
                  <c:v>2004</c:v>
                </c:pt>
                <c:pt idx="1">
                  <c:v>2005</c:v>
                </c:pt>
                <c:pt idx="2">
                  <c:v>2006</c:v>
                </c:pt>
                <c:pt idx="3">
                  <c:v>2007</c:v>
                </c:pt>
              </c:numCache>
            </c:numRef>
          </c:cat>
          <c:val>
            <c:numRef>
              <c:f>Foglio1!$D$2:$D$5</c:f>
              <c:numCache>
                <c:formatCode>0.00%</c:formatCode>
                <c:ptCount val="4"/>
                <c:pt idx="0">
                  <c:v>4.3999999999999997E-2</c:v>
                </c:pt>
                <c:pt idx="1">
                  <c:v>5.3999999999999999E-2</c:v>
                </c:pt>
                <c:pt idx="2">
                  <c:v>6.1000000000000013E-2</c:v>
                </c:pt>
                <c:pt idx="3" formatCode="0%">
                  <c:v>5.9000000000000025E-2</c:v>
                </c:pt>
              </c:numCache>
            </c:numRef>
          </c:val>
        </c:ser>
        <c:ser>
          <c:idx val="1"/>
          <c:order val="1"/>
          <c:tx>
            <c:strRef>
              <c:f>Foglio1!$B$1</c:f>
              <c:strCache>
                <c:ptCount val="1"/>
                <c:pt idx="0">
                  <c:v>TLC</c:v>
                </c:pt>
              </c:strCache>
            </c:strRef>
          </c:tx>
          <c:spPr>
            <a:ln>
              <a:solidFill>
                <a:schemeClr val="tx1">
                  <a:lumMod val="65000"/>
                  <a:lumOff val="35000"/>
                </a:schemeClr>
              </a:solidFill>
            </a:ln>
          </c:spPr>
          <c:marker>
            <c:spPr>
              <a:solidFill>
                <a:schemeClr val="tx1">
                  <a:lumMod val="65000"/>
                  <a:lumOff val="35000"/>
                </a:schemeClr>
              </a:solidFill>
              <a:ln>
                <a:solidFill>
                  <a:schemeClr val="tx1">
                    <a:lumMod val="65000"/>
                    <a:lumOff val="35000"/>
                  </a:schemeClr>
                </a:solidFill>
              </a:ln>
            </c:spPr>
          </c:marker>
          <c:dLbls>
            <c:dLbl>
              <c:idx val="2"/>
              <c:layout>
                <c:manualLayout>
                  <c:x val="6.3933654951397521E-17"/>
                  <c:y val="-1.4683823744783608E-2"/>
                </c:manualLayout>
              </c:layout>
              <c:showVal val="1"/>
            </c:dLbl>
            <c:txPr>
              <a:bodyPr/>
              <a:lstStyle/>
              <a:p>
                <a:pPr>
                  <a:defRPr sz="1000"/>
                </a:pPr>
                <a:endParaRPr lang="it-IT"/>
              </a:p>
            </c:txPr>
            <c:showVal val="1"/>
          </c:dLbls>
          <c:cat>
            <c:numRef>
              <c:f>Foglio1!$A$2:$A$5</c:f>
              <c:numCache>
                <c:formatCode>General</c:formatCode>
                <c:ptCount val="4"/>
                <c:pt idx="0">
                  <c:v>2004</c:v>
                </c:pt>
                <c:pt idx="1">
                  <c:v>2005</c:v>
                </c:pt>
                <c:pt idx="2">
                  <c:v>2006</c:v>
                </c:pt>
                <c:pt idx="3">
                  <c:v>2007</c:v>
                </c:pt>
              </c:numCache>
            </c:numRef>
          </c:cat>
          <c:val>
            <c:numRef>
              <c:f>Foglio1!$B$2:$B$5</c:f>
              <c:numCache>
                <c:formatCode>0.00%</c:formatCode>
                <c:ptCount val="4"/>
                <c:pt idx="0">
                  <c:v>6.9000000000000034E-2</c:v>
                </c:pt>
                <c:pt idx="1">
                  <c:v>6.5000000000000002E-2</c:v>
                </c:pt>
                <c:pt idx="2">
                  <c:v>5.1999999999999998E-2</c:v>
                </c:pt>
                <c:pt idx="3">
                  <c:v>5.1999999999999998E-2</c:v>
                </c:pt>
              </c:numCache>
            </c:numRef>
          </c:val>
        </c:ser>
        <c:ser>
          <c:idx val="2"/>
          <c:order val="2"/>
          <c:tx>
            <c:strRef>
              <c:f>Foglio1!$C$1</c:f>
              <c:strCache>
                <c:ptCount val="1"/>
                <c:pt idx="0">
                  <c:v>PIL</c:v>
                </c:pt>
              </c:strCache>
            </c:strRef>
          </c:tx>
          <c:spPr>
            <a:ln>
              <a:solidFill>
                <a:schemeClr val="bg1">
                  <a:lumMod val="75000"/>
                </a:schemeClr>
              </a:solidFill>
            </a:ln>
          </c:spPr>
          <c:marker>
            <c:spPr>
              <a:solidFill>
                <a:schemeClr val="bg1">
                  <a:lumMod val="75000"/>
                </a:schemeClr>
              </a:solidFill>
              <a:ln>
                <a:solidFill>
                  <a:schemeClr val="bg1">
                    <a:lumMod val="75000"/>
                  </a:schemeClr>
                </a:solidFill>
              </a:ln>
            </c:spPr>
          </c:marker>
          <c:dLbls>
            <c:dLbl>
              <c:idx val="2"/>
              <c:layout>
                <c:manualLayout>
                  <c:x val="6.3933654951397521E-17"/>
                  <c:y val="4.894607914927869E-2"/>
                </c:manualLayout>
              </c:layout>
              <c:showVal val="1"/>
            </c:dLbl>
            <c:dLbl>
              <c:idx val="3"/>
              <c:layout>
                <c:manualLayout>
                  <c:x val="0"/>
                  <c:y val="3.4262255404495026E-2"/>
                </c:manualLayout>
              </c:layout>
              <c:showVal val="1"/>
            </c:dLbl>
            <c:txPr>
              <a:bodyPr/>
              <a:lstStyle/>
              <a:p>
                <a:pPr>
                  <a:defRPr sz="1000"/>
                </a:pPr>
                <a:endParaRPr lang="it-IT"/>
              </a:p>
            </c:txPr>
            <c:showVal val="1"/>
          </c:dLbls>
          <c:cat>
            <c:numRef>
              <c:f>Foglio1!$A$2:$A$5</c:f>
              <c:numCache>
                <c:formatCode>General</c:formatCode>
                <c:ptCount val="4"/>
                <c:pt idx="0">
                  <c:v>2004</c:v>
                </c:pt>
                <c:pt idx="1">
                  <c:v>2005</c:v>
                </c:pt>
                <c:pt idx="2">
                  <c:v>2006</c:v>
                </c:pt>
                <c:pt idx="3">
                  <c:v>2007</c:v>
                </c:pt>
              </c:numCache>
            </c:numRef>
          </c:cat>
          <c:val>
            <c:numRef>
              <c:f>Foglio1!$C$2:$C$5</c:f>
              <c:numCache>
                <c:formatCode>0.00%</c:formatCode>
                <c:ptCount val="4"/>
                <c:pt idx="0">
                  <c:v>5.1000000000000004E-2</c:v>
                </c:pt>
                <c:pt idx="1">
                  <c:v>4.9000000000000037E-2</c:v>
                </c:pt>
                <c:pt idx="2">
                  <c:v>5.1000000000000004E-2</c:v>
                </c:pt>
                <c:pt idx="3">
                  <c:v>4.9000000000000037E-2</c:v>
                </c:pt>
              </c:numCache>
            </c:numRef>
          </c:val>
        </c:ser>
        <c:marker val="1"/>
        <c:axId val="205614464"/>
        <c:axId val="205620352"/>
      </c:lineChart>
      <c:catAx>
        <c:axId val="205614464"/>
        <c:scaling>
          <c:orientation val="minMax"/>
        </c:scaling>
        <c:axPos val="b"/>
        <c:numFmt formatCode="General" sourceLinked="1"/>
        <c:majorTickMark val="none"/>
        <c:tickLblPos val="nextTo"/>
        <c:txPr>
          <a:bodyPr/>
          <a:lstStyle/>
          <a:p>
            <a:pPr>
              <a:defRPr sz="1000"/>
            </a:pPr>
            <a:endParaRPr lang="it-IT"/>
          </a:p>
        </c:txPr>
        <c:crossAx val="205620352"/>
        <c:crosses val="autoZero"/>
        <c:auto val="1"/>
        <c:lblAlgn val="ctr"/>
        <c:lblOffset val="100"/>
      </c:catAx>
      <c:valAx>
        <c:axId val="205620352"/>
        <c:scaling>
          <c:orientation val="minMax"/>
        </c:scaling>
        <c:delete val="1"/>
        <c:axPos val="l"/>
        <c:majorGridlines/>
        <c:numFmt formatCode="0.00%" sourceLinked="1"/>
        <c:majorTickMark val="none"/>
        <c:tickLblPos val="nextTo"/>
        <c:crossAx val="205614464"/>
        <c:crosses val="autoZero"/>
        <c:crossBetween val="between"/>
      </c:valAx>
    </c:plotArea>
    <c:legend>
      <c:legendPos val="r"/>
      <c:layout/>
      <c:txPr>
        <a:bodyPr/>
        <a:lstStyle/>
        <a:p>
          <a:pPr>
            <a:defRPr sz="1200"/>
          </a:pPr>
          <a:endParaRPr lang="it-IT"/>
        </a:p>
      </c:txPr>
    </c:legend>
    <c:plotVisOnly val="1"/>
  </c:chart>
  <c:txPr>
    <a:bodyPr/>
    <a:lstStyle/>
    <a:p>
      <a:pPr>
        <a:defRPr sz="1800"/>
      </a:pPr>
      <a:endParaRPr lang="it-IT"/>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ROE</a:t>
            </a:r>
            <a:endParaRPr lang="en-US" sz="2100" dirty="0">
              <a:effectLst>
                <a:outerShdw blurRad="38100" dist="38100" dir="2700000" algn="tl">
                  <a:srgbClr val="000000">
                    <a:alpha val="43137"/>
                  </a:srgbClr>
                </a:outerShdw>
              </a:effectLst>
            </a:endParaRPr>
          </a:p>
        </c:rich>
      </c:tx>
      <c:layout/>
    </c:title>
    <c:plotArea>
      <c:layout/>
      <c:barChart>
        <c:barDir val="col"/>
        <c:grouping val="clustered"/>
        <c:ser>
          <c:idx val="0"/>
          <c:order val="0"/>
          <c:tx>
            <c:strRef>
              <c:f>Foglio1!$B$1</c:f>
              <c:strCache>
                <c:ptCount val="1"/>
                <c:pt idx="0">
                  <c:v>ROE</c:v>
                </c:pt>
              </c:strCache>
            </c:strRef>
          </c:tx>
          <c:dLbls>
            <c:txPr>
              <a:bodyPr/>
              <a:lstStyle/>
              <a:p>
                <a:pPr>
                  <a:defRPr sz="800">
                    <a:effectLst>
                      <a:outerShdw blurRad="38100" dist="38100" dir="2700000" algn="tl">
                        <a:srgbClr val="000000">
                          <a:alpha val="43137"/>
                        </a:srgbClr>
                      </a:outerShdw>
                    </a:effectLst>
                  </a:defRPr>
                </a:pPr>
                <a:endParaRPr lang="it-IT"/>
              </a:p>
            </c:txPr>
            <c:showVal val="1"/>
          </c:dLbls>
          <c:cat>
            <c:numRef>
              <c:f>Foglio1!$A$2</c:f>
              <c:numCache>
                <c:formatCode>General</c:formatCode>
                <c:ptCount val="1"/>
                <c:pt idx="0">
                  <c:v>2007</c:v>
                </c:pt>
              </c:numCache>
            </c:numRef>
          </c:cat>
          <c:val>
            <c:numRef>
              <c:f>Foglio1!$B$2</c:f>
              <c:numCache>
                <c:formatCode>0.00%</c:formatCode>
                <c:ptCount val="1"/>
                <c:pt idx="0">
                  <c:v>0.126</c:v>
                </c:pt>
              </c:numCache>
            </c:numRef>
          </c:val>
        </c:ser>
        <c:axId val="205927552"/>
        <c:axId val="205929088"/>
      </c:barChart>
      <c:catAx>
        <c:axId val="205927552"/>
        <c:scaling>
          <c:orientation val="minMax"/>
        </c:scaling>
        <c:axPos val="b"/>
        <c:numFmt formatCode="General" sourceLinked="1"/>
        <c:tickLblPos val="nextTo"/>
        <c:txPr>
          <a:bodyPr/>
          <a:lstStyle/>
          <a:p>
            <a:pPr>
              <a:defRPr sz="1000"/>
            </a:pPr>
            <a:endParaRPr lang="it-IT"/>
          </a:p>
        </c:txPr>
        <c:crossAx val="205929088"/>
        <c:crosses val="autoZero"/>
        <c:auto val="1"/>
        <c:lblAlgn val="ctr"/>
        <c:lblOffset val="100"/>
      </c:catAx>
      <c:valAx>
        <c:axId val="205929088"/>
        <c:scaling>
          <c:orientation val="minMax"/>
        </c:scaling>
        <c:delete val="1"/>
        <c:axPos val="l"/>
        <c:numFmt formatCode="0.00%" sourceLinked="1"/>
        <c:tickLblPos val="nextTo"/>
        <c:crossAx val="205927552"/>
        <c:crosses val="autoZero"/>
        <c:crossBetween val="between"/>
      </c:valAx>
    </c:plotArea>
    <c:plotVisOnly val="1"/>
  </c:chart>
  <c:txPr>
    <a:bodyPr/>
    <a:lstStyle/>
    <a:p>
      <a:pPr>
        <a:defRPr sz="1800"/>
      </a:pPr>
      <a:endParaRPr lang="it-IT"/>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ROI</a:t>
            </a:r>
            <a:endParaRPr lang="en-US" sz="2100" dirty="0">
              <a:effectLst>
                <a:outerShdw blurRad="38100" dist="38100" dir="2700000" algn="tl">
                  <a:srgbClr val="000000">
                    <a:alpha val="43137"/>
                  </a:srgbClr>
                </a:outerShdw>
              </a:effectLst>
            </a:endParaRPr>
          </a:p>
        </c:rich>
      </c:tx>
      <c:layout/>
    </c:title>
    <c:plotArea>
      <c:layout/>
      <c:barChart>
        <c:barDir val="col"/>
        <c:grouping val="clustered"/>
        <c:ser>
          <c:idx val="0"/>
          <c:order val="0"/>
          <c:tx>
            <c:strRef>
              <c:f>Foglio1!$B$1</c:f>
              <c:strCache>
                <c:ptCount val="1"/>
                <c:pt idx="0">
                  <c:v>ROE</c:v>
                </c:pt>
              </c:strCache>
            </c:strRef>
          </c:tx>
          <c:dLbls>
            <c:txPr>
              <a:bodyPr/>
              <a:lstStyle/>
              <a:p>
                <a:pPr>
                  <a:defRPr sz="800">
                    <a:effectLst>
                      <a:outerShdw blurRad="38100" dist="38100" dir="2700000" algn="tl">
                        <a:srgbClr val="000000">
                          <a:alpha val="43137"/>
                        </a:srgbClr>
                      </a:outerShdw>
                    </a:effectLst>
                  </a:defRPr>
                </a:pPr>
                <a:endParaRPr lang="it-IT"/>
              </a:p>
            </c:txPr>
            <c:showVal val="1"/>
          </c:dLbls>
          <c:cat>
            <c:numRef>
              <c:f>Foglio1!$A$2</c:f>
              <c:numCache>
                <c:formatCode>General</c:formatCode>
                <c:ptCount val="1"/>
                <c:pt idx="0">
                  <c:v>2007</c:v>
                </c:pt>
              </c:numCache>
            </c:numRef>
          </c:cat>
          <c:val>
            <c:numRef>
              <c:f>Foglio1!$B$2</c:f>
              <c:numCache>
                <c:formatCode>0.00%</c:formatCode>
                <c:ptCount val="1"/>
                <c:pt idx="0">
                  <c:v>0.14100000000000001</c:v>
                </c:pt>
              </c:numCache>
            </c:numRef>
          </c:val>
        </c:ser>
        <c:axId val="206059776"/>
        <c:axId val="206065664"/>
      </c:barChart>
      <c:catAx>
        <c:axId val="206059776"/>
        <c:scaling>
          <c:orientation val="minMax"/>
        </c:scaling>
        <c:axPos val="b"/>
        <c:numFmt formatCode="General" sourceLinked="1"/>
        <c:tickLblPos val="nextTo"/>
        <c:txPr>
          <a:bodyPr/>
          <a:lstStyle/>
          <a:p>
            <a:pPr>
              <a:defRPr sz="1000"/>
            </a:pPr>
            <a:endParaRPr lang="it-IT"/>
          </a:p>
        </c:txPr>
        <c:crossAx val="206065664"/>
        <c:crosses val="autoZero"/>
        <c:auto val="1"/>
        <c:lblAlgn val="ctr"/>
        <c:lblOffset val="100"/>
      </c:catAx>
      <c:valAx>
        <c:axId val="206065664"/>
        <c:scaling>
          <c:orientation val="minMax"/>
        </c:scaling>
        <c:delete val="1"/>
        <c:axPos val="l"/>
        <c:numFmt formatCode="0.00%" sourceLinked="1"/>
        <c:tickLblPos val="nextTo"/>
        <c:crossAx val="206059776"/>
        <c:crosses val="autoZero"/>
        <c:crossBetween val="between"/>
      </c:valAx>
    </c:plotArea>
    <c:plotVisOnly val="1"/>
  </c:chart>
  <c:txPr>
    <a:bodyPr/>
    <a:lstStyle/>
    <a:p>
      <a:pPr>
        <a:defRPr sz="1800"/>
      </a:pPr>
      <a:endParaRPr lang="it-IT"/>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ROE</a:t>
            </a:r>
            <a:endParaRPr lang="en-US" sz="2100" dirty="0">
              <a:effectLst>
                <a:outerShdw blurRad="38100" dist="38100" dir="2700000" algn="tl">
                  <a:srgbClr val="000000">
                    <a:alpha val="43137"/>
                  </a:srgbClr>
                </a:outerShdw>
              </a:effectLst>
            </a:endParaRPr>
          </a:p>
        </c:rich>
      </c:tx>
      <c:layout/>
    </c:title>
    <c:plotArea>
      <c:layout/>
      <c:barChart>
        <c:barDir val="col"/>
        <c:grouping val="stacked"/>
        <c:ser>
          <c:idx val="0"/>
          <c:order val="0"/>
          <c:tx>
            <c:strRef>
              <c:f>Foglio1!$B$1</c:f>
              <c:strCache>
                <c:ptCount val="1"/>
                <c:pt idx="0">
                  <c:v>ROE</c:v>
                </c:pt>
              </c:strCache>
            </c:strRef>
          </c:tx>
          <c:dLbls>
            <c:dLbl>
              <c:idx val="0"/>
              <c:layout>
                <c:manualLayout>
                  <c:x val="0"/>
                  <c:y val="-0.15651959576041438"/>
                </c:manualLayout>
              </c:layout>
              <c:showVal val="1"/>
            </c:dLbl>
            <c:txPr>
              <a:bodyPr/>
              <a:lstStyle/>
              <a:p>
                <a:pPr>
                  <a:defRPr sz="800">
                    <a:effectLst>
                      <a:outerShdw blurRad="38100" dist="38100" dir="2700000" algn="tl">
                        <a:srgbClr val="000000">
                          <a:alpha val="43137"/>
                        </a:srgbClr>
                      </a:outerShdw>
                    </a:effectLst>
                  </a:defRPr>
                </a:pPr>
                <a:endParaRPr lang="it-IT"/>
              </a:p>
            </c:txPr>
            <c:showVal val="1"/>
          </c:dLbls>
          <c:cat>
            <c:numRef>
              <c:f>Foglio1!$A$2</c:f>
              <c:numCache>
                <c:formatCode>General</c:formatCode>
                <c:ptCount val="1"/>
                <c:pt idx="0">
                  <c:v>2007</c:v>
                </c:pt>
              </c:numCache>
            </c:numRef>
          </c:cat>
          <c:val>
            <c:numRef>
              <c:f>Foglio1!$B$2</c:f>
              <c:numCache>
                <c:formatCode>0.00%</c:formatCode>
                <c:ptCount val="1"/>
                <c:pt idx="0">
                  <c:v>0.113</c:v>
                </c:pt>
              </c:numCache>
            </c:numRef>
          </c:val>
        </c:ser>
        <c:overlap val="100"/>
        <c:axId val="206105984"/>
        <c:axId val="206185600"/>
      </c:barChart>
      <c:catAx>
        <c:axId val="206105984"/>
        <c:scaling>
          <c:orientation val="minMax"/>
        </c:scaling>
        <c:axPos val="b"/>
        <c:numFmt formatCode="General" sourceLinked="1"/>
        <c:tickLblPos val="nextTo"/>
        <c:txPr>
          <a:bodyPr/>
          <a:lstStyle/>
          <a:p>
            <a:pPr>
              <a:defRPr sz="1000"/>
            </a:pPr>
            <a:endParaRPr lang="it-IT"/>
          </a:p>
        </c:txPr>
        <c:crossAx val="206185600"/>
        <c:crosses val="autoZero"/>
        <c:auto val="1"/>
        <c:lblAlgn val="ctr"/>
        <c:lblOffset val="100"/>
      </c:catAx>
      <c:valAx>
        <c:axId val="206185600"/>
        <c:scaling>
          <c:orientation val="minMax"/>
        </c:scaling>
        <c:delete val="1"/>
        <c:axPos val="l"/>
        <c:numFmt formatCode="0.00%" sourceLinked="1"/>
        <c:tickLblPos val="nextTo"/>
        <c:crossAx val="206105984"/>
        <c:crosses val="autoZero"/>
        <c:crossBetween val="between"/>
      </c:valAx>
    </c:plotArea>
    <c:plotVisOnly val="1"/>
  </c:chart>
  <c:txPr>
    <a:bodyPr/>
    <a:lstStyle/>
    <a:p>
      <a:pPr>
        <a:defRPr sz="1800"/>
      </a:pPr>
      <a:endParaRPr lang="it-IT"/>
    </a:p>
  </c:txPr>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ROI</a:t>
            </a:r>
            <a:endParaRPr lang="en-US" sz="2100" dirty="0">
              <a:effectLst>
                <a:outerShdw blurRad="38100" dist="38100" dir="2700000" algn="tl">
                  <a:srgbClr val="000000">
                    <a:alpha val="43137"/>
                  </a:srgbClr>
                </a:outerShdw>
              </a:effectLst>
            </a:endParaRPr>
          </a:p>
        </c:rich>
      </c:tx>
      <c:layout/>
    </c:title>
    <c:plotArea>
      <c:layout/>
      <c:barChart>
        <c:barDir val="col"/>
        <c:grouping val="clustered"/>
        <c:ser>
          <c:idx val="0"/>
          <c:order val="0"/>
          <c:tx>
            <c:strRef>
              <c:f>Foglio1!$B$1</c:f>
              <c:strCache>
                <c:ptCount val="1"/>
                <c:pt idx="0">
                  <c:v>ROI</c:v>
                </c:pt>
              </c:strCache>
            </c:strRef>
          </c:tx>
          <c:dLbls>
            <c:dLbl>
              <c:idx val="0"/>
              <c:layout>
                <c:manualLayout>
                  <c:x val="0"/>
                  <c:y val="1.7391066195601566E-2"/>
                </c:manualLayout>
              </c:layout>
              <c:showVal val="1"/>
            </c:dLbl>
            <c:txPr>
              <a:bodyPr/>
              <a:lstStyle/>
              <a:p>
                <a:pPr>
                  <a:defRPr sz="800">
                    <a:effectLst>
                      <a:outerShdw blurRad="38100" dist="38100" dir="2700000" algn="tl">
                        <a:srgbClr val="000000">
                          <a:alpha val="43137"/>
                        </a:srgbClr>
                      </a:outerShdw>
                    </a:effectLst>
                  </a:defRPr>
                </a:pPr>
                <a:endParaRPr lang="it-IT"/>
              </a:p>
            </c:txPr>
            <c:showVal val="1"/>
          </c:dLbls>
          <c:cat>
            <c:numRef>
              <c:f>Foglio1!$A$2</c:f>
              <c:numCache>
                <c:formatCode>General</c:formatCode>
                <c:ptCount val="1"/>
                <c:pt idx="0">
                  <c:v>2007</c:v>
                </c:pt>
              </c:numCache>
            </c:numRef>
          </c:cat>
          <c:val>
            <c:numRef>
              <c:f>Foglio1!$B$2</c:f>
              <c:numCache>
                <c:formatCode>0.00%</c:formatCode>
                <c:ptCount val="1"/>
                <c:pt idx="0">
                  <c:v>0.113</c:v>
                </c:pt>
              </c:numCache>
            </c:numRef>
          </c:val>
        </c:ser>
        <c:axId val="206222080"/>
        <c:axId val="206223616"/>
      </c:barChart>
      <c:catAx>
        <c:axId val="206222080"/>
        <c:scaling>
          <c:orientation val="minMax"/>
        </c:scaling>
        <c:axPos val="b"/>
        <c:numFmt formatCode="General" sourceLinked="1"/>
        <c:tickLblPos val="nextTo"/>
        <c:txPr>
          <a:bodyPr/>
          <a:lstStyle/>
          <a:p>
            <a:pPr>
              <a:defRPr sz="1000"/>
            </a:pPr>
            <a:endParaRPr lang="it-IT"/>
          </a:p>
        </c:txPr>
        <c:crossAx val="206223616"/>
        <c:crosses val="autoZero"/>
        <c:auto val="1"/>
        <c:lblAlgn val="ctr"/>
        <c:lblOffset val="100"/>
      </c:catAx>
      <c:valAx>
        <c:axId val="206223616"/>
        <c:scaling>
          <c:orientation val="minMax"/>
        </c:scaling>
        <c:delete val="1"/>
        <c:axPos val="l"/>
        <c:numFmt formatCode="0.00%" sourceLinked="1"/>
        <c:tickLblPos val="nextTo"/>
        <c:crossAx val="206222080"/>
        <c:crosses val="autoZero"/>
        <c:crossBetween val="between"/>
      </c:valAx>
    </c:plotArea>
    <c:plotVisOnly val="1"/>
  </c:chart>
  <c:txPr>
    <a:bodyPr/>
    <a:lstStyle/>
    <a:p>
      <a:pPr>
        <a:defRPr sz="1800"/>
      </a:pPr>
      <a:endParaRPr lang="it-IT"/>
    </a:p>
  </c:txPr>
  <c:externalData r:id="rId1"/>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ROE</a:t>
            </a:r>
            <a:endParaRPr lang="en-US" sz="2100" dirty="0">
              <a:effectLst>
                <a:outerShdw blurRad="38100" dist="38100" dir="2700000" algn="tl">
                  <a:srgbClr val="000000">
                    <a:alpha val="43137"/>
                  </a:srgbClr>
                </a:outerShdw>
              </a:effectLst>
            </a:endParaRPr>
          </a:p>
        </c:rich>
      </c:tx>
      <c:layout/>
    </c:title>
    <c:plotArea>
      <c:layout/>
      <c:barChart>
        <c:barDir val="col"/>
        <c:grouping val="stacked"/>
        <c:ser>
          <c:idx val="0"/>
          <c:order val="0"/>
          <c:tx>
            <c:strRef>
              <c:f>Foglio1!$B$1</c:f>
              <c:strCache>
                <c:ptCount val="1"/>
                <c:pt idx="0">
                  <c:v>ROE</c:v>
                </c:pt>
              </c:strCache>
            </c:strRef>
          </c:tx>
          <c:dLbls>
            <c:dLbl>
              <c:idx val="0"/>
              <c:layout>
                <c:manualLayout>
                  <c:x val="0"/>
                  <c:y val="-0.15651959576041427"/>
                </c:manualLayout>
              </c:layout>
              <c:showVal val="1"/>
            </c:dLbl>
            <c:txPr>
              <a:bodyPr/>
              <a:lstStyle/>
              <a:p>
                <a:pPr>
                  <a:defRPr sz="800">
                    <a:effectLst>
                      <a:outerShdw blurRad="38100" dist="38100" dir="2700000" algn="tl">
                        <a:srgbClr val="000000">
                          <a:alpha val="43137"/>
                        </a:srgbClr>
                      </a:outerShdw>
                    </a:effectLst>
                  </a:defRPr>
                </a:pPr>
                <a:endParaRPr lang="it-IT"/>
              </a:p>
            </c:txPr>
            <c:showVal val="1"/>
          </c:dLbls>
          <c:cat>
            <c:numRef>
              <c:f>Foglio1!$A$2</c:f>
              <c:numCache>
                <c:formatCode>General</c:formatCode>
                <c:ptCount val="1"/>
                <c:pt idx="0">
                  <c:v>2007</c:v>
                </c:pt>
              </c:numCache>
            </c:numRef>
          </c:cat>
          <c:val>
            <c:numRef>
              <c:f>Foglio1!$B$2</c:f>
              <c:numCache>
                <c:formatCode>0.00%</c:formatCode>
                <c:ptCount val="1"/>
                <c:pt idx="0">
                  <c:v>0.113</c:v>
                </c:pt>
              </c:numCache>
            </c:numRef>
          </c:val>
        </c:ser>
        <c:overlap val="100"/>
        <c:axId val="206549376"/>
        <c:axId val="206550912"/>
      </c:barChart>
      <c:catAx>
        <c:axId val="206549376"/>
        <c:scaling>
          <c:orientation val="minMax"/>
        </c:scaling>
        <c:axPos val="b"/>
        <c:numFmt formatCode="General" sourceLinked="1"/>
        <c:tickLblPos val="nextTo"/>
        <c:txPr>
          <a:bodyPr/>
          <a:lstStyle/>
          <a:p>
            <a:pPr>
              <a:defRPr sz="1000"/>
            </a:pPr>
            <a:endParaRPr lang="it-IT"/>
          </a:p>
        </c:txPr>
        <c:crossAx val="206550912"/>
        <c:crosses val="autoZero"/>
        <c:auto val="1"/>
        <c:lblAlgn val="ctr"/>
        <c:lblOffset val="100"/>
      </c:catAx>
      <c:valAx>
        <c:axId val="206550912"/>
        <c:scaling>
          <c:orientation val="minMax"/>
        </c:scaling>
        <c:delete val="1"/>
        <c:axPos val="l"/>
        <c:numFmt formatCode="0.00%" sourceLinked="1"/>
        <c:tickLblPos val="nextTo"/>
        <c:crossAx val="206549376"/>
        <c:crosses val="autoZero"/>
        <c:crossBetween val="between"/>
      </c:valAx>
    </c:plotArea>
    <c:plotVisOnly val="1"/>
  </c:chart>
  <c:txPr>
    <a:bodyPr/>
    <a:lstStyle/>
    <a:p>
      <a:pPr>
        <a:defRPr sz="1800"/>
      </a:pPr>
      <a:endParaRPr lang="it-IT"/>
    </a:p>
  </c:txPr>
  <c:externalData r:id="rId1"/>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ROI</a:t>
            </a:r>
            <a:endParaRPr lang="en-US" sz="2100" dirty="0">
              <a:effectLst>
                <a:outerShdw blurRad="38100" dist="38100" dir="2700000" algn="tl">
                  <a:srgbClr val="000000">
                    <a:alpha val="43137"/>
                  </a:srgbClr>
                </a:outerShdw>
              </a:effectLst>
            </a:endParaRPr>
          </a:p>
        </c:rich>
      </c:tx>
      <c:layout/>
    </c:title>
    <c:plotArea>
      <c:layout/>
      <c:barChart>
        <c:barDir val="col"/>
        <c:grouping val="clustered"/>
        <c:ser>
          <c:idx val="0"/>
          <c:order val="0"/>
          <c:tx>
            <c:strRef>
              <c:f>Foglio1!$B$1</c:f>
              <c:strCache>
                <c:ptCount val="1"/>
                <c:pt idx="0">
                  <c:v>ROI</c:v>
                </c:pt>
              </c:strCache>
            </c:strRef>
          </c:tx>
          <c:dLbls>
            <c:dLbl>
              <c:idx val="0"/>
              <c:layout>
                <c:manualLayout>
                  <c:x val="0"/>
                  <c:y val="1.7391066195601566E-2"/>
                </c:manualLayout>
              </c:layout>
              <c:showVal val="1"/>
            </c:dLbl>
            <c:txPr>
              <a:bodyPr/>
              <a:lstStyle/>
              <a:p>
                <a:pPr>
                  <a:defRPr sz="800">
                    <a:effectLst>
                      <a:outerShdw blurRad="38100" dist="38100" dir="2700000" algn="tl">
                        <a:srgbClr val="000000">
                          <a:alpha val="43137"/>
                        </a:srgbClr>
                      </a:outerShdw>
                    </a:effectLst>
                  </a:defRPr>
                </a:pPr>
                <a:endParaRPr lang="it-IT"/>
              </a:p>
            </c:txPr>
            <c:showVal val="1"/>
          </c:dLbls>
          <c:cat>
            <c:numRef>
              <c:f>Foglio1!$A$2</c:f>
              <c:numCache>
                <c:formatCode>General</c:formatCode>
                <c:ptCount val="1"/>
                <c:pt idx="0">
                  <c:v>2007</c:v>
                </c:pt>
              </c:numCache>
            </c:numRef>
          </c:cat>
          <c:val>
            <c:numRef>
              <c:f>Foglio1!$B$2</c:f>
              <c:numCache>
                <c:formatCode>0.00%</c:formatCode>
                <c:ptCount val="1"/>
                <c:pt idx="0">
                  <c:v>0.113</c:v>
                </c:pt>
              </c:numCache>
            </c:numRef>
          </c:val>
        </c:ser>
        <c:axId val="204502144"/>
        <c:axId val="206217984"/>
      </c:barChart>
      <c:catAx>
        <c:axId val="204502144"/>
        <c:scaling>
          <c:orientation val="minMax"/>
        </c:scaling>
        <c:axPos val="b"/>
        <c:numFmt formatCode="General" sourceLinked="1"/>
        <c:tickLblPos val="nextTo"/>
        <c:txPr>
          <a:bodyPr/>
          <a:lstStyle/>
          <a:p>
            <a:pPr>
              <a:defRPr sz="1000"/>
            </a:pPr>
            <a:endParaRPr lang="it-IT"/>
          </a:p>
        </c:txPr>
        <c:crossAx val="206217984"/>
        <c:crosses val="autoZero"/>
        <c:auto val="1"/>
        <c:lblAlgn val="ctr"/>
        <c:lblOffset val="100"/>
      </c:catAx>
      <c:valAx>
        <c:axId val="206217984"/>
        <c:scaling>
          <c:orientation val="minMax"/>
        </c:scaling>
        <c:delete val="1"/>
        <c:axPos val="l"/>
        <c:numFmt formatCode="0.00%" sourceLinked="1"/>
        <c:tickLblPos val="nextTo"/>
        <c:crossAx val="204502144"/>
        <c:crosses val="autoZero"/>
        <c:crossBetween val="between"/>
      </c:valAx>
    </c:plotArea>
    <c:plotVisOnly val="1"/>
  </c:chart>
  <c:txPr>
    <a:bodyPr/>
    <a:lstStyle/>
    <a:p>
      <a:pPr>
        <a:defRPr sz="1800"/>
      </a:pPr>
      <a:endParaRPr lang="it-IT"/>
    </a:p>
  </c:txPr>
  <c:externalData r:id="rId1"/>
</c:chartSpace>
</file>

<file path=ppt/charts/chart27.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ROE</a:t>
            </a:r>
            <a:endParaRPr lang="en-US" sz="2100" dirty="0">
              <a:effectLst>
                <a:outerShdw blurRad="38100" dist="38100" dir="2700000" algn="tl">
                  <a:srgbClr val="000000">
                    <a:alpha val="43137"/>
                  </a:srgbClr>
                </a:outerShdw>
              </a:effectLst>
            </a:endParaRPr>
          </a:p>
        </c:rich>
      </c:tx>
      <c:layout/>
    </c:title>
    <c:plotArea>
      <c:layout/>
      <c:barChart>
        <c:barDir val="col"/>
        <c:grouping val="clustered"/>
        <c:ser>
          <c:idx val="0"/>
          <c:order val="0"/>
          <c:tx>
            <c:strRef>
              <c:f>Foglio1!$B$1</c:f>
              <c:strCache>
                <c:ptCount val="1"/>
                <c:pt idx="0">
                  <c:v>ROE</c:v>
                </c:pt>
              </c:strCache>
            </c:strRef>
          </c:tx>
          <c:dLbls>
            <c:dLbl>
              <c:idx val="0"/>
              <c:layout>
                <c:manualLayout>
                  <c:x val="0"/>
                  <c:y val="2.6086599293402343E-2"/>
                </c:manualLayout>
              </c:layout>
              <c:showVal val="1"/>
            </c:dLbl>
            <c:txPr>
              <a:bodyPr/>
              <a:lstStyle/>
              <a:p>
                <a:pPr>
                  <a:defRPr sz="800">
                    <a:effectLst>
                      <a:outerShdw blurRad="38100" dist="38100" dir="2700000" algn="tl">
                        <a:srgbClr val="000000">
                          <a:alpha val="43137"/>
                        </a:srgbClr>
                      </a:outerShdw>
                    </a:effectLst>
                  </a:defRPr>
                </a:pPr>
                <a:endParaRPr lang="it-IT"/>
              </a:p>
            </c:txPr>
            <c:showVal val="1"/>
          </c:dLbls>
          <c:cat>
            <c:numRef>
              <c:f>Foglio1!$A$2</c:f>
              <c:numCache>
                <c:formatCode>General</c:formatCode>
                <c:ptCount val="1"/>
                <c:pt idx="0">
                  <c:v>2007</c:v>
                </c:pt>
              </c:numCache>
            </c:numRef>
          </c:cat>
          <c:val>
            <c:numRef>
              <c:f>Foglio1!$B$2</c:f>
              <c:numCache>
                <c:formatCode>0.00%</c:formatCode>
                <c:ptCount val="1"/>
                <c:pt idx="0">
                  <c:v>0.14700000000000008</c:v>
                </c:pt>
              </c:numCache>
            </c:numRef>
          </c:val>
        </c:ser>
        <c:axId val="206321536"/>
        <c:axId val="206323072"/>
      </c:barChart>
      <c:catAx>
        <c:axId val="206321536"/>
        <c:scaling>
          <c:orientation val="minMax"/>
        </c:scaling>
        <c:axPos val="b"/>
        <c:numFmt formatCode="General" sourceLinked="1"/>
        <c:tickLblPos val="nextTo"/>
        <c:txPr>
          <a:bodyPr/>
          <a:lstStyle/>
          <a:p>
            <a:pPr>
              <a:defRPr sz="1000"/>
            </a:pPr>
            <a:endParaRPr lang="it-IT"/>
          </a:p>
        </c:txPr>
        <c:crossAx val="206323072"/>
        <c:crosses val="autoZero"/>
        <c:auto val="1"/>
        <c:lblAlgn val="ctr"/>
        <c:lblOffset val="100"/>
      </c:catAx>
      <c:valAx>
        <c:axId val="206323072"/>
        <c:scaling>
          <c:orientation val="minMax"/>
        </c:scaling>
        <c:delete val="1"/>
        <c:axPos val="l"/>
        <c:numFmt formatCode="0.00%" sourceLinked="1"/>
        <c:tickLblPos val="nextTo"/>
        <c:crossAx val="206321536"/>
        <c:crosses val="autoZero"/>
        <c:crossBetween val="between"/>
      </c:valAx>
    </c:plotArea>
    <c:plotVisOnly val="1"/>
  </c:chart>
  <c:txPr>
    <a:bodyPr/>
    <a:lstStyle/>
    <a:p>
      <a:pPr>
        <a:defRPr sz="1800"/>
      </a:pPr>
      <a:endParaRPr lang="it-IT"/>
    </a:p>
  </c:txPr>
  <c:externalData r:id="rId1"/>
</c:chartSpace>
</file>

<file path=ppt/charts/chart28.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a:pPr>
            <a:r>
              <a:rPr lang="en-US" sz="2100" dirty="0" smtClean="0">
                <a:effectLst>
                  <a:outerShdw blurRad="38100" dist="38100" dir="2700000" algn="tl">
                    <a:srgbClr val="000000">
                      <a:alpha val="43137"/>
                    </a:srgbClr>
                  </a:outerShdw>
                </a:effectLst>
              </a:rPr>
              <a:t>ROI</a:t>
            </a:r>
            <a:endParaRPr lang="en-US" sz="2100" dirty="0">
              <a:effectLst>
                <a:outerShdw blurRad="38100" dist="38100" dir="2700000" algn="tl">
                  <a:srgbClr val="000000">
                    <a:alpha val="43137"/>
                  </a:srgbClr>
                </a:outerShdw>
              </a:effectLst>
            </a:endParaRPr>
          </a:p>
        </c:rich>
      </c:tx>
      <c:layout/>
    </c:title>
    <c:plotArea>
      <c:layout/>
      <c:barChart>
        <c:barDir val="col"/>
        <c:grouping val="clustered"/>
        <c:ser>
          <c:idx val="0"/>
          <c:order val="0"/>
          <c:tx>
            <c:strRef>
              <c:f>Foglio1!$B$1</c:f>
              <c:strCache>
                <c:ptCount val="1"/>
                <c:pt idx="0">
                  <c:v>ROE</c:v>
                </c:pt>
              </c:strCache>
            </c:strRef>
          </c:tx>
          <c:dLbls>
            <c:dLbl>
              <c:idx val="0"/>
              <c:layout>
                <c:manualLayout>
                  <c:x val="0"/>
                  <c:y val="1.7391066195601608E-2"/>
                </c:manualLayout>
              </c:layout>
              <c:showVal val="1"/>
            </c:dLbl>
            <c:txPr>
              <a:bodyPr/>
              <a:lstStyle/>
              <a:p>
                <a:pPr>
                  <a:defRPr sz="800">
                    <a:effectLst>
                      <a:outerShdw blurRad="38100" dist="38100" dir="2700000" algn="tl">
                        <a:srgbClr val="000000">
                          <a:alpha val="43137"/>
                        </a:srgbClr>
                      </a:outerShdw>
                    </a:effectLst>
                  </a:defRPr>
                </a:pPr>
                <a:endParaRPr lang="it-IT"/>
              </a:p>
            </c:txPr>
            <c:showVal val="1"/>
          </c:dLbls>
          <c:cat>
            <c:numRef>
              <c:f>Foglio1!$A$2</c:f>
              <c:numCache>
                <c:formatCode>General</c:formatCode>
                <c:ptCount val="1"/>
                <c:pt idx="0">
                  <c:v>2007</c:v>
                </c:pt>
              </c:numCache>
            </c:numRef>
          </c:cat>
          <c:val>
            <c:numRef>
              <c:f>Foglio1!$B$2</c:f>
              <c:numCache>
                <c:formatCode>0.00%</c:formatCode>
                <c:ptCount val="1"/>
                <c:pt idx="0">
                  <c:v>0.16200000000000001</c:v>
                </c:pt>
              </c:numCache>
            </c:numRef>
          </c:val>
        </c:ser>
        <c:axId val="206372224"/>
        <c:axId val="206566528"/>
      </c:barChart>
      <c:catAx>
        <c:axId val="206372224"/>
        <c:scaling>
          <c:orientation val="minMax"/>
        </c:scaling>
        <c:axPos val="b"/>
        <c:numFmt formatCode="General" sourceLinked="1"/>
        <c:tickLblPos val="nextTo"/>
        <c:txPr>
          <a:bodyPr/>
          <a:lstStyle/>
          <a:p>
            <a:pPr>
              <a:defRPr sz="1000"/>
            </a:pPr>
            <a:endParaRPr lang="it-IT"/>
          </a:p>
        </c:txPr>
        <c:crossAx val="206566528"/>
        <c:crosses val="autoZero"/>
        <c:auto val="1"/>
        <c:lblAlgn val="ctr"/>
        <c:lblOffset val="100"/>
      </c:catAx>
      <c:valAx>
        <c:axId val="206566528"/>
        <c:scaling>
          <c:orientation val="minMax"/>
        </c:scaling>
        <c:delete val="1"/>
        <c:axPos val="l"/>
        <c:numFmt formatCode="0.00%" sourceLinked="1"/>
        <c:tickLblPos val="nextTo"/>
        <c:crossAx val="206372224"/>
        <c:crosses val="autoZero"/>
        <c:crossBetween val="between"/>
      </c:valAx>
    </c:plotArea>
    <c:plotVisOnly val="1"/>
  </c:chart>
  <c:txPr>
    <a:bodyPr/>
    <a:lstStyle/>
    <a:p>
      <a:pPr>
        <a:defRPr sz="1800"/>
      </a:pPr>
      <a:endParaRPr lang="it-IT"/>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it-IT"/>
  <c:chart>
    <c:autoTitleDeleted val="1"/>
    <c:view3D>
      <c:rAngAx val="1"/>
    </c:view3D>
    <c:sideWall>
      <c:spPr>
        <a:noFill/>
      </c:spPr>
    </c:sideWall>
    <c:backWall>
      <c:spPr>
        <a:noFill/>
        <a:ln w="25400">
          <a:noFill/>
        </a:ln>
      </c:spPr>
    </c:backWall>
    <c:plotArea>
      <c:layout>
        <c:manualLayout>
          <c:layoutTarget val="inner"/>
          <c:xMode val="edge"/>
          <c:yMode val="edge"/>
          <c:x val="5.2013170500350714E-4"/>
          <c:y val="0.13848353039372974"/>
          <c:w val="0.9994798597565796"/>
          <c:h val="0.55985153778844565"/>
        </c:manualLayout>
      </c:layout>
      <c:bar3DChart>
        <c:barDir val="col"/>
        <c:grouping val="clustered"/>
        <c:ser>
          <c:idx val="0"/>
          <c:order val="0"/>
          <c:tx>
            <c:strRef>
              <c:f>Foglio1!$A$2</c:f>
              <c:strCache>
                <c:ptCount val="1"/>
                <c:pt idx="0">
                  <c:v>Sviluppo e Manutenzione</c:v>
                </c:pt>
              </c:strCache>
            </c:strRef>
          </c:tx>
          <c:dLbls>
            <c:dLbl>
              <c:idx val="0"/>
              <c:layout>
                <c:manualLayout>
                  <c:x val="-7.1148827619125872E-3"/>
                  <c:y val="-2.6631735553740696E-2"/>
                </c:manualLayout>
              </c:layout>
              <c:showVal val="1"/>
            </c:dLbl>
            <c:dLbl>
              <c:idx val="1"/>
              <c:layout>
                <c:manualLayout>
                  <c:x val="1.1007003921266814E-2"/>
                  <c:y val="-9.7561725075668067E-3"/>
                </c:manualLayout>
              </c:layout>
              <c:showVal val="1"/>
            </c:dLbl>
            <c:dLbl>
              <c:idx val="2"/>
              <c:layout>
                <c:manualLayout>
                  <c:x val="8.8056031370134912E-3"/>
                  <c:y val="-1.4634258761350195E-2"/>
                </c:manualLayout>
              </c:layout>
              <c:showVal val="1"/>
            </c:dLbl>
            <c:dLbl>
              <c:idx val="3"/>
              <c:layout>
                <c:manualLayout>
                  <c:x val="8.8056031370134912E-3"/>
                  <c:y val="-9.7561725075668067E-3"/>
                </c:manualLayout>
              </c:layout>
              <c:showVal val="1"/>
            </c:dLbl>
            <c:dLbl>
              <c:idx val="4"/>
              <c:layout>
                <c:manualLayout>
                  <c:x val="1.3208404705520121E-2"/>
                  <c:y val="-9.7561725075668067E-3"/>
                </c:manualLayout>
              </c:layout>
              <c:showVal val="1"/>
            </c:dLbl>
            <c:dLbl>
              <c:idx val="5"/>
              <c:layout>
                <c:manualLayout>
                  <c:x val="1.1007003921266814E-2"/>
                  <c:y val="-1.4634258761350195E-2"/>
                </c:manualLayout>
              </c:layout>
              <c:showVal val="1"/>
            </c:dLbl>
            <c:dLbl>
              <c:idx val="6"/>
              <c:layout>
                <c:manualLayout>
                  <c:x val="2.2014007842533642E-2"/>
                  <c:y val="-1.9512345015133652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cat>
            <c:strRef>
              <c:f>Foglio1!$B$1</c:f>
              <c:strCache>
                <c:ptCount val="1"/>
                <c:pt idx="0">
                  <c:v>Colonna1</c:v>
                </c:pt>
              </c:strCache>
            </c:strRef>
          </c:cat>
          <c:val>
            <c:numRef>
              <c:f>Foglio1!$B$2</c:f>
              <c:numCache>
                <c:formatCode>0.00%</c:formatCode>
                <c:ptCount val="1"/>
                <c:pt idx="0">
                  <c:v>6.0000000000000114E-3</c:v>
                </c:pt>
              </c:numCache>
            </c:numRef>
          </c:val>
        </c:ser>
        <c:ser>
          <c:idx val="1"/>
          <c:order val="1"/>
          <c:tx>
            <c:strRef>
              <c:f>Foglio1!$A$3</c:f>
              <c:strCache>
                <c:ptCount val="1"/>
                <c:pt idx="0">
                  <c:v>System integration</c:v>
                </c:pt>
              </c:strCache>
            </c:strRef>
          </c:tx>
          <c:spPr>
            <a:solidFill>
              <a:srgbClr val="333333"/>
            </a:solidFill>
          </c:spPr>
          <c:dLbls>
            <c:dLbl>
              <c:idx val="0"/>
              <c:layout>
                <c:manualLayout>
                  <c:x val="2.2648602474226259E-2"/>
                  <c:y val="-4.7936547612357314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cat>
            <c:strRef>
              <c:f>Foglio1!$B$1</c:f>
              <c:strCache>
                <c:ptCount val="1"/>
                <c:pt idx="0">
                  <c:v>Colonna1</c:v>
                </c:pt>
              </c:strCache>
            </c:strRef>
          </c:cat>
          <c:val>
            <c:numRef>
              <c:f>Foglio1!$B$3</c:f>
              <c:numCache>
                <c:formatCode>0.00%</c:formatCode>
                <c:ptCount val="1"/>
                <c:pt idx="0">
                  <c:v>1.0999999999999998E-2</c:v>
                </c:pt>
              </c:numCache>
            </c:numRef>
          </c:val>
        </c:ser>
        <c:ser>
          <c:idx val="2"/>
          <c:order val="2"/>
          <c:tx>
            <c:strRef>
              <c:f>Foglio1!$A$4</c:f>
              <c:strCache>
                <c:ptCount val="1"/>
                <c:pt idx="0">
                  <c:v>Servizi di consulenza</c:v>
                </c:pt>
              </c:strCache>
            </c:strRef>
          </c:tx>
          <c:spPr>
            <a:solidFill>
              <a:srgbClr val="5F5F5F"/>
            </a:solidFill>
          </c:spPr>
          <c:dLbls>
            <c:dLbl>
              <c:idx val="0"/>
              <c:layout>
                <c:manualLayout>
                  <c:x val="3.3690544659240741E-2"/>
                  <c:y val="-3.7284056153806491E-2"/>
                </c:manualLayout>
              </c:layout>
              <c:showVal val="1"/>
            </c:dLbl>
            <c:txPr>
              <a:bodyPr/>
              <a:lstStyle/>
              <a:p>
                <a:pPr>
                  <a:defRPr sz="1200" u="none">
                    <a:effectLst>
                      <a:outerShdw blurRad="38100" dist="38100" dir="2700000" algn="tl">
                        <a:srgbClr val="000000">
                          <a:alpha val="43137"/>
                        </a:srgbClr>
                      </a:outerShdw>
                    </a:effectLst>
                  </a:defRPr>
                </a:pPr>
                <a:endParaRPr lang="it-IT"/>
              </a:p>
            </c:txPr>
            <c:showVal val="1"/>
          </c:dLbls>
          <c:cat>
            <c:strRef>
              <c:f>Foglio1!$B$1</c:f>
              <c:strCache>
                <c:ptCount val="1"/>
                <c:pt idx="0">
                  <c:v>Colonna1</c:v>
                </c:pt>
              </c:strCache>
            </c:strRef>
          </c:cat>
          <c:val>
            <c:numRef>
              <c:f>Foglio1!$B$4</c:f>
              <c:numCache>
                <c:formatCode>0.00%</c:formatCode>
                <c:ptCount val="1"/>
                <c:pt idx="0">
                  <c:v>8.0000000000000227E-3</c:v>
                </c:pt>
              </c:numCache>
            </c:numRef>
          </c:val>
        </c:ser>
        <c:ser>
          <c:idx val="3"/>
          <c:order val="3"/>
          <c:tx>
            <c:strRef>
              <c:f>Foglio1!$A$5</c:f>
              <c:strCache>
                <c:ptCount val="1"/>
                <c:pt idx="0">
                  <c:v>Servizi avanzati di data center</c:v>
                </c:pt>
              </c:strCache>
            </c:strRef>
          </c:tx>
          <c:spPr>
            <a:solidFill>
              <a:schemeClr val="bg1">
                <a:lumMod val="50000"/>
              </a:schemeClr>
            </a:solidFill>
          </c:spPr>
          <c:dLbls>
            <c:dLbl>
              <c:idx val="0"/>
              <c:layout>
                <c:manualLayout>
                  <c:x val="2.1672646272104076E-2"/>
                  <c:y val="-2.7212716877899858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cat>
            <c:strRef>
              <c:f>Foglio1!$B$1</c:f>
              <c:strCache>
                <c:ptCount val="1"/>
                <c:pt idx="0">
                  <c:v>Colonna1</c:v>
                </c:pt>
              </c:strCache>
            </c:strRef>
          </c:cat>
          <c:val>
            <c:numRef>
              <c:f>Foglio1!$B$5</c:f>
              <c:numCache>
                <c:formatCode>0.00%</c:formatCode>
                <c:ptCount val="1"/>
                <c:pt idx="0">
                  <c:v>6.0000000000000114E-3</c:v>
                </c:pt>
              </c:numCache>
            </c:numRef>
          </c:val>
        </c:ser>
        <c:ser>
          <c:idx val="4"/>
          <c:order val="4"/>
          <c:tx>
            <c:strRef>
              <c:f>Foglio1!$A$6</c:f>
              <c:strCache>
                <c:ptCount val="1"/>
                <c:pt idx="0">
                  <c:v>Outsourcing</c:v>
                </c:pt>
              </c:strCache>
            </c:strRef>
          </c:tx>
          <c:spPr>
            <a:solidFill>
              <a:schemeClr val="bg1">
                <a:lumMod val="65000"/>
              </a:schemeClr>
            </a:solidFill>
          </c:spPr>
          <c:dLbls>
            <c:dLbl>
              <c:idx val="0"/>
              <c:layout>
                <c:manualLayout>
                  <c:x val="7.6263335650403417E-3"/>
                  <c:y val="-3.0119491605847325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cat>
            <c:strRef>
              <c:f>Foglio1!$B$1</c:f>
              <c:strCache>
                <c:ptCount val="1"/>
                <c:pt idx="0">
                  <c:v>Colonna1</c:v>
                </c:pt>
              </c:strCache>
            </c:strRef>
          </c:cat>
          <c:val>
            <c:numRef>
              <c:f>Foglio1!$B$6</c:f>
              <c:numCache>
                <c:formatCode>0.00%</c:formatCode>
                <c:ptCount val="1"/>
                <c:pt idx="0">
                  <c:v>1.0999999999999998E-2</c:v>
                </c:pt>
              </c:numCache>
            </c:numRef>
          </c:val>
        </c:ser>
        <c:ser>
          <c:idx val="5"/>
          <c:order val="5"/>
          <c:tx>
            <c:strRef>
              <c:f>Foglio1!$A$7</c:f>
              <c:strCache>
                <c:ptCount val="1"/>
                <c:pt idx="0">
                  <c:v>Application Management</c:v>
                </c:pt>
              </c:strCache>
            </c:strRef>
          </c:tx>
          <c:spPr>
            <a:solidFill>
              <a:schemeClr val="bg1">
                <a:lumMod val="85000"/>
              </a:schemeClr>
            </a:solidFill>
          </c:spPr>
          <c:dLbls>
            <c:dLbl>
              <c:idx val="0"/>
              <c:layout>
                <c:manualLayout>
                  <c:x val="3.1982738046331838E-2"/>
                  <c:y val="-2.7794071823489291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cat>
            <c:strRef>
              <c:f>Foglio1!$B$1</c:f>
              <c:strCache>
                <c:ptCount val="1"/>
                <c:pt idx="0">
                  <c:v>Colonna1</c:v>
                </c:pt>
              </c:strCache>
            </c:strRef>
          </c:cat>
          <c:val>
            <c:numRef>
              <c:f>Foglio1!$B$7</c:f>
              <c:numCache>
                <c:formatCode>0.00%</c:formatCode>
                <c:ptCount val="1"/>
                <c:pt idx="0">
                  <c:v>1.0999999999999998E-2</c:v>
                </c:pt>
              </c:numCache>
            </c:numRef>
          </c:val>
        </c:ser>
        <c:dLbls>
          <c:showVal val="1"/>
        </c:dLbls>
        <c:shape val="box"/>
        <c:axId val="197897600"/>
        <c:axId val="197923968"/>
        <c:axId val="0"/>
      </c:bar3DChart>
      <c:catAx>
        <c:axId val="197897600"/>
        <c:scaling>
          <c:orientation val="minMax"/>
        </c:scaling>
        <c:axPos val="b"/>
        <c:numFmt formatCode="0.00%" sourceLinked="1"/>
        <c:majorTickMark val="none"/>
        <c:tickLblPos val="none"/>
        <c:crossAx val="197923968"/>
        <c:crosses val="autoZero"/>
        <c:auto val="1"/>
        <c:lblAlgn val="ctr"/>
        <c:lblOffset val="100"/>
      </c:catAx>
      <c:valAx>
        <c:axId val="197923968"/>
        <c:scaling>
          <c:orientation val="minMax"/>
        </c:scaling>
        <c:delete val="1"/>
        <c:axPos val="l"/>
        <c:numFmt formatCode="0.00%" sourceLinked="1"/>
        <c:majorTickMark val="none"/>
        <c:tickLblPos val="nextTo"/>
        <c:crossAx val="197897600"/>
        <c:crosses val="autoZero"/>
        <c:crossBetween val="between"/>
      </c:valAx>
      <c:spPr>
        <a:ln w="25400">
          <a:noFill/>
        </a:ln>
      </c:spPr>
    </c:plotArea>
    <c:legend>
      <c:legendPos val="b"/>
      <c:layout>
        <c:manualLayout>
          <c:xMode val="edge"/>
          <c:yMode val="edge"/>
          <c:x val="4.4037370469052338E-2"/>
          <c:y val="0.71115065686383838"/>
          <c:w val="0.91271080228438151"/>
          <c:h val="8.5193158543265007E-2"/>
        </c:manualLayout>
      </c:layout>
      <c:txPr>
        <a:bodyPr/>
        <a:lstStyle/>
        <a:p>
          <a:pPr>
            <a:defRPr sz="800" cap="small" baseline="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it-IT"/>
  <c:chart>
    <c:autoTitleDeleted val="1"/>
    <c:view3D>
      <c:rAngAx val="1"/>
    </c:view3D>
    <c:sideWall>
      <c:spPr>
        <a:noFill/>
      </c:spPr>
    </c:sideWall>
    <c:backWall>
      <c:spPr>
        <a:noFill/>
        <a:ln w="25400">
          <a:noFill/>
        </a:ln>
      </c:spPr>
    </c:backWall>
    <c:plotArea>
      <c:layout>
        <c:manualLayout>
          <c:layoutTarget val="inner"/>
          <c:xMode val="edge"/>
          <c:yMode val="edge"/>
          <c:x val="5.201450699461376E-4"/>
          <c:y val="0.13848335976903273"/>
          <c:w val="0.9994798597565796"/>
          <c:h val="0.55985153778844565"/>
        </c:manualLayout>
      </c:layout>
      <c:bar3DChart>
        <c:barDir val="col"/>
        <c:grouping val="clustered"/>
        <c:ser>
          <c:idx val="0"/>
          <c:order val="0"/>
          <c:tx>
            <c:strRef>
              <c:f>Foglio1!$A$2</c:f>
              <c:strCache>
                <c:ptCount val="1"/>
                <c:pt idx="0">
                  <c:v>Consumer</c:v>
                </c:pt>
              </c:strCache>
            </c:strRef>
          </c:tx>
          <c:dLbls>
            <c:dLbl>
              <c:idx val="0"/>
              <c:layout>
                <c:manualLayout>
                  <c:x val="2.8771453011877741E-2"/>
                  <c:y val="-2.6631834732566164E-2"/>
                </c:manualLayout>
              </c:layout>
              <c:showVal val="1"/>
            </c:dLbl>
            <c:dLbl>
              <c:idx val="1"/>
              <c:layout>
                <c:manualLayout>
                  <c:x val="1.1007003921266814E-2"/>
                  <c:y val="-9.7561725075668067E-3"/>
                </c:manualLayout>
              </c:layout>
              <c:showVal val="1"/>
            </c:dLbl>
            <c:dLbl>
              <c:idx val="2"/>
              <c:layout>
                <c:manualLayout>
                  <c:x val="8.8056031370134877E-3"/>
                  <c:y val="-1.4634258761350195E-2"/>
                </c:manualLayout>
              </c:layout>
              <c:showVal val="1"/>
            </c:dLbl>
            <c:dLbl>
              <c:idx val="3"/>
              <c:layout>
                <c:manualLayout>
                  <c:x val="8.8056031370134877E-3"/>
                  <c:y val="-9.7561725075668067E-3"/>
                </c:manualLayout>
              </c:layout>
              <c:showVal val="1"/>
            </c:dLbl>
            <c:dLbl>
              <c:idx val="4"/>
              <c:layout>
                <c:manualLayout>
                  <c:x val="1.3208404705520121E-2"/>
                  <c:y val="-9.7561725075668067E-3"/>
                </c:manualLayout>
              </c:layout>
              <c:showVal val="1"/>
            </c:dLbl>
            <c:dLbl>
              <c:idx val="5"/>
              <c:layout>
                <c:manualLayout>
                  <c:x val="1.1007003921266814E-2"/>
                  <c:y val="-1.4634258761350195E-2"/>
                </c:manualLayout>
              </c:layout>
              <c:showVal val="1"/>
            </c:dLbl>
            <c:dLbl>
              <c:idx val="6"/>
              <c:layout>
                <c:manualLayout>
                  <c:x val="2.2014007842533642E-2"/>
                  <c:y val="-1.9512345015133645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val>
            <c:numRef>
              <c:f>Foglio1!$B$2</c:f>
              <c:numCache>
                <c:formatCode>0.00%</c:formatCode>
                <c:ptCount val="1"/>
                <c:pt idx="0">
                  <c:v>8.3000000000000046E-2</c:v>
                </c:pt>
              </c:numCache>
            </c:numRef>
          </c:val>
        </c:ser>
        <c:ser>
          <c:idx val="1"/>
          <c:order val="1"/>
          <c:tx>
            <c:strRef>
              <c:f>Foglio1!$A$3</c:f>
              <c:strCache>
                <c:ptCount val="1"/>
                <c:pt idx="0">
                  <c:v>Utility</c:v>
                </c:pt>
              </c:strCache>
            </c:strRef>
          </c:tx>
          <c:spPr>
            <a:solidFill>
              <a:srgbClr val="333333"/>
            </a:solidFill>
          </c:spPr>
          <c:dLbls>
            <c:dLbl>
              <c:idx val="0"/>
              <c:layout>
                <c:manualLayout>
                  <c:x val="2.2648602474226242E-2"/>
                  <c:y val="-4.7936547612357314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val>
            <c:numRef>
              <c:f>Foglio1!$B$3</c:f>
              <c:numCache>
                <c:formatCode>0.00%</c:formatCode>
                <c:ptCount val="1"/>
                <c:pt idx="0">
                  <c:v>4.0000000000000022E-2</c:v>
                </c:pt>
              </c:numCache>
            </c:numRef>
          </c:val>
        </c:ser>
        <c:ser>
          <c:idx val="2"/>
          <c:order val="2"/>
          <c:tx>
            <c:strRef>
              <c:f>Foglio1!$A$4</c:f>
              <c:strCache>
                <c:ptCount val="1"/>
                <c:pt idx="0">
                  <c:v>TLC e Media</c:v>
                </c:pt>
              </c:strCache>
            </c:strRef>
          </c:tx>
          <c:spPr>
            <a:solidFill>
              <a:srgbClr val="5F5F5F"/>
            </a:solidFill>
          </c:spPr>
          <c:dLbls>
            <c:dLbl>
              <c:idx val="0"/>
              <c:layout>
                <c:manualLayout>
                  <c:x val="2.2648602474226242E-2"/>
                  <c:y val="-3.7283981476278073E-2"/>
                </c:manualLayout>
              </c:layout>
              <c:showVal val="1"/>
            </c:dLbl>
            <c:txPr>
              <a:bodyPr/>
              <a:lstStyle/>
              <a:p>
                <a:pPr>
                  <a:defRPr sz="1200" u="none">
                    <a:effectLst>
                      <a:outerShdw blurRad="38100" dist="38100" dir="2700000" algn="tl">
                        <a:srgbClr val="000000">
                          <a:alpha val="43137"/>
                        </a:srgbClr>
                      </a:outerShdw>
                    </a:effectLst>
                  </a:defRPr>
                </a:pPr>
                <a:endParaRPr lang="it-IT"/>
              </a:p>
            </c:txPr>
            <c:showVal val="1"/>
          </c:dLbls>
          <c:val>
            <c:numRef>
              <c:f>Foglio1!$B$4</c:f>
              <c:numCache>
                <c:formatCode>0.00%</c:formatCode>
                <c:ptCount val="1"/>
                <c:pt idx="0">
                  <c:v>3.4000000000000002E-2</c:v>
                </c:pt>
              </c:numCache>
            </c:numRef>
          </c:val>
        </c:ser>
        <c:ser>
          <c:idx val="3"/>
          <c:order val="3"/>
          <c:tx>
            <c:strRef>
              <c:f>Foglio1!$A$5</c:f>
              <c:strCache>
                <c:ptCount val="1"/>
                <c:pt idx="0">
                  <c:v>Commercio, GDO e Servizi</c:v>
                </c:pt>
              </c:strCache>
            </c:strRef>
          </c:tx>
          <c:spPr>
            <a:solidFill>
              <a:schemeClr val="bg1">
                <a:lumMod val="50000"/>
              </a:schemeClr>
            </a:solidFill>
          </c:spPr>
          <c:dLbls>
            <c:dLbl>
              <c:idx val="0"/>
              <c:layout>
                <c:manualLayout>
                  <c:x val="3.2714648018326652E-2"/>
                  <c:y val="-3.1957698408238207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val>
            <c:numRef>
              <c:f>Foglio1!$B$5</c:f>
              <c:numCache>
                <c:formatCode>0.00%</c:formatCode>
                <c:ptCount val="1"/>
                <c:pt idx="0">
                  <c:v>2.5999999999999999E-2</c:v>
                </c:pt>
              </c:numCache>
            </c:numRef>
          </c:val>
        </c:ser>
        <c:ser>
          <c:idx val="4"/>
          <c:order val="4"/>
          <c:tx>
            <c:strRef>
              <c:f>Foglio1!$A$6</c:f>
              <c:strCache>
                <c:ptCount val="1"/>
                <c:pt idx="0">
                  <c:v>Banche</c:v>
                </c:pt>
              </c:strCache>
            </c:strRef>
          </c:tx>
          <c:spPr>
            <a:solidFill>
              <a:schemeClr val="bg1">
                <a:lumMod val="65000"/>
              </a:schemeClr>
            </a:solidFill>
          </c:spPr>
          <c:dLbls>
            <c:dLbl>
              <c:idx val="0"/>
              <c:layout>
                <c:manualLayout>
                  <c:x val="3.5231159404351696E-2"/>
                  <c:y val="-5.8589533140804284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val>
            <c:numRef>
              <c:f>Foglio1!$B$6</c:f>
              <c:numCache>
                <c:formatCode>0.00%</c:formatCode>
                <c:ptCount val="1"/>
                <c:pt idx="0">
                  <c:v>8.0000000000000227E-3</c:v>
                </c:pt>
              </c:numCache>
            </c:numRef>
          </c:val>
        </c:ser>
        <c:ser>
          <c:idx val="5"/>
          <c:order val="5"/>
          <c:tx>
            <c:strRef>
              <c:f>Foglio1!$A$7</c:f>
              <c:strCache>
                <c:ptCount val="1"/>
                <c:pt idx="0">
                  <c:v>Industria</c:v>
                </c:pt>
              </c:strCache>
            </c:strRef>
          </c:tx>
          <c:spPr>
            <a:solidFill>
              <a:schemeClr val="bg1">
                <a:lumMod val="85000"/>
              </a:schemeClr>
            </a:solidFill>
          </c:spPr>
          <c:dLbls>
            <c:dLbl>
              <c:idx val="0"/>
              <c:layout>
                <c:manualLayout>
                  <c:x val="4.0264182176401896E-2"/>
                  <c:y val="-3.7283981476278073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val>
            <c:numRef>
              <c:f>Foglio1!$B$7</c:f>
              <c:numCache>
                <c:formatCode>0.00%</c:formatCode>
                <c:ptCount val="1"/>
                <c:pt idx="0">
                  <c:v>6.0000000000000114E-3</c:v>
                </c:pt>
              </c:numCache>
            </c:numRef>
          </c:val>
        </c:ser>
        <c:ser>
          <c:idx val="6"/>
          <c:order val="6"/>
          <c:tx>
            <c:strRef>
              <c:f>Foglio1!$A$8</c:f>
              <c:strCache>
                <c:ptCount val="1"/>
                <c:pt idx="0">
                  <c:v>Enti locali</c:v>
                </c:pt>
              </c:strCache>
            </c:strRef>
          </c:tx>
          <c:spPr>
            <a:solidFill>
              <a:schemeClr val="bg1">
                <a:lumMod val="95000"/>
              </a:schemeClr>
            </a:solidFill>
          </c:spPr>
          <c:dLbls>
            <c:dLbl>
              <c:idx val="0"/>
              <c:layout>
                <c:manualLayout>
                  <c:x val="4.0264182176401896E-2"/>
                  <c:y val="-2.130513227215881E-2"/>
                </c:manualLayout>
              </c:layout>
              <c:showVal val="1"/>
            </c:dLbl>
            <c:txPr>
              <a:bodyPr/>
              <a:lstStyle/>
              <a:p>
                <a:pPr>
                  <a:defRPr sz="1200">
                    <a:effectLst>
                      <a:outerShdw blurRad="38100" dist="38100" dir="2700000" algn="tl">
                        <a:srgbClr val="000000">
                          <a:alpha val="43137"/>
                        </a:srgbClr>
                      </a:outerShdw>
                    </a:effectLst>
                  </a:defRPr>
                </a:pPr>
                <a:endParaRPr lang="it-IT"/>
              </a:p>
            </c:txPr>
            <c:showVal val="1"/>
          </c:dLbls>
          <c:val>
            <c:numRef>
              <c:f>Foglio1!$B$8</c:f>
              <c:numCache>
                <c:formatCode>0.00%</c:formatCode>
                <c:ptCount val="1"/>
                <c:pt idx="0">
                  <c:v>5.0000000000000114E-3</c:v>
                </c:pt>
              </c:numCache>
            </c:numRef>
          </c:val>
        </c:ser>
        <c:dLbls>
          <c:showVal val="1"/>
        </c:dLbls>
        <c:shape val="box"/>
        <c:axId val="198093440"/>
        <c:axId val="198103424"/>
        <c:axId val="0"/>
      </c:bar3DChart>
      <c:catAx>
        <c:axId val="198093440"/>
        <c:scaling>
          <c:orientation val="minMax"/>
        </c:scaling>
        <c:axPos val="b"/>
        <c:majorTickMark val="none"/>
        <c:tickLblPos val="none"/>
        <c:crossAx val="198103424"/>
        <c:crosses val="autoZero"/>
        <c:auto val="1"/>
        <c:lblAlgn val="ctr"/>
        <c:lblOffset val="100"/>
      </c:catAx>
      <c:valAx>
        <c:axId val="198103424"/>
        <c:scaling>
          <c:orientation val="minMax"/>
        </c:scaling>
        <c:delete val="1"/>
        <c:axPos val="l"/>
        <c:numFmt formatCode="0.00%" sourceLinked="1"/>
        <c:majorTickMark val="none"/>
        <c:tickLblPos val="nextTo"/>
        <c:crossAx val="198093440"/>
        <c:crosses val="autoZero"/>
        <c:crossBetween val="between"/>
      </c:valAx>
      <c:spPr>
        <a:ln w="25400">
          <a:noFill/>
        </a:ln>
      </c:spPr>
    </c:plotArea>
    <c:legend>
      <c:legendPos val="b"/>
      <c:layout>
        <c:manualLayout>
          <c:xMode val="edge"/>
          <c:yMode val="edge"/>
          <c:x val="4.6797857166766869E-2"/>
          <c:y val="0.65421075088193337"/>
          <c:w val="0.91271080228438106"/>
          <c:h val="0.19907297511074057"/>
        </c:manualLayout>
      </c:layout>
      <c:txPr>
        <a:bodyPr/>
        <a:lstStyle/>
        <a:p>
          <a:pPr>
            <a:defRPr sz="800" cap="small" baseline="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it-IT"/>
  <c:roundedCorners val="1"/>
  <c:chart>
    <c:title>
      <c:tx>
        <c:rich>
          <a:bodyPr/>
          <a:lstStyle/>
          <a:p>
            <a:pPr>
              <a:defRPr sz="1800">
                <a:effectLst>
                  <a:outerShdw blurRad="38100" dist="38100" dir="2700000" algn="tl">
                    <a:srgbClr val="000000">
                      <a:alpha val="43137"/>
                    </a:srgbClr>
                  </a:outerShdw>
                </a:effectLst>
              </a:defRPr>
            </a:pPr>
            <a:r>
              <a:rPr lang="en-US" sz="1800" b="0" cap="small" baseline="0" dirty="0" err="1">
                <a:effectLst>
                  <a:outerShdw blurRad="38100" dist="38100" dir="2700000" algn="tl">
                    <a:srgbClr val="000000">
                      <a:alpha val="43137"/>
                    </a:srgbClr>
                  </a:outerShdw>
                </a:effectLst>
              </a:rPr>
              <a:t>Strategia</a:t>
            </a:r>
            <a:r>
              <a:rPr lang="en-US" sz="1800" b="0" cap="small" baseline="0" dirty="0">
                <a:effectLst>
                  <a:outerShdw blurRad="38100" dist="38100" dir="2700000" algn="tl">
                    <a:srgbClr val="000000">
                      <a:alpha val="43137"/>
                    </a:srgbClr>
                  </a:outerShdw>
                </a:effectLst>
              </a:rPr>
              <a:t> </a:t>
            </a:r>
            <a:r>
              <a:rPr lang="en-US" sz="1800" b="0" cap="small" baseline="0" dirty="0" err="1">
                <a:effectLst>
                  <a:outerShdw blurRad="38100" dist="38100" dir="2700000" algn="tl">
                    <a:srgbClr val="000000">
                      <a:alpha val="43137"/>
                    </a:srgbClr>
                  </a:outerShdw>
                </a:effectLst>
              </a:rPr>
              <a:t>Aziendale</a:t>
            </a:r>
            <a:endParaRPr lang="en-US" sz="1800" b="0" cap="small" baseline="0" dirty="0">
              <a:effectLst>
                <a:outerShdw blurRad="38100" dist="38100" dir="2700000" algn="tl">
                  <a:srgbClr val="000000">
                    <a:alpha val="43137"/>
                  </a:srgbClr>
                </a:outerShdw>
              </a:effectLst>
            </a:endParaRPr>
          </a:p>
        </c:rich>
      </c:tx>
      <c:layout/>
    </c:title>
    <c:view3D>
      <c:rotX val="40"/>
      <c:rotY val="44"/>
      <c:perspective val="20"/>
    </c:view3D>
    <c:plotArea>
      <c:layout>
        <c:manualLayout>
          <c:layoutTarget val="inner"/>
          <c:xMode val="edge"/>
          <c:yMode val="edge"/>
          <c:x val="0"/>
          <c:y val="0.16065471221883587"/>
          <c:w val="1"/>
          <c:h val="0.72176238996871056"/>
        </c:manualLayout>
      </c:layout>
      <c:pie3DChart>
        <c:varyColors val="1"/>
        <c:ser>
          <c:idx val="0"/>
          <c:order val="0"/>
          <c:tx>
            <c:strRef>
              <c:f>Foglio1!$B$1</c:f>
              <c:strCache>
                <c:ptCount val="1"/>
                <c:pt idx="0">
                  <c:v>Strategia Aziendale</c:v>
                </c:pt>
              </c:strCache>
            </c:strRef>
          </c:tx>
          <c:explosion val="12"/>
          <c:dPt>
            <c:idx val="1"/>
            <c:spPr>
              <a:solidFill>
                <a:srgbClr val="808080"/>
              </a:solidFill>
            </c:spPr>
          </c:dPt>
          <c:dPt>
            <c:idx val="2"/>
            <c:explosion val="0"/>
            <c:spPr>
              <a:solidFill>
                <a:schemeClr val="bg1">
                  <a:lumMod val="85000"/>
                </a:schemeClr>
              </a:solidFill>
            </c:spPr>
          </c:dPt>
          <c:dLbls>
            <c:dLbl>
              <c:idx val="0"/>
              <c:layout>
                <c:manualLayout>
                  <c:x val="-0.11690931387749481"/>
                  <c:y val="-0.23685236750584129"/>
                </c:manualLayout>
              </c:layout>
              <c:showVal val="1"/>
            </c:dLbl>
            <c:dLbl>
              <c:idx val="1"/>
              <c:layout>
                <c:manualLayout>
                  <c:x val="0.11989070350564522"/>
                  <c:y val="3.4621880891377112E-2"/>
                </c:manualLayout>
              </c:layout>
              <c:showVal val="1"/>
            </c:dLbl>
            <c:dLbl>
              <c:idx val="2"/>
              <c:layout>
                <c:manualLayout>
                  <c:x val="-7.3996044430220233E-3"/>
                  <c:y val="0.13361173198516021"/>
                </c:manualLayout>
              </c:layout>
              <c:showVal val="1"/>
            </c:dLbl>
            <c:delete val="1"/>
          </c:dLbls>
          <c:cat>
            <c:strRef>
              <c:f>Foglio1!$A$2:$A$4</c:f>
              <c:strCache>
                <c:ptCount val="3"/>
                <c:pt idx="0">
                  <c:v>Ottimizzazione dei costi</c:v>
                </c:pt>
                <c:pt idx="1">
                  <c:v>Reingegnerizzazione</c:v>
                </c:pt>
                <c:pt idx="2">
                  <c:v>Altro</c:v>
                </c:pt>
              </c:strCache>
            </c:strRef>
          </c:cat>
          <c:val>
            <c:numRef>
              <c:f>Foglio1!$B$2:$B$4</c:f>
              <c:numCache>
                <c:formatCode>0%</c:formatCode>
                <c:ptCount val="3"/>
                <c:pt idx="0">
                  <c:v>0.61000000000000065</c:v>
                </c:pt>
                <c:pt idx="1">
                  <c:v>0.17</c:v>
                </c:pt>
                <c:pt idx="2">
                  <c:v>0.22</c:v>
                </c:pt>
              </c:numCache>
            </c:numRef>
          </c:val>
        </c:ser>
      </c:pie3DChart>
    </c:plotArea>
    <c:legend>
      <c:legendPos val="b"/>
      <c:layout/>
      <c:txPr>
        <a:bodyPr/>
        <a:lstStyle/>
        <a:p>
          <a:pPr>
            <a:defRPr sz="800" cap="small" baseline="0">
              <a:effectLst>
                <a:outerShdw blurRad="38100" dist="38100" dir="2700000" algn="tl">
                  <a:srgbClr val="000000">
                    <a:alpha val="43137"/>
                  </a:srgbClr>
                </a:outerShdw>
              </a:effectLst>
            </a:defRPr>
          </a:pPr>
          <a:endParaRPr lang="it-IT"/>
        </a:p>
      </c:txPr>
    </c:legend>
    <c:plotVisOnly val="1"/>
  </c:chart>
  <c:spPr>
    <a:ln w="25400" cap="rnd">
      <a:noFill/>
      <a:round/>
    </a:ln>
  </c:spPr>
  <c:txPr>
    <a:bodyPr/>
    <a:lstStyle/>
    <a:p>
      <a:pPr>
        <a:defRPr sz="1800"/>
      </a:pPr>
      <a:endParaRPr lang="it-IT"/>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2160" b="0" i="0" u="none" strike="noStrike" kern="1200" cap="small" baseline="0">
                <a:solidFill>
                  <a:srgbClr val="000000"/>
                </a:solidFill>
                <a:effectLst>
                  <a:outerShdw blurRad="38100" dist="38100" dir="2700000" algn="tl">
                    <a:srgbClr val="000000">
                      <a:alpha val="43137"/>
                    </a:srgbClr>
                  </a:outerShdw>
                </a:effectLst>
                <a:latin typeface="+mn-lt"/>
                <a:ea typeface="+mn-ea"/>
                <a:cs typeface="+mn-cs"/>
              </a:defRPr>
            </a:pPr>
            <a:r>
              <a:rPr lang="it-IT" sz="1800" b="0" i="0" baseline="0" dirty="0" smtClean="0">
                <a:effectLst>
                  <a:outerShdw blurRad="38100" dist="38100" dir="2700000" algn="tl">
                    <a:srgbClr val="000000">
                      <a:alpha val="43137"/>
                    </a:srgbClr>
                  </a:outerShdw>
                </a:effectLst>
              </a:rPr>
              <a:t>Previsioni di crescita delle applicazioni</a:t>
            </a:r>
            <a:endParaRPr lang="it-IT" b="0" dirty="0" smtClean="0">
              <a:effectLst>
                <a:outerShdw blurRad="38100" dist="38100" dir="2700000" algn="tl">
                  <a:srgbClr val="000000">
                    <a:alpha val="43137"/>
                  </a:srgbClr>
                </a:outerShdw>
              </a:effectLst>
            </a:endParaRPr>
          </a:p>
        </c:rich>
      </c:tx>
      <c:layout>
        <c:manualLayout>
          <c:xMode val="edge"/>
          <c:yMode val="edge"/>
          <c:x val="4.0580839922052629E-2"/>
          <c:y val="7.1942373292704309E-2"/>
        </c:manualLayout>
      </c:layout>
    </c:title>
    <c:view3D>
      <c:rotX val="40"/>
      <c:rotY val="260"/>
      <c:perspective val="30"/>
    </c:view3D>
    <c:plotArea>
      <c:layout>
        <c:manualLayout>
          <c:layoutTarget val="inner"/>
          <c:xMode val="edge"/>
          <c:yMode val="edge"/>
          <c:x val="8.5207412254800247E-2"/>
          <c:y val="0.24563990723637236"/>
          <c:w val="0.91479258774519978"/>
          <c:h val="0.75436009276362803"/>
        </c:manualLayout>
      </c:layout>
      <c:pie3DChart>
        <c:varyColors val="1"/>
        <c:ser>
          <c:idx val="0"/>
          <c:order val="0"/>
          <c:tx>
            <c:strRef>
              <c:f>Foglio1!$B$1</c:f>
              <c:strCache>
                <c:ptCount val="1"/>
                <c:pt idx="0">
                  <c:v>Vendite</c:v>
                </c:pt>
              </c:strCache>
            </c:strRef>
          </c:tx>
          <c:explosion val="22"/>
          <c:dPt>
            <c:idx val="0"/>
            <c:spPr>
              <a:solidFill>
                <a:schemeClr val="tx1"/>
              </a:solidFill>
            </c:spPr>
          </c:dPt>
          <c:dPt>
            <c:idx val="1"/>
            <c:spPr>
              <a:solidFill>
                <a:srgbClr val="292929"/>
              </a:solidFill>
            </c:spPr>
          </c:dPt>
          <c:dPt>
            <c:idx val="2"/>
            <c:spPr>
              <a:solidFill>
                <a:srgbClr val="5F5F5F"/>
              </a:solidFill>
            </c:spPr>
          </c:dPt>
          <c:dPt>
            <c:idx val="3"/>
            <c:spPr>
              <a:solidFill>
                <a:schemeClr val="bg1">
                  <a:lumMod val="65000"/>
                </a:schemeClr>
              </a:solidFill>
            </c:spPr>
          </c:dPt>
          <c:dPt>
            <c:idx val="4"/>
            <c:spPr>
              <a:solidFill>
                <a:schemeClr val="bg1">
                  <a:lumMod val="85000"/>
                </a:schemeClr>
              </a:solidFill>
            </c:spPr>
          </c:dPt>
          <c:dPt>
            <c:idx val="5"/>
            <c:spPr>
              <a:solidFill>
                <a:schemeClr val="bg1"/>
              </a:solidFill>
            </c:spPr>
          </c:dPt>
          <c:dPt>
            <c:idx val="6"/>
            <c:spPr>
              <a:solidFill>
                <a:srgbClr val="45C000"/>
              </a:solidFill>
            </c:spPr>
          </c:dPt>
          <c:dPt>
            <c:idx val="7"/>
            <c:spPr>
              <a:solidFill>
                <a:srgbClr val="FFC000"/>
              </a:solidFill>
            </c:spPr>
          </c:dPt>
          <c:dPt>
            <c:idx val="8"/>
            <c:spPr>
              <a:solidFill>
                <a:schemeClr val="accent1"/>
              </a:solidFill>
            </c:spPr>
          </c:dPt>
          <c:dLbls>
            <c:dLbl>
              <c:idx val="0"/>
              <c:layout>
                <c:manualLayout>
                  <c:x val="7.6786027803936355E-2"/>
                  <c:y val="-7.102004597732145E-2"/>
                </c:manualLayout>
              </c:layout>
              <c:spPr/>
              <c:txPr>
                <a:bodyPr/>
                <a:lstStyle/>
                <a:p>
                  <a:pPr>
                    <a:defRPr sz="800">
                      <a:solidFill>
                        <a:schemeClr val="bg1"/>
                      </a:solidFill>
                      <a:effectLst>
                        <a:outerShdw blurRad="38100" dist="38100" dir="2700000" algn="tl">
                          <a:srgbClr val="000000">
                            <a:alpha val="43137"/>
                          </a:srgbClr>
                        </a:outerShdw>
                      </a:effectLst>
                    </a:defRPr>
                  </a:pPr>
                  <a:endParaRPr lang="it-IT"/>
                </a:p>
              </c:txPr>
              <c:showVal val="1"/>
            </c:dLbl>
            <c:dLbl>
              <c:idx val="1"/>
              <c:spPr/>
              <c:txPr>
                <a:bodyPr/>
                <a:lstStyle/>
                <a:p>
                  <a:pPr>
                    <a:defRPr sz="800">
                      <a:solidFill>
                        <a:schemeClr val="bg1"/>
                      </a:solidFill>
                      <a:effectLst>
                        <a:outerShdw blurRad="38100" dist="38100" dir="2700000" algn="tl">
                          <a:srgbClr val="000000">
                            <a:alpha val="43137"/>
                          </a:srgbClr>
                        </a:outerShdw>
                      </a:effectLst>
                    </a:defRPr>
                  </a:pPr>
                  <a:endParaRPr lang="it-IT"/>
                </a:p>
              </c:txPr>
            </c:dLbl>
            <c:dLbl>
              <c:idx val="2"/>
              <c:layout>
                <c:manualLayout>
                  <c:x val="4.6134245185966545E-2"/>
                  <c:y val="8.0583345692828545E-2"/>
                </c:manualLayout>
              </c:layout>
              <c:spPr/>
              <c:txPr>
                <a:bodyPr/>
                <a:lstStyle/>
                <a:p>
                  <a:pPr>
                    <a:defRPr sz="800">
                      <a:solidFill>
                        <a:schemeClr val="bg1"/>
                      </a:solidFill>
                      <a:effectLst>
                        <a:outerShdw blurRad="38100" dist="38100" dir="2700000" algn="tl">
                          <a:srgbClr val="000000">
                            <a:alpha val="43137"/>
                          </a:srgbClr>
                        </a:outerShdw>
                      </a:effectLst>
                    </a:defRPr>
                  </a:pPr>
                  <a:endParaRPr lang="it-IT"/>
                </a:p>
              </c:txPr>
              <c:showVal val="1"/>
            </c:dLbl>
            <c:dLbl>
              <c:idx val="5"/>
              <c:layout>
                <c:manualLayout>
                  <c:x val="-5.589235732744445E-2"/>
                  <c:y val="3.5300403144255532E-2"/>
                </c:manualLayout>
              </c:layout>
              <c:spPr/>
              <c:txPr>
                <a:bodyPr/>
                <a:lstStyle/>
                <a:p>
                  <a:pPr>
                    <a:defRPr sz="800">
                      <a:solidFill>
                        <a:schemeClr val="tx1"/>
                      </a:solidFill>
                      <a:effectLst>
                        <a:outerShdw blurRad="38100" dist="38100" dir="2700000" algn="tl">
                          <a:srgbClr val="000000">
                            <a:alpha val="43137"/>
                          </a:srgbClr>
                        </a:outerShdw>
                      </a:effectLst>
                    </a:defRPr>
                  </a:pPr>
                  <a:endParaRPr lang="it-IT"/>
                </a:p>
              </c:txPr>
              <c:showVal val="1"/>
            </c:dLbl>
            <c:dLbl>
              <c:idx val="6"/>
              <c:spPr/>
              <c:txPr>
                <a:bodyPr/>
                <a:lstStyle/>
                <a:p>
                  <a:pPr>
                    <a:defRPr sz="800">
                      <a:solidFill>
                        <a:schemeClr val="tx1"/>
                      </a:solidFill>
                      <a:effectLst>
                        <a:outerShdw blurRad="38100" dist="38100" dir="2700000" algn="tl">
                          <a:srgbClr val="000000">
                            <a:alpha val="43137"/>
                          </a:srgbClr>
                        </a:outerShdw>
                      </a:effectLst>
                    </a:defRPr>
                  </a:pPr>
                  <a:endParaRPr lang="it-IT"/>
                </a:p>
              </c:txPr>
            </c:dLbl>
            <c:dLbl>
              <c:idx val="8"/>
              <c:layout>
                <c:manualLayout>
                  <c:x val="6.6041784257591954E-2"/>
                  <c:y val="-0.25716036107702966"/>
                </c:manualLayout>
              </c:layout>
              <c:spPr/>
              <c:txPr>
                <a:bodyPr/>
                <a:lstStyle/>
                <a:p>
                  <a:pPr>
                    <a:defRPr sz="800">
                      <a:solidFill>
                        <a:schemeClr val="bg1"/>
                      </a:solidFill>
                      <a:effectLst>
                        <a:outerShdw blurRad="38100" dist="38100" dir="2700000" algn="tl">
                          <a:srgbClr val="000000">
                            <a:alpha val="43137"/>
                          </a:srgbClr>
                        </a:outerShdw>
                      </a:effectLst>
                    </a:defRPr>
                  </a:pPr>
                  <a:endParaRPr lang="it-IT"/>
                </a:p>
              </c:txPr>
              <c:showVal val="1"/>
            </c:dLbl>
            <c:txPr>
              <a:bodyPr/>
              <a:lstStyle/>
              <a:p>
                <a:pPr>
                  <a:defRPr sz="800">
                    <a:effectLst>
                      <a:outerShdw blurRad="38100" dist="38100" dir="2700000" algn="tl">
                        <a:srgbClr val="000000">
                          <a:alpha val="43137"/>
                        </a:srgbClr>
                      </a:outerShdw>
                    </a:effectLst>
                  </a:defRPr>
                </a:pPr>
                <a:endParaRPr lang="it-IT"/>
              </a:p>
            </c:txPr>
            <c:showVal val="1"/>
            <c:showLeaderLines val="1"/>
          </c:dLbls>
          <c:cat>
            <c:strRef>
              <c:f>Foglio1!$A$2:$A$10</c:f>
              <c:strCache>
                <c:ptCount val="9"/>
                <c:pt idx="0">
                  <c:v>Software di base</c:v>
                </c:pt>
                <c:pt idx="1">
                  <c:v>DBMS e Middleware</c:v>
                </c:pt>
                <c:pt idx="2">
                  <c:v>Package applicativi e di Industry</c:v>
                </c:pt>
                <c:pt idx="3">
                  <c:v>Erp esteso</c:v>
                </c:pt>
                <c:pt idx="4">
                  <c:v>Supplay Chain Management</c:v>
                </c:pt>
                <c:pt idx="5">
                  <c:v>Customer Relationship Management</c:v>
                </c:pt>
                <c:pt idx="6">
                  <c:v>Business Intellingence e EPM</c:v>
                </c:pt>
                <c:pt idx="7">
                  <c:v>CAD/CAM, GIS, PLM e SFA</c:v>
                </c:pt>
                <c:pt idx="8">
                  <c:v>ECM, DM e BPM</c:v>
                </c:pt>
              </c:strCache>
            </c:strRef>
          </c:cat>
          <c:val>
            <c:numRef>
              <c:f>Foglio1!$B$2:$B$10</c:f>
              <c:numCache>
                <c:formatCode>0.00%</c:formatCode>
                <c:ptCount val="9"/>
                <c:pt idx="0">
                  <c:v>6.0000000000000114E-3</c:v>
                </c:pt>
                <c:pt idx="1">
                  <c:v>4.3000000000000003E-2</c:v>
                </c:pt>
                <c:pt idx="2">
                  <c:v>2.1999999999999999E-2</c:v>
                </c:pt>
                <c:pt idx="3">
                  <c:v>2.3E-2</c:v>
                </c:pt>
                <c:pt idx="4">
                  <c:v>2.5999999999999999E-2</c:v>
                </c:pt>
                <c:pt idx="5">
                  <c:v>1.6000000000000021E-2</c:v>
                </c:pt>
                <c:pt idx="6">
                  <c:v>3.5999999999999997E-2</c:v>
                </c:pt>
                <c:pt idx="7">
                  <c:v>2.0000000000000011E-2</c:v>
                </c:pt>
                <c:pt idx="8">
                  <c:v>0.10100000000000002</c:v>
                </c:pt>
              </c:numCache>
            </c:numRef>
          </c:val>
        </c:ser>
      </c:pie3DChart>
    </c:plotArea>
    <c:legend>
      <c:legendPos val="b"/>
      <c:layout>
        <c:manualLayout>
          <c:xMode val="edge"/>
          <c:yMode val="edge"/>
          <c:x val="0"/>
          <c:y val="0.54038099828764619"/>
          <c:w val="0.31653475927293712"/>
          <c:h val="0.39651521229118081"/>
        </c:manualLayout>
      </c:layout>
      <c:spPr>
        <a:noFill/>
      </c:spPr>
      <c:txPr>
        <a:bodyPr/>
        <a:lstStyle/>
        <a:p>
          <a:pPr>
            <a:defRPr sz="800" cap="small" baseline="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it-IT"/>
  <c:chart>
    <c:autoTitleDeleted val="1"/>
    <c:view3D>
      <c:rAngAx val="1"/>
    </c:view3D>
    <c:plotArea>
      <c:layout>
        <c:manualLayout>
          <c:layoutTarget val="inner"/>
          <c:xMode val="edge"/>
          <c:yMode val="edge"/>
          <c:x val="0.28398487881286461"/>
          <c:y val="0.19998988769015891"/>
          <c:w val="0.44967772711060255"/>
          <c:h val="0.44688825265606136"/>
        </c:manualLayout>
      </c:layout>
      <c:bar3DChart>
        <c:barDir val="col"/>
        <c:grouping val="clustered"/>
        <c:ser>
          <c:idx val="0"/>
          <c:order val="0"/>
          <c:tx>
            <c:strRef>
              <c:f>Foglio1!$B$1</c:f>
              <c:strCache>
                <c:ptCount val="1"/>
                <c:pt idx="0">
                  <c:v>Serie 1</c:v>
                </c:pt>
              </c:strCache>
            </c:strRef>
          </c:tx>
          <c:dLbls>
            <c:dLbl>
              <c:idx val="0"/>
              <c:layout>
                <c:manualLayout>
                  <c:x val="3.5420072397455045E-2"/>
                  <c:y val="-4.1882346223806474E-2"/>
                </c:manualLayout>
              </c:layout>
              <c:showVal val="1"/>
            </c:dLbl>
            <c:dLbl>
              <c:idx val="1"/>
              <c:layout>
                <c:manualLayout>
                  <c:x val="3.2421612708558305E-2"/>
                  <c:y val="-4.5168315701036729E-2"/>
                </c:manualLayout>
              </c:layout>
              <c:showVal val="1"/>
            </c:dLbl>
            <c:dLbl>
              <c:idx val="2"/>
              <c:layout>
                <c:manualLayout>
                  <c:x val="3.2421612708558305E-2"/>
                  <c:y val="-4.9400882566457555E-2"/>
                </c:manualLayout>
              </c:layout>
              <c:showVal val="1"/>
            </c:dLbl>
            <c:dLbl>
              <c:idx val="3"/>
              <c:layout>
                <c:manualLayout>
                  <c:x val="1.3943379996080588E-2"/>
                  <c:y val="-2.5396647642511191E-2"/>
                </c:manualLayout>
              </c:layout>
              <c:showVal val="1"/>
            </c:dLbl>
            <c:dLbl>
              <c:idx val="4"/>
              <c:layout>
                <c:manualLayout>
                  <c:x val="2.4400914993140847E-2"/>
                  <c:y val="-2.1163873035425992E-2"/>
                </c:manualLayout>
              </c:layout>
              <c:tx>
                <c:rich>
                  <a:bodyPr/>
                  <a:lstStyle/>
                  <a:p>
                    <a:r>
                      <a:rPr lang="en-US" dirty="0" smtClean="0"/>
                      <a:t>6000+</a:t>
                    </a:r>
                    <a:endParaRPr lang="en-US" dirty="0"/>
                  </a:p>
                </c:rich>
              </c:tx>
              <c:showVal val="1"/>
            </c:dLbl>
            <c:txPr>
              <a:bodyPr/>
              <a:lstStyle/>
              <a:p>
                <a:pPr>
                  <a:defRPr sz="1200">
                    <a:effectLst>
                      <a:outerShdw blurRad="38100" dist="38100" dir="2700000" algn="tl">
                        <a:srgbClr val="000000">
                          <a:alpha val="43137"/>
                        </a:srgbClr>
                      </a:outerShdw>
                    </a:effectLst>
                  </a:defRPr>
                </a:pPr>
                <a:endParaRPr lang="it-IT"/>
              </a:p>
            </c:txPr>
            <c:showVal val="1"/>
          </c:dLbls>
          <c:cat>
            <c:strRef>
              <c:f>Foglio1!$A$2:$A$4</c:f>
              <c:strCache>
                <c:ptCount val="3"/>
                <c:pt idx="0">
                  <c:v>Meno del 2%</c:v>
                </c:pt>
                <c:pt idx="1">
                  <c:v>Più del 2,5%</c:v>
                </c:pt>
                <c:pt idx="2">
                  <c:v>Altri</c:v>
                </c:pt>
              </c:strCache>
            </c:strRef>
          </c:cat>
          <c:val>
            <c:numRef>
              <c:f>Foglio1!$B$2:$B$4</c:f>
              <c:numCache>
                <c:formatCode>0%</c:formatCode>
                <c:ptCount val="3"/>
                <c:pt idx="0">
                  <c:v>0.93</c:v>
                </c:pt>
                <c:pt idx="1">
                  <c:v>4.0000000000000022E-2</c:v>
                </c:pt>
                <c:pt idx="2">
                  <c:v>3.0000000000000002E-2</c:v>
                </c:pt>
              </c:numCache>
            </c:numRef>
          </c:val>
        </c:ser>
        <c:dLbls>
          <c:showVal val="1"/>
        </c:dLbls>
        <c:gapWidth val="75"/>
        <c:shape val="box"/>
        <c:axId val="198305664"/>
        <c:axId val="198307200"/>
        <c:axId val="0"/>
      </c:bar3DChart>
      <c:catAx>
        <c:axId val="198305664"/>
        <c:scaling>
          <c:orientation val="minMax"/>
        </c:scaling>
        <c:axPos val="b"/>
        <c:numFmt formatCode="0%" sourceLinked="1"/>
        <c:majorTickMark val="none"/>
        <c:tickLblPos val="nextTo"/>
        <c:txPr>
          <a:bodyPr/>
          <a:lstStyle/>
          <a:p>
            <a:pPr>
              <a:defRPr sz="1200" cap="small" baseline="0">
                <a:effectLst>
                  <a:outerShdw blurRad="38100" dist="38100" dir="2700000" algn="tl">
                    <a:srgbClr val="000000">
                      <a:alpha val="43137"/>
                    </a:srgbClr>
                  </a:outerShdw>
                </a:effectLst>
              </a:defRPr>
            </a:pPr>
            <a:endParaRPr lang="it-IT"/>
          </a:p>
        </c:txPr>
        <c:crossAx val="198307200"/>
        <c:crosses val="autoZero"/>
        <c:auto val="1"/>
        <c:lblAlgn val="ctr"/>
        <c:lblOffset val="100"/>
      </c:catAx>
      <c:valAx>
        <c:axId val="198307200"/>
        <c:scaling>
          <c:orientation val="minMax"/>
        </c:scaling>
        <c:delete val="1"/>
        <c:axPos val="l"/>
        <c:numFmt formatCode="0%" sourceLinked="1"/>
        <c:majorTickMark val="none"/>
        <c:tickLblPos val="nextTo"/>
        <c:crossAx val="198305664"/>
        <c:crosses val="autoZero"/>
        <c:crossBetween val="between"/>
      </c:valAx>
    </c:plotArea>
    <c:plotVisOnly val="1"/>
  </c:chart>
  <c:spPr>
    <a:ln w="25400">
      <a:noFill/>
    </a:ln>
  </c:spPr>
  <c:txPr>
    <a:bodyPr/>
    <a:lstStyle/>
    <a:p>
      <a:pPr>
        <a:defRPr sz="1800"/>
      </a:pPr>
      <a:endParaRPr lang="it-IT"/>
    </a:p>
  </c:txPr>
  <c:externalData r:id="rId1"/>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it-IT"/>
  <c:chart>
    <c:autoTitleDeleted val="1"/>
    <c:view3D>
      <c:rAngAx val="1"/>
    </c:view3D>
    <c:plotArea>
      <c:layout>
        <c:manualLayout>
          <c:layoutTarget val="inner"/>
          <c:xMode val="edge"/>
          <c:yMode val="edge"/>
          <c:x val="0.25334903632451372"/>
          <c:y val="6.9570096988845628E-2"/>
          <c:w val="0.44483484520188582"/>
          <c:h val="0.56349324670947265"/>
        </c:manualLayout>
      </c:layout>
      <c:bar3DChart>
        <c:barDir val="col"/>
        <c:grouping val="clustered"/>
        <c:ser>
          <c:idx val="0"/>
          <c:order val="0"/>
          <c:tx>
            <c:strRef>
              <c:f>Foglio1!$B$1</c:f>
              <c:strCache>
                <c:ptCount val="1"/>
                <c:pt idx="0">
                  <c:v>Serie 1</c:v>
                </c:pt>
              </c:strCache>
            </c:strRef>
          </c:tx>
          <c:dLbls>
            <c:dLbl>
              <c:idx val="0"/>
              <c:layout>
                <c:manualLayout>
                  <c:x val="3.5420072397455045E-2"/>
                  <c:y val="-4.1882346223806474E-2"/>
                </c:manualLayout>
              </c:layout>
              <c:showVal val="1"/>
            </c:dLbl>
            <c:dLbl>
              <c:idx val="1"/>
              <c:layout>
                <c:manualLayout>
                  <c:x val="3.2421612708558319E-2"/>
                  <c:y val="-4.5168315701036729E-2"/>
                </c:manualLayout>
              </c:layout>
              <c:showVal val="1"/>
            </c:dLbl>
            <c:dLbl>
              <c:idx val="2"/>
              <c:layout>
                <c:manualLayout>
                  <c:x val="3.2421612708558319E-2"/>
                  <c:y val="-4.9400882566457555E-2"/>
                </c:manualLayout>
              </c:layout>
              <c:showVal val="1"/>
            </c:dLbl>
            <c:dLbl>
              <c:idx val="3"/>
              <c:layout>
                <c:manualLayout>
                  <c:x val="1.39433799960806E-2"/>
                  <c:y val="-2.5396647642511191E-2"/>
                </c:manualLayout>
              </c:layout>
              <c:showVal val="1"/>
            </c:dLbl>
            <c:dLbl>
              <c:idx val="4"/>
              <c:layout>
                <c:manualLayout>
                  <c:x val="2.4400914993140847E-2"/>
                  <c:y val="-2.1163873035425992E-2"/>
                </c:manualLayout>
              </c:layout>
              <c:tx>
                <c:rich>
                  <a:bodyPr/>
                  <a:lstStyle/>
                  <a:p>
                    <a:r>
                      <a:rPr lang="en-US" dirty="0" smtClean="0"/>
                      <a:t>6000+</a:t>
                    </a:r>
                    <a:endParaRPr lang="en-US" dirty="0"/>
                  </a:p>
                </c:rich>
              </c:tx>
              <c:showVal val="1"/>
            </c:dLbl>
            <c:txPr>
              <a:bodyPr/>
              <a:lstStyle/>
              <a:p>
                <a:pPr>
                  <a:defRPr sz="1200">
                    <a:effectLst>
                      <a:outerShdw blurRad="38100" dist="38100" dir="2700000" algn="tl">
                        <a:srgbClr val="000000">
                          <a:alpha val="43137"/>
                        </a:srgbClr>
                      </a:outerShdw>
                    </a:effectLst>
                  </a:defRPr>
                </a:pPr>
                <a:endParaRPr lang="it-IT"/>
              </a:p>
            </c:txPr>
            <c:showVal val="1"/>
          </c:dLbls>
          <c:cat>
            <c:strRef>
              <c:f>Foglio1!$A$2:$A$4</c:f>
              <c:strCache>
                <c:ptCount val="3"/>
                <c:pt idx="0">
                  <c:v>Italia</c:v>
                </c:pt>
                <c:pt idx="1">
                  <c:v>Regno Unito</c:v>
                </c:pt>
                <c:pt idx="2">
                  <c:v>Usa</c:v>
                </c:pt>
              </c:strCache>
            </c:strRef>
          </c:cat>
          <c:val>
            <c:numRef>
              <c:f>Foglio1!$B$2:$B$4</c:f>
              <c:numCache>
                <c:formatCode>0%</c:formatCode>
                <c:ptCount val="3"/>
                <c:pt idx="0">
                  <c:v>1.7999999999999999E-2</c:v>
                </c:pt>
                <c:pt idx="1">
                  <c:v>4.0000000000000022E-2</c:v>
                </c:pt>
                <c:pt idx="2">
                  <c:v>5.5000000000000014E-2</c:v>
                </c:pt>
              </c:numCache>
            </c:numRef>
          </c:val>
        </c:ser>
        <c:dLbls>
          <c:showVal val="1"/>
        </c:dLbls>
        <c:gapWidth val="75"/>
        <c:shape val="box"/>
        <c:axId val="198339584"/>
        <c:axId val="198443776"/>
        <c:axId val="0"/>
      </c:bar3DChart>
      <c:catAx>
        <c:axId val="198339584"/>
        <c:scaling>
          <c:orientation val="minMax"/>
        </c:scaling>
        <c:axPos val="b"/>
        <c:numFmt formatCode="0%" sourceLinked="1"/>
        <c:majorTickMark val="none"/>
        <c:tickLblPos val="nextTo"/>
        <c:txPr>
          <a:bodyPr/>
          <a:lstStyle/>
          <a:p>
            <a:pPr>
              <a:defRPr sz="1200" cap="small" baseline="0">
                <a:effectLst>
                  <a:outerShdw blurRad="38100" dist="38100" dir="2700000" algn="tl">
                    <a:srgbClr val="000000">
                      <a:alpha val="43137"/>
                    </a:srgbClr>
                  </a:outerShdw>
                </a:effectLst>
              </a:defRPr>
            </a:pPr>
            <a:endParaRPr lang="it-IT"/>
          </a:p>
        </c:txPr>
        <c:crossAx val="198443776"/>
        <c:crosses val="autoZero"/>
        <c:auto val="1"/>
        <c:lblAlgn val="ctr"/>
        <c:lblOffset val="100"/>
      </c:catAx>
      <c:valAx>
        <c:axId val="198443776"/>
        <c:scaling>
          <c:orientation val="minMax"/>
        </c:scaling>
        <c:delete val="1"/>
        <c:axPos val="l"/>
        <c:numFmt formatCode="0%" sourceLinked="1"/>
        <c:majorTickMark val="none"/>
        <c:tickLblPos val="nextTo"/>
        <c:crossAx val="198339584"/>
        <c:crosses val="autoZero"/>
        <c:crossBetween val="between"/>
      </c:valAx>
    </c:plotArea>
    <c:plotVisOnly val="1"/>
  </c:chart>
  <c:spPr>
    <a:ln w="25400">
      <a:noFill/>
    </a:ln>
  </c:spPr>
  <c:txPr>
    <a:bodyPr/>
    <a:lstStyle/>
    <a:p>
      <a:pPr>
        <a:defRPr sz="1800"/>
      </a:pPr>
      <a:endParaRPr lang="it-IT"/>
    </a:p>
  </c:txPr>
  <c:externalData r:id="rId1"/>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it-IT"/>
  <c:chart>
    <c:title>
      <c:tx>
        <c:rich>
          <a:bodyPr/>
          <a:lstStyle/>
          <a:p>
            <a:pPr>
              <a:defRPr sz="1800" b="0" cap="small" baseline="0">
                <a:effectLst>
                  <a:outerShdw blurRad="38100" dist="38100" dir="2700000" algn="tl">
                    <a:srgbClr val="000000">
                      <a:alpha val="43137"/>
                    </a:srgbClr>
                  </a:outerShdw>
                </a:effectLst>
              </a:defRPr>
            </a:pPr>
            <a:r>
              <a:rPr lang="it-IT" sz="1800" b="0" i="0" u="none" strike="noStrike" cap="small" baseline="0" dirty="0" smtClean="0">
                <a:effectLst>
                  <a:outerShdw blurRad="38100" dist="38100" dir="2700000" algn="tl">
                    <a:srgbClr val="000000">
                      <a:alpha val="43137"/>
                    </a:srgbClr>
                  </a:outerShdw>
                </a:effectLst>
              </a:rPr>
              <a:t>Grafico Indici Settoriali: Servizi IT e altri </a:t>
            </a:r>
            <a:endParaRPr lang="en-US" sz="1800" b="0" cap="small" baseline="0" dirty="0">
              <a:effectLst>
                <a:outerShdw blurRad="38100" dist="38100" dir="2700000" algn="tl">
                  <a:srgbClr val="000000">
                    <a:alpha val="43137"/>
                  </a:srgbClr>
                </a:outerShdw>
              </a:effectLst>
            </a:endParaRPr>
          </a:p>
        </c:rich>
      </c:tx>
      <c:layout/>
    </c:title>
    <c:plotArea>
      <c:layout>
        <c:manualLayout>
          <c:layoutTarget val="inner"/>
          <c:xMode val="edge"/>
          <c:yMode val="edge"/>
          <c:x val="6.3061529019193721E-2"/>
          <c:y val="0.19712530779821882"/>
          <c:w val="0.8995747621199085"/>
          <c:h val="0.68365023997264551"/>
        </c:manualLayout>
      </c:layout>
      <c:areaChart>
        <c:grouping val="standard"/>
        <c:ser>
          <c:idx val="0"/>
          <c:order val="0"/>
          <c:tx>
            <c:strRef>
              <c:f>Foglio1!$B$1</c:f>
              <c:strCache>
                <c:ptCount val="1"/>
                <c:pt idx="0">
                  <c:v>Serie 1</c:v>
                </c:pt>
              </c:strCache>
            </c:strRef>
          </c:tx>
          <c:spPr>
            <a:scene3d>
              <a:camera prst="orthographicFront"/>
              <a:lightRig rig="threePt" dir="t"/>
            </a:scene3d>
            <a:sp3d>
              <a:bevelT w="19050" h="12700"/>
            </a:sp3d>
          </c:spPr>
          <c:trendline>
            <c:spPr>
              <a:ln w="47625"/>
            </c:spPr>
            <c:trendlineType val="poly"/>
            <c:order val="6"/>
          </c:trendline>
          <c:cat>
            <c:numRef>
              <c:f>Foglio1!$A$2:$A$277</c:f>
              <c:numCache>
                <c:formatCode>dd/mm/yyyy</c:formatCode>
                <c:ptCount val="276"/>
                <c:pt idx="0">
                  <c:v>39356</c:v>
                </c:pt>
                <c:pt idx="1">
                  <c:v>39357</c:v>
                </c:pt>
                <c:pt idx="2">
                  <c:v>39358</c:v>
                </c:pt>
                <c:pt idx="3">
                  <c:v>39359</c:v>
                </c:pt>
                <c:pt idx="4">
                  <c:v>39360</c:v>
                </c:pt>
                <c:pt idx="5">
                  <c:v>39363</c:v>
                </c:pt>
                <c:pt idx="6">
                  <c:v>39364</c:v>
                </c:pt>
                <c:pt idx="7">
                  <c:v>39365</c:v>
                </c:pt>
                <c:pt idx="8">
                  <c:v>39366</c:v>
                </c:pt>
                <c:pt idx="9">
                  <c:v>39367</c:v>
                </c:pt>
                <c:pt idx="10">
                  <c:v>39370</c:v>
                </c:pt>
                <c:pt idx="11">
                  <c:v>39371</c:v>
                </c:pt>
                <c:pt idx="12">
                  <c:v>39372</c:v>
                </c:pt>
                <c:pt idx="13">
                  <c:v>39373</c:v>
                </c:pt>
                <c:pt idx="14">
                  <c:v>39374</c:v>
                </c:pt>
                <c:pt idx="15">
                  <c:v>39377</c:v>
                </c:pt>
                <c:pt idx="16">
                  <c:v>39378</c:v>
                </c:pt>
                <c:pt idx="17">
                  <c:v>39379</c:v>
                </c:pt>
                <c:pt idx="18">
                  <c:v>39380</c:v>
                </c:pt>
                <c:pt idx="19">
                  <c:v>39381</c:v>
                </c:pt>
                <c:pt idx="20">
                  <c:v>39384</c:v>
                </c:pt>
                <c:pt idx="21">
                  <c:v>39385</c:v>
                </c:pt>
                <c:pt idx="22">
                  <c:v>39386</c:v>
                </c:pt>
                <c:pt idx="23">
                  <c:v>39387</c:v>
                </c:pt>
                <c:pt idx="24">
                  <c:v>39388</c:v>
                </c:pt>
                <c:pt idx="25">
                  <c:v>39391</c:v>
                </c:pt>
                <c:pt idx="26">
                  <c:v>39392</c:v>
                </c:pt>
                <c:pt idx="27">
                  <c:v>39393</c:v>
                </c:pt>
                <c:pt idx="28">
                  <c:v>39394</c:v>
                </c:pt>
                <c:pt idx="29">
                  <c:v>39395</c:v>
                </c:pt>
                <c:pt idx="30">
                  <c:v>39398</c:v>
                </c:pt>
                <c:pt idx="31">
                  <c:v>39399</c:v>
                </c:pt>
                <c:pt idx="32">
                  <c:v>39400</c:v>
                </c:pt>
                <c:pt idx="33">
                  <c:v>39401</c:v>
                </c:pt>
                <c:pt idx="34">
                  <c:v>39402</c:v>
                </c:pt>
                <c:pt idx="35">
                  <c:v>39405</c:v>
                </c:pt>
                <c:pt idx="36">
                  <c:v>39406</c:v>
                </c:pt>
                <c:pt idx="37">
                  <c:v>39407</c:v>
                </c:pt>
                <c:pt idx="38">
                  <c:v>39408</c:v>
                </c:pt>
                <c:pt idx="39">
                  <c:v>39409</c:v>
                </c:pt>
                <c:pt idx="40">
                  <c:v>39412</c:v>
                </c:pt>
                <c:pt idx="41">
                  <c:v>39413</c:v>
                </c:pt>
                <c:pt idx="42">
                  <c:v>39414</c:v>
                </c:pt>
                <c:pt idx="43">
                  <c:v>39415</c:v>
                </c:pt>
                <c:pt idx="44">
                  <c:v>39416</c:v>
                </c:pt>
                <c:pt idx="45">
                  <c:v>39419</c:v>
                </c:pt>
                <c:pt idx="46">
                  <c:v>39420</c:v>
                </c:pt>
                <c:pt idx="47">
                  <c:v>39421</c:v>
                </c:pt>
                <c:pt idx="48">
                  <c:v>39422</c:v>
                </c:pt>
                <c:pt idx="49">
                  <c:v>39423</c:v>
                </c:pt>
                <c:pt idx="50">
                  <c:v>39426</c:v>
                </c:pt>
                <c:pt idx="51">
                  <c:v>39427</c:v>
                </c:pt>
                <c:pt idx="52">
                  <c:v>39428</c:v>
                </c:pt>
                <c:pt idx="53">
                  <c:v>39429</c:v>
                </c:pt>
                <c:pt idx="54">
                  <c:v>39430</c:v>
                </c:pt>
                <c:pt idx="55">
                  <c:v>39433</c:v>
                </c:pt>
                <c:pt idx="56">
                  <c:v>39434</c:v>
                </c:pt>
                <c:pt idx="57">
                  <c:v>39435</c:v>
                </c:pt>
                <c:pt idx="58">
                  <c:v>39436</c:v>
                </c:pt>
                <c:pt idx="59">
                  <c:v>39437</c:v>
                </c:pt>
                <c:pt idx="60">
                  <c:v>39443</c:v>
                </c:pt>
                <c:pt idx="61">
                  <c:v>39444</c:v>
                </c:pt>
                <c:pt idx="62">
                  <c:v>39449</c:v>
                </c:pt>
                <c:pt idx="63">
                  <c:v>39450</c:v>
                </c:pt>
                <c:pt idx="64">
                  <c:v>39451</c:v>
                </c:pt>
                <c:pt idx="65">
                  <c:v>39454</c:v>
                </c:pt>
                <c:pt idx="66">
                  <c:v>39455</c:v>
                </c:pt>
                <c:pt idx="67">
                  <c:v>39456</c:v>
                </c:pt>
                <c:pt idx="68">
                  <c:v>39457</c:v>
                </c:pt>
                <c:pt idx="69">
                  <c:v>39458</c:v>
                </c:pt>
                <c:pt idx="70">
                  <c:v>39461</c:v>
                </c:pt>
                <c:pt idx="71">
                  <c:v>39462</c:v>
                </c:pt>
                <c:pt idx="72">
                  <c:v>39463</c:v>
                </c:pt>
                <c:pt idx="73">
                  <c:v>39464</c:v>
                </c:pt>
                <c:pt idx="74">
                  <c:v>39465</c:v>
                </c:pt>
                <c:pt idx="75">
                  <c:v>39468</c:v>
                </c:pt>
                <c:pt idx="76">
                  <c:v>39469</c:v>
                </c:pt>
                <c:pt idx="77">
                  <c:v>39470</c:v>
                </c:pt>
                <c:pt idx="78">
                  <c:v>39471</c:v>
                </c:pt>
                <c:pt idx="79">
                  <c:v>39472</c:v>
                </c:pt>
                <c:pt idx="80">
                  <c:v>39475</c:v>
                </c:pt>
                <c:pt idx="81">
                  <c:v>39476</c:v>
                </c:pt>
                <c:pt idx="82">
                  <c:v>39477</c:v>
                </c:pt>
                <c:pt idx="83">
                  <c:v>39478</c:v>
                </c:pt>
                <c:pt idx="84">
                  <c:v>39479</c:v>
                </c:pt>
                <c:pt idx="85">
                  <c:v>39482</c:v>
                </c:pt>
                <c:pt idx="86">
                  <c:v>39483</c:v>
                </c:pt>
                <c:pt idx="87">
                  <c:v>39484</c:v>
                </c:pt>
                <c:pt idx="88">
                  <c:v>39485</c:v>
                </c:pt>
                <c:pt idx="89">
                  <c:v>39486</c:v>
                </c:pt>
                <c:pt idx="90">
                  <c:v>39489</c:v>
                </c:pt>
                <c:pt idx="91">
                  <c:v>39490</c:v>
                </c:pt>
                <c:pt idx="92">
                  <c:v>39491</c:v>
                </c:pt>
                <c:pt idx="93">
                  <c:v>39492</c:v>
                </c:pt>
                <c:pt idx="94">
                  <c:v>39493</c:v>
                </c:pt>
                <c:pt idx="95">
                  <c:v>39496</c:v>
                </c:pt>
                <c:pt idx="96">
                  <c:v>39497</c:v>
                </c:pt>
                <c:pt idx="97">
                  <c:v>39498</c:v>
                </c:pt>
                <c:pt idx="98">
                  <c:v>39499</c:v>
                </c:pt>
                <c:pt idx="99">
                  <c:v>39500</c:v>
                </c:pt>
                <c:pt idx="100">
                  <c:v>39503</c:v>
                </c:pt>
                <c:pt idx="101">
                  <c:v>39504</c:v>
                </c:pt>
                <c:pt idx="102">
                  <c:v>39505</c:v>
                </c:pt>
                <c:pt idx="103">
                  <c:v>39506</c:v>
                </c:pt>
                <c:pt idx="104">
                  <c:v>39507</c:v>
                </c:pt>
                <c:pt idx="105">
                  <c:v>39510</c:v>
                </c:pt>
                <c:pt idx="106">
                  <c:v>39511</c:v>
                </c:pt>
                <c:pt idx="107">
                  <c:v>39512</c:v>
                </c:pt>
                <c:pt idx="108">
                  <c:v>39513</c:v>
                </c:pt>
                <c:pt idx="109">
                  <c:v>39514</c:v>
                </c:pt>
                <c:pt idx="110">
                  <c:v>39517</c:v>
                </c:pt>
                <c:pt idx="111">
                  <c:v>39518</c:v>
                </c:pt>
                <c:pt idx="112">
                  <c:v>39519</c:v>
                </c:pt>
                <c:pt idx="113">
                  <c:v>39520</c:v>
                </c:pt>
                <c:pt idx="114">
                  <c:v>39521</c:v>
                </c:pt>
                <c:pt idx="115">
                  <c:v>39524</c:v>
                </c:pt>
                <c:pt idx="116">
                  <c:v>39525</c:v>
                </c:pt>
                <c:pt idx="117">
                  <c:v>39526</c:v>
                </c:pt>
                <c:pt idx="118">
                  <c:v>39527</c:v>
                </c:pt>
                <c:pt idx="119">
                  <c:v>39532</c:v>
                </c:pt>
                <c:pt idx="120">
                  <c:v>39533</c:v>
                </c:pt>
                <c:pt idx="121">
                  <c:v>39534</c:v>
                </c:pt>
                <c:pt idx="122">
                  <c:v>39535</c:v>
                </c:pt>
                <c:pt idx="123">
                  <c:v>39538</c:v>
                </c:pt>
                <c:pt idx="124">
                  <c:v>39539</c:v>
                </c:pt>
                <c:pt idx="125">
                  <c:v>39540</c:v>
                </c:pt>
                <c:pt idx="126">
                  <c:v>39541</c:v>
                </c:pt>
                <c:pt idx="127">
                  <c:v>39542</c:v>
                </c:pt>
                <c:pt idx="128">
                  <c:v>39545</c:v>
                </c:pt>
                <c:pt idx="129">
                  <c:v>39546</c:v>
                </c:pt>
                <c:pt idx="130">
                  <c:v>39547</c:v>
                </c:pt>
                <c:pt idx="131">
                  <c:v>39548</c:v>
                </c:pt>
                <c:pt idx="132">
                  <c:v>39549</c:v>
                </c:pt>
                <c:pt idx="133">
                  <c:v>39552</c:v>
                </c:pt>
                <c:pt idx="134">
                  <c:v>39553</c:v>
                </c:pt>
                <c:pt idx="135">
                  <c:v>39554</c:v>
                </c:pt>
                <c:pt idx="136">
                  <c:v>39555</c:v>
                </c:pt>
                <c:pt idx="137">
                  <c:v>39556</c:v>
                </c:pt>
                <c:pt idx="138">
                  <c:v>39559</c:v>
                </c:pt>
                <c:pt idx="139">
                  <c:v>39560</c:v>
                </c:pt>
                <c:pt idx="140">
                  <c:v>39561</c:v>
                </c:pt>
                <c:pt idx="141">
                  <c:v>39562</c:v>
                </c:pt>
                <c:pt idx="142">
                  <c:v>39565</c:v>
                </c:pt>
                <c:pt idx="143">
                  <c:v>39566</c:v>
                </c:pt>
                <c:pt idx="144">
                  <c:v>39567</c:v>
                </c:pt>
                <c:pt idx="145">
                  <c:v>39568</c:v>
                </c:pt>
                <c:pt idx="146">
                  <c:v>39570</c:v>
                </c:pt>
                <c:pt idx="147">
                  <c:v>39573</c:v>
                </c:pt>
                <c:pt idx="148">
                  <c:v>39574</c:v>
                </c:pt>
                <c:pt idx="149">
                  <c:v>39575</c:v>
                </c:pt>
                <c:pt idx="150">
                  <c:v>39576</c:v>
                </c:pt>
                <c:pt idx="151">
                  <c:v>39577</c:v>
                </c:pt>
                <c:pt idx="152">
                  <c:v>39580</c:v>
                </c:pt>
                <c:pt idx="153">
                  <c:v>39581</c:v>
                </c:pt>
                <c:pt idx="154">
                  <c:v>39582</c:v>
                </c:pt>
                <c:pt idx="155">
                  <c:v>39583</c:v>
                </c:pt>
                <c:pt idx="156">
                  <c:v>39584</c:v>
                </c:pt>
                <c:pt idx="157">
                  <c:v>39587</c:v>
                </c:pt>
                <c:pt idx="158">
                  <c:v>39588</c:v>
                </c:pt>
                <c:pt idx="159">
                  <c:v>39589</c:v>
                </c:pt>
                <c:pt idx="160">
                  <c:v>39590</c:v>
                </c:pt>
                <c:pt idx="161">
                  <c:v>39591</c:v>
                </c:pt>
                <c:pt idx="162">
                  <c:v>39594</c:v>
                </c:pt>
                <c:pt idx="163">
                  <c:v>39595</c:v>
                </c:pt>
                <c:pt idx="164">
                  <c:v>39596</c:v>
                </c:pt>
                <c:pt idx="165">
                  <c:v>39597</c:v>
                </c:pt>
                <c:pt idx="166">
                  <c:v>39598</c:v>
                </c:pt>
                <c:pt idx="167">
                  <c:v>39601</c:v>
                </c:pt>
                <c:pt idx="168">
                  <c:v>39602</c:v>
                </c:pt>
                <c:pt idx="169">
                  <c:v>39603</c:v>
                </c:pt>
                <c:pt idx="170">
                  <c:v>39604</c:v>
                </c:pt>
                <c:pt idx="171">
                  <c:v>39605</c:v>
                </c:pt>
                <c:pt idx="172">
                  <c:v>39608</c:v>
                </c:pt>
                <c:pt idx="173">
                  <c:v>39609</c:v>
                </c:pt>
                <c:pt idx="174">
                  <c:v>39610</c:v>
                </c:pt>
                <c:pt idx="175">
                  <c:v>39611</c:v>
                </c:pt>
                <c:pt idx="176">
                  <c:v>39612</c:v>
                </c:pt>
                <c:pt idx="177">
                  <c:v>39615</c:v>
                </c:pt>
                <c:pt idx="178">
                  <c:v>39616</c:v>
                </c:pt>
                <c:pt idx="179">
                  <c:v>39617</c:v>
                </c:pt>
                <c:pt idx="180">
                  <c:v>39618</c:v>
                </c:pt>
                <c:pt idx="181">
                  <c:v>39619</c:v>
                </c:pt>
                <c:pt idx="182">
                  <c:v>39622</c:v>
                </c:pt>
                <c:pt idx="183">
                  <c:v>39623</c:v>
                </c:pt>
                <c:pt idx="184">
                  <c:v>39624</c:v>
                </c:pt>
                <c:pt idx="185">
                  <c:v>39625</c:v>
                </c:pt>
                <c:pt idx="186">
                  <c:v>39626</c:v>
                </c:pt>
                <c:pt idx="187">
                  <c:v>39629</c:v>
                </c:pt>
                <c:pt idx="188">
                  <c:v>39630</c:v>
                </c:pt>
                <c:pt idx="189">
                  <c:v>39631</c:v>
                </c:pt>
                <c:pt idx="190">
                  <c:v>39632</c:v>
                </c:pt>
                <c:pt idx="191">
                  <c:v>39633</c:v>
                </c:pt>
                <c:pt idx="192">
                  <c:v>39636</c:v>
                </c:pt>
                <c:pt idx="193">
                  <c:v>39637</c:v>
                </c:pt>
                <c:pt idx="194">
                  <c:v>39638</c:v>
                </c:pt>
                <c:pt idx="195">
                  <c:v>39639</c:v>
                </c:pt>
                <c:pt idx="196">
                  <c:v>39640</c:v>
                </c:pt>
                <c:pt idx="197">
                  <c:v>39643</c:v>
                </c:pt>
                <c:pt idx="198">
                  <c:v>39644</c:v>
                </c:pt>
                <c:pt idx="199">
                  <c:v>39645</c:v>
                </c:pt>
                <c:pt idx="200">
                  <c:v>39646</c:v>
                </c:pt>
                <c:pt idx="201">
                  <c:v>39647</c:v>
                </c:pt>
                <c:pt idx="202">
                  <c:v>39650</c:v>
                </c:pt>
                <c:pt idx="203">
                  <c:v>39651</c:v>
                </c:pt>
                <c:pt idx="204">
                  <c:v>39652</c:v>
                </c:pt>
                <c:pt idx="205">
                  <c:v>39653</c:v>
                </c:pt>
                <c:pt idx="206">
                  <c:v>39654</c:v>
                </c:pt>
                <c:pt idx="207">
                  <c:v>39657</c:v>
                </c:pt>
                <c:pt idx="208">
                  <c:v>39658</c:v>
                </c:pt>
                <c:pt idx="209">
                  <c:v>39659</c:v>
                </c:pt>
                <c:pt idx="210">
                  <c:v>39660</c:v>
                </c:pt>
                <c:pt idx="211">
                  <c:v>39661</c:v>
                </c:pt>
                <c:pt idx="212">
                  <c:v>39664</c:v>
                </c:pt>
                <c:pt idx="213">
                  <c:v>39665</c:v>
                </c:pt>
                <c:pt idx="214">
                  <c:v>39666</c:v>
                </c:pt>
                <c:pt idx="215">
                  <c:v>39667</c:v>
                </c:pt>
                <c:pt idx="216">
                  <c:v>39668</c:v>
                </c:pt>
                <c:pt idx="217">
                  <c:v>39671</c:v>
                </c:pt>
                <c:pt idx="218">
                  <c:v>39672</c:v>
                </c:pt>
                <c:pt idx="219">
                  <c:v>39673</c:v>
                </c:pt>
                <c:pt idx="220">
                  <c:v>39674</c:v>
                </c:pt>
                <c:pt idx="221">
                  <c:v>39678</c:v>
                </c:pt>
                <c:pt idx="222">
                  <c:v>39679</c:v>
                </c:pt>
                <c:pt idx="223">
                  <c:v>39680</c:v>
                </c:pt>
                <c:pt idx="224">
                  <c:v>39681</c:v>
                </c:pt>
                <c:pt idx="225">
                  <c:v>39682</c:v>
                </c:pt>
                <c:pt idx="226">
                  <c:v>39685</c:v>
                </c:pt>
                <c:pt idx="227">
                  <c:v>39686</c:v>
                </c:pt>
                <c:pt idx="228">
                  <c:v>39687</c:v>
                </c:pt>
                <c:pt idx="229">
                  <c:v>39688</c:v>
                </c:pt>
                <c:pt idx="230">
                  <c:v>39689</c:v>
                </c:pt>
                <c:pt idx="231">
                  <c:v>39692</c:v>
                </c:pt>
                <c:pt idx="232">
                  <c:v>39693</c:v>
                </c:pt>
                <c:pt idx="233">
                  <c:v>39694</c:v>
                </c:pt>
                <c:pt idx="234">
                  <c:v>39695</c:v>
                </c:pt>
                <c:pt idx="235">
                  <c:v>39696</c:v>
                </c:pt>
                <c:pt idx="236">
                  <c:v>39699</c:v>
                </c:pt>
                <c:pt idx="237">
                  <c:v>39700</c:v>
                </c:pt>
                <c:pt idx="238">
                  <c:v>39701</c:v>
                </c:pt>
                <c:pt idx="239">
                  <c:v>39702</c:v>
                </c:pt>
                <c:pt idx="240">
                  <c:v>39703</c:v>
                </c:pt>
                <c:pt idx="241">
                  <c:v>39706</c:v>
                </c:pt>
                <c:pt idx="242">
                  <c:v>39707</c:v>
                </c:pt>
                <c:pt idx="243">
                  <c:v>39708</c:v>
                </c:pt>
                <c:pt idx="244">
                  <c:v>39709</c:v>
                </c:pt>
                <c:pt idx="245">
                  <c:v>39710</c:v>
                </c:pt>
                <c:pt idx="246">
                  <c:v>39713</c:v>
                </c:pt>
                <c:pt idx="247">
                  <c:v>39714</c:v>
                </c:pt>
                <c:pt idx="248">
                  <c:v>39715</c:v>
                </c:pt>
                <c:pt idx="249">
                  <c:v>39716</c:v>
                </c:pt>
                <c:pt idx="250">
                  <c:v>39717</c:v>
                </c:pt>
                <c:pt idx="251">
                  <c:v>39720</c:v>
                </c:pt>
                <c:pt idx="252">
                  <c:v>39721</c:v>
                </c:pt>
                <c:pt idx="253">
                  <c:v>39722</c:v>
                </c:pt>
                <c:pt idx="254">
                  <c:v>39723</c:v>
                </c:pt>
                <c:pt idx="255">
                  <c:v>39724</c:v>
                </c:pt>
                <c:pt idx="256">
                  <c:v>39727</c:v>
                </c:pt>
                <c:pt idx="257">
                  <c:v>39728</c:v>
                </c:pt>
                <c:pt idx="258">
                  <c:v>39729</c:v>
                </c:pt>
                <c:pt idx="259">
                  <c:v>39730</c:v>
                </c:pt>
                <c:pt idx="260">
                  <c:v>39731</c:v>
                </c:pt>
                <c:pt idx="261">
                  <c:v>39734</c:v>
                </c:pt>
                <c:pt idx="262">
                  <c:v>39735</c:v>
                </c:pt>
                <c:pt idx="263">
                  <c:v>39736</c:v>
                </c:pt>
                <c:pt idx="264">
                  <c:v>39737</c:v>
                </c:pt>
                <c:pt idx="265">
                  <c:v>39738</c:v>
                </c:pt>
                <c:pt idx="266">
                  <c:v>39741</c:v>
                </c:pt>
                <c:pt idx="267">
                  <c:v>39742</c:v>
                </c:pt>
                <c:pt idx="268">
                  <c:v>39743</c:v>
                </c:pt>
                <c:pt idx="269">
                  <c:v>39744</c:v>
                </c:pt>
                <c:pt idx="270">
                  <c:v>39745</c:v>
                </c:pt>
                <c:pt idx="271">
                  <c:v>39748</c:v>
                </c:pt>
                <c:pt idx="272">
                  <c:v>39749</c:v>
                </c:pt>
                <c:pt idx="273">
                  <c:v>39750</c:v>
                </c:pt>
                <c:pt idx="274">
                  <c:v>39751</c:v>
                </c:pt>
                <c:pt idx="275">
                  <c:v>39752</c:v>
                </c:pt>
              </c:numCache>
            </c:numRef>
          </c:cat>
          <c:val>
            <c:numRef>
              <c:f>Foglio1!$B$2:$B$277</c:f>
              <c:numCache>
                <c:formatCode>General</c:formatCode>
                <c:ptCount val="276"/>
                <c:pt idx="0">
                  <c:v>3.5049999999999999</c:v>
                </c:pt>
                <c:pt idx="1">
                  <c:v>3.5569999999999977</c:v>
                </c:pt>
                <c:pt idx="2">
                  <c:v>3.6059999999999999</c:v>
                </c:pt>
                <c:pt idx="3">
                  <c:v>3.5470000000000002</c:v>
                </c:pt>
                <c:pt idx="4">
                  <c:v>3.4659999999999997</c:v>
                </c:pt>
                <c:pt idx="5">
                  <c:v>3.569</c:v>
                </c:pt>
                <c:pt idx="6">
                  <c:v>3.6640000000000001</c:v>
                </c:pt>
                <c:pt idx="7">
                  <c:v>3.6869999999999998</c:v>
                </c:pt>
                <c:pt idx="8">
                  <c:v>3.7759999999999998</c:v>
                </c:pt>
                <c:pt idx="9">
                  <c:v>3.7170000000000001</c:v>
                </c:pt>
                <c:pt idx="10">
                  <c:v>3.6709999999999998</c:v>
                </c:pt>
                <c:pt idx="11">
                  <c:v>3.59</c:v>
                </c:pt>
                <c:pt idx="12">
                  <c:v>3.577</c:v>
                </c:pt>
                <c:pt idx="13">
                  <c:v>3.4369999999999967</c:v>
                </c:pt>
                <c:pt idx="14">
                  <c:v>3.4209999999999998</c:v>
                </c:pt>
                <c:pt idx="15">
                  <c:v>3.3259999999999987</c:v>
                </c:pt>
                <c:pt idx="16">
                  <c:v>3.3529999999999949</c:v>
                </c:pt>
                <c:pt idx="17">
                  <c:v>3.3609999999999998</c:v>
                </c:pt>
                <c:pt idx="18">
                  <c:v>3.3819999999999997</c:v>
                </c:pt>
                <c:pt idx="19">
                  <c:v>3.3589999999999987</c:v>
                </c:pt>
                <c:pt idx="20">
                  <c:v>3.4079999999999999</c:v>
                </c:pt>
                <c:pt idx="21">
                  <c:v>3.4109999999999987</c:v>
                </c:pt>
                <c:pt idx="22">
                  <c:v>3.4009999999999998</c:v>
                </c:pt>
                <c:pt idx="23">
                  <c:v>3.3609999999999998</c:v>
                </c:pt>
                <c:pt idx="24">
                  <c:v>3.3679999999999999</c:v>
                </c:pt>
                <c:pt idx="25">
                  <c:v>3.3459999999999988</c:v>
                </c:pt>
                <c:pt idx="26">
                  <c:v>3.3209999999999997</c:v>
                </c:pt>
                <c:pt idx="27">
                  <c:v>3.2549999999999999</c:v>
                </c:pt>
                <c:pt idx="28">
                  <c:v>3.2610000000000001</c:v>
                </c:pt>
                <c:pt idx="29">
                  <c:v>3.2890000000000001</c:v>
                </c:pt>
                <c:pt idx="30">
                  <c:v>3.1890000000000001</c:v>
                </c:pt>
                <c:pt idx="31">
                  <c:v>3.1890000000000001</c:v>
                </c:pt>
                <c:pt idx="32">
                  <c:v>3.2</c:v>
                </c:pt>
                <c:pt idx="33">
                  <c:v>3.1629999999999998</c:v>
                </c:pt>
                <c:pt idx="34">
                  <c:v>3.097</c:v>
                </c:pt>
                <c:pt idx="35">
                  <c:v>3.0089999999999999</c:v>
                </c:pt>
                <c:pt idx="36">
                  <c:v>2.9519999999999977</c:v>
                </c:pt>
                <c:pt idx="37">
                  <c:v>2.9189999999999987</c:v>
                </c:pt>
                <c:pt idx="38">
                  <c:v>2.9379999999999997</c:v>
                </c:pt>
                <c:pt idx="39">
                  <c:v>3.0289999999999999</c:v>
                </c:pt>
                <c:pt idx="40">
                  <c:v>3.048</c:v>
                </c:pt>
                <c:pt idx="41">
                  <c:v>3.0109999999999997</c:v>
                </c:pt>
                <c:pt idx="42">
                  <c:v>3.044</c:v>
                </c:pt>
                <c:pt idx="43">
                  <c:v>3.0959999999999988</c:v>
                </c:pt>
                <c:pt idx="44">
                  <c:v>3.1629999999999998</c:v>
                </c:pt>
                <c:pt idx="45">
                  <c:v>3.1589999999999998</c:v>
                </c:pt>
                <c:pt idx="46">
                  <c:v>3.1349999999999998</c:v>
                </c:pt>
                <c:pt idx="47">
                  <c:v>3.1890000000000001</c:v>
                </c:pt>
                <c:pt idx="48">
                  <c:v>3.1659999999999999</c:v>
                </c:pt>
                <c:pt idx="49">
                  <c:v>3.173</c:v>
                </c:pt>
                <c:pt idx="50">
                  <c:v>3.2319999999999998</c:v>
                </c:pt>
                <c:pt idx="51">
                  <c:v>3.2109999999999999</c:v>
                </c:pt>
                <c:pt idx="52">
                  <c:v>3.2170000000000001</c:v>
                </c:pt>
                <c:pt idx="53">
                  <c:v>3.181</c:v>
                </c:pt>
                <c:pt idx="54">
                  <c:v>3.15</c:v>
                </c:pt>
                <c:pt idx="55">
                  <c:v>3.125</c:v>
                </c:pt>
                <c:pt idx="56">
                  <c:v>3.2149999999999999</c:v>
                </c:pt>
                <c:pt idx="57">
                  <c:v>3.29</c:v>
                </c:pt>
                <c:pt idx="58">
                  <c:v>3.347</c:v>
                </c:pt>
                <c:pt idx="59">
                  <c:v>3.3619999999999997</c:v>
                </c:pt>
                <c:pt idx="60">
                  <c:v>3.3699999999999997</c:v>
                </c:pt>
                <c:pt idx="61">
                  <c:v>3.3539999999999988</c:v>
                </c:pt>
                <c:pt idx="62">
                  <c:v>3.32</c:v>
                </c:pt>
                <c:pt idx="63">
                  <c:v>3.266</c:v>
                </c:pt>
                <c:pt idx="64">
                  <c:v>3.2850000000000001</c:v>
                </c:pt>
                <c:pt idx="65">
                  <c:v>3.0209999999999999</c:v>
                </c:pt>
                <c:pt idx="66">
                  <c:v>3.1280000000000001</c:v>
                </c:pt>
                <c:pt idx="67">
                  <c:v>3.0430000000000001</c:v>
                </c:pt>
                <c:pt idx="68">
                  <c:v>3.0309999999999997</c:v>
                </c:pt>
                <c:pt idx="69">
                  <c:v>3.085</c:v>
                </c:pt>
                <c:pt idx="70">
                  <c:v>3.145</c:v>
                </c:pt>
                <c:pt idx="71">
                  <c:v>3.0579999999999998</c:v>
                </c:pt>
                <c:pt idx="72">
                  <c:v>3.1319999999999997</c:v>
                </c:pt>
                <c:pt idx="73">
                  <c:v>3.2010000000000001</c:v>
                </c:pt>
                <c:pt idx="74">
                  <c:v>3.169</c:v>
                </c:pt>
                <c:pt idx="75">
                  <c:v>3.1159999999999997</c:v>
                </c:pt>
                <c:pt idx="76">
                  <c:v>3.157</c:v>
                </c:pt>
                <c:pt idx="77">
                  <c:v>3.1840000000000002</c:v>
                </c:pt>
                <c:pt idx="78">
                  <c:v>3.2640000000000002</c:v>
                </c:pt>
                <c:pt idx="79">
                  <c:v>3.3039999999999998</c:v>
                </c:pt>
                <c:pt idx="80">
                  <c:v>3.2359999999999998</c:v>
                </c:pt>
                <c:pt idx="81">
                  <c:v>3.2650000000000001</c:v>
                </c:pt>
                <c:pt idx="82">
                  <c:v>3.2559999999999998</c:v>
                </c:pt>
                <c:pt idx="83">
                  <c:v>3.2469999999999999</c:v>
                </c:pt>
                <c:pt idx="84">
                  <c:v>3.3239999999999998</c:v>
                </c:pt>
                <c:pt idx="85">
                  <c:v>3.347</c:v>
                </c:pt>
                <c:pt idx="86">
                  <c:v>3.2930000000000001</c:v>
                </c:pt>
                <c:pt idx="87">
                  <c:v>3.3099999999999987</c:v>
                </c:pt>
                <c:pt idx="88">
                  <c:v>3.2709999999999999</c:v>
                </c:pt>
                <c:pt idx="89">
                  <c:v>3.2930000000000001</c:v>
                </c:pt>
                <c:pt idx="90">
                  <c:v>3.2509999999999999</c:v>
                </c:pt>
                <c:pt idx="91">
                  <c:v>3.2680000000000002</c:v>
                </c:pt>
                <c:pt idx="92">
                  <c:v>3.2650000000000001</c:v>
                </c:pt>
                <c:pt idx="93">
                  <c:v>3.2829999999999999</c:v>
                </c:pt>
                <c:pt idx="94">
                  <c:v>3.2280000000000002</c:v>
                </c:pt>
                <c:pt idx="95">
                  <c:v>3.2330000000000001</c:v>
                </c:pt>
                <c:pt idx="96">
                  <c:v>3.2229999999999999</c:v>
                </c:pt>
                <c:pt idx="97">
                  <c:v>3.194</c:v>
                </c:pt>
                <c:pt idx="98">
                  <c:v>3.2250000000000001</c:v>
                </c:pt>
                <c:pt idx="99">
                  <c:v>3.198</c:v>
                </c:pt>
                <c:pt idx="100">
                  <c:v>3.2090000000000001</c:v>
                </c:pt>
                <c:pt idx="101">
                  <c:v>3.2330000000000001</c:v>
                </c:pt>
                <c:pt idx="102">
                  <c:v>3.2429999999999999</c:v>
                </c:pt>
                <c:pt idx="103">
                  <c:v>3.246</c:v>
                </c:pt>
                <c:pt idx="104">
                  <c:v>3.2269999999999999</c:v>
                </c:pt>
                <c:pt idx="105">
                  <c:v>3.198</c:v>
                </c:pt>
                <c:pt idx="106">
                  <c:v>3.18</c:v>
                </c:pt>
                <c:pt idx="107">
                  <c:v>3.2080000000000002</c:v>
                </c:pt>
                <c:pt idx="108">
                  <c:v>3.1930000000000001</c:v>
                </c:pt>
                <c:pt idx="109">
                  <c:v>3.1549999999999998</c:v>
                </c:pt>
                <c:pt idx="110">
                  <c:v>3.1259999999999999</c:v>
                </c:pt>
                <c:pt idx="111">
                  <c:v>3.113</c:v>
                </c:pt>
                <c:pt idx="112">
                  <c:v>2.948</c:v>
                </c:pt>
                <c:pt idx="113">
                  <c:v>2.8409999999999997</c:v>
                </c:pt>
                <c:pt idx="114">
                  <c:v>2.86</c:v>
                </c:pt>
                <c:pt idx="115">
                  <c:v>2.7680000000000002</c:v>
                </c:pt>
                <c:pt idx="116">
                  <c:v>2.7610000000000001</c:v>
                </c:pt>
                <c:pt idx="117">
                  <c:v>2.6549999999999998</c:v>
                </c:pt>
                <c:pt idx="118">
                  <c:v>2.5529999999999977</c:v>
                </c:pt>
                <c:pt idx="119">
                  <c:v>2.5870000000000002</c:v>
                </c:pt>
                <c:pt idx="120">
                  <c:v>2.577</c:v>
                </c:pt>
                <c:pt idx="121">
                  <c:v>2.5909999999999997</c:v>
                </c:pt>
                <c:pt idx="122">
                  <c:v>2.7</c:v>
                </c:pt>
                <c:pt idx="123">
                  <c:v>2.7359999999999998</c:v>
                </c:pt>
                <c:pt idx="124">
                  <c:v>2.8719999999999977</c:v>
                </c:pt>
                <c:pt idx="125">
                  <c:v>2.9289999999999998</c:v>
                </c:pt>
                <c:pt idx="126">
                  <c:v>2.9559999999999977</c:v>
                </c:pt>
                <c:pt idx="127">
                  <c:v>2.9299999999999997</c:v>
                </c:pt>
                <c:pt idx="128">
                  <c:v>3.0089999999999999</c:v>
                </c:pt>
                <c:pt idx="129">
                  <c:v>2.96</c:v>
                </c:pt>
                <c:pt idx="130">
                  <c:v>2.9609999999999999</c:v>
                </c:pt>
                <c:pt idx="131">
                  <c:v>2.9299999999999997</c:v>
                </c:pt>
                <c:pt idx="132">
                  <c:v>2.9389999999999987</c:v>
                </c:pt>
                <c:pt idx="133">
                  <c:v>2.8889999999999998</c:v>
                </c:pt>
                <c:pt idx="134">
                  <c:v>2.9209999999999998</c:v>
                </c:pt>
                <c:pt idx="135">
                  <c:v>2.9419999999999997</c:v>
                </c:pt>
                <c:pt idx="136">
                  <c:v>2.9609999999999999</c:v>
                </c:pt>
                <c:pt idx="137">
                  <c:v>2.9579999999999997</c:v>
                </c:pt>
                <c:pt idx="138">
                  <c:v>2.88</c:v>
                </c:pt>
                <c:pt idx="139">
                  <c:v>2.8789999999999987</c:v>
                </c:pt>
                <c:pt idx="140">
                  <c:v>2.84</c:v>
                </c:pt>
                <c:pt idx="141">
                  <c:v>2.8219999999999987</c:v>
                </c:pt>
                <c:pt idx="142">
                  <c:v>2.8729999999999967</c:v>
                </c:pt>
                <c:pt idx="143">
                  <c:v>2.8539999999999988</c:v>
                </c:pt>
                <c:pt idx="144">
                  <c:v>2.8579999999999997</c:v>
                </c:pt>
                <c:pt idx="145">
                  <c:v>2.8529999999999949</c:v>
                </c:pt>
                <c:pt idx="146">
                  <c:v>2.9019999999999997</c:v>
                </c:pt>
                <c:pt idx="147">
                  <c:v>2.923</c:v>
                </c:pt>
                <c:pt idx="148">
                  <c:v>2.9419999999999997</c:v>
                </c:pt>
                <c:pt idx="149">
                  <c:v>2.9359999999999977</c:v>
                </c:pt>
                <c:pt idx="150">
                  <c:v>2.9089999999999998</c:v>
                </c:pt>
                <c:pt idx="151">
                  <c:v>2.8929999999999967</c:v>
                </c:pt>
                <c:pt idx="152">
                  <c:v>2.9149999999999987</c:v>
                </c:pt>
                <c:pt idx="153">
                  <c:v>2.8439999999999999</c:v>
                </c:pt>
                <c:pt idx="154">
                  <c:v>2.863</c:v>
                </c:pt>
                <c:pt idx="155">
                  <c:v>2.84</c:v>
                </c:pt>
                <c:pt idx="156">
                  <c:v>2.7919999999999998</c:v>
                </c:pt>
                <c:pt idx="157">
                  <c:v>2.7680000000000002</c:v>
                </c:pt>
                <c:pt idx="158">
                  <c:v>2.72</c:v>
                </c:pt>
                <c:pt idx="159">
                  <c:v>2.6949999999999998</c:v>
                </c:pt>
                <c:pt idx="160">
                  <c:v>2.6789999999999998</c:v>
                </c:pt>
                <c:pt idx="161">
                  <c:v>2.6949999999999998</c:v>
                </c:pt>
                <c:pt idx="162">
                  <c:v>2.6930000000000001</c:v>
                </c:pt>
                <c:pt idx="163">
                  <c:v>2.6840000000000002</c:v>
                </c:pt>
                <c:pt idx="164">
                  <c:v>2.6919999999999997</c:v>
                </c:pt>
                <c:pt idx="165">
                  <c:v>2.6989999999999998</c:v>
                </c:pt>
                <c:pt idx="166">
                  <c:v>2.7309999999999999</c:v>
                </c:pt>
                <c:pt idx="167">
                  <c:v>2.694</c:v>
                </c:pt>
                <c:pt idx="168">
                  <c:v>2.6890000000000001</c:v>
                </c:pt>
                <c:pt idx="169">
                  <c:v>2.6779999999999999</c:v>
                </c:pt>
                <c:pt idx="170">
                  <c:v>2.758</c:v>
                </c:pt>
                <c:pt idx="171">
                  <c:v>2.7549999999999999</c:v>
                </c:pt>
                <c:pt idx="172">
                  <c:v>2.7149999999999999</c:v>
                </c:pt>
                <c:pt idx="173">
                  <c:v>2.694</c:v>
                </c:pt>
                <c:pt idx="174">
                  <c:v>2.6759999999999997</c:v>
                </c:pt>
                <c:pt idx="175">
                  <c:v>2.66</c:v>
                </c:pt>
                <c:pt idx="176">
                  <c:v>2.6880000000000002</c:v>
                </c:pt>
                <c:pt idx="177">
                  <c:v>2.7</c:v>
                </c:pt>
                <c:pt idx="178">
                  <c:v>2.7410000000000001</c:v>
                </c:pt>
                <c:pt idx="179">
                  <c:v>2.7170000000000001</c:v>
                </c:pt>
                <c:pt idx="180">
                  <c:v>2.702</c:v>
                </c:pt>
                <c:pt idx="181">
                  <c:v>2.6880000000000002</c:v>
                </c:pt>
                <c:pt idx="182">
                  <c:v>2.71</c:v>
                </c:pt>
                <c:pt idx="183">
                  <c:v>2.6709999999999998</c:v>
                </c:pt>
                <c:pt idx="184">
                  <c:v>2.7069999999999999</c:v>
                </c:pt>
                <c:pt idx="185">
                  <c:v>2.706</c:v>
                </c:pt>
                <c:pt idx="186">
                  <c:v>2.6890000000000001</c:v>
                </c:pt>
                <c:pt idx="187">
                  <c:v>2.6869999999999998</c:v>
                </c:pt>
                <c:pt idx="188">
                  <c:v>2.629</c:v>
                </c:pt>
                <c:pt idx="189">
                  <c:v>2.6669999999999998</c:v>
                </c:pt>
                <c:pt idx="190">
                  <c:v>2.6389999999999998</c:v>
                </c:pt>
                <c:pt idx="191">
                  <c:v>2.63</c:v>
                </c:pt>
                <c:pt idx="192">
                  <c:v>2.6759999999999997</c:v>
                </c:pt>
                <c:pt idx="193">
                  <c:v>2.6930000000000001</c:v>
                </c:pt>
                <c:pt idx="194">
                  <c:v>2.7530000000000001</c:v>
                </c:pt>
                <c:pt idx="195">
                  <c:v>2.669</c:v>
                </c:pt>
                <c:pt idx="196">
                  <c:v>2.6459999999999999</c:v>
                </c:pt>
                <c:pt idx="197">
                  <c:v>2.6469999999999998</c:v>
                </c:pt>
                <c:pt idx="198">
                  <c:v>2.6119999999999997</c:v>
                </c:pt>
                <c:pt idx="199">
                  <c:v>2.641</c:v>
                </c:pt>
                <c:pt idx="200">
                  <c:v>2.7050000000000001</c:v>
                </c:pt>
                <c:pt idx="201">
                  <c:v>2.7429999999999999</c:v>
                </c:pt>
                <c:pt idx="202">
                  <c:v>2.7570000000000001</c:v>
                </c:pt>
                <c:pt idx="203">
                  <c:v>2.7770000000000001</c:v>
                </c:pt>
                <c:pt idx="204">
                  <c:v>2.843</c:v>
                </c:pt>
                <c:pt idx="205">
                  <c:v>2.8509999999999978</c:v>
                </c:pt>
                <c:pt idx="206">
                  <c:v>2.8409999999999997</c:v>
                </c:pt>
                <c:pt idx="207">
                  <c:v>2.8389999999999977</c:v>
                </c:pt>
                <c:pt idx="208">
                  <c:v>2.8169999999999948</c:v>
                </c:pt>
                <c:pt idx="209">
                  <c:v>2.8339999999999987</c:v>
                </c:pt>
                <c:pt idx="210">
                  <c:v>2.8</c:v>
                </c:pt>
                <c:pt idx="211">
                  <c:v>2.8489999999999998</c:v>
                </c:pt>
                <c:pt idx="212">
                  <c:v>2.8459999999999988</c:v>
                </c:pt>
                <c:pt idx="213">
                  <c:v>2.9079999999999999</c:v>
                </c:pt>
                <c:pt idx="214">
                  <c:v>2.9159999999999977</c:v>
                </c:pt>
                <c:pt idx="215">
                  <c:v>2.9009999999999998</c:v>
                </c:pt>
                <c:pt idx="216">
                  <c:v>2.9299999999999997</c:v>
                </c:pt>
                <c:pt idx="217">
                  <c:v>2.948</c:v>
                </c:pt>
                <c:pt idx="218">
                  <c:v>2.9539999999999997</c:v>
                </c:pt>
                <c:pt idx="219">
                  <c:v>2.9159999999999977</c:v>
                </c:pt>
                <c:pt idx="220">
                  <c:v>2.9009999999999998</c:v>
                </c:pt>
                <c:pt idx="221">
                  <c:v>2.9089999999999998</c:v>
                </c:pt>
                <c:pt idx="222">
                  <c:v>2.8719999999999977</c:v>
                </c:pt>
                <c:pt idx="223">
                  <c:v>2.8459999999999988</c:v>
                </c:pt>
                <c:pt idx="224">
                  <c:v>2.8369999999999949</c:v>
                </c:pt>
                <c:pt idx="225">
                  <c:v>2.82</c:v>
                </c:pt>
                <c:pt idx="226">
                  <c:v>2.8509999999999978</c:v>
                </c:pt>
                <c:pt idx="227">
                  <c:v>2.8649999999999998</c:v>
                </c:pt>
                <c:pt idx="228">
                  <c:v>2.8739999999999997</c:v>
                </c:pt>
                <c:pt idx="229">
                  <c:v>2.8909999999999987</c:v>
                </c:pt>
                <c:pt idx="230">
                  <c:v>2.8979999999999997</c:v>
                </c:pt>
                <c:pt idx="231">
                  <c:v>2.907</c:v>
                </c:pt>
                <c:pt idx="232">
                  <c:v>2.9509999999999987</c:v>
                </c:pt>
                <c:pt idx="233">
                  <c:v>2.9659999999999997</c:v>
                </c:pt>
                <c:pt idx="234">
                  <c:v>2.9219999999999997</c:v>
                </c:pt>
                <c:pt idx="235">
                  <c:v>2.8899999999999997</c:v>
                </c:pt>
                <c:pt idx="236">
                  <c:v>2.9039999999999999</c:v>
                </c:pt>
                <c:pt idx="237">
                  <c:v>2.9179999999999997</c:v>
                </c:pt>
                <c:pt idx="238">
                  <c:v>2.8909999999999987</c:v>
                </c:pt>
                <c:pt idx="239">
                  <c:v>2.8769999999999967</c:v>
                </c:pt>
                <c:pt idx="240">
                  <c:v>2.8639999999999999</c:v>
                </c:pt>
                <c:pt idx="241">
                  <c:v>2.8179999999999987</c:v>
                </c:pt>
                <c:pt idx="242">
                  <c:v>2.8019999999999987</c:v>
                </c:pt>
                <c:pt idx="243">
                  <c:v>2.7919999999999998</c:v>
                </c:pt>
                <c:pt idx="244">
                  <c:v>2.722</c:v>
                </c:pt>
                <c:pt idx="245">
                  <c:v>2.7359999999999998</c:v>
                </c:pt>
                <c:pt idx="246">
                  <c:v>2.6669999999999998</c:v>
                </c:pt>
                <c:pt idx="247">
                  <c:v>2.5989999999999998</c:v>
                </c:pt>
                <c:pt idx="248">
                  <c:v>2.6040000000000001</c:v>
                </c:pt>
                <c:pt idx="249">
                  <c:v>2.613</c:v>
                </c:pt>
                <c:pt idx="250">
                  <c:v>2.5759999999999987</c:v>
                </c:pt>
                <c:pt idx="251">
                  <c:v>2.524</c:v>
                </c:pt>
                <c:pt idx="252">
                  <c:v>2.5070000000000001</c:v>
                </c:pt>
                <c:pt idx="253">
                  <c:v>2.524</c:v>
                </c:pt>
                <c:pt idx="254">
                  <c:v>2.56</c:v>
                </c:pt>
                <c:pt idx="255">
                  <c:v>2.5070000000000001</c:v>
                </c:pt>
                <c:pt idx="256">
                  <c:v>2.3969999999999967</c:v>
                </c:pt>
                <c:pt idx="257">
                  <c:v>2.3609999999999998</c:v>
                </c:pt>
                <c:pt idx="258">
                  <c:v>2.23</c:v>
                </c:pt>
                <c:pt idx="259">
                  <c:v>2.274</c:v>
                </c:pt>
                <c:pt idx="260">
                  <c:v>2.1109999999999998</c:v>
                </c:pt>
                <c:pt idx="261">
                  <c:v>2.254</c:v>
                </c:pt>
                <c:pt idx="262">
                  <c:v>2.3489999999999998</c:v>
                </c:pt>
                <c:pt idx="263">
                  <c:v>2.286</c:v>
                </c:pt>
                <c:pt idx="264">
                  <c:v>2.1890000000000001</c:v>
                </c:pt>
                <c:pt idx="265">
                  <c:v>2.1909999999999998</c:v>
                </c:pt>
                <c:pt idx="266">
                  <c:v>2.2559999999999998</c:v>
                </c:pt>
                <c:pt idx="267">
                  <c:v>2.2589999999999999</c:v>
                </c:pt>
                <c:pt idx="268">
                  <c:v>2.1859999999999999</c:v>
                </c:pt>
                <c:pt idx="269">
                  <c:v>2.218</c:v>
                </c:pt>
                <c:pt idx="270">
                  <c:v>2.1709999999999998</c:v>
                </c:pt>
                <c:pt idx="271">
                  <c:v>2.14</c:v>
                </c:pt>
                <c:pt idx="272">
                  <c:v>2.2130000000000001</c:v>
                </c:pt>
                <c:pt idx="273">
                  <c:v>2.2669999999999999</c:v>
                </c:pt>
                <c:pt idx="274">
                  <c:v>2.2759999999999998</c:v>
                </c:pt>
                <c:pt idx="275">
                  <c:v>2.3259999999999987</c:v>
                </c:pt>
              </c:numCache>
            </c:numRef>
          </c:val>
        </c:ser>
        <c:axId val="198549504"/>
        <c:axId val="198551040"/>
      </c:areaChart>
      <c:dateAx>
        <c:axId val="198549504"/>
        <c:scaling>
          <c:orientation val="minMax"/>
        </c:scaling>
        <c:axPos val="b"/>
        <c:majorGridlines/>
        <c:numFmt formatCode="dd/mm/yyyy" sourceLinked="1"/>
        <c:tickLblPos val="nextTo"/>
        <c:txPr>
          <a:bodyPr/>
          <a:lstStyle/>
          <a:p>
            <a:pPr>
              <a:defRPr sz="400"/>
            </a:pPr>
            <a:endParaRPr lang="it-IT"/>
          </a:p>
        </c:txPr>
        <c:crossAx val="198551040"/>
        <c:crosses val="autoZero"/>
        <c:auto val="1"/>
        <c:lblOffset val="100"/>
      </c:dateAx>
      <c:valAx>
        <c:axId val="198551040"/>
        <c:scaling>
          <c:orientation val="minMax"/>
        </c:scaling>
        <c:axPos val="l"/>
        <c:majorGridlines/>
        <c:numFmt formatCode="General" sourceLinked="1"/>
        <c:tickLblPos val="nextTo"/>
        <c:txPr>
          <a:bodyPr/>
          <a:lstStyle/>
          <a:p>
            <a:pPr>
              <a:defRPr sz="1000"/>
            </a:pPr>
            <a:endParaRPr lang="it-IT"/>
          </a:p>
        </c:txPr>
        <c:crossAx val="198549504"/>
        <c:crosses val="autoZero"/>
        <c:crossBetween val="midCat"/>
      </c:valAx>
    </c:plotArea>
    <c:plotVisOnly val="1"/>
  </c:chart>
  <c:txPr>
    <a:bodyPr/>
    <a:lstStyle/>
    <a:p>
      <a:pPr>
        <a:defRPr sz="1800"/>
      </a:pPr>
      <a:endParaRPr lang="it-IT"/>
    </a:p>
  </c:txPr>
  <c:externalData r:id="rId1"/>
</c:chartSpace>
</file>

<file path=ppt/drawings/drawing1.xml><?xml version="1.0" encoding="utf-8"?>
<c:userShapes xmlns:c="http://schemas.openxmlformats.org/drawingml/2006/chart">
  <cdr:relSizeAnchor xmlns:cdr="http://schemas.openxmlformats.org/drawingml/2006/chartDrawing">
    <cdr:from>
      <cdr:x>9.02056E-17</cdr:x>
      <cdr:y>0.02381</cdr:y>
    </cdr:from>
    <cdr:to>
      <cdr:x>1</cdr:x>
      <cdr:y>0.14286</cdr:y>
    </cdr:to>
    <cdr:sp macro="" textlink="">
      <cdr:nvSpPr>
        <cdr:cNvPr id="2" name="CasellaDiTesto 1"/>
        <cdr:cNvSpPr txBox="1"/>
      </cdr:nvSpPr>
      <cdr:spPr>
        <a:xfrm xmlns:a="http://schemas.openxmlformats.org/drawingml/2006/main">
          <a:off x="71438" y="71438"/>
          <a:ext cx="2857520" cy="357190"/>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pPr algn="ctr"/>
          <a:r>
            <a:rPr lang="it-IT" sz="1800" cap="small" dirty="0" smtClean="0">
              <a:effectLst>
                <a:outerShdw blurRad="38100" dist="38100" dir="2700000" algn="tl">
                  <a:srgbClr val="000000">
                    <a:alpha val="43137"/>
                  </a:srgbClr>
                </a:outerShdw>
              </a:effectLst>
            </a:rPr>
            <a:t>Personale</a:t>
          </a:r>
          <a:endParaRPr lang="it-IT" sz="1800" cap="small" dirty="0">
            <a:effectLst>
              <a:outerShdw blurRad="38100" dist="38100" dir="2700000" algn="tl">
                <a:srgbClr val="000000">
                  <a:alpha val="43137"/>
                </a:srgbClr>
              </a:outerShdw>
            </a:effectLst>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0.01531</cdr:y>
    </cdr:from>
    <cdr:to>
      <cdr:x>1</cdr:x>
      <cdr:y>0.15105</cdr:y>
    </cdr:to>
    <cdr:sp macro="" textlink="">
      <cdr:nvSpPr>
        <cdr:cNvPr id="2" name="CasellaDiTesto 1"/>
        <cdr:cNvSpPr txBox="1"/>
      </cdr:nvSpPr>
      <cdr:spPr>
        <a:xfrm xmlns:a="http://schemas.openxmlformats.org/drawingml/2006/main">
          <a:off x="0" y="40977"/>
          <a:ext cx="4600638" cy="363309"/>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pPr algn="ctr"/>
          <a:r>
            <a:rPr lang="it-IT" sz="1800" cap="small" dirty="0" smtClean="0">
              <a:effectLst>
                <a:outerShdw blurRad="38100" dist="38100" dir="2700000" algn="tl">
                  <a:srgbClr val="000000">
                    <a:alpha val="43137"/>
                  </a:srgbClr>
                </a:outerShdw>
              </a:effectLst>
            </a:rPr>
            <a:t>Incremento del fatturato per segmento settore IT</a:t>
          </a:r>
          <a:endParaRPr lang="it-IT" sz="1800" cap="small" dirty="0">
            <a:effectLst>
              <a:outerShdw blurRad="38100" dist="38100" dir="2700000" algn="tl">
                <a:srgbClr val="000000">
                  <a:alpha val="43137"/>
                </a:srgbClr>
              </a:outerShdw>
            </a:effectLst>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0.01531</cdr:y>
    </cdr:from>
    <cdr:to>
      <cdr:x>1</cdr:x>
      <cdr:y>0.15105</cdr:y>
    </cdr:to>
    <cdr:sp macro="" textlink="">
      <cdr:nvSpPr>
        <cdr:cNvPr id="2" name="CasellaDiTesto 1"/>
        <cdr:cNvSpPr txBox="1"/>
      </cdr:nvSpPr>
      <cdr:spPr>
        <a:xfrm xmlns:a="http://schemas.openxmlformats.org/drawingml/2006/main">
          <a:off x="0" y="40977"/>
          <a:ext cx="4600638" cy="363309"/>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pPr algn="ctr"/>
          <a:r>
            <a:rPr lang="it-IT" sz="1800" cap="small" dirty="0" smtClean="0">
              <a:effectLst>
                <a:outerShdw blurRad="38100" dist="38100" dir="2700000" algn="tl">
                  <a:srgbClr val="000000">
                    <a:alpha val="43137"/>
                  </a:srgbClr>
                </a:outerShdw>
              </a:effectLst>
            </a:rPr>
            <a:t>Incremento della domanda nel settore ICT</a:t>
          </a:r>
          <a:endParaRPr lang="it-IT" sz="1800" cap="small" dirty="0">
            <a:effectLst>
              <a:outerShdw blurRad="38100" dist="38100" dir="2700000" algn="tl">
                <a:srgbClr val="000000">
                  <a:alpha val="43137"/>
                </a:srgbClr>
              </a:outerShdw>
            </a:effectLst>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0.14891</cdr:y>
    </cdr:to>
    <cdr:sp macro="" textlink="">
      <cdr:nvSpPr>
        <cdr:cNvPr id="2" name="CasellaDiTesto 1"/>
        <cdr:cNvSpPr txBox="1"/>
      </cdr:nvSpPr>
      <cdr:spPr>
        <a:xfrm xmlns:a="http://schemas.openxmlformats.org/drawingml/2006/main">
          <a:off x="0" y="0"/>
          <a:ext cx="4235508" cy="365129"/>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pPr algn="ctr"/>
          <a:r>
            <a:rPr lang="it-IT" sz="1800" cap="small" dirty="0" smtClean="0">
              <a:effectLst>
                <a:outerShdw blurRad="38100" dist="38100" dir="2700000" algn="tl">
                  <a:srgbClr val="000000">
                    <a:alpha val="43137"/>
                  </a:srgbClr>
                </a:outerShdw>
              </a:effectLst>
            </a:rPr>
            <a:t>Investimenti nel settore ICT</a:t>
          </a:r>
          <a:endParaRPr lang="it-IT" sz="1800" cap="small" dirty="0">
            <a:effectLst>
              <a:outerShdw blurRad="38100" dist="38100" dir="2700000" algn="tl">
                <a:srgbClr val="000000">
                  <a:alpha val="43137"/>
                </a:srgbClr>
              </a:outerShdw>
            </a:effectLst>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0.92205</cdr:x>
      <cdr:y>0.14891</cdr:y>
    </cdr:to>
    <cdr:sp macro="" textlink="">
      <cdr:nvSpPr>
        <cdr:cNvPr id="2" name="CasellaDiTesto 1"/>
        <cdr:cNvSpPr txBox="1"/>
      </cdr:nvSpPr>
      <cdr:spPr>
        <a:xfrm xmlns:a="http://schemas.openxmlformats.org/drawingml/2006/main">
          <a:off x="0" y="0"/>
          <a:ext cx="3440097" cy="321621"/>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pPr algn="ctr"/>
          <a:r>
            <a:rPr lang="it-IT" sz="1800" cap="small" dirty="0" smtClean="0">
              <a:effectLst>
                <a:outerShdw blurRad="38100" dist="38100" dir="2700000" algn="tl">
                  <a:srgbClr val="000000">
                    <a:alpha val="43137"/>
                  </a:srgbClr>
                </a:outerShdw>
              </a:effectLst>
            </a:rPr>
            <a:t>Rapporto spesa ICT su PIL</a:t>
          </a:r>
          <a:endParaRPr lang="it-IT" sz="1800" cap="small" dirty="0">
            <a:effectLst>
              <a:outerShdw blurRad="38100" dist="38100" dir="2700000" algn="tl">
                <a:srgbClr val="000000">
                  <a:alpha val="43137"/>
                </a:srgbClr>
              </a:outerShdw>
            </a:effectLst>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2E925-4688-4BA7-9355-9FB1B2619262}" type="datetimeFigureOut">
              <a:rPr lang="it-IT" smtClean="0"/>
              <a:pPr/>
              <a:t>04/11/2008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B488D-09B2-4B4E-83ED-C428610B8C11}"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Migliore a </a:t>
            </a:r>
            <a:r>
              <a:rPr lang="it-IT" dirty="0" err="1" smtClean="0"/>
              <a:t>parimerito</a:t>
            </a:r>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Grafici:</a:t>
            </a:r>
          </a:p>
          <a:p>
            <a:r>
              <a:rPr lang="it-IT" b="1" dirty="0" smtClean="0"/>
              <a:t>Strategia Aziendale:</a:t>
            </a:r>
          </a:p>
          <a:p>
            <a:r>
              <a:rPr lang="it-IT" dirty="0" smtClean="0"/>
              <a:t>Reingegnerizzazione dei processi e dell'organizzazione</a:t>
            </a:r>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10</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11</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13</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17</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18</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19</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20</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21</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26</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30</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a:t>
            </a:fld>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31</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1" baseline="0" dirty="0" smtClean="0"/>
              <a:t>LSDD</a:t>
            </a:r>
            <a:r>
              <a:rPr lang="it-IT" b="0" baseline="0" dirty="0" smtClean="0"/>
              <a:t>: Leggere spudoratamente dalla diapositiva</a:t>
            </a:r>
            <a:endParaRPr lang="it-IT" sz="1200" b="0" kern="1200" dirty="0" smtClean="0">
              <a:solidFill>
                <a:schemeClr val="tx1"/>
              </a:solidFill>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L’impresa</a:t>
            </a:r>
            <a:r>
              <a:rPr lang="it-IT" baseline="0" dirty="0" smtClean="0"/>
              <a:t> conta </a:t>
            </a:r>
            <a:r>
              <a:rPr lang="it-IT" b="1" baseline="0" dirty="0" smtClean="0"/>
              <a:t>800</a:t>
            </a:r>
            <a:r>
              <a:rPr lang="it-IT" baseline="0" dirty="0" smtClean="0"/>
              <a:t> </a:t>
            </a:r>
            <a:r>
              <a:rPr lang="it-IT" b="1" baseline="0" dirty="0" smtClean="0"/>
              <a:t>Clienti</a:t>
            </a:r>
            <a:r>
              <a:rPr lang="it-IT" baseline="0" dirty="0" smtClean="0"/>
              <a:t> in tutto il </a:t>
            </a:r>
            <a:r>
              <a:rPr lang="it-IT" b="1" baseline="0" dirty="0" smtClean="0"/>
              <a:t>mondo</a:t>
            </a:r>
            <a:r>
              <a:rPr lang="it-IT" baseline="0" dirty="0" smtClean="0"/>
              <a:t>, </a:t>
            </a:r>
            <a:r>
              <a:rPr lang="it-IT" b="1" baseline="0" dirty="0" smtClean="0"/>
              <a:t>principalmente</a:t>
            </a:r>
            <a:r>
              <a:rPr lang="it-IT" baseline="0" dirty="0" smtClean="0"/>
              <a:t> in </a:t>
            </a:r>
            <a:r>
              <a:rPr lang="it-IT" b="1" baseline="0" dirty="0" smtClean="0"/>
              <a:t>Europa</a:t>
            </a:r>
            <a:r>
              <a:rPr lang="it-IT" baseline="0" dirty="0" smtClean="0"/>
              <a:t>, e agisce nei mercati della </a:t>
            </a:r>
            <a:r>
              <a:rPr lang="it-IT" b="1" baseline="0" dirty="0" smtClean="0"/>
              <a:t>Finanza</a:t>
            </a:r>
            <a:r>
              <a:rPr lang="it-IT" baseline="0" dirty="0" smtClean="0"/>
              <a:t>, della </a:t>
            </a:r>
            <a:r>
              <a:rPr lang="it-IT" b="1" baseline="0" dirty="0" smtClean="0"/>
              <a:t>Pubblica</a:t>
            </a:r>
            <a:r>
              <a:rPr lang="it-IT" baseline="0" dirty="0" smtClean="0"/>
              <a:t> </a:t>
            </a:r>
            <a:r>
              <a:rPr lang="it-IT" b="1" baseline="0" dirty="0" smtClean="0"/>
              <a:t>Amministrazione</a:t>
            </a:r>
            <a:r>
              <a:rPr lang="it-IT" baseline="0" dirty="0" smtClean="0"/>
              <a:t>, </a:t>
            </a:r>
            <a:r>
              <a:rPr lang="it-IT" b="1" baseline="0" dirty="0" smtClean="0"/>
              <a:t>dell’Industria</a:t>
            </a:r>
            <a:r>
              <a:rPr lang="it-IT" baseline="0" dirty="0" smtClean="0"/>
              <a:t> e delle </a:t>
            </a:r>
            <a:r>
              <a:rPr lang="it-IT" b="1" baseline="0" dirty="0" smtClean="0"/>
              <a:t>Telecomunicazioni</a:t>
            </a:r>
            <a:r>
              <a:rPr lang="it-IT" baseline="0" dirty="0" smtClean="0"/>
              <a:t>.</a:t>
            </a:r>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4</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Nel riquadro</a:t>
            </a:r>
            <a:r>
              <a:rPr lang="it-IT" b="1" baseline="0" dirty="0" smtClean="0"/>
              <a:t> a sinistra: </a:t>
            </a:r>
            <a:r>
              <a:rPr lang="it-IT" dirty="0" smtClean="0"/>
              <a:t>La</a:t>
            </a:r>
            <a:r>
              <a:rPr lang="it-IT" baseline="0" dirty="0" smtClean="0"/>
              <a:t> produzione </a:t>
            </a:r>
            <a:r>
              <a:rPr lang="it-IT" b="1" baseline="0" dirty="0" smtClean="0"/>
              <a:t>genera</a:t>
            </a:r>
            <a:r>
              <a:rPr lang="it-IT" baseline="0" dirty="0" smtClean="0"/>
              <a:t> </a:t>
            </a:r>
            <a:r>
              <a:rPr lang="it-IT" b="1" baseline="0" dirty="0" smtClean="0"/>
              <a:t>feedback</a:t>
            </a:r>
            <a:r>
              <a:rPr lang="it-IT" baseline="0" dirty="0" smtClean="0"/>
              <a:t> che è possibile analizzare per risolvere i problemi riscontrati e dunque estendere gli orizzonti applicativi.</a:t>
            </a:r>
          </a:p>
          <a:p>
            <a:r>
              <a:rPr lang="it-IT" b="1" baseline="0" dirty="0" smtClean="0"/>
              <a:t>Nel riquadro a destra: </a:t>
            </a:r>
            <a:r>
              <a:rPr lang="it-IT" b="0" baseline="0" dirty="0" smtClean="0"/>
              <a:t>L’azienda investe nella</a:t>
            </a:r>
            <a:r>
              <a:rPr lang="it-IT" b="1" baseline="0" dirty="0" smtClean="0"/>
              <a:t> </a:t>
            </a:r>
            <a:r>
              <a:rPr lang="it-IT" b="0" baseline="0" dirty="0" smtClean="0"/>
              <a:t>ricerca, che produce </a:t>
            </a:r>
            <a:r>
              <a:rPr lang="it-IT" b="1" baseline="0" dirty="0" smtClean="0"/>
              <a:t>nuova</a:t>
            </a:r>
            <a:r>
              <a:rPr lang="it-IT" b="0" baseline="0" dirty="0" smtClean="0"/>
              <a:t> </a:t>
            </a:r>
            <a:r>
              <a:rPr lang="it-IT" b="1" baseline="0" dirty="0" smtClean="0"/>
              <a:t>tecnologia </a:t>
            </a:r>
            <a:r>
              <a:rPr lang="it-IT" b="0" baseline="0" dirty="0" smtClean="0"/>
              <a:t>che verrà concretizzata in seguito in </a:t>
            </a:r>
            <a:r>
              <a:rPr lang="it-IT" b="1" baseline="0" dirty="0" smtClean="0"/>
              <a:t>soluzioni</a:t>
            </a:r>
            <a:r>
              <a:rPr lang="it-IT" b="0" baseline="0" dirty="0" smtClean="0"/>
              <a:t> </a:t>
            </a:r>
            <a:r>
              <a:rPr lang="it-IT" b="1" dirty="0" smtClean="0"/>
              <a:t>innovative</a:t>
            </a:r>
            <a:r>
              <a:rPr lang="it-IT" dirty="0" smtClean="0"/>
              <a:t> </a:t>
            </a:r>
            <a:r>
              <a:rPr lang="it-IT" b="1" baseline="0" dirty="0" smtClean="0"/>
              <a:t>(</a:t>
            </a:r>
            <a:r>
              <a:rPr lang="it-IT" b="1" baseline="0" dirty="0" err="1" smtClean="0"/>
              <a:t>Technology</a:t>
            </a:r>
            <a:r>
              <a:rPr lang="it-IT" b="1" baseline="0" dirty="0" smtClean="0"/>
              <a:t> </a:t>
            </a:r>
            <a:r>
              <a:rPr lang="it-IT" b="1" baseline="0" dirty="0" err="1" smtClean="0"/>
              <a:t>Push</a:t>
            </a:r>
            <a:r>
              <a:rPr lang="it-IT" b="1" baseline="0" dirty="0" smtClean="0"/>
              <a:t>) </a:t>
            </a:r>
            <a:r>
              <a:rPr lang="it-IT" b="0" baseline="0" dirty="0" smtClean="0"/>
              <a:t>che le garantiranno un vantaggio competitivo</a:t>
            </a:r>
            <a:r>
              <a:rPr lang="it-IT" dirty="0" smtClean="0"/>
              <a:t>, e al</a:t>
            </a:r>
            <a:r>
              <a:rPr lang="it-IT" baseline="0" dirty="0" smtClean="0"/>
              <a:t> tempo stesso, </a:t>
            </a:r>
            <a:r>
              <a:rPr lang="it-IT" b="1" baseline="0" dirty="0" smtClean="0"/>
              <a:t>produce</a:t>
            </a:r>
            <a:r>
              <a:rPr lang="it-IT" baseline="0" dirty="0" smtClean="0"/>
              <a:t> </a:t>
            </a:r>
            <a:r>
              <a:rPr lang="it-IT" b="1" baseline="0" dirty="0" smtClean="0"/>
              <a:t>la tecnologia richiesta </a:t>
            </a:r>
            <a:r>
              <a:rPr lang="it-IT" b="1" dirty="0" smtClean="0"/>
              <a:t>dal mercato (Market Pull)</a:t>
            </a:r>
            <a:r>
              <a:rPr lang="it-IT" dirty="0" smtClean="0"/>
              <a:t>.</a:t>
            </a:r>
            <a:endParaRPr lang="it-IT" b="1" baseline="0" dirty="0" smtClean="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5</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0" baseline="0" dirty="0" smtClean="0"/>
              <a:t>LSDD: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6</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0" baseline="0" dirty="0" smtClean="0"/>
              <a:t>LSDD: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7</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 risorse chiave dell’ Azienda sono i propri professionisti</a:t>
            </a:r>
            <a:r>
              <a:rPr lang="it-IT" baseline="0" dirty="0" smtClean="0"/>
              <a:t> IT che assistono i clienti e producono il software. Le loro competenze sono molteplici, e vengono assicurate da una scuola di formazione interna, che assicura l’omogeneità delle loro competenze con le esigenze del mercato. Inoltre, sono presenti 5 laboratori di ricerca e sviluppo che contribuiscono ad analizzare i cambiamenti il settore ICT, per aggiornare costantemente le competenze del gruppo.</a:t>
            </a:r>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8</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Grafici:</a:t>
            </a:r>
          </a:p>
          <a:p>
            <a:r>
              <a:rPr lang="it-IT" b="1" dirty="0" smtClean="0"/>
              <a:t>Strategia Aziendale:</a:t>
            </a:r>
          </a:p>
          <a:p>
            <a:r>
              <a:rPr lang="it-IT" dirty="0" smtClean="0"/>
              <a:t>Reingegnerizzazione dei processi e dell'organizzazione</a:t>
            </a:r>
          </a:p>
          <a:p>
            <a:endParaRPr lang="it-IT" dirty="0" smtClean="0"/>
          </a:p>
          <a:p>
            <a:r>
              <a:rPr lang="it-IT" sz="1200" i="1" dirty="0" smtClean="0">
                <a:solidFill>
                  <a:schemeClr val="tx1"/>
                </a:solidFill>
              </a:rPr>
              <a:t>La  correlazione tra investimenti in ICT e crescita della produttività, e quindi lo sviluppo economico è un dato di fatto. </a:t>
            </a:r>
            <a:endParaRPr lang="it-IT" i="1"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9</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0" name="Triangolo rettango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o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it-IT" smtClean="0"/>
              <a:t>Fare clic per modificare lo stile del sottotitolo dello schema</a:t>
            </a:r>
            <a:endParaRPr kumimoji="0" lang="en-US"/>
          </a:p>
        </p:txBody>
      </p:sp>
      <p:grpSp>
        <p:nvGrpSpPr>
          <p:cNvPr id="2" name="Gruppo 1"/>
          <p:cNvGrpSpPr/>
          <p:nvPr/>
        </p:nvGrpSpPr>
        <p:grpSpPr>
          <a:xfrm>
            <a:off x="-3765" y="4953000"/>
            <a:ext cx="9147765" cy="1912088"/>
            <a:chOff x="-3765" y="4832896"/>
            <a:chExt cx="9147765" cy="2032192"/>
          </a:xfrm>
        </p:grpSpPr>
        <p:sp>
          <p:nvSpPr>
            <p:cNvPr id="7" name="Figura a mano liber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igura a mano liber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igura a mano liber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ttore 1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Segnaposto data 29"/>
          <p:cNvSpPr>
            <a:spLocks noGrp="1"/>
          </p:cNvSpPr>
          <p:nvPr>
            <p:ph type="dt" sz="half" idx="10"/>
          </p:nvPr>
        </p:nvSpPr>
        <p:spPr/>
        <p:txBody>
          <a:bodyPr/>
          <a:lstStyle>
            <a:lvl1pPr>
              <a:defRPr>
                <a:solidFill>
                  <a:srgbClr val="FFFFFF"/>
                </a:solidFill>
              </a:defRPr>
            </a:lvl1pPr>
            <a:extLst/>
          </a:lstStyle>
          <a:p>
            <a:fld id="{D7C3A134-F1C3-464B-BF47-54DC2DE08F52}" type="datetimeFigureOut">
              <a:rPr lang="en-US" smtClean="0"/>
              <a:pPr/>
              <a:t>11/4/2008</a:t>
            </a:fld>
            <a:endParaRPr lang="en-US"/>
          </a:p>
        </p:txBody>
      </p:sp>
      <p:sp>
        <p:nvSpPr>
          <p:cNvPr id="19" name="Segnaposto piè di pagina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egnaposto numero diapositiva 26"/>
          <p:cNvSpPr>
            <a:spLocks noGrp="1"/>
          </p:cNvSpPr>
          <p:nvPr>
            <p:ph type="sldNum" sz="quarter" idx="12"/>
          </p:nvPr>
        </p:nvSpPr>
        <p:spPr/>
        <p:txBody>
          <a:bodyPr/>
          <a:lstStyle>
            <a:lvl1pPr>
              <a:defRPr>
                <a:solidFill>
                  <a:srgbClr val="FFFFFF"/>
                </a:solidFill>
              </a:defRPr>
            </a:lvl1pPr>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1481329"/>
            <a:ext cx="8229600" cy="4386071"/>
          </a:xfrm>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44013" y="274640"/>
            <a:ext cx="1777470" cy="5592761"/>
          </a:xfrm>
        </p:spPr>
        <p:txBody>
          <a:bodyPr vert="eaVert"/>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41"/>
            <a:ext cx="6324600" cy="5592760"/>
          </a:xfrm>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D7C3A134-F1C3-464B-BF47-54DC2DE08F52}" type="datetimeFigureOut">
              <a:rPr lang="en-US" smtClean="0"/>
              <a:pPr/>
              <a:t>11/4/2008</a:t>
            </a:fld>
            <a:endParaRPr lang="en-US" dirty="0"/>
          </a:p>
        </p:txBody>
      </p:sp>
      <p:sp>
        <p:nvSpPr>
          <p:cNvPr id="5" name="Segnaposto piè di pagina 4"/>
          <p:cNvSpPr>
            <a:spLocks noGrp="1"/>
          </p:cNvSpPr>
          <p:nvPr>
            <p:ph type="ftr" sz="quarter" idx="11"/>
          </p:nvPr>
        </p:nvSpPr>
        <p:spPr/>
        <p:txBody>
          <a:bodyPr/>
          <a:lstStyle>
            <a:extLst/>
          </a:lstStyle>
          <a:p>
            <a:endParaRPr kumimoji="0" lang="en-US" dirty="0"/>
          </a:p>
        </p:txBody>
      </p:sp>
      <p:sp>
        <p:nvSpPr>
          <p:cNvPr id="6" name="Segnaposto numero diapositiva 5"/>
          <p:cNvSpPr>
            <a:spLocks noGrp="1"/>
          </p:cNvSpPr>
          <p:nvPr>
            <p:ph type="sldNum" sz="quarter" idx="12"/>
          </p:nvPr>
        </p:nvSpPr>
        <p:spPr/>
        <p:txBody>
          <a:bodyPr/>
          <a:lstStyle>
            <a:extLst/>
          </a:lstStyle>
          <a:p>
            <a:fld id="{9648F39E-9C37-485F-AC97-16BB4BDF9F49}" type="slidenum">
              <a:rPr kumimoji="0" lang="en-US" smtClean="0"/>
              <a:pPr/>
              <a:t>‹N›</a:t>
            </a:fld>
            <a:endParaRPr kumimoji="0" lang="en-US" dirty="0"/>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0" name="Triangolo rettango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o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it-IT" smtClean="0"/>
              <a:t>Fare clic per modificare lo stile del sottotitolo dello schema</a:t>
            </a:r>
            <a:endParaRPr kumimoji="0" lang="en-US"/>
          </a:p>
        </p:txBody>
      </p:sp>
      <p:grpSp>
        <p:nvGrpSpPr>
          <p:cNvPr id="2" name="Gruppo 1"/>
          <p:cNvGrpSpPr/>
          <p:nvPr/>
        </p:nvGrpSpPr>
        <p:grpSpPr>
          <a:xfrm>
            <a:off x="-3765" y="4953000"/>
            <a:ext cx="9147765" cy="1912088"/>
            <a:chOff x="-3765" y="4832896"/>
            <a:chExt cx="9147765" cy="2032192"/>
          </a:xfrm>
        </p:grpSpPr>
        <p:sp>
          <p:nvSpPr>
            <p:cNvPr id="7" name="Figura a mano liber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igura a mano liber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igura a mano liber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ttore 1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Segnaposto data 29"/>
          <p:cNvSpPr>
            <a:spLocks noGrp="1"/>
          </p:cNvSpPr>
          <p:nvPr>
            <p:ph type="dt" sz="half" idx="10"/>
          </p:nvPr>
        </p:nvSpPr>
        <p:spPr/>
        <p:txBody>
          <a:bodyPr/>
          <a:lstStyle>
            <a:lvl1pPr>
              <a:defRPr>
                <a:solidFill>
                  <a:srgbClr val="FFFFFF"/>
                </a:solidFill>
              </a:defRPr>
            </a:lvl1pPr>
            <a:extLst/>
          </a:lstStyle>
          <a:p>
            <a:fld id="{D7C3A134-F1C3-464B-BF47-54DC2DE08F52}" type="datetimeFigureOut">
              <a:rPr lang="en-US" smtClean="0"/>
              <a:pPr/>
              <a:t>11/4/2008</a:t>
            </a:fld>
            <a:endParaRPr lang="en-US"/>
          </a:p>
        </p:txBody>
      </p:sp>
      <p:sp>
        <p:nvSpPr>
          <p:cNvPr id="19" name="Segnaposto piè di pagina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egnaposto numero diapositiva 26"/>
          <p:cNvSpPr>
            <a:spLocks noGrp="1"/>
          </p:cNvSpPr>
          <p:nvPr>
            <p:ph type="sldNum" sz="quarter" idx="12"/>
          </p:nvPr>
        </p:nvSpPr>
        <p:spPr/>
        <p:txBody>
          <a:bodyPr/>
          <a:lstStyle>
            <a:lvl1pPr>
              <a:defRPr>
                <a:solidFill>
                  <a:srgbClr val="FFFFFF"/>
                </a:solidFill>
              </a:defRPr>
            </a:lvl1pPr>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
        <p:nvSpPr>
          <p:cNvPr id="7" name="Titolo 6"/>
          <p:cNvSpPr>
            <a:spLocks noGrp="1"/>
          </p:cNvSpPr>
          <p:nvPr>
            <p:ph type="title"/>
          </p:nvPr>
        </p:nvSpPr>
        <p:spPr/>
        <p:txBody>
          <a:bodyPr rtlCol="0"/>
          <a:lstStyle>
            <a:extLst/>
          </a:lstStyle>
          <a:p>
            <a:r>
              <a:rPr kumimoji="0" lang="it-IT" smtClean="0"/>
              <a:t>Fare clic per modificare lo stile del titolo</a:t>
            </a:r>
            <a:endParaRPr kumimoji="0" lang="en-US"/>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
        <p:nvSpPr>
          <p:cNvPr id="7" name="Gallone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Gallone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3" name="Segnaposto contenut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6" name="Segnaposto piè di pagina 5"/>
          <p:cNvSpPr>
            <a:spLocks noGrp="1"/>
          </p:cNvSpPr>
          <p:nvPr>
            <p:ph type="ftr" sz="quarter" idx="11"/>
          </p:nvPr>
        </p:nvSpPr>
        <p:spPr/>
        <p:txBody>
          <a:bodyPr/>
          <a:lstStyle>
            <a:extLst/>
          </a:lstStyle>
          <a:p>
            <a:endParaRPr kumimoji="0" lang="en-US"/>
          </a:p>
        </p:txBody>
      </p:sp>
      <p:sp>
        <p:nvSpPr>
          <p:cNvPr id="7" name="Segnaposto numero diapositiva 6"/>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
        <p:nvSpPr>
          <p:cNvPr id="8" name="Titolo 7"/>
          <p:cNvSpPr>
            <a:spLocks noGrp="1"/>
          </p:cNvSpPr>
          <p:nvPr>
            <p:ph type="title"/>
          </p:nvPr>
        </p:nvSpPr>
        <p:spPr/>
        <p:txBody>
          <a:bodyPr rtlCol="0"/>
          <a:lstStyle>
            <a:extLst/>
          </a:lstStyle>
          <a:p>
            <a:r>
              <a:rPr kumimoji="0" lang="it-IT" smtClean="0"/>
              <a:t>Fare clic per modificare lo stile del titolo</a:t>
            </a:r>
            <a:endParaRPr kumimoji="0" lang="en-US"/>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8229600" cy="1143000"/>
          </a:xfrm>
        </p:spPr>
        <p:txBody>
          <a:bodyPr anchor="ctr"/>
          <a:lstStyle>
            <a:lvl1pPr>
              <a:defRPr/>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8" name="Segnaposto piè di pagina 7"/>
          <p:cNvSpPr>
            <a:spLocks noGrp="1"/>
          </p:cNvSpPr>
          <p:nvPr>
            <p:ph type="ftr" sz="quarter" idx="11"/>
          </p:nvPr>
        </p:nvSpPr>
        <p:spPr/>
        <p:txBody>
          <a:bodyPr/>
          <a:lstStyle>
            <a:extLst/>
          </a:lstStyle>
          <a:p>
            <a:endParaRPr kumimoji="0" lang="en-US"/>
          </a:p>
        </p:txBody>
      </p:sp>
      <p:sp>
        <p:nvSpPr>
          <p:cNvPr id="9" name="Segnaposto numero diapositiva 8"/>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4" name="Segnaposto piè di pagina 3"/>
          <p:cNvSpPr>
            <a:spLocks noGrp="1"/>
          </p:cNvSpPr>
          <p:nvPr>
            <p:ph type="ftr" sz="quarter" idx="11"/>
          </p:nvPr>
        </p:nvSpPr>
        <p:spPr/>
        <p:txBody>
          <a:bodyPr/>
          <a:lstStyle>
            <a:extLst/>
          </a:lstStyle>
          <a:p>
            <a:endParaRPr kumimoji="0" lang="en-US"/>
          </a:p>
        </p:txBody>
      </p:sp>
      <p:sp>
        <p:nvSpPr>
          <p:cNvPr id="5" name="Segnaposto numero diapositiva 4"/>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
        <p:nvSpPr>
          <p:cNvPr id="6" name="Titolo 5"/>
          <p:cNvSpPr>
            <a:spLocks noGrp="1"/>
          </p:cNvSpPr>
          <p:nvPr>
            <p:ph type="title"/>
          </p:nvPr>
        </p:nvSpPr>
        <p:spPr/>
        <p:txBody>
          <a:bodyPr rtlCol="0"/>
          <a:lstStyle>
            <a:extLst/>
          </a:lstStyle>
          <a:p>
            <a:r>
              <a:rPr kumimoji="0" lang="it-IT" smtClean="0"/>
              <a:t>Fare clic per modificare lo stile del titolo</a:t>
            </a:r>
            <a:endParaRPr kumimoji="0" lang="en-US"/>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3" name="Segnaposto piè di pagina 2"/>
          <p:cNvSpPr>
            <a:spLocks noGrp="1"/>
          </p:cNvSpPr>
          <p:nvPr>
            <p:ph type="ftr" sz="quarter" idx="11"/>
          </p:nvPr>
        </p:nvSpPr>
        <p:spPr/>
        <p:txBody>
          <a:bodyPr/>
          <a:lstStyle>
            <a:extLst/>
          </a:lstStyle>
          <a:p>
            <a:endParaRPr kumimoji="0" lang="en-US"/>
          </a:p>
        </p:txBody>
      </p:sp>
      <p:sp>
        <p:nvSpPr>
          <p:cNvPr id="4" name="Segnaposto numero diapositiva 3"/>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a:xfrm>
            <a:off x="6727032" y="6407944"/>
            <a:ext cx="1920240" cy="365760"/>
          </a:xfrm>
        </p:spPr>
        <p:txBody>
          <a:bodyPr/>
          <a:lstStyle>
            <a:extLst/>
          </a:lstStyle>
          <a:p>
            <a:fld id="{D7C3A134-F1C3-464B-BF47-54DC2DE08F52}" type="datetimeFigureOut">
              <a:rPr lang="en-US" smtClean="0"/>
              <a:pPr/>
              <a:t>11/4/2008</a:t>
            </a:fld>
            <a:endParaRPr lang="en-US"/>
          </a:p>
        </p:txBody>
      </p:sp>
      <p:sp>
        <p:nvSpPr>
          <p:cNvPr id="6" name="Segnaposto piè di pagina 5"/>
          <p:cNvSpPr>
            <a:spLocks noGrp="1"/>
          </p:cNvSpPr>
          <p:nvPr>
            <p:ph type="ftr" sz="quarter" idx="11"/>
          </p:nvPr>
        </p:nvSpPr>
        <p:spPr/>
        <p:txBody>
          <a:bodyPr/>
          <a:lstStyle>
            <a:extLst/>
          </a:lstStyle>
          <a:p>
            <a:endParaRPr kumimoji="0" lang="en-US"/>
          </a:p>
        </p:txBody>
      </p:sp>
      <p:sp>
        <p:nvSpPr>
          <p:cNvPr id="7" name="Segnaposto numero diapositiva 6"/>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
        <p:nvSpPr>
          <p:cNvPr id="7" name="Titolo 6"/>
          <p:cNvSpPr>
            <a:spLocks noGrp="1"/>
          </p:cNvSpPr>
          <p:nvPr>
            <p:ph type="title"/>
          </p:nvPr>
        </p:nvSpPr>
        <p:spPr/>
        <p:txBody>
          <a:bodyPr rtlCol="0"/>
          <a:lstStyle>
            <a:extLst/>
          </a:lstStyle>
          <a:p>
            <a:r>
              <a:rPr kumimoji="0" lang="it-IT" smtClean="0"/>
              <a:t>Fare clic per modificare lo stile del titolo</a:t>
            </a:r>
            <a:endParaRPr kumimoji="0" 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4" name="Segnaposto tes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it-IT" smtClean="0"/>
              <a:t>Fare clic per modificare stili del testo dello schema</a:t>
            </a:r>
          </a:p>
        </p:txBody>
      </p:sp>
      <p:sp>
        <p:nvSpPr>
          <p:cNvPr id="3" name="Segnaposto immagin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it-IT" smtClean="0"/>
              <a:t>Fare clic sull'icona per inserire un'immagine</a:t>
            </a:r>
            <a:endParaRPr kumimoji="0" lang="en-US" dirty="0"/>
          </a:p>
        </p:txBody>
      </p:sp>
      <p:sp>
        <p:nvSpPr>
          <p:cNvPr id="5" name="Segnaposto data 4"/>
          <p:cNvSpPr>
            <a:spLocks noGrp="1"/>
          </p:cNvSpPr>
          <p:nvPr>
            <p:ph type="dt" sz="half" idx="10"/>
          </p:nvPr>
        </p:nvSpPr>
        <p:spPr/>
        <p:txBody>
          <a:bodyPr/>
          <a:lstStyle>
            <a:lvl1pPr>
              <a:defRPr>
                <a:solidFill>
                  <a:schemeClr val="tx1"/>
                </a:solidFill>
              </a:defRPr>
            </a:lvl1pPr>
            <a:extLst/>
          </a:lstStyle>
          <a:p>
            <a:fld id="{D7C3A134-F1C3-464B-BF47-54DC2DE08F52}" type="datetimeFigureOut">
              <a:rPr lang="en-US" smtClean="0"/>
              <a:pPr/>
              <a:t>11/4/2008</a:t>
            </a:fld>
            <a:endParaRPr lang="en-US" dirty="0"/>
          </a:p>
        </p:txBody>
      </p:sp>
      <p:sp>
        <p:nvSpPr>
          <p:cNvPr id="6" name="Segnaposto piè di pagina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dirty="0"/>
          </a:p>
        </p:txBody>
      </p:sp>
      <p:sp>
        <p:nvSpPr>
          <p:cNvPr id="7" name="Segnaposto numero diapositiva 6"/>
          <p:cNvSpPr>
            <a:spLocks noGrp="1"/>
          </p:cNvSpPr>
          <p:nvPr>
            <p:ph type="sldNum" sz="quarter" idx="12"/>
          </p:nvPr>
        </p:nvSpPr>
        <p:spPr/>
        <p:txBody>
          <a:bodyPr/>
          <a:lstStyle>
            <a:lvl1pPr>
              <a:defRPr>
                <a:solidFill>
                  <a:schemeClr val="tx1"/>
                </a:solidFill>
              </a:defRPr>
            </a:lvl1pPr>
            <a:extLst/>
          </a:lstStyle>
          <a:p>
            <a:fld id="{9648F39E-9C37-485F-AC97-16BB4BDF9F49}" type="slidenum">
              <a:rPr kumimoji="0" lang="en-US" smtClean="0"/>
              <a:pPr/>
              <a:t>‹N›</a:t>
            </a:fld>
            <a:endParaRPr kumimoji="0" lang="en-US"/>
          </a:p>
        </p:txBody>
      </p:sp>
      <p:sp>
        <p:nvSpPr>
          <p:cNvPr id="2" name="Tito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it-IT" smtClean="0"/>
              <a:t>Fare clic per modificare lo stile del titolo</a:t>
            </a:r>
            <a:endParaRPr kumimoji="0" lang="en-US"/>
          </a:p>
        </p:txBody>
      </p:sp>
      <p:sp>
        <p:nvSpPr>
          <p:cNvPr id="8" name="Figura a mano liber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igura a mano liber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olo rettango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ttore 1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Gallone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Gallone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1481329"/>
            <a:ext cx="8229600" cy="4386071"/>
          </a:xfrm>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44013" y="274640"/>
            <a:ext cx="1777470" cy="5592761"/>
          </a:xfrm>
        </p:spPr>
        <p:txBody>
          <a:bodyPr vert="eaVert"/>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41"/>
            <a:ext cx="6324600" cy="5592760"/>
          </a:xfrm>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D7C3A134-F1C3-464B-BF47-54DC2DE08F52}" type="datetimeFigureOut">
              <a:rPr lang="en-US" smtClean="0"/>
              <a:pPr/>
              <a:t>11/4/2008</a:t>
            </a:fld>
            <a:endParaRPr lang="en-US" dirty="0"/>
          </a:p>
        </p:txBody>
      </p:sp>
      <p:sp>
        <p:nvSpPr>
          <p:cNvPr id="5" name="Segnaposto piè di pagina 4"/>
          <p:cNvSpPr>
            <a:spLocks noGrp="1"/>
          </p:cNvSpPr>
          <p:nvPr>
            <p:ph type="ftr" sz="quarter" idx="11"/>
          </p:nvPr>
        </p:nvSpPr>
        <p:spPr/>
        <p:txBody>
          <a:bodyPr/>
          <a:lstStyle>
            <a:extLst/>
          </a:lstStyle>
          <a:p>
            <a:endParaRPr kumimoji="0" lang="en-US" dirty="0"/>
          </a:p>
        </p:txBody>
      </p:sp>
      <p:sp>
        <p:nvSpPr>
          <p:cNvPr id="6" name="Segnaposto numero diapositiva 5"/>
          <p:cNvSpPr>
            <a:spLocks noGrp="1"/>
          </p:cNvSpPr>
          <p:nvPr>
            <p:ph type="sldNum" sz="quarter" idx="12"/>
          </p:nvPr>
        </p:nvSpPr>
        <p:spPr/>
        <p:txBody>
          <a:bodyPr/>
          <a:lstStyle>
            <a:extLst/>
          </a:lstStyle>
          <a:p>
            <a:fld id="{9648F39E-9C37-485F-AC97-16BB4BDF9F49}" type="slidenum">
              <a:rPr kumimoji="0" lang="en-US" smtClean="0"/>
              <a:pPr/>
              <a:t>‹N›</a:t>
            </a:fld>
            <a:endParaRPr kumimoji="0" lang="en-US" dirty="0"/>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
        <p:nvSpPr>
          <p:cNvPr id="7" name="Gallone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Gallone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3" name="Segnaposto contenut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6" name="Segnaposto piè di pagina 5"/>
          <p:cNvSpPr>
            <a:spLocks noGrp="1"/>
          </p:cNvSpPr>
          <p:nvPr>
            <p:ph type="ftr" sz="quarter" idx="11"/>
          </p:nvPr>
        </p:nvSpPr>
        <p:spPr/>
        <p:txBody>
          <a:bodyPr/>
          <a:lstStyle>
            <a:extLst/>
          </a:lstStyle>
          <a:p>
            <a:endParaRPr kumimoji="0" lang="en-US"/>
          </a:p>
        </p:txBody>
      </p:sp>
      <p:sp>
        <p:nvSpPr>
          <p:cNvPr id="7" name="Segnaposto numero diapositiva 6"/>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
        <p:nvSpPr>
          <p:cNvPr id="8" name="Titolo 7"/>
          <p:cNvSpPr>
            <a:spLocks noGrp="1"/>
          </p:cNvSpPr>
          <p:nvPr>
            <p:ph type="title"/>
          </p:nvPr>
        </p:nvSpPr>
        <p:spPr/>
        <p:txBody>
          <a:bodyPr rtlCol="0"/>
          <a:lstStyle>
            <a:extLst/>
          </a:lstStyle>
          <a:p>
            <a:r>
              <a:rPr kumimoji="0" lang="it-IT" smtClean="0"/>
              <a:t>Fare clic per modificare lo stile del titolo</a:t>
            </a:r>
            <a:endParaRPr kumimoji="0"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8229600" cy="1143000"/>
          </a:xfrm>
        </p:spPr>
        <p:txBody>
          <a:bodyPr anchor="ctr"/>
          <a:lstStyle>
            <a:lvl1pPr>
              <a:defRPr/>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8" name="Segnaposto piè di pagina 7"/>
          <p:cNvSpPr>
            <a:spLocks noGrp="1"/>
          </p:cNvSpPr>
          <p:nvPr>
            <p:ph type="ftr" sz="quarter" idx="11"/>
          </p:nvPr>
        </p:nvSpPr>
        <p:spPr/>
        <p:txBody>
          <a:bodyPr/>
          <a:lstStyle>
            <a:extLst/>
          </a:lstStyle>
          <a:p>
            <a:endParaRPr kumimoji="0" lang="en-US"/>
          </a:p>
        </p:txBody>
      </p:sp>
      <p:sp>
        <p:nvSpPr>
          <p:cNvPr id="9" name="Segnaposto numero diapositiva 8"/>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4" name="Segnaposto piè di pagina 3"/>
          <p:cNvSpPr>
            <a:spLocks noGrp="1"/>
          </p:cNvSpPr>
          <p:nvPr>
            <p:ph type="ftr" sz="quarter" idx="11"/>
          </p:nvPr>
        </p:nvSpPr>
        <p:spPr/>
        <p:txBody>
          <a:bodyPr/>
          <a:lstStyle>
            <a:extLst/>
          </a:lstStyle>
          <a:p>
            <a:endParaRPr kumimoji="0" lang="en-US"/>
          </a:p>
        </p:txBody>
      </p:sp>
      <p:sp>
        <p:nvSpPr>
          <p:cNvPr id="5" name="Segnaposto numero diapositiva 4"/>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
        <p:nvSpPr>
          <p:cNvPr id="6" name="Titolo 5"/>
          <p:cNvSpPr>
            <a:spLocks noGrp="1"/>
          </p:cNvSpPr>
          <p:nvPr>
            <p:ph type="title"/>
          </p:nvPr>
        </p:nvSpPr>
        <p:spPr/>
        <p:txBody>
          <a:bodyPr rtlCol="0"/>
          <a:lstStyle>
            <a:extLst/>
          </a:lstStyle>
          <a:p>
            <a:r>
              <a:rPr kumimoji="0" lang="it-IT" smtClean="0"/>
              <a:t>Fare clic per modificare lo stile del titolo</a:t>
            </a:r>
            <a:endParaRPr kumimoji="0"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extLst/>
          </a:lstStyle>
          <a:p>
            <a:fld id="{D7C3A134-F1C3-464B-BF47-54DC2DE08F52}" type="datetimeFigureOut">
              <a:rPr lang="en-US" smtClean="0"/>
              <a:pPr/>
              <a:t>11/4/2008</a:t>
            </a:fld>
            <a:endParaRPr lang="en-US"/>
          </a:p>
        </p:txBody>
      </p:sp>
      <p:sp>
        <p:nvSpPr>
          <p:cNvPr id="3" name="Segnaposto piè di pagina 2"/>
          <p:cNvSpPr>
            <a:spLocks noGrp="1"/>
          </p:cNvSpPr>
          <p:nvPr>
            <p:ph type="ftr" sz="quarter" idx="11"/>
          </p:nvPr>
        </p:nvSpPr>
        <p:spPr/>
        <p:txBody>
          <a:bodyPr/>
          <a:lstStyle>
            <a:extLst/>
          </a:lstStyle>
          <a:p>
            <a:endParaRPr kumimoji="0" lang="en-US"/>
          </a:p>
        </p:txBody>
      </p:sp>
      <p:sp>
        <p:nvSpPr>
          <p:cNvPr id="4" name="Segnaposto numero diapositiva 3"/>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a:xfrm>
            <a:off x="6727032" y="6407944"/>
            <a:ext cx="1920240" cy="365760"/>
          </a:xfrm>
        </p:spPr>
        <p:txBody>
          <a:bodyPr/>
          <a:lstStyle>
            <a:extLst/>
          </a:lstStyle>
          <a:p>
            <a:fld id="{D7C3A134-F1C3-464B-BF47-54DC2DE08F52}" type="datetimeFigureOut">
              <a:rPr lang="en-US" smtClean="0"/>
              <a:pPr/>
              <a:t>11/4/2008</a:t>
            </a:fld>
            <a:endParaRPr lang="en-US"/>
          </a:p>
        </p:txBody>
      </p:sp>
      <p:sp>
        <p:nvSpPr>
          <p:cNvPr id="6" name="Segnaposto piè di pagina 5"/>
          <p:cNvSpPr>
            <a:spLocks noGrp="1"/>
          </p:cNvSpPr>
          <p:nvPr>
            <p:ph type="ftr" sz="quarter" idx="11"/>
          </p:nvPr>
        </p:nvSpPr>
        <p:spPr/>
        <p:txBody>
          <a:bodyPr/>
          <a:lstStyle>
            <a:extLst/>
          </a:lstStyle>
          <a:p>
            <a:endParaRPr kumimoji="0" lang="en-US"/>
          </a:p>
        </p:txBody>
      </p:sp>
      <p:sp>
        <p:nvSpPr>
          <p:cNvPr id="7" name="Segnaposto numero diapositiva 6"/>
          <p:cNvSpPr>
            <a:spLocks noGrp="1"/>
          </p:cNvSpPr>
          <p:nvPr>
            <p:ph type="sldNum" sz="quarter" idx="12"/>
          </p:nvPr>
        </p:nvSpPr>
        <p:spPr/>
        <p:txBody>
          <a:bodyPr/>
          <a:lstStyle>
            <a:extLst/>
          </a:lstStyle>
          <a:p>
            <a:fld id="{9648F39E-9C37-485F-AC97-16BB4BDF9F49}" type="slidenum">
              <a:rPr kumimoji="0" lang="en-US" smtClean="0"/>
              <a:pPr/>
              <a:t>‹N›</a:t>
            </a:fld>
            <a:endParaRPr kumimoji="0"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4" name="Segnaposto tes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it-IT" smtClean="0"/>
              <a:t>Fare clic per modificare stili del testo dello schema</a:t>
            </a:r>
          </a:p>
        </p:txBody>
      </p:sp>
      <p:sp>
        <p:nvSpPr>
          <p:cNvPr id="3" name="Segnaposto immagin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it-IT" smtClean="0"/>
              <a:t>Fare clic sull'icona per inserire un'immagine</a:t>
            </a:r>
            <a:endParaRPr kumimoji="0" lang="en-US" dirty="0"/>
          </a:p>
        </p:txBody>
      </p:sp>
      <p:sp>
        <p:nvSpPr>
          <p:cNvPr id="5" name="Segnaposto data 4"/>
          <p:cNvSpPr>
            <a:spLocks noGrp="1"/>
          </p:cNvSpPr>
          <p:nvPr>
            <p:ph type="dt" sz="half" idx="10"/>
          </p:nvPr>
        </p:nvSpPr>
        <p:spPr/>
        <p:txBody>
          <a:bodyPr/>
          <a:lstStyle>
            <a:lvl1pPr>
              <a:defRPr>
                <a:solidFill>
                  <a:schemeClr val="tx1"/>
                </a:solidFill>
              </a:defRPr>
            </a:lvl1pPr>
            <a:extLst/>
          </a:lstStyle>
          <a:p>
            <a:fld id="{D7C3A134-F1C3-464B-BF47-54DC2DE08F52}" type="datetimeFigureOut">
              <a:rPr lang="en-US" smtClean="0"/>
              <a:pPr/>
              <a:t>11/4/2008</a:t>
            </a:fld>
            <a:endParaRPr lang="en-US" dirty="0"/>
          </a:p>
        </p:txBody>
      </p:sp>
      <p:sp>
        <p:nvSpPr>
          <p:cNvPr id="6" name="Segnaposto piè di pagina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dirty="0"/>
          </a:p>
        </p:txBody>
      </p:sp>
      <p:sp>
        <p:nvSpPr>
          <p:cNvPr id="7" name="Segnaposto numero diapositiva 6"/>
          <p:cNvSpPr>
            <a:spLocks noGrp="1"/>
          </p:cNvSpPr>
          <p:nvPr>
            <p:ph type="sldNum" sz="quarter" idx="12"/>
          </p:nvPr>
        </p:nvSpPr>
        <p:spPr/>
        <p:txBody>
          <a:bodyPr/>
          <a:lstStyle>
            <a:lvl1pPr>
              <a:defRPr>
                <a:solidFill>
                  <a:schemeClr val="tx1"/>
                </a:solidFill>
              </a:defRPr>
            </a:lvl1pPr>
            <a:extLst/>
          </a:lstStyle>
          <a:p>
            <a:fld id="{9648F39E-9C37-485F-AC97-16BB4BDF9F49}" type="slidenum">
              <a:rPr kumimoji="0" lang="en-US" smtClean="0"/>
              <a:pPr/>
              <a:t>‹N›</a:t>
            </a:fld>
            <a:endParaRPr kumimoji="0" lang="en-US"/>
          </a:p>
        </p:txBody>
      </p:sp>
      <p:sp>
        <p:nvSpPr>
          <p:cNvPr id="2" name="Tito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it-IT" smtClean="0"/>
              <a:t>Fare clic per modificare lo stile del titolo</a:t>
            </a:r>
            <a:endParaRPr kumimoji="0" lang="en-US"/>
          </a:p>
        </p:txBody>
      </p:sp>
      <p:sp>
        <p:nvSpPr>
          <p:cNvPr id="8" name="Figura a mano liber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igura a mano liber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olo rettango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ttore 1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Gallone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Gallone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igura a mano liber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igura a mano liber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olo rettango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ttore 1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Segnaposto tito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7C3A134-F1C3-464B-BF47-54DC2DE08F52}" type="datetimeFigureOut">
              <a:rPr lang="en-US" smtClean="0"/>
              <a:pPr/>
              <a:t>11/4/2008</a:t>
            </a:fld>
            <a:endParaRPr lang="en-US" dirty="0"/>
          </a:p>
        </p:txBody>
      </p:sp>
      <p:sp>
        <p:nvSpPr>
          <p:cNvPr id="22" name="Segnaposto piè di pagina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dirty="0"/>
          </a:p>
        </p:txBody>
      </p:sp>
      <p:sp>
        <p:nvSpPr>
          <p:cNvPr id="18" name="Segnaposto numero diapositiva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48F39E-9C37-485F-AC97-16BB4BDF9F49}" type="slidenum">
              <a:rPr kumimoji="0" lang="en-US" smtClean="0"/>
              <a:pPr/>
              <a:t>‹N›</a:t>
            </a:fld>
            <a:endParaRPr kumimoji="0"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igura a mano liber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igura a mano liber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olo rettango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ttore 1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Segnaposto tito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7C3A134-F1C3-464B-BF47-54DC2DE08F52}" type="datetimeFigureOut">
              <a:rPr lang="en-US" smtClean="0"/>
              <a:pPr/>
              <a:t>11/4/2008</a:t>
            </a:fld>
            <a:endParaRPr lang="en-US" dirty="0"/>
          </a:p>
        </p:txBody>
      </p:sp>
      <p:sp>
        <p:nvSpPr>
          <p:cNvPr id="22" name="Segnaposto piè di pagina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dirty="0"/>
          </a:p>
        </p:txBody>
      </p:sp>
      <p:sp>
        <p:nvSpPr>
          <p:cNvPr id="18" name="Segnaposto numero diapositiva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48F39E-9C37-485F-AC97-16BB4BDF9F49}" type="slidenum">
              <a:rPr kumimoji="0" lang="en-US" smtClean="0"/>
              <a:pPr/>
              <a:t>‹N›</a:t>
            </a:fld>
            <a:endParaRPr kumimoji="0"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image" Target="../media/image30.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31.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chart" Target="../charts/chart11.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chart" Target="../charts/char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png"/><Relationship Id="rId10" Type="http://schemas.openxmlformats.org/officeDocument/2006/relationships/image" Target="../media/image45.png"/><Relationship Id="rId4" Type="http://schemas.openxmlformats.org/officeDocument/2006/relationships/image" Target="../media/image27.pn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chart" Target="../charts/chart14.xml"/><Relationship Id="rId4" Type="http://schemas.openxmlformats.org/officeDocument/2006/relationships/chart" Target="../charts/char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chart" Target="../charts/chart16.xml"/><Relationship Id="rId4" Type="http://schemas.openxmlformats.org/officeDocument/2006/relationships/chart" Target="../charts/char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chart" Target="../charts/char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chart" Target="../charts/chart18.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chart" Target="../charts/chart20.xml"/><Relationship Id="rId4" Type="http://schemas.openxmlformats.org/officeDocument/2006/relationships/chart" Target="../charts/char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chart" Target="../charts/chart24.xml"/><Relationship Id="rId3" Type="http://schemas.openxmlformats.org/officeDocument/2006/relationships/image" Target="../media/image30.png"/><Relationship Id="rId7" Type="http://schemas.openxmlformats.org/officeDocument/2006/relationships/chart" Target="../charts/chart23.xml"/><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image" Target="../media/image30.png"/><Relationship Id="rId7" Type="http://schemas.openxmlformats.org/officeDocument/2006/relationships/chart" Target="../charts/chart2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4.png"/><Relationship Id="rId9"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4.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hart" Target="../charts/char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3.xml"/><Relationship Id="rId7"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9.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o 8"/>
          <p:cNvGrpSpPr/>
          <p:nvPr/>
        </p:nvGrpSpPr>
        <p:grpSpPr>
          <a:xfrm>
            <a:off x="642910" y="1790292"/>
            <a:ext cx="9358378" cy="2368968"/>
            <a:chOff x="642910" y="1714488"/>
            <a:chExt cx="9358378" cy="2368968"/>
          </a:xfrm>
        </p:grpSpPr>
        <p:pic>
          <p:nvPicPr>
            <p:cNvPr id="5" name="Immagine 4" descr="Immagine1.png"/>
            <p:cNvPicPr>
              <a:picLocks noChangeAspect="1"/>
            </p:cNvPicPr>
            <p:nvPr/>
          </p:nvPicPr>
          <p:blipFill>
            <a:blip r:embed="rId3"/>
            <a:stretch>
              <a:fillRect/>
            </a:stretch>
          </p:blipFill>
          <p:spPr>
            <a:xfrm>
              <a:off x="642910" y="1714488"/>
              <a:ext cx="2867698" cy="2368968"/>
            </a:xfrm>
            <a:prstGeom prst="rect">
              <a:avLst/>
            </a:prstGeom>
            <a:effectLst/>
            <a:scene3d>
              <a:camera prst="orthographicFront"/>
              <a:lightRig rig="threePt" dir="t"/>
            </a:scene3d>
            <a:sp3d prstMaterial="matte">
              <a:bevelT w="234950"/>
            </a:sp3d>
          </p:spPr>
        </p:pic>
        <p:sp>
          <p:nvSpPr>
            <p:cNvPr id="6" name="Titolo 1"/>
            <p:cNvSpPr txBox="1">
              <a:spLocks/>
            </p:cNvSpPr>
            <p:nvPr/>
          </p:nvSpPr>
          <p:spPr>
            <a:xfrm>
              <a:off x="3500462" y="3143248"/>
              <a:ext cx="6500826" cy="928694"/>
            </a:xfrm>
            <a:prstGeom prst="rect">
              <a:avLst/>
            </a:prstGeom>
            <a:noFill/>
            <a:effectLst>
              <a:outerShdw blurRad="50800" dist="50800" dir="5400000" sx="34000" sy="34000" algn="ctr" rotWithShape="0">
                <a:srgbClr val="000000">
                  <a:alpha val="43137"/>
                </a:srgbClr>
              </a:outerShdw>
            </a:effectLst>
          </p:spPr>
          <p:txBody>
            <a:bodyPr vert="horz" anchor="b">
              <a:noAutofit/>
              <a:scene3d>
                <a:camera prst="orthographicFront"/>
                <a:lightRig rig="threePt" dir="t"/>
              </a:scene3d>
              <a:sp3d extrusionH="57150">
                <a:bevelT w="215900" h="19050" prst="riblet"/>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6000" b="1" i="0" u="none" strike="noStrike" kern="1200" cap="none" spc="0" normalizeH="0" baseline="0" noProof="0" dirty="0" smtClean="0">
                  <a:ln w="17780" cmpd="sng">
                    <a:noFill/>
                    <a:prstDash val="solid"/>
                    <a:miter lim="800000"/>
                  </a:ln>
                  <a:solidFill>
                    <a:schemeClr val="bg1">
                      <a:lumMod val="50000"/>
                    </a:schemeClr>
                  </a:solidFill>
                  <a:effectLst/>
                  <a:uLnTx/>
                  <a:uFillTx/>
                  <a:latin typeface="Franklin Gothic Heavy" pitchFamily="34" charset="0"/>
                  <a:ea typeface="DejaVu Sans" pitchFamily="34" charset="2"/>
                  <a:cs typeface="Aharoni" pitchFamily="2" charset="-79"/>
                </a:rPr>
                <a:t>INFORMATICA</a:t>
              </a:r>
              <a:endParaRPr kumimoji="0" lang="it-IT" sz="6000" b="1" i="0" u="none" strike="noStrike" kern="1200" cap="none" spc="0" normalizeH="0" baseline="0" noProof="0" dirty="0">
                <a:ln w="17780" cmpd="sng">
                  <a:noFill/>
                  <a:prstDash val="solid"/>
                  <a:miter lim="800000"/>
                </a:ln>
                <a:solidFill>
                  <a:schemeClr val="bg1">
                    <a:lumMod val="50000"/>
                  </a:schemeClr>
                </a:solidFill>
                <a:effectLst/>
                <a:uLnTx/>
                <a:uFillTx/>
                <a:latin typeface="Franklin Gothic Heavy" pitchFamily="34" charset="0"/>
                <a:ea typeface="DejaVu Sans" pitchFamily="34" charset="2"/>
                <a:cs typeface="Aharoni" pitchFamily="2" charset="-79"/>
              </a:endParaRPr>
            </a:p>
          </p:txBody>
        </p:sp>
        <p:sp>
          <p:nvSpPr>
            <p:cNvPr id="7" name="Titolo 1"/>
            <p:cNvSpPr txBox="1">
              <a:spLocks/>
            </p:cNvSpPr>
            <p:nvPr/>
          </p:nvSpPr>
          <p:spPr>
            <a:xfrm>
              <a:off x="3500462" y="2438392"/>
              <a:ext cx="6500826" cy="928694"/>
            </a:xfrm>
            <a:prstGeom prst="rect">
              <a:avLst/>
            </a:prstGeom>
            <a:noFill/>
            <a:effectLst>
              <a:outerShdw blurRad="50800" dist="50800" dir="5400000" sx="34000" sy="34000" algn="ctr" rotWithShape="0">
                <a:srgbClr val="000000">
                  <a:alpha val="43137"/>
                </a:srgbClr>
              </a:outerShdw>
            </a:effectLst>
          </p:spPr>
          <p:txBody>
            <a:bodyPr vert="horz" anchor="t">
              <a:noAutofit/>
              <a:scene3d>
                <a:camera prst="orthographicFront"/>
                <a:lightRig rig="threePt" dir="t"/>
              </a:scene3d>
              <a:sp3d extrusionH="57150">
                <a:bevelT w="215900" h="19050" prst="riblet"/>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6000" b="0" i="0" u="none" strike="noStrike" kern="1200" cap="all" spc="0" normalizeH="0" baseline="0" noProof="0" dirty="0" smtClean="0">
                  <a:ln w="17780" cmpd="sng">
                    <a:noFill/>
                    <a:prstDash val="solid"/>
                    <a:miter lim="800000"/>
                  </a:ln>
                  <a:solidFill>
                    <a:schemeClr val="bg1">
                      <a:lumMod val="50000"/>
                    </a:schemeClr>
                  </a:solidFill>
                  <a:effectLst/>
                  <a:uLnTx/>
                  <a:uFillTx/>
                  <a:latin typeface="Franklin Gothic Heavy" pitchFamily="34" charset="0"/>
                  <a:ea typeface="DejaVu Sans" pitchFamily="34" charset="2"/>
                  <a:cs typeface="Aharoni" pitchFamily="2" charset="-79"/>
                </a:rPr>
                <a:t>INGEGNERIA</a:t>
              </a:r>
              <a:endParaRPr kumimoji="0" lang="it-IT" sz="6000" b="0" i="0" u="none" strike="noStrike" kern="1200" cap="all" spc="0" normalizeH="0" baseline="0" noProof="0" dirty="0">
                <a:ln w="17780" cmpd="sng">
                  <a:noFill/>
                  <a:prstDash val="solid"/>
                  <a:miter lim="800000"/>
                </a:ln>
                <a:solidFill>
                  <a:schemeClr val="bg1">
                    <a:lumMod val="50000"/>
                  </a:schemeClr>
                </a:solidFill>
                <a:effectLst/>
                <a:uLnTx/>
                <a:uFillTx/>
                <a:latin typeface="Franklin Gothic Heavy" pitchFamily="34" charset="0"/>
                <a:ea typeface="DejaVu Sans" pitchFamily="34" charset="2"/>
                <a:cs typeface="Aharoni" pitchFamily="2" charset="-79"/>
              </a:endParaRPr>
            </a:p>
          </p:txBody>
        </p:sp>
        <p:sp>
          <p:nvSpPr>
            <p:cNvPr id="8" name="Titolo 1"/>
            <p:cNvSpPr txBox="1">
              <a:spLocks/>
            </p:cNvSpPr>
            <p:nvPr/>
          </p:nvSpPr>
          <p:spPr>
            <a:xfrm>
              <a:off x="3500462" y="1866888"/>
              <a:ext cx="6500826" cy="928694"/>
            </a:xfrm>
            <a:prstGeom prst="rect">
              <a:avLst/>
            </a:prstGeom>
            <a:noFill/>
            <a:effectLst>
              <a:outerShdw blurRad="50800" dist="50800" dir="5400000" sx="34000" sy="34000" algn="ctr" rotWithShape="0">
                <a:srgbClr val="000000">
                  <a:alpha val="43137"/>
                </a:srgbClr>
              </a:outerShdw>
            </a:effectLst>
          </p:spPr>
          <p:txBody>
            <a:bodyPr vert="horz" anchor="t">
              <a:noAutofit/>
              <a:scene3d>
                <a:camera prst="orthographicFront"/>
                <a:lightRig rig="threePt" dir="t"/>
              </a:scene3d>
              <a:sp3d extrusionH="57150">
                <a:bevelT w="254000" h="38100" prst="riblet"/>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6000" b="0" i="0" u="none" strike="noStrike" kern="1200" cap="all" spc="0" normalizeH="0" baseline="0" noProof="0" dirty="0" smtClean="0">
                  <a:ln w="17780" cmpd="sng">
                    <a:noFill/>
                    <a:prstDash val="solid"/>
                    <a:miter lim="800000"/>
                  </a:ln>
                  <a:gradFill rotWithShape="1">
                    <a:gsLst>
                      <a:gs pos="0">
                        <a:srgbClr val="131313"/>
                      </a:gs>
                      <a:gs pos="49000">
                        <a:schemeClr val="tx1"/>
                      </a:gs>
                    </a:gsLst>
                    <a:lin ang="5400000"/>
                  </a:gradFill>
                  <a:effectLst/>
                  <a:uLnTx/>
                  <a:uFillTx/>
                  <a:latin typeface="Franklin Gothic Heavy" pitchFamily="34" charset="0"/>
                  <a:ea typeface="DejaVu Sans" pitchFamily="34" charset="2"/>
                  <a:cs typeface="Aharoni" pitchFamily="2" charset="-79"/>
                </a:rPr>
                <a:t>ENGINEERING</a:t>
              </a:r>
              <a:endParaRPr kumimoji="0" lang="it-IT" sz="6000" b="0" i="0" u="none" strike="noStrike" kern="1200" cap="all" spc="0" normalizeH="0" baseline="0" noProof="0" dirty="0">
                <a:ln w="17780" cmpd="sng">
                  <a:noFill/>
                  <a:prstDash val="solid"/>
                  <a:miter lim="800000"/>
                </a:ln>
                <a:gradFill rotWithShape="1">
                  <a:gsLst>
                    <a:gs pos="0">
                      <a:srgbClr val="131313"/>
                    </a:gs>
                    <a:gs pos="49000">
                      <a:schemeClr val="tx1"/>
                    </a:gs>
                  </a:gsLst>
                  <a:lin ang="5400000"/>
                </a:gradFill>
                <a:effectLst/>
                <a:uLnTx/>
                <a:uFillTx/>
                <a:latin typeface="Franklin Gothic Heavy" pitchFamily="34" charset="0"/>
                <a:ea typeface="DejaVu Sans" pitchFamily="34" charset="2"/>
                <a:cs typeface="Aharoni" pitchFamily="2" charset="-79"/>
              </a:endParaRPr>
            </a:p>
          </p:txBody>
        </p:sp>
      </p:gr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l="21681" t="18909" r="29469" b="22182"/>
          <a:stretch>
            <a:fillRect/>
          </a:stretch>
        </p:blipFill>
        <p:spPr bwMode="auto">
          <a:xfrm>
            <a:off x="365760" y="236220"/>
            <a:ext cx="525780" cy="617220"/>
          </a:xfrm>
          <a:prstGeom prst="rect">
            <a:avLst/>
          </a:prstGeom>
          <a:noFill/>
          <a:ln w="9525">
            <a:noFill/>
            <a:miter lim="800000"/>
            <a:headEnd/>
            <a:tailEnd/>
          </a:ln>
          <a:effectLst/>
        </p:spPr>
      </p:pic>
      <p:graphicFrame>
        <p:nvGraphicFramePr>
          <p:cNvPr id="14" name="Grafico 13"/>
          <p:cNvGraphicFramePr/>
          <p:nvPr/>
        </p:nvGraphicFramePr>
        <p:xfrm>
          <a:off x="0" y="1676376"/>
          <a:ext cx="3440097" cy="23733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Grafico 19"/>
          <p:cNvGraphicFramePr/>
          <p:nvPr/>
        </p:nvGraphicFramePr>
        <p:xfrm>
          <a:off x="0" y="3976695"/>
          <a:ext cx="3730924" cy="2159836"/>
        </p:xfrm>
        <a:graphic>
          <a:graphicData uri="http://schemas.openxmlformats.org/drawingml/2006/chart">
            <c:chart xmlns:c="http://schemas.openxmlformats.org/drawingml/2006/chart" xmlns:r="http://schemas.openxmlformats.org/officeDocument/2006/relationships" r:id="rId6"/>
          </a:graphicData>
        </a:graphic>
      </p:graphicFrame>
      <p:sp>
        <p:nvSpPr>
          <p:cNvPr id="11" name="Titolo 1"/>
          <p:cNvSpPr txBox="1">
            <a:spLocks/>
          </p:cNvSpPr>
          <p:nvPr/>
        </p:nvSpPr>
        <p:spPr>
          <a:xfrm>
            <a:off x="1760499" y="285728"/>
            <a:ext cx="7383501"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Franklin Gothic Heavy" pitchFamily="34" charset="0"/>
                <a:ea typeface="DejaVu Sans" pitchFamily="34" charset="2"/>
                <a:cs typeface="Aharoni" pitchFamily="2" charset="-79"/>
              </a:rPr>
              <a:t>Andamento mercato ICT</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9"/>
          <p:cNvGrpSpPr/>
          <p:nvPr/>
        </p:nvGrpSpPr>
        <p:grpSpPr>
          <a:xfrm>
            <a:off x="5119695" y="6386553"/>
            <a:ext cx="3863834" cy="409352"/>
            <a:chOff x="5159438" y="6423066"/>
            <a:chExt cx="3863834" cy="409352"/>
          </a:xfrm>
        </p:grpSpPr>
        <p:sp>
          <p:nvSpPr>
            <p:cNvPr id="15"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16" name="Immagine 15" descr="EIIBack1.png"/>
            <p:cNvPicPr>
              <a:picLocks noChangeAspect="1"/>
            </p:cNvPicPr>
            <p:nvPr/>
          </p:nvPicPr>
          <p:blipFill>
            <a:blip r:embed="rId7" cstate="print"/>
            <a:srcRect r="14861"/>
            <a:stretch>
              <a:fillRect/>
            </a:stretch>
          </p:blipFill>
          <p:spPr>
            <a:xfrm>
              <a:off x="7675605" y="6423066"/>
              <a:ext cx="1347667" cy="409352"/>
            </a:xfrm>
            <a:prstGeom prst="rect">
              <a:avLst/>
            </a:prstGeom>
          </p:spPr>
        </p:pic>
      </p:grpSp>
      <p:cxnSp>
        <p:nvCxnSpPr>
          <p:cNvPr id="19" name="Connettore 1 18"/>
          <p:cNvCxnSpPr/>
          <p:nvPr/>
        </p:nvCxnSpPr>
        <p:spPr>
          <a:xfrm rot="10800000">
            <a:off x="344368" y="3976695"/>
            <a:ext cx="8609192"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rot="16200000" flipH="1">
            <a:off x="957207" y="3830640"/>
            <a:ext cx="4308536" cy="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3" name="Grafico 12"/>
          <p:cNvGraphicFramePr/>
          <p:nvPr/>
        </p:nvGraphicFramePr>
        <p:xfrm>
          <a:off x="3111481" y="1639864"/>
          <a:ext cx="5878592" cy="2409858"/>
        </p:xfrm>
        <a:graphic>
          <a:graphicData uri="http://schemas.openxmlformats.org/drawingml/2006/chart">
            <c:chart xmlns:c="http://schemas.openxmlformats.org/drawingml/2006/chart" xmlns:r="http://schemas.openxmlformats.org/officeDocument/2006/relationships" r:id="rId8"/>
          </a:graphicData>
        </a:graphic>
      </p:graphicFrame>
      <p:grpSp>
        <p:nvGrpSpPr>
          <p:cNvPr id="25" name="Gruppo 24"/>
          <p:cNvGrpSpPr/>
          <p:nvPr/>
        </p:nvGrpSpPr>
        <p:grpSpPr>
          <a:xfrm>
            <a:off x="4060818" y="5035572"/>
            <a:ext cx="3833865" cy="762000"/>
            <a:chOff x="3914766" y="2292324"/>
            <a:chExt cx="3833865" cy="762000"/>
          </a:xfrm>
        </p:grpSpPr>
        <p:sp>
          <p:nvSpPr>
            <p:cNvPr id="26" name="Rettangolo 25"/>
            <p:cNvSpPr/>
            <p:nvPr/>
          </p:nvSpPr>
          <p:spPr>
            <a:xfrm>
              <a:off x="4535487" y="2479662"/>
              <a:ext cx="3213144" cy="461665"/>
            </a:xfrm>
            <a:prstGeom prst="rect">
              <a:avLst/>
            </a:prstGeom>
          </p:spPr>
          <p:txBody>
            <a:bodyPr wrap="square">
              <a:spAutoFit/>
            </a:bodyPr>
            <a:lstStyle/>
            <a:p>
              <a:pPr algn="just"/>
              <a:r>
                <a:rPr lang="it-IT" sz="1200" cap="small" dirty="0" smtClean="0">
                  <a:effectLst>
                    <a:outerShdw blurRad="38100" dist="38100" dir="2700000" algn="tl">
                      <a:srgbClr val="000000">
                        <a:alpha val="43137"/>
                      </a:srgbClr>
                    </a:outerShdw>
                  </a:effectLst>
                </a:rPr>
                <a:t>Approccio </a:t>
              </a:r>
              <a:r>
                <a:rPr lang="it-IT" sz="1200" b="1" cap="small" dirty="0" smtClean="0">
                  <a:effectLst>
                    <a:outerShdw blurRad="38100" dist="38100" dir="2700000" algn="tl">
                      <a:srgbClr val="000000">
                        <a:alpha val="43137"/>
                      </a:srgbClr>
                    </a:outerShdw>
                  </a:effectLst>
                </a:rPr>
                <a:t>non</a:t>
              </a:r>
              <a:r>
                <a:rPr lang="it-IT" sz="1200" cap="small" dirty="0" smtClean="0">
                  <a:effectLst>
                    <a:outerShdw blurRad="38100" dist="38100" dir="2700000" algn="tl">
                      <a:srgbClr val="000000">
                        <a:alpha val="43137"/>
                      </a:srgbClr>
                    </a:outerShdw>
                  </a:effectLst>
                </a:rPr>
                <a:t> </a:t>
              </a:r>
              <a:r>
                <a:rPr lang="it-IT" sz="1200" b="1" cap="small" dirty="0" smtClean="0">
                  <a:effectLst>
                    <a:outerShdw blurRad="38100" dist="38100" dir="2700000" algn="tl">
                      <a:srgbClr val="000000">
                        <a:alpha val="43137"/>
                      </a:srgbClr>
                    </a:outerShdw>
                  </a:effectLst>
                </a:rPr>
                <a:t>strategico</a:t>
              </a:r>
              <a:r>
                <a:rPr lang="it-IT" sz="1200" cap="small" dirty="0" smtClean="0">
                  <a:effectLst>
                    <a:outerShdw blurRad="38100" dist="38100" dir="2700000" algn="tl">
                      <a:srgbClr val="000000">
                        <a:alpha val="43137"/>
                      </a:srgbClr>
                    </a:outerShdw>
                  </a:effectLst>
                </a:rPr>
                <a:t> all’innovazione</a:t>
              </a:r>
            </a:p>
            <a:p>
              <a:pPr algn="just"/>
              <a:r>
                <a:rPr lang="it-IT" sz="1200" b="1" cap="small" dirty="0" smtClean="0">
                  <a:effectLst>
                    <a:outerShdw blurRad="38100" dist="38100" dir="2700000" algn="tl">
                      <a:srgbClr val="000000">
                        <a:alpha val="43137"/>
                      </a:srgbClr>
                    </a:outerShdw>
                  </a:effectLst>
                </a:rPr>
                <a:t>Bassi</a:t>
              </a:r>
              <a:r>
                <a:rPr lang="it-IT" sz="1200" cap="small" dirty="0" smtClean="0">
                  <a:effectLst>
                    <a:outerShdw blurRad="38100" dist="38100" dir="2700000" algn="tl">
                      <a:srgbClr val="000000">
                        <a:alpha val="43137"/>
                      </a:srgbClr>
                    </a:outerShdw>
                  </a:effectLst>
                </a:rPr>
                <a:t> </a:t>
              </a:r>
              <a:r>
                <a:rPr lang="it-IT" sz="1200" b="1" cap="small" dirty="0" smtClean="0">
                  <a:effectLst>
                    <a:outerShdw blurRad="38100" dist="38100" dir="2700000" algn="tl">
                      <a:srgbClr val="000000">
                        <a:alpha val="43137"/>
                      </a:srgbClr>
                    </a:outerShdw>
                  </a:effectLst>
                </a:rPr>
                <a:t>investimenti</a:t>
              </a:r>
              <a:r>
                <a:rPr lang="it-IT" sz="1200" cap="small" dirty="0" smtClean="0">
                  <a:effectLst>
                    <a:outerShdw blurRad="38100" dist="38100" dir="2700000" algn="tl">
                      <a:srgbClr val="000000">
                        <a:alpha val="43137"/>
                      </a:srgbClr>
                    </a:outerShdw>
                  </a:effectLst>
                </a:rPr>
                <a:t> in nuove tecnologie (&lt; 1%)</a:t>
              </a:r>
              <a:endParaRPr lang="it-IT" sz="1200" cap="small" dirty="0">
                <a:effectLst>
                  <a:outerShdw blurRad="38100" dist="38100" dir="2700000" algn="tl">
                    <a:srgbClr val="000000">
                      <a:alpha val="43137"/>
                    </a:srgbClr>
                  </a:outerShdw>
                </a:effectLst>
              </a:endParaRPr>
            </a:p>
          </p:txBody>
        </p:sp>
        <p:pic>
          <p:nvPicPr>
            <p:cNvPr id="27" name="Picture 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3914766" y="2292324"/>
              <a:ext cx="571500" cy="762000"/>
            </a:xfrm>
            <a:prstGeom prst="rect">
              <a:avLst/>
            </a:prstGeom>
            <a:noFill/>
            <a:ln w="9525">
              <a:noFill/>
              <a:miter lim="800000"/>
              <a:headEnd/>
              <a:tailEnd/>
            </a:ln>
            <a:effectLst/>
          </p:spPr>
        </p:pic>
      </p:grpSp>
      <p:sp>
        <p:nvSpPr>
          <p:cNvPr id="28" name="Rettangolo 27"/>
          <p:cNvSpPr/>
          <p:nvPr/>
        </p:nvSpPr>
        <p:spPr>
          <a:xfrm>
            <a:off x="3184505" y="4095036"/>
            <a:ext cx="5805567" cy="830997"/>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rPr>
              <a:t>Il mercato dell’ IT italiano nel 2008 </a:t>
            </a:r>
            <a:r>
              <a:rPr lang="it-IT" sz="1200" b="1" dirty="0" smtClean="0">
                <a:effectLst>
                  <a:outerShdw blurRad="38100" dist="38100" dir="2700000" algn="tl">
                    <a:srgbClr val="000000">
                      <a:alpha val="43137"/>
                    </a:srgbClr>
                  </a:outerShdw>
                </a:effectLst>
              </a:rPr>
              <a:t>conferma</a:t>
            </a:r>
            <a:r>
              <a:rPr lang="it-IT" sz="1200" dirty="0" smtClean="0">
                <a:effectLst>
                  <a:outerShdw blurRad="38100" dist="38100" dir="2700000" algn="tl">
                    <a:srgbClr val="000000">
                      <a:alpha val="43137"/>
                    </a:srgbClr>
                  </a:outerShdw>
                </a:effectLst>
              </a:rPr>
              <a:t> il trend di crescita in atto da un triennio, con un complessivo +2% e un fatturato di 21,8 miliardi di euro. Il valore è in </a:t>
            </a:r>
            <a:r>
              <a:rPr lang="it-IT" sz="1200" b="1" dirty="0" smtClean="0">
                <a:effectLst>
                  <a:outerShdw blurRad="38100" dist="38100" dir="2700000" algn="tl">
                    <a:srgbClr val="000000">
                      <a:alpha val="43137"/>
                    </a:srgbClr>
                  </a:outerShdw>
                </a:effectLst>
              </a:rPr>
              <a:t>controtendenza</a:t>
            </a:r>
            <a:r>
              <a:rPr lang="it-IT" sz="1200" dirty="0" smtClean="0">
                <a:effectLst>
                  <a:outerShdw blurRad="38100" dist="38100" dir="2700000" algn="tl">
                    <a:srgbClr val="000000">
                      <a:alpha val="43137"/>
                    </a:srgbClr>
                  </a:outerShdw>
                </a:effectLst>
              </a:rPr>
              <a:t> rispetto ai segnali di incertezza e ribasso economici, ma resta </a:t>
            </a:r>
            <a:r>
              <a:rPr lang="it-IT" sz="1200" b="1" dirty="0" smtClean="0">
                <a:effectLst>
                  <a:outerShdw blurRad="38100" dist="38100" dir="2700000" algn="tl">
                    <a:srgbClr val="000000">
                      <a:alpha val="43137"/>
                    </a:srgbClr>
                  </a:outerShdw>
                </a:effectLst>
              </a:rPr>
              <a:t>inferiore</a:t>
            </a:r>
            <a:r>
              <a:rPr lang="it-IT" sz="1200" dirty="0" smtClean="0">
                <a:effectLst>
                  <a:outerShdw blurRad="38100" dist="38100" dir="2700000" algn="tl">
                    <a:srgbClr val="000000">
                      <a:alpha val="43137"/>
                    </a:srgbClr>
                  </a:outerShdw>
                </a:effectLst>
              </a:rPr>
              <a:t> alla </a:t>
            </a:r>
            <a:r>
              <a:rPr lang="it-IT" sz="1200" b="1" dirty="0" smtClean="0">
                <a:effectLst>
                  <a:outerShdw blurRad="38100" dist="38100" dir="2700000" algn="tl">
                    <a:srgbClr val="000000">
                      <a:alpha val="43137"/>
                    </a:srgbClr>
                  </a:outerShdw>
                </a:effectLst>
              </a:rPr>
              <a:t>media</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europea</a:t>
            </a:r>
            <a:r>
              <a:rPr lang="it-IT" sz="1200" dirty="0" smtClean="0">
                <a:effectLst>
                  <a:outerShdw blurRad="38100" dist="38100" dir="2700000" algn="tl">
                    <a:srgbClr val="000000">
                      <a:alpha val="43137"/>
                    </a:srgbClr>
                  </a:outerShdw>
                </a:effectLst>
              </a:rPr>
              <a:t> (+3,9%). Le criticità sono dovute principalmente a:</a:t>
            </a:r>
          </a:p>
        </p:txBody>
      </p:sp>
      <p:sp>
        <p:nvSpPr>
          <p:cNvPr id="38" name="Rettangolo 37"/>
          <p:cNvSpPr/>
          <p:nvPr/>
        </p:nvSpPr>
        <p:spPr>
          <a:xfrm>
            <a:off x="3111480" y="3553779"/>
            <a:ext cx="5784901" cy="215444"/>
          </a:xfrm>
          <a:prstGeom prst="rect">
            <a:avLst/>
          </a:prstGeom>
        </p:spPr>
        <p:txBody>
          <a:bodyPr wrap="square">
            <a:spAutoFit/>
          </a:bodyPr>
          <a:lstStyle/>
          <a:p>
            <a:pPr algn="ctr"/>
            <a:r>
              <a:rPr lang="it-IT" sz="800" dirty="0" smtClean="0">
                <a:solidFill>
                  <a:schemeClr val="bg1"/>
                </a:solidFill>
                <a:effectLst>
                  <a:outerShdw blurRad="38100" dist="38100" dir="2700000" algn="tl">
                    <a:srgbClr val="000000">
                      <a:alpha val="43137"/>
                    </a:srgbClr>
                  </a:outerShdw>
                </a:effectLst>
                <a:ea typeface="Tahoma" pitchFamily="34" charset="0"/>
                <a:cs typeface="Tahoma" pitchFamily="34" charset="0"/>
              </a:rPr>
              <a:t>Periodo di riferimento: dal 01/10/2007 al 31/10/2008</a:t>
            </a:r>
            <a:endParaRPr lang="it-IT" sz="800" dirty="0">
              <a:solidFill>
                <a:schemeClr val="bg1"/>
              </a:solidFill>
              <a:effectLst>
                <a:outerShdw blurRad="38100" dist="38100" dir="2700000" algn="tl">
                  <a:srgbClr val="000000">
                    <a:alpha val="43137"/>
                  </a:srgbClr>
                </a:outerShdw>
              </a:effectLst>
              <a:ea typeface="Tahoma" pitchFamily="34" charset="0"/>
              <a:cs typeface="Tahoma" pitchFamily="34" charset="0"/>
            </a:endParaRPr>
          </a:p>
        </p:txBody>
      </p:sp>
      <p:sp>
        <p:nvSpPr>
          <p:cNvPr id="21" name="Rettangolo 20"/>
          <p:cNvSpPr/>
          <p:nvPr/>
        </p:nvSpPr>
        <p:spPr>
          <a:xfrm>
            <a:off x="3257531" y="6025057"/>
            <a:ext cx="5732542"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t>http://</a:t>
            </a:r>
            <a:r>
              <a:rPr lang="it-IT" sz="800" dirty="0" smtClean="0">
                <a:effectLst>
                  <a:outerShdw blurRad="38100" dist="38100" dir="2700000" algn="tl">
                    <a:srgbClr val="000000">
                      <a:alpha val="43137"/>
                    </a:srgbClr>
                  </a:outerShdw>
                </a:effectLst>
              </a:rPr>
              <a:t>www.borsaitaliana.it/</a:t>
            </a:r>
            <a:r>
              <a:rPr lang="it-IT" sz="800" dirty="0" err="1" smtClean="0">
                <a:effectLst>
                  <a:outerShdw blurRad="38100" dist="38100" dir="2700000" algn="tl">
                    <a:srgbClr val="000000">
                      <a:alpha val="43137"/>
                    </a:srgbClr>
                  </a:outerShdw>
                </a:effectLst>
              </a:rPr>
              <a:t>bitApp</a:t>
            </a:r>
            <a:r>
              <a:rPr lang="it-IT" sz="800" dirty="0" smtClean="0">
                <a:effectLst>
                  <a:outerShdw blurRad="38100" dist="38100" dir="2700000" algn="tl">
                    <a:srgbClr val="000000">
                      <a:alpha val="43137"/>
                    </a:srgbClr>
                  </a:outerShdw>
                </a:effectLst>
              </a:rPr>
              <a:t>/</a:t>
            </a:r>
            <a:r>
              <a:rPr lang="it-IT" sz="800" dirty="0" err="1" smtClean="0">
                <a:effectLst>
                  <a:outerShdw blurRad="38100" dist="38100" dir="2700000" algn="tl">
                    <a:srgbClr val="000000">
                      <a:alpha val="43137"/>
                    </a:srgbClr>
                  </a:outerShdw>
                </a:effectLst>
              </a:rPr>
              <a:t>graph.bit</a:t>
            </a:r>
            <a:r>
              <a:rPr lang="it-IT" sz="800" dirty="0" smtClean="0">
                <a:effectLst>
                  <a:outerShdw blurRad="38100" dist="38100" dir="2700000" algn="tl">
                    <a:srgbClr val="000000">
                      <a:alpha val="43137"/>
                    </a:srgbClr>
                  </a:outerShdw>
                </a:effectLst>
              </a:rPr>
              <a:t>?target=indici&amp;isin=II275&amp;lang=it&amp;indexName=settoriali</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Competitors</a:t>
            </a: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 in Italia </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9"/>
          <p:cNvGrpSpPr/>
          <p:nvPr/>
        </p:nvGrpSpPr>
        <p:grpSpPr>
          <a:xfrm>
            <a:off x="5119695" y="6386553"/>
            <a:ext cx="3863834" cy="409352"/>
            <a:chOff x="5159438" y="6423066"/>
            <a:chExt cx="3863834" cy="409352"/>
          </a:xfrm>
        </p:grpSpPr>
        <p:sp>
          <p:nvSpPr>
            <p:cNvPr id="15"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16" name="Immagine 15"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pSp>
        <p:nvGrpSpPr>
          <p:cNvPr id="26" name="Gruppo 25"/>
          <p:cNvGrpSpPr/>
          <p:nvPr/>
        </p:nvGrpSpPr>
        <p:grpSpPr>
          <a:xfrm>
            <a:off x="117414" y="1895454"/>
            <a:ext cx="8824913" cy="3505244"/>
            <a:chOff x="201673" y="1420790"/>
            <a:chExt cx="8824913" cy="3505244"/>
          </a:xfrm>
        </p:grpSpPr>
        <p:grpSp>
          <p:nvGrpSpPr>
            <p:cNvPr id="28" name="Gruppo 44"/>
            <p:cNvGrpSpPr/>
            <p:nvPr/>
          </p:nvGrpSpPr>
          <p:grpSpPr>
            <a:xfrm>
              <a:off x="201673" y="1420790"/>
              <a:ext cx="8824913" cy="3505244"/>
              <a:chOff x="201673" y="1420790"/>
              <a:chExt cx="8824913" cy="3505244"/>
            </a:xfrm>
          </p:grpSpPr>
          <p:cxnSp>
            <p:nvCxnSpPr>
              <p:cNvPr id="34" name="Connettore 1 33"/>
              <p:cNvCxnSpPr/>
              <p:nvPr/>
            </p:nvCxnSpPr>
            <p:spPr>
              <a:xfrm rot="10800000">
                <a:off x="201673" y="3135308"/>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ttore 1 37"/>
              <p:cNvCxnSpPr/>
              <p:nvPr/>
            </p:nvCxnSpPr>
            <p:spPr>
              <a:xfrm rot="10800000">
                <a:off x="226954" y="3975107"/>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Connettore 1 39"/>
              <p:cNvCxnSpPr/>
              <p:nvPr/>
            </p:nvCxnSpPr>
            <p:spPr>
              <a:xfrm rot="10800000">
                <a:off x="226954" y="4814906"/>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Connettore 1 40"/>
              <p:cNvCxnSpPr/>
              <p:nvPr/>
            </p:nvCxnSpPr>
            <p:spPr>
              <a:xfrm rot="10800000">
                <a:off x="238186" y="2297098"/>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ttore 1 43"/>
              <p:cNvCxnSpPr/>
              <p:nvPr/>
            </p:nvCxnSpPr>
            <p:spPr>
              <a:xfrm rot="5400000" flipH="1" flipV="1">
                <a:off x="555573" y="3173410"/>
                <a:ext cx="3505244" cy="3"/>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nettore 1 44"/>
              <p:cNvCxnSpPr/>
              <p:nvPr/>
            </p:nvCxnSpPr>
            <p:spPr>
              <a:xfrm rot="10800000">
                <a:off x="238186" y="1493812"/>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9" name="Rettangolo 28"/>
            <p:cNvSpPr/>
            <p:nvPr/>
          </p:nvSpPr>
          <p:spPr>
            <a:xfrm>
              <a:off x="2381220" y="2516180"/>
              <a:ext cx="6645366" cy="430887"/>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Sviluppo </a:t>
              </a:r>
              <a:r>
                <a:rPr lang="it-IT" sz="1000" b="1" cap="small" dirty="0" smtClean="0">
                  <a:effectLst>
                    <a:outerShdw blurRad="38100" dist="38100" dir="2700000" algn="tl">
                      <a:srgbClr val="000000">
                        <a:alpha val="43137"/>
                      </a:srgbClr>
                    </a:outerShdw>
                  </a:effectLst>
                </a:rPr>
                <a:t>Software</a:t>
              </a:r>
              <a:r>
                <a:rPr lang="it-IT" sz="1000" cap="small" dirty="0" smtClean="0">
                  <a:effectLst>
                    <a:outerShdw blurRad="38100" dist="38100" dir="2700000" algn="tl">
                      <a:srgbClr val="000000">
                        <a:alpha val="43137"/>
                      </a:srgbClr>
                    </a:outerShdw>
                  </a:effectLst>
                </a:rPr>
                <a:t> per:</a:t>
              </a:r>
            </a:p>
            <a:p>
              <a:pPr marL="180975" lvl="0"/>
              <a:r>
                <a:rPr lang="it-IT" sz="1200" cap="small" dirty="0" smtClean="0">
                  <a:effectLst>
                    <a:outerShdw blurRad="38100" dist="38100" dir="2700000" algn="tl">
                      <a:srgbClr val="000000">
                        <a:alpha val="43137"/>
                      </a:srgbClr>
                    </a:outerShdw>
                  </a:effectLst>
                </a:rPr>
                <a:t>Soluzioni Personalizzate, Fornitura Consulenza, Outsourcing</a:t>
              </a:r>
              <a:endParaRPr lang="it-IT" sz="1200" cap="small" dirty="0">
                <a:effectLst>
                  <a:outerShdw blurRad="38100" dist="38100" dir="2700000" algn="tl">
                    <a:srgbClr val="000000">
                      <a:alpha val="43137"/>
                    </a:srgbClr>
                  </a:outerShdw>
                </a:effectLst>
              </a:endParaRPr>
            </a:p>
          </p:txBody>
        </p:sp>
        <p:sp>
          <p:nvSpPr>
            <p:cNvPr id="31" name="Rettangolo 30"/>
            <p:cNvSpPr/>
            <p:nvPr/>
          </p:nvSpPr>
          <p:spPr>
            <a:xfrm>
              <a:off x="2381220" y="3246440"/>
              <a:ext cx="6645366" cy="615553"/>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Sviluppo </a:t>
              </a:r>
              <a:r>
                <a:rPr lang="it-IT" sz="1000" b="1" cap="small" dirty="0" smtClean="0">
                  <a:effectLst>
                    <a:outerShdw blurRad="38100" dist="38100" dir="2700000" algn="tl">
                      <a:srgbClr val="000000">
                        <a:alpha val="43137"/>
                      </a:srgbClr>
                    </a:outerShdw>
                  </a:effectLst>
                </a:rPr>
                <a:t>Software</a:t>
              </a:r>
              <a:r>
                <a:rPr lang="it-IT" sz="1000" cap="small" dirty="0" smtClean="0">
                  <a:effectLst>
                    <a:outerShdw blurRad="38100" dist="38100" dir="2700000" algn="tl">
                      <a:srgbClr val="000000">
                        <a:alpha val="43137"/>
                      </a:srgbClr>
                    </a:outerShdw>
                  </a:effectLst>
                </a:rPr>
                <a:t> per i settori:</a:t>
              </a:r>
            </a:p>
            <a:p>
              <a:pPr marL="180975" lvl="0"/>
              <a:r>
                <a:rPr lang="it-IT" sz="1200" cap="small" dirty="0" smtClean="0">
                  <a:effectLst>
                    <a:outerShdw blurRad="38100" dist="38100" dir="2700000" algn="tl">
                      <a:srgbClr val="000000">
                        <a:alpha val="43137"/>
                      </a:srgbClr>
                    </a:outerShdw>
                  </a:effectLst>
                </a:rPr>
                <a:t>Business </a:t>
              </a:r>
              <a:r>
                <a:rPr lang="it-IT" sz="800" cap="small" dirty="0" smtClean="0">
                  <a:effectLst>
                    <a:outerShdw blurRad="38100" dist="38100" dir="2700000" algn="tl">
                      <a:srgbClr val="000000">
                        <a:alpha val="43137"/>
                      </a:srgbClr>
                    </a:outerShdw>
                  </a:effectLst>
                </a:rPr>
                <a:t>(specializzata in soluzioni </a:t>
              </a:r>
              <a:r>
                <a:rPr lang="it-IT" sz="800" cap="small" dirty="0" err="1" smtClean="0">
                  <a:effectLst>
                    <a:outerShdw blurRad="38100" dist="38100" dir="2700000" algn="tl">
                      <a:srgbClr val="000000">
                        <a:alpha val="43137"/>
                      </a:srgbClr>
                    </a:outerShdw>
                  </a:effectLst>
                </a:rPr>
                <a:t>Enterprise</a:t>
              </a:r>
              <a:r>
                <a:rPr lang="it-IT" sz="800" cap="small" dirty="0" smtClean="0">
                  <a:effectLst>
                    <a:outerShdw blurRad="38100" dist="38100" dir="2700000" algn="tl">
                      <a:srgbClr val="000000">
                        <a:alpha val="43137"/>
                      </a:srgbClr>
                    </a:outerShdw>
                  </a:effectLst>
                </a:rPr>
                <a:t>)</a:t>
              </a:r>
              <a:r>
                <a:rPr lang="it-IT" sz="1200" cap="small" dirty="0" smtClean="0">
                  <a:effectLst>
                    <a:outerShdw blurRad="38100" dist="38100" dir="2700000" algn="tl">
                      <a:srgbClr val="000000">
                        <a:alpha val="43137"/>
                      </a:srgbClr>
                    </a:outerShdw>
                  </a:effectLst>
                </a:rPr>
                <a:t>, Amministrazione Enti Pubblici, Sanità e Istruzione Business </a:t>
              </a:r>
              <a:r>
                <a:rPr lang="it-IT" sz="1200" cap="small" dirty="0" err="1" smtClean="0">
                  <a:effectLst>
                    <a:outerShdw blurRad="38100" dist="38100" dir="2700000" algn="tl">
                      <a:srgbClr val="000000">
                        <a:alpha val="43137"/>
                      </a:srgbClr>
                    </a:outerShdw>
                  </a:effectLst>
                </a:rPr>
                <a:t>Enterprise</a:t>
              </a:r>
              <a:r>
                <a:rPr lang="it-IT" sz="1200" cap="small" dirty="0" smtClean="0">
                  <a:effectLst>
                    <a:outerShdw blurRad="38100" dist="38100" dir="2700000" algn="tl">
                      <a:srgbClr val="000000">
                        <a:alpha val="43137"/>
                      </a:srgbClr>
                    </a:outerShdw>
                  </a:effectLst>
                </a:rPr>
                <a:t>, Intelligence</a:t>
              </a:r>
              <a:endParaRPr lang="it-IT" sz="1200" cap="small" dirty="0">
                <a:effectLst>
                  <a:outerShdw blurRad="38100" dist="38100" dir="2700000" algn="tl">
                    <a:srgbClr val="000000">
                      <a:alpha val="43137"/>
                    </a:srgbClr>
                  </a:outerShdw>
                </a:effectLst>
              </a:endParaRPr>
            </a:p>
          </p:txBody>
        </p:sp>
        <p:sp>
          <p:nvSpPr>
            <p:cNvPr id="32" name="Rettangolo 31"/>
            <p:cNvSpPr/>
            <p:nvPr/>
          </p:nvSpPr>
          <p:spPr>
            <a:xfrm>
              <a:off x="2344707" y="4086239"/>
              <a:ext cx="6645366" cy="615553"/>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Sviluppo </a:t>
              </a:r>
              <a:r>
                <a:rPr lang="it-IT" sz="1000" b="1" cap="small" dirty="0" smtClean="0">
                  <a:effectLst>
                    <a:outerShdw blurRad="38100" dist="38100" dir="2700000" algn="tl">
                      <a:srgbClr val="000000">
                        <a:alpha val="43137"/>
                      </a:srgbClr>
                    </a:outerShdw>
                  </a:effectLst>
                </a:rPr>
                <a:t>Software</a:t>
              </a:r>
              <a:r>
                <a:rPr lang="it-IT" sz="1000" cap="small" dirty="0" smtClean="0">
                  <a:effectLst>
                    <a:outerShdw blurRad="38100" dist="38100" dir="2700000" algn="tl">
                      <a:srgbClr val="000000">
                        <a:alpha val="43137"/>
                      </a:srgbClr>
                    </a:outerShdw>
                  </a:effectLst>
                </a:rPr>
                <a:t> per i settori:</a:t>
              </a:r>
            </a:p>
            <a:p>
              <a:pPr marL="180975" lvl="0"/>
              <a:r>
                <a:rPr lang="it-IT" sz="1200" cap="small" dirty="0" smtClean="0">
                  <a:effectLst>
                    <a:outerShdw blurRad="38100" dist="38100" dir="2700000" algn="tl">
                      <a:srgbClr val="000000">
                        <a:alpha val="43137"/>
                      </a:srgbClr>
                    </a:outerShdw>
                  </a:effectLst>
                </a:rPr>
                <a:t>Telecomunicazioni &amp; Media, Banking, Finance  &amp; </a:t>
              </a:r>
              <a:r>
                <a:rPr lang="it-IT" sz="1200" cap="small" dirty="0" err="1" smtClean="0">
                  <a:effectLst>
                    <a:outerShdw blurRad="38100" dist="38100" dir="2700000" algn="tl">
                      <a:srgbClr val="000000">
                        <a:alpha val="43137"/>
                      </a:srgbClr>
                    </a:outerShdw>
                  </a:effectLst>
                </a:rPr>
                <a:t>Insurance</a:t>
              </a:r>
              <a:r>
                <a:rPr lang="it-IT" sz="1200" cap="small" dirty="0" smtClean="0">
                  <a:effectLst>
                    <a:outerShdw blurRad="38100" dist="38100" dir="2700000" algn="tl">
                      <a:srgbClr val="000000">
                        <a:alpha val="43137"/>
                      </a:srgbClr>
                    </a:outerShdw>
                  </a:effectLst>
                </a:rPr>
                <a:t>, </a:t>
              </a:r>
              <a:r>
                <a:rPr lang="it-IT" sz="1200" cap="small" dirty="0" err="1" smtClean="0">
                  <a:effectLst>
                    <a:outerShdw blurRad="38100" dist="38100" dir="2700000" algn="tl">
                      <a:srgbClr val="000000">
                        <a:alpha val="43137"/>
                      </a:srgbClr>
                    </a:outerShdw>
                  </a:effectLst>
                </a:rPr>
                <a:t>Manufactoring</a:t>
              </a:r>
              <a:r>
                <a:rPr lang="it-IT" sz="1200" cap="small" dirty="0" smtClean="0">
                  <a:effectLst>
                    <a:outerShdw blurRad="38100" dist="38100" dir="2700000" algn="tl">
                      <a:srgbClr val="000000">
                        <a:alpha val="43137"/>
                      </a:srgbClr>
                    </a:outerShdw>
                  </a:effectLst>
                </a:rPr>
                <a:t>, Settore Pubblico, Energia &amp; Utilities</a:t>
              </a:r>
            </a:p>
          </p:txBody>
        </p:sp>
      </p:grpSp>
      <p:pic>
        <p:nvPicPr>
          <p:cNvPr id="50" name="Picture 5"/>
          <p:cNvPicPr>
            <a:picLocks noChangeAspect="1" noChangeArrowheads="1"/>
          </p:cNvPicPr>
          <p:nvPr/>
        </p:nvPicPr>
        <p:blipFill>
          <a:blip r:embed="rId5"/>
          <a:srcRect l="17627" t="15296" r="71725" b="76185"/>
          <a:stretch>
            <a:fillRect/>
          </a:stretch>
        </p:blipFill>
        <p:spPr bwMode="auto">
          <a:xfrm>
            <a:off x="628596" y="2078019"/>
            <a:ext cx="1241442" cy="620721"/>
          </a:xfrm>
          <a:prstGeom prst="rect">
            <a:avLst/>
          </a:prstGeom>
          <a:noFill/>
          <a:ln w="9525">
            <a:noFill/>
            <a:miter lim="800000"/>
            <a:headEnd/>
            <a:tailEnd/>
          </a:ln>
          <a:effectLst/>
        </p:spPr>
      </p:pic>
      <p:sp>
        <p:nvSpPr>
          <p:cNvPr id="51" name="Rettangolo 50"/>
          <p:cNvSpPr/>
          <p:nvPr/>
        </p:nvSpPr>
        <p:spPr>
          <a:xfrm>
            <a:off x="2381220" y="2114532"/>
            <a:ext cx="6645366" cy="553998"/>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Sviluppo </a:t>
            </a:r>
            <a:r>
              <a:rPr lang="it-IT" sz="1000" b="1" cap="small" dirty="0" smtClean="0">
                <a:effectLst>
                  <a:outerShdw blurRad="38100" dist="38100" dir="2700000" algn="tl">
                    <a:srgbClr val="000000">
                      <a:alpha val="43137"/>
                    </a:srgbClr>
                  </a:outerShdw>
                </a:effectLst>
              </a:rPr>
              <a:t>Software</a:t>
            </a:r>
            <a:r>
              <a:rPr lang="it-IT" sz="1000" cap="small" dirty="0" smtClean="0">
                <a:effectLst>
                  <a:outerShdw blurRad="38100" dist="38100" dir="2700000" algn="tl">
                    <a:srgbClr val="000000">
                      <a:alpha val="43137"/>
                    </a:srgbClr>
                  </a:outerShdw>
                </a:effectLst>
              </a:rPr>
              <a:t> di:</a:t>
            </a:r>
          </a:p>
          <a:p>
            <a:pPr marL="180975" lvl="0"/>
            <a:r>
              <a:rPr lang="it-IT" sz="1200" cap="small" dirty="0" smtClean="0">
                <a:effectLst>
                  <a:outerShdw blurRad="38100" dist="38100" dir="2700000" algn="tl">
                    <a:srgbClr val="000000">
                      <a:alpha val="43137"/>
                    </a:srgbClr>
                  </a:outerShdw>
                </a:effectLst>
              </a:rPr>
              <a:t>Sviluppo attività di ricerca sperimentale per i settori Sanità, Aerospaziale  e Industriale </a:t>
            </a:r>
            <a:r>
              <a:rPr lang="it-IT" sz="800" cap="small" dirty="0" smtClean="0">
                <a:effectLst>
                  <a:outerShdw blurRad="38100" dist="38100" dir="2700000" algn="tl">
                    <a:srgbClr val="000000">
                      <a:alpha val="43137"/>
                    </a:srgbClr>
                  </a:outerShdw>
                </a:effectLst>
              </a:rPr>
              <a:t>(principalmente applicazioni ICT)</a:t>
            </a:r>
            <a:endParaRPr lang="it-IT" sz="800" cap="small"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6" cstate="print"/>
          <a:srcRect/>
          <a:stretch>
            <a:fillRect/>
          </a:stretch>
        </p:blipFill>
        <p:spPr bwMode="auto">
          <a:xfrm>
            <a:off x="592083" y="2881305"/>
            <a:ext cx="1166771" cy="656227"/>
          </a:xfrm>
          <a:prstGeom prst="rect">
            <a:avLst/>
          </a:prstGeom>
          <a:noFill/>
          <a:ln w="9525">
            <a:noFill/>
            <a:miter lim="800000"/>
            <a:headEnd/>
            <a:tailEnd/>
          </a:ln>
          <a:effectLst/>
        </p:spPr>
      </p:pic>
      <p:pic>
        <p:nvPicPr>
          <p:cNvPr id="8" name="Picture 5"/>
          <p:cNvPicPr>
            <a:picLocks noChangeAspect="1" noChangeArrowheads="1"/>
          </p:cNvPicPr>
          <p:nvPr/>
        </p:nvPicPr>
        <p:blipFill>
          <a:blip r:embed="rId7" cstate="print"/>
          <a:srcRect/>
          <a:stretch>
            <a:fillRect/>
          </a:stretch>
        </p:blipFill>
        <p:spPr bwMode="auto">
          <a:xfrm>
            <a:off x="774648" y="3684591"/>
            <a:ext cx="883989" cy="736008"/>
          </a:xfrm>
          <a:prstGeom prst="rect">
            <a:avLst/>
          </a:prstGeom>
          <a:noFill/>
          <a:ln w="9525">
            <a:noFill/>
            <a:miter lim="800000"/>
            <a:headEnd/>
            <a:tailEnd/>
          </a:ln>
          <a:effectLst/>
        </p:spPr>
      </p:pic>
      <p:pic>
        <p:nvPicPr>
          <p:cNvPr id="23" name="Picture 2"/>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19057" y="4451364"/>
            <a:ext cx="1242787" cy="869951"/>
          </a:xfrm>
          <a:prstGeom prst="rect">
            <a:avLst/>
          </a:prstGeom>
          <a:noFill/>
          <a:ln w="9525">
            <a:noFill/>
            <a:miter lim="800000"/>
            <a:headEnd/>
            <a:tailEnd/>
          </a:ln>
          <a:effectLst/>
        </p:spPr>
      </p:pic>
      <p:sp>
        <p:nvSpPr>
          <p:cNvPr id="24" name="Rettangolo 23"/>
          <p:cNvSpPr/>
          <p:nvPr/>
        </p:nvSpPr>
        <p:spPr>
          <a:xfrm>
            <a:off x="5046669" y="5364189"/>
            <a:ext cx="3906891"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Vari siti aziendali consultabili alla fine della presentazione</a:t>
            </a:r>
            <a:endParaRPr lang="it-IT" sz="800" dirty="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Competitors</a:t>
            </a: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 in Italia </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9"/>
          <p:cNvGrpSpPr/>
          <p:nvPr/>
        </p:nvGrpSpPr>
        <p:grpSpPr>
          <a:xfrm>
            <a:off x="5119695" y="6386553"/>
            <a:ext cx="3863834" cy="409352"/>
            <a:chOff x="5159438" y="6423066"/>
            <a:chExt cx="3863834" cy="409352"/>
          </a:xfrm>
        </p:grpSpPr>
        <p:sp>
          <p:nvSpPr>
            <p:cNvPr id="15"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16" name="Immagine 15"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grpSp>
        <p:nvGrpSpPr>
          <p:cNvPr id="28" name="Gruppo 27"/>
          <p:cNvGrpSpPr/>
          <p:nvPr/>
        </p:nvGrpSpPr>
        <p:grpSpPr>
          <a:xfrm>
            <a:off x="128647" y="1895454"/>
            <a:ext cx="8824913" cy="3505244"/>
            <a:chOff x="201673" y="1420790"/>
            <a:chExt cx="8824913" cy="3505244"/>
          </a:xfrm>
        </p:grpSpPr>
        <p:sp>
          <p:nvSpPr>
            <p:cNvPr id="29" name="Rettangolo 28"/>
            <p:cNvSpPr/>
            <p:nvPr/>
          </p:nvSpPr>
          <p:spPr>
            <a:xfrm>
              <a:off x="2381220" y="1712889"/>
              <a:ext cx="6645366" cy="430887"/>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Sviluppo </a:t>
              </a:r>
              <a:r>
                <a:rPr lang="it-IT" sz="1000" b="1" cap="small" dirty="0" smtClean="0">
                  <a:effectLst>
                    <a:outerShdw blurRad="38100" dist="38100" dir="2700000" algn="tl">
                      <a:srgbClr val="000000">
                        <a:alpha val="43137"/>
                      </a:srgbClr>
                    </a:outerShdw>
                  </a:effectLst>
                </a:rPr>
                <a:t>Software</a:t>
              </a:r>
              <a:r>
                <a:rPr lang="it-IT" sz="1000" cap="small" dirty="0" smtClean="0">
                  <a:effectLst>
                    <a:outerShdw blurRad="38100" dist="38100" dir="2700000" algn="tl">
                      <a:srgbClr val="000000">
                        <a:alpha val="43137"/>
                      </a:srgbClr>
                    </a:outerShdw>
                  </a:effectLst>
                </a:rPr>
                <a:t> per i settori:</a:t>
              </a:r>
            </a:p>
            <a:p>
              <a:pPr lvl="0" indent="180975"/>
              <a:r>
                <a:rPr lang="it-IT" sz="1200" cap="small" dirty="0" smtClean="0">
                  <a:effectLst>
                    <a:outerShdw blurRad="38100" dist="38100" dir="2700000" algn="tl">
                      <a:srgbClr val="000000">
                        <a:alpha val="43137"/>
                      </a:srgbClr>
                    </a:outerShdw>
                  </a:effectLst>
                </a:rPr>
                <a:t>Business</a:t>
              </a:r>
              <a:r>
                <a:rPr lang="it-IT" sz="800" cap="small" dirty="0" smtClean="0">
                  <a:effectLst>
                    <a:outerShdw blurRad="38100" dist="38100" dir="2700000" algn="tl">
                      <a:srgbClr val="000000">
                        <a:alpha val="43137"/>
                      </a:srgbClr>
                    </a:outerShdw>
                  </a:effectLst>
                </a:rPr>
                <a:t> (Contabilità, Produzione, Controllo, Management, …)</a:t>
              </a:r>
              <a:r>
                <a:rPr lang="it-IT" sz="1200" cap="small" dirty="0" smtClean="0">
                  <a:effectLst>
                    <a:outerShdw blurRad="38100" dist="38100" dir="2700000" algn="tl">
                      <a:srgbClr val="000000">
                        <a:alpha val="43137"/>
                      </a:srgbClr>
                    </a:outerShdw>
                  </a:effectLst>
                </a:rPr>
                <a:t>,</a:t>
              </a:r>
              <a:r>
                <a:rPr lang="it-IT" sz="1200" cap="small" dirty="0" err="1" smtClean="0">
                  <a:effectLst>
                    <a:outerShdw blurRad="38100" dist="38100" dir="2700000" algn="tl">
                      <a:srgbClr val="000000">
                        <a:alpha val="43137"/>
                      </a:srgbClr>
                    </a:outerShdw>
                  </a:effectLst>
                </a:rPr>
                <a:t>Industry</a:t>
              </a:r>
              <a:r>
                <a:rPr lang="it-IT" sz="1200" cap="small" dirty="0" smtClean="0">
                  <a:effectLst>
                    <a:outerShdw blurRad="38100" dist="38100" dir="2700000" algn="tl">
                      <a:srgbClr val="000000">
                        <a:alpha val="43137"/>
                      </a:srgbClr>
                    </a:outerShdw>
                  </a:effectLst>
                </a:rPr>
                <a:t> ed Outsourcing</a:t>
              </a:r>
              <a:endParaRPr lang="it-IT" sz="1200" cap="small" dirty="0">
                <a:effectLst>
                  <a:outerShdw blurRad="38100" dist="38100" dir="2700000" algn="tl">
                    <a:srgbClr val="000000">
                      <a:alpha val="43137"/>
                    </a:srgbClr>
                  </a:outerShdw>
                </a:effectLst>
              </a:endParaRPr>
            </a:p>
          </p:txBody>
        </p:sp>
        <p:grpSp>
          <p:nvGrpSpPr>
            <p:cNvPr id="31" name="Gruppo 44"/>
            <p:cNvGrpSpPr/>
            <p:nvPr/>
          </p:nvGrpSpPr>
          <p:grpSpPr>
            <a:xfrm>
              <a:off x="201673" y="1420790"/>
              <a:ext cx="8824913" cy="3505244"/>
              <a:chOff x="201673" y="1420790"/>
              <a:chExt cx="8824913" cy="3505244"/>
            </a:xfrm>
          </p:grpSpPr>
          <p:pic>
            <p:nvPicPr>
              <p:cNvPr id="37" name="Picture 2"/>
              <p:cNvPicPr>
                <a:picLocks noChangeAspect="1" noChangeArrowheads="1"/>
              </p:cNvPicPr>
              <p:nvPr/>
            </p:nvPicPr>
            <p:blipFill>
              <a:blip r:embed="rId4"/>
              <a:srcRect/>
              <a:stretch>
                <a:fillRect/>
              </a:stretch>
            </p:blipFill>
            <p:spPr bwMode="auto">
              <a:xfrm>
                <a:off x="336492" y="2443149"/>
                <a:ext cx="1822507" cy="598698"/>
              </a:xfrm>
              <a:prstGeom prst="rect">
                <a:avLst/>
              </a:prstGeom>
              <a:noFill/>
              <a:ln w="9525">
                <a:noFill/>
                <a:miter lim="800000"/>
                <a:headEnd/>
                <a:tailEnd/>
              </a:ln>
              <a:effectLst/>
            </p:spPr>
          </p:pic>
          <p:cxnSp>
            <p:nvCxnSpPr>
              <p:cNvPr id="38" name="Connettore 1 37"/>
              <p:cNvCxnSpPr/>
              <p:nvPr/>
            </p:nvCxnSpPr>
            <p:spPr>
              <a:xfrm rot="10800000">
                <a:off x="201673" y="3135308"/>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39" name="Picture 3"/>
              <p:cNvPicPr>
                <a:picLocks noChangeAspect="1" noChangeArrowheads="1"/>
              </p:cNvPicPr>
              <p:nvPr/>
            </p:nvPicPr>
            <p:blipFill>
              <a:blip r:embed="rId5" cstate="print"/>
              <a:srcRect/>
              <a:stretch>
                <a:fillRect/>
              </a:stretch>
            </p:blipFill>
            <p:spPr bwMode="auto">
              <a:xfrm>
                <a:off x="628596" y="3244847"/>
                <a:ext cx="1204929" cy="597684"/>
              </a:xfrm>
              <a:prstGeom prst="rect">
                <a:avLst/>
              </a:prstGeom>
              <a:noFill/>
              <a:ln w="9525">
                <a:noFill/>
                <a:miter lim="800000"/>
                <a:headEnd/>
                <a:tailEnd/>
              </a:ln>
              <a:effectLst/>
            </p:spPr>
          </p:pic>
          <p:cxnSp>
            <p:nvCxnSpPr>
              <p:cNvPr id="40" name="Connettore 1 39"/>
              <p:cNvCxnSpPr/>
              <p:nvPr/>
            </p:nvCxnSpPr>
            <p:spPr>
              <a:xfrm rot="10800000">
                <a:off x="201673" y="3975107"/>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 name="Picture 4"/>
              <p:cNvPicPr>
                <a:picLocks noChangeAspect="1" noChangeArrowheads="1"/>
              </p:cNvPicPr>
              <p:nvPr/>
            </p:nvPicPr>
            <p:blipFill>
              <a:blip r:embed="rId6"/>
              <a:srcRect l="41215" t="51704" r="42546" b="33814"/>
              <a:stretch>
                <a:fillRect/>
              </a:stretch>
            </p:blipFill>
            <p:spPr bwMode="auto">
              <a:xfrm>
                <a:off x="555570" y="4061900"/>
                <a:ext cx="1154455" cy="643467"/>
              </a:xfrm>
              <a:prstGeom prst="rect">
                <a:avLst/>
              </a:prstGeom>
              <a:noFill/>
              <a:ln w="9525">
                <a:noFill/>
                <a:miter lim="800000"/>
                <a:headEnd/>
                <a:tailEnd/>
              </a:ln>
              <a:effectLst/>
            </p:spPr>
          </p:pic>
          <p:cxnSp>
            <p:nvCxnSpPr>
              <p:cNvPr id="43" name="Connettore 1 42"/>
              <p:cNvCxnSpPr/>
              <p:nvPr/>
            </p:nvCxnSpPr>
            <p:spPr>
              <a:xfrm rot="10800000">
                <a:off x="226954" y="4814906"/>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ttore 1 43"/>
              <p:cNvCxnSpPr/>
              <p:nvPr/>
            </p:nvCxnSpPr>
            <p:spPr>
              <a:xfrm rot="10800000">
                <a:off x="238186" y="2297098"/>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6"/>
              <p:cNvPicPr>
                <a:picLocks noChangeAspect="1" noChangeArrowheads="1"/>
              </p:cNvPicPr>
              <p:nvPr/>
            </p:nvPicPr>
            <p:blipFill>
              <a:blip r:embed="rId7" cstate="print"/>
              <a:srcRect t="37222" b="37222"/>
              <a:stretch>
                <a:fillRect/>
              </a:stretch>
            </p:blipFill>
            <p:spPr bwMode="auto">
              <a:xfrm>
                <a:off x="541341" y="1749402"/>
                <a:ext cx="1474749" cy="301508"/>
              </a:xfrm>
              <a:prstGeom prst="rect">
                <a:avLst/>
              </a:prstGeom>
              <a:noFill/>
              <a:ln w="9525">
                <a:noFill/>
                <a:miter lim="800000"/>
                <a:headEnd/>
                <a:tailEnd/>
              </a:ln>
              <a:effectLst/>
            </p:spPr>
          </p:pic>
          <p:cxnSp>
            <p:nvCxnSpPr>
              <p:cNvPr id="52" name="Connettore 1 51"/>
              <p:cNvCxnSpPr/>
              <p:nvPr/>
            </p:nvCxnSpPr>
            <p:spPr>
              <a:xfrm rot="5400000" flipH="1" flipV="1">
                <a:off x="555573" y="3173410"/>
                <a:ext cx="3505244" cy="3"/>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Connettore 1 52"/>
              <p:cNvCxnSpPr/>
              <p:nvPr/>
            </p:nvCxnSpPr>
            <p:spPr>
              <a:xfrm rot="10800000">
                <a:off x="238186" y="1493812"/>
                <a:ext cx="878840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 name="Rettangolo 31"/>
            <p:cNvSpPr/>
            <p:nvPr/>
          </p:nvSpPr>
          <p:spPr>
            <a:xfrm>
              <a:off x="2381220" y="2381026"/>
              <a:ext cx="6645366" cy="615553"/>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Sviluppo </a:t>
              </a:r>
              <a:r>
                <a:rPr lang="it-IT" sz="1000" b="1" cap="small" dirty="0" smtClean="0">
                  <a:effectLst>
                    <a:outerShdw blurRad="38100" dist="38100" dir="2700000" algn="tl">
                      <a:srgbClr val="000000">
                        <a:alpha val="43137"/>
                      </a:srgbClr>
                    </a:outerShdw>
                  </a:effectLst>
                </a:rPr>
                <a:t>Software</a:t>
              </a:r>
              <a:r>
                <a:rPr lang="it-IT" sz="1000" cap="small" dirty="0" smtClean="0">
                  <a:effectLst>
                    <a:outerShdw blurRad="38100" dist="38100" dir="2700000" algn="tl">
                      <a:srgbClr val="000000">
                        <a:alpha val="43137"/>
                      </a:srgbClr>
                    </a:outerShdw>
                  </a:effectLst>
                </a:rPr>
                <a:t> per i settori:</a:t>
              </a:r>
            </a:p>
            <a:p>
              <a:pPr marL="180975" lvl="0"/>
              <a:r>
                <a:rPr lang="it-IT" sz="1200" cap="small" dirty="0" smtClean="0">
                  <a:effectLst>
                    <a:outerShdw blurRad="38100" dist="38100" dir="2700000" algn="tl">
                      <a:srgbClr val="000000">
                        <a:alpha val="43137"/>
                      </a:srgbClr>
                    </a:outerShdw>
                  </a:effectLst>
                </a:rPr>
                <a:t>Banche, Assicurazioni </a:t>
              </a:r>
              <a:r>
                <a:rPr lang="it-IT" sz="800" cap="small" dirty="0" smtClean="0">
                  <a:effectLst>
                    <a:outerShdw blurRad="38100" dist="38100" dir="2700000" algn="tl">
                      <a:srgbClr val="000000">
                        <a:alpha val="43137"/>
                      </a:srgbClr>
                    </a:outerShdw>
                  </a:effectLst>
                </a:rPr>
                <a:t>(Riscossione dei tributi, gestione della tesoreria degli enti pubblici, monitoraggio crediti e </a:t>
              </a:r>
              <a:r>
                <a:rPr lang="it-IT" sz="800" cap="small" dirty="0" err="1" smtClean="0">
                  <a:effectLst>
                    <a:outerShdw blurRad="38100" dist="38100" dir="2700000" algn="tl">
                      <a:srgbClr val="000000">
                        <a:alpha val="43137"/>
                      </a:srgbClr>
                    </a:outerShdw>
                  </a:effectLst>
                </a:rPr>
                <a:t>bolletazione</a:t>
              </a:r>
              <a:r>
                <a:rPr lang="it-IT" sz="800" cap="small" dirty="0" smtClean="0">
                  <a:effectLst>
                    <a:outerShdw blurRad="38100" dist="38100" dir="2700000" algn="tl">
                      <a:srgbClr val="000000">
                        <a:alpha val="43137"/>
                      </a:srgbClr>
                    </a:outerShdw>
                  </a:effectLst>
                </a:rPr>
                <a:t> canoni)</a:t>
              </a:r>
              <a:r>
                <a:rPr lang="it-IT" sz="1200" cap="small" dirty="0" smtClean="0">
                  <a:effectLst>
                    <a:outerShdw blurRad="38100" dist="38100" dir="2700000" algn="tl">
                      <a:srgbClr val="000000">
                        <a:alpha val="43137"/>
                      </a:srgbClr>
                    </a:outerShdw>
                  </a:effectLst>
                </a:rPr>
                <a:t>, Fiduciarie e Fondazioni, Business </a:t>
              </a:r>
              <a:r>
                <a:rPr lang="it-IT" sz="800" cap="small" dirty="0" smtClean="0">
                  <a:effectLst>
                    <a:outerShdw blurRad="38100" dist="38100" dir="2700000" algn="tl">
                      <a:srgbClr val="000000">
                        <a:alpha val="43137"/>
                      </a:srgbClr>
                    </a:outerShdw>
                  </a:effectLst>
                </a:rPr>
                <a:t>(Contabilità, Produzione, Controllo, Management, …)</a:t>
              </a:r>
              <a:r>
                <a:rPr lang="it-IT" sz="1200" cap="small" dirty="0" smtClean="0">
                  <a:effectLst>
                    <a:outerShdw blurRad="38100" dist="38100" dir="2700000" algn="tl">
                      <a:srgbClr val="000000">
                        <a:alpha val="43137"/>
                      </a:srgbClr>
                    </a:outerShdw>
                  </a:effectLst>
                </a:rPr>
                <a:t>, Outsourcing</a:t>
              </a:r>
              <a:endParaRPr lang="it-IT" sz="1200" cap="small" dirty="0">
                <a:effectLst>
                  <a:outerShdw blurRad="38100" dist="38100" dir="2700000" algn="tl">
                    <a:srgbClr val="000000">
                      <a:alpha val="43137"/>
                    </a:srgbClr>
                  </a:outerShdw>
                </a:effectLst>
              </a:endParaRPr>
            </a:p>
          </p:txBody>
        </p:sp>
        <p:sp>
          <p:nvSpPr>
            <p:cNvPr id="33" name="Rettangolo 32"/>
            <p:cNvSpPr/>
            <p:nvPr/>
          </p:nvSpPr>
          <p:spPr>
            <a:xfrm>
              <a:off x="2381220" y="3319461"/>
              <a:ext cx="6645366" cy="430887"/>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Sviluppo </a:t>
              </a:r>
              <a:r>
                <a:rPr lang="it-IT" sz="1000" b="1" cap="small" dirty="0" smtClean="0">
                  <a:effectLst>
                    <a:outerShdw blurRad="38100" dist="38100" dir="2700000" algn="tl">
                      <a:srgbClr val="000000">
                        <a:alpha val="43137"/>
                      </a:srgbClr>
                    </a:outerShdw>
                  </a:effectLst>
                </a:rPr>
                <a:t>Software</a:t>
              </a:r>
              <a:r>
                <a:rPr lang="it-IT" sz="1000" cap="small" dirty="0" smtClean="0">
                  <a:effectLst>
                    <a:outerShdw blurRad="38100" dist="38100" dir="2700000" algn="tl">
                      <a:srgbClr val="000000">
                        <a:alpha val="43137"/>
                      </a:srgbClr>
                    </a:outerShdw>
                  </a:effectLst>
                </a:rPr>
                <a:t> per il settore:</a:t>
              </a:r>
            </a:p>
            <a:p>
              <a:pPr marL="180975" lvl="0"/>
              <a:r>
                <a:rPr lang="it-IT" sz="1200" cap="small" dirty="0" smtClean="0">
                  <a:effectLst>
                    <a:outerShdw blurRad="38100" dist="38100" dir="2700000" algn="tl">
                      <a:srgbClr val="000000">
                        <a:alpha val="43137"/>
                      </a:srgbClr>
                    </a:outerShdw>
                  </a:effectLst>
                </a:rPr>
                <a:t>Business </a:t>
              </a:r>
              <a:r>
                <a:rPr lang="it-IT" sz="800" cap="small" dirty="0" smtClean="0">
                  <a:effectLst>
                    <a:outerShdw blurRad="38100" dist="38100" dir="2700000" algn="tl">
                      <a:srgbClr val="000000">
                        <a:alpha val="43137"/>
                      </a:srgbClr>
                    </a:outerShdw>
                  </a:effectLst>
                </a:rPr>
                <a:t>(specializzata in soluzioni </a:t>
              </a:r>
              <a:r>
                <a:rPr lang="it-IT" sz="800" cap="small" dirty="0" err="1" smtClean="0">
                  <a:effectLst>
                    <a:outerShdw blurRad="38100" dist="38100" dir="2700000" algn="tl">
                      <a:srgbClr val="000000">
                        <a:alpha val="43137"/>
                      </a:srgbClr>
                    </a:outerShdw>
                  </a:effectLst>
                </a:rPr>
                <a:t>Enterprise</a:t>
              </a:r>
              <a:r>
                <a:rPr lang="it-IT" sz="800" cap="small" dirty="0" smtClean="0">
                  <a:effectLst>
                    <a:outerShdw blurRad="38100" dist="38100" dir="2700000" algn="tl">
                      <a:srgbClr val="000000">
                        <a:alpha val="43137"/>
                      </a:srgbClr>
                    </a:outerShdw>
                  </a:effectLst>
                </a:rPr>
                <a:t>)</a:t>
              </a:r>
              <a:endParaRPr lang="it-IT" sz="800" cap="small" dirty="0">
                <a:effectLst>
                  <a:outerShdw blurRad="38100" dist="38100" dir="2700000" algn="tl">
                    <a:srgbClr val="000000">
                      <a:alpha val="43137"/>
                    </a:srgbClr>
                  </a:outerShdw>
                </a:effectLst>
              </a:endParaRPr>
            </a:p>
          </p:txBody>
        </p:sp>
        <p:sp>
          <p:nvSpPr>
            <p:cNvPr id="34" name="Rettangolo 33"/>
            <p:cNvSpPr/>
            <p:nvPr/>
          </p:nvSpPr>
          <p:spPr>
            <a:xfrm>
              <a:off x="2344707" y="4013208"/>
              <a:ext cx="6645366" cy="800219"/>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Sviluppo </a:t>
              </a:r>
              <a:r>
                <a:rPr lang="it-IT" sz="1000" b="1" cap="small" dirty="0" smtClean="0">
                  <a:effectLst>
                    <a:outerShdw blurRad="38100" dist="38100" dir="2700000" algn="tl">
                      <a:srgbClr val="000000">
                        <a:alpha val="43137"/>
                      </a:srgbClr>
                    </a:outerShdw>
                  </a:effectLst>
                </a:rPr>
                <a:t>Software</a:t>
              </a:r>
              <a:r>
                <a:rPr lang="it-IT" sz="1000" cap="small" dirty="0" smtClean="0">
                  <a:effectLst>
                    <a:outerShdw blurRad="38100" dist="38100" dir="2700000" algn="tl">
                      <a:srgbClr val="000000">
                        <a:alpha val="43137"/>
                      </a:srgbClr>
                    </a:outerShdw>
                  </a:effectLst>
                </a:rPr>
                <a:t> per i settori:</a:t>
              </a:r>
            </a:p>
            <a:p>
              <a:pPr marL="180975" lvl="0"/>
              <a:r>
                <a:rPr lang="it-IT" sz="1200" cap="small" dirty="0" smtClean="0">
                  <a:effectLst>
                    <a:outerShdw blurRad="38100" dist="38100" dir="2700000" algn="tl">
                      <a:srgbClr val="000000">
                        <a:alpha val="43137"/>
                      </a:srgbClr>
                    </a:outerShdw>
                  </a:effectLst>
                </a:rPr>
                <a:t>Sanità</a:t>
              </a:r>
            </a:p>
            <a:p>
              <a:pPr marL="180975" lvl="0"/>
              <a:r>
                <a:rPr lang="it-IT" sz="1200" cap="small" dirty="0" smtClean="0">
                  <a:effectLst>
                    <a:outerShdw blurRad="38100" dist="38100" dir="2700000" algn="tl">
                      <a:srgbClr val="000000">
                        <a:alpha val="43137"/>
                      </a:srgbClr>
                    </a:outerShdw>
                  </a:effectLst>
                </a:rPr>
                <a:t>Amministrazione Enti Pubblici</a:t>
              </a:r>
            </a:p>
            <a:p>
              <a:pPr marL="180975" lvl="0"/>
              <a:r>
                <a:rPr lang="it-IT" sz="1200" cap="small" dirty="0" smtClean="0">
                  <a:effectLst>
                    <a:outerShdw blurRad="38100" dist="38100" dir="2700000" algn="tl">
                      <a:srgbClr val="000000">
                        <a:alpha val="43137"/>
                      </a:srgbClr>
                    </a:outerShdw>
                  </a:effectLst>
                </a:rPr>
                <a:t>Banche, Assicurazioni, Gestione Business e Finance generale</a:t>
              </a:r>
              <a:endParaRPr lang="it-IT" sz="1200" cap="small" dirty="0">
                <a:effectLst>
                  <a:outerShdw blurRad="38100" dist="38100" dir="2700000" algn="tl">
                    <a:srgbClr val="000000">
                      <a:alpha val="43137"/>
                    </a:srgbClr>
                  </a:outerShdw>
                </a:effectLst>
              </a:endParaRPr>
            </a:p>
          </p:txBody>
        </p:sp>
      </p:grpSp>
      <p:sp>
        <p:nvSpPr>
          <p:cNvPr id="23" name="Rettangolo 22"/>
          <p:cNvSpPr/>
          <p:nvPr/>
        </p:nvSpPr>
        <p:spPr>
          <a:xfrm>
            <a:off x="5046669" y="5364189"/>
            <a:ext cx="3906891"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Vari siti aziendali consultabili alla fine della presentazione</a:t>
            </a:r>
            <a:endParaRPr lang="it-IT" sz="800" dirty="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a:t>
            </a: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Competitors</a:t>
            </a: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 </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9"/>
          <p:cNvGrpSpPr/>
          <p:nvPr/>
        </p:nvGrpSpPr>
        <p:grpSpPr>
          <a:xfrm>
            <a:off x="5119695" y="6386553"/>
            <a:ext cx="3863834" cy="409352"/>
            <a:chOff x="5159438" y="6423066"/>
            <a:chExt cx="3863834" cy="409352"/>
          </a:xfrm>
        </p:grpSpPr>
        <p:sp>
          <p:nvSpPr>
            <p:cNvPr id="15"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16" name="Immagine 15"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pSp>
        <p:nvGrpSpPr>
          <p:cNvPr id="64" name="Gruppo 63"/>
          <p:cNvGrpSpPr/>
          <p:nvPr/>
        </p:nvGrpSpPr>
        <p:grpSpPr>
          <a:xfrm>
            <a:off x="1760499" y="5218137"/>
            <a:ext cx="5375286" cy="762000"/>
            <a:chOff x="0" y="1420785"/>
            <a:chExt cx="5375286" cy="762000"/>
          </a:xfrm>
        </p:grpSpPr>
        <p:sp>
          <p:nvSpPr>
            <p:cNvPr id="62" name="CasellaDiTesto 61"/>
            <p:cNvSpPr txBox="1"/>
            <p:nvPr/>
          </p:nvSpPr>
          <p:spPr>
            <a:xfrm>
              <a:off x="592083" y="1676376"/>
              <a:ext cx="4783203" cy="461665"/>
            </a:xfrm>
            <a:prstGeom prst="rect">
              <a:avLst/>
            </a:prstGeom>
            <a:noFill/>
          </p:spPr>
          <p:txBody>
            <a:bodyPr wrap="square" rtlCol="0">
              <a:spAutoFit/>
            </a:bodyPr>
            <a:lstStyle/>
            <a:p>
              <a:pPr algn="just"/>
              <a:r>
                <a:rPr lang="it-IT" sz="1200" cap="small" dirty="0" smtClean="0">
                  <a:solidFill>
                    <a:srgbClr val="001F3E"/>
                  </a:solidFill>
                  <a:effectLst>
                    <a:outerShdw blurRad="38100" dist="38100" dir="2700000" algn="tl">
                      <a:srgbClr val="000000">
                        <a:alpha val="43137"/>
                      </a:srgbClr>
                    </a:outerShdw>
                  </a:effectLst>
                </a:rPr>
                <a:t>per l’anno 2009 CAD IT intende entrare nel settore dei software assicurativi (</a:t>
              </a:r>
              <a:r>
                <a:rPr lang="it-IT" sz="1200" b="1" cap="small" dirty="0" smtClean="0">
                  <a:solidFill>
                    <a:srgbClr val="001F3E"/>
                  </a:solidFill>
                  <a:effectLst>
                    <a:outerShdw blurRad="38100" dist="38100" dir="2700000" algn="tl">
                      <a:srgbClr val="000000">
                        <a:alpha val="43137"/>
                      </a:srgbClr>
                    </a:outerShdw>
                  </a:effectLst>
                </a:rPr>
                <a:t>potenziale</a:t>
              </a:r>
              <a:r>
                <a:rPr lang="it-IT" sz="1200" cap="small" dirty="0" smtClean="0">
                  <a:solidFill>
                    <a:srgbClr val="001F3E"/>
                  </a:solidFill>
                  <a:effectLst>
                    <a:outerShdw blurRad="38100" dist="38100" dir="2700000" algn="tl">
                      <a:srgbClr val="000000">
                        <a:alpha val="43137"/>
                      </a:srgbClr>
                    </a:outerShdw>
                  </a:effectLst>
                </a:rPr>
                <a:t> </a:t>
              </a:r>
              <a:r>
                <a:rPr lang="it-IT" sz="1200" b="1" cap="small" dirty="0" smtClean="0">
                  <a:solidFill>
                    <a:srgbClr val="001F3E"/>
                  </a:solidFill>
                  <a:effectLst>
                    <a:outerShdw blurRad="38100" dist="38100" dir="2700000" algn="tl">
                      <a:srgbClr val="000000">
                        <a:alpha val="43137"/>
                      </a:srgbClr>
                    </a:outerShdw>
                  </a:effectLst>
                </a:rPr>
                <a:t>entrante</a:t>
              </a:r>
              <a:r>
                <a:rPr lang="it-IT" sz="1200" cap="small" dirty="0" smtClean="0">
                  <a:solidFill>
                    <a:srgbClr val="001F3E"/>
                  </a:solidFill>
                  <a:effectLst>
                    <a:outerShdw blurRad="38100" dist="38100" dir="2700000" algn="tl">
                      <a:srgbClr val="000000">
                        <a:alpha val="43137"/>
                      </a:srgbClr>
                    </a:outerShdw>
                  </a:effectLst>
                </a:rPr>
                <a:t>)</a:t>
              </a:r>
              <a:endParaRPr lang="it-IT" sz="1200" cap="small" dirty="0" smtClean="0">
                <a:effectLst>
                  <a:outerShdw blurRad="38100" dist="38100" dir="2700000" algn="tl">
                    <a:srgbClr val="000000">
                      <a:alpha val="43137"/>
                    </a:srgbClr>
                  </a:outerShdw>
                </a:effectLst>
              </a:endParaRPr>
            </a:p>
          </p:txBody>
        </p:sp>
        <p:pic>
          <p:nvPicPr>
            <p:cNvPr id="63"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1420785"/>
              <a:ext cx="571500" cy="762000"/>
            </a:xfrm>
            <a:prstGeom prst="rect">
              <a:avLst/>
            </a:prstGeom>
            <a:noFill/>
            <a:ln w="9525">
              <a:noFill/>
              <a:miter lim="800000"/>
              <a:headEnd/>
              <a:tailEnd/>
            </a:ln>
            <a:effectLst/>
          </p:spPr>
        </p:pic>
      </p:grpSp>
      <p:pic>
        <p:nvPicPr>
          <p:cNvPr id="83" name="Picture 2"/>
          <p:cNvPicPr>
            <a:picLocks noChangeAspect="1" noChangeArrowheads="1"/>
          </p:cNvPicPr>
          <p:nvPr/>
        </p:nvPicPr>
        <p:blipFill>
          <a:blip r:embed="rId6"/>
          <a:srcRect l="21681" t="18909" r="29469" b="22182"/>
          <a:stretch>
            <a:fillRect/>
          </a:stretch>
        </p:blipFill>
        <p:spPr bwMode="auto">
          <a:xfrm>
            <a:off x="365760" y="236220"/>
            <a:ext cx="525780" cy="617220"/>
          </a:xfrm>
          <a:prstGeom prst="rect">
            <a:avLst/>
          </a:prstGeom>
          <a:noFill/>
          <a:ln w="9525">
            <a:noFill/>
            <a:miter lim="800000"/>
            <a:headEnd/>
            <a:tailEnd/>
          </a:ln>
          <a:effectLst/>
        </p:spPr>
      </p:pic>
      <p:grpSp>
        <p:nvGrpSpPr>
          <p:cNvPr id="94" name="Gruppo 93"/>
          <p:cNvGrpSpPr/>
          <p:nvPr/>
        </p:nvGrpSpPr>
        <p:grpSpPr>
          <a:xfrm>
            <a:off x="993726" y="1530324"/>
            <a:ext cx="6864444" cy="3833868"/>
            <a:chOff x="117415" y="1384272"/>
            <a:chExt cx="6864444" cy="3833868"/>
          </a:xfrm>
        </p:grpSpPr>
        <p:sp>
          <p:nvSpPr>
            <p:cNvPr id="67" name="CasellaDiTesto 66"/>
            <p:cNvSpPr txBox="1"/>
            <p:nvPr/>
          </p:nvSpPr>
          <p:spPr>
            <a:xfrm>
              <a:off x="2271681" y="1530324"/>
              <a:ext cx="4564125" cy="276999"/>
            </a:xfrm>
            <a:prstGeom prst="rect">
              <a:avLst/>
            </a:prstGeom>
            <a:noFill/>
          </p:spPr>
          <p:txBody>
            <a:bodyPr wrap="square" rtlCol="0">
              <a:spAutoFit/>
            </a:bodyPr>
            <a:lstStyle/>
            <a:p>
              <a:pPr algn="ctr"/>
              <a:r>
                <a:rPr lang="it-IT" sz="1200" cap="small" dirty="0" smtClean="0">
                  <a:solidFill>
                    <a:srgbClr val="001F3E"/>
                  </a:solidFill>
                  <a:effectLst>
                    <a:outerShdw blurRad="38100" dist="38100" dir="2700000" algn="tl">
                      <a:srgbClr val="000000">
                        <a:alpha val="43137"/>
                      </a:srgbClr>
                    </a:outerShdw>
                  </a:effectLst>
                </a:rPr>
                <a:t>In riferimento all’ultima </a:t>
              </a:r>
              <a:r>
                <a:rPr lang="it-IT" sz="1200" b="1" cap="small" dirty="0" smtClean="0">
                  <a:solidFill>
                    <a:srgbClr val="001F3E"/>
                  </a:solidFill>
                  <a:effectLst>
                    <a:outerShdw blurRad="38100" dist="38100" dir="2700000" algn="tl">
                      <a:srgbClr val="000000">
                        <a:alpha val="43137"/>
                      </a:srgbClr>
                    </a:outerShdw>
                  </a:effectLst>
                </a:rPr>
                <a:t>giornata</a:t>
              </a:r>
              <a:r>
                <a:rPr lang="it-IT" sz="1200" cap="small" dirty="0" smtClean="0">
                  <a:solidFill>
                    <a:srgbClr val="001F3E"/>
                  </a:solidFill>
                  <a:effectLst>
                    <a:outerShdw blurRad="38100" dist="38100" dir="2700000" algn="tl">
                      <a:srgbClr val="000000">
                        <a:alpha val="43137"/>
                      </a:srgbClr>
                    </a:outerShdw>
                  </a:effectLst>
                </a:rPr>
                <a:t> </a:t>
              </a:r>
              <a:r>
                <a:rPr lang="it-IT" sz="1200" b="1" cap="small" dirty="0" smtClean="0">
                  <a:solidFill>
                    <a:srgbClr val="001F3E"/>
                  </a:solidFill>
                  <a:effectLst>
                    <a:outerShdw blurRad="38100" dist="38100" dir="2700000" algn="tl">
                      <a:srgbClr val="000000">
                        <a:alpha val="43137"/>
                      </a:srgbClr>
                    </a:outerShdw>
                  </a:effectLst>
                </a:rPr>
                <a:t>borsistica</a:t>
              </a:r>
              <a:r>
                <a:rPr lang="it-IT" sz="1200" cap="small" dirty="0" smtClean="0">
                  <a:solidFill>
                    <a:srgbClr val="001F3E"/>
                  </a:solidFill>
                  <a:effectLst>
                    <a:outerShdw blurRad="38100" dist="38100" dir="2700000" algn="tl">
                      <a:srgbClr val="000000">
                        <a:alpha val="43137"/>
                      </a:srgbClr>
                    </a:outerShdw>
                  </a:effectLst>
                </a:rPr>
                <a:t> del 31 Ottobre 2008</a:t>
              </a:r>
              <a:endParaRPr lang="it-IT" sz="1200" cap="small" dirty="0" smtClean="0">
                <a:effectLst>
                  <a:outerShdw blurRad="38100" dist="38100" dir="2700000" algn="tl">
                    <a:srgbClr val="000000">
                      <a:alpha val="43137"/>
                    </a:srgbClr>
                  </a:outerShdw>
                </a:effectLst>
              </a:endParaRPr>
            </a:p>
          </p:txBody>
        </p:sp>
        <p:grpSp>
          <p:nvGrpSpPr>
            <p:cNvPr id="89" name="Gruppo 88"/>
            <p:cNvGrpSpPr/>
            <p:nvPr/>
          </p:nvGrpSpPr>
          <p:grpSpPr>
            <a:xfrm>
              <a:off x="263466" y="2715377"/>
              <a:ext cx="6389775" cy="679711"/>
              <a:chOff x="263466" y="2715377"/>
              <a:chExt cx="6389775" cy="679711"/>
            </a:xfrm>
          </p:grpSpPr>
          <p:sp>
            <p:nvSpPr>
              <p:cNvPr id="51" name="Rettangolo 50"/>
              <p:cNvSpPr/>
              <p:nvPr/>
            </p:nvSpPr>
            <p:spPr>
              <a:xfrm>
                <a:off x="2527272" y="2821282"/>
                <a:ext cx="1643085" cy="461665"/>
              </a:xfrm>
              <a:prstGeom prst="rect">
                <a:avLst/>
              </a:prstGeom>
            </p:spPr>
            <p:txBody>
              <a:bodyPr wrap="square">
                <a:spAutoFit/>
              </a:bodyPr>
              <a:lstStyle/>
              <a:p>
                <a:pPr lvl="0"/>
                <a:r>
                  <a:rPr lang="it-IT" sz="1200" b="1" cap="small" dirty="0" smtClean="0">
                    <a:effectLst>
                      <a:outerShdw blurRad="38100" dist="38100" dir="2700000" algn="tl">
                        <a:srgbClr val="000000">
                          <a:alpha val="43137"/>
                        </a:srgbClr>
                      </a:outerShdw>
                    </a:effectLst>
                  </a:rPr>
                  <a:t>Titolo</a:t>
                </a:r>
                <a:r>
                  <a:rPr lang="it-IT" sz="1200" cap="small" dirty="0" smtClean="0">
                    <a:effectLst>
                      <a:outerShdw blurRad="38100" dist="38100" dir="2700000" algn="tl">
                        <a:srgbClr val="000000">
                          <a:alpha val="43137"/>
                        </a:srgbClr>
                      </a:outerShdw>
                    </a:effectLst>
                  </a:rPr>
                  <a:t>:	+3,1%</a:t>
                </a:r>
              </a:p>
              <a:p>
                <a:pPr lvl="0"/>
                <a:r>
                  <a:rPr lang="it-IT" sz="1200" b="1" cap="small" dirty="0" smtClean="0">
                    <a:effectLst>
                      <a:outerShdw blurRad="38100" dist="38100" dir="2700000" algn="tl">
                        <a:srgbClr val="000000">
                          <a:alpha val="43137"/>
                        </a:srgbClr>
                      </a:outerShdw>
                    </a:effectLst>
                  </a:rPr>
                  <a:t>Performance</a:t>
                </a:r>
                <a:r>
                  <a:rPr lang="it-IT" sz="1200" cap="small" dirty="0" smtClean="0">
                    <a:effectLst>
                      <a:outerShdw blurRad="38100" dist="38100" dir="2700000" algn="tl">
                        <a:srgbClr val="000000">
                          <a:alpha val="43137"/>
                        </a:srgbClr>
                      </a:outerShdw>
                    </a:effectLst>
                  </a:rPr>
                  <a:t>:	+1,61%</a:t>
                </a:r>
              </a:p>
            </p:txBody>
          </p:sp>
          <p:pic>
            <p:nvPicPr>
              <p:cNvPr id="25" name="Picture 2"/>
              <p:cNvPicPr>
                <a:picLocks noChangeAspect="1" noChangeArrowheads="1"/>
              </p:cNvPicPr>
              <p:nvPr/>
            </p:nvPicPr>
            <p:blipFill>
              <a:blip r:embed="rId7"/>
              <a:srcRect/>
              <a:stretch>
                <a:fillRect/>
              </a:stretch>
            </p:blipFill>
            <p:spPr bwMode="auto">
              <a:xfrm>
                <a:off x="263466" y="2796390"/>
                <a:ext cx="1822507" cy="598698"/>
              </a:xfrm>
              <a:prstGeom prst="rect">
                <a:avLst/>
              </a:prstGeom>
              <a:noFill/>
              <a:ln w="9525">
                <a:noFill/>
                <a:miter lim="800000"/>
                <a:headEnd/>
                <a:tailEnd/>
              </a:ln>
              <a:effectLst/>
            </p:spPr>
          </p:pic>
          <p:grpSp>
            <p:nvGrpSpPr>
              <p:cNvPr id="37" name="Gruppo 36"/>
              <p:cNvGrpSpPr/>
              <p:nvPr/>
            </p:nvGrpSpPr>
            <p:grpSpPr>
              <a:xfrm>
                <a:off x="4572000" y="2715377"/>
                <a:ext cx="2081241" cy="604083"/>
                <a:chOff x="4352922" y="2129637"/>
                <a:chExt cx="2081241" cy="604083"/>
              </a:xfrm>
            </p:grpSpPr>
            <p:sp>
              <p:nvSpPr>
                <p:cNvPr id="28" name="Rettangolo 27"/>
                <p:cNvSpPr/>
                <p:nvPr/>
              </p:nvSpPr>
              <p:spPr>
                <a:xfrm>
                  <a:off x="4425948" y="2129637"/>
                  <a:ext cx="2008215" cy="276999"/>
                </a:xfrm>
                <a:prstGeom prst="rect">
                  <a:avLst/>
                </a:prstGeom>
              </p:spPr>
              <p:txBody>
                <a:bodyPr wrap="square">
                  <a:spAutoFit/>
                </a:bodyPr>
                <a:lstStyle/>
                <a:p>
                  <a:pPr lvl="0" algn="ctr"/>
                  <a:r>
                    <a:rPr lang="it-IT" sz="1200" b="1" cap="small" dirty="0" smtClean="0">
                      <a:effectLst>
                        <a:outerShdw blurRad="38100" dist="38100" dir="2700000" algn="tl">
                          <a:srgbClr val="000000">
                            <a:alpha val="43137"/>
                          </a:srgbClr>
                        </a:outerShdw>
                      </a:effectLst>
                    </a:rPr>
                    <a:t>Volumi</a:t>
                  </a:r>
                  <a:r>
                    <a:rPr lang="it-IT" sz="1200" cap="small" dirty="0" smtClean="0">
                      <a:effectLst>
                        <a:outerShdw blurRad="38100" dist="38100" dir="2700000" algn="tl">
                          <a:srgbClr val="000000">
                            <a:alpha val="43137"/>
                          </a:srgbClr>
                        </a:outerShdw>
                      </a:effectLst>
                    </a:rPr>
                    <a:t>: 15150 </a:t>
                  </a:r>
                  <a:r>
                    <a:rPr lang="it-IT" sz="1200" cap="small" dirty="0" err="1" smtClean="0">
                      <a:effectLst>
                        <a:outerShdw blurRad="38100" dist="38100" dir="2700000" algn="tl">
                          <a:srgbClr val="000000">
                            <a:alpha val="43137"/>
                          </a:srgbClr>
                        </a:outerShdw>
                      </a:effectLst>
                    </a:rPr>
                    <a:t>pz</a:t>
                  </a:r>
                  <a:endParaRPr lang="it-IT" sz="1200" cap="small" dirty="0" smtClean="0">
                    <a:effectLst>
                      <a:outerShdw blurRad="38100" dist="38100" dir="2700000" algn="tl">
                        <a:srgbClr val="000000">
                          <a:alpha val="43137"/>
                        </a:srgbClr>
                      </a:outerShdw>
                    </a:effectLst>
                  </a:endParaRPr>
                </a:p>
              </p:txBody>
            </p:sp>
            <p:sp>
              <p:nvSpPr>
                <p:cNvPr id="30" name="Rettangolo 29"/>
                <p:cNvSpPr/>
                <p:nvPr/>
              </p:nvSpPr>
              <p:spPr>
                <a:xfrm>
                  <a:off x="4352922" y="2333610"/>
                  <a:ext cx="839799" cy="400110"/>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Seduta</a:t>
                  </a:r>
                </a:p>
                <a:p>
                  <a:pPr lvl="0"/>
                  <a:r>
                    <a:rPr lang="it-IT" sz="1000" cap="small" dirty="0" smtClean="0">
                      <a:effectLst>
                        <a:outerShdw blurRad="38100" dist="38100" dir="2700000" algn="tl">
                          <a:srgbClr val="000000">
                            <a:alpha val="43137"/>
                          </a:srgbClr>
                        </a:outerShdw>
                      </a:effectLst>
                    </a:rPr>
                    <a:t>Precedente:</a:t>
                  </a:r>
                </a:p>
              </p:txBody>
            </p:sp>
            <p:sp>
              <p:nvSpPr>
                <p:cNvPr id="33" name="Freccia in giù 32"/>
                <p:cNvSpPr/>
                <p:nvPr/>
              </p:nvSpPr>
              <p:spPr>
                <a:xfrm rot="10800000">
                  <a:off x="5156208" y="2406636"/>
                  <a:ext cx="182565" cy="25559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ettangolo 34"/>
                <p:cNvSpPr/>
                <p:nvPr/>
              </p:nvSpPr>
              <p:spPr>
                <a:xfrm>
                  <a:off x="5375287" y="2333610"/>
                  <a:ext cx="876312" cy="400110"/>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Media Settimanale:</a:t>
                  </a:r>
                </a:p>
              </p:txBody>
            </p:sp>
            <p:sp>
              <p:nvSpPr>
                <p:cNvPr id="36" name="Freccia in giù 35"/>
                <p:cNvSpPr/>
                <p:nvPr/>
              </p:nvSpPr>
              <p:spPr>
                <a:xfrm rot="10800000">
                  <a:off x="6215083" y="2514642"/>
                  <a:ext cx="182565" cy="14758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grpSp>
        <p:grpSp>
          <p:nvGrpSpPr>
            <p:cNvPr id="90" name="Gruppo 89"/>
            <p:cNvGrpSpPr/>
            <p:nvPr/>
          </p:nvGrpSpPr>
          <p:grpSpPr>
            <a:xfrm>
              <a:off x="555570" y="3555176"/>
              <a:ext cx="6097671" cy="640596"/>
              <a:chOff x="555570" y="3555176"/>
              <a:chExt cx="6097671" cy="640596"/>
            </a:xfrm>
          </p:grpSpPr>
          <p:pic>
            <p:nvPicPr>
              <p:cNvPr id="26" name="Picture 3"/>
              <p:cNvPicPr>
                <a:picLocks noChangeAspect="1" noChangeArrowheads="1"/>
              </p:cNvPicPr>
              <p:nvPr/>
            </p:nvPicPr>
            <p:blipFill>
              <a:blip r:embed="rId8" cstate="print"/>
              <a:srcRect/>
              <a:stretch>
                <a:fillRect/>
              </a:stretch>
            </p:blipFill>
            <p:spPr bwMode="auto">
              <a:xfrm>
                <a:off x="555570" y="3598088"/>
                <a:ext cx="1204929" cy="597684"/>
              </a:xfrm>
              <a:prstGeom prst="rect">
                <a:avLst/>
              </a:prstGeom>
              <a:noFill/>
              <a:ln w="9525">
                <a:noFill/>
                <a:miter lim="800000"/>
                <a:headEnd/>
                <a:tailEnd/>
              </a:ln>
              <a:effectLst/>
            </p:spPr>
          </p:pic>
          <p:sp>
            <p:nvSpPr>
              <p:cNvPr id="43" name="Rettangolo 42"/>
              <p:cNvSpPr/>
              <p:nvPr/>
            </p:nvSpPr>
            <p:spPr>
              <a:xfrm>
                <a:off x="2527272" y="3661081"/>
                <a:ext cx="1716111" cy="461665"/>
              </a:xfrm>
              <a:prstGeom prst="rect">
                <a:avLst/>
              </a:prstGeom>
            </p:spPr>
            <p:txBody>
              <a:bodyPr wrap="square">
                <a:spAutoFit/>
              </a:bodyPr>
              <a:lstStyle/>
              <a:p>
                <a:pPr lvl="0"/>
                <a:r>
                  <a:rPr lang="it-IT" sz="1200" b="1" cap="small" dirty="0" smtClean="0">
                    <a:effectLst>
                      <a:outerShdw blurRad="38100" dist="38100" dir="2700000" algn="tl">
                        <a:srgbClr val="000000">
                          <a:alpha val="43137"/>
                        </a:srgbClr>
                      </a:outerShdw>
                    </a:effectLst>
                  </a:rPr>
                  <a:t>Titolo</a:t>
                </a:r>
                <a:r>
                  <a:rPr lang="it-IT" sz="1200" cap="small" dirty="0" smtClean="0">
                    <a:effectLst>
                      <a:outerShdw blurRad="38100" dist="38100" dir="2700000" algn="tl">
                        <a:srgbClr val="000000">
                          <a:alpha val="43137"/>
                        </a:srgbClr>
                      </a:outerShdw>
                    </a:effectLst>
                  </a:rPr>
                  <a:t>:	+0,5%</a:t>
                </a:r>
              </a:p>
              <a:p>
                <a:pPr lvl="0"/>
                <a:r>
                  <a:rPr lang="it-IT" sz="1200" b="1" cap="small" dirty="0" smtClean="0">
                    <a:effectLst>
                      <a:outerShdw blurRad="38100" dist="38100" dir="2700000" algn="tl">
                        <a:srgbClr val="000000">
                          <a:alpha val="43137"/>
                        </a:srgbClr>
                      </a:outerShdw>
                    </a:effectLst>
                  </a:rPr>
                  <a:t>Performance</a:t>
                </a:r>
                <a:r>
                  <a:rPr lang="it-IT" sz="1200" cap="small" dirty="0" smtClean="0">
                    <a:effectLst>
                      <a:outerShdw blurRad="38100" dist="38100" dir="2700000" algn="tl">
                        <a:srgbClr val="000000">
                          <a:alpha val="43137"/>
                        </a:srgbClr>
                      </a:outerShdw>
                    </a:effectLst>
                  </a:rPr>
                  <a:t>:	+0,54%</a:t>
                </a:r>
              </a:p>
            </p:txBody>
          </p:sp>
          <p:grpSp>
            <p:nvGrpSpPr>
              <p:cNvPr id="46" name="Gruppo 45"/>
              <p:cNvGrpSpPr/>
              <p:nvPr/>
            </p:nvGrpSpPr>
            <p:grpSpPr>
              <a:xfrm>
                <a:off x="4572000" y="3555176"/>
                <a:ext cx="2081241" cy="604083"/>
                <a:chOff x="4352922" y="2129637"/>
                <a:chExt cx="2081241" cy="604083"/>
              </a:xfrm>
            </p:grpSpPr>
            <p:sp>
              <p:nvSpPr>
                <p:cNvPr id="47" name="Rettangolo 46"/>
                <p:cNvSpPr/>
                <p:nvPr/>
              </p:nvSpPr>
              <p:spPr>
                <a:xfrm>
                  <a:off x="4425948" y="2129637"/>
                  <a:ext cx="2008215" cy="276999"/>
                </a:xfrm>
                <a:prstGeom prst="rect">
                  <a:avLst/>
                </a:prstGeom>
              </p:spPr>
              <p:txBody>
                <a:bodyPr wrap="square">
                  <a:spAutoFit/>
                </a:bodyPr>
                <a:lstStyle/>
                <a:p>
                  <a:pPr lvl="0" algn="ctr"/>
                  <a:r>
                    <a:rPr lang="it-IT" sz="1200" b="1" cap="small" dirty="0" smtClean="0">
                      <a:effectLst>
                        <a:outerShdw blurRad="38100" dist="38100" dir="2700000" algn="tl">
                          <a:srgbClr val="000000">
                            <a:alpha val="43137"/>
                          </a:srgbClr>
                        </a:outerShdw>
                      </a:effectLst>
                    </a:rPr>
                    <a:t>Volumi</a:t>
                  </a:r>
                  <a:r>
                    <a:rPr lang="it-IT" sz="1200" cap="small" dirty="0" smtClean="0">
                      <a:effectLst>
                        <a:outerShdw blurRad="38100" dist="38100" dir="2700000" algn="tl">
                          <a:srgbClr val="000000">
                            <a:alpha val="43137"/>
                          </a:srgbClr>
                        </a:outerShdw>
                      </a:effectLst>
                    </a:rPr>
                    <a:t>: 1270 </a:t>
                  </a:r>
                  <a:r>
                    <a:rPr lang="it-IT" sz="1200" cap="small" dirty="0" err="1" smtClean="0">
                      <a:effectLst>
                        <a:outerShdw blurRad="38100" dist="38100" dir="2700000" algn="tl">
                          <a:srgbClr val="000000">
                            <a:alpha val="43137"/>
                          </a:srgbClr>
                        </a:outerShdw>
                      </a:effectLst>
                    </a:rPr>
                    <a:t>pz</a:t>
                  </a:r>
                  <a:endParaRPr lang="it-IT" sz="1200" cap="small" dirty="0" smtClean="0">
                    <a:effectLst>
                      <a:outerShdw blurRad="38100" dist="38100" dir="2700000" algn="tl">
                        <a:srgbClr val="000000">
                          <a:alpha val="43137"/>
                        </a:srgbClr>
                      </a:outerShdw>
                    </a:effectLst>
                  </a:endParaRPr>
                </a:p>
              </p:txBody>
            </p:sp>
            <p:sp>
              <p:nvSpPr>
                <p:cNvPr id="48" name="Rettangolo 47"/>
                <p:cNvSpPr/>
                <p:nvPr/>
              </p:nvSpPr>
              <p:spPr>
                <a:xfrm>
                  <a:off x="4352922" y="2333610"/>
                  <a:ext cx="839799" cy="400110"/>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Seduta</a:t>
                  </a:r>
                </a:p>
                <a:p>
                  <a:pPr lvl="0"/>
                  <a:r>
                    <a:rPr lang="it-IT" sz="1000" cap="small" dirty="0" smtClean="0">
                      <a:effectLst>
                        <a:outerShdw blurRad="38100" dist="38100" dir="2700000" algn="tl">
                          <a:srgbClr val="000000">
                            <a:alpha val="43137"/>
                          </a:srgbClr>
                        </a:outerShdw>
                      </a:effectLst>
                    </a:rPr>
                    <a:t>Precedente:</a:t>
                  </a:r>
                </a:p>
              </p:txBody>
            </p:sp>
            <p:sp>
              <p:nvSpPr>
                <p:cNvPr id="49" name="Freccia in giù 48"/>
                <p:cNvSpPr/>
                <p:nvPr/>
              </p:nvSpPr>
              <p:spPr>
                <a:xfrm rot="10800000">
                  <a:off x="5156207" y="2514641"/>
                  <a:ext cx="182565" cy="1475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52" name="Rettangolo 51"/>
                <p:cNvSpPr/>
                <p:nvPr/>
              </p:nvSpPr>
              <p:spPr>
                <a:xfrm>
                  <a:off x="5375287" y="2333610"/>
                  <a:ext cx="876312" cy="400110"/>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Media Settimanale:</a:t>
                  </a:r>
                </a:p>
              </p:txBody>
            </p:sp>
            <p:sp>
              <p:nvSpPr>
                <p:cNvPr id="53" name="Freccia in giù 52"/>
                <p:cNvSpPr/>
                <p:nvPr/>
              </p:nvSpPr>
              <p:spPr>
                <a:xfrm rot="10800000">
                  <a:off x="6215084" y="2514641"/>
                  <a:ext cx="182565" cy="1475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grpSp>
        <p:grpSp>
          <p:nvGrpSpPr>
            <p:cNvPr id="93" name="Gruppo 92"/>
            <p:cNvGrpSpPr/>
            <p:nvPr/>
          </p:nvGrpSpPr>
          <p:grpSpPr>
            <a:xfrm>
              <a:off x="202302" y="4394975"/>
              <a:ext cx="6450939" cy="604083"/>
              <a:chOff x="202302" y="4394975"/>
              <a:chExt cx="6450939" cy="604083"/>
            </a:xfrm>
          </p:grpSpPr>
          <p:pic>
            <p:nvPicPr>
              <p:cNvPr id="27" name="Immagine 26" descr="EIIBack1.png"/>
              <p:cNvPicPr>
                <a:picLocks noChangeAspect="1"/>
              </p:cNvPicPr>
              <p:nvPr/>
            </p:nvPicPr>
            <p:blipFill>
              <a:blip r:embed="rId4" cstate="print"/>
              <a:srcRect r="14861"/>
              <a:stretch>
                <a:fillRect/>
              </a:stretch>
            </p:blipFill>
            <p:spPr>
              <a:xfrm>
                <a:off x="202302" y="4414850"/>
                <a:ext cx="1923327" cy="584208"/>
              </a:xfrm>
              <a:prstGeom prst="rect">
                <a:avLst/>
              </a:prstGeom>
            </p:spPr>
          </p:pic>
          <p:sp>
            <p:nvSpPr>
              <p:cNvPr id="54" name="Rettangolo 53"/>
              <p:cNvSpPr/>
              <p:nvPr/>
            </p:nvSpPr>
            <p:spPr>
              <a:xfrm>
                <a:off x="2527272" y="4500880"/>
                <a:ext cx="1643085" cy="461665"/>
              </a:xfrm>
              <a:prstGeom prst="rect">
                <a:avLst/>
              </a:prstGeom>
            </p:spPr>
            <p:txBody>
              <a:bodyPr wrap="square">
                <a:spAutoFit/>
              </a:bodyPr>
              <a:lstStyle/>
              <a:p>
                <a:pPr lvl="0"/>
                <a:r>
                  <a:rPr lang="it-IT" sz="1200" b="1" cap="small" dirty="0" smtClean="0">
                    <a:effectLst>
                      <a:outerShdw blurRad="38100" dist="38100" dir="2700000" algn="tl">
                        <a:srgbClr val="000000">
                          <a:alpha val="43137"/>
                        </a:srgbClr>
                      </a:outerShdw>
                    </a:effectLst>
                  </a:rPr>
                  <a:t>Titolo</a:t>
                </a:r>
                <a:r>
                  <a:rPr lang="it-IT" sz="1200" cap="small" dirty="0" smtClean="0">
                    <a:effectLst>
                      <a:outerShdw blurRad="38100" dist="38100" dir="2700000" algn="tl">
                        <a:srgbClr val="000000">
                          <a:alpha val="43137"/>
                        </a:srgbClr>
                      </a:outerShdw>
                    </a:effectLst>
                  </a:rPr>
                  <a:t>:	+5,2%</a:t>
                </a:r>
              </a:p>
              <a:p>
                <a:pPr lvl="0"/>
                <a:r>
                  <a:rPr lang="it-IT" sz="1200" b="1" cap="small" dirty="0" smtClean="0">
                    <a:effectLst>
                      <a:outerShdw blurRad="38100" dist="38100" dir="2700000" algn="tl">
                        <a:srgbClr val="000000">
                          <a:alpha val="43137"/>
                        </a:srgbClr>
                      </a:outerShdw>
                    </a:effectLst>
                  </a:rPr>
                  <a:t>Performance</a:t>
                </a:r>
                <a:r>
                  <a:rPr lang="it-IT" sz="1200" cap="small" dirty="0" smtClean="0">
                    <a:effectLst>
                      <a:outerShdw blurRad="38100" dist="38100" dir="2700000" algn="tl">
                        <a:srgbClr val="000000">
                          <a:alpha val="43137"/>
                        </a:srgbClr>
                      </a:outerShdw>
                    </a:effectLst>
                  </a:rPr>
                  <a:t>:	+3,69%</a:t>
                </a:r>
              </a:p>
            </p:txBody>
          </p:sp>
          <p:grpSp>
            <p:nvGrpSpPr>
              <p:cNvPr id="55" name="Gruppo 54"/>
              <p:cNvGrpSpPr/>
              <p:nvPr/>
            </p:nvGrpSpPr>
            <p:grpSpPr>
              <a:xfrm>
                <a:off x="4572000" y="4394975"/>
                <a:ext cx="2081241" cy="604083"/>
                <a:chOff x="4352922" y="2129637"/>
                <a:chExt cx="2081241" cy="604083"/>
              </a:xfrm>
            </p:grpSpPr>
            <p:sp>
              <p:nvSpPr>
                <p:cNvPr id="56" name="Rettangolo 55"/>
                <p:cNvSpPr/>
                <p:nvPr/>
              </p:nvSpPr>
              <p:spPr>
                <a:xfrm>
                  <a:off x="4425948" y="2129637"/>
                  <a:ext cx="2008215" cy="276999"/>
                </a:xfrm>
                <a:prstGeom prst="rect">
                  <a:avLst/>
                </a:prstGeom>
              </p:spPr>
              <p:txBody>
                <a:bodyPr wrap="square">
                  <a:spAutoFit/>
                </a:bodyPr>
                <a:lstStyle/>
                <a:p>
                  <a:pPr lvl="0" algn="ctr"/>
                  <a:r>
                    <a:rPr lang="it-IT" sz="1200" b="1" cap="small" dirty="0" smtClean="0">
                      <a:effectLst>
                        <a:outerShdw blurRad="38100" dist="38100" dir="2700000" algn="tl">
                          <a:srgbClr val="000000">
                            <a:alpha val="43137"/>
                          </a:srgbClr>
                        </a:outerShdw>
                      </a:effectLst>
                    </a:rPr>
                    <a:t>Volumi</a:t>
                  </a:r>
                  <a:r>
                    <a:rPr lang="it-IT" sz="1200" cap="small" dirty="0" smtClean="0">
                      <a:effectLst>
                        <a:outerShdw blurRad="38100" dist="38100" dir="2700000" algn="tl">
                          <a:srgbClr val="000000">
                            <a:alpha val="43137"/>
                          </a:srgbClr>
                        </a:outerShdw>
                      </a:effectLst>
                    </a:rPr>
                    <a:t>: </a:t>
                  </a:r>
                  <a:r>
                    <a:rPr lang="it-IT" sz="1200" dirty="0" smtClean="0"/>
                    <a:t>5110 </a:t>
                  </a:r>
                  <a:r>
                    <a:rPr lang="it-IT" sz="1200" cap="small" dirty="0" smtClean="0">
                      <a:effectLst>
                        <a:outerShdw blurRad="38100" dist="38100" dir="2700000" algn="tl">
                          <a:srgbClr val="000000">
                            <a:alpha val="43137"/>
                          </a:srgbClr>
                        </a:outerShdw>
                      </a:effectLst>
                    </a:rPr>
                    <a:t> </a:t>
                  </a:r>
                  <a:r>
                    <a:rPr lang="it-IT" sz="1200" cap="small" dirty="0" err="1" smtClean="0">
                      <a:effectLst>
                        <a:outerShdw blurRad="38100" dist="38100" dir="2700000" algn="tl">
                          <a:srgbClr val="000000">
                            <a:alpha val="43137"/>
                          </a:srgbClr>
                        </a:outerShdw>
                      </a:effectLst>
                    </a:rPr>
                    <a:t>pz</a:t>
                  </a:r>
                  <a:endParaRPr lang="it-IT" sz="1200" cap="small" dirty="0" smtClean="0">
                    <a:effectLst>
                      <a:outerShdw blurRad="38100" dist="38100" dir="2700000" algn="tl">
                        <a:srgbClr val="000000">
                          <a:alpha val="43137"/>
                        </a:srgbClr>
                      </a:outerShdw>
                    </a:effectLst>
                  </a:endParaRPr>
                </a:p>
              </p:txBody>
            </p:sp>
            <p:sp>
              <p:nvSpPr>
                <p:cNvPr id="57" name="Rettangolo 56"/>
                <p:cNvSpPr/>
                <p:nvPr/>
              </p:nvSpPr>
              <p:spPr>
                <a:xfrm>
                  <a:off x="4352922" y="2333610"/>
                  <a:ext cx="839799" cy="400110"/>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Seduta</a:t>
                  </a:r>
                </a:p>
                <a:p>
                  <a:pPr lvl="0"/>
                  <a:r>
                    <a:rPr lang="it-IT" sz="1000" cap="small" dirty="0" smtClean="0">
                      <a:effectLst>
                        <a:outerShdw blurRad="38100" dist="38100" dir="2700000" algn="tl">
                          <a:srgbClr val="000000">
                            <a:alpha val="43137"/>
                          </a:srgbClr>
                        </a:outerShdw>
                      </a:effectLst>
                    </a:rPr>
                    <a:t>Precedente:</a:t>
                  </a:r>
                </a:p>
              </p:txBody>
            </p:sp>
            <p:sp>
              <p:nvSpPr>
                <p:cNvPr id="58" name="Freccia in giù 57"/>
                <p:cNvSpPr/>
                <p:nvPr/>
              </p:nvSpPr>
              <p:spPr>
                <a:xfrm rot="10800000">
                  <a:off x="5156208" y="2406636"/>
                  <a:ext cx="182565" cy="25559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59" name="Rettangolo 58"/>
                <p:cNvSpPr/>
                <p:nvPr/>
              </p:nvSpPr>
              <p:spPr>
                <a:xfrm>
                  <a:off x="5375287" y="2333610"/>
                  <a:ext cx="876312" cy="400110"/>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Media Settimanale:</a:t>
                  </a:r>
                </a:p>
              </p:txBody>
            </p:sp>
            <p:sp>
              <p:nvSpPr>
                <p:cNvPr id="60" name="Freccia in giù 59"/>
                <p:cNvSpPr/>
                <p:nvPr/>
              </p:nvSpPr>
              <p:spPr>
                <a:xfrm rot="10800000">
                  <a:off x="6215085" y="2406636"/>
                  <a:ext cx="182565" cy="25559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grpSp>
        <p:grpSp>
          <p:nvGrpSpPr>
            <p:cNvPr id="78" name="Gruppo 77"/>
            <p:cNvGrpSpPr/>
            <p:nvPr/>
          </p:nvGrpSpPr>
          <p:grpSpPr>
            <a:xfrm>
              <a:off x="117415" y="1384272"/>
              <a:ext cx="6864444" cy="3833868"/>
              <a:chOff x="117415" y="1384272"/>
              <a:chExt cx="6864444" cy="3833868"/>
            </a:xfrm>
          </p:grpSpPr>
          <p:cxnSp>
            <p:nvCxnSpPr>
              <p:cNvPr id="42" name="Connettore 1 41"/>
              <p:cNvCxnSpPr/>
              <p:nvPr/>
            </p:nvCxnSpPr>
            <p:spPr>
              <a:xfrm rot="16200000" flipV="1">
                <a:off x="4973645" y="3319460"/>
                <a:ext cx="3797355" cy="5"/>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ttore 1 33"/>
              <p:cNvCxnSpPr/>
              <p:nvPr/>
            </p:nvCxnSpPr>
            <p:spPr>
              <a:xfrm rot="10800000">
                <a:off x="117415" y="4303718"/>
                <a:ext cx="6827931" cy="1594"/>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ttore 1 37"/>
              <p:cNvCxnSpPr/>
              <p:nvPr/>
            </p:nvCxnSpPr>
            <p:spPr>
              <a:xfrm rot="10800000">
                <a:off x="142696" y="5143517"/>
                <a:ext cx="6839163" cy="1594"/>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Connettore 1 40"/>
              <p:cNvCxnSpPr/>
              <p:nvPr/>
            </p:nvCxnSpPr>
            <p:spPr>
              <a:xfrm rot="10800000">
                <a:off x="153928" y="3465509"/>
                <a:ext cx="6827931" cy="5"/>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ttore 1 43"/>
              <p:cNvCxnSpPr/>
              <p:nvPr/>
            </p:nvCxnSpPr>
            <p:spPr>
              <a:xfrm rot="16200000" flipV="1">
                <a:off x="318236" y="3301202"/>
                <a:ext cx="3833866" cy="6"/>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nettore 1 38"/>
              <p:cNvCxnSpPr/>
              <p:nvPr/>
            </p:nvCxnSpPr>
            <p:spPr>
              <a:xfrm rot="16200000" flipV="1">
                <a:off x="2728094" y="3520282"/>
                <a:ext cx="3359196" cy="36514"/>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nettore 1 74"/>
              <p:cNvCxnSpPr/>
              <p:nvPr/>
            </p:nvCxnSpPr>
            <p:spPr>
              <a:xfrm rot="10800000">
                <a:off x="2125634" y="1457299"/>
                <a:ext cx="4856225"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nettore 1 72"/>
              <p:cNvCxnSpPr/>
              <p:nvPr/>
            </p:nvCxnSpPr>
            <p:spPr>
              <a:xfrm rot="10800000">
                <a:off x="153928" y="2662222"/>
                <a:ext cx="6827931" cy="5"/>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Connettore 1 73"/>
              <p:cNvCxnSpPr/>
              <p:nvPr/>
            </p:nvCxnSpPr>
            <p:spPr>
              <a:xfrm rot="10800000">
                <a:off x="153928" y="1858938"/>
                <a:ext cx="6827931" cy="3"/>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uppo 87"/>
            <p:cNvGrpSpPr/>
            <p:nvPr/>
          </p:nvGrpSpPr>
          <p:grpSpPr>
            <a:xfrm>
              <a:off x="555570" y="1822428"/>
              <a:ext cx="6097671" cy="869951"/>
              <a:chOff x="555570" y="1822428"/>
              <a:chExt cx="6097671" cy="869951"/>
            </a:xfrm>
          </p:grpSpPr>
          <p:sp>
            <p:nvSpPr>
              <p:cNvPr id="80" name="Rettangolo 79"/>
              <p:cNvSpPr/>
              <p:nvPr/>
            </p:nvSpPr>
            <p:spPr>
              <a:xfrm>
                <a:off x="2527272" y="2054510"/>
                <a:ext cx="1643085" cy="461665"/>
              </a:xfrm>
              <a:prstGeom prst="rect">
                <a:avLst/>
              </a:prstGeom>
            </p:spPr>
            <p:txBody>
              <a:bodyPr wrap="square">
                <a:spAutoFit/>
              </a:bodyPr>
              <a:lstStyle/>
              <a:p>
                <a:pPr lvl="0"/>
                <a:r>
                  <a:rPr lang="it-IT" sz="1200" b="1" cap="small" dirty="0" smtClean="0">
                    <a:effectLst>
                      <a:outerShdw blurRad="38100" dist="38100" dir="2700000" algn="tl">
                        <a:srgbClr val="000000">
                          <a:alpha val="43137"/>
                        </a:srgbClr>
                      </a:outerShdw>
                    </a:effectLst>
                  </a:rPr>
                  <a:t>Titolo</a:t>
                </a:r>
                <a:r>
                  <a:rPr lang="it-IT" sz="1200" cap="small" dirty="0" smtClean="0">
                    <a:effectLst>
                      <a:outerShdw blurRad="38100" dist="38100" dir="2700000" algn="tl">
                        <a:srgbClr val="000000">
                          <a:alpha val="43137"/>
                        </a:srgbClr>
                      </a:outerShdw>
                    </a:effectLst>
                  </a:rPr>
                  <a:t>:	+2,5%</a:t>
                </a:r>
              </a:p>
              <a:p>
                <a:pPr lvl="0"/>
                <a:r>
                  <a:rPr lang="it-IT" sz="1200" b="1" cap="small" dirty="0" smtClean="0">
                    <a:effectLst>
                      <a:outerShdw blurRad="38100" dist="38100" dir="2700000" algn="tl">
                        <a:srgbClr val="000000">
                          <a:alpha val="43137"/>
                        </a:srgbClr>
                      </a:outerShdw>
                    </a:effectLst>
                  </a:rPr>
                  <a:t>Performance</a:t>
                </a:r>
                <a:r>
                  <a:rPr lang="it-IT" sz="1200" cap="small" dirty="0" smtClean="0">
                    <a:effectLst>
                      <a:outerShdw blurRad="38100" dist="38100" dir="2700000" algn="tl">
                        <a:srgbClr val="000000">
                          <a:alpha val="43137"/>
                        </a:srgbClr>
                      </a:outerShdw>
                    </a:effectLst>
                  </a:rPr>
                  <a:t>:	+0,98%</a:t>
                </a:r>
              </a:p>
            </p:txBody>
          </p:sp>
          <p:grpSp>
            <p:nvGrpSpPr>
              <p:cNvPr id="81" name="Gruppo 80"/>
              <p:cNvGrpSpPr/>
              <p:nvPr/>
            </p:nvGrpSpPr>
            <p:grpSpPr>
              <a:xfrm>
                <a:off x="4572000" y="1948605"/>
                <a:ext cx="2081241" cy="604083"/>
                <a:chOff x="4352922" y="2129637"/>
                <a:chExt cx="2081241" cy="604083"/>
              </a:xfrm>
            </p:grpSpPr>
            <p:sp>
              <p:nvSpPr>
                <p:cNvPr id="82" name="Rettangolo 81"/>
                <p:cNvSpPr/>
                <p:nvPr/>
              </p:nvSpPr>
              <p:spPr>
                <a:xfrm>
                  <a:off x="4425948" y="2129637"/>
                  <a:ext cx="2008215" cy="276999"/>
                </a:xfrm>
                <a:prstGeom prst="rect">
                  <a:avLst/>
                </a:prstGeom>
              </p:spPr>
              <p:txBody>
                <a:bodyPr wrap="square">
                  <a:spAutoFit/>
                </a:bodyPr>
                <a:lstStyle/>
                <a:p>
                  <a:pPr lvl="0" algn="ctr"/>
                  <a:r>
                    <a:rPr lang="it-IT" sz="1200" b="1" cap="small" dirty="0" smtClean="0">
                      <a:effectLst>
                        <a:outerShdw blurRad="38100" dist="38100" dir="2700000" algn="tl">
                          <a:srgbClr val="000000">
                            <a:alpha val="43137"/>
                          </a:srgbClr>
                        </a:outerShdw>
                      </a:effectLst>
                    </a:rPr>
                    <a:t>Volumi</a:t>
                  </a:r>
                  <a:r>
                    <a:rPr lang="it-IT" sz="1200" cap="small" dirty="0" smtClean="0">
                      <a:effectLst>
                        <a:outerShdw blurRad="38100" dist="38100" dir="2700000" algn="tl">
                          <a:srgbClr val="000000">
                            <a:alpha val="43137"/>
                          </a:srgbClr>
                        </a:outerShdw>
                      </a:effectLst>
                    </a:rPr>
                    <a:t>: 751 </a:t>
                  </a:r>
                  <a:r>
                    <a:rPr lang="it-IT" sz="1200" cap="small" dirty="0" err="1" smtClean="0">
                      <a:effectLst>
                        <a:outerShdw blurRad="38100" dist="38100" dir="2700000" algn="tl">
                          <a:srgbClr val="000000">
                            <a:alpha val="43137"/>
                          </a:srgbClr>
                        </a:outerShdw>
                      </a:effectLst>
                    </a:rPr>
                    <a:t>pz</a:t>
                  </a:r>
                  <a:endParaRPr lang="it-IT" sz="1200" cap="small" dirty="0" smtClean="0">
                    <a:effectLst>
                      <a:outerShdw blurRad="38100" dist="38100" dir="2700000" algn="tl">
                        <a:srgbClr val="000000">
                          <a:alpha val="43137"/>
                        </a:srgbClr>
                      </a:outerShdw>
                    </a:effectLst>
                  </a:endParaRPr>
                </a:p>
              </p:txBody>
            </p:sp>
            <p:sp>
              <p:nvSpPr>
                <p:cNvPr id="84" name="Rettangolo 83"/>
                <p:cNvSpPr/>
                <p:nvPr/>
              </p:nvSpPr>
              <p:spPr>
                <a:xfrm>
                  <a:off x="4352922" y="2333610"/>
                  <a:ext cx="839799" cy="400110"/>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Seduta</a:t>
                  </a:r>
                </a:p>
                <a:p>
                  <a:pPr lvl="0"/>
                  <a:r>
                    <a:rPr lang="it-IT" sz="1000" cap="small" dirty="0" smtClean="0">
                      <a:effectLst>
                        <a:outerShdw blurRad="38100" dist="38100" dir="2700000" algn="tl">
                          <a:srgbClr val="000000">
                            <a:alpha val="43137"/>
                          </a:srgbClr>
                        </a:outerShdw>
                      </a:effectLst>
                    </a:rPr>
                    <a:t>Precedente:</a:t>
                  </a:r>
                </a:p>
              </p:txBody>
            </p:sp>
            <p:sp>
              <p:nvSpPr>
                <p:cNvPr id="85" name="Freccia in giù 84"/>
                <p:cNvSpPr/>
                <p:nvPr/>
              </p:nvSpPr>
              <p:spPr>
                <a:xfrm rot="10800000">
                  <a:off x="5156208" y="2406636"/>
                  <a:ext cx="182565" cy="25559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6" name="Rettangolo 85"/>
                <p:cNvSpPr/>
                <p:nvPr/>
              </p:nvSpPr>
              <p:spPr>
                <a:xfrm>
                  <a:off x="5375287" y="2333610"/>
                  <a:ext cx="876312" cy="400110"/>
                </a:xfrm>
                <a:prstGeom prst="rect">
                  <a:avLst/>
                </a:prstGeom>
              </p:spPr>
              <p:txBody>
                <a:bodyPr wrap="square">
                  <a:spAutoFit/>
                </a:bodyPr>
                <a:lstStyle/>
                <a:p>
                  <a:pPr lvl="0"/>
                  <a:r>
                    <a:rPr lang="it-IT" sz="1000" cap="small" dirty="0" smtClean="0">
                      <a:effectLst>
                        <a:outerShdw blurRad="38100" dist="38100" dir="2700000" algn="tl">
                          <a:srgbClr val="000000">
                            <a:alpha val="43137"/>
                          </a:srgbClr>
                        </a:outerShdw>
                      </a:effectLst>
                    </a:rPr>
                    <a:t>Media Settimanale:</a:t>
                  </a:r>
                </a:p>
              </p:txBody>
            </p:sp>
            <p:sp>
              <p:nvSpPr>
                <p:cNvPr id="87" name="Freccia in giù 86"/>
                <p:cNvSpPr/>
                <p:nvPr/>
              </p:nvSpPr>
              <p:spPr>
                <a:xfrm>
                  <a:off x="6215085" y="2406636"/>
                  <a:ext cx="182565" cy="25559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pic>
            <p:nvPicPr>
              <p:cNvPr id="1026" name="Picture 2"/>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555570" y="1822428"/>
                <a:ext cx="1242787" cy="869951"/>
              </a:xfrm>
              <a:prstGeom prst="rect">
                <a:avLst/>
              </a:prstGeom>
              <a:noFill/>
              <a:ln w="9525">
                <a:noFill/>
                <a:miter lim="800000"/>
                <a:headEnd/>
                <a:tailEnd/>
              </a:ln>
              <a:effectLst/>
            </p:spPr>
          </p:pic>
        </p:grpSp>
      </p:grpSp>
      <p:sp>
        <p:nvSpPr>
          <p:cNvPr id="65" name="Rettangolo 64"/>
          <p:cNvSpPr/>
          <p:nvPr/>
        </p:nvSpPr>
        <p:spPr>
          <a:xfrm>
            <a:off x="1176291" y="1716523"/>
            <a:ext cx="1825651"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t>http://</a:t>
            </a:r>
            <a:r>
              <a:rPr lang="it-IT" sz="800" dirty="0" smtClean="0">
                <a:effectLst>
                  <a:outerShdw blurRad="38100" dist="38100" dir="2700000" algn="tl">
                    <a:srgbClr val="000000">
                      <a:alpha val="43137"/>
                    </a:srgbClr>
                  </a:outerShdw>
                </a:effectLst>
              </a:rPr>
              <a:t>www.borsaitaliana.it</a:t>
            </a:r>
            <a:r>
              <a:rPr lang="it-IT" sz="800" dirty="0" smtClean="0"/>
              <a:t>/</a:t>
            </a:r>
            <a:endParaRPr lang="it-IT" sz="800" dirty="0"/>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Settori dei Clienti ICT</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2" cstate="print"/>
            <a:srcRect r="14861"/>
            <a:stretch>
              <a:fillRect/>
            </a:stretch>
          </p:blipFill>
          <p:spPr>
            <a:xfrm>
              <a:off x="7675605" y="6423066"/>
              <a:ext cx="1347667" cy="409352"/>
            </a:xfrm>
            <a:prstGeom prst="rect">
              <a:avLst/>
            </a:prstGeom>
          </p:spPr>
        </p:pic>
      </p:grpSp>
      <p:graphicFrame>
        <p:nvGraphicFramePr>
          <p:cNvPr id="13" name="Grafico 12"/>
          <p:cNvGraphicFramePr/>
          <p:nvPr/>
        </p:nvGraphicFramePr>
        <p:xfrm>
          <a:off x="1030238" y="1274733"/>
          <a:ext cx="7412139" cy="4932398"/>
        </p:xfrm>
        <a:graphic>
          <a:graphicData uri="http://schemas.openxmlformats.org/drawingml/2006/chart">
            <c:chart xmlns:c="http://schemas.openxmlformats.org/drawingml/2006/chart" xmlns:r="http://schemas.openxmlformats.org/officeDocument/2006/relationships" r:id="rId3"/>
          </a:graphicData>
        </a:graphic>
      </p:graphicFrame>
      <p:pic>
        <p:nvPicPr>
          <p:cNvPr id="14"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9" name="Rettangolo 8"/>
          <p:cNvSpPr/>
          <p:nvPr/>
        </p:nvSpPr>
        <p:spPr>
          <a:xfrm>
            <a:off x="2636811" y="5984910"/>
            <a:ext cx="6296083"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ea typeface="Tahoma" pitchFamily="34" charset="0"/>
                <a:cs typeface="Tahoma" pitchFamily="34" charset="0"/>
              </a:rPr>
              <a:t>http://www.i-dome.com/</a:t>
            </a:r>
            <a:r>
              <a:rPr lang="it-IT" sz="800" dirty="0" err="1" smtClean="0">
                <a:effectLst>
                  <a:outerShdw blurRad="38100" dist="38100" dir="2700000" algn="tl">
                    <a:srgbClr val="000000">
                      <a:alpha val="43137"/>
                    </a:srgbClr>
                  </a:outerShdw>
                </a:effectLst>
                <a:ea typeface="Tahoma" pitchFamily="34" charset="0"/>
                <a:cs typeface="Tahoma" pitchFamily="34" charset="0"/>
              </a:rPr>
              <a:t>statistiche-in-pillole</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pagina.phtml</a:t>
            </a:r>
            <a:r>
              <a:rPr lang="it-IT" sz="800" dirty="0" smtClean="0">
                <a:effectLst>
                  <a:outerShdw blurRad="38100" dist="38100" dir="2700000" algn="tl">
                    <a:srgbClr val="000000">
                      <a:alpha val="43137"/>
                    </a:srgbClr>
                  </a:outerShdw>
                </a:effectLst>
                <a:ea typeface="Tahoma" pitchFamily="34" charset="0"/>
                <a:cs typeface="Tahoma" pitchFamily="34" charset="0"/>
              </a:rPr>
              <a:t>?no_interstitial=1&amp;_id_articolo=10683</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dei Clienti ICT</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2" cstate="print"/>
            <a:srcRect r="14861"/>
            <a:stretch>
              <a:fillRect/>
            </a:stretch>
          </p:blipFill>
          <p:spPr>
            <a:xfrm>
              <a:off x="7675605" y="6423066"/>
              <a:ext cx="1347667" cy="409352"/>
            </a:xfrm>
            <a:prstGeom prst="rect">
              <a:avLst/>
            </a:prstGeom>
          </p:spPr>
        </p:pic>
      </p:grpSp>
      <p:pic>
        <p:nvPicPr>
          <p:cNvPr id="8"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pic>
        <p:nvPicPr>
          <p:cNvPr id="9" name="Picture 2"/>
          <p:cNvPicPr>
            <a:picLocks noChangeAspect="1" noChangeArrowheads="1"/>
          </p:cNvPicPr>
          <p:nvPr/>
        </p:nvPicPr>
        <p:blipFill>
          <a:blip r:embed="rId4"/>
          <a:srcRect l="21681" t="18909" r="29469" b="22182"/>
          <a:stretch>
            <a:fillRect/>
          </a:stretch>
        </p:blipFill>
        <p:spPr bwMode="auto">
          <a:xfrm>
            <a:off x="365760" y="236220"/>
            <a:ext cx="525780" cy="617220"/>
          </a:xfrm>
          <a:prstGeom prst="rect">
            <a:avLst/>
          </a:prstGeom>
          <a:noFill/>
          <a:ln w="9525">
            <a:noFill/>
            <a:miter lim="800000"/>
            <a:headEnd/>
            <a:tailEnd/>
          </a:ln>
          <a:effectLst/>
        </p:spPr>
      </p:pic>
      <p:graphicFrame>
        <p:nvGraphicFramePr>
          <p:cNvPr id="14" name="Tabella 13"/>
          <p:cNvGraphicFramePr>
            <a:graphicFrameLocks noGrp="1"/>
          </p:cNvGraphicFramePr>
          <p:nvPr/>
        </p:nvGraphicFramePr>
        <p:xfrm>
          <a:off x="226953" y="1675578"/>
          <a:ext cx="4235508" cy="2263808"/>
        </p:xfrm>
        <a:graphic>
          <a:graphicData uri="http://schemas.openxmlformats.org/drawingml/2006/table">
            <a:tbl>
              <a:tblPr firstRow="1" bandRow="1">
                <a:tableStyleId>{5C22544A-7EE6-4342-B048-85BDC9FD1C3A}</a:tableStyleId>
              </a:tblPr>
              <a:tblGrid>
                <a:gridCol w="1411836"/>
                <a:gridCol w="1411836"/>
                <a:gridCol w="1411836"/>
              </a:tblGrid>
              <a:tr h="332890">
                <a:tc>
                  <a:txBody>
                    <a:bodyPr/>
                    <a:lstStyle/>
                    <a:p>
                      <a:pPr algn="ctr"/>
                      <a:r>
                        <a:rPr lang="it-IT" sz="1200" dirty="0" smtClean="0">
                          <a:effectLst>
                            <a:outerShdw blurRad="38100" dist="38100" dir="2700000" algn="tl">
                              <a:srgbClr val="000000">
                                <a:alpha val="43137"/>
                              </a:srgbClr>
                            </a:outerShdw>
                          </a:effectLst>
                        </a:rPr>
                        <a:t>Oil &amp; </a:t>
                      </a:r>
                      <a:r>
                        <a:rPr lang="it-IT" sz="1200" dirty="0" err="1" smtClean="0">
                          <a:effectLst>
                            <a:outerShdw blurRad="38100" dist="38100" dir="2700000" algn="tl">
                              <a:srgbClr val="000000">
                                <a:alpha val="43137"/>
                              </a:srgbClr>
                            </a:outerShdw>
                          </a:effectLst>
                        </a:rPr>
                        <a:t>Services</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Energy &amp; Utilities</a:t>
                      </a:r>
                      <a:endParaRPr lang="it-IT" sz="1200" dirty="0">
                        <a:effectLst>
                          <a:outerShdw blurRad="38100" dist="38100" dir="2700000" algn="tl">
                            <a:srgbClr val="000000">
                              <a:alpha val="43137"/>
                            </a:srgbClr>
                          </a:outerShdw>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err="1" smtClean="0">
                          <a:effectLst>
                            <a:outerShdw blurRad="38100" dist="38100" dir="2700000" algn="tl">
                              <a:srgbClr val="000000">
                                <a:alpha val="43137"/>
                              </a:srgbClr>
                            </a:outerShdw>
                          </a:effectLst>
                        </a:rPr>
                        <a:t>Industry</a:t>
                      </a:r>
                      <a:endParaRPr lang="it-IT" sz="1200" dirty="0" smtClean="0">
                        <a:effectLst>
                          <a:outerShdw blurRad="38100" dist="38100" dir="2700000" algn="tl">
                            <a:srgbClr val="000000">
                              <a:alpha val="43137"/>
                            </a:srgbClr>
                          </a:outerShdw>
                        </a:effectLst>
                      </a:endParaRPr>
                    </a:p>
                  </a:txBody>
                  <a:tcPr anchor="ctr"/>
                </a:tc>
              </a:tr>
              <a:tr h="282005">
                <a:tc>
                  <a:txBody>
                    <a:bodyPr/>
                    <a:lstStyle/>
                    <a:p>
                      <a:pPr algn="ctr"/>
                      <a:r>
                        <a:rPr lang="it-IT" sz="1200" dirty="0" smtClean="0">
                          <a:effectLst>
                            <a:outerShdw blurRad="38100" dist="38100" dir="2700000" algn="tl">
                              <a:srgbClr val="000000">
                                <a:alpha val="43137"/>
                              </a:srgbClr>
                            </a:outerShdw>
                          </a:effectLst>
                        </a:rPr>
                        <a:t>Anas</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Enel</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Barilla</a:t>
                      </a:r>
                      <a:endParaRPr lang="it-IT" sz="1200" dirty="0">
                        <a:effectLst>
                          <a:outerShdw blurRad="38100" dist="38100" dir="2700000" algn="tl">
                            <a:srgbClr val="000000">
                              <a:alpha val="43137"/>
                            </a:srgbClr>
                          </a:outerShdw>
                        </a:effectLst>
                      </a:endParaRPr>
                    </a:p>
                  </a:txBody>
                  <a:tcPr anchor="ctr"/>
                </a:tc>
              </a:tr>
              <a:tr h="282005">
                <a:tc>
                  <a:txBody>
                    <a:bodyPr/>
                    <a:lstStyle/>
                    <a:p>
                      <a:pPr algn="ctr"/>
                      <a:r>
                        <a:rPr lang="it-IT" sz="1200" dirty="0" smtClean="0">
                          <a:effectLst>
                            <a:outerShdw blurRad="38100" dist="38100" dir="2700000" algn="tl">
                              <a:srgbClr val="000000">
                                <a:alpha val="43137"/>
                              </a:srgbClr>
                            </a:outerShdw>
                          </a:effectLst>
                        </a:rPr>
                        <a:t>Rai</a:t>
                      </a:r>
                    </a:p>
                  </a:txBody>
                  <a:tcPr anchor="ctr"/>
                </a:tc>
                <a:tc>
                  <a:txBody>
                    <a:bodyPr/>
                    <a:lstStyle/>
                    <a:p>
                      <a:pPr algn="ctr"/>
                      <a:r>
                        <a:rPr lang="it-IT" sz="1200" dirty="0" smtClean="0">
                          <a:effectLst>
                            <a:outerShdw blurRad="38100" dist="38100" dir="2700000" algn="tl">
                              <a:srgbClr val="000000">
                                <a:alpha val="43137"/>
                              </a:srgbClr>
                            </a:outerShdw>
                          </a:effectLst>
                        </a:rPr>
                        <a:t>Eni</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Coca Cola</a:t>
                      </a:r>
                      <a:endParaRPr lang="it-IT" sz="1200" dirty="0">
                        <a:effectLst>
                          <a:outerShdw blurRad="38100" dist="38100" dir="2700000" algn="tl">
                            <a:srgbClr val="000000">
                              <a:alpha val="43137"/>
                            </a:srgbClr>
                          </a:outerShdw>
                        </a:effectLst>
                      </a:endParaRPr>
                    </a:p>
                  </a:txBody>
                  <a:tcPr anchor="ctr"/>
                </a:tc>
              </a:tr>
              <a:tr h="282005">
                <a:tc>
                  <a:txBody>
                    <a:bodyPr/>
                    <a:lstStyle/>
                    <a:p>
                      <a:pPr algn="ctr"/>
                      <a:r>
                        <a:rPr lang="it-IT" sz="1200" dirty="0" smtClean="0">
                          <a:effectLst>
                            <a:outerShdw blurRad="38100" dist="38100" dir="2700000" algn="tl">
                              <a:srgbClr val="000000">
                                <a:alpha val="43137"/>
                              </a:srgbClr>
                            </a:outerShdw>
                          </a:effectLst>
                        </a:rPr>
                        <a:t>Eni</a:t>
                      </a:r>
                    </a:p>
                  </a:txBody>
                  <a:tcPr anchor="ctr"/>
                </a:tc>
                <a:tc>
                  <a:txBody>
                    <a:bodyPr/>
                    <a:lstStyle/>
                    <a:p>
                      <a:pPr algn="ctr"/>
                      <a:r>
                        <a:rPr lang="it-IT" sz="1200" dirty="0" err="1" smtClean="0">
                          <a:effectLst>
                            <a:outerShdw blurRad="38100" dist="38100" dir="2700000" algn="tl">
                              <a:srgbClr val="000000">
                                <a:alpha val="43137"/>
                              </a:srgbClr>
                            </a:outerShdw>
                          </a:effectLst>
                        </a:rPr>
                        <a:t>Hera</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Campari</a:t>
                      </a:r>
                      <a:endParaRPr lang="it-IT" sz="1200" dirty="0">
                        <a:effectLst>
                          <a:outerShdw blurRad="38100" dist="38100" dir="2700000" algn="tl">
                            <a:srgbClr val="000000">
                              <a:alpha val="43137"/>
                            </a:srgbClr>
                          </a:outerShdw>
                        </a:effectLst>
                      </a:endParaRPr>
                    </a:p>
                  </a:txBody>
                  <a:tcPr anchor="ctr"/>
                </a:tc>
              </a:tr>
              <a:tr h="282005">
                <a:tc>
                  <a:txBody>
                    <a:bodyPr/>
                    <a:lstStyle/>
                    <a:p>
                      <a:pPr algn="ctr"/>
                      <a:r>
                        <a:rPr lang="it-IT" sz="1200" dirty="0" smtClean="0">
                          <a:effectLst>
                            <a:outerShdw blurRad="38100" dist="38100" dir="2700000" algn="tl">
                              <a:srgbClr val="000000">
                                <a:alpha val="43137"/>
                              </a:srgbClr>
                            </a:outerShdw>
                          </a:effectLst>
                        </a:rPr>
                        <a:t>Seat</a:t>
                      </a:r>
                    </a:p>
                  </a:txBody>
                  <a:tcPr anchor="ctr"/>
                </a:tc>
                <a:tc>
                  <a:txBody>
                    <a:bodyPr/>
                    <a:lstStyle/>
                    <a:p>
                      <a:pPr algn="ctr"/>
                      <a:r>
                        <a:rPr lang="it-IT" sz="1200" dirty="0" smtClean="0">
                          <a:effectLst>
                            <a:outerShdw blurRad="38100" dist="38100" dir="2700000" algn="tl">
                              <a:srgbClr val="000000">
                                <a:alpha val="43137"/>
                              </a:srgbClr>
                            </a:outerShdw>
                          </a:effectLst>
                        </a:rPr>
                        <a:t>Italgas</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Ferrero</a:t>
                      </a:r>
                      <a:endParaRPr lang="it-IT" sz="1200" dirty="0">
                        <a:effectLst>
                          <a:outerShdw blurRad="38100" dist="38100" dir="2700000" algn="tl">
                            <a:srgbClr val="000000">
                              <a:alpha val="43137"/>
                            </a:srgbClr>
                          </a:outerShdw>
                        </a:effectLst>
                      </a:endParaRPr>
                    </a:p>
                  </a:txBody>
                  <a:tcPr anchor="ctr"/>
                </a:tc>
              </a:tr>
              <a:tr h="470008">
                <a:tc>
                  <a:txBody>
                    <a:bodyPr/>
                    <a:lstStyle/>
                    <a:p>
                      <a:pPr algn="ctr"/>
                      <a:r>
                        <a:rPr lang="it-IT" sz="1200" dirty="0" smtClean="0">
                          <a:effectLst>
                            <a:outerShdw blurRad="38100" dist="38100" dir="2700000" algn="tl">
                              <a:srgbClr val="000000">
                                <a:alpha val="43137"/>
                              </a:srgbClr>
                            </a:outerShdw>
                          </a:effectLst>
                        </a:rPr>
                        <a:t>Autostrade per l’Italia</a:t>
                      </a:r>
                    </a:p>
                  </a:txBody>
                  <a:tcPr anchor="ctr"/>
                </a:tc>
                <a:tc>
                  <a:txBody>
                    <a:bodyPr/>
                    <a:lstStyle/>
                    <a:p>
                      <a:pPr algn="ctr"/>
                      <a:r>
                        <a:rPr lang="it-IT" sz="1200" dirty="0" smtClean="0">
                          <a:effectLst>
                            <a:outerShdw blurRad="38100" dist="38100" dir="2700000" algn="tl">
                              <a:srgbClr val="000000">
                                <a:alpha val="43137"/>
                              </a:srgbClr>
                            </a:outerShdw>
                          </a:effectLst>
                        </a:rPr>
                        <a:t>AMB </a:t>
                      </a:r>
                      <a:r>
                        <a:rPr lang="it-IT" sz="1200" dirty="0" err="1" smtClean="0">
                          <a:effectLst>
                            <a:outerShdw blurRad="38100" dist="38100" dir="2700000" algn="tl">
                              <a:srgbClr val="000000">
                                <a:alpha val="43137"/>
                              </a:srgbClr>
                            </a:outerShdw>
                          </a:effectLst>
                        </a:rPr>
                        <a:t>Bellinzona</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Fiat</a:t>
                      </a:r>
                      <a:endParaRPr lang="it-IT" sz="1200" dirty="0">
                        <a:effectLst>
                          <a:outerShdw blurRad="38100" dist="38100" dir="2700000" algn="tl">
                            <a:srgbClr val="000000">
                              <a:alpha val="43137"/>
                            </a:srgbClr>
                          </a:outerShdw>
                        </a:effectLst>
                      </a:endParaRPr>
                    </a:p>
                  </a:txBody>
                  <a:tcPr anchor="ctr"/>
                </a:tc>
              </a:tr>
              <a:tr h="332890">
                <a:tc>
                  <a:txBody>
                    <a:bodyPr/>
                    <a:lstStyle/>
                    <a:p>
                      <a:pPr algn="ctr"/>
                      <a:r>
                        <a:rPr lang="it-IT" sz="1200" dirty="0" smtClean="0">
                          <a:effectLst>
                            <a:outerShdw blurRad="38100" dist="38100" dir="2700000" algn="tl">
                              <a:srgbClr val="000000">
                                <a:alpha val="43137"/>
                              </a:srgbClr>
                            </a:outerShdw>
                          </a:effectLst>
                        </a:rPr>
                        <a:t>Poste</a:t>
                      </a:r>
                      <a:r>
                        <a:rPr lang="it-IT" sz="1200" baseline="0" dirty="0" smtClean="0">
                          <a:effectLst>
                            <a:outerShdw blurRad="38100" dist="38100" dir="2700000" algn="tl">
                              <a:srgbClr val="000000">
                                <a:alpha val="43137"/>
                              </a:srgbClr>
                            </a:outerShdw>
                          </a:effectLst>
                        </a:rPr>
                        <a:t> Italiane</a:t>
                      </a:r>
                      <a:endParaRPr lang="it-IT" sz="1200" dirty="0" smtClean="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E-On</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Whirlpool</a:t>
                      </a:r>
                      <a:endParaRPr lang="it-IT" sz="1200" dirty="0">
                        <a:effectLst>
                          <a:outerShdw blurRad="38100" dist="38100" dir="2700000" algn="tl">
                            <a:srgbClr val="000000">
                              <a:alpha val="43137"/>
                            </a:srgbClr>
                          </a:outerShdw>
                        </a:effectLst>
                      </a:endParaRPr>
                    </a:p>
                  </a:txBody>
                  <a:tcPr anchor="ctr"/>
                </a:tc>
              </a:tr>
            </a:tbl>
          </a:graphicData>
        </a:graphic>
      </p:graphicFrame>
      <p:graphicFrame>
        <p:nvGraphicFramePr>
          <p:cNvPr id="15" name="Tabella 14"/>
          <p:cNvGraphicFramePr>
            <a:graphicFrameLocks noGrp="1"/>
          </p:cNvGraphicFramePr>
          <p:nvPr/>
        </p:nvGraphicFramePr>
        <p:xfrm>
          <a:off x="4681539" y="1676596"/>
          <a:ext cx="4235508" cy="2244059"/>
        </p:xfrm>
        <a:graphic>
          <a:graphicData uri="http://schemas.openxmlformats.org/drawingml/2006/table">
            <a:tbl>
              <a:tblPr firstRow="1" bandRow="1">
                <a:tableStyleId>{5C22544A-7EE6-4342-B048-85BDC9FD1C3A}</a:tableStyleId>
              </a:tblPr>
              <a:tblGrid>
                <a:gridCol w="1411836"/>
                <a:gridCol w="1411836"/>
                <a:gridCol w="1411836"/>
              </a:tblGrid>
              <a:tr h="323819">
                <a:tc>
                  <a:txBody>
                    <a:bodyPr/>
                    <a:lstStyle/>
                    <a:p>
                      <a:pPr algn="ctr"/>
                      <a:r>
                        <a:rPr lang="it-IT" sz="1200" dirty="0" err="1" smtClean="0">
                          <a:effectLst>
                            <a:outerShdw blurRad="38100" dist="38100" dir="2700000" algn="tl">
                              <a:srgbClr val="000000">
                                <a:alpha val="43137"/>
                              </a:srgbClr>
                            </a:outerShdw>
                          </a:effectLst>
                        </a:rPr>
                        <a:t>Pubb</a:t>
                      </a:r>
                      <a:r>
                        <a:rPr lang="it-IT" sz="1200" dirty="0" smtClean="0">
                          <a:effectLst>
                            <a:outerShdw blurRad="38100" dist="38100" dir="2700000" algn="tl">
                              <a:srgbClr val="000000">
                                <a:alpha val="43137"/>
                              </a:srgbClr>
                            </a:outerShdw>
                          </a:effectLst>
                        </a:rPr>
                        <a:t>.</a:t>
                      </a:r>
                      <a:r>
                        <a:rPr lang="it-IT" sz="1200" baseline="0" dirty="0" smtClean="0">
                          <a:effectLst>
                            <a:outerShdw blurRad="38100" dist="38100" dir="2700000" algn="tl">
                              <a:srgbClr val="000000">
                                <a:alpha val="43137"/>
                              </a:srgbClr>
                            </a:outerShdw>
                          </a:effectLst>
                        </a:rPr>
                        <a:t> </a:t>
                      </a:r>
                      <a:r>
                        <a:rPr lang="it-IT" sz="1200" baseline="0" dirty="0" err="1" smtClean="0">
                          <a:effectLst>
                            <a:outerShdw blurRad="38100" dist="38100" dir="2700000" algn="tl">
                              <a:srgbClr val="000000">
                                <a:alpha val="43137"/>
                              </a:srgbClr>
                            </a:outerShdw>
                          </a:effectLst>
                        </a:rPr>
                        <a:t>Amministr</a:t>
                      </a:r>
                      <a:r>
                        <a:rPr lang="it-IT" sz="1200" baseline="0" dirty="0" smtClean="0">
                          <a:effectLst>
                            <a:outerShdw blurRad="38100" dist="38100" dir="2700000" algn="tl">
                              <a:srgbClr val="000000">
                                <a:alpha val="43137"/>
                              </a:srgbClr>
                            </a:outerShdw>
                          </a:effectLst>
                        </a:rPr>
                        <a:t>.</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Telecomunicazioni</a:t>
                      </a:r>
                      <a:endParaRPr lang="it-IT" sz="1200" dirty="0">
                        <a:effectLst>
                          <a:outerShdw blurRad="38100" dist="38100" dir="2700000" algn="tl">
                            <a:srgbClr val="000000">
                              <a:alpha val="43137"/>
                            </a:srgbClr>
                          </a:outerShdw>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effectLst>
                            <a:outerShdw blurRad="38100" dist="38100" dir="2700000" algn="tl">
                              <a:srgbClr val="000000">
                                <a:alpha val="43137"/>
                              </a:srgbClr>
                            </a:outerShdw>
                          </a:effectLst>
                        </a:rPr>
                        <a:t>Finanza</a:t>
                      </a:r>
                    </a:p>
                  </a:txBody>
                  <a:tcPr anchor="ctr"/>
                </a:tc>
              </a:tr>
              <a:tr h="241834">
                <a:tc>
                  <a:txBody>
                    <a:bodyPr/>
                    <a:lstStyle/>
                    <a:p>
                      <a:pPr algn="ctr"/>
                      <a:r>
                        <a:rPr lang="it-IT" sz="1200" dirty="0" smtClean="0">
                          <a:effectLst>
                            <a:outerShdw blurRad="38100" dist="38100" dir="2700000" algn="tl">
                              <a:srgbClr val="000000">
                                <a:alpha val="43137"/>
                              </a:srgbClr>
                            </a:outerShdw>
                          </a:effectLst>
                        </a:rPr>
                        <a:t>Guardia di Finanza</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Tre</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Banca Marche</a:t>
                      </a:r>
                      <a:endParaRPr lang="it-IT" sz="1200" dirty="0">
                        <a:effectLst>
                          <a:outerShdw blurRad="38100" dist="38100" dir="2700000" algn="tl">
                            <a:srgbClr val="000000">
                              <a:alpha val="43137"/>
                            </a:srgbClr>
                          </a:outerShdw>
                        </a:effectLst>
                      </a:endParaRPr>
                    </a:p>
                  </a:txBody>
                  <a:tcPr anchor="ctr"/>
                </a:tc>
              </a:tr>
              <a:tr h="241834">
                <a:tc>
                  <a:txBody>
                    <a:bodyPr/>
                    <a:lstStyle/>
                    <a:p>
                      <a:pPr algn="ctr"/>
                      <a:r>
                        <a:rPr lang="it-IT" sz="1200" dirty="0" smtClean="0">
                          <a:effectLst>
                            <a:outerShdw blurRad="38100" dist="38100" dir="2700000" algn="tl">
                              <a:srgbClr val="000000">
                                <a:alpha val="43137"/>
                              </a:srgbClr>
                            </a:outerShdw>
                          </a:effectLst>
                        </a:rPr>
                        <a:t>Inps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effectLst>
                            <a:outerShdw blurRad="38100" dist="38100" dir="2700000" algn="tl">
                              <a:srgbClr val="000000">
                                <a:alpha val="43137"/>
                              </a:srgbClr>
                            </a:outerShdw>
                          </a:effectLst>
                        </a:rPr>
                        <a:t>Fastweb</a:t>
                      </a:r>
                    </a:p>
                  </a:txBody>
                  <a:tcPr anchor="ctr"/>
                </a:tc>
                <a:tc>
                  <a:txBody>
                    <a:bodyPr/>
                    <a:lstStyle/>
                    <a:p>
                      <a:pPr algn="ctr"/>
                      <a:r>
                        <a:rPr lang="it-IT" sz="1200" dirty="0" smtClean="0">
                          <a:effectLst>
                            <a:outerShdw blurRad="38100" dist="38100" dir="2700000" algn="tl">
                              <a:srgbClr val="000000">
                                <a:alpha val="43137"/>
                              </a:srgbClr>
                            </a:outerShdw>
                          </a:effectLst>
                        </a:rPr>
                        <a:t>BNL-BNP Group</a:t>
                      </a:r>
                      <a:endParaRPr lang="it-IT" sz="1200" dirty="0">
                        <a:effectLst>
                          <a:outerShdw blurRad="38100" dist="38100" dir="2700000" algn="tl">
                            <a:srgbClr val="000000">
                              <a:alpha val="43137"/>
                            </a:srgbClr>
                          </a:outerShdw>
                        </a:effectLst>
                      </a:endParaRPr>
                    </a:p>
                  </a:txBody>
                  <a:tcPr anchor="ctr"/>
                </a:tc>
              </a:tr>
              <a:tr h="241834">
                <a:tc>
                  <a:txBody>
                    <a:bodyPr/>
                    <a:lstStyle/>
                    <a:p>
                      <a:pPr algn="ctr"/>
                      <a:r>
                        <a:rPr lang="it-IT" sz="1200" dirty="0" smtClean="0">
                          <a:effectLst>
                            <a:outerShdw blurRad="38100" dist="38100" dir="2700000" algn="tl">
                              <a:srgbClr val="000000">
                                <a:alpha val="43137"/>
                              </a:srgbClr>
                            </a:outerShdw>
                          </a:effectLst>
                        </a:rPr>
                        <a:t>Ministero dell’</a:t>
                      </a:r>
                      <a:r>
                        <a:rPr lang="it-IT" sz="1200" baseline="0" dirty="0" smtClean="0">
                          <a:effectLst>
                            <a:outerShdw blurRad="38100" dist="38100" dir="2700000" algn="tl">
                              <a:srgbClr val="000000">
                                <a:alpha val="43137"/>
                              </a:srgbClr>
                            </a:outerShdw>
                          </a:effectLst>
                        </a:rPr>
                        <a:t> Economia</a:t>
                      </a:r>
                      <a:endParaRPr lang="it-IT" sz="1200" dirty="0" smtClean="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Telecom Italia</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err="1" smtClean="0">
                          <a:effectLst>
                            <a:outerShdw blurRad="38100" dist="38100" dir="2700000" algn="tl">
                              <a:srgbClr val="000000">
                                <a:alpha val="43137"/>
                              </a:srgbClr>
                            </a:outerShdw>
                          </a:effectLst>
                        </a:rPr>
                        <a:t>Deutche</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Bank</a:t>
                      </a:r>
                      <a:endParaRPr lang="it-IT" sz="1200" dirty="0">
                        <a:effectLst>
                          <a:outerShdw blurRad="38100" dist="38100" dir="2700000" algn="tl">
                            <a:srgbClr val="000000">
                              <a:alpha val="43137"/>
                            </a:srgbClr>
                          </a:outerShdw>
                        </a:effectLst>
                      </a:endParaRPr>
                    </a:p>
                  </a:txBody>
                  <a:tcPr anchor="ctr"/>
                </a:tc>
              </a:tr>
              <a:tr h="403057">
                <a:tc>
                  <a:txBody>
                    <a:bodyPr/>
                    <a:lstStyle/>
                    <a:p>
                      <a:pPr algn="ctr"/>
                      <a:r>
                        <a:rPr lang="it-IT" sz="1200" dirty="0" err="1" smtClean="0">
                          <a:effectLst>
                            <a:outerShdw blurRad="38100" dist="38100" dir="2700000" algn="tl">
                              <a:srgbClr val="000000">
                                <a:alpha val="43137"/>
                              </a:srgbClr>
                            </a:outerShdw>
                          </a:effectLst>
                        </a:rPr>
                        <a:t>Council</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of</a:t>
                      </a:r>
                      <a:r>
                        <a:rPr lang="it-IT" sz="1200" dirty="0" smtClean="0">
                          <a:effectLst>
                            <a:outerShdw blurRad="38100" dist="38100" dir="2700000" algn="tl">
                              <a:srgbClr val="000000">
                                <a:alpha val="43137"/>
                              </a:srgbClr>
                            </a:outerShdw>
                          </a:effectLst>
                        </a:rPr>
                        <a:t> the </a:t>
                      </a:r>
                      <a:r>
                        <a:rPr lang="it-IT" sz="1200" dirty="0" err="1" smtClean="0">
                          <a:effectLst>
                            <a:outerShdw blurRad="38100" dist="38100" dir="2700000" algn="tl">
                              <a:srgbClr val="000000">
                                <a:alpha val="43137"/>
                              </a:srgbClr>
                            </a:outerShdw>
                          </a:effectLst>
                        </a:rPr>
                        <a:t>European</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Union</a:t>
                      </a:r>
                      <a:endParaRPr lang="it-IT" sz="1200" dirty="0" smtClean="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Sky</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Gruppo Unicredit</a:t>
                      </a:r>
                      <a:endParaRPr lang="it-IT" sz="1200" dirty="0">
                        <a:effectLst>
                          <a:outerShdw blurRad="38100" dist="38100" dir="2700000" algn="tl">
                            <a:srgbClr val="000000">
                              <a:alpha val="43137"/>
                            </a:srgbClr>
                          </a:outerShdw>
                        </a:effectLst>
                      </a:endParaRPr>
                    </a:p>
                  </a:txBody>
                  <a:tcPr anchor="ctr"/>
                </a:tc>
              </a:tr>
              <a:tr h="323819">
                <a:tc>
                  <a:txBody>
                    <a:bodyPr/>
                    <a:lstStyle/>
                    <a:p>
                      <a:pPr algn="ctr"/>
                      <a:r>
                        <a:rPr lang="it-IT" sz="1200" dirty="0" smtClean="0">
                          <a:effectLst>
                            <a:outerShdw blurRad="38100" dist="38100" dir="2700000" algn="tl">
                              <a:srgbClr val="000000">
                                <a:alpha val="43137"/>
                              </a:srgbClr>
                            </a:outerShdw>
                          </a:effectLst>
                        </a:rPr>
                        <a:t>UK </a:t>
                      </a:r>
                      <a:r>
                        <a:rPr lang="it-IT" sz="1200" dirty="0" err="1" smtClean="0">
                          <a:effectLst>
                            <a:outerShdw blurRad="38100" dist="38100" dir="2700000" algn="tl">
                              <a:srgbClr val="000000">
                                <a:alpha val="43137"/>
                              </a:srgbClr>
                            </a:outerShdw>
                          </a:effectLst>
                        </a:rPr>
                        <a:t>Ministry</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of</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Transport</a:t>
                      </a:r>
                      <a:endParaRPr lang="it-IT" sz="1200" dirty="0" smtClean="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Vodafone</a:t>
                      </a:r>
                      <a:endParaRPr lang="it-IT" sz="1200" dirty="0">
                        <a:effectLst>
                          <a:outerShdw blurRad="38100" dist="38100" dir="2700000" algn="tl">
                            <a:srgbClr val="000000">
                              <a:alpha val="43137"/>
                            </a:srgbClr>
                          </a:outerShdw>
                        </a:effectLst>
                      </a:endParaRPr>
                    </a:p>
                  </a:txBody>
                  <a:tcPr anchor="ctr"/>
                </a:tc>
                <a:tc>
                  <a:txBody>
                    <a:bodyPr/>
                    <a:lstStyle/>
                    <a:p>
                      <a:pPr algn="ctr"/>
                      <a:r>
                        <a:rPr lang="it-IT" sz="1200" dirty="0" smtClean="0">
                          <a:effectLst>
                            <a:outerShdw blurRad="38100" dist="38100" dir="2700000" algn="tl">
                              <a:srgbClr val="000000">
                                <a:alpha val="43137"/>
                              </a:srgbClr>
                            </a:outerShdw>
                          </a:effectLst>
                        </a:rPr>
                        <a:t>Gruppo Intesa San Paolo</a:t>
                      </a:r>
                      <a:endParaRPr lang="it-IT" sz="1200" dirty="0">
                        <a:effectLst>
                          <a:outerShdw blurRad="38100" dist="38100" dir="2700000" algn="tl">
                            <a:srgbClr val="000000">
                              <a:alpha val="43137"/>
                            </a:srgbClr>
                          </a:outerShdw>
                        </a:effectLst>
                      </a:endParaRPr>
                    </a:p>
                  </a:txBody>
                  <a:tcPr anchor="ctr"/>
                </a:tc>
              </a:tr>
            </a:tbl>
          </a:graphicData>
        </a:graphic>
      </p:graphicFrame>
      <p:cxnSp>
        <p:nvCxnSpPr>
          <p:cNvPr id="16" name="Connettore 1 15"/>
          <p:cNvCxnSpPr/>
          <p:nvPr/>
        </p:nvCxnSpPr>
        <p:spPr>
          <a:xfrm rot="5400000" flipH="1" flipV="1">
            <a:off x="3258328" y="2843996"/>
            <a:ext cx="2628139" cy="795"/>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ttore 1 18"/>
          <p:cNvCxnSpPr/>
          <p:nvPr/>
        </p:nvCxnSpPr>
        <p:spPr>
          <a:xfrm>
            <a:off x="153927" y="4048923"/>
            <a:ext cx="876312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24" name="Grafico 23"/>
          <p:cNvGraphicFramePr/>
          <p:nvPr/>
        </p:nvGraphicFramePr>
        <p:xfrm>
          <a:off x="2308194" y="4159260"/>
          <a:ext cx="4545033" cy="2287591"/>
        </p:xfrm>
        <a:graphic>
          <a:graphicData uri="http://schemas.openxmlformats.org/drawingml/2006/chart">
            <c:chart xmlns:c="http://schemas.openxmlformats.org/drawingml/2006/chart" xmlns:r="http://schemas.openxmlformats.org/officeDocument/2006/relationships" r:id="rId5"/>
          </a:graphicData>
        </a:graphic>
      </p:graphicFrame>
      <p:sp>
        <p:nvSpPr>
          <p:cNvPr id="13" name="Rettangolo 12"/>
          <p:cNvSpPr/>
          <p:nvPr/>
        </p:nvSpPr>
        <p:spPr>
          <a:xfrm>
            <a:off x="3257531" y="6134596"/>
            <a:ext cx="5732542"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http://www.i-dome.com/</a:t>
            </a:r>
            <a:r>
              <a:rPr lang="it-IT" sz="800" dirty="0" err="1" smtClean="0">
                <a:effectLst>
                  <a:outerShdw blurRad="38100" dist="38100" dir="2700000" algn="tl">
                    <a:srgbClr val="000000">
                      <a:alpha val="43137"/>
                    </a:srgbClr>
                  </a:outerShdw>
                </a:effectLst>
                <a:ea typeface="Tahoma" pitchFamily="34" charset="0"/>
                <a:cs typeface="Tahoma" pitchFamily="34" charset="0"/>
              </a:rPr>
              <a:t>statistiche-in-pillole</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pagina.phtml</a:t>
            </a:r>
            <a:r>
              <a:rPr lang="it-IT" sz="800" dirty="0" smtClean="0">
                <a:effectLst>
                  <a:outerShdw blurRad="38100" dist="38100" dir="2700000" algn="tl">
                    <a:srgbClr val="000000">
                      <a:alpha val="43137"/>
                    </a:srgbClr>
                  </a:outerShdw>
                </a:effectLst>
                <a:ea typeface="Tahoma" pitchFamily="34" charset="0"/>
                <a:cs typeface="Tahoma" pitchFamily="34" charset="0"/>
              </a:rPr>
              <a:t>?no_interstitial=1&amp;_id_articolo=10683</a:t>
            </a:r>
            <a:endParaRPr lang="it-IT" sz="800" dirty="0"/>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1943064" y="285728"/>
            <a:ext cx="720093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Fornitori del mercato ICT</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graphicFrame>
        <p:nvGraphicFramePr>
          <p:cNvPr id="9" name="Grafico 8"/>
          <p:cNvGraphicFramePr/>
          <p:nvPr/>
        </p:nvGraphicFramePr>
        <p:xfrm>
          <a:off x="1212804" y="1530324"/>
          <a:ext cx="6937470" cy="4770476"/>
        </p:xfrm>
        <a:graphic>
          <a:graphicData uri="http://schemas.openxmlformats.org/drawingml/2006/chart">
            <c:chart xmlns:c="http://schemas.openxmlformats.org/drawingml/2006/chart" xmlns:r="http://schemas.openxmlformats.org/officeDocument/2006/relationships" r:id="rId4"/>
          </a:graphicData>
        </a:graphic>
      </p:graphicFrame>
      <p:sp>
        <p:nvSpPr>
          <p:cNvPr id="8" name="Rettangolo 7"/>
          <p:cNvSpPr/>
          <p:nvPr/>
        </p:nvSpPr>
        <p:spPr>
          <a:xfrm>
            <a:off x="3257531" y="6134596"/>
            <a:ext cx="5732542"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http://www.i-dome.com/</a:t>
            </a:r>
            <a:r>
              <a:rPr lang="it-IT" sz="800" dirty="0" err="1" smtClean="0">
                <a:effectLst>
                  <a:outerShdw blurRad="38100" dist="38100" dir="2700000" algn="tl">
                    <a:srgbClr val="000000">
                      <a:alpha val="43137"/>
                    </a:srgbClr>
                  </a:outerShdw>
                </a:effectLst>
                <a:ea typeface="Tahoma" pitchFamily="34" charset="0"/>
                <a:cs typeface="Tahoma" pitchFamily="34" charset="0"/>
              </a:rPr>
              <a:t>statistiche-in-pillole</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pagina.phtml</a:t>
            </a:r>
            <a:r>
              <a:rPr lang="it-IT" sz="800" dirty="0" smtClean="0">
                <a:effectLst>
                  <a:outerShdw blurRad="38100" dist="38100" dir="2700000" algn="tl">
                    <a:srgbClr val="000000">
                      <a:alpha val="43137"/>
                    </a:srgbClr>
                  </a:outerShdw>
                </a:effectLst>
                <a:ea typeface="Tahoma" pitchFamily="34" charset="0"/>
                <a:cs typeface="Tahoma" pitchFamily="34" charset="0"/>
              </a:rPr>
              <a:t>?no_interstitial=1&amp;_id_articolo=10683</a:t>
            </a:r>
            <a:endParaRPr lang="it-IT" sz="800" dirty="0"/>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pSp>
        <p:nvGrpSpPr>
          <p:cNvPr id="3" name="Gruppo 51"/>
          <p:cNvGrpSpPr/>
          <p:nvPr/>
        </p:nvGrpSpPr>
        <p:grpSpPr>
          <a:xfrm>
            <a:off x="263466" y="3504112"/>
            <a:ext cx="2770835" cy="1860077"/>
            <a:chOff x="5667390" y="1420785"/>
            <a:chExt cx="2770835" cy="1860077"/>
          </a:xfrm>
        </p:grpSpPr>
        <p:sp>
          <p:nvSpPr>
            <p:cNvPr id="45" name="Rettangolo arrotondato 44"/>
            <p:cNvSpPr/>
            <p:nvPr/>
          </p:nvSpPr>
          <p:spPr>
            <a:xfrm>
              <a:off x="6288111" y="2881306"/>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Gestione di singole aree funzionali e B. C.</a:t>
              </a:r>
              <a:endParaRPr lang="it-IT" sz="1200" cap="small" dirty="0">
                <a:solidFill>
                  <a:schemeClr val="tx1"/>
                </a:solidFill>
                <a:effectLst>
                  <a:outerShdw blurRad="38100" dist="38100" dir="2700000" algn="tl">
                    <a:srgbClr val="000000">
                      <a:alpha val="43137"/>
                    </a:srgbClr>
                  </a:outerShdw>
                </a:effectLst>
              </a:endParaRPr>
            </a:p>
          </p:txBody>
        </p:sp>
        <p:sp>
          <p:nvSpPr>
            <p:cNvPr id="47" name="Rettangolo arrotondato 46"/>
            <p:cNvSpPr/>
            <p:nvPr/>
          </p:nvSpPr>
          <p:spPr>
            <a:xfrm>
              <a:off x="6280226" y="2410811"/>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Gestione Integrata di sistemi complessi</a:t>
              </a:r>
              <a:endParaRPr lang="it-IT" sz="1200" cap="small" dirty="0">
                <a:solidFill>
                  <a:schemeClr val="tx1"/>
                </a:solidFill>
                <a:effectLst>
                  <a:outerShdw blurRad="38100" dist="38100" dir="2700000" algn="tl">
                    <a:srgbClr val="000000">
                      <a:alpha val="43137"/>
                    </a:srgbClr>
                  </a:outerShdw>
                </a:effectLst>
              </a:endParaRPr>
            </a:p>
          </p:txBody>
        </p:sp>
        <p:sp>
          <p:nvSpPr>
            <p:cNvPr id="42" name="Rettangolo arrotondato 41"/>
            <p:cNvSpPr/>
            <p:nvPr/>
          </p:nvSpPr>
          <p:spPr>
            <a:xfrm>
              <a:off x="5667390" y="1420785"/>
              <a:ext cx="2770835" cy="3995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Oil &amp; </a:t>
              </a:r>
              <a:r>
                <a:rPr lang="it-IT" sz="1200" cap="small" dirty="0" err="1" smtClean="0">
                  <a:solidFill>
                    <a:schemeClr val="bg1"/>
                  </a:solidFill>
                  <a:effectLst>
                    <a:outerShdw blurRad="38100" dist="38100" dir="2700000" algn="tl">
                      <a:srgbClr val="000000">
                        <a:alpha val="43137"/>
                      </a:srgbClr>
                    </a:outerShdw>
                  </a:effectLst>
                </a:rPr>
                <a:t>Services</a:t>
              </a:r>
              <a:endParaRPr lang="it-IT" sz="1200" cap="small" dirty="0">
                <a:solidFill>
                  <a:schemeClr val="bg1"/>
                </a:solidFill>
                <a:effectLst>
                  <a:outerShdw blurRad="38100" dist="38100" dir="2700000" algn="tl">
                    <a:srgbClr val="000000">
                      <a:alpha val="43137"/>
                    </a:srgbClr>
                  </a:outerShdw>
                </a:effectLst>
              </a:endParaRPr>
            </a:p>
          </p:txBody>
        </p:sp>
        <p:sp>
          <p:nvSpPr>
            <p:cNvPr id="44" name="Rettangolo arrotondato 43"/>
            <p:cNvSpPr/>
            <p:nvPr/>
          </p:nvSpPr>
          <p:spPr>
            <a:xfrm>
              <a:off x="6281889" y="1931967"/>
              <a:ext cx="1649307" cy="39955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200" b="1" cap="small" dirty="0" smtClean="0">
                  <a:solidFill>
                    <a:schemeClr val="bg1"/>
                  </a:solidFill>
                  <a:effectLst>
                    <a:outerShdw blurRad="38100" dist="38100" dir="2700000" algn="tl">
                      <a:srgbClr val="000000">
                        <a:alpha val="43137"/>
                      </a:srgbClr>
                    </a:outerShdw>
                  </a:effectLst>
                </a:rPr>
                <a:t>Disegno e sviluppo </a:t>
              </a:r>
              <a:r>
                <a:rPr lang="it-IT" sz="1200" cap="small" dirty="0" smtClean="0">
                  <a:solidFill>
                    <a:schemeClr val="bg1"/>
                  </a:solidFill>
                  <a:effectLst>
                    <a:outerShdw blurRad="38100" dist="38100" dir="2700000" algn="tl">
                      <a:srgbClr val="000000">
                        <a:alpha val="43137"/>
                      </a:srgbClr>
                    </a:outerShdw>
                  </a:effectLst>
                </a:rPr>
                <a:t>di soluzioni per:</a:t>
              </a:r>
              <a:endParaRPr lang="it-IT" sz="1200" cap="small" dirty="0">
                <a:solidFill>
                  <a:schemeClr val="bg1"/>
                </a:solidFill>
                <a:effectLst>
                  <a:outerShdw blurRad="38100" dist="38100" dir="2700000" algn="tl">
                    <a:srgbClr val="000000">
                      <a:alpha val="43137"/>
                    </a:srgbClr>
                  </a:outerShdw>
                </a:effectLst>
              </a:endParaRPr>
            </a:p>
          </p:txBody>
        </p:sp>
      </p:grpSp>
      <p:grpSp>
        <p:nvGrpSpPr>
          <p:cNvPr id="24" name="Gruppo 23"/>
          <p:cNvGrpSpPr/>
          <p:nvPr/>
        </p:nvGrpSpPr>
        <p:grpSpPr>
          <a:xfrm>
            <a:off x="3184506" y="1712889"/>
            <a:ext cx="2770835" cy="2298233"/>
            <a:chOff x="5667390" y="1420785"/>
            <a:chExt cx="2770835" cy="2298233"/>
          </a:xfrm>
        </p:grpSpPr>
        <p:sp>
          <p:nvSpPr>
            <p:cNvPr id="25" name="Rettangolo arrotondato 24"/>
            <p:cNvSpPr/>
            <p:nvPr/>
          </p:nvSpPr>
          <p:spPr>
            <a:xfrm>
              <a:off x="6288111" y="2881306"/>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Tributi locali</a:t>
              </a:r>
              <a:endParaRPr lang="it-IT" sz="1200" cap="small" dirty="0">
                <a:solidFill>
                  <a:schemeClr val="tx1"/>
                </a:solidFill>
                <a:effectLst>
                  <a:outerShdw blurRad="38100" dist="38100" dir="2700000" algn="tl">
                    <a:srgbClr val="000000">
                      <a:alpha val="43137"/>
                    </a:srgbClr>
                  </a:outerShdw>
                </a:effectLst>
              </a:endParaRPr>
            </a:p>
          </p:txBody>
        </p:sp>
        <p:sp>
          <p:nvSpPr>
            <p:cNvPr id="26" name="Rettangolo arrotondato 25"/>
            <p:cNvSpPr/>
            <p:nvPr/>
          </p:nvSpPr>
          <p:spPr>
            <a:xfrm>
              <a:off x="6280226" y="2410811"/>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Servizi di Protocollo </a:t>
              </a:r>
              <a:r>
                <a:rPr lang="it-IT" sz="1200" cap="small" dirty="0" err="1" smtClean="0">
                  <a:solidFill>
                    <a:schemeClr val="tx1"/>
                  </a:solidFill>
                  <a:effectLst>
                    <a:outerShdw blurRad="38100" dist="38100" dir="2700000" algn="tl">
                      <a:srgbClr val="000000">
                        <a:alpha val="43137"/>
                      </a:srgbClr>
                    </a:outerShdw>
                  </a:effectLst>
                </a:rPr>
                <a:t>Ammnistrativo</a:t>
              </a:r>
              <a:endParaRPr lang="it-IT" sz="1200" cap="small" dirty="0">
                <a:solidFill>
                  <a:schemeClr val="tx1"/>
                </a:solidFill>
                <a:effectLst>
                  <a:outerShdw blurRad="38100" dist="38100" dir="2700000" algn="tl">
                    <a:srgbClr val="000000">
                      <a:alpha val="43137"/>
                    </a:srgbClr>
                  </a:outerShdw>
                </a:effectLst>
              </a:endParaRPr>
            </a:p>
          </p:txBody>
        </p:sp>
        <p:sp>
          <p:nvSpPr>
            <p:cNvPr id="29" name="Rettangolo arrotondato 28"/>
            <p:cNvSpPr/>
            <p:nvPr/>
          </p:nvSpPr>
          <p:spPr>
            <a:xfrm>
              <a:off x="6288111" y="3319462"/>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Relazioni con cittadini</a:t>
              </a:r>
              <a:endParaRPr lang="it-IT" sz="1200" cap="small" dirty="0">
                <a:solidFill>
                  <a:schemeClr val="tx1"/>
                </a:solidFill>
                <a:effectLst>
                  <a:outerShdw blurRad="38100" dist="38100" dir="2700000" algn="tl">
                    <a:srgbClr val="000000">
                      <a:alpha val="43137"/>
                    </a:srgbClr>
                  </a:outerShdw>
                </a:effectLst>
              </a:endParaRPr>
            </a:p>
          </p:txBody>
        </p:sp>
        <p:sp>
          <p:nvSpPr>
            <p:cNvPr id="30" name="Rettangolo arrotondato 29"/>
            <p:cNvSpPr/>
            <p:nvPr/>
          </p:nvSpPr>
          <p:spPr>
            <a:xfrm>
              <a:off x="5667390" y="1420785"/>
              <a:ext cx="2770835" cy="3995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Sanità</a:t>
              </a:r>
              <a:endParaRPr lang="it-IT" sz="1200" cap="small" dirty="0">
                <a:solidFill>
                  <a:schemeClr val="bg1"/>
                </a:solidFill>
                <a:effectLst>
                  <a:outerShdw blurRad="38100" dist="38100" dir="2700000" algn="tl">
                    <a:srgbClr val="000000">
                      <a:alpha val="43137"/>
                    </a:srgbClr>
                  </a:outerShdw>
                </a:effectLst>
              </a:endParaRPr>
            </a:p>
          </p:txBody>
        </p:sp>
        <p:sp>
          <p:nvSpPr>
            <p:cNvPr id="31" name="Rettangolo arrotondato 30"/>
            <p:cNvSpPr/>
            <p:nvPr/>
          </p:nvSpPr>
          <p:spPr>
            <a:xfrm>
              <a:off x="6281889" y="1931967"/>
              <a:ext cx="1649307" cy="39955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200" b="1" cap="small" dirty="0" smtClean="0">
                  <a:solidFill>
                    <a:schemeClr val="bg1"/>
                  </a:solidFill>
                  <a:effectLst>
                    <a:outerShdw blurRad="38100" dist="38100" dir="2700000" algn="tl">
                      <a:srgbClr val="000000">
                        <a:alpha val="43137"/>
                      </a:srgbClr>
                    </a:outerShdw>
                  </a:effectLst>
                </a:rPr>
                <a:t>Gestione</a:t>
              </a:r>
              <a:r>
                <a:rPr lang="it-IT" sz="1200" cap="small" dirty="0" smtClean="0">
                  <a:solidFill>
                    <a:schemeClr val="bg1"/>
                  </a:solidFill>
                  <a:effectLst>
                    <a:outerShdw blurRad="38100" dist="38100" dir="2700000" algn="tl">
                      <a:srgbClr val="000000">
                        <a:alpha val="43137"/>
                      </a:srgbClr>
                    </a:outerShdw>
                  </a:effectLst>
                </a:rPr>
                <a:t> di</a:t>
              </a:r>
              <a:endParaRPr lang="it-IT" sz="1200" b="1" cap="small" dirty="0">
                <a:solidFill>
                  <a:schemeClr val="bg1"/>
                </a:solidFill>
                <a:effectLst>
                  <a:outerShdw blurRad="38100" dist="38100" dir="2700000" algn="tl">
                    <a:srgbClr val="000000">
                      <a:alpha val="43137"/>
                    </a:srgbClr>
                  </a:outerShdw>
                </a:effectLst>
              </a:endParaRPr>
            </a:p>
          </p:txBody>
        </p:sp>
      </p:grpSp>
      <p:grpSp>
        <p:nvGrpSpPr>
          <p:cNvPr id="32" name="Gruppo 31"/>
          <p:cNvGrpSpPr/>
          <p:nvPr/>
        </p:nvGrpSpPr>
        <p:grpSpPr>
          <a:xfrm>
            <a:off x="6142059" y="3504112"/>
            <a:ext cx="2770835" cy="1825650"/>
            <a:chOff x="5667390" y="1420785"/>
            <a:chExt cx="2770835" cy="1825650"/>
          </a:xfrm>
        </p:grpSpPr>
        <p:sp>
          <p:nvSpPr>
            <p:cNvPr id="34" name="Rettangolo arrotondato 33"/>
            <p:cNvSpPr/>
            <p:nvPr/>
          </p:nvSpPr>
          <p:spPr>
            <a:xfrm>
              <a:off x="6288111" y="2408723"/>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Gestione dei Servizi</a:t>
              </a:r>
              <a:endParaRPr lang="it-IT" sz="1200" cap="small" dirty="0">
                <a:solidFill>
                  <a:schemeClr val="tx1"/>
                </a:solidFill>
                <a:effectLst>
                  <a:outerShdw blurRad="38100" dist="38100" dir="2700000" algn="tl">
                    <a:srgbClr val="000000">
                      <a:alpha val="43137"/>
                    </a:srgbClr>
                  </a:outerShdw>
                </a:effectLst>
              </a:endParaRPr>
            </a:p>
          </p:txBody>
        </p:sp>
        <p:sp>
          <p:nvSpPr>
            <p:cNvPr id="35" name="Rettangolo arrotondato 34"/>
            <p:cNvSpPr/>
            <p:nvPr/>
          </p:nvSpPr>
          <p:spPr>
            <a:xfrm>
              <a:off x="6280226" y="1938228"/>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Consulenza allo </a:t>
              </a:r>
              <a:r>
                <a:rPr lang="it-IT" sz="1200" cap="small" dirty="0" err="1" smtClean="0">
                  <a:solidFill>
                    <a:schemeClr val="tx1"/>
                  </a:solidFill>
                  <a:effectLst>
                    <a:outerShdw blurRad="38100" dist="38100" dir="2700000" algn="tl">
                      <a:srgbClr val="000000">
                        <a:alpha val="43137"/>
                      </a:srgbClr>
                    </a:outerShdw>
                  </a:effectLst>
                </a:rPr>
                <a:t>svilup</a:t>
              </a:r>
              <a:r>
                <a:rPr lang="it-IT" sz="1200" cap="small" dirty="0" smtClean="0">
                  <a:solidFill>
                    <a:schemeClr val="tx1"/>
                  </a:solidFill>
                  <a:effectLst>
                    <a:outerShdw blurRad="38100" dist="38100" dir="2700000" algn="tl">
                      <a:srgbClr val="000000">
                        <a:alpha val="43137"/>
                      </a:srgbClr>
                    </a:outerShdw>
                  </a:effectLst>
                </a:rPr>
                <a:t>. di </a:t>
              </a:r>
              <a:r>
                <a:rPr lang="it-IT" sz="1200" cap="small" dirty="0" err="1" smtClean="0">
                  <a:solidFill>
                    <a:schemeClr val="tx1"/>
                  </a:solidFill>
                  <a:effectLst>
                    <a:outerShdw blurRad="38100" dist="38100" dir="2700000" algn="tl">
                      <a:srgbClr val="000000">
                        <a:alpha val="43137"/>
                      </a:srgbClr>
                    </a:outerShdw>
                  </a:effectLst>
                </a:rPr>
                <a:t>sist</a:t>
              </a:r>
              <a:r>
                <a:rPr lang="it-IT" sz="1200" cap="small" dirty="0" smtClean="0">
                  <a:solidFill>
                    <a:schemeClr val="tx1"/>
                  </a:solidFill>
                  <a:effectLst>
                    <a:outerShdw blurRad="38100" dist="38100" dir="2700000" algn="tl">
                      <a:srgbClr val="000000">
                        <a:alpha val="43137"/>
                      </a:srgbClr>
                    </a:outerShdw>
                  </a:effectLst>
                </a:rPr>
                <a:t>. </a:t>
              </a:r>
              <a:r>
                <a:rPr lang="it-IT" sz="1200" cap="small" dirty="0" err="1" smtClean="0">
                  <a:solidFill>
                    <a:schemeClr val="tx1"/>
                  </a:solidFill>
                  <a:effectLst>
                    <a:outerShdw blurRad="38100" dist="38100" dir="2700000" algn="tl">
                      <a:srgbClr val="000000">
                        <a:alpha val="43137"/>
                      </a:srgbClr>
                    </a:outerShdw>
                  </a:effectLst>
                </a:rPr>
                <a:t>compl</a:t>
              </a:r>
              <a:r>
                <a:rPr lang="it-IT" sz="1200" cap="small" dirty="0" smtClean="0">
                  <a:solidFill>
                    <a:schemeClr val="tx1"/>
                  </a:solidFill>
                  <a:effectLst>
                    <a:outerShdw blurRad="38100" dist="38100" dir="2700000" algn="tl">
                      <a:srgbClr val="000000">
                        <a:alpha val="43137"/>
                      </a:srgbClr>
                    </a:outerShdw>
                  </a:effectLst>
                </a:rPr>
                <a:t>..</a:t>
              </a:r>
              <a:endParaRPr lang="it-IT" sz="1200" cap="small" dirty="0">
                <a:solidFill>
                  <a:schemeClr val="tx1"/>
                </a:solidFill>
                <a:effectLst>
                  <a:outerShdw blurRad="38100" dist="38100" dir="2700000" algn="tl">
                    <a:srgbClr val="000000">
                      <a:alpha val="43137"/>
                    </a:srgbClr>
                  </a:outerShdw>
                </a:effectLst>
              </a:endParaRPr>
            </a:p>
          </p:txBody>
        </p:sp>
        <p:sp>
          <p:nvSpPr>
            <p:cNvPr id="38" name="Rettangolo arrotondato 37"/>
            <p:cNvSpPr/>
            <p:nvPr/>
          </p:nvSpPr>
          <p:spPr>
            <a:xfrm>
              <a:off x="6288111" y="2846879"/>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err="1" smtClean="0">
                  <a:solidFill>
                    <a:schemeClr val="tx1"/>
                  </a:solidFill>
                  <a:effectLst>
                    <a:outerShdw blurRad="38100" dist="38100" dir="2700000" algn="tl">
                      <a:srgbClr val="000000">
                        <a:alpha val="43137"/>
                      </a:srgbClr>
                    </a:outerShdw>
                  </a:effectLst>
                </a:rPr>
                <a:t>Config</a:t>
              </a:r>
              <a:r>
                <a:rPr lang="it-IT" sz="1200" cap="small" dirty="0" smtClean="0">
                  <a:solidFill>
                    <a:schemeClr val="tx1"/>
                  </a:solidFill>
                  <a:effectLst>
                    <a:outerShdw blurRad="38100" dist="38100" dir="2700000" algn="tl">
                      <a:srgbClr val="000000">
                        <a:alpha val="43137"/>
                      </a:srgbClr>
                    </a:outerShdw>
                  </a:effectLst>
                </a:rPr>
                <a:t>. E Personal. Piattaforme </a:t>
              </a:r>
              <a:r>
                <a:rPr lang="it-IT" sz="1200" cap="small" dirty="0" err="1" smtClean="0">
                  <a:solidFill>
                    <a:schemeClr val="tx1"/>
                  </a:solidFill>
                  <a:effectLst>
                    <a:outerShdw blurRad="38100" dist="38100" dir="2700000" algn="tl">
                      <a:srgbClr val="000000">
                        <a:alpha val="43137"/>
                      </a:srgbClr>
                    </a:outerShdw>
                  </a:effectLst>
                </a:rPr>
                <a:t>Propriet</a:t>
              </a:r>
              <a:r>
                <a:rPr lang="it-IT" sz="1200" cap="small" dirty="0" smtClean="0">
                  <a:solidFill>
                    <a:schemeClr val="tx1"/>
                  </a:solidFill>
                  <a:effectLst>
                    <a:outerShdw blurRad="38100" dist="38100" dir="2700000" algn="tl">
                      <a:srgbClr val="000000">
                        <a:alpha val="43137"/>
                      </a:srgbClr>
                    </a:outerShdw>
                  </a:effectLst>
                </a:rPr>
                <a:t>.</a:t>
              </a:r>
              <a:endParaRPr lang="it-IT" sz="1200" cap="small" dirty="0">
                <a:solidFill>
                  <a:schemeClr val="tx1"/>
                </a:solidFill>
                <a:effectLst>
                  <a:outerShdw blurRad="38100" dist="38100" dir="2700000" algn="tl">
                    <a:srgbClr val="000000">
                      <a:alpha val="43137"/>
                    </a:srgbClr>
                  </a:outerShdw>
                </a:effectLst>
              </a:endParaRPr>
            </a:p>
          </p:txBody>
        </p:sp>
        <p:sp>
          <p:nvSpPr>
            <p:cNvPr id="39" name="Rettangolo arrotondato 38"/>
            <p:cNvSpPr/>
            <p:nvPr/>
          </p:nvSpPr>
          <p:spPr>
            <a:xfrm>
              <a:off x="5667390" y="1420785"/>
              <a:ext cx="2770835" cy="3995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Energia &amp; Public Utilities</a:t>
              </a:r>
              <a:endParaRPr lang="it-IT" sz="1200" cap="small" dirty="0">
                <a:solidFill>
                  <a:schemeClr val="bg1"/>
                </a:solidFill>
                <a:effectLst>
                  <a:outerShdw blurRad="38100" dist="38100" dir="2700000" algn="tl">
                    <a:srgbClr val="000000">
                      <a:alpha val="43137"/>
                    </a:srgbClr>
                  </a:outerShdw>
                </a:effectLst>
              </a:endParaRPr>
            </a:p>
          </p:txBody>
        </p:sp>
      </p:grpSp>
      <p:sp>
        <p:nvSpPr>
          <p:cNvPr id="73" name="Titolo 1"/>
          <p:cNvSpPr txBox="1">
            <a:spLocks/>
          </p:cNvSpPr>
          <p:nvPr/>
        </p:nvSpPr>
        <p:spPr>
          <a:xfrm>
            <a:off x="1431882" y="285728"/>
            <a:ext cx="771211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Aree di Business</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sp>
        <p:nvSpPr>
          <p:cNvPr id="33" name="Rettangolo 32"/>
          <p:cNvSpPr/>
          <p:nvPr/>
        </p:nvSpPr>
        <p:spPr>
          <a:xfrm>
            <a:off x="336492" y="5437215"/>
            <a:ext cx="2738475" cy="215444"/>
          </a:xfrm>
          <a:prstGeom prst="rect">
            <a:avLst/>
          </a:prstGeom>
        </p:spPr>
        <p:txBody>
          <a:bodyPr wrap="square">
            <a:spAutoFit/>
          </a:bodyPr>
          <a:lstStyle/>
          <a:p>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http://www.eng.it/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/offerta/</a:t>
            </a:r>
            <a:r>
              <a:rPr lang="it-IT" sz="800" dirty="0" err="1" smtClean="0">
                <a:effectLst>
                  <a:outerShdw blurRad="38100" dist="38100" dir="2700000" algn="tl">
                    <a:srgbClr val="000000">
                      <a:alpha val="43137"/>
                    </a:srgbClr>
                  </a:outerShdw>
                </a:effectLst>
              </a:rPr>
              <a:t>oil--services.aspx</a:t>
            </a:r>
            <a:endParaRPr lang="it-IT" sz="800" dirty="0">
              <a:effectLst>
                <a:outerShdw blurRad="38100" dist="38100" dir="2700000" algn="tl">
                  <a:srgbClr val="000000">
                    <a:alpha val="43137"/>
                  </a:srgbClr>
                </a:outerShdw>
              </a:effectLst>
            </a:endParaRPr>
          </a:p>
        </p:txBody>
      </p:sp>
      <p:sp>
        <p:nvSpPr>
          <p:cNvPr id="36" name="Rettangolo 35"/>
          <p:cNvSpPr/>
          <p:nvPr/>
        </p:nvSpPr>
        <p:spPr>
          <a:xfrm>
            <a:off x="6178572" y="5400702"/>
            <a:ext cx="2738475" cy="215444"/>
          </a:xfrm>
          <a:prstGeom prst="rect">
            <a:avLst/>
          </a:prstGeom>
        </p:spPr>
        <p:txBody>
          <a:bodyPr wrap="square">
            <a:spAutoFit/>
          </a:bodyPr>
          <a:lstStyle/>
          <a:p>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http://www.eng.it/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/offerta/</a:t>
            </a:r>
            <a:r>
              <a:rPr lang="it-IT" sz="800" dirty="0" err="1" smtClean="0">
                <a:effectLst>
                  <a:outerShdw blurRad="38100" dist="38100" dir="2700000" algn="tl">
                    <a:srgbClr val="000000">
                      <a:alpha val="43137"/>
                    </a:srgbClr>
                  </a:outerShdw>
                </a:effectLst>
              </a:rPr>
              <a:t>energy--utilities.aspx</a:t>
            </a:r>
            <a:endParaRPr lang="it-IT" sz="800" dirty="0" smtClean="0">
              <a:effectLst>
                <a:outerShdw blurRad="38100" dist="38100" dir="2700000" algn="tl">
                  <a:srgbClr val="000000">
                    <a:alpha val="43137"/>
                  </a:srgbClr>
                </a:outerShdw>
              </a:effectLst>
            </a:endParaRPr>
          </a:p>
        </p:txBody>
      </p:sp>
      <p:sp>
        <p:nvSpPr>
          <p:cNvPr id="37" name="Rettangolo 36"/>
          <p:cNvSpPr/>
          <p:nvPr/>
        </p:nvSpPr>
        <p:spPr>
          <a:xfrm>
            <a:off x="3257532" y="4053355"/>
            <a:ext cx="2738475" cy="215444"/>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http://www.eng.it/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/offerta/</a:t>
            </a:r>
            <a:r>
              <a:rPr lang="it-IT" sz="800" dirty="0" err="1" smtClean="0">
                <a:effectLst>
                  <a:outerShdw blurRad="38100" dist="38100" dir="2700000" algn="tl">
                    <a:srgbClr val="000000">
                      <a:alpha val="43137"/>
                    </a:srgbClr>
                  </a:outerShdw>
                </a:effectLst>
              </a:rPr>
              <a:t>sanità.aspx</a:t>
            </a:r>
            <a:endParaRPr lang="it-IT" sz="800" dirty="0" smtClean="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pSp>
        <p:nvGrpSpPr>
          <p:cNvPr id="60" name="Gruppo 59"/>
          <p:cNvGrpSpPr/>
          <p:nvPr/>
        </p:nvGrpSpPr>
        <p:grpSpPr>
          <a:xfrm>
            <a:off x="1204513" y="1785915"/>
            <a:ext cx="3481179" cy="3797352"/>
            <a:chOff x="4681539" y="1603350"/>
            <a:chExt cx="3481179" cy="3797352"/>
          </a:xfrm>
        </p:grpSpPr>
        <p:grpSp>
          <p:nvGrpSpPr>
            <p:cNvPr id="53" name="Gruppo 52"/>
            <p:cNvGrpSpPr/>
            <p:nvPr/>
          </p:nvGrpSpPr>
          <p:grpSpPr>
            <a:xfrm>
              <a:off x="4681539" y="1603350"/>
              <a:ext cx="3481179" cy="2373345"/>
              <a:chOff x="592083" y="1712889"/>
              <a:chExt cx="3481179" cy="2373345"/>
            </a:xfrm>
          </p:grpSpPr>
          <p:sp>
            <p:nvSpPr>
              <p:cNvPr id="19" name="Rettangolo arrotondato 18"/>
              <p:cNvSpPr/>
              <p:nvPr/>
            </p:nvSpPr>
            <p:spPr>
              <a:xfrm>
                <a:off x="2411511" y="2735253"/>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Consulenza</a:t>
                </a:r>
                <a:endParaRPr lang="it-IT" sz="1200" cap="small" dirty="0">
                  <a:solidFill>
                    <a:schemeClr val="tx1"/>
                  </a:solidFill>
                  <a:effectLst>
                    <a:outerShdw blurRad="38100" dist="38100" dir="2700000" algn="tl">
                      <a:srgbClr val="000000">
                        <a:alpha val="43137"/>
                      </a:srgbClr>
                    </a:outerShdw>
                  </a:effectLst>
                </a:endParaRPr>
              </a:p>
            </p:txBody>
          </p:sp>
          <p:sp>
            <p:nvSpPr>
              <p:cNvPr id="20" name="Rettangolo arrotondato 19"/>
              <p:cNvSpPr/>
              <p:nvPr/>
            </p:nvSpPr>
            <p:spPr>
              <a:xfrm>
                <a:off x="598305" y="2735253"/>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Gestione portali istituzionali</a:t>
                </a:r>
                <a:endParaRPr lang="it-IT" sz="1200" cap="small" dirty="0">
                  <a:solidFill>
                    <a:schemeClr val="tx1"/>
                  </a:solidFill>
                  <a:effectLst>
                    <a:outerShdw blurRad="38100" dist="38100" dir="2700000" algn="tl">
                      <a:srgbClr val="000000">
                        <a:alpha val="43137"/>
                      </a:srgbClr>
                    </a:outerShdw>
                  </a:effectLst>
                </a:endParaRPr>
              </a:p>
            </p:txBody>
          </p:sp>
          <p:sp>
            <p:nvSpPr>
              <p:cNvPr id="28" name="Rettangolo arrotondato 27"/>
              <p:cNvSpPr/>
              <p:nvPr/>
            </p:nvSpPr>
            <p:spPr>
              <a:xfrm>
                <a:off x="2423955" y="3686677"/>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Soluzioni</a:t>
                </a:r>
                <a:endParaRPr lang="it-IT" sz="1200" cap="small" dirty="0">
                  <a:solidFill>
                    <a:schemeClr val="tx1"/>
                  </a:solidFill>
                  <a:effectLst>
                    <a:outerShdw blurRad="38100" dist="38100" dir="2700000" algn="tl">
                      <a:srgbClr val="000000">
                        <a:alpha val="43137"/>
                      </a:srgbClr>
                    </a:outerShdw>
                  </a:effectLst>
                </a:endParaRPr>
              </a:p>
            </p:txBody>
          </p:sp>
          <p:sp>
            <p:nvSpPr>
              <p:cNvPr id="33" name="Rettangolo arrotondato 32"/>
              <p:cNvSpPr/>
              <p:nvPr/>
            </p:nvSpPr>
            <p:spPr>
              <a:xfrm>
                <a:off x="2423955" y="3212009"/>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Servizi</a:t>
                </a:r>
                <a:endParaRPr lang="it-IT" sz="1200" cap="small" dirty="0">
                  <a:solidFill>
                    <a:schemeClr val="tx1"/>
                  </a:solidFill>
                  <a:effectLst>
                    <a:outerShdw blurRad="38100" dist="38100" dir="2700000" algn="tl">
                      <a:srgbClr val="000000">
                        <a:alpha val="43137"/>
                      </a:srgbClr>
                    </a:outerShdw>
                  </a:effectLst>
                </a:endParaRPr>
              </a:p>
            </p:txBody>
          </p:sp>
          <p:sp>
            <p:nvSpPr>
              <p:cNvPr id="18" name="Rettangolo arrotondato 17"/>
              <p:cNvSpPr/>
              <p:nvPr/>
            </p:nvSpPr>
            <p:spPr>
              <a:xfrm>
                <a:off x="957213" y="1712889"/>
                <a:ext cx="2770835" cy="3995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Pubblica </a:t>
                </a:r>
                <a:r>
                  <a:rPr lang="it-IT" sz="1200" cap="small" dirty="0" err="1" smtClean="0">
                    <a:solidFill>
                      <a:schemeClr val="bg1"/>
                    </a:solidFill>
                    <a:effectLst>
                      <a:outerShdw blurRad="38100" dist="38100" dir="2700000" algn="tl">
                        <a:srgbClr val="000000">
                          <a:alpha val="43137"/>
                        </a:srgbClr>
                      </a:outerShdw>
                    </a:effectLst>
                  </a:rPr>
                  <a:t>Ammninistrazione</a:t>
                </a:r>
                <a:endParaRPr lang="it-IT" sz="1200" cap="small" dirty="0">
                  <a:solidFill>
                    <a:schemeClr val="bg1"/>
                  </a:solidFill>
                  <a:effectLst>
                    <a:outerShdw blurRad="38100" dist="38100" dir="2700000" algn="tl">
                      <a:srgbClr val="000000">
                        <a:alpha val="43137"/>
                      </a:srgbClr>
                    </a:outerShdw>
                  </a:effectLst>
                </a:endParaRPr>
              </a:p>
            </p:txBody>
          </p:sp>
          <p:sp>
            <p:nvSpPr>
              <p:cNvPr id="36" name="Rettangolo arrotondato 35"/>
              <p:cNvSpPr/>
              <p:nvPr/>
            </p:nvSpPr>
            <p:spPr>
              <a:xfrm>
                <a:off x="592083" y="2224071"/>
                <a:ext cx="1649307" cy="39955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Centrale</a:t>
                </a:r>
                <a:endParaRPr lang="it-IT" sz="1200" b="1" cap="small" dirty="0">
                  <a:solidFill>
                    <a:schemeClr val="bg1"/>
                  </a:solidFill>
                  <a:effectLst>
                    <a:outerShdw blurRad="38100" dist="38100" dir="2700000" algn="tl">
                      <a:srgbClr val="000000">
                        <a:alpha val="43137"/>
                      </a:srgbClr>
                    </a:outerShdw>
                  </a:effectLst>
                </a:endParaRPr>
              </a:p>
            </p:txBody>
          </p:sp>
          <p:sp>
            <p:nvSpPr>
              <p:cNvPr id="37" name="Rettangolo arrotondato 36"/>
              <p:cNvSpPr/>
              <p:nvPr/>
            </p:nvSpPr>
            <p:spPr>
              <a:xfrm>
                <a:off x="2381220" y="2224071"/>
                <a:ext cx="1649307" cy="39955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Locale</a:t>
                </a:r>
                <a:endParaRPr lang="it-IT" sz="1200" b="1" cap="small" dirty="0">
                  <a:solidFill>
                    <a:schemeClr val="bg1"/>
                  </a:solidFill>
                  <a:effectLst>
                    <a:outerShdw blurRad="38100" dist="38100" dir="2700000" algn="tl">
                      <a:srgbClr val="000000">
                        <a:alpha val="43137"/>
                      </a:srgbClr>
                    </a:outerShdw>
                  </a:effectLst>
                </a:endParaRPr>
              </a:p>
            </p:txBody>
          </p:sp>
          <p:sp>
            <p:nvSpPr>
              <p:cNvPr id="51" name="Rettangolo arrotondato 50"/>
              <p:cNvSpPr/>
              <p:nvPr/>
            </p:nvSpPr>
            <p:spPr>
              <a:xfrm>
                <a:off x="598305" y="3209922"/>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Trattamento Giuridico ed Eco. </a:t>
                </a:r>
                <a:r>
                  <a:rPr lang="it-IT" sz="1200" cap="small" dirty="0" err="1" smtClean="0">
                    <a:solidFill>
                      <a:schemeClr val="tx1"/>
                    </a:solidFill>
                    <a:effectLst>
                      <a:outerShdw blurRad="38100" dist="38100" dir="2700000" algn="tl">
                        <a:srgbClr val="000000">
                          <a:alpha val="43137"/>
                        </a:srgbClr>
                      </a:outerShdw>
                    </a:effectLst>
                  </a:rPr>
                  <a:t>Dipend</a:t>
                </a:r>
                <a:r>
                  <a:rPr lang="it-IT" sz="1200" cap="small" dirty="0" smtClean="0">
                    <a:solidFill>
                      <a:schemeClr val="tx1"/>
                    </a:solidFill>
                    <a:effectLst>
                      <a:outerShdw blurRad="38100" dist="38100" dir="2700000" algn="tl">
                        <a:srgbClr val="000000">
                          <a:alpha val="43137"/>
                        </a:srgbClr>
                      </a:outerShdw>
                    </a:effectLst>
                  </a:rPr>
                  <a:t>. </a:t>
                </a:r>
                <a:r>
                  <a:rPr lang="it-IT" sz="1200" cap="small" dirty="0" err="1" smtClean="0">
                    <a:solidFill>
                      <a:schemeClr val="tx1"/>
                    </a:solidFill>
                    <a:effectLst>
                      <a:outerShdw blurRad="38100" dist="38100" dir="2700000" algn="tl">
                        <a:srgbClr val="000000">
                          <a:alpha val="43137"/>
                        </a:srgbClr>
                      </a:outerShdw>
                    </a:effectLst>
                  </a:rPr>
                  <a:t>Pubb</a:t>
                </a:r>
                <a:r>
                  <a:rPr lang="it-IT" sz="1200" cap="small" dirty="0" smtClean="0">
                    <a:solidFill>
                      <a:schemeClr val="tx1"/>
                    </a:solidFill>
                    <a:effectLst>
                      <a:outerShdw blurRad="38100" dist="38100" dir="2700000" algn="tl">
                        <a:srgbClr val="000000">
                          <a:alpha val="43137"/>
                        </a:srgbClr>
                      </a:outerShdw>
                    </a:effectLst>
                  </a:rPr>
                  <a:t>.</a:t>
                </a:r>
                <a:endParaRPr lang="it-IT" sz="1200" cap="small" dirty="0">
                  <a:solidFill>
                    <a:schemeClr val="tx1"/>
                  </a:solidFill>
                  <a:effectLst>
                    <a:outerShdw blurRad="38100" dist="38100" dir="2700000" algn="tl">
                      <a:srgbClr val="000000">
                        <a:alpha val="43137"/>
                      </a:srgbClr>
                    </a:outerShdw>
                  </a:effectLst>
                </a:endParaRPr>
              </a:p>
            </p:txBody>
          </p:sp>
        </p:grpSp>
        <p:sp>
          <p:nvSpPr>
            <p:cNvPr id="56" name="Rettangolo arrotondato 55"/>
            <p:cNvSpPr/>
            <p:nvPr/>
          </p:nvSpPr>
          <p:spPr>
            <a:xfrm>
              <a:off x="4681539" y="3575052"/>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Valorizzazione beni culturali</a:t>
              </a:r>
              <a:endParaRPr lang="it-IT" sz="1200" cap="small" dirty="0">
                <a:solidFill>
                  <a:schemeClr val="tx1"/>
                </a:solidFill>
                <a:effectLst>
                  <a:outerShdw blurRad="38100" dist="38100" dir="2700000" algn="tl">
                    <a:srgbClr val="000000">
                      <a:alpha val="43137"/>
                    </a:srgbClr>
                  </a:outerShdw>
                </a:effectLst>
              </a:endParaRPr>
            </a:p>
          </p:txBody>
        </p:sp>
        <p:sp>
          <p:nvSpPr>
            <p:cNvPr id="57" name="Rettangolo arrotondato 56"/>
            <p:cNvSpPr/>
            <p:nvPr/>
          </p:nvSpPr>
          <p:spPr>
            <a:xfrm>
              <a:off x="4681539" y="4049721"/>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Finanza pubblica</a:t>
              </a:r>
              <a:endParaRPr lang="it-IT" sz="1200" cap="small" dirty="0">
                <a:solidFill>
                  <a:schemeClr val="tx1"/>
                </a:solidFill>
                <a:effectLst>
                  <a:outerShdw blurRad="38100" dist="38100" dir="2700000" algn="tl">
                    <a:srgbClr val="000000">
                      <a:alpha val="43137"/>
                    </a:srgbClr>
                  </a:outerShdw>
                </a:effectLst>
              </a:endParaRPr>
            </a:p>
          </p:txBody>
        </p:sp>
        <p:sp>
          <p:nvSpPr>
            <p:cNvPr id="58" name="Rettangolo arrotondato 57"/>
            <p:cNvSpPr/>
            <p:nvPr/>
          </p:nvSpPr>
          <p:spPr>
            <a:xfrm>
              <a:off x="4681539" y="4524390"/>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Lavoro e Occupazione</a:t>
              </a:r>
              <a:endParaRPr lang="it-IT" sz="1200" cap="small" dirty="0">
                <a:solidFill>
                  <a:schemeClr val="tx1"/>
                </a:solidFill>
                <a:effectLst>
                  <a:outerShdw blurRad="38100" dist="38100" dir="2700000" algn="tl">
                    <a:srgbClr val="000000">
                      <a:alpha val="43137"/>
                    </a:srgbClr>
                  </a:outerShdw>
                </a:effectLst>
              </a:endParaRPr>
            </a:p>
          </p:txBody>
        </p:sp>
        <p:sp>
          <p:nvSpPr>
            <p:cNvPr id="59" name="Rettangolo arrotondato 58"/>
            <p:cNvSpPr/>
            <p:nvPr/>
          </p:nvSpPr>
          <p:spPr>
            <a:xfrm>
              <a:off x="4681539" y="5001145"/>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Previdenza e mobilità intereuropea</a:t>
              </a:r>
              <a:endParaRPr lang="it-IT" sz="1200" cap="small" dirty="0">
                <a:solidFill>
                  <a:schemeClr val="tx1"/>
                </a:solidFill>
                <a:effectLst>
                  <a:outerShdw blurRad="38100" dist="38100" dir="2700000" algn="tl">
                    <a:srgbClr val="000000">
                      <a:alpha val="43137"/>
                    </a:srgbClr>
                  </a:outerShdw>
                </a:effectLst>
              </a:endParaRPr>
            </a:p>
          </p:txBody>
        </p:sp>
      </p:grpSp>
      <p:grpSp>
        <p:nvGrpSpPr>
          <p:cNvPr id="63" name="Gruppo 62"/>
          <p:cNvGrpSpPr/>
          <p:nvPr/>
        </p:nvGrpSpPr>
        <p:grpSpPr>
          <a:xfrm>
            <a:off x="5014309" y="1785915"/>
            <a:ext cx="2770835" cy="2738475"/>
            <a:chOff x="5119695" y="2041506"/>
            <a:chExt cx="2770835" cy="2738475"/>
          </a:xfrm>
        </p:grpSpPr>
        <p:grpSp>
          <p:nvGrpSpPr>
            <p:cNvPr id="52" name="Gruppo 51"/>
            <p:cNvGrpSpPr/>
            <p:nvPr/>
          </p:nvGrpSpPr>
          <p:grpSpPr>
            <a:xfrm>
              <a:off x="5119695" y="2041506"/>
              <a:ext cx="2770835" cy="2298233"/>
              <a:chOff x="5667390" y="1420785"/>
              <a:chExt cx="2770835" cy="2298233"/>
            </a:xfrm>
          </p:grpSpPr>
          <p:sp>
            <p:nvSpPr>
              <p:cNvPr id="45" name="Rettangolo arrotondato 44"/>
              <p:cNvSpPr/>
              <p:nvPr/>
            </p:nvSpPr>
            <p:spPr>
              <a:xfrm>
                <a:off x="6288111" y="2881306"/>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Supporto Business</a:t>
                </a:r>
                <a:endParaRPr lang="it-IT" sz="1200" cap="small" dirty="0">
                  <a:solidFill>
                    <a:schemeClr val="tx1"/>
                  </a:solidFill>
                  <a:effectLst>
                    <a:outerShdw blurRad="38100" dist="38100" dir="2700000" algn="tl">
                      <a:srgbClr val="000000">
                        <a:alpha val="43137"/>
                      </a:srgbClr>
                    </a:outerShdw>
                  </a:effectLst>
                </a:endParaRPr>
              </a:p>
            </p:txBody>
          </p:sp>
          <p:sp>
            <p:nvSpPr>
              <p:cNvPr id="47" name="Rettangolo arrotondato 46"/>
              <p:cNvSpPr/>
              <p:nvPr/>
            </p:nvSpPr>
            <p:spPr>
              <a:xfrm>
                <a:off x="6280226" y="2410811"/>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Servizi Valore Aggiunto</a:t>
                </a:r>
                <a:endParaRPr lang="it-IT" sz="1200" cap="small" dirty="0">
                  <a:solidFill>
                    <a:schemeClr val="tx1"/>
                  </a:solidFill>
                  <a:effectLst>
                    <a:outerShdw blurRad="38100" dist="38100" dir="2700000" algn="tl">
                      <a:srgbClr val="000000">
                        <a:alpha val="43137"/>
                      </a:srgbClr>
                    </a:outerShdw>
                  </a:effectLst>
                </a:endParaRPr>
              </a:p>
            </p:txBody>
          </p:sp>
          <p:sp>
            <p:nvSpPr>
              <p:cNvPr id="49" name="Rettangolo arrotondato 48"/>
              <p:cNvSpPr/>
              <p:nvPr/>
            </p:nvSpPr>
            <p:spPr>
              <a:xfrm>
                <a:off x="6288111" y="3319462"/>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Supporto </a:t>
                </a:r>
                <a:r>
                  <a:rPr lang="it-IT" sz="1200" cap="small" dirty="0" err="1" smtClean="0">
                    <a:solidFill>
                      <a:schemeClr val="tx1"/>
                    </a:solidFill>
                    <a:effectLst>
                      <a:outerShdw blurRad="38100" dist="38100" dir="2700000" algn="tl">
                        <a:srgbClr val="000000">
                          <a:alpha val="43137"/>
                        </a:srgbClr>
                      </a:outerShdw>
                    </a:effectLst>
                  </a:rPr>
                  <a:t>Enterprise</a:t>
                </a:r>
                <a:endParaRPr lang="it-IT" sz="1200" cap="small" dirty="0">
                  <a:solidFill>
                    <a:schemeClr val="tx1"/>
                  </a:solidFill>
                  <a:effectLst>
                    <a:outerShdw blurRad="38100" dist="38100" dir="2700000" algn="tl">
                      <a:srgbClr val="000000">
                        <a:alpha val="43137"/>
                      </a:srgbClr>
                    </a:outerShdw>
                  </a:effectLst>
                </a:endParaRPr>
              </a:p>
            </p:txBody>
          </p:sp>
          <p:sp>
            <p:nvSpPr>
              <p:cNvPr id="42" name="Rettangolo arrotondato 41"/>
              <p:cNvSpPr/>
              <p:nvPr/>
            </p:nvSpPr>
            <p:spPr>
              <a:xfrm>
                <a:off x="5667390" y="1420785"/>
                <a:ext cx="2770835" cy="3995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Telecomunicazioni</a:t>
                </a:r>
                <a:endParaRPr lang="it-IT" sz="1200" cap="small" dirty="0">
                  <a:solidFill>
                    <a:schemeClr val="bg1"/>
                  </a:solidFill>
                  <a:effectLst>
                    <a:outerShdw blurRad="38100" dist="38100" dir="2700000" algn="tl">
                      <a:srgbClr val="000000">
                        <a:alpha val="43137"/>
                      </a:srgbClr>
                    </a:outerShdw>
                  </a:effectLst>
                </a:endParaRPr>
              </a:p>
            </p:txBody>
          </p:sp>
          <p:sp>
            <p:nvSpPr>
              <p:cNvPr id="44" name="Rettangolo arrotondato 43"/>
              <p:cNvSpPr/>
              <p:nvPr/>
            </p:nvSpPr>
            <p:spPr>
              <a:xfrm>
                <a:off x="6281889" y="1931967"/>
                <a:ext cx="1649307" cy="39955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200" b="1" cap="small" dirty="0" smtClean="0">
                    <a:solidFill>
                      <a:schemeClr val="bg1"/>
                    </a:solidFill>
                    <a:effectLst>
                      <a:outerShdw blurRad="38100" dist="38100" dir="2700000" algn="tl">
                        <a:srgbClr val="000000">
                          <a:alpha val="43137"/>
                        </a:srgbClr>
                      </a:outerShdw>
                    </a:effectLst>
                  </a:rPr>
                  <a:t>Soluzioni</a:t>
                </a:r>
                <a:endParaRPr lang="it-IT" sz="1200" b="1" cap="small" dirty="0">
                  <a:solidFill>
                    <a:schemeClr val="bg1"/>
                  </a:solidFill>
                  <a:effectLst>
                    <a:outerShdw blurRad="38100" dist="38100" dir="2700000" algn="tl">
                      <a:srgbClr val="000000">
                        <a:alpha val="43137"/>
                      </a:srgbClr>
                    </a:outerShdw>
                  </a:effectLst>
                </a:endParaRPr>
              </a:p>
            </p:txBody>
          </p:sp>
        </p:grpSp>
        <p:sp>
          <p:nvSpPr>
            <p:cNvPr id="62" name="Rettangolo arrotondato 61"/>
            <p:cNvSpPr/>
            <p:nvPr/>
          </p:nvSpPr>
          <p:spPr>
            <a:xfrm>
              <a:off x="5740416" y="4380425"/>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Supporto Operativo</a:t>
              </a:r>
              <a:endParaRPr lang="it-IT" sz="1200" cap="small" dirty="0">
                <a:solidFill>
                  <a:schemeClr val="tx1"/>
                </a:solidFill>
                <a:effectLst>
                  <a:outerShdw blurRad="38100" dist="38100" dir="2700000" algn="tl">
                    <a:srgbClr val="000000">
                      <a:alpha val="43137"/>
                    </a:srgbClr>
                  </a:outerShdw>
                </a:effectLst>
              </a:endParaRPr>
            </a:p>
          </p:txBody>
        </p:sp>
      </p:grpSp>
      <p:sp>
        <p:nvSpPr>
          <p:cNvPr id="64" name="Titolo 1"/>
          <p:cNvSpPr txBox="1">
            <a:spLocks/>
          </p:cNvSpPr>
          <p:nvPr/>
        </p:nvSpPr>
        <p:spPr>
          <a:xfrm>
            <a:off x="1431882" y="285728"/>
            <a:ext cx="771211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Aree di Business</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sp>
        <p:nvSpPr>
          <p:cNvPr id="29" name="Rettangolo 28"/>
          <p:cNvSpPr/>
          <p:nvPr/>
        </p:nvSpPr>
        <p:spPr>
          <a:xfrm>
            <a:off x="920701" y="5656293"/>
            <a:ext cx="4052942" cy="215444"/>
          </a:xfrm>
          <a:prstGeom prst="rect">
            <a:avLst/>
          </a:prstGeom>
        </p:spPr>
        <p:txBody>
          <a:bodyPr wrap="square">
            <a:spAutoFit/>
          </a:bodyPr>
          <a:lstStyle/>
          <a:p>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http://</a:t>
            </a:r>
            <a:r>
              <a:rPr lang="it-IT" sz="800" dirty="0" smtClean="0">
                <a:effectLst>
                  <a:outerShdw blurRad="38100" dist="38100" dir="2700000" algn="tl">
                    <a:srgbClr val="000000">
                      <a:alpha val="43137"/>
                    </a:srgbClr>
                  </a:outerShdw>
                </a:effectLst>
              </a:rPr>
              <a:t>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/offerta/</a:t>
            </a:r>
            <a:r>
              <a:rPr lang="it-IT" sz="800" dirty="0" err="1" smtClean="0">
                <a:effectLst>
                  <a:outerShdw blurRad="38100" dist="38100" dir="2700000" algn="tl">
                    <a:srgbClr val="000000">
                      <a:alpha val="43137"/>
                    </a:srgbClr>
                  </a:outerShdw>
                </a:effectLst>
              </a:rPr>
              <a:t>pal.aspx</a:t>
            </a:r>
            <a:r>
              <a:rPr lang="it-IT" sz="800" dirty="0" smtClean="0">
                <a:effectLst>
                  <a:outerShdw blurRad="38100" dist="38100" dir="2700000" algn="tl">
                    <a:srgbClr val="000000">
                      <a:alpha val="43137"/>
                    </a:srgbClr>
                  </a:outerShdw>
                </a:effectLst>
              </a:rPr>
              <a:t> ~ </a:t>
            </a:r>
            <a:r>
              <a:rPr lang="it-IT" sz="800" dirty="0" smtClean="0">
                <a:effectLst>
                  <a:outerShdw blurRad="38100" dist="38100" dir="2700000" algn="tl">
                    <a:srgbClr val="000000">
                      <a:alpha val="43137"/>
                    </a:srgbClr>
                  </a:outerShdw>
                </a:effectLst>
              </a:rPr>
              <a:t>http://www.eng.it/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/offerta/</a:t>
            </a:r>
            <a:r>
              <a:rPr lang="it-IT" sz="800" dirty="0" err="1" smtClean="0">
                <a:effectLst>
                  <a:outerShdw blurRad="38100" dist="38100" dir="2700000" algn="tl">
                    <a:srgbClr val="000000">
                      <a:alpha val="43137"/>
                    </a:srgbClr>
                  </a:outerShdw>
                </a:effectLst>
              </a:rPr>
              <a:t>pac.aspx</a:t>
            </a:r>
            <a:r>
              <a:rPr lang="it-IT" sz="800" dirty="0" smtClean="0">
                <a:effectLst>
                  <a:outerShdw blurRad="38100" dist="38100" dir="2700000" algn="tl">
                    <a:srgbClr val="000000">
                      <a:alpha val="43137"/>
                    </a:srgbClr>
                  </a:outerShdw>
                </a:effectLst>
              </a:rPr>
              <a:t> </a:t>
            </a:r>
            <a:endParaRPr lang="it-IT" sz="800" dirty="0" smtClean="0">
              <a:effectLst>
                <a:outerShdw blurRad="38100" dist="38100" dir="2700000" algn="tl">
                  <a:srgbClr val="000000">
                    <a:alpha val="43137"/>
                  </a:srgbClr>
                </a:outerShdw>
              </a:effectLst>
            </a:endParaRPr>
          </a:p>
        </p:txBody>
      </p:sp>
      <p:sp>
        <p:nvSpPr>
          <p:cNvPr id="32" name="Rettangolo 31"/>
          <p:cNvSpPr/>
          <p:nvPr/>
        </p:nvSpPr>
        <p:spPr>
          <a:xfrm>
            <a:off x="5156208" y="4597416"/>
            <a:ext cx="2665449" cy="215444"/>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http://</a:t>
            </a:r>
            <a:r>
              <a:rPr lang="it-IT" sz="800" dirty="0" smtClean="0">
                <a:effectLst>
                  <a:outerShdw blurRad="38100" dist="38100" dir="2700000" algn="tl">
                    <a:srgbClr val="000000">
                      <a:alpha val="43137"/>
                    </a:srgbClr>
                  </a:outerShdw>
                </a:effectLst>
              </a:rPr>
              <a:t>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/offerta/</a:t>
            </a:r>
            <a:r>
              <a:rPr lang="it-IT" sz="800" dirty="0" err="1" smtClean="0">
                <a:effectLst>
                  <a:outerShdw blurRad="38100" dist="38100" dir="2700000" algn="tl">
                    <a:srgbClr val="000000">
                      <a:alpha val="43137"/>
                    </a:srgbClr>
                  </a:outerShdw>
                </a:effectLst>
              </a:rPr>
              <a:t>telco.aspx</a:t>
            </a:r>
            <a:endParaRPr lang="it-IT" sz="800" dirty="0" smtClean="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1431882" y="285728"/>
            <a:ext cx="771211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Aree di Business</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pSp>
        <p:nvGrpSpPr>
          <p:cNvPr id="4" name="Gruppo 52"/>
          <p:cNvGrpSpPr/>
          <p:nvPr/>
        </p:nvGrpSpPr>
        <p:grpSpPr>
          <a:xfrm>
            <a:off x="841452" y="2187558"/>
            <a:ext cx="3444666" cy="2880354"/>
            <a:chOff x="592083" y="1712889"/>
            <a:chExt cx="3444666" cy="2880354"/>
          </a:xfrm>
        </p:grpSpPr>
        <p:sp>
          <p:nvSpPr>
            <p:cNvPr id="19" name="Rettangolo arrotondato 18"/>
            <p:cNvSpPr/>
            <p:nvPr/>
          </p:nvSpPr>
          <p:spPr>
            <a:xfrm>
              <a:off x="1468395" y="2735253"/>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Consulenza</a:t>
              </a:r>
              <a:endParaRPr lang="it-IT" sz="1200" cap="small" dirty="0">
                <a:solidFill>
                  <a:schemeClr val="tx1"/>
                </a:solidFill>
                <a:effectLst>
                  <a:outerShdw blurRad="38100" dist="38100" dir="2700000" algn="tl">
                    <a:srgbClr val="000000">
                      <a:alpha val="43137"/>
                    </a:srgbClr>
                  </a:outerShdw>
                </a:effectLst>
              </a:endParaRPr>
            </a:p>
          </p:txBody>
        </p:sp>
        <p:sp>
          <p:nvSpPr>
            <p:cNvPr id="20" name="Rettangolo arrotondato 19"/>
            <p:cNvSpPr/>
            <p:nvPr/>
          </p:nvSpPr>
          <p:spPr>
            <a:xfrm>
              <a:off x="628596" y="3719017"/>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Business </a:t>
              </a:r>
              <a:r>
                <a:rPr lang="it-IT" sz="1200" cap="small" dirty="0" err="1" smtClean="0">
                  <a:solidFill>
                    <a:schemeClr val="tx1"/>
                  </a:solidFill>
                  <a:effectLst>
                    <a:outerShdw blurRad="38100" dist="38100" dir="2700000" algn="tl">
                      <a:srgbClr val="000000">
                        <a:alpha val="43137"/>
                      </a:srgbClr>
                    </a:outerShdw>
                  </a:effectLst>
                </a:rPr>
                <a:t>Process</a:t>
              </a:r>
              <a:r>
                <a:rPr lang="it-IT" sz="1200" cap="small" dirty="0" smtClean="0">
                  <a:solidFill>
                    <a:schemeClr val="tx1"/>
                  </a:solidFill>
                  <a:effectLst>
                    <a:outerShdw blurRad="38100" dist="38100" dir="2700000" algn="tl">
                      <a:srgbClr val="000000">
                        <a:alpha val="43137"/>
                      </a:srgbClr>
                    </a:outerShdw>
                  </a:effectLst>
                </a:rPr>
                <a:t> Management</a:t>
              </a:r>
              <a:endParaRPr lang="it-IT" sz="1200" cap="small" dirty="0">
                <a:solidFill>
                  <a:schemeClr val="tx1"/>
                </a:solidFill>
                <a:effectLst>
                  <a:outerShdw blurRad="38100" dist="38100" dir="2700000" algn="tl">
                    <a:srgbClr val="000000">
                      <a:alpha val="43137"/>
                    </a:srgbClr>
                  </a:outerShdw>
                </a:effectLst>
              </a:endParaRPr>
            </a:p>
          </p:txBody>
        </p:sp>
        <p:sp>
          <p:nvSpPr>
            <p:cNvPr id="27" name="Rettangolo arrotondato 26"/>
            <p:cNvSpPr/>
            <p:nvPr/>
          </p:nvSpPr>
          <p:spPr>
            <a:xfrm>
              <a:off x="1474617" y="3244348"/>
              <a:ext cx="1649307" cy="39955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it-IT" sz="1200" b="1" cap="small" dirty="0" smtClean="0">
                  <a:solidFill>
                    <a:schemeClr val="bg1"/>
                  </a:solidFill>
                  <a:effectLst>
                    <a:outerShdw blurRad="38100" dist="38100" dir="2700000" algn="tl">
                      <a:srgbClr val="000000">
                        <a:alpha val="43137"/>
                      </a:srgbClr>
                    </a:outerShdw>
                  </a:effectLst>
                </a:rPr>
                <a:t>Innovazione </a:t>
              </a:r>
              <a:r>
                <a:rPr lang="it-IT" sz="1200" cap="small" dirty="0" smtClean="0">
                  <a:solidFill>
                    <a:schemeClr val="bg1"/>
                  </a:solidFill>
                  <a:effectLst>
                    <a:outerShdw blurRad="38100" dist="38100" dir="2700000" algn="tl">
                      <a:srgbClr val="000000">
                        <a:alpha val="43137"/>
                      </a:srgbClr>
                    </a:outerShdw>
                  </a:effectLst>
                </a:rPr>
                <a:t>su</a:t>
              </a:r>
              <a:endParaRPr lang="it-IT" sz="1200" cap="small" dirty="0">
                <a:solidFill>
                  <a:schemeClr val="bg1"/>
                </a:solidFill>
                <a:effectLst>
                  <a:outerShdw blurRad="38100" dist="38100" dir="2700000" algn="tl">
                    <a:srgbClr val="000000">
                      <a:alpha val="43137"/>
                    </a:srgbClr>
                  </a:outerShdw>
                </a:effectLst>
              </a:endParaRPr>
            </a:p>
          </p:txBody>
        </p:sp>
        <p:sp>
          <p:nvSpPr>
            <p:cNvPr id="28" name="Rettangolo arrotondato 27"/>
            <p:cNvSpPr/>
            <p:nvPr/>
          </p:nvSpPr>
          <p:spPr>
            <a:xfrm>
              <a:off x="2387442" y="4193686"/>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err="1" smtClean="0">
                  <a:solidFill>
                    <a:schemeClr val="tx1"/>
                  </a:solidFill>
                  <a:effectLst>
                    <a:outerShdw blurRad="38100" dist="38100" dir="2700000" algn="tl">
                      <a:srgbClr val="000000">
                        <a:alpha val="43137"/>
                      </a:srgbClr>
                    </a:outerShdw>
                  </a:effectLst>
                </a:rPr>
                <a:t>Governance</a:t>
              </a:r>
              <a:endParaRPr lang="it-IT" sz="1200" cap="small" dirty="0">
                <a:solidFill>
                  <a:schemeClr val="tx1"/>
                </a:solidFill>
                <a:effectLst>
                  <a:outerShdw blurRad="38100" dist="38100" dir="2700000" algn="tl">
                    <a:srgbClr val="000000">
                      <a:alpha val="43137"/>
                    </a:srgbClr>
                  </a:outerShdw>
                </a:effectLst>
              </a:endParaRPr>
            </a:p>
          </p:txBody>
        </p:sp>
        <p:sp>
          <p:nvSpPr>
            <p:cNvPr id="33" name="Rettangolo arrotondato 32"/>
            <p:cNvSpPr/>
            <p:nvPr/>
          </p:nvSpPr>
          <p:spPr>
            <a:xfrm>
              <a:off x="2387442" y="3719017"/>
              <a:ext cx="1649307" cy="3995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err="1" smtClean="0">
                  <a:solidFill>
                    <a:schemeClr val="tx1"/>
                  </a:solidFill>
                  <a:effectLst>
                    <a:outerShdw blurRad="38100" dist="38100" dir="2700000" algn="tl">
                      <a:srgbClr val="000000">
                        <a:alpha val="43137"/>
                      </a:srgbClr>
                    </a:outerShdw>
                  </a:effectLst>
                </a:rPr>
                <a:t>Risk</a:t>
              </a:r>
              <a:r>
                <a:rPr lang="it-IT" sz="1200" cap="small" dirty="0" smtClean="0">
                  <a:solidFill>
                    <a:schemeClr val="tx1"/>
                  </a:solidFill>
                  <a:effectLst>
                    <a:outerShdw blurRad="38100" dist="38100" dir="2700000" algn="tl">
                      <a:srgbClr val="000000">
                        <a:alpha val="43137"/>
                      </a:srgbClr>
                    </a:outerShdw>
                  </a:effectLst>
                </a:rPr>
                <a:t> Management</a:t>
              </a:r>
              <a:endParaRPr lang="it-IT" sz="1200" cap="small" dirty="0">
                <a:solidFill>
                  <a:schemeClr val="tx1"/>
                </a:solidFill>
                <a:effectLst>
                  <a:outerShdw blurRad="38100" dist="38100" dir="2700000" algn="tl">
                    <a:srgbClr val="000000">
                      <a:alpha val="43137"/>
                    </a:srgbClr>
                  </a:outerShdw>
                </a:effectLst>
              </a:endParaRPr>
            </a:p>
          </p:txBody>
        </p:sp>
        <p:sp>
          <p:nvSpPr>
            <p:cNvPr id="18" name="Rettangolo arrotondato 17"/>
            <p:cNvSpPr/>
            <p:nvPr/>
          </p:nvSpPr>
          <p:spPr>
            <a:xfrm>
              <a:off x="957213" y="1712889"/>
              <a:ext cx="2770835" cy="3995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Finanza</a:t>
              </a:r>
              <a:endParaRPr lang="it-IT" sz="1200" cap="small" dirty="0">
                <a:solidFill>
                  <a:schemeClr val="bg1"/>
                </a:solidFill>
                <a:effectLst>
                  <a:outerShdw blurRad="38100" dist="38100" dir="2700000" algn="tl">
                    <a:srgbClr val="000000">
                      <a:alpha val="43137"/>
                    </a:srgbClr>
                  </a:outerShdw>
                </a:effectLst>
              </a:endParaRPr>
            </a:p>
          </p:txBody>
        </p:sp>
        <p:sp>
          <p:nvSpPr>
            <p:cNvPr id="36" name="Rettangolo arrotondato 35"/>
            <p:cNvSpPr/>
            <p:nvPr/>
          </p:nvSpPr>
          <p:spPr>
            <a:xfrm>
              <a:off x="592083" y="2224071"/>
              <a:ext cx="1649307" cy="39955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Mercato </a:t>
              </a:r>
              <a:r>
                <a:rPr lang="it-IT" sz="1200" b="1" cap="small" dirty="0" smtClean="0">
                  <a:solidFill>
                    <a:schemeClr val="bg1"/>
                  </a:solidFill>
                  <a:effectLst>
                    <a:outerShdw blurRad="38100" dist="38100" dir="2700000" algn="tl">
                      <a:srgbClr val="000000">
                        <a:alpha val="43137"/>
                      </a:srgbClr>
                    </a:outerShdw>
                  </a:effectLst>
                </a:rPr>
                <a:t>Bancario</a:t>
              </a:r>
              <a:endParaRPr lang="it-IT" sz="1200" b="1" cap="small" dirty="0">
                <a:solidFill>
                  <a:schemeClr val="bg1"/>
                </a:solidFill>
                <a:effectLst>
                  <a:outerShdw blurRad="38100" dist="38100" dir="2700000" algn="tl">
                    <a:srgbClr val="000000">
                      <a:alpha val="43137"/>
                    </a:srgbClr>
                  </a:outerShdw>
                </a:effectLst>
              </a:endParaRPr>
            </a:p>
          </p:txBody>
        </p:sp>
        <p:sp>
          <p:nvSpPr>
            <p:cNvPr id="37" name="Rettangolo arrotondato 36"/>
            <p:cNvSpPr/>
            <p:nvPr/>
          </p:nvSpPr>
          <p:spPr>
            <a:xfrm>
              <a:off x="2350929" y="2224071"/>
              <a:ext cx="1649307" cy="39955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Mercato </a:t>
              </a:r>
              <a:r>
                <a:rPr lang="it-IT" sz="1200" b="1" cap="small" dirty="0" smtClean="0">
                  <a:solidFill>
                    <a:schemeClr val="bg1"/>
                  </a:solidFill>
                  <a:effectLst>
                    <a:outerShdw blurRad="38100" dist="38100" dir="2700000" algn="tl">
                      <a:srgbClr val="000000">
                        <a:alpha val="43137"/>
                      </a:srgbClr>
                    </a:outerShdw>
                  </a:effectLst>
                </a:rPr>
                <a:t>Assicurativo</a:t>
              </a:r>
              <a:endParaRPr lang="it-IT" sz="1200" b="1" cap="small" dirty="0">
                <a:solidFill>
                  <a:schemeClr val="bg1"/>
                </a:solidFill>
                <a:effectLst>
                  <a:outerShdw blurRad="38100" dist="38100" dir="2700000" algn="tl">
                    <a:srgbClr val="000000">
                      <a:alpha val="43137"/>
                    </a:srgbClr>
                  </a:outerShdw>
                </a:effectLst>
              </a:endParaRPr>
            </a:p>
          </p:txBody>
        </p:sp>
        <p:sp>
          <p:nvSpPr>
            <p:cNvPr id="51" name="Rettangolo arrotondato 50"/>
            <p:cNvSpPr/>
            <p:nvPr/>
          </p:nvSpPr>
          <p:spPr>
            <a:xfrm>
              <a:off x="628596" y="4193686"/>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Business </a:t>
              </a:r>
              <a:r>
                <a:rPr lang="it-IT" sz="1200" cap="small" dirty="0" err="1" smtClean="0">
                  <a:solidFill>
                    <a:schemeClr val="tx1"/>
                  </a:solidFill>
                  <a:effectLst>
                    <a:outerShdw blurRad="38100" dist="38100" dir="2700000" algn="tl">
                      <a:srgbClr val="000000">
                        <a:alpha val="43137"/>
                      </a:srgbClr>
                    </a:outerShdw>
                  </a:effectLst>
                </a:rPr>
                <a:t>Process</a:t>
              </a:r>
              <a:r>
                <a:rPr lang="it-IT" sz="1200" cap="small" dirty="0" smtClean="0">
                  <a:solidFill>
                    <a:schemeClr val="tx1"/>
                  </a:solidFill>
                  <a:effectLst>
                    <a:outerShdw blurRad="38100" dist="38100" dir="2700000" algn="tl">
                      <a:srgbClr val="000000">
                        <a:alpha val="43137"/>
                      </a:srgbClr>
                    </a:outerShdw>
                  </a:effectLst>
                </a:rPr>
                <a:t> Management</a:t>
              </a:r>
              <a:endParaRPr lang="it-IT" sz="1200" cap="small" dirty="0">
                <a:solidFill>
                  <a:schemeClr val="tx1"/>
                </a:solidFill>
                <a:effectLst>
                  <a:outerShdw blurRad="38100" dist="38100" dir="2700000" algn="tl">
                    <a:srgbClr val="000000">
                      <a:alpha val="43137"/>
                    </a:srgbClr>
                  </a:outerShdw>
                </a:effectLst>
              </a:endParaRPr>
            </a:p>
          </p:txBody>
        </p:sp>
      </p:grpSp>
      <p:grpSp>
        <p:nvGrpSpPr>
          <p:cNvPr id="39" name="Gruppo 38"/>
          <p:cNvGrpSpPr/>
          <p:nvPr/>
        </p:nvGrpSpPr>
        <p:grpSpPr>
          <a:xfrm>
            <a:off x="4930908" y="2078019"/>
            <a:ext cx="3408153" cy="3135946"/>
            <a:chOff x="4645026" y="2554774"/>
            <a:chExt cx="3408153" cy="3135946"/>
          </a:xfrm>
        </p:grpSpPr>
        <p:sp>
          <p:nvSpPr>
            <p:cNvPr id="42" name="Rettangolo arrotondato 41"/>
            <p:cNvSpPr/>
            <p:nvPr/>
          </p:nvSpPr>
          <p:spPr>
            <a:xfrm>
              <a:off x="4904770" y="2554774"/>
              <a:ext cx="2770835" cy="3995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Industria</a:t>
              </a:r>
              <a:endParaRPr lang="it-IT" sz="1200" cap="small" dirty="0">
                <a:solidFill>
                  <a:schemeClr val="bg1"/>
                </a:solidFill>
                <a:effectLst>
                  <a:outerShdw blurRad="38100" dist="38100" dir="2700000" algn="tl">
                    <a:srgbClr val="000000">
                      <a:alpha val="43137"/>
                    </a:srgbClr>
                  </a:outerShdw>
                </a:effectLst>
              </a:endParaRPr>
            </a:p>
          </p:txBody>
        </p:sp>
        <p:sp>
          <p:nvSpPr>
            <p:cNvPr id="44" name="Rettangolo arrotondato 43"/>
            <p:cNvSpPr/>
            <p:nvPr/>
          </p:nvSpPr>
          <p:spPr>
            <a:xfrm>
              <a:off x="5519269" y="3065956"/>
              <a:ext cx="1649307" cy="39955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200" b="1" cap="small" dirty="0" smtClean="0">
                  <a:solidFill>
                    <a:schemeClr val="bg1"/>
                  </a:solidFill>
                  <a:effectLst>
                    <a:outerShdw blurRad="38100" dist="38100" dir="2700000" algn="tl">
                      <a:srgbClr val="000000">
                        <a:alpha val="43137"/>
                      </a:srgbClr>
                    </a:outerShdw>
                  </a:effectLst>
                </a:rPr>
                <a:t>Mercati</a:t>
              </a:r>
              <a:endParaRPr lang="it-IT" sz="1200" b="1" cap="small" dirty="0">
                <a:solidFill>
                  <a:schemeClr val="bg1"/>
                </a:solidFill>
                <a:effectLst>
                  <a:outerShdw blurRad="38100" dist="38100" dir="2700000" algn="tl">
                    <a:srgbClr val="000000">
                      <a:alpha val="43137"/>
                    </a:srgbClr>
                  </a:outerShdw>
                </a:effectLst>
              </a:endParaRPr>
            </a:p>
          </p:txBody>
        </p:sp>
        <p:sp>
          <p:nvSpPr>
            <p:cNvPr id="24" name="Rettangolo arrotondato 23"/>
            <p:cNvSpPr/>
            <p:nvPr/>
          </p:nvSpPr>
          <p:spPr>
            <a:xfrm>
              <a:off x="6403872" y="3538539"/>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Chimico</a:t>
              </a:r>
              <a:endParaRPr lang="it-IT" sz="1200" cap="small" dirty="0">
                <a:solidFill>
                  <a:schemeClr val="tx1"/>
                </a:solidFill>
                <a:effectLst>
                  <a:outerShdw blurRad="38100" dist="38100" dir="2700000" algn="tl">
                    <a:srgbClr val="000000">
                      <a:alpha val="43137"/>
                    </a:srgbClr>
                  </a:outerShdw>
                </a:effectLst>
              </a:endParaRPr>
            </a:p>
          </p:txBody>
        </p:sp>
        <p:sp>
          <p:nvSpPr>
            <p:cNvPr id="25" name="Rettangolo arrotondato 24"/>
            <p:cNvSpPr/>
            <p:nvPr/>
          </p:nvSpPr>
          <p:spPr>
            <a:xfrm>
              <a:off x="4645026" y="3538539"/>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Metallurgico</a:t>
              </a:r>
              <a:endParaRPr lang="it-IT" sz="1200" cap="small" dirty="0">
                <a:solidFill>
                  <a:schemeClr val="tx1"/>
                </a:solidFill>
                <a:effectLst>
                  <a:outerShdw blurRad="38100" dist="38100" dir="2700000" algn="tl">
                    <a:srgbClr val="000000">
                      <a:alpha val="43137"/>
                    </a:srgbClr>
                  </a:outerShdw>
                </a:effectLst>
              </a:endParaRPr>
            </a:p>
          </p:txBody>
        </p:sp>
        <p:sp>
          <p:nvSpPr>
            <p:cNvPr id="26" name="Rettangolo arrotondato 25"/>
            <p:cNvSpPr/>
            <p:nvPr/>
          </p:nvSpPr>
          <p:spPr>
            <a:xfrm>
              <a:off x="6403872" y="3976695"/>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Tessile</a:t>
              </a:r>
              <a:endParaRPr lang="it-IT" sz="1200" cap="small" dirty="0">
                <a:solidFill>
                  <a:schemeClr val="tx1"/>
                </a:solidFill>
                <a:effectLst>
                  <a:outerShdw blurRad="38100" dist="38100" dir="2700000" algn="tl">
                    <a:srgbClr val="000000">
                      <a:alpha val="43137"/>
                    </a:srgbClr>
                  </a:outerShdw>
                </a:effectLst>
              </a:endParaRPr>
            </a:p>
          </p:txBody>
        </p:sp>
        <p:sp>
          <p:nvSpPr>
            <p:cNvPr id="29" name="Rettangolo arrotondato 28"/>
            <p:cNvSpPr/>
            <p:nvPr/>
          </p:nvSpPr>
          <p:spPr>
            <a:xfrm>
              <a:off x="4645026" y="3976695"/>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Farmaceutico</a:t>
              </a:r>
              <a:endParaRPr lang="it-IT" sz="1200" cap="small" dirty="0">
                <a:solidFill>
                  <a:schemeClr val="tx1"/>
                </a:solidFill>
                <a:effectLst>
                  <a:outerShdw blurRad="38100" dist="38100" dir="2700000" algn="tl">
                    <a:srgbClr val="000000">
                      <a:alpha val="43137"/>
                    </a:srgbClr>
                  </a:outerShdw>
                </a:effectLst>
              </a:endParaRPr>
            </a:p>
          </p:txBody>
        </p:sp>
        <p:sp>
          <p:nvSpPr>
            <p:cNvPr id="30" name="Rettangolo arrotondato 29"/>
            <p:cNvSpPr/>
            <p:nvPr/>
          </p:nvSpPr>
          <p:spPr>
            <a:xfrm>
              <a:off x="6403872" y="4414851"/>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Macchine</a:t>
              </a:r>
              <a:endParaRPr lang="it-IT" sz="1200" cap="small" dirty="0">
                <a:solidFill>
                  <a:schemeClr val="tx1"/>
                </a:solidFill>
                <a:effectLst>
                  <a:outerShdw blurRad="38100" dist="38100" dir="2700000" algn="tl">
                    <a:srgbClr val="000000">
                      <a:alpha val="43137"/>
                    </a:srgbClr>
                  </a:outerShdw>
                </a:effectLst>
              </a:endParaRPr>
            </a:p>
          </p:txBody>
        </p:sp>
        <p:sp>
          <p:nvSpPr>
            <p:cNvPr id="31" name="Rettangolo arrotondato 30"/>
            <p:cNvSpPr/>
            <p:nvPr/>
          </p:nvSpPr>
          <p:spPr>
            <a:xfrm>
              <a:off x="4645026" y="4414851"/>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Aerospazio e Difesa</a:t>
              </a:r>
              <a:endParaRPr lang="it-IT" sz="1200" cap="small" dirty="0">
                <a:solidFill>
                  <a:schemeClr val="tx1"/>
                </a:solidFill>
                <a:effectLst>
                  <a:outerShdw blurRad="38100" dist="38100" dir="2700000" algn="tl">
                    <a:srgbClr val="000000">
                      <a:alpha val="43137"/>
                    </a:srgbClr>
                  </a:outerShdw>
                </a:effectLst>
              </a:endParaRPr>
            </a:p>
          </p:txBody>
        </p:sp>
        <p:sp>
          <p:nvSpPr>
            <p:cNvPr id="32" name="Rettangolo arrotondato 31"/>
            <p:cNvSpPr/>
            <p:nvPr/>
          </p:nvSpPr>
          <p:spPr>
            <a:xfrm>
              <a:off x="6403872" y="4853007"/>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Beni di Largo Consumo</a:t>
              </a:r>
              <a:endParaRPr lang="it-IT" sz="1200" cap="small" dirty="0">
                <a:solidFill>
                  <a:schemeClr val="tx1"/>
                </a:solidFill>
                <a:effectLst>
                  <a:outerShdw blurRad="38100" dist="38100" dir="2700000" algn="tl">
                    <a:srgbClr val="000000">
                      <a:alpha val="43137"/>
                    </a:srgbClr>
                  </a:outerShdw>
                </a:effectLst>
              </a:endParaRPr>
            </a:p>
          </p:txBody>
        </p:sp>
        <p:sp>
          <p:nvSpPr>
            <p:cNvPr id="34" name="Rettangolo arrotondato 33"/>
            <p:cNvSpPr/>
            <p:nvPr/>
          </p:nvSpPr>
          <p:spPr>
            <a:xfrm>
              <a:off x="4645026" y="4853007"/>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Beni di Consumo Durevoli</a:t>
              </a:r>
              <a:endParaRPr lang="it-IT" sz="1200" cap="small" dirty="0">
                <a:solidFill>
                  <a:schemeClr val="tx1"/>
                </a:solidFill>
                <a:effectLst>
                  <a:outerShdw blurRad="38100" dist="38100" dir="2700000" algn="tl">
                    <a:srgbClr val="000000">
                      <a:alpha val="43137"/>
                    </a:srgbClr>
                  </a:outerShdw>
                </a:effectLst>
              </a:endParaRPr>
            </a:p>
          </p:txBody>
        </p:sp>
        <p:sp>
          <p:nvSpPr>
            <p:cNvPr id="35" name="Rettangolo arrotondato 34"/>
            <p:cNvSpPr/>
            <p:nvPr/>
          </p:nvSpPr>
          <p:spPr>
            <a:xfrm>
              <a:off x="6403872" y="5291163"/>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smtClean="0">
                  <a:solidFill>
                    <a:schemeClr val="tx1"/>
                  </a:solidFill>
                  <a:effectLst>
                    <a:outerShdw blurRad="38100" dist="38100" dir="2700000" algn="tl">
                      <a:srgbClr val="000000">
                        <a:alpha val="43137"/>
                      </a:srgbClr>
                    </a:outerShdw>
                  </a:effectLst>
                </a:rPr>
                <a:t>Moda</a:t>
              </a:r>
              <a:endParaRPr lang="it-IT" sz="1200" cap="small" dirty="0">
                <a:solidFill>
                  <a:schemeClr val="tx1"/>
                </a:solidFill>
                <a:effectLst>
                  <a:outerShdw blurRad="38100" dist="38100" dir="2700000" algn="tl">
                    <a:srgbClr val="000000">
                      <a:alpha val="43137"/>
                    </a:srgbClr>
                  </a:outerShdw>
                </a:effectLst>
              </a:endParaRPr>
            </a:p>
          </p:txBody>
        </p:sp>
        <p:sp>
          <p:nvSpPr>
            <p:cNvPr id="38" name="Rettangolo arrotondato 37"/>
            <p:cNvSpPr/>
            <p:nvPr/>
          </p:nvSpPr>
          <p:spPr>
            <a:xfrm>
              <a:off x="4645026" y="5291163"/>
              <a:ext cx="1649307" cy="39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200" cap="small" dirty="0" err="1" smtClean="0">
                  <a:solidFill>
                    <a:schemeClr val="tx1"/>
                  </a:solidFill>
                  <a:effectLst>
                    <a:outerShdw blurRad="38100" dist="38100" dir="2700000" algn="tl">
                      <a:srgbClr val="000000">
                        <a:alpha val="43137"/>
                      </a:srgbClr>
                    </a:outerShdw>
                  </a:effectLst>
                </a:rPr>
                <a:t>Hightech</a:t>
              </a:r>
              <a:r>
                <a:rPr lang="it-IT" sz="1200" cap="small" dirty="0" smtClean="0">
                  <a:solidFill>
                    <a:schemeClr val="tx1"/>
                  </a:solidFill>
                  <a:effectLst>
                    <a:outerShdw blurRad="38100" dist="38100" dir="2700000" algn="tl">
                      <a:srgbClr val="000000">
                        <a:alpha val="43137"/>
                      </a:srgbClr>
                    </a:outerShdw>
                  </a:effectLst>
                </a:rPr>
                <a:t> &amp; </a:t>
              </a:r>
              <a:r>
                <a:rPr lang="it-IT" sz="1200" cap="small" dirty="0" err="1" smtClean="0">
                  <a:solidFill>
                    <a:schemeClr val="tx1"/>
                  </a:solidFill>
                  <a:effectLst>
                    <a:outerShdw blurRad="38100" dist="38100" dir="2700000" algn="tl">
                      <a:srgbClr val="000000">
                        <a:alpha val="43137"/>
                      </a:srgbClr>
                    </a:outerShdw>
                  </a:effectLst>
                </a:rPr>
                <a:t>Electronics</a:t>
              </a:r>
              <a:r>
                <a:rPr lang="it-IT" sz="1200" cap="small" dirty="0" smtClean="0">
                  <a:solidFill>
                    <a:schemeClr val="tx1"/>
                  </a:solidFill>
                  <a:effectLst>
                    <a:outerShdw blurRad="38100" dist="38100" dir="2700000" algn="tl">
                      <a:srgbClr val="000000">
                        <a:alpha val="43137"/>
                      </a:srgbClr>
                    </a:outerShdw>
                  </a:effectLst>
                </a:rPr>
                <a:t> &amp; </a:t>
              </a:r>
              <a:r>
                <a:rPr lang="it-IT" sz="1200" cap="small" dirty="0" err="1" smtClean="0">
                  <a:solidFill>
                    <a:schemeClr val="tx1"/>
                  </a:solidFill>
                  <a:effectLst>
                    <a:outerShdw blurRad="38100" dist="38100" dir="2700000" algn="tl">
                      <a:srgbClr val="000000">
                        <a:alpha val="43137"/>
                      </a:srgbClr>
                    </a:outerShdw>
                  </a:effectLst>
                </a:rPr>
                <a:t>Retail</a:t>
              </a:r>
              <a:endParaRPr lang="it-IT" sz="1200" cap="small" dirty="0">
                <a:solidFill>
                  <a:schemeClr val="tx1"/>
                </a:solidFill>
                <a:effectLst>
                  <a:outerShdw blurRad="38100" dist="38100" dir="2700000" algn="tl">
                    <a:srgbClr val="000000">
                      <a:alpha val="43137"/>
                    </a:srgbClr>
                  </a:outerShdw>
                </a:effectLst>
              </a:endParaRPr>
            </a:p>
          </p:txBody>
        </p:sp>
      </p:grpSp>
      <p:sp>
        <p:nvSpPr>
          <p:cNvPr id="40" name="Rettangolo 39"/>
          <p:cNvSpPr/>
          <p:nvPr/>
        </p:nvSpPr>
        <p:spPr>
          <a:xfrm>
            <a:off x="920700" y="5294797"/>
            <a:ext cx="3395710" cy="215444"/>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http://www.eng.it/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/offerta/</a:t>
            </a:r>
            <a:r>
              <a:rPr lang="it-IT" sz="800" dirty="0" err="1" smtClean="0">
                <a:effectLst>
                  <a:outerShdw blurRad="38100" dist="38100" dir="2700000" algn="tl">
                    <a:srgbClr val="000000">
                      <a:alpha val="43137"/>
                    </a:srgbClr>
                  </a:outerShdw>
                </a:effectLst>
              </a:rPr>
              <a:t>finance.aspx</a:t>
            </a:r>
            <a:endParaRPr lang="it-IT" sz="800" dirty="0" smtClean="0">
              <a:effectLst>
                <a:outerShdw blurRad="38100" dist="38100" dir="2700000" algn="tl">
                  <a:srgbClr val="000000">
                    <a:alpha val="43137"/>
                  </a:srgbClr>
                </a:outerShdw>
              </a:effectLst>
            </a:endParaRPr>
          </a:p>
        </p:txBody>
      </p:sp>
      <p:sp>
        <p:nvSpPr>
          <p:cNvPr id="43" name="Rettangolo 42"/>
          <p:cNvSpPr/>
          <p:nvPr/>
        </p:nvSpPr>
        <p:spPr>
          <a:xfrm>
            <a:off x="4937130" y="5291163"/>
            <a:ext cx="3395710" cy="215444"/>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http://</a:t>
            </a:r>
            <a:r>
              <a:rPr lang="it-IT" sz="800" dirty="0" smtClean="0">
                <a:effectLst>
                  <a:outerShdw blurRad="38100" dist="38100" dir="2700000" algn="tl">
                    <a:srgbClr val="000000">
                      <a:alpha val="43137"/>
                    </a:srgbClr>
                  </a:outerShdw>
                </a:effectLst>
              </a:rPr>
              <a:t>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/offerta/</a:t>
            </a:r>
            <a:r>
              <a:rPr lang="it-IT" sz="800" dirty="0" err="1" smtClean="0">
                <a:effectLst>
                  <a:outerShdw blurRad="38100" dist="38100" dir="2700000" algn="tl">
                    <a:srgbClr val="000000">
                      <a:alpha val="43137"/>
                    </a:srgbClr>
                  </a:outerShdw>
                </a:effectLst>
              </a:rPr>
              <a:t>industry.aspx</a:t>
            </a:r>
            <a:endParaRPr lang="it-IT" sz="800" dirty="0" smtClean="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1214414" y="285728"/>
            <a:ext cx="792958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L’Azienda</a:t>
            </a:r>
            <a:endParaRPr kumimoji="0" lang="it-IT" sz="4600"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sp>
        <p:nvSpPr>
          <p:cNvPr id="24" name="Rettangolo 23"/>
          <p:cNvSpPr/>
          <p:nvPr/>
        </p:nvSpPr>
        <p:spPr>
          <a:xfrm>
            <a:off x="928662" y="4485039"/>
            <a:ext cx="4000528" cy="830997"/>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ea typeface="Tahoma" pitchFamily="34" charset="0"/>
                <a:cs typeface="Tahoma" pitchFamily="34" charset="0"/>
              </a:rPr>
              <a:t>Gruppo </a:t>
            </a:r>
            <a:r>
              <a:rPr lang="it-IT" sz="1200" dirty="0" err="1" smtClean="0">
                <a:effectLst>
                  <a:outerShdw blurRad="38100" dist="38100" dir="2700000" algn="tl">
                    <a:srgbClr val="000000">
                      <a:alpha val="43137"/>
                    </a:srgbClr>
                  </a:outerShdw>
                </a:effectLst>
                <a:ea typeface="Tahoma" pitchFamily="34" charset="0"/>
                <a:cs typeface="Tahoma" pitchFamily="34" charset="0"/>
              </a:rPr>
              <a:t>Engineering</a:t>
            </a:r>
            <a:r>
              <a:rPr lang="it-IT" sz="1200" dirty="0" smtClean="0">
                <a:effectLst>
                  <a:outerShdw blurRad="38100" dist="38100" dir="2700000" algn="tl">
                    <a:srgbClr val="000000">
                      <a:alpha val="43137"/>
                    </a:srgbClr>
                  </a:outerShdw>
                </a:effectLst>
                <a:ea typeface="Tahoma" pitchFamily="34" charset="0"/>
                <a:cs typeface="Tahoma" pitchFamily="34" charset="0"/>
              </a:rPr>
              <a:t> Ingegneria Informatica è un gruppo di 16 società operative specializzate in </a:t>
            </a:r>
            <a:r>
              <a:rPr lang="it-IT" sz="1200" b="1" dirty="0" smtClean="0">
                <a:effectLst>
                  <a:outerShdw blurRad="38100" dist="38100" dir="2700000" algn="tl">
                    <a:srgbClr val="000000">
                      <a:alpha val="43137"/>
                    </a:srgbClr>
                  </a:outerShdw>
                </a:effectLst>
                <a:ea typeface="Tahoma" pitchFamily="34" charset="0"/>
                <a:cs typeface="Tahoma" pitchFamily="34" charset="0"/>
              </a:rPr>
              <a:t>studio</a:t>
            </a:r>
            <a:r>
              <a:rPr lang="it-IT" sz="1200" dirty="0" smtClean="0">
                <a:effectLst>
                  <a:outerShdw blurRad="38100" dist="38100" dir="2700000" algn="tl">
                    <a:srgbClr val="000000">
                      <a:alpha val="43137"/>
                    </a:srgbClr>
                  </a:outerShdw>
                </a:effectLst>
                <a:ea typeface="Tahoma" pitchFamily="34" charset="0"/>
                <a:cs typeface="Tahoma" pitchFamily="34" charset="0"/>
              </a:rPr>
              <a:t>, </a:t>
            </a:r>
            <a:r>
              <a:rPr lang="it-IT" sz="1200" b="1" dirty="0" smtClean="0">
                <a:effectLst>
                  <a:outerShdw blurRad="38100" dist="38100" dir="2700000" algn="tl">
                    <a:srgbClr val="000000">
                      <a:alpha val="43137"/>
                    </a:srgbClr>
                  </a:outerShdw>
                </a:effectLst>
                <a:ea typeface="Tahoma" pitchFamily="34" charset="0"/>
                <a:cs typeface="Tahoma" pitchFamily="34" charset="0"/>
              </a:rPr>
              <a:t>progettazione</a:t>
            </a:r>
            <a:r>
              <a:rPr lang="it-IT" sz="1200" dirty="0" smtClean="0">
                <a:effectLst>
                  <a:outerShdw blurRad="38100" dist="38100" dir="2700000" algn="tl">
                    <a:srgbClr val="000000">
                      <a:alpha val="43137"/>
                    </a:srgbClr>
                  </a:outerShdw>
                </a:effectLst>
                <a:ea typeface="Tahoma" pitchFamily="34" charset="0"/>
                <a:cs typeface="Tahoma" pitchFamily="34" charset="0"/>
              </a:rPr>
              <a:t> e </a:t>
            </a:r>
            <a:r>
              <a:rPr lang="it-IT" sz="1200" b="1" dirty="0" smtClean="0">
                <a:effectLst>
                  <a:outerShdw blurRad="38100" dist="38100" dir="2700000" algn="tl">
                    <a:srgbClr val="000000">
                      <a:alpha val="43137"/>
                    </a:srgbClr>
                  </a:outerShdw>
                </a:effectLst>
                <a:ea typeface="Tahoma" pitchFamily="34" charset="0"/>
                <a:cs typeface="Tahoma" pitchFamily="34" charset="0"/>
              </a:rPr>
              <a:t>realizzazione</a:t>
            </a:r>
            <a:r>
              <a:rPr lang="it-IT" sz="1200" dirty="0" smtClean="0">
                <a:effectLst>
                  <a:outerShdw blurRad="38100" dist="38100" dir="2700000" algn="tl">
                    <a:srgbClr val="000000">
                      <a:alpha val="43137"/>
                    </a:srgbClr>
                  </a:outerShdw>
                </a:effectLst>
                <a:ea typeface="Tahoma" pitchFamily="34" charset="0"/>
                <a:cs typeface="Tahoma" pitchFamily="34" charset="0"/>
              </a:rPr>
              <a:t> di prodotti </a:t>
            </a:r>
            <a:r>
              <a:rPr lang="it-IT" sz="1200" b="1" dirty="0" smtClean="0">
                <a:effectLst>
                  <a:outerShdw blurRad="38100" dist="38100" dir="2700000" algn="tl">
                    <a:srgbClr val="000000">
                      <a:alpha val="43137"/>
                    </a:srgbClr>
                  </a:outerShdw>
                </a:effectLst>
                <a:ea typeface="Tahoma" pitchFamily="34" charset="0"/>
                <a:cs typeface="Tahoma" pitchFamily="34" charset="0"/>
              </a:rPr>
              <a:t>software</a:t>
            </a:r>
            <a:r>
              <a:rPr lang="it-IT" sz="1200" dirty="0" smtClean="0">
                <a:effectLst>
                  <a:outerShdw blurRad="38100" dist="38100" dir="2700000" algn="tl">
                    <a:srgbClr val="000000">
                      <a:alpha val="43137"/>
                    </a:srgbClr>
                  </a:outerShdw>
                </a:effectLst>
                <a:ea typeface="Tahoma" pitchFamily="34" charset="0"/>
                <a:cs typeface="Tahoma" pitchFamily="34" charset="0"/>
              </a:rPr>
              <a:t> per </a:t>
            </a:r>
            <a:r>
              <a:rPr lang="it-IT" sz="1200" b="1" dirty="0" smtClean="0">
                <a:effectLst>
                  <a:outerShdw blurRad="38100" dist="38100" dir="2700000" algn="tl">
                    <a:srgbClr val="000000">
                      <a:alpha val="43137"/>
                    </a:srgbClr>
                  </a:outerShdw>
                </a:effectLst>
                <a:ea typeface="Tahoma" pitchFamily="34" charset="0"/>
                <a:cs typeface="Tahoma" pitchFamily="34" charset="0"/>
              </a:rPr>
              <a:t>l'Information and </a:t>
            </a:r>
            <a:r>
              <a:rPr lang="it-IT" sz="1200" b="1" dirty="0" err="1" smtClean="0">
                <a:effectLst>
                  <a:outerShdw blurRad="38100" dist="38100" dir="2700000" algn="tl">
                    <a:srgbClr val="000000">
                      <a:alpha val="43137"/>
                    </a:srgbClr>
                  </a:outerShdw>
                </a:effectLst>
                <a:ea typeface="Tahoma" pitchFamily="34" charset="0"/>
                <a:cs typeface="Tahoma" pitchFamily="34" charset="0"/>
              </a:rPr>
              <a:t>Communication</a:t>
            </a:r>
            <a:r>
              <a:rPr lang="it-IT" sz="1200" b="1" dirty="0" smtClean="0">
                <a:effectLst>
                  <a:outerShdw blurRad="38100" dist="38100" dir="2700000" algn="tl">
                    <a:srgbClr val="000000">
                      <a:alpha val="43137"/>
                    </a:srgbClr>
                  </a:outerShdw>
                </a:effectLst>
                <a:ea typeface="Tahoma" pitchFamily="34" charset="0"/>
                <a:cs typeface="Tahoma" pitchFamily="34" charset="0"/>
              </a:rPr>
              <a:t> </a:t>
            </a:r>
            <a:r>
              <a:rPr lang="it-IT" sz="1200" b="1" dirty="0" err="1" smtClean="0">
                <a:effectLst>
                  <a:outerShdw blurRad="38100" dist="38100" dir="2700000" algn="tl">
                    <a:srgbClr val="000000">
                      <a:alpha val="43137"/>
                    </a:srgbClr>
                  </a:outerShdw>
                </a:effectLst>
                <a:ea typeface="Tahoma" pitchFamily="34" charset="0"/>
                <a:cs typeface="Tahoma" pitchFamily="34" charset="0"/>
              </a:rPr>
              <a:t>Technology</a:t>
            </a:r>
            <a:r>
              <a:rPr lang="it-IT" sz="1200" b="1" dirty="0" smtClean="0">
                <a:effectLst>
                  <a:outerShdw blurRad="38100" dist="38100" dir="2700000" algn="tl">
                    <a:srgbClr val="000000">
                      <a:alpha val="43137"/>
                    </a:srgbClr>
                  </a:outerShdw>
                </a:effectLst>
                <a:ea typeface="Tahoma" pitchFamily="34" charset="0"/>
                <a:cs typeface="Tahoma" pitchFamily="34" charset="0"/>
              </a:rPr>
              <a:t>.</a:t>
            </a:r>
          </a:p>
        </p:txBody>
      </p:sp>
      <p:sp>
        <p:nvSpPr>
          <p:cNvPr id="25" name="Rettangolo 24"/>
          <p:cNvSpPr/>
          <p:nvPr/>
        </p:nvSpPr>
        <p:spPr>
          <a:xfrm>
            <a:off x="857224" y="3999374"/>
            <a:ext cx="4071966" cy="215444"/>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http://www.eng.it/</a:t>
            </a:r>
            <a:r>
              <a:rPr lang="it-IT" sz="800" dirty="0" err="1" smtClean="0">
                <a:effectLst>
                  <a:outerShdw blurRad="38100" dist="38100" dir="2700000" algn="tl">
                    <a:srgbClr val="000000">
                      <a:alpha val="43137"/>
                    </a:srgbClr>
                  </a:outerShdw>
                </a:effectLst>
                <a:ea typeface="Tahoma" pitchFamily="34" charset="0"/>
                <a:cs typeface="Tahoma" pitchFamily="34" charset="0"/>
              </a:rPr>
              <a:t>it</a:t>
            </a:r>
            <a:r>
              <a:rPr lang="it-IT" sz="800" dirty="0" smtClean="0">
                <a:effectLst>
                  <a:outerShdw blurRad="38100" dist="38100" dir="2700000" algn="tl">
                    <a:srgbClr val="000000">
                      <a:alpha val="43137"/>
                    </a:srgbClr>
                  </a:outerShdw>
                </a:effectLst>
                <a:ea typeface="Tahoma" pitchFamily="34" charset="0"/>
                <a:cs typeface="Tahoma" pitchFamily="34" charset="0"/>
              </a:rPr>
              <a:t>/chi-siamo/</a:t>
            </a:r>
            <a:r>
              <a:rPr lang="it-IT" sz="800" dirty="0" err="1" smtClean="0">
                <a:effectLst>
                  <a:outerShdw blurRad="38100" dist="38100" dir="2700000" algn="tl">
                    <a:srgbClr val="000000">
                      <a:alpha val="43137"/>
                    </a:srgbClr>
                  </a:outerShdw>
                </a:effectLst>
                <a:ea typeface="Tahoma" pitchFamily="34" charset="0"/>
                <a:cs typeface="Tahoma" pitchFamily="34" charset="0"/>
              </a:rPr>
              <a:t>il-gruppo.aspx</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grpSp>
        <p:nvGrpSpPr>
          <p:cNvPr id="121" name="Gruppo 120"/>
          <p:cNvGrpSpPr/>
          <p:nvPr/>
        </p:nvGrpSpPr>
        <p:grpSpPr>
          <a:xfrm>
            <a:off x="857224" y="1841833"/>
            <a:ext cx="4091611" cy="2026456"/>
            <a:chOff x="642910" y="1841833"/>
            <a:chExt cx="4091611" cy="2026456"/>
          </a:xfrm>
        </p:grpSpPr>
        <p:grpSp>
          <p:nvGrpSpPr>
            <p:cNvPr id="49" name="Gruppo 48"/>
            <p:cNvGrpSpPr/>
            <p:nvPr/>
          </p:nvGrpSpPr>
          <p:grpSpPr>
            <a:xfrm>
              <a:off x="642910" y="2279985"/>
              <a:ext cx="4091611" cy="1588304"/>
              <a:chOff x="285720" y="3286124"/>
              <a:chExt cx="5643602" cy="2071702"/>
            </a:xfrm>
          </p:grpSpPr>
          <p:sp>
            <p:nvSpPr>
              <p:cNvPr id="27" name="Rettangolo arrotondato 26"/>
              <p:cNvSpPr/>
              <p:nvPr/>
            </p:nvSpPr>
            <p:spPr>
              <a:xfrm>
                <a:off x="285720" y="3286124"/>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Engineering</a:t>
                </a:r>
                <a:r>
                  <a:rPr lang="it-IT" sz="800" cap="small" dirty="0" smtClean="0">
                    <a:solidFill>
                      <a:schemeClr val="tx1"/>
                    </a:solidFill>
                    <a:effectLst>
                      <a:outerShdw blurRad="38100" dist="38100" dir="2700000" algn="tl">
                        <a:srgbClr val="000000">
                          <a:alpha val="43137"/>
                        </a:srgbClr>
                      </a:outerShdw>
                    </a:effectLst>
                  </a:rPr>
                  <a:t> </a:t>
                </a:r>
              </a:p>
              <a:p>
                <a:pPr algn="ctr"/>
                <a:r>
                  <a:rPr lang="it-IT" sz="800" cap="small" dirty="0" smtClean="0">
                    <a:solidFill>
                      <a:schemeClr val="tx1"/>
                    </a:solidFill>
                    <a:effectLst>
                      <a:outerShdw blurRad="38100" dist="38100" dir="2700000" algn="tl">
                        <a:srgbClr val="000000">
                          <a:alpha val="43137"/>
                        </a:srgbClr>
                      </a:outerShdw>
                    </a:effectLst>
                  </a:rPr>
                  <a:t>Sanità Enti Locali</a:t>
                </a:r>
                <a:endParaRPr lang="it-IT" sz="800" cap="small" dirty="0">
                  <a:solidFill>
                    <a:schemeClr val="tx1"/>
                  </a:solidFill>
                  <a:effectLst>
                    <a:outerShdw blurRad="38100" dist="38100" dir="2700000" algn="tl">
                      <a:srgbClr val="000000">
                        <a:alpha val="43137"/>
                      </a:srgbClr>
                    </a:outerShdw>
                  </a:effectLst>
                </a:endParaRPr>
              </a:p>
            </p:txBody>
          </p:sp>
          <p:sp>
            <p:nvSpPr>
              <p:cNvPr id="28" name="Rettangolo arrotondato 27"/>
              <p:cNvSpPr/>
              <p:nvPr/>
            </p:nvSpPr>
            <p:spPr>
              <a:xfrm>
                <a:off x="285720" y="3714752"/>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Engiweb</a:t>
                </a:r>
                <a:r>
                  <a:rPr lang="it-IT" sz="800" cap="small" dirty="0" smtClean="0">
                    <a:solidFill>
                      <a:schemeClr val="tx1"/>
                    </a:solidFill>
                    <a:effectLst>
                      <a:outerShdw blurRad="38100" dist="38100" dir="2700000" algn="tl">
                        <a:srgbClr val="000000">
                          <a:alpha val="43137"/>
                        </a:srgbClr>
                      </a:outerShdw>
                    </a:effectLst>
                  </a:rPr>
                  <a:t> Security</a:t>
                </a:r>
                <a:endParaRPr lang="it-IT" sz="800" cap="small" dirty="0">
                  <a:solidFill>
                    <a:schemeClr val="tx1"/>
                  </a:solidFill>
                  <a:effectLst>
                    <a:outerShdw blurRad="38100" dist="38100" dir="2700000" algn="tl">
                      <a:srgbClr val="000000">
                        <a:alpha val="43137"/>
                      </a:srgbClr>
                    </a:outerShdw>
                  </a:effectLst>
                </a:endParaRPr>
              </a:p>
            </p:txBody>
          </p:sp>
          <p:sp>
            <p:nvSpPr>
              <p:cNvPr id="29" name="Rettangolo arrotondato 28"/>
              <p:cNvSpPr/>
              <p:nvPr/>
            </p:nvSpPr>
            <p:spPr>
              <a:xfrm>
                <a:off x="285720" y="4143380"/>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Over</a:t>
                </a:r>
                <a:r>
                  <a:rPr lang="it-IT" sz="800" cap="small" dirty="0" smtClean="0">
                    <a:solidFill>
                      <a:schemeClr val="tx1"/>
                    </a:solidFill>
                    <a:effectLst>
                      <a:outerShdw blurRad="38100" dist="38100" dir="2700000" algn="tl">
                        <a:srgbClr val="000000">
                          <a:alpha val="43137"/>
                        </a:srgbClr>
                      </a:outerShdw>
                    </a:effectLst>
                  </a:rPr>
                  <a:t> </a:t>
                </a:r>
                <a:r>
                  <a:rPr lang="it-IT" sz="800" cap="small" dirty="0" err="1" smtClean="0">
                    <a:solidFill>
                      <a:schemeClr val="tx1"/>
                    </a:solidFill>
                    <a:effectLst>
                      <a:outerShdw blurRad="38100" dist="38100" dir="2700000" algn="tl">
                        <a:srgbClr val="000000">
                          <a:alpha val="43137"/>
                        </a:srgbClr>
                      </a:outerShdw>
                    </a:effectLst>
                  </a:rPr>
                  <a:t>It</a:t>
                </a:r>
                <a:endParaRPr lang="it-IT" sz="800" cap="small" dirty="0">
                  <a:solidFill>
                    <a:schemeClr val="tx1"/>
                  </a:solidFill>
                  <a:effectLst>
                    <a:outerShdw blurRad="38100" dist="38100" dir="2700000" algn="tl">
                      <a:srgbClr val="000000">
                        <a:alpha val="43137"/>
                      </a:srgbClr>
                    </a:outerShdw>
                  </a:effectLst>
                </a:endParaRPr>
              </a:p>
            </p:txBody>
          </p:sp>
          <p:sp>
            <p:nvSpPr>
              <p:cNvPr id="30" name="Rettangolo arrotondato 29"/>
              <p:cNvSpPr/>
              <p:nvPr/>
            </p:nvSpPr>
            <p:spPr>
              <a:xfrm>
                <a:off x="285720" y="4572008"/>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Engineering</a:t>
                </a:r>
                <a:endParaRPr lang="it-IT" sz="800" cap="small" dirty="0" smtClean="0">
                  <a:solidFill>
                    <a:schemeClr val="tx1"/>
                  </a:solidFill>
                  <a:effectLst>
                    <a:outerShdw blurRad="38100" dist="38100" dir="2700000" algn="tl">
                      <a:srgbClr val="000000">
                        <a:alpha val="43137"/>
                      </a:srgbClr>
                    </a:outerShdw>
                  </a:effectLst>
                </a:endParaRPr>
              </a:p>
              <a:p>
                <a:pPr algn="ctr"/>
                <a:r>
                  <a:rPr lang="it-IT" sz="800" cap="small" dirty="0" smtClean="0">
                    <a:solidFill>
                      <a:schemeClr val="tx1"/>
                    </a:solidFill>
                    <a:effectLst>
                      <a:outerShdw blurRad="38100" dist="38100" dir="2700000" algn="tl">
                        <a:srgbClr val="000000">
                          <a:alpha val="43137"/>
                        </a:srgbClr>
                      </a:outerShdw>
                    </a:effectLst>
                  </a:rPr>
                  <a:t>Sardegna</a:t>
                </a:r>
                <a:endParaRPr lang="it-IT" sz="800" cap="small" dirty="0">
                  <a:solidFill>
                    <a:schemeClr val="tx1"/>
                  </a:solidFill>
                  <a:effectLst>
                    <a:outerShdw blurRad="38100" dist="38100" dir="2700000" algn="tl">
                      <a:srgbClr val="000000">
                        <a:alpha val="43137"/>
                      </a:srgbClr>
                    </a:outerShdw>
                  </a:effectLst>
                </a:endParaRPr>
              </a:p>
            </p:txBody>
          </p:sp>
          <p:sp>
            <p:nvSpPr>
              <p:cNvPr id="31" name="Rettangolo arrotondato 30"/>
              <p:cNvSpPr/>
              <p:nvPr/>
            </p:nvSpPr>
            <p:spPr>
              <a:xfrm>
                <a:off x="285720" y="5000636"/>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Softlab</a:t>
                </a:r>
                <a:endParaRPr lang="it-IT" sz="800" cap="small" dirty="0">
                  <a:solidFill>
                    <a:schemeClr val="tx1"/>
                  </a:solidFill>
                  <a:effectLst>
                    <a:outerShdw blurRad="38100" dist="38100" dir="2700000" algn="tl">
                      <a:srgbClr val="000000">
                        <a:alpha val="43137"/>
                      </a:srgbClr>
                    </a:outerShdw>
                  </a:effectLst>
                </a:endParaRPr>
              </a:p>
            </p:txBody>
          </p:sp>
          <p:sp>
            <p:nvSpPr>
              <p:cNvPr id="32" name="Rettangolo arrotondato 31"/>
              <p:cNvSpPr/>
              <p:nvPr/>
            </p:nvSpPr>
            <p:spPr>
              <a:xfrm>
                <a:off x="2214546" y="5000636"/>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Nexen</a:t>
                </a:r>
                <a:endParaRPr lang="it-IT" sz="800" cap="small" dirty="0">
                  <a:solidFill>
                    <a:schemeClr val="tx1"/>
                  </a:solidFill>
                  <a:effectLst>
                    <a:outerShdw blurRad="38100" dist="38100" dir="2700000" algn="tl">
                      <a:srgbClr val="000000">
                        <a:alpha val="43137"/>
                      </a:srgbClr>
                    </a:outerShdw>
                  </a:effectLst>
                </a:endParaRPr>
              </a:p>
            </p:txBody>
          </p:sp>
          <p:sp>
            <p:nvSpPr>
              <p:cNvPr id="33" name="Rettangolo arrotondato 32"/>
              <p:cNvSpPr/>
              <p:nvPr/>
            </p:nvSpPr>
            <p:spPr>
              <a:xfrm>
                <a:off x="2214546" y="3286124"/>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Engineering.it</a:t>
                </a:r>
                <a:endParaRPr lang="it-IT" sz="800" cap="small" dirty="0">
                  <a:solidFill>
                    <a:schemeClr val="tx1"/>
                  </a:solidFill>
                  <a:effectLst>
                    <a:outerShdw blurRad="38100" dist="38100" dir="2700000" algn="tl">
                      <a:srgbClr val="000000">
                        <a:alpha val="43137"/>
                      </a:srgbClr>
                    </a:outerShdw>
                  </a:effectLst>
                </a:endParaRPr>
              </a:p>
            </p:txBody>
          </p:sp>
          <p:sp>
            <p:nvSpPr>
              <p:cNvPr id="34" name="Rettangolo arrotondato 33"/>
              <p:cNvSpPr/>
              <p:nvPr/>
            </p:nvSpPr>
            <p:spPr>
              <a:xfrm>
                <a:off x="2214546" y="3714752"/>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Engitech</a:t>
                </a:r>
                <a:endParaRPr lang="it-IT" sz="800" cap="small" dirty="0">
                  <a:solidFill>
                    <a:schemeClr val="tx1"/>
                  </a:solidFill>
                  <a:effectLst>
                    <a:outerShdw blurRad="38100" dist="38100" dir="2700000" algn="tl">
                      <a:srgbClr val="000000">
                        <a:alpha val="43137"/>
                      </a:srgbClr>
                    </a:outerShdw>
                  </a:effectLst>
                </a:endParaRPr>
              </a:p>
            </p:txBody>
          </p:sp>
          <p:sp>
            <p:nvSpPr>
              <p:cNvPr id="36" name="Rettangolo arrotondato 35"/>
              <p:cNvSpPr/>
              <p:nvPr/>
            </p:nvSpPr>
            <p:spPr>
              <a:xfrm>
                <a:off x="2214546" y="4143380"/>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Nuova Trend</a:t>
                </a:r>
                <a:endParaRPr lang="it-IT" sz="800" cap="small" dirty="0">
                  <a:solidFill>
                    <a:schemeClr val="tx1"/>
                  </a:solidFill>
                  <a:effectLst>
                    <a:outerShdw blurRad="38100" dist="38100" dir="2700000" algn="tl">
                      <a:srgbClr val="000000">
                        <a:alpha val="43137"/>
                      </a:srgbClr>
                    </a:outerShdw>
                  </a:effectLst>
                </a:endParaRPr>
              </a:p>
            </p:txBody>
          </p:sp>
          <p:sp>
            <p:nvSpPr>
              <p:cNvPr id="37" name="Rettangolo arrotondato 36"/>
              <p:cNvSpPr/>
              <p:nvPr/>
            </p:nvSpPr>
            <p:spPr>
              <a:xfrm>
                <a:off x="2214546" y="4572008"/>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Caridata</a:t>
                </a:r>
                <a:endParaRPr lang="it-IT" sz="800" cap="small" dirty="0">
                  <a:solidFill>
                    <a:schemeClr val="tx1"/>
                  </a:solidFill>
                  <a:effectLst>
                    <a:outerShdw blurRad="38100" dist="38100" dir="2700000" algn="tl">
                      <a:srgbClr val="000000">
                        <a:alpha val="43137"/>
                      </a:srgbClr>
                    </a:outerShdw>
                  </a:effectLst>
                </a:endParaRPr>
              </a:p>
            </p:txBody>
          </p:sp>
          <p:sp>
            <p:nvSpPr>
              <p:cNvPr id="38" name="Rettangolo arrotondato 37"/>
              <p:cNvSpPr/>
              <p:nvPr/>
            </p:nvSpPr>
            <p:spPr>
              <a:xfrm>
                <a:off x="4143372" y="4572008"/>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Engineering</a:t>
                </a:r>
                <a:r>
                  <a:rPr lang="it-IT" sz="800" cap="small" dirty="0" smtClean="0">
                    <a:solidFill>
                      <a:schemeClr val="tx1"/>
                    </a:solidFill>
                    <a:effectLst>
                      <a:outerShdw blurRad="38100" dist="38100" dir="2700000" algn="tl">
                        <a:srgbClr val="000000">
                          <a:alpha val="43137"/>
                        </a:srgbClr>
                      </a:outerShdw>
                    </a:effectLst>
                  </a:rPr>
                  <a:t> Management  </a:t>
                </a:r>
                <a:r>
                  <a:rPr lang="it-IT" sz="800" cap="small" dirty="0" err="1" smtClean="0">
                    <a:solidFill>
                      <a:schemeClr val="tx1"/>
                    </a:solidFill>
                    <a:effectLst>
                      <a:outerShdw blurRad="38100" dist="38100" dir="2700000" algn="tl">
                        <a:srgbClr val="000000">
                          <a:alpha val="43137"/>
                        </a:srgbClr>
                      </a:outerShdw>
                    </a:effectLst>
                  </a:rPr>
                  <a:t>Consulting</a:t>
                </a:r>
                <a:endParaRPr lang="it-IT" sz="800" cap="small" dirty="0">
                  <a:solidFill>
                    <a:schemeClr val="tx1"/>
                  </a:solidFill>
                  <a:effectLst>
                    <a:outerShdw blurRad="38100" dist="38100" dir="2700000" algn="tl">
                      <a:srgbClr val="000000">
                        <a:alpha val="43137"/>
                      </a:srgbClr>
                    </a:outerShdw>
                  </a:effectLst>
                </a:endParaRPr>
              </a:p>
            </p:txBody>
          </p:sp>
          <p:sp>
            <p:nvSpPr>
              <p:cNvPr id="39" name="Rettangolo arrotondato 38"/>
              <p:cNvSpPr/>
              <p:nvPr/>
            </p:nvSpPr>
            <p:spPr>
              <a:xfrm>
                <a:off x="4143372" y="5000636"/>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Sitel</a:t>
                </a:r>
                <a:endParaRPr lang="it-IT" sz="800" cap="small" dirty="0">
                  <a:solidFill>
                    <a:schemeClr val="tx1"/>
                  </a:solidFill>
                  <a:effectLst>
                    <a:outerShdw blurRad="38100" dist="38100" dir="2700000" algn="tl">
                      <a:srgbClr val="000000">
                        <a:alpha val="43137"/>
                      </a:srgbClr>
                    </a:outerShdw>
                  </a:effectLst>
                </a:endParaRPr>
              </a:p>
            </p:txBody>
          </p:sp>
          <p:sp>
            <p:nvSpPr>
              <p:cNvPr id="46" name="Rettangolo arrotondato 45"/>
              <p:cNvSpPr/>
              <p:nvPr/>
            </p:nvSpPr>
            <p:spPr>
              <a:xfrm>
                <a:off x="4143372" y="3286124"/>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Xaltia</a:t>
                </a:r>
                <a:endParaRPr lang="it-IT" sz="800" cap="small" dirty="0">
                  <a:solidFill>
                    <a:schemeClr val="tx1"/>
                  </a:solidFill>
                  <a:effectLst>
                    <a:outerShdw blurRad="38100" dist="38100" dir="2700000" algn="tl">
                      <a:srgbClr val="000000">
                        <a:alpha val="43137"/>
                      </a:srgbClr>
                    </a:outerShdw>
                  </a:effectLst>
                </a:endParaRPr>
              </a:p>
            </p:txBody>
          </p:sp>
          <p:sp>
            <p:nvSpPr>
              <p:cNvPr id="47" name="Rettangolo arrotondato 46"/>
              <p:cNvSpPr/>
              <p:nvPr/>
            </p:nvSpPr>
            <p:spPr>
              <a:xfrm>
                <a:off x="4143372" y="3714752"/>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err="1" smtClean="0">
                    <a:solidFill>
                      <a:schemeClr val="tx1"/>
                    </a:solidFill>
                    <a:effectLst>
                      <a:outerShdw blurRad="38100" dist="38100" dir="2700000" algn="tl">
                        <a:srgbClr val="000000">
                          <a:alpha val="43137"/>
                        </a:srgbClr>
                      </a:outerShdw>
                    </a:effectLst>
                  </a:rPr>
                  <a:t>Engineering</a:t>
                </a:r>
                <a:r>
                  <a:rPr lang="it-IT" sz="800" cap="small" dirty="0" smtClean="0">
                    <a:solidFill>
                      <a:schemeClr val="tx1"/>
                    </a:solidFill>
                    <a:effectLst>
                      <a:outerShdw blurRad="38100" dist="38100" dir="2700000" algn="tl">
                        <a:srgbClr val="000000">
                          <a:alpha val="43137"/>
                        </a:srgbClr>
                      </a:outerShdw>
                    </a:effectLst>
                  </a:rPr>
                  <a:t> do </a:t>
                </a:r>
                <a:r>
                  <a:rPr lang="it-IT" sz="800" cap="small" dirty="0" err="1" smtClean="0">
                    <a:solidFill>
                      <a:schemeClr val="tx1"/>
                    </a:solidFill>
                    <a:effectLst>
                      <a:outerShdw blurRad="38100" dist="38100" dir="2700000" algn="tl">
                        <a:srgbClr val="000000">
                          <a:alpha val="43137"/>
                        </a:srgbClr>
                      </a:outerShdw>
                    </a:effectLst>
                  </a:rPr>
                  <a:t>Brasil</a:t>
                </a:r>
                <a:endParaRPr lang="it-IT" sz="800" cap="small" dirty="0">
                  <a:solidFill>
                    <a:schemeClr val="tx1"/>
                  </a:solidFill>
                  <a:effectLst>
                    <a:outerShdw blurRad="38100" dist="38100" dir="2700000" algn="tl">
                      <a:srgbClr val="000000">
                        <a:alpha val="43137"/>
                      </a:srgbClr>
                    </a:outerShdw>
                  </a:effectLst>
                </a:endParaRPr>
              </a:p>
            </p:txBody>
          </p:sp>
          <p:sp>
            <p:nvSpPr>
              <p:cNvPr id="48" name="Rettangolo arrotondato 47"/>
              <p:cNvSpPr/>
              <p:nvPr/>
            </p:nvSpPr>
            <p:spPr>
              <a:xfrm>
                <a:off x="4143372" y="4143380"/>
                <a:ext cx="1785950" cy="3571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Pro </a:t>
                </a:r>
                <a:r>
                  <a:rPr lang="it-IT" sz="800" cap="small" dirty="0" err="1" smtClean="0">
                    <a:solidFill>
                      <a:schemeClr val="tx1"/>
                    </a:solidFill>
                    <a:effectLst>
                      <a:outerShdw blurRad="38100" dist="38100" dir="2700000" algn="tl">
                        <a:srgbClr val="000000">
                          <a:alpha val="43137"/>
                        </a:srgbClr>
                      </a:outerShdw>
                    </a:effectLst>
                  </a:rPr>
                  <a:t>Value</a:t>
                </a:r>
                <a:endParaRPr lang="it-IT" sz="800" cap="small" dirty="0">
                  <a:solidFill>
                    <a:schemeClr val="tx1"/>
                  </a:solidFill>
                  <a:effectLst>
                    <a:outerShdw blurRad="38100" dist="38100" dir="2700000" algn="tl">
                      <a:srgbClr val="000000">
                        <a:alpha val="43137"/>
                      </a:srgbClr>
                    </a:outerShdw>
                  </a:effectLst>
                </a:endParaRPr>
              </a:p>
            </p:txBody>
          </p:sp>
        </p:grpSp>
        <p:sp>
          <p:nvSpPr>
            <p:cNvPr id="51" name="Rettangolo arrotondato 50"/>
            <p:cNvSpPr/>
            <p:nvPr/>
          </p:nvSpPr>
          <p:spPr>
            <a:xfrm>
              <a:off x="1523383" y="1841833"/>
              <a:ext cx="2175287" cy="2738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00" cap="small" dirty="0" err="1" smtClean="0">
                  <a:solidFill>
                    <a:schemeClr val="bg1"/>
                  </a:solidFill>
                  <a:effectLst>
                    <a:outerShdw blurRad="38100" dist="38100" dir="2700000" algn="tl">
                      <a:srgbClr val="000000">
                        <a:alpha val="43137"/>
                      </a:srgbClr>
                    </a:outerShdw>
                  </a:effectLst>
                </a:rPr>
                <a:t>Engineering</a:t>
              </a:r>
              <a:r>
                <a:rPr lang="it-IT" sz="1000" cap="small" dirty="0" smtClean="0">
                  <a:solidFill>
                    <a:schemeClr val="bg1"/>
                  </a:solidFill>
                  <a:effectLst>
                    <a:outerShdw blurRad="38100" dist="38100" dir="2700000" algn="tl">
                      <a:srgbClr val="000000">
                        <a:alpha val="43137"/>
                      </a:srgbClr>
                    </a:outerShdw>
                  </a:effectLst>
                </a:rPr>
                <a:t> </a:t>
              </a:r>
              <a:r>
                <a:rPr lang="it-IT" sz="1000" cap="small" dirty="0" err="1" smtClean="0">
                  <a:solidFill>
                    <a:schemeClr val="bg1"/>
                  </a:solidFill>
                  <a:effectLst>
                    <a:outerShdw blurRad="38100" dist="38100" dir="2700000" algn="tl">
                      <a:srgbClr val="000000">
                        <a:alpha val="43137"/>
                      </a:srgbClr>
                    </a:outerShdw>
                  </a:effectLst>
                </a:rPr>
                <a:t>Ingengeria</a:t>
              </a:r>
              <a:r>
                <a:rPr lang="it-IT" sz="1000" cap="small" dirty="0" smtClean="0">
                  <a:solidFill>
                    <a:schemeClr val="bg1"/>
                  </a:solidFill>
                  <a:effectLst>
                    <a:outerShdw blurRad="38100" dist="38100" dir="2700000" algn="tl">
                      <a:srgbClr val="000000">
                        <a:alpha val="43137"/>
                      </a:srgbClr>
                    </a:outerShdw>
                  </a:effectLst>
                </a:rPr>
                <a:t> Informatica</a:t>
              </a:r>
              <a:endParaRPr lang="it-IT" sz="1000" cap="small" dirty="0">
                <a:solidFill>
                  <a:schemeClr val="bg1"/>
                </a:solidFill>
                <a:effectLst>
                  <a:outerShdw blurRad="38100" dist="38100" dir="2700000" algn="tl">
                    <a:srgbClr val="000000">
                      <a:alpha val="43137"/>
                    </a:srgbClr>
                  </a:outerShdw>
                </a:effectLst>
              </a:endParaRPr>
            </a:p>
          </p:txBody>
        </p:sp>
      </p:grpSp>
      <p:sp>
        <p:nvSpPr>
          <p:cNvPr id="56" name="Rettangolo 55"/>
          <p:cNvSpPr/>
          <p:nvPr/>
        </p:nvSpPr>
        <p:spPr>
          <a:xfrm>
            <a:off x="5429256" y="4000504"/>
            <a:ext cx="2928958" cy="214314"/>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http://www.cwi.it/top100/classifica/2008</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grpSp>
        <p:nvGrpSpPr>
          <p:cNvPr id="113" name="Gruppo 112"/>
          <p:cNvGrpSpPr/>
          <p:nvPr/>
        </p:nvGrpSpPr>
        <p:grpSpPr>
          <a:xfrm>
            <a:off x="5429255" y="1857364"/>
            <a:ext cx="2857523" cy="1855006"/>
            <a:chOff x="5214941" y="1857364"/>
            <a:chExt cx="2857523" cy="1855006"/>
          </a:xfrm>
        </p:grpSpPr>
        <p:grpSp>
          <p:nvGrpSpPr>
            <p:cNvPr id="93" name="Gruppo 92"/>
            <p:cNvGrpSpPr/>
            <p:nvPr/>
          </p:nvGrpSpPr>
          <p:grpSpPr>
            <a:xfrm>
              <a:off x="5429256" y="2285992"/>
              <a:ext cx="2357454" cy="214314"/>
              <a:chOff x="5429256" y="2071678"/>
              <a:chExt cx="2357454" cy="273846"/>
            </a:xfrm>
            <a:effectLst>
              <a:outerShdw blurRad="50800" dist="38100" dir="5400000" algn="t" rotWithShape="0">
                <a:prstClr val="black">
                  <a:alpha val="40000"/>
                </a:prstClr>
              </a:outerShdw>
            </a:effectLst>
          </p:grpSpPr>
          <p:sp>
            <p:nvSpPr>
              <p:cNvPr id="92" name="Rettangolo arrotondato 91"/>
              <p:cNvSpPr/>
              <p:nvPr/>
            </p:nvSpPr>
            <p:spPr>
              <a:xfrm>
                <a:off x="6357950" y="2143116"/>
                <a:ext cx="1428760" cy="130970"/>
              </a:xfrm>
              <a:prstGeom prst="roundRect">
                <a:avLst/>
              </a:prstGeom>
              <a:ln/>
              <a:effectLst/>
            </p:spPr>
            <p:style>
              <a:lnRef idx="1">
                <a:schemeClr val="dk1"/>
              </a:lnRef>
              <a:fillRef idx="3">
                <a:schemeClr val="dk1"/>
              </a:fillRef>
              <a:effectRef idx="2">
                <a:schemeClr val="dk1"/>
              </a:effectRef>
              <a:fontRef idx="minor">
                <a:schemeClr val="lt1"/>
              </a:fontRef>
            </p:style>
            <p:txBody>
              <a:bodyPr rtlCol="0" anchor="ctr"/>
              <a:lstStyle/>
              <a:p>
                <a:pPr algn="r"/>
                <a:r>
                  <a:rPr lang="it-IT" sz="800" cap="small" dirty="0" smtClean="0">
                    <a:solidFill>
                      <a:schemeClr val="bg1"/>
                    </a:solidFill>
                    <a:effectLst>
                      <a:outerShdw blurRad="38100" dist="38100" dir="2700000" algn="tl">
                        <a:srgbClr val="000000">
                          <a:alpha val="43137"/>
                        </a:srgbClr>
                      </a:outerShdw>
                    </a:effectLst>
                  </a:rPr>
                  <a:t>Fatturato </a:t>
                </a:r>
                <a:r>
                  <a:rPr lang="it-IT" sz="800" cap="small" dirty="0" err="1" smtClean="0">
                    <a:solidFill>
                      <a:schemeClr val="bg1"/>
                    </a:solidFill>
                    <a:effectLst>
                      <a:outerShdw blurRad="38100" dist="38100" dir="2700000" algn="tl">
                        <a:srgbClr val="000000">
                          <a:alpha val="43137"/>
                        </a:srgbClr>
                      </a:outerShdw>
                    </a:effectLst>
                  </a:rPr>
                  <a:t>S&amp;S</a:t>
                </a:r>
                <a:r>
                  <a:rPr lang="it-IT" sz="800" cap="small" dirty="0" smtClean="0">
                    <a:solidFill>
                      <a:schemeClr val="bg1"/>
                    </a:solidFill>
                    <a:effectLst>
                      <a:outerShdw blurRad="38100" dist="38100" dir="2700000" algn="tl">
                        <a:srgbClr val="000000">
                          <a:alpha val="43137"/>
                        </a:srgbClr>
                      </a:outerShdw>
                    </a:effectLst>
                  </a:rPr>
                  <a:t>: 1756 M €</a:t>
                </a:r>
                <a:endParaRPr lang="it-IT" sz="800" cap="small" dirty="0">
                  <a:solidFill>
                    <a:schemeClr val="bg1"/>
                  </a:solidFill>
                  <a:effectLst>
                    <a:outerShdw blurRad="38100" dist="38100" dir="2700000" algn="tl">
                      <a:srgbClr val="000000">
                        <a:alpha val="43137"/>
                      </a:srgbClr>
                    </a:outerShdw>
                  </a:effectLst>
                </a:endParaRPr>
              </a:p>
            </p:txBody>
          </p:sp>
          <p:sp>
            <p:nvSpPr>
              <p:cNvPr id="73" name="Rettangolo arrotondato 72"/>
              <p:cNvSpPr/>
              <p:nvPr/>
            </p:nvSpPr>
            <p:spPr>
              <a:xfrm>
                <a:off x="5429256" y="2071678"/>
                <a:ext cx="357190" cy="273846"/>
              </a:xfrm>
              <a:prstGeom prst="roundRect">
                <a:avLst/>
              </a:pr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6200000" scaled="1"/>
                <a:tileRect/>
              </a:gradFill>
              <a:ln>
                <a:solidFill>
                  <a:schemeClr val="bg2">
                    <a:lumMod val="2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it-IT" sz="800" cap="small" dirty="0" smtClean="0">
                    <a:solidFill>
                      <a:schemeClr val="tx1"/>
                    </a:solidFill>
                    <a:effectLst>
                      <a:outerShdw blurRad="38100" dist="38100" dir="2700000" algn="tl">
                        <a:srgbClr val="000000">
                          <a:alpha val="43137"/>
                        </a:srgbClr>
                      </a:outerShdw>
                    </a:effectLst>
                  </a:rPr>
                  <a:t>1</a:t>
                </a:r>
                <a:endParaRPr lang="it-IT" sz="800" cap="small" dirty="0">
                  <a:solidFill>
                    <a:schemeClr val="tx1"/>
                  </a:solidFill>
                  <a:effectLst>
                    <a:outerShdw blurRad="38100" dist="38100" dir="2700000" algn="tl">
                      <a:srgbClr val="000000">
                        <a:alpha val="43137"/>
                      </a:srgbClr>
                    </a:outerShdw>
                  </a:effectLst>
                </a:endParaRPr>
              </a:p>
            </p:txBody>
          </p:sp>
          <p:sp>
            <p:nvSpPr>
              <p:cNvPr id="58" name="Rettangolo arrotondato 57"/>
              <p:cNvSpPr/>
              <p:nvPr/>
            </p:nvSpPr>
            <p:spPr>
              <a:xfrm>
                <a:off x="5684647" y="2071678"/>
                <a:ext cx="816179" cy="273846"/>
              </a:xfrm>
              <a:prstGeom prst="round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IBM Italia</a:t>
                </a:r>
                <a:endParaRPr lang="it-IT" sz="800" cap="small" dirty="0">
                  <a:solidFill>
                    <a:schemeClr val="tx1"/>
                  </a:solidFill>
                  <a:effectLst>
                    <a:outerShdw blurRad="38100" dist="38100" dir="2700000" algn="tl">
                      <a:srgbClr val="000000">
                        <a:alpha val="43137"/>
                      </a:srgbClr>
                    </a:outerShdw>
                  </a:effectLst>
                </a:endParaRPr>
              </a:p>
            </p:txBody>
          </p:sp>
        </p:grpSp>
        <p:sp>
          <p:nvSpPr>
            <p:cNvPr id="55" name="Rettangolo arrotondato 54"/>
            <p:cNvSpPr/>
            <p:nvPr/>
          </p:nvSpPr>
          <p:spPr>
            <a:xfrm>
              <a:off x="5643570" y="1857364"/>
              <a:ext cx="2175287" cy="2738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00" cap="small" dirty="0" err="1" smtClean="0">
                  <a:solidFill>
                    <a:schemeClr val="bg1"/>
                  </a:solidFill>
                  <a:effectLst>
                    <a:outerShdw blurRad="38100" dist="38100" dir="2700000" algn="tl">
                      <a:srgbClr val="000000">
                        <a:alpha val="43137"/>
                      </a:srgbClr>
                    </a:outerShdw>
                  </a:effectLst>
                </a:rPr>
                <a:t>Computerworld</a:t>
              </a:r>
              <a:r>
                <a:rPr lang="it-IT" sz="1000" cap="small" dirty="0" smtClean="0">
                  <a:solidFill>
                    <a:schemeClr val="bg1"/>
                  </a:solidFill>
                  <a:effectLst>
                    <a:outerShdw blurRad="38100" dist="38100" dir="2700000" algn="tl">
                      <a:srgbClr val="000000">
                        <a:alpha val="43137"/>
                      </a:srgbClr>
                    </a:outerShdw>
                  </a:effectLst>
                </a:rPr>
                <a:t> 2008 Top 5</a:t>
              </a:r>
              <a:endParaRPr lang="it-IT" sz="1000" cap="small" dirty="0">
                <a:solidFill>
                  <a:schemeClr val="bg1"/>
                </a:solidFill>
                <a:effectLst>
                  <a:outerShdw blurRad="38100" dist="38100" dir="2700000" algn="tl">
                    <a:srgbClr val="000000">
                      <a:alpha val="43137"/>
                    </a:srgbClr>
                  </a:outerShdw>
                </a:effectLst>
              </a:endParaRPr>
            </a:p>
          </p:txBody>
        </p:sp>
        <p:grpSp>
          <p:nvGrpSpPr>
            <p:cNvPr id="94" name="Gruppo 93"/>
            <p:cNvGrpSpPr/>
            <p:nvPr/>
          </p:nvGrpSpPr>
          <p:grpSpPr>
            <a:xfrm>
              <a:off x="5429256" y="2571744"/>
              <a:ext cx="2357454" cy="214314"/>
              <a:chOff x="5429256" y="2071678"/>
              <a:chExt cx="2357454" cy="273846"/>
            </a:xfrm>
            <a:effectLst>
              <a:outerShdw blurRad="50800" dist="38100" dir="5400000" algn="t" rotWithShape="0">
                <a:prstClr val="black">
                  <a:alpha val="40000"/>
                </a:prstClr>
              </a:outerShdw>
            </a:effectLst>
          </p:grpSpPr>
          <p:sp>
            <p:nvSpPr>
              <p:cNvPr id="95" name="Rettangolo arrotondato 94"/>
              <p:cNvSpPr/>
              <p:nvPr/>
            </p:nvSpPr>
            <p:spPr>
              <a:xfrm>
                <a:off x="6357950" y="2143116"/>
                <a:ext cx="1428760" cy="130970"/>
              </a:xfrm>
              <a:prstGeom prst="roundRect">
                <a:avLst/>
              </a:prstGeom>
              <a:ln/>
              <a:effectLst/>
            </p:spPr>
            <p:style>
              <a:lnRef idx="1">
                <a:schemeClr val="dk1"/>
              </a:lnRef>
              <a:fillRef idx="3">
                <a:schemeClr val="dk1"/>
              </a:fillRef>
              <a:effectRef idx="2">
                <a:schemeClr val="dk1"/>
              </a:effectRef>
              <a:fontRef idx="minor">
                <a:schemeClr val="lt1"/>
              </a:fontRef>
            </p:style>
            <p:txBody>
              <a:bodyPr rtlCol="0" anchor="ctr"/>
              <a:lstStyle/>
              <a:p>
                <a:pPr algn="r"/>
                <a:r>
                  <a:rPr lang="it-IT" sz="800" cap="small" dirty="0" smtClean="0">
                    <a:solidFill>
                      <a:schemeClr val="bg1"/>
                    </a:solidFill>
                    <a:effectLst>
                      <a:outerShdw blurRad="38100" dist="38100" dir="2700000" algn="tl">
                        <a:srgbClr val="000000">
                          <a:alpha val="43137"/>
                        </a:srgbClr>
                      </a:outerShdw>
                    </a:effectLst>
                  </a:rPr>
                  <a:t>Fatturato </a:t>
                </a:r>
                <a:r>
                  <a:rPr lang="it-IT" sz="800" cap="small" dirty="0" err="1" smtClean="0">
                    <a:solidFill>
                      <a:schemeClr val="bg1"/>
                    </a:solidFill>
                    <a:effectLst>
                      <a:outerShdw blurRad="38100" dist="38100" dir="2700000" algn="tl">
                        <a:srgbClr val="000000">
                          <a:alpha val="43137"/>
                        </a:srgbClr>
                      </a:outerShdw>
                    </a:effectLst>
                  </a:rPr>
                  <a:t>S&amp;S</a:t>
                </a:r>
                <a:r>
                  <a:rPr lang="it-IT" sz="800" cap="small" dirty="0" smtClean="0">
                    <a:solidFill>
                      <a:schemeClr val="bg1"/>
                    </a:solidFill>
                    <a:effectLst>
                      <a:outerShdw blurRad="38100" dist="38100" dir="2700000" algn="tl">
                        <a:srgbClr val="000000">
                          <a:alpha val="43137"/>
                        </a:srgbClr>
                      </a:outerShdw>
                    </a:effectLst>
                  </a:rPr>
                  <a:t>:   982 M €</a:t>
                </a:r>
                <a:endParaRPr lang="it-IT" sz="800" cap="small" dirty="0">
                  <a:solidFill>
                    <a:schemeClr val="bg1"/>
                  </a:solidFill>
                  <a:effectLst>
                    <a:outerShdw blurRad="38100" dist="38100" dir="2700000" algn="tl">
                      <a:srgbClr val="000000">
                        <a:alpha val="43137"/>
                      </a:srgbClr>
                    </a:outerShdw>
                  </a:effectLst>
                </a:endParaRPr>
              </a:p>
            </p:txBody>
          </p:sp>
          <p:sp>
            <p:nvSpPr>
              <p:cNvPr id="96" name="Rettangolo arrotondato 95"/>
              <p:cNvSpPr/>
              <p:nvPr/>
            </p:nvSpPr>
            <p:spPr>
              <a:xfrm>
                <a:off x="5429256" y="2071678"/>
                <a:ext cx="357190" cy="273846"/>
              </a:xfrm>
              <a:prstGeom prst="roundRect">
                <a:avLst/>
              </a:pr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6200000" scaled="1"/>
                <a:tileRect/>
              </a:gradFill>
              <a:ln>
                <a:solidFill>
                  <a:schemeClr val="bg2">
                    <a:lumMod val="2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it-IT" sz="800" cap="small" dirty="0" smtClean="0">
                    <a:solidFill>
                      <a:schemeClr val="tx1"/>
                    </a:solidFill>
                    <a:effectLst>
                      <a:outerShdw blurRad="38100" dist="38100" dir="2700000" algn="tl">
                        <a:srgbClr val="000000">
                          <a:alpha val="43137"/>
                        </a:srgbClr>
                      </a:outerShdw>
                    </a:effectLst>
                  </a:rPr>
                  <a:t>2</a:t>
                </a:r>
                <a:endParaRPr lang="it-IT" sz="800" cap="small" dirty="0">
                  <a:solidFill>
                    <a:schemeClr val="tx1"/>
                  </a:solidFill>
                  <a:effectLst>
                    <a:outerShdw blurRad="38100" dist="38100" dir="2700000" algn="tl">
                      <a:srgbClr val="000000">
                        <a:alpha val="43137"/>
                      </a:srgbClr>
                    </a:outerShdw>
                  </a:effectLst>
                </a:endParaRPr>
              </a:p>
            </p:txBody>
          </p:sp>
          <p:sp>
            <p:nvSpPr>
              <p:cNvPr id="97" name="Rettangolo arrotondato 96"/>
              <p:cNvSpPr/>
              <p:nvPr/>
            </p:nvSpPr>
            <p:spPr>
              <a:xfrm>
                <a:off x="5684647" y="2071678"/>
                <a:ext cx="816179" cy="273846"/>
              </a:xfrm>
              <a:prstGeom prst="round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Accenture Italia</a:t>
                </a:r>
                <a:endParaRPr lang="it-IT" sz="800" cap="small" dirty="0">
                  <a:solidFill>
                    <a:schemeClr val="tx1"/>
                  </a:solidFill>
                  <a:effectLst>
                    <a:outerShdw blurRad="38100" dist="38100" dir="2700000" algn="tl">
                      <a:srgbClr val="000000">
                        <a:alpha val="43137"/>
                      </a:srgbClr>
                    </a:outerShdw>
                  </a:effectLst>
                </a:endParaRPr>
              </a:p>
            </p:txBody>
          </p:sp>
        </p:grpSp>
        <p:grpSp>
          <p:nvGrpSpPr>
            <p:cNvPr id="98" name="Gruppo 97"/>
            <p:cNvGrpSpPr/>
            <p:nvPr/>
          </p:nvGrpSpPr>
          <p:grpSpPr>
            <a:xfrm>
              <a:off x="5429256" y="2857496"/>
              <a:ext cx="2357454" cy="214314"/>
              <a:chOff x="5429256" y="2071678"/>
              <a:chExt cx="2357454" cy="273846"/>
            </a:xfrm>
            <a:effectLst>
              <a:outerShdw blurRad="50800" dist="38100" dir="5400000" algn="t" rotWithShape="0">
                <a:prstClr val="black">
                  <a:alpha val="40000"/>
                </a:prstClr>
              </a:outerShdw>
            </a:effectLst>
          </p:grpSpPr>
          <p:sp>
            <p:nvSpPr>
              <p:cNvPr id="99" name="Rettangolo arrotondato 98"/>
              <p:cNvSpPr/>
              <p:nvPr/>
            </p:nvSpPr>
            <p:spPr>
              <a:xfrm>
                <a:off x="6357950" y="2143116"/>
                <a:ext cx="1428760" cy="130970"/>
              </a:xfrm>
              <a:prstGeom prst="roundRect">
                <a:avLst/>
              </a:prstGeom>
              <a:ln/>
              <a:effectLst/>
            </p:spPr>
            <p:style>
              <a:lnRef idx="1">
                <a:schemeClr val="dk1"/>
              </a:lnRef>
              <a:fillRef idx="3">
                <a:schemeClr val="dk1"/>
              </a:fillRef>
              <a:effectRef idx="2">
                <a:schemeClr val="dk1"/>
              </a:effectRef>
              <a:fontRef idx="minor">
                <a:schemeClr val="lt1"/>
              </a:fontRef>
            </p:style>
            <p:txBody>
              <a:bodyPr rtlCol="0" anchor="ctr"/>
              <a:lstStyle/>
              <a:p>
                <a:pPr algn="r"/>
                <a:r>
                  <a:rPr lang="it-IT" sz="800" cap="small" dirty="0" smtClean="0">
                    <a:solidFill>
                      <a:schemeClr val="bg1"/>
                    </a:solidFill>
                    <a:effectLst>
                      <a:outerShdw blurRad="38100" dist="38100" dir="2700000" algn="tl">
                        <a:srgbClr val="000000">
                          <a:alpha val="43137"/>
                        </a:srgbClr>
                      </a:outerShdw>
                    </a:effectLst>
                  </a:rPr>
                  <a:t>Fatturato </a:t>
                </a:r>
                <a:r>
                  <a:rPr lang="it-IT" sz="800" cap="small" dirty="0" err="1" smtClean="0">
                    <a:solidFill>
                      <a:schemeClr val="bg1"/>
                    </a:solidFill>
                    <a:effectLst>
                      <a:outerShdw blurRad="38100" dist="38100" dir="2700000" algn="tl">
                        <a:srgbClr val="000000">
                          <a:alpha val="43137"/>
                        </a:srgbClr>
                      </a:outerShdw>
                    </a:effectLst>
                  </a:rPr>
                  <a:t>S&amp;S</a:t>
                </a:r>
                <a:r>
                  <a:rPr lang="it-IT" sz="800" cap="small" dirty="0" smtClean="0">
                    <a:solidFill>
                      <a:schemeClr val="bg1"/>
                    </a:solidFill>
                    <a:effectLst>
                      <a:outerShdw blurRad="38100" dist="38100" dir="2700000" algn="tl">
                        <a:srgbClr val="000000">
                          <a:alpha val="43137"/>
                        </a:srgbClr>
                      </a:outerShdw>
                    </a:effectLst>
                  </a:rPr>
                  <a:t>:   786 M €</a:t>
                </a:r>
                <a:endParaRPr lang="it-IT" sz="800" cap="small" dirty="0">
                  <a:solidFill>
                    <a:schemeClr val="bg1"/>
                  </a:solidFill>
                  <a:effectLst>
                    <a:outerShdw blurRad="38100" dist="38100" dir="2700000" algn="tl">
                      <a:srgbClr val="000000">
                        <a:alpha val="43137"/>
                      </a:srgbClr>
                    </a:outerShdw>
                  </a:effectLst>
                </a:endParaRPr>
              </a:p>
            </p:txBody>
          </p:sp>
          <p:sp>
            <p:nvSpPr>
              <p:cNvPr id="100" name="Rettangolo arrotondato 99"/>
              <p:cNvSpPr/>
              <p:nvPr/>
            </p:nvSpPr>
            <p:spPr>
              <a:xfrm>
                <a:off x="5429256" y="2071678"/>
                <a:ext cx="357190" cy="273846"/>
              </a:xfrm>
              <a:prstGeom prst="roundRect">
                <a:avLst/>
              </a:pr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6200000" scaled="1"/>
                <a:tileRect/>
              </a:gradFill>
              <a:ln>
                <a:solidFill>
                  <a:schemeClr val="bg2">
                    <a:lumMod val="2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it-IT" sz="800" cap="small" dirty="0" smtClean="0">
                    <a:solidFill>
                      <a:schemeClr val="tx1"/>
                    </a:solidFill>
                    <a:effectLst>
                      <a:outerShdw blurRad="38100" dist="38100" dir="2700000" algn="tl">
                        <a:srgbClr val="000000">
                          <a:alpha val="43137"/>
                        </a:srgbClr>
                      </a:outerShdw>
                    </a:effectLst>
                  </a:rPr>
                  <a:t>3</a:t>
                </a:r>
                <a:endParaRPr lang="it-IT" sz="800" cap="small" dirty="0">
                  <a:solidFill>
                    <a:schemeClr val="tx1"/>
                  </a:solidFill>
                  <a:effectLst>
                    <a:outerShdw blurRad="38100" dist="38100" dir="2700000" algn="tl">
                      <a:srgbClr val="000000">
                        <a:alpha val="43137"/>
                      </a:srgbClr>
                    </a:outerShdw>
                  </a:effectLst>
                </a:endParaRPr>
              </a:p>
            </p:txBody>
          </p:sp>
          <p:sp>
            <p:nvSpPr>
              <p:cNvPr id="101" name="Rettangolo arrotondato 100"/>
              <p:cNvSpPr/>
              <p:nvPr/>
            </p:nvSpPr>
            <p:spPr>
              <a:xfrm>
                <a:off x="5684647" y="2071678"/>
                <a:ext cx="816179" cy="273846"/>
              </a:xfrm>
              <a:prstGeom prst="round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Microsoft Italia</a:t>
                </a:r>
                <a:endParaRPr lang="it-IT" sz="800" cap="small" dirty="0">
                  <a:solidFill>
                    <a:schemeClr val="tx1"/>
                  </a:solidFill>
                  <a:effectLst>
                    <a:outerShdw blurRad="38100" dist="38100" dir="2700000" algn="tl">
                      <a:srgbClr val="000000">
                        <a:alpha val="43137"/>
                      </a:srgbClr>
                    </a:outerShdw>
                  </a:effectLst>
                </a:endParaRPr>
              </a:p>
            </p:txBody>
          </p:sp>
        </p:grpSp>
        <p:grpSp>
          <p:nvGrpSpPr>
            <p:cNvPr id="102" name="Gruppo 101"/>
            <p:cNvGrpSpPr/>
            <p:nvPr/>
          </p:nvGrpSpPr>
          <p:grpSpPr>
            <a:xfrm>
              <a:off x="5429256" y="3143248"/>
              <a:ext cx="2357454" cy="214314"/>
              <a:chOff x="5429256" y="2071678"/>
              <a:chExt cx="2357454" cy="273846"/>
            </a:xfrm>
            <a:effectLst>
              <a:outerShdw blurRad="50800" dist="38100" dir="5400000" algn="t" rotWithShape="0">
                <a:prstClr val="black">
                  <a:alpha val="40000"/>
                </a:prstClr>
              </a:outerShdw>
            </a:effectLst>
          </p:grpSpPr>
          <p:sp>
            <p:nvSpPr>
              <p:cNvPr id="103" name="Rettangolo arrotondato 102"/>
              <p:cNvSpPr/>
              <p:nvPr/>
            </p:nvSpPr>
            <p:spPr>
              <a:xfrm>
                <a:off x="6357950" y="2143116"/>
                <a:ext cx="1428760" cy="130970"/>
              </a:xfrm>
              <a:prstGeom prst="roundRect">
                <a:avLst/>
              </a:prstGeom>
              <a:ln/>
              <a:effectLst/>
            </p:spPr>
            <p:style>
              <a:lnRef idx="1">
                <a:schemeClr val="dk1"/>
              </a:lnRef>
              <a:fillRef idx="3">
                <a:schemeClr val="dk1"/>
              </a:fillRef>
              <a:effectRef idx="2">
                <a:schemeClr val="dk1"/>
              </a:effectRef>
              <a:fontRef idx="minor">
                <a:schemeClr val="lt1"/>
              </a:fontRef>
            </p:style>
            <p:txBody>
              <a:bodyPr rtlCol="0" anchor="ctr"/>
              <a:lstStyle/>
              <a:p>
                <a:pPr algn="r"/>
                <a:r>
                  <a:rPr lang="it-IT" sz="800" cap="small" dirty="0" smtClean="0">
                    <a:solidFill>
                      <a:schemeClr val="bg1"/>
                    </a:solidFill>
                    <a:effectLst>
                      <a:outerShdw blurRad="38100" dist="38100" dir="2700000" algn="tl">
                        <a:srgbClr val="000000">
                          <a:alpha val="43137"/>
                        </a:srgbClr>
                      </a:outerShdw>
                    </a:effectLst>
                  </a:rPr>
                  <a:t>Fatturato </a:t>
                </a:r>
                <a:r>
                  <a:rPr lang="it-IT" sz="800" cap="small" dirty="0" err="1" smtClean="0">
                    <a:solidFill>
                      <a:schemeClr val="bg1"/>
                    </a:solidFill>
                    <a:effectLst>
                      <a:outerShdw blurRad="38100" dist="38100" dir="2700000" algn="tl">
                        <a:srgbClr val="000000">
                          <a:alpha val="43137"/>
                        </a:srgbClr>
                      </a:outerShdw>
                    </a:effectLst>
                  </a:rPr>
                  <a:t>S&amp;S</a:t>
                </a:r>
                <a:r>
                  <a:rPr lang="it-IT" sz="800" cap="small" dirty="0" smtClean="0">
                    <a:solidFill>
                      <a:schemeClr val="bg1"/>
                    </a:solidFill>
                    <a:effectLst>
                      <a:outerShdw blurRad="38100" dist="38100" dir="2700000" algn="tl">
                        <a:srgbClr val="000000">
                          <a:alpha val="43137"/>
                        </a:srgbClr>
                      </a:outerShdw>
                    </a:effectLst>
                  </a:rPr>
                  <a:t>:   745 M €</a:t>
                </a:r>
                <a:endParaRPr lang="it-IT" sz="800" cap="small" dirty="0">
                  <a:solidFill>
                    <a:schemeClr val="bg1"/>
                  </a:solidFill>
                  <a:effectLst>
                    <a:outerShdw blurRad="38100" dist="38100" dir="2700000" algn="tl">
                      <a:srgbClr val="000000">
                        <a:alpha val="43137"/>
                      </a:srgbClr>
                    </a:outerShdw>
                  </a:effectLst>
                </a:endParaRPr>
              </a:p>
            </p:txBody>
          </p:sp>
          <p:sp>
            <p:nvSpPr>
              <p:cNvPr id="104" name="Rettangolo arrotondato 103"/>
              <p:cNvSpPr/>
              <p:nvPr/>
            </p:nvSpPr>
            <p:spPr>
              <a:xfrm>
                <a:off x="5429256" y="2071678"/>
                <a:ext cx="357190" cy="273846"/>
              </a:xfrm>
              <a:prstGeom prst="roundRect">
                <a:avLst/>
              </a:pr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6200000" scaled="1"/>
                <a:tileRect/>
              </a:gradFill>
              <a:ln>
                <a:solidFill>
                  <a:schemeClr val="bg2">
                    <a:lumMod val="2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it-IT" sz="800" cap="small" dirty="0" smtClean="0">
                    <a:solidFill>
                      <a:schemeClr val="tx1"/>
                    </a:solidFill>
                    <a:effectLst>
                      <a:outerShdw blurRad="38100" dist="38100" dir="2700000" algn="tl">
                        <a:srgbClr val="000000">
                          <a:alpha val="43137"/>
                        </a:srgbClr>
                      </a:outerShdw>
                    </a:effectLst>
                  </a:rPr>
                  <a:t>4</a:t>
                </a:r>
                <a:endParaRPr lang="it-IT" sz="800" cap="small" dirty="0">
                  <a:solidFill>
                    <a:schemeClr val="tx1"/>
                  </a:solidFill>
                  <a:effectLst>
                    <a:outerShdw blurRad="38100" dist="38100" dir="2700000" algn="tl">
                      <a:srgbClr val="000000">
                        <a:alpha val="43137"/>
                      </a:srgbClr>
                    </a:outerShdw>
                  </a:effectLst>
                </a:endParaRPr>
              </a:p>
            </p:txBody>
          </p:sp>
          <p:sp>
            <p:nvSpPr>
              <p:cNvPr id="105" name="Rettangolo arrotondato 104"/>
              <p:cNvSpPr/>
              <p:nvPr/>
            </p:nvSpPr>
            <p:spPr>
              <a:xfrm>
                <a:off x="5684647" y="2071678"/>
                <a:ext cx="816179" cy="273846"/>
              </a:xfrm>
              <a:prstGeom prst="round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HP Italia</a:t>
                </a:r>
                <a:endParaRPr lang="it-IT" sz="800" cap="small" dirty="0">
                  <a:solidFill>
                    <a:schemeClr val="tx1"/>
                  </a:solidFill>
                  <a:effectLst>
                    <a:outerShdw blurRad="38100" dist="38100" dir="2700000" algn="tl">
                      <a:srgbClr val="000000">
                        <a:alpha val="43137"/>
                      </a:srgbClr>
                    </a:outerShdw>
                  </a:effectLst>
                </a:endParaRPr>
              </a:p>
            </p:txBody>
          </p:sp>
        </p:grpSp>
        <p:grpSp>
          <p:nvGrpSpPr>
            <p:cNvPr id="106" name="Gruppo 105"/>
            <p:cNvGrpSpPr/>
            <p:nvPr/>
          </p:nvGrpSpPr>
          <p:grpSpPr>
            <a:xfrm>
              <a:off x="5214941" y="3429000"/>
              <a:ext cx="2857523" cy="283370"/>
              <a:chOff x="5374121" y="2071678"/>
              <a:chExt cx="2205480" cy="273846"/>
            </a:xfrm>
            <a:effectLst>
              <a:outerShdw blurRad="50800" dist="38100" dir="5400000" algn="t" rotWithShape="0">
                <a:prstClr val="black">
                  <a:alpha val="40000"/>
                </a:prstClr>
              </a:outerShdw>
            </a:effectLst>
          </p:grpSpPr>
          <p:sp>
            <p:nvSpPr>
              <p:cNvPr id="107" name="Rettangolo arrotondato 106"/>
              <p:cNvSpPr/>
              <p:nvPr/>
            </p:nvSpPr>
            <p:spPr>
              <a:xfrm>
                <a:off x="6302819" y="2143116"/>
                <a:ext cx="1276782" cy="135672"/>
              </a:xfrm>
              <a:prstGeom prst="roundRect">
                <a:avLst/>
              </a:prstGeom>
              <a:ln/>
              <a:effectLst/>
            </p:spPr>
            <p:style>
              <a:lnRef idx="1">
                <a:schemeClr val="dk1"/>
              </a:lnRef>
              <a:fillRef idx="3">
                <a:schemeClr val="dk1"/>
              </a:fillRef>
              <a:effectRef idx="2">
                <a:schemeClr val="dk1"/>
              </a:effectRef>
              <a:fontRef idx="minor">
                <a:schemeClr val="lt1"/>
              </a:fontRef>
            </p:style>
            <p:txBody>
              <a:bodyPr rtlCol="0" anchor="ctr"/>
              <a:lstStyle/>
              <a:p>
                <a:pPr algn="r"/>
                <a:r>
                  <a:rPr lang="it-IT" sz="1000" cap="small" dirty="0" smtClean="0">
                    <a:solidFill>
                      <a:schemeClr val="bg1"/>
                    </a:solidFill>
                    <a:effectLst>
                      <a:outerShdw blurRad="38100" dist="38100" dir="2700000" algn="tl">
                        <a:srgbClr val="000000">
                          <a:alpha val="43137"/>
                        </a:srgbClr>
                      </a:outerShdw>
                    </a:effectLst>
                  </a:rPr>
                  <a:t>Fatturato </a:t>
                </a:r>
                <a:r>
                  <a:rPr lang="it-IT" sz="1000" cap="small" dirty="0" err="1" smtClean="0">
                    <a:solidFill>
                      <a:schemeClr val="bg1"/>
                    </a:solidFill>
                    <a:effectLst>
                      <a:outerShdw blurRad="38100" dist="38100" dir="2700000" algn="tl">
                        <a:srgbClr val="000000">
                          <a:alpha val="43137"/>
                        </a:srgbClr>
                      </a:outerShdw>
                    </a:effectLst>
                  </a:rPr>
                  <a:t>S&amp;S</a:t>
                </a:r>
                <a:r>
                  <a:rPr lang="it-IT" sz="1000" cap="small" dirty="0" smtClean="0">
                    <a:solidFill>
                      <a:schemeClr val="bg1"/>
                    </a:solidFill>
                    <a:effectLst>
                      <a:outerShdw blurRad="38100" dist="38100" dir="2700000" algn="tl">
                        <a:srgbClr val="000000">
                          <a:alpha val="43137"/>
                        </a:srgbClr>
                      </a:outerShdw>
                    </a:effectLst>
                  </a:rPr>
                  <a:t>:732 M €</a:t>
                </a:r>
                <a:endParaRPr lang="it-IT" sz="1000" cap="small" dirty="0">
                  <a:solidFill>
                    <a:schemeClr val="bg1"/>
                  </a:solidFill>
                  <a:effectLst>
                    <a:outerShdw blurRad="38100" dist="38100" dir="2700000" algn="tl">
                      <a:srgbClr val="000000">
                        <a:alpha val="43137"/>
                      </a:srgbClr>
                    </a:outerShdw>
                  </a:effectLst>
                </a:endParaRPr>
              </a:p>
            </p:txBody>
          </p:sp>
          <p:sp>
            <p:nvSpPr>
              <p:cNvPr id="108" name="Rettangolo arrotondato 107"/>
              <p:cNvSpPr/>
              <p:nvPr/>
            </p:nvSpPr>
            <p:spPr>
              <a:xfrm>
                <a:off x="5374121" y="2071678"/>
                <a:ext cx="357190" cy="273846"/>
              </a:xfrm>
              <a:prstGeom prst="roundRect">
                <a:avLst/>
              </a:pr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6200000" scaled="1"/>
                <a:tileRect/>
              </a:gradFill>
              <a:ln>
                <a:solidFill>
                  <a:schemeClr val="bg2">
                    <a:lumMod val="2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it-IT" sz="1000" cap="small" dirty="0" smtClean="0">
                    <a:solidFill>
                      <a:schemeClr val="tx1"/>
                    </a:solidFill>
                    <a:effectLst>
                      <a:outerShdw blurRad="38100" dist="38100" dir="2700000" algn="tl">
                        <a:srgbClr val="000000">
                          <a:alpha val="43137"/>
                        </a:srgbClr>
                      </a:outerShdw>
                    </a:effectLst>
                  </a:rPr>
                  <a:t>5</a:t>
                </a:r>
                <a:endParaRPr lang="it-IT" sz="1000" cap="small" dirty="0">
                  <a:solidFill>
                    <a:schemeClr val="tx1"/>
                  </a:solidFill>
                  <a:effectLst>
                    <a:outerShdw blurRad="38100" dist="38100" dir="2700000" algn="tl">
                      <a:srgbClr val="000000">
                        <a:alpha val="43137"/>
                      </a:srgbClr>
                    </a:outerShdw>
                  </a:effectLst>
                </a:endParaRPr>
              </a:p>
            </p:txBody>
          </p:sp>
          <p:sp>
            <p:nvSpPr>
              <p:cNvPr id="109" name="Rettangolo arrotondato 108"/>
              <p:cNvSpPr/>
              <p:nvPr/>
            </p:nvSpPr>
            <p:spPr>
              <a:xfrm>
                <a:off x="5629512" y="2071678"/>
                <a:ext cx="816179" cy="273846"/>
              </a:xfrm>
              <a:prstGeom prst="round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000" cap="small" dirty="0" smtClean="0">
                    <a:solidFill>
                      <a:schemeClr val="tx1"/>
                    </a:solidFill>
                    <a:effectLst>
                      <a:outerShdw blurRad="38100" dist="38100" dir="2700000" algn="tl">
                        <a:srgbClr val="000000">
                          <a:alpha val="43137"/>
                        </a:srgbClr>
                      </a:outerShdw>
                    </a:effectLst>
                  </a:rPr>
                  <a:t>Gruppo </a:t>
                </a:r>
                <a:r>
                  <a:rPr lang="it-IT" sz="1000" cap="small" dirty="0" err="1" smtClean="0">
                    <a:solidFill>
                      <a:schemeClr val="tx1"/>
                    </a:solidFill>
                    <a:effectLst>
                      <a:outerShdw blurRad="38100" dist="38100" dir="2700000" algn="tl">
                        <a:srgbClr val="000000">
                          <a:alpha val="43137"/>
                        </a:srgbClr>
                      </a:outerShdw>
                    </a:effectLst>
                  </a:rPr>
                  <a:t>Engineering</a:t>
                </a:r>
                <a:endParaRPr lang="it-IT" sz="1000" cap="small" dirty="0">
                  <a:solidFill>
                    <a:schemeClr val="tx1"/>
                  </a:solidFill>
                  <a:effectLst>
                    <a:outerShdw blurRad="38100" dist="38100" dir="2700000" algn="tl">
                      <a:srgbClr val="000000">
                        <a:alpha val="43137"/>
                      </a:srgbClr>
                    </a:outerShdw>
                  </a:effectLst>
                </a:endParaRPr>
              </a:p>
            </p:txBody>
          </p:sp>
        </p:grpSp>
      </p:grpSp>
      <p:sp>
        <p:nvSpPr>
          <p:cNvPr id="112" name="Rettangolo 111"/>
          <p:cNvSpPr/>
          <p:nvPr/>
        </p:nvSpPr>
        <p:spPr>
          <a:xfrm>
            <a:off x="5429256" y="4497181"/>
            <a:ext cx="2857520" cy="646331"/>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ea typeface="Tahoma" pitchFamily="34" charset="0"/>
                <a:cs typeface="Tahoma" pitchFamily="34" charset="0"/>
              </a:rPr>
              <a:t>Costituita nel 1980, opera da 28 anni nel settore IT, e rappresenta il </a:t>
            </a:r>
            <a:r>
              <a:rPr lang="it-IT" sz="1200" b="1" dirty="0" smtClean="0">
                <a:effectLst>
                  <a:outerShdw blurRad="38100" dist="38100" dir="2700000" algn="tl">
                    <a:srgbClr val="000000">
                      <a:alpha val="43137"/>
                    </a:srgbClr>
                  </a:outerShdw>
                </a:effectLst>
                <a:ea typeface="Tahoma" pitchFamily="34" charset="0"/>
                <a:cs typeface="Tahoma" pitchFamily="34" charset="0"/>
              </a:rPr>
              <a:t>quinto</a:t>
            </a:r>
            <a:r>
              <a:rPr lang="it-IT" sz="1200" dirty="0" smtClean="0">
                <a:effectLst>
                  <a:outerShdw blurRad="38100" dist="38100" dir="2700000" algn="tl">
                    <a:srgbClr val="000000">
                      <a:alpha val="43137"/>
                    </a:srgbClr>
                  </a:outerShdw>
                </a:effectLst>
                <a:ea typeface="Tahoma" pitchFamily="34" charset="0"/>
                <a:cs typeface="Tahoma" pitchFamily="34" charset="0"/>
              </a:rPr>
              <a:t> </a:t>
            </a:r>
            <a:r>
              <a:rPr lang="it-IT" sz="1200" b="1" dirty="0" smtClean="0">
                <a:effectLst>
                  <a:outerShdw blurRad="38100" dist="38100" dir="2700000" algn="tl">
                    <a:srgbClr val="000000">
                      <a:alpha val="43137"/>
                    </a:srgbClr>
                  </a:outerShdw>
                </a:effectLst>
                <a:ea typeface="Tahoma" pitchFamily="34" charset="0"/>
                <a:cs typeface="Tahoma" pitchFamily="34" charset="0"/>
              </a:rPr>
              <a:t>operatore</a:t>
            </a:r>
            <a:r>
              <a:rPr lang="it-IT" sz="1200" dirty="0" smtClean="0">
                <a:effectLst>
                  <a:outerShdw blurRad="38100" dist="38100" dir="2700000" algn="tl">
                    <a:srgbClr val="000000">
                      <a:alpha val="43137"/>
                    </a:srgbClr>
                  </a:outerShdw>
                </a:effectLst>
                <a:ea typeface="Tahoma" pitchFamily="34" charset="0"/>
                <a:cs typeface="Tahoma" pitchFamily="34" charset="0"/>
              </a:rPr>
              <a:t> </a:t>
            </a:r>
            <a:r>
              <a:rPr lang="it-IT" sz="1200" b="1" dirty="0" smtClean="0">
                <a:effectLst>
                  <a:outerShdw blurRad="38100" dist="38100" dir="2700000" algn="tl">
                    <a:srgbClr val="000000">
                      <a:alpha val="43137"/>
                    </a:srgbClr>
                  </a:outerShdw>
                </a:effectLst>
                <a:ea typeface="Tahoma" pitchFamily="34" charset="0"/>
                <a:cs typeface="Tahoma" pitchFamily="34" charset="0"/>
              </a:rPr>
              <a:t>IT</a:t>
            </a:r>
            <a:r>
              <a:rPr lang="it-IT" sz="1200" dirty="0" smtClean="0">
                <a:effectLst>
                  <a:outerShdw blurRad="38100" dist="38100" dir="2700000" algn="tl">
                    <a:srgbClr val="000000">
                      <a:alpha val="43137"/>
                    </a:srgbClr>
                  </a:outerShdw>
                </a:effectLst>
                <a:ea typeface="Tahoma" pitchFamily="34" charset="0"/>
                <a:cs typeface="Tahoma" pitchFamily="34" charset="0"/>
              </a:rPr>
              <a:t> in Italia.</a:t>
            </a:r>
          </a:p>
        </p:txBody>
      </p:sp>
      <p:cxnSp>
        <p:nvCxnSpPr>
          <p:cNvPr id="116" name="Connettore 1 115"/>
          <p:cNvCxnSpPr/>
          <p:nvPr/>
        </p:nvCxnSpPr>
        <p:spPr>
          <a:xfrm rot="5400000">
            <a:off x="3428199" y="3357562"/>
            <a:ext cx="3572694" cy="794"/>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Connettore 1 116"/>
          <p:cNvCxnSpPr/>
          <p:nvPr/>
        </p:nvCxnSpPr>
        <p:spPr>
          <a:xfrm rot="10800000">
            <a:off x="357158" y="4357694"/>
            <a:ext cx="8286808"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9" name="Gruppo 58"/>
          <p:cNvGrpSpPr/>
          <p:nvPr/>
        </p:nvGrpSpPr>
        <p:grpSpPr>
          <a:xfrm>
            <a:off x="5119695" y="6386553"/>
            <a:ext cx="3863834" cy="409352"/>
            <a:chOff x="5159438" y="6423066"/>
            <a:chExt cx="3863834" cy="409352"/>
          </a:xfrm>
        </p:grpSpPr>
        <p:sp>
          <p:nvSpPr>
            <p:cNvPr id="60"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61" name="Immagine 60"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AA\Desktop\Analisi ad Indici Microsoft\complete.png"/>
          <p:cNvPicPr>
            <a:picLocks noChangeAspect="1" noChangeArrowheads="1"/>
          </p:cNvPicPr>
          <p:nvPr/>
        </p:nvPicPr>
        <p:blipFill>
          <a:blip r:embed="rId3"/>
          <a:srcRect/>
          <a:stretch>
            <a:fillRect/>
          </a:stretch>
        </p:blipFill>
        <p:spPr bwMode="auto">
          <a:xfrm>
            <a:off x="5407741" y="2037448"/>
            <a:ext cx="3144176" cy="3144176"/>
          </a:xfrm>
          <a:prstGeom prst="rect">
            <a:avLst/>
          </a:prstGeom>
          <a:noFill/>
        </p:spPr>
      </p:pic>
      <p:pic>
        <p:nvPicPr>
          <p:cNvPr id="8"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1358857" y="285728"/>
            <a:ext cx="7785144"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Strategia di Business</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5" cstate="print"/>
            <a:srcRect r="14861"/>
            <a:stretch>
              <a:fillRect/>
            </a:stretch>
          </p:blipFill>
          <p:spPr>
            <a:xfrm>
              <a:off x="7675605" y="6423066"/>
              <a:ext cx="1347667" cy="409352"/>
            </a:xfrm>
            <a:prstGeom prst="rect">
              <a:avLst/>
            </a:prstGeom>
          </p:spPr>
        </p:pic>
      </p:grpSp>
      <p:sp>
        <p:nvSpPr>
          <p:cNvPr id="9" name="Rettangolo 8"/>
          <p:cNvSpPr/>
          <p:nvPr/>
        </p:nvSpPr>
        <p:spPr>
          <a:xfrm>
            <a:off x="555571" y="2370123"/>
            <a:ext cx="3943403" cy="646331"/>
          </a:xfrm>
          <a:prstGeom prst="rect">
            <a:avLst/>
          </a:prstGeom>
        </p:spPr>
        <p:txBody>
          <a:bodyPr wrap="square">
            <a:spAutoFit/>
          </a:bodyPr>
          <a:lstStyle/>
          <a:p>
            <a:pPr algn="just"/>
            <a:r>
              <a:rPr lang="it-IT" sz="1200" dirty="0" err="1" smtClean="0"/>
              <a:t>Engineering</a:t>
            </a:r>
            <a:r>
              <a:rPr lang="it-IT" sz="1200" dirty="0" smtClean="0"/>
              <a:t> è in grado di offrire, lungo </a:t>
            </a:r>
            <a:r>
              <a:rPr lang="it-IT" sz="1200" b="1" dirty="0" smtClean="0"/>
              <a:t>l’intera</a:t>
            </a:r>
            <a:r>
              <a:rPr lang="it-IT" sz="1200" dirty="0" smtClean="0"/>
              <a:t> </a:t>
            </a:r>
            <a:r>
              <a:rPr lang="it-IT" sz="1200" b="1" dirty="0" smtClean="0"/>
              <a:t>catena</a:t>
            </a:r>
            <a:r>
              <a:rPr lang="it-IT" sz="1200" dirty="0" smtClean="0"/>
              <a:t> </a:t>
            </a:r>
            <a:r>
              <a:rPr lang="it-IT" sz="1200" b="1" dirty="0" smtClean="0"/>
              <a:t>di</a:t>
            </a:r>
            <a:r>
              <a:rPr lang="it-IT" sz="1200" dirty="0" smtClean="0"/>
              <a:t> </a:t>
            </a:r>
            <a:r>
              <a:rPr lang="it-IT" sz="1200" b="1" dirty="0" smtClean="0"/>
              <a:t>valore</a:t>
            </a:r>
            <a:r>
              <a:rPr lang="it-IT" sz="1200" dirty="0" smtClean="0"/>
              <a:t> </a:t>
            </a:r>
            <a:r>
              <a:rPr lang="it-IT" sz="1200" b="1" dirty="0" smtClean="0"/>
              <a:t>del</a:t>
            </a:r>
            <a:r>
              <a:rPr lang="it-IT" sz="1200" dirty="0" smtClean="0"/>
              <a:t> </a:t>
            </a:r>
            <a:r>
              <a:rPr lang="it-IT" sz="1200" b="1" dirty="0" smtClean="0"/>
              <a:t>software</a:t>
            </a:r>
            <a:r>
              <a:rPr lang="it-IT" sz="1200" dirty="0" smtClean="0"/>
              <a:t>, prodotti altamente </a:t>
            </a:r>
            <a:r>
              <a:rPr lang="it-IT" sz="1200" b="1" dirty="0" smtClean="0"/>
              <a:t>specializzati</a:t>
            </a:r>
            <a:r>
              <a:rPr lang="it-IT" sz="1200" dirty="0" smtClean="0"/>
              <a:t> secondo le esigenze dei clienti.</a:t>
            </a:r>
          </a:p>
        </p:txBody>
      </p:sp>
      <p:sp>
        <p:nvSpPr>
          <p:cNvPr id="12" name="Rettangolo 11"/>
          <p:cNvSpPr/>
          <p:nvPr/>
        </p:nvSpPr>
        <p:spPr>
          <a:xfrm>
            <a:off x="555570" y="4049721"/>
            <a:ext cx="3906891" cy="830997"/>
          </a:xfrm>
          <a:prstGeom prst="rect">
            <a:avLst/>
          </a:prstGeom>
        </p:spPr>
        <p:txBody>
          <a:bodyPr wrap="square">
            <a:spAutoFit/>
          </a:bodyPr>
          <a:lstStyle/>
          <a:p>
            <a:pPr algn="just"/>
            <a:r>
              <a:rPr lang="it-IT" sz="1200" b="1" dirty="0" smtClean="0"/>
              <a:t>Flessibilità</a:t>
            </a:r>
            <a:r>
              <a:rPr lang="it-IT" sz="1200" dirty="0" smtClean="0"/>
              <a:t> delle soluzioni, ruolo centrale </a:t>
            </a:r>
            <a:r>
              <a:rPr lang="it-IT" sz="1200" b="1" dirty="0" smtClean="0"/>
              <a:t>dell’innovazione</a:t>
            </a:r>
            <a:r>
              <a:rPr lang="it-IT" sz="1200" dirty="0" smtClean="0"/>
              <a:t>, </a:t>
            </a:r>
            <a:r>
              <a:rPr lang="it-IT" sz="1200" b="1" dirty="0" smtClean="0"/>
              <a:t>qualità</a:t>
            </a:r>
            <a:r>
              <a:rPr lang="it-IT" sz="1200" dirty="0" smtClean="0"/>
              <a:t> </a:t>
            </a:r>
            <a:r>
              <a:rPr lang="it-IT" sz="1200" b="1" dirty="0" smtClean="0"/>
              <a:t>come</a:t>
            </a:r>
            <a:r>
              <a:rPr lang="it-IT" sz="1200" dirty="0" smtClean="0"/>
              <a:t> </a:t>
            </a:r>
            <a:r>
              <a:rPr lang="it-IT" sz="1200" b="1" dirty="0" smtClean="0"/>
              <a:t>standard</a:t>
            </a:r>
            <a:r>
              <a:rPr lang="it-IT" sz="1200" dirty="0" smtClean="0"/>
              <a:t> di mercato ed </a:t>
            </a:r>
            <a:r>
              <a:rPr lang="it-IT" sz="1200" b="1" dirty="0" smtClean="0"/>
              <a:t>elevata</a:t>
            </a:r>
            <a:r>
              <a:rPr lang="it-IT" sz="1200" dirty="0" smtClean="0"/>
              <a:t> </a:t>
            </a:r>
            <a:r>
              <a:rPr lang="it-IT" sz="1200" b="1" dirty="0" smtClean="0"/>
              <a:t>personalizzazione</a:t>
            </a:r>
            <a:r>
              <a:rPr lang="it-IT" sz="1200" dirty="0" smtClean="0"/>
              <a:t>, assicurano il </a:t>
            </a:r>
            <a:r>
              <a:rPr lang="it-IT" sz="1200" b="1" dirty="0" smtClean="0"/>
              <a:t>vantaggio</a:t>
            </a:r>
            <a:r>
              <a:rPr lang="it-IT" sz="1200" dirty="0" smtClean="0"/>
              <a:t> </a:t>
            </a:r>
            <a:r>
              <a:rPr lang="it-IT" sz="1200" b="1" dirty="0" smtClean="0"/>
              <a:t>competitivo</a:t>
            </a:r>
            <a:r>
              <a:rPr lang="it-IT" sz="1200" dirty="0" smtClean="0"/>
              <a:t> per il cliente e per l’intero gruppo.</a:t>
            </a:r>
            <a:endParaRPr lang="it-IT" sz="1200" dirty="0"/>
          </a:p>
        </p:txBody>
      </p:sp>
      <p:sp>
        <p:nvSpPr>
          <p:cNvPr id="13" name="Rettangolo 12"/>
          <p:cNvSpPr/>
          <p:nvPr/>
        </p:nvSpPr>
        <p:spPr>
          <a:xfrm>
            <a:off x="592084" y="3072672"/>
            <a:ext cx="3906890" cy="830997"/>
          </a:xfrm>
          <a:prstGeom prst="rect">
            <a:avLst/>
          </a:prstGeom>
        </p:spPr>
        <p:txBody>
          <a:bodyPr wrap="square">
            <a:spAutoFit/>
          </a:bodyPr>
          <a:lstStyle/>
          <a:p>
            <a:pPr algn="just"/>
            <a:r>
              <a:rPr lang="it-IT" sz="1200" dirty="0" smtClean="0"/>
              <a:t>La </a:t>
            </a:r>
            <a:r>
              <a:rPr lang="it-IT" sz="1200" b="1" dirty="0" smtClean="0"/>
              <a:t>specializzazione</a:t>
            </a:r>
            <a:r>
              <a:rPr lang="it-IT" sz="1200" dirty="0" smtClean="0"/>
              <a:t> per mercati e </a:t>
            </a:r>
            <a:r>
              <a:rPr lang="it-IT" sz="1200" b="1" dirty="0" smtClean="0"/>
              <a:t>l’integrazione</a:t>
            </a:r>
            <a:r>
              <a:rPr lang="it-IT" sz="1200" dirty="0" smtClean="0"/>
              <a:t> dell’intero </a:t>
            </a:r>
            <a:r>
              <a:rPr lang="it-IT" sz="1200" b="1" dirty="0" smtClean="0"/>
              <a:t>patrimonio</a:t>
            </a:r>
            <a:r>
              <a:rPr lang="it-IT" sz="1200" dirty="0" smtClean="0"/>
              <a:t> </a:t>
            </a:r>
            <a:r>
              <a:rPr lang="it-IT" sz="1200" b="1" dirty="0" smtClean="0"/>
              <a:t>di</a:t>
            </a:r>
            <a:r>
              <a:rPr lang="it-IT" sz="1200" dirty="0" smtClean="0"/>
              <a:t> </a:t>
            </a:r>
            <a:r>
              <a:rPr lang="it-IT" sz="1200" b="1" dirty="0" smtClean="0"/>
              <a:t>competenze</a:t>
            </a:r>
            <a:r>
              <a:rPr lang="it-IT" sz="1200" dirty="0" smtClean="0"/>
              <a:t> assicurano una </a:t>
            </a:r>
            <a:r>
              <a:rPr lang="it-IT" sz="1200" b="1" dirty="0" smtClean="0"/>
              <a:t>visione globale della complessità dell’IT</a:t>
            </a:r>
            <a:r>
              <a:rPr lang="it-IT" sz="1200" dirty="0" smtClean="0"/>
              <a:t>, il tutto a vantaggio della qualità delle soluzioni finali. </a:t>
            </a:r>
          </a:p>
        </p:txBody>
      </p:sp>
      <p:grpSp>
        <p:nvGrpSpPr>
          <p:cNvPr id="34" name="Gruppo 33"/>
          <p:cNvGrpSpPr/>
          <p:nvPr/>
        </p:nvGrpSpPr>
        <p:grpSpPr>
          <a:xfrm>
            <a:off x="6990239" y="3899611"/>
            <a:ext cx="867931" cy="876312"/>
            <a:chOff x="6251598" y="4743468"/>
            <a:chExt cx="867931" cy="876312"/>
          </a:xfrm>
        </p:grpSpPr>
        <p:pic>
          <p:nvPicPr>
            <p:cNvPr id="31" name="Picture 3" descr="C:\Users\RAA\Desktop\Analisi ad Indici Microsoft\CD.png"/>
            <p:cNvPicPr>
              <a:picLocks noChangeAspect="1" noChangeArrowheads="1"/>
            </p:cNvPicPr>
            <p:nvPr/>
          </p:nvPicPr>
          <p:blipFill>
            <a:blip r:embed="rId6" cstate="print"/>
            <a:srcRect r="25559" b="24840"/>
            <a:stretch>
              <a:fillRect/>
            </a:stretch>
          </p:blipFill>
          <p:spPr bwMode="auto">
            <a:xfrm>
              <a:off x="6251598" y="4743468"/>
              <a:ext cx="867931" cy="876312"/>
            </a:xfrm>
            <a:prstGeom prst="rect">
              <a:avLst/>
            </a:prstGeom>
            <a:noFill/>
          </p:spPr>
        </p:pic>
        <p:pic>
          <p:nvPicPr>
            <p:cNvPr id="68610" name="Picture 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543702" y="5335623"/>
              <a:ext cx="291030" cy="174618"/>
            </a:xfrm>
            <a:prstGeom prst="rect">
              <a:avLst/>
            </a:prstGeom>
            <a:noFill/>
            <a:ln w="9525">
              <a:noFill/>
              <a:miter lim="800000"/>
              <a:headEnd/>
              <a:tailEnd/>
            </a:ln>
            <a:effectLst/>
          </p:spPr>
        </p:pic>
      </p:grpSp>
      <p:grpSp>
        <p:nvGrpSpPr>
          <p:cNvPr id="40" name="Gruppo 39"/>
          <p:cNvGrpSpPr/>
          <p:nvPr/>
        </p:nvGrpSpPr>
        <p:grpSpPr>
          <a:xfrm>
            <a:off x="7903064" y="3899611"/>
            <a:ext cx="867931" cy="876312"/>
            <a:chOff x="7127910" y="4743468"/>
            <a:chExt cx="867931" cy="876312"/>
          </a:xfrm>
        </p:grpSpPr>
        <p:pic>
          <p:nvPicPr>
            <p:cNvPr id="38" name="Picture 3" descr="C:\Users\RAA\Desktop\Analisi ad Indici Microsoft\CD.png"/>
            <p:cNvPicPr>
              <a:picLocks noChangeAspect="1" noChangeArrowheads="1"/>
            </p:cNvPicPr>
            <p:nvPr/>
          </p:nvPicPr>
          <p:blipFill>
            <a:blip r:embed="rId6" cstate="print"/>
            <a:srcRect r="25559" b="24840"/>
            <a:stretch>
              <a:fillRect/>
            </a:stretch>
          </p:blipFill>
          <p:spPr bwMode="auto">
            <a:xfrm>
              <a:off x="7127910" y="4743468"/>
              <a:ext cx="867931" cy="876312"/>
            </a:xfrm>
            <a:prstGeom prst="rect">
              <a:avLst/>
            </a:prstGeom>
            <a:noFill/>
          </p:spPr>
        </p:pic>
        <p:pic>
          <p:nvPicPr>
            <p:cNvPr id="68615" name="Picture 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7346988" y="5319402"/>
              <a:ext cx="498459" cy="190839"/>
            </a:xfrm>
            <a:prstGeom prst="rect">
              <a:avLst/>
            </a:prstGeom>
            <a:noFill/>
            <a:ln w="9525">
              <a:noFill/>
              <a:miter lim="800000"/>
              <a:headEnd/>
              <a:tailEnd/>
            </a:ln>
            <a:effectLst/>
          </p:spPr>
        </p:pic>
      </p:grpSp>
      <p:cxnSp>
        <p:nvCxnSpPr>
          <p:cNvPr id="18" name="Connettore 1 17"/>
          <p:cNvCxnSpPr/>
          <p:nvPr/>
        </p:nvCxnSpPr>
        <p:spPr>
          <a:xfrm rot="5400000" flipH="1" flipV="1">
            <a:off x="2782862" y="3721104"/>
            <a:ext cx="4162480" cy="3"/>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4" name="Gruppo 23"/>
          <p:cNvGrpSpPr/>
          <p:nvPr/>
        </p:nvGrpSpPr>
        <p:grpSpPr>
          <a:xfrm>
            <a:off x="5172970" y="3899611"/>
            <a:ext cx="867931" cy="876312"/>
            <a:chOff x="5338773" y="4560903"/>
            <a:chExt cx="867931" cy="876312"/>
          </a:xfrm>
        </p:grpSpPr>
        <p:pic>
          <p:nvPicPr>
            <p:cNvPr id="1027" name="Picture 3" descr="C:\Users\RAA\Desktop\Analisi ad Indici Microsoft\CD.png"/>
            <p:cNvPicPr>
              <a:picLocks noChangeAspect="1" noChangeArrowheads="1"/>
            </p:cNvPicPr>
            <p:nvPr/>
          </p:nvPicPr>
          <p:blipFill>
            <a:blip r:embed="rId6" cstate="print"/>
            <a:srcRect r="25559" b="24840"/>
            <a:stretch>
              <a:fillRect/>
            </a:stretch>
          </p:blipFill>
          <p:spPr bwMode="auto">
            <a:xfrm>
              <a:off x="5338773" y="4560903"/>
              <a:ext cx="867931" cy="876312"/>
            </a:xfrm>
            <a:prstGeom prst="rect">
              <a:avLst/>
            </a:prstGeom>
            <a:noFill/>
          </p:spPr>
        </p:pic>
        <p:pic>
          <p:nvPicPr>
            <p:cNvPr id="68613" name="Picture 5"/>
            <p:cNvPicPr>
              <a:picLocks noChangeAspect="1" noChangeArrowheads="1"/>
            </p:cNvPicPr>
            <p:nvPr/>
          </p:nvPicPr>
          <p:blipFill>
            <a:blip r:embed="rId9" cstate="print"/>
            <a:srcRect/>
            <a:stretch>
              <a:fillRect/>
            </a:stretch>
          </p:blipFill>
          <p:spPr bwMode="auto">
            <a:xfrm>
              <a:off x="5594364" y="5181624"/>
              <a:ext cx="393070" cy="154243"/>
            </a:xfrm>
            <a:prstGeom prst="rect">
              <a:avLst/>
            </a:prstGeom>
            <a:noFill/>
            <a:ln w="9525">
              <a:noFill/>
              <a:miter lim="800000"/>
              <a:headEnd/>
              <a:tailEnd/>
            </a:ln>
            <a:effectLst>
              <a:softEdge rad="12700"/>
            </a:effectLst>
          </p:spPr>
        </p:pic>
      </p:grpSp>
      <p:grpSp>
        <p:nvGrpSpPr>
          <p:cNvPr id="29" name="Gruppo 28"/>
          <p:cNvGrpSpPr/>
          <p:nvPr/>
        </p:nvGrpSpPr>
        <p:grpSpPr>
          <a:xfrm>
            <a:off x="6077414" y="3899611"/>
            <a:ext cx="867931" cy="876312"/>
            <a:chOff x="5491173" y="4713303"/>
            <a:chExt cx="867931" cy="876312"/>
          </a:xfrm>
        </p:grpSpPr>
        <p:pic>
          <p:nvPicPr>
            <p:cNvPr id="26" name="Picture 3" descr="C:\Users\RAA\Desktop\Analisi ad Indici Microsoft\CD.png"/>
            <p:cNvPicPr>
              <a:picLocks noChangeAspect="1" noChangeArrowheads="1"/>
            </p:cNvPicPr>
            <p:nvPr/>
          </p:nvPicPr>
          <p:blipFill>
            <a:blip r:embed="rId6" cstate="print"/>
            <a:srcRect r="25559" b="24840"/>
            <a:stretch>
              <a:fillRect/>
            </a:stretch>
          </p:blipFill>
          <p:spPr bwMode="auto">
            <a:xfrm>
              <a:off x="5491173" y="4713303"/>
              <a:ext cx="867931" cy="876312"/>
            </a:xfrm>
            <a:prstGeom prst="rect">
              <a:avLst/>
            </a:prstGeom>
            <a:noFill/>
          </p:spPr>
        </p:pic>
        <p:pic>
          <p:nvPicPr>
            <p:cNvPr id="68611" name="Picture 3"/>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5760373" y="5291163"/>
              <a:ext cx="381686" cy="173031"/>
            </a:xfrm>
            <a:prstGeom prst="rect">
              <a:avLst/>
            </a:prstGeom>
            <a:noFill/>
            <a:ln w="9525">
              <a:noFill/>
              <a:miter lim="800000"/>
              <a:headEnd/>
              <a:tailEnd/>
            </a:ln>
            <a:effectLst/>
          </p:spPr>
        </p:pic>
      </p:grpSp>
      <p:pic>
        <p:nvPicPr>
          <p:cNvPr id="41" name="Immagine 40" descr="EIIBack1.png"/>
          <p:cNvPicPr>
            <a:picLocks noChangeAspect="1"/>
          </p:cNvPicPr>
          <p:nvPr/>
        </p:nvPicPr>
        <p:blipFill>
          <a:blip r:embed="rId11" cstate="print"/>
          <a:srcRect r="14861"/>
          <a:stretch>
            <a:fillRect/>
          </a:stretch>
        </p:blipFill>
        <p:spPr>
          <a:xfrm>
            <a:off x="5411799" y="4023292"/>
            <a:ext cx="365130" cy="110908"/>
          </a:xfrm>
          <a:prstGeom prst="rect">
            <a:avLst/>
          </a:prstGeom>
        </p:spPr>
      </p:pic>
      <p:pic>
        <p:nvPicPr>
          <p:cNvPr id="42" name="Immagine 41" descr="EIIBack1.png"/>
          <p:cNvPicPr>
            <a:picLocks noChangeAspect="1"/>
          </p:cNvPicPr>
          <p:nvPr/>
        </p:nvPicPr>
        <p:blipFill>
          <a:blip r:embed="rId11" cstate="print"/>
          <a:srcRect r="14861"/>
          <a:stretch>
            <a:fillRect/>
          </a:stretch>
        </p:blipFill>
        <p:spPr>
          <a:xfrm>
            <a:off x="6324624" y="4013208"/>
            <a:ext cx="365130" cy="110908"/>
          </a:xfrm>
          <a:prstGeom prst="rect">
            <a:avLst/>
          </a:prstGeom>
        </p:spPr>
      </p:pic>
      <p:pic>
        <p:nvPicPr>
          <p:cNvPr id="43" name="Immagine 42" descr="EIIBack1.png"/>
          <p:cNvPicPr>
            <a:picLocks noChangeAspect="1"/>
          </p:cNvPicPr>
          <p:nvPr/>
        </p:nvPicPr>
        <p:blipFill>
          <a:blip r:embed="rId11" cstate="print"/>
          <a:srcRect r="14861"/>
          <a:stretch>
            <a:fillRect/>
          </a:stretch>
        </p:blipFill>
        <p:spPr>
          <a:xfrm>
            <a:off x="7237449" y="4013208"/>
            <a:ext cx="365130" cy="110908"/>
          </a:xfrm>
          <a:prstGeom prst="rect">
            <a:avLst/>
          </a:prstGeom>
        </p:spPr>
      </p:pic>
      <p:pic>
        <p:nvPicPr>
          <p:cNvPr id="44" name="Immagine 43" descr="EIIBack1.png"/>
          <p:cNvPicPr>
            <a:picLocks noChangeAspect="1"/>
          </p:cNvPicPr>
          <p:nvPr/>
        </p:nvPicPr>
        <p:blipFill>
          <a:blip r:embed="rId11" cstate="print"/>
          <a:srcRect r="14861"/>
          <a:stretch>
            <a:fillRect/>
          </a:stretch>
        </p:blipFill>
        <p:spPr>
          <a:xfrm>
            <a:off x="8150274" y="4013208"/>
            <a:ext cx="365130" cy="110908"/>
          </a:xfrm>
          <a:prstGeom prst="rect">
            <a:avLst/>
          </a:prstGeom>
        </p:spPr>
      </p:pic>
      <p:sp>
        <p:nvSpPr>
          <p:cNvPr id="47" name="Rettangolo 46"/>
          <p:cNvSpPr/>
          <p:nvPr/>
        </p:nvSpPr>
        <p:spPr>
          <a:xfrm>
            <a:off x="5448312" y="5875371"/>
            <a:ext cx="3395710"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http://www.eng.it/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a:t>
            </a:r>
            <a:r>
              <a:rPr lang="it-IT" sz="800" dirty="0" err="1" smtClean="0">
                <a:effectLst>
                  <a:outerShdw blurRad="38100" dist="38100" dir="2700000" algn="tl">
                    <a:srgbClr val="000000">
                      <a:alpha val="43137"/>
                    </a:srgbClr>
                  </a:outerShdw>
                </a:effectLst>
              </a:rPr>
              <a:t>offerta.aspx</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336492" y="285728"/>
            <a:ext cx="8807509"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Conclusioni</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sp>
        <p:nvSpPr>
          <p:cNvPr id="39" name="Rettangolo 38"/>
          <p:cNvSpPr/>
          <p:nvPr/>
        </p:nvSpPr>
        <p:spPr>
          <a:xfrm>
            <a:off x="701622" y="1644862"/>
            <a:ext cx="3578274" cy="830997"/>
          </a:xfrm>
          <a:prstGeom prst="rect">
            <a:avLst/>
          </a:prstGeom>
        </p:spPr>
        <p:txBody>
          <a:bodyPr wrap="square">
            <a:spAutoFit/>
          </a:bodyPr>
          <a:lstStyle/>
          <a:p>
            <a:pPr algn="just"/>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crea, da oltre 20 anni, </a:t>
            </a:r>
            <a:r>
              <a:rPr lang="it-IT" sz="1200" cap="small" dirty="0" smtClean="0">
                <a:effectLst>
                  <a:outerShdw blurRad="38100" dist="38100" dir="2700000" algn="tl">
                    <a:srgbClr val="000000">
                      <a:alpha val="43137"/>
                    </a:srgbClr>
                  </a:outerShdw>
                </a:effectLst>
              </a:rPr>
              <a:t>innovazione nel campo dell’ICT</a:t>
            </a:r>
            <a:r>
              <a:rPr lang="it-IT" sz="1200" dirty="0" smtClean="0">
                <a:effectLst>
                  <a:outerShdw blurRad="38100" dist="38100" dir="2700000" algn="tl">
                    <a:srgbClr val="000000">
                      <a:alpha val="43137"/>
                    </a:srgbClr>
                  </a:outerShdw>
                </a:effectLst>
              </a:rPr>
              <a:t>, dando ai suoi clienti opportunità di scelta e di crescita, e fornendo prodotti esclusivi, </a:t>
            </a:r>
            <a:r>
              <a:rPr lang="it-IT" sz="1200" b="1" dirty="0" smtClean="0">
                <a:effectLst>
                  <a:outerShdw blurRad="38100" dist="38100" dir="2700000" algn="tl">
                    <a:srgbClr val="000000">
                      <a:alpha val="43137"/>
                    </a:srgbClr>
                  </a:outerShdw>
                </a:effectLst>
              </a:rPr>
              <a:t>differenziati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per ogni esigenza</a:t>
            </a:r>
            <a:r>
              <a:rPr lang="it-IT" sz="1200" dirty="0" smtClean="0">
                <a:effectLst>
                  <a:outerShdw blurRad="38100" dist="38100" dir="2700000" algn="tl">
                    <a:srgbClr val="000000">
                      <a:alpha val="43137"/>
                    </a:srgbClr>
                  </a:outerShdw>
                </a:effectLst>
              </a:rPr>
              <a:t>. </a:t>
            </a:r>
          </a:p>
        </p:txBody>
      </p:sp>
      <p:sp>
        <p:nvSpPr>
          <p:cNvPr id="40" name="Rettangolo 39"/>
          <p:cNvSpPr/>
          <p:nvPr/>
        </p:nvSpPr>
        <p:spPr>
          <a:xfrm>
            <a:off x="738134" y="2665125"/>
            <a:ext cx="3541762" cy="1015663"/>
          </a:xfrm>
          <a:prstGeom prst="rect">
            <a:avLst/>
          </a:prstGeom>
        </p:spPr>
        <p:txBody>
          <a:bodyPr wrap="square">
            <a:spAutoFit/>
          </a:bodyPr>
          <a:lstStyle/>
          <a:p>
            <a:pPr algn="just"/>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offre copertura </a:t>
            </a:r>
            <a:r>
              <a:rPr lang="it-IT" sz="1200" b="1" dirty="0" smtClean="0">
                <a:effectLst>
                  <a:outerShdw blurRad="38100" dist="38100" dir="2700000" algn="tl">
                    <a:srgbClr val="000000">
                      <a:alpha val="43137"/>
                    </a:srgbClr>
                  </a:outerShdw>
                </a:effectLst>
              </a:rPr>
              <a:t>sull'intero</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ciclo</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vita </a:t>
            </a:r>
            <a:r>
              <a:rPr lang="it-IT" sz="1200" dirty="0" smtClean="0">
                <a:effectLst>
                  <a:outerShdw blurRad="38100" dist="38100" dir="2700000" algn="tl">
                    <a:srgbClr val="000000">
                      <a:alpha val="43137"/>
                    </a:srgbClr>
                  </a:outerShdw>
                </a:effectLst>
              </a:rPr>
              <a:t>(life-long) </a:t>
            </a:r>
            <a:r>
              <a:rPr lang="it-IT" sz="1200" b="1" dirty="0" smtClean="0">
                <a:effectLst>
                  <a:outerShdw blurRad="38100" dist="38100" dir="2700000" algn="tl">
                    <a:srgbClr val="000000">
                      <a:alpha val="43137"/>
                    </a:srgbClr>
                  </a:outerShdw>
                </a:effectLst>
              </a:rPr>
              <a:t>delle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sue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soluzioni</a:t>
            </a:r>
            <a:r>
              <a:rPr lang="it-IT" sz="1200" dirty="0" smtClean="0">
                <a:effectLst>
                  <a:outerShdw blurRad="38100" dist="38100" dir="2700000" algn="tl">
                    <a:srgbClr val="000000">
                      <a:alpha val="43137"/>
                    </a:srgbClr>
                  </a:outerShdw>
                </a:effectLst>
              </a:rPr>
              <a:t>: partendo dal disegno della strategia IT e dalla progettazione per proseguire con la realizzazione e la </a:t>
            </a:r>
            <a:r>
              <a:rPr lang="it-IT" sz="1200" b="1" dirty="0" smtClean="0">
                <a:effectLst>
                  <a:outerShdw blurRad="38100" dist="38100" dir="2700000" algn="tl">
                    <a:srgbClr val="000000">
                      <a:alpha val="43137"/>
                    </a:srgbClr>
                  </a:outerShdw>
                </a:effectLst>
              </a:rPr>
              <a:t>gestione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continuativa</a:t>
            </a:r>
            <a:r>
              <a:rPr lang="it-IT" sz="1200" dirty="0" smtClean="0">
                <a:effectLst>
                  <a:outerShdw blurRad="38100" dist="38100" dir="2700000" algn="tl">
                    <a:srgbClr val="000000">
                      <a:alpha val="43137"/>
                    </a:srgbClr>
                  </a:outerShdw>
                </a:effectLst>
              </a:rPr>
              <a:t> della soluzione.</a:t>
            </a:r>
          </a:p>
        </p:txBody>
      </p:sp>
      <p:sp>
        <p:nvSpPr>
          <p:cNvPr id="41" name="Rettangolo 40"/>
          <p:cNvSpPr/>
          <p:nvPr/>
        </p:nvSpPr>
        <p:spPr>
          <a:xfrm>
            <a:off x="738135" y="3863353"/>
            <a:ext cx="3578274" cy="1938992"/>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rPr>
              <a:t>Offre un </a:t>
            </a:r>
            <a:r>
              <a:rPr lang="it-IT" sz="1200" b="1" dirty="0" smtClean="0">
                <a:effectLst>
                  <a:outerShdw blurRad="38100" dist="38100" dir="2700000" algn="tl">
                    <a:srgbClr val="000000">
                      <a:alpha val="43137"/>
                    </a:srgbClr>
                  </a:outerShdw>
                </a:effectLst>
              </a:rPr>
              <a:t>portafoglio</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di soluzioni complete per tutti i settori dell'ICT</a:t>
            </a:r>
            <a:r>
              <a:rPr lang="it-IT" sz="1200" dirty="0" smtClean="0">
                <a:effectLst>
                  <a:outerShdw blurRad="38100" dist="38100" dir="2700000" algn="tl">
                    <a:srgbClr val="000000">
                      <a:alpha val="43137"/>
                    </a:srgbClr>
                  </a:outerShdw>
                </a:effectLst>
              </a:rPr>
              <a:t> basandosi sulla conoscenza, trentennale, delle </a:t>
            </a:r>
            <a:r>
              <a:rPr lang="it-IT" sz="1200" b="1" dirty="0" smtClean="0">
                <a:effectLst>
                  <a:outerShdw blurRad="38100" dist="38100" dir="2700000" algn="tl">
                    <a:srgbClr val="000000">
                      <a:alpha val="43137"/>
                    </a:srgbClr>
                  </a:outerShdw>
                </a:effectLst>
              </a:rPr>
              <a:t>dinamiche di business</a:t>
            </a:r>
            <a:r>
              <a:rPr lang="it-IT" sz="1200" dirty="0" smtClean="0">
                <a:effectLst>
                  <a:outerShdw blurRad="38100" dist="38100" dir="2700000" algn="tl">
                    <a:srgbClr val="000000">
                      <a:alpha val="43137"/>
                    </a:srgbClr>
                  </a:outerShdw>
                </a:effectLst>
              </a:rPr>
              <a:t>. se </a:t>
            </a:r>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è in grado di offrire un prodotto tecnologicamente avanzato, stabile e flessibile è perché, nel tempo, la società ha instaurato un </a:t>
            </a:r>
            <a:r>
              <a:rPr lang="it-IT" sz="1200" b="1" dirty="0" smtClean="0">
                <a:effectLst>
                  <a:outerShdw blurRad="38100" dist="38100" dir="2700000" algn="tl">
                    <a:srgbClr val="000000">
                      <a:alpha val="43137"/>
                    </a:srgbClr>
                  </a:outerShdw>
                </a:effectLst>
              </a:rPr>
              <a:t>rapporto profittevole di trasferimento biunivoco di informazioni dal vertice ai propri sottosistemi inferiori</a:t>
            </a:r>
            <a:r>
              <a:rPr lang="it-IT" sz="1200" dirty="0" smtClean="0">
                <a:effectLst>
                  <a:outerShdw blurRad="38100" dist="38100" dir="2700000" algn="tl">
                    <a:srgbClr val="000000">
                      <a:alpha val="43137"/>
                    </a:srgbClr>
                  </a:outerShdw>
                </a:effectLst>
              </a:rPr>
              <a:t>, tenendo sempre come punto di riferimento del proprio operato il </a:t>
            </a:r>
            <a:r>
              <a:rPr lang="it-IT" sz="1200" b="1" dirty="0" smtClean="0">
                <a:effectLst>
                  <a:outerShdw blurRad="38100" dist="38100" dir="2700000" algn="tl">
                    <a:srgbClr val="000000">
                      <a:alpha val="43137"/>
                    </a:srgbClr>
                  </a:outerShdw>
                </a:effectLst>
              </a:rPr>
              <a:t>cliente finale</a:t>
            </a:r>
            <a:r>
              <a:rPr lang="it-IT" sz="1200" cap="small" dirty="0" smtClean="0">
                <a:effectLst>
                  <a:outerShdw blurRad="38100" dist="38100" dir="2700000" algn="tl">
                    <a:srgbClr val="000000">
                      <a:alpha val="43137"/>
                    </a:srgbClr>
                  </a:outerShdw>
                </a:effectLst>
              </a:rPr>
              <a:t>.</a:t>
            </a:r>
          </a:p>
        </p:txBody>
      </p:sp>
      <p:grpSp>
        <p:nvGrpSpPr>
          <p:cNvPr id="45" name="Gruppo 44"/>
          <p:cNvGrpSpPr/>
          <p:nvPr/>
        </p:nvGrpSpPr>
        <p:grpSpPr>
          <a:xfrm>
            <a:off x="4784862" y="1858941"/>
            <a:ext cx="3840081" cy="3475598"/>
            <a:chOff x="4645026" y="2260584"/>
            <a:chExt cx="3840081" cy="3475598"/>
          </a:xfrm>
        </p:grpSpPr>
        <p:pic>
          <p:nvPicPr>
            <p:cNvPr id="67587"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645026" y="2260584"/>
              <a:ext cx="3840081" cy="3475598"/>
            </a:xfrm>
            <a:prstGeom prst="rect">
              <a:avLst/>
            </a:prstGeom>
            <a:noFill/>
            <a:ln w="9525">
              <a:noFill/>
              <a:miter lim="800000"/>
              <a:headEnd/>
              <a:tailEnd/>
            </a:ln>
            <a:effectLst/>
          </p:spPr>
        </p:pic>
        <p:pic>
          <p:nvPicPr>
            <p:cNvPr id="43" name="Immagine 42" descr="EIIBack1.png"/>
            <p:cNvPicPr>
              <a:picLocks noChangeAspect="1"/>
            </p:cNvPicPr>
            <p:nvPr/>
          </p:nvPicPr>
          <p:blipFill>
            <a:blip r:embed="rId6" cstate="print"/>
            <a:srcRect r="14861"/>
            <a:stretch>
              <a:fillRect/>
            </a:stretch>
          </p:blipFill>
          <p:spPr>
            <a:xfrm>
              <a:off x="6032520" y="4068662"/>
              <a:ext cx="1165102" cy="353898"/>
            </a:xfrm>
            <a:prstGeom prst="rect">
              <a:avLst/>
            </a:prstGeom>
          </p:spPr>
        </p:pic>
      </p:grpSp>
      <p:cxnSp>
        <p:nvCxnSpPr>
          <p:cNvPr id="46" name="Connettore 1 45"/>
          <p:cNvCxnSpPr/>
          <p:nvPr/>
        </p:nvCxnSpPr>
        <p:spPr>
          <a:xfrm rot="5400000" flipH="1" flipV="1">
            <a:off x="2563788" y="3721104"/>
            <a:ext cx="4162480" cy="3"/>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5448312" y="5875371"/>
            <a:ext cx="3395710"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http://www.eng.it/</a:t>
            </a:r>
            <a:r>
              <a:rPr lang="it-IT" sz="800" dirty="0" err="1" smtClean="0">
                <a:effectLst>
                  <a:outerShdw blurRad="38100" dist="38100" dir="2700000" algn="tl">
                    <a:srgbClr val="000000">
                      <a:alpha val="43137"/>
                    </a:srgbClr>
                  </a:outerShdw>
                </a:effectLst>
              </a:rPr>
              <a:t>it</a:t>
            </a:r>
            <a:r>
              <a:rPr lang="it-IT" sz="800" dirty="0" smtClean="0">
                <a:effectLst>
                  <a:outerShdw blurRad="38100" dist="38100" dir="2700000" algn="tl">
                    <a:srgbClr val="000000">
                      <a:alpha val="43137"/>
                    </a:srgbClr>
                  </a:outerShdw>
                </a:effectLst>
              </a:rPr>
              <a:t>/chi-siamo/</a:t>
            </a:r>
            <a:r>
              <a:rPr lang="it-IT" sz="800" dirty="0" err="1" smtClean="0">
                <a:effectLst>
                  <a:outerShdw blurRad="38100" dist="38100" dir="2700000" algn="tl">
                    <a:srgbClr val="000000">
                      <a:alpha val="43137"/>
                    </a:srgbClr>
                  </a:outerShdw>
                </a:effectLst>
              </a:rPr>
              <a:t>il-modello-di-business.aspx</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a:t>
            </a: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Interperiodale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graphicFrame>
        <p:nvGraphicFramePr>
          <p:cNvPr id="9" name="Tabella 8"/>
          <p:cNvGraphicFramePr>
            <a:graphicFrameLocks noGrp="1"/>
          </p:cNvGraphicFramePr>
          <p:nvPr/>
        </p:nvGraphicFramePr>
        <p:xfrm>
          <a:off x="3184504" y="1566837"/>
          <a:ext cx="2711724" cy="2309488"/>
        </p:xfrm>
        <a:graphic>
          <a:graphicData uri="http://schemas.openxmlformats.org/drawingml/2006/table">
            <a:tbl>
              <a:tblPr firstRow="1" firstCol="1" bandRow="1">
                <a:tableStyleId>{5C22544A-7EE6-4342-B048-85BDC9FD1C3A}</a:tableStyleId>
              </a:tblPr>
              <a:tblGrid>
                <a:gridCol w="677931"/>
                <a:gridCol w="677931"/>
                <a:gridCol w="677931"/>
                <a:gridCol w="677931"/>
              </a:tblGrid>
              <a:tr h="288686">
                <a:tc>
                  <a:txBody>
                    <a:bodyPr/>
                    <a:lstStyle/>
                    <a:p>
                      <a:pPr algn="ctr"/>
                      <a:r>
                        <a:rPr lang="it-IT" sz="1400" cap="small" baseline="0" dirty="0" smtClean="0">
                          <a:effectLst>
                            <a:outerShdw blurRad="38100" dist="38100" dir="2700000" algn="tl">
                              <a:srgbClr val="000000">
                                <a:alpha val="43137"/>
                              </a:srgbClr>
                            </a:outerShdw>
                          </a:effectLst>
                        </a:rPr>
                        <a:t>Indici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cap="small" baseline="0" dirty="0" smtClean="0">
                          <a:effectLst>
                            <a:outerShdw blurRad="38100" dist="38100" dir="2700000" algn="tl">
                              <a:srgbClr val="000000">
                                <a:alpha val="43137"/>
                              </a:srgbClr>
                            </a:outerShdw>
                          </a:effectLst>
                        </a:rPr>
                        <a:t>2005</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cap="small" baseline="0" dirty="0" smtClean="0">
                          <a:effectLst>
                            <a:outerShdw blurRad="38100" dist="38100" dir="2700000" algn="tl">
                              <a:srgbClr val="000000">
                                <a:alpha val="43137"/>
                              </a:srgbClr>
                            </a:outerShdw>
                          </a:effectLst>
                        </a:rPr>
                        <a:t>2006</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cap="small" baseline="0" dirty="0" smtClean="0">
                          <a:effectLst>
                            <a:outerShdw blurRad="38100" dist="38100" dir="2700000" algn="tl">
                              <a:srgbClr val="000000">
                                <a:alpha val="43137"/>
                              </a:srgbClr>
                            </a:outerShdw>
                          </a:effectLst>
                        </a:rPr>
                        <a:t>2007</a:t>
                      </a:r>
                      <a:endParaRPr lang="it-IT" sz="1400" cap="small" baseline="0" dirty="0">
                        <a:effectLst>
                          <a:outerShdw blurRad="38100" dist="38100" dir="2700000" algn="tl">
                            <a:srgbClr val="000000">
                              <a:alpha val="43137"/>
                            </a:srgbClr>
                          </a:outerShdw>
                        </a:effectLst>
                      </a:endParaRPr>
                    </a:p>
                  </a:txBody>
                  <a:tcPr marL="71183" marR="71183" marT="35591" marB="35591"/>
                </a:tc>
              </a:tr>
              <a:tr h="288686">
                <a:tc>
                  <a:txBody>
                    <a:bodyPr/>
                    <a:lstStyle/>
                    <a:p>
                      <a:pPr algn="ctr"/>
                      <a:r>
                        <a:rPr lang="it-IT" sz="1400" cap="small" baseline="0" dirty="0" smtClean="0">
                          <a:effectLst>
                            <a:outerShdw blurRad="38100" dist="38100" dir="2700000" algn="tl">
                              <a:srgbClr val="000000">
                                <a:alpha val="43137"/>
                              </a:srgbClr>
                            </a:outerShdw>
                          </a:effectLst>
                        </a:rPr>
                        <a:t>ROE</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10.2%</a:t>
                      </a:r>
                      <a:endPar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10.7%</a:t>
                      </a:r>
                      <a:endPar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11.3%</a:t>
                      </a:r>
                      <a:endPar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ROI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9.9%</a:t>
                      </a:r>
                      <a:endPar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10.2%</a:t>
                      </a:r>
                      <a:endPar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11.3%</a:t>
                      </a:r>
                      <a:endPar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ROD</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cs typeface="Times New Roman" pitchFamily="18" charset="0"/>
                        </a:rPr>
                        <a:t>0.5%</a:t>
                      </a:r>
                      <a:endParaRPr kumimoji="0" lang="en-GB"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0.3%</a:t>
                      </a:r>
                      <a:endPar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0.8% (*)</a:t>
                      </a:r>
                      <a:endPar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S</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cs typeface="Times New Roman" pitchFamily="18" charset="0"/>
                        </a:rPr>
                        <a:t>0.4</a:t>
                      </a:r>
                      <a:endParaRPr kumimoji="0" lang="en-GB"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cs typeface="Times New Roman" pitchFamily="18" charset="0"/>
                        </a:rPr>
                        <a:t>0.4</a:t>
                      </a:r>
                      <a:endParaRPr kumimoji="0" lang="en-GB"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0.5</a:t>
                      </a:r>
                      <a:endParaRPr kumimoji="0" lang="en-GB"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MT/E</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cs typeface="Times New Roman" pitchFamily="18" charset="0"/>
                        </a:rPr>
                        <a:t>1.4</a:t>
                      </a:r>
                      <a:endPar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cs typeface="Times New Roman" pitchFamily="18" charset="0"/>
                        </a:rPr>
                        <a:t>1.4</a:t>
                      </a:r>
                      <a:endPar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1.2</a:t>
                      </a:r>
                      <a:endPar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ROS</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cs typeface="Times New Roman" pitchFamily="18" charset="0"/>
                        </a:rPr>
                        <a:t>12.1%</a:t>
                      </a:r>
                      <a:endPar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cs typeface="Times New Roman" pitchFamily="18" charset="0"/>
                        </a:rPr>
                        <a:t>12.7%</a:t>
                      </a:r>
                      <a:endPar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13.2%</a:t>
                      </a:r>
                      <a:endPar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ROT</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cs typeface="Times New Roman" pitchFamily="18" charset="0"/>
                        </a:rPr>
                        <a:t>0.8</a:t>
                      </a:r>
                      <a:endPar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cs typeface="Times New Roman" pitchFamily="18" charset="0"/>
                        </a:rPr>
                        <a:t>0.8</a:t>
                      </a:r>
                      <a:endParaRPr kumimoji="0" lang="it-IT" sz="1000" b="0" i="0" u="none" strike="noStrike" cap="none" normalizeH="0" baseline="0" smtClean="0">
                        <a:ln>
                          <a:noFill/>
                        </a:ln>
                        <a:solidFill>
                          <a:schemeClr val="tx1"/>
                        </a:solidFill>
                        <a:effectLst>
                          <a:outerShdw blurRad="38100" dist="38100" dir="2700000" algn="tl">
                            <a:srgbClr val="000000">
                              <a:alpha val="43137"/>
                            </a:srgbClr>
                          </a:outerShdw>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0.9</a:t>
                      </a:r>
                      <a:endParaRPr kumimoji="0" lang="it-IT"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horzOverflow="overflow"/>
                </a:tc>
              </a:tr>
            </a:tbl>
          </a:graphicData>
        </a:graphic>
      </p:graphicFrame>
      <p:graphicFrame>
        <p:nvGraphicFramePr>
          <p:cNvPr id="17" name="Tabella 16"/>
          <p:cNvGraphicFramePr>
            <a:graphicFrameLocks noGrp="1"/>
          </p:cNvGraphicFramePr>
          <p:nvPr/>
        </p:nvGraphicFramePr>
        <p:xfrm>
          <a:off x="1760499" y="3976695"/>
          <a:ext cx="5596252" cy="1796572"/>
        </p:xfrm>
        <a:graphic>
          <a:graphicData uri="http://schemas.openxmlformats.org/drawingml/2006/table">
            <a:tbl>
              <a:tblPr firstRow="1" firstCol="1" bandRow="1">
                <a:tableStyleId>{5C22544A-7EE6-4342-B048-85BDC9FD1C3A}</a:tableStyleId>
              </a:tblPr>
              <a:tblGrid>
                <a:gridCol w="1399063"/>
                <a:gridCol w="1399063"/>
                <a:gridCol w="1399063"/>
                <a:gridCol w="1399063"/>
              </a:tblGrid>
              <a:tr h="288686">
                <a:tc>
                  <a:txBody>
                    <a:bodyPr/>
                    <a:lstStyle/>
                    <a:p>
                      <a:pPr algn="ctr"/>
                      <a:r>
                        <a:rPr lang="it-IT" sz="1400" cap="small" baseline="0" dirty="0" smtClean="0">
                          <a:effectLst>
                            <a:outerShdw blurRad="38100" dist="38100" dir="2700000" algn="tl">
                              <a:srgbClr val="000000">
                                <a:alpha val="43137"/>
                              </a:srgbClr>
                            </a:outerShdw>
                          </a:effectLst>
                        </a:rPr>
                        <a:t>Indici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cap="small" baseline="0" dirty="0" smtClean="0">
                          <a:effectLst>
                            <a:outerShdw blurRad="38100" dist="38100" dir="2700000" algn="tl">
                              <a:srgbClr val="000000">
                                <a:alpha val="43137"/>
                              </a:srgbClr>
                            </a:outerShdw>
                          </a:effectLst>
                        </a:rPr>
                        <a:t>2005</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cap="small" baseline="0" dirty="0" smtClean="0">
                          <a:effectLst>
                            <a:outerShdw blurRad="38100" dist="38100" dir="2700000" algn="tl">
                              <a:srgbClr val="000000">
                                <a:alpha val="43137"/>
                              </a:srgbClr>
                            </a:outerShdw>
                          </a:effectLst>
                        </a:rPr>
                        <a:t>2006</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cap="small" baseline="0" dirty="0" smtClean="0">
                          <a:effectLst>
                            <a:outerShdw blurRad="38100" dist="38100" dir="2700000" algn="tl">
                              <a:srgbClr val="000000">
                                <a:alpha val="43137"/>
                              </a:srgbClr>
                            </a:outerShdw>
                          </a:effectLst>
                        </a:rPr>
                        <a:t>2007</a:t>
                      </a:r>
                      <a:endParaRPr lang="it-IT" sz="1400" cap="small" baseline="0" dirty="0">
                        <a:effectLst>
                          <a:outerShdw blurRad="38100" dist="38100" dir="2700000" algn="tl">
                            <a:srgbClr val="000000">
                              <a:alpha val="43137"/>
                            </a:srgbClr>
                          </a:outerShdw>
                        </a:effectLst>
                      </a:endParaRPr>
                    </a:p>
                  </a:txBody>
                  <a:tcPr marL="71183" marR="71183" marT="35591" marB="35591"/>
                </a:tc>
              </a:tr>
              <a:tr h="2886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small" normalizeH="0" baseline="0" dirty="0" smtClean="0">
                          <a:ln>
                            <a:noFill/>
                          </a:ln>
                          <a:solidFill>
                            <a:schemeClr val="bg1"/>
                          </a:solidFill>
                          <a:effectLst/>
                          <a:latin typeface="+mn-lt"/>
                          <a:cs typeface="Times New Roman" pitchFamily="18" charset="0"/>
                        </a:rPr>
                        <a:t>RC</a:t>
                      </a:r>
                      <a:endParaRPr kumimoji="0" lang="it-IT" sz="1400" b="0" i="0" u="none" strike="noStrike" cap="small" normalizeH="0" baseline="0" dirty="0" smtClean="0">
                        <a:ln>
                          <a:noFill/>
                        </a:ln>
                        <a:solidFill>
                          <a:schemeClr val="bg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1.70</a:t>
                      </a:r>
                      <a:endParaRPr kumimoji="0" lang="it-IT" sz="10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1.72</a:t>
                      </a:r>
                      <a:endParaRPr kumimoji="0" lang="it-IT" sz="10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1.84</a:t>
                      </a:r>
                      <a:endParaRPr kumimoji="0" lang="it-IT" sz="1000" b="0" i="0" u="none" strike="noStrike" cap="none" normalizeH="0" baseline="0" dirty="0" smtClean="0">
                        <a:ln>
                          <a:noFill/>
                        </a:ln>
                        <a:solidFill>
                          <a:schemeClr val="tx1"/>
                        </a:solidFill>
                        <a:effectLst/>
                        <a:latin typeface="+mn-lt"/>
                      </a:endParaRPr>
                    </a:p>
                  </a:txBody>
                  <a:tcPr anchor="ctr" horzOverflow="overflow"/>
                </a:tc>
              </a:tr>
              <a:tr h="2886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small" normalizeH="0" baseline="0" dirty="0" smtClean="0">
                          <a:ln>
                            <a:noFill/>
                          </a:ln>
                          <a:solidFill>
                            <a:schemeClr val="bg1"/>
                          </a:solidFill>
                          <a:effectLst/>
                          <a:latin typeface="+mn-lt"/>
                          <a:cs typeface="Times New Roman" pitchFamily="18" charset="0"/>
                        </a:rPr>
                        <a:t>Equilibrio fin. </a:t>
                      </a:r>
                      <a:endParaRPr kumimoji="0" lang="it-IT" sz="1400" b="0" i="0" u="none" strike="noStrike" cap="small" normalizeH="0" baseline="0" dirty="0" smtClean="0">
                        <a:ln>
                          <a:noFill/>
                        </a:ln>
                        <a:solidFill>
                          <a:schemeClr val="bg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0.45</a:t>
                      </a:r>
                      <a:endParaRPr kumimoji="0" lang="it-IT" sz="10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0.53</a:t>
                      </a:r>
                      <a:endParaRPr kumimoji="0" lang="it-IT" sz="10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0.79</a:t>
                      </a:r>
                      <a:endParaRPr kumimoji="0" lang="it-IT" sz="1000" b="0" i="0" u="none" strike="noStrike" cap="none" normalizeH="0" baseline="0" dirty="0" smtClean="0">
                        <a:ln>
                          <a:noFill/>
                        </a:ln>
                        <a:solidFill>
                          <a:schemeClr val="tx1"/>
                        </a:solidFill>
                        <a:effectLst/>
                        <a:latin typeface="+mn-lt"/>
                      </a:endParaRPr>
                    </a:p>
                  </a:txBody>
                  <a:tcPr anchor="ct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Indici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b="1" cap="small" baseline="0" dirty="0" smtClean="0">
                          <a:solidFill>
                            <a:schemeClr val="bg1"/>
                          </a:solidFill>
                          <a:effectLst>
                            <a:outerShdw blurRad="38100" dist="38100" dir="2700000" algn="tl">
                              <a:srgbClr val="000000">
                                <a:alpha val="43137"/>
                              </a:srgbClr>
                            </a:outerShdw>
                          </a:effectLst>
                        </a:rPr>
                        <a:t>2005</a:t>
                      </a:r>
                      <a:endParaRPr lang="it-IT" sz="1400" b="1" cap="small" baseline="0" dirty="0">
                        <a:solidFill>
                          <a:schemeClr val="bg1"/>
                        </a:solidFill>
                        <a:effectLst>
                          <a:outerShdw blurRad="38100" dist="38100" dir="2700000" algn="tl">
                            <a:srgbClr val="000000">
                              <a:alpha val="43137"/>
                            </a:srgbClr>
                          </a:outerShdw>
                        </a:effectLst>
                      </a:endParaRPr>
                    </a:p>
                  </a:txBody>
                  <a:tcPr marL="71183" marR="71183" marT="35591" marB="35591">
                    <a:solidFill>
                      <a:schemeClr val="accent1"/>
                    </a:solidFill>
                  </a:tcPr>
                </a:tc>
                <a:tc>
                  <a:txBody>
                    <a:bodyPr/>
                    <a:lstStyle/>
                    <a:p>
                      <a:pPr algn="ctr"/>
                      <a:r>
                        <a:rPr lang="it-IT" sz="1400" b="1" cap="small" baseline="0" dirty="0" smtClean="0">
                          <a:solidFill>
                            <a:schemeClr val="bg1"/>
                          </a:solidFill>
                          <a:effectLst>
                            <a:outerShdw blurRad="38100" dist="38100" dir="2700000" algn="tl">
                              <a:srgbClr val="000000">
                                <a:alpha val="43137"/>
                              </a:srgbClr>
                            </a:outerShdw>
                          </a:effectLst>
                        </a:rPr>
                        <a:t>2006</a:t>
                      </a:r>
                      <a:endParaRPr lang="it-IT" sz="1400" b="1" cap="small" baseline="0" dirty="0">
                        <a:solidFill>
                          <a:schemeClr val="bg1"/>
                        </a:solidFill>
                        <a:effectLst>
                          <a:outerShdw blurRad="38100" dist="38100" dir="2700000" algn="tl">
                            <a:srgbClr val="000000">
                              <a:alpha val="43137"/>
                            </a:srgbClr>
                          </a:outerShdw>
                        </a:effectLst>
                      </a:endParaRPr>
                    </a:p>
                  </a:txBody>
                  <a:tcPr marL="71183" marR="71183" marT="35591" marB="35591">
                    <a:solidFill>
                      <a:schemeClr val="accent1"/>
                    </a:solidFill>
                  </a:tcPr>
                </a:tc>
                <a:tc>
                  <a:txBody>
                    <a:bodyPr/>
                    <a:lstStyle/>
                    <a:p>
                      <a:pPr algn="ctr"/>
                      <a:r>
                        <a:rPr lang="it-IT" sz="1400" b="1" cap="small" baseline="0" dirty="0" smtClean="0">
                          <a:solidFill>
                            <a:schemeClr val="bg1"/>
                          </a:solidFill>
                          <a:effectLst>
                            <a:outerShdw blurRad="38100" dist="38100" dir="2700000" algn="tl">
                              <a:srgbClr val="000000">
                                <a:alpha val="43137"/>
                              </a:srgbClr>
                            </a:outerShdw>
                          </a:effectLst>
                        </a:rPr>
                        <a:t>2007</a:t>
                      </a:r>
                      <a:endParaRPr lang="it-IT" sz="1400" b="1" cap="small" baseline="0" dirty="0">
                        <a:solidFill>
                          <a:schemeClr val="bg1"/>
                        </a:solidFill>
                        <a:effectLst>
                          <a:outerShdw blurRad="38100" dist="38100" dir="2700000" algn="tl">
                            <a:srgbClr val="000000">
                              <a:alpha val="43137"/>
                            </a:srgbClr>
                          </a:outerShdw>
                        </a:effectLst>
                      </a:endParaRPr>
                    </a:p>
                  </a:txBody>
                  <a:tcPr marL="71183" marR="71183" marT="35591" marB="35591">
                    <a:solidFill>
                      <a:schemeClr val="accent1"/>
                    </a:solidFill>
                  </a:tcPr>
                </a:tc>
              </a:tr>
              <a:tr h="2886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small" normalizeH="0" baseline="0" dirty="0" err="1" smtClean="0">
                          <a:ln>
                            <a:noFill/>
                          </a:ln>
                          <a:solidFill>
                            <a:schemeClr val="bg1"/>
                          </a:solidFill>
                          <a:effectLst/>
                          <a:latin typeface="+mn-lt"/>
                          <a:cs typeface="Times New Roman" pitchFamily="18" charset="0"/>
                        </a:rPr>
                        <a:t>Aut.finanziaria</a:t>
                      </a:r>
                      <a:endParaRPr kumimoji="0" lang="it-IT" sz="1400" b="0" i="0" u="none" strike="noStrike" cap="small" normalizeH="0" baseline="0" dirty="0" smtClean="0">
                        <a:ln>
                          <a:noFill/>
                        </a:ln>
                        <a:solidFill>
                          <a:schemeClr val="bg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0.42</a:t>
                      </a:r>
                      <a:endParaRPr kumimoji="0" lang="it-IT" sz="10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0.41</a:t>
                      </a:r>
                      <a:endParaRPr kumimoji="0" lang="it-IT" sz="10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0.44</a:t>
                      </a:r>
                      <a:endParaRPr kumimoji="0" lang="it-IT" sz="1000" b="0" i="0" u="none" strike="noStrike" cap="none" normalizeH="0" baseline="0" dirty="0" smtClean="0">
                        <a:ln>
                          <a:noFill/>
                        </a:ln>
                        <a:solidFill>
                          <a:schemeClr val="tx1"/>
                        </a:solidFill>
                        <a:effectLst/>
                        <a:latin typeface="+mn-lt"/>
                      </a:endParaRPr>
                    </a:p>
                  </a:txBody>
                  <a:tcPr anchor="ctr" horzOverflow="overflow"/>
                </a:tc>
              </a:tr>
              <a:tr h="2886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small" normalizeH="0" baseline="0" dirty="0" smtClean="0">
                          <a:ln>
                            <a:noFill/>
                          </a:ln>
                          <a:solidFill>
                            <a:schemeClr val="bg1"/>
                          </a:solidFill>
                          <a:effectLst/>
                          <a:latin typeface="+mn-lt"/>
                          <a:cs typeface="Times New Roman" pitchFamily="18" charset="0"/>
                        </a:rPr>
                        <a:t>Elasticità al fin.</a:t>
                      </a:r>
                      <a:endParaRPr kumimoji="0" lang="it-IT" sz="1400" b="0" i="0" u="none" strike="noStrike" cap="small" normalizeH="0" baseline="0" dirty="0" smtClean="0">
                        <a:ln>
                          <a:noFill/>
                        </a:ln>
                        <a:solidFill>
                          <a:schemeClr val="bg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0.44</a:t>
                      </a:r>
                      <a:endParaRPr kumimoji="0" lang="it-IT" sz="10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0.45</a:t>
                      </a:r>
                      <a:endParaRPr kumimoji="0" lang="it-IT" sz="10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dirty="0" smtClean="0">
                          <a:ln>
                            <a:noFill/>
                          </a:ln>
                          <a:solidFill>
                            <a:schemeClr val="tx1"/>
                          </a:solidFill>
                          <a:effectLst/>
                          <a:latin typeface="+mn-lt"/>
                          <a:cs typeface="Times New Roman" pitchFamily="18" charset="0"/>
                        </a:rPr>
                        <a:t>0.44</a:t>
                      </a:r>
                      <a:endParaRPr kumimoji="0" lang="it-IT" sz="1000" b="0" i="0" u="none" strike="noStrike" cap="none" normalizeH="0" baseline="0" dirty="0" smtClean="0">
                        <a:ln>
                          <a:noFill/>
                        </a:ln>
                        <a:solidFill>
                          <a:schemeClr val="tx1"/>
                        </a:solidFill>
                        <a:effectLst/>
                        <a:latin typeface="+mn-lt"/>
                      </a:endParaRPr>
                    </a:p>
                  </a:txBody>
                  <a:tcPr anchor="ctr" horzOverflow="overflow"/>
                </a:tc>
              </a:tr>
            </a:tbl>
          </a:graphicData>
        </a:graphic>
      </p:graphicFrame>
      <p:sp>
        <p:nvSpPr>
          <p:cNvPr id="21" name="Rettangolo 20"/>
          <p:cNvSpPr/>
          <p:nvPr/>
        </p:nvSpPr>
        <p:spPr>
          <a:xfrm>
            <a:off x="1760499" y="5802345"/>
            <a:ext cx="5586489" cy="219078"/>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Bilancio Consolidato Gruppo </a:t>
            </a:r>
            <a:r>
              <a:rPr lang="it-IT" sz="800" dirty="0" err="1" smtClean="0">
                <a:effectLst>
                  <a:outerShdw blurRad="38100" dist="38100" dir="2700000" algn="tl">
                    <a:srgbClr val="000000">
                      <a:alpha val="43137"/>
                    </a:srgbClr>
                  </a:outerShdw>
                </a:effectLst>
              </a:rPr>
              <a:t>Engineering</a:t>
            </a:r>
            <a:r>
              <a:rPr lang="it-IT" sz="800" dirty="0" smtClean="0">
                <a:effectLst>
                  <a:outerShdw blurRad="38100" dist="38100" dir="2700000" algn="tl">
                    <a:srgbClr val="000000">
                      <a:alpha val="43137"/>
                    </a:srgbClr>
                  </a:outerShdw>
                </a:effectLst>
              </a:rPr>
              <a:t> anni 2005-2007</a:t>
            </a:r>
            <a:endParaRPr lang="it-IT" sz="800" dirty="0">
              <a:effectLst>
                <a:outerShdw blurRad="38100" dist="38100" dir="2700000" algn="tl">
                  <a:srgbClr val="000000">
                    <a:alpha val="43137"/>
                  </a:srgbClr>
                </a:outerShdw>
              </a:effectLst>
            </a:endParaRPr>
          </a:p>
        </p:txBody>
      </p:sp>
      <p:sp>
        <p:nvSpPr>
          <p:cNvPr id="25" name="Rettangolo 24"/>
          <p:cNvSpPr/>
          <p:nvPr/>
        </p:nvSpPr>
        <p:spPr>
          <a:xfrm>
            <a:off x="5849953" y="3195783"/>
            <a:ext cx="1131905" cy="707886"/>
          </a:xfrm>
          <a:prstGeom prst="rect">
            <a:avLst/>
          </a:prstGeom>
        </p:spPr>
        <p:txBody>
          <a:bodyPr wrap="square">
            <a:spAutoFit/>
          </a:bodyPr>
          <a:lstStyle/>
          <a:p>
            <a:pPr algn="just"/>
            <a:r>
              <a:rPr lang="it-IT" sz="800" dirty="0" smtClean="0">
                <a:effectLst>
                  <a:outerShdw blurRad="38100" dist="38100" dir="2700000" algn="tl">
                    <a:srgbClr val="000000">
                      <a:alpha val="43137"/>
                    </a:srgbClr>
                  </a:outerShdw>
                </a:effectLst>
                <a:cs typeface="Times New Roman" pitchFamily="18" charset="0"/>
              </a:rPr>
              <a:t>(*) Per ulteriori informazioni controllare la diapositiva dedicata all’analisi del ROD</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a:t>
            </a: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Interperiodale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graphicFrame>
        <p:nvGraphicFramePr>
          <p:cNvPr id="17" name="Grafico 16"/>
          <p:cNvGraphicFramePr/>
          <p:nvPr/>
        </p:nvGraphicFramePr>
        <p:xfrm>
          <a:off x="592083" y="1530324"/>
          <a:ext cx="2994066" cy="1570059"/>
        </p:xfrm>
        <a:graphic>
          <a:graphicData uri="http://schemas.openxmlformats.org/drawingml/2006/chart">
            <c:chart xmlns:c="http://schemas.openxmlformats.org/drawingml/2006/chart" xmlns:r="http://schemas.openxmlformats.org/officeDocument/2006/relationships" r:id="rId4"/>
          </a:graphicData>
        </a:graphic>
      </p:graphicFrame>
      <p:sp>
        <p:nvSpPr>
          <p:cNvPr id="26" name="Rettangolo 25"/>
          <p:cNvSpPr/>
          <p:nvPr/>
        </p:nvSpPr>
        <p:spPr>
          <a:xfrm>
            <a:off x="519057" y="3088176"/>
            <a:ext cx="3176631" cy="2677656"/>
          </a:xfrm>
          <a:prstGeom prst="rect">
            <a:avLst/>
          </a:prstGeom>
        </p:spPr>
        <p:txBody>
          <a:bodyPr wrap="square">
            <a:spAutoFit/>
          </a:bodyPr>
          <a:lstStyle/>
          <a:p>
            <a:pPr algn="just"/>
            <a:r>
              <a:rPr lang="it-IT" sz="1200" b="1" dirty="0" smtClean="0">
                <a:effectLst>
                  <a:outerShdw blurRad="38100" dist="38100" dir="2700000" algn="tl">
                    <a:srgbClr val="000000">
                      <a:alpha val="43137"/>
                    </a:srgbClr>
                  </a:outerShdw>
                </a:effectLst>
              </a:rPr>
              <a:t>La profittabilità</a:t>
            </a:r>
            <a:r>
              <a:rPr lang="it-IT" sz="1200" dirty="0" smtClean="0">
                <a:effectLst>
                  <a:outerShdw blurRad="38100" dist="38100" dir="2700000" algn="tl">
                    <a:srgbClr val="000000">
                      <a:alpha val="43137"/>
                    </a:srgbClr>
                  </a:outerShdw>
                </a:effectLst>
              </a:rPr>
              <a:t> dell’azienda, misurata dal </a:t>
            </a:r>
            <a:r>
              <a:rPr lang="it-IT" sz="1200" b="1" dirty="0" smtClean="0">
                <a:effectLst>
                  <a:outerShdw blurRad="38100" dist="38100" dir="2700000" algn="tl">
                    <a:srgbClr val="000000">
                      <a:alpha val="43137"/>
                    </a:srgbClr>
                  </a:outerShdw>
                </a:effectLst>
              </a:rPr>
              <a:t>ROE</a:t>
            </a:r>
            <a:r>
              <a:rPr lang="it-IT" sz="1200" dirty="0" smtClean="0">
                <a:effectLst>
                  <a:outerShdw blurRad="38100" dist="38100" dir="2700000" algn="tl">
                    <a:srgbClr val="000000">
                      <a:alpha val="43137"/>
                    </a:srgbClr>
                  </a:outerShdw>
                </a:effectLst>
              </a:rPr>
              <a:t>, è sensibilmente </a:t>
            </a:r>
            <a:r>
              <a:rPr lang="it-IT" sz="1200" b="1" dirty="0" smtClean="0">
                <a:effectLst>
                  <a:outerShdw blurRad="38100" dist="38100" dir="2700000" algn="tl">
                    <a:srgbClr val="000000">
                      <a:alpha val="43137"/>
                    </a:srgbClr>
                  </a:outerShdw>
                </a:effectLst>
              </a:rPr>
              <a:t>migliorata</a:t>
            </a:r>
            <a:r>
              <a:rPr lang="it-IT" sz="1200" dirty="0" smtClean="0">
                <a:effectLst>
                  <a:outerShdw blurRad="38100" dist="38100" dir="2700000" algn="tl">
                    <a:srgbClr val="000000">
                      <a:alpha val="43137"/>
                    </a:srgbClr>
                  </a:outerShdw>
                </a:effectLst>
              </a:rPr>
              <a:t> nei tre anni, dal 2005 al 2007.</a:t>
            </a:r>
          </a:p>
          <a:p>
            <a:pPr algn="just"/>
            <a:r>
              <a:rPr lang="it-IT" sz="1200" dirty="0" smtClean="0">
                <a:effectLst>
                  <a:outerShdw blurRad="38100" dist="38100" dir="2700000" algn="tl">
                    <a:srgbClr val="000000">
                      <a:alpha val="43137"/>
                    </a:srgbClr>
                  </a:outerShdw>
                </a:effectLst>
              </a:rPr>
              <a:t>Il valore della produzione ha registrato un incremento sensibile dei ricavi di circa l’8% rispetto all’esercizio precedente!</a:t>
            </a: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Ciò è sintomo di un’efficace strategia adottata dal Gruppo che mira sostanzialmente alla </a:t>
            </a:r>
            <a:r>
              <a:rPr lang="it-IT" sz="1200" b="1" dirty="0" smtClean="0">
                <a:effectLst>
                  <a:outerShdw blurRad="38100" dist="38100" dir="2700000" algn="tl">
                    <a:srgbClr val="000000">
                      <a:alpha val="43137"/>
                    </a:srgbClr>
                  </a:outerShdw>
                </a:effectLst>
              </a:rPr>
              <a:t>differenziazione: </a:t>
            </a:r>
            <a:r>
              <a:rPr lang="it-IT" sz="1200" dirty="0" smtClean="0">
                <a:effectLst>
                  <a:outerShdw blurRad="38100" dist="38100" dir="2700000" algn="tl">
                    <a:srgbClr val="000000">
                      <a:alpha val="43137"/>
                    </a:srgbClr>
                  </a:outerShdw>
                </a:effectLst>
              </a:rPr>
              <a:t>infatti il Gruppo si presenta sul mercato con una </a:t>
            </a:r>
            <a:r>
              <a:rPr lang="it-IT" sz="1200" b="1" dirty="0" smtClean="0">
                <a:effectLst>
                  <a:outerShdw blurRad="38100" dist="38100" dir="2700000" algn="tl">
                    <a:srgbClr val="000000">
                      <a:alpha val="43137"/>
                    </a:srgbClr>
                  </a:outerShdw>
                </a:effectLst>
              </a:rPr>
              <a:t>qualificata gamma di servizi</a:t>
            </a:r>
            <a:r>
              <a:rPr lang="it-IT" sz="1200" dirty="0" smtClean="0">
                <a:effectLst>
                  <a:outerShdw blurRad="38100" dist="38100" dir="2700000" algn="tl">
                    <a:srgbClr val="000000">
                      <a:alpha val="43137"/>
                    </a:srgbClr>
                  </a:outerShdw>
                </a:effectLst>
              </a:rPr>
              <a:t> e molteplici attività principali.</a:t>
            </a:r>
          </a:p>
          <a:p>
            <a:pPr algn="just"/>
            <a:endParaRPr lang="it-IT" sz="1200" dirty="0">
              <a:effectLst>
                <a:outerShdw blurRad="38100" dist="38100" dir="2700000" algn="tl">
                  <a:srgbClr val="000000">
                    <a:alpha val="43137"/>
                  </a:srgbClr>
                </a:outerShdw>
              </a:effectLst>
            </a:endParaRPr>
          </a:p>
        </p:txBody>
      </p:sp>
      <p:graphicFrame>
        <p:nvGraphicFramePr>
          <p:cNvPr id="32" name="Grafico 31"/>
          <p:cNvGraphicFramePr/>
          <p:nvPr/>
        </p:nvGraphicFramePr>
        <p:xfrm>
          <a:off x="3805227" y="2151045"/>
          <a:ext cx="5148333" cy="3578273"/>
        </p:xfrm>
        <a:graphic>
          <a:graphicData uri="http://schemas.openxmlformats.org/drawingml/2006/chart">
            <c:chart xmlns:c="http://schemas.openxmlformats.org/drawingml/2006/chart" xmlns:r="http://schemas.openxmlformats.org/officeDocument/2006/relationships" r:id="rId5"/>
          </a:graphicData>
        </a:graphic>
      </p:graphicFrame>
      <p:sp>
        <p:nvSpPr>
          <p:cNvPr id="13" name="Rettangolo 12"/>
          <p:cNvSpPr/>
          <p:nvPr/>
        </p:nvSpPr>
        <p:spPr>
          <a:xfrm>
            <a:off x="3257531" y="5656293"/>
            <a:ext cx="5367412"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Bilancio Consolidato Gruppo </a:t>
            </a:r>
            <a:r>
              <a:rPr lang="it-IT" sz="800" dirty="0" err="1" smtClean="0">
                <a:effectLst>
                  <a:outerShdw blurRad="38100" dist="38100" dir="2700000" algn="tl">
                    <a:srgbClr val="000000">
                      <a:alpha val="43137"/>
                    </a:srgbClr>
                  </a:outerShdw>
                </a:effectLst>
              </a:rPr>
              <a:t>Engineering</a:t>
            </a:r>
            <a:r>
              <a:rPr lang="it-IT" sz="800" dirty="0" smtClean="0">
                <a:effectLst>
                  <a:outerShdw blurRad="38100" dist="38100" dir="2700000" algn="tl">
                    <a:srgbClr val="000000">
                      <a:alpha val="43137"/>
                    </a:srgbClr>
                  </a:outerShdw>
                </a:effectLst>
              </a:rPr>
              <a:t> anni 2005-2007</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a:t>
            </a: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Interperiodale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grpSp>
        <p:nvGrpSpPr>
          <p:cNvPr id="15" name="Gruppo 14"/>
          <p:cNvGrpSpPr/>
          <p:nvPr/>
        </p:nvGrpSpPr>
        <p:grpSpPr>
          <a:xfrm>
            <a:off x="336493" y="2479662"/>
            <a:ext cx="8580553" cy="2677656"/>
            <a:chOff x="373007" y="2844792"/>
            <a:chExt cx="8580553" cy="2677656"/>
          </a:xfrm>
        </p:grpSpPr>
        <p:sp>
          <p:nvSpPr>
            <p:cNvPr id="26" name="Rettangolo 25"/>
            <p:cNvSpPr/>
            <p:nvPr/>
          </p:nvSpPr>
          <p:spPr>
            <a:xfrm>
              <a:off x="3184506" y="2844792"/>
              <a:ext cx="3176631" cy="2677656"/>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rPr>
                <a:t>Appare rilevante sottolineare come all’aumento del ROE hanno contribuito le </a:t>
              </a:r>
              <a:r>
                <a:rPr lang="it-IT" sz="1200" b="1" dirty="0" err="1" smtClean="0">
                  <a:effectLst>
                    <a:outerShdw blurRad="38100" dist="38100" dir="2700000" algn="tl">
                      <a:srgbClr val="000000">
                        <a:alpha val="43137"/>
                      </a:srgbClr>
                    </a:outerShdw>
                  </a:effectLst>
                </a:rPr>
                <a:t>continuing</a:t>
              </a:r>
              <a:r>
                <a:rPr lang="it-IT" sz="1200" b="1" dirty="0" smtClean="0">
                  <a:effectLst>
                    <a:outerShdw blurRad="38100" dist="38100" dir="2700000" algn="tl">
                      <a:srgbClr val="000000">
                        <a:alpha val="43137"/>
                      </a:srgbClr>
                    </a:outerShdw>
                  </a:effectLst>
                </a:rPr>
                <a:t> </a:t>
              </a:r>
              <a:r>
                <a:rPr lang="it-IT" sz="1200" b="1" dirty="0" err="1" smtClean="0">
                  <a:effectLst>
                    <a:outerShdw blurRad="38100" dist="38100" dir="2700000" algn="tl">
                      <a:srgbClr val="000000">
                        <a:alpha val="43137"/>
                      </a:srgbClr>
                    </a:outerShdw>
                  </a:effectLst>
                </a:rPr>
                <a:t>operations</a:t>
              </a:r>
              <a:r>
                <a:rPr lang="it-IT" sz="1200" dirty="0" smtClean="0">
                  <a:effectLst>
                    <a:outerShdw blurRad="38100" dist="38100" dir="2700000" algn="tl">
                      <a:srgbClr val="000000">
                        <a:alpha val="43137"/>
                      </a:srgbClr>
                    </a:outerShdw>
                  </a:effectLst>
                </a:rPr>
                <a:t> dell’impresa (il cui risultato è misurato dal </a:t>
              </a:r>
              <a:r>
                <a:rPr lang="it-IT" sz="1200" b="1" dirty="0" smtClean="0">
                  <a:effectLst>
                    <a:outerShdw blurRad="38100" dist="38100" dir="2700000" algn="tl">
                      <a:srgbClr val="000000">
                        <a:alpha val="43137"/>
                      </a:srgbClr>
                    </a:outerShdw>
                  </a:effectLst>
                </a:rPr>
                <a:t>ROI</a:t>
              </a:r>
              <a:r>
                <a:rPr lang="it-IT" sz="1200" dirty="0" smtClean="0">
                  <a:effectLst>
                    <a:outerShdw blurRad="38100" dist="38100" dir="2700000" algn="tl">
                      <a:srgbClr val="000000">
                        <a:alpha val="43137"/>
                      </a:srgbClr>
                    </a:outerShdw>
                  </a:effectLst>
                </a:rPr>
                <a:t>) che hanno registrato un </a:t>
              </a:r>
              <a:r>
                <a:rPr lang="it-IT" sz="1200" b="1" dirty="0" smtClean="0">
                  <a:effectLst>
                    <a:outerShdw blurRad="38100" dist="38100" dir="2700000" algn="tl">
                      <a:srgbClr val="000000">
                        <a:alpha val="43137"/>
                      </a:srgbClr>
                    </a:outerShdw>
                  </a:effectLst>
                </a:rPr>
                <a:t>potenziamento ed una maggiore efficacia.</a:t>
              </a: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Infatti, scomponendo il ROI al secondo livello, è possibile evidenziare, </a:t>
              </a:r>
              <a:r>
                <a:rPr lang="it-IT" sz="1200" b="1" dirty="0" smtClean="0">
                  <a:effectLst>
                    <a:outerShdw blurRad="38100" dist="38100" dir="2700000" algn="tl">
                      <a:srgbClr val="000000">
                        <a:alpha val="43137"/>
                      </a:srgbClr>
                    </a:outerShdw>
                  </a:effectLst>
                </a:rPr>
                <a:t>in particolare dal ROS</a:t>
              </a:r>
              <a:r>
                <a:rPr lang="it-IT" sz="1200" dirty="0" smtClean="0">
                  <a:effectLst>
                    <a:outerShdw blurRad="38100" dist="38100" dir="2700000" algn="tl">
                      <a:srgbClr val="000000">
                        <a:alpha val="43137"/>
                      </a:srgbClr>
                    </a:outerShdw>
                  </a:effectLst>
                </a:rPr>
                <a:t>, un mutamento in positivo delle condizioni di vendita: </a:t>
              </a:r>
              <a:r>
                <a:rPr lang="it-IT" sz="1200" b="1" dirty="0" smtClean="0">
                  <a:effectLst>
                    <a:outerShdw blurRad="38100" dist="38100" dir="2700000" algn="tl">
                      <a:srgbClr val="000000">
                        <a:alpha val="43137"/>
                      </a:srgbClr>
                    </a:outerShdw>
                  </a:effectLst>
                </a:rPr>
                <a:t>l’azienda riesce a trarre un “guadagno” maggiore per ogni euro di ricavo derivante dalla sua attività operativa.</a:t>
              </a:r>
            </a:p>
            <a:p>
              <a:pPr algn="just"/>
              <a:endParaRPr lang="it-IT" sz="1200" dirty="0">
                <a:effectLst>
                  <a:outerShdw blurRad="38100" dist="38100" dir="2700000" algn="tl">
                    <a:srgbClr val="000000">
                      <a:alpha val="43137"/>
                    </a:srgbClr>
                  </a:outerShdw>
                </a:effectLst>
              </a:endParaRPr>
            </a:p>
          </p:txBody>
        </p:sp>
        <p:grpSp>
          <p:nvGrpSpPr>
            <p:cNvPr id="14" name="Gruppo 13"/>
            <p:cNvGrpSpPr/>
            <p:nvPr/>
          </p:nvGrpSpPr>
          <p:grpSpPr>
            <a:xfrm>
              <a:off x="373007" y="2844792"/>
              <a:ext cx="8580553" cy="2446371"/>
              <a:chOff x="373007" y="2844792"/>
              <a:chExt cx="8580553" cy="2446371"/>
            </a:xfrm>
          </p:grpSpPr>
          <p:graphicFrame>
            <p:nvGraphicFramePr>
              <p:cNvPr id="12" name="Grafico 11"/>
              <p:cNvGraphicFramePr/>
              <p:nvPr/>
            </p:nvGraphicFramePr>
            <p:xfrm>
              <a:off x="373007" y="2844792"/>
              <a:ext cx="2738474" cy="24463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Grafico 12"/>
              <p:cNvGraphicFramePr/>
              <p:nvPr/>
            </p:nvGraphicFramePr>
            <p:xfrm>
              <a:off x="6543703" y="2881305"/>
              <a:ext cx="2409857" cy="2336832"/>
            </p:xfrm>
            <a:graphic>
              <a:graphicData uri="http://schemas.openxmlformats.org/drawingml/2006/chart">
                <c:chart xmlns:c="http://schemas.openxmlformats.org/drawingml/2006/chart" xmlns:r="http://schemas.openxmlformats.org/officeDocument/2006/relationships" r:id="rId5"/>
              </a:graphicData>
            </a:graphic>
          </p:graphicFrame>
        </p:grpSp>
      </p:grpSp>
      <p:sp>
        <p:nvSpPr>
          <p:cNvPr id="17" name="Rettangolo 16"/>
          <p:cNvSpPr/>
          <p:nvPr/>
        </p:nvSpPr>
        <p:spPr>
          <a:xfrm>
            <a:off x="409517" y="5035572"/>
            <a:ext cx="8361477"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Bilancio Consolidato Gruppo </a:t>
            </a:r>
            <a:r>
              <a:rPr lang="it-IT" sz="800" dirty="0" err="1" smtClean="0">
                <a:effectLst>
                  <a:outerShdw blurRad="38100" dist="38100" dir="2700000" algn="tl">
                    <a:srgbClr val="000000">
                      <a:alpha val="43137"/>
                    </a:srgbClr>
                  </a:outerShdw>
                </a:effectLst>
              </a:rPr>
              <a:t>Engineering</a:t>
            </a:r>
            <a:r>
              <a:rPr lang="it-IT" sz="800" dirty="0" smtClean="0">
                <a:effectLst>
                  <a:outerShdw blurRad="38100" dist="38100" dir="2700000" algn="tl">
                    <a:srgbClr val="000000">
                      <a:alpha val="43137"/>
                    </a:srgbClr>
                  </a:outerShdw>
                </a:effectLst>
              </a:rPr>
              <a:t> anni 2005-2007</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a:t>
            </a: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Interperiodale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grpSp>
        <p:nvGrpSpPr>
          <p:cNvPr id="3" name="Gruppo 14"/>
          <p:cNvGrpSpPr/>
          <p:nvPr/>
        </p:nvGrpSpPr>
        <p:grpSpPr>
          <a:xfrm>
            <a:off x="373005" y="2443149"/>
            <a:ext cx="7959835" cy="3083501"/>
            <a:chOff x="-138176" y="2808279"/>
            <a:chExt cx="7959835" cy="3083501"/>
          </a:xfrm>
        </p:grpSpPr>
        <p:sp>
          <p:nvSpPr>
            <p:cNvPr id="26" name="Rettangolo 25"/>
            <p:cNvSpPr/>
            <p:nvPr/>
          </p:nvSpPr>
          <p:spPr>
            <a:xfrm>
              <a:off x="3111481" y="2844792"/>
              <a:ext cx="4710178" cy="3046988"/>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rPr>
                <a:t>Inoltre bisogna evidenziare una </a:t>
              </a:r>
              <a:r>
                <a:rPr lang="it-IT" sz="1200" b="1" dirty="0" smtClean="0">
                  <a:effectLst>
                    <a:outerShdw blurRad="38100" dist="38100" dir="2700000" algn="tl">
                      <a:srgbClr val="000000">
                        <a:alpha val="43137"/>
                      </a:srgbClr>
                    </a:outerShdw>
                  </a:effectLst>
                </a:rPr>
                <a:t>diminuzione dell’indebitamento</a:t>
              </a:r>
              <a:r>
                <a:rPr lang="it-IT" sz="1200" dirty="0" smtClean="0">
                  <a:effectLst>
                    <a:outerShdw blurRad="38100" dist="38100" dir="2700000" algn="tl">
                      <a:srgbClr val="000000">
                        <a:alpha val="43137"/>
                      </a:srgbClr>
                    </a:outerShdw>
                  </a:effectLst>
                </a:rPr>
                <a:t>, dovuta, sia </a:t>
              </a:r>
              <a:r>
                <a:rPr lang="it-IT" sz="1200" b="1" dirty="0" smtClean="0">
                  <a:effectLst>
                    <a:outerShdw blurRad="38100" dist="38100" dir="2700000" algn="tl">
                      <a:srgbClr val="000000">
                        <a:alpha val="43137"/>
                      </a:srgbClr>
                    </a:outerShdw>
                  </a:effectLst>
                </a:rPr>
                <a:t>all’aumento degli utili portati a nuovo</a:t>
              </a:r>
              <a:r>
                <a:rPr lang="it-IT" sz="1200" dirty="0" smtClean="0">
                  <a:effectLst>
                    <a:outerShdw blurRad="38100" dist="38100" dir="2700000" algn="tl">
                      <a:srgbClr val="000000">
                        <a:alpha val="43137"/>
                      </a:srgbClr>
                    </a:outerShdw>
                  </a:effectLst>
                </a:rPr>
                <a:t> per il confluire dei risultati dell’esercizio 2006, sia alla </a:t>
              </a:r>
              <a:r>
                <a:rPr lang="it-IT" sz="1200" b="1" dirty="0" smtClean="0">
                  <a:effectLst>
                    <a:outerShdw blurRad="38100" dist="38100" dir="2700000" algn="tl">
                      <a:srgbClr val="000000">
                        <a:alpha val="43137"/>
                      </a:srgbClr>
                    </a:outerShdw>
                  </a:effectLst>
                </a:rPr>
                <a:t>riduzione delle passività finanziarie</a:t>
              </a:r>
              <a:r>
                <a:rPr lang="it-IT" sz="1200" dirty="0" smtClean="0">
                  <a:effectLst>
                    <a:outerShdw blurRad="38100" dist="38100" dir="2700000" algn="tl">
                      <a:srgbClr val="000000">
                        <a:alpha val="43137"/>
                      </a:srgbClr>
                    </a:outerShdw>
                  </a:effectLst>
                </a:rPr>
                <a:t>, soprattutto in seguito all’uscita dall’area di consolidamento della società </a:t>
              </a:r>
              <a:r>
                <a:rPr lang="it-IT" sz="1200" b="1" dirty="0" smtClean="0">
                  <a:effectLst>
                    <a:outerShdw blurRad="38100" dist="38100" dir="2700000" algn="tl">
                      <a:srgbClr val="000000">
                        <a:alpha val="43137"/>
                      </a:srgbClr>
                    </a:outerShdw>
                  </a:effectLst>
                </a:rPr>
                <a:t>BIP </a:t>
              </a:r>
              <a:r>
                <a:rPr lang="it-IT" sz="1200" dirty="0" smtClean="0">
                  <a:effectLst>
                    <a:outerShdw blurRad="38100" dist="38100" dir="2700000" algn="tl">
                      <a:srgbClr val="000000">
                        <a:alpha val="43137"/>
                      </a:srgbClr>
                    </a:outerShdw>
                  </a:effectLst>
                </a:rPr>
                <a:t>(Business </a:t>
              </a:r>
              <a:r>
                <a:rPr lang="it-IT" sz="1200" dirty="0" err="1" smtClean="0">
                  <a:effectLst>
                    <a:outerShdw blurRad="38100" dist="38100" dir="2700000" algn="tl">
                      <a:srgbClr val="000000">
                        <a:alpha val="43137"/>
                      </a:srgbClr>
                    </a:outerShdw>
                  </a:effectLst>
                </a:rPr>
                <a:t>Integration</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Partners</a:t>
              </a:r>
              <a:r>
                <a:rPr lang="it-IT" sz="1200" dirty="0" smtClean="0">
                  <a:effectLst>
                    <a:outerShdw blurRad="38100" dist="38100" dir="2700000" algn="tl">
                      <a:srgbClr val="000000">
                        <a:alpha val="43137"/>
                      </a:srgbClr>
                    </a:outerShdw>
                  </a:effectLst>
                </a:rPr>
                <a:t> Spa) </a:t>
              </a:r>
              <a:r>
                <a:rPr lang="it-IT" sz="1200" b="1" dirty="0" smtClean="0">
                  <a:effectLst>
                    <a:outerShdw blurRad="38100" dist="38100" dir="2700000" algn="tl">
                      <a:srgbClr val="000000">
                        <a:alpha val="43137"/>
                      </a:srgbClr>
                    </a:outerShdw>
                  </a:effectLst>
                </a:rPr>
                <a:t>che aveva significativi debiti verso enti finanziari.</a:t>
              </a: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A tal proposito, bisogna dire che il Gruppo nel corso dell’esercizio 2007 ha rivisto il proprio portafogli di business: ha ceduto le partecipazioni detenute nelle aziende </a:t>
              </a:r>
              <a:r>
                <a:rPr lang="it-IT" sz="1200" b="1" dirty="0" smtClean="0">
                  <a:effectLst>
                    <a:outerShdw blurRad="38100" dist="38100" dir="2700000" algn="tl">
                      <a:srgbClr val="000000">
                        <a:alpha val="43137"/>
                      </a:srgbClr>
                    </a:outerShdw>
                  </a:effectLst>
                </a:rPr>
                <a:t>BIT MEDIA Spa</a:t>
              </a:r>
              <a:r>
                <a:rPr lang="it-IT" sz="1200" dirty="0" smtClean="0">
                  <a:effectLst>
                    <a:outerShdw blurRad="38100" dist="38100" dir="2700000" algn="tl">
                      <a:srgbClr val="000000">
                        <a:alpha val="43137"/>
                      </a:srgbClr>
                    </a:outerShdw>
                  </a:effectLst>
                </a:rPr>
                <a:t> e  </a:t>
              </a:r>
              <a:r>
                <a:rPr lang="it-IT" sz="1200" b="1" dirty="0" smtClean="0">
                  <a:effectLst>
                    <a:outerShdw blurRad="38100" dist="38100" dir="2700000" algn="tl">
                      <a:srgbClr val="000000">
                        <a:alpha val="43137"/>
                      </a:srgbClr>
                    </a:outerShdw>
                  </a:effectLst>
                </a:rPr>
                <a:t>BIP Spa, </a:t>
              </a:r>
              <a:r>
                <a:rPr lang="it-IT" sz="1200" dirty="0" smtClean="0">
                  <a:effectLst>
                    <a:outerShdw blurRad="38100" dist="38100" dir="2700000" algn="tl">
                      <a:srgbClr val="000000">
                        <a:alpha val="43137"/>
                      </a:srgbClr>
                    </a:outerShdw>
                  </a:effectLst>
                </a:rPr>
                <a:t>che hanno registrato un andamento negativo, e ha acquisito </a:t>
              </a:r>
              <a:r>
                <a:rPr lang="it-IT" sz="1200" b="1" dirty="0" err="1" smtClean="0">
                  <a:effectLst>
                    <a:outerShdw blurRad="38100" dist="38100" dir="2700000" algn="tl">
                      <a:srgbClr val="000000">
                        <a:alpha val="43137"/>
                      </a:srgbClr>
                    </a:outerShdw>
                  </a:effectLst>
                </a:rPr>
                <a:t>Xaltia</a:t>
              </a:r>
              <a:r>
                <a:rPr lang="it-IT" sz="1200" b="1" dirty="0" smtClean="0">
                  <a:effectLst>
                    <a:outerShdw blurRad="38100" dist="38100" dir="2700000" algn="tl">
                      <a:srgbClr val="000000">
                        <a:alpha val="43137"/>
                      </a:srgbClr>
                    </a:outerShdw>
                  </a:effectLst>
                </a:rPr>
                <a:t>, </a:t>
              </a:r>
              <a:r>
                <a:rPr lang="it-IT" sz="1200" b="1" dirty="0" err="1" smtClean="0">
                  <a:effectLst>
                    <a:outerShdw blurRad="38100" dist="38100" dir="2700000" algn="tl">
                      <a:srgbClr val="000000">
                        <a:alpha val="43137"/>
                      </a:srgbClr>
                    </a:outerShdw>
                  </a:effectLst>
                </a:rPr>
                <a:t>Atos</a:t>
              </a:r>
              <a:r>
                <a:rPr lang="it-IT" sz="1200" b="1" dirty="0" smtClean="0">
                  <a:effectLst>
                    <a:outerShdw blurRad="38100" dist="38100" dir="2700000" algn="tl">
                      <a:srgbClr val="000000">
                        <a:alpha val="43137"/>
                      </a:srgbClr>
                    </a:outerShdw>
                  </a:effectLst>
                </a:rPr>
                <a:t> </a:t>
              </a:r>
              <a:r>
                <a:rPr lang="it-IT" sz="1200" b="1" dirty="0" err="1" smtClean="0">
                  <a:effectLst>
                    <a:outerShdw blurRad="38100" dist="38100" dir="2700000" algn="tl">
                      <a:srgbClr val="000000">
                        <a:alpha val="43137"/>
                      </a:srgbClr>
                    </a:outerShdw>
                  </a:effectLst>
                </a:rPr>
                <a:t>Origin</a:t>
              </a:r>
              <a:r>
                <a:rPr lang="it-IT" sz="1200" b="1" dirty="0" smtClean="0">
                  <a:effectLst>
                    <a:outerShdw blurRad="38100" dist="38100" dir="2700000" algn="tl">
                      <a:srgbClr val="000000">
                        <a:alpha val="43137"/>
                      </a:srgbClr>
                    </a:outerShdw>
                  </a:effectLst>
                </a:rPr>
                <a:t> Italia e Pro </a:t>
              </a:r>
              <a:r>
                <a:rPr lang="it-IT" sz="1200" b="1" dirty="0" err="1" smtClean="0">
                  <a:effectLst>
                    <a:outerShdw blurRad="38100" dist="38100" dir="2700000" algn="tl">
                      <a:srgbClr val="000000">
                        <a:alpha val="43137"/>
                      </a:srgbClr>
                    </a:outerShdw>
                  </a:effectLst>
                </a:rPr>
                <a:t>Value</a:t>
              </a:r>
              <a:r>
                <a:rPr lang="it-IT" sz="1200" dirty="0" smtClean="0">
                  <a:effectLst>
                    <a:outerShdw blurRad="38100" dist="38100" dir="2700000" algn="tl">
                      <a:srgbClr val="000000">
                        <a:alpha val="43137"/>
                      </a:srgbClr>
                    </a:outerShdw>
                  </a:effectLst>
                </a:rPr>
                <a:t>, società in ottima salute, con l’obiettivo di rendere il loro sistema produttivo </a:t>
              </a:r>
              <a:r>
                <a:rPr lang="it-IT" sz="1200" b="1" dirty="0" smtClean="0">
                  <a:effectLst>
                    <a:outerShdw blurRad="38100" dist="38100" dir="2700000" algn="tl">
                      <a:srgbClr val="000000">
                        <a:alpha val="43137"/>
                      </a:srgbClr>
                    </a:outerShdw>
                  </a:effectLst>
                </a:rPr>
                <a:t>omogeneo</a:t>
              </a:r>
              <a:r>
                <a:rPr lang="it-IT" sz="1200" dirty="0" smtClean="0">
                  <a:effectLst>
                    <a:outerShdw blurRad="38100" dist="38100" dir="2700000" algn="tl">
                      <a:srgbClr val="000000">
                        <a:alpha val="43137"/>
                      </a:srgbClr>
                    </a:outerShdw>
                  </a:effectLst>
                </a:rPr>
                <a:t> a quello della capogruppo.</a:t>
              </a:r>
            </a:p>
            <a:p>
              <a:pPr algn="just"/>
              <a:endParaRPr lang="it-IT" sz="1200" dirty="0" smtClean="0">
                <a:effectLst>
                  <a:outerShdw blurRad="38100" dist="38100" dir="2700000" algn="tl">
                    <a:srgbClr val="000000">
                      <a:alpha val="43137"/>
                    </a:srgbClr>
                  </a:outerShdw>
                </a:effectLst>
              </a:endParaRPr>
            </a:p>
            <a:p>
              <a:pPr algn="just"/>
              <a:endParaRPr lang="it-IT" sz="1200" dirty="0">
                <a:effectLst>
                  <a:outerShdw blurRad="38100" dist="38100" dir="2700000" algn="tl">
                    <a:srgbClr val="000000">
                      <a:alpha val="43137"/>
                    </a:srgbClr>
                  </a:outerShdw>
                </a:effectLst>
              </a:endParaRPr>
            </a:p>
          </p:txBody>
        </p:sp>
        <p:graphicFrame>
          <p:nvGraphicFramePr>
            <p:cNvPr id="12" name="Grafico 11"/>
            <p:cNvGraphicFramePr/>
            <p:nvPr/>
          </p:nvGraphicFramePr>
          <p:xfrm>
            <a:off x="-138176" y="2808279"/>
            <a:ext cx="3140117" cy="2701962"/>
          </p:xfrm>
          <a:graphic>
            <a:graphicData uri="http://schemas.openxmlformats.org/drawingml/2006/chart">
              <c:chart xmlns:c="http://schemas.openxmlformats.org/drawingml/2006/chart" xmlns:r="http://schemas.openxmlformats.org/officeDocument/2006/relationships" r:id="rId4"/>
            </a:graphicData>
          </a:graphic>
        </p:graphicFrame>
      </p:grpSp>
      <p:sp>
        <p:nvSpPr>
          <p:cNvPr id="10" name="Rettangolo 9"/>
          <p:cNvSpPr/>
          <p:nvPr/>
        </p:nvSpPr>
        <p:spPr>
          <a:xfrm>
            <a:off x="409518" y="5108598"/>
            <a:ext cx="5367412" cy="215444"/>
          </a:xfrm>
          <a:prstGeom prst="rect">
            <a:avLst/>
          </a:prstGeom>
        </p:spPr>
        <p:txBody>
          <a:bodyPr wrap="square">
            <a:spAutoFit/>
          </a:bodyPr>
          <a:lstStyle/>
          <a:p>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Bilancio Consolidato Gruppo </a:t>
            </a:r>
            <a:r>
              <a:rPr lang="it-IT" sz="800" dirty="0" err="1" smtClean="0">
                <a:effectLst>
                  <a:outerShdw blurRad="38100" dist="38100" dir="2700000" algn="tl">
                    <a:srgbClr val="000000">
                      <a:alpha val="43137"/>
                    </a:srgbClr>
                  </a:outerShdw>
                </a:effectLst>
              </a:rPr>
              <a:t>Engineering</a:t>
            </a:r>
            <a:r>
              <a:rPr lang="it-IT" sz="800" dirty="0" smtClean="0">
                <a:effectLst>
                  <a:outerShdw blurRad="38100" dist="38100" dir="2700000" algn="tl">
                    <a:srgbClr val="000000">
                      <a:alpha val="43137"/>
                    </a:srgbClr>
                  </a:outerShdw>
                </a:effectLst>
              </a:rPr>
              <a:t> anni 2005-2007</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a:t>
            </a: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Interperiodale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sp>
        <p:nvSpPr>
          <p:cNvPr id="26" name="Rettangolo 25"/>
          <p:cNvSpPr/>
          <p:nvPr/>
        </p:nvSpPr>
        <p:spPr>
          <a:xfrm>
            <a:off x="3622662" y="2370123"/>
            <a:ext cx="4710178" cy="2308324"/>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rPr>
              <a:t>Tuttavia </a:t>
            </a:r>
            <a:r>
              <a:rPr lang="it-IT" sz="1200" b="1" dirty="0" smtClean="0">
                <a:effectLst>
                  <a:outerShdw blurRad="38100" dist="38100" dir="2700000" algn="tl">
                    <a:srgbClr val="000000">
                      <a:alpha val="43137"/>
                    </a:srgbClr>
                  </a:outerShdw>
                </a:effectLst>
              </a:rPr>
              <a:t>la diminuzione delle partecipazioni</a:t>
            </a:r>
            <a:r>
              <a:rPr lang="it-IT" sz="1200" dirty="0" smtClean="0">
                <a:effectLst>
                  <a:outerShdw blurRad="38100" dist="38100" dir="2700000" algn="tl">
                    <a:srgbClr val="000000">
                      <a:alpha val="43137"/>
                    </a:srgbClr>
                  </a:outerShdw>
                </a:effectLst>
              </a:rPr>
              <a:t> detenute in imprese controllate e soprattutto </a:t>
            </a:r>
            <a:r>
              <a:rPr lang="it-IT" sz="1200" b="1" dirty="0" smtClean="0">
                <a:effectLst>
                  <a:outerShdw blurRad="38100" dist="38100" dir="2700000" algn="tl">
                    <a:srgbClr val="000000">
                      <a:alpha val="43137"/>
                    </a:srgbClr>
                  </a:outerShdw>
                </a:effectLst>
              </a:rPr>
              <a:t>la loro svalutazione</a:t>
            </a:r>
            <a:r>
              <a:rPr lang="it-IT" sz="1200" dirty="0" smtClean="0">
                <a:effectLst>
                  <a:outerShdw blurRad="38100" dist="38100" dir="2700000" algn="tl">
                    <a:srgbClr val="000000">
                      <a:alpha val="43137"/>
                    </a:srgbClr>
                  </a:outerShdw>
                </a:effectLst>
              </a:rPr>
              <a:t>, di circa 1,5 MLN di €, registratasi nel 2007, ha determinato </a:t>
            </a:r>
            <a:r>
              <a:rPr lang="it-IT" sz="1200" b="1" dirty="0" smtClean="0">
                <a:effectLst>
                  <a:outerShdw blurRad="38100" dist="38100" dir="2700000" algn="tl">
                    <a:srgbClr val="000000">
                      <a:alpha val="43137"/>
                    </a:srgbClr>
                  </a:outerShdw>
                </a:effectLst>
              </a:rPr>
              <a:t>un significativo aumento del costo medio del capitale di terzi.</a:t>
            </a:r>
          </a:p>
          <a:p>
            <a:pPr algn="just"/>
            <a:endParaRPr lang="it-IT" sz="1200" dirty="0" smtClean="0">
              <a:effectLst>
                <a:outerShdw blurRad="38100" dist="38100" dir="2700000" algn="tl">
                  <a:srgbClr val="000000">
                    <a:alpha val="43137"/>
                  </a:srgbClr>
                </a:outerShdw>
              </a:effectLst>
            </a:endParaRP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Comunque, considerando le non ottimali condizioni di lavoro sul mercato nazionale, la crisi generale che restringe gli investimenti, le difficoltà in cui si trovano molte aziende, possiamo dire che quelli del Gruppo </a:t>
            </a:r>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sono dei </a:t>
            </a:r>
            <a:r>
              <a:rPr lang="it-IT" sz="1200" b="1" dirty="0" smtClean="0">
                <a:effectLst>
                  <a:outerShdw blurRad="38100" dist="38100" dir="2700000" algn="tl">
                    <a:srgbClr val="000000">
                      <a:alpha val="43137"/>
                    </a:srgbClr>
                  </a:outerShdw>
                </a:effectLst>
              </a:rPr>
              <a:t>risultati di spicco</a:t>
            </a:r>
            <a:r>
              <a:rPr lang="it-IT" sz="1200" dirty="0" smtClean="0">
                <a:effectLst>
                  <a:outerShdw blurRad="38100" dist="38100" dir="2700000" algn="tl">
                    <a:srgbClr val="000000">
                      <a:alpha val="43137"/>
                    </a:srgbClr>
                  </a:outerShdw>
                </a:effectLst>
              </a:rPr>
              <a:t>, che certamente dimostrano la lungimiranza del management nel potenziare le attività di formazione e sviluppo.</a:t>
            </a:r>
            <a:endParaRPr lang="it-IT" sz="1200" dirty="0">
              <a:effectLst>
                <a:outerShdw blurRad="38100" dist="38100" dir="2700000" algn="tl">
                  <a:srgbClr val="000000">
                    <a:alpha val="43137"/>
                  </a:srgbClr>
                </a:outerShdw>
              </a:effectLst>
            </a:endParaRPr>
          </a:p>
        </p:txBody>
      </p:sp>
      <p:graphicFrame>
        <p:nvGraphicFramePr>
          <p:cNvPr id="12" name="Grafico 11"/>
          <p:cNvGraphicFramePr/>
          <p:nvPr/>
        </p:nvGraphicFramePr>
        <p:xfrm>
          <a:off x="993726" y="1895454"/>
          <a:ext cx="2409859" cy="1825650"/>
        </p:xfrm>
        <a:graphic>
          <a:graphicData uri="http://schemas.openxmlformats.org/drawingml/2006/chart">
            <c:chart xmlns:c="http://schemas.openxmlformats.org/drawingml/2006/chart" xmlns:r="http://schemas.openxmlformats.org/officeDocument/2006/relationships" r:id="rId5"/>
          </a:graphicData>
        </a:graphic>
      </p:graphicFrame>
      <p:sp>
        <p:nvSpPr>
          <p:cNvPr id="13" name="Rettangolo 12"/>
          <p:cNvSpPr/>
          <p:nvPr/>
        </p:nvSpPr>
        <p:spPr>
          <a:xfrm>
            <a:off x="1030239" y="3575052"/>
            <a:ext cx="2409858" cy="1200329"/>
          </a:xfrm>
          <a:prstGeom prst="rect">
            <a:avLst/>
          </a:prstGeom>
        </p:spPr>
        <p:txBody>
          <a:bodyPr wrap="square">
            <a:spAutoFit/>
          </a:bodyPr>
          <a:lstStyle/>
          <a:p>
            <a:pPr algn="just"/>
            <a:r>
              <a:rPr lang="it-IT" sz="800" dirty="0" smtClean="0">
                <a:effectLst>
                  <a:outerShdw blurRad="38100" dist="38100" dir="2700000" algn="tl">
                    <a:srgbClr val="000000">
                      <a:alpha val="43137"/>
                    </a:srgbClr>
                  </a:outerShdw>
                </a:effectLst>
                <a:cs typeface="Times New Roman" pitchFamily="18" charset="0"/>
              </a:rPr>
              <a:t>Per il calcolo del grado di indebitamento ROD (2007) è stato considerato che l’azienda, per effetto della riforma sul TFR prevista dalla legge finanziaria del 2007,ha riportato il </a:t>
            </a:r>
            <a:r>
              <a:rPr lang="it-IT" sz="800" dirty="0" err="1" smtClean="0">
                <a:effectLst>
                  <a:outerShdw blurRad="38100" dist="38100" dir="2700000" algn="tl">
                    <a:srgbClr val="000000">
                      <a:alpha val="43137"/>
                    </a:srgbClr>
                  </a:outerShdw>
                </a:effectLst>
                <a:cs typeface="Times New Roman" pitchFamily="18" charset="0"/>
              </a:rPr>
              <a:t>Curtailment</a:t>
            </a:r>
            <a:r>
              <a:rPr lang="it-IT" sz="800" b="1" dirty="0" smtClean="0">
                <a:effectLst>
                  <a:outerShdw blurRad="38100" dist="38100" dir="2700000" algn="tl">
                    <a:srgbClr val="000000">
                      <a:alpha val="43137"/>
                    </a:srgbClr>
                  </a:outerShdw>
                </a:effectLst>
                <a:cs typeface="Times New Roman" pitchFamily="18" charset="0"/>
              </a:rPr>
              <a:t> </a:t>
            </a:r>
            <a:r>
              <a:rPr lang="it-IT" sz="800" dirty="0" smtClean="0">
                <a:effectLst>
                  <a:outerShdw blurRad="38100" dist="38100" dir="2700000" algn="tl">
                    <a:srgbClr val="000000">
                      <a:alpha val="43137"/>
                    </a:srgbClr>
                  </a:outerShdw>
                </a:effectLst>
                <a:cs typeface="Times New Roman" pitchFamily="18" charset="0"/>
              </a:rPr>
              <a:t>in Conto Economico, nella voce Oneri e Proventi non ricorrenti.</a:t>
            </a:r>
          </a:p>
          <a:p>
            <a:pPr algn="just"/>
            <a:r>
              <a:rPr lang="it-IT" sz="800" dirty="0" smtClean="0">
                <a:effectLst>
                  <a:outerShdw blurRad="38100" dist="38100" dir="2700000" algn="tl">
                    <a:srgbClr val="000000">
                      <a:alpha val="43137"/>
                    </a:srgbClr>
                  </a:outerShdw>
                </a:effectLst>
                <a:cs typeface="Times New Roman" pitchFamily="18" charset="0"/>
              </a:rPr>
              <a:t>La voce “</a:t>
            </a:r>
            <a:r>
              <a:rPr lang="it-IT" sz="800" dirty="0" err="1" smtClean="0">
                <a:effectLst>
                  <a:outerShdw blurRad="38100" dist="38100" dir="2700000" algn="tl">
                    <a:srgbClr val="000000">
                      <a:alpha val="43137"/>
                    </a:srgbClr>
                  </a:outerShdw>
                </a:effectLst>
                <a:cs typeface="Times New Roman" pitchFamily="18" charset="0"/>
              </a:rPr>
              <a:t>Curtailment</a:t>
            </a:r>
            <a:r>
              <a:rPr lang="it-IT" sz="800" dirty="0" smtClean="0">
                <a:effectLst>
                  <a:outerShdw blurRad="38100" dist="38100" dir="2700000" algn="tl">
                    <a:srgbClr val="000000">
                      <a:alpha val="43137"/>
                    </a:srgbClr>
                  </a:outerShdw>
                </a:effectLst>
                <a:cs typeface="Times New Roman" pitchFamily="18" charset="0"/>
              </a:rPr>
              <a:t>” indica una riduzione delle passività relative al TFR che viene accantonato in fondi pensione su richiesta dei dipendenti.</a:t>
            </a:r>
            <a:endParaRPr lang="it-IT" sz="800" dirty="0">
              <a:effectLst>
                <a:outerShdw blurRad="38100" dist="38100" dir="2700000" algn="tl">
                  <a:srgbClr val="000000">
                    <a:alpha val="43137"/>
                  </a:srgbClr>
                </a:outerShdw>
              </a:effectLst>
            </a:endParaRPr>
          </a:p>
        </p:txBody>
      </p:sp>
      <p:sp>
        <p:nvSpPr>
          <p:cNvPr id="10" name="Rettangolo 9"/>
          <p:cNvSpPr/>
          <p:nvPr/>
        </p:nvSpPr>
        <p:spPr>
          <a:xfrm>
            <a:off x="701622" y="4779981"/>
            <a:ext cx="5367412" cy="215444"/>
          </a:xfrm>
          <a:prstGeom prst="rect">
            <a:avLst/>
          </a:prstGeom>
        </p:spPr>
        <p:txBody>
          <a:bodyPr wrap="square">
            <a:spAutoFit/>
          </a:bodyPr>
          <a:lstStyle/>
          <a:p>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Bilancio Consolidato Gruppo </a:t>
            </a:r>
            <a:r>
              <a:rPr lang="it-IT" sz="800" dirty="0" err="1" smtClean="0">
                <a:effectLst>
                  <a:outerShdw blurRad="38100" dist="38100" dir="2700000" algn="tl">
                    <a:srgbClr val="000000">
                      <a:alpha val="43137"/>
                    </a:srgbClr>
                  </a:outerShdw>
                </a:effectLst>
              </a:rPr>
              <a:t>Engineering</a:t>
            </a:r>
            <a:r>
              <a:rPr lang="it-IT" sz="800" dirty="0" smtClean="0">
                <a:effectLst>
                  <a:outerShdw blurRad="38100" dist="38100" dir="2700000" algn="tl">
                    <a:srgbClr val="000000">
                      <a:alpha val="43137"/>
                    </a:srgbClr>
                  </a:outerShdw>
                </a:effectLst>
              </a:rPr>
              <a:t> anni 2005-2007</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Interaziendale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graphicFrame>
        <p:nvGraphicFramePr>
          <p:cNvPr id="17" name="Grafico 16"/>
          <p:cNvGraphicFramePr/>
          <p:nvPr/>
        </p:nvGraphicFramePr>
        <p:xfrm>
          <a:off x="4535487" y="1639863"/>
          <a:ext cx="3641754" cy="23956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Grafico 14"/>
          <p:cNvGraphicFramePr/>
          <p:nvPr/>
        </p:nvGraphicFramePr>
        <p:xfrm>
          <a:off x="628596" y="1639863"/>
          <a:ext cx="3641754" cy="2395604"/>
        </p:xfrm>
        <a:graphic>
          <a:graphicData uri="http://schemas.openxmlformats.org/drawingml/2006/chart">
            <c:chart xmlns:c="http://schemas.openxmlformats.org/drawingml/2006/chart" xmlns:r="http://schemas.openxmlformats.org/officeDocument/2006/relationships" r:id="rId5"/>
          </a:graphicData>
        </a:graphic>
      </p:graphicFrame>
      <p:sp>
        <p:nvSpPr>
          <p:cNvPr id="74755" name="Rectangle 3"/>
          <p:cNvSpPr>
            <a:spLocks noChangeArrowheads="1"/>
          </p:cNvSpPr>
          <p:nvPr/>
        </p:nvSpPr>
        <p:spPr bwMode="auto">
          <a:xfrm>
            <a:off x="2016091" y="4414851"/>
            <a:ext cx="536741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500063" algn="l"/>
              </a:tabLst>
            </a:pP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La crescita del mercato IT nel mondo coinvolge solo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marginalmente</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l’Italia:</a:t>
            </a:r>
          </a:p>
          <a:p>
            <a:pPr marL="0" marR="0" lvl="0" indent="0" defTabSz="914400" rtl="0" eaLnBrk="1" fontAlgn="base" latinLnBrk="0" hangingPunct="1">
              <a:lnSpc>
                <a:spcPct val="100000"/>
              </a:lnSpc>
              <a:spcBef>
                <a:spcPct val="0"/>
              </a:spcBef>
              <a:spcAft>
                <a:spcPct val="0"/>
              </a:spcAft>
              <a:buClrTx/>
              <a:buSzTx/>
              <a:buFontTx/>
              <a:buNone/>
              <a:tabLst>
                <a:tab pos="500063" algn="l"/>
              </a:tabLst>
            </a:pPr>
            <a:endPar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500063" algn="l"/>
              </a:tabLst>
            </a:pP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Le condizioni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economiche</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e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strutturali</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del</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paese</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non consentono uno sviluppo di questo settore;</a:t>
            </a:r>
          </a:p>
          <a:p>
            <a:pPr marL="0" marR="0" lvl="0" indent="0" algn="just" defTabSz="914400" rtl="0" eaLnBrk="0" fontAlgn="base" latinLnBrk="0" hangingPunct="0">
              <a:lnSpc>
                <a:spcPct val="100000"/>
              </a:lnSpc>
              <a:spcBef>
                <a:spcPct val="0"/>
              </a:spcBef>
              <a:spcAft>
                <a:spcPct val="0"/>
              </a:spcAft>
              <a:buClrTx/>
              <a:buSzTx/>
              <a:tabLst>
                <a:tab pos="500063" algn="l"/>
              </a:tabLst>
            </a:pPr>
            <a:endPar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500063" algn="l"/>
              </a:tabLst>
            </a:pP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Si sviluppa maggiormente la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media</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impresa</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che riesce ad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esportare</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i propri prodotti</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in maniera peraltro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maggiore</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rispetto alle grandi imprese, sia per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fatturato</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che per </a:t>
            </a:r>
            <a:r>
              <a:rPr kumimoji="0" lang="it-IT" sz="1200" b="1"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marginalità</a:t>
            </a:r>
            <a:r>
              <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ea typeface="Times New Roman" pitchFamily="18" charset="0"/>
                <a:cs typeface="Arial" pitchFamily="34" charset="0"/>
              </a:rPr>
              <a:t>. </a:t>
            </a:r>
            <a:endParaRPr kumimoji="0" lang="it-IT" sz="12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itchFamily="34" charset="0"/>
            </a:endParaRPr>
          </a:p>
        </p:txBody>
      </p:sp>
      <p:pic>
        <p:nvPicPr>
          <p:cNvPr id="14"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431883" y="4597416"/>
            <a:ext cx="571500" cy="762000"/>
          </a:xfrm>
          <a:prstGeom prst="rect">
            <a:avLst/>
          </a:prstGeom>
          <a:noFill/>
          <a:ln w="9525">
            <a:noFill/>
            <a:miter lim="800000"/>
            <a:headEnd/>
            <a:tailEnd/>
          </a:ln>
          <a:effectLst/>
        </p:spPr>
      </p:pic>
      <p:pic>
        <p:nvPicPr>
          <p:cNvPr id="16"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431883" y="5186397"/>
            <a:ext cx="571500" cy="762000"/>
          </a:xfrm>
          <a:prstGeom prst="rect">
            <a:avLst/>
          </a:prstGeom>
          <a:noFill/>
          <a:ln w="9525">
            <a:noFill/>
            <a:miter lim="800000"/>
            <a:headEnd/>
            <a:tailEnd/>
          </a:ln>
          <a:effectLst/>
        </p:spPr>
      </p:pic>
      <p:cxnSp>
        <p:nvCxnSpPr>
          <p:cNvPr id="18" name="Connettore 1 17"/>
          <p:cNvCxnSpPr/>
          <p:nvPr/>
        </p:nvCxnSpPr>
        <p:spPr>
          <a:xfrm rot="10800000" flipV="1">
            <a:off x="299980" y="3976695"/>
            <a:ext cx="8434505" cy="1"/>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ttore 1 19"/>
          <p:cNvCxnSpPr/>
          <p:nvPr/>
        </p:nvCxnSpPr>
        <p:spPr>
          <a:xfrm rot="5400000" flipH="1" flipV="1">
            <a:off x="2947967" y="2972589"/>
            <a:ext cx="2811499"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299978" y="4029248"/>
            <a:ext cx="4052943" cy="215444"/>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err="1" smtClean="0">
                <a:effectLst>
                  <a:outerShdw blurRad="38100" dist="38100" dir="2700000" algn="tl">
                    <a:srgbClr val="000000">
                      <a:alpha val="43137"/>
                    </a:srgbClr>
                  </a:outerShdw>
                </a:effectLst>
                <a:ea typeface="Tahoma" pitchFamily="34" charset="0"/>
                <a:cs typeface="Tahoma" pitchFamily="34" charset="0"/>
              </a:rPr>
              <a:t>Assinform</a:t>
            </a:r>
            <a:r>
              <a:rPr lang="it-IT" sz="800" dirty="0" smtClean="0">
                <a:effectLst>
                  <a:outerShdw blurRad="38100" dist="38100" dir="2700000" algn="tl">
                    <a:srgbClr val="000000">
                      <a:alpha val="43137"/>
                    </a:srgbClr>
                  </a:outerShdw>
                </a:effectLst>
                <a:ea typeface="Tahoma" pitchFamily="34" charset="0"/>
                <a:cs typeface="Tahoma" pitchFamily="34" charset="0"/>
              </a:rPr>
              <a:t> /</a:t>
            </a:r>
            <a:r>
              <a:rPr lang="it-IT" sz="800" dirty="0" err="1" smtClean="0">
                <a:effectLst>
                  <a:outerShdw blurRad="38100" dist="38100" dir="2700000" algn="tl">
                    <a:srgbClr val="000000">
                      <a:alpha val="43137"/>
                    </a:srgbClr>
                  </a:outerShdw>
                </a:effectLst>
                <a:ea typeface="Tahoma" pitchFamily="34" charset="0"/>
                <a:cs typeface="Tahoma" pitchFamily="34" charset="0"/>
              </a:rPr>
              <a:t>Netconsulting</a:t>
            </a:r>
            <a:r>
              <a:rPr lang="it-IT" sz="800" dirty="0" smtClean="0">
                <a:effectLst>
                  <a:outerShdw blurRad="38100" dist="38100" dir="2700000" algn="tl">
                    <a:srgbClr val="000000">
                      <a:alpha val="43137"/>
                    </a:srgbClr>
                  </a:outerShdw>
                </a:effectLst>
                <a:ea typeface="Tahoma" pitchFamily="34" charset="0"/>
                <a:cs typeface="Tahoma" pitchFamily="34" charset="0"/>
              </a:rPr>
              <a:t> “</a:t>
            </a:r>
            <a:r>
              <a:rPr lang="it-IT" sz="800" dirty="0" smtClean="0">
                <a:effectLst>
                  <a:outerShdw blurRad="38100" dist="38100" dir="2700000" algn="tl">
                    <a:srgbClr val="000000">
                      <a:alpha val="43137"/>
                    </a:srgbClr>
                  </a:outerShdw>
                </a:effectLst>
                <a:ea typeface="Times New Roman" pitchFamily="18" charset="0"/>
                <a:cs typeface="Arial" pitchFamily="34" charset="0"/>
              </a:rPr>
              <a:t>Il mercato dell’ </a:t>
            </a:r>
            <a:r>
              <a:rPr lang="it-IT" sz="800" dirty="0" err="1" smtClean="0">
                <a:effectLst>
                  <a:outerShdw blurRad="38100" dist="38100" dir="2700000" algn="tl">
                    <a:srgbClr val="000000">
                      <a:alpha val="43137"/>
                    </a:srgbClr>
                  </a:outerShdw>
                </a:effectLst>
                <a:ea typeface="Times New Roman" pitchFamily="18" charset="0"/>
                <a:cs typeface="Arial" pitchFamily="34" charset="0"/>
              </a:rPr>
              <a:t>it</a:t>
            </a:r>
            <a:r>
              <a:rPr lang="it-IT" sz="800" dirty="0" smtClean="0">
                <a:effectLst>
                  <a:outerShdw blurRad="38100" dist="38100" dir="2700000" algn="tl">
                    <a:srgbClr val="000000">
                      <a:alpha val="43137"/>
                    </a:srgbClr>
                  </a:outerShdw>
                </a:effectLst>
                <a:ea typeface="Times New Roman" pitchFamily="18" charset="0"/>
                <a:cs typeface="Arial" pitchFamily="34" charset="0"/>
              </a:rPr>
              <a:t> nel 2007”</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sp>
        <p:nvSpPr>
          <p:cNvPr id="32" name="Rettangolo 31"/>
          <p:cNvSpPr/>
          <p:nvPr/>
        </p:nvSpPr>
        <p:spPr>
          <a:xfrm>
            <a:off x="4352922" y="4033372"/>
            <a:ext cx="4381560" cy="215444"/>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err="1" smtClean="0">
                <a:effectLst>
                  <a:outerShdw blurRad="38100" dist="38100" dir="2700000" algn="tl">
                    <a:srgbClr val="000000">
                      <a:alpha val="43137"/>
                    </a:srgbClr>
                  </a:outerShdw>
                </a:effectLst>
                <a:ea typeface="Tahoma" pitchFamily="34" charset="0"/>
                <a:cs typeface="Tahoma" pitchFamily="34" charset="0"/>
              </a:rPr>
              <a:t>Assinform</a:t>
            </a:r>
            <a:r>
              <a:rPr lang="it-IT" sz="800" dirty="0" smtClean="0">
                <a:effectLst>
                  <a:outerShdw blurRad="38100" dist="38100" dir="2700000" algn="tl">
                    <a:srgbClr val="000000">
                      <a:alpha val="43137"/>
                    </a:srgbClr>
                  </a:outerShdw>
                </a:effectLst>
                <a:ea typeface="Tahoma" pitchFamily="34" charset="0"/>
                <a:cs typeface="Tahoma" pitchFamily="34" charset="0"/>
              </a:rPr>
              <a:t> /</a:t>
            </a:r>
            <a:r>
              <a:rPr lang="it-IT" sz="800" dirty="0" err="1" smtClean="0">
                <a:effectLst>
                  <a:outerShdw blurRad="38100" dist="38100" dir="2700000" algn="tl">
                    <a:srgbClr val="000000">
                      <a:alpha val="43137"/>
                    </a:srgbClr>
                  </a:outerShdw>
                </a:effectLst>
                <a:ea typeface="Tahoma" pitchFamily="34" charset="0"/>
                <a:cs typeface="Tahoma" pitchFamily="34" charset="0"/>
              </a:rPr>
              <a:t>Netconsulting</a:t>
            </a:r>
            <a:r>
              <a:rPr lang="it-IT" sz="800" dirty="0" smtClean="0">
                <a:effectLst>
                  <a:outerShdw blurRad="38100" dist="38100" dir="2700000" algn="tl">
                    <a:srgbClr val="000000">
                      <a:alpha val="43137"/>
                    </a:srgbClr>
                  </a:outerShdw>
                </a:effectLst>
                <a:ea typeface="Tahoma" pitchFamily="34" charset="0"/>
                <a:cs typeface="Tahoma" pitchFamily="34" charset="0"/>
              </a:rPr>
              <a:t> “</a:t>
            </a:r>
            <a:r>
              <a:rPr lang="it-IT" sz="800" dirty="0" smtClean="0">
                <a:effectLst>
                  <a:outerShdw blurRad="38100" dist="38100" dir="2700000" algn="tl">
                    <a:srgbClr val="000000">
                      <a:alpha val="43137"/>
                    </a:srgbClr>
                  </a:outerShdw>
                </a:effectLst>
                <a:ea typeface="Times New Roman" pitchFamily="18" charset="0"/>
                <a:cs typeface="Arial" pitchFamily="34" charset="0"/>
              </a:rPr>
              <a:t>Il mercato dell’ </a:t>
            </a:r>
            <a:r>
              <a:rPr lang="it-IT" sz="800" dirty="0" err="1" smtClean="0">
                <a:effectLst>
                  <a:outerShdw blurRad="38100" dist="38100" dir="2700000" algn="tl">
                    <a:srgbClr val="000000">
                      <a:alpha val="43137"/>
                    </a:srgbClr>
                  </a:outerShdw>
                </a:effectLst>
                <a:ea typeface="Times New Roman" pitchFamily="18" charset="0"/>
                <a:cs typeface="Arial" pitchFamily="34" charset="0"/>
              </a:rPr>
              <a:t>it</a:t>
            </a:r>
            <a:r>
              <a:rPr lang="it-IT" sz="800" dirty="0" smtClean="0">
                <a:effectLst>
                  <a:outerShdw blurRad="38100" dist="38100" dir="2700000" algn="tl">
                    <a:srgbClr val="000000">
                      <a:alpha val="43137"/>
                    </a:srgbClr>
                  </a:outerShdw>
                </a:effectLst>
                <a:ea typeface="Times New Roman" pitchFamily="18" charset="0"/>
                <a:cs typeface="Arial" pitchFamily="34" charset="0"/>
              </a:rPr>
              <a:t> nel 2007”</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pic>
        <p:nvPicPr>
          <p:cNvPr id="20" name="Picture 2"/>
          <p:cNvPicPr>
            <a:picLocks noChangeAspect="1" noChangeArrowheads="1"/>
          </p:cNvPicPr>
          <p:nvPr/>
        </p:nvPicPr>
        <p:blipFill>
          <a:blip r:embed="rId3"/>
          <a:srcRect/>
          <a:stretch>
            <a:fillRect/>
          </a:stretch>
        </p:blipFill>
        <p:spPr bwMode="auto">
          <a:xfrm>
            <a:off x="3805227" y="2944077"/>
            <a:ext cx="1822507" cy="598698"/>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a:t>
            </a: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Interaziendale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aphicFrame>
        <p:nvGraphicFramePr>
          <p:cNvPr id="9" name="Tabella 8"/>
          <p:cNvGraphicFramePr>
            <a:graphicFrameLocks noGrp="1"/>
          </p:cNvGraphicFramePr>
          <p:nvPr/>
        </p:nvGraphicFramePr>
        <p:xfrm>
          <a:off x="1979577" y="3564798"/>
          <a:ext cx="1355862" cy="866058"/>
        </p:xfrm>
        <a:graphic>
          <a:graphicData uri="http://schemas.openxmlformats.org/drawingml/2006/table">
            <a:tbl>
              <a:tblPr firstRow="1" firstCol="1" bandRow="1">
                <a:tableStyleId>{5C22544A-7EE6-4342-B048-85BDC9FD1C3A}</a:tableStyleId>
              </a:tblPr>
              <a:tblGrid>
                <a:gridCol w="677931"/>
                <a:gridCol w="677931"/>
              </a:tblGrid>
              <a:tr h="288686">
                <a:tc>
                  <a:txBody>
                    <a:bodyPr/>
                    <a:lstStyle/>
                    <a:p>
                      <a:pPr algn="ctr"/>
                      <a:r>
                        <a:rPr lang="it-IT" sz="1400" cap="small" baseline="0" dirty="0" smtClean="0">
                          <a:effectLst>
                            <a:outerShdw blurRad="38100" dist="38100" dir="2700000" algn="tl">
                              <a:srgbClr val="000000">
                                <a:alpha val="43137"/>
                              </a:srgbClr>
                            </a:outerShdw>
                          </a:effectLst>
                        </a:rPr>
                        <a:t>Indici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cap="small" baseline="0" dirty="0" smtClean="0">
                          <a:effectLst>
                            <a:outerShdw blurRad="38100" dist="38100" dir="2700000" algn="tl">
                              <a:srgbClr val="000000">
                                <a:alpha val="43137"/>
                              </a:srgbClr>
                            </a:outerShdw>
                          </a:effectLst>
                        </a:rPr>
                        <a:t>2007</a:t>
                      </a:r>
                      <a:endParaRPr lang="it-IT" sz="1400" cap="small" baseline="0" dirty="0">
                        <a:effectLst>
                          <a:outerShdw blurRad="38100" dist="38100" dir="2700000" algn="tl">
                            <a:srgbClr val="000000">
                              <a:alpha val="43137"/>
                            </a:srgbClr>
                          </a:outerShdw>
                        </a:effectLst>
                      </a:endParaRPr>
                    </a:p>
                  </a:txBody>
                  <a:tcPr marL="71183" marR="71183" marT="35591" marB="35591"/>
                </a:tc>
              </a:tr>
              <a:tr h="288686">
                <a:tc>
                  <a:txBody>
                    <a:bodyPr/>
                    <a:lstStyle/>
                    <a:p>
                      <a:pPr algn="ctr"/>
                      <a:r>
                        <a:rPr lang="it-IT" sz="1400" cap="small" baseline="0" dirty="0" smtClean="0">
                          <a:effectLst>
                            <a:outerShdw blurRad="38100" dist="38100" dir="2700000" algn="tl">
                              <a:srgbClr val="000000">
                                <a:alpha val="43137"/>
                              </a:srgbClr>
                            </a:outerShdw>
                          </a:effectLst>
                        </a:rPr>
                        <a:t>ROE</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11.30%</a:t>
                      </a:r>
                      <a:endPar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endParaRPr>
                    </a:p>
                  </a:txBody>
                  <a:tcPr marL="71183" marR="71183" marT="35591" marB="35591" anchor="ct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ROI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11,30% </a:t>
                      </a:r>
                      <a:endPar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endParaRPr>
                    </a:p>
                  </a:txBody>
                  <a:tcPr marL="71183" marR="71183" marT="35591" marB="35591" anchor="ctr" horzOverflow="overflow"/>
                </a:tc>
              </a:tr>
            </a:tbl>
          </a:graphicData>
        </a:graphic>
      </p:graphicFrame>
      <p:pic>
        <p:nvPicPr>
          <p:cNvPr id="10" name="Immagine 9" descr="EIIBack1.png"/>
          <p:cNvPicPr>
            <a:picLocks noChangeAspect="1"/>
          </p:cNvPicPr>
          <p:nvPr/>
        </p:nvPicPr>
        <p:blipFill>
          <a:blip r:embed="rId4" cstate="print"/>
          <a:srcRect r="14861"/>
          <a:stretch>
            <a:fillRect/>
          </a:stretch>
        </p:blipFill>
        <p:spPr>
          <a:xfrm>
            <a:off x="1687473" y="2907564"/>
            <a:ext cx="1923327" cy="584208"/>
          </a:xfrm>
          <a:prstGeom prst="rect">
            <a:avLst/>
          </a:prstGeom>
        </p:spPr>
      </p:pic>
      <p:pic>
        <p:nvPicPr>
          <p:cNvPr id="12" name="Picture 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996007" y="2798025"/>
            <a:ext cx="1242787" cy="869951"/>
          </a:xfrm>
          <a:prstGeom prst="rect">
            <a:avLst/>
          </a:prstGeom>
          <a:noFill/>
          <a:ln w="9525">
            <a:noFill/>
            <a:miter lim="800000"/>
            <a:headEnd/>
            <a:tailEnd/>
          </a:ln>
          <a:effectLst/>
        </p:spPr>
      </p:pic>
      <p:graphicFrame>
        <p:nvGraphicFramePr>
          <p:cNvPr id="15" name="Tabella 14"/>
          <p:cNvGraphicFramePr>
            <a:graphicFrameLocks noGrp="1"/>
          </p:cNvGraphicFramePr>
          <p:nvPr/>
        </p:nvGraphicFramePr>
        <p:xfrm>
          <a:off x="5959494" y="3538539"/>
          <a:ext cx="1355862" cy="866058"/>
        </p:xfrm>
        <a:graphic>
          <a:graphicData uri="http://schemas.openxmlformats.org/drawingml/2006/table">
            <a:tbl>
              <a:tblPr firstRow="1" firstCol="1" bandRow="1">
                <a:tableStyleId>{5C22544A-7EE6-4342-B048-85BDC9FD1C3A}</a:tableStyleId>
              </a:tblPr>
              <a:tblGrid>
                <a:gridCol w="677931"/>
                <a:gridCol w="677931"/>
              </a:tblGrid>
              <a:tr h="288686">
                <a:tc>
                  <a:txBody>
                    <a:bodyPr/>
                    <a:lstStyle/>
                    <a:p>
                      <a:pPr algn="ctr"/>
                      <a:r>
                        <a:rPr lang="it-IT" sz="1400" cap="small" baseline="0" dirty="0" smtClean="0">
                          <a:effectLst>
                            <a:outerShdw blurRad="38100" dist="38100" dir="2700000" algn="tl">
                              <a:srgbClr val="000000">
                                <a:alpha val="43137"/>
                              </a:srgbClr>
                            </a:outerShdw>
                          </a:effectLst>
                        </a:rPr>
                        <a:t>Indici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cap="small" baseline="0" dirty="0" smtClean="0">
                          <a:effectLst>
                            <a:outerShdw blurRad="38100" dist="38100" dir="2700000" algn="tl">
                              <a:srgbClr val="000000">
                                <a:alpha val="43137"/>
                              </a:srgbClr>
                            </a:outerShdw>
                          </a:effectLst>
                        </a:rPr>
                        <a:t>2007</a:t>
                      </a:r>
                      <a:endParaRPr lang="it-IT" sz="1400" cap="small" baseline="0" dirty="0">
                        <a:effectLst>
                          <a:outerShdw blurRad="38100" dist="38100" dir="2700000" algn="tl">
                            <a:srgbClr val="000000">
                              <a:alpha val="43137"/>
                            </a:srgbClr>
                          </a:outerShdw>
                        </a:effectLst>
                      </a:endParaRPr>
                    </a:p>
                  </a:txBody>
                  <a:tcPr marL="71183" marR="71183" marT="35591" marB="35591"/>
                </a:tc>
              </a:tr>
              <a:tr h="288686">
                <a:tc>
                  <a:txBody>
                    <a:bodyPr/>
                    <a:lstStyle/>
                    <a:p>
                      <a:pPr algn="ctr"/>
                      <a:r>
                        <a:rPr lang="it-IT" sz="1400" cap="small" baseline="0" dirty="0" smtClean="0">
                          <a:effectLst>
                            <a:outerShdw blurRad="38100" dist="38100" dir="2700000" algn="tl">
                              <a:srgbClr val="000000">
                                <a:alpha val="43137"/>
                              </a:srgbClr>
                            </a:outerShdw>
                          </a:effectLst>
                        </a:rPr>
                        <a:t>ROE</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14,70%</a:t>
                      </a:r>
                      <a:endPar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endParaRPr>
                    </a:p>
                  </a:txBody>
                  <a:tcPr marL="71183" marR="71183" marT="35591" marB="35591" anchor="ct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ROI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16,20%</a:t>
                      </a:r>
                      <a:endPar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endParaRPr>
                    </a:p>
                  </a:txBody>
                  <a:tcPr marL="71183" marR="71183" marT="35591" marB="35591" anchor="ctr" horzOverflow="overflow"/>
                </a:tc>
              </a:tr>
            </a:tbl>
          </a:graphicData>
        </a:graphic>
      </p:graphicFrame>
      <p:graphicFrame>
        <p:nvGraphicFramePr>
          <p:cNvPr id="19" name="Tabella 18"/>
          <p:cNvGraphicFramePr>
            <a:graphicFrameLocks noGrp="1"/>
          </p:cNvGraphicFramePr>
          <p:nvPr/>
        </p:nvGraphicFramePr>
        <p:xfrm>
          <a:off x="4060818" y="3553029"/>
          <a:ext cx="1355862" cy="866058"/>
        </p:xfrm>
        <a:graphic>
          <a:graphicData uri="http://schemas.openxmlformats.org/drawingml/2006/table">
            <a:tbl>
              <a:tblPr firstRow="1" firstCol="1" bandRow="1">
                <a:tableStyleId>{5C22544A-7EE6-4342-B048-85BDC9FD1C3A}</a:tableStyleId>
              </a:tblPr>
              <a:tblGrid>
                <a:gridCol w="677931"/>
                <a:gridCol w="677931"/>
              </a:tblGrid>
              <a:tr h="288686">
                <a:tc>
                  <a:txBody>
                    <a:bodyPr/>
                    <a:lstStyle/>
                    <a:p>
                      <a:pPr algn="ctr"/>
                      <a:r>
                        <a:rPr lang="it-IT" sz="1400" cap="small" baseline="0" dirty="0" smtClean="0">
                          <a:effectLst>
                            <a:outerShdw blurRad="38100" dist="38100" dir="2700000" algn="tl">
                              <a:srgbClr val="000000">
                                <a:alpha val="43137"/>
                              </a:srgbClr>
                            </a:outerShdw>
                          </a:effectLst>
                        </a:rPr>
                        <a:t>Indici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algn="ctr"/>
                      <a:r>
                        <a:rPr lang="it-IT" sz="1400" cap="small" baseline="0" dirty="0" smtClean="0">
                          <a:effectLst>
                            <a:outerShdw blurRad="38100" dist="38100" dir="2700000" algn="tl">
                              <a:srgbClr val="000000">
                                <a:alpha val="43137"/>
                              </a:srgbClr>
                            </a:outerShdw>
                          </a:effectLst>
                        </a:rPr>
                        <a:t>2007</a:t>
                      </a:r>
                      <a:endParaRPr lang="it-IT" sz="1400" cap="small" baseline="0" dirty="0">
                        <a:effectLst>
                          <a:outerShdw blurRad="38100" dist="38100" dir="2700000" algn="tl">
                            <a:srgbClr val="000000">
                              <a:alpha val="43137"/>
                            </a:srgbClr>
                          </a:outerShdw>
                        </a:effectLst>
                      </a:endParaRPr>
                    </a:p>
                  </a:txBody>
                  <a:tcPr marL="71183" marR="71183" marT="35591" marB="35591"/>
                </a:tc>
              </a:tr>
              <a:tr h="288686">
                <a:tc>
                  <a:txBody>
                    <a:bodyPr/>
                    <a:lstStyle/>
                    <a:p>
                      <a:pPr algn="ctr"/>
                      <a:r>
                        <a:rPr lang="it-IT" sz="1400" cap="small" baseline="0" dirty="0" smtClean="0">
                          <a:effectLst>
                            <a:outerShdw blurRad="38100" dist="38100" dir="2700000" algn="tl">
                              <a:srgbClr val="000000">
                                <a:alpha val="43137"/>
                              </a:srgbClr>
                            </a:outerShdw>
                          </a:effectLst>
                        </a:rPr>
                        <a:t>ROE</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12,60%</a:t>
                      </a:r>
                      <a:endPar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endParaRPr>
                    </a:p>
                  </a:txBody>
                  <a:tcPr marL="71183" marR="71183" marT="35591" marB="35591" anchor="ctr" horzOverflow="overflow"/>
                </a:tc>
              </a:tr>
              <a:tr h="288686">
                <a:tc>
                  <a:txBody>
                    <a:bodyPr/>
                    <a:lstStyle/>
                    <a:p>
                      <a:pPr algn="ctr"/>
                      <a:r>
                        <a:rPr lang="it-IT" sz="1400" cap="small" baseline="0" dirty="0" smtClean="0">
                          <a:effectLst>
                            <a:outerShdw blurRad="38100" dist="38100" dir="2700000" algn="tl">
                              <a:srgbClr val="000000">
                                <a:alpha val="43137"/>
                              </a:srgbClr>
                            </a:outerShdw>
                          </a:effectLst>
                        </a:rPr>
                        <a:t>ROI</a:t>
                      </a:r>
                      <a:endParaRPr lang="it-IT" sz="1400" cap="small" baseline="0" dirty="0">
                        <a:effectLst>
                          <a:outerShdw blurRad="38100" dist="38100" dir="2700000" algn="tl">
                            <a:srgbClr val="000000">
                              <a:alpha val="43137"/>
                            </a:srgbClr>
                          </a:outerShdw>
                        </a:effectLst>
                      </a:endParaRPr>
                    </a:p>
                  </a:txBody>
                  <a:tcPr marL="71183" marR="71183" marT="35591" marB="3559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cs typeface="Times New Roman" pitchFamily="18" charset="0"/>
                        </a:rPr>
                        <a:t>14,10%</a:t>
                      </a:r>
                      <a:endParaRPr kumimoji="0" lang="en-GB" sz="1000" b="0" i="0" u="none" strike="noStrike" cap="small" normalizeH="0" baseline="0" dirty="0" smtClean="0">
                        <a:ln>
                          <a:noFill/>
                        </a:ln>
                        <a:solidFill>
                          <a:schemeClr val="tx1"/>
                        </a:solidFill>
                        <a:effectLst>
                          <a:outerShdw blurRad="38100" dist="38100" dir="2700000" algn="tl">
                            <a:srgbClr val="000000">
                              <a:alpha val="43137"/>
                            </a:srgbClr>
                          </a:outerShdw>
                        </a:effectLst>
                        <a:latin typeface="+mn-lt"/>
                      </a:endParaRPr>
                    </a:p>
                  </a:txBody>
                  <a:tcPr marL="71183" marR="71183" marT="35591" marB="35591" anchor="ctr" horzOverflow="overflow"/>
                </a:tc>
              </a:tr>
            </a:tbl>
          </a:graphicData>
        </a:graphic>
      </p:graphicFrame>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2"/>
          <a:srcRect/>
          <a:stretch>
            <a:fillRect/>
          </a:stretch>
        </p:blipFill>
        <p:spPr bwMode="auto">
          <a:xfrm>
            <a:off x="6324624" y="2004993"/>
            <a:ext cx="1822507" cy="598698"/>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Interaziendale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sp>
        <p:nvSpPr>
          <p:cNvPr id="74755" name="Rectangle 3"/>
          <p:cNvSpPr>
            <a:spLocks noChangeArrowheads="1"/>
          </p:cNvSpPr>
          <p:nvPr/>
        </p:nvSpPr>
        <p:spPr bwMode="auto">
          <a:xfrm>
            <a:off x="3038453" y="2589201"/>
            <a:ext cx="3067093"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it-IT" sz="1200" dirty="0" smtClean="0">
                <a:effectLst>
                  <a:outerShdw blurRad="38100" dist="38100" dir="2700000" algn="tl">
                    <a:srgbClr val="000000">
                      <a:alpha val="43137"/>
                    </a:srgbClr>
                  </a:outerShdw>
                </a:effectLst>
              </a:rPr>
              <a:t>Il ROE della </a:t>
            </a:r>
            <a:r>
              <a:rPr lang="it-IT" sz="1200" dirty="0" err="1" smtClean="0">
                <a:effectLst>
                  <a:outerShdw blurRad="38100" dist="38100" dir="2700000" algn="tl">
                    <a:srgbClr val="000000">
                      <a:alpha val="43137"/>
                    </a:srgbClr>
                  </a:outerShdw>
                </a:effectLst>
              </a:rPr>
              <a:t>Cad.it</a:t>
            </a:r>
            <a:r>
              <a:rPr lang="it-IT" sz="1200" dirty="0" smtClean="0">
                <a:effectLst>
                  <a:outerShdw blurRad="38100" dist="38100" dir="2700000" algn="tl">
                    <a:srgbClr val="000000">
                      <a:alpha val="43137"/>
                    </a:srgbClr>
                  </a:outerShdw>
                </a:effectLst>
              </a:rPr>
              <a:t> è </a:t>
            </a:r>
            <a:r>
              <a:rPr lang="it-IT" sz="1200" b="1" dirty="0" smtClean="0">
                <a:effectLst>
                  <a:outerShdw blurRad="38100" dist="38100" dir="2700000" algn="tl">
                    <a:srgbClr val="000000">
                      <a:alpha val="43137"/>
                    </a:srgbClr>
                  </a:outerShdw>
                </a:effectLst>
              </a:rPr>
              <a:t>superiore</a:t>
            </a:r>
            <a:r>
              <a:rPr lang="it-IT" sz="1200" dirty="0" smtClean="0">
                <a:effectLst>
                  <a:outerShdw blurRad="38100" dist="38100" dir="2700000" algn="tl">
                    <a:srgbClr val="000000">
                      <a:alpha val="43137"/>
                    </a:srgbClr>
                  </a:outerShdw>
                </a:effectLst>
              </a:rPr>
              <a:t> rispetto a quello della </a:t>
            </a:r>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a:t>
            </a:r>
          </a:p>
          <a:p>
            <a:pPr algn="just"/>
            <a:r>
              <a:rPr lang="it-IT" sz="1200" dirty="0" smtClean="0">
                <a:effectLst>
                  <a:outerShdw blurRad="38100" dist="38100" dir="2700000" algn="tl">
                    <a:srgbClr val="000000">
                      <a:alpha val="43137"/>
                    </a:srgbClr>
                  </a:outerShdw>
                </a:effectLst>
              </a:rPr>
              <a:t>Questo è dovuto ad una maggiore capacità da parte dell’azienda di </a:t>
            </a:r>
            <a:r>
              <a:rPr lang="it-IT" sz="1200" b="1" dirty="0" smtClean="0">
                <a:effectLst>
                  <a:outerShdw blurRad="38100" dist="38100" dir="2700000" algn="tl">
                    <a:srgbClr val="000000">
                      <a:alpha val="43137"/>
                    </a:srgbClr>
                  </a:outerShdw>
                </a:effectLst>
              </a:rPr>
              <a:t>far</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rendere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più</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il capitale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investito</a:t>
            </a:r>
            <a:r>
              <a:rPr lang="it-IT" sz="1200" dirty="0" smtClean="0">
                <a:effectLst>
                  <a:outerShdw blurRad="38100" dist="38100" dir="2700000" algn="tl">
                    <a:srgbClr val="000000">
                      <a:alpha val="43137"/>
                    </a:srgbClr>
                  </a:outerShdw>
                </a:effectLst>
              </a:rPr>
              <a:t> e si riflette in una profittabilità più elevata per gli azionisti.</a:t>
            </a:r>
          </a:p>
          <a:p>
            <a:pPr algn="just"/>
            <a:r>
              <a:rPr lang="it-IT" sz="1200" dirty="0" smtClean="0">
                <a:effectLst>
                  <a:outerShdw blurRad="38100" dist="38100" dir="2700000" algn="tl">
                    <a:srgbClr val="000000">
                      <a:alpha val="43137"/>
                    </a:srgbClr>
                  </a:outerShdw>
                </a:effectLst>
              </a:rPr>
              <a:t>Anche il </a:t>
            </a:r>
            <a:r>
              <a:rPr lang="it-IT" sz="1200" b="1" dirty="0" smtClean="0">
                <a:effectLst>
                  <a:outerShdw blurRad="38100" dist="38100" dir="2700000" algn="tl">
                    <a:srgbClr val="000000">
                      <a:alpha val="43137"/>
                    </a:srgbClr>
                  </a:outerShdw>
                </a:effectLst>
              </a:rPr>
              <a:t>ROI</a:t>
            </a:r>
            <a:r>
              <a:rPr lang="it-IT" sz="1200" dirty="0" smtClean="0">
                <a:effectLst>
                  <a:outerShdw blurRad="38100" dist="38100" dir="2700000" algn="tl">
                    <a:srgbClr val="000000">
                      <a:alpha val="43137"/>
                    </a:srgbClr>
                  </a:outerShdw>
                </a:effectLst>
              </a:rPr>
              <a:t> della </a:t>
            </a:r>
            <a:r>
              <a:rPr lang="it-IT" sz="1200" dirty="0" err="1" smtClean="0">
                <a:effectLst>
                  <a:outerShdw blurRad="38100" dist="38100" dir="2700000" algn="tl">
                    <a:srgbClr val="000000">
                      <a:alpha val="43137"/>
                    </a:srgbClr>
                  </a:outerShdw>
                </a:effectLst>
              </a:rPr>
              <a:t>Cad.it</a:t>
            </a:r>
            <a:r>
              <a:rPr lang="it-IT" sz="1200" dirty="0" smtClean="0">
                <a:effectLst>
                  <a:outerShdw blurRad="38100" dist="38100" dir="2700000" algn="tl">
                    <a:srgbClr val="000000">
                      <a:alpha val="43137"/>
                    </a:srgbClr>
                  </a:outerShdw>
                </a:effectLst>
              </a:rPr>
              <a:t> è superiore, da questo si evince che il ROE elevato </a:t>
            </a:r>
            <a:r>
              <a:rPr lang="it-IT" sz="1200" b="1" dirty="0" smtClean="0">
                <a:effectLst>
                  <a:outerShdw blurRad="38100" dist="38100" dir="2700000" algn="tl">
                    <a:srgbClr val="000000">
                      <a:alpha val="43137"/>
                    </a:srgbClr>
                  </a:outerShdw>
                </a:effectLst>
              </a:rPr>
              <a:t>non</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è dovuto</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alla</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gestione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straordinaria</a:t>
            </a:r>
            <a:r>
              <a:rPr lang="it-IT" sz="1200" dirty="0" smtClean="0">
                <a:effectLst>
                  <a:outerShdw blurRad="38100" dist="38100" dir="2700000" algn="tl">
                    <a:srgbClr val="000000">
                      <a:alpha val="43137"/>
                    </a:srgbClr>
                  </a:outerShdw>
                </a:effectLst>
              </a:rPr>
              <a:t> o alla minore pressione fiscale (evidenziate da s:  0.6), ma alla </a:t>
            </a:r>
            <a:r>
              <a:rPr lang="it-IT" sz="1200" b="1" dirty="0" smtClean="0">
                <a:effectLst>
                  <a:outerShdw blurRad="38100" dist="38100" dir="2700000" algn="tl">
                    <a:srgbClr val="000000">
                      <a:alpha val="43137"/>
                    </a:srgbClr>
                  </a:outerShdw>
                </a:effectLst>
              </a:rPr>
              <a:t>migliore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gestione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operativa</a:t>
            </a:r>
            <a:r>
              <a:rPr lang="it-IT" sz="1200" dirty="0" smtClean="0">
                <a:effectLst>
                  <a:outerShdw blurRad="38100" dist="38100" dir="2700000" algn="tl">
                    <a:srgbClr val="000000">
                      <a:alpha val="43137"/>
                    </a:srgbClr>
                  </a:outerShdw>
                </a:effectLst>
              </a:rPr>
              <a:t> dell'azienda, che genera ricchezza dalla sua attività caratteristica.</a:t>
            </a:r>
          </a:p>
          <a:p>
            <a:r>
              <a:rPr lang="it-IT" sz="1200" dirty="0" smtClean="0">
                <a:effectLst>
                  <a:outerShdw blurRad="38100" dist="38100" dir="2700000" algn="tl">
                    <a:srgbClr val="000000">
                      <a:alpha val="43137"/>
                    </a:srgbClr>
                  </a:outerShdw>
                </a:effectLst>
              </a:rPr>
              <a:t/>
            </a:r>
            <a:br>
              <a:rPr lang="it-IT" sz="1200" dirty="0" smtClean="0">
                <a:effectLst>
                  <a:outerShdw blurRad="38100" dist="38100" dir="2700000" algn="tl">
                    <a:srgbClr val="000000">
                      <a:alpha val="43137"/>
                    </a:srgbClr>
                  </a:outerShdw>
                </a:effectLst>
              </a:rPr>
            </a:br>
            <a:endParaRPr lang="it-IT" sz="1200" dirty="0">
              <a:effectLst>
                <a:outerShdw blurRad="38100" dist="38100" dir="2700000" algn="tl">
                  <a:srgbClr val="000000">
                    <a:alpha val="43137"/>
                  </a:srgbClr>
                </a:outerShdw>
              </a:effectLst>
            </a:endParaRPr>
          </a:p>
        </p:txBody>
      </p:sp>
      <p:graphicFrame>
        <p:nvGraphicFramePr>
          <p:cNvPr id="12" name="Grafico 11"/>
          <p:cNvGraphicFramePr/>
          <p:nvPr/>
        </p:nvGraphicFramePr>
        <p:xfrm>
          <a:off x="6251597" y="2662227"/>
          <a:ext cx="2154268" cy="14605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Grafico 12"/>
          <p:cNvGraphicFramePr/>
          <p:nvPr/>
        </p:nvGraphicFramePr>
        <p:xfrm>
          <a:off x="6251597" y="4049721"/>
          <a:ext cx="2154268" cy="1460520"/>
        </p:xfrm>
        <a:graphic>
          <a:graphicData uri="http://schemas.openxmlformats.org/drawingml/2006/chart">
            <c:chart xmlns:c="http://schemas.openxmlformats.org/drawingml/2006/chart" xmlns:r="http://schemas.openxmlformats.org/officeDocument/2006/relationships" r:id="rId6"/>
          </a:graphicData>
        </a:graphic>
      </p:graphicFrame>
      <p:pic>
        <p:nvPicPr>
          <p:cNvPr id="15" name="Immagine 14" descr="EIIBack1.png"/>
          <p:cNvPicPr>
            <a:picLocks noChangeAspect="1"/>
          </p:cNvPicPr>
          <p:nvPr/>
        </p:nvPicPr>
        <p:blipFill>
          <a:blip r:embed="rId4" cstate="print"/>
          <a:srcRect r="14861"/>
          <a:stretch>
            <a:fillRect/>
          </a:stretch>
        </p:blipFill>
        <p:spPr>
          <a:xfrm>
            <a:off x="847672" y="1968480"/>
            <a:ext cx="1923327" cy="584208"/>
          </a:xfrm>
          <a:prstGeom prst="rect">
            <a:avLst/>
          </a:prstGeom>
        </p:spPr>
      </p:pic>
      <p:grpSp>
        <p:nvGrpSpPr>
          <p:cNvPr id="29" name="Gruppo 28"/>
          <p:cNvGrpSpPr/>
          <p:nvPr/>
        </p:nvGrpSpPr>
        <p:grpSpPr>
          <a:xfrm>
            <a:off x="555569" y="1968480"/>
            <a:ext cx="7777270" cy="3541760"/>
            <a:chOff x="555569" y="1968480"/>
            <a:chExt cx="7777270" cy="3541760"/>
          </a:xfrm>
        </p:grpSpPr>
        <p:cxnSp>
          <p:nvCxnSpPr>
            <p:cNvPr id="18" name="Connettore 1 17"/>
            <p:cNvCxnSpPr/>
            <p:nvPr/>
          </p:nvCxnSpPr>
          <p:spPr>
            <a:xfrm rot="10800000" flipV="1">
              <a:off x="555569" y="2662227"/>
              <a:ext cx="2446371" cy="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ttore 1 20"/>
            <p:cNvCxnSpPr/>
            <p:nvPr/>
          </p:nvCxnSpPr>
          <p:spPr>
            <a:xfrm rot="10800000">
              <a:off x="6069032" y="2625714"/>
              <a:ext cx="2263807"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ttore 1 23"/>
            <p:cNvCxnSpPr/>
            <p:nvPr/>
          </p:nvCxnSpPr>
          <p:spPr>
            <a:xfrm rot="5400000">
              <a:off x="1157242" y="3739361"/>
              <a:ext cx="3469526" cy="795"/>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ttore 1 26"/>
            <p:cNvCxnSpPr/>
            <p:nvPr/>
          </p:nvCxnSpPr>
          <p:spPr>
            <a:xfrm rot="5400000">
              <a:off x="4407691" y="3739359"/>
              <a:ext cx="3541760" cy="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19" name="Grafico 18"/>
          <p:cNvGraphicFramePr/>
          <p:nvPr/>
        </p:nvGraphicFramePr>
        <p:xfrm>
          <a:off x="628594" y="2662227"/>
          <a:ext cx="2154268" cy="1460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0" name="Grafico 19"/>
          <p:cNvGraphicFramePr/>
          <p:nvPr/>
        </p:nvGraphicFramePr>
        <p:xfrm>
          <a:off x="628594" y="4049721"/>
          <a:ext cx="2154268" cy="1460520"/>
        </p:xfrm>
        <a:graphic>
          <a:graphicData uri="http://schemas.openxmlformats.org/drawingml/2006/chart">
            <c:chart xmlns:c="http://schemas.openxmlformats.org/drawingml/2006/chart" xmlns:r="http://schemas.openxmlformats.org/officeDocument/2006/relationships" r:id="rId8"/>
          </a:graphicData>
        </a:graphic>
      </p:graphicFrame>
      <p:sp>
        <p:nvSpPr>
          <p:cNvPr id="25" name="Rettangolo 24"/>
          <p:cNvSpPr/>
          <p:nvPr/>
        </p:nvSpPr>
        <p:spPr>
          <a:xfrm>
            <a:off x="190440" y="5546754"/>
            <a:ext cx="3030579" cy="219078"/>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Bilancio Consolidato Gruppo </a:t>
            </a:r>
            <a:r>
              <a:rPr lang="it-IT" sz="800" dirty="0" err="1" smtClean="0">
                <a:effectLst>
                  <a:outerShdw blurRad="38100" dist="38100" dir="2700000" algn="tl">
                    <a:srgbClr val="000000">
                      <a:alpha val="43137"/>
                    </a:srgbClr>
                  </a:outerShdw>
                </a:effectLst>
              </a:rPr>
              <a:t>Engineering</a:t>
            </a:r>
            <a:r>
              <a:rPr lang="it-IT" sz="800" dirty="0" smtClean="0">
                <a:effectLst>
                  <a:outerShdw blurRad="38100" dist="38100" dir="2700000" algn="tl">
                    <a:srgbClr val="000000">
                      <a:alpha val="43137"/>
                    </a:srgbClr>
                  </a:outerShdw>
                </a:effectLst>
              </a:rPr>
              <a:t> anno 2007</a:t>
            </a:r>
            <a:endParaRPr lang="it-IT" sz="800" dirty="0">
              <a:effectLst>
                <a:outerShdw blurRad="38100" dist="38100" dir="2700000" algn="tl">
                  <a:srgbClr val="000000">
                    <a:alpha val="43137"/>
                  </a:srgbClr>
                </a:outerShdw>
              </a:effectLst>
            </a:endParaRPr>
          </a:p>
        </p:txBody>
      </p:sp>
      <p:sp>
        <p:nvSpPr>
          <p:cNvPr id="28" name="Rettangolo 27"/>
          <p:cNvSpPr/>
          <p:nvPr/>
        </p:nvSpPr>
        <p:spPr>
          <a:xfrm>
            <a:off x="5886468" y="5546754"/>
            <a:ext cx="3030579" cy="219078"/>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Bilancio Consolidato CAD IT anno 2007</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l="1533" r="1099" b="31378"/>
          <a:stretch>
            <a:fillRect/>
          </a:stretch>
        </p:blipFill>
        <p:spPr bwMode="auto">
          <a:xfrm>
            <a:off x="302497" y="2654560"/>
            <a:ext cx="2078723" cy="1898676"/>
          </a:xfrm>
          <a:prstGeom prst="rect">
            <a:avLst/>
          </a:prstGeom>
          <a:noFill/>
          <a:ln w="9525">
            <a:noFill/>
            <a:miter lim="800000"/>
            <a:headEnd/>
            <a:tailEnd/>
          </a:ln>
          <a:effectLst/>
        </p:spPr>
      </p:pic>
      <p:pic>
        <p:nvPicPr>
          <p:cNvPr id="12" name="Picture 3"/>
          <p:cNvPicPr>
            <a:picLocks noChangeAspect="1" noChangeArrowheads="1"/>
          </p:cNvPicPr>
          <p:nvPr/>
        </p:nvPicPr>
        <p:blipFill>
          <a:blip r:embed="rId4"/>
          <a:srcRect l="1500" t="1019" r="2499" b="39810"/>
          <a:stretch>
            <a:fillRect/>
          </a:stretch>
        </p:blipFill>
        <p:spPr bwMode="auto">
          <a:xfrm>
            <a:off x="2673324" y="1741735"/>
            <a:ext cx="3724326" cy="3379030"/>
          </a:xfrm>
          <a:prstGeom prst="rect">
            <a:avLst/>
          </a:prstGeom>
          <a:noFill/>
          <a:ln w="9525">
            <a:noFill/>
            <a:miter lim="800000"/>
            <a:headEnd/>
            <a:tailEnd/>
          </a:ln>
          <a:effectLst/>
        </p:spPr>
      </p:pic>
      <p:pic>
        <p:nvPicPr>
          <p:cNvPr id="13318"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928794" y="285728"/>
            <a:ext cx="721520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Mission</a:t>
            </a:r>
            <a:r>
              <a:rPr kumimoji="0" lang="it-IT" sz="4600"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 Aziendale</a:t>
            </a:r>
            <a:endParaRPr kumimoji="0" lang="it-IT" sz="4600"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sp>
        <p:nvSpPr>
          <p:cNvPr id="18" name="CasellaDiTesto 17"/>
          <p:cNvSpPr txBox="1"/>
          <p:nvPr/>
        </p:nvSpPr>
        <p:spPr>
          <a:xfrm>
            <a:off x="0" y="5233242"/>
            <a:ext cx="9144000" cy="276999"/>
          </a:xfrm>
          <a:prstGeom prst="rect">
            <a:avLst/>
          </a:prstGeom>
          <a:noFill/>
        </p:spPr>
        <p:txBody>
          <a:bodyPr wrap="square" rtlCol="0">
            <a:spAutoFit/>
          </a:bodyPr>
          <a:lstStyle/>
          <a:p>
            <a:pPr algn="ctr"/>
            <a:r>
              <a:rPr lang="it-IT" sz="1200" dirty="0" smtClean="0">
                <a:solidFill>
                  <a:schemeClr val="accent2">
                    <a:lumMod val="75000"/>
                  </a:schemeClr>
                </a:solidFill>
                <a:effectLst>
                  <a:outerShdw blurRad="38100" dist="38100" dir="2700000" algn="tl">
                    <a:srgbClr val="000000">
                      <a:alpha val="43137"/>
                    </a:srgbClr>
                  </a:outerShdw>
                </a:effectLst>
                <a:latin typeface="Franklin Gothic Demi" pitchFamily="34" charset="0"/>
              </a:rPr>
              <a:t>Abbiamo a cuore i vostri problemi e in mente la soluzione.</a:t>
            </a:r>
            <a:endParaRPr lang="it-IT" sz="1200" dirty="0">
              <a:solidFill>
                <a:schemeClr val="accent2">
                  <a:lumMod val="75000"/>
                </a:schemeClr>
              </a:solidFill>
              <a:effectLst>
                <a:outerShdw blurRad="38100" dist="38100" dir="2700000" algn="tl">
                  <a:srgbClr val="000000">
                    <a:alpha val="43137"/>
                  </a:srgbClr>
                </a:outerShdw>
              </a:effectLst>
              <a:latin typeface="Franklin Gothic Demi" pitchFamily="34" charset="0"/>
            </a:endParaRPr>
          </a:p>
        </p:txBody>
      </p:sp>
      <p:pic>
        <p:nvPicPr>
          <p:cNvPr id="19" name="Picture 17"/>
          <p:cNvPicPr>
            <a:picLocks noChangeAspect="1" noChangeArrowheads="1"/>
          </p:cNvPicPr>
          <p:nvPr/>
        </p:nvPicPr>
        <p:blipFill>
          <a:blip r:embed="rId6"/>
          <a:srcRect b="39946"/>
          <a:stretch>
            <a:fillRect/>
          </a:stretch>
        </p:blipFill>
        <p:spPr bwMode="auto">
          <a:xfrm>
            <a:off x="6726267" y="2673616"/>
            <a:ext cx="2166982" cy="1941618"/>
          </a:xfrm>
          <a:prstGeom prst="rect">
            <a:avLst/>
          </a:prstGeom>
          <a:noFill/>
          <a:ln w="9525">
            <a:noFill/>
            <a:miter lim="800000"/>
            <a:headEnd/>
            <a:tailEnd/>
          </a:ln>
          <a:effectLst/>
        </p:spPr>
      </p:pic>
      <p:grpSp>
        <p:nvGrpSpPr>
          <p:cNvPr id="23" name="Gruppo 22"/>
          <p:cNvGrpSpPr/>
          <p:nvPr/>
        </p:nvGrpSpPr>
        <p:grpSpPr>
          <a:xfrm>
            <a:off x="5119695" y="6386553"/>
            <a:ext cx="3863834" cy="409352"/>
            <a:chOff x="5159438" y="6423066"/>
            <a:chExt cx="3863834" cy="409352"/>
          </a:xfrm>
        </p:grpSpPr>
        <p:sp>
          <p:nvSpPr>
            <p:cNvPr id="24"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5" name="Immagine 24" descr="EIIBack1.png"/>
            <p:cNvPicPr>
              <a:picLocks noChangeAspect="1"/>
            </p:cNvPicPr>
            <p:nvPr/>
          </p:nvPicPr>
          <p:blipFill>
            <a:blip r:embed="rId7" cstate="print"/>
            <a:srcRect r="14861"/>
            <a:stretch>
              <a:fillRect/>
            </a:stretch>
          </p:blipFill>
          <p:spPr>
            <a:xfrm>
              <a:off x="7675605" y="6423066"/>
              <a:ext cx="1347667" cy="409352"/>
            </a:xfrm>
            <a:prstGeom prst="rect">
              <a:avLst/>
            </a:prstGeom>
          </p:spPr>
        </p:pic>
      </p:gr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Interaziendale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sp>
        <p:nvSpPr>
          <p:cNvPr id="74755" name="Rectangle 3"/>
          <p:cNvSpPr>
            <a:spLocks noChangeArrowheads="1"/>
          </p:cNvSpPr>
          <p:nvPr/>
        </p:nvSpPr>
        <p:spPr bwMode="auto">
          <a:xfrm>
            <a:off x="3038455" y="2692836"/>
            <a:ext cx="3067092"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it-IT" sz="1200" dirty="0" smtClean="0">
                <a:effectLst>
                  <a:outerShdw blurRad="38100" dist="38100" dir="2700000" algn="tl">
                    <a:srgbClr val="000000">
                      <a:alpha val="43137"/>
                    </a:srgbClr>
                  </a:outerShdw>
                </a:effectLst>
              </a:rPr>
              <a:t>Il ROE della </a:t>
            </a:r>
            <a:r>
              <a:rPr lang="it-IT" sz="1200" dirty="0" err="1" smtClean="0">
                <a:effectLst>
                  <a:outerShdw blurRad="38100" dist="38100" dir="2700000" algn="tl">
                    <a:srgbClr val="000000">
                      <a:alpha val="43137"/>
                    </a:srgbClr>
                  </a:outerShdw>
                </a:effectLst>
              </a:rPr>
              <a:t>Reply</a:t>
            </a:r>
            <a:r>
              <a:rPr lang="it-IT" sz="1200" dirty="0" smtClean="0">
                <a:effectLst>
                  <a:outerShdw blurRad="38100" dist="38100" dir="2700000" algn="tl">
                    <a:srgbClr val="000000">
                      <a:alpha val="43137"/>
                    </a:srgbClr>
                  </a:outerShdw>
                </a:effectLst>
              </a:rPr>
              <a:t> è </a:t>
            </a:r>
            <a:r>
              <a:rPr lang="it-IT" sz="1200" b="1" dirty="0" smtClean="0">
                <a:effectLst>
                  <a:outerShdw blurRad="38100" dist="38100" dir="2700000" algn="tl">
                    <a:srgbClr val="000000">
                      <a:alpha val="43137"/>
                    </a:srgbClr>
                  </a:outerShdw>
                </a:effectLst>
              </a:rPr>
              <a:t>maggiore</a:t>
            </a:r>
            <a:r>
              <a:rPr lang="it-IT" sz="1200" dirty="0" smtClean="0">
                <a:effectLst>
                  <a:outerShdw blurRad="38100" dist="38100" dir="2700000" algn="tl">
                    <a:srgbClr val="000000">
                      <a:alpha val="43137"/>
                    </a:srgbClr>
                  </a:outerShdw>
                </a:effectLst>
              </a:rPr>
              <a:t> rispetto a quello della </a:t>
            </a:r>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anche in questo caso l'azienda riesce ad ottenere una maggiore </a:t>
            </a:r>
            <a:r>
              <a:rPr lang="it-IT" sz="1200" b="1" dirty="0" smtClean="0">
                <a:effectLst>
                  <a:outerShdw blurRad="38100" dist="38100" dir="2700000" algn="tl">
                    <a:srgbClr val="000000">
                      <a:alpha val="43137"/>
                    </a:srgbClr>
                  </a:outerShdw>
                </a:effectLst>
              </a:rPr>
              <a:t>profittabilità</a:t>
            </a:r>
            <a:r>
              <a:rPr lang="it-IT" sz="1200" dirty="0" smtClean="0">
                <a:effectLst>
                  <a:outerShdw blurRad="38100" dist="38100" dir="2700000" algn="tl">
                    <a:srgbClr val="000000">
                      <a:alpha val="43137"/>
                    </a:srgbClr>
                  </a:outerShdw>
                </a:effectLst>
              </a:rPr>
              <a:t> per gli azionisti attuando una </a:t>
            </a:r>
            <a:r>
              <a:rPr lang="it-IT" sz="1200" b="1" dirty="0" smtClean="0">
                <a:effectLst>
                  <a:outerShdw blurRad="38100" dist="38100" dir="2700000" algn="tl">
                    <a:srgbClr val="000000">
                      <a:alpha val="43137"/>
                    </a:srgbClr>
                  </a:outerShdw>
                </a:effectLst>
              </a:rPr>
              <a:t>migliore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gestione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operativa</a:t>
            </a:r>
            <a:r>
              <a:rPr lang="it-IT" sz="1200" dirty="0" smtClean="0">
                <a:effectLst>
                  <a:outerShdw blurRad="38100" dist="38100" dir="2700000" algn="tl">
                    <a:srgbClr val="000000">
                      <a:alpha val="43137"/>
                    </a:srgbClr>
                  </a:outerShdw>
                </a:effectLst>
              </a:rPr>
              <a:t>. La </a:t>
            </a:r>
            <a:r>
              <a:rPr lang="it-IT" sz="1200" dirty="0" err="1" smtClean="0">
                <a:effectLst>
                  <a:outerShdw blurRad="38100" dist="38100" dir="2700000" algn="tl">
                    <a:srgbClr val="000000">
                      <a:alpha val="43137"/>
                    </a:srgbClr>
                  </a:outerShdw>
                </a:effectLst>
              </a:rPr>
              <a:t>Reply</a:t>
            </a:r>
            <a:r>
              <a:rPr lang="it-IT" sz="1200" dirty="0" smtClean="0">
                <a:effectLst>
                  <a:outerShdw blurRad="38100" dist="38100" dir="2700000" algn="tl">
                    <a:srgbClr val="000000">
                      <a:alpha val="43137"/>
                    </a:srgbClr>
                  </a:outerShdw>
                </a:effectLst>
              </a:rPr>
              <a:t>, inoltre riesce a mantenere il costo del denaro a </a:t>
            </a:r>
            <a:r>
              <a:rPr lang="it-IT" sz="1200" b="1" dirty="0" smtClean="0">
                <a:effectLst>
                  <a:outerShdw blurRad="38100" dist="38100" dir="2700000" algn="tl">
                    <a:srgbClr val="000000">
                      <a:alpha val="43137"/>
                    </a:srgbClr>
                  </a:outerShdw>
                </a:effectLst>
              </a:rPr>
              <a:t>livelli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minimi</a:t>
            </a:r>
            <a:r>
              <a:rPr lang="it-IT" sz="1200" dirty="0" smtClean="0">
                <a:effectLst>
                  <a:outerShdw blurRad="38100" dist="38100" dir="2700000" algn="tl">
                    <a:srgbClr val="000000">
                      <a:alpha val="43137"/>
                    </a:srgbClr>
                  </a:outerShdw>
                </a:effectLst>
              </a:rPr>
              <a:t> (0,2 contro 0,8 della </a:t>
            </a:r>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e questo permette di </a:t>
            </a:r>
            <a:r>
              <a:rPr lang="it-IT" sz="1200" b="1" dirty="0" smtClean="0">
                <a:effectLst>
                  <a:outerShdw blurRad="38100" dist="38100" dir="2700000" algn="tl">
                    <a:srgbClr val="000000">
                      <a:alpha val="43137"/>
                    </a:srgbClr>
                  </a:outerShdw>
                </a:effectLst>
              </a:rPr>
              <a:t>incrementare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la</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leva</a:t>
            </a:r>
            <a:r>
              <a:rPr lang="it-IT" sz="1200" dirty="0" smtClean="0">
                <a:effectLst>
                  <a:outerShdw blurRad="38100" dist="38100" dir="2700000" algn="tl">
                    <a:srgbClr val="000000">
                      <a:alpha val="43137"/>
                    </a:srgbClr>
                  </a:outerShdw>
                </a:effectLst>
              </a:rPr>
              <a:t>; la differenza </a:t>
            </a:r>
            <a:r>
              <a:rPr lang="it-IT" sz="1200" dirty="0" err="1" smtClean="0">
                <a:effectLst>
                  <a:outerShdw blurRad="38100" dist="38100" dir="2700000" algn="tl">
                    <a:srgbClr val="000000">
                      <a:alpha val="43137"/>
                    </a:srgbClr>
                  </a:outerShdw>
                </a:effectLst>
              </a:rPr>
              <a:t>ROI-r</a:t>
            </a:r>
            <a:r>
              <a:rPr lang="it-IT" sz="1200" dirty="0" smtClean="0">
                <a:effectLst>
                  <a:outerShdw blurRad="38100" dist="38100" dir="2700000" algn="tl">
                    <a:srgbClr val="000000">
                      <a:alpha val="43137"/>
                    </a:srgbClr>
                  </a:outerShdw>
                </a:effectLst>
              </a:rPr>
              <a:t> infatti </a:t>
            </a:r>
            <a:r>
              <a:rPr lang="it-IT" sz="1200" b="1" dirty="0" smtClean="0">
                <a:effectLst>
                  <a:outerShdw blurRad="38100" dist="38100" dir="2700000" algn="tl">
                    <a:srgbClr val="000000">
                      <a:alpha val="43137"/>
                    </a:srgbClr>
                  </a:outerShdw>
                </a:effectLst>
              </a:rPr>
              <a:t>non</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neutralizza</a:t>
            </a:r>
            <a:r>
              <a:rPr lang="it-IT" sz="1200" dirty="0" smtClean="0">
                <a:effectLst>
                  <a:outerShdw blurRad="38100" dist="38100" dir="2700000" algn="tl">
                    <a:srgbClr val="000000">
                      <a:alpha val="43137"/>
                    </a:srgbClr>
                  </a:outerShdw>
                </a:effectLst>
              </a:rPr>
              <a:t> l'azione positiva del ROI, </a:t>
            </a:r>
            <a:r>
              <a:rPr lang="it-IT" sz="1200" dirty="0" smtClean="0">
                <a:effectLst>
                  <a:outerShdw blurRad="38100" dist="38100" dir="2700000" algn="tl">
                    <a:srgbClr val="000000">
                      <a:alpha val="43137"/>
                    </a:srgbClr>
                  </a:outerShdw>
                </a:effectLst>
              </a:rPr>
              <a:t>né, </a:t>
            </a:r>
            <a:r>
              <a:rPr lang="it-IT" sz="1200" dirty="0" smtClean="0">
                <a:effectLst>
                  <a:outerShdw blurRad="38100" dist="38100" dir="2700000" algn="tl">
                    <a:srgbClr val="000000">
                      <a:alpha val="43137"/>
                    </a:srgbClr>
                  </a:outerShdw>
                </a:effectLst>
              </a:rPr>
              <a:t>tanto meno, quella di MT/E .</a:t>
            </a:r>
            <a:endParaRPr lang="it-IT" sz="1200" dirty="0">
              <a:effectLst>
                <a:outerShdw blurRad="38100" dist="38100" dir="2700000" algn="tl">
                  <a:srgbClr val="000000">
                    <a:alpha val="43137"/>
                  </a:srgbClr>
                </a:outerShdw>
              </a:effectLst>
            </a:endParaRPr>
          </a:p>
        </p:txBody>
      </p:sp>
      <p:graphicFrame>
        <p:nvGraphicFramePr>
          <p:cNvPr id="16" name="Grafico 15"/>
          <p:cNvGraphicFramePr/>
          <p:nvPr/>
        </p:nvGraphicFramePr>
        <p:xfrm>
          <a:off x="628594" y="2662227"/>
          <a:ext cx="2154268" cy="14605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Grafico 9"/>
          <p:cNvGraphicFramePr/>
          <p:nvPr/>
        </p:nvGraphicFramePr>
        <p:xfrm>
          <a:off x="628594" y="4049721"/>
          <a:ext cx="2154268" cy="1460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Grafico 11"/>
          <p:cNvGraphicFramePr/>
          <p:nvPr/>
        </p:nvGraphicFramePr>
        <p:xfrm>
          <a:off x="6251597" y="2662227"/>
          <a:ext cx="2154268" cy="1460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 name="Grafico 12"/>
          <p:cNvGraphicFramePr/>
          <p:nvPr/>
        </p:nvGraphicFramePr>
        <p:xfrm>
          <a:off x="6251597" y="4049721"/>
          <a:ext cx="2154268" cy="1460520"/>
        </p:xfrm>
        <a:graphic>
          <a:graphicData uri="http://schemas.openxmlformats.org/drawingml/2006/chart">
            <c:chart xmlns:c="http://schemas.openxmlformats.org/drawingml/2006/chart" xmlns:r="http://schemas.openxmlformats.org/officeDocument/2006/relationships" r:id="rId8"/>
          </a:graphicData>
        </a:graphic>
      </p:graphicFrame>
      <p:pic>
        <p:nvPicPr>
          <p:cNvPr id="15" name="Immagine 14" descr="EIIBack1.png"/>
          <p:cNvPicPr>
            <a:picLocks noChangeAspect="1"/>
          </p:cNvPicPr>
          <p:nvPr/>
        </p:nvPicPr>
        <p:blipFill>
          <a:blip r:embed="rId4" cstate="print"/>
          <a:srcRect r="14861"/>
          <a:stretch>
            <a:fillRect/>
          </a:stretch>
        </p:blipFill>
        <p:spPr>
          <a:xfrm>
            <a:off x="847672" y="1968480"/>
            <a:ext cx="1923327" cy="584208"/>
          </a:xfrm>
          <a:prstGeom prst="rect">
            <a:avLst/>
          </a:prstGeom>
        </p:spPr>
      </p:pic>
      <p:pic>
        <p:nvPicPr>
          <p:cNvPr id="17" name="Picture 2"/>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616728" y="1858941"/>
            <a:ext cx="1242787" cy="869951"/>
          </a:xfrm>
          <a:prstGeom prst="rect">
            <a:avLst/>
          </a:prstGeom>
          <a:noFill/>
          <a:ln w="9525">
            <a:noFill/>
            <a:miter lim="800000"/>
            <a:headEnd/>
            <a:tailEnd/>
          </a:ln>
          <a:effectLst/>
        </p:spPr>
      </p:pic>
      <p:grpSp>
        <p:nvGrpSpPr>
          <p:cNvPr id="3" name="Gruppo 28"/>
          <p:cNvGrpSpPr/>
          <p:nvPr/>
        </p:nvGrpSpPr>
        <p:grpSpPr>
          <a:xfrm>
            <a:off x="555569" y="2078812"/>
            <a:ext cx="7777270" cy="3431428"/>
            <a:chOff x="555569" y="2078812"/>
            <a:chExt cx="7777270" cy="3431428"/>
          </a:xfrm>
        </p:grpSpPr>
        <p:cxnSp>
          <p:nvCxnSpPr>
            <p:cNvPr id="18" name="Connettore 1 17"/>
            <p:cNvCxnSpPr/>
            <p:nvPr/>
          </p:nvCxnSpPr>
          <p:spPr>
            <a:xfrm rot="10800000" flipV="1">
              <a:off x="555569" y="2662227"/>
              <a:ext cx="2446371" cy="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ttore 1 20"/>
            <p:cNvCxnSpPr/>
            <p:nvPr/>
          </p:nvCxnSpPr>
          <p:spPr>
            <a:xfrm rot="10800000">
              <a:off x="6069032" y="2625714"/>
              <a:ext cx="2263807"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ttore 1 23"/>
            <p:cNvCxnSpPr/>
            <p:nvPr/>
          </p:nvCxnSpPr>
          <p:spPr>
            <a:xfrm rot="5400000">
              <a:off x="1194546" y="3775873"/>
              <a:ext cx="3395709"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ttore 1 26"/>
            <p:cNvCxnSpPr/>
            <p:nvPr/>
          </p:nvCxnSpPr>
          <p:spPr>
            <a:xfrm rot="5400000">
              <a:off x="4481509" y="3811592"/>
              <a:ext cx="3395709"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9" name="Rettangolo 18"/>
          <p:cNvSpPr/>
          <p:nvPr/>
        </p:nvSpPr>
        <p:spPr>
          <a:xfrm>
            <a:off x="190440" y="5546754"/>
            <a:ext cx="3030579" cy="219078"/>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Bilancio Consolidato Gruppo </a:t>
            </a:r>
            <a:r>
              <a:rPr lang="it-IT" sz="800" dirty="0" err="1" smtClean="0">
                <a:effectLst>
                  <a:outerShdw blurRad="38100" dist="38100" dir="2700000" algn="tl">
                    <a:srgbClr val="000000">
                      <a:alpha val="43137"/>
                    </a:srgbClr>
                  </a:outerShdw>
                </a:effectLst>
              </a:rPr>
              <a:t>Engineering</a:t>
            </a:r>
            <a:r>
              <a:rPr lang="it-IT" sz="800" dirty="0" smtClean="0">
                <a:effectLst>
                  <a:outerShdw blurRad="38100" dist="38100" dir="2700000" algn="tl">
                    <a:srgbClr val="000000">
                      <a:alpha val="43137"/>
                    </a:srgbClr>
                  </a:outerShdw>
                </a:effectLst>
              </a:rPr>
              <a:t> anno 2007</a:t>
            </a:r>
            <a:endParaRPr lang="it-IT" sz="800" dirty="0">
              <a:effectLst>
                <a:outerShdw blurRad="38100" dist="38100" dir="2700000" algn="tl">
                  <a:srgbClr val="000000">
                    <a:alpha val="43137"/>
                  </a:srgbClr>
                </a:outerShdw>
              </a:effectLst>
            </a:endParaRPr>
          </a:p>
        </p:txBody>
      </p:sp>
      <p:sp>
        <p:nvSpPr>
          <p:cNvPr id="20" name="Rettangolo 19"/>
          <p:cNvSpPr/>
          <p:nvPr/>
        </p:nvSpPr>
        <p:spPr>
          <a:xfrm>
            <a:off x="5886468" y="5546754"/>
            <a:ext cx="3030579" cy="219078"/>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rPr>
              <a:t>Bilancio Consolidato </a:t>
            </a:r>
            <a:r>
              <a:rPr lang="it-IT" sz="800" dirty="0" err="1" smtClean="0">
                <a:effectLst>
                  <a:outerShdw blurRad="38100" dist="38100" dir="2700000" algn="tl">
                    <a:srgbClr val="000000">
                      <a:alpha val="43137"/>
                    </a:srgbClr>
                  </a:outerShdw>
                </a:effectLst>
              </a:rPr>
              <a:t>Reply</a:t>
            </a:r>
            <a:r>
              <a:rPr lang="it-IT" sz="800" dirty="0" smtClean="0">
                <a:effectLst>
                  <a:outerShdw blurRad="38100" dist="38100" dir="2700000" algn="tl">
                    <a:srgbClr val="000000">
                      <a:alpha val="43137"/>
                    </a:srgbClr>
                  </a:outerShdw>
                </a:effectLst>
              </a:rPr>
              <a:t> anno 2007</a:t>
            </a:r>
            <a:endParaRPr lang="it-IT" sz="800" dirty="0">
              <a:effectLst>
                <a:outerShdw blurRad="38100" dist="38100" dir="2700000" algn="tl">
                  <a:srgbClr val="000000">
                    <a:alpha val="43137"/>
                  </a:srgbClr>
                </a:outerShdw>
              </a:effectLst>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2071670" y="285728"/>
            <a:ext cx="7072330"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Analisi Interaziendale</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sp>
        <p:nvSpPr>
          <p:cNvPr id="74755" name="Rectangle 3"/>
          <p:cNvSpPr>
            <a:spLocks noChangeArrowheads="1"/>
          </p:cNvSpPr>
          <p:nvPr/>
        </p:nvSpPr>
        <p:spPr bwMode="auto">
          <a:xfrm>
            <a:off x="555570" y="1640262"/>
            <a:ext cx="4783203"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it-IT" sz="1200" b="1" dirty="0" smtClean="0">
                <a:effectLst>
                  <a:outerShdw blurRad="38100" dist="38100" dir="2700000" algn="tl">
                    <a:srgbClr val="000000">
                      <a:alpha val="43137"/>
                    </a:srgbClr>
                  </a:outerShdw>
                </a:effectLst>
              </a:rPr>
              <a:t>Perché allora investire in </a:t>
            </a:r>
            <a:r>
              <a:rPr lang="it-IT" sz="1200" b="1" dirty="0" err="1" smtClean="0">
                <a:effectLst>
                  <a:outerShdw blurRad="38100" dist="38100" dir="2700000" algn="tl">
                    <a:srgbClr val="000000">
                      <a:alpha val="43137"/>
                    </a:srgbClr>
                  </a:outerShdw>
                </a:effectLst>
              </a:rPr>
              <a:t>Engineering</a:t>
            </a:r>
            <a:r>
              <a:rPr lang="it-IT" sz="1200" b="1" dirty="0" smtClean="0">
                <a:effectLst>
                  <a:outerShdw blurRad="38100" dist="38100" dir="2700000" algn="tl">
                    <a:srgbClr val="000000">
                      <a:alpha val="43137"/>
                    </a:srgbClr>
                  </a:outerShdw>
                </a:effectLst>
              </a:rPr>
              <a:t>?</a:t>
            </a: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Va ricordato che l’azienda, oltre alla diversificazione del prodotto, ha come valore aggiunto la capacità di offrire al cliente le proprie soluzioni </a:t>
            </a:r>
            <a:r>
              <a:rPr lang="it-IT" sz="1200" b="1" dirty="0" smtClean="0">
                <a:effectLst>
                  <a:outerShdw blurRad="38100" dist="38100" dir="2700000" algn="tl">
                    <a:srgbClr val="000000">
                      <a:alpha val="43137"/>
                    </a:srgbClr>
                  </a:outerShdw>
                </a:effectLst>
              </a:rPr>
              <a:t>Open</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Source</a:t>
            </a:r>
            <a:r>
              <a:rPr lang="it-IT" sz="1200" dirty="0" smtClean="0">
                <a:effectLst>
                  <a:outerShdw blurRad="38100" dist="38100" dir="2700000" algn="tl">
                    <a:srgbClr val="000000">
                      <a:alpha val="43137"/>
                    </a:srgbClr>
                  </a:outerShdw>
                </a:effectLst>
              </a:rPr>
              <a:t>: esse garantiscono un ottimo vantaggio sul lungo termine nei confronti dei concorrenti, che al momento, </a:t>
            </a:r>
            <a:r>
              <a:rPr lang="it-IT" sz="1200" b="1" dirty="0" smtClean="0">
                <a:effectLst>
                  <a:outerShdw blurRad="38100" dist="38100" dir="2700000" algn="tl">
                    <a:srgbClr val="000000">
                      <a:alpha val="43137"/>
                    </a:srgbClr>
                  </a:outerShdw>
                </a:effectLst>
              </a:rPr>
              <a:t>non</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dispongono</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di una soluzione competitiva altrettanto valida.</a:t>
            </a:r>
          </a:p>
        </p:txBody>
      </p:sp>
      <p:sp>
        <p:nvSpPr>
          <p:cNvPr id="26" name="Rettangolo 25"/>
          <p:cNvSpPr/>
          <p:nvPr/>
        </p:nvSpPr>
        <p:spPr>
          <a:xfrm>
            <a:off x="555570" y="3063870"/>
            <a:ext cx="4572000" cy="2492990"/>
          </a:xfrm>
          <a:prstGeom prst="rect">
            <a:avLst/>
          </a:prstGeom>
        </p:spPr>
        <p:txBody>
          <a:bodyPr>
            <a:spAutoFit/>
          </a:bodyPr>
          <a:lstStyle/>
          <a:p>
            <a:pPr algn="just"/>
            <a:endParaRPr lang="it-IT" sz="1200" b="1"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Le soluzioni Open Source si </a:t>
            </a:r>
            <a:r>
              <a:rPr lang="it-IT" sz="1200" b="1" dirty="0" smtClean="0">
                <a:effectLst>
                  <a:outerShdw blurRad="38100" dist="38100" dir="2700000" algn="tl">
                    <a:srgbClr val="000000">
                      <a:alpha val="43137"/>
                    </a:srgbClr>
                  </a:outerShdw>
                </a:effectLst>
              </a:rPr>
              <a:t>modellano</a:t>
            </a:r>
            <a:r>
              <a:rPr lang="it-IT" sz="1200" dirty="0" smtClean="0">
                <a:effectLst>
                  <a:outerShdw blurRad="38100" dist="38100" dir="2700000" algn="tl">
                    <a:srgbClr val="000000">
                      <a:alpha val="43137"/>
                    </a:srgbClr>
                  </a:outerShdw>
                </a:effectLst>
              </a:rPr>
              <a:t> sulle esigenze del cliente, e maturano con il proprio utilizzo, grazie alla </a:t>
            </a:r>
            <a:r>
              <a:rPr lang="it-IT" sz="1200" b="1" dirty="0" smtClean="0">
                <a:effectLst>
                  <a:outerShdw blurRad="38100" dist="38100" dir="2700000" algn="tl">
                    <a:srgbClr val="000000">
                      <a:alpha val="43137"/>
                    </a:srgbClr>
                  </a:outerShdw>
                </a:effectLst>
              </a:rPr>
              <a:t>comunità</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persone</a:t>
            </a:r>
            <a:r>
              <a:rPr lang="it-IT" sz="1200" dirty="0" smtClean="0">
                <a:effectLst>
                  <a:outerShdw blurRad="38100" dist="38100" dir="2700000" algn="tl">
                    <a:srgbClr val="000000">
                      <a:alpha val="43137"/>
                    </a:srgbClr>
                  </a:outerShdw>
                </a:effectLst>
              </a:rPr>
              <a:t> che </a:t>
            </a:r>
            <a:r>
              <a:rPr lang="it-IT" sz="1200" b="1" dirty="0" smtClean="0">
                <a:effectLst>
                  <a:outerShdw blurRad="38100" dist="38100" dir="2700000" algn="tl">
                    <a:srgbClr val="000000">
                      <a:alpha val="43137"/>
                    </a:srgbClr>
                  </a:outerShdw>
                </a:effectLst>
              </a:rPr>
              <a:t>utilizza</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controlla</a:t>
            </a:r>
            <a:r>
              <a:rPr lang="it-IT" sz="1200" dirty="0" smtClean="0">
                <a:effectLst>
                  <a:outerShdw blurRad="38100" dist="38100" dir="2700000" algn="tl">
                    <a:srgbClr val="000000">
                      <a:alpha val="43137"/>
                    </a:srgbClr>
                  </a:outerShdw>
                </a:effectLst>
              </a:rPr>
              <a:t> </a:t>
            </a:r>
            <a:r>
              <a:rPr lang="it-IT" sz="1200" dirty="0" smtClean="0">
                <a:effectLst>
                  <a:outerShdw blurRad="38100" dist="38100" dir="2700000" algn="tl">
                    <a:srgbClr val="000000">
                      <a:alpha val="43137"/>
                    </a:srgbClr>
                  </a:outerShdw>
                </a:effectLst>
              </a:rPr>
              <a:t>ed </a:t>
            </a:r>
            <a:r>
              <a:rPr lang="it-IT" sz="1200" b="1" dirty="0" smtClean="0">
                <a:effectLst>
                  <a:outerShdw blurRad="38100" dist="38100" dir="2700000" algn="tl">
                    <a:srgbClr val="000000">
                      <a:alpha val="43137"/>
                    </a:srgbClr>
                  </a:outerShdw>
                </a:effectLst>
              </a:rPr>
              <a:t>ottimizza</a:t>
            </a:r>
            <a:r>
              <a:rPr lang="it-IT" sz="1200" dirty="0" smtClean="0">
                <a:effectLst>
                  <a:outerShdw blurRad="38100" dist="38100" dir="2700000" algn="tl">
                    <a:srgbClr val="000000">
                      <a:alpha val="43137"/>
                    </a:srgbClr>
                  </a:outerShdw>
                </a:effectLst>
              </a:rPr>
              <a:t> il software: si ottiene dunque un prodotto molto </a:t>
            </a:r>
            <a:r>
              <a:rPr lang="it-IT" sz="1200" b="1" dirty="0" smtClean="0">
                <a:effectLst>
                  <a:outerShdw blurRad="38100" dist="38100" dir="2700000" algn="tl">
                    <a:srgbClr val="000000">
                      <a:alpha val="43137"/>
                    </a:srgbClr>
                  </a:outerShdw>
                </a:effectLst>
              </a:rPr>
              <a:t>efficiente</a:t>
            </a:r>
            <a:r>
              <a:rPr lang="it-IT" sz="1200" dirty="0" smtClean="0">
                <a:effectLst>
                  <a:outerShdw blurRad="38100" dist="38100" dir="2700000" algn="tl">
                    <a:srgbClr val="000000">
                      <a:alpha val="43137"/>
                    </a:srgbClr>
                  </a:outerShdw>
                </a:effectLst>
              </a:rPr>
              <a:t> e </a:t>
            </a:r>
            <a:r>
              <a:rPr lang="it-IT" sz="1200" b="1" dirty="0" smtClean="0">
                <a:effectLst>
                  <a:outerShdw blurRad="38100" dist="38100" dir="2700000" algn="tl">
                    <a:srgbClr val="000000">
                      <a:alpha val="43137"/>
                    </a:srgbClr>
                  </a:outerShdw>
                </a:effectLst>
              </a:rPr>
              <a:t>stabile</a:t>
            </a:r>
            <a:r>
              <a:rPr lang="it-IT" sz="1200" dirty="0" smtClean="0">
                <a:effectLst>
                  <a:outerShdw blurRad="38100" dist="38100" dir="2700000" algn="tl">
                    <a:srgbClr val="000000">
                      <a:alpha val="43137"/>
                    </a:srgbClr>
                  </a:outerShdw>
                </a:effectLst>
              </a:rPr>
              <a:t> nel tempo, e ciò permette all’azienda di </a:t>
            </a:r>
            <a:r>
              <a:rPr lang="it-IT" sz="1200" b="1" dirty="0" smtClean="0">
                <a:effectLst>
                  <a:outerShdw blurRad="38100" dist="38100" dir="2700000" algn="tl">
                    <a:srgbClr val="000000">
                      <a:alpha val="43137"/>
                    </a:srgbClr>
                  </a:outerShdw>
                </a:effectLst>
              </a:rPr>
              <a:t>abbattere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i costi di manutenzione del software</a:t>
            </a:r>
            <a:r>
              <a:rPr lang="it-IT" sz="1200" dirty="0" smtClean="0">
                <a:effectLst>
                  <a:outerShdw blurRad="38100" dist="38100" dir="2700000" algn="tl">
                    <a:srgbClr val="000000">
                      <a:alpha val="43137"/>
                    </a:srgbClr>
                  </a:outerShdw>
                </a:effectLst>
              </a:rPr>
              <a:t>. Inoltre la sua </a:t>
            </a:r>
            <a:r>
              <a:rPr lang="it-IT" sz="1200" b="1" dirty="0" smtClean="0">
                <a:effectLst>
                  <a:outerShdw blurRad="38100" dist="38100" dir="2700000" algn="tl">
                    <a:srgbClr val="000000">
                      <a:alpha val="43137"/>
                    </a:srgbClr>
                  </a:outerShdw>
                </a:effectLst>
              </a:rPr>
              <a:t>flessibilità</a:t>
            </a:r>
            <a:r>
              <a:rPr lang="it-IT" sz="1200" dirty="0" smtClean="0">
                <a:effectLst>
                  <a:outerShdw blurRad="38100" dist="38100" dir="2700000" algn="tl">
                    <a:srgbClr val="000000">
                      <a:alpha val="43137"/>
                    </a:srgbClr>
                  </a:outerShdw>
                </a:effectLst>
              </a:rPr>
              <a:t> lo rende utilizzabile ad un bacino di </a:t>
            </a:r>
            <a:r>
              <a:rPr lang="it-IT" sz="1200" dirty="0" smtClean="0">
                <a:effectLst>
                  <a:outerShdw blurRad="38100" dist="38100" dir="2700000" algn="tl">
                    <a:srgbClr val="000000">
                      <a:alpha val="43137"/>
                    </a:srgbClr>
                  </a:outerShdw>
                </a:effectLst>
              </a:rPr>
              <a:t>utenti più ampio di una soluzione dedicata e proprietaria. </a:t>
            </a:r>
          </a:p>
          <a:p>
            <a:pPr algn="just"/>
            <a:r>
              <a:rPr lang="it-IT" sz="1200" b="1" dirty="0" smtClean="0">
                <a:effectLst>
                  <a:outerShdw blurRad="38100" dist="38100" dir="2700000" algn="tl">
                    <a:srgbClr val="000000">
                      <a:alpha val="43137"/>
                    </a:srgbClr>
                  </a:outerShdw>
                </a:effectLst>
              </a:rPr>
              <a:t>Le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soluzioni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Open</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Source</a:t>
            </a:r>
            <a:r>
              <a:rPr lang="it-IT" sz="1200" dirty="0" smtClean="0">
                <a:effectLst>
                  <a:outerShdw blurRad="38100" dist="38100" dir="2700000" algn="tl">
                    <a:srgbClr val="000000">
                      <a:alpha val="43137"/>
                    </a:srgbClr>
                  </a:outerShdw>
                </a:effectLst>
              </a:rPr>
              <a:t> di </a:t>
            </a:r>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sono</a:t>
            </a:r>
            <a:r>
              <a:rPr lang="it-IT" sz="1200" dirty="0" smtClean="0">
                <a:effectLst>
                  <a:outerShdw blurRad="38100" dist="38100" dir="2700000" algn="tl">
                    <a:srgbClr val="000000">
                      <a:alpha val="43137"/>
                    </a:srgbClr>
                  </a:outerShdw>
                </a:effectLst>
              </a:rPr>
              <a:t> dunque </a:t>
            </a:r>
            <a:r>
              <a:rPr lang="it-IT" sz="1200" b="1" dirty="0" smtClean="0">
                <a:effectLst>
                  <a:outerShdw blurRad="38100" dist="38100" dir="2700000" algn="tl">
                    <a:srgbClr val="000000">
                      <a:alpha val="43137"/>
                    </a:srgbClr>
                  </a:outerShdw>
                </a:effectLst>
              </a:rPr>
              <a:t>uniche</a:t>
            </a:r>
            <a:r>
              <a:rPr lang="it-IT" sz="1200" dirty="0" smtClean="0">
                <a:effectLst>
                  <a:outerShdw blurRad="38100" dist="38100" dir="2700000" algn="tl">
                    <a:srgbClr val="000000">
                      <a:alpha val="43137"/>
                    </a:srgbClr>
                  </a:outerShdw>
                </a:effectLst>
              </a:rPr>
              <a:t>, perché combinano in un legame indissolubile l’esperienza trentennale nel settore ICT di </a:t>
            </a:r>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con le più diverse richieste del mercato, e </a:t>
            </a:r>
            <a:r>
              <a:rPr lang="it-IT" sz="1200" dirty="0" smtClean="0">
                <a:effectLst>
                  <a:outerShdw blurRad="38100" dist="38100" dir="2700000" algn="tl">
                    <a:srgbClr val="000000">
                      <a:alpha val="43137"/>
                    </a:srgbClr>
                  </a:outerShdw>
                </a:effectLst>
              </a:rPr>
              <a:t>garantiscono  la </a:t>
            </a:r>
            <a:r>
              <a:rPr lang="it-IT" sz="1200" b="1" dirty="0" smtClean="0">
                <a:effectLst>
                  <a:outerShdw blurRad="38100" dist="38100" dir="2700000" algn="tl">
                    <a:srgbClr val="000000">
                      <a:alpha val="43137"/>
                    </a:srgbClr>
                  </a:outerShdw>
                </a:effectLst>
              </a:rPr>
              <a:t>mutua</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generazione</a:t>
            </a:r>
            <a:r>
              <a:rPr lang="it-IT" sz="1200" dirty="0" smtClean="0">
                <a:effectLst>
                  <a:outerShdw blurRad="38100" dist="38100" dir="2700000" algn="tl">
                    <a:srgbClr val="000000">
                      <a:alpha val="43137"/>
                    </a:srgbClr>
                  </a:outerShdw>
                </a:effectLst>
              </a:rPr>
              <a:t> di profitti per il cliente e per il gruppo.</a:t>
            </a:r>
            <a:endParaRPr lang="it-IT" sz="1200" dirty="0">
              <a:effectLst>
                <a:outerShdw blurRad="38100" dist="38100" dir="2700000" algn="tl">
                  <a:srgbClr val="000000">
                    <a:alpha val="43137"/>
                  </a:srgbClr>
                </a:outerShdw>
              </a:effectLst>
            </a:endParaRPr>
          </a:p>
        </p:txBody>
      </p:sp>
      <p:pic>
        <p:nvPicPr>
          <p:cNvPr id="28" name="Immagine 27" descr="EIIBack1.png"/>
          <p:cNvPicPr>
            <a:picLocks noChangeAspect="1"/>
          </p:cNvPicPr>
          <p:nvPr/>
        </p:nvPicPr>
        <p:blipFill>
          <a:blip r:embed="rId4" cstate="print"/>
          <a:srcRect r="14861"/>
          <a:stretch>
            <a:fillRect/>
          </a:stretch>
        </p:blipFill>
        <p:spPr>
          <a:xfrm>
            <a:off x="5514711" y="1965239"/>
            <a:ext cx="3256284" cy="989092"/>
          </a:xfrm>
          <a:prstGeom prst="rect">
            <a:avLst/>
          </a:prstGeom>
        </p:spPr>
      </p:pic>
      <p:pic>
        <p:nvPicPr>
          <p:cNvPr id="82946" name="Picture 2"/>
          <p:cNvPicPr>
            <a:picLocks noChangeAspect="1" noChangeArrowheads="1"/>
          </p:cNvPicPr>
          <p:nvPr/>
        </p:nvPicPr>
        <p:blipFill>
          <a:blip r:embed="rId5" cstate="print">
            <a:clrChange>
              <a:clrFrom>
                <a:srgbClr val="FFFFFF"/>
              </a:clrFrom>
              <a:clrTo>
                <a:srgbClr val="FFFFFF">
                  <a:alpha val="0"/>
                </a:srgbClr>
              </a:clrTo>
            </a:clrChange>
          </a:blip>
          <a:srcRect t="26577"/>
          <a:stretch>
            <a:fillRect/>
          </a:stretch>
        </p:blipFill>
        <p:spPr bwMode="auto">
          <a:xfrm>
            <a:off x="5849955" y="3683073"/>
            <a:ext cx="2289628" cy="1681116"/>
          </a:xfrm>
          <a:prstGeom prst="rect">
            <a:avLst/>
          </a:prstGeom>
          <a:noFill/>
          <a:ln w="9525">
            <a:noFill/>
            <a:miter lim="800000"/>
            <a:headEnd/>
            <a:tailEnd/>
          </a:ln>
          <a:effectLst/>
        </p:spPr>
      </p:pic>
      <p:pic>
        <p:nvPicPr>
          <p:cNvPr id="29"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0" y="1384272"/>
            <a:ext cx="571500" cy="762000"/>
          </a:xfrm>
          <a:prstGeom prst="rect">
            <a:avLst/>
          </a:prstGeom>
          <a:noFill/>
          <a:ln w="9525">
            <a:noFill/>
            <a:miter lim="800000"/>
            <a:headEnd/>
            <a:tailEnd/>
          </a:ln>
          <a:effectLst/>
        </p:spPr>
      </p:pic>
      <p:cxnSp>
        <p:nvCxnSpPr>
          <p:cNvPr id="30" name="Connettore 1 29"/>
          <p:cNvCxnSpPr/>
          <p:nvPr/>
        </p:nvCxnSpPr>
        <p:spPr>
          <a:xfrm rot="5400000">
            <a:off x="3459148" y="3665540"/>
            <a:ext cx="3906891"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flipV="1">
            <a:off x="519057" y="3136896"/>
            <a:ext cx="8288451" cy="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220200" cy="1657350"/>
          </a:xfrm>
          <a:prstGeom prst="rect">
            <a:avLst/>
          </a:prstGeom>
          <a:noFill/>
          <a:ln w="9525">
            <a:noFill/>
            <a:miter lim="800000"/>
            <a:headEnd/>
            <a:tailEnd/>
          </a:ln>
          <a:effectLst/>
        </p:spPr>
      </p:pic>
      <p:sp>
        <p:nvSpPr>
          <p:cNvPr id="11" name="Titolo 1"/>
          <p:cNvSpPr txBox="1">
            <a:spLocks/>
          </p:cNvSpPr>
          <p:nvPr/>
        </p:nvSpPr>
        <p:spPr>
          <a:xfrm>
            <a:off x="1103265" y="285728"/>
            <a:ext cx="804073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Fonti e Riferimenti</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1" name="Gruppo 21"/>
          <p:cNvGrpSpPr/>
          <p:nvPr/>
        </p:nvGrpSpPr>
        <p:grpSpPr>
          <a:xfrm>
            <a:off x="3403584" y="2078019"/>
            <a:ext cx="2373344" cy="2566016"/>
            <a:chOff x="3586149" y="2151045"/>
            <a:chExt cx="2373344" cy="2566016"/>
          </a:xfrm>
        </p:grpSpPr>
        <p:pic>
          <p:nvPicPr>
            <p:cNvPr id="28" name="Picture 6"/>
            <p:cNvPicPr>
              <a:picLocks noChangeAspect="1" noChangeArrowheads="1"/>
            </p:cNvPicPr>
            <p:nvPr/>
          </p:nvPicPr>
          <p:blipFill>
            <a:blip r:embed="rId3"/>
            <a:srcRect/>
            <a:stretch>
              <a:fillRect/>
            </a:stretch>
          </p:blipFill>
          <p:spPr bwMode="auto">
            <a:xfrm>
              <a:off x="3586149" y="2151045"/>
              <a:ext cx="571500" cy="762000"/>
            </a:xfrm>
            <a:prstGeom prst="rect">
              <a:avLst/>
            </a:prstGeom>
            <a:noFill/>
            <a:ln w="9525">
              <a:noFill/>
              <a:miter lim="800000"/>
              <a:headEnd/>
              <a:tailEnd/>
            </a:ln>
            <a:effectLst/>
          </p:spPr>
        </p:pic>
        <p:sp>
          <p:nvSpPr>
            <p:cNvPr id="29" name="Rettangolo 28"/>
            <p:cNvSpPr/>
            <p:nvPr/>
          </p:nvSpPr>
          <p:spPr>
            <a:xfrm>
              <a:off x="4178232" y="2224071"/>
              <a:ext cx="1781261" cy="2492990"/>
            </a:xfrm>
            <a:prstGeom prst="rect">
              <a:avLst/>
            </a:prstGeom>
          </p:spPr>
          <p:txBody>
            <a:bodyPr wrap="square">
              <a:spAutoFit/>
            </a:bodyPr>
            <a:lstStyle/>
            <a:p>
              <a:pPr algn="just"/>
              <a:r>
                <a:rPr lang="it-IT" cap="small" dirty="0" smtClean="0">
                  <a:effectLst>
                    <a:outerShdw blurRad="38100" dist="38100" dir="2700000" algn="tl">
                      <a:srgbClr val="000000">
                        <a:alpha val="43137"/>
                      </a:srgbClr>
                    </a:outerShdw>
                  </a:effectLst>
                </a:rPr>
                <a:t>Analisi Interna</a:t>
              </a:r>
              <a:r>
                <a:rPr lang="it-IT" b="1" dirty="0" smtClean="0">
                  <a:effectLst>
                    <a:outerShdw blurRad="38100" dist="38100" dir="2700000" algn="tl">
                      <a:srgbClr val="000000">
                        <a:alpha val="43137"/>
                      </a:srgbClr>
                    </a:outerShdw>
                  </a:effectLst>
                </a:rPr>
                <a:t>	</a:t>
              </a: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http://www.eng.it</a:t>
              </a:r>
            </a:p>
            <a:p>
              <a:pPr algn="just"/>
              <a:r>
                <a:rPr lang="it-IT" sz="1200" dirty="0" smtClean="0">
                  <a:effectLst>
                    <a:outerShdw blurRad="38100" dist="38100" dir="2700000" algn="tl">
                      <a:srgbClr val="000000">
                        <a:alpha val="43137"/>
                      </a:srgbClr>
                    </a:outerShdw>
                  </a:effectLst>
                </a:rPr>
                <a:t>http://www.cwi.it</a:t>
              </a:r>
            </a:p>
            <a:p>
              <a:pPr algn="just"/>
              <a:r>
                <a:rPr lang="it-IT" sz="1200" dirty="0" smtClean="0">
                  <a:effectLst>
                    <a:outerShdw blurRad="38100" dist="38100" dir="2700000" algn="tl">
                      <a:srgbClr val="000000">
                        <a:alpha val="43137"/>
                      </a:srgbClr>
                    </a:outerShdw>
                  </a:effectLst>
                </a:rPr>
                <a:t>http://</a:t>
              </a:r>
              <a:r>
                <a:rPr lang="it-IT" sz="1200" dirty="0" smtClean="0">
                  <a:effectLst>
                    <a:outerShdw blurRad="38100" dist="38100" dir="2700000" algn="tl">
                      <a:srgbClr val="000000">
                        <a:alpha val="43137"/>
                      </a:srgbClr>
                    </a:outerShdw>
                  </a:effectLst>
                </a:rPr>
                <a:t>www.wikipedia.it</a:t>
              </a:r>
            </a:p>
            <a:p>
              <a:pPr algn="just"/>
              <a:endParaRPr lang="it-IT" sz="1200" dirty="0" smtClean="0">
                <a:effectLst>
                  <a:outerShdw blurRad="38100" dist="38100" dir="2700000" algn="tl">
                    <a:srgbClr val="000000">
                      <a:alpha val="43137"/>
                    </a:srgbClr>
                  </a:outerShdw>
                </a:effectLst>
              </a:endParaRP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L’Impresa: sistemi di governo, valutazione e controllo – </a:t>
              </a:r>
              <a:r>
                <a:rPr lang="it-IT" sz="1200" dirty="0" err="1" smtClean="0">
                  <a:effectLst>
                    <a:outerShdw blurRad="38100" dist="38100" dir="2700000" algn="tl">
                      <a:srgbClr val="000000">
                        <a:alpha val="43137"/>
                      </a:srgbClr>
                    </a:outerShdw>
                  </a:effectLst>
                </a:rPr>
                <a:t>Azzone</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Bertelè</a:t>
              </a:r>
              <a:endParaRPr lang="it-IT" sz="1200" dirty="0" smtClean="0">
                <a:effectLst>
                  <a:outerShdw blurRad="38100" dist="38100" dir="2700000" algn="tl">
                    <a:srgbClr val="000000">
                      <a:alpha val="43137"/>
                    </a:srgbClr>
                  </a:outerShdw>
                </a:effectLst>
              </a:endParaRPr>
            </a:p>
          </p:txBody>
        </p:sp>
      </p:grpSp>
      <p:grpSp>
        <p:nvGrpSpPr>
          <p:cNvPr id="31" name="Gruppo 30"/>
          <p:cNvGrpSpPr/>
          <p:nvPr/>
        </p:nvGrpSpPr>
        <p:grpSpPr>
          <a:xfrm>
            <a:off x="5119695" y="6386553"/>
            <a:ext cx="3863834" cy="409352"/>
            <a:chOff x="5159438" y="6423066"/>
            <a:chExt cx="3863834" cy="409352"/>
          </a:xfrm>
        </p:grpSpPr>
        <p:sp>
          <p:nvSpPr>
            <p:cNvPr id="3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33" name="Immagine 3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220200" cy="1657350"/>
          </a:xfrm>
          <a:prstGeom prst="rect">
            <a:avLst/>
          </a:prstGeom>
          <a:noFill/>
          <a:ln w="9525">
            <a:noFill/>
            <a:miter lim="800000"/>
            <a:headEnd/>
            <a:tailEnd/>
          </a:ln>
          <a:effectLst/>
        </p:spPr>
      </p:pic>
      <p:sp>
        <p:nvSpPr>
          <p:cNvPr id="11" name="Titolo 1"/>
          <p:cNvSpPr txBox="1">
            <a:spLocks/>
          </p:cNvSpPr>
          <p:nvPr/>
        </p:nvSpPr>
        <p:spPr>
          <a:xfrm>
            <a:off x="1103265" y="285728"/>
            <a:ext cx="804073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Fonti e Riferimenti</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3" name="Gruppo 30"/>
          <p:cNvGrpSpPr/>
          <p:nvPr/>
        </p:nvGrpSpPr>
        <p:grpSpPr>
          <a:xfrm>
            <a:off x="5119695" y="6386553"/>
            <a:ext cx="3863834" cy="409352"/>
            <a:chOff x="5159438" y="6423066"/>
            <a:chExt cx="3863834" cy="409352"/>
          </a:xfrm>
        </p:grpSpPr>
        <p:sp>
          <p:nvSpPr>
            <p:cNvPr id="3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33" name="Immagine 32"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grpSp>
        <p:nvGrpSpPr>
          <p:cNvPr id="15" name="Gruppo 14"/>
          <p:cNvGrpSpPr/>
          <p:nvPr/>
        </p:nvGrpSpPr>
        <p:grpSpPr>
          <a:xfrm>
            <a:off x="3367071" y="1895454"/>
            <a:ext cx="2848014" cy="3302579"/>
            <a:chOff x="3294045" y="1895454"/>
            <a:chExt cx="2848014" cy="3302579"/>
          </a:xfrm>
        </p:grpSpPr>
        <p:pic>
          <p:nvPicPr>
            <p:cNvPr id="10" name="Picture 8"/>
            <p:cNvPicPr>
              <a:picLocks noChangeAspect="1" noChangeArrowheads="1"/>
            </p:cNvPicPr>
            <p:nvPr/>
          </p:nvPicPr>
          <p:blipFill>
            <a:blip r:embed="rId4"/>
            <a:srcRect/>
            <a:stretch>
              <a:fillRect/>
            </a:stretch>
          </p:blipFill>
          <p:spPr bwMode="auto">
            <a:xfrm>
              <a:off x="3294045" y="1895454"/>
              <a:ext cx="571500" cy="762000"/>
            </a:xfrm>
            <a:prstGeom prst="rect">
              <a:avLst/>
            </a:prstGeom>
            <a:noFill/>
            <a:ln w="9525">
              <a:noFill/>
              <a:miter lim="800000"/>
              <a:headEnd/>
              <a:tailEnd/>
            </a:ln>
            <a:effectLst/>
          </p:spPr>
        </p:pic>
        <p:sp>
          <p:nvSpPr>
            <p:cNvPr id="12" name="Rettangolo 11"/>
            <p:cNvSpPr/>
            <p:nvPr/>
          </p:nvSpPr>
          <p:spPr>
            <a:xfrm>
              <a:off x="3914766" y="2151045"/>
              <a:ext cx="2227293" cy="3046988"/>
            </a:xfrm>
            <a:prstGeom prst="rect">
              <a:avLst/>
            </a:prstGeom>
          </p:spPr>
          <p:txBody>
            <a:bodyPr wrap="square">
              <a:spAutoFit/>
            </a:bodyPr>
            <a:lstStyle/>
            <a:p>
              <a:pPr algn="just"/>
              <a:r>
                <a:rPr lang="it-IT" cap="small" dirty="0" smtClean="0">
                  <a:effectLst>
                    <a:outerShdw blurRad="38100" dist="38100" dir="2700000" algn="tl">
                      <a:srgbClr val="000000">
                        <a:alpha val="43137"/>
                      </a:srgbClr>
                    </a:outerShdw>
                  </a:effectLst>
                </a:rPr>
                <a:t>Analisi Esterna</a:t>
              </a:r>
            </a:p>
            <a:p>
              <a:pPr algn="just"/>
              <a:endParaRPr lang="it-IT"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www.accenture.com </a:t>
              </a:r>
              <a:r>
                <a:rPr lang="it-IT" sz="1200" dirty="0" smtClean="0">
                  <a:effectLst>
                    <a:outerShdw blurRad="38100" dist="38100" dir="2700000" algn="tl">
                      <a:srgbClr val="000000">
                        <a:alpha val="43137"/>
                      </a:srgbClr>
                    </a:outerShdw>
                  </a:effectLst>
                </a:rPr>
                <a:t>www.assinform.it www.borsaitaliana.it www.cadit.it </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www.eng.it </a:t>
              </a:r>
              <a:r>
                <a:rPr lang="it-IT" sz="1200" dirty="0" smtClean="0">
                  <a:effectLst>
                    <a:outerShdw blurRad="38100" dist="38100" dir="2700000" algn="tl">
                      <a:srgbClr val="000000">
                        <a:alpha val="43137"/>
                      </a:srgbClr>
                    </a:outerShdw>
                  </a:effectLst>
                </a:rPr>
                <a:t>www.hp.com/</a:t>
              </a:r>
              <a:r>
                <a:rPr lang="it-IT" sz="1200" dirty="0" err="1" smtClean="0">
                  <a:effectLst>
                    <a:outerShdw blurRad="38100" dist="38100" dir="2700000" algn="tl">
                      <a:srgbClr val="000000">
                        <a:alpha val="43137"/>
                      </a:srgbClr>
                    </a:outerShdw>
                  </a:effectLst>
                </a:rPr>
                <a:t>country</a:t>
              </a:r>
              <a:r>
                <a:rPr lang="it-IT" sz="1200" dirty="0" smtClean="0">
                  <a:effectLst>
                    <a:outerShdw blurRad="38100" dist="38100" dir="2700000" algn="tl">
                      <a:srgbClr val="000000">
                        <a:alpha val="43137"/>
                      </a:srgbClr>
                    </a:outerShdw>
                  </a:effectLst>
                </a:rPr>
                <a:t>/</a:t>
              </a:r>
              <a:r>
                <a:rPr lang="it-IT" sz="1200" dirty="0" err="1" smtClean="0">
                  <a:effectLst>
                    <a:outerShdw blurRad="38100" dist="38100" dir="2700000" algn="tl">
                      <a:srgbClr val="000000">
                        <a:alpha val="43137"/>
                      </a:srgbClr>
                    </a:outerShdw>
                  </a:effectLst>
                </a:rPr>
                <a:t>it</a:t>
              </a:r>
              <a:r>
                <a:rPr lang="it-IT" sz="1200" dirty="0" smtClean="0">
                  <a:effectLst>
                    <a:outerShdw blurRad="38100" dist="38100" dir="2700000" algn="tl">
                      <a:srgbClr val="000000">
                        <a:alpha val="43137"/>
                      </a:srgbClr>
                    </a:outerShdw>
                  </a:effectLst>
                </a:rPr>
                <a:t>/</a:t>
              </a:r>
              <a:r>
                <a:rPr lang="it-IT" sz="1200" dirty="0" err="1" smtClean="0">
                  <a:effectLst>
                    <a:outerShdw blurRad="38100" dist="38100" dir="2700000" algn="tl">
                      <a:srgbClr val="000000">
                        <a:alpha val="43137"/>
                      </a:srgbClr>
                    </a:outerShdw>
                  </a:effectLst>
                </a:rPr>
                <a:t>it</a:t>
              </a:r>
              <a:r>
                <a:rPr lang="it-IT" sz="1200" dirty="0" smtClean="0">
                  <a:effectLst>
                    <a:outerShdw blurRad="38100" dist="38100" dir="2700000" algn="tl">
                      <a:srgbClr val="000000">
                        <a:alpha val="43137"/>
                      </a:srgbClr>
                    </a:outerShdw>
                  </a:effectLst>
                </a:rPr>
                <a:t> www.i-dome.com www.ibm.com/</a:t>
              </a:r>
              <a:r>
                <a:rPr lang="it-IT" sz="1200" dirty="0" err="1" smtClean="0">
                  <a:effectLst>
                    <a:outerShdw blurRad="38100" dist="38100" dir="2700000" algn="tl">
                      <a:srgbClr val="000000">
                        <a:alpha val="43137"/>
                      </a:srgbClr>
                    </a:outerShdw>
                  </a:effectLst>
                </a:rPr>
                <a:t>it</a:t>
              </a:r>
              <a:r>
                <a:rPr lang="it-IT" sz="1200" dirty="0" smtClean="0">
                  <a:effectLst>
                    <a:outerShdw blurRad="38100" dist="38100" dir="2700000" algn="tl">
                      <a:srgbClr val="000000">
                        <a:alpha val="43137"/>
                      </a:srgbClr>
                    </a:outerShdw>
                  </a:effectLst>
                </a:rPr>
                <a:t>/</a:t>
              </a:r>
              <a:r>
                <a:rPr lang="it-IT" sz="1200" dirty="0" err="1" smtClean="0">
                  <a:effectLst>
                    <a:outerShdw blurRad="38100" dist="38100" dir="2700000" algn="tl">
                      <a:srgbClr val="000000">
                        <a:alpha val="43137"/>
                      </a:srgbClr>
                    </a:outerShdw>
                  </a:effectLst>
                </a:rPr>
                <a:t>it</a:t>
              </a:r>
              <a:r>
                <a:rPr lang="it-IT" sz="1200" dirty="0" smtClean="0">
                  <a:effectLst>
                    <a:outerShdw blurRad="38100" dist="38100" dir="2700000" algn="tl">
                      <a:srgbClr val="000000">
                        <a:alpha val="43137"/>
                      </a:srgbClr>
                    </a:outerShdw>
                  </a:effectLst>
                </a:rPr>
                <a:t> </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www.inaz.it </a:t>
              </a:r>
            </a:p>
            <a:p>
              <a:pPr algn="just"/>
              <a:r>
                <a:rPr lang="it-IT" sz="1200" dirty="0" smtClean="0">
                  <a:effectLst>
                    <a:outerShdw blurRad="38100" dist="38100" dir="2700000" algn="tl">
                      <a:srgbClr val="000000">
                        <a:alpha val="43137"/>
                      </a:srgbClr>
                    </a:outerShdw>
                  </a:effectLst>
                </a:rPr>
                <a:t>www.key4biz.it </a:t>
              </a:r>
              <a:r>
                <a:rPr lang="it-IT" sz="1200" dirty="0" smtClean="0">
                  <a:effectLst>
                    <a:outerShdw blurRad="38100" dist="38100" dir="2700000" algn="tl">
                      <a:srgbClr val="000000">
                        <a:alpha val="43137"/>
                      </a:srgbClr>
                    </a:outerShdw>
                  </a:effectLst>
                </a:rPr>
                <a:t>www.microsoft.com </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www.osl.it </a:t>
              </a:r>
            </a:p>
            <a:p>
              <a:pPr algn="just"/>
              <a:r>
                <a:rPr lang="it-IT" sz="1200" dirty="0" smtClean="0">
                  <a:effectLst>
                    <a:outerShdw blurRad="38100" dist="38100" dir="2700000" algn="tl">
                      <a:srgbClr val="000000">
                        <a:alpha val="43137"/>
                      </a:srgbClr>
                    </a:outerShdw>
                  </a:effectLst>
                </a:rPr>
                <a:t>www.sap.com/</a:t>
              </a:r>
              <a:r>
                <a:rPr lang="it-IT" sz="1200" dirty="0" err="1" smtClean="0">
                  <a:effectLst>
                    <a:outerShdw blurRad="38100" dist="38100" dir="2700000" algn="tl">
                      <a:srgbClr val="000000">
                        <a:alpha val="43137"/>
                      </a:srgbClr>
                    </a:outerShdw>
                  </a:effectLst>
                </a:rPr>
                <a:t>italy</a:t>
              </a:r>
              <a:endParaRPr lang="it-IT" sz="1200" dirty="0" smtClean="0">
                <a:effectLst>
                  <a:outerShdw blurRad="38100" dist="38100" dir="2700000" algn="tl">
                    <a:srgbClr val="000000">
                      <a:alpha val="43137"/>
                    </a:srgbClr>
                  </a:outerShdw>
                </a:effectLst>
              </a:endParaRPr>
            </a:p>
          </p:txBody>
        </p:sp>
      </p:gr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220200" cy="1657350"/>
          </a:xfrm>
          <a:prstGeom prst="rect">
            <a:avLst/>
          </a:prstGeom>
          <a:noFill/>
          <a:ln w="9525">
            <a:noFill/>
            <a:miter lim="800000"/>
            <a:headEnd/>
            <a:tailEnd/>
          </a:ln>
          <a:effectLst/>
        </p:spPr>
      </p:pic>
      <p:sp>
        <p:nvSpPr>
          <p:cNvPr id="11" name="Titolo 1"/>
          <p:cNvSpPr txBox="1">
            <a:spLocks/>
          </p:cNvSpPr>
          <p:nvPr/>
        </p:nvSpPr>
        <p:spPr>
          <a:xfrm>
            <a:off x="1103265" y="285728"/>
            <a:ext cx="804073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Fonti e Riferimenti</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30"/>
          <p:cNvGrpSpPr/>
          <p:nvPr/>
        </p:nvGrpSpPr>
        <p:grpSpPr>
          <a:xfrm>
            <a:off x="5119695" y="6386553"/>
            <a:ext cx="3863834" cy="409352"/>
            <a:chOff x="5159438" y="6423066"/>
            <a:chExt cx="3863834" cy="409352"/>
          </a:xfrm>
        </p:grpSpPr>
        <p:sp>
          <p:nvSpPr>
            <p:cNvPr id="3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33" name="Immagine 32"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grpSp>
        <p:nvGrpSpPr>
          <p:cNvPr id="14" name="Gruppo 13"/>
          <p:cNvGrpSpPr/>
          <p:nvPr/>
        </p:nvGrpSpPr>
        <p:grpSpPr>
          <a:xfrm>
            <a:off x="3294045" y="1970581"/>
            <a:ext cx="3176631" cy="1943592"/>
            <a:chOff x="2125629" y="1970581"/>
            <a:chExt cx="3176631" cy="1943592"/>
          </a:xfrm>
        </p:grpSpPr>
        <p:pic>
          <p:nvPicPr>
            <p:cNvPr id="9" name="Picture 7"/>
            <p:cNvPicPr>
              <a:picLocks noChangeAspect="1" noChangeArrowheads="1"/>
            </p:cNvPicPr>
            <p:nvPr/>
          </p:nvPicPr>
          <p:blipFill>
            <a:blip r:embed="rId4"/>
            <a:srcRect/>
            <a:stretch>
              <a:fillRect/>
            </a:stretch>
          </p:blipFill>
          <p:spPr bwMode="auto">
            <a:xfrm>
              <a:off x="2125629" y="1970581"/>
              <a:ext cx="571500" cy="762000"/>
            </a:xfrm>
            <a:prstGeom prst="rect">
              <a:avLst/>
            </a:prstGeom>
            <a:noFill/>
            <a:ln w="9525">
              <a:noFill/>
              <a:miter lim="800000"/>
              <a:headEnd/>
              <a:tailEnd/>
            </a:ln>
            <a:effectLst/>
          </p:spPr>
        </p:pic>
        <p:sp>
          <p:nvSpPr>
            <p:cNvPr id="13" name="Rettangolo 12"/>
            <p:cNvSpPr/>
            <p:nvPr/>
          </p:nvSpPr>
          <p:spPr>
            <a:xfrm>
              <a:off x="2819376" y="2159847"/>
              <a:ext cx="2482884" cy="1754326"/>
            </a:xfrm>
            <a:prstGeom prst="rect">
              <a:avLst/>
            </a:prstGeom>
          </p:spPr>
          <p:txBody>
            <a:bodyPr wrap="square">
              <a:spAutoFit/>
            </a:bodyPr>
            <a:lstStyle/>
            <a:p>
              <a:pPr algn="just"/>
              <a:r>
                <a:rPr lang="it-IT" cap="small" dirty="0" smtClean="0">
                  <a:effectLst>
                    <a:outerShdw blurRad="38100" dist="38100" dir="2700000" algn="tl">
                      <a:srgbClr val="000000">
                        <a:alpha val="43137"/>
                      </a:srgbClr>
                    </a:outerShdw>
                  </a:effectLst>
                </a:rPr>
                <a:t>Analisi Finanziaria</a:t>
              </a:r>
            </a:p>
            <a:p>
              <a:pPr algn="just"/>
              <a:endParaRPr lang="it-IT" dirty="0" smtClean="0">
                <a:effectLst>
                  <a:outerShdw blurRad="38100" dist="38100" dir="2700000" algn="tl">
                    <a:srgbClr val="000000">
                      <a:alpha val="43137"/>
                    </a:srgbClr>
                  </a:outerShdw>
                </a:effectLst>
              </a:endParaRPr>
            </a:p>
            <a:p>
              <a:r>
                <a:rPr lang="it-IT" sz="1200" dirty="0" smtClean="0">
                  <a:effectLst>
                    <a:outerShdw blurRad="38100" dist="38100" dir="2700000" algn="tl">
                      <a:srgbClr val="000000">
                        <a:alpha val="43137"/>
                      </a:srgbClr>
                    </a:outerShdw>
                  </a:effectLst>
                </a:rPr>
                <a:t>Bilancio </a:t>
              </a:r>
              <a:r>
                <a:rPr lang="it-IT" sz="1200" dirty="0" smtClean="0">
                  <a:effectLst>
                    <a:outerShdw blurRad="38100" dist="38100" dir="2700000" algn="tl">
                      <a:srgbClr val="000000">
                        <a:alpha val="43137"/>
                      </a:srgbClr>
                    </a:outerShdw>
                  </a:effectLst>
                </a:rPr>
                <a:t>Consolidato Gruppo </a:t>
              </a:r>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anni 2005-2007</a:t>
              </a:r>
            </a:p>
            <a:p>
              <a:r>
                <a:rPr lang="it-IT" sz="1200" dirty="0" smtClean="0">
                  <a:effectLst>
                    <a:outerShdw blurRad="38100" dist="38100" dir="2700000" algn="tl">
                      <a:srgbClr val="000000">
                        <a:alpha val="43137"/>
                      </a:srgbClr>
                    </a:outerShdw>
                  </a:effectLst>
                </a:rPr>
                <a:t>Bilancio Consolidato </a:t>
              </a:r>
              <a:r>
                <a:rPr lang="it-IT" sz="1200" dirty="0" err="1" smtClean="0">
                  <a:effectLst>
                    <a:outerShdw blurRad="38100" dist="38100" dir="2700000" algn="tl">
                      <a:srgbClr val="000000">
                        <a:alpha val="43137"/>
                      </a:srgbClr>
                    </a:outerShdw>
                  </a:effectLst>
                </a:rPr>
                <a:t>Reply</a:t>
              </a:r>
              <a:r>
                <a:rPr lang="it-IT" sz="1200" dirty="0" smtClean="0">
                  <a:effectLst>
                    <a:outerShdw blurRad="38100" dist="38100" dir="2700000" algn="tl">
                      <a:srgbClr val="000000">
                        <a:alpha val="43137"/>
                      </a:srgbClr>
                    </a:outerShdw>
                  </a:effectLst>
                </a:rPr>
                <a:t> 2007</a:t>
              </a:r>
            </a:p>
            <a:p>
              <a:r>
                <a:rPr lang="it-IT" sz="1200" dirty="0" smtClean="0">
                  <a:effectLst>
                    <a:outerShdw blurRad="38100" dist="38100" dir="2700000" algn="tl">
                      <a:srgbClr val="000000">
                        <a:alpha val="43137"/>
                      </a:srgbClr>
                    </a:outerShdw>
                  </a:effectLst>
                </a:rPr>
                <a:t>Bilancio Consolidato CAD IT 2007</a:t>
              </a:r>
            </a:p>
            <a:p>
              <a:r>
                <a:rPr lang="it-IT" sz="1200" dirty="0" err="1" smtClean="0">
                  <a:effectLst>
                    <a:outerShdw blurRad="38100" dist="38100" dir="2700000" algn="tl">
                      <a:srgbClr val="000000">
                        <a:alpha val="43137"/>
                      </a:srgbClr>
                    </a:outerShdw>
                  </a:effectLst>
                  <a:ea typeface="Tahoma" pitchFamily="34" charset="0"/>
                  <a:cs typeface="Tahoma" pitchFamily="34" charset="0"/>
                </a:rPr>
                <a:t>Assinform</a:t>
              </a:r>
              <a:r>
                <a:rPr lang="it-IT" sz="1200" dirty="0" smtClean="0">
                  <a:effectLst>
                    <a:outerShdw blurRad="38100" dist="38100" dir="2700000" algn="tl">
                      <a:srgbClr val="000000">
                        <a:alpha val="43137"/>
                      </a:srgbClr>
                    </a:outerShdw>
                  </a:effectLst>
                  <a:ea typeface="Tahoma" pitchFamily="34" charset="0"/>
                  <a:cs typeface="Tahoma" pitchFamily="34" charset="0"/>
                </a:rPr>
                <a:t> </a:t>
              </a:r>
              <a:r>
                <a:rPr lang="it-IT" sz="1200" dirty="0" smtClean="0">
                  <a:effectLst>
                    <a:outerShdw blurRad="38100" dist="38100" dir="2700000" algn="tl">
                      <a:srgbClr val="000000">
                        <a:alpha val="43137"/>
                      </a:srgbClr>
                    </a:outerShdw>
                  </a:effectLst>
                  <a:ea typeface="Tahoma" pitchFamily="34" charset="0"/>
                  <a:cs typeface="Tahoma" pitchFamily="34" charset="0"/>
                </a:rPr>
                <a:t>/</a:t>
              </a:r>
              <a:r>
                <a:rPr lang="it-IT" sz="1200" dirty="0" err="1" smtClean="0">
                  <a:effectLst>
                    <a:outerShdw blurRad="38100" dist="38100" dir="2700000" algn="tl">
                      <a:srgbClr val="000000">
                        <a:alpha val="43137"/>
                      </a:srgbClr>
                    </a:outerShdw>
                  </a:effectLst>
                  <a:ea typeface="Tahoma" pitchFamily="34" charset="0"/>
                  <a:cs typeface="Tahoma" pitchFamily="34" charset="0"/>
                </a:rPr>
                <a:t>Netconsulting</a:t>
              </a:r>
              <a:r>
                <a:rPr lang="it-IT" sz="1200" dirty="0" smtClean="0">
                  <a:effectLst>
                    <a:outerShdw blurRad="38100" dist="38100" dir="2700000" algn="tl">
                      <a:srgbClr val="000000">
                        <a:alpha val="43137"/>
                      </a:srgbClr>
                    </a:outerShdw>
                  </a:effectLst>
                  <a:ea typeface="Tahoma" pitchFamily="34" charset="0"/>
                  <a:cs typeface="Tahoma" pitchFamily="34" charset="0"/>
                </a:rPr>
                <a:t> “</a:t>
              </a:r>
              <a:r>
                <a:rPr lang="it-IT" sz="1200" dirty="0" smtClean="0">
                  <a:effectLst>
                    <a:outerShdw blurRad="38100" dist="38100" dir="2700000" algn="tl">
                      <a:srgbClr val="000000">
                        <a:alpha val="43137"/>
                      </a:srgbClr>
                    </a:outerShdw>
                  </a:effectLst>
                  <a:ea typeface="Times New Roman" pitchFamily="18" charset="0"/>
                  <a:cs typeface="Arial" pitchFamily="34" charset="0"/>
                </a:rPr>
                <a:t>Il mercato dell’ </a:t>
              </a:r>
              <a:r>
                <a:rPr lang="it-IT" sz="1200" dirty="0" err="1" smtClean="0">
                  <a:effectLst>
                    <a:outerShdw blurRad="38100" dist="38100" dir="2700000" algn="tl">
                      <a:srgbClr val="000000">
                        <a:alpha val="43137"/>
                      </a:srgbClr>
                    </a:outerShdw>
                  </a:effectLst>
                  <a:ea typeface="Times New Roman" pitchFamily="18" charset="0"/>
                  <a:cs typeface="Arial" pitchFamily="34" charset="0"/>
                </a:rPr>
                <a:t>it</a:t>
              </a:r>
              <a:r>
                <a:rPr lang="it-IT" sz="1200" dirty="0" smtClean="0">
                  <a:effectLst>
                    <a:outerShdw blurRad="38100" dist="38100" dir="2700000" algn="tl">
                      <a:srgbClr val="000000">
                        <a:alpha val="43137"/>
                      </a:srgbClr>
                    </a:outerShdw>
                  </a:effectLst>
                  <a:ea typeface="Times New Roman" pitchFamily="18" charset="0"/>
                  <a:cs typeface="Arial" pitchFamily="34" charset="0"/>
                </a:rPr>
                <a:t> nel 2007</a:t>
              </a:r>
              <a:r>
                <a:rPr lang="it-IT" sz="1200" dirty="0" smtClean="0">
                  <a:effectLst>
                    <a:outerShdw blurRad="38100" dist="38100" dir="2700000" algn="tl">
                      <a:srgbClr val="000000">
                        <a:alpha val="43137"/>
                      </a:srgbClr>
                    </a:outerShdw>
                  </a:effectLst>
                  <a:ea typeface="Times New Roman" pitchFamily="18" charset="0"/>
                  <a:cs typeface="Arial" pitchFamily="34" charset="0"/>
                </a:rPr>
                <a:t>”</a:t>
              </a:r>
              <a:endParaRPr lang="it-IT" sz="1200" dirty="0" smtClean="0">
                <a:effectLst>
                  <a:outerShdw blurRad="38100" dist="38100" dir="2700000" algn="tl">
                    <a:srgbClr val="000000">
                      <a:alpha val="43137"/>
                    </a:srgbClr>
                  </a:outerShdw>
                </a:effectLst>
                <a:ea typeface="Tahoma" pitchFamily="34" charset="0"/>
                <a:cs typeface="Tahoma" pitchFamily="34" charset="0"/>
              </a:endParaRPr>
            </a:p>
          </p:txBody>
        </p:sp>
      </p:gr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373005" y="285728"/>
            <a:ext cx="87709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Credits</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3" name="Gruppo 22"/>
          <p:cNvGrpSpPr/>
          <p:nvPr/>
        </p:nvGrpSpPr>
        <p:grpSpPr>
          <a:xfrm>
            <a:off x="3513123" y="2078019"/>
            <a:ext cx="2957553" cy="3468735"/>
            <a:chOff x="3513123" y="2151045"/>
            <a:chExt cx="2957553" cy="3468735"/>
          </a:xfrm>
        </p:grpSpPr>
        <p:grpSp>
          <p:nvGrpSpPr>
            <p:cNvPr id="22" name="Gruppo 21"/>
            <p:cNvGrpSpPr/>
            <p:nvPr/>
          </p:nvGrpSpPr>
          <p:grpSpPr>
            <a:xfrm>
              <a:off x="3586149" y="2151045"/>
              <a:ext cx="2738475" cy="996356"/>
              <a:chOff x="3586149" y="2151045"/>
              <a:chExt cx="2738475" cy="996356"/>
            </a:xfrm>
          </p:grpSpPr>
          <p:pic>
            <p:nvPicPr>
              <p:cNvPr id="13" name="Picture 6"/>
              <p:cNvPicPr>
                <a:picLocks noChangeAspect="1" noChangeArrowheads="1"/>
              </p:cNvPicPr>
              <p:nvPr/>
            </p:nvPicPr>
            <p:blipFill>
              <a:blip r:embed="rId3"/>
              <a:srcRect/>
              <a:stretch>
                <a:fillRect/>
              </a:stretch>
            </p:blipFill>
            <p:spPr bwMode="auto">
              <a:xfrm>
                <a:off x="3586149" y="2151045"/>
                <a:ext cx="571500" cy="762000"/>
              </a:xfrm>
              <a:prstGeom prst="rect">
                <a:avLst/>
              </a:prstGeom>
              <a:noFill/>
              <a:ln w="9525">
                <a:noFill/>
                <a:miter lim="800000"/>
                <a:headEnd/>
                <a:tailEnd/>
              </a:ln>
              <a:effectLst/>
            </p:spPr>
          </p:pic>
          <p:sp>
            <p:nvSpPr>
              <p:cNvPr id="17" name="Rettangolo 16"/>
              <p:cNvSpPr/>
              <p:nvPr/>
            </p:nvSpPr>
            <p:spPr>
              <a:xfrm>
                <a:off x="4178233" y="2224071"/>
                <a:ext cx="2146391" cy="923330"/>
              </a:xfrm>
              <a:prstGeom prst="rect">
                <a:avLst/>
              </a:prstGeom>
            </p:spPr>
            <p:txBody>
              <a:bodyPr wrap="square">
                <a:spAutoFit/>
              </a:bodyPr>
              <a:lstStyle/>
              <a:p>
                <a:pPr algn="just"/>
                <a:r>
                  <a:rPr lang="it-IT" cap="small" dirty="0" smtClean="0">
                    <a:effectLst>
                      <a:outerShdw blurRad="38100" dist="38100" dir="2700000" algn="tl">
                        <a:srgbClr val="000000">
                          <a:alpha val="43137"/>
                        </a:srgbClr>
                      </a:outerShdw>
                    </a:effectLst>
                  </a:rPr>
                  <a:t>Analisi Interna</a:t>
                </a:r>
                <a:r>
                  <a:rPr lang="it-IT" b="1" dirty="0" smtClean="0">
                    <a:effectLst>
                      <a:outerShdw blurRad="38100" dist="38100" dir="2700000" algn="tl">
                        <a:srgbClr val="000000">
                          <a:alpha val="43137"/>
                        </a:srgbClr>
                      </a:outerShdw>
                    </a:effectLst>
                  </a:rPr>
                  <a:t>	</a:t>
                </a: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Riccardo Ancona</a:t>
                </a:r>
              </a:p>
              <a:p>
                <a:pPr algn="just"/>
                <a:r>
                  <a:rPr lang="it-IT" sz="1200" dirty="0" smtClean="0">
                    <a:effectLst>
                      <a:outerShdw blurRad="38100" dist="38100" dir="2700000" algn="tl">
                        <a:srgbClr val="000000">
                          <a:alpha val="43137"/>
                        </a:srgbClr>
                      </a:outerShdw>
                    </a:effectLst>
                  </a:rPr>
                  <a:t>Paolo </a:t>
                </a:r>
                <a:r>
                  <a:rPr lang="it-IT" sz="1200" dirty="0" err="1" smtClean="0">
                    <a:effectLst>
                      <a:outerShdw blurRad="38100" dist="38100" dir="2700000" algn="tl">
                        <a:srgbClr val="000000">
                          <a:alpha val="43137"/>
                        </a:srgbClr>
                      </a:outerShdw>
                    </a:effectLst>
                  </a:rPr>
                  <a:t>Rizzello</a:t>
                </a:r>
                <a:endParaRPr lang="it-IT" sz="1200" dirty="0" smtClean="0">
                  <a:effectLst>
                    <a:outerShdw blurRad="38100" dist="38100" dir="2700000" algn="tl">
                      <a:srgbClr val="000000">
                        <a:alpha val="43137"/>
                      </a:srgbClr>
                    </a:outerShdw>
                  </a:effectLst>
                </a:endParaRPr>
              </a:p>
            </p:txBody>
          </p:sp>
        </p:grpSp>
        <p:grpSp>
          <p:nvGrpSpPr>
            <p:cNvPr id="21" name="Gruppo 20"/>
            <p:cNvGrpSpPr/>
            <p:nvPr/>
          </p:nvGrpSpPr>
          <p:grpSpPr>
            <a:xfrm>
              <a:off x="3549636" y="3209922"/>
              <a:ext cx="2592423" cy="1271254"/>
              <a:chOff x="3549636" y="3209922"/>
              <a:chExt cx="2592423" cy="1271254"/>
            </a:xfrm>
          </p:grpSpPr>
          <p:pic>
            <p:nvPicPr>
              <p:cNvPr id="15" name="Picture 8"/>
              <p:cNvPicPr>
                <a:picLocks noChangeAspect="1" noChangeArrowheads="1"/>
              </p:cNvPicPr>
              <p:nvPr/>
            </p:nvPicPr>
            <p:blipFill>
              <a:blip r:embed="rId4"/>
              <a:srcRect/>
              <a:stretch>
                <a:fillRect/>
              </a:stretch>
            </p:blipFill>
            <p:spPr bwMode="auto">
              <a:xfrm>
                <a:off x="3549636" y="3209922"/>
                <a:ext cx="571500" cy="762000"/>
              </a:xfrm>
              <a:prstGeom prst="rect">
                <a:avLst/>
              </a:prstGeom>
              <a:noFill/>
              <a:ln w="9525">
                <a:noFill/>
                <a:miter lim="800000"/>
                <a:headEnd/>
                <a:tailEnd/>
              </a:ln>
              <a:effectLst/>
            </p:spPr>
          </p:pic>
          <p:sp>
            <p:nvSpPr>
              <p:cNvPr id="12" name="Rettangolo 11"/>
              <p:cNvSpPr/>
              <p:nvPr/>
            </p:nvSpPr>
            <p:spPr>
              <a:xfrm>
                <a:off x="4170357" y="3465513"/>
                <a:ext cx="1971702" cy="1015663"/>
              </a:xfrm>
              <a:prstGeom prst="rect">
                <a:avLst/>
              </a:prstGeom>
            </p:spPr>
            <p:txBody>
              <a:bodyPr wrap="square">
                <a:spAutoFit/>
              </a:bodyPr>
              <a:lstStyle/>
              <a:p>
                <a:pPr algn="just"/>
                <a:r>
                  <a:rPr lang="it-IT" cap="small" dirty="0" smtClean="0">
                    <a:effectLst>
                      <a:outerShdw blurRad="38100" dist="38100" dir="2700000" algn="tl">
                        <a:srgbClr val="000000">
                          <a:alpha val="43137"/>
                        </a:srgbClr>
                      </a:outerShdw>
                    </a:effectLst>
                  </a:rPr>
                  <a:t>Analisi Esterna</a:t>
                </a:r>
              </a:p>
              <a:p>
                <a:pPr algn="just"/>
                <a:endParaRPr lang="it-IT"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Silvia </a:t>
                </a:r>
                <a:r>
                  <a:rPr lang="it-IT" sz="1200" dirty="0" err="1" smtClean="0">
                    <a:effectLst>
                      <a:outerShdw blurRad="38100" dist="38100" dir="2700000" algn="tl">
                        <a:srgbClr val="000000">
                          <a:alpha val="43137"/>
                        </a:srgbClr>
                      </a:outerShdw>
                    </a:effectLst>
                  </a:rPr>
                  <a:t>Achilli</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Alessandro Ditta</a:t>
                </a:r>
              </a:p>
            </p:txBody>
          </p:sp>
        </p:grpSp>
        <p:grpSp>
          <p:nvGrpSpPr>
            <p:cNvPr id="20" name="Gruppo 19"/>
            <p:cNvGrpSpPr/>
            <p:nvPr/>
          </p:nvGrpSpPr>
          <p:grpSpPr>
            <a:xfrm>
              <a:off x="3513123" y="4414851"/>
              <a:ext cx="2957553" cy="1204929"/>
              <a:chOff x="3513123" y="4414851"/>
              <a:chExt cx="2957553" cy="1204929"/>
            </a:xfrm>
          </p:grpSpPr>
          <p:pic>
            <p:nvPicPr>
              <p:cNvPr id="14" name="Picture 7"/>
              <p:cNvPicPr>
                <a:picLocks noChangeAspect="1" noChangeArrowheads="1"/>
              </p:cNvPicPr>
              <p:nvPr/>
            </p:nvPicPr>
            <p:blipFill>
              <a:blip r:embed="rId5"/>
              <a:srcRect/>
              <a:stretch>
                <a:fillRect/>
              </a:stretch>
            </p:blipFill>
            <p:spPr bwMode="auto">
              <a:xfrm>
                <a:off x="3513123" y="4414851"/>
                <a:ext cx="571500" cy="762000"/>
              </a:xfrm>
              <a:prstGeom prst="rect">
                <a:avLst/>
              </a:prstGeom>
              <a:noFill/>
              <a:ln w="9525">
                <a:noFill/>
                <a:miter lim="800000"/>
                <a:headEnd/>
                <a:tailEnd/>
              </a:ln>
              <a:effectLst/>
            </p:spPr>
          </p:pic>
          <p:sp>
            <p:nvSpPr>
              <p:cNvPr id="18" name="Rettangolo 17"/>
              <p:cNvSpPr/>
              <p:nvPr/>
            </p:nvSpPr>
            <p:spPr>
              <a:xfrm>
                <a:off x="4206870" y="4604117"/>
                <a:ext cx="2263806" cy="1015663"/>
              </a:xfrm>
              <a:prstGeom prst="rect">
                <a:avLst/>
              </a:prstGeom>
            </p:spPr>
            <p:txBody>
              <a:bodyPr wrap="square">
                <a:spAutoFit/>
              </a:bodyPr>
              <a:lstStyle/>
              <a:p>
                <a:pPr algn="just"/>
                <a:r>
                  <a:rPr lang="it-IT" cap="small" dirty="0" smtClean="0">
                    <a:effectLst>
                      <a:outerShdw blurRad="38100" dist="38100" dir="2700000" algn="tl">
                        <a:srgbClr val="000000">
                          <a:alpha val="43137"/>
                        </a:srgbClr>
                      </a:outerShdw>
                    </a:effectLst>
                  </a:rPr>
                  <a:t>Analisi Finanziaria</a:t>
                </a:r>
              </a:p>
              <a:p>
                <a:pPr algn="just"/>
                <a:endParaRPr lang="it-IT"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Alessandra </a:t>
                </a:r>
                <a:r>
                  <a:rPr lang="it-IT" sz="1200" dirty="0" err="1" smtClean="0">
                    <a:effectLst>
                      <a:outerShdw blurRad="38100" dist="38100" dir="2700000" algn="tl">
                        <a:srgbClr val="000000">
                          <a:alpha val="43137"/>
                        </a:srgbClr>
                      </a:outerShdw>
                    </a:effectLst>
                  </a:rPr>
                  <a:t>Buccella</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Domenico Russo</a:t>
                </a:r>
                <a:endParaRPr lang="it-IT" sz="1200" dirty="0">
                  <a:effectLst>
                    <a:outerShdw blurRad="38100" dist="38100" dir="2700000" algn="tl">
                      <a:srgbClr val="000000">
                        <a:alpha val="43137"/>
                      </a:srgbClr>
                    </a:outerShdw>
                  </a:effectLst>
                </a:endParaRPr>
              </a:p>
            </p:txBody>
          </p:sp>
        </p:grpSp>
      </p:grpSp>
      <p:grpSp>
        <p:nvGrpSpPr>
          <p:cNvPr id="42" name="Gruppo 41"/>
          <p:cNvGrpSpPr/>
          <p:nvPr/>
        </p:nvGrpSpPr>
        <p:grpSpPr>
          <a:xfrm>
            <a:off x="5119695" y="6386553"/>
            <a:ext cx="3863834" cy="409352"/>
            <a:chOff x="5159438" y="6423066"/>
            <a:chExt cx="3863834" cy="409352"/>
          </a:xfrm>
        </p:grpSpPr>
        <p:sp>
          <p:nvSpPr>
            <p:cNvPr id="43"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44" name="Immagine 43" descr="EIIBack1.png"/>
            <p:cNvPicPr>
              <a:picLocks noChangeAspect="1"/>
            </p:cNvPicPr>
            <p:nvPr/>
          </p:nvPicPr>
          <p:blipFill>
            <a:blip r:embed="rId6" cstate="print"/>
            <a:srcRect r="14861"/>
            <a:stretch>
              <a:fillRect/>
            </a:stretch>
          </p:blipFill>
          <p:spPr>
            <a:xfrm>
              <a:off x="7675605" y="6423066"/>
              <a:ext cx="1347667" cy="409352"/>
            </a:xfrm>
            <a:prstGeom prst="rect">
              <a:avLst/>
            </a:prstGeom>
          </p:spPr>
        </p:pic>
      </p:grpSp>
      <p:pic>
        <p:nvPicPr>
          <p:cNvPr id="45" name="Picture 2"/>
          <p:cNvPicPr>
            <a:picLocks noChangeAspect="1" noChangeArrowheads="1"/>
          </p:cNvPicPr>
          <p:nvPr/>
        </p:nvPicPr>
        <p:blipFill>
          <a:blip r:embed="rId7" cstate="print"/>
          <a:srcRect/>
          <a:stretch>
            <a:fillRect/>
          </a:stretch>
        </p:blipFill>
        <p:spPr bwMode="auto">
          <a:xfrm>
            <a:off x="336492" y="252369"/>
            <a:ext cx="620721" cy="611022"/>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373005" y="285728"/>
            <a:ext cx="87709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Credits</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7" name="Gruppo 40"/>
          <p:cNvGrpSpPr/>
          <p:nvPr/>
        </p:nvGrpSpPr>
        <p:grpSpPr>
          <a:xfrm>
            <a:off x="3001941" y="2078019"/>
            <a:ext cx="3541761" cy="1365688"/>
            <a:chOff x="4645026" y="2187558"/>
            <a:chExt cx="3541761" cy="1365688"/>
          </a:xfrm>
        </p:grpSpPr>
        <p:sp>
          <p:nvSpPr>
            <p:cNvPr id="39" name="Rettangolo 38"/>
            <p:cNvSpPr/>
            <p:nvPr/>
          </p:nvSpPr>
          <p:spPr>
            <a:xfrm>
              <a:off x="5237110" y="2260584"/>
              <a:ext cx="2949677" cy="1292662"/>
            </a:xfrm>
            <a:prstGeom prst="rect">
              <a:avLst/>
            </a:prstGeom>
          </p:spPr>
          <p:txBody>
            <a:bodyPr wrap="square">
              <a:spAutoFit/>
            </a:bodyPr>
            <a:lstStyle/>
            <a:p>
              <a:r>
                <a:rPr lang="it-IT" cap="small" dirty="0" smtClean="0">
                  <a:effectLst>
                    <a:outerShdw blurRad="38100" dist="38100" dir="2700000" algn="tl">
                      <a:srgbClr val="000000">
                        <a:alpha val="43137"/>
                      </a:srgbClr>
                    </a:outerShdw>
                  </a:effectLst>
                </a:rPr>
                <a:t>Professori e Collaboratori</a:t>
              </a:r>
              <a:endParaRPr lang="it-IT" dirty="0" smtClean="0">
                <a:effectLst>
                  <a:outerShdw blurRad="38100" dist="38100" dir="2700000" algn="tl">
                    <a:srgbClr val="000000">
                      <a:alpha val="43137"/>
                    </a:srgbClr>
                  </a:outerShdw>
                </a:effectLst>
              </a:endParaRP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Mariano Corso</a:t>
              </a:r>
            </a:p>
            <a:p>
              <a:pPr algn="just"/>
              <a:r>
                <a:rPr lang="it-IT" sz="1200" dirty="0" smtClean="0">
                  <a:effectLst>
                    <a:outerShdw blurRad="38100" dist="38100" dir="2700000" algn="tl">
                      <a:srgbClr val="000000">
                        <a:alpha val="43137"/>
                      </a:srgbClr>
                    </a:outerShdw>
                  </a:effectLst>
                </a:rPr>
                <a:t>Luca Gastaldi</a:t>
              </a:r>
            </a:p>
            <a:p>
              <a:pPr algn="just"/>
              <a:r>
                <a:rPr lang="it-IT" sz="1200" dirty="0" smtClean="0">
                  <a:effectLst>
                    <a:outerShdw blurRad="38100" dist="38100" dir="2700000" algn="tl">
                      <a:srgbClr val="000000">
                        <a:alpha val="43137"/>
                      </a:srgbClr>
                    </a:outerShdw>
                  </a:effectLst>
                </a:rPr>
                <a:t>Antonio </a:t>
              </a:r>
              <a:r>
                <a:rPr lang="it-IT" sz="1200" dirty="0" err="1" smtClean="0">
                  <a:effectLst>
                    <a:outerShdw blurRad="38100" dist="38100" dir="2700000" algn="tl">
                      <a:srgbClr val="000000">
                        <a:alpha val="43137"/>
                      </a:srgbClr>
                    </a:outerShdw>
                  </a:effectLst>
                </a:rPr>
                <a:t>Ghezzi</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Filippo Renga</a:t>
              </a:r>
            </a:p>
          </p:txBody>
        </p:sp>
        <p:pic>
          <p:nvPicPr>
            <p:cNvPr id="40" name="Picture 2"/>
            <p:cNvPicPr>
              <a:picLocks noChangeAspect="1" noChangeArrowheads="1"/>
            </p:cNvPicPr>
            <p:nvPr/>
          </p:nvPicPr>
          <p:blipFill>
            <a:blip r:embed="rId3" cstate="print"/>
            <a:srcRect/>
            <a:stretch>
              <a:fillRect/>
            </a:stretch>
          </p:blipFill>
          <p:spPr bwMode="auto">
            <a:xfrm>
              <a:off x="4645026" y="2187558"/>
              <a:ext cx="535169" cy="526807"/>
            </a:xfrm>
            <a:prstGeom prst="rect">
              <a:avLst/>
            </a:prstGeom>
            <a:noFill/>
            <a:ln w="9525">
              <a:noFill/>
              <a:miter lim="800000"/>
              <a:headEnd/>
              <a:tailEnd/>
            </a:ln>
            <a:effectLst/>
          </p:spPr>
        </p:pic>
      </p:grpSp>
      <p:grpSp>
        <p:nvGrpSpPr>
          <p:cNvPr id="21" name="Gruppo 20"/>
          <p:cNvGrpSpPr/>
          <p:nvPr/>
        </p:nvGrpSpPr>
        <p:grpSpPr>
          <a:xfrm>
            <a:off x="5119695" y="6386553"/>
            <a:ext cx="3863834" cy="409352"/>
            <a:chOff x="5159438" y="6423066"/>
            <a:chExt cx="3863834" cy="409352"/>
          </a:xfrm>
        </p:grpSpPr>
        <p:sp>
          <p:nvSpPr>
            <p:cNvPr id="2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3" name="Immagine 22"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pic>
        <p:nvPicPr>
          <p:cNvPr id="24" name="Picture 2"/>
          <p:cNvPicPr>
            <a:picLocks noChangeAspect="1" noChangeArrowheads="1"/>
          </p:cNvPicPr>
          <p:nvPr/>
        </p:nvPicPr>
        <p:blipFill>
          <a:blip r:embed="rId3" cstate="print"/>
          <a:srcRect/>
          <a:stretch>
            <a:fillRect/>
          </a:stretch>
        </p:blipFill>
        <p:spPr bwMode="auto">
          <a:xfrm>
            <a:off x="336492" y="252369"/>
            <a:ext cx="620721" cy="611022"/>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1833524" y="285728"/>
            <a:ext cx="7310475"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cap="small"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Franklin Gothic Heavy" pitchFamily="34" charset="0"/>
                <a:ea typeface="DejaVu Sans" pitchFamily="34" charset="2"/>
                <a:cs typeface="Aharoni" pitchFamily="2" charset="-79"/>
              </a:rPr>
              <a:t>“</a:t>
            </a:r>
            <a:r>
              <a:rPr lang="it-IT" sz="4600" cap="small"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Franklin Gothic Heavy" pitchFamily="34" charset="0"/>
                <a:ea typeface="DejaVu Sans" pitchFamily="34" charset="2"/>
                <a:cs typeface="Aharoni" pitchFamily="2" charset="-79"/>
              </a:rPr>
              <a:t>We</a:t>
            </a:r>
            <a:r>
              <a:rPr lang="it-IT" sz="4600" cap="small"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Franklin Gothic Heavy" pitchFamily="34" charset="0"/>
                <a:ea typeface="DejaVu Sans" pitchFamily="34" charset="2"/>
                <a:cs typeface="Aharoni" pitchFamily="2" charset="-79"/>
              </a:rPr>
              <a:t> Love Corso” Fan Club</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6" name="Gruppo 41"/>
          <p:cNvGrpSpPr/>
          <p:nvPr/>
        </p:nvGrpSpPr>
        <p:grpSpPr>
          <a:xfrm>
            <a:off x="5119695" y="6386553"/>
            <a:ext cx="3863834" cy="409352"/>
            <a:chOff x="5159438" y="6423066"/>
            <a:chExt cx="3863834" cy="409352"/>
          </a:xfrm>
        </p:grpSpPr>
        <p:sp>
          <p:nvSpPr>
            <p:cNvPr id="43"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44" name="Immagine 43"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pic>
        <p:nvPicPr>
          <p:cNvPr id="45" name="Picture 2"/>
          <p:cNvPicPr>
            <a:picLocks noChangeAspect="1" noChangeArrowheads="1"/>
          </p:cNvPicPr>
          <p:nvPr/>
        </p:nvPicPr>
        <p:blipFill>
          <a:blip r:embed="rId4" cstate="print"/>
          <a:srcRect/>
          <a:stretch>
            <a:fillRect/>
          </a:stretch>
        </p:blipFill>
        <p:spPr bwMode="auto">
          <a:xfrm>
            <a:off x="336492" y="252369"/>
            <a:ext cx="620721" cy="611022"/>
          </a:xfrm>
          <a:prstGeom prst="rect">
            <a:avLst/>
          </a:prstGeom>
          <a:noFill/>
          <a:ln w="9525">
            <a:noFill/>
            <a:miter lim="800000"/>
            <a:headEnd/>
            <a:tailEnd/>
          </a:ln>
          <a:effectLst/>
        </p:spPr>
      </p:pic>
      <p:pic>
        <p:nvPicPr>
          <p:cNvPr id="3074" name="Picture 2"/>
          <p:cNvPicPr>
            <a:picLocks noChangeAspect="1" noChangeArrowheads="1"/>
          </p:cNvPicPr>
          <p:nvPr/>
        </p:nvPicPr>
        <p:blipFill>
          <a:blip r:embed="rId5"/>
          <a:srcRect l="2600" t="2894" r="2504"/>
          <a:stretch>
            <a:fillRect/>
          </a:stretch>
        </p:blipFill>
        <p:spPr bwMode="auto">
          <a:xfrm>
            <a:off x="1103265" y="1709636"/>
            <a:ext cx="2884527" cy="3977100"/>
          </a:xfrm>
          <a:prstGeom prst="rect">
            <a:avLst/>
          </a:prstGeom>
          <a:noFill/>
          <a:ln w="25400">
            <a:solidFill>
              <a:schemeClr val="tx1"/>
            </a:solidFill>
            <a:miter lim="800000"/>
            <a:headEnd/>
            <a:tailEnd/>
          </a:ln>
          <a:effectLst/>
        </p:spPr>
      </p:pic>
      <p:pic>
        <p:nvPicPr>
          <p:cNvPr id="21" name="Picture 2"/>
          <p:cNvPicPr>
            <a:picLocks noChangeAspect="1" noChangeArrowheads="1"/>
          </p:cNvPicPr>
          <p:nvPr/>
        </p:nvPicPr>
        <p:blipFill>
          <a:blip r:embed="rId6" cstate="print"/>
          <a:srcRect l="2600" t="2894" r="2504"/>
          <a:stretch>
            <a:fillRect/>
          </a:stretch>
        </p:blipFill>
        <p:spPr bwMode="auto">
          <a:xfrm>
            <a:off x="1358856" y="544473"/>
            <a:ext cx="472023" cy="650811"/>
          </a:xfrm>
          <a:prstGeom prst="rect">
            <a:avLst/>
          </a:prstGeom>
          <a:noFill/>
          <a:ln w="12700">
            <a:solidFill>
              <a:schemeClr val="tx1"/>
            </a:solidFill>
            <a:miter lim="800000"/>
            <a:headEnd/>
            <a:tailEnd/>
          </a:ln>
          <a:effectLst/>
        </p:spPr>
      </p:pic>
      <p:sp>
        <p:nvSpPr>
          <p:cNvPr id="22" name="CasellaDiTesto 21"/>
          <p:cNvSpPr txBox="1"/>
          <p:nvPr/>
        </p:nvSpPr>
        <p:spPr>
          <a:xfrm>
            <a:off x="2816526" y="4923365"/>
            <a:ext cx="1190069" cy="769441"/>
          </a:xfrm>
          <a:prstGeom prst="rect">
            <a:avLst/>
          </a:prstGeom>
          <a:noFill/>
        </p:spPr>
        <p:txBody>
          <a:bodyPr wrap="none" rtlCol="0">
            <a:spAutoFit/>
          </a:bodyPr>
          <a:lstStyle/>
          <a:p>
            <a:r>
              <a:rPr lang="it-IT" sz="2000" dirty="0" err="1" smtClean="0">
                <a:latin typeface="Edwardian Script ITC" pitchFamily="66" charset="0"/>
              </a:rPr>
              <a:t>With</a:t>
            </a:r>
            <a:r>
              <a:rPr lang="it-IT" sz="2000" dirty="0" smtClean="0">
                <a:latin typeface="Edwardian Script ITC" pitchFamily="66" charset="0"/>
              </a:rPr>
              <a:t> love</a:t>
            </a:r>
            <a:r>
              <a:rPr lang="it-IT" sz="2000" dirty="0" smtClean="0">
                <a:latin typeface="Edwardian Script ITC" pitchFamily="66" charset="0"/>
              </a:rPr>
              <a:t>, </a:t>
            </a:r>
          </a:p>
          <a:p>
            <a:r>
              <a:rPr lang="it-IT" sz="2400" dirty="0" smtClean="0">
                <a:latin typeface="Edwardian Script ITC" pitchFamily="66" charset="0"/>
              </a:rPr>
              <a:t>M. Corso</a:t>
            </a:r>
            <a:endParaRPr lang="it-IT" sz="2400" dirty="0">
              <a:latin typeface="Edwardian Script ITC" pitchFamily="66" charset="0"/>
            </a:endParaRPr>
          </a:p>
        </p:txBody>
      </p:sp>
      <p:grpSp>
        <p:nvGrpSpPr>
          <p:cNvPr id="24" name="Gruppo 23"/>
          <p:cNvGrpSpPr/>
          <p:nvPr/>
        </p:nvGrpSpPr>
        <p:grpSpPr>
          <a:xfrm>
            <a:off x="4180499" y="3027357"/>
            <a:ext cx="2910898" cy="1754326"/>
            <a:chOff x="4180499" y="3027357"/>
            <a:chExt cx="2910898" cy="1754326"/>
          </a:xfrm>
        </p:grpSpPr>
        <p:sp>
          <p:nvSpPr>
            <p:cNvPr id="17" name="Rettangolo 16"/>
            <p:cNvSpPr/>
            <p:nvPr/>
          </p:nvSpPr>
          <p:spPr>
            <a:xfrm>
              <a:off x="4725928" y="3027357"/>
              <a:ext cx="2365469" cy="1754326"/>
            </a:xfrm>
            <a:prstGeom prst="rect">
              <a:avLst/>
            </a:prstGeom>
          </p:spPr>
          <p:txBody>
            <a:bodyPr wrap="square">
              <a:spAutoFit/>
            </a:bodyPr>
            <a:lstStyle/>
            <a:p>
              <a:pPr algn="just"/>
              <a:r>
                <a:rPr lang="it-IT" cap="small" dirty="0" err="1" smtClean="0">
                  <a:effectLst>
                    <a:outerShdw blurRad="38100" dist="38100" dir="2700000" algn="tl">
                      <a:srgbClr val="000000">
                        <a:alpha val="43137"/>
                      </a:srgbClr>
                    </a:outerShdw>
                  </a:effectLst>
                </a:rPr>
                <a:t>Very</a:t>
              </a:r>
              <a:r>
                <a:rPr lang="it-IT" cap="small" dirty="0" smtClean="0">
                  <a:effectLst>
                    <a:outerShdw blurRad="38100" dist="38100" dir="2700000" algn="tl">
                      <a:srgbClr val="000000">
                        <a:alpha val="43137"/>
                      </a:srgbClr>
                    </a:outerShdw>
                  </a:effectLst>
                </a:rPr>
                <a:t> </a:t>
              </a:r>
              <a:r>
                <a:rPr lang="it-IT" cap="small" dirty="0" err="1" smtClean="0">
                  <a:effectLst>
                    <a:outerShdw blurRad="38100" dist="38100" dir="2700000" algn="tl">
                      <a:srgbClr val="000000">
                        <a:alpha val="43137"/>
                      </a:srgbClr>
                    </a:outerShdw>
                  </a:effectLst>
                </a:rPr>
                <a:t>Important</a:t>
              </a:r>
              <a:r>
                <a:rPr lang="it-IT" cap="small" dirty="0" smtClean="0">
                  <a:effectLst>
                    <a:outerShdw blurRad="38100" dist="38100" dir="2700000" algn="tl">
                      <a:srgbClr val="000000">
                        <a:alpha val="43137"/>
                      </a:srgbClr>
                    </a:outerShdw>
                  </a:effectLst>
                </a:rPr>
                <a:t> </a:t>
              </a:r>
              <a:r>
                <a:rPr lang="it-IT" cap="small" dirty="0" err="1" smtClean="0">
                  <a:effectLst>
                    <a:outerShdw blurRad="38100" dist="38100" dir="2700000" algn="tl">
                      <a:srgbClr val="000000">
                        <a:alpha val="43137"/>
                      </a:srgbClr>
                    </a:outerShdw>
                  </a:effectLst>
                </a:rPr>
                <a:t>Fans</a:t>
              </a:r>
              <a:endParaRPr lang="it-IT" b="1" dirty="0" smtClean="0">
                <a:effectLst>
                  <a:outerShdw blurRad="38100" dist="38100" dir="2700000" algn="tl">
                    <a:srgbClr val="000000">
                      <a:alpha val="43137"/>
                    </a:srgbClr>
                  </a:outerShdw>
                </a:effectLst>
              </a:endParaRPr>
            </a:p>
            <a:p>
              <a:pPr algn="just"/>
              <a:endParaRPr lang="it-IT" b="1"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Alessandra </a:t>
              </a:r>
              <a:r>
                <a:rPr lang="it-IT" sz="1200" dirty="0" err="1" smtClean="0">
                  <a:effectLst>
                    <a:outerShdw blurRad="38100" dist="38100" dir="2700000" algn="tl">
                      <a:srgbClr val="000000">
                        <a:alpha val="43137"/>
                      </a:srgbClr>
                    </a:outerShdw>
                  </a:effectLst>
                </a:rPr>
                <a:t>Buccella</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Silvia </a:t>
              </a:r>
              <a:r>
                <a:rPr lang="it-IT" sz="1200" dirty="0" err="1" smtClean="0">
                  <a:effectLst>
                    <a:outerShdw blurRad="38100" dist="38100" dir="2700000" algn="tl">
                      <a:srgbClr val="000000">
                        <a:alpha val="43137"/>
                      </a:srgbClr>
                    </a:outerShdw>
                  </a:effectLst>
                </a:rPr>
                <a:t>Achilli</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Paolo </a:t>
              </a:r>
              <a:r>
                <a:rPr lang="it-IT" sz="1200" dirty="0" err="1" smtClean="0">
                  <a:effectLst>
                    <a:outerShdw blurRad="38100" dist="38100" dir="2700000" algn="tl">
                      <a:srgbClr val="000000">
                        <a:alpha val="43137"/>
                      </a:srgbClr>
                    </a:outerShdw>
                  </a:effectLst>
                </a:rPr>
                <a:t>Rizzello</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Riccardo Ancona</a:t>
              </a:r>
            </a:p>
            <a:p>
              <a:pPr algn="just"/>
              <a:r>
                <a:rPr lang="it-IT" sz="1200" dirty="0" smtClean="0">
                  <a:effectLst>
                    <a:outerShdw blurRad="38100" dist="38100" dir="2700000" algn="tl">
                      <a:srgbClr val="000000">
                        <a:alpha val="43137"/>
                      </a:srgbClr>
                    </a:outerShdw>
                  </a:effectLst>
                </a:rPr>
                <a:t>Domenico Russo</a:t>
              </a:r>
            </a:p>
            <a:p>
              <a:pPr algn="just"/>
              <a:r>
                <a:rPr lang="it-IT" sz="1200" dirty="0" smtClean="0">
                  <a:effectLst>
                    <a:outerShdw blurRad="38100" dist="38100" dir="2700000" algn="tl">
                      <a:srgbClr val="000000">
                        <a:alpha val="43137"/>
                      </a:srgbClr>
                    </a:outerShdw>
                  </a:effectLst>
                </a:rPr>
                <a:t>Alessandro Ditta</a:t>
              </a:r>
            </a:p>
          </p:txBody>
        </p:sp>
        <p:sp>
          <p:nvSpPr>
            <p:cNvPr id="23" name="Cuore 22"/>
            <p:cNvSpPr/>
            <p:nvPr/>
          </p:nvSpPr>
          <p:spPr>
            <a:xfrm>
              <a:off x="4180499" y="3027357"/>
              <a:ext cx="501040" cy="392118"/>
            </a:xfrm>
            <a:prstGeom prst="heart">
              <a:avLst/>
            </a:prstGeom>
            <a:ln cmpd="sng">
              <a:solidFill>
                <a:schemeClr val="accent1">
                  <a:shade val="50000"/>
                </a:schemeClr>
              </a:solidFill>
            </a:ln>
            <a:scene3d>
              <a:camera prst="orthographicFront">
                <a:rot lat="0" lon="0" rev="0"/>
              </a:camera>
              <a:lightRig rig="threePt" dir="t"/>
            </a:scene3d>
            <a:sp3d>
              <a:bevelT w="15240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4" name="CasellaDiTesto 13"/>
          <p:cNvSpPr txBox="1"/>
          <p:nvPr/>
        </p:nvSpPr>
        <p:spPr>
          <a:xfrm>
            <a:off x="5813442" y="4962546"/>
            <a:ext cx="3103927" cy="738664"/>
          </a:xfrm>
          <a:prstGeom prst="rect">
            <a:avLst/>
          </a:prstGeom>
          <a:noFill/>
        </p:spPr>
        <p:txBody>
          <a:bodyPr wrap="none" rtlCol="0">
            <a:spAutoFit/>
          </a:bodyPr>
          <a:lstStyle/>
          <a:p>
            <a:r>
              <a:rPr lang="it-IT" cap="small" dirty="0" smtClean="0">
                <a:effectLst>
                  <a:outerShdw blurRad="38100" dist="38100" dir="2700000" algn="tl">
                    <a:srgbClr val="000000">
                      <a:alpha val="43137"/>
                    </a:srgbClr>
                  </a:outerShdw>
                </a:effectLst>
              </a:rPr>
              <a:t>Do </a:t>
            </a:r>
            <a:r>
              <a:rPr lang="it-IT" cap="small" dirty="0" err="1" smtClean="0">
                <a:effectLst>
                  <a:outerShdw blurRad="38100" dist="38100" dir="2700000" algn="tl">
                    <a:srgbClr val="000000">
                      <a:alpha val="43137"/>
                    </a:srgbClr>
                  </a:outerShdw>
                </a:effectLst>
              </a:rPr>
              <a:t>you</a:t>
            </a:r>
            <a:r>
              <a:rPr lang="it-IT" cap="small" dirty="0" smtClean="0">
                <a:effectLst>
                  <a:outerShdw blurRad="38100" dist="38100" dir="2700000" algn="tl">
                    <a:srgbClr val="000000">
                      <a:alpha val="43137"/>
                    </a:srgbClr>
                  </a:outerShdw>
                </a:effectLst>
              </a:rPr>
              <a:t> love </a:t>
            </a:r>
            <a:r>
              <a:rPr lang="it-IT" cap="small" dirty="0" err="1" smtClean="0">
                <a:effectLst>
                  <a:outerShdw blurRad="38100" dist="38100" dir="2700000" algn="tl">
                    <a:srgbClr val="000000">
                      <a:alpha val="43137"/>
                    </a:srgbClr>
                  </a:outerShdw>
                </a:effectLst>
              </a:rPr>
              <a:t>this</a:t>
            </a:r>
            <a:r>
              <a:rPr lang="it-IT" cap="small" dirty="0" smtClean="0">
                <a:effectLst>
                  <a:outerShdw blurRad="38100" dist="38100" dir="2700000" algn="tl">
                    <a:srgbClr val="000000">
                      <a:alpha val="43137"/>
                    </a:srgbClr>
                  </a:outerShdw>
                </a:effectLst>
              </a:rPr>
              <a:t> man </a:t>
            </a:r>
            <a:r>
              <a:rPr lang="it-IT" b="1" cap="small" dirty="0" err="1" smtClean="0">
                <a:effectLst>
                  <a:outerShdw blurRad="38100" dist="38100" dir="2700000" algn="tl">
                    <a:srgbClr val="000000">
                      <a:alpha val="43137"/>
                    </a:srgbClr>
                  </a:outerShdw>
                </a:effectLst>
              </a:rPr>
              <a:t>as</a:t>
            </a:r>
            <a:r>
              <a:rPr lang="it-IT" cap="small" dirty="0" smtClean="0">
                <a:effectLst>
                  <a:outerShdw blurRad="38100" dist="38100" dir="2700000" algn="tl">
                    <a:srgbClr val="000000">
                      <a:alpha val="43137"/>
                    </a:srgbClr>
                  </a:outerShdw>
                </a:effectLst>
              </a:rPr>
              <a:t> </a:t>
            </a:r>
            <a:r>
              <a:rPr lang="it-IT" b="1" cap="small" dirty="0" err="1" smtClean="0">
                <a:effectLst>
                  <a:outerShdw blurRad="38100" dist="38100" dir="2700000" algn="tl">
                    <a:srgbClr val="000000">
                      <a:alpha val="43137"/>
                    </a:srgbClr>
                  </a:outerShdw>
                </a:effectLst>
              </a:rPr>
              <a:t>well</a:t>
            </a:r>
            <a:r>
              <a:rPr lang="it-IT" cap="small" dirty="0" smtClean="0">
                <a:effectLst>
                  <a:outerShdw blurRad="38100" dist="38100" dir="2700000" algn="tl">
                    <a:srgbClr val="000000">
                      <a:alpha val="43137"/>
                    </a:srgbClr>
                  </a:outerShdw>
                </a:effectLst>
              </a:rPr>
              <a:t>? </a:t>
            </a:r>
          </a:p>
          <a:p>
            <a:r>
              <a:rPr lang="it-IT" cap="small" dirty="0" err="1" smtClean="0">
                <a:effectLst>
                  <a:outerShdw blurRad="38100" dist="38100" dir="2700000" algn="tl">
                    <a:srgbClr val="000000">
                      <a:alpha val="43137"/>
                    </a:srgbClr>
                  </a:outerShdw>
                </a:effectLst>
              </a:rPr>
              <a:t>Sign</a:t>
            </a:r>
            <a:r>
              <a:rPr lang="it-IT" cap="small" dirty="0" smtClean="0">
                <a:effectLst>
                  <a:outerShdw blurRad="38100" dist="38100" dir="2700000" algn="tl">
                    <a:srgbClr val="000000">
                      <a:alpha val="43137"/>
                    </a:srgbClr>
                  </a:outerShdw>
                </a:effectLst>
              </a:rPr>
              <a:t> up </a:t>
            </a:r>
            <a:r>
              <a:rPr lang="it-IT" sz="2400" b="1" cap="small" dirty="0" smtClean="0">
                <a:effectLst>
                  <a:outerShdw blurRad="38100" dist="38100" dir="2700000" algn="tl">
                    <a:srgbClr val="000000">
                      <a:alpha val="43137"/>
                    </a:srgbClr>
                  </a:outerShdw>
                </a:effectLst>
              </a:rPr>
              <a:t>NOW</a:t>
            </a:r>
            <a:r>
              <a:rPr lang="it-IT" sz="2400" cap="small" dirty="0" smtClean="0">
                <a:effectLst>
                  <a:outerShdw blurRad="38100" dist="38100" dir="2700000" algn="tl">
                    <a:srgbClr val="000000">
                      <a:alpha val="43137"/>
                    </a:srgbClr>
                  </a:outerShdw>
                </a:effectLst>
              </a:rPr>
              <a:t>!</a:t>
            </a:r>
            <a:endParaRPr lang="it-IT" sz="2400" cap="small" dirty="0">
              <a:effectLst>
                <a:outerShdw blurRad="38100" dist="38100" dir="2700000" algn="tl">
                  <a:srgbClr val="000000">
                    <a:alpha val="43137"/>
                  </a:srgbClr>
                </a:outerShdw>
              </a:effectLst>
            </a:endParaRPr>
          </a:p>
        </p:txBody>
      </p:sp>
      <p:sp>
        <p:nvSpPr>
          <p:cNvPr id="15" name="Rettangolo 14"/>
          <p:cNvSpPr/>
          <p:nvPr/>
        </p:nvSpPr>
        <p:spPr>
          <a:xfrm>
            <a:off x="1066752" y="5765832"/>
            <a:ext cx="4381560" cy="215444"/>
          </a:xfrm>
          <a:prstGeom prst="rect">
            <a:avLst/>
          </a:prstGeom>
        </p:spPr>
        <p:txBody>
          <a:bodyPr wrap="square">
            <a:spAutoFit/>
          </a:bodyPr>
          <a:lstStyle/>
          <a:p>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ea typeface="Tahoma" pitchFamily="34" charset="0"/>
                <a:cs typeface="Tahoma" pitchFamily="34" charset="0"/>
              </a:rPr>
              <a:t>http://</a:t>
            </a:r>
            <a:r>
              <a:rPr lang="it-IT" sz="800" dirty="0" smtClean="0">
                <a:effectLst>
                  <a:outerShdw blurRad="38100" dist="38100" dir="2700000" algn="tl">
                    <a:srgbClr val="000000">
                      <a:alpha val="43137"/>
                    </a:srgbClr>
                  </a:outerShdw>
                </a:effectLst>
                <a:ea typeface="Tahoma" pitchFamily="34" charset="0"/>
                <a:cs typeface="Tahoma" pitchFamily="34" charset="0"/>
              </a:rPr>
              <a:t>corsi.metid.polimi.it/</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3"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1857356" y="285728"/>
            <a:ext cx="7286644"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Settori di Mercato</a:t>
            </a:r>
            <a:endParaRPr kumimoji="0" lang="it-IT" sz="4600"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sp>
        <p:nvSpPr>
          <p:cNvPr id="24" name="Rettangolo 23"/>
          <p:cNvSpPr/>
          <p:nvPr/>
        </p:nvSpPr>
        <p:spPr>
          <a:xfrm>
            <a:off x="928662" y="1643051"/>
            <a:ext cx="7072362" cy="461665"/>
          </a:xfrm>
          <a:prstGeom prst="rect">
            <a:avLst/>
          </a:prstGeom>
        </p:spPr>
        <p:txBody>
          <a:bodyPr wrap="square">
            <a:spAutoFit/>
          </a:bodyPr>
          <a:lstStyle/>
          <a:p>
            <a:pPr algn="ctr"/>
            <a:r>
              <a:rPr lang="it-IT" sz="1200" dirty="0" smtClean="0">
                <a:effectLst>
                  <a:outerShdw blurRad="38100" dist="38100" dir="2700000" algn="tl">
                    <a:srgbClr val="000000">
                      <a:alpha val="43137"/>
                    </a:srgbClr>
                  </a:outerShdw>
                </a:effectLst>
                <a:ea typeface="Tahoma" pitchFamily="34" charset="0"/>
                <a:cs typeface="Tahoma" pitchFamily="34" charset="0"/>
              </a:rPr>
              <a:t>L'impresa conta </a:t>
            </a:r>
            <a:r>
              <a:rPr lang="it-IT" sz="1200" b="1" dirty="0" smtClean="0">
                <a:effectLst>
                  <a:outerShdw blurRad="38100" dist="38100" dir="2700000" algn="tl">
                    <a:srgbClr val="000000">
                      <a:alpha val="43137"/>
                    </a:srgbClr>
                  </a:outerShdw>
                </a:effectLst>
                <a:ea typeface="Tahoma" pitchFamily="34" charset="0"/>
                <a:cs typeface="Tahoma" pitchFamily="34" charset="0"/>
              </a:rPr>
              <a:t>800</a:t>
            </a:r>
            <a:r>
              <a:rPr lang="it-IT" sz="1200" dirty="0" smtClean="0">
                <a:effectLst>
                  <a:outerShdw blurRad="38100" dist="38100" dir="2700000" algn="tl">
                    <a:srgbClr val="000000">
                      <a:alpha val="43137"/>
                    </a:srgbClr>
                  </a:outerShdw>
                </a:effectLst>
                <a:ea typeface="Tahoma" pitchFamily="34" charset="0"/>
                <a:cs typeface="Tahoma" pitchFamily="34" charset="0"/>
              </a:rPr>
              <a:t> </a:t>
            </a:r>
            <a:r>
              <a:rPr lang="it-IT" sz="1200" b="1" dirty="0" smtClean="0">
                <a:effectLst>
                  <a:outerShdw blurRad="38100" dist="38100" dir="2700000" algn="tl">
                    <a:srgbClr val="000000">
                      <a:alpha val="43137"/>
                    </a:srgbClr>
                  </a:outerShdw>
                </a:effectLst>
                <a:ea typeface="Tahoma" pitchFamily="34" charset="0"/>
                <a:cs typeface="Tahoma" pitchFamily="34" charset="0"/>
              </a:rPr>
              <a:t>clienti</a:t>
            </a:r>
            <a:r>
              <a:rPr lang="it-IT" sz="1200" dirty="0" smtClean="0">
                <a:effectLst>
                  <a:outerShdw blurRad="38100" dist="38100" dir="2700000" algn="tl">
                    <a:srgbClr val="000000">
                      <a:alpha val="43137"/>
                    </a:srgbClr>
                  </a:outerShdw>
                </a:effectLst>
                <a:ea typeface="Tahoma" pitchFamily="34" charset="0"/>
                <a:cs typeface="Tahoma" pitchFamily="34" charset="0"/>
              </a:rPr>
              <a:t> in tutti i settori del mercato ICT: bancario, finanziario, assicurativo, delle telecomunicazioni e in quello della pubblica amministrazione, in </a:t>
            </a:r>
            <a:r>
              <a:rPr lang="it-IT" sz="1200" b="1" dirty="0" smtClean="0">
                <a:effectLst>
                  <a:outerShdw blurRad="38100" dist="38100" dir="2700000" algn="tl">
                    <a:srgbClr val="000000">
                      <a:alpha val="43137"/>
                    </a:srgbClr>
                  </a:outerShdw>
                </a:effectLst>
                <a:ea typeface="Tahoma" pitchFamily="34" charset="0"/>
                <a:cs typeface="Tahoma" pitchFamily="34" charset="0"/>
              </a:rPr>
              <a:t>Europa</a:t>
            </a:r>
            <a:r>
              <a:rPr lang="it-IT" sz="1200" dirty="0" smtClean="0">
                <a:effectLst>
                  <a:outerShdw blurRad="38100" dist="38100" dir="2700000" algn="tl">
                    <a:srgbClr val="000000">
                      <a:alpha val="43137"/>
                    </a:srgbClr>
                  </a:outerShdw>
                </a:effectLst>
                <a:ea typeface="Tahoma" pitchFamily="34" charset="0"/>
                <a:cs typeface="Tahoma" pitchFamily="34" charset="0"/>
              </a:rPr>
              <a:t> e nel </a:t>
            </a:r>
            <a:r>
              <a:rPr lang="it-IT" sz="1200" b="1" dirty="0" smtClean="0">
                <a:effectLst>
                  <a:outerShdw blurRad="38100" dist="38100" dir="2700000" algn="tl">
                    <a:srgbClr val="000000">
                      <a:alpha val="43137"/>
                    </a:srgbClr>
                  </a:outerShdw>
                </a:effectLst>
                <a:ea typeface="Tahoma" pitchFamily="34" charset="0"/>
                <a:cs typeface="Tahoma" pitchFamily="34" charset="0"/>
              </a:rPr>
              <a:t>mondo</a:t>
            </a:r>
            <a:r>
              <a:rPr lang="it-IT" sz="1200" dirty="0" smtClean="0">
                <a:effectLst>
                  <a:outerShdw blurRad="38100" dist="38100" dir="2700000" algn="tl">
                    <a:srgbClr val="000000">
                      <a:alpha val="43137"/>
                    </a:srgbClr>
                  </a:outerShdw>
                </a:effectLst>
                <a:ea typeface="Tahoma" pitchFamily="34" charset="0"/>
                <a:cs typeface="Tahoma" pitchFamily="34" charset="0"/>
              </a:rPr>
              <a:t>.</a:t>
            </a:r>
            <a:endParaRPr lang="it-IT" sz="1200" dirty="0"/>
          </a:p>
        </p:txBody>
      </p:sp>
      <p:sp>
        <p:nvSpPr>
          <p:cNvPr id="25" name="Rettangolo 24"/>
          <p:cNvSpPr/>
          <p:nvPr/>
        </p:nvSpPr>
        <p:spPr>
          <a:xfrm>
            <a:off x="6377576" y="5643578"/>
            <a:ext cx="2409266"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http://www.eng.it/</a:t>
            </a:r>
            <a:r>
              <a:rPr lang="it-IT" sz="800" dirty="0" err="1" smtClean="0">
                <a:effectLst>
                  <a:outerShdw blurRad="38100" dist="38100" dir="2700000" algn="tl">
                    <a:srgbClr val="000000">
                      <a:alpha val="43137"/>
                    </a:srgbClr>
                  </a:outerShdw>
                </a:effectLst>
                <a:ea typeface="Tahoma" pitchFamily="34" charset="0"/>
                <a:cs typeface="Tahoma" pitchFamily="34" charset="0"/>
              </a:rPr>
              <a:t>it</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offerta.aspx</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graphicFrame>
        <p:nvGraphicFramePr>
          <p:cNvPr id="35" name="Grafico 34"/>
          <p:cNvGraphicFramePr/>
          <p:nvPr/>
        </p:nvGraphicFramePr>
        <p:xfrm>
          <a:off x="-32" y="2285992"/>
          <a:ext cx="5286412" cy="3286148"/>
        </p:xfrm>
        <a:graphic>
          <a:graphicData uri="http://schemas.openxmlformats.org/drawingml/2006/chart">
            <c:chart xmlns:c="http://schemas.openxmlformats.org/drawingml/2006/chart" xmlns:r="http://schemas.openxmlformats.org/officeDocument/2006/relationships" r:id="rId4"/>
          </a:graphicData>
        </a:graphic>
      </p:graphicFrame>
      <p:pic>
        <p:nvPicPr>
          <p:cNvPr id="11267"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448882" y="2806059"/>
            <a:ext cx="3257551" cy="1694511"/>
          </a:xfrm>
          <a:prstGeom prst="rect">
            <a:avLst/>
          </a:prstGeom>
          <a:noFill/>
          <a:ln w="9525">
            <a:noFill/>
            <a:miter lim="800000"/>
            <a:headEnd/>
            <a:tailEnd/>
          </a:ln>
          <a:effectLst/>
        </p:spPr>
      </p:pic>
      <p:cxnSp>
        <p:nvCxnSpPr>
          <p:cNvPr id="41" name="Connettore 1 40"/>
          <p:cNvCxnSpPr/>
          <p:nvPr/>
        </p:nvCxnSpPr>
        <p:spPr>
          <a:xfrm rot="10800000">
            <a:off x="285720" y="2357430"/>
            <a:ext cx="857256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rot="10800000">
            <a:off x="285720" y="5572140"/>
            <a:ext cx="857256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rot="5400000" flipH="1" flipV="1">
            <a:off x="3322629" y="4107661"/>
            <a:ext cx="3928296" cy="794"/>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nettore 1 60"/>
          <p:cNvCxnSpPr/>
          <p:nvPr/>
        </p:nvCxnSpPr>
        <p:spPr>
          <a:xfrm rot="10800000">
            <a:off x="5072066" y="5929330"/>
            <a:ext cx="3786214"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5643570" y="4598267"/>
            <a:ext cx="3143272" cy="954107"/>
          </a:xfrm>
          <a:prstGeom prst="rect">
            <a:avLst/>
          </a:prstGeom>
        </p:spPr>
        <p:txBody>
          <a:bodyPr wrap="square">
            <a:spAutoFit/>
          </a:bodyPr>
          <a:lstStyle/>
          <a:p>
            <a:pPr algn="just"/>
            <a:r>
              <a:rPr lang="it-IT" sz="800" dirty="0" smtClean="0"/>
              <a:t>Argentina , Australia , Austria , Belgio, Bosnia , Brasile , Bulgaria, Cina , Congo, Croazia , Danimarca , Egitto, Estonia, Finlandia, Francia , Germania, Grecia , Irlanda, Italia, Lettonia, Lituania, , Malta, Montenegro, Norvegia, Olanda, Polonia, Portogallo, Regno Unito, Repubblica Ceca, Romania, Russia, Serbia, Slovacchia, Slovenia , Spagna, Stati Uniti, Svezia , Turchia, Ucraina, Ungheria,Venezuela</a:t>
            </a:r>
            <a:endParaRPr lang="it-IT" sz="800"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5" name="Rettangolo 84"/>
          <p:cNvSpPr/>
          <p:nvPr/>
        </p:nvSpPr>
        <p:spPr>
          <a:xfrm>
            <a:off x="5572132" y="2416726"/>
            <a:ext cx="3143272" cy="369332"/>
          </a:xfrm>
          <a:prstGeom prst="rect">
            <a:avLst/>
          </a:prstGeom>
        </p:spPr>
        <p:txBody>
          <a:bodyPr wrap="square">
            <a:spAutoFit/>
          </a:bodyPr>
          <a:lstStyle/>
          <a:p>
            <a:pPr algn="ctr"/>
            <a:r>
              <a:rPr lang="it-IT" cap="small" dirty="0" smtClean="0">
                <a:effectLst>
                  <a:outerShdw blurRad="38100" dist="38100" dir="2700000" algn="tl">
                    <a:srgbClr val="000000">
                      <a:alpha val="43137"/>
                    </a:srgbClr>
                  </a:outerShdw>
                </a:effectLst>
              </a:rPr>
              <a:t>Clienti nel Mondo</a:t>
            </a:r>
            <a:endParaRPr lang="it-IT" cap="small"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6" name="Rettangolo 85"/>
          <p:cNvSpPr/>
          <p:nvPr/>
        </p:nvSpPr>
        <p:spPr>
          <a:xfrm>
            <a:off x="214282" y="2428868"/>
            <a:ext cx="5214974" cy="369332"/>
          </a:xfrm>
          <a:prstGeom prst="rect">
            <a:avLst/>
          </a:prstGeom>
        </p:spPr>
        <p:txBody>
          <a:bodyPr wrap="square">
            <a:spAutoFit/>
          </a:bodyPr>
          <a:lstStyle/>
          <a:p>
            <a:pPr algn="ctr"/>
            <a:r>
              <a:rPr lang="it-IT" cap="small" dirty="0" smtClean="0">
                <a:effectLst>
                  <a:outerShdw blurRad="38100" dist="38100" dir="2700000" algn="tl">
                    <a:srgbClr val="000000">
                      <a:alpha val="43137"/>
                    </a:srgbClr>
                  </a:outerShdw>
                </a:effectLst>
              </a:rPr>
              <a:t>Mercati</a:t>
            </a:r>
            <a:endParaRPr lang="it-IT" cap="small"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grpSp>
        <p:nvGrpSpPr>
          <p:cNvPr id="18" name="Gruppo 17"/>
          <p:cNvGrpSpPr/>
          <p:nvPr/>
        </p:nvGrpSpPr>
        <p:grpSpPr>
          <a:xfrm>
            <a:off x="5119695" y="6386553"/>
            <a:ext cx="3863834" cy="409352"/>
            <a:chOff x="5159438" y="6423066"/>
            <a:chExt cx="3863834" cy="409352"/>
          </a:xfrm>
        </p:grpSpPr>
        <p:sp>
          <p:nvSpPr>
            <p:cNvPr id="21"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2" name="Immagine 21" descr="EIIBack1.png"/>
            <p:cNvPicPr>
              <a:picLocks noChangeAspect="1"/>
            </p:cNvPicPr>
            <p:nvPr/>
          </p:nvPicPr>
          <p:blipFill>
            <a:blip r:embed="rId6" cstate="print"/>
            <a:srcRect r="14861"/>
            <a:stretch>
              <a:fillRect/>
            </a:stretch>
          </p:blipFill>
          <p:spPr>
            <a:xfrm>
              <a:off x="7675605" y="6423066"/>
              <a:ext cx="1347667" cy="409352"/>
            </a:xfrm>
            <a:prstGeom prst="rect">
              <a:avLst/>
            </a:prstGeom>
          </p:spPr>
        </p:pic>
      </p:gr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06" name="Picture 1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1571604" y="285728"/>
            <a:ext cx="7572396" cy="1143008"/>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Strategie di Crescita</a:t>
            </a:r>
            <a:endParaRPr kumimoji="0" lang="it-IT" sz="4600"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sp>
        <p:nvSpPr>
          <p:cNvPr id="16" name="Rettangolo 15"/>
          <p:cNvSpPr/>
          <p:nvPr/>
        </p:nvSpPr>
        <p:spPr>
          <a:xfrm>
            <a:off x="2052603" y="2151045"/>
            <a:ext cx="6754904" cy="830997"/>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rPr>
              <a:t>L'impresa punta sulla </a:t>
            </a:r>
            <a:r>
              <a:rPr lang="it-IT" sz="1200" b="1" cap="small" dirty="0" smtClean="0">
                <a:effectLst>
                  <a:outerShdw blurRad="38100" dist="38100" dir="2700000" algn="tl">
                    <a:srgbClr val="000000">
                      <a:alpha val="43137"/>
                    </a:srgbClr>
                  </a:outerShdw>
                </a:effectLst>
              </a:rPr>
              <a:t>Innovazione</a:t>
            </a:r>
            <a:r>
              <a:rPr lang="it-IT" sz="1200" cap="small" dirty="0" smtClean="0">
                <a:effectLst>
                  <a:outerShdw blurRad="38100" dist="38100" dir="2700000" algn="tl">
                    <a:srgbClr val="000000">
                      <a:alpha val="43137"/>
                    </a:srgbClr>
                  </a:outerShdw>
                </a:effectLst>
              </a:rPr>
              <a:t> </a:t>
            </a:r>
            <a:r>
              <a:rPr lang="it-IT" sz="1200" b="1" cap="small" dirty="0" smtClean="0">
                <a:effectLst>
                  <a:outerShdw blurRad="38100" dist="38100" dir="2700000" algn="tl">
                    <a:srgbClr val="000000">
                      <a:alpha val="43137"/>
                    </a:srgbClr>
                  </a:outerShdw>
                </a:effectLst>
              </a:rPr>
              <a:t>Tecnologica</a:t>
            </a:r>
            <a:r>
              <a:rPr lang="it-IT" sz="1200" dirty="0" smtClean="0">
                <a:effectLst>
                  <a:outerShdw blurRad="38100" dist="38100" dir="2700000" algn="tl">
                    <a:srgbClr val="000000">
                      <a:alpha val="43137"/>
                    </a:srgbClr>
                  </a:outerShdw>
                </a:effectLst>
              </a:rPr>
              <a:t>, e lo fa sostenendo una </a:t>
            </a:r>
            <a:r>
              <a:rPr lang="it-IT" sz="1200" b="1" dirty="0" smtClean="0">
                <a:effectLst>
                  <a:outerShdw blurRad="38100" dist="38100" dir="2700000" algn="tl">
                    <a:srgbClr val="000000">
                      <a:alpha val="43137"/>
                    </a:srgbClr>
                  </a:outerShdw>
                </a:effectLst>
              </a:rPr>
              <a:t>crescita</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operativa</a:t>
            </a:r>
            <a:r>
              <a:rPr lang="it-IT" sz="1200" dirty="0" smtClean="0">
                <a:effectLst>
                  <a:outerShdw blurRad="38100" dist="38100" dir="2700000" algn="tl">
                    <a:srgbClr val="000000">
                      <a:alpha val="43137"/>
                    </a:srgbClr>
                  </a:outerShdw>
                </a:effectLst>
              </a:rPr>
              <a:t> per </a:t>
            </a:r>
            <a:r>
              <a:rPr lang="it-IT" sz="1200" b="1" dirty="0" smtClean="0">
                <a:effectLst>
                  <a:outerShdw blurRad="38100" dist="38100" dir="2700000" algn="tl">
                    <a:srgbClr val="000000">
                      <a:alpha val="43137"/>
                    </a:srgbClr>
                  </a:outerShdw>
                </a:effectLst>
              </a:rPr>
              <a:t>linee di competenza</a:t>
            </a:r>
            <a:r>
              <a:rPr lang="it-IT" sz="1200" dirty="0" smtClean="0">
                <a:effectLst>
                  <a:outerShdw blurRad="38100" dist="38100" dir="2700000" algn="tl">
                    <a:srgbClr val="000000">
                      <a:alpha val="43137"/>
                    </a:srgbClr>
                  </a:outerShdw>
                </a:effectLst>
              </a:rPr>
              <a:t> lungo tutta l'intera catena di valore del software: consulenza, system &amp; business </a:t>
            </a:r>
            <a:r>
              <a:rPr lang="it-IT" sz="1200" dirty="0" err="1" smtClean="0">
                <a:effectLst>
                  <a:outerShdw blurRad="38100" dist="38100" dir="2700000" algn="tl">
                    <a:srgbClr val="000000">
                      <a:alpha val="43137"/>
                    </a:srgbClr>
                  </a:outerShdw>
                </a:effectLst>
              </a:rPr>
              <a:t>integration</a:t>
            </a:r>
            <a:r>
              <a:rPr lang="it-IT" sz="1200" dirty="0" smtClean="0">
                <a:effectLst>
                  <a:outerShdw blurRad="38100" dist="38100" dir="2700000" algn="tl">
                    <a:srgbClr val="000000">
                      <a:alpha val="43137"/>
                    </a:srgbClr>
                  </a:outerShdw>
                </a:effectLst>
              </a:rPr>
              <a:t>, servizi di outsourcing, prodotti e soluzioni verticali, il tutto sotto una </a:t>
            </a:r>
            <a:r>
              <a:rPr lang="it-IT" sz="1200" b="1" dirty="0" smtClean="0">
                <a:effectLst>
                  <a:outerShdw blurRad="38100" dist="38100" dir="2700000" algn="tl">
                    <a:srgbClr val="000000">
                      <a:alpha val="43137"/>
                    </a:srgbClr>
                  </a:outerShdw>
                </a:effectLst>
              </a:rPr>
              <a:t>visione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globale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della</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complessità</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dell'IT</a:t>
            </a:r>
            <a:r>
              <a:rPr lang="it-IT" sz="1200" dirty="0" smtClean="0">
                <a:effectLst>
                  <a:outerShdw blurRad="38100" dist="38100" dir="2700000" algn="tl">
                    <a:srgbClr val="000000">
                      <a:alpha val="43137"/>
                    </a:srgbClr>
                  </a:outerShdw>
                </a:effectLst>
              </a:rPr>
              <a:t>, e con il contributo continuo dei propri partner e dei feedback dei propri clienti.</a:t>
            </a:r>
            <a:endParaRPr lang="it-IT" sz="1200" dirty="0">
              <a:effectLst>
                <a:outerShdw blurRad="38100" dist="38100" dir="2700000" algn="tl">
                  <a:srgbClr val="000000">
                    <a:alpha val="43137"/>
                  </a:srgbClr>
                </a:outerShdw>
              </a:effectLst>
            </a:endParaRPr>
          </a:p>
        </p:txBody>
      </p:sp>
      <p:pic>
        <p:nvPicPr>
          <p:cNvPr id="5129" name="Picture 9"/>
          <p:cNvPicPr>
            <a:picLocks noChangeAspect="1" noChangeArrowheads="1"/>
          </p:cNvPicPr>
          <p:nvPr/>
        </p:nvPicPr>
        <p:blipFill>
          <a:blip r:embed="rId4" cstate="print"/>
          <a:srcRect/>
          <a:stretch>
            <a:fillRect/>
          </a:stretch>
        </p:blipFill>
        <p:spPr bwMode="auto">
          <a:xfrm rot="5400000">
            <a:off x="552466" y="1755704"/>
            <a:ext cx="1428637" cy="1571636"/>
          </a:xfrm>
          <a:prstGeom prst="rect">
            <a:avLst/>
          </a:prstGeom>
          <a:noFill/>
          <a:ln w="9525">
            <a:noFill/>
            <a:miter lim="800000"/>
            <a:headEnd/>
            <a:tailEnd/>
          </a:ln>
          <a:effectLst/>
        </p:spPr>
      </p:pic>
      <p:grpSp>
        <p:nvGrpSpPr>
          <p:cNvPr id="4" name="Gruppo 77"/>
          <p:cNvGrpSpPr/>
          <p:nvPr/>
        </p:nvGrpSpPr>
        <p:grpSpPr>
          <a:xfrm>
            <a:off x="942954" y="3611565"/>
            <a:ext cx="4832066" cy="1643074"/>
            <a:chOff x="2214546" y="3519074"/>
            <a:chExt cx="4929222" cy="1676111"/>
          </a:xfrm>
        </p:grpSpPr>
        <p:sp>
          <p:nvSpPr>
            <p:cNvPr id="29" name="Rettangolo arrotondato 28"/>
            <p:cNvSpPr/>
            <p:nvPr/>
          </p:nvSpPr>
          <p:spPr>
            <a:xfrm>
              <a:off x="3929059" y="4143380"/>
              <a:ext cx="1500198" cy="2738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cap="small" dirty="0" smtClean="0">
                  <a:solidFill>
                    <a:schemeClr val="bg1"/>
                  </a:solidFill>
                  <a:effectLst>
                    <a:outerShdw blurRad="38100" dist="38100" dir="2700000" algn="tl">
                      <a:srgbClr val="000000">
                        <a:alpha val="43137"/>
                      </a:srgbClr>
                    </a:outerShdw>
                  </a:effectLst>
                </a:rPr>
                <a:t>Innovazione</a:t>
              </a:r>
              <a:endParaRPr lang="it-IT" sz="1400" cap="small" dirty="0">
                <a:solidFill>
                  <a:schemeClr val="bg1"/>
                </a:solidFill>
                <a:effectLst>
                  <a:outerShdw blurRad="38100" dist="38100" dir="2700000" algn="tl">
                    <a:srgbClr val="000000">
                      <a:alpha val="43137"/>
                    </a:srgbClr>
                  </a:outerShdw>
                </a:effectLst>
              </a:endParaRPr>
            </a:p>
          </p:txBody>
        </p:sp>
        <p:sp>
          <p:nvSpPr>
            <p:cNvPr id="49" name="Rettangolo arrotondato 48"/>
            <p:cNvSpPr/>
            <p:nvPr/>
          </p:nvSpPr>
          <p:spPr>
            <a:xfrm>
              <a:off x="2214546" y="4143380"/>
              <a:ext cx="1500198" cy="2738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000" cap="small" dirty="0" smtClean="0">
                  <a:solidFill>
                    <a:schemeClr val="tx1"/>
                  </a:solidFill>
                  <a:effectLst>
                    <a:outerShdw blurRad="38100" dist="38100" dir="2700000" algn="tl">
                      <a:srgbClr val="000000">
                        <a:alpha val="43137"/>
                      </a:srgbClr>
                    </a:outerShdw>
                  </a:effectLst>
                </a:rPr>
                <a:t>Ricerca</a:t>
              </a:r>
              <a:endParaRPr lang="it-IT" sz="1000" cap="small" dirty="0">
                <a:solidFill>
                  <a:schemeClr val="tx1"/>
                </a:solidFill>
                <a:effectLst>
                  <a:outerShdw blurRad="38100" dist="38100" dir="2700000" algn="tl">
                    <a:srgbClr val="000000">
                      <a:alpha val="43137"/>
                    </a:srgbClr>
                  </a:outerShdw>
                </a:effectLst>
              </a:endParaRPr>
            </a:p>
          </p:txBody>
        </p:sp>
        <p:sp>
          <p:nvSpPr>
            <p:cNvPr id="50" name="Rettangolo arrotondato 49"/>
            <p:cNvSpPr/>
            <p:nvPr/>
          </p:nvSpPr>
          <p:spPr>
            <a:xfrm>
              <a:off x="5643570" y="4143380"/>
              <a:ext cx="1500198" cy="2738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000" cap="small" dirty="0" smtClean="0">
                  <a:solidFill>
                    <a:schemeClr val="tx1"/>
                  </a:solidFill>
                  <a:effectLst>
                    <a:outerShdw blurRad="38100" dist="38100" dir="2700000" algn="tl">
                      <a:srgbClr val="000000">
                        <a:alpha val="43137"/>
                      </a:srgbClr>
                    </a:outerShdw>
                  </a:effectLst>
                </a:rPr>
                <a:t>Produzione</a:t>
              </a:r>
              <a:endParaRPr lang="it-IT" sz="1000" cap="small" dirty="0">
                <a:solidFill>
                  <a:schemeClr val="tx1"/>
                </a:solidFill>
                <a:effectLst>
                  <a:outerShdw blurRad="38100" dist="38100" dir="2700000" algn="tl">
                    <a:srgbClr val="000000">
                      <a:alpha val="43137"/>
                    </a:srgbClr>
                  </a:outerShdw>
                </a:effectLst>
              </a:endParaRPr>
            </a:p>
          </p:txBody>
        </p:sp>
        <p:grpSp>
          <p:nvGrpSpPr>
            <p:cNvPr id="5" name="Gruppo 73"/>
            <p:cNvGrpSpPr/>
            <p:nvPr/>
          </p:nvGrpSpPr>
          <p:grpSpPr>
            <a:xfrm>
              <a:off x="3286116" y="3929066"/>
              <a:ext cx="1027845" cy="1124372"/>
              <a:chOff x="3286116" y="3929066"/>
              <a:chExt cx="1027845" cy="1124372"/>
            </a:xfrm>
          </p:grpSpPr>
          <p:sp>
            <p:nvSpPr>
              <p:cNvPr id="64" name=" 3"/>
              <p:cNvSpPr/>
              <p:nvPr/>
            </p:nvSpPr>
            <p:spPr>
              <a:xfrm>
                <a:off x="3357555" y="3929066"/>
                <a:ext cx="928694" cy="785818"/>
              </a:xfrm>
              <a:prstGeom prst="leftCircularArrow">
                <a:avLst>
                  <a:gd name="adj1" fmla="val 6132"/>
                  <a:gd name="adj2" fmla="val 309429"/>
                  <a:gd name="adj3" fmla="val 2165489"/>
                  <a:gd name="adj4" fmla="val 9024489"/>
                  <a:gd name="adj5" fmla="val 5676"/>
                </a:avLst>
              </a:prstGeom>
              <a:ln>
                <a:noFill/>
              </a:ln>
            </p:spPr>
            <p:style>
              <a:lnRef idx="1">
                <a:schemeClr val="accent1"/>
              </a:lnRef>
              <a:fillRef idx="3">
                <a:schemeClr val="accent1"/>
              </a:fillRef>
              <a:effectRef idx="2">
                <a:schemeClr val="accent1"/>
              </a:effectRef>
              <a:fontRef idx="minor">
                <a:schemeClr val="lt1"/>
              </a:fontRef>
            </p:style>
          </p:sp>
          <p:sp>
            <p:nvSpPr>
              <p:cNvPr id="68" name="CasellaDiTesto 67"/>
              <p:cNvSpPr txBox="1"/>
              <p:nvPr/>
            </p:nvSpPr>
            <p:spPr>
              <a:xfrm>
                <a:off x="3286116" y="4714884"/>
                <a:ext cx="1027845" cy="338554"/>
              </a:xfrm>
              <a:prstGeom prst="rect">
                <a:avLst/>
              </a:prstGeom>
              <a:noFill/>
            </p:spPr>
            <p:txBody>
              <a:bodyPr wrap="none" rtlCol="0">
                <a:spAutoFit/>
              </a:bodyPr>
              <a:lstStyle/>
              <a:p>
                <a:pPr algn="ctr"/>
                <a:r>
                  <a:rPr lang="it-IT" sz="800" dirty="0" smtClean="0">
                    <a:effectLst>
                      <a:outerShdw blurRad="38100" dist="38100" dir="2700000" algn="tl">
                        <a:srgbClr val="000000">
                          <a:alpha val="43137"/>
                        </a:srgbClr>
                      </a:outerShdw>
                    </a:effectLst>
                  </a:rPr>
                  <a:t>Risultati di progetti</a:t>
                </a:r>
              </a:p>
              <a:p>
                <a:pPr algn="ctr"/>
                <a:r>
                  <a:rPr lang="it-IT" sz="800" dirty="0" smtClean="0">
                    <a:effectLst>
                      <a:outerShdw blurRad="38100" dist="38100" dir="2700000" algn="tl">
                        <a:srgbClr val="000000">
                          <a:alpha val="43137"/>
                        </a:srgbClr>
                      </a:outerShdw>
                    </a:effectLst>
                  </a:rPr>
                  <a:t> di ricerca</a:t>
                </a:r>
                <a:endParaRPr lang="it-IT" sz="800" dirty="0">
                  <a:effectLst>
                    <a:outerShdw blurRad="38100" dist="38100" dir="2700000" algn="tl">
                      <a:srgbClr val="000000">
                        <a:alpha val="43137"/>
                      </a:srgbClr>
                    </a:outerShdw>
                  </a:effectLst>
                </a:endParaRPr>
              </a:p>
            </p:txBody>
          </p:sp>
        </p:grpSp>
        <p:grpSp>
          <p:nvGrpSpPr>
            <p:cNvPr id="6" name="Gruppo 76"/>
            <p:cNvGrpSpPr/>
            <p:nvPr/>
          </p:nvGrpSpPr>
          <p:grpSpPr>
            <a:xfrm>
              <a:off x="3357554" y="3519074"/>
              <a:ext cx="928695" cy="1124371"/>
              <a:chOff x="3357554" y="3519074"/>
              <a:chExt cx="928695" cy="1124371"/>
            </a:xfrm>
          </p:grpSpPr>
          <p:sp>
            <p:nvSpPr>
              <p:cNvPr id="65" name=" 3"/>
              <p:cNvSpPr/>
              <p:nvPr/>
            </p:nvSpPr>
            <p:spPr>
              <a:xfrm rot="10800000">
                <a:off x="3357555" y="3857627"/>
                <a:ext cx="928694" cy="785818"/>
              </a:xfrm>
              <a:prstGeom prst="leftCircularArrow">
                <a:avLst>
                  <a:gd name="adj1" fmla="val 6132"/>
                  <a:gd name="adj2" fmla="val 309429"/>
                  <a:gd name="adj3" fmla="val 2165489"/>
                  <a:gd name="adj4" fmla="val 9024489"/>
                  <a:gd name="adj5" fmla="val 5676"/>
                </a:avLst>
              </a:prstGeom>
              <a:ln>
                <a:noFill/>
              </a:ln>
            </p:spPr>
            <p:style>
              <a:lnRef idx="1">
                <a:schemeClr val="accent1"/>
              </a:lnRef>
              <a:fillRef idx="3">
                <a:schemeClr val="accent1"/>
              </a:fillRef>
              <a:effectRef idx="2">
                <a:schemeClr val="accent1"/>
              </a:effectRef>
              <a:fontRef idx="minor">
                <a:schemeClr val="lt1"/>
              </a:fontRef>
            </p:style>
          </p:sp>
          <p:sp>
            <p:nvSpPr>
              <p:cNvPr id="71" name="CasellaDiTesto 70"/>
              <p:cNvSpPr txBox="1"/>
              <p:nvPr/>
            </p:nvSpPr>
            <p:spPr>
              <a:xfrm>
                <a:off x="3357554" y="3519074"/>
                <a:ext cx="912430" cy="338554"/>
              </a:xfrm>
              <a:prstGeom prst="rect">
                <a:avLst/>
              </a:prstGeom>
              <a:noFill/>
            </p:spPr>
            <p:txBody>
              <a:bodyPr wrap="none" rtlCol="0">
                <a:spAutoFit/>
              </a:bodyPr>
              <a:lstStyle/>
              <a:p>
                <a:pPr algn="ctr"/>
                <a:r>
                  <a:rPr lang="it-IT" sz="800" dirty="0" smtClean="0">
                    <a:effectLst>
                      <a:outerShdw blurRad="38100" dist="38100" dir="2700000" algn="tl">
                        <a:srgbClr val="000000">
                          <a:alpha val="43137"/>
                        </a:srgbClr>
                      </a:outerShdw>
                    </a:effectLst>
                  </a:rPr>
                  <a:t>Idee per progetti</a:t>
                </a:r>
              </a:p>
              <a:p>
                <a:pPr algn="ctr"/>
                <a:r>
                  <a:rPr lang="it-IT" sz="800" dirty="0" smtClean="0">
                    <a:effectLst>
                      <a:outerShdw blurRad="38100" dist="38100" dir="2700000" algn="tl">
                        <a:srgbClr val="000000">
                          <a:alpha val="43137"/>
                        </a:srgbClr>
                      </a:outerShdw>
                    </a:effectLst>
                  </a:rPr>
                  <a:t> di ricerca</a:t>
                </a:r>
                <a:endParaRPr lang="it-IT" sz="800" dirty="0">
                  <a:effectLst>
                    <a:outerShdw blurRad="38100" dist="38100" dir="2700000" algn="tl">
                      <a:srgbClr val="000000">
                        <a:alpha val="43137"/>
                      </a:srgbClr>
                    </a:outerShdw>
                  </a:effectLst>
                </a:endParaRPr>
              </a:p>
            </p:txBody>
          </p:sp>
        </p:grpSp>
        <p:grpSp>
          <p:nvGrpSpPr>
            <p:cNvPr id="7" name="Gruppo 74"/>
            <p:cNvGrpSpPr/>
            <p:nvPr/>
          </p:nvGrpSpPr>
          <p:grpSpPr>
            <a:xfrm>
              <a:off x="4949078" y="3929066"/>
              <a:ext cx="1194558" cy="1266119"/>
              <a:chOff x="4949078" y="3929066"/>
              <a:chExt cx="1194558" cy="1266119"/>
            </a:xfrm>
          </p:grpSpPr>
          <p:sp>
            <p:nvSpPr>
              <p:cNvPr id="66" name=" 3"/>
              <p:cNvSpPr/>
              <p:nvPr/>
            </p:nvSpPr>
            <p:spPr>
              <a:xfrm flipH="1">
                <a:off x="5072065" y="3929066"/>
                <a:ext cx="928693" cy="785818"/>
              </a:xfrm>
              <a:prstGeom prst="leftCircularArrow">
                <a:avLst>
                  <a:gd name="adj1" fmla="val 6132"/>
                  <a:gd name="adj2" fmla="val 309429"/>
                  <a:gd name="adj3" fmla="val 2165489"/>
                  <a:gd name="adj4" fmla="val 9024489"/>
                  <a:gd name="adj5" fmla="val 5676"/>
                </a:avLst>
              </a:prstGeom>
              <a:ln>
                <a:noFill/>
              </a:ln>
            </p:spPr>
            <p:style>
              <a:lnRef idx="1">
                <a:schemeClr val="accent1"/>
              </a:lnRef>
              <a:fillRef idx="3">
                <a:schemeClr val="accent1"/>
              </a:fillRef>
              <a:effectRef idx="2">
                <a:schemeClr val="accent1"/>
              </a:effectRef>
              <a:fontRef idx="minor">
                <a:schemeClr val="lt1"/>
              </a:fontRef>
            </p:style>
          </p:sp>
          <p:sp>
            <p:nvSpPr>
              <p:cNvPr id="72" name="CasellaDiTesto 71"/>
              <p:cNvSpPr txBox="1"/>
              <p:nvPr/>
            </p:nvSpPr>
            <p:spPr>
              <a:xfrm>
                <a:off x="4949078" y="4733520"/>
                <a:ext cx="1194558" cy="461665"/>
              </a:xfrm>
              <a:prstGeom prst="rect">
                <a:avLst/>
              </a:prstGeom>
              <a:noFill/>
            </p:spPr>
            <p:txBody>
              <a:bodyPr wrap="none" rtlCol="0">
                <a:spAutoFit/>
              </a:bodyPr>
              <a:lstStyle/>
              <a:p>
                <a:pPr algn="ctr"/>
                <a:r>
                  <a:rPr lang="it-IT" sz="800" dirty="0" smtClean="0">
                    <a:effectLst>
                      <a:outerShdw blurRad="38100" dist="38100" dir="2700000" algn="tl">
                        <a:srgbClr val="000000">
                          <a:alpha val="43137"/>
                        </a:srgbClr>
                      </a:outerShdw>
                    </a:effectLst>
                  </a:rPr>
                  <a:t>Verifiche architetturali </a:t>
                </a:r>
              </a:p>
              <a:p>
                <a:pPr algn="ctr"/>
                <a:r>
                  <a:rPr lang="it-IT" sz="800" dirty="0" smtClean="0">
                    <a:effectLst>
                      <a:outerShdw blurRad="38100" dist="38100" dir="2700000" algn="tl">
                        <a:srgbClr val="000000">
                          <a:alpha val="43137"/>
                        </a:srgbClr>
                      </a:outerShdw>
                    </a:effectLst>
                  </a:rPr>
                  <a:t>e tecnologiche</a:t>
                </a:r>
              </a:p>
              <a:p>
                <a:pPr algn="ctr"/>
                <a:r>
                  <a:rPr lang="it-IT" sz="800" dirty="0" smtClean="0">
                    <a:effectLst>
                      <a:outerShdw blurRad="38100" dist="38100" dir="2700000" algn="tl">
                        <a:srgbClr val="000000">
                          <a:alpha val="43137"/>
                        </a:srgbClr>
                      </a:outerShdw>
                    </a:effectLst>
                  </a:rPr>
                  <a:t>Soluzioni replicabili</a:t>
                </a:r>
                <a:endParaRPr lang="it-IT" sz="800" dirty="0">
                  <a:effectLst>
                    <a:outerShdw blurRad="38100" dist="38100" dir="2700000" algn="tl">
                      <a:srgbClr val="000000">
                        <a:alpha val="43137"/>
                      </a:srgbClr>
                    </a:outerShdw>
                  </a:effectLst>
                </a:endParaRPr>
              </a:p>
            </p:txBody>
          </p:sp>
        </p:grpSp>
        <p:grpSp>
          <p:nvGrpSpPr>
            <p:cNvPr id="8" name="Gruppo 75"/>
            <p:cNvGrpSpPr/>
            <p:nvPr/>
          </p:nvGrpSpPr>
          <p:grpSpPr>
            <a:xfrm>
              <a:off x="4786314" y="3519074"/>
              <a:ext cx="1497526" cy="1124371"/>
              <a:chOff x="4786314" y="3519074"/>
              <a:chExt cx="1497526" cy="1124371"/>
            </a:xfrm>
          </p:grpSpPr>
          <p:sp>
            <p:nvSpPr>
              <p:cNvPr id="67" name=" 3"/>
              <p:cNvSpPr/>
              <p:nvPr/>
            </p:nvSpPr>
            <p:spPr>
              <a:xfrm rot="10800000" flipH="1">
                <a:off x="5072067" y="3857627"/>
                <a:ext cx="928693" cy="785818"/>
              </a:xfrm>
              <a:prstGeom prst="leftCircularArrow">
                <a:avLst>
                  <a:gd name="adj1" fmla="val 6132"/>
                  <a:gd name="adj2" fmla="val 309429"/>
                  <a:gd name="adj3" fmla="val 2165489"/>
                  <a:gd name="adj4" fmla="val 9024489"/>
                  <a:gd name="adj5" fmla="val 5676"/>
                </a:avLst>
              </a:prstGeom>
              <a:ln>
                <a:noFill/>
              </a:ln>
            </p:spPr>
            <p:style>
              <a:lnRef idx="1">
                <a:schemeClr val="accent1"/>
              </a:lnRef>
              <a:fillRef idx="3">
                <a:schemeClr val="accent1"/>
              </a:fillRef>
              <a:effectRef idx="2">
                <a:schemeClr val="accent1"/>
              </a:effectRef>
              <a:fontRef idx="minor">
                <a:schemeClr val="lt1"/>
              </a:fontRef>
            </p:style>
          </p:sp>
          <p:sp>
            <p:nvSpPr>
              <p:cNvPr id="73" name="CasellaDiTesto 72"/>
              <p:cNvSpPr txBox="1"/>
              <p:nvPr/>
            </p:nvSpPr>
            <p:spPr>
              <a:xfrm>
                <a:off x="4786314" y="3519074"/>
                <a:ext cx="1497526" cy="338554"/>
              </a:xfrm>
              <a:prstGeom prst="rect">
                <a:avLst/>
              </a:prstGeom>
              <a:noFill/>
            </p:spPr>
            <p:txBody>
              <a:bodyPr wrap="none" rtlCol="0">
                <a:spAutoFit/>
              </a:bodyPr>
              <a:lstStyle/>
              <a:p>
                <a:pPr algn="ctr"/>
                <a:r>
                  <a:rPr lang="it-IT" sz="800" dirty="0" smtClean="0">
                    <a:effectLst>
                      <a:outerShdw blurRad="38100" dist="38100" dir="2700000" algn="tl">
                        <a:srgbClr val="000000">
                          <a:alpha val="43137"/>
                        </a:srgbClr>
                      </a:outerShdw>
                    </a:effectLst>
                  </a:rPr>
                  <a:t>Sperimentazioni tecnologiche</a:t>
                </a:r>
              </a:p>
              <a:p>
                <a:pPr algn="ctr"/>
                <a:r>
                  <a:rPr lang="it-IT" sz="800" dirty="0" smtClean="0">
                    <a:effectLst>
                      <a:outerShdw blurRad="38100" dist="38100" dir="2700000" algn="tl">
                        <a:srgbClr val="000000">
                          <a:alpha val="43137"/>
                        </a:srgbClr>
                      </a:outerShdw>
                    </a:effectLst>
                  </a:rPr>
                  <a:t>Componenti replicabili</a:t>
                </a:r>
                <a:endParaRPr lang="it-IT" sz="800" dirty="0">
                  <a:effectLst>
                    <a:outerShdw blurRad="38100" dist="38100" dir="2700000" algn="tl">
                      <a:srgbClr val="000000">
                        <a:alpha val="43137"/>
                      </a:srgbClr>
                    </a:outerShdw>
                  </a:effectLst>
                </a:endParaRPr>
              </a:p>
            </p:txBody>
          </p:sp>
        </p:grpSp>
      </p:grpSp>
      <p:cxnSp>
        <p:nvCxnSpPr>
          <p:cNvPr id="79" name="Connettore 1 78"/>
          <p:cNvCxnSpPr/>
          <p:nvPr/>
        </p:nvCxnSpPr>
        <p:spPr>
          <a:xfrm rot="10800000">
            <a:off x="336492" y="5437215"/>
            <a:ext cx="857256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rot="10800000">
            <a:off x="285720" y="3398839"/>
            <a:ext cx="8572560"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Connettore 1 50"/>
          <p:cNvCxnSpPr/>
          <p:nvPr/>
        </p:nvCxnSpPr>
        <p:spPr>
          <a:xfrm rot="5400000">
            <a:off x="4937129" y="4414852"/>
            <a:ext cx="2190782" cy="158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uppo 145"/>
          <p:cNvGrpSpPr/>
          <p:nvPr/>
        </p:nvGrpSpPr>
        <p:grpSpPr>
          <a:xfrm>
            <a:off x="6324624" y="3538539"/>
            <a:ext cx="1314468" cy="1722555"/>
            <a:chOff x="6286512" y="3786190"/>
            <a:chExt cx="1214446" cy="1591480"/>
          </a:xfrm>
        </p:grpSpPr>
        <p:sp>
          <p:nvSpPr>
            <p:cNvPr id="33" name="Rettangolo arrotondato 32"/>
            <p:cNvSpPr/>
            <p:nvPr/>
          </p:nvSpPr>
          <p:spPr>
            <a:xfrm>
              <a:off x="6289618" y="4375527"/>
              <a:ext cx="1211340" cy="4107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cap="small" dirty="0" smtClean="0">
                  <a:solidFill>
                    <a:schemeClr val="bg1"/>
                  </a:solidFill>
                  <a:effectLst>
                    <a:outerShdw blurRad="38100" dist="38100" dir="2700000" algn="tl">
                      <a:srgbClr val="000000">
                        <a:alpha val="43137"/>
                      </a:srgbClr>
                    </a:outerShdw>
                  </a:effectLst>
                </a:rPr>
                <a:t>Innovazione Tecnologica</a:t>
              </a:r>
              <a:endParaRPr lang="it-IT" sz="1200" cap="small" dirty="0">
                <a:solidFill>
                  <a:schemeClr val="bg1"/>
                </a:solidFill>
                <a:effectLst>
                  <a:outerShdw blurRad="38100" dist="38100" dir="2700000" algn="tl">
                    <a:srgbClr val="000000">
                      <a:alpha val="43137"/>
                    </a:srgbClr>
                  </a:outerShdw>
                </a:effectLst>
              </a:endParaRPr>
            </a:p>
          </p:txBody>
        </p:sp>
        <p:sp>
          <p:nvSpPr>
            <p:cNvPr id="34" name="Rettangolo arrotondato 33"/>
            <p:cNvSpPr/>
            <p:nvPr/>
          </p:nvSpPr>
          <p:spPr>
            <a:xfrm>
              <a:off x="6286512" y="3786190"/>
              <a:ext cx="1214446" cy="1627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000" cap="small" dirty="0" smtClean="0">
                  <a:solidFill>
                    <a:schemeClr val="tx1"/>
                  </a:solidFill>
                  <a:effectLst>
                    <a:outerShdw blurRad="38100" dist="38100" dir="2700000" algn="tl">
                      <a:srgbClr val="000000">
                        <a:alpha val="43137"/>
                      </a:srgbClr>
                    </a:outerShdw>
                  </a:effectLst>
                </a:rPr>
                <a:t>Ricerca</a:t>
              </a:r>
              <a:endParaRPr lang="it-IT" sz="1000" cap="small" dirty="0">
                <a:solidFill>
                  <a:schemeClr val="tx1"/>
                </a:solidFill>
                <a:effectLst>
                  <a:outerShdw blurRad="38100" dist="38100" dir="2700000" algn="tl">
                    <a:srgbClr val="000000">
                      <a:alpha val="43137"/>
                    </a:srgbClr>
                  </a:outerShdw>
                </a:effectLst>
              </a:endParaRPr>
            </a:p>
          </p:txBody>
        </p:sp>
        <p:grpSp>
          <p:nvGrpSpPr>
            <p:cNvPr id="10" name="Gruppo 56"/>
            <p:cNvGrpSpPr/>
            <p:nvPr/>
          </p:nvGrpSpPr>
          <p:grpSpPr>
            <a:xfrm>
              <a:off x="6286512" y="4000504"/>
              <a:ext cx="1214444" cy="338554"/>
              <a:chOff x="6429171" y="3714752"/>
              <a:chExt cx="1210750" cy="338554"/>
            </a:xfrm>
          </p:grpSpPr>
          <p:sp>
            <p:nvSpPr>
              <p:cNvPr id="40" name=" 3"/>
              <p:cNvSpPr/>
              <p:nvPr/>
            </p:nvSpPr>
            <p:spPr>
              <a:xfrm rot="16200000" flipH="1">
                <a:off x="6427214" y="3788153"/>
                <a:ext cx="214315" cy="210401"/>
              </a:xfrm>
              <a:prstGeom prst="stripedRightArrow">
                <a:avLst>
                  <a:gd name="adj1" fmla="val 50000"/>
                  <a:gd name="adj2" fmla="val 39008"/>
                </a:avLst>
              </a:prstGeom>
              <a:ln>
                <a:noFill/>
              </a:ln>
            </p:spPr>
            <p:style>
              <a:lnRef idx="1">
                <a:schemeClr val="accent1"/>
              </a:lnRef>
              <a:fillRef idx="3">
                <a:schemeClr val="accent1"/>
              </a:fillRef>
              <a:effectRef idx="2">
                <a:schemeClr val="accent1"/>
              </a:effectRef>
              <a:fontRef idx="minor">
                <a:schemeClr val="lt1"/>
              </a:fontRef>
            </p:style>
          </p:sp>
          <p:sp>
            <p:nvSpPr>
              <p:cNvPr id="41" name="CasellaDiTesto 40"/>
              <p:cNvSpPr txBox="1"/>
              <p:nvPr/>
            </p:nvSpPr>
            <p:spPr>
              <a:xfrm>
                <a:off x="6572264" y="3714752"/>
                <a:ext cx="928694" cy="338554"/>
              </a:xfrm>
              <a:prstGeom prst="rect">
                <a:avLst/>
              </a:prstGeom>
              <a:noFill/>
            </p:spPr>
            <p:txBody>
              <a:bodyPr wrap="square" rtlCol="0">
                <a:spAutoFit/>
              </a:bodyPr>
              <a:lstStyle/>
              <a:p>
                <a:pPr algn="ctr"/>
                <a:r>
                  <a:rPr lang="it-IT" sz="800" dirty="0" err="1" smtClean="0">
                    <a:effectLst>
                      <a:outerShdw blurRad="38100" dist="38100" dir="2700000" algn="tl">
                        <a:srgbClr val="000000">
                          <a:alpha val="43137"/>
                        </a:srgbClr>
                      </a:outerShdw>
                    </a:effectLst>
                  </a:rPr>
                  <a:t>Technology</a:t>
                </a:r>
                <a:r>
                  <a:rPr lang="it-IT" sz="800" dirty="0" smtClean="0">
                    <a:effectLst>
                      <a:outerShdw blurRad="38100" dist="38100" dir="2700000" algn="tl">
                        <a:srgbClr val="000000">
                          <a:alpha val="43137"/>
                        </a:srgbClr>
                      </a:outerShdw>
                    </a:effectLst>
                  </a:rPr>
                  <a:t> </a:t>
                </a:r>
              </a:p>
              <a:p>
                <a:pPr algn="ctr"/>
                <a:r>
                  <a:rPr lang="it-IT" sz="800" dirty="0" err="1" smtClean="0">
                    <a:effectLst>
                      <a:outerShdw blurRad="38100" dist="38100" dir="2700000" algn="tl">
                        <a:srgbClr val="000000">
                          <a:alpha val="43137"/>
                        </a:srgbClr>
                      </a:outerShdw>
                    </a:effectLst>
                  </a:rPr>
                  <a:t>Push</a:t>
                </a:r>
                <a:endParaRPr lang="it-IT" sz="800" dirty="0">
                  <a:effectLst>
                    <a:outerShdw blurRad="38100" dist="38100" dir="2700000" algn="tl">
                      <a:srgbClr val="000000">
                        <a:alpha val="43137"/>
                      </a:srgbClr>
                    </a:outerShdw>
                  </a:effectLst>
                </a:endParaRPr>
              </a:p>
            </p:txBody>
          </p:sp>
          <p:sp>
            <p:nvSpPr>
              <p:cNvPr id="56" name=" 3"/>
              <p:cNvSpPr/>
              <p:nvPr/>
            </p:nvSpPr>
            <p:spPr>
              <a:xfrm rot="16200000" flipH="1">
                <a:off x="7427562" y="3788146"/>
                <a:ext cx="214315" cy="210403"/>
              </a:xfrm>
              <a:prstGeom prst="stripedRightArrow">
                <a:avLst>
                  <a:gd name="adj1" fmla="val 50000"/>
                  <a:gd name="adj2" fmla="val 39008"/>
                </a:avLst>
              </a:prstGeom>
              <a:ln>
                <a:noFill/>
              </a:ln>
            </p:spPr>
            <p:style>
              <a:lnRef idx="1">
                <a:schemeClr val="accent1"/>
              </a:lnRef>
              <a:fillRef idx="3">
                <a:schemeClr val="accent1"/>
              </a:fillRef>
              <a:effectRef idx="2">
                <a:schemeClr val="accent1"/>
              </a:effectRef>
              <a:fontRef idx="minor">
                <a:schemeClr val="lt1"/>
              </a:fontRef>
            </p:style>
          </p:sp>
        </p:grpSp>
        <p:sp>
          <p:nvSpPr>
            <p:cNvPr id="58" name="Rettangolo arrotondato 57"/>
            <p:cNvSpPr/>
            <p:nvPr/>
          </p:nvSpPr>
          <p:spPr>
            <a:xfrm>
              <a:off x="6286512" y="5214950"/>
              <a:ext cx="1214446" cy="1627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000" cap="small" dirty="0" smtClean="0">
                  <a:solidFill>
                    <a:schemeClr val="tx1"/>
                  </a:solidFill>
                  <a:effectLst>
                    <a:outerShdw blurRad="38100" dist="38100" dir="2700000" algn="tl">
                      <a:srgbClr val="000000">
                        <a:alpha val="43137"/>
                      </a:srgbClr>
                    </a:outerShdw>
                  </a:effectLst>
                </a:rPr>
                <a:t>Produzione</a:t>
              </a:r>
              <a:endParaRPr lang="it-IT" sz="1000" cap="small" dirty="0">
                <a:solidFill>
                  <a:schemeClr val="tx1"/>
                </a:solidFill>
                <a:effectLst>
                  <a:outerShdw blurRad="38100" dist="38100" dir="2700000" algn="tl">
                    <a:srgbClr val="000000">
                      <a:alpha val="43137"/>
                    </a:srgbClr>
                  </a:outerShdw>
                </a:effectLst>
              </a:endParaRPr>
            </a:p>
          </p:txBody>
        </p:sp>
        <p:grpSp>
          <p:nvGrpSpPr>
            <p:cNvPr id="12" name="Gruppo 58"/>
            <p:cNvGrpSpPr/>
            <p:nvPr/>
          </p:nvGrpSpPr>
          <p:grpSpPr>
            <a:xfrm>
              <a:off x="6286512" y="4857760"/>
              <a:ext cx="1214444" cy="338554"/>
              <a:chOff x="6429171" y="3714752"/>
              <a:chExt cx="1210750" cy="338554"/>
            </a:xfrm>
          </p:grpSpPr>
          <p:sp>
            <p:nvSpPr>
              <p:cNvPr id="60" name=" 3"/>
              <p:cNvSpPr/>
              <p:nvPr/>
            </p:nvSpPr>
            <p:spPr>
              <a:xfrm rot="16200000" flipH="1">
                <a:off x="6427214" y="3788153"/>
                <a:ext cx="214315" cy="210401"/>
              </a:xfrm>
              <a:prstGeom prst="stripedRightArrow">
                <a:avLst>
                  <a:gd name="adj1" fmla="val 50000"/>
                  <a:gd name="adj2" fmla="val 39008"/>
                </a:avLst>
              </a:prstGeom>
              <a:ln>
                <a:noFill/>
              </a:ln>
            </p:spPr>
            <p:style>
              <a:lnRef idx="1">
                <a:schemeClr val="accent1"/>
              </a:lnRef>
              <a:fillRef idx="3">
                <a:schemeClr val="accent1"/>
              </a:fillRef>
              <a:effectRef idx="2">
                <a:schemeClr val="accent1"/>
              </a:effectRef>
              <a:fontRef idx="minor">
                <a:schemeClr val="lt1"/>
              </a:fontRef>
            </p:style>
          </p:sp>
          <p:sp>
            <p:nvSpPr>
              <p:cNvPr id="61" name="CasellaDiTesto 60"/>
              <p:cNvSpPr txBox="1"/>
              <p:nvPr/>
            </p:nvSpPr>
            <p:spPr>
              <a:xfrm>
                <a:off x="6572264" y="3714752"/>
                <a:ext cx="928694" cy="338554"/>
              </a:xfrm>
              <a:prstGeom prst="rect">
                <a:avLst/>
              </a:prstGeom>
              <a:noFill/>
            </p:spPr>
            <p:txBody>
              <a:bodyPr wrap="square" rtlCol="0">
                <a:spAutoFit/>
              </a:bodyPr>
              <a:lstStyle/>
              <a:p>
                <a:pPr algn="ctr"/>
                <a:r>
                  <a:rPr lang="it-IT" sz="800" dirty="0" smtClean="0">
                    <a:effectLst>
                      <a:outerShdw blurRad="38100" dist="38100" dir="2700000" algn="tl">
                        <a:srgbClr val="000000">
                          <a:alpha val="43137"/>
                        </a:srgbClr>
                      </a:outerShdw>
                    </a:effectLst>
                  </a:rPr>
                  <a:t>Market</a:t>
                </a:r>
              </a:p>
              <a:p>
                <a:pPr algn="ctr"/>
                <a:r>
                  <a:rPr lang="it-IT" sz="800" dirty="0" smtClean="0">
                    <a:effectLst>
                      <a:outerShdw blurRad="38100" dist="38100" dir="2700000" algn="tl">
                        <a:srgbClr val="000000">
                          <a:alpha val="43137"/>
                        </a:srgbClr>
                      </a:outerShdw>
                    </a:effectLst>
                  </a:rPr>
                  <a:t>Pull</a:t>
                </a:r>
                <a:endParaRPr lang="it-IT" sz="800" dirty="0">
                  <a:effectLst>
                    <a:outerShdw blurRad="38100" dist="38100" dir="2700000" algn="tl">
                      <a:srgbClr val="000000">
                        <a:alpha val="43137"/>
                      </a:srgbClr>
                    </a:outerShdw>
                  </a:effectLst>
                </a:endParaRPr>
              </a:p>
            </p:txBody>
          </p:sp>
          <p:sp>
            <p:nvSpPr>
              <p:cNvPr id="62" name=" 3"/>
              <p:cNvSpPr/>
              <p:nvPr/>
            </p:nvSpPr>
            <p:spPr>
              <a:xfrm rot="16200000" flipH="1">
                <a:off x="7427562" y="3788146"/>
                <a:ext cx="214315" cy="210403"/>
              </a:xfrm>
              <a:prstGeom prst="stripedRightArrow">
                <a:avLst>
                  <a:gd name="adj1" fmla="val 50000"/>
                  <a:gd name="adj2" fmla="val 39008"/>
                </a:avLst>
              </a:prstGeom>
              <a:ln>
                <a:noFill/>
              </a:ln>
            </p:spPr>
            <p:style>
              <a:lnRef idx="1">
                <a:schemeClr val="accent1"/>
              </a:lnRef>
              <a:fillRef idx="3">
                <a:schemeClr val="accent1"/>
              </a:fillRef>
              <a:effectRef idx="2">
                <a:schemeClr val="accent1"/>
              </a:effectRef>
              <a:fontRef idx="minor">
                <a:schemeClr val="lt1"/>
              </a:fontRef>
            </p:style>
          </p:sp>
        </p:grpSp>
      </p:grpSp>
      <p:sp>
        <p:nvSpPr>
          <p:cNvPr id="83" name="Rettangolo 82"/>
          <p:cNvSpPr/>
          <p:nvPr/>
        </p:nvSpPr>
        <p:spPr>
          <a:xfrm>
            <a:off x="5411799" y="5513875"/>
            <a:ext cx="3505248"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http://www.eng.it/</a:t>
            </a:r>
            <a:r>
              <a:rPr lang="it-IT" sz="800" dirty="0" err="1" smtClean="0">
                <a:effectLst>
                  <a:outerShdw blurRad="38100" dist="38100" dir="2700000" algn="tl">
                    <a:srgbClr val="000000">
                      <a:alpha val="43137"/>
                    </a:srgbClr>
                  </a:outerShdw>
                </a:effectLst>
                <a:ea typeface="Tahoma" pitchFamily="34" charset="0"/>
                <a:cs typeface="Tahoma" pitchFamily="34" charset="0"/>
              </a:rPr>
              <a:t>it</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ricerca-e-innovazione.aspx</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grpSp>
        <p:nvGrpSpPr>
          <p:cNvPr id="48" name="Gruppo 47"/>
          <p:cNvGrpSpPr/>
          <p:nvPr/>
        </p:nvGrpSpPr>
        <p:grpSpPr>
          <a:xfrm>
            <a:off x="5119695" y="6386553"/>
            <a:ext cx="3863834" cy="409352"/>
            <a:chOff x="5159438" y="6423066"/>
            <a:chExt cx="3863834" cy="409352"/>
          </a:xfrm>
        </p:grpSpPr>
        <p:sp>
          <p:nvSpPr>
            <p:cNvPr id="52"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53" name="Immagine 52" descr="EIIBack1.png"/>
            <p:cNvPicPr>
              <a:picLocks noChangeAspect="1"/>
            </p:cNvPicPr>
            <p:nvPr/>
          </p:nvPicPr>
          <p:blipFill>
            <a:blip r:embed="rId5" cstate="print"/>
            <a:srcRect r="14861"/>
            <a:stretch>
              <a:fillRect/>
            </a:stretch>
          </p:blipFill>
          <p:spPr>
            <a:xfrm>
              <a:off x="7675605" y="6423066"/>
              <a:ext cx="1347667" cy="409352"/>
            </a:xfrm>
            <a:prstGeom prst="rect">
              <a:avLst/>
            </a:prstGeom>
          </p:spPr>
        </p:pic>
      </p:gr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06" name="Picture 1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1" name="Titolo 1"/>
          <p:cNvSpPr txBox="1">
            <a:spLocks/>
          </p:cNvSpPr>
          <p:nvPr/>
        </p:nvSpPr>
        <p:spPr>
          <a:xfrm>
            <a:off x="1571604" y="285728"/>
            <a:ext cx="7572396" cy="1143008"/>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Strategie di Crescita</a:t>
            </a:r>
            <a:endParaRPr kumimoji="0" lang="it-IT" sz="4600"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sp>
        <p:nvSpPr>
          <p:cNvPr id="16" name="Rettangolo 15"/>
          <p:cNvSpPr/>
          <p:nvPr/>
        </p:nvSpPr>
        <p:spPr>
          <a:xfrm>
            <a:off x="5375286" y="2665861"/>
            <a:ext cx="3505248" cy="1569660"/>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rPr>
              <a:t>L’innovazione comporta la </a:t>
            </a:r>
            <a:r>
              <a:rPr lang="it-IT" sz="1200" b="1" dirty="0" smtClean="0">
                <a:effectLst>
                  <a:outerShdw blurRad="38100" dist="38100" dir="2700000" algn="tl">
                    <a:srgbClr val="000000">
                      <a:alpha val="43137"/>
                    </a:srgbClr>
                  </a:outerShdw>
                </a:effectLst>
              </a:rPr>
              <a:t>rottura</a:t>
            </a:r>
            <a:r>
              <a:rPr lang="it-IT" sz="1200" dirty="0" smtClean="0">
                <a:effectLst>
                  <a:outerShdw blurRad="38100" dist="38100" dir="2700000" algn="tl">
                    <a:srgbClr val="000000">
                      <a:alpha val="43137"/>
                    </a:srgbClr>
                  </a:outerShdw>
                </a:effectLst>
              </a:rPr>
              <a:t> delle </a:t>
            </a:r>
            <a:r>
              <a:rPr lang="it-IT" sz="1200" b="1" dirty="0" smtClean="0">
                <a:effectLst>
                  <a:outerShdw blurRad="38100" dist="38100" dir="2700000" algn="tl">
                    <a:srgbClr val="000000">
                      <a:alpha val="43137"/>
                    </a:srgbClr>
                  </a:outerShdw>
                </a:effectLst>
              </a:rPr>
              <a:t>regole</a:t>
            </a:r>
            <a:r>
              <a:rPr lang="it-IT" sz="1200" dirty="0" smtClean="0">
                <a:effectLst>
                  <a:outerShdw blurRad="38100" dist="38100" dir="2700000" algn="tl">
                    <a:srgbClr val="000000">
                      <a:alpha val="43137"/>
                    </a:srgbClr>
                  </a:outerShdw>
                </a:effectLst>
              </a:rPr>
              <a:t> di </a:t>
            </a:r>
            <a:r>
              <a:rPr lang="it-IT" sz="1200" b="1" dirty="0" smtClean="0">
                <a:effectLst>
                  <a:outerShdw blurRad="38100" dist="38100" dir="2700000" algn="tl">
                    <a:srgbClr val="000000">
                      <a:alpha val="43137"/>
                    </a:srgbClr>
                  </a:outerShdw>
                </a:effectLst>
              </a:rPr>
              <a:t>mercato</a:t>
            </a:r>
            <a:r>
              <a:rPr lang="it-IT" sz="1200" dirty="0" smtClean="0">
                <a:effectLst>
                  <a:outerShdw blurRad="38100" dist="38100" dir="2700000" algn="tl">
                    <a:srgbClr val="000000">
                      <a:alpha val="43137"/>
                    </a:srgbClr>
                  </a:outerShdw>
                </a:effectLst>
              </a:rPr>
              <a:t>: essa va analizzata per generare </a:t>
            </a:r>
            <a:r>
              <a:rPr lang="it-IT" sz="1200" b="1" dirty="0" smtClean="0">
                <a:effectLst>
                  <a:outerShdw blurRad="38100" dist="38100" dir="2700000" algn="tl">
                    <a:srgbClr val="000000">
                      <a:alpha val="43137"/>
                    </a:srgbClr>
                  </a:outerShdw>
                </a:effectLst>
              </a:rPr>
              <a:t>modelli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interpretativi</a:t>
            </a:r>
            <a:r>
              <a:rPr lang="it-IT" sz="1200" dirty="0" smtClean="0">
                <a:effectLst>
                  <a:outerShdw blurRad="38100" dist="38100" dir="2700000" algn="tl">
                    <a:srgbClr val="000000">
                      <a:alpha val="43137"/>
                    </a:srgbClr>
                  </a:outerShdw>
                </a:effectLst>
              </a:rPr>
              <a:t> e </a:t>
            </a:r>
            <a:r>
              <a:rPr lang="it-IT" sz="1200" b="1" dirty="0" smtClean="0">
                <a:effectLst>
                  <a:outerShdw blurRad="38100" dist="38100" dir="2700000" algn="tl">
                    <a:srgbClr val="000000">
                      <a:alpha val="43137"/>
                    </a:srgbClr>
                  </a:outerShdw>
                </a:effectLst>
              </a:rPr>
              <a:t>decisionali</a:t>
            </a:r>
            <a:r>
              <a:rPr lang="it-IT" sz="1200" dirty="0" smtClean="0">
                <a:effectLst>
                  <a:outerShdw blurRad="38100" dist="38100" dir="2700000" algn="tl">
                    <a:srgbClr val="000000">
                      <a:alpha val="43137"/>
                    </a:srgbClr>
                  </a:outerShdw>
                </a:effectLst>
              </a:rPr>
              <a:t> e quindi capire come generare nuovo valore. </a:t>
            </a:r>
          </a:p>
          <a:p>
            <a:pPr algn="just"/>
            <a:r>
              <a:rPr lang="it-IT" sz="1200" dirty="0" smtClean="0">
                <a:effectLst>
                  <a:outerShdw blurRad="38100" dist="38100" dir="2700000" algn="tl">
                    <a:srgbClr val="000000">
                      <a:alpha val="43137"/>
                    </a:srgbClr>
                  </a:outerShdw>
                </a:effectLst>
              </a:rPr>
              <a:t>I laboratori del Gruppo sono costantemente alla </a:t>
            </a:r>
            <a:r>
              <a:rPr lang="it-IT" sz="1200" b="1" dirty="0" smtClean="0">
                <a:effectLst>
                  <a:outerShdw blurRad="38100" dist="38100" dir="2700000" algn="tl">
                    <a:srgbClr val="000000">
                      <a:alpha val="43137"/>
                    </a:srgbClr>
                  </a:outerShdw>
                </a:effectLst>
              </a:rPr>
              <a:t>ricerca</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perturbazioni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del</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mercato</a:t>
            </a:r>
            <a:r>
              <a:rPr lang="it-IT" sz="1200" dirty="0" smtClean="0">
                <a:effectLst>
                  <a:outerShdw blurRad="38100" dist="38100" dir="2700000" algn="tl">
                    <a:srgbClr val="000000">
                      <a:alpha val="43137"/>
                    </a:srgbClr>
                  </a:outerShdw>
                </a:effectLst>
              </a:rPr>
              <a:t>, per generare </a:t>
            </a:r>
            <a:r>
              <a:rPr lang="it-IT" sz="1200" b="1" dirty="0" smtClean="0">
                <a:effectLst>
                  <a:outerShdw blurRad="38100" dist="38100" dir="2700000" algn="tl">
                    <a:srgbClr val="000000">
                      <a:alpha val="43137"/>
                    </a:srgbClr>
                  </a:outerShdw>
                </a:effectLst>
              </a:rPr>
              <a:t>valore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aggiunto</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per il Gruppo, per il mercato ICT</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per i clienti </a:t>
            </a:r>
            <a:r>
              <a:rPr lang="it-IT" sz="1200" dirty="0" smtClean="0">
                <a:effectLst>
                  <a:outerShdw blurRad="38100" dist="38100" dir="2700000" algn="tl">
                    <a:srgbClr val="000000">
                      <a:alpha val="43137"/>
                    </a:srgbClr>
                  </a:outerShdw>
                </a:effectLst>
              </a:rPr>
              <a:t>e</a:t>
            </a:r>
            <a:r>
              <a:rPr lang="it-IT" sz="1200" b="1" dirty="0" smtClean="0">
                <a:effectLst>
                  <a:outerShdw blurRad="38100" dist="38100" dir="2700000" algn="tl">
                    <a:srgbClr val="000000">
                      <a:alpha val="43137"/>
                    </a:srgbClr>
                  </a:outerShdw>
                </a:effectLst>
              </a:rPr>
              <a:t> per tutti gli utenti</a:t>
            </a:r>
            <a:r>
              <a:rPr lang="it-IT" sz="1200" dirty="0" smtClean="0">
                <a:effectLst>
                  <a:outerShdw blurRad="38100" dist="38100" dir="2700000" algn="tl">
                    <a:srgbClr val="000000">
                      <a:alpha val="43137"/>
                    </a:srgbClr>
                  </a:outerShdw>
                </a:effectLst>
              </a:rPr>
              <a:t>.</a:t>
            </a:r>
            <a:endParaRPr lang="it-IT" sz="1200" dirty="0">
              <a:effectLst>
                <a:outerShdw blurRad="38100" dist="38100" dir="2700000" algn="tl">
                  <a:srgbClr val="000000">
                    <a:alpha val="43137"/>
                  </a:srgbClr>
                </a:outerShdw>
              </a:effectLst>
            </a:endParaRPr>
          </a:p>
        </p:txBody>
      </p:sp>
      <p:pic>
        <p:nvPicPr>
          <p:cNvPr id="17"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194308" y="4350232"/>
            <a:ext cx="571500" cy="762000"/>
          </a:xfrm>
          <a:prstGeom prst="rect">
            <a:avLst/>
          </a:prstGeom>
          <a:noFill/>
          <a:ln w="9525">
            <a:noFill/>
            <a:miter lim="800000"/>
            <a:headEnd/>
            <a:tailEnd/>
          </a:ln>
          <a:effectLst/>
        </p:spPr>
      </p:pic>
      <p:sp>
        <p:nvSpPr>
          <p:cNvPr id="18" name="Rettangolo 17"/>
          <p:cNvSpPr/>
          <p:nvPr/>
        </p:nvSpPr>
        <p:spPr>
          <a:xfrm>
            <a:off x="5776929" y="4484246"/>
            <a:ext cx="3103605" cy="523220"/>
          </a:xfrm>
          <a:prstGeom prst="rect">
            <a:avLst/>
          </a:prstGeom>
        </p:spPr>
        <p:txBody>
          <a:bodyPr wrap="square">
            <a:spAutoFit/>
          </a:bodyPr>
          <a:lstStyle/>
          <a:p>
            <a:pPr algn="just"/>
            <a:r>
              <a:rPr lang="it-IT" sz="1400" cap="small" dirty="0" smtClean="0">
                <a:effectLst>
                  <a:outerShdw blurRad="38100" dist="38100" dir="2700000" algn="tl">
                    <a:srgbClr val="000000">
                      <a:alpha val="43137"/>
                    </a:srgbClr>
                  </a:outerShdw>
                </a:effectLst>
              </a:rPr>
              <a:t>Ogni anno il gruppo investe il </a:t>
            </a:r>
            <a:r>
              <a:rPr lang="it-IT" sz="1400" b="1" cap="small" dirty="0" smtClean="0">
                <a:effectLst>
                  <a:outerShdw blurRad="38100" dist="38100" dir="2700000" algn="tl">
                    <a:srgbClr val="000000">
                      <a:alpha val="43137"/>
                    </a:srgbClr>
                  </a:outerShdw>
                </a:effectLst>
              </a:rPr>
              <a:t>7%</a:t>
            </a:r>
            <a:r>
              <a:rPr lang="it-IT" sz="1400" cap="small" dirty="0" smtClean="0">
                <a:effectLst>
                  <a:outerShdw blurRad="38100" dist="38100" dir="2700000" algn="tl">
                    <a:srgbClr val="000000">
                      <a:alpha val="43137"/>
                    </a:srgbClr>
                  </a:outerShdw>
                </a:effectLst>
              </a:rPr>
              <a:t> dei suoi proventi in </a:t>
            </a:r>
            <a:r>
              <a:rPr lang="it-IT" sz="1400" b="1" cap="small" dirty="0" smtClean="0">
                <a:effectLst>
                  <a:outerShdw blurRad="38100" dist="38100" dir="2700000" algn="tl">
                    <a:srgbClr val="000000">
                      <a:alpha val="43137"/>
                    </a:srgbClr>
                  </a:outerShdw>
                </a:effectLst>
              </a:rPr>
              <a:t>Ricerca e Innovazione</a:t>
            </a:r>
            <a:endParaRPr lang="it-IT" sz="1400" b="1" cap="small" dirty="0">
              <a:effectLst>
                <a:outerShdw blurRad="38100" dist="38100" dir="2700000" algn="tl">
                  <a:srgbClr val="000000">
                    <a:alpha val="43137"/>
                  </a:srgbClr>
                </a:outerShdw>
              </a:effectLst>
            </a:endParaRPr>
          </a:p>
        </p:txBody>
      </p:sp>
      <p:cxnSp>
        <p:nvCxnSpPr>
          <p:cNvPr id="59" name="Connettore 1 58"/>
          <p:cNvCxnSpPr/>
          <p:nvPr/>
        </p:nvCxnSpPr>
        <p:spPr>
          <a:xfrm rot="5400000" flipH="1" flipV="1">
            <a:off x="3147993" y="3688225"/>
            <a:ext cx="4234714" cy="794"/>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19078" y="5879005"/>
            <a:ext cx="8990073" cy="215444"/>
          </a:xfrm>
          <a:prstGeom prst="rect">
            <a:avLst/>
          </a:prstGeom>
        </p:spPr>
        <p:txBody>
          <a:bodyPr wrap="square">
            <a:spAutoFit/>
          </a:bodyPr>
          <a:lstStyle/>
          <a:p>
            <a:pPr algn="ctr"/>
            <a:r>
              <a:rPr lang="it-IT" sz="800" dirty="0" smtClean="0">
                <a:effectLst>
                  <a:outerShdw blurRad="38100" dist="38100" dir="2700000" algn="tl">
                    <a:srgbClr val="000000">
                      <a:alpha val="43137"/>
                    </a:srgbClr>
                  </a:outerShdw>
                </a:effectLst>
                <a:ea typeface="Tahoma" pitchFamily="34" charset="0"/>
                <a:cs typeface="Tahoma" pitchFamily="34" charset="0"/>
              </a:rPr>
              <a:t>Fonte: http://www.eng.it/</a:t>
            </a:r>
            <a:r>
              <a:rPr lang="it-IT" sz="800" dirty="0" err="1" smtClean="0">
                <a:effectLst>
                  <a:outerShdw blurRad="38100" dist="38100" dir="2700000" algn="tl">
                    <a:srgbClr val="000000">
                      <a:alpha val="43137"/>
                    </a:srgbClr>
                  </a:outerShdw>
                </a:effectLst>
                <a:ea typeface="Tahoma" pitchFamily="34" charset="0"/>
                <a:cs typeface="Tahoma" pitchFamily="34" charset="0"/>
              </a:rPr>
              <a:t>it</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ricerca-e-innovazione</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innovazione-tecnologica.aspx</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grpSp>
        <p:nvGrpSpPr>
          <p:cNvPr id="3" name="Gruppo 31"/>
          <p:cNvGrpSpPr/>
          <p:nvPr/>
        </p:nvGrpSpPr>
        <p:grpSpPr>
          <a:xfrm>
            <a:off x="5119695" y="6386553"/>
            <a:ext cx="3863834" cy="409352"/>
            <a:chOff x="5159438" y="6423066"/>
            <a:chExt cx="3863834" cy="409352"/>
          </a:xfrm>
        </p:grpSpPr>
        <p:sp>
          <p:nvSpPr>
            <p:cNvPr id="33"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34" name="Immagine 33" descr="EIIBack1.png"/>
            <p:cNvPicPr>
              <a:picLocks noChangeAspect="1"/>
            </p:cNvPicPr>
            <p:nvPr/>
          </p:nvPicPr>
          <p:blipFill>
            <a:blip r:embed="rId5" cstate="print"/>
            <a:srcRect r="14861"/>
            <a:stretch>
              <a:fillRect/>
            </a:stretch>
          </p:blipFill>
          <p:spPr>
            <a:xfrm>
              <a:off x="7675605" y="6423066"/>
              <a:ext cx="1347667" cy="409352"/>
            </a:xfrm>
            <a:prstGeom prst="rect">
              <a:avLst/>
            </a:prstGeom>
          </p:spPr>
        </p:pic>
      </p:grpSp>
      <p:grpSp>
        <p:nvGrpSpPr>
          <p:cNvPr id="69" name="Gruppo 68"/>
          <p:cNvGrpSpPr/>
          <p:nvPr/>
        </p:nvGrpSpPr>
        <p:grpSpPr>
          <a:xfrm>
            <a:off x="117414" y="1674843"/>
            <a:ext cx="5000625" cy="4019550"/>
            <a:chOff x="117414" y="1674843"/>
            <a:chExt cx="5000625" cy="4019550"/>
          </a:xfrm>
        </p:grpSpPr>
        <p:pic>
          <p:nvPicPr>
            <p:cNvPr id="1036" name="Picture 12"/>
            <p:cNvPicPr>
              <a:picLocks noChangeAspect="1" noChangeArrowheads="1"/>
            </p:cNvPicPr>
            <p:nvPr/>
          </p:nvPicPr>
          <p:blipFill>
            <a:blip r:embed="rId6"/>
            <a:srcRect/>
            <a:stretch>
              <a:fillRect/>
            </a:stretch>
          </p:blipFill>
          <p:spPr bwMode="auto">
            <a:xfrm>
              <a:off x="117414" y="1674843"/>
              <a:ext cx="5000625" cy="4019550"/>
            </a:xfrm>
            <a:prstGeom prst="rect">
              <a:avLst/>
            </a:prstGeom>
            <a:noFill/>
            <a:ln w="9525">
              <a:noFill/>
              <a:miter lim="800000"/>
              <a:headEnd/>
              <a:tailEnd/>
            </a:ln>
            <a:effectLst/>
          </p:spPr>
        </p:pic>
        <p:grpSp>
          <p:nvGrpSpPr>
            <p:cNvPr id="67" name="Gruppo 66"/>
            <p:cNvGrpSpPr/>
            <p:nvPr/>
          </p:nvGrpSpPr>
          <p:grpSpPr>
            <a:xfrm>
              <a:off x="3306744" y="3355975"/>
              <a:ext cx="1338001" cy="688984"/>
              <a:chOff x="3316269" y="3365500"/>
              <a:chExt cx="1338001" cy="688984"/>
            </a:xfrm>
          </p:grpSpPr>
          <p:sp>
            <p:nvSpPr>
              <p:cNvPr id="36" name="CasellaDiTesto 35"/>
              <p:cNvSpPr txBox="1"/>
              <p:nvPr/>
            </p:nvSpPr>
            <p:spPr>
              <a:xfrm>
                <a:off x="3968434" y="3496158"/>
                <a:ext cx="415498" cy="369332"/>
              </a:xfrm>
              <a:prstGeom prst="rect">
                <a:avLst/>
              </a:prstGeom>
              <a:noFill/>
            </p:spPr>
            <p:txBody>
              <a:bodyPr wrap="none" rtlCol="0">
                <a:spAutoFit/>
              </a:bodyPr>
              <a:lstStyle/>
              <a:p>
                <a:r>
                  <a:rPr lang="it-IT" b="1" dirty="0" smtClean="0">
                    <a:effectLst>
                      <a:outerShdw blurRad="38100" dist="38100" dir="2700000" algn="tl">
                        <a:srgbClr val="000000">
                          <a:alpha val="43137"/>
                        </a:srgbClr>
                      </a:outerShdw>
                    </a:effectLst>
                  </a:rPr>
                  <a:t>→</a:t>
                </a:r>
                <a:endParaRPr lang="it-IT" b="1" dirty="0">
                  <a:effectLst>
                    <a:outerShdw blurRad="38100" dist="38100" dir="2700000" algn="tl">
                      <a:srgbClr val="000000">
                        <a:alpha val="43137"/>
                      </a:srgbClr>
                    </a:outerShdw>
                  </a:effectLst>
                </a:endParaRPr>
              </a:p>
            </p:txBody>
          </p:sp>
          <p:sp>
            <p:nvSpPr>
              <p:cNvPr id="37" name="Rettangolo 36"/>
              <p:cNvSpPr/>
              <p:nvPr/>
            </p:nvSpPr>
            <p:spPr>
              <a:xfrm>
                <a:off x="4310906" y="3496158"/>
                <a:ext cx="343364" cy="415498"/>
              </a:xfrm>
              <a:prstGeom prst="rect">
                <a:avLst/>
              </a:prstGeom>
              <a:noFill/>
            </p:spPr>
            <p:txBody>
              <a:bodyPr wrap="none">
                <a:spAutoFit/>
              </a:bodyPr>
              <a:lstStyle/>
              <a:p>
                <a:r>
                  <a:rPr lang="it-IT" sz="2100" b="1" dirty="0" smtClean="0">
                    <a:solidFill>
                      <a:schemeClr val="accent1"/>
                    </a:solidFill>
                    <a:effectLst>
                      <a:outerShdw blurRad="38100" dist="38100" dir="2700000" algn="tl">
                        <a:srgbClr val="000000">
                          <a:alpha val="43137"/>
                        </a:srgbClr>
                      </a:outerShdw>
                    </a:effectLst>
                  </a:rPr>
                  <a:t>$</a:t>
                </a:r>
                <a:endParaRPr lang="it-IT" sz="2100" dirty="0">
                  <a:solidFill>
                    <a:schemeClr val="accent1"/>
                  </a:solidFill>
                </a:endParaRPr>
              </a:p>
            </p:txBody>
          </p:sp>
          <p:grpSp>
            <p:nvGrpSpPr>
              <p:cNvPr id="51" name="Gruppo 50"/>
              <p:cNvGrpSpPr/>
              <p:nvPr/>
            </p:nvGrpSpPr>
            <p:grpSpPr>
              <a:xfrm>
                <a:off x="3316269" y="3365500"/>
                <a:ext cx="949338" cy="688984"/>
                <a:chOff x="3316269" y="3365500"/>
                <a:chExt cx="949338" cy="688984"/>
              </a:xfrm>
            </p:grpSpPr>
            <p:pic>
              <p:nvPicPr>
                <p:cNvPr id="1030" name="Picture 6"/>
                <p:cNvPicPr>
                  <a:picLocks noChangeAspect="1" noChangeArrowheads="1"/>
                </p:cNvPicPr>
                <p:nvPr/>
              </p:nvPicPr>
              <p:blipFill>
                <a:blip r:embed="rId7">
                  <a:clrChange>
                    <a:clrFrom>
                      <a:srgbClr val="FFFFFF"/>
                    </a:clrFrom>
                    <a:clrTo>
                      <a:srgbClr val="FFFFFF">
                        <a:alpha val="0"/>
                      </a:srgbClr>
                    </a:clrTo>
                  </a:clrChange>
                </a:blip>
                <a:srcRect l="27413" t="16465" r="22922" b="17674"/>
                <a:stretch>
                  <a:fillRect/>
                </a:stretch>
              </p:blipFill>
              <p:spPr bwMode="auto">
                <a:xfrm>
                  <a:off x="3549636" y="3502026"/>
                  <a:ext cx="474669" cy="438156"/>
                </a:xfrm>
                <a:prstGeom prst="rect">
                  <a:avLst/>
                </a:prstGeom>
                <a:noFill/>
                <a:ln w="9525">
                  <a:noFill/>
                  <a:miter lim="800000"/>
                  <a:headEnd/>
                  <a:tailEnd/>
                </a:ln>
                <a:effectLst/>
              </p:spPr>
            </p:pic>
            <p:pic>
              <p:nvPicPr>
                <p:cNvPr id="44" name="Picture 2"/>
                <p:cNvPicPr>
                  <a:picLocks noChangeAspect="1" noChangeArrowheads="1"/>
                </p:cNvPicPr>
                <p:nvPr/>
              </p:nvPicPr>
              <p:blipFill>
                <a:blip r:embed="rId8">
                  <a:clrChange>
                    <a:clrFrom>
                      <a:srgbClr val="FFFFFF"/>
                    </a:clrFrom>
                    <a:clrTo>
                      <a:srgbClr val="FFFFFF">
                        <a:alpha val="0"/>
                      </a:srgbClr>
                    </a:clrTo>
                  </a:clrChange>
                </a:blip>
                <a:srcRect b="80712"/>
                <a:stretch>
                  <a:fillRect/>
                </a:stretch>
              </p:blipFill>
              <p:spPr bwMode="auto">
                <a:xfrm>
                  <a:off x="3316269" y="3365500"/>
                  <a:ext cx="949338" cy="109539"/>
                </a:xfrm>
                <a:prstGeom prst="rect">
                  <a:avLst/>
                </a:prstGeom>
                <a:noFill/>
                <a:ln w="9525">
                  <a:noFill/>
                  <a:miter lim="800000"/>
                  <a:headEnd/>
                  <a:tailEnd/>
                </a:ln>
                <a:effectLst/>
              </p:spPr>
            </p:pic>
            <p:pic>
              <p:nvPicPr>
                <p:cNvPr id="48" name="Picture 2"/>
                <p:cNvPicPr>
                  <a:picLocks noChangeAspect="1" noChangeArrowheads="1"/>
                </p:cNvPicPr>
                <p:nvPr/>
              </p:nvPicPr>
              <p:blipFill>
                <a:blip r:embed="rId8">
                  <a:clrChange>
                    <a:clrFrom>
                      <a:srgbClr val="FFFFFF"/>
                    </a:clrFrom>
                    <a:clrTo>
                      <a:srgbClr val="FFFFFF">
                        <a:alpha val="0"/>
                      </a:srgbClr>
                    </a:clrTo>
                  </a:clrChange>
                </a:blip>
                <a:srcRect t="83582"/>
                <a:stretch>
                  <a:fillRect/>
                </a:stretch>
              </p:blipFill>
              <p:spPr bwMode="auto">
                <a:xfrm>
                  <a:off x="3316269" y="3961246"/>
                  <a:ext cx="949338" cy="93238"/>
                </a:xfrm>
                <a:prstGeom prst="rect">
                  <a:avLst/>
                </a:prstGeom>
                <a:noFill/>
                <a:ln w="9525">
                  <a:noFill/>
                  <a:miter lim="800000"/>
                  <a:headEnd/>
                  <a:tailEnd/>
                </a:ln>
                <a:effectLst/>
              </p:spPr>
            </p:pic>
          </p:grpSp>
        </p:grpSp>
        <p:grpSp>
          <p:nvGrpSpPr>
            <p:cNvPr id="66" name="Gruppo 65"/>
            <p:cNvGrpSpPr/>
            <p:nvPr/>
          </p:nvGrpSpPr>
          <p:grpSpPr>
            <a:xfrm>
              <a:off x="3252029" y="2844793"/>
              <a:ext cx="1539049" cy="427526"/>
              <a:chOff x="3252029" y="2873368"/>
              <a:chExt cx="1539049" cy="427526"/>
            </a:xfrm>
          </p:grpSpPr>
          <p:pic>
            <p:nvPicPr>
              <p:cNvPr id="29" name="Picture 12"/>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3252029" y="2948463"/>
                <a:ext cx="351782" cy="252561"/>
              </a:xfrm>
              <a:prstGeom prst="rect">
                <a:avLst/>
              </a:prstGeom>
              <a:noFill/>
              <a:ln w="9525">
                <a:noFill/>
                <a:miter lim="800000"/>
                <a:headEnd/>
                <a:tailEnd/>
              </a:ln>
              <a:effectLst/>
            </p:spPr>
          </p:pic>
          <p:sp>
            <p:nvSpPr>
              <p:cNvPr id="30" name="CasellaDiTesto 29"/>
              <p:cNvSpPr txBox="1"/>
              <p:nvPr/>
            </p:nvSpPr>
            <p:spPr>
              <a:xfrm>
                <a:off x="3613927" y="2925221"/>
                <a:ext cx="422336" cy="315346"/>
              </a:xfrm>
              <a:prstGeom prst="rect">
                <a:avLst/>
              </a:prstGeom>
              <a:noFill/>
            </p:spPr>
            <p:txBody>
              <a:bodyPr wrap="square" rtlCol="0">
                <a:spAutoFit/>
              </a:bodyPr>
              <a:lstStyle/>
              <a:p>
                <a:r>
                  <a:rPr lang="it-IT" sz="1400" dirty="0" smtClean="0">
                    <a:effectLst>
                      <a:outerShdw blurRad="38100" dist="38100" dir="2700000" algn="tl">
                        <a:srgbClr val="000000">
                          <a:alpha val="43137"/>
                        </a:srgbClr>
                      </a:outerShdw>
                    </a:effectLst>
                  </a:rPr>
                  <a:t>+</a:t>
                </a:r>
                <a:endParaRPr lang="it-IT" sz="1400" dirty="0">
                  <a:effectLst>
                    <a:outerShdw blurRad="38100" dist="38100" dir="2700000" algn="tl">
                      <a:srgbClr val="000000">
                        <a:alpha val="43137"/>
                      </a:srgbClr>
                    </a:outerShdw>
                  </a:effectLst>
                </a:endParaRPr>
              </a:p>
            </p:txBody>
          </p:sp>
          <p:sp>
            <p:nvSpPr>
              <p:cNvPr id="35" name="CasellaDiTesto 34"/>
              <p:cNvSpPr txBox="1"/>
              <p:nvPr/>
            </p:nvSpPr>
            <p:spPr>
              <a:xfrm>
                <a:off x="4493471" y="2931089"/>
                <a:ext cx="297607" cy="315346"/>
              </a:xfrm>
              <a:prstGeom prst="rect">
                <a:avLst/>
              </a:prstGeom>
              <a:noFill/>
            </p:spPr>
            <p:txBody>
              <a:bodyPr wrap="none" rtlCol="0">
                <a:spAutoFit/>
              </a:bodyPr>
              <a:lstStyle/>
              <a:p>
                <a:r>
                  <a:rPr lang="it-IT" sz="1400" b="1" dirty="0" smtClean="0">
                    <a:effectLst>
                      <a:outerShdw blurRad="38100" dist="38100" dir="2700000" algn="tl">
                        <a:srgbClr val="000000">
                          <a:alpha val="43137"/>
                        </a:srgbClr>
                      </a:outerShdw>
                    </a:effectLst>
                  </a:rPr>
                  <a:t>=</a:t>
                </a:r>
                <a:endParaRPr lang="it-IT" sz="1400" b="1" dirty="0">
                  <a:effectLst>
                    <a:outerShdw blurRad="38100" dist="38100" dir="2700000" algn="tl">
                      <a:srgbClr val="000000">
                        <a:alpha val="43137"/>
                      </a:srgbClr>
                    </a:outerShdw>
                  </a:effectLst>
                </a:endParaRPr>
              </a:p>
            </p:txBody>
          </p:sp>
          <p:grpSp>
            <p:nvGrpSpPr>
              <p:cNvPr id="61" name="Gruppo 60"/>
              <p:cNvGrpSpPr/>
              <p:nvPr/>
            </p:nvGrpSpPr>
            <p:grpSpPr>
              <a:xfrm>
                <a:off x="3809719" y="2873368"/>
                <a:ext cx="840063" cy="427526"/>
                <a:chOff x="3809719" y="2873368"/>
                <a:chExt cx="840063" cy="427526"/>
              </a:xfrm>
            </p:grpSpPr>
            <p:pic>
              <p:nvPicPr>
                <p:cNvPr id="1035" name="Picture 11"/>
                <p:cNvPicPr>
                  <a:picLocks noChangeAspect="1" noChangeArrowheads="1"/>
                </p:cNvPicPr>
                <p:nvPr/>
              </p:nvPicPr>
              <p:blipFill>
                <a:blip r:embed="rId10">
                  <a:clrChange>
                    <a:clrFrom>
                      <a:srgbClr val="FFFFFF"/>
                    </a:clrFrom>
                    <a:clrTo>
                      <a:srgbClr val="FFFFFF">
                        <a:alpha val="0"/>
                      </a:srgbClr>
                    </a:clrTo>
                  </a:clrChange>
                </a:blip>
                <a:srcRect l="33124" t="19685" r="34597" b="24619"/>
                <a:stretch>
                  <a:fillRect/>
                </a:stretch>
              </p:blipFill>
              <p:spPr bwMode="auto">
                <a:xfrm>
                  <a:off x="4090988" y="2971801"/>
                  <a:ext cx="242887" cy="219075"/>
                </a:xfrm>
                <a:prstGeom prst="rect">
                  <a:avLst/>
                </a:prstGeom>
                <a:noFill/>
                <a:ln w="9525">
                  <a:noFill/>
                  <a:miter lim="800000"/>
                  <a:headEnd/>
                  <a:tailEnd/>
                </a:ln>
                <a:effectLst/>
              </p:spPr>
            </p:pic>
            <p:pic>
              <p:nvPicPr>
                <p:cNvPr id="57" name="Picture 3"/>
                <p:cNvPicPr>
                  <a:picLocks noChangeAspect="1" noChangeArrowheads="1"/>
                </p:cNvPicPr>
                <p:nvPr/>
              </p:nvPicPr>
              <p:blipFill>
                <a:blip r:embed="rId11">
                  <a:clrChange>
                    <a:clrFrom>
                      <a:srgbClr val="FFFFFF"/>
                    </a:clrFrom>
                    <a:clrTo>
                      <a:srgbClr val="FFFFFF">
                        <a:alpha val="0"/>
                      </a:srgbClr>
                    </a:clrTo>
                  </a:clrChange>
                </a:blip>
                <a:srcRect b="77230"/>
                <a:stretch>
                  <a:fillRect/>
                </a:stretch>
              </p:blipFill>
              <p:spPr bwMode="auto">
                <a:xfrm>
                  <a:off x="3809719" y="2873368"/>
                  <a:ext cx="811488" cy="98432"/>
                </a:xfrm>
                <a:prstGeom prst="rect">
                  <a:avLst/>
                </a:prstGeom>
                <a:noFill/>
                <a:ln w="9525">
                  <a:noFill/>
                  <a:miter lim="800000"/>
                  <a:headEnd/>
                  <a:tailEnd/>
                </a:ln>
                <a:effectLst/>
              </p:spPr>
            </p:pic>
            <p:pic>
              <p:nvPicPr>
                <p:cNvPr id="60" name="Picture 3"/>
                <p:cNvPicPr>
                  <a:picLocks noChangeAspect="1" noChangeArrowheads="1"/>
                </p:cNvPicPr>
                <p:nvPr/>
              </p:nvPicPr>
              <p:blipFill>
                <a:blip r:embed="rId11">
                  <a:clrChange>
                    <a:clrFrom>
                      <a:srgbClr val="FFFFFF"/>
                    </a:clrFrom>
                    <a:clrTo>
                      <a:srgbClr val="FFFFFF">
                        <a:alpha val="0"/>
                      </a:srgbClr>
                    </a:clrTo>
                  </a:clrChange>
                </a:blip>
                <a:srcRect t="74550"/>
                <a:stretch>
                  <a:fillRect/>
                </a:stretch>
              </p:blipFill>
              <p:spPr bwMode="auto">
                <a:xfrm>
                  <a:off x="3838294" y="3190876"/>
                  <a:ext cx="811488" cy="110018"/>
                </a:xfrm>
                <a:prstGeom prst="rect">
                  <a:avLst/>
                </a:prstGeom>
                <a:noFill/>
                <a:ln w="9525">
                  <a:noFill/>
                  <a:miter lim="800000"/>
                  <a:headEnd/>
                  <a:tailEnd/>
                </a:ln>
                <a:effectLst/>
              </p:spPr>
            </p:pic>
          </p:grpSp>
        </p:grpSp>
        <p:grpSp>
          <p:nvGrpSpPr>
            <p:cNvPr id="65" name="Gruppo 64"/>
            <p:cNvGrpSpPr/>
            <p:nvPr/>
          </p:nvGrpSpPr>
          <p:grpSpPr>
            <a:xfrm>
              <a:off x="3194027" y="2359012"/>
              <a:ext cx="1562908" cy="390991"/>
              <a:chOff x="3194027" y="2359012"/>
              <a:chExt cx="1562908" cy="390991"/>
            </a:xfrm>
          </p:grpSpPr>
          <p:sp>
            <p:nvSpPr>
              <p:cNvPr id="116" name="CasellaDiTesto 115"/>
              <p:cNvSpPr txBox="1"/>
              <p:nvPr/>
            </p:nvSpPr>
            <p:spPr>
              <a:xfrm>
                <a:off x="4113049" y="2419907"/>
                <a:ext cx="422336" cy="315346"/>
              </a:xfrm>
              <a:prstGeom prst="rect">
                <a:avLst/>
              </a:prstGeom>
              <a:noFill/>
            </p:spPr>
            <p:txBody>
              <a:bodyPr wrap="square" rtlCol="0">
                <a:spAutoFit/>
              </a:bodyPr>
              <a:lstStyle/>
              <a:p>
                <a:r>
                  <a:rPr lang="it-IT" sz="1400" dirty="0" smtClean="0">
                    <a:effectLst>
                      <a:outerShdw blurRad="38100" dist="38100" dir="2700000" algn="tl">
                        <a:srgbClr val="000000">
                          <a:alpha val="43137"/>
                        </a:srgbClr>
                      </a:outerShdw>
                    </a:effectLst>
                  </a:rPr>
                  <a:t>+</a:t>
                </a:r>
                <a:endParaRPr lang="it-IT" sz="1400" dirty="0">
                  <a:effectLst>
                    <a:outerShdw blurRad="38100" dist="38100" dir="2700000" algn="tl">
                      <a:srgbClr val="000000">
                        <a:alpha val="43137"/>
                      </a:srgbClr>
                    </a:outerShdw>
                  </a:effectLst>
                </a:endParaRPr>
              </a:p>
            </p:txBody>
          </p:sp>
          <p:sp>
            <p:nvSpPr>
              <p:cNvPr id="117" name="CasellaDiTesto 116"/>
              <p:cNvSpPr txBox="1"/>
              <p:nvPr/>
            </p:nvSpPr>
            <p:spPr>
              <a:xfrm>
                <a:off x="3588519" y="2419907"/>
                <a:ext cx="297607" cy="315346"/>
              </a:xfrm>
              <a:prstGeom prst="rect">
                <a:avLst/>
              </a:prstGeom>
              <a:noFill/>
            </p:spPr>
            <p:txBody>
              <a:bodyPr wrap="none" rtlCol="0">
                <a:spAutoFit/>
              </a:bodyPr>
              <a:lstStyle/>
              <a:p>
                <a:r>
                  <a:rPr lang="it-IT" sz="1400" b="1" dirty="0" smtClean="0">
                    <a:effectLst>
                      <a:outerShdw blurRad="38100" dist="38100" dir="2700000" algn="tl">
                        <a:srgbClr val="000000">
                          <a:alpha val="43137"/>
                        </a:srgbClr>
                      </a:outerShdw>
                    </a:effectLst>
                  </a:rPr>
                  <a:t>=</a:t>
                </a:r>
                <a:endParaRPr lang="it-IT" sz="1400" b="1" dirty="0">
                  <a:effectLst>
                    <a:outerShdw blurRad="38100" dist="38100" dir="2700000" algn="tl">
                      <a:srgbClr val="000000">
                        <a:alpha val="43137"/>
                      </a:srgbClr>
                    </a:outerShdw>
                  </a:effectLst>
                </a:endParaRPr>
              </a:p>
            </p:txBody>
          </p:sp>
          <p:pic>
            <p:nvPicPr>
              <p:cNvPr id="12300" name="Picture 12"/>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405153" y="2456421"/>
                <a:ext cx="351782" cy="252560"/>
              </a:xfrm>
              <a:prstGeom prst="rect">
                <a:avLst/>
              </a:prstGeom>
              <a:noFill/>
              <a:ln w="9525">
                <a:noFill/>
                <a:miter lim="800000"/>
                <a:headEnd/>
                <a:tailEnd/>
              </a:ln>
              <a:effectLst/>
            </p:spPr>
          </p:pic>
          <p:grpSp>
            <p:nvGrpSpPr>
              <p:cNvPr id="53" name="Gruppo 52"/>
              <p:cNvGrpSpPr/>
              <p:nvPr/>
            </p:nvGrpSpPr>
            <p:grpSpPr>
              <a:xfrm>
                <a:off x="3194027" y="2359012"/>
                <a:ext cx="505360" cy="390991"/>
                <a:chOff x="3194027" y="2359012"/>
                <a:chExt cx="505360" cy="390991"/>
              </a:xfrm>
            </p:grpSpPr>
            <p:pic>
              <p:nvPicPr>
                <p:cNvPr id="1032" name="Picture 8"/>
                <p:cNvPicPr>
                  <a:picLocks noChangeAspect="1" noChangeArrowheads="1"/>
                </p:cNvPicPr>
                <p:nvPr/>
              </p:nvPicPr>
              <p:blipFill>
                <a:blip r:embed="rId12">
                  <a:clrChange>
                    <a:clrFrom>
                      <a:srgbClr val="FFFFFF"/>
                    </a:clrFrom>
                    <a:clrTo>
                      <a:srgbClr val="FFFFFF">
                        <a:alpha val="0"/>
                      </a:srgbClr>
                    </a:clrTo>
                  </a:clrChange>
                </a:blip>
                <a:srcRect l="25275" t="26307" r="24175"/>
                <a:stretch>
                  <a:fillRect/>
                </a:stretch>
              </p:blipFill>
              <p:spPr bwMode="auto">
                <a:xfrm>
                  <a:off x="3294045" y="2443149"/>
                  <a:ext cx="292104" cy="306854"/>
                </a:xfrm>
                <a:prstGeom prst="rect">
                  <a:avLst/>
                </a:prstGeom>
                <a:noFill/>
                <a:ln w="9525">
                  <a:noFill/>
                  <a:miter lim="800000"/>
                  <a:headEnd/>
                  <a:tailEnd/>
                </a:ln>
                <a:effectLst/>
              </p:spPr>
            </p:pic>
            <p:pic>
              <p:nvPicPr>
                <p:cNvPr id="52" name="Picture 8"/>
                <p:cNvPicPr>
                  <a:picLocks noChangeAspect="1" noChangeArrowheads="1"/>
                </p:cNvPicPr>
                <p:nvPr/>
              </p:nvPicPr>
              <p:blipFill>
                <a:blip r:embed="rId13">
                  <a:clrChange>
                    <a:clrFrom>
                      <a:srgbClr val="FFFFFF"/>
                    </a:clrFrom>
                    <a:clrTo>
                      <a:srgbClr val="FFFFFF">
                        <a:alpha val="0"/>
                      </a:srgbClr>
                    </a:clrTo>
                  </a:clrChange>
                </a:blip>
                <a:srcRect b="80406"/>
                <a:stretch>
                  <a:fillRect/>
                </a:stretch>
              </p:blipFill>
              <p:spPr bwMode="auto">
                <a:xfrm>
                  <a:off x="3194027" y="2359012"/>
                  <a:ext cx="505360" cy="74625"/>
                </a:xfrm>
                <a:prstGeom prst="rect">
                  <a:avLst/>
                </a:prstGeom>
                <a:noFill/>
                <a:ln>
                  <a:noFill/>
                </a:ln>
              </p:spPr>
            </p:pic>
          </p:grpSp>
          <p:grpSp>
            <p:nvGrpSpPr>
              <p:cNvPr id="64" name="Gruppo 63"/>
              <p:cNvGrpSpPr/>
              <p:nvPr/>
            </p:nvGrpSpPr>
            <p:grpSpPr>
              <a:xfrm>
                <a:off x="3904230" y="2382823"/>
                <a:ext cx="235275" cy="331789"/>
                <a:chOff x="3904230" y="2382823"/>
                <a:chExt cx="235275" cy="331789"/>
              </a:xfrm>
            </p:grpSpPr>
            <p:pic>
              <p:nvPicPr>
                <p:cNvPr id="1034" name="Picture 10"/>
                <p:cNvPicPr>
                  <a:picLocks noChangeAspect="1" noChangeArrowheads="1"/>
                </p:cNvPicPr>
                <p:nvPr/>
              </p:nvPicPr>
              <p:blipFill>
                <a:blip r:embed="rId14">
                  <a:clrChange>
                    <a:clrFrom>
                      <a:srgbClr val="FFFFFF"/>
                    </a:clrFrom>
                    <a:clrTo>
                      <a:srgbClr val="FFFFFF">
                        <a:alpha val="0"/>
                      </a:srgbClr>
                    </a:clrTo>
                  </a:clrChange>
                </a:blip>
                <a:srcRect t="28097"/>
                <a:stretch>
                  <a:fillRect/>
                </a:stretch>
              </p:blipFill>
              <p:spPr bwMode="auto">
                <a:xfrm>
                  <a:off x="3914766" y="2493169"/>
                  <a:ext cx="224739" cy="221443"/>
                </a:xfrm>
                <a:prstGeom prst="rect">
                  <a:avLst/>
                </a:prstGeom>
                <a:noFill/>
                <a:ln w="9525">
                  <a:noFill/>
                  <a:miter lim="800000"/>
                  <a:headEnd/>
                  <a:tailEnd/>
                </a:ln>
                <a:effectLst/>
              </p:spPr>
            </p:pic>
            <p:pic>
              <p:nvPicPr>
                <p:cNvPr id="62" name="Picture 11"/>
                <p:cNvPicPr>
                  <a:picLocks noChangeAspect="1" noChangeArrowheads="1"/>
                </p:cNvPicPr>
                <p:nvPr/>
              </p:nvPicPr>
              <p:blipFill>
                <a:blip r:embed="rId15">
                  <a:clrChange>
                    <a:clrFrom>
                      <a:srgbClr val="FFFFFF"/>
                    </a:clrFrom>
                    <a:clrTo>
                      <a:srgbClr val="FFFFFF">
                        <a:alpha val="0"/>
                      </a:srgbClr>
                    </a:clrTo>
                  </a:clrChange>
                </a:blip>
                <a:srcRect b="66498"/>
                <a:stretch>
                  <a:fillRect/>
                </a:stretch>
              </p:blipFill>
              <p:spPr bwMode="auto">
                <a:xfrm>
                  <a:off x="3904230" y="2382823"/>
                  <a:ext cx="234370" cy="107962"/>
                </a:xfrm>
                <a:prstGeom prst="rect">
                  <a:avLst/>
                </a:prstGeom>
                <a:noFill/>
                <a:ln w="9525">
                  <a:noFill/>
                  <a:miter lim="800000"/>
                  <a:headEnd/>
                  <a:tailEnd/>
                </a:ln>
                <a:effectLst/>
              </p:spPr>
            </p:pic>
          </p:grpSp>
        </p:grpSp>
      </p:gr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p:cNvSpPr txBox="1">
            <a:spLocks/>
          </p:cNvSpPr>
          <p:nvPr/>
        </p:nvSpPr>
        <p:spPr>
          <a:xfrm>
            <a:off x="1870038" y="285728"/>
            <a:ext cx="7273962" cy="1143008"/>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Diversificazione</a:t>
            </a:r>
            <a:endParaRPr kumimoji="0" lang="it-IT" sz="4600"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2" name="Gruppo 31"/>
          <p:cNvGrpSpPr/>
          <p:nvPr/>
        </p:nvGrpSpPr>
        <p:grpSpPr>
          <a:xfrm>
            <a:off x="5119695" y="6386553"/>
            <a:ext cx="3863834" cy="409352"/>
            <a:chOff x="5159438" y="6423066"/>
            <a:chExt cx="3863834" cy="409352"/>
          </a:xfrm>
        </p:grpSpPr>
        <p:sp>
          <p:nvSpPr>
            <p:cNvPr id="33"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34" name="Immagine 33" descr="EIIBack1.png"/>
            <p:cNvPicPr>
              <a:picLocks noChangeAspect="1"/>
            </p:cNvPicPr>
            <p:nvPr/>
          </p:nvPicPr>
          <p:blipFill>
            <a:blip r:embed="rId3" cstate="print"/>
            <a:srcRect r="14861"/>
            <a:stretch>
              <a:fillRect/>
            </a:stretch>
          </p:blipFill>
          <p:spPr>
            <a:xfrm>
              <a:off x="7675605" y="6423066"/>
              <a:ext cx="1347667" cy="409352"/>
            </a:xfrm>
            <a:prstGeom prst="rect">
              <a:avLst/>
            </a:prstGeom>
          </p:spPr>
        </p:pic>
      </p:grpSp>
      <p:sp>
        <p:nvSpPr>
          <p:cNvPr id="100" name="Rettangolo 99"/>
          <p:cNvSpPr/>
          <p:nvPr/>
        </p:nvSpPr>
        <p:spPr>
          <a:xfrm>
            <a:off x="519057" y="2001190"/>
            <a:ext cx="3651300" cy="1938992"/>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rPr>
              <a:t>La strategia di diversificazione dell’azienda prevede la realizzazione di </a:t>
            </a:r>
            <a:r>
              <a:rPr lang="it-IT" sz="1200" b="1" dirty="0" smtClean="0">
                <a:effectLst>
                  <a:outerShdw blurRad="38100" dist="38100" dir="2700000" algn="tl">
                    <a:srgbClr val="000000">
                      <a:alpha val="43137"/>
                    </a:srgbClr>
                  </a:outerShdw>
                </a:effectLst>
              </a:rPr>
              <a:t>complessi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progetti</a:t>
            </a:r>
            <a:r>
              <a:rPr lang="it-IT" sz="1200" dirty="0" smtClean="0">
                <a:effectLst>
                  <a:outerShdw blurRad="38100" dist="38100" dir="2700000" algn="tl">
                    <a:srgbClr val="000000">
                      <a:alpha val="43137"/>
                    </a:srgbClr>
                  </a:outerShdw>
                </a:effectLst>
              </a:rPr>
              <a:t> che utilizzino sia </a:t>
            </a:r>
            <a:r>
              <a:rPr lang="it-IT" sz="1200" b="1" dirty="0" smtClean="0">
                <a:effectLst>
                  <a:outerShdw blurRad="38100" dist="38100" dir="2700000" algn="tl">
                    <a:srgbClr val="000000">
                      <a:alpha val="43137"/>
                    </a:srgbClr>
                  </a:outerShdw>
                </a:effectLst>
              </a:rPr>
              <a:t>tecnologie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proprietarie</a:t>
            </a:r>
            <a:r>
              <a:rPr lang="it-IT" sz="1200" dirty="0" smtClean="0">
                <a:effectLst>
                  <a:outerShdw blurRad="38100" dist="38100" dir="2700000" algn="tl">
                    <a:srgbClr val="000000">
                      <a:alpha val="43137"/>
                    </a:srgbClr>
                  </a:outerShdw>
                </a:effectLst>
              </a:rPr>
              <a:t> sia soluzioni </a:t>
            </a:r>
            <a:r>
              <a:rPr lang="it-IT" sz="1200" b="1" dirty="0" smtClean="0">
                <a:effectLst>
                  <a:outerShdw blurRad="38100" dist="38100" dir="2700000" algn="tl">
                    <a:srgbClr val="000000">
                      <a:alpha val="43137"/>
                    </a:srgbClr>
                  </a:outerShdw>
                </a:effectLst>
              </a:rPr>
              <a:t>Open</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Source</a:t>
            </a:r>
            <a:r>
              <a:rPr lang="it-IT" sz="1200" dirty="0" smtClean="0">
                <a:effectLst>
                  <a:outerShdw blurRad="38100" dist="38100" dir="2700000" algn="tl">
                    <a:srgbClr val="000000">
                      <a:alpha val="43137"/>
                    </a:srgbClr>
                  </a:outerShdw>
                </a:effectLst>
              </a:rPr>
              <a:t>.</a:t>
            </a:r>
          </a:p>
          <a:p>
            <a:pPr algn="just"/>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propone un nuovo approccio </a:t>
            </a:r>
            <a:r>
              <a:rPr lang="it-IT" sz="1200" b="1" dirty="0" smtClean="0">
                <a:effectLst>
                  <a:outerShdw blurRad="38100" dist="38100" dir="2700000" algn="tl">
                    <a:srgbClr val="000000">
                      <a:alpha val="43137"/>
                    </a:srgbClr>
                  </a:outerShdw>
                </a:effectLst>
              </a:rPr>
              <a:t>olistico</a:t>
            </a:r>
            <a:r>
              <a:rPr lang="it-IT" sz="1200" dirty="0" smtClean="0">
                <a:effectLst>
                  <a:outerShdw blurRad="38100" dist="38100" dir="2700000" algn="tl">
                    <a:srgbClr val="000000">
                      <a:alpha val="43137"/>
                    </a:srgbClr>
                  </a:outerShdw>
                </a:effectLst>
              </a:rPr>
              <a:t> del software, dove ogni utilizzatore è chiamato a fornire il proprio feedback e, se necessario e /o opportuno, anche </a:t>
            </a:r>
            <a:r>
              <a:rPr lang="it-IT" sz="1200" b="1" dirty="0" smtClean="0">
                <a:effectLst>
                  <a:outerShdw blurRad="38100" dist="38100" dir="2700000" algn="tl">
                    <a:srgbClr val="000000">
                      <a:alpha val="43137"/>
                    </a:srgbClr>
                  </a:outerShdw>
                </a:effectLst>
              </a:rPr>
              <a:t>modifiche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al software in prima persona</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Engineering</a:t>
            </a:r>
            <a:r>
              <a:rPr lang="it-IT" sz="1200" dirty="0" smtClean="0">
                <a:effectLst>
                  <a:outerShdw blurRad="38100" dist="38100" dir="2700000" algn="tl">
                    <a:srgbClr val="000000">
                      <a:alpha val="43137"/>
                    </a:srgbClr>
                  </a:outerShdw>
                </a:effectLst>
              </a:rPr>
              <a:t> si fa garante </a:t>
            </a:r>
            <a:r>
              <a:rPr lang="it-IT" sz="1200" b="1" dirty="0" smtClean="0">
                <a:effectLst>
                  <a:outerShdw blurRad="38100" dist="38100" dir="2700000" algn="tl">
                    <a:srgbClr val="000000">
                      <a:alpha val="43137"/>
                    </a:srgbClr>
                  </a:outerShdw>
                </a:effectLst>
              </a:rPr>
              <a:t>dell’integrazione</a:t>
            </a:r>
            <a:r>
              <a:rPr lang="it-IT" sz="1200" dirty="0" smtClean="0">
                <a:effectLst>
                  <a:outerShdw blurRad="38100" dist="38100" dir="2700000" algn="tl">
                    <a:srgbClr val="000000">
                      <a:alpha val="43137"/>
                    </a:srgbClr>
                  </a:outerShdw>
                </a:effectLst>
              </a:rPr>
              <a:t> del risultato finale e del </a:t>
            </a:r>
            <a:r>
              <a:rPr lang="it-IT" sz="1200" b="1" dirty="0" smtClean="0">
                <a:effectLst>
                  <a:outerShdw blurRad="38100" dist="38100" dir="2700000" algn="tl">
                    <a:srgbClr val="000000">
                      <a:alpha val="43137"/>
                    </a:srgbClr>
                  </a:outerShdw>
                </a:effectLst>
              </a:rPr>
              <a:t>supporto</a:t>
            </a:r>
            <a:r>
              <a:rPr lang="it-IT" sz="1200" dirty="0" smtClean="0">
                <a:effectLst>
                  <a:outerShdw blurRad="38100" dist="38100" dir="2700000" algn="tl">
                    <a:srgbClr val="000000">
                      <a:alpha val="43137"/>
                    </a:srgbClr>
                  </a:outerShdw>
                </a:effectLst>
              </a:rPr>
              <a:t> sui componenti </a:t>
            </a:r>
            <a:r>
              <a:rPr lang="it-IT" sz="1200" dirty="0" err="1" smtClean="0">
                <a:effectLst>
                  <a:outerShdw blurRad="38100" dist="38100" dir="2700000" algn="tl">
                    <a:srgbClr val="000000">
                      <a:alpha val="43137"/>
                    </a:srgbClr>
                  </a:outerShdw>
                </a:effectLst>
              </a:rPr>
              <a:t>homebrew</a:t>
            </a:r>
            <a:r>
              <a:rPr lang="it-IT" sz="1200" dirty="0" smtClean="0">
                <a:effectLst>
                  <a:outerShdw blurRad="38100" dist="38100" dir="2700000" algn="tl">
                    <a:srgbClr val="000000">
                      <a:alpha val="43137"/>
                    </a:srgbClr>
                  </a:outerShdw>
                </a:effectLst>
              </a:rPr>
              <a:t> nati all’interno del progetto.</a:t>
            </a:r>
          </a:p>
        </p:txBody>
      </p:sp>
      <p:sp>
        <p:nvSpPr>
          <p:cNvPr id="101" name="Rettangolo 100"/>
          <p:cNvSpPr/>
          <p:nvPr/>
        </p:nvSpPr>
        <p:spPr>
          <a:xfrm>
            <a:off x="1358856" y="4451364"/>
            <a:ext cx="7047009" cy="646331"/>
          </a:xfrm>
          <a:prstGeom prst="rect">
            <a:avLst/>
          </a:prstGeom>
        </p:spPr>
        <p:txBody>
          <a:bodyPr wrap="square">
            <a:spAutoFit/>
          </a:bodyPr>
          <a:lstStyle/>
          <a:p>
            <a:pPr algn="just"/>
            <a:r>
              <a:rPr lang="it-IT" sz="1200" cap="small" dirty="0" smtClean="0">
                <a:effectLst>
                  <a:outerShdw blurRad="38100" dist="38100" dir="2700000" algn="tl">
                    <a:srgbClr val="000000">
                      <a:alpha val="43137"/>
                    </a:srgbClr>
                  </a:outerShdw>
                </a:effectLst>
              </a:rPr>
              <a:t>La principale iniziativa Open Source portata avanti da </a:t>
            </a:r>
            <a:r>
              <a:rPr lang="it-IT" sz="1200" cap="small" dirty="0" err="1" smtClean="0">
                <a:effectLst>
                  <a:outerShdw blurRad="38100" dist="38100" dir="2700000" algn="tl">
                    <a:srgbClr val="000000">
                      <a:alpha val="43137"/>
                    </a:srgbClr>
                  </a:outerShdw>
                </a:effectLst>
              </a:rPr>
              <a:t>Engineering</a:t>
            </a:r>
            <a:r>
              <a:rPr lang="it-IT" sz="1200" cap="small" dirty="0" smtClean="0">
                <a:effectLst>
                  <a:outerShdw blurRad="38100" dist="38100" dir="2700000" algn="tl">
                    <a:srgbClr val="000000">
                      <a:alpha val="43137"/>
                    </a:srgbClr>
                  </a:outerShdw>
                </a:effectLst>
              </a:rPr>
              <a:t> è </a:t>
            </a:r>
            <a:r>
              <a:rPr lang="it-IT" sz="1200" b="1" cap="small" dirty="0" err="1" smtClean="0">
                <a:effectLst>
                  <a:outerShdw blurRad="38100" dist="38100" dir="2700000" algn="tl">
                    <a:srgbClr val="000000">
                      <a:alpha val="43137"/>
                    </a:srgbClr>
                  </a:outerShdw>
                </a:effectLst>
              </a:rPr>
              <a:t>SpagoWorld</a:t>
            </a:r>
            <a:r>
              <a:rPr lang="it-IT" sz="1200" cap="small" dirty="0" smtClean="0">
                <a:effectLst>
                  <a:outerShdw blurRad="38100" dist="38100" dir="2700000" algn="tl">
                    <a:srgbClr val="000000">
                      <a:alpha val="43137"/>
                    </a:srgbClr>
                  </a:outerShdw>
                </a:effectLst>
              </a:rPr>
              <a:t>, che coinvolge una comunità di aziende, sviluppatori e utenti, caratterizzata da un approccio collaborativo per aggiungere valore all’ecosistema open source applicato alla </a:t>
            </a:r>
            <a:r>
              <a:rPr lang="it-IT" sz="1200" b="1" cap="small" dirty="0" smtClean="0">
                <a:effectLst>
                  <a:outerShdw blurRad="38100" dist="38100" dir="2700000" algn="tl">
                    <a:srgbClr val="000000">
                      <a:alpha val="43137"/>
                    </a:srgbClr>
                  </a:outerShdw>
                </a:effectLst>
              </a:rPr>
              <a:t>finanza</a:t>
            </a:r>
            <a:r>
              <a:rPr lang="it-IT" sz="1200" cap="small" dirty="0" smtClean="0">
                <a:effectLst>
                  <a:outerShdw blurRad="38100" dist="38100" dir="2700000" algn="tl">
                    <a:srgbClr val="000000">
                      <a:alpha val="43137"/>
                    </a:srgbClr>
                  </a:outerShdw>
                </a:effectLst>
              </a:rPr>
              <a:t>.</a:t>
            </a:r>
          </a:p>
        </p:txBody>
      </p:sp>
      <p:pic>
        <p:nvPicPr>
          <p:cNvPr id="102"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01623" y="4383111"/>
            <a:ext cx="571500" cy="762000"/>
          </a:xfrm>
          <a:prstGeom prst="rect">
            <a:avLst/>
          </a:prstGeom>
          <a:noFill/>
          <a:ln w="9525">
            <a:noFill/>
            <a:miter lim="800000"/>
            <a:headEnd/>
            <a:tailEnd/>
          </a:ln>
          <a:effectLst/>
        </p:spPr>
      </p:pic>
      <p:pic>
        <p:nvPicPr>
          <p:cNvPr id="2049" name="Picture 1"/>
          <p:cNvPicPr>
            <a:picLocks noChangeAspect="1" noChangeArrowheads="1"/>
          </p:cNvPicPr>
          <p:nvPr/>
        </p:nvPicPr>
        <p:blipFill>
          <a:blip r:embed="rId5"/>
          <a:srcRect/>
          <a:stretch>
            <a:fillRect/>
          </a:stretch>
        </p:blipFill>
        <p:spPr bwMode="auto">
          <a:xfrm>
            <a:off x="4645026" y="5199093"/>
            <a:ext cx="1143000" cy="4572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6"/>
          <a:srcRect/>
          <a:stretch>
            <a:fillRect/>
          </a:stretch>
        </p:blipFill>
        <p:spPr bwMode="auto">
          <a:xfrm>
            <a:off x="1760499" y="5162580"/>
            <a:ext cx="1143000" cy="457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3147993" y="5192742"/>
            <a:ext cx="1143000" cy="3905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8"/>
          <a:srcRect/>
          <a:stretch>
            <a:fillRect/>
          </a:stretch>
        </p:blipFill>
        <p:spPr bwMode="auto">
          <a:xfrm>
            <a:off x="6065871" y="5227668"/>
            <a:ext cx="952500" cy="428625"/>
          </a:xfrm>
          <a:prstGeom prst="rect">
            <a:avLst/>
          </a:prstGeom>
          <a:noFill/>
          <a:ln w="9525">
            <a:noFill/>
            <a:miter lim="800000"/>
            <a:headEnd/>
            <a:tailEnd/>
          </a:ln>
          <a:effectLst/>
        </p:spPr>
      </p:pic>
      <p:cxnSp>
        <p:nvCxnSpPr>
          <p:cNvPr id="122" name="Connettore 1 121"/>
          <p:cNvCxnSpPr/>
          <p:nvPr/>
        </p:nvCxnSpPr>
        <p:spPr>
          <a:xfrm rot="10800000" flipV="1">
            <a:off x="373008" y="4305312"/>
            <a:ext cx="8361475" cy="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Connettore 1 128"/>
          <p:cNvCxnSpPr/>
          <p:nvPr/>
        </p:nvCxnSpPr>
        <p:spPr>
          <a:xfrm rot="5400000">
            <a:off x="3038456" y="3136895"/>
            <a:ext cx="2555909" cy="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37" name="Picture 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grpSp>
        <p:nvGrpSpPr>
          <p:cNvPr id="28" name="Gruppo 27"/>
          <p:cNvGrpSpPr/>
          <p:nvPr/>
        </p:nvGrpSpPr>
        <p:grpSpPr>
          <a:xfrm>
            <a:off x="5192721" y="1858941"/>
            <a:ext cx="2701962" cy="1551800"/>
            <a:chOff x="5192721" y="1493811"/>
            <a:chExt cx="2701962" cy="1551800"/>
          </a:xfrm>
        </p:grpSpPr>
        <p:sp>
          <p:nvSpPr>
            <p:cNvPr id="20" name="Rettangolo arrotondato 19"/>
            <p:cNvSpPr/>
            <p:nvPr/>
          </p:nvSpPr>
          <p:spPr>
            <a:xfrm>
              <a:off x="5192721" y="2698740"/>
              <a:ext cx="1294814" cy="3468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Liberi apporti degli utilizzatori garantiscono la massima flessibilità</a:t>
              </a:r>
              <a:endParaRPr lang="it-IT" sz="800" cap="small" dirty="0">
                <a:solidFill>
                  <a:schemeClr val="tx1"/>
                </a:solidFill>
                <a:effectLst>
                  <a:outerShdw blurRad="38100" dist="38100" dir="2700000" algn="tl">
                    <a:srgbClr val="000000">
                      <a:alpha val="43137"/>
                    </a:srgbClr>
                  </a:outerShdw>
                </a:effectLst>
              </a:endParaRPr>
            </a:p>
          </p:txBody>
        </p:sp>
        <p:sp>
          <p:nvSpPr>
            <p:cNvPr id="21" name="Rettangolo arrotondato 20"/>
            <p:cNvSpPr/>
            <p:nvPr/>
          </p:nvSpPr>
          <p:spPr>
            <a:xfrm>
              <a:off x="6580215" y="2297097"/>
              <a:ext cx="1294814" cy="3286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Esperienza delle tecnologie proprietarie</a:t>
              </a:r>
              <a:endParaRPr lang="it-IT" sz="800" cap="small" dirty="0">
                <a:solidFill>
                  <a:schemeClr val="tx1"/>
                </a:solidFill>
                <a:effectLst>
                  <a:outerShdw blurRad="38100" dist="38100" dir="2700000" algn="tl">
                    <a:srgbClr val="000000">
                      <a:alpha val="43137"/>
                    </a:srgbClr>
                  </a:outerShdw>
                </a:effectLst>
              </a:endParaRPr>
            </a:p>
          </p:txBody>
        </p:sp>
        <p:sp>
          <p:nvSpPr>
            <p:cNvPr id="27" name="Rettangolo arrotondato 26"/>
            <p:cNvSpPr/>
            <p:nvPr/>
          </p:nvSpPr>
          <p:spPr>
            <a:xfrm>
              <a:off x="6599869" y="2698740"/>
              <a:ext cx="1294814" cy="3286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Integrazione e supervisione continua e olistica</a:t>
              </a:r>
              <a:endParaRPr lang="it-IT" sz="800" cap="small" dirty="0">
                <a:solidFill>
                  <a:schemeClr val="tx1"/>
                </a:solidFill>
                <a:effectLst>
                  <a:outerShdw blurRad="38100" dist="38100" dir="2700000" algn="tl">
                    <a:srgbClr val="000000">
                      <a:alpha val="43137"/>
                    </a:srgbClr>
                  </a:outerShdw>
                </a:effectLst>
              </a:endParaRPr>
            </a:p>
          </p:txBody>
        </p:sp>
        <p:sp>
          <p:nvSpPr>
            <p:cNvPr id="32" name="Rettangolo arrotondato 31"/>
            <p:cNvSpPr/>
            <p:nvPr/>
          </p:nvSpPr>
          <p:spPr>
            <a:xfrm>
              <a:off x="5886468" y="1858941"/>
              <a:ext cx="1294814" cy="3468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Bassi costi di mantenimento del software (TCO)</a:t>
              </a:r>
              <a:endParaRPr lang="it-IT" sz="800" cap="small" dirty="0">
                <a:solidFill>
                  <a:schemeClr val="tx1"/>
                </a:solidFill>
                <a:effectLst>
                  <a:outerShdw blurRad="38100" dist="38100" dir="2700000" algn="tl">
                    <a:srgbClr val="000000">
                      <a:alpha val="43137"/>
                    </a:srgbClr>
                  </a:outerShdw>
                </a:effectLst>
              </a:endParaRPr>
            </a:p>
          </p:txBody>
        </p:sp>
        <p:sp>
          <p:nvSpPr>
            <p:cNvPr id="19" name="Rettangolo arrotondato 18"/>
            <p:cNvSpPr/>
            <p:nvPr/>
          </p:nvSpPr>
          <p:spPr>
            <a:xfrm>
              <a:off x="5265747" y="1493811"/>
              <a:ext cx="2482884" cy="2738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00" cap="small" dirty="0" smtClean="0">
                  <a:solidFill>
                    <a:schemeClr val="bg1"/>
                  </a:solidFill>
                  <a:effectLst>
                    <a:outerShdw blurRad="38100" dist="38100" dir="2700000" algn="tl">
                      <a:srgbClr val="000000">
                        <a:alpha val="43137"/>
                      </a:srgbClr>
                    </a:outerShdw>
                  </a:effectLst>
                </a:rPr>
                <a:t>Perché investire in soluzioni Open Source</a:t>
              </a:r>
              <a:endParaRPr lang="it-IT" sz="1000" cap="small" dirty="0">
                <a:solidFill>
                  <a:schemeClr val="bg1"/>
                </a:solidFill>
                <a:effectLst>
                  <a:outerShdw blurRad="38100" dist="38100" dir="2700000" algn="tl">
                    <a:srgbClr val="000000">
                      <a:alpha val="43137"/>
                    </a:srgbClr>
                  </a:outerShdw>
                </a:effectLst>
              </a:endParaRPr>
            </a:p>
          </p:txBody>
        </p:sp>
        <p:sp>
          <p:nvSpPr>
            <p:cNvPr id="24" name="Rettangolo arrotondato 23"/>
            <p:cNvSpPr/>
            <p:nvPr/>
          </p:nvSpPr>
          <p:spPr>
            <a:xfrm>
              <a:off x="5192721" y="2297097"/>
              <a:ext cx="1294814" cy="3468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800" cap="small" dirty="0" smtClean="0">
                  <a:solidFill>
                    <a:schemeClr val="tx1"/>
                  </a:solidFill>
                  <a:effectLst>
                    <a:outerShdw blurRad="38100" dist="38100" dir="2700000" algn="tl">
                      <a:srgbClr val="000000">
                        <a:alpha val="43137"/>
                      </a:srgbClr>
                    </a:outerShdw>
                  </a:effectLst>
                </a:rPr>
                <a:t>Il software nel tempo si rende sempre più efficiente </a:t>
              </a:r>
              <a:endParaRPr lang="it-IT" sz="800" cap="small" dirty="0">
                <a:solidFill>
                  <a:schemeClr val="tx1"/>
                </a:solidFill>
                <a:effectLst>
                  <a:outerShdw blurRad="38100" dist="38100" dir="2700000" algn="tl">
                    <a:srgbClr val="000000">
                      <a:alpha val="43137"/>
                    </a:srgbClr>
                  </a:outerShdw>
                </a:effectLst>
              </a:endParaRPr>
            </a:p>
          </p:txBody>
        </p:sp>
      </p:grpSp>
      <p:sp>
        <p:nvSpPr>
          <p:cNvPr id="23" name="Rettangolo 22"/>
          <p:cNvSpPr/>
          <p:nvPr/>
        </p:nvSpPr>
        <p:spPr>
          <a:xfrm>
            <a:off x="5046669" y="5732953"/>
            <a:ext cx="3906891"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a:t>
            </a:r>
            <a:r>
              <a:rPr lang="it-IT" sz="800" dirty="0" smtClean="0">
                <a:effectLst>
                  <a:outerShdw blurRad="38100" dist="38100" dir="2700000" algn="tl">
                    <a:srgbClr val="000000">
                      <a:alpha val="43137"/>
                    </a:srgbClr>
                  </a:outerShdw>
                </a:effectLst>
                <a:ea typeface="Tahoma" pitchFamily="34" charset="0"/>
                <a:cs typeface="Tahoma" pitchFamily="34" charset="0"/>
              </a:rPr>
              <a:t>: http://www.eng.it/</a:t>
            </a:r>
            <a:r>
              <a:rPr lang="it-IT" sz="800" dirty="0" err="1" smtClean="0">
                <a:effectLst>
                  <a:outerShdw blurRad="38100" dist="38100" dir="2700000" algn="tl">
                    <a:srgbClr val="000000">
                      <a:alpha val="43137"/>
                    </a:srgbClr>
                  </a:outerShdw>
                </a:effectLst>
                <a:ea typeface="Tahoma" pitchFamily="34" charset="0"/>
                <a:cs typeface="Tahoma" pitchFamily="34" charset="0"/>
              </a:rPr>
              <a:t>it</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ricerca-e-innovazione</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open-source.aspx</a:t>
            </a:r>
            <a:endParaRPr lang="it-IT" sz="800" dirty="0"/>
          </a:p>
        </p:txBody>
      </p:sp>
      <p:pic>
        <p:nvPicPr>
          <p:cNvPr id="25" name="Picture 2"/>
          <p:cNvPicPr>
            <a:picLocks noChangeAspect="1" noChangeArrowheads="1"/>
          </p:cNvPicPr>
          <p:nvPr/>
        </p:nvPicPr>
        <p:blipFill>
          <a:blip r:embed="rId10" cstate="print">
            <a:clrChange>
              <a:clrFrom>
                <a:srgbClr val="FFFFFF"/>
              </a:clrFrom>
              <a:clrTo>
                <a:srgbClr val="FFFFFF">
                  <a:alpha val="0"/>
                </a:srgbClr>
              </a:clrTo>
            </a:clrChange>
          </a:blip>
          <a:srcRect t="26577"/>
          <a:stretch>
            <a:fillRect/>
          </a:stretch>
        </p:blipFill>
        <p:spPr bwMode="auto">
          <a:xfrm>
            <a:off x="6142059" y="3591174"/>
            <a:ext cx="823446" cy="604599"/>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3"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11" name="Titolo 1"/>
          <p:cNvSpPr txBox="1">
            <a:spLocks/>
          </p:cNvSpPr>
          <p:nvPr/>
        </p:nvSpPr>
        <p:spPr>
          <a:xfrm>
            <a:off x="1571604" y="285728"/>
            <a:ext cx="7572396" cy="1143008"/>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rPr>
              <a:t>Competenze e Risorse</a:t>
            </a:r>
            <a:endParaRPr kumimoji="0" lang="it-IT" sz="4600"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sp>
        <p:nvSpPr>
          <p:cNvPr id="16" name="Rettangolo 15"/>
          <p:cNvSpPr/>
          <p:nvPr/>
        </p:nvSpPr>
        <p:spPr>
          <a:xfrm>
            <a:off x="3496465" y="1676376"/>
            <a:ext cx="5143536" cy="1569660"/>
          </a:xfrm>
          <a:prstGeom prst="rect">
            <a:avLst/>
          </a:prstGeom>
        </p:spPr>
        <p:txBody>
          <a:bodyPr wrap="square">
            <a:spAutoFit/>
          </a:bodyPr>
          <a:lstStyle/>
          <a:p>
            <a:pPr algn="just"/>
            <a:r>
              <a:rPr lang="it-IT" sz="1200" dirty="0" smtClean="0">
                <a:effectLst>
                  <a:outerShdw blurRad="38100" dist="38100" dir="2700000" algn="tl">
                    <a:srgbClr val="000000">
                      <a:alpha val="43137"/>
                    </a:srgbClr>
                  </a:outerShdw>
                </a:effectLst>
              </a:rPr>
              <a:t>Le risorse chiave del gruppo sono i </a:t>
            </a:r>
            <a:r>
              <a:rPr lang="it-IT" sz="1200" b="1" dirty="0" smtClean="0">
                <a:effectLst>
                  <a:outerShdw blurRad="38100" dist="38100" dir="2700000" algn="tl">
                    <a:srgbClr val="000000">
                      <a:alpha val="43137"/>
                    </a:srgbClr>
                  </a:outerShdw>
                </a:effectLst>
              </a:rPr>
              <a:t>6000</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professionisti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IT</a:t>
            </a:r>
            <a:r>
              <a:rPr lang="it-IT" sz="1200" dirty="0" smtClean="0">
                <a:effectLst>
                  <a:outerShdw blurRad="38100" dist="38100" dir="2700000" algn="tl">
                    <a:srgbClr val="000000">
                      <a:alpha val="43137"/>
                    </a:srgbClr>
                  </a:outerShdw>
                </a:effectLst>
              </a:rPr>
              <a:t> che assistono i clienti del gruppo: la loro formazione è assicurata da  una apposita </a:t>
            </a:r>
            <a:r>
              <a:rPr lang="it-IT" sz="1200" b="1" dirty="0" smtClean="0">
                <a:effectLst>
                  <a:outerShdw blurRad="38100" dist="38100" dir="2700000" algn="tl">
                    <a:srgbClr val="000000">
                      <a:alpha val="43137"/>
                    </a:srgbClr>
                  </a:outerShdw>
                </a:effectLst>
              </a:rPr>
              <a:t>scuola</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formazione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ICT “Enrico della Valle”</a:t>
            </a:r>
            <a:r>
              <a:rPr lang="it-IT" sz="1200" dirty="0" smtClean="0">
                <a:effectLst>
                  <a:outerShdw blurRad="38100" dist="38100" dir="2700000" algn="tl">
                    <a:srgbClr val="000000">
                      <a:alpha val="43137"/>
                    </a:srgbClr>
                  </a:outerShdw>
                </a:effectLst>
              </a:rPr>
              <a:t> interna, che grazie a </a:t>
            </a:r>
            <a:r>
              <a:rPr lang="it-IT" sz="1200" b="1" dirty="0" smtClean="0">
                <a:effectLst>
                  <a:outerShdw blurRad="38100" dist="38100" dir="2700000" algn="tl">
                    <a:srgbClr val="000000">
                      <a:alpha val="43137"/>
                    </a:srgbClr>
                  </a:outerShdw>
                </a:effectLst>
              </a:rPr>
              <a:t>percorsi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metodologici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tecnologici</a:t>
            </a:r>
            <a:r>
              <a:rPr lang="it-IT" sz="1200" dirty="0" smtClean="0">
                <a:effectLst>
                  <a:outerShdw blurRad="38100" dist="38100" dir="2700000" algn="tl">
                    <a:srgbClr val="000000">
                      <a:alpha val="43137"/>
                    </a:srgbClr>
                  </a:outerShdw>
                </a:effectLst>
              </a:rPr>
              <a:t> e </a:t>
            </a:r>
            <a:r>
              <a:rPr lang="it-IT" sz="1200" b="1" dirty="0" smtClean="0">
                <a:effectLst>
                  <a:outerShdw blurRad="38100" dist="38100" dir="2700000" algn="tl">
                    <a:srgbClr val="000000">
                      <a:alpha val="43137"/>
                    </a:srgbClr>
                  </a:outerShdw>
                </a:effectLst>
              </a:rPr>
              <a:t>manageriali</a:t>
            </a:r>
            <a:r>
              <a:rPr lang="it-IT" sz="1200" dirty="0" smtClean="0">
                <a:effectLst>
                  <a:outerShdw blurRad="38100" dist="38100" dir="2700000" algn="tl">
                    <a:srgbClr val="000000">
                      <a:alpha val="43137"/>
                    </a:srgbClr>
                  </a:outerShdw>
                </a:effectLst>
              </a:rPr>
              <a:t> in linea con le esigenze del business, garantisce una formazione </a:t>
            </a:r>
            <a:r>
              <a:rPr lang="it-IT" sz="1200" b="1" dirty="0" smtClean="0">
                <a:effectLst>
                  <a:outerShdw blurRad="38100" dist="38100" dir="2700000" algn="tl">
                    <a:srgbClr val="000000">
                      <a:alpha val="43137"/>
                    </a:srgbClr>
                  </a:outerShdw>
                </a:effectLst>
              </a:rPr>
              <a:t>continua</a:t>
            </a:r>
            <a:r>
              <a:rPr lang="it-IT" sz="1200" dirty="0" smtClean="0">
                <a:effectLst>
                  <a:outerShdw blurRad="38100" dist="38100" dir="2700000" algn="tl">
                    <a:srgbClr val="000000">
                      <a:alpha val="43137"/>
                    </a:srgbClr>
                  </a:outerShdw>
                </a:effectLst>
              </a:rPr>
              <a:t> e </a:t>
            </a:r>
            <a:r>
              <a:rPr lang="it-IT" sz="1200" b="1" dirty="0" smtClean="0">
                <a:effectLst>
                  <a:outerShdw blurRad="38100" dist="38100" dir="2700000" algn="tl">
                    <a:srgbClr val="000000">
                      <a:alpha val="43137"/>
                    </a:srgbClr>
                  </a:outerShdw>
                </a:effectLst>
              </a:rPr>
              <a:t>completa. </a:t>
            </a:r>
            <a:r>
              <a:rPr lang="it-IT" sz="1200" dirty="0" smtClean="0">
                <a:effectLst>
                  <a:outerShdw blurRad="38100" dist="38100" dir="2700000" algn="tl">
                    <a:srgbClr val="000000">
                      <a:alpha val="43137"/>
                    </a:srgbClr>
                  </a:outerShdw>
                </a:effectLst>
              </a:rPr>
              <a:t>Alla</a:t>
            </a:r>
            <a:r>
              <a:rPr lang="it-IT" sz="1200" b="1" dirty="0" smtClean="0">
                <a:effectLst>
                  <a:outerShdw blurRad="38100" dist="38100" dir="2700000" algn="tl">
                    <a:srgbClr val="000000">
                      <a:alpha val="43137"/>
                    </a:srgbClr>
                  </a:outerShdw>
                </a:effectLst>
              </a:rPr>
              <a:t> </a:t>
            </a:r>
            <a:r>
              <a:rPr lang="it-IT" sz="1200" dirty="0" smtClean="0">
                <a:effectLst>
                  <a:outerShdw blurRad="38100" dist="38100" dir="2700000" algn="tl">
                    <a:srgbClr val="000000">
                      <a:alpha val="43137"/>
                    </a:srgbClr>
                  </a:outerShdw>
                </a:effectLst>
              </a:rPr>
              <a:t>scuola</a:t>
            </a:r>
            <a:r>
              <a:rPr lang="it-IT" sz="1200" b="1" dirty="0" smtClean="0">
                <a:effectLst>
                  <a:outerShdw blurRad="38100" dist="38100" dir="2700000" algn="tl">
                    <a:srgbClr val="000000">
                      <a:alpha val="43137"/>
                    </a:srgbClr>
                  </a:outerShdw>
                </a:effectLst>
              </a:rPr>
              <a:t> </a:t>
            </a:r>
            <a:r>
              <a:rPr lang="it-IT" sz="1200" dirty="0" smtClean="0">
                <a:effectLst>
                  <a:outerShdw blurRad="38100" dist="38100" dir="2700000" algn="tl">
                    <a:srgbClr val="000000">
                      <a:alpha val="43137"/>
                    </a:srgbClr>
                  </a:outerShdw>
                </a:effectLst>
              </a:rPr>
              <a:t>viene</a:t>
            </a:r>
            <a:r>
              <a:rPr lang="it-IT" sz="1200" b="1" dirty="0" smtClean="0">
                <a:effectLst>
                  <a:outerShdw blurRad="38100" dist="38100" dir="2700000" algn="tl">
                    <a:srgbClr val="000000">
                      <a:alpha val="43137"/>
                    </a:srgbClr>
                  </a:outerShdw>
                </a:effectLst>
              </a:rPr>
              <a:t> </a:t>
            </a:r>
            <a:r>
              <a:rPr lang="it-IT" sz="1200" dirty="0" smtClean="0">
                <a:effectLst>
                  <a:outerShdw blurRad="38100" dist="38100" dir="2700000" algn="tl">
                    <a:srgbClr val="000000">
                      <a:alpha val="43137"/>
                    </a:srgbClr>
                  </a:outerShdw>
                </a:effectLst>
              </a:rPr>
              <a:t>affiancata l’attività di </a:t>
            </a:r>
            <a:r>
              <a:rPr lang="it-IT" sz="1200" b="1" dirty="0" smtClean="0">
                <a:effectLst>
                  <a:outerShdw blurRad="38100" dist="38100" dir="2700000" algn="tl">
                    <a:srgbClr val="000000">
                      <a:alpha val="43137"/>
                    </a:srgbClr>
                  </a:outerShdw>
                </a:effectLst>
              </a:rPr>
              <a:t>5 laboratori di ricerca e sviluppo </a:t>
            </a:r>
            <a:r>
              <a:rPr lang="it-IT" sz="1200" dirty="0" smtClean="0">
                <a:effectLst>
                  <a:outerShdw blurRad="38100" dist="38100" dir="2700000" algn="tl">
                    <a:srgbClr val="000000">
                      <a:alpha val="43137"/>
                    </a:srgbClr>
                  </a:outerShdw>
                </a:effectLst>
              </a:rPr>
              <a:t>che aggiornano continuamente il </a:t>
            </a:r>
            <a:r>
              <a:rPr lang="it-IT" sz="1200" b="1" dirty="0" smtClean="0">
                <a:effectLst>
                  <a:outerShdw blurRad="38100" dist="38100" dir="2700000" algn="tl">
                    <a:srgbClr val="000000">
                      <a:alpha val="43137"/>
                    </a:srgbClr>
                  </a:outerShdw>
                </a:effectLst>
              </a:rPr>
              <a:t>patrimonio</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di</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competenze</a:t>
            </a:r>
            <a:r>
              <a:rPr lang="it-IT" sz="1200" dirty="0" smtClean="0">
                <a:effectLst>
                  <a:outerShdw blurRad="38100" dist="38100" dir="2700000" algn="tl">
                    <a:srgbClr val="000000">
                      <a:alpha val="43137"/>
                    </a:srgbClr>
                  </a:outerShdw>
                </a:effectLst>
              </a:rPr>
              <a:t> del Gruppo, e quindi delle </a:t>
            </a:r>
            <a:r>
              <a:rPr lang="it-IT" sz="1200" b="1" dirty="0" smtClean="0">
                <a:effectLst>
                  <a:outerShdw blurRad="38100" dist="38100" dir="2700000" algn="tl">
                    <a:srgbClr val="000000">
                      <a:alpha val="43137"/>
                    </a:srgbClr>
                  </a:outerShdw>
                </a:effectLst>
              </a:rPr>
              <a:t>future</a:t>
            </a:r>
            <a:r>
              <a:rPr lang="it-IT" sz="1200" dirty="0" smtClean="0">
                <a:effectLst>
                  <a:outerShdw blurRad="38100" dist="38100" dir="2700000" algn="tl">
                    <a:srgbClr val="000000">
                      <a:alpha val="43137"/>
                    </a:srgbClr>
                  </a:outerShdw>
                </a:effectLst>
              </a:rPr>
              <a:t> </a:t>
            </a:r>
            <a:r>
              <a:rPr lang="it-IT" sz="1200" b="1" dirty="0" smtClean="0">
                <a:effectLst>
                  <a:outerShdw blurRad="38100" dist="38100" dir="2700000" algn="tl">
                    <a:srgbClr val="000000">
                      <a:alpha val="43137"/>
                    </a:srgbClr>
                  </a:outerShdw>
                </a:effectLst>
              </a:rPr>
              <a:t>leve</a:t>
            </a:r>
            <a:r>
              <a:rPr lang="it-IT" sz="1200" dirty="0" smtClean="0">
                <a:effectLst>
                  <a:outerShdw blurRad="38100" dist="38100" dir="2700000" algn="tl">
                    <a:srgbClr val="000000">
                      <a:alpha val="43137"/>
                    </a:srgbClr>
                  </a:outerShdw>
                </a:effectLst>
              </a:rPr>
              <a:t>, per garantire la crescita del Gruppo e dell’ intero settore ICT.</a:t>
            </a:r>
          </a:p>
        </p:txBody>
      </p:sp>
      <p:grpSp>
        <p:nvGrpSpPr>
          <p:cNvPr id="118" name="Gruppo 117"/>
          <p:cNvGrpSpPr/>
          <p:nvPr/>
        </p:nvGrpSpPr>
        <p:grpSpPr>
          <a:xfrm>
            <a:off x="635067" y="5253854"/>
            <a:ext cx="8501058" cy="762000"/>
            <a:chOff x="500034" y="5095892"/>
            <a:chExt cx="8501058" cy="762000"/>
          </a:xfrm>
        </p:grpSpPr>
        <p:pic>
          <p:nvPicPr>
            <p:cNvPr id="17"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500166" y="5095892"/>
              <a:ext cx="571500" cy="762000"/>
            </a:xfrm>
            <a:prstGeom prst="rect">
              <a:avLst/>
            </a:prstGeom>
            <a:noFill/>
            <a:ln w="9525">
              <a:noFill/>
              <a:miter lim="800000"/>
              <a:headEnd/>
              <a:tailEnd/>
            </a:ln>
            <a:effectLst/>
          </p:spPr>
        </p:pic>
        <p:sp>
          <p:nvSpPr>
            <p:cNvPr id="18" name="Rettangolo 17"/>
            <p:cNvSpPr/>
            <p:nvPr/>
          </p:nvSpPr>
          <p:spPr>
            <a:xfrm>
              <a:off x="500034" y="5381644"/>
              <a:ext cx="8501058" cy="307777"/>
            </a:xfrm>
            <a:prstGeom prst="rect">
              <a:avLst/>
            </a:prstGeom>
          </p:spPr>
          <p:txBody>
            <a:bodyPr wrap="square">
              <a:spAutoFit/>
            </a:bodyPr>
            <a:lstStyle/>
            <a:p>
              <a:pPr algn="ctr"/>
              <a:r>
                <a:rPr lang="it-IT" sz="1400" cap="small" dirty="0" smtClean="0">
                  <a:effectLst>
                    <a:outerShdw blurRad="38100" dist="38100" dir="2700000" algn="tl">
                      <a:srgbClr val="000000">
                        <a:alpha val="43137"/>
                      </a:srgbClr>
                    </a:outerShdw>
                  </a:effectLst>
                </a:rPr>
                <a:t>Il </a:t>
              </a:r>
              <a:r>
                <a:rPr lang="it-IT" sz="1400" b="1" cap="small" dirty="0" smtClean="0">
                  <a:effectLst>
                    <a:outerShdw blurRad="38100" dist="38100" dir="2700000" algn="tl">
                      <a:srgbClr val="000000">
                        <a:alpha val="43137"/>
                      </a:srgbClr>
                    </a:outerShdw>
                  </a:effectLst>
                </a:rPr>
                <a:t>capitale</a:t>
              </a:r>
              <a:r>
                <a:rPr lang="it-IT" sz="1400" cap="small" dirty="0" smtClean="0">
                  <a:effectLst>
                    <a:outerShdw blurRad="38100" dist="38100" dir="2700000" algn="tl">
                      <a:srgbClr val="000000">
                        <a:alpha val="43137"/>
                      </a:srgbClr>
                    </a:outerShdw>
                  </a:effectLst>
                </a:rPr>
                <a:t> </a:t>
              </a:r>
              <a:r>
                <a:rPr lang="it-IT" sz="1400" b="1" cap="small" dirty="0" smtClean="0">
                  <a:effectLst>
                    <a:outerShdw blurRad="38100" dist="38100" dir="2700000" algn="tl">
                      <a:srgbClr val="000000">
                        <a:alpha val="43137"/>
                      </a:srgbClr>
                    </a:outerShdw>
                  </a:effectLst>
                </a:rPr>
                <a:t>umano</a:t>
              </a:r>
              <a:r>
                <a:rPr lang="it-IT" sz="1400" cap="small" dirty="0" smtClean="0">
                  <a:effectLst>
                    <a:outerShdw blurRad="38100" dist="38100" dir="2700000" algn="tl">
                      <a:srgbClr val="000000">
                        <a:alpha val="43137"/>
                      </a:srgbClr>
                    </a:outerShdw>
                  </a:effectLst>
                </a:rPr>
                <a:t> è visto come </a:t>
              </a:r>
              <a:r>
                <a:rPr lang="it-IT" sz="1400" b="1" cap="small" dirty="0" smtClean="0">
                  <a:effectLst>
                    <a:outerShdw blurRad="38100" dist="38100" dir="2700000" algn="tl">
                      <a:srgbClr val="000000">
                        <a:alpha val="43137"/>
                      </a:srgbClr>
                    </a:outerShdw>
                  </a:effectLst>
                </a:rPr>
                <a:t>il</a:t>
              </a:r>
              <a:r>
                <a:rPr lang="it-IT" sz="1400" cap="small" dirty="0" smtClean="0">
                  <a:effectLst>
                    <a:outerShdw blurRad="38100" dist="38100" dir="2700000" algn="tl">
                      <a:srgbClr val="000000">
                        <a:alpha val="43137"/>
                      </a:srgbClr>
                    </a:outerShdw>
                  </a:effectLst>
                </a:rPr>
                <a:t> </a:t>
              </a:r>
              <a:r>
                <a:rPr lang="it-IT" sz="1400" b="1" cap="small" dirty="0" smtClean="0">
                  <a:effectLst>
                    <a:outerShdw blurRad="38100" dist="38100" dir="2700000" algn="tl">
                      <a:srgbClr val="000000">
                        <a:alpha val="43137"/>
                      </a:srgbClr>
                    </a:outerShdw>
                  </a:effectLst>
                </a:rPr>
                <a:t>più</a:t>
              </a:r>
              <a:r>
                <a:rPr lang="it-IT" sz="1400" cap="small" dirty="0" smtClean="0">
                  <a:effectLst>
                    <a:outerShdw blurRad="38100" dist="38100" dir="2700000" algn="tl">
                      <a:srgbClr val="000000">
                        <a:alpha val="43137"/>
                      </a:srgbClr>
                    </a:outerShdw>
                  </a:effectLst>
                </a:rPr>
                <a:t> </a:t>
              </a:r>
              <a:r>
                <a:rPr lang="it-IT" sz="1400" b="1" cap="small" dirty="0" smtClean="0">
                  <a:effectLst>
                    <a:outerShdw blurRad="38100" dist="38100" dir="2700000" algn="tl">
                      <a:srgbClr val="000000">
                        <a:alpha val="43137"/>
                      </a:srgbClr>
                    </a:outerShdw>
                  </a:effectLst>
                </a:rPr>
                <a:t>importante</a:t>
              </a:r>
              <a:r>
                <a:rPr lang="it-IT" sz="1400" cap="small" dirty="0" smtClean="0">
                  <a:effectLst>
                    <a:outerShdw blurRad="38100" dist="38100" dir="2700000" algn="tl">
                      <a:srgbClr val="000000">
                        <a:alpha val="43137"/>
                      </a:srgbClr>
                    </a:outerShdw>
                  </a:effectLst>
                </a:rPr>
                <a:t> </a:t>
              </a:r>
              <a:r>
                <a:rPr lang="it-IT" sz="1400" b="1" cap="small" dirty="0" err="1" smtClean="0">
                  <a:effectLst>
                    <a:outerShdw blurRad="38100" dist="38100" dir="2700000" algn="tl">
                      <a:srgbClr val="000000">
                        <a:alpha val="43137"/>
                      </a:srgbClr>
                    </a:outerShdw>
                  </a:effectLst>
                </a:rPr>
                <a:t>asset</a:t>
              </a:r>
              <a:r>
                <a:rPr lang="it-IT" sz="1400" cap="small" dirty="0" smtClean="0">
                  <a:effectLst>
                    <a:outerShdw blurRad="38100" dist="38100" dir="2700000" algn="tl">
                      <a:srgbClr val="000000">
                        <a:alpha val="43137"/>
                      </a:srgbClr>
                    </a:outerShdw>
                  </a:effectLst>
                </a:rPr>
                <a:t> dell'azienda.</a:t>
              </a:r>
              <a:endParaRPr lang="it-IT" sz="1400" cap="small" dirty="0">
                <a:effectLst>
                  <a:outerShdw blurRad="38100" dist="38100" dir="2700000" algn="tl">
                    <a:srgbClr val="000000">
                      <a:alpha val="43137"/>
                    </a:srgbClr>
                  </a:outerShdw>
                </a:effectLst>
              </a:endParaRPr>
            </a:p>
          </p:txBody>
        </p:sp>
      </p:grpSp>
      <p:cxnSp>
        <p:nvCxnSpPr>
          <p:cNvPr id="79" name="Connettore 1 78"/>
          <p:cNvCxnSpPr/>
          <p:nvPr/>
        </p:nvCxnSpPr>
        <p:spPr>
          <a:xfrm rot="10800000" flipV="1">
            <a:off x="153937" y="5327676"/>
            <a:ext cx="8836136" cy="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83" name="Grafico 82"/>
          <p:cNvGraphicFramePr/>
          <p:nvPr/>
        </p:nvGraphicFramePr>
        <p:xfrm>
          <a:off x="226953" y="1743833"/>
          <a:ext cx="3025879" cy="3503649"/>
        </p:xfrm>
        <a:graphic>
          <a:graphicData uri="http://schemas.openxmlformats.org/drawingml/2006/chart">
            <c:chart xmlns:c="http://schemas.openxmlformats.org/drawingml/2006/chart" xmlns:r="http://schemas.openxmlformats.org/officeDocument/2006/relationships" r:id="rId5"/>
          </a:graphicData>
        </a:graphic>
      </p:graphicFrame>
      <p:cxnSp>
        <p:nvCxnSpPr>
          <p:cNvPr id="92" name="Connettore 1 91"/>
          <p:cNvCxnSpPr/>
          <p:nvPr/>
        </p:nvCxnSpPr>
        <p:spPr>
          <a:xfrm rot="16200000" flipV="1">
            <a:off x="1389432" y="3459559"/>
            <a:ext cx="3937834" cy="6339"/>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38" name="Gruppo 137"/>
          <p:cNvGrpSpPr/>
          <p:nvPr/>
        </p:nvGrpSpPr>
        <p:grpSpPr>
          <a:xfrm>
            <a:off x="3580596" y="3388920"/>
            <a:ext cx="5299938" cy="1938745"/>
            <a:chOff x="3513123" y="3498470"/>
            <a:chExt cx="5299938" cy="1938745"/>
          </a:xfrm>
        </p:grpSpPr>
        <p:grpSp>
          <p:nvGrpSpPr>
            <p:cNvPr id="136" name="Gruppo 135"/>
            <p:cNvGrpSpPr/>
            <p:nvPr/>
          </p:nvGrpSpPr>
          <p:grpSpPr>
            <a:xfrm>
              <a:off x="3513123" y="3498470"/>
              <a:ext cx="3255210" cy="806841"/>
              <a:chOff x="3513123" y="3498470"/>
              <a:chExt cx="3255210" cy="806841"/>
            </a:xfrm>
          </p:grpSpPr>
          <p:sp>
            <p:nvSpPr>
              <p:cNvPr id="117" name="Rettangolo arrotondato 116"/>
              <p:cNvSpPr/>
              <p:nvPr/>
            </p:nvSpPr>
            <p:spPr>
              <a:xfrm>
                <a:off x="3513123" y="3498470"/>
                <a:ext cx="730260" cy="3238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000" cap="small" dirty="0" smtClean="0">
                    <a:solidFill>
                      <a:schemeClr val="tx1"/>
                    </a:solidFill>
                    <a:effectLst>
                      <a:outerShdw blurRad="38100" dist="38100" dir="2700000" algn="tl">
                        <a:srgbClr val="000000">
                          <a:alpha val="43137"/>
                        </a:srgbClr>
                      </a:outerShdw>
                    </a:effectLst>
                  </a:rPr>
                  <a:t>Nuove Leve</a:t>
                </a:r>
                <a:endParaRPr lang="it-IT" sz="1000" cap="small" dirty="0">
                  <a:solidFill>
                    <a:schemeClr val="tx1"/>
                  </a:solidFill>
                  <a:effectLst>
                    <a:outerShdw blurRad="38100" dist="38100" dir="2700000" algn="tl">
                      <a:srgbClr val="000000">
                        <a:alpha val="43137"/>
                      </a:srgbClr>
                    </a:outerShdw>
                  </a:effectLst>
                </a:endParaRPr>
              </a:p>
            </p:txBody>
          </p:sp>
          <p:sp>
            <p:nvSpPr>
              <p:cNvPr id="120" name=" 3"/>
              <p:cNvSpPr/>
              <p:nvPr/>
            </p:nvSpPr>
            <p:spPr>
              <a:xfrm rot="16200000" flipH="1">
                <a:off x="3737459" y="4044463"/>
                <a:ext cx="327633" cy="192096"/>
              </a:xfrm>
              <a:prstGeom prst="stripedRightArrow">
                <a:avLst>
                  <a:gd name="adj1" fmla="val 50000"/>
                  <a:gd name="adj2" fmla="val 39008"/>
                </a:avLst>
              </a:prstGeom>
              <a:ln>
                <a:noFill/>
              </a:ln>
            </p:spPr>
            <p:style>
              <a:lnRef idx="1">
                <a:schemeClr val="accent1"/>
              </a:lnRef>
              <a:fillRef idx="3">
                <a:schemeClr val="accent1"/>
              </a:fillRef>
              <a:effectRef idx="2">
                <a:schemeClr val="accent1"/>
              </a:effectRef>
              <a:fontRef idx="minor">
                <a:schemeClr val="lt1"/>
              </a:fontRef>
            </p:style>
          </p:sp>
          <p:sp>
            <p:nvSpPr>
              <p:cNvPr id="128" name="Rettangolo arrotondato 127"/>
              <p:cNvSpPr/>
              <p:nvPr/>
            </p:nvSpPr>
            <p:spPr>
              <a:xfrm>
                <a:off x="4316409" y="3498470"/>
                <a:ext cx="796939" cy="3238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000" cap="small" dirty="0" smtClean="0">
                    <a:solidFill>
                      <a:schemeClr val="tx1"/>
                    </a:solidFill>
                    <a:effectLst>
                      <a:outerShdw blurRad="38100" dist="38100" dir="2700000" algn="tl">
                        <a:srgbClr val="000000">
                          <a:alpha val="43137"/>
                        </a:srgbClr>
                      </a:outerShdw>
                    </a:effectLst>
                  </a:rPr>
                  <a:t>Personale</a:t>
                </a:r>
                <a:endParaRPr lang="it-IT" sz="1000" cap="small" dirty="0">
                  <a:solidFill>
                    <a:schemeClr val="tx1"/>
                  </a:solidFill>
                  <a:effectLst>
                    <a:outerShdw blurRad="38100" dist="38100" dir="2700000" algn="tl">
                      <a:srgbClr val="000000">
                        <a:alpha val="43137"/>
                      </a:srgbClr>
                    </a:outerShdw>
                  </a:effectLst>
                </a:endParaRPr>
              </a:p>
            </p:txBody>
          </p:sp>
          <p:sp>
            <p:nvSpPr>
              <p:cNvPr id="129" name=" 3"/>
              <p:cNvSpPr/>
              <p:nvPr/>
            </p:nvSpPr>
            <p:spPr>
              <a:xfrm rot="10800000" flipH="1">
                <a:off x="4645026" y="3976694"/>
                <a:ext cx="147541" cy="328617"/>
              </a:xfrm>
              <a:prstGeom prst="upDownArrow">
                <a:avLst>
                  <a:gd name="adj1" fmla="val 58580"/>
                  <a:gd name="adj2" fmla="val 53094"/>
                </a:avLst>
              </a:prstGeom>
              <a:ln>
                <a:noFill/>
              </a:ln>
            </p:spPr>
            <p:style>
              <a:lnRef idx="1">
                <a:schemeClr val="accent1"/>
              </a:lnRef>
              <a:fillRef idx="3">
                <a:schemeClr val="accent1"/>
              </a:fillRef>
              <a:effectRef idx="2">
                <a:schemeClr val="accent1"/>
              </a:effectRef>
              <a:fontRef idx="minor">
                <a:schemeClr val="lt1"/>
              </a:fontRef>
            </p:style>
          </p:sp>
          <p:sp>
            <p:nvSpPr>
              <p:cNvPr id="130" name="Rettangolo arrotondato 129"/>
              <p:cNvSpPr/>
              <p:nvPr/>
            </p:nvSpPr>
            <p:spPr>
              <a:xfrm>
                <a:off x="5557851" y="3534983"/>
                <a:ext cx="1210482" cy="2508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000" cap="small" dirty="0" smtClean="0">
                    <a:solidFill>
                      <a:schemeClr val="tx1"/>
                    </a:solidFill>
                    <a:effectLst>
                      <a:outerShdw blurRad="38100" dist="38100" dir="2700000" algn="tl">
                        <a:srgbClr val="000000">
                          <a:alpha val="43137"/>
                        </a:srgbClr>
                      </a:outerShdw>
                    </a:effectLst>
                  </a:rPr>
                  <a:t>Produzione</a:t>
                </a:r>
                <a:endParaRPr lang="it-IT" sz="1000" cap="small" dirty="0">
                  <a:solidFill>
                    <a:schemeClr val="tx1"/>
                  </a:solidFill>
                  <a:effectLst>
                    <a:outerShdw blurRad="38100" dist="38100" dir="2700000" algn="tl">
                      <a:srgbClr val="000000">
                        <a:alpha val="43137"/>
                      </a:srgbClr>
                    </a:outerShdw>
                  </a:effectLst>
                </a:endParaRPr>
              </a:p>
            </p:txBody>
          </p:sp>
          <p:sp>
            <p:nvSpPr>
              <p:cNvPr id="131" name=" 3"/>
              <p:cNvSpPr/>
              <p:nvPr/>
            </p:nvSpPr>
            <p:spPr>
              <a:xfrm rot="10800000" flipH="1">
                <a:off x="5229234" y="3571496"/>
                <a:ext cx="195075" cy="192096"/>
              </a:xfrm>
              <a:prstGeom prst="stripedRightArrow">
                <a:avLst>
                  <a:gd name="adj1" fmla="val 50000"/>
                  <a:gd name="adj2" fmla="val 39008"/>
                </a:avLst>
              </a:prstGeom>
              <a:ln>
                <a:noFill/>
              </a:ln>
            </p:spPr>
            <p:style>
              <a:lnRef idx="1">
                <a:schemeClr val="accent1"/>
              </a:lnRef>
              <a:fillRef idx="3">
                <a:schemeClr val="accent1"/>
              </a:fillRef>
              <a:effectRef idx="2">
                <a:schemeClr val="accent1"/>
              </a:effectRef>
              <a:fontRef idx="minor">
                <a:schemeClr val="lt1"/>
              </a:fontRef>
            </p:style>
          </p:sp>
        </p:grpSp>
        <p:grpSp>
          <p:nvGrpSpPr>
            <p:cNvPr id="137" name="Gruppo 136"/>
            <p:cNvGrpSpPr/>
            <p:nvPr/>
          </p:nvGrpSpPr>
          <p:grpSpPr>
            <a:xfrm>
              <a:off x="3513123" y="3893732"/>
              <a:ext cx="5299938" cy="1543483"/>
              <a:chOff x="3513123" y="3893732"/>
              <a:chExt cx="5299938" cy="1543483"/>
            </a:xfrm>
          </p:grpSpPr>
          <p:sp>
            <p:nvSpPr>
              <p:cNvPr id="116" name="Rettangolo arrotondato 115"/>
              <p:cNvSpPr/>
              <p:nvPr/>
            </p:nvSpPr>
            <p:spPr>
              <a:xfrm>
                <a:off x="3513123" y="4437871"/>
                <a:ext cx="1620000" cy="4286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cap="small" dirty="0" smtClean="0">
                    <a:solidFill>
                      <a:schemeClr val="bg1"/>
                    </a:solidFill>
                    <a:effectLst>
                      <a:outerShdw blurRad="38100" dist="38100" dir="2700000" algn="tl">
                        <a:srgbClr val="000000">
                          <a:alpha val="43137"/>
                        </a:srgbClr>
                      </a:outerShdw>
                    </a:effectLst>
                  </a:rPr>
                  <a:t>Scuola di Formazione ICT</a:t>
                </a:r>
                <a:endParaRPr lang="it-IT" sz="1400" cap="small" dirty="0">
                  <a:solidFill>
                    <a:schemeClr val="bg1"/>
                  </a:solidFill>
                  <a:effectLst>
                    <a:outerShdw blurRad="38100" dist="38100" dir="2700000" algn="tl">
                      <a:srgbClr val="000000">
                        <a:alpha val="43137"/>
                      </a:srgbClr>
                    </a:outerShdw>
                  </a:effectLst>
                </a:endParaRPr>
              </a:p>
            </p:txBody>
          </p:sp>
          <p:sp>
            <p:nvSpPr>
              <p:cNvPr id="119" name="Rettangolo arrotondato 118"/>
              <p:cNvSpPr/>
              <p:nvPr/>
            </p:nvSpPr>
            <p:spPr>
              <a:xfrm>
                <a:off x="5521338" y="4437871"/>
                <a:ext cx="1620000" cy="4286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cap="small" dirty="0" smtClean="0">
                    <a:solidFill>
                      <a:schemeClr val="bg1"/>
                    </a:solidFill>
                    <a:effectLst>
                      <a:outerShdw blurRad="38100" dist="38100" dir="2700000" algn="tl">
                        <a:srgbClr val="000000">
                          <a:alpha val="43137"/>
                        </a:srgbClr>
                      </a:outerShdw>
                    </a:effectLst>
                  </a:rPr>
                  <a:t>Laboratori</a:t>
                </a:r>
              </a:p>
              <a:p>
                <a:pPr algn="ctr"/>
                <a:r>
                  <a:rPr lang="it-IT" sz="1400" cap="small" dirty="0" smtClean="0">
                    <a:solidFill>
                      <a:schemeClr val="bg1"/>
                    </a:solidFill>
                    <a:effectLst>
                      <a:outerShdw blurRad="38100" dist="38100" dir="2700000" algn="tl">
                        <a:srgbClr val="000000">
                          <a:alpha val="43137"/>
                        </a:srgbClr>
                      </a:outerShdw>
                    </a:effectLst>
                  </a:rPr>
                  <a:t>Ricerca e Sviluppo</a:t>
                </a:r>
                <a:endParaRPr lang="it-IT" sz="1400" cap="small" dirty="0">
                  <a:solidFill>
                    <a:schemeClr val="bg1"/>
                  </a:solidFill>
                  <a:effectLst>
                    <a:outerShdw blurRad="38100" dist="38100" dir="2700000" algn="tl">
                      <a:srgbClr val="000000">
                        <a:alpha val="43137"/>
                      </a:srgbClr>
                    </a:outerShdw>
                  </a:effectLst>
                </a:endParaRPr>
              </a:p>
            </p:txBody>
          </p:sp>
          <p:sp>
            <p:nvSpPr>
              <p:cNvPr id="124" name=" 3"/>
              <p:cNvSpPr/>
              <p:nvPr/>
            </p:nvSpPr>
            <p:spPr>
              <a:xfrm rot="10800000" flipH="1">
                <a:off x="4864104" y="4182280"/>
                <a:ext cx="910388" cy="770329"/>
              </a:xfrm>
              <a:prstGeom prst="leftCircularArrow">
                <a:avLst>
                  <a:gd name="adj1" fmla="val 6132"/>
                  <a:gd name="adj2" fmla="val 309429"/>
                  <a:gd name="adj3" fmla="val 2165489"/>
                  <a:gd name="adj4" fmla="val 9024489"/>
                  <a:gd name="adj5" fmla="val 5676"/>
                </a:avLst>
              </a:prstGeom>
              <a:ln>
                <a:noFill/>
              </a:ln>
            </p:spPr>
            <p:style>
              <a:lnRef idx="1">
                <a:schemeClr val="accent1"/>
              </a:lnRef>
              <a:fillRef idx="3">
                <a:schemeClr val="accent1"/>
              </a:fillRef>
              <a:effectRef idx="2">
                <a:schemeClr val="accent1"/>
              </a:effectRef>
              <a:fontRef idx="minor">
                <a:schemeClr val="lt1"/>
              </a:fontRef>
            </p:style>
          </p:sp>
          <p:sp>
            <p:nvSpPr>
              <p:cNvPr id="125" name=" 3"/>
              <p:cNvSpPr/>
              <p:nvPr/>
            </p:nvSpPr>
            <p:spPr>
              <a:xfrm flipH="1">
                <a:off x="4864104" y="4364845"/>
                <a:ext cx="910388" cy="770329"/>
              </a:xfrm>
              <a:prstGeom prst="leftCircularArrow">
                <a:avLst>
                  <a:gd name="adj1" fmla="val 6132"/>
                  <a:gd name="adj2" fmla="val 309429"/>
                  <a:gd name="adj3" fmla="val 2165489"/>
                  <a:gd name="adj4" fmla="val 9024489"/>
                  <a:gd name="adj5" fmla="val 5676"/>
                </a:avLst>
              </a:prstGeom>
              <a:ln>
                <a:noFill/>
              </a:ln>
            </p:spPr>
            <p:style>
              <a:lnRef idx="1">
                <a:schemeClr val="accent1"/>
              </a:lnRef>
              <a:fillRef idx="3">
                <a:schemeClr val="accent1"/>
              </a:fillRef>
              <a:effectRef idx="2">
                <a:schemeClr val="accent1"/>
              </a:effectRef>
              <a:fontRef idx="minor">
                <a:schemeClr val="lt1"/>
              </a:fontRef>
            </p:style>
          </p:sp>
          <p:sp>
            <p:nvSpPr>
              <p:cNvPr id="126" name="Rettangolo arrotondato 125"/>
              <p:cNvSpPr/>
              <p:nvPr/>
            </p:nvSpPr>
            <p:spPr>
              <a:xfrm>
                <a:off x="7602579" y="4547410"/>
                <a:ext cx="1210482" cy="2508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000" cap="small" dirty="0" smtClean="0">
                    <a:solidFill>
                      <a:schemeClr val="tx1"/>
                    </a:solidFill>
                    <a:effectLst>
                      <a:outerShdw blurRad="38100" dist="38100" dir="2700000" algn="tl">
                        <a:srgbClr val="000000">
                          <a:alpha val="43137"/>
                        </a:srgbClr>
                      </a:outerShdw>
                    </a:effectLst>
                  </a:rPr>
                  <a:t>Innovazione</a:t>
                </a:r>
                <a:endParaRPr lang="it-IT" sz="1000" cap="small" dirty="0">
                  <a:solidFill>
                    <a:schemeClr val="tx1"/>
                  </a:solidFill>
                  <a:effectLst>
                    <a:outerShdw blurRad="38100" dist="38100" dir="2700000" algn="tl">
                      <a:srgbClr val="000000">
                        <a:alpha val="43137"/>
                      </a:srgbClr>
                    </a:outerShdw>
                  </a:effectLst>
                </a:endParaRPr>
              </a:p>
            </p:txBody>
          </p:sp>
          <p:sp>
            <p:nvSpPr>
              <p:cNvPr id="127" name=" 3"/>
              <p:cNvSpPr/>
              <p:nvPr/>
            </p:nvSpPr>
            <p:spPr>
              <a:xfrm rot="10800000" flipH="1">
                <a:off x="7273962" y="4583923"/>
                <a:ext cx="195075" cy="192096"/>
              </a:xfrm>
              <a:prstGeom prst="stripedRightArrow">
                <a:avLst>
                  <a:gd name="adj1" fmla="val 50000"/>
                  <a:gd name="adj2" fmla="val 39008"/>
                </a:avLst>
              </a:prstGeom>
              <a:ln>
                <a:noFill/>
              </a:ln>
            </p:spPr>
            <p:style>
              <a:lnRef idx="1">
                <a:schemeClr val="accent1"/>
              </a:lnRef>
              <a:fillRef idx="3">
                <a:schemeClr val="accent1"/>
              </a:fillRef>
              <a:effectRef idx="2">
                <a:schemeClr val="accent1"/>
              </a:effectRef>
              <a:fontRef idx="minor">
                <a:schemeClr val="lt1"/>
              </a:fontRef>
            </p:style>
          </p:sp>
          <p:sp>
            <p:nvSpPr>
              <p:cNvPr id="132" name="CasellaDiTesto 131"/>
              <p:cNvSpPr txBox="1"/>
              <p:nvPr/>
            </p:nvSpPr>
            <p:spPr>
              <a:xfrm>
                <a:off x="4645026" y="5098661"/>
                <a:ext cx="1363586" cy="338554"/>
              </a:xfrm>
              <a:prstGeom prst="rect">
                <a:avLst/>
              </a:prstGeom>
              <a:noFill/>
            </p:spPr>
            <p:txBody>
              <a:bodyPr wrap="square" rtlCol="0">
                <a:spAutoFit/>
              </a:bodyPr>
              <a:lstStyle/>
              <a:p>
                <a:pPr algn="ctr"/>
                <a:r>
                  <a:rPr lang="it-IT" sz="800" dirty="0" smtClean="0">
                    <a:effectLst>
                      <a:outerShdw blurRad="38100" dist="38100" dir="2700000" algn="tl">
                        <a:srgbClr val="000000">
                          <a:alpha val="43137"/>
                        </a:srgbClr>
                      </a:outerShdw>
                    </a:effectLst>
                  </a:rPr>
                  <a:t>Aggiornamento competenze</a:t>
                </a:r>
                <a:endParaRPr lang="it-IT" sz="800" dirty="0">
                  <a:effectLst>
                    <a:outerShdw blurRad="38100" dist="38100" dir="2700000" algn="tl">
                      <a:srgbClr val="000000">
                        <a:alpha val="43137"/>
                      </a:srgbClr>
                    </a:outerShdw>
                  </a:effectLst>
                </a:endParaRPr>
              </a:p>
            </p:txBody>
          </p:sp>
          <p:sp>
            <p:nvSpPr>
              <p:cNvPr id="135" name="CasellaDiTesto 134"/>
              <p:cNvSpPr txBox="1"/>
              <p:nvPr/>
            </p:nvSpPr>
            <p:spPr>
              <a:xfrm>
                <a:off x="4900618" y="3893732"/>
                <a:ext cx="839798" cy="338554"/>
              </a:xfrm>
              <a:prstGeom prst="rect">
                <a:avLst/>
              </a:prstGeom>
              <a:noFill/>
            </p:spPr>
            <p:txBody>
              <a:bodyPr wrap="square" rtlCol="0">
                <a:spAutoFit/>
              </a:bodyPr>
              <a:lstStyle/>
              <a:p>
                <a:pPr algn="ctr"/>
                <a:r>
                  <a:rPr lang="it-IT" sz="800" dirty="0" smtClean="0">
                    <a:effectLst>
                      <a:outerShdw blurRad="38100" dist="38100" dir="2700000" algn="tl">
                        <a:srgbClr val="000000">
                          <a:alpha val="43137"/>
                        </a:srgbClr>
                      </a:outerShdw>
                    </a:effectLst>
                  </a:rPr>
                  <a:t>Nuova analisi </a:t>
                </a:r>
              </a:p>
              <a:p>
                <a:pPr algn="ctr"/>
                <a:r>
                  <a:rPr lang="it-IT" sz="800" dirty="0" smtClean="0">
                    <a:effectLst>
                      <a:outerShdw blurRad="38100" dist="38100" dir="2700000" algn="tl">
                        <a:srgbClr val="000000">
                          <a:alpha val="43137"/>
                        </a:srgbClr>
                      </a:outerShdw>
                    </a:effectLst>
                  </a:rPr>
                  <a:t>del settore ICT</a:t>
                </a:r>
                <a:endParaRPr lang="it-IT" sz="800" dirty="0">
                  <a:effectLst>
                    <a:outerShdw blurRad="38100" dist="38100" dir="2700000" algn="tl">
                      <a:srgbClr val="000000">
                        <a:alpha val="43137"/>
                      </a:srgbClr>
                    </a:outerShdw>
                  </a:effectLst>
                </a:endParaRPr>
              </a:p>
            </p:txBody>
          </p:sp>
        </p:grpSp>
      </p:grpSp>
      <p:sp>
        <p:nvSpPr>
          <p:cNvPr id="145" name="Rettangolo 144"/>
          <p:cNvSpPr/>
          <p:nvPr/>
        </p:nvSpPr>
        <p:spPr>
          <a:xfrm>
            <a:off x="2636811" y="5838858"/>
            <a:ext cx="6296083"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http://www.eng.it/</a:t>
            </a:r>
            <a:r>
              <a:rPr lang="it-IT" sz="800" dirty="0" err="1" smtClean="0">
                <a:effectLst>
                  <a:outerShdw blurRad="38100" dist="38100" dir="2700000" algn="tl">
                    <a:srgbClr val="000000">
                      <a:alpha val="43137"/>
                    </a:srgbClr>
                  </a:outerShdw>
                </a:effectLst>
                <a:ea typeface="Tahoma" pitchFamily="34" charset="0"/>
                <a:cs typeface="Tahoma" pitchFamily="34" charset="0"/>
              </a:rPr>
              <a:t>it</a:t>
            </a:r>
            <a:r>
              <a:rPr lang="it-IT" sz="800" dirty="0" smtClean="0">
                <a:effectLst>
                  <a:outerShdw blurRad="38100" dist="38100" dir="2700000" algn="tl">
                    <a:srgbClr val="000000">
                      <a:alpha val="43137"/>
                    </a:srgbClr>
                  </a:outerShdw>
                </a:effectLst>
                <a:ea typeface="Tahoma" pitchFamily="34" charset="0"/>
                <a:cs typeface="Tahoma" pitchFamily="34" charset="0"/>
              </a:rPr>
              <a:t>/chi-siamo/</a:t>
            </a:r>
            <a:r>
              <a:rPr lang="it-IT" sz="800" dirty="0" err="1" smtClean="0">
                <a:effectLst>
                  <a:outerShdw blurRad="38100" dist="38100" dir="2700000" algn="tl">
                    <a:srgbClr val="000000">
                      <a:alpha val="43137"/>
                    </a:srgbClr>
                  </a:outerShdw>
                </a:effectLst>
                <a:ea typeface="Tahoma" pitchFamily="34" charset="0"/>
                <a:cs typeface="Tahoma" pitchFamily="34" charset="0"/>
              </a:rPr>
              <a:t>il-personale</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aspx</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grpSp>
        <p:nvGrpSpPr>
          <p:cNvPr id="38" name="Gruppo 37"/>
          <p:cNvGrpSpPr/>
          <p:nvPr/>
        </p:nvGrpSpPr>
        <p:grpSpPr>
          <a:xfrm>
            <a:off x="5119695" y="6386553"/>
            <a:ext cx="3863834" cy="409352"/>
            <a:chOff x="5159438" y="6423066"/>
            <a:chExt cx="3863834" cy="409352"/>
          </a:xfrm>
        </p:grpSpPr>
        <p:sp>
          <p:nvSpPr>
            <p:cNvPr id="39"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40" name="Immagine 39" descr="EIIBack1.png"/>
            <p:cNvPicPr>
              <a:picLocks noChangeAspect="1"/>
            </p:cNvPicPr>
            <p:nvPr/>
          </p:nvPicPr>
          <p:blipFill>
            <a:blip r:embed="rId6" cstate="print"/>
            <a:srcRect r="14861"/>
            <a:stretch>
              <a:fillRect/>
            </a:stretch>
          </p:blipFill>
          <p:spPr>
            <a:xfrm>
              <a:off x="7675605" y="6423066"/>
              <a:ext cx="1347667" cy="409352"/>
            </a:xfrm>
            <a:prstGeom prst="rect">
              <a:avLst/>
            </a:prstGeom>
          </p:spPr>
        </p:pic>
      </p:gr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Grafico 16"/>
          <p:cNvGraphicFramePr/>
          <p:nvPr/>
        </p:nvGraphicFramePr>
        <p:xfrm>
          <a:off x="153927" y="1530324"/>
          <a:ext cx="4600638" cy="26289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Grafico 20"/>
          <p:cNvGraphicFramePr/>
          <p:nvPr/>
        </p:nvGraphicFramePr>
        <p:xfrm>
          <a:off x="4352922" y="1530324"/>
          <a:ext cx="4600638" cy="2676506"/>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11" name="Titolo 1"/>
          <p:cNvSpPr txBox="1">
            <a:spLocks/>
          </p:cNvSpPr>
          <p:nvPr/>
        </p:nvSpPr>
        <p:spPr>
          <a:xfrm>
            <a:off x="1322343" y="285728"/>
            <a:ext cx="782165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Franklin Gothic Heavy" pitchFamily="34" charset="0"/>
                <a:ea typeface="DejaVu Sans" pitchFamily="34" charset="2"/>
                <a:cs typeface="Aharoni" pitchFamily="2" charset="-79"/>
              </a:rPr>
              <a:t>Il mercato ICT</a:t>
            </a:r>
            <a:endParaRPr kumimoji="0" lang="it-IT" sz="4600"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Franklin Gothic Heavy" pitchFamily="34" charset="0"/>
              <a:ea typeface="DejaVu Sans" pitchFamily="34" charset="2"/>
              <a:cs typeface="Aharoni" pitchFamily="2" charset="-79"/>
            </a:endParaRPr>
          </a:p>
        </p:txBody>
      </p:sp>
      <p:grpSp>
        <p:nvGrpSpPr>
          <p:cNvPr id="10" name="Gruppo 9"/>
          <p:cNvGrpSpPr/>
          <p:nvPr/>
        </p:nvGrpSpPr>
        <p:grpSpPr>
          <a:xfrm>
            <a:off x="5119695" y="6386553"/>
            <a:ext cx="3863834" cy="409352"/>
            <a:chOff x="5159438" y="6423066"/>
            <a:chExt cx="3863834" cy="409352"/>
          </a:xfrm>
        </p:grpSpPr>
        <p:sp>
          <p:nvSpPr>
            <p:cNvPr id="15"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16" name="Immagine 15" descr="EIIBack1.png"/>
            <p:cNvPicPr>
              <a:picLocks noChangeAspect="1"/>
            </p:cNvPicPr>
            <p:nvPr/>
          </p:nvPicPr>
          <p:blipFill>
            <a:blip r:embed="rId6" cstate="print"/>
            <a:srcRect r="14861"/>
            <a:stretch>
              <a:fillRect/>
            </a:stretch>
          </p:blipFill>
          <p:spPr>
            <a:xfrm>
              <a:off x="7675605" y="6423066"/>
              <a:ext cx="1347667" cy="409352"/>
            </a:xfrm>
            <a:prstGeom prst="rect">
              <a:avLst/>
            </a:prstGeom>
          </p:spPr>
        </p:pic>
      </p:grpSp>
      <p:graphicFrame>
        <p:nvGraphicFramePr>
          <p:cNvPr id="18" name="Grafico 17"/>
          <p:cNvGraphicFramePr/>
          <p:nvPr/>
        </p:nvGraphicFramePr>
        <p:xfrm>
          <a:off x="153927" y="3648079"/>
          <a:ext cx="4746690" cy="2482884"/>
        </p:xfrm>
        <a:graphic>
          <a:graphicData uri="http://schemas.openxmlformats.org/drawingml/2006/chart">
            <c:chart xmlns:c="http://schemas.openxmlformats.org/drawingml/2006/chart" xmlns:r="http://schemas.openxmlformats.org/officeDocument/2006/relationships" r:id="rId7"/>
          </a:graphicData>
        </a:graphic>
      </p:graphicFrame>
      <p:cxnSp>
        <p:nvCxnSpPr>
          <p:cNvPr id="22" name="Connettore 1 21"/>
          <p:cNvCxnSpPr/>
          <p:nvPr/>
        </p:nvCxnSpPr>
        <p:spPr>
          <a:xfrm rot="10800000" flipV="1">
            <a:off x="117415" y="3684589"/>
            <a:ext cx="8799635" cy="1"/>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ttore 1 24"/>
          <p:cNvCxnSpPr/>
          <p:nvPr/>
        </p:nvCxnSpPr>
        <p:spPr>
          <a:xfrm rot="16200000" flipV="1">
            <a:off x="2162142" y="3867156"/>
            <a:ext cx="4600639" cy="1"/>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29" name="Grafico 28"/>
          <p:cNvGraphicFramePr/>
          <p:nvPr/>
        </p:nvGraphicFramePr>
        <p:xfrm>
          <a:off x="4527612" y="3538539"/>
          <a:ext cx="5513464" cy="2665449"/>
        </p:xfrm>
        <a:graphic>
          <a:graphicData uri="http://schemas.openxmlformats.org/drawingml/2006/chart">
            <c:chart xmlns:c="http://schemas.openxmlformats.org/drawingml/2006/chart" xmlns:r="http://schemas.openxmlformats.org/officeDocument/2006/relationships" r:id="rId8"/>
          </a:graphicData>
        </a:graphic>
      </p:graphicFrame>
      <p:sp>
        <p:nvSpPr>
          <p:cNvPr id="13" name="Rettangolo 12"/>
          <p:cNvSpPr/>
          <p:nvPr/>
        </p:nvSpPr>
        <p:spPr>
          <a:xfrm>
            <a:off x="2636811" y="6171109"/>
            <a:ext cx="6296083" cy="215444"/>
          </a:xfrm>
          <a:prstGeom prst="rect">
            <a:avLst/>
          </a:prstGeom>
        </p:spPr>
        <p:txBody>
          <a:bodyPr wrap="square">
            <a:spAutoFit/>
          </a:bodyPr>
          <a:lstStyle/>
          <a:p>
            <a:pPr algn="r"/>
            <a:r>
              <a:rPr lang="it-IT" sz="800" dirty="0" smtClean="0">
                <a:effectLst>
                  <a:outerShdw blurRad="38100" dist="38100" dir="2700000" algn="tl">
                    <a:srgbClr val="000000">
                      <a:alpha val="43137"/>
                    </a:srgbClr>
                  </a:outerShdw>
                </a:effectLst>
                <a:ea typeface="Tahoma" pitchFamily="34" charset="0"/>
                <a:cs typeface="Tahoma" pitchFamily="34" charset="0"/>
              </a:rPr>
              <a:t>Fonte: </a:t>
            </a:r>
            <a:r>
              <a:rPr lang="it-IT" sz="800" dirty="0" smtClean="0">
                <a:effectLst>
                  <a:outerShdw blurRad="38100" dist="38100" dir="2700000" algn="tl">
                    <a:srgbClr val="000000">
                      <a:alpha val="43137"/>
                    </a:srgbClr>
                  </a:outerShdw>
                </a:effectLst>
                <a:ea typeface="Tahoma" pitchFamily="34" charset="0"/>
                <a:cs typeface="Tahoma" pitchFamily="34" charset="0"/>
              </a:rPr>
              <a:t>http://www.i-dome.com/</a:t>
            </a:r>
            <a:r>
              <a:rPr lang="it-IT" sz="800" dirty="0" err="1" smtClean="0">
                <a:effectLst>
                  <a:outerShdw blurRad="38100" dist="38100" dir="2700000" algn="tl">
                    <a:srgbClr val="000000">
                      <a:alpha val="43137"/>
                    </a:srgbClr>
                  </a:outerShdw>
                </a:effectLst>
                <a:ea typeface="Tahoma" pitchFamily="34" charset="0"/>
                <a:cs typeface="Tahoma" pitchFamily="34" charset="0"/>
              </a:rPr>
              <a:t>statistiche-in-pillole</a:t>
            </a:r>
            <a:r>
              <a:rPr lang="it-IT" sz="800" dirty="0" smtClean="0">
                <a:effectLst>
                  <a:outerShdw blurRad="38100" dist="38100" dir="2700000" algn="tl">
                    <a:srgbClr val="000000">
                      <a:alpha val="43137"/>
                    </a:srgbClr>
                  </a:outerShdw>
                </a:effectLst>
                <a:ea typeface="Tahoma" pitchFamily="34" charset="0"/>
                <a:cs typeface="Tahoma" pitchFamily="34" charset="0"/>
              </a:rPr>
              <a:t>/</a:t>
            </a:r>
            <a:r>
              <a:rPr lang="it-IT" sz="800" dirty="0" err="1" smtClean="0">
                <a:effectLst>
                  <a:outerShdw blurRad="38100" dist="38100" dir="2700000" algn="tl">
                    <a:srgbClr val="000000">
                      <a:alpha val="43137"/>
                    </a:srgbClr>
                  </a:outerShdw>
                </a:effectLst>
                <a:ea typeface="Tahoma" pitchFamily="34" charset="0"/>
                <a:cs typeface="Tahoma" pitchFamily="34" charset="0"/>
              </a:rPr>
              <a:t>pagina.phtml</a:t>
            </a:r>
            <a:r>
              <a:rPr lang="it-IT" sz="800" dirty="0" smtClean="0">
                <a:effectLst>
                  <a:outerShdw blurRad="38100" dist="38100" dir="2700000" algn="tl">
                    <a:srgbClr val="000000">
                      <a:alpha val="43137"/>
                    </a:srgbClr>
                  </a:outerShdw>
                </a:effectLst>
                <a:ea typeface="Tahoma" pitchFamily="34" charset="0"/>
                <a:cs typeface="Tahoma" pitchFamily="34" charset="0"/>
              </a:rPr>
              <a:t>?no_interstitial=1&amp;_id_articolo=10683</a:t>
            </a:r>
            <a:endParaRPr lang="it-IT" sz="800" dirty="0">
              <a:effectLst>
                <a:outerShdw blurRad="38100" dist="38100" dir="2700000" algn="tl">
                  <a:srgbClr val="000000">
                    <a:alpha val="43137"/>
                  </a:srgbClr>
                </a:outerShdw>
              </a:effectLst>
              <a:ea typeface="Tahoma" pitchFamily="34" charset="0"/>
              <a:cs typeface="Tahoma" pitchFamily="34" charset="0"/>
            </a:endParaRPr>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iale">
  <a:themeElements>
    <a:clrScheme name="RAA Set">
      <a:dk1>
        <a:srgbClr val="000000"/>
      </a:dk1>
      <a:lt1>
        <a:sysClr val="window" lastClr="FFFFFF"/>
      </a:lt1>
      <a:dk2>
        <a:srgbClr val="C9D2BD"/>
      </a:dk2>
      <a:lt2>
        <a:srgbClr val="FEFAC9"/>
      </a:lt2>
      <a:accent1>
        <a:srgbClr val="C00000"/>
      </a:accent1>
      <a:accent2>
        <a:srgbClr val="FF0000"/>
      </a:accent2>
      <a:accent3>
        <a:srgbClr val="000000"/>
      </a:accent3>
      <a:accent4>
        <a:srgbClr val="D092A7"/>
      </a:accent4>
      <a:accent5>
        <a:srgbClr val="9C85C0"/>
      </a:accent5>
      <a:accent6>
        <a:srgbClr val="809EC2"/>
      </a:accent6>
      <a:hlink>
        <a:srgbClr val="8E58B6"/>
      </a:hlink>
      <a:folHlink>
        <a:srgbClr val="7F6F6F"/>
      </a:folHlink>
    </a:clrScheme>
    <a:fontScheme name="Engineering">
      <a:majorFont>
        <a:latin typeface="Franklin Gothic Heavy"/>
        <a:ea typeface=""/>
        <a:cs typeface=""/>
      </a:majorFont>
      <a:minorFont>
        <a:latin typeface="Franklin Gothic Medium"/>
        <a:ea typeface=""/>
        <a:cs typeface=""/>
      </a:minorFont>
    </a:fontScheme>
    <a:fmtScheme name="Vial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Viale">
  <a:themeElements>
    <a:clrScheme name="RAA Set">
      <a:dk1>
        <a:srgbClr val="000000"/>
      </a:dk1>
      <a:lt1>
        <a:sysClr val="window" lastClr="FFFFFF"/>
      </a:lt1>
      <a:dk2>
        <a:srgbClr val="C9D2BD"/>
      </a:dk2>
      <a:lt2>
        <a:srgbClr val="FEFAC9"/>
      </a:lt2>
      <a:accent1>
        <a:srgbClr val="C00000"/>
      </a:accent1>
      <a:accent2>
        <a:srgbClr val="FF0000"/>
      </a:accent2>
      <a:accent3>
        <a:srgbClr val="000000"/>
      </a:accent3>
      <a:accent4>
        <a:srgbClr val="D092A7"/>
      </a:accent4>
      <a:accent5>
        <a:srgbClr val="9C85C0"/>
      </a:accent5>
      <a:accent6>
        <a:srgbClr val="809EC2"/>
      </a:accent6>
      <a:hlink>
        <a:srgbClr val="8E58B6"/>
      </a:hlink>
      <a:folHlink>
        <a:srgbClr val="7F6F6F"/>
      </a:folHlink>
    </a:clrScheme>
    <a:fontScheme name="Vial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2630</TotalTime>
  <Words>3542</Words>
  <Application>Microsoft Office PowerPoint</Application>
  <PresentationFormat>Presentazione su schermo (4:3)</PresentationFormat>
  <Paragraphs>642</Paragraphs>
  <Slides>37</Slides>
  <Notes>20</Notes>
  <HiddenSlides>0</HiddenSlides>
  <MMClips>0</MMClips>
  <ScaleCrop>false</ScaleCrop>
  <HeadingPairs>
    <vt:vector size="4" baseType="variant">
      <vt:variant>
        <vt:lpstr>Tema</vt:lpstr>
      </vt:variant>
      <vt:variant>
        <vt:i4>2</vt:i4>
      </vt:variant>
      <vt:variant>
        <vt:lpstr>Titoli diapositive</vt:lpstr>
      </vt:variant>
      <vt:variant>
        <vt:i4>37</vt:i4>
      </vt:variant>
    </vt:vector>
  </HeadingPairs>
  <TitlesOfParts>
    <vt:vector size="39" baseType="lpstr">
      <vt:lpstr>Viale</vt:lpstr>
      <vt:lpstr>1_Viale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vector>
  </TitlesOfParts>
  <Company>Famiglia Ancona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Gruppo</dc:title>
  <dc:creator>Riccardo Ancona</dc:creator>
  <cp:lastModifiedBy>Riccardo Ancona</cp:lastModifiedBy>
  <cp:revision>510</cp:revision>
  <dcterms:created xsi:type="dcterms:W3CDTF">2008-11-01T18:00:56Z</dcterms:created>
  <dcterms:modified xsi:type="dcterms:W3CDTF">2008-11-04T22:34:39Z</dcterms:modified>
</cp:coreProperties>
</file>