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304" r:id="rId2"/>
    <p:sldId id="257" r:id="rId3"/>
    <p:sldId id="260" r:id="rId4"/>
    <p:sldId id="259" r:id="rId5"/>
    <p:sldId id="306" r:id="rId6"/>
    <p:sldId id="261" r:id="rId7"/>
    <p:sldId id="318" r:id="rId8"/>
    <p:sldId id="312" r:id="rId9"/>
    <p:sldId id="314" r:id="rId10"/>
    <p:sldId id="307" r:id="rId11"/>
    <p:sldId id="308" r:id="rId12"/>
    <p:sldId id="311" r:id="rId13"/>
    <p:sldId id="317" r:id="rId14"/>
    <p:sldId id="264" r:id="rId15"/>
    <p:sldId id="265" r:id="rId16"/>
    <p:sldId id="319" r:id="rId17"/>
    <p:sldId id="320" r:id="rId18"/>
    <p:sldId id="321" r:id="rId19"/>
    <p:sldId id="266" r:id="rId20"/>
    <p:sldId id="267" r:id="rId21"/>
    <p:sldId id="316"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p:scale>
          <a:sx n="75" d="100"/>
          <a:sy n="75" d="100"/>
        </p:scale>
        <p:origin x="360" y="-252"/>
      </p:cViewPr>
      <p:guideLst/>
    </p:cSldViewPr>
  </p:slideViewPr>
  <p:notesTextViewPr>
    <p:cViewPr>
      <p:scale>
        <a:sx n="1" d="1"/>
        <a:sy n="1" d="1"/>
      </p:scale>
      <p:origin x="0" y="0"/>
    </p:cViewPr>
  </p:notesTextViewPr>
  <p:sorterViewPr>
    <p:cViewPr>
      <p:scale>
        <a:sx n="100" d="100"/>
        <a:sy n="100" d="100"/>
      </p:scale>
      <p:origin x="0" y="-69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A35D84-B9FD-F409-C276-0BA7B503B5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20CA59C-DF18-D081-108C-ABF756A293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1B661-CC71-40F0-866D-98C0CF858B72}" type="datetimeFigureOut">
              <a:rPr lang="en-IN" smtClean="0"/>
              <a:t>07-03-2023</a:t>
            </a:fld>
            <a:endParaRPr lang="en-IN"/>
          </a:p>
        </p:txBody>
      </p:sp>
      <p:sp>
        <p:nvSpPr>
          <p:cNvPr id="4" name="Footer Placeholder 3">
            <a:extLst>
              <a:ext uri="{FF2B5EF4-FFF2-40B4-BE49-F238E27FC236}">
                <a16:creationId xmlns:a16="http://schemas.microsoft.com/office/drawing/2014/main" id="{F6A53F65-BBED-4C03-2614-9E63DD0109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A7B583D-4311-6E7D-1B2A-72C33A497E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0D843F-5982-4B2B-B738-765D8C1A1BE6}" type="slidenum">
              <a:rPr lang="en-IN" smtClean="0"/>
              <a:t>‹#›</a:t>
            </a:fld>
            <a:endParaRPr lang="en-IN"/>
          </a:p>
        </p:txBody>
      </p:sp>
    </p:spTree>
    <p:extLst>
      <p:ext uri="{BB962C8B-B14F-4D97-AF65-F5344CB8AC3E}">
        <p14:creationId xmlns:p14="http://schemas.microsoft.com/office/powerpoint/2010/main" val="19602698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6A75DE-2B3B-4C3D-A5FC-4E1C053E37BE}" type="datetimeFigureOut">
              <a:rPr lang="en-IN" smtClean="0"/>
              <a:t>07-03-2023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D0F5A-3581-4AD7-9393-E749C94421F4}" type="slidenum">
              <a:rPr lang="en-IN" smtClean="0"/>
              <a:t>‹#›</a:t>
            </a:fld>
            <a:endParaRPr lang="en-IN"/>
          </a:p>
        </p:txBody>
      </p:sp>
    </p:spTree>
    <p:extLst>
      <p:ext uri="{BB962C8B-B14F-4D97-AF65-F5344CB8AC3E}">
        <p14:creationId xmlns:p14="http://schemas.microsoft.com/office/powerpoint/2010/main" val="337108808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A20094-3FBE-4912-A487-2305D689169C}" type="datetime1">
              <a:rPr lang="en-IN" smtClean="0"/>
              <a:t>07-03-2023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772343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FCA5C5-ACF0-46D9-8915-43D60EF4BE1E}" type="datetime1">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363686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38DB32-5992-48E8-8056-7E1F3BC5ABCA}" type="datetime1">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1851204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7FE30C-C27E-4C77-A6B3-CF84DCAED9E9}" type="datetime1">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3472230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29101-03E1-4CDA-B31C-BEF55EB8840D}" type="datetime1">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2537798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40D78F-DE2F-43D9-8CCD-40AAB9BBD296}" type="datetime1">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2495249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ACA2E-6C8A-46E6-BD5C-2C8E9AEBB4CD}" type="datetime1">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563928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EBAB0-22CA-461B-A9B2-E8B1D48DC4F4}" type="datetime1">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3177983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52963-B1E7-449C-BEEB-F62599432FDE}" type="datetime1">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410869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5476FE-CB67-4962-8F3C-8FCD33232DD9}" type="datetime1">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4715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C53901-9BB3-4AD0-A73B-F18089EBA5A3}" type="datetime1">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43296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FF9063-812C-45F2-9F3F-9AC88C5128F3}" type="datetime1">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2015824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AC79D8-0230-4D0D-87CF-9A44102638C1}" type="datetime1">
              <a:rPr lang="en-IN" smtClean="0"/>
              <a:t>07-03-2023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349408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296549-B81F-45BB-BF19-CC21235989FB}" type="datetime1">
              <a:rPr lang="en-IN" smtClean="0"/>
              <a:t>07-03-2023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110489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1D75B-E2CC-42A6-BFD8-A86FEE3ABE12}" type="datetime1">
              <a:rPr lang="en-IN" smtClean="0"/>
              <a:t>07-03-2023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4043035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870B1C-5A6B-4FF0-A92C-2C91A7EC00C9}" type="datetime1">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244031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881043-0650-410A-91B7-F15AF6949AE9}" type="datetime1">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26498-6E99-4A73-B02C-2E5E2EC27D3E}" type="slidenum">
              <a:rPr lang="en-IN" smtClean="0"/>
              <a:t>‹#›</a:t>
            </a:fld>
            <a:endParaRPr lang="en-IN"/>
          </a:p>
        </p:txBody>
      </p:sp>
    </p:spTree>
    <p:extLst>
      <p:ext uri="{BB962C8B-B14F-4D97-AF65-F5344CB8AC3E}">
        <p14:creationId xmlns:p14="http://schemas.microsoft.com/office/powerpoint/2010/main" val="2956281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3E6552-A0CF-42F0-A863-BDDA6CBD0C16}" type="datetime1">
              <a:rPr lang="en-IN" smtClean="0"/>
              <a:t>07-03-2023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526498-6E99-4A73-B02C-2E5E2EC27D3E}" type="slidenum">
              <a:rPr lang="en-IN" smtClean="0"/>
              <a:t>‹#›</a:t>
            </a:fld>
            <a:endParaRPr lang="en-IN"/>
          </a:p>
        </p:txBody>
      </p:sp>
    </p:spTree>
    <p:extLst>
      <p:ext uri="{BB962C8B-B14F-4D97-AF65-F5344CB8AC3E}">
        <p14:creationId xmlns:p14="http://schemas.microsoft.com/office/powerpoint/2010/main" val="22059712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ink.springer.com/article/10.1007/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2EC7A-A720-7C28-B30A-5FCC6501977A}"/>
              </a:ext>
            </a:extLst>
          </p:cNvPr>
          <p:cNvSpPr>
            <a:spLocks noGrp="1"/>
          </p:cNvSpPr>
          <p:nvPr>
            <p:ph type="ctrTitle"/>
          </p:nvPr>
        </p:nvSpPr>
        <p:spPr>
          <a:xfrm>
            <a:off x="2644587" y="206187"/>
            <a:ext cx="6858001" cy="1388534"/>
          </a:xfrm>
        </p:spPr>
        <p:txBody>
          <a:bodyPr>
            <a:normAutofit fontScale="90000"/>
          </a:bodyPr>
          <a:lstStyle/>
          <a:p>
            <a:pPr algn="ctr"/>
            <a:r>
              <a:rPr lang="en-IN" sz="4800" dirty="0">
                <a:latin typeface="Arial Rounded MT Bold" panose="020F0704030504030204" pitchFamily="34" charset="0"/>
              </a:rPr>
              <a:t>KLE INSTITUTE OF TECHNOLOGY</a:t>
            </a:r>
          </a:p>
        </p:txBody>
      </p:sp>
      <p:sp>
        <p:nvSpPr>
          <p:cNvPr id="3" name="Subtitle 2">
            <a:extLst>
              <a:ext uri="{FF2B5EF4-FFF2-40B4-BE49-F238E27FC236}">
                <a16:creationId xmlns:a16="http://schemas.microsoft.com/office/drawing/2014/main" id="{83A72F89-8340-5F1D-F55A-A5E4939F8D92}"/>
              </a:ext>
            </a:extLst>
          </p:cNvPr>
          <p:cNvSpPr>
            <a:spLocks noGrp="1"/>
          </p:cNvSpPr>
          <p:nvPr>
            <p:ph type="subTitle" idx="1"/>
          </p:nvPr>
        </p:nvSpPr>
        <p:spPr>
          <a:xfrm>
            <a:off x="1515035" y="1594721"/>
            <a:ext cx="9278471" cy="5263279"/>
          </a:xfrm>
        </p:spPr>
        <p:txBody>
          <a:bodyPr>
            <a:normAutofit lnSpcReduction="10000"/>
          </a:bodyPr>
          <a:lstStyle/>
          <a:p>
            <a:pPr algn="ctr"/>
            <a:r>
              <a:rPr lang="en-US" sz="2400" dirty="0">
                <a:latin typeface="Calibri" panose="020F0502020204030204" pitchFamily="34" charset="0"/>
                <a:cs typeface="Calibri" panose="020F0502020204030204" pitchFamily="34" charset="0"/>
              </a:rPr>
              <a:t>DEPARTMENT OF COMPUTER SCIENCE &amp; ENGINEERING</a:t>
            </a:r>
          </a:p>
          <a:p>
            <a:pPr algn="ctr"/>
            <a:r>
              <a:rPr lang="en-US" sz="2400" b="1" u="sng" dirty="0">
                <a:latin typeface="Arial Rounded MT Bold" panose="020F0704030504030204" pitchFamily="34" charset="0"/>
                <a:cs typeface="Times New Roman" panose="02020603050405020304" pitchFamily="18" charset="0"/>
              </a:rPr>
              <a:t>TOPIC: SIGN LANGUAGE DETECTION USING DEEP LEARNING TECHNIQUES</a:t>
            </a:r>
          </a:p>
          <a:p>
            <a:pPr algn="r"/>
            <a:endParaRPr lang="en-IN" b="1" u="sng" dirty="0">
              <a:latin typeface="Cambria" panose="02040503050406030204" pitchFamily="18" charset="0"/>
              <a:ea typeface="Cambria" panose="02040503050406030204" pitchFamily="18" charset="0"/>
            </a:endParaRPr>
          </a:p>
          <a:p>
            <a:pPr algn="r"/>
            <a:r>
              <a:rPr lang="en-IN" b="1" u="sng" dirty="0">
                <a:latin typeface="Cambria" panose="02040503050406030204" pitchFamily="18" charset="0"/>
                <a:ea typeface="Cambria" panose="02040503050406030204" pitchFamily="18" charset="0"/>
              </a:rPr>
              <a:t>GROUP MEMBERS:</a:t>
            </a:r>
          </a:p>
          <a:p>
            <a:r>
              <a:rPr lang="en-IN" dirty="0">
                <a:latin typeface="Cambria" panose="02040503050406030204" pitchFamily="18" charset="0"/>
                <a:ea typeface="Cambria" panose="02040503050406030204" pitchFamily="18" charset="0"/>
              </a:rPr>
              <a:t>PRAVEEN U SIDDANAGOUDAR [2KE19CS068] </a:t>
            </a:r>
          </a:p>
          <a:p>
            <a:r>
              <a:rPr lang="en-IN" dirty="0">
                <a:latin typeface="Cambria" panose="02040503050406030204" pitchFamily="18" charset="0"/>
                <a:ea typeface="Cambria" panose="02040503050406030204" pitchFamily="18" charset="0"/>
              </a:rPr>
              <a:t> PRIYANKA B MANAGAVI [2KE19CS073] </a:t>
            </a:r>
          </a:p>
          <a:p>
            <a:r>
              <a:rPr lang="en-IN" dirty="0">
                <a:latin typeface="Cambria" panose="02040503050406030204" pitchFamily="18" charset="0"/>
                <a:ea typeface="Cambria" panose="02040503050406030204" pitchFamily="18" charset="0"/>
              </a:rPr>
              <a:t>RAAVI SAI [2KE19CS075] </a:t>
            </a:r>
          </a:p>
          <a:p>
            <a:r>
              <a:rPr lang="en-IN" dirty="0">
                <a:latin typeface="Cambria" panose="02040503050406030204" pitchFamily="18" charset="0"/>
                <a:ea typeface="Cambria" panose="02040503050406030204" pitchFamily="18" charset="0"/>
              </a:rPr>
              <a:t> SUSHMA GANIGER [2KE20CS410]</a:t>
            </a:r>
            <a:endParaRPr lang="en-US" b="1" dirty="0">
              <a:latin typeface="Cambria" panose="02040503050406030204" pitchFamily="18" charset="0"/>
              <a:ea typeface="Cambria" panose="02040503050406030204" pitchFamily="18" charset="0"/>
              <a:cs typeface="Times New Roman" panose="02020603050405020304" pitchFamily="18" charset="0"/>
            </a:endParaRPr>
          </a:p>
          <a:p>
            <a:pPr algn="r"/>
            <a:endParaRPr lang="en-US" dirty="0"/>
          </a:p>
          <a:p>
            <a:pPr algn="r"/>
            <a:r>
              <a:rPr lang="en-US" b="1" u="sng" dirty="0">
                <a:latin typeface="Cambria" panose="02040503050406030204" pitchFamily="18" charset="0"/>
                <a:ea typeface="Cambria" panose="02040503050406030204" pitchFamily="18" charset="0"/>
              </a:rPr>
              <a:t>Under the Guidance of:</a:t>
            </a:r>
          </a:p>
          <a:p>
            <a:pPr algn="r"/>
            <a:r>
              <a:rPr 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cs typeface="Times New Roman" panose="02020603050405020304" pitchFamily="18" charset="0"/>
              </a:rPr>
              <a:t>Prof . Vijeeta Patil</a:t>
            </a:r>
            <a:endParaRPr lang="en-IN"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8D982B98-05BE-D491-F305-3C07BB14636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8264" b="91736" l="10000" r="90000">
                        <a14:foregroundMark x1="50000" y1="24174" x2="50000" y2="24174"/>
                        <a14:foregroundMark x1="48214" y1="20661" x2="48214" y2="20661"/>
                        <a14:foregroundMark x1="41905" y1="24587" x2="41905" y2="24587"/>
                        <a14:foregroundMark x1="51190" y1="54545" x2="51190" y2="54545"/>
                        <a14:foregroundMark x1="49405" y1="77893" x2="49405" y2="77893"/>
                        <a14:foregroundMark x1="50714" y1="91116" x2="50714" y2="91116"/>
                        <a14:foregroundMark x1="43095" y1="16116" x2="43095" y2="16116"/>
                        <a14:foregroundMark x1="50119" y1="91736" x2="50119" y2="91736"/>
                        <a14:foregroundMark x1="47262" y1="10950" x2="47262" y2="10950"/>
                        <a14:foregroundMark x1="47500" y1="11983" x2="47500" y2="11983"/>
                        <a14:foregroundMark x1="47976" y1="8264" x2="47976" y2="8264"/>
                        <a14:foregroundMark x1="41667" y1="22314" x2="41667" y2="22314"/>
                        <a14:foregroundMark x1="54762" y1="16529" x2="54762" y2="16529"/>
                        <a14:foregroundMark x1="43095" y1="18595" x2="43095" y2="18595"/>
                        <a14:foregroundMark x1="42738" y1="19215" x2="42738" y2="19215"/>
                        <a14:foregroundMark x1="42619" y1="18595" x2="42619" y2="18595"/>
                        <a14:foregroundMark x1="42619" y1="18595" x2="42619" y2="18595"/>
                        <a14:foregroundMark x1="42619" y1="18802" x2="42619" y2="18802"/>
                        <a14:foregroundMark x1="42738" y1="19421" x2="42738" y2="19421"/>
                        <a14:foregroundMark x1="42738" y1="19008" x2="42738" y2="19008"/>
                        <a14:foregroundMark x1="42857" y1="19421" x2="42857" y2="19421"/>
                        <a14:foregroundMark x1="42500" y1="19215" x2="42500" y2="19215"/>
                        <a14:foregroundMark x1="42857" y1="19215" x2="42857" y2="19215"/>
                        <a14:foregroundMark x1="42500" y1="19215" x2="42500" y2="19215"/>
                        <a14:foregroundMark x1="42976" y1="19215" x2="42976" y2="19215"/>
                        <a14:foregroundMark x1="42619" y1="18802" x2="42619" y2="18802"/>
                        <a14:foregroundMark x1="42738" y1="19421" x2="42738" y2="19421"/>
                        <a14:foregroundMark x1="42500" y1="19008" x2="42500" y2="19008"/>
                        <a14:backgroundMark x1="42738" y1="19215" x2="42738" y2="19215"/>
                        <a14:backgroundMark x1="41667" y1="22107" x2="41667" y2="22107"/>
                        <a14:backgroundMark x1="47976" y1="7645" x2="47976" y2="7645"/>
                        <a14:backgroundMark x1="50000" y1="91529" x2="50000" y2="91529"/>
                        <a14:backgroundMark x1="50000" y1="92149" x2="50000" y2="92149"/>
                        <a14:backgroundMark x1="50714" y1="91529" x2="50714" y2="91529"/>
                        <a14:backgroundMark x1="42619" y1="17562" x2="42619" y2="17562"/>
                        <a14:backgroundMark x1="42500" y1="18182" x2="42500" y2="18182"/>
                      </a14:backgroundRemoval>
                    </a14:imgEffect>
                  </a14:imgLayer>
                </a14:imgProps>
              </a:ext>
              <a:ext uri="{28A0092B-C50C-407E-A947-70E740481C1C}">
                <a14:useLocalDpi xmlns:a14="http://schemas.microsoft.com/office/drawing/2010/main" val="0"/>
              </a:ext>
            </a:extLst>
          </a:blip>
          <a:srcRect l="26547" t="4726" r="27379" b="8652"/>
          <a:stretch/>
        </p:blipFill>
        <p:spPr>
          <a:xfrm>
            <a:off x="271859" y="0"/>
            <a:ext cx="2157573" cy="2185827"/>
          </a:xfrm>
          <a:prstGeom prst="rect">
            <a:avLst/>
          </a:prstGeom>
        </p:spPr>
      </p:pic>
      <p:pic>
        <p:nvPicPr>
          <p:cNvPr id="6" name="Picture 5">
            <a:extLst>
              <a:ext uri="{FF2B5EF4-FFF2-40B4-BE49-F238E27FC236}">
                <a16:creationId xmlns:a16="http://schemas.microsoft.com/office/drawing/2014/main" id="{9A7C023A-E38A-812B-65B4-5002893217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8508" y="84762"/>
            <a:ext cx="2270589" cy="2270589"/>
          </a:xfrm>
          <a:prstGeom prst="rect">
            <a:avLst/>
          </a:prstGeom>
        </p:spPr>
      </p:pic>
    </p:spTree>
    <p:extLst>
      <p:ext uri="{BB962C8B-B14F-4D97-AF65-F5344CB8AC3E}">
        <p14:creationId xmlns:p14="http://schemas.microsoft.com/office/powerpoint/2010/main" val="356148170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1D5971-33A8-EAA7-50D1-9206D5D0C5DF}"/>
              </a:ext>
            </a:extLst>
          </p:cNvPr>
          <p:cNvSpPr txBox="1"/>
          <p:nvPr/>
        </p:nvSpPr>
        <p:spPr>
          <a:xfrm>
            <a:off x="1586752" y="88757"/>
            <a:ext cx="6329082" cy="707886"/>
          </a:xfrm>
          <a:prstGeom prst="rect">
            <a:avLst/>
          </a:prstGeom>
          <a:noFill/>
        </p:spPr>
        <p:txBody>
          <a:bodyPr wrap="square">
            <a:spAutoFit/>
          </a:bodyPr>
          <a:lstStyle/>
          <a:p>
            <a:r>
              <a:rPr lang="en-US" sz="4000" b="1" dirty="0">
                <a:latin typeface="Cambria" panose="02040503050406030204" pitchFamily="18" charset="0"/>
                <a:ea typeface="Cambria" panose="020405030504060302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EA22EBB9-D5C7-85F0-3C84-BA5784ACE21B}"/>
              </a:ext>
            </a:extLst>
          </p:cNvPr>
          <p:cNvGraphicFramePr>
            <a:graphicFrameLocks noGrp="1"/>
          </p:cNvGraphicFramePr>
          <p:nvPr>
            <p:extLst>
              <p:ext uri="{D42A27DB-BD31-4B8C-83A1-F6EECF244321}">
                <p14:modId xmlns:p14="http://schemas.microsoft.com/office/powerpoint/2010/main" val="711566653"/>
              </p:ext>
            </p:extLst>
          </p:nvPr>
        </p:nvGraphicFramePr>
        <p:xfrm>
          <a:off x="1443317" y="719666"/>
          <a:ext cx="10434915" cy="5739774"/>
        </p:xfrm>
        <a:graphic>
          <a:graphicData uri="http://schemas.openxmlformats.org/drawingml/2006/table">
            <a:tbl>
              <a:tblPr firstRow="1" bandRow="1">
                <a:tableStyleId>{5C22544A-7EE6-4342-B048-85BDC9FD1C3A}</a:tableStyleId>
              </a:tblPr>
              <a:tblGrid>
                <a:gridCol w="806824">
                  <a:extLst>
                    <a:ext uri="{9D8B030D-6E8A-4147-A177-3AD203B41FA5}">
                      <a16:colId xmlns:a16="http://schemas.microsoft.com/office/drawing/2014/main" val="1686516814"/>
                    </a:ext>
                  </a:extLst>
                </a:gridCol>
                <a:gridCol w="2519083">
                  <a:extLst>
                    <a:ext uri="{9D8B030D-6E8A-4147-A177-3AD203B41FA5}">
                      <a16:colId xmlns:a16="http://schemas.microsoft.com/office/drawing/2014/main" val="1920000506"/>
                    </a:ext>
                  </a:extLst>
                </a:gridCol>
                <a:gridCol w="2501152">
                  <a:extLst>
                    <a:ext uri="{9D8B030D-6E8A-4147-A177-3AD203B41FA5}">
                      <a16:colId xmlns:a16="http://schemas.microsoft.com/office/drawing/2014/main" val="925665211"/>
                    </a:ext>
                  </a:extLst>
                </a:gridCol>
                <a:gridCol w="2286000">
                  <a:extLst>
                    <a:ext uri="{9D8B030D-6E8A-4147-A177-3AD203B41FA5}">
                      <a16:colId xmlns:a16="http://schemas.microsoft.com/office/drawing/2014/main" val="37324648"/>
                    </a:ext>
                  </a:extLst>
                </a:gridCol>
                <a:gridCol w="2321856">
                  <a:extLst>
                    <a:ext uri="{9D8B030D-6E8A-4147-A177-3AD203B41FA5}">
                      <a16:colId xmlns:a16="http://schemas.microsoft.com/office/drawing/2014/main" val="3829497062"/>
                    </a:ext>
                  </a:extLst>
                </a:gridCol>
              </a:tblGrid>
              <a:tr h="571252">
                <a:tc>
                  <a:txBody>
                    <a:bodyPr/>
                    <a:lstStyle/>
                    <a:p>
                      <a:pPr marL="71120">
                        <a:spcBef>
                          <a:spcPts val="175"/>
                        </a:spcBef>
                        <a:spcAft>
                          <a:spcPts val="0"/>
                        </a:spcAft>
                      </a:pPr>
                      <a:r>
                        <a:rPr lang="en-US" sz="1600" dirty="0">
                          <a:effectLst/>
                          <a:latin typeface="Cambria" panose="02040503050406030204" pitchFamily="18" charset="0"/>
                          <a:ea typeface="Cambria" panose="02040503050406030204" pitchFamily="18" charset="0"/>
                        </a:rPr>
                        <a:t>No.</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250825">
                        <a:spcBef>
                          <a:spcPts val="175"/>
                        </a:spcBef>
                        <a:spcAft>
                          <a:spcPts val="0"/>
                        </a:spcAft>
                      </a:pPr>
                      <a:r>
                        <a:rPr lang="en-US" sz="1600" dirty="0">
                          <a:effectLst/>
                          <a:latin typeface="Cambria" panose="02040503050406030204" pitchFamily="18" charset="0"/>
                          <a:ea typeface="Cambria" panose="02040503050406030204" pitchFamily="18" charset="0"/>
                        </a:rPr>
                        <a:t>Title</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of the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Paper</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127635">
                        <a:spcBef>
                          <a:spcPts val="175"/>
                        </a:spcBef>
                        <a:spcAft>
                          <a:spcPts val="0"/>
                        </a:spcAft>
                      </a:pPr>
                      <a:r>
                        <a:rPr lang="en-US" sz="1600" dirty="0">
                          <a:effectLst/>
                          <a:latin typeface="Cambria" panose="02040503050406030204" pitchFamily="18" charset="0"/>
                          <a:ea typeface="Cambria" panose="02040503050406030204" pitchFamily="18" charset="0"/>
                        </a:rPr>
                        <a:t>Author</a:t>
                      </a:r>
                      <a:r>
                        <a:rPr lang="en-US" sz="1600" spc="-3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and</a:t>
                      </a:r>
                      <a:r>
                        <a:rPr lang="en-US" sz="1600" spc="-2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Year</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287655">
                        <a:spcBef>
                          <a:spcPts val="175"/>
                        </a:spcBef>
                        <a:spcAft>
                          <a:spcPts val="0"/>
                        </a:spcAft>
                      </a:pPr>
                      <a:r>
                        <a:rPr lang="en-US" sz="1600" dirty="0">
                          <a:effectLst/>
                          <a:latin typeface="Cambria" panose="02040503050406030204" pitchFamily="18" charset="0"/>
                          <a:ea typeface="Cambria" panose="02040503050406030204" pitchFamily="18" charset="0"/>
                        </a:rPr>
                        <a:t>Advantage</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380365">
                        <a:spcBef>
                          <a:spcPts val="175"/>
                        </a:spcBef>
                        <a:spcAft>
                          <a:spcPts val="0"/>
                        </a:spcAft>
                      </a:pPr>
                      <a:r>
                        <a:rPr lang="en-US" sz="1600" dirty="0">
                          <a:effectLst/>
                          <a:latin typeface="Cambria" panose="02040503050406030204" pitchFamily="18" charset="0"/>
                          <a:ea typeface="Cambria" panose="02040503050406030204" pitchFamily="18" charset="0"/>
                        </a:rPr>
                        <a:t>Disadvantage</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extLst>
                  <a:ext uri="{0D108BD9-81ED-4DB2-BD59-A6C34878D82A}">
                    <a16:rowId xmlns:a16="http://schemas.microsoft.com/office/drawing/2014/main" val="2897775121"/>
                  </a:ext>
                </a:extLst>
              </a:tr>
              <a:tr h="1438213">
                <a:tc>
                  <a:txBody>
                    <a:bodyPr/>
                    <a:lstStyle/>
                    <a:p>
                      <a:r>
                        <a:rPr lang="en-US" sz="1600"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r>
                        <a:rPr lang="en-US" sz="1600"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r>
                        <a:rPr lang="en-US" sz="1600"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pPr marL="63500">
                        <a:spcBef>
                          <a:spcPts val="5"/>
                        </a:spcBef>
                        <a:spcAft>
                          <a:spcPts val="0"/>
                        </a:spcAft>
                      </a:pPr>
                      <a:r>
                        <a:rPr lang="en-US" sz="1600" dirty="0">
                          <a:effectLst/>
                          <a:latin typeface="Cambria" panose="02040503050406030204" pitchFamily="18" charset="0"/>
                          <a:ea typeface="Cambria" panose="02040503050406030204" pitchFamily="18" charset="0"/>
                        </a:rPr>
                        <a:t>1</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3500" marR="57150" algn="just">
                        <a:lnSpc>
                          <a:spcPct val="120000"/>
                        </a:lnSpc>
                        <a:spcBef>
                          <a:spcPts val="230"/>
                        </a:spcBef>
                        <a:spcAft>
                          <a:spcPts val="0"/>
                        </a:spcAft>
                        <a:tabLst>
                          <a:tab pos="863600" algn="l"/>
                        </a:tabLst>
                      </a:pPr>
                      <a:r>
                        <a:rPr lang="en-US" sz="1600" dirty="0">
                          <a:effectLst/>
                          <a:latin typeface="Cambria" panose="02040503050406030204" pitchFamily="18" charset="0"/>
                          <a:ea typeface="Cambria" panose="02040503050406030204" pitchFamily="18" charset="0"/>
                        </a:rPr>
                        <a:t>A</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Signer</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Independent</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Sign </a:t>
                      </a:r>
                      <a:r>
                        <a:rPr lang="en-US" sz="1600" spc="-10" dirty="0">
                          <a:effectLst/>
                          <a:latin typeface="Cambria" panose="02040503050406030204" pitchFamily="18" charset="0"/>
                          <a:ea typeface="Cambria" panose="02040503050406030204" pitchFamily="18" charset="0"/>
                        </a:rPr>
                        <a:t>Language</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Recognition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with</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Co-articulation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Elimination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from</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Live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Videos:</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Indian</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Scenario</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r>
                        <a:rPr lang="en-US" sz="1600"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pPr>
                        <a:spcBef>
                          <a:spcPts val="30"/>
                        </a:spcBef>
                      </a:pPr>
                      <a:r>
                        <a:rPr lang="en-US" sz="1600"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pPr marL="65405" marR="58420" algn="just">
                        <a:lnSpc>
                          <a:spcPct val="120000"/>
                        </a:lnSpc>
                        <a:spcAft>
                          <a:spcPts val="0"/>
                        </a:spcAft>
                      </a:pPr>
                      <a:r>
                        <a:rPr lang="en-US" sz="1600" dirty="0">
                          <a:effectLst/>
                          <a:latin typeface="Cambria" panose="02040503050406030204" pitchFamily="18" charset="0"/>
                          <a:ea typeface="Cambria" panose="02040503050406030204" pitchFamily="18" charset="0"/>
                        </a:rPr>
                        <a:t>P.K.</a:t>
                      </a:r>
                      <a:r>
                        <a:rPr lang="en-US" sz="1600" spc="5" dirty="0">
                          <a:effectLst/>
                          <a:latin typeface="Cambria" panose="02040503050406030204" pitchFamily="18" charset="0"/>
                          <a:ea typeface="Cambria" panose="02040503050406030204" pitchFamily="18" charset="0"/>
                        </a:rPr>
                        <a:t> </a:t>
                      </a:r>
                      <a:r>
                        <a:rPr lang="en-US" sz="1600" dirty="0" err="1">
                          <a:effectLst/>
                          <a:latin typeface="Cambria" panose="02040503050406030204" pitchFamily="18" charset="0"/>
                          <a:ea typeface="Cambria" panose="02040503050406030204" pitchFamily="18" charset="0"/>
                        </a:rPr>
                        <a:t>Athira</a:t>
                      </a:r>
                      <a:r>
                        <a:rPr lang="en-US" sz="1600" dirty="0">
                          <a:effectLst/>
                          <a:latin typeface="Cambria" panose="02040503050406030204" pitchFamily="18" charset="0"/>
                          <a:ea typeface="Cambria" panose="02040503050406030204" pitchFamily="18" charset="0"/>
                        </a:rPr>
                        <a:t>,</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C.J.</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Sruthi,</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a:t>
                      </a:r>
                      <a:r>
                        <a:rPr lang="en-US" sz="1600" spc="5" dirty="0">
                          <a:effectLst/>
                          <a:latin typeface="Cambria" panose="02040503050406030204" pitchFamily="18" charset="0"/>
                          <a:ea typeface="Cambria" panose="02040503050406030204" pitchFamily="18" charset="0"/>
                        </a:rPr>
                        <a:t> </a:t>
                      </a:r>
                      <a:r>
                        <a:rPr lang="en-US" sz="1600" dirty="0" err="1">
                          <a:effectLst/>
                          <a:latin typeface="Cambria" panose="02040503050406030204" pitchFamily="18" charset="0"/>
                          <a:ea typeface="Cambria" panose="02040503050406030204" pitchFamily="18" charset="0"/>
                        </a:rPr>
                        <a:t>Lijiya</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(2019)</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3500" marR="54610" algn="just">
                        <a:lnSpc>
                          <a:spcPct val="120000"/>
                        </a:lnSpc>
                        <a:spcBef>
                          <a:spcPts val="855"/>
                        </a:spcBef>
                        <a:spcAft>
                          <a:spcPts val="0"/>
                        </a:spcAft>
                        <a:tabLst>
                          <a:tab pos="718820" algn="l"/>
                        </a:tabLst>
                      </a:pPr>
                      <a:r>
                        <a:rPr lang="en-US" sz="1600" dirty="0">
                          <a:effectLst/>
                          <a:latin typeface="Cambria" panose="02040503050406030204" pitchFamily="18" charset="0"/>
                          <a:ea typeface="Cambria" panose="02040503050406030204" pitchFamily="18" charset="0"/>
                        </a:rPr>
                        <a:t>Economical</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can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be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implemented with a</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mobile	</a:t>
                      </a:r>
                      <a:r>
                        <a:rPr lang="en-US" sz="1600" spc="-5" dirty="0">
                          <a:effectLst/>
                          <a:latin typeface="Cambria" panose="02040503050406030204" pitchFamily="18" charset="0"/>
                          <a:ea typeface="Cambria" panose="02040503050406030204" pitchFamily="18" charset="0"/>
                        </a:rPr>
                        <a:t>camera</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which makes it very</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user-friendly.</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a:spcBef>
                          <a:spcPts val="40"/>
                        </a:spcBef>
                      </a:pPr>
                      <a:r>
                        <a:rPr lang="en-US" sz="1600"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pPr marL="64770" marR="58420" algn="just">
                        <a:lnSpc>
                          <a:spcPct val="120000"/>
                        </a:lnSpc>
                        <a:spcAft>
                          <a:spcPts val="0"/>
                        </a:spcAft>
                        <a:tabLst>
                          <a:tab pos="802005" algn="l"/>
                        </a:tabLst>
                      </a:pPr>
                      <a:r>
                        <a:rPr lang="en-US" sz="1600" dirty="0">
                          <a:effectLst/>
                          <a:latin typeface="Cambria" panose="02040503050406030204" pitchFamily="18" charset="0"/>
                          <a:ea typeface="Cambria" panose="02040503050406030204" pitchFamily="18" charset="0"/>
                        </a:rPr>
                        <a:t>Not</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efficient</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under</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cluttered backgrounds and</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different </a:t>
                      </a:r>
                      <a:r>
                        <a:rPr lang="en-US" sz="1600" spc="-5" dirty="0">
                          <a:effectLst/>
                          <a:latin typeface="Cambria" panose="02040503050406030204" pitchFamily="18" charset="0"/>
                          <a:ea typeface="Cambria" panose="02040503050406030204" pitchFamily="18" charset="0"/>
                        </a:rPr>
                        <a:t>illumination </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conditions</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extLst>
                  <a:ext uri="{0D108BD9-81ED-4DB2-BD59-A6C34878D82A}">
                    <a16:rowId xmlns:a16="http://schemas.microsoft.com/office/drawing/2014/main" val="1942706355"/>
                  </a:ext>
                </a:extLst>
              </a:tr>
              <a:tr h="1438213">
                <a:tc>
                  <a:txBody>
                    <a:bodyPr/>
                    <a:lstStyle/>
                    <a:p>
                      <a:r>
                        <a:rPr lang="en-US" sz="1600"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pPr>
                        <a:spcBef>
                          <a:spcPts val="30"/>
                        </a:spcBef>
                      </a:pPr>
                      <a:r>
                        <a:rPr lang="en-US" sz="1600"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pPr marL="63500">
                        <a:spcBef>
                          <a:spcPts val="5"/>
                        </a:spcBef>
                        <a:spcAft>
                          <a:spcPts val="0"/>
                        </a:spcAft>
                      </a:pPr>
                      <a:r>
                        <a:rPr lang="en-US" sz="1600" dirty="0">
                          <a:effectLst/>
                          <a:latin typeface="Cambria" panose="02040503050406030204" pitchFamily="18" charset="0"/>
                          <a:ea typeface="Cambria" panose="02040503050406030204" pitchFamily="18" charset="0"/>
                        </a:rPr>
                        <a:t>2</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3500">
                        <a:lnSpc>
                          <a:spcPct val="120000"/>
                        </a:lnSpc>
                        <a:spcBef>
                          <a:spcPts val="635"/>
                        </a:spcBef>
                        <a:spcAft>
                          <a:spcPts val="0"/>
                        </a:spcAft>
                      </a:pPr>
                      <a:r>
                        <a:rPr lang="en-US" sz="1600" dirty="0">
                          <a:effectLst/>
                          <a:latin typeface="Cambria" panose="02040503050406030204" pitchFamily="18" charset="0"/>
                          <a:ea typeface="Cambria" panose="02040503050406030204" pitchFamily="18" charset="0"/>
                        </a:rPr>
                        <a:t>A</a:t>
                      </a:r>
                      <a:r>
                        <a:rPr lang="en-US" sz="1600" spc="9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Deep</a:t>
                      </a:r>
                      <a:r>
                        <a:rPr lang="en-US" sz="1600" spc="8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Learning</a:t>
                      </a:r>
                      <a:r>
                        <a:rPr lang="en-US" sz="1600" spc="9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based</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Indian</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Sign</a:t>
                      </a:r>
                      <a:endParaRPr lang="en-IN" sz="1600" dirty="0">
                        <a:effectLst/>
                        <a:latin typeface="Cambria" panose="02040503050406030204" pitchFamily="18" charset="0"/>
                        <a:ea typeface="Cambria" panose="02040503050406030204" pitchFamily="18" charset="0"/>
                      </a:endParaRPr>
                    </a:p>
                    <a:p>
                      <a:pPr marL="63500" marR="58420">
                        <a:lnSpc>
                          <a:spcPct val="120000"/>
                        </a:lnSpc>
                        <a:spcAft>
                          <a:spcPts val="0"/>
                        </a:spcAft>
                        <a:tabLst>
                          <a:tab pos="749300" algn="l"/>
                        </a:tabLst>
                      </a:pPr>
                      <a:r>
                        <a:rPr lang="en-US" sz="1600" dirty="0">
                          <a:effectLst/>
                          <a:latin typeface="Cambria" panose="02040503050406030204" pitchFamily="18" charset="0"/>
                          <a:ea typeface="Cambria" panose="02040503050406030204" pitchFamily="18" charset="0"/>
                        </a:rPr>
                        <a:t>Language	</a:t>
                      </a:r>
                      <a:r>
                        <a:rPr lang="en-US" sz="1600" spc="-5" dirty="0">
                          <a:effectLst/>
                          <a:latin typeface="Cambria" panose="02040503050406030204" pitchFamily="18" charset="0"/>
                          <a:ea typeface="Cambria" panose="02040503050406030204" pitchFamily="18" charset="0"/>
                        </a:rPr>
                        <a:t>Recognition</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System</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r>
                        <a:rPr lang="en-US" sz="1600"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pPr marL="65405">
                        <a:lnSpc>
                          <a:spcPct val="118000"/>
                        </a:lnSpc>
                        <a:spcBef>
                          <a:spcPts val="730"/>
                        </a:spcBef>
                        <a:spcAft>
                          <a:spcPts val="0"/>
                        </a:spcAft>
                      </a:pPr>
                      <a:r>
                        <a:rPr lang="en-US" sz="1600" dirty="0">
                          <a:effectLst/>
                          <a:latin typeface="Cambria" panose="02040503050406030204" pitchFamily="18" charset="0"/>
                          <a:ea typeface="Cambria" panose="02040503050406030204" pitchFamily="18" charset="0"/>
                        </a:rPr>
                        <a:t>Sruthi</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C.</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J</a:t>
                      </a:r>
                      <a:r>
                        <a:rPr lang="en-US" sz="1600" spc="2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and</a:t>
                      </a:r>
                      <a:r>
                        <a:rPr lang="en-US" sz="1600" spc="-10" dirty="0">
                          <a:effectLst/>
                          <a:latin typeface="Cambria" panose="02040503050406030204" pitchFamily="18" charset="0"/>
                          <a:ea typeface="Cambria" panose="02040503050406030204" pitchFamily="18" charset="0"/>
                        </a:rPr>
                        <a:t> </a:t>
                      </a:r>
                      <a:r>
                        <a:rPr lang="en-US" sz="1600" dirty="0" err="1">
                          <a:effectLst/>
                          <a:latin typeface="Cambria" panose="02040503050406030204" pitchFamily="18" charset="0"/>
                          <a:ea typeface="Cambria" panose="02040503050406030204" pitchFamily="18" charset="0"/>
                        </a:rPr>
                        <a:t>Lijiya</a:t>
                      </a:r>
                      <a:r>
                        <a:rPr lang="en-US" sz="1600" spc="-2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A(2019)</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3500" marR="56515">
                        <a:lnSpc>
                          <a:spcPct val="120000"/>
                        </a:lnSpc>
                        <a:spcAft>
                          <a:spcPts val="0"/>
                        </a:spcAft>
                        <a:tabLst>
                          <a:tab pos="890905" algn="l"/>
                        </a:tabLst>
                      </a:pPr>
                      <a:r>
                        <a:rPr lang="en-US" sz="1600" dirty="0">
                          <a:effectLst/>
                          <a:latin typeface="Cambria" panose="02040503050406030204" pitchFamily="18" charset="0"/>
                          <a:ea typeface="Cambria" panose="02040503050406030204" pitchFamily="18" charset="0"/>
                        </a:rPr>
                        <a:t>Training accuracy of</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99.93% and with</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testing	</a:t>
                      </a:r>
                      <a:r>
                        <a:rPr lang="en-US" sz="1600" spc="-10" dirty="0">
                          <a:effectLst/>
                          <a:latin typeface="Cambria" panose="02040503050406030204" pitchFamily="18" charset="0"/>
                          <a:ea typeface="Cambria" panose="02040503050406030204" pitchFamily="18" charset="0"/>
                        </a:rPr>
                        <a:t>and</a:t>
                      </a:r>
                      <a:endParaRPr lang="en-IN" sz="1600" dirty="0">
                        <a:effectLst/>
                        <a:latin typeface="Cambria" panose="02040503050406030204" pitchFamily="18" charset="0"/>
                        <a:ea typeface="Cambria" panose="02040503050406030204" pitchFamily="18" charset="0"/>
                      </a:endParaRPr>
                    </a:p>
                    <a:p>
                      <a:pPr marL="63500">
                        <a:lnSpc>
                          <a:spcPts val="1020"/>
                        </a:lnSpc>
                      </a:pPr>
                      <a:r>
                        <a:rPr lang="en-US" sz="1600" dirty="0">
                          <a:effectLst/>
                          <a:latin typeface="Cambria" panose="02040503050406030204" pitchFamily="18" charset="0"/>
                          <a:ea typeface="Cambria" panose="02040503050406030204" pitchFamily="18" charset="0"/>
                        </a:rPr>
                        <a:t>validation  </a:t>
                      </a:r>
                      <a:r>
                        <a:rPr lang="en-US" sz="1600" spc="3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accuracy</a:t>
                      </a:r>
                      <a:endParaRPr lang="en-IN" sz="1600" dirty="0">
                        <a:effectLst/>
                        <a:latin typeface="Cambria" panose="02040503050406030204" pitchFamily="18" charset="0"/>
                        <a:ea typeface="Cambria" panose="02040503050406030204" pitchFamily="18" charset="0"/>
                      </a:endParaRPr>
                    </a:p>
                    <a:p>
                      <a:pPr marL="63500">
                        <a:spcBef>
                          <a:spcPts val="210"/>
                        </a:spcBef>
                        <a:spcAft>
                          <a:spcPts val="0"/>
                        </a:spcAft>
                      </a:pPr>
                      <a:r>
                        <a:rPr lang="en-US" sz="1600" dirty="0">
                          <a:effectLst/>
                          <a:latin typeface="Cambria" panose="02040503050406030204" pitchFamily="18" charset="0"/>
                          <a:ea typeface="Cambria" panose="02040503050406030204" pitchFamily="18" charset="0"/>
                        </a:rPr>
                        <a:t>of</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98.64%.</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a:spcBef>
                          <a:spcPts val="50"/>
                        </a:spcBef>
                      </a:pPr>
                      <a:r>
                        <a:rPr lang="en-US" sz="1600" dirty="0">
                          <a:effectLst/>
                          <a:latin typeface="Cambria" panose="02040503050406030204" pitchFamily="18" charset="0"/>
                          <a:ea typeface="Cambria" panose="02040503050406030204" pitchFamily="18" charset="0"/>
                        </a:rPr>
                        <a:t> Hand gestures and context</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analysis</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are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the</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other</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part</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not</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included</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extLst>
                  <a:ext uri="{0D108BD9-81ED-4DB2-BD59-A6C34878D82A}">
                    <a16:rowId xmlns:a16="http://schemas.microsoft.com/office/drawing/2014/main" val="1672688308"/>
                  </a:ext>
                </a:extLst>
              </a:tr>
              <a:tr h="1438213">
                <a:tc>
                  <a:txBody>
                    <a:bodyPr/>
                    <a:lstStyle/>
                    <a:p>
                      <a:r>
                        <a:rPr lang="en-US" sz="1600"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r>
                        <a:rPr lang="en-US" sz="1600"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pPr>
                        <a:spcBef>
                          <a:spcPts val="10"/>
                        </a:spcBef>
                      </a:pPr>
                      <a:r>
                        <a:rPr lang="en-US" sz="1600"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pPr marL="63500"/>
                      <a:r>
                        <a:rPr lang="en-US" sz="1600" dirty="0">
                          <a:effectLst/>
                          <a:latin typeface="Cambria" panose="02040503050406030204" pitchFamily="18" charset="0"/>
                          <a:ea typeface="Cambria" panose="02040503050406030204" pitchFamily="18" charset="0"/>
                        </a:rPr>
                        <a:t>3</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3500" marR="57150">
                        <a:lnSpc>
                          <a:spcPct val="120000"/>
                        </a:lnSpc>
                        <a:spcBef>
                          <a:spcPts val="640"/>
                        </a:spcBef>
                        <a:spcAft>
                          <a:spcPts val="0"/>
                        </a:spcAft>
                        <a:tabLst>
                          <a:tab pos="624205" algn="l"/>
                          <a:tab pos="861695" algn="l"/>
                        </a:tabLst>
                      </a:pPr>
                      <a:r>
                        <a:rPr lang="en-US" sz="1600" dirty="0">
                          <a:effectLst/>
                          <a:latin typeface="Cambria" panose="02040503050406030204" pitchFamily="18" charset="0"/>
                          <a:ea typeface="Cambria" panose="02040503050406030204" pitchFamily="18" charset="0"/>
                        </a:rPr>
                        <a:t>An</a:t>
                      </a:r>
                      <a:r>
                        <a:rPr lang="en-US" sz="1600" spc="18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Efficient</a:t>
                      </a:r>
                      <a:r>
                        <a:rPr lang="en-US" sz="1600" spc="19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Binarized</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Neural Network for</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Recognizing</a:t>
                      </a:r>
                      <a:r>
                        <a:rPr lang="en-US" sz="1600" spc="4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Two</a:t>
                      </a:r>
                      <a:r>
                        <a:rPr lang="en-US" sz="1600" spc="5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Hands</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Indian Sign Language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Gestures	in	</a:t>
                      </a:r>
                      <a:r>
                        <a:rPr lang="en-US" sz="1600" spc="-5" dirty="0">
                          <a:effectLst/>
                          <a:latin typeface="Cambria" panose="02040503050406030204" pitchFamily="18" charset="0"/>
                          <a:ea typeface="Cambria" panose="02040503050406030204" pitchFamily="18" charset="0"/>
                        </a:rPr>
                        <a:t>Real-time</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Environment</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5405" algn="just">
                        <a:spcBef>
                          <a:spcPts val="640"/>
                        </a:spcBef>
                        <a:spcAft>
                          <a:spcPts val="0"/>
                        </a:spcAft>
                      </a:pPr>
                      <a:r>
                        <a:rPr lang="en-US" sz="1600" dirty="0" err="1">
                          <a:effectLst/>
                          <a:latin typeface="Cambria" panose="02040503050406030204" pitchFamily="18" charset="0"/>
                          <a:ea typeface="Cambria" panose="02040503050406030204" pitchFamily="18" charset="0"/>
                        </a:rPr>
                        <a:t>Mohita</a:t>
                      </a:r>
                      <a:r>
                        <a:rPr lang="en-US" sz="1600" dirty="0">
                          <a:effectLst/>
                          <a:latin typeface="Cambria" panose="02040503050406030204" pitchFamily="18" charset="0"/>
                          <a:ea typeface="Cambria" panose="02040503050406030204" pitchFamily="18" charset="0"/>
                        </a:rPr>
                        <a:t>       </a:t>
                      </a:r>
                      <a:r>
                        <a:rPr lang="en-US" sz="1600" spc="17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Jaiswal,</a:t>
                      </a:r>
                      <a:endParaRPr lang="en-IN" sz="1600" dirty="0">
                        <a:effectLst/>
                        <a:latin typeface="Cambria" panose="02040503050406030204" pitchFamily="18" charset="0"/>
                        <a:ea typeface="Cambria" panose="02040503050406030204" pitchFamily="18" charset="0"/>
                      </a:endParaRPr>
                    </a:p>
                    <a:p>
                      <a:pPr marL="65405" marR="56515" algn="just">
                        <a:lnSpc>
                          <a:spcPct val="120000"/>
                        </a:lnSpc>
                        <a:spcBef>
                          <a:spcPts val="200"/>
                        </a:spcBef>
                        <a:spcAft>
                          <a:spcPts val="0"/>
                        </a:spcAft>
                        <a:tabLst>
                          <a:tab pos="790575" algn="l"/>
                        </a:tabLst>
                      </a:pPr>
                      <a:r>
                        <a:rPr lang="en-US" sz="1600" dirty="0" err="1">
                          <a:effectLst/>
                          <a:latin typeface="Cambria" panose="02040503050406030204" pitchFamily="18" charset="0"/>
                          <a:ea typeface="Cambria" panose="02040503050406030204" pitchFamily="18" charset="0"/>
                        </a:rPr>
                        <a:t>Vaidehi</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Sharma,</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Abhishek</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Sharma,</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Sandeep	</a:t>
                      </a:r>
                      <a:r>
                        <a:rPr lang="en-US" sz="1600" spc="-5" dirty="0">
                          <a:effectLst/>
                          <a:latin typeface="Cambria" panose="02040503050406030204" pitchFamily="18" charset="0"/>
                          <a:ea typeface="Cambria" panose="02040503050406030204" pitchFamily="18" charset="0"/>
                        </a:rPr>
                        <a:t>Saini,</a:t>
                      </a:r>
                      <a:endParaRPr lang="en-IN" sz="1600" dirty="0">
                        <a:effectLst/>
                        <a:latin typeface="Cambria" panose="02040503050406030204" pitchFamily="18" charset="0"/>
                        <a:ea typeface="Cambria" panose="02040503050406030204" pitchFamily="18" charset="0"/>
                      </a:endParaRPr>
                    </a:p>
                    <a:p>
                      <a:pPr marL="65405" marR="58420" algn="just">
                        <a:lnSpc>
                          <a:spcPct val="120000"/>
                        </a:lnSpc>
                        <a:spcAft>
                          <a:spcPts val="0"/>
                        </a:spcAft>
                      </a:pPr>
                      <a:r>
                        <a:rPr lang="en-US" sz="1600" dirty="0" err="1">
                          <a:effectLst/>
                          <a:latin typeface="Cambria" panose="02040503050406030204" pitchFamily="18" charset="0"/>
                          <a:ea typeface="Cambria" panose="02040503050406030204" pitchFamily="18" charset="0"/>
                        </a:rPr>
                        <a:t>Raghuvir</a:t>
                      </a:r>
                      <a:r>
                        <a:rPr lang="en-US" sz="1600" spc="5" dirty="0">
                          <a:effectLst/>
                          <a:latin typeface="Cambria" panose="02040503050406030204" pitchFamily="18" charset="0"/>
                          <a:ea typeface="Cambria" panose="02040503050406030204" pitchFamily="18" charset="0"/>
                        </a:rPr>
                        <a:t> </a:t>
                      </a:r>
                      <a:r>
                        <a:rPr lang="en-US" sz="1600" dirty="0" err="1">
                          <a:effectLst/>
                          <a:latin typeface="Cambria" panose="02040503050406030204" pitchFamily="18" charset="0"/>
                          <a:ea typeface="Cambria" panose="02040503050406030204" pitchFamily="18" charset="0"/>
                        </a:rPr>
                        <a:t>Tomar</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(2020)</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3500" algn="just">
                        <a:spcBef>
                          <a:spcPts val="640"/>
                        </a:spcBef>
                        <a:spcAft>
                          <a:spcPts val="0"/>
                        </a:spcAft>
                        <a:tabLst>
                          <a:tab pos="890905" algn="l"/>
                        </a:tabLst>
                      </a:pPr>
                      <a:r>
                        <a:rPr lang="en-US" sz="1600" dirty="0">
                          <a:effectLst/>
                          <a:latin typeface="Cambria" panose="02040503050406030204" pitchFamily="18" charset="0"/>
                          <a:ea typeface="Cambria" panose="02040503050406030204" pitchFamily="18" charset="0"/>
                        </a:rPr>
                        <a:t>Using	this</a:t>
                      </a:r>
                      <a:endParaRPr lang="en-IN" sz="1600" dirty="0">
                        <a:effectLst/>
                        <a:latin typeface="Cambria" panose="02040503050406030204" pitchFamily="18" charset="0"/>
                        <a:ea typeface="Cambria" panose="02040503050406030204" pitchFamily="18" charset="0"/>
                      </a:endParaRPr>
                    </a:p>
                    <a:p>
                      <a:pPr marL="63500" marR="54610" algn="just">
                        <a:lnSpc>
                          <a:spcPct val="120000"/>
                        </a:lnSpc>
                        <a:spcBef>
                          <a:spcPts val="200"/>
                        </a:spcBef>
                        <a:spcAft>
                          <a:spcPts val="0"/>
                        </a:spcAft>
                      </a:pPr>
                      <a:r>
                        <a:rPr lang="en-US" sz="1600" spc="-5" dirty="0">
                          <a:effectLst/>
                          <a:latin typeface="Cambria" panose="02040503050406030204" pitchFamily="18" charset="0"/>
                          <a:ea typeface="Cambria" panose="02040503050406030204" pitchFamily="18" charset="0"/>
                        </a:rPr>
                        <a:t>architecture </a:t>
                      </a:r>
                      <a:r>
                        <a:rPr lang="en-US" sz="1600" dirty="0">
                          <a:effectLst/>
                          <a:latin typeface="Cambria" panose="02040503050406030204" pitchFamily="18" charset="0"/>
                          <a:ea typeface="Cambria" panose="02040503050406030204" pitchFamily="18" charset="0"/>
                        </a:rPr>
                        <a:t>achieves</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overall</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accuracy</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of</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98.8%</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which</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is</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higher</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than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other</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existing</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methods.</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4770" marR="58420" algn="just">
                        <a:lnSpc>
                          <a:spcPct val="120000"/>
                        </a:lnSpc>
                        <a:spcBef>
                          <a:spcPts val="15"/>
                        </a:spcBef>
                        <a:spcAft>
                          <a:spcPts val="0"/>
                        </a:spcAft>
                      </a:pPr>
                      <a:r>
                        <a:rPr lang="en-US" sz="1600" dirty="0">
                          <a:effectLst/>
                          <a:latin typeface="Cambria" panose="02040503050406030204" pitchFamily="18" charset="0"/>
                          <a:ea typeface="Cambria" panose="02040503050406030204" pitchFamily="18" charset="0"/>
                        </a:rPr>
                        <a:t>This</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system</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misclassifies</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some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signs</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of</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M,</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because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of</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their</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similar</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kind of shapes, and also, the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proposed BNN architecture</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is</a:t>
                      </a:r>
                      <a:r>
                        <a:rPr lang="en-US" sz="1600" spc="11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limited</a:t>
                      </a:r>
                      <a:r>
                        <a:rPr lang="en-US" sz="1600" spc="12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to</a:t>
                      </a:r>
                      <a:r>
                        <a:rPr lang="en-US" sz="1600" spc="10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a:t>
                      </a:r>
                      <a:r>
                        <a:rPr lang="en-US" sz="1600" spc="1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small</a:t>
                      </a:r>
                      <a:r>
                        <a:rPr lang="en-US" sz="1600" spc="12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no</a:t>
                      </a:r>
                      <a:r>
                        <a:rPr lang="en-US" sz="1600" spc="1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of</a:t>
                      </a:r>
                      <a:endParaRPr lang="en-IN" sz="1600" dirty="0">
                        <a:effectLst/>
                        <a:latin typeface="Cambria" panose="02040503050406030204" pitchFamily="18" charset="0"/>
                        <a:ea typeface="Cambria" panose="02040503050406030204" pitchFamily="18" charset="0"/>
                      </a:endParaRPr>
                    </a:p>
                    <a:p>
                      <a:pPr marL="64770" algn="just">
                        <a:spcBef>
                          <a:spcPts val="15"/>
                        </a:spcBef>
                        <a:spcAft>
                          <a:spcPts val="0"/>
                        </a:spcAft>
                      </a:pPr>
                      <a:r>
                        <a:rPr lang="en-US" sz="1600" dirty="0">
                          <a:effectLst/>
                          <a:latin typeface="Cambria" panose="02040503050406030204" pitchFamily="18" charset="0"/>
                          <a:ea typeface="Cambria" panose="02040503050406030204" pitchFamily="18" charset="0"/>
                        </a:rPr>
                        <a:t>classes</a:t>
                      </a:r>
                      <a:r>
                        <a:rPr lang="en-US" sz="1600" spc="-1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of</a:t>
                      </a:r>
                      <a:r>
                        <a:rPr lang="en-US" sz="1600" spc="-1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gestures.</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extLst>
                  <a:ext uri="{0D108BD9-81ED-4DB2-BD59-A6C34878D82A}">
                    <a16:rowId xmlns:a16="http://schemas.microsoft.com/office/drawing/2014/main" val="2384208809"/>
                  </a:ext>
                </a:extLst>
              </a:tr>
            </a:tbl>
          </a:graphicData>
        </a:graphic>
      </p:graphicFrame>
      <p:sp>
        <p:nvSpPr>
          <p:cNvPr id="6" name="TextBox 5">
            <a:extLst>
              <a:ext uri="{FF2B5EF4-FFF2-40B4-BE49-F238E27FC236}">
                <a16:creationId xmlns:a16="http://schemas.microsoft.com/office/drawing/2014/main" id="{9F80C5DC-7B84-3BC2-B5B6-33949117A447}"/>
              </a:ext>
            </a:extLst>
          </p:cNvPr>
          <p:cNvSpPr txBox="1"/>
          <p:nvPr/>
        </p:nvSpPr>
        <p:spPr>
          <a:xfrm>
            <a:off x="11878232" y="6459440"/>
            <a:ext cx="393592"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5</a:t>
            </a:r>
          </a:p>
        </p:txBody>
      </p:sp>
    </p:spTree>
    <p:extLst>
      <p:ext uri="{BB962C8B-B14F-4D97-AF65-F5344CB8AC3E}">
        <p14:creationId xmlns:p14="http://schemas.microsoft.com/office/powerpoint/2010/main" val="105748510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A22EBB9-D5C7-85F0-3C84-BA5784ACE21B}"/>
              </a:ext>
            </a:extLst>
          </p:cNvPr>
          <p:cNvGraphicFramePr>
            <a:graphicFrameLocks noGrp="1"/>
          </p:cNvGraphicFramePr>
          <p:nvPr>
            <p:extLst>
              <p:ext uri="{D42A27DB-BD31-4B8C-83A1-F6EECF244321}">
                <p14:modId xmlns:p14="http://schemas.microsoft.com/office/powerpoint/2010/main" val="2272275508"/>
              </p:ext>
            </p:extLst>
          </p:nvPr>
        </p:nvGraphicFramePr>
        <p:xfrm>
          <a:off x="1443317" y="107575"/>
          <a:ext cx="10434915" cy="6580095"/>
        </p:xfrm>
        <a:graphic>
          <a:graphicData uri="http://schemas.openxmlformats.org/drawingml/2006/table">
            <a:tbl>
              <a:tblPr firstRow="1" bandRow="1">
                <a:tableStyleId>{5C22544A-7EE6-4342-B048-85BDC9FD1C3A}</a:tableStyleId>
              </a:tblPr>
              <a:tblGrid>
                <a:gridCol w="806824">
                  <a:extLst>
                    <a:ext uri="{9D8B030D-6E8A-4147-A177-3AD203B41FA5}">
                      <a16:colId xmlns:a16="http://schemas.microsoft.com/office/drawing/2014/main" val="1686516814"/>
                    </a:ext>
                  </a:extLst>
                </a:gridCol>
                <a:gridCol w="2519083">
                  <a:extLst>
                    <a:ext uri="{9D8B030D-6E8A-4147-A177-3AD203B41FA5}">
                      <a16:colId xmlns:a16="http://schemas.microsoft.com/office/drawing/2014/main" val="1920000506"/>
                    </a:ext>
                  </a:extLst>
                </a:gridCol>
                <a:gridCol w="2501152">
                  <a:extLst>
                    <a:ext uri="{9D8B030D-6E8A-4147-A177-3AD203B41FA5}">
                      <a16:colId xmlns:a16="http://schemas.microsoft.com/office/drawing/2014/main" val="925665211"/>
                    </a:ext>
                  </a:extLst>
                </a:gridCol>
                <a:gridCol w="2286000">
                  <a:extLst>
                    <a:ext uri="{9D8B030D-6E8A-4147-A177-3AD203B41FA5}">
                      <a16:colId xmlns:a16="http://schemas.microsoft.com/office/drawing/2014/main" val="37324648"/>
                    </a:ext>
                  </a:extLst>
                </a:gridCol>
                <a:gridCol w="2321856">
                  <a:extLst>
                    <a:ext uri="{9D8B030D-6E8A-4147-A177-3AD203B41FA5}">
                      <a16:colId xmlns:a16="http://schemas.microsoft.com/office/drawing/2014/main" val="3829497062"/>
                    </a:ext>
                  </a:extLst>
                </a:gridCol>
              </a:tblGrid>
              <a:tr h="454559">
                <a:tc>
                  <a:txBody>
                    <a:bodyPr/>
                    <a:lstStyle/>
                    <a:p>
                      <a:pPr marL="71120">
                        <a:spcBef>
                          <a:spcPts val="175"/>
                        </a:spcBef>
                        <a:spcAft>
                          <a:spcPts val="0"/>
                        </a:spcAft>
                      </a:pPr>
                      <a:r>
                        <a:rPr lang="en-US" sz="1600" dirty="0">
                          <a:effectLst/>
                          <a:latin typeface="Cambria" panose="02040503050406030204" pitchFamily="18" charset="0"/>
                          <a:ea typeface="Cambria" panose="02040503050406030204" pitchFamily="18" charset="0"/>
                        </a:rPr>
                        <a:t>No.</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250825">
                        <a:spcBef>
                          <a:spcPts val="175"/>
                        </a:spcBef>
                        <a:spcAft>
                          <a:spcPts val="0"/>
                        </a:spcAft>
                      </a:pPr>
                      <a:r>
                        <a:rPr lang="en-US" sz="1600" dirty="0">
                          <a:effectLst/>
                          <a:latin typeface="Cambria" panose="02040503050406030204" pitchFamily="18" charset="0"/>
                          <a:ea typeface="Cambria" panose="02040503050406030204" pitchFamily="18" charset="0"/>
                        </a:rPr>
                        <a:t>Title</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of the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Paper</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127635">
                        <a:spcBef>
                          <a:spcPts val="175"/>
                        </a:spcBef>
                        <a:spcAft>
                          <a:spcPts val="0"/>
                        </a:spcAft>
                      </a:pPr>
                      <a:r>
                        <a:rPr lang="en-US" sz="1600" dirty="0">
                          <a:effectLst/>
                          <a:latin typeface="Cambria" panose="02040503050406030204" pitchFamily="18" charset="0"/>
                          <a:ea typeface="Cambria" panose="02040503050406030204" pitchFamily="18" charset="0"/>
                        </a:rPr>
                        <a:t>Author</a:t>
                      </a:r>
                      <a:r>
                        <a:rPr lang="en-US" sz="1600" spc="-3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and</a:t>
                      </a:r>
                      <a:r>
                        <a:rPr lang="en-US" sz="1600" spc="-2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Year</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287655">
                        <a:spcBef>
                          <a:spcPts val="175"/>
                        </a:spcBef>
                        <a:spcAft>
                          <a:spcPts val="0"/>
                        </a:spcAft>
                      </a:pPr>
                      <a:r>
                        <a:rPr lang="en-US" sz="1600" dirty="0">
                          <a:effectLst/>
                          <a:latin typeface="Cambria" panose="02040503050406030204" pitchFamily="18" charset="0"/>
                          <a:ea typeface="Cambria" panose="02040503050406030204" pitchFamily="18" charset="0"/>
                        </a:rPr>
                        <a:t>Advantage</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380365">
                        <a:spcBef>
                          <a:spcPts val="175"/>
                        </a:spcBef>
                        <a:spcAft>
                          <a:spcPts val="0"/>
                        </a:spcAft>
                      </a:pPr>
                      <a:r>
                        <a:rPr lang="en-US" sz="1600" dirty="0">
                          <a:effectLst/>
                          <a:latin typeface="Cambria" panose="02040503050406030204" pitchFamily="18" charset="0"/>
                          <a:ea typeface="Cambria" panose="02040503050406030204" pitchFamily="18" charset="0"/>
                        </a:rPr>
                        <a:t>Disadvantage</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extLst>
                  <a:ext uri="{0D108BD9-81ED-4DB2-BD59-A6C34878D82A}">
                    <a16:rowId xmlns:a16="http://schemas.microsoft.com/office/drawing/2014/main" val="2897775121"/>
                  </a:ext>
                </a:extLst>
              </a:tr>
              <a:tr h="3062768">
                <a:tc>
                  <a:txBody>
                    <a:bodyPr/>
                    <a:lstStyle/>
                    <a:p>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    4</a:t>
                      </a:r>
                    </a:p>
                  </a:txBody>
                  <a:tcPr/>
                </a:tc>
                <a:tc>
                  <a:txBody>
                    <a:bodyPr/>
                    <a:lstStyle/>
                    <a:p>
                      <a:r>
                        <a:rPr lang="en-US" sz="1600" dirty="0">
                          <a:latin typeface="Cambria" panose="02040503050406030204" pitchFamily="18" charset="0"/>
                          <a:ea typeface="Cambria" panose="02040503050406030204" pitchFamily="18" charset="0"/>
                        </a:rPr>
                        <a:t>Hand Gesture Recognition</a:t>
                      </a:r>
                    </a:p>
                    <a:p>
                      <a:r>
                        <a:rPr lang="en-US" sz="1600" dirty="0">
                          <a:latin typeface="Cambria" panose="02040503050406030204" pitchFamily="18" charset="0"/>
                          <a:ea typeface="Cambria" panose="02040503050406030204" pitchFamily="18" charset="0"/>
                        </a:rPr>
                        <a:t>for Sign Language Using</a:t>
                      </a:r>
                    </a:p>
                    <a:p>
                      <a:r>
                        <a:rPr lang="en-US" sz="1600" dirty="0">
                          <a:latin typeface="Cambria" panose="02040503050406030204" pitchFamily="18" charset="0"/>
                          <a:ea typeface="Cambria" panose="02040503050406030204" pitchFamily="18" charset="0"/>
                        </a:rPr>
                        <a:t>3DCNN</a:t>
                      </a:r>
                    </a:p>
                  </a:txBody>
                  <a:tcPr/>
                </a:tc>
                <a:tc>
                  <a:txBody>
                    <a:bodyPr/>
                    <a:lstStyle/>
                    <a:p>
                      <a:r>
                        <a:rPr lang="en-IN" sz="1600" dirty="0">
                          <a:latin typeface="Cambria" panose="02040503050406030204" pitchFamily="18" charset="0"/>
                          <a:ea typeface="Cambria" panose="02040503050406030204" pitchFamily="18" charset="0"/>
                        </a:rPr>
                        <a:t>Muneer Al-Hammadi,  Ghulam Muhammad,</a:t>
                      </a:r>
                    </a:p>
                    <a:p>
                      <a:r>
                        <a:rPr lang="en-IN" sz="1600" dirty="0" err="1">
                          <a:latin typeface="Cambria" panose="02040503050406030204" pitchFamily="18" charset="0"/>
                          <a:ea typeface="Cambria" panose="02040503050406030204" pitchFamily="18" charset="0"/>
                        </a:rPr>
                        <a:t>Wadood</a:t>
                      </a:r>
                      <a:r>
                        <a:rPr lang="en-IN" sz="1600" dirty="0">
                          <a:latin typeface="Cambria" panose="02040503050406030204" pitchFamily="18" charset="0"/>
                          <a:ea typeface="Cambria" panose="02040503050406030204" pitchFamily="18" charset="0"/>
                        </a:rPr>
                        <a:t>	Abdul, Mansour </a:t>
                      </a:r>
                      <a:r>
                        <a:rPr lang="en-IN" sz="1600" dirty="0" err="1">
                          <a:latin typeface="Cambria" panose="02040503050406030204" pitchFamily="18" charset="0"/>
                          <a:ea typeface="Cambria" panose="02040503050406030204" pitchFamily="18" charset="0"/>
                        </a:rPr>
                        <a:t>Alsulaiman</a:t>
                      </a:r>
                      <a:r>
                        <a:rPr lang="en-IN" sz="1600" dirty="0">
                          <a:latin typeface="Cambria" panose="02040503050406030204" pitchFamily="18" charset="0"/>
                          <a:ea typeface="Cambria" panose="02040503050406030204" pitchFamily="18" charset="0"/>
                        </a:rPr>
                        <a:t>,</a:t>
                      </a:r>
                    </a:p>
                    <a:p>
                      <a:r>
                        <a:rPr lang="en-IN" sz="1600" dirty="0">
                          <a:latin typeface="Cambria" panose="02040503050406030204" pitchFamily="18" charset="0"/>
                          <a:ea typeface="Cambria" panose="02040503050406030204" pitchFamily="18" charset="0"/>
                        </a:rPr>
                        <a:t>Mohamed </a:t>
                      </a:r>
                      <a:r>
                        <a:rPr lang="en-IN" sz="1600" dirty="0" err="1">
                          <a:latin typeface="Cambria" panose="02040503050406030204" pitchFamily="18" charset="0"/>
                          <a:ea typeface="Cambria" panose="02040503050406030204" pitchFamily="18" charset="0"/>
                        </a:rPr>
                        <a:t>A.Bencherif,And</a:t>
                      </a: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Mohamed Amine</a:t>
                      </a:r>
                    </a:p>
                    <a:p>
                      <a:r>
                        <a:rPr lang="en-IN" sz="1600" dirty="0" err="1">
                          <a:latin typeface="Cambria" panose="02040503050406030204" pitchFamily="18" charset="0"/>
                          <a:ea typeface="Cambria" panose="02040503050406030204" pitchFamily="18" charset="0"/>
                        </a:rPr>
                        <a:t>Mekhtiche</a:t>
                      </a:r>
                      <a:r>
                        <a:rPr lang="en-IN" sz="1600" dirty="0">
                          <a:latin typeface="Cambria" panose="02040503050406030204" pitchFamily="18" charset="0"/>
                          <a:ea typeface="Cambria" panose="02040503050406030204" pitchFamily="18" charset="0"/>
                        </a:rPr>
                        <a:t> (2020)</a:t>
                      </a:r>
                    </a:p>
                  </a:txBody>
                  <a:tcPr/>
                </a:tc>
                <a:tc>
                  <a:txBody>
                    <a:bodyPr/>
                    <a:lstStyle/>
                    <a:p>
                      <a:pPr algn="just"/>
                      <a:r>
                        <a:rPr lang="en-US" sz="1600" dirty="0">
                          <a:latin typeface="Cambria" panose="02040503050406030204" pitchFamily="18" charset="0"/>
                          <a:ea typeface="Cambria" panose="02040503050406030204" pitchFamily="18" charset="0"/>
                        </a:rPr>
                        <a:t>The	proposed approaches</a:t>
                      </a:r>
                    </a:p>
                    <a:p>
                      <a:pPr algn="just"/>
                      <a:r>
                        <a:rPr lang="en-US" sz="1600" dirty="0">
                          <a:latin typeface="Cambria" panose="02040503050406030204" pitchFamily="18" charset="0"/>
                          <a:ea typeface="Cambria" panose="02040503050406030204" pitchFamily="18" charset="0"/>
                        </a:rPr>
                        <a:t>Were compared with  six</a:t>
                      </a:r>
                    </a:p>
                    <a:p>
                      <a:pPr algn="just"/>
                      <a:r>
                        <a:rPr lang="en-US" sz="1600" dirty="0">
                          <a:latin typeface="Cambria" panose="02040503050406030204" pitchFamily="18" charset="0"/>
                          <a:ea typeface="Cambria" panose="02040503050406030204" pitchFamily="18" charset="0"/>
                        </a:rPr>
                        <a:t>other state-of-the-art methods  from   the </a:t>
                      </a:r>
                      <a:r>
                        <a:rPr lang="en-US" sz="1600" dirty="0" err="1">
                          <a:latin typeface="Cambria" panose="02040503050406030204" pitchFamily="18" charset="0"/>
                          <a:ea typeface="Cambria" panose="02040503050406030204" pitchFamily="18" charset="0"/>
                        </a:rPr>
                        <a:t>literature.They</a:t>
                      </a:r>
                      <a:r>
                        <a:rPr lang="en-US" sz="1600" dirty="0">
                          <a:latin typeface="Cambria" panose="02040503050406030204" pitchFamily="18" charset="0"/>
                          <a:ea typeface="Cambria" panose="02040503050406030204" pitchFamily="18" charset="0"/>
                        </a:rPr>
                        <a:t> outperformed four of these methods  and</a:t>
                      </a:r>
                    </a:p>
                    <a:p>
                      <a:pPr algn="just"/>
                      <a:r>
                        <a:rPr lang="en-US" sz="1600" dirty="0">
                          <a:latin typeface="Cambria" panose="02040503050406030204" pitchFamily="18" charset="0"/>
                          <a:ea typeface="Cambria" panose="02040503050406030204" pitchFamily="18" charset="0"/>
                        </a:rPr>
                        <a:t>showed comparable</a:t>
                      </a:r>
                    </a:p>
                    <a:p>
                      <a:pPr algn="just"/>
                      <a:r>
                        <a:rPr lang="en-US" sz="1600" dirty="0">
                          <a:latin typeface="Cambria" panose="02040503050406030204" pitchFamily="18" charset="0"/>
                          <a:ea typeface="Cambria" panose="02040503050406030204" pitchFamily="18" charset="0"/>
                        </a:rPr>
                        <a:t>performance to  the</a:t>
                      </a:r>
                    </a:p>
                    <a:p>
                      <a:pPr algn="just"/>
                      <a:r>
                        <a:rPr lang="en-US" sz="1600" dirty="0">
                          <a:latin typeface="Cambria" panose="02040503050406030204" pitchFamily="18" charset="0"/>
                          <a:ea typeface="Cambria" panose="02040503050406030204" pitchFamily="18" charset="0"/>
                        </a:rPr>
                        <a:t>other two.</a:t>
                      </a:r>
                      <a:endParaRPr lang="en-IN" sz="1600" dirty="0">
                        <a:latin typeface="Cambria" panose="02040503050406030204" pitchFamily="18" charset="0"/>
                        <a:ea typeface="Cambria" panose="02040503050406030204" pitchFamily="18" charset="0"/>
                      </a:endParaRPr>
                    </a:p>
                  </a:txBody>
                  <a:tcPr/>
                </a:tc>
                <a:tc>
                  <a:txBody>
                    <a:bodyPr/>
                    <a:lstStyle/>
                    <a:p>
                      <a:pPr algn="just"/>
                      <a:r>
                        <a:rPr lang="en-US" sz="1600" dirty="0">
                          <a:latin typeface="Cambria" panose="02040503050406030204" pitchFamily="18" charset="0"/>
                          <a:ea typeface="Cambria" panose="02040503050406030204" pitchFamily="18" charset="0"/>
                        </a:rPr>
                        <a:t>Does not  work for  a  live</a:t>
                      </a:r>
                    </a:p>
                    <a:p>
                      <a:pPr algn="just"/>
                      <a:r>
                        <a:rPr lang="en-US" sz="1600" dirty="0">
                          <a:latin typeface="Cambria" panose="02040503050406030204" pitchFamily="18" charset="0"/>
                          <a:ea typeface="Cambria" panose="02040503050406030204" pitchFamily="18" charset="0"/>
                        </a:rPr>
                        <a:t>video feed.</a:t>
                      </a:r>
                    </a:p>
                  </a:txBody>
                  <a:tcPr/>
                </a:tc>
                <a:extLst>
                  <a:ext uri="{0D108BD9-81ED-4DB2-BD59-A6C34878D82A}">
                    <a16:rowId xmlns:a16="http://schemas.microsoft.com/office/drawing/2014/main" val="1672688308"/>
                  </a:ext>
                </a:extLst>
              </a:tr>
              <a:tr h="3062768">
                <a:tc>
                  <a:txBody>
                    <a:bodyPr/>
                    <a:lstStyle/>
                    <a:p>
                      <a:r>
                        <a:rPr lang="en-IN" sz="1600" dirty="0">
                          <a:latin typeface="Cambria" panose="02040503050406030204" pitchFamily="18" charset="0"/>
                          <a:ea typeface="Cambria" panose="02040503050406030204" pitchFamily="18" charset="0"/>
                        </a:rPr>
                        <a:t>   5</a:t>
                      </a:r>
                    </a:p>
                  </a:txBody>
                  <a:tcPr/>
                </a:tc>
                <a:tc>
                  <a:txBody>
                    <a:bodyPr/>
                    <a:lstStyle/>
                    <a:p>
                      <a:r>
                        <a:rPr lang="en-US" sz="1600" dirty="0">
                          <a:latin typeface="Cambria" panose="02040503050406030204" pitchFamily="18" charset="0"/>
                          <a:ea typeface="Cambria" panose="02040503050406030204" pitchFamily="18" charset="0"/>
                        </a:rPr>
                        <a:t> Sign Language</a:t>
                      </a:r>
                    </a:p>
                    <a:p>
                      <a:r>
                        <a:rPr lang="en-US" sz="1600" dirty="0">
                          <a:latin typeface="Cambria" panose="02040503050406030204" pitchFamily="18" charset="0"/>
                          <a:ea typeface="Cambria" panose="02040503050406030204" pitchFamily="18" charset="0"/>
                        </a:rPr>
                        <a:t>Recognition	Using   RF</a:t>
                      </a:r>
                    </a:p>
                    <a:p>
                      <a:r>
                        <a:rPr lang="en-US" sz="1600" dirty="0">
                          <a:latin typeface="Cambria" panose="02040503050406030204" pitchFamily="18" charset="0"/>
                          <a:ea typeface="Cambria" panose="02040503050406030204" pitchFamily="18" charset="0"/>
                        </a:rPr>
                        <a:t>Sensing</a:t>
                      </a:r>
                    </a:p>
                    <a:p>
                      <a:endParaRPr lang="en-US" sz="1600" dirty="0">
                        <a:latin typeface="Cambria" panose="02040503050406030204" pitchFamily="18" charset="0"/>
                        <a:ea typeface="Cambria" panose="02040503050406030204" pitchFamily="18" charset="0"/>
                      </a:endParaRPr>
                    </a:p>
                  </a:txBody>
                  <a:tcPr/>
                </a:tc>
                <a:tc>
                  <a:txBody>
                    <a:bodyPr/>
                    <a:lstStyle/>
                    <a:p>
                      <a:r>
                        <a:rPr lang="en-IN" sz="1600" dirty="0">
                          <a:latin typeface="Cambria" panose="02040503050406030204" pitchFamily="18" charset="0"/>
                          <a:ea typeface="Cambria" panose="02040503050406030204" pitchFamily="18" charset="0"/>
                        </a:rPr>
                        <a:t>Z. </a:t>
                      </a:r>
                      <a:r>
                        <a:rPr lang="en-IN" sz="1600" dirty="0" err="1">
                          <a:latin typeface="Cambria" panose="02040503050406030204" pitchFamily="18" charset="0"/>
                          <a:ea typeface="Cambria" panose="02040503050406030204" pitchFamily="18" charset="0"/>
                        </a:rPr>
                        <a:t>Gurbuz</a:t>
                      </a:r>
                      <a:r>
                        <a:rPr lang="en-IN" sz="1600" dirty="0">
                          <a:latin typeface="Cambria" panose="02040503050406030204" pitchFamily="18" charset="0"/>
                          <a:ea typeface="Cambria" panose="02040503050406030204" pitchFamily="18" charset="0"/>
                        </a:rPr>
                        <a:t>, Ali</a:t>
                      </a:r>
                    </a:p>
                    <a:p>
                      <a:r>
                        <a:rPr lang="en-IN" sz="1600" dirty="0" err="1">
                          <a:latin typeface="Cambria" panose="02040503050406030204" pitchFamily="18" charset="0"/>
                          <a:ea typeface="Cambria" panose="02040503050406030204" pitchFamily="18" charset="0"/>
                        </a:rPr>
                        <a:t>Cafer</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Gurbuz</a:t>
                      </a:r>
                      <a:r>
                        <a:rPr lang="en-IN" sz="1600" dirty="0">
                          <a:latin typeface="Cambria" panose="02040503050406030204" pitchFamily="18" charset="0"/>
                          <a:ea typeface="Cambria" panose="02040503050406030204" pitchFamily="18" charset="0"/>
                        </a:rPr>
                        <a:t>,  Evie</a:t>
                      </a:r>
                    </a:p>
                    <a:p>
                      <a:r>
                        <a:rPr lang="en-IN" sz="1600" dirty="0">
                          <a:latin typeface="Cambria" panose="02040503050406030204" pitchFamily="18" charset="0"/>
                          <a:ea typeface="Cambria" panose="02040503050406030204" pitchFamily="18" charset="0"/>
                        </a:rPr>
                        <a:t>A. </a:t>
                      </a:r>
                      <a:r>
                        <a:rPr lang="en-IN" sz="1600" dirty="0" err="1">
                          <a:latin typeface="Cambria" panose="02040503050406030204" pitchFamily="18" charset="0"/>
                          <a:ea typeface="Cambria" panose="02040503050406030204" pitchFamily="18" charset="0"/>
                        </a:rPr>
                        <a:t>Malaia</a:t>
                      </a:r>
                      <a:r>
                        <a:rPr lang="en-IN" sz="1600" dirty="0">
                          <a:latin typeface="Cambria" panose="02040503050406030204" pitchFamily="18" charset="0"/>
                          <a:ea typeface="Cambria" panose="02040503050406030204" pitchFamily="18" charset="0"/>
                        </a:rPr>
                        <a:t>, Darrin J.</a:t>
                      </a:r>
                    </a:p>
                    <a:p>
                      <a:r>
                        <a:rPr lang="en-IN" sz="1600" dirty="0">
                          <a:latin typeface="Cambria" panose="02040503050406030204" pitchFamily="18" charset="0"/>
                          <a:ea typeface="Cambria" panose="02040503050406030204" pitchFamily="18" charset="0"/>
                        </a:rPr>
                        <a:t>Griffin,	Chris	S.</a:t>
                      </a:r>
                    </a:p>
                    <a:p>
                      <a:r>
                        <a:rPr lang="en-IN" sz="1600" dirty="0">
                          <a:latin typeface="Cambria" panose="02040503050406030204" pitchFamily="18" charset="0"/>
                          <a:ea typeface="Cambria" panose="02040503050406030204" pitchFamily="18" charset="0"/>
                        </a:rPr>
                        <a:t>Crawford </a:t>
                      </a:r>
                      <a:r>
                        <a:rPr lang="en-IN" sz="1600" dirty="0" err="1">
                          <a:latin typeface="Cambria" panose="02040503050406030204" pitchFamily="18" charset="0"/>
                          <a:ea typeface="Cambria" panose="02040503050406030204" pitchFamily="18" charset="0"/>
                        </a:rPr>
                        <a:t>Sevgi</a:t>
                      </a:r>
                      <a:r>
                        <a:rPr lang="en-IN" sz="1600" dirty="0">
                          <a:latin typeface="Cambria" panose="02040503050406030204" pitchFamily="18" charset="0"/>
                          <a:ea typeface="Cambria" panose="02040503050406030204" pitchFamily="18" charset="0"/>
                        </a:rPr>
                        <a:t>,</a:t>
                      </a:r>
                    </a:p>
                    <a:p>
                      <a:r>
                        <a:rPr lang="en-IN" sz="1600" dirty="0">
                          <a:latin typeface="Cambria" panose="02040503050406030204" pitchFamily="18" charset="0"/>
                          <a:ea typeface="Cambria" panose="02040503050406030204" pitchFamily="18" charset="0"/>
                        </a:rPr>
                        <a:t>Mohammad</a:t>
                      </a:r>
                    </a:p>
                    <a:p>
                      <a:r>
                        <a:rPr lang="en-IN" sz="1600" dirty="0" err="1">
                          <a:latin typeface="Cambria" panose="02040503050406030204" pitchFamily="18" charset="0"/>
                          <a:ea typeface="Cambria" panose="02040503050406030204" pitchFamily="18" charset="0"/>
                        </a:rPr>
                        <a:t>Mahbubur</a:t>
                      </a:r>
                      <a:r>
                        <a:rPr lang="en-IN" sz="1600" dirty="0">
                          <a:latin typeface="Cambria" panose="02040503050406030204" pitchFamily="18" charset="0"/>
                          <a:ea typeface="Cambria" panose="02040503050406030204" pitchFamily="18" charset="0"/>
                        </a:rPr>
                        <a:t>  Rahman</a:t>
                      </a:r>
                    </a:p>
                    <a:p>
                      <a:r>
                        <a:rPr lang="en-IN" sz="1600" dirty="0">
                          <a:latin typeface="Cambria" panose="02040503050406030204" pitchFamily="18" charset="0"/>
                          <a:ea typeface="Cambria" panose="02040503050406030204" pitchFamily="18" charset="0"/>
                        </a:rPr>
                        <a:t>(2020)</a:t>
                      </a:r>
                    </a:p>
                  </a:txBody>
                  <a:tcPr/>
                </a:tc>
                <a:tc>
                  <a:txBody>
                    <a:bodyPr/>
                    <a:lstStyle/>
                    <a:p>
                      <a:r>
                        <a:rPr lang="en-US" sz="1600" dirty="0">
                          <a:latin typeface="Cambria" panose="02040503050406030204" pitchFamily="18" charset="0"/>
                          <a:ea typeface="Cambria" panose="02040503050406030204" pitchFamily="18" charset="0"/>
                        </a:rPr>
                        <a:t>Results demonstrate</a:t>
                      </a:r>
                    </a:p>
                    <a:p>
                      <a:r>
                        <a:rPr lang="en-US" sz="1600" dirty="0">
                          <a:latin typeface="Cambria" panose="02040503050406030204" pitchFamily="18" charset="0"/>
                          <a:ea typeface="Cambria" panose="02040503050406030204" pitchFamily="18" charset="0"/>
                        </a:rPr>
                        <a:t>the eventuality of RF</a:t>
                      </a:r>
                    </a:p>
                    <a:p>
                      <a:r>
                        <a:rPr lang="en-US" sz="1600" dirty="0">
                          <a:latin typeface="Cambria" panose="02040503050406030204" pitchFamily="18" charset="0"/>
                          <a:ea typeface="Cambria" panose="02040503050406030204" pitchFamily="18" charset="0"/>
                        </a:rPr>
                        <a:t>sensing	to	give</a:t>
                      </a:r>
                    </a:p>
                    <a:p>
                      <a:r>
                        <a:rPr lang="en-US" sz="1600" dirty="0">
                          <a:latin typeface="Cambria" panose="02040503050406030204" pitchFamily="18" charset="0"/>
                          <a:ea typeface="Cambria" panose="02040503050406030204" pitchFamily="18" charset="0"/>
                        </a:rPr>
                        <a:t>contactless	ASL</a:t>
                      </a:r>
                    </a:p>
                    <a:p>
                      <a:r>
                        <a:rPr lang="en-US" sz="1600" dirty="0">
                          <a:latin typeface="Cambria" panose="02040503050406030204" pitchFamily="18" charset="0"/>
                          <a:ea typeface="Cambria" panose="02040503050406030204" pitchFamily="18" charset="0"/>
                        </a:rPr>
                        <a:t>Recognition capabilities in aid of ASL-sensitive smart</a:t>
                      </a:r>
                    </a:p>
                    <a:p>
                      <a:r>
                        <a:rPr lang="en-US" sz="1600" dirty="0">
                          <a:latin typeface="Cambria" panose="02040503050406030204" pitchFamily="18" charset="0"/>
                          <a:ea typeface="Cambria" panose="02040503050406030204" pitchFamily="18" charset="0"/>
                        </a:rPr>
                        <a:t>surroundings  while surviving effectively</a:t>
                      </a:r>
                    </a:p>
                    <a:p>
                      <a:r>
                        <a:rPr lang="en-US" sz="1600" dirty="0">
                          <a:latin typeface="Cambria" panose="02040503050406030204" pitchFamily="18" charset="0"/>
                          <a:ea typeface="Cambria" panose="02040503050406030204" pitchFamily="18" charset="0"/>
                        </a:rPr>
                        <a:t>in   the    dark    and</a:t>
                      </a:r>
                    </a:p>
                    <a:p>
                      <a:r>
                        <a:rPr lang="en-US" sz="1600" dirty="0">
                          <a:latin typeface="Cambria" panose="02040503050406030204" pitchFamily="18" charset="0"/>
                          <a:ea typeface="Cambria" panose="02040503050406030204" pitchFamily="18" charset="0"/>
                        </a:rPr>
                        <a:t>guarding	user</a:t>
                      </a:r>
                    </a:p>
                    <a:p>
                      <a:r>
                        <a:rPr lang="en-US" sz="1600" dirty="0">
                          <a:latin typeface="Cambria" panose="02040503050406030204" pitchFamily="18" charset="0"/>
                          <a:ea typeface="Cambria" panose="02040503050406030204" pitchFamily="18" charset="0"/>
                        </a:rPr>
                        <a:t>privacy.</a:t>
                      </a:r>
                    </a:p>
                  </a:txBody>
                  <a:tcPr/>
                </a:tc>
                <a:tc>
                  <a:txBody>
                    <a:bodyPr/>
                    <a:lstStyle/>
                    <a:p>
                      <a:r>
                        <a:rPr lang="en-US" sz="1600" dirty="0">
                          <a:latin typeface="Cambria" panose="02040503050406030204" pitchFamily="18" charset="0"/>
                          <a:ea typeface="Cambria" panose="02040503050406030204" pitchFamily="18" charset="0"/>
                        </a:rPr>
                        <a:t>A massive intermodal</a:t>
                      </a:r>
                    </a:p>
                    <a:p>
                      <a:r>
                        <a:rPr lang="en-US" sz="1600" dirty="0">
                          <a:latin typeface="Cambria" panose="02040503050406030204" pitchFamily="18" charset="0"/>
                          <a:ea typeface="Cambria" panose="02040503050406030204" pitchFamily="18" charset="0"/>
                        </a:rPr>
                        <a:t>database of connected</a:t>
                      </a:r>
                    </a:p>
                    <a:p>
                      <a:r>
                        <a:rPr lang="en-US" sz="1600" dirty="0">
                          <a:latin typeface="Cambria" panose="02040503050406030204" pitchFamily="18" charset="0"/>
                          <a:ea typeface="Cambria" panose="02040503050406030204" pitchFamily="18" charset="0"/>
                        </a:rPr>
                        <a:t>Native signing  would  be required to	make meaningful interpretations for	</a:t>
                      </a:r>
                    </a:p>
                    <a:p>
                      <a:r>
                        <a:rPr lang="en-US" sz="1600" dirty="0">
                          <a:latin typeface="Cambria" panose="02040503050406030204" pitchFamily="18" charset="0"/>
                          <a:ea typeface="Cambria" panose="02040503050406030204" pitchFamily="18" charset="0"/>
                        </a:rPr>
                        <a:t>technology	and</a:t>
                      </a:r>
                    </a:p>
                    <a:p>
                      <a:r>
                        <a:rPr lang="en-US" sz="1600" dirty="0">
                          <a:latin typeface="Cambria" panose="02040503050406030204" pitchFamily="18" charset="0"/>
                          <a:ea typeface="Cambria" panose="02040503050406030204" pitchFamily="18" charset="0"/>
                        </a:rPr>
                        <a:t>algorithm correlation.</a:t>
                      </a:r>
                      <a:endParaRPr lang="en-IN" sz="16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384208809"/>
                  </a:ext>
                </a:extLst>
              </a:tr>
            </a:tbl>
          </a:graphicData>
        </a:graphic>
      </p:graphicFrame>
      <p:sp>
        <p:nvSpPr>
          <p:cNvPr id="6" name="TextBox 5">
            <a:extLst>
              <a:ext uri="{FF2B5EF4-FFF2-40B4-BE49-F238E27FC236}">
                <a16:creationId xmlns:a16="http://schemas.microsoft.com/office/drawing/2014/main" id="{255394E4-7C34-4D0F-D536-6BBFA3BC86A5}"/>
              </a:ext>
            </a:extLst>
          </p:cNvPr>
          <p:cNvSpPr txBox="1"/>
          <p:nvPr/>
        </p:nvSpPr>
        <p:spPr>
          <a:xfrm>
            <a:off x="11878233" y="6445624"/>
            <a:ext cx="313768"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6</a:t>
            </a:r>
          </a:p>
        </p:txBody>
      </p:sp>
    </p:spTree>
    <p:extLst>
      <p:ext uri="{BB962C8B-B14F-4D97-AF65-F5344CB8AC3E}">
        <p14:creationId xmlns:p14="http://schemas.microsoft.com/office/powerpoint/2010/main" val="377670248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A27866F-DFC5-4FB1-AB29-BBD2BC31B9FA}"/>
              </a:ext>
            </a:extLst>
          </p:cNvPr>
          <p:cNvGraphicFramePr>
            <a:graphicFrameLocks noGrp="1"/>
          </p:cNvGraphicFramePr>
          <p:nvPr>
            <p:ph idx="1"/>
            <p:extLst>
              <p:ext uri="{D42A27DB-BD31-4B8C-83A1-F6EECF244321}">
                <p14:modId xmlns:p14="http://schemas.microsoft.com/office/powerpoint/2010/main" val="4102734385"/>
              </p:ext>
            </p:extLst>
          </p:nvPr>
        </p:nvGraphicFramePr>
        <p:xfrm>
          <a:off x="1221970" y="91440"/>
          <a:ext cx="10523915" cy="6696408"/>
        </p:xfrm>
        <a:graphic>
          <a:graphicData uri="http://schemas.openxmlformats.org/drawingml/2006/table">
            <a:tbl>
              <a:tblPr firstRow="1" bandRow="1">
                <a:tableStyleId>{5C22544A-7EE6-4342-B048-85BDC9FD1C3A}</a:tableStyleId>
              </a:tblPr>
              <a:tblGrid>
                <a:gridCol w="640081">
                  <a:extLst>
                    <a:ext uri="{9D8B030D-6E8A-4147-A177-3AD203B41FA5}">
                      <a16:colId xmlns:a16="http://schemas.microsoft.com/office/drawing/2014/main" val="957733435"/>
                    </a:ext>
                  </a:extLst>
                </a:gridCol>
                <a:gridCol w="2709949">
                  <a:extLst>
                    <a:ext uri="{9D8B030D-6E8A-4147-A177-3AD203B41FA5}">
                      <a16:colId xmlns:a16="http://schemas.microsoft.com/office/drawing/2014/main" val="1749763265"/>
                    </a:ext>
                  </a:extLst>
                </a:gridCol>
                <a:gridCol w="2161309">
                  <a:extLst>
                    <a:ext uri="{9D8B030D-6E8A-4147-A177-3AD203B41FA5}">
                      <a16:colId xmlns:a16="http://schemas.microsoft.com/office/drawing/2014/main" val="1560973386"/>
                    </a:ext>
                  </a:extLst>
                </a:gridCol>
                <a:gridCol w="2907793">
                  <a:extLst>
                    <a:ext uri="{9D8B030D-6E8A-4147-A177-3AD203B41FA5}">
                      <a16:colId xmlns:a16="http://schemas.microsoft.com/office/drawing/2014/main" val="1325214962"/>
                    </a:ext>
                  </a:extLst>
                </a:gridCol>
                <a:gridCol w="2104783">
                  <a:extLst>
                    <a:ext uri="{9D8B030D-6E8A-4147-A177-3AD203B41FA5}">
                      <a16:colId xmlns:a16="http://schemas.microsoft.com/office/drawing/2014/main" val="601512225"/>
                    </a:ext>
                  </a:extLst>
                </a:gridCol>
              </a:tblGrid>
              <a:tr h="584565">
                <a:tc>
                  <a:txBody>
                    <a:bodyPr/>
                    <a:lstStyle/>
                    <a:p>
                      <a:pPr marL="71120">
                        <a:spcBef>
                          <a:spcPts val="175"/>
                        </a:spcBef>
                        <a:spcAft>
                          <a:spcPts val="0"/>
                        </a:spcAft>
                      </a:pPr>
                      <a:r>
                        <a:rPr lang="en-US" sz="1600" dirty="0">
                          <a:effectLst/>
                          <a:latin typeface="Cambria" panose="02040503050406030204" pitchFamily="18" charset="0"/>
                          <a:ea typeface="Cambria" panose="02040503050406030204" pitchFamily="18" charset="0"/>
                        </a:rPr>
                        <a:t>No.</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250825">
                        <a:spcBef>
                          <a:spcPts val="175"/>
                        </a:spcBef>
                        <a:spcAft>
                          <a:spcPts val="0"/>
                        </a:spcAft>
                      </a:pPr>
                      <a:r>
                        <a:rPr lang="en-US" sz="1600" dirty="0">
                          <a:effectLst/>
                          <a:latin typeface="Cambria" panose="02040503050406030204" pitchFamily="18" charset="0"/>
                          <a:ea typeface="Cambria" panose="02040503050406030204" pitchFamily="18" charset="0"/>
                        </a:rPr>
                        <a:t>Title</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of the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Paper</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127635">
                        <a:spcBef>
                          <a:spcPts val="175"/>
                        </a:spcBef>
                        <a:spcAft>
                          <a:spcPts val="0"/>
                        </a:spcAft>
                      </a:pPr>
                      <a:r>
                        <a:rPr lang="en-US" sz="1600" dirty="0">
                          <a:effectLst/>
                          <a:latin typeface="Cambria" panose="02040503050406030204" pitchFamily="18" charset="0"/>
                          <a:ea typeface="Cambria" panose="02040503050406030204" pitchFamily="18" charset="0"/>
                        </a:rPr>
                        <a:t>Author</a:t>
                      </a:r>
                      <a:r>
                        <a:rPr lang="en-US" sz="1600" spc="-3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and</a:t>
                      </a:r>
                      <a:r>
                        <a:rPr lang="en-US" sz="1600" spc="-2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Year</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287655">
                        <a:spcBef>
                          <a:spcPts val="175"/>
                        </a:spcBef>
                        <a:spcAft>
                          <a:spcPts val="0"/>
                        </a:spcAft>
                      </a:pPr>
                      <a:r>
                        <a:rPr lang="en-US" sz="1600" dirty="0">
                          <a:effectLst/>
                          <a:latin typeface="Cambria" panose="02040503050406030204" pitchFamily="18" charset="0"/>
                          <a:ea typeface="Cambria" panose="02040503050406030204" pitchFamily="18" charset="0"/>
                        </a:rPr>
                        <a:t>Advantage</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380365">
                        <a:spcBef>
                          <a:spcPts val="175"/>
                        </a:spcBef>
                        <a:spcAft>
                          <a:spcPts val="0"/>
                        </a:spcAft>
                      </a:pPr>
                      <a:r>
                        <a:rPr lang="en-US" sz="1600" dirty="0">
                          <a:effectLst/>
                          <a:latin typeface="Cambria" panose="02040503050406030204" pitchFamily="18" charset="0"/>
                          <a:ea typeface="Cambria" panose="02040503050406030204" pitchFamily="18" charset="0"/>
                        </a:rPr>
                        <a:t>Disadvantage</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extLst>
                  <a:ext uri="{0D108BD9-81ED-4DB2-BD59-A6C34878D82A}">
                    <a16:rowId xmlns:a16="http://schemas.microsoft.com/office/drawing/2014/main" val="2899331551"/>
                  </a:ext>
                </a:extLst>
              </a:tr>
              <a:tr h="2163159">
                <a:tc>
                  <a:txBody>
                    <a:bodyPr/>
                    <a:lstStyle/>
                    <a:p>
                      <a:pPr marL="63500" algn="ctr">
                        <a:spcBef>
                          <a:spcPts val="10"/>
                        </a:spcBef>
                        <a:spcAft>
                          <a:spcPts val="0"/>
                        </a:spcAft>
                      </a:pPr>
                      <a:r>
                        <a:rPr lang="en-US" sz="1600" dirty="0">
                          <a:effectLst/>
                          <a:latin typeface="Cambria" panose="02040503050406030204" pitchFamily="18" charset="0"/>
                          <a:ea typeface="Cambria" panose="02040503050406030204" pitchFamily="18" charset="0"/>
                        </a:rPr>
                        <a:t>6</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3500" marR="57150" algn="just">
                        <a:lnSpc>
                          <a:spcPct val="120000"/>
                        </a:lnSpc>
                        <a:spcBef>
                          <a:spcPts val="10"/>
                        </a:spcBef>
                        <a:spcAft>
                          <a:spcPts val="0"/>
                        </a:spcAft>
                      </a:pPr>
                      <a:endParaRPr lang="en-US" sz="1600" dirty="0">
                        <a:effectLst/>
                        <a:latin typeface="Cambria" panose="02040503050406030204" pitchFamily="18" charset="0"/>
                        <a:ea typeface="Cambria" panose="02040503050406030204" pitchFamily="18" charset="0"/>
                      </a:endParaRPr>
                    </a:p>
                    <a:p>
                      <a:pPr marL="63500" marR="57150" algn="just">
                        <a:lnSpc>
                          <a:spcPct val="120000"/>
                        </a:lnSpc>
                        <a:spcBef>
                          <a:spcPts val="10"/>
                        </a:spcBef>
                        <a:spcAft>
                          <a:spcPts val="0"/>
                        </a:spcAft>
                      </a:pPr>
                      <a:r>
                        <a:rPr lang="en-US" sz="1600" dirty="0">
                          <a:effectLst/>
                          <a:latin typeface="Cambria" panose="02040503050406030204" pitchFamily="18" charset="0"/>
                          <a:ea typeface="Cambria" panose="02040503050406030204" pitchFamily="18" charset="0"/>
                        </a:rPr>
                        <a:t>Video-based</a:t>
                      </a:r>
                      <a:r>
                        <a:rPr lang="en-US" sz="1600" spc="-4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isolated</a:t>
                      </a:r>
                      <a:r>
                        <a:rPr lang="en-US" sz="1600" spc="-3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hand</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sign language recognition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using</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deep</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cascaded</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model</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5405">
                        <a:spcBef>
                          <a:spcPts val="10"/>
                        </a:spcBef>
                        <a:spcAft>
                          <a:spcPts val="0"/>
                        </a:spcAft>
                        <a:tabLst>
                          <a:tab pos="613410" algn="l"/>
                        </a:tabLst>
                      </a:pPr>
                      <a:r>
                        <a:rPr lang="en-US" sz="1600" dirty="0" err="1">
                          <a:effectLst/>
                          <a:latin typeface="Cambria" panose="02040503050406030204" pitchFamily="18" charset="0"/>
                          <a:ea typeface="Cambria" panose="02040503050406030204" pitchFamily="18" charset="0"/>
                        </a:rPr>
                        <a:t>Razieh</a:t>
                      </a:r>
                      <a:r>
                        <a:rPr lang="en-US" sz="1600" dirty="0">
                          <a:effectLst/>
                          <a:latin typeface="Cambria" panose="02040503050406030204" pitchFamily="18" charset="0"/>
                          <a:ea typeface="Cambria" panose="02040503050406030204" pitchFamily="18" charset="0"/>
                        </a:rPr>
                        <a:t>	Rastgoo1</a:t>
                      </a:r>
                      <a:endParaRPr lang="en-IN" sz="1600" dirty="0">
                        <a:effectLst/>
                        <a:latin typeface="Cambria" panose="02040503050406030204" pitchFamily="18" charset="0"/>
                        <a:ea typeface="Cambria" panose="02040503050406030204" pitchFamily="18" charset="0"/>
                      </a:endParaRPr>
                    </a:p>
                    <a:p>
                      <a:pPr marL="65405">
                        <a:spcBef>
                          <a:spcPts val="210"/>
                        </a:spcBef>
                        <a:spcAft>
                          <a:spcPts val="0"/>
                        </a:spcAft>
                        <a:tabLst>
                          <a:tab pos="800735" algn="l"/>
                        </a:tabLst>
                      </a:pPr>
                      <a:r>
                        <a:rPr lang="en-US" sz="1600" dirty="0" err="1">
                          <a:effectLst/>
                          <a:latin typeface="Cambria" panose="02040503050406030204" pitchFamily="18" charset="0"/>
                          <a:ea typeface="Cambria" panose="02040503050406030204" pitchFamily="18" charset="0"/>
                        </a:rPr>
                        <a:t>Kourosh</a:t>
                      </a:r>
                      <a:r>
                        <a:rPr lang="en-US" sz="1600" dirty="0">
                          <a:effectLst/>
                          <a:latin typeface="Cambria" panose="02040503050406030204" pitchFamily="18" charset="0"/>
                          <a:ea typeface="Cambria" panose="02040503050406030204" pitchFamily="18" charset="0"/>
                        </a:rPr>
                        <a:t>	</a:t>
                      </a:r>
                      <a:r>
                        <a:rPr lang="en-US" sz="1600" dirty="0" err="1">
                          <a:effectLst/>
                          <a:latin typeface="Cambria" panose="02040503050406030204" pitchFamily="18" charset="0"/>
                          <a:ea typeface="Cambria" panose="02040503050406030204" pitchFamily="18" charset="0"/>
                        </a:rPr>
                        <a:t>Kiani</a:t>
                      </a:r>
                      <a:endParaRPr lang="en-IN" sz="1600" dirty="0">
                        <a:effectLst/>
                        <a:latin typeface="Cambria" panose="02040503050406030204" pitchFamily="18" charset="0"/>
                        <a:ea typeface="Cambria" panose="02040503050406030204" pitchFamily="18" charset="0"/>
                      </a:endParaRPr>
                    </a:p>
                    <a:p>
                      <a:pPr marL="65405" marR="58420">
                        <a:lnSpc>
                          <a:spcPct val="118000"/>
                        </a:lnSpc>
                        <a:spcBef>
                          <a:spcPts val="215"/>
                        </a:spcBef>
                        <a:spcAft>
                          <a:spcPts val="0"/>
                        </a:spcAft>
                        <a:tabLst>
                          <a:tab pos="659130" algn="l"/>
                        </a:tabLst>
                      </a:pPr>
                      <a:r>
                        <a:rPr lang="en-US" sz="1600" dirty="0">
                          <a:effectLst/>
                          <a:latin typeface="Cambria" panose="02040503050406030204" pitchFamily="18" charset="0"/>
                          <a:ea typeface="Cambria" panose="02040503050406030204" pitchFamily="18" charset="0"/>
                        </a:rPr>
                        <a:t>Sergio	</a:t>
                      </a:r>
                      <a:r>
                        <a:rPr lang="en-US" sz="1600" spc="-5" dirty="0" err="1">
                          <a:effectLst/>
                          <a:latin typeface="Cambria" panose="02040503050406030204" pitchFamily="18" charset="0"/>
                          <a:ea typeface="Cambria" panose="02040503050406030204" pitchFamily="18" charset="0"/>
                        </a:rPr>
                        <a:t>Escalera</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(2020)</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3500" marR="55245" algn="just">
                        <a:lnSpc>
                          <a:spcPct val="120000"/>
                        </a:lnSpc>
                        <a:spcBef>
                          <a:spcPts val="10"/>
                        </a:spcBef>
                        <a:spcAft>
                          <a:spcPts val="0"/>
                        </a:spcAft>
                      </a:pPr>
                      <a:r>
                        <a:rPr lang="en-US" sz="1600" dirty="0">
                          <a:effectLst/>
                          <a:latin typeface="Cambria" panose="02040503050406030204" pitchFamily="18" charset="0"/>
                          <a:ea typeface="Cambria" panose="02040503050406030204" pitchFamily="18" charset="0"/>
                        </a:rPr>
                        <a:t>The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accuracy</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and</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complexity</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of</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hand</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sign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recognition</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were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improved</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by</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this model.</a:t>
                      </a:r>
                      <a:r>
                        <a:rPr lang="en-US" sz="1600" spc="24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In case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of</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uncontrolled</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environment such as</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rapid hand motions,</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it</a:t>
                      </a:r>
                      <a:r>
                        <a:rPr lang="en-US" sz="1600" spc="10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provided</a:t>
                      </a:r>
                      <a:r>
                        <a:rPr lang="en-US" sz="1600" spc="10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fast</a:t>
                      </a:r>
                      <a:endParaRPr lang="en-IN" sz="1600" dirty="0">
                        <a:effectLst/>
                        <a:latin typeface="Cambria" panose="02040503050406030204" pitchFamily="18" charset="0"/>
                        <a:ea typeface="Cambria" panose="02040503050406030204" pitchFamily="18" charset="0"/>
                      </a:endParaRPr>
                    </a:p>
                    <a:p>
                      <a:pPr marL="63500">
                        <a:spcBef>
                          <a:spcPts val="30"/>
                        </a:spcBef>
                        <a:spcAft>
                          <a:spcPts val="0"/>
                        </a:spcAft>
                      </a:pPr>
                      <a:r>
                        <a:rPr lang="en-US" sz="1600" dirty="0">
                          <a:effectLst/>
                          <a:latin typeface="Cambria" panose="02040503050406030204" pitchFamily="18" charset="0"/>
                          <a:ea typeface="Cambria" panose="02040503050406030204" pitchFamily="18" charset="0"/>
                        </a:rPr>
                        <a:t>processing.</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4770" marR="59055" algn="just">
                        <a:lnSpc>
                          <a:spcPct val="120000"/>
                        </a:lnSpc>
                        <a:spcBef>
                          <a:spcPts val="10"/>
                        </a:spcBef>
                        <a:spcAft>
                          <a:spcPts val="0"/>
                        </a:spcAft>
                      </a:pPr>
                      <a:r>
                        <a:rPr lang="en-US" sz="1600" dirty="0">
                          <a:effectLst/>
                          <a:latin typeface="Cambria" panose="02040503050406030204" pitchFamily="18" charset="0"/>
                          <a:ea typeface="Cambria" panose="02040503050406030204" pitchFamily="18" charset="0"/>
                        </a:rPr>
                        <a:t>Using</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more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data,</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the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accuracy of</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detection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can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be</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improved.</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extLst>
                  <a:ext uri="{0D108BD9-81ED-4DB2-BD59-A6C34878D82A}">
                    <a16:rowId xmlns:a16="http://schemas.microsoft.com/office/drawing/2014/main" val="706092791"/>
                  </a:ext>
                </a:extLst>
              </a:tr>
              <a:tr h="1642793">
                <a:tc>
                  <a:txBody>
                    <a:bodyPr/>
                    <a:lstStyle/>
                    <a:p>
                      <a:pPr marL="63500" algn="ctr">
                        <a:spcBef>
                          <a:spcPts val="10"/>
                        </a:spcBef>
                        <a:spcAft>
                          <a:spcPts val="0"/>
                        </a:spcAft>
                      </a:pPr>
                      <a:r>
                        <a:rPr lang="en-US" sz="1600" dirty="0">
                          <a:effectLst/>
                          <a:latin typeface="Cambria" panose="02040503050406030204" pitchFamily="18" charset="0"/>
                          <a:ea typeface="Cambria" panose="02040503050406030204" pitchFamily="18" charset="0"/>
                        </a:rPr>
                        <a:t>7</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3500" marR="57785" algn="just">
                        <a:lnSpc>
                          <a:spcPct val="120000"/>
                        </a:lnSpc>
                        <a:spcBef>
                          <a:spcPts val="10"/>
                        </a:spcBef>
                        <a:spcAft>
                          <a:spcPts val="0"/>
                        </a:spcAft>
                      </a:pPr>
                      <a:endParaRPr lang="en-US" sz="1600" dirty="0">
                        <a:effectLst/>
                        <a:latin typeface="Cambria" panose="02040503050406030204" pitchFamily="18" charset="0"/>
                        <a:ea typeface="Cambria" panose="02040503050406030204" pitchFamily="18" charset="0"/>
                      </a:endParaRPr>
                    </a:p>
                    <a:p>
                      <a:pPr marL="63500" marR="57785" algn="just">
                        <a:lnSpc>
                          <a:spcPct val="120000"/>
                        </a:lnSpc>
                        <a:spcBef>
                          <a:spcPts val="10"/>
                        </a:spcBef>
                        <a:spcAft>
                          <a:spcPts val="0"/>
                        </a:spcAft>
                      </a:pPr>
                      <a:r>
                        <a:rPr lang="en-US" sz="1600" dirty="0">
                          <a:effectLst/>
                          <a:latin typeface="Cambria" panose="02040503050406030204" pitchFamily="18" charset="0"/>
                          <a:ea typeface="Cambria" panose="02040503050406030204" pitchFamily="18" charset="0"/>
                        </a:rPr>
                        <a:t>A Modified-LSTM Model</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for</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Continuous</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Sign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Language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Recognition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using</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Leap</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motion</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5405" algn="l">
                        <a:spcBef>
                          <a:spcPts val="10"/>
                        </a:spcBef>
                        <a:spcAft>
                          <a:spcPts val="0"/>
                        </a:spcAft>
                        <a:tabLst>
                          <a:tab pos="744855" algn="l"/>
                        </a:tabLst>
                      </a:pPr>
                      <a:r>
                        <a:rPr lang="en-US" sz="1600" dirty="0">
                          <a:effectLst/>
                          <a:latin typeface="Cambria" panose="02040503050406030204" pitchFamily="18" charset="0"/>
                          <a:ea typeface="Cambria" panose="02040503050406030204" pitchFamily="18" charset="0"/>
                        </a:rPr>
                        <a:t>Anshul	Mittal,</a:t>
                      </a:r>
                      <a:endParaRPr lang="en-IN" sz="1600" dirty="0">
                        <a:effectLst/>
                        <a:latin typeface="Cambria" panose="02040503050406030204" pitchFamily="18" charset="0"/>
                        <a:ea typeface="Cambria" panose="02040503050406030204" pitchFamily="18" charset="0"/>
                      </a:endParaRPr>
                    </a:p>
                    <a:p>
                      <a:pPr marL="65405" marR="56515" algn="l">
                        <a:lnSpc>
                          <a:spcPct val="120000"/>
                        </a:lnSpc>
                        <a:spcBef>
                          <a:spcPts val="210"/>
                        </a:spcBef>
                        <a:spcAft>
                          <a:spcPts val="0"/>
                        </a:spcAft>
                        <a:tabLst>
                          <a:tab pos="434340" algn="l"/>
                          <a:tab pos="703580" algn="l"/>
                          <a:tab pos="956945" algn="l"/>
                        </a:tabLst>
                      </a:pPr>
                      <a:r>
                        <a:rPr lang="en-US" sz="1600" dirty="0">
                          <a:effectLst/>
                          <a:latin typeface="Cambria" panose="02040503050406030204" pitchFamily="18" charset="0"/>
                          <a:ea typeface="Cambria" panose="02040503050406030204" pitchFamily="18" charset="0"/>
                        </a:rPr>
                        <a:t>Pradeep	</a:t>
                      </a:r>
                      <a:r>
                        <a:rPr lang="en-US" sz="1600" spc="-5" dirty="0">
                          <a:effectLst/>
                          <a:latin typeface="Cambria" panose="02040503050406030204" pitchFamily="18" charset="0"/>
                          <a:ea typeface="Cambria" panose="02040503050406030204" pitchFamily="18" charset="0"/>
                        </a:rPr>
                        <a:t>Kumar,</a:t>
                      </a:r>
                      <a:r>
                        <a:rPr lang="en-US" sz="1600" spc="-225" dirty="0">
                          <a:effectLst/>
                          <a:latin typeface="Cambria" panose="02040503050406030204" pitchFamily="18" charset="0"/>
                          <a:ea typeface="Cambria" panose="02040503050406030204" pitchFamily="18" charset="0"/>
                        </a:rPr>
                        <a:t> </a:t>
                      </a:r>
                      <a:r>
                        <a:rPr lang="en-US" sz="1600" dirty="0" err="1">
                          <a:effectLst/>
                          <a:latin typeface="Cambria" panose="02040503050406030204" pitchFamily="18" charset="0"/>
                          <a:ea typeface="Cambria" panose="02040503050406030204" pitchFamily="18" charset="0"/>
                        </a:rPr>
                        <a:t>Partha</a:t>
                      </a:r>
                      <a:r>
                        <a:rPr lang="en-US" sz="1600" spc="75" dirty="0">
                          <a:effectLst/>
                          <a:latin typeface="Cambria" panose="02040503050406030204" pitchFamily="18" charset="0"/>
                          <a:ea typeface="Cambria" panose="02040503050406030204" pitchFamily="18" charset="0"/>
                        </a:rPr>
                        <a:t> </a:t>
                      </a:r>
                      <a:r>
                        <a:rPr lang="en-US" sz="1600" dirty="0" err="1">
                          <a:effectLst/>
                          <a:latin typeface="Cambria" panose="02040503050406030204" pitchFamily="18" charset="0"/>
                          <a:ea typeface="Cambria" panose="02040503050406030204" pitchFamily="18" charset="0"/>
                        </a:rPr>
                        <a:t>Pratim</a:t>
                      </a:r>
                      <a:r>
                        <a:rPr lang="en-US" sz="1600" spc="7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Roy,</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Raman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Balasubramanian,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and	</a:t>
                      </a:r>
                      <a:r>
                        <a:rPr lang="en-US" sz="1600" dirty="0" err="1">
                          <a:effectLst/>
                          <a:latin typeface="Cambria" panose="02040503050406030204" pitchFamily="18" charset="0"/>
                          <a:ea typeface="Cambria" panose="02040503050406030204" pitchFamily="18" charset="0"/>
                        </a:rPr>
                        <a:t>Bidyut</a:t>
                      </a:r>
                      <a:r>
                        <a:rPr lang="en-US" sz="1600" dirty="0">
                          <a:effectLst/>
                          <a:latin typeface="Cambria" panose="02040503050406030204" pitchFamily="18" charset="0"/>
                          <a:ea typeface="Cambria" panose="02040503050406030204" pitchFamily="18" charset="0"/>
                        </a:rPr>
                        <a:t>	</a:t>
                      </a:r>
                      <a:r>
                        <a:rPr lang="en-US" sz="1600" spc="-15" dirty="0">
                          <a:effectLst/>
                          <a:latin typeface="Cambria" panose="02040503050406030204" pitchFamily="18" charset="0"/>
                          <a:ea typeface="Cambria" panose="02040503050406030204" pitchFamily="18" charset="0"/>
                        </a:rPr>
                        <a:t>B.</a:t>
                      </a:r>
                      <a:endParaRPr lang="en-IN" sz="1600" dirty="0">
                        <a:effectLst/>
                        <a:latin typeface="Cambria" panose="02040503050406030204" pitchFamily="18" charset="0"/>
                        <a:ea typeface="Cambria" panose="02040503050406030204" pitchFamily="18" charset="0"/>
                      </a:endParaRPr>
                    </a:p>
                    <a:p>
                      <a:pPr marL="65405" algn="l">
                        <a:spcBef>
                          <a:spcPts val="20"/>
                        </a:spcBef>
                        <a:spcAft>
                          <a:spcPts val="0"/>
                        </a:spcAft>
                      </a:pPr>
                      <a:r>
                        <a:rPr lang="en-US" sz="1600" dirty="0">
                          <a:effectLst/>
                          <a:latin typeface="Cambria" panose="02040503050406030204" pitchFamily="18" charset="0"/>
                          <a:ea typeface="Cambria" panose="02040503050406030204" pitchFamily="18" charset="0"/>
                        </a:rPr>
                        <a:t>Chaudhuri</a:t>
                      </a:r>
                      <a:r>
                        <a:rPr lang="en-US" sz="1600" spc="-2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(2019)</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3500" marR="56515" algn="l">
                        <a:lnSpc>
                          <a:spcPct val="120000"/>
                        </a:lnSpc>
                        <a:spcBef>
                          <a:spcPts val="10"/>
                        </a:spcBef>
                        <a:spcAft>
                          <a:spcPts val="0"/>
                        </a:spcAft>
                      </a:pPr>
                      <a:r>
                        <a:rPr lang="en-US" sz="1600" dirty="0">
                          <a:effectLst/>
                          <a:latin typeface="Cambria" panose="02040503050406030204" pitchFamily="18" charset="0"/>
                          <a:ea typeface="Cambria" panose="02040503050406030204" pitchFamily="18" charset="0"/>
                        </a:rPr>
                        <a:t>Average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accuracies</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of 72.3% and 89.5% </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have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been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recorded</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on     </a:t>
                      </a:r>
                      <a:r>
                        <a:rPr lang="en-US" sz="1600" spc="19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the     </a:t>
                      </a:r>
                      <a:r>
                        <a:rPr lang="en-US" sz="1600" spc="20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signed</a:t>
                      </a:r>
                      <a:endParaRPr lang="en-IN" sz="1600" dirty="0">
                        <a:effectLst/>
                        <a:latin typeface="Cambria" panose="02040503050406030204" pitchFamily="18" charset="0"/>
                        <a:ea typeface="Cambria" panose="02040503050406030204" pitchFamily="18" charset="0"/>
                      </a:endParaRPr>
                    </a:p>
                    <a:p>
                      <a:pPr marL="63500" algn="l">
                        <a:tabLst>
                          <a:tab pos="890905" algn="l"/>
                        </a:tabLst>
                      </a:pPr>
                      <a:r>
                        <a:rPr lang="en-US" sz="1600" dirty="0">
                          <a:effectLst/>
                          <a:latin typeface="Cambria" panose="02040503050406030204" pitchFamily="18" charset="0"/>
                          <a:ea typeface="Cambria" panose="02040503050406030204" pitchFamily="18" charset="0"/>
                        </a:rPr>
                        <a:t>sentences	and</a:t>
                      </a:r>
                      <a:r>
                        <a:rPr lang="en-IN" sz="160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isolated sign words,</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respectively</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4770" marR="58420" algn="just">
                        <a:lnSpc>
                          <a:spcPct val="120000"/>
                        </a:lnSpc>
                        <a:spcBef>
                          <a:spcPts val="10"/>
                        </a:spcBef>
                        <a:spcAft>
                          <a:spcPts val="0"/>
                        </a:spcAft>
                        <a:tabLst>
                          <a:tab pos="843280" algn="l"/>
                        </a:tabLst>
                      </a:pPr>
                      <a:r>
                        <a:rPr lang="en-US" sz="1600" dirty="0">
                          <a:effectLst/>
                          <a:latin typeface="Cambria" panose="02040503050406030204" pitchFamily="18" charset="0"/>
                          <a:ea typeface="Cambria" panose="02040503050406030204" pitchFamily="18" charset="0"/>
                        </a:rPr>
                        <a:t>The	</a:t>
                      </a:r>
                      <a:r>
                        <a:rPr lang="en-US" sz="1600" spc="-5" dirty="0">
                          <a:effectLst/>
                          <a:latin typeface="Cambria" panose="02040503050406030204" pitchFamily="18" charset="0"/>
                          <a:ea typeface="Cambria" panose="02040503050406030204" pitchFamily="18" charset="0"/>
                        </a:rPr>
                        <a:t>recognition</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performance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can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be</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improved</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by</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increasing</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more training data for better</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model</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learning.</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extLst>
                  <a:ext uri="{0D108BD9-81ED-4DB2-BD59-A6C34878D82A}">
                    <a16:rowId xmlns:a16="http://schemas.microsoft.com/office/drawing/2014/main" val="1878643802"/>
                  </a:ext>
                </a:extLst>
              </a:tr>
              <a:tr h="1900098">
                <a:tc>
                  <a:txBody>
                    <a:bodyPr/>
                    <a:lstStyle/>
                    <a:p>
                      <a:pPr algn="ctr"/>
                      <a:r>
                        <a:rPr lang="en-US" sz="1600">
                          <a:effectLst/>
                          <a:latin typeface="Cambria" panose="02040503050406030204" pitchFamily="18" charset="0"/>
                          <a:ea typeface="Cambria" panose="02040503050406030204" pitchFamily="18" charset="0"/>
                        </a:rPr>
                        <a:t> 8</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r>
                        <a:rPr lang="en-US" sz="1600">
                          <a:effectLst/>
                          <a:latin typeface="Cambria" panose="02040503050406030204" pitchFamily="18" charset="0"/>
                          <a:ea typeface="Cambria" panose="02040503050406030204" pitchFamily="18" charset="0"/>
                        </a:rPr>
                        <a:t> </a:t>
                      </a:r>
                      <a:endParaRPr lang="en-IN" sz="1600">
                        <a:effectLst/>
                        <a:latin typeface="Cambria" panose="02040503050406030204" pitchFamily="18" charset="0"/>
                        <a:ea typeface="Cambria" panose="02040503050406030204" pitchFamily="18" charset="0"/>
                      </a:endParaRPr>
                    </a:p>
                    <a:p>
                      <a:pPr>
                        <a:spcBef>
                          <a:spcPts val="20"/>
                        </a:spcBef>
                      </a:pPr>
                      <a:r>
                        <a:rPr lang="en-US" sz="1600">
                          <a:effectLst/>
                          <a:latin typeface="Cambria" panose="02040503050406030204" pitchFamily="18" charset="0"/>
                          <a:ea typeface="Cambria" panose="02040503050406030204" pitchFamily="18" charset="0"/>
                        </a:rPr>
                        <a:t> </a:t>
                      </a:r>
                      <a:endParaRPr lang="en-IN" sz="1600">
                        <a:effectLst/>
                        <a:latin typeface="Cambria" panose="02040503050406030204" pitchFamily="18" charset="0"/>
                        <a:ea typeface="Cambria" panose="02040503050406030204" pitchFamily="18" charset="0"/>
                      </a:endParaRPr>
                    </a:p>
                    <a:p>
                      <a:pPr marL="63500" marR="57785" algn="just">
                        <a:lnSpc>
                          <a:spcPct val="120000"/>
                        </a:lnSpc>
                        <a:spcAft>
                          <a:spcPts val="0"/>
                        </a:spcAft>
                      </a:pPr>
                      <a:r>
                        <a:rPr lang="en-US" sz="1600" spc="-5">
                          <a:effectLst/>
                          <a:latin typeface="Cambria" panose="02040503050406030204" pitchFamily="18" charset="0"/>
                          <a:ea typeface="Cambria" panose="02040503050406030204" pitchFamily="18" charset="0"/>
                        </a:rPr>
                        <a:t>A</a:t>
                      </a:r>
                      <a:r>
                        <a:rPr lang="en-US" sz="1600" spc="-35">
                          <a:effectLst/>
                          <a:latin typeface="Cambria" panose="02040503050406030204" pitchFamily="18" charset="0"/>
                          <a:ea typeface="Cambria" panose="02040503050406030204" pitchFamily="18" charset="0"/>
                        </a:rPr>
                        <a:t> </a:t>
                      </a:r>
                      <a:r>
                        <a:rPr lang="en-US" sz="1600" spc="-5">
                          <a:effectLst/>
                          <a:latin typeface="Cambria" panose="02040503050406030204" pitchFamily="18" charset="0"/>
                          <a:ea typeface="Cambria" panose="02040503050406030204" pitchFamily="18" charset="0"/>
                        </a:rPr>
                        <a:t>depth-based</a:t>
                      </a:r>
                      <a:r>
                        <a:rPr lang="en-US" sz="1600" spc="-15">
                          <a:effectLst/>
                          <a:latin typeface="Cambria" panose="02040503050406030204" pitchFamily="18" charset="0"/>
                          <a:ea typeface="Cambria" panose="02040503050406030204" pitchFamily="18" charset="0"/>
                        </a:rPr>
                        <a:t> </a:t>
                      </a:r>
                      <a:r>
                        <a:rPr lang="en-US" sz="1600">
                          <a:effectLst/>
                          <a:latin typeface="Cambria" panose="02040503050406030204" pitchFamily="18" charset="0"/>
                          <a:ea typeface="Cambria" panose="02040503050406030204" pitchFamily="18" charset="0"/>
                        </a:rPr>
                        <a:t>Indian</a:t>
                      </a:r>
                      <a:r>
                        <a:rPr lang="en-US" sz="1600" spc="-45">
                          <a:effectLst/>
                          <a:latin typeface="Cambria" panose="02040503050406030204" pitchFamily="18" charset="0"/>
                          <a:ea typeface="Cambria" panose="02040503050406030204" pitchFamily="18" charset="0"/>
                        </a:rPr>
                        <a:t> </a:t>
                      </a:r>
                      <a:r>
                        <a:rPr lang="en-US" sz="1600">
                          <a:effectLst/>
                          <a:latin typeface="Cambria" panose="02040503050406030204" pitchFamily="18" charset="0"/>
                          <a:ea typeface="Cambria" panose="02040503050406030204" pitchFamily="18" charset="0"/>
                        </a:rPr>
                        <a:t>Sign</a:t>
                      </a:r>
                      <a:r>
                        <a:rPr lang="en-US" sz="1600" spc="-225">
                          <a:effectLst/>
                          <a:latin typeface="Cambria" panose="02040503050406030204" pitchFamily="18" charset="0"/>
                          <a:ea typeface="Cambria" panose="02040503050406030204" pitchFamily="18" charset="0"/>
                        </a:rPr>
                        <a:t> </a:t>
                      </a:r>
                      <a:r>
                        <a:rPr lang="en-US" sz="1600">
                          <a:effectLst/>
                          <a:latin typeface="Cambria" panose="02040503050406030204" pitchFamily="18" charset="0"/>
                          <a:ea typeface="Cambria" panose="02040503050406030204" pitchFamily="18" charset="0"/>
                        </a:rPr>
                        <a:t>Language</a:t>
                      </a:r>
                      <a:r>
                        <a:rPr lang="en-US" sz="1600" spc="5">
                          <a:effectLst/>
                          <a:latin typeface="Cambria" panose="02040503050406030204" pitchFamily="18" charset="0"/>
                          <a:ea typeface="Cambria" panose="02040503050406030204" pitchFamily="18" charset="0"/>
                        </a:rPr>
                        <a:t> </a:t>
                      </a:r>
                      <a:r>
                        <a:rPr lang="en-US" sz="1600">
                          <a:effectLst/>
                          <a:latin typeface="Cambria" panose="02040503050406030204" pitchFamily="18" charset="0"/>
                          <a:ea typeface="Cambria" panose="02040503050406030204" pitchFamily="18" charset="0"/>
                        </a:rPr>
                        <a:t>recognition</a:t>
                      </a:r>
                      <a:r>
                        <a:rPr lang="en-US" sz="1600" spc="-225">
                          <a:effectLst/>
                          <a:latin typeface="Cambria" panose="02040503050406030204" pitchFamily="18" charset="0"/>
                          <a:ea typeface="Cambria" panose="02040503050406030204" pitchFamily="18" charset="0"/>
                        </a:rPr>
                        <a:t> </a:t>
                      </a:r>
                      <a:r>
                        <a:rPr lang="en-US" sz="1600">
                          <a:effectLst/>
                          <a:latin typeface="Cambria" panose="02040503050406030204" pitchFamily="18" charset="0"/>
                          <a:ea typeface="Cambria" panose="02040503050406030204" pitchFamily="18" charset="0"/>
                        </a:rPr>
                        <a:t>using</a:t>
                      </a:r>
                      <a:r>
                        <a:rPr lang="en-US" sz="1600" spc="-10">
                          <a:effectLst/>
                          <a:latin typeface="Cambria" panose="02040503050406030204" pitchFamily="18" charset="0"/>
                          <a:ea typeface="Cambria" panose="02040503050406030204" pitchFamily="18" charset="0"/>
                        </a:rPr>
                        <a:t> </a:t>
                      </a:r>
                      <a:r>
                        <a:rPr lang="en-US" sz="1600">
                          <a:effectLst/>
                          <a:latin typeface="Cambria" panose="02040503050406030204" pitchFamily="18" charset="0"/>
                          <a:ea typeface="Cambria" panose="02040503050406030204" pitchFamily="18" charset="0"/>
                        </a:rPr>
                        <a:t>Microsoft</a:t>
                      </a:r>
                      <a:endParaRPr lang="en-IN" sz="1600">
                        <a:effectLst/>
                        <a:latin typeface="Cambria" panose="02040503050406030204" pitchFamily="18" charset="0"/>
                        <a:ea typeface="Cambria" panose="02040503050406030204" pitchFamily="18" charset="0"/>
                      </a:endParaRPr>
                    </a:p>
                    <a:p>
                      <a:pPr marL="63500">
                        <a:lnSpc>
                          <a:spcPts val="1020"/>
                        </a:lnSpc>
                      </a:pPr>
                      <a:r>
                        <a:rPr lang="en-US" sz="1600">
                          <a:effectLst/>
                          <a:latin typeface="Cambria" panose="02040503050406030204" pitchFamily="18" charset="0"/>
                          <a:ea typeface="Cambria" panose="02040503050406030204" pitchFamily="18" charset="0"/>
                        </a:rPr>
                        <a:t>Kinect</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r>
                        <a:rPr lang="en-US" sz="1600"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pPr>
                        <a:spcBef>
                          <a:spcPts val="20"/>
                        </a:spcBef>
                      </a:pPr>
                      <a:r>
                        <a:rPr lang="en-US" sz="1600"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pPr marL="65405" marR="55880">
                        <a:lnSpc>
                          <a:spcPct val="121000"/>
                        </a:lnSpc>
                        <a:spcAft>
                          <a:spcPts val="0"/>
                        </a:spcAft>
                        <a:tabLst>
                          <a:tab pos="986790" algn="l"/>
                        </a:tabLst>
                      </a:pPr>
                      <a:r>
                        <a:rPr lang="en-US" sz="1600" dirty="0">
                          <a:effectLst/>
                          <a:latin typeface="Cambria" panose="02040503050406030204" pitchFamily="18" charset="0"/>
                          <a:ea typeface="Cambria" panose="02040503050406030204" pitchFamily="18" charset="0"/>
                        </a:rPr>
                        <a:t>T</a:t>
                      </a:r>
                      <a:r>
                        <a:rPr lang="en-US" sz="1600" spc="5" dirty="0">
                          <a:effectLst/>
                          <a:latin typeface="Cambria" panose="02040503050406030204" pitchFamily="18" charset="0"/>
                          <a:ea typeface="Cambria" panose="02040503050406030204" pitchFamily="18" charset="0"/>
                        </a:rPr>
                        <a:t> </a:t>
                      </a:r>
                      <a:r>
                        <a:rPr lang="en-US" sz="1600" dirty="0" err="1">
                          <a:effectLst/>
                          <a:latin typeface="Cambria" panose="02040503050406030204" pitchFamily="18" charset="0"/>
                          <a:ea typeface="Cambria" panose="02040503050406030204" pitchFamily="18" charset="0"/>
                        </a:rPr>
                        <a:t>Raghuveera</a:t>
                      </a:r>
                      <a:r>
                        <a:rPr lang="en-US" sz="1600" dirty="0">
                          <a:effectLst/>
                          <a:latin typeface="Cambria" panose="02040503050406030204" pitchFamily="18" charset="0"/>
                          <a:ea typeface="Cambria" panose="02040503050406030204" pitchFamily="18" charset="0"/>
                        </a:rPr>
                        <a:t>,</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R</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Deepthi,	</a:t>
                      </a:r>
                      <a:r>
                        <a:rPr lang="en-US" sz="1600" spc="-20" dirty="0">
                          <a:effectLst/>
                          <a:latin typeface="Cambria" panose="02040503050406030204" pitchFamily="18" charset="0"/>
                          <a:ea typeface="Cambria" panose="02040503050406030204" pitchFamily="18" charset="0"/>
                        </a:rPr>
                        <a:t>R</a:t>
                      </a:r>
                      <a:endParaRPr lang="en-IN" sz="1600" dirty="0">
                        <a:effectLst/>
                        <a:latin typeface="Cambria" panose="02040503050406030204" pitchFamily="18" charset="0"/>
                        <a:ea typeface="Cambria" panose="02040503050406030204" pitchFamily="18" charset="0"/>
                      </a:endParaRPr>
                    </a:p>
                    <a:p>
                      <a:pPr marL="65405" marR="50800">
                        <a:lnSpc>
                          <a:spcPct val="120000"/>
                        </a:lnSpc>
                        <a:spcAft>
                          <a:spcPts val="0"/>
                        </a:spcAft>
                      </a:pPr>
                      <a:r>
                        <a:rPr lang="en-US" sz="1600" dirty="0" err="1">
                          <a:effectLst/>
                          <a:latin typeface="Cambria" panose="02040503050406030204" pitchFamily="18" charset="0"/>
                          <a:ea typeface="Cambria" panose="02040503050406030204" pitchFamily="18" charset="0"/>
                        </a:rPr>
                        <a:t>Mangalashri</a:t>
                      </a:r>
                      <a:r>
                        <a:rPr lang="en-US" sz="1600" dirty="0">
                          <a:effectLst/>
                          <a:latin typeface="Cambria" panose="02040503050406030204" pitchFamily="18" charset="0"/>
                          <a:ea typeface="Cambria" panose="02040503050406030204" pitchFamily="18" charset="0"/>
                        </a:rPr>
                        <a:t>,</a:t>
                      </a:r>
                      <a:r>
                        <a:rPr lang="en-US" sz="1600" spc="20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and</a:t>
                      </a:r>
                      <a:r>
                        <a:rPr lang="en-US" sz="1600" spc="20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R</a:t>
                      </a:r>
                      <a:r>
                        <a:rPr lang="en-US" sz="1600" spc="-22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Akshaya</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(2019)</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3500" marR="55245" algn="just">
                        <a:lnSpc>
                          <a:spcPct val="120000"/>
                        </a:lnSpc>
                        <a:spcBef>
                          <a:spcPts val="10"/>
                        </a:spcBef>
                        <a:spcAft>
                          <a:spcPts val="0"/>
                        </a:spcAft>
                        <a:tabLst>
                          <a:tab pos="692785" algn="l"/>
                        </a:tabLst>
                      </a:pPr>
                      <a:r>
                        <a:rPr lang="en-US" sz="1600" dirty="0">
                          <a:effectLst/>
                          <a:latin typeface="Cambria" panose="02040503050406030204" pitchFamily="18" charset="0"/>
                          <a:ea typeface="Cambria" panose="02040503050406030204" pitchFamily="18" charset="0"/>
                        </a:rPr>
                        <a:t>The	</a:t>
                      </a:r>
                      <a:r>
                        <a:rPr lang="en-US" sz="1600" spc="-5" dirty="0">
                          <a:effectLst/>
                          <a:latin typeface="Cambria" panose="02040503050406030204" pitchFamily="18" charset="0"/>
                          <a:ea typeface="Cambria" panose="02040503050406030204" pitchFamily="18" charset="0"/>
                        </a:rPr>
                        <a:t>average</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recognition accuracy</a:t>
                      </a:r>
                      <a:r>
                        <a:rPr lang="en-US" sz="1600" spc="-23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was improved up to</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71.85%</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with</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this</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method. The system</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achieved</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100%</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accuracy</a:t>
                      </a:r>
                      <a:r>
                        <a:rPr lang="en-US" sz="1600" spc="2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for</a:t>
                      </a:r>
                      <a:r>
                        <a:rPr lang="en-US" sz="1600" spc="5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a:t>
                      </a:r>
                      <a:r>
                        <a:rPr lang="en-US" sz="1600" spc="4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few</a:t>
                      </a:r>
                      <a:endParaRPr lang="en-IN" sz="1600" dirty="0">
                        <a:effectLst/>
                        <a:latin typeface="Cambria" panose="02040503050406030204" pitchFamily="18" charset="0"/>
                        <a:ea typeface="Cambria" panose="02040503050406030204" pitchFamily="18" charset="0"/>
                      </a:endParaRPr>
                    </a:p>
                    <a:p>
                      <a:pPr marL="63500">
                        <a:spcBef>
                          <a:spcPts val="20"/>
                        </a:spcBef>
                        <a:spcAft>
                          <a:spcPts val="0"/>
                        </a:spcAft>
                      </a:pPr>
                      <a:r>
                        <a:rPr lang="en-US" sz="1600" dirty="0">
                          <a:effectLst/>
                          <a:latin typeface="Cambria" panose="02040503050406030204" pitchFamily="18" charset="0"/>
                          <a:ea typeface="Cambria" panose="02040503050406030204" pitchFamily="18" charset="0"/>
                        </a:rPr>
                        <a:t>signs.</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a:spcBef>
                          <a:spcPts val="35"/>
                        </a:spcBef>
                      </a:pPr>
                      <a:r>
                        <a:rPr lang="en-US" sz="1600"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pPr marL="64770" marR="57785" algn="just">
                        <a:lnSpc>
                          <a:spcPct val="120000"/>
                        </a:lnSpc>
                        <a:spcAft>
                          <a:spcPts val="0"/>
                        </a:spcAft>
                      </a:pPr>
                      <a:r>
                        <a:rPr lang="en-US" sz="1600" dirty="0">
                          <a:effectLst/>
                          <a:latin typeface="Cambria" panose="02040503050406030204" pitchFamily="18" charset="0"/>
                          <a:ea typeface="Cambria" panose="02040503050406030204" pitchFamily="18" charset="0"/>
                        </a:rPr>
                        <a:t>The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system</a:t>
                      </a:r>
                      <a:r>
                        <a:rPr lang="en-US" sz="1600" spc="24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doesn’t</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consider the environment of</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gestures,</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leading</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to</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incorrect</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translations</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many</a:t>
                      </a:r>
                      <a:r>
                        <a:rPr lang="en-US" sz="1600" spc="-1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occasions.</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extLst>
                  <a:ext uri="{0D108BD9-81ED-4DB2-BD59-A6C34878D82A}">
                    <a16:rowId xmlns:a16="http://schemas.microsoft.com/office/drawing/2014/main" val="3032472928"/>
                  </a:ext>
                </a:extLst>
              </a:tr>
            </a:tbl>
          </a:graphicData>
        </a:graphic>
      </p:graphicFrame>
    </p:spTree>
    <p:extLst>
      <p:ext uri="{BB962C8B-B14F-4D97-AF65-F5344CB8AC3E}">
        <p14:creationId xmlns:p14="http://schemas.microsoft.com/office/powerpoint/2010/main" val="1627325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A27866F-DFC5-4FB1-AB29-BBD2BC31B9FA}"/>
              </a:ext>
            </a:extLst>
          </p:cNvPr>
          <p:cNvGraphicFramePr>
            <a:graphicFrameLocks noGrp="1"/>
          </p:cNvGraphicFramePr>
          <p:nvPr>
            <p:ph idx="1"/>
            <p:extLst>
              <p:ext uri="{D42A27DB-BD31-4B8C-83A1-F6EECF244321}">
                <p14:modId xmlns:p14="http://schemas.microsoft.com/office/powerpoint/2010/main" val="118537823"/>
              </p:ext>
            </p:extLst>
          </p:nvPr>
        </p:nvGraphicFramePr>
        <p:xfrm>
          <a:off x="1221970" y="399011"/>
          <a:ext cx="10523915" cy="4455622"/>
        </p:xfrm>
        <a:graphic>
          <a:graphicData uri="http://schemas.openxmlformats.org/drawingml/2006/table">
            <a:tbl>
              <a:tblPr firstRow="1" bandRow="1">
                <a:tableStyleId>{5C22544A-7EE6-4342-B048-85BDC9FD1C3A}</a:tableStyleId>
              </a:tblPr>
              <a:tblGrid>
                <a:gridCol w="640081">
                  <a:extLst>
                    <a:ext uri="{9D8B030D-6E8A-4147-A177-3AD203B41FA5}">
                      <a16:colId xmlns:a16="http://schemas.microsoft.com/office/drawing/2014/main" val="957733435"/>
                    </a:ext>
                  </a:extLst>
                </a:gridCol>
                <a:gridCol w="2709949">
                  <a:extLst>
                    <a:ext uri="{9D8B030D-6E8A-4147-A177-3AD203B41FA5}">
                      <a16:colId xmlns:a16="http://schemas.microsoft.com/office/drawing/2014/main" val="1749763265"/>
                    </a:ext>
                  </a:extLst>
                </a:gridCol>
                <a:gridCol w="2161309">
                  <a:extLst>
                    <a:ext uri="{9D8B030D-6E8A-4147-A177-3AD203B41FA5}">
                      <a16:colId xmlns:a16="http://schemas.microsoft.com/office/drawing/2014/main" val="1560973386"/>
                    </a:ext>
                  </a:extLst>
                </a:gridCol>
                <a:gridCol w="2907793">
                  <a:extLst>
                    <a:ext uri="{9D8B030D-6E8A-4147-A177-3AD203B41FA5}">
                      <a16:colId xmlns:a16="http://schemas.microsoft.com/office/drawing/2014/main" val="1325214962"/>
                    </a:ext>
                  </a:extLst>
                </a:gridCol>
                <a:gridCol w="2104783">
                  <a:extLst>
                    <a:ext uri="{9D8B030D-6E8A-4147-A177-3AD203B41FA5}">
                      <a16:colId xmlns:a16="http://schemas.microsoft.com/office/drawing/2014/main" val="601512225"/>
                    </a:ext>
                  </a:extLst>
                </a:gridCol>
              </a:tblGrid>
              <a:tr h="593233">
                <a:tc>
                  <a:txBody>
                    <a:bodyPr/>
                    <a:lstStyle/>
                    <a:p>
                      <a:pPr marL="71120">
                        <a:spcBef>
                          <a:spcPts val="175"/>
                        </a:spcBef>
                        <a:spcAft>
                          <a:spcPts val="0"/>
                        </a:spcAft>
                      </a:pPr>
                      <a:r>
                        <a:rPr lang="en-US" sz="1600" dirty="0">
                          <a:effectLst/>
                          <a:latin typeface="Cambria" panose="02040503050406030204" pitchFamily="18" charset="0"/>
                          <a:ea typeface="Cambria" panose="02040503050406030204" pitchFamily="18" charset="0"/>
                        </a:rPr>
                        <a:t>No.</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250825">
                        <a:spcBef>
                          <a:spcPts val="175"/>
                        </a:spcBef>
                        <a:spcAft>
                          <a:spcPts val="0"/>
                        </a:spcAft>
                      </a:pPr>
                      <a:r>
                        <a:rPr lang="en-US" sz="1600" dirty="0">
                          <a:effectLst/>
                          <a:latin typeface="Cambria" panose="02040503050406030204" pitchFamily="18" charset="0"/>
                          <a:ea typeface="Cambria" panose="02040503050406030204" pitchFamily="18" charset="0"/>
                        </a:rPr>
                        <a:t>Title</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of the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Paper</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127635">
                        <a:spcBef>
                          <a:spcPts val="175"/>
                        </a:spcBef>
                        <a:spcAft>
                          <a:spcPts val="0"/>
                        </a:spcAft>
                      </a:pPr>
                      <a:r>
                        <a:rPr lang="en-US" sz="1600" dirty="0">
                          <a:effectLst/>
                          <a:latin typeface="Cambria" panose="02040503050406030204" pitchFamily="18" charset="0"/>
                          <a:ea typeface="Cambria" panose="02040503050406030204" pitchFamily="18" charset="0"/>
                        </a:rPr>
                        <a:t>Author</a:t>
                      </a:r>
                      <a:r>
                        <a:rPr lang="en-US" sz="1600" spc="-3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and</a:t>
                      </a:r>
                      <a:r>
                        <a:rPr lang="en-US" sz="1600" spc="-2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Year</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287655">
                        <a:spcBef>
                          <a:spcPts val="175"/>
                        </a:spcBef>
                        <a:spcAft>
                          <a:spcPts val="0"/>
                        </a:spcAft>
                      </a:pPr>
                      <a:r>
                        <a:rPr lang="en-US" sz="1600" dirty="0">
                          <a:effectLst/>
                          <a:latin typeface="Cambria" panose="02040503050406030204" pitchFamily="18" charset="0"/>
                          <a:ea typeface="Cambria" panose="02040503050406030204" pitchFamily="18" charset="0"/>
                        </a:rPr>
                        <a:t>Advantage</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380365">
                        <a:spcBef>
                          <a:spcPts val="175"/>
                        </a:spcBef>
                        <a:spcAft>
                          <a:spcPts val="0"/>
                        </a:spcAft>
                      </a:pPr>
                      <a:r>
                        <a:rPr lang="en-US" sz="1600" dirty="0">
                          <a:effectLst/>
                          <a:latin typeface="Cambria" panose="02040503050406030204" pitchFamily="18" charset="0"/>
                          <a:ea typeface="Cambria" panose="02040503050406030204" pitchFamily="18" charset="0"/>
                        </a:rPr>
                        <a:t>Disadvantage</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extLst>
                  <a:ext uri="{0D108BD9-81ED-4DB2-BD59-A6C34878D82A}">
                    <a16:rowId xmlns:a16="http://schemas.microsoft.com/office/drawing/2014/main" val="2899331551"/>
                  </a:ext>
                </a:extLst>
              </a:tr>
              <a:tr h="2195236">
                <a:tc>
                  <a:txBody>
                    <a:bodyPr/>
                    <a:lstStyle/>
                    <a:p>
                      <a:pPr algn="ctr"/>
                      <a:endParaRPr lang="en-US" sz="1600" dirty="0">
                        <a:effectLst/>
                        <a:latin typeface="Cambria" panose="02040503050406030204" pitchFamily="18" charset="0"/>
                        <a:ea typeface="Cambria" panose="02040503050406030204" pitchFamily="18" charset="0"/>
                      </a:endParaRPr>
                    </a:p>
                    <a:p>
                      <a:pPr algn="ctr"/>
                      <a:r>
                        <a:rPr lang="en-US" sz="1600" dirty="0">
                          <a:effectLst/>
                          <a:latin typeface="Cambria" panose="02040503050406030204" pitchFamily="18" charset="0"/>
                          <a:ea typeface="Cambria" panose="02040503050406030204" pitchFamily="18" charset="0"/>
                        </a:rPr>
                        <a:t> 9</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r>
                        <a:rPr lang="en-US" sz="1600" dirty="0">
                          <a:effectLst/>
                          <a:latin typeface="Cambria" panose="02040503050406030204" pitchFamily="18" charset="0"/>
                          <a:ea typeface="Cambria" panose="02040503050406030204" pitchFamily="18" charset="0"/>
                        </a:rPr>
                        <a:t> </a:t>
                      </a:r>
                    </a:p>
                    <a:p>
                      <a:r>
                        <a:rPr lang="en-US" sz="1600" dirty="0">
                          <a:effectLst/>
                          <a:latin typeface="Cambria" panose="02040503050406030204" pitchFamily="18" charset="0"/>
                          <a:ea typeface="Cambria" panose="02040503050406030204" pitchFamily="18" charset="0"/>
                        </a:rPr>
                        <a:t>Deep learning-based sign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language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recognition</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system</a:t>
                      </a:r>
                      <a:r>
                        <a:rPr lang="en-US" sz="1600" spc="-1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for</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static</a:t>
                      </a:r>
                      <a:r>
                        <a:rPr lang="en-US" sz="1600" spc="-1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signs</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r>
                        <a:rPr lang="en-US" sz="1600" dirty="0">
                          <a:effectLst/>
                          <a:latin typeface="Cambria" panose="02040503050406030204" pitchFamily="18" charset="0"/>
                          <a:ea typeface="Cambria" panose="02040503050406030204" pitchFamily="18" charset="0"/>
                        </a:rPr>
                        <a:t> Ankita</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Wadhawan,</a:t>
                      </a:r>
                      <a:r>
                        <a:rPr lang="en-US" sz="1600" spc="-225" dirty="0">
                          <a:effectLst/>
                          <a:latin typeface="Cambria" panose="02040503050406030204" pitchFamily="18" charset="0"/>
                          <a:ea typeface="Cambria" panose="02040503050406030204" pitchFamily="18" charset="0"/>
                        </a:rPr>
                        <a:t> </a:t>
                      </a:r>
                      <a:r>
                        <a:rPr lang="en-US" sz="1600" dirty="0" err="1">
                          <a:effectLst/>
                          <a:latin typeface="Cambria" panose="02040503050406030204" pitchFamily="18" charset="0"/>
                          <a:ea typeface="Cambria" panose="02040503050406030204" pitchFamily="18" charset="0"/>
                        </a:rPr>
                        <a:t>Parteek</a:t>
                      </a:r>
                      <a:r>
                        <a:rPr lang="en-US" sz="1600" dirty="0">
                          <a:effectLst/>
                          <a:latin typeface="Cambria" panose="02040503050406030204" pitchFamily="18" charset="0"/>
                          <a:ea typeface="Cambria" panose="02040503050406030204" pitchFamily="18" charset="0"/>
                        </a:rPr>
                        <a:t>	</a:t>
                      </a:r>
                      <a:r>
                        <a:rPr lang="en-US" sz="1600" spc="-10" dirty="0">
                          <a:effectLst/>
                          <a:latin typeface="Cambria" panose="02040503050406030204" pitchFamily="18" charset="0"/>
                          <a:ea typeface="Cambria" panose="02040503050406030204" pitchFamily="18" charset="0"/>
                        </a:rPr>
                        <a:t>Kumar</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(2020)</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3500" marR="55245" algn="l">
                        <a:lnSpc>
                          <a:spcPct val="120000"/>
                        </a:lnSpc>
                        <a:spcAft>
                          <a:spcPts val="0"/>
                        </a:spcAft>
                        <a:tabLst>
                          <a:tab pos="665480" algn="l"/>
                          <a:tab pos="713105" algn="l"/>
                          <a:tab pos="890905" algn="l"/>
                        </a:tabLst>
                      </a:pPr>
                      <a:r>
                        <a:rPr lang="en-US" sz="1600" dirty="0">
                          <a:effectLst/>
                          <a:latin typeface="Cambria" panose="02040503050406030204" pitchFamily="18" charset="0"/>
                          <a:ea typeface="Cambria" panose="02040503050406030204" pitchFamily="18" charset="0"/>
                          <a:cs typeface="Times New Roman" panose="02020603050405020304" pitchFamily="18" charset="0"/>
                        </a:rPr>
                        <a:t>The authors achieved </a:t>
                      </a:r>
                    </a:p>
                    <a:p>
                      <a:pPr marL="63500" marR="55245" algn="l">
                        <a:lnSpc>
                          <a:spcPct val="120000"/>
                        </a:lnSpc>
                        <a:spcAft>
                          <a:spcPts val="0"/>
                        </a:spcAft>
                        <a:tabLst>
                          <a:tab pos="665480" algn="l"/>
                          <a:tab pos="713105" algn="l"/>
                          <a:tab pos="890905" algn="l"/>
                        </a:tabLst>
                      </a:pPr>
                      <a:r>
                        <a:rPr lang="en-US" sz="1600" dirty="0">
                          <a:effectLst/>
                          <a:latin typeface="Cambria" panose="02040503050406030204" pitchFamily="18" charset="0"/>
                          <a:ea typeface="Cambria" panose="02040503050406030204" pitchFamily="18" charset="0"/>
                          <a:cs typeface="Times New Roman" panose="02020603050405020304" pitchFamily="18" charset="0"/>
                        </a:rPr>
                        <a:t>the highest training </a:t>
                      </a:r>
                    </a:p>
                    <a:p>
                      <a:pPr marL="63500" marR="55245" algn="l">
                        <a:lnSpc>
                          <a:spcPct val="120000"/>
                        </a:lnSpc>
                        <a:spcAft>
                          <a:spcPts val="0"/>
                        </a:spcAft>
                        <a:tabLst>
                          <a:tab pos="665480" algn="l"/>
                          <a:tab pos="713105" algn="l"/>
                          <a:tab pos="890905" algn="l"/>
                        </a:tabLst>
                      </a:pPr>
                      <a:r>
                        <a:rPr lang="en-US" sz="1600" dirty="0">
                          <a:effectLst/>
                          <a:latin typeface="Cambria" panose="02040503050406030204" pitchFamily="18" charset="0"/>
                          <a:ea typeface="Cambria" panose="02040503050406030204" pitchFamily="18" charset="0"/>
                          <a:cs typeface="Times New Roman" panose="02020603050405020304" pitchFamily="18" charset="0"/>
                        </a:rPr>
                        <a:t>Accuracy of 99.17% and validation accuracy of 98.80%,concerning changes in the number of layers and filters</a:t>
                      </a:r>
                    </a:p>
                    <a:p>
                      <a:pPr marL="63500" marR="55245" algn="l">
                        <a:lnSpc>
                          <a:spcPct val="120000"/>
                        </a:lnSpc>
                        <a:spcAft>
                          <a:spcPts val="0"/>
                        </a:spcAft>
                        <a:tabLst>
                          <a:tab pos="665480" algn="l"/>
                          <a:tab pos="713105" algn="l"/>
                          <a:tab pos="890905" algn="l"/>
                        </a:tabLst>
                      </a:pP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r>
                        <a:rPr lang="en-US" sz="1600" dirty="0">
                          <a:effectLst/>
                          <a:latin typeface="Cambria" panose="02040503050406030204" pitchFamily="18" charset="0"/>
                          <a:ea typeface="Cambria" panose="02040503050406030204" pitchFamily="18" charset="0"/>
                        </a:rPr>
                        <a:t> To</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refine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the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recognition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method, there is a need to</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collect</a:t>
                      </a:r>
                      <a:r>
                        <a:rPr lang="en-US" sz="1600" spc="-1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more</a:t>
                      </a:r>
                      <a:r>
                        <a:rPr lang="en-US" sz="1600" spc="1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datasets.</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extLst>
                  <a:ext uri="{0D108BD9-81ED-4DB2-BD59-A6C34878D82A}">
                    <a16:rowId xmlns:a16="http://schemas.microsoft.com/office/drawing/2014/main" val="706092791"/>
                  </a:ext>
                </a:extLst>
              </a:tr>
              <a:tr h="1667153">
                <a:tc>
                  <a:txBody>
                    <a:bodyPr/>
                    <a:lstStyle/>
                    <a:p>
                      <a:pPr marL="63500" algn="ctr">
                        <a:spcBef>
                          <a:spcPts val="5"/>
                        </a:spcBef>
                        <a:spcAft>
                          <a:spcPts val="0"/>
                        </a:spcAft>
                      </a:pPr>
                      <a:endParaRPr lang="en-US" sz="1600" dirty="0">
                        <a:effectLst/>
                        <a:latin typeface="Cambria" panose="02040503050406030204" pitchFamily="18" charset="0"/>
                        <a:ea typeface="Cambria" panose="02040503050406030204" pitchFamily="18" charset="0"/>
                      </a:endParaRPr>
                    </a:p>
                    <a:p>
                      <a:pPr marL="63500" algn="ctr">
                        <a:spcBef>
                          <a:spcPts val="5"/>
                        </a:spcBef>
                        <a:spcAft>
                          <a:spcPts val="0"/>
                        </a:spcAft>
                      </a:pPr>
                      <a:r>
                        <a:rPr lang="en-US" sz="1600" dirty="0">
                          <a:effectLst/>
                          <a:latin typeface="Cambria" panose="02040503050406030204" pitchFamily="18" charset="0"/>
                          <a:ea typeface="Cambria" panose="02040503050406030204" pitchFamily="18" charset="0"/>
                        </a:rPr>
                        <a:t>10</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3500" marR="57785" algn="just">
                        <a:lnSpc>
                          <a:spcPct val="120000"/>
                        </a:lnSpc>
                        <a:spcBef>
                          <a:spcPts val="5"/>
                        </a:spcBef>
                        <a:spcAft>
                          <a:spcPts val="0"/>
                        </a:spcAft>
                        <a:tabLst>
                          <a:tab pos="648970" algn="l"/>
                        </a:tabLst>
                      </a:pPr>
                      <a:endParaRPr lang="en-US" sz="1600" dirty="0">
                        <a:effectLst/>
                        <a:latin typeface="Cambria" panose="02040503050406030204" pitchFamily="18" charset="0"/>
                        <a:ea typeface="Cambria" panose="02040503050406030204" pitchFamily="18" charset="0"/>
                      </a:endParaRPr>
                    </a:p>
                    <a:p>
                      <a:pPr marL="63500" marR="57785" algn="just">
                        <a:lnSpc>
                          <a:spcPct val="120000"/>
                        </a:lnSpc>
                        <a:spcBef>
                          <a:spcPts val="5"/>
                        </a:spcBef>
                        <a:spcAft>
                          <a:spcPts val="0"/>
                        </a:spcAft>
                        <a:tabLst>
                          <a:tab pos="648970" algn="l"/>
                        </a:tabLst>
                      </a:pPr>
                      <a:r>
                        <a:rPr lang="en-US" sz="1600" dirty="0">
                          <a:effectLst/>
                          <a:latin typeface="Cambria" panose="02040503050406030204" pitchFamily="18" charset="0"/>
                          <a:ea typeface="Cambria" panose="02040503050406030204" pitchFamily="18" charset="0"/>
                        </a:rPr>
                        <a:t>Deep	</a:t>
                      </a:r>
                      <a:r>
                        <a:rPr lang="en-US" sz="1600" spc="-5" dirty="0">
                          <a:effectLst/>
                          <a:latin typeface="Cambria" panose="02040503050406030204" pitchFamily="18" charset="0"/>
                          <a:ea typeface="Cambria" panose="02040503050406030204" pitchFamily="18" charset="0"/>
                        </a:rPr>
                        <a:t>Convolutional</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Neural Networks for Sign</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Language</a:t>
                      </a:r>
                      <a:r>
                        <a:rPr lang="en-US" sz="1600" spc="-1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Recognition</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5405" marR="56515" algn="just">
                        <a:lnSpc>
                          <a:spcPct val="120000"/>
                        </a:lnSpc>
                        <a:spcBef>
                          <a:spcPts val="5"/>
                        </a:spcBef>
                        <a:spcAft>
                          <a:spcPts val="0"/>
                        </a:spcAft>
                      </a:pPr>
                      <a:r>
                        <a:rPr lang="en-US" sz="1600">
                          <a:effectLst/>
                          <a:latin typeface="Cambria" panose="02040503050406030204" pitchFamily="18" charset="0"/>
                          <a:ea typeface="Cambria" panose="02040503050406030204" pitchFamily="18" charset="0"/>
                        </a:rPr>
                        <a:t>G. Anantha Rao, K.</a:t>
                      </a:r>
                      <a:r>
                        <a:rPr lang="en-US" sz="1600" spc="5">
                          <a:effectLst/>
                          <a:latin typeface="Cambria" panose="02040503050406030204" pitchFamily="18" charset="0"/>
                          <a:ea typeface="Cambria" panose="02040503050406030204" pitchFamily="18" charset="0"/>
                        </a:rPr>
                        <a:t> </a:t>
                      </a:r>
                      <a:r>
                        <a:rPr lang="en-US" sz="1600">
                          <a:effectLst/>
                          <a:latin typeface="Cambria" panose="02040503050406030204" pitchFamily="18" charset="0"/>
                          <a:ea typeface="Cambria" panose="02040503050406030204" pitchFamily="18" charset="0"/>
                        </a:rPr>
                        <a:t>Syamala,</a:t>
                      </a:r>
                      <a:r>
                        <a:rPr lang="en-US" sz="1600" spc="5">
                          <a:effectLst/>
                          <a:latin typeface="Cambria" panose="02040503050406030204" pitchFamily="18" charset="0"/>
                          <a:ea typeface="Cambria" panose="02040503050406030204" pitchFamily="18" charset="0"/>
                        </a:rPr>
                        <a:t> </a:t>
                      </a:r>
                      <a:r>
                        <a:rPr lang="en-US" sz="1600">
                          <a:effectLst/>
                          <a:latin typeface="Cambria" panose="02040503050406030204" pitchFamily="18" charset="0"/>
                          <a:ea typeface="Cambria" panose="02040503050406030204" pitchFamily="18" charset="0"/>
                        </a:rPr>
                        <a:t>P.V.V.</a:t>
                      </a:r>
                      <a:r>
                        <a:rPr lang="en-US" sz="1600" spc="-225">
                          <a:effectLst/>
                          <a:latin typeface="Cambria" panose="02040503050406030204" pitchFamily="18" charset="0"/>
                          <a:ea typeface="Cambria" panose="02040503050406030204" pitchFamily="18" charset="0"/>
                        </a:rPr>
                        <a:t> </a:t>
                      </a:r>
                      <a:r>
                        <a:rPr lang="en-US" sz="1600">
                          <a:effectLst/>
                          <a:latin typeface="Cambria" panose="02040503050406030204" pitchFamily="18" charset="0"/>
                          <a:ea typeface="Cambria" panose="02040503050406030204" pitchFamily="18" charset="0"/>
                        </a:rPr>
                        <a:t>Kishore,</a:t>
                      </a:r>
                      <a:r>
                        <a:rPr lang="en-US" sz="1600" spc="5">
                          <a:effectLst/>
                          <a:latin typeface="Cambria" panose="02040503050406030204" pitchFamily="18" charset="0"/>
                          <a:ea typeface="Cambria" panose="02040503050406030204" pitchFamily="18" charset="0"/>
                        </a:rPr>
                        <a:t> </a:t>
                      </a:r>
                      <a:r>
                        <a:rPr lang="en-US" sz="1600">
                          <a:effectLst/>
                          <a:latin typeface="Cambria" panose="02040503050406030204" pitchFamily="18" charset="0"/>
                          <a:ea typeface="Cambria" panose="02040503050406030204" pitchFamily="18" charset="0"/>
                        </a:rPr>
                        <a:t>A.S.C.S.</a:t>
                      </a:r>
                      <a:r>
                        <a:rPr lang="en-US" sz="1600" spc="-225">
                          <a:effectLst/>
                          <a:latin typeface="Cambria" panose="02040503050406030204" pitchFamily="18" charset="0"/>
                          <a:ea typeface="Cambria" panose="02040503050406030204" pitchFamily="18" charset="0"/>
                        </a:rPr>
                        <a:t> </a:t>
                      </a:r>
                      <a:r>
                        <a:rPr lang="en-US" sz="1600">
                          <a:effectLst/>
                          <a:latin typeface="Cambria" panose="02040503050406030204" pitchFamily="18" charset="0"/>
                          <a:ea typeface="Cambria" panose="02040503050406030204" pitchFamily="18" charset="0"/>
                        </a:rPr>
                        <a:t>Sastry</a:t>
                      </a:r>
                      <a:r>
                        <a:rPr lang="en-US" sz="1600" spc="-35">
                          <a:effectLst/>
                          <a:latin typeface="Cambria" panose="02040503050406030204" pitchFamily="18" charset="0"/>
                          <a:ea typeface="Cambria" panose="02040503050406030204" pitchFamily="18" charset="0"/>
                        </a:rPr>
                        <a:t> </a:t>
                      </a:r>
                      <a:r>
                        <a:rPr lang="en-US" sz="1600">
                          <a:effectLst/>
                          <a:latin typeface="Cambria" panose="02040503050406030204" pitchFamily="18" charset="0"/>
                          <a:ea typeface="Cambria" panose="02040503050406030204" pitchFamily="18" charset="0"/>
                        </a:rPr>
                        <a:t>(2018)</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3500" marR="56515" algn="just">
                        <a:lnSpc>
                          <a:spcPct val="120000"/>
                        </a:lnSpc>
                        <a:spcBef>
                          <a:spcPts val="5"/>
                        </a:spcBef>
                        <a:spcAft>
                          <a:spcPts val="0"/>
                        </a:spcAft>
                        <a:tabLst>
                          <a:tab pos="811530" algn="l"/>
                          <a:tab pos="890905" algn="l"/>
                        </a:tabLst>
                      </a:pPr>
                      <a:r>
                        <a:rPr lang="en-US" sz="1600" dirty="0">
                          <a:effectLst/>
                          <a:latin typeface="Cambria" panose="02040503050406030204" pitchFamily="18" charset="0"/>
                          <a:ea typeface="Cambria" panose="02040503050406030204" pitchFamily="18" charset="0"/>
                        </a:rPr>
                        <a:t>A</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less</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amount</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of</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training		</a:t>
                      </a:r>
                      <a:r>
                        <a:rPr lang="en-US" sz="1600" spc="-5" dirty="0">
                          <a:effectLst/>
                          <a:latin typeface="Cambria" panose="02040503050406030204" pitchFamily="18" charset="0"/>
                          <a:ea typeface="Cambria" panose="02040503050406030204" pitchFamily="18" charset="0"/>
                        </a:rPr>
                        <a:t>and</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validation</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loss</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is</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observed</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with</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the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proposed	</a:t>
                      </a:r>
                      <a:r>
                        <a:rPr lang="en-US" sz="1600" spc="-10" dirty="0">
                          <a:effectLst/>
                          <a:latin typeface="Cambria" panose="02040503050406030204" pitchFamily="18" charset="0"/>
                          <a:ea typeface="Cambria" panose="02040503050406030204" pitchFamily="18" charset="0"/>
                        </a:rPr>
                        <a:t>CNN</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architecture.</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tc>
                  <a:txBody>
                    <a:bodyPr/>
                    <a:lstStyle/>
                    <a:p>
                      <a:pPr marL="64770" marR="58420">
                        <a:lnSpc>
                          <a:spcPct val="120000"/>
                        </a:lnSpc>
                        <a:spcBef>
                          <a:spcPts val="5"/>
                        </a:spcBef>
                        <a:spcAft>
                          <a:spcPts val="0"/>
                        </a:spcAft>
                        <a:tabLst>
                          <a:tab pos="415290" algn="l"/>
                          <a:tab pos="991235" algn="l"/>
                          <a:tab pos="1235075" algn="l"/>
                        </a:tabLst>
                      </a:pPr>
                      <a:r>
                        <a:rPr lang="en-US" sz="1600" dirty="0">
                          <a:effectLst/>
                          <a:latin typeface="Cambria" panose="02040503050406030204" pitchFamily="18" charset="0"/>
                          <a:ea typeface="Cambria" panose="02040503050406030204" pitchFamily="18" charset="0"/>
                        </a:rPr>
                        <a:t>The	database	is	</a:t>
                      </a:r>
                      <a:r>
                        <a:rPr lang="en-US" sz="1600" spc="-10" dirty="0">
                          <a:effectLst/>
                          <a:latin typeface="Cambria" panose="02040503050406030204" pitchFamily="18" charset="0"/>
                          <a:ea typeface="Cambria" panose="02040503050406030204" pitchFamily="18" charset="0"/>
                        </a:rPr>
                        <a:t>not</a:t>
                      </a:r>
                      <a:r>
                        <a:rPr lang="en-US" sz="1600" spc="-22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available publicly.</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tc>
                <a:extLst>
                  <a:ext uri="{0D108BD9-81ED-4DB2-BD59-A6C34878D82A}">
                    <a16:rowId xmlns:a16="http://schemas.microsoft.com/office/drawing/2014/main" val="1878643802"/>
                  </a:ext>
                </a:extLst>
              </a:tr>
            </a:tbl>
          </a:graphicData>
        </a:graphic>
      </p:graphicFrame>
    </p:spTree>
    <p:extLst>
      <p:ext uri="{BB962C8B-B14F-4D97-AF65-F5344CB8AC3E}">
        <p14:creationId xmlns:p14="http://schemas.microsoft.com/office/powerpoint/2010/main" val="410531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48735E0-018E-CFFE-4C8B-FE28FC1FD1FF}"/>
              </a:ext>
            </a:extLst>
          </p:cNvPr>
          <p:cNvPicPr>
            <a:picLocks noGrp="1" noChangeAspect="1"/>
          </p:cNvPicPr>
          <p:nvPr>
            <p:ph idx="1"/>
          </p:nvPr>
        </p:nvPicPr>
        <p:blipFill>
          <a:blip r:embed="rId2"/>
          <a:stretch>
            <a:fillRect/>
          </a:stretch>
        </p:blipFill>
        <p:spPr>
          <a:xfrm>
            <a:off x="2901645" y="973778"/>
            <a:ext cx="8493313" cy="4706472"/>
          </a:xfrm>
          <a:prstGeom prst="rect">
            <a:avLst/>
          </a:prstGeom>
        </p:spPr>
      </p:pic>
      <p:sp>
        <p:nvSpPr>
          <p:cNvPr id="5" name="TextBox 4">
            <a:extLst>
              <a:ext uri="{FF2B5EF4-FFF2-40B4-BE49-F238E27FC236}">
                <a16:creationId xmlns:a16="http://schemas.microsoft.com/office/drawing/2014/main" id="{F3F243B3-D356-7454-D830-6F7825BBD346}"/>
              </a:ext>
            </a:extLst>
          </p:cNvPr>
          <p:cNvSpPr txBox="1"/>
          <p:nvPr/>
        </p:nvSpPr>
        <p:spPr>
          <a:xfrm>
            <a:off x="2824819" y="5685694"/>
            <a:ext cx="8903078" cy="1107996"/>
          </a:xfrm>
          <a:prstGeom prst="rect">
            <a:avLst/>
          </a:prstGeom>
          <a:noFill/>
        </p:spPr>
        <p:txBody>
          <a:bodyPr wrap="none" rtlCol="0">
            <a:spAutoFit/>
          </a:bodyPr>
          <a:lstStyle/>
          <a:p>
            <a:r>
              <a:rPr lang="en-IN" sz="2400" b="1" i="0" u="none" strike="noStrike" baseline="0" dirty="0">
                <a:solidFill>
                  <a:schemeClr val="tx1"/>
                </a:solidFill>
                <a:latin typeface="Cambria" panose="02040503050406030204" pitchFamily="18" charset="0"/>
                <a:ea typeface="Cambria" panose="02040503050406030204" pitchFamily="18" charset="0"/>
              </a:rPr>
              <a:t>Fig.</a:t>
            </a:r>
            <a:r>
              <a:rPr lang="en-IN" sz="2400" b="0" i="0" u="none" strike="noStrike" baseline="0" dirty="0">
                <a:solidFill>
                  <a:schemeClr val="tx1"/>
                </a:solidFill>
                <a:latin typeface="Cambria" panose="02040503050406030204" pitchFamily="18" charset="0"/>
                <a:ea typeface="Cambria" panose="02040503050406030204" pitchFamily="18" charset="0"/>
              </a:rPr>
              <a:t> </a:t>
            </a:r>
            <a:r>
              <a:rPr lang="en-IN" sz="2400" b="1" i="0" u="none" strike="noStrike" baseline="0" dirty="0">
                <a:solidFill>
                  <a:schemeClr val="tx1"/>
                </a:solidFill>
                <a:latin typeface="Cambria" panose="02040503050406030204" pitchFamily="18" charset="0"/>
                <a:ea typeface="Cambria" panose="02040503050406030204" pitchFamily="18" charset="0"/>
              </a:rPr>
              <a:t>Conceptual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 Framework for Sign Language Detection system </a:t>
            </a: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                                        for static images </a:t>
            </a:r>
            <a:endParaRPr lang="en-IN" sz="2400" b="1" dirty="0">
              <a:solidFill>
                <a:schemeClr val="tx1"/>
              </a:solidFill>
              <a:latin typeface="Cambria" panose="02040503050406030204" pitchFamily="18" charset="0"/>
              <a:ea typeface="Cambria" panose="02040503050406030204" pitchFamily="18" charset="0"/>
            </a:endParaRPr>
          </a:p>
          <a:p>
            <a:endParaRPr lang="en-IN" dirty="0"/>
          </a:p>
        </p:txBody>
      </p:sp>
      <p:sp>
        <p:nvSpPr>
          <p:cNvPr id="6" name="TextBox 5">
            <a:extLst>
              <a:ext uri="{FF2B5EF4-FFF2-40B4-BE49-F238E27FC236}">
                <a16:creationId xmlns:a16="http://schemas.microsoft.com/office/drawing/2014/main" id="{EE0B1453-A9F9-5A15-FD25-474BE478C5D8}"/>
              </a:ext>
            </a:extLst>
          </p:cNvPr>
          <p:cNvSpPr txBox="1"/>
          <p:nvPr/>
        </p:nvSpPr>
        <p:spPr>
          <a:xfrm>
            <a:off x="11727897" y="6410769"/>
            <a:ext cx="500245" cy="382921"/>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9</a:t>
            </a:r>
          </a:p>
        </p:txBody>
      </p:sp>
      <p:sp>
        <p:nvSpPr>
          <p:cNvPr id="7" name="TextBox 6">
            <a:extLst>
              <a:ext uri="{FF2B5EF4-FFF2-40B4-BE49-F238E27FC236}">
                <a16:creationId xmlns:a16="http://schemas.microsoft.com/office/drawing/2014/main" id="{4D5A9B1A-D8DA-9277-E6C2-FD0BE4D8E175}"/>
              </a:ext>
            </a:extLst>
          </p:cNvPr>
          <p:cNvSpPr txBox="1"/>
          <p:nvPr/>
        </p:nvSpPr>
        <p:spPr>
          <a:xfrm>
            <a:off x="1915885" y="191589"/>
            <a:ext cx="4563292" cy="1200329"/>
          </a:xfrm>
          <a:prstGeom prst="rect">
            <a:avLst/>
          </a:prstGeom>
          <a:noFill/>
        </p:spPr>
        <p:txBody>
          <a:bodyPr wrap="square" rtlCol="0">
            <a:spAutoFit/>
          </a:bodyPr>
          <a:lstStyle/>
          <a:p>
            <a:r>
              <a:rPr lang="en-US" sz="4000" b="1" dirty="0">
                <a:latin typeface="Cambria" panose="02040503050406030204" pitchFamily="18" charset="0"/>
                <a:ea typeface="Cambria" panose="02040503050406030204" pitchFamily="18" charset="0"/>
                <a:cs typeface="Times New Roman" panose="02020603050405020304" pitchFamily="18" charset="0"/>
              </a:rPr>
              <a:t>Methodology</a:t>
            </a:r>
            <a:endParaRPr lang="en-US" sz="3200" b="1" dirty="0">
              <a:latin typeface="Cambria" panose="02040503050406030204" pitchFamily="18" charset="0"/>
              <a:ea typeface="Cambria" panose="02040503050406030204" pitchFamily="18"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354491194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6C5D-7179-5B3C-BF6E-6572B85F9B0C}"/>
              </a:ext>
            </a:extLst>
          </p:cNvPr>
          <p:cNvSpPr>
            <a:spLocks noGrp="1"/>
          </p:cNvSpPr>
          <p:nvPr>
            <p:ph type="title"/>
          </p:nvPr>
        </p:nvSpPr>
        <p:spPr>
          <a:xfrm>
            <a:off x="10031505" y="134471"/>
            <a:ext cx="2341095" cy="672353"/>
          </a:xfrm>
        </p:spPr>
        <p:txBody>
          <a:bodyPr>
            <a:normAutofit fontScale="90000"/>
          </a:bodyPr>
          <a:lstStyle/>
          <a:p>
            <a:r>
              <a:rPr lang="en-IN" sz="4000" dirty="0">
                <a:solidFill>
                  <a:schemeClr val="tx1"/>
                </a:solidFill>
                <a:latin typeface="Cambria" panose="02040503050406030204" pitchFamily="18" charset="0"/>
                <a:ea typeface="Cambria" panose="02040503050406030204" pitchFamily="18" charset="0"/>
              </a:rPr>
              <a:t>CONTIN…</a:t>
            </a:r>
            <a:br>
              <a:rPr lang="en-IN" sz="4000" dirty="0">
                <a:solidFill>
                  <a:schemeClr val="tx1"/>
                </a:solidFill>
              </a:rPr>
            </a:br>
            <a:endParaRPr lang="en-IN" dirty="0"/>
          </a:p>
        </p:txBody>
      </p:sp>
      <p:sp>
        <p:nvSpPr>
          <p:cNvPr id="3" name="Content Placeholder 2">
            <a:extLst>
              <a:ext uri="{FF2B5EF4-FFF2-40B4-BE49-F238E27FC236}">
                <a16:creationId xmlns:a16="http://schemas.microsoft.com/office/drawing/2014/main" id="{49108E5F-CCA0-467B-5277-4FF5E07DCBA6}"/>
              </a:ext>
            </a:extLst>
          </p:cNvPr>
          <p:cNvSpPr>
            <a:spLocks noGrp="1"/>
          </p:cNvSpPr>
          <p:nvPr>
            <p:ph idx="1"/>
          </p:nvPr>
        </p:nvSpPr>
        <p:spPr>
          <a:xfrm>
            <a:off x="1511204" y="627529"/>
            <a:ext cx="10018713" cy="5163671"/>
          </a:xfrm>
        </p:spPr>
        <p:txBody>
          <a:bodyPr/>
          <a:lstStyle/>
          <a:p>
            <a:pPr marL="76200" indent="0" algn="l">
              <a:buNone/>
            </a:pPr>
            <a:r>
              <a:rPr lang="en-US" sz="2400" b="0" i="0" u="none" strike="noStrike" baseline="0" dirty="0">
                <a:latin typeface="Cambria" panose="02040503050406030204" pitchFamily="18" charset="0"/>
                <a:ea typeface="Cambria" panose="02040503050406030204" pitchFamily="18" charset="0"/>
                <a:cs typeface="Times New Roman" panose="02020603050405020304" pitchFamily="18" charset="0"/>
              </a:rPr>
              <a:t>The system will be implemented through a desktop with a 1080P Full-HD web camera. The camera will capture the images of the hands that will be fed in the system. Note that the signer will adjust to the size of the frame so that the system will be able to capture the orientation of the signer’s </a:t>
            </a:r>
            <a:r>
              <a:rPr lang="en-IN" sz="2400" b="0" i="0" u="none" strike="noStrike" baseline="0" dirty="0">
                <a:latin typeface="Cambria" panose="02040503050406030204" pitchFamily="18" charset="0"/>
                <a:ea typeface="Cambria" panose="02040503050406030204" pitchFamily="18" charset="0"/>
                <a:cs typeface="Times New Roman" panose="02020603050405020304" pitchFamily="18" charset="0"/>
              </a:rPr>
              <a:t>hand.</a:t>
            </a:r>
          </a:p>
          <a:p>
            <a:pPr marL="76200" indent="0" algn="l">
              <a:buNone/>
            </a:pPr>
            <a:endParaRPr lang="en-IN" dirty="0">
              <a:latin typeface="Cambria" panose="02040503050406030204" pitchFamily="18" charset="0"/>
              <a:ea typeface="Cambria" panose="02040503050406030204" pitchFamily="18" charset="0"/>
              <a:cs typeface="Times New Roman" panose="02020603050405020304" pitchFamily="18" charset="0"/>
            </a:endParaRPr>
          </a:p>
          <a:p>
            <a:pPr marL="76200" indent="0" algn="l">
              <a:buNone/>
            </a:pPr>
            <a:r>
              <a:rPr lang="en-US" sz="2400" b="0" i="0" u="none" strike="noStrike" baseline="0" dirty="0">
                <a:latin typeface="Cambria" panose="02040503050406030204" pitchFamily="18" charset="0"/>
                <a:ea typeface="Cambria" panose="02040503050406030204" pitchFamily="18" charset="0"/>
                <a:cs typeface="Times New Roman" panose="02020603050405020304" pitchFamily="18" charset="0"/>
              </a:rPr>
              <a:t>Fig.  illustrates the conceptual framework of the system. When the camera has already captured the gesture from the user, the system classifies the test sample and compares it in the stored gestures in a dictionary, and the corresponding output is displayed on the screen for the user.</a:t>
            </a:r>
            <a:r>
              <a:rPr lang="en-US" sz="2400" dirty="0">
                <a:latin typeface="Cambria" panose="02040503050406030204" pitchFamily="18" charset="0"/>
                <a:ea typeface="Cambria" panose="02040503050406030204" pitchFamily="18" charset="0"/>
                <a:cs typeface="Times New Roman" panose="02020603050405020304" pitchFamily="18" charset="0"/>
              </a:rPr>
              <a:t>. </a:t>
            </a:r>
            <a:endParaRPr lang="en-IN" sz="2400" dirty="0">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IN" dirty="0"/>
          </a:p>
        </p:txBody>
      </p:sp>
      <p:sp>
        <p:nvSpPr>
          <p:cNvPr id="4" name="TextBox 3">
            <a:extLst>
              <a:ext uri="{FF2B5EF4-FFF2-40B4-BE49-F238E27FC236}">
                <a16:creationId xmlns:a16="http://schemas.microsoft.com/office/drawing/2014/main" id="{730D17D7-646A-067E-1CD4-0E4D183A7595}"/>
              </a:ext>
            </a:extLst>
          </p:cNvPr>
          <p:cNvSpPr txBox="1"/>
          <p:nvPr/>
        </p:nvSpPr>
        <p:spPr>
          <a:xfrm>
            <a:off x="11656193" y="6289746"/>
            <a:ext cx="786064"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10</a:t>
            </a:r>
          </a:p>
        </p:txBody>
      </p:sp>
    </p:spTree>
    <p:extLst>
      <p:ext uri="{BB962C8B-B14F-4D97-AF65-F5344CB8AC3E}">
        <p14:creationId xmlns:p14="http://schemas.microsoft.com/office/powerpoint/2010/main" val="5049755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0F53-B1AA-0DD2-5002-7EB2BCB5E0BC}"/>
              </a:ext>
            </a:extLst>
          </p:cNvPr>
          <p:cNvSpPr>
            <a:spLocks noGrp="1"/>
          </p:cNvSpPr>
          <p:nvPr>
            <p:ph type="title"/>
          </p:nvPr>
        </p:nvSpPr>
        <p:spPr>
          <a:xfrm>
            <a:off x="1484311" y="182881"/>
            <a:ext cx="10018713" cy="883920"/>
          </a:xfrm>
        </p:spPr>
        <p:txBody>
          <a:bodyPr/>
          <a:lstStyle/>
          <a:p>
            <a:pPr algn="l"/>
            <a:r>
              <a:rPr lang="en-IN" b="1" dirty="0">
                <a:latin typeface="Cambria" panose="02040503050406030204" pitchFamily="18" charset="0"/>
                <a:ea typeface="Cambria" panose="02040503050406030204" pitchFamily="18" charset="0"/>
              </a:rPr>
              <a:t>Implementation</a:t>
            </a:r>
          </a:p>
        </p:txBody>
      </p:sp>
      <p:sp>
        <p:nvSpPr>
          <p:cNvPr id="3" name="Content Placeholder 2">
            <a:extLst>
              <a:ext uri="{FF2B5EF4-FFF2-40B4-BE49-F238E27FC236}">
                <a16:creationId xmlns:a16="http://schemas.microsoft.com/office/drawing/2014/main" id="{C823D8F2-D04A-24EC-CB8E-592B565D1407}"/>
              </a:ext>
            </a:extLst>
          </p:cNvPr>
          <p:cNvSpPr>
            <a:spLocks noGrp="1"/>
          </p:cNvSpPr>
          <p:nvPr>
            <p:ph idx="1"/>
          </p:nvPr>
        </p:nvSpPr>
        <p:spPr>
          <a:xfrm>
            <a:off x="1484311" y="984069"/>
            <a:ext cx="10018713" cy="2168299"/>
          </a:xfrm>
        </p:spPr>
        <p:txBody>
          <a:bodyPr/>
          <a:lstStyle/>
          <a:p>
            <a:pPr marL="0" indent="0">
              <a:buNone/>
            </a:pPr>
            <a:r>
              <a:rPr lang="en-US" sz="2400" dirty="0">
                <a:latin typeface="Cambria" panose="02040503050406030204" pitchFamily="18" charset="0"/>
                <a:ea typeface="Cambria" panose="02040503050406030204" pitchFamily="18" charset="0"/>
                <a:cs typeface="Times New Roman" panose="02020603050405020304" pitchFamily="18" charset="0"/>
              </a:rPr>
              <a:t>1.</a:t>
            </a:r>
            <a:r>
              <a:rPr lang="en-US" sz="2400" b="1" u="sng" dirty="0">
                <a:latin typeface="Cambria" panose="02040503050406030204" pitchFamily="18" charset="0"/>
                <a:ea typeface="Cambria" panose="02040503050406030204" pitchFamily="18" charset="0"/>
                <a:cs typeface="Times New Roman" panose="02020603050405020304" pitchFamily="18" charset="0"/>
              </a:rPr>
              <a:t>Data collection</a:t>
            </a:r>
            <a:r>
              <a:rPr lang="en-US" sz="2400" b="1" dirty="0">
                <a:latin typeface="Cambria" panose="02040503050406030204" pitchFamily="18" charset="0"/>
                <a:ea typeface="Cambria" panose="02040503050406030204" pitchFamily="18" charset="0"/>
                <a:cs typeface="Times New Roman" panose="02020603050405020304" pitchFamily="18" charset="0"/>
              </a:rPr>
              <a:t>: </a:t>
            </a:r>
            <a:r>
              <a:rPr lang="en-US" sz="2400" dirty="0">
                <a:latin typeface="Cambria" panose="02040503050406030204" pitchFamily="18" charset="0"/>
                <a:ea typeface="Cambria" panose="02040503050406030204" pitchFamily="18" charset="0"/>
                <a:cs typeface="Times New Roman" panose="02020603050405020304" pitchFamily="18" charset="0"/>
              </a:rPr>
              <a:t>To collect a large and diverse dataset of sign language images. This dataset should cover a wide range of signs and gestures.</a:t>
            </a:r>
          </a:p>
          <a:p>
            <a:pPr marL="0" indent="0">
              <a:buNone/>
            </a:pPr>
            <a:endParaRPr lang="en-IN" dirty="0"/>
          </a:p>
        </p:txBody>
      </p:sp>
      <p:pic>
        <p:nvPicPr>
          <p:cNvPr id="1026" name="Picture 2">
            <a:extLst>
              <a:ext uri="{FF2B5EF4-FFF2-40B4-BE49-F238E27FC236}">
                <a16:creationId xmlns:a16="http://schemas.microsoft.com/office/drawing/2014/main" id="{38C15A6E-384F-7FC0-DA73-3B9845E42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618" y="2294844"/>
            <a:ext cx="6010275"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414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85731E-4BF0-EEC8-F635-5840024836B9}"/>
              </a:ext>
            </a:extLst>
          </p:cNvPr>
          <p:cNvSpPr>
            <a:spLocks noGrp="1"/>
          </p:cNvSpPr>
          <p:nvPr>
            <p:ph idx="1"/>
          </p:nvPr>
        </p:nvSpPr>
        <p:spPr>
          <a:xfrm>
            <a:off x="1484310" y="182881"/>
            <a:ext cx="10018713" cy="2203268"/>
          </a:xfrm>
        </p:spPr>
        <p:txBody>
          <a:bodyPr/>
          <a:lstStyle/>
          <a:p>
            <a:pPr marL="0" indent="0">
              <a:buNone/>
            </a:pPr>
            <a:r>
              <a:rPr lang="en-US" sz="2400" dirty="0">
                <a:latin typeface="Cambria" panose="02040503050406030204" pitchFamily="18" charset="0"/>
                <a:ea typeface="Cambria" panose="02040503050406030204" pitchFamily="18" charset="0"/>
                <a:cs typeface="Times New Roman" panose="02020603050405020304" pitchFamily="18" charset="0"/>
              </a:rPr>
              <a:t>2. </a:t>
            </a:r>
            <a:r>
              <a:rPr lang="en-US" sz="2400" b="1" u="sng" dirty="0">
                <a:latin typeface="Cambria" panose="02040503050406030204" pitchFamily="18" charset="0"/>
                <a:ea typeface="Cambria" panose="02040503050406030204" pitchFamily="18" charset="0"/>
                <a:cs typeface="Times New Roman" panose="02020603050405020304" pitchFamily="18" charset="0"/>
              </a:rPr>
              <a:t>Data preprocessing: </a:t>
            </a:r>
            <a:r>
              <a:rPr lang="en-US" sz="2400" dirty="0">
                <a:latin typeface="Cambria" panose="02040503050406030204" pitchFamily="18" charset="0"/>
                <a:ea typeface="Cambria" panose="02040503050406030204" pitchFamily="18" charset="0"/>
                <a:cs typeface="Times New Roman" panose="02020603050405020304" pitchFamily="18" charset="0"/>
              </a:rPr>
              <a:t>The collected images need to be preprocessed before they can be used for training a deep learning model. This can involve tasks such as resizing, cropping, and normalization.</a:t>
            </a:r>
          </a:p>
          <a:p>
            <a:endParaRPr lang="en-IN" dirty="0"/>
          </a:p>
        </p:txBody>
      </p:sp>
      <p:pic>
        <p:nvPicPr>
          <p:cNvPr id="5" name="Picture 4">
            <a:extLst>
              <a:ext uri="{FF2B5EF4-FFF2-40B4-BE49-F238E27FC236}">
                <a16:creationId xmlns:a16="http://schemas.microsoft.com/office/drawing/2014/main" id="{713D69B1-AFA6-1D57-7AC4-684930339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082" y="1750423"/>
            <a:ext cx="8546010" cy="4807131"/>
          </a:xfrm>
          <a:prstGeom prst="rect">
            <a:avLst/>
          </a:prstGeom>
        </p:spPr>
      </p:pic>
    </p:spTree>
    <p:extLst>
      <p:ext uri="{BB962C8B-B14F-4D97-AF65-F5344CB8AC3E}">
        <p14:creationId xmlns:p14="http://schemas.microsoft.com/office/powerpoint/2010/main" val="4046712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10BAE6-FD2E-A6C2-A6A6-F61A23A0C0AF}"/>
              </a:ext>
            </a:extLst>
          </p:cNvPr>
          <p:cNvSpPr>
            <a:spLocks noGrp="1"/>
          </p:cNvSpPr>
          <p:nvPr>
            <p:ph idx="1"/>
          </p:nvPr>
        </p:nvSpPr>
        <p:spPr>
          <a:xfrm>
            <a:off x="1484310" y="0"/>
            <a:ext cx="10018713" cy="2133599"/>
          </a:xfrm>
        </p:spPr>
        <p:txBody>
          <a:bodyPr/>
          <a:lstStyle/>
          <a:p>
            <a:pPr marL="0" indent="0">
              <a:buNone/>
            </a:pPr>
            <a:r>
              <a:rPr lang="en-US" sz="2400" dirty="0">
                <a:latin typeface="Cambria" panose="02040503050406030204" pitchFamily="18" charset="0"/>
                <a:ea typeface="Cambria" panose="02040503050406030204" pitchFamily="18" charset="0"/>
                <a:cs typeface="Times New Roman" panose="02020603050405020304" pitchFamily="18" charset="0"/>
              </a:rPr>
              <a:t>3.</a:t>
            </a:r>
            <a:r>
              <a:rPr lang="en-US" sz="2400" b="1" u="sng" dirty="0">
                <a:latin typeface="Cambria" panose="02040503050406030204" pitchFamily="18" charset="0"/>
                <a:ea typeface="Cambria" panose="02040503050406030204" pitchFamily="18" charset="0"/>
                <a:cs typeface="Times New Roman" panose="02020603050405020304" pitchFamily="18" charset="0"/>
              </a:rPr>
              <a:t>Feature extraction: </a:t>
            </a:r>
            <a:r>
              <a:rPr lang="en-US" sz="2400" dirty="0">
                <a:latin typeface="Cambria" panose="02040503050406030204" pitchFamily="18" charset="0"/>
                <a:ea typeface="Cambria" panose="02040503050406030204" pitchFamily="18" charset="0"/>
                <a:cs typeface="Times New Roman" panose="02020603050405020304" pitchFamily="18" charset="0"/>
              </a:rPr>
              <a:t>Next, the relevant features need to be extracted from the preprocessed images. This can involve techniques such as skeletal joint detection, or hand tracking.</a:t>
            </a:r>
          </a:p>
          <a:p>
            <a:pPr marL="0" indent="0">
              <a:buNone/>
            </a:pPr>
            <a:endParaRPr lang="en-IN" dirty="0"/>
          </a:p>
        </p:txBody>
      </p:sp>
      <p:pic>
        <p:nvPicPr>
          <p:cNvPr id="7" name="Picture 6">
            <a:extLst>
              <a:ext uri="{FF2B5EF4-FFF2-40B4-BE49-F238E27FC236}">
                <a16:creationId xmlns:a16="http://schemas.microsoft.com/office/drawing/2014/main" id="{DA542272-4CDC-0E46-6157-A04C21374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668" y="1576251"/>
            <a:ext cx="8902096" cy="5007429"/>
          </a:xfrm>
          <a:prstGeom prst="rect">
            <a:avLst/>
          </a:prstGeom>
        </p:spPr>
      </p:pic>
    </p:spTree>
    <p:extLst>
      <p:ext uri="{BB962C8B-B14F-4D97-AF65-F5344CB8AC3E}">
        <p14:creationId xmlns:p14="http://schemas.microsoft.com/office/powerpoint/2010/main" val="266677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5182-9008-DEFD-6385-69DB5E1483BA}"/>
              </a:ext>
            </a:extLst>
          </p:cNvPr>
          <p:cNvSpPr>
            <a:spLocks noGrp="1"/>
          </p:cNvSpPr>
          <p:nvPr>
            <p:ph type="title"/>
          </p:nvPr>
        </p:nvSpPr>
        <p:spPr>
          <a:xfrm>
            <a:off x="1484311" y="1"/>
            <a:ext cx="10018713" cy="1066800"/>
          </a:xfrm>
        </p:spPr>
        <p: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Outcomes</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F1DD6919-0754-B51C-3678-ED1201A2FA33}"/>
              </a:ext>
            </a:extLst>
          </p:cNvPr>
          <p:cNvSpPr>
            <a:spLocks noGrp="1"/>
          </p:cNvSpPr>
          <p:nvPr>
            <p:ph idx="1"/>
          </p:nvPr>
        </p:nvSpPr>
        <p:spPr>
          <a:xfrm>
            <a:off x="1484310" y="1066801"/>
            <a:ext cx="10018713" cy="5757119"/>
          </a:xfrm>
        </p:spPr>
        <p:txBody>
          <a:bodyPr>
            <a:normAutofit/>
          </a:bodyPr>
          <a:lstStyle/>
          <a:p>
            <a:pPr algn="l"/>
            <a:r>
              <a:rPr lang="en-US" sz="2000" b="0" i="0" u="none" strike="noStrike" baseline="0" dirty="0">
                <a:latin typeface="Cambria" panose="02040503050406030204" pitchFamily="18" charset="0"/>
                <a:ea typeface="Cambria" panose="02040503050406030204" pitchFamily="18" charset="0"/>
              </a:rPr>
              <a:t>A deep learning model that combines the use of CNNs, </a:t>
            </a:r>
            <a:r>
              <a:rPr lang="en-IN" sz="2000" b="0" i="0" u="none" strike="noStrike" baseline="0" dirty="0">
                <a:latin typeface="Cambria" panose="02040503050406030204" pitchFamily="18" charset="0"/>
                <a:ea typeface="Cambria" panose="02040503050406030204" pitchFamily="18" charset="0"/>
              </a:rPr>
              <a:t>computer vision techniques for sign language recognition.</a:t>
            </a:r>
          </a:p>
          <a:p>
            <a:pPr algn="l"/>
            <a:r>
              <a:rPr lang="en-US" sz="2000" b="0" i="0" u="none" strike="noStrike" baseline="0" dirty="0">
                <a:latin typeface="Cambria" panose="02040503050406030204" pitchFamily="18" charset="0"/>
                <a:ea typeface="Cambria" panose="02040503050406030204" pitchFamily="18" charset="0"/>
              </a:rPr>
              <a:t>A comprehensive and diverse dataset of sign language gestures, collected through partnerships with the deaf and hard-of-hearing </a:t>
            </a:r>
            <a:r>
              <a:rPr lang="en-IN" sz="2000" b="0" i="0" u="none" strike="noStrike" baseline="0" dirty="0">
                <a:latin typeface="Cambria" panose="02040503050406030204" pitchFamily="18" charset="0"/>
                <a:ea typeface="Cambria" panose="02040503050406030204" pitchFamily="18" charset="0"/>
              </a:rPr>
              <a:t>community.</a:t>
            </a:r>
          </a:p>
          <a:p>
            <a:pPr algn="l"/>
            <a:r>
              <a:rPr lang="en-US" sz="2000" b="0" i="0" u="none" strike="noStrike" baseline="0" dirty="0">
                <a:latin typeface="Cambria" panose="02040503050406030204" pitchFamily="18" charset="0"/>
                <a:ea typeface="Cambria" panose="02040503050406030204" pitchFamily="18" charset="0"/>
              </a:rPr>
              <a:t>An evaluation of the performance of the model, including its accuracy in recognizing sign language gestures, its efficiency, and its robustness </a:t>
            </a:r>
            <a:r>
              <a:rPr lang="en-IN" sz="2000" b="0" i="0" u="none" strike="noStrike" baseline="0" dirty="0">
                <a:latin typeface="Cambria" panose="02040503050406030204" pitchFamily="18" charset="0"/>
                <a:ea typeface="Cambria" panose="02040503050406030204" pitchFamily="18" charset="0"/>
              </a:rPr>
              <a:t>to various real-world scenarios.</a:t>
            </a:r>
          </a:p>
          <a:p>
            <a:pPr algn="l"/>
            <a:r>
              <a:rPr lang="en-US" sz="2000" b="0" i="0" u="none" strike="noStrike" baseline="0" dirty="0">
                <a:latin typeface="Cambria" panose="02040503050406030204" pitchFamily="18" charset="0"/>
                <a:ea typeface="Cambria" panose="02040503050406030204" pitchFamily="18" charset="0"/>
              </a:rPr>
              <a:t>An intuitive and user-friendly interface for the sign language recognition system, making it accessible for a wide range of users. </a:t>
            </a:r>
          </a:p>
          <a:p>
            <a:pPr algn="l"/>
            <a:r>
              <a:rPr lang="en-US" sz="2000" b="0" i="0" u="none" strike="noStrike" baseline="0" dirty="0">
                <a:latin typeface="Cambria" panose="02040503050406030204" pitchFamily="18" charset="0"/>
                <a:ea typeface="Cambria" panose="02040503050406030204" pitchFamily="18" charset="0"/>
              </a:rPr>
              <a:t>An exploration of the potential impact of the sign language recognition system on the deaf and hard-of-hearing community and the field of assistive technology, including discussions on increasing accessibility </a:t>
            </a:r>
            <a:r>
              <a:rPr lang="en-IN" sz="2000" b="0" i="0" u="none" strike="noStrike" baseline="0" dirty="0">
                <a:latin typeface="Cambria" panose="02040503050406030204" pitchFamily="18" charset="0"/>
                <a:ea typeface="Cambria" panose="02040503050406030204" pitchFamily="18" charset="0"/>
              </a:rPr>
              <a:t>and empowering the community.</a:t>
            </a:r>
          </a:p>
          <a:p>
            <a:pPr algn="l"/>
            <a:r>
              <a:rPr lang="en-US" sz="2000" b="0" i="0" u="none" strike="noStrike" baseline="0" dirty="0">
                <a:latin typeface="Cambria" panose="02040503050406030204" pitchFamily="18" charset="0"/>
                <a:ea typeface="Cambria" panose="02040503050406030204" pitchFamily="18" charset="0"/>
              </a:rPr>
              <a:t>Recommendations for future work, such as incorporating additional computer vision techniques, improving the interpretability of the deep learning models, and creating more interactive and user-friendly interfaces for the sign language recognition system.</a:t>
            </a:r>
            <a:endParaRPr lang="en-IN" sz="2000" dirty="0">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IN" sz="20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671F587B-5FDD-5953-F039-46D889569114}"/>
              </a:ext>
            </a:extLst>
          </p:cNvPr>
          <p:cNvSpPr txBox="1"/>
          <p:nvPr/>
        </p:nvSpPr>
        <p:spPr>
          <a:xfrm>
            <a:off x="11503023" y="6454588"/>
            <a:ext cx="688977"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15</a:t>
            </a:r>
          </a:p>
        </p:txBody>
      </p:sp>
    </p:spTree>
    <p:extLst>
      <p:ext uri="{BB962C8B-B14F-4D97-AF65-F5344CB8AC3E}">
        <p14:creationId xmlns:p14="http://schemas.microsoft.com/office/powerpoint/2010/main" val="181421299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CDD8-57A0-00D9-2148-C84E04329B83}"/>
              </a:ext>
            </a:extLst>
          </p:cNvPr>
          <p:cNvSpPr>
            <a:spLocks noGrp="1"/>
          </p:cNvSpPr>
          <p:nvPr>
            <p:ph type="title"/>
          </p:nvPr>
        </p:nvSpPr>
        <p:spPr>
          <a:xfrm>
            <a:off x="1484311" y="116542"/>
            <a:ext cx="10018713" cy="1192305"/>
          </a:xfrm>
        </p:spPr>
        <p:txBody>
          <a:bodyPr/>
          <a:lstStyle/>
          <a:p>
            <a:pPr algn="l"/>
            <a:r>
              <a:rPr lang="en-US" sz="4000" b="1" dirty="0">
                <a:latin typeface="Cambria" panose="02040503050406030204" pitchFamily="18" charset="0"/>
                <a:ea typeface="Cambria" panose="02040503050406030204" pitchFamily="18" charset="0"/>
                <a:cs typeface="Times New Roman" panose="02020603050405020304" pitchFamily="18" charset="0"/>
              </a:rPr>
              <a:t>CONTENT</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AEBE624-035C-13D5-E7F0-A191FC26E124}"/>
              </a:ext>
            </a:extLst>
          </p:cNvPr>
          <p:cNvSpPr>
            <a:spLocks noGrp="1"/>
          </p:cNvSpPr>
          <p:nvPr>
            <p:ph idx="1"/>
          </p:nvPr>
        </p:nvSpPr>
        <p:spPr>
          <a:xfrm>
            <a:off x="1484310" y="1183341"/>
            <a:ext cx="10018713" cy="4607859"/>
          </a:xfrm>
        </p:spPr>
        <p:txBody>
          <a:bodyPr/>
          <a:lstStyle/>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Abstract</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Introduction</a:t>
            </a:r>
          </a:p>
          <a:p>
            <a:pPr>
              <a:buFont typeface="Arial" panose="020B0604020202020204" pitchFamily="34" charset="0"/>
              <a:buChar char="•"/>
            </a:pPr>
            <a:r>
              <a:rPr lang="en-IN" dirty="0">
                <a:latin typeface="Cambria" panose="02040503050406030204" pitchFamily="18" charset="0"/>
                <a:ea typeface="Cambria" panose="02040503050406030204" pitchFamily="18" charset="0"/>
                <a:cs typeface="Times New Roman" panose="02020603050405020304" pitchFamily="18" charset="0"/>
              </a:rPr>
              <a:t>Problem Statement</a:t>
            </a:r>
            <a:endParaRPr lang="en-US" dirty="0">
              <a:latin typeface="Cambria" panose="020405030504060302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Objectives</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Literature Survey</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Methodology</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Implementation</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Outcomes</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References</a:t>
            </a:r>
          </a:p>
        </p:txBody>
      </p:sp>
    </p:spTree>
    <p:extLst>
      <p:ext uri="{BB962C8B-B14F-4D97-AF65-F5344CB8AC3E}">
        <p14:creationId xmlns:p14="http://schemas.microsoft.com/office/powerpoint/2010/main" val="34726230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11B0-E17E-8096-2C43-14300BD5BD5B}"/>
              </a:ext>
            </a:extLst>
          </p:cNvPr>
          <p:cNvSpPr>
            <a:spLocks noGrp="1"/>
          </p:cNvSpPr>
          <p:nvPr>
            <p:ph type="title"/>
          </p:nvPr>
        </p:nvSpPr>
        <p:spPr>
          <a:xfrm>
            <a:off x="1484311" y="179293"/>
            <a:ext cx="10018713" cy="995084"/>
          </a:xfrm>
        </p:spPr>
        <p: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References</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ABC64DE5-92EB-71DC-2E4B-41D88EF14F69}"/>
              </a:ext>
            </a:extLst>
          </p:cNvPr>
          <p:cNvSpPr>
            <a:spLocks noGrp="1"/>
          </p:cNvSpPr>
          <p:nvPr>
            <p:ph idx="1"/>
          </p:nvPr>
        </p:nvSpPr>
        <p:spPr>
          <a:xfrm>
            <a:off x="1561314" y="462201"/>
            <a:ext cx="10897455" cy="6343790"/>
          </a:xfrm>
        </p:spPr>
        <p:txBody>
          <a:bodyPr>
            <a:normAutofit/>
          </a:bodyPr>
          <a:lstStyle/>
          <a:p>
            <a:pPr>
              <a:lnSpc>
                <a:spcPct val="150000"/>
              </a:lnSpc>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Brill R. 1986. The Conference of Educational Administrators Serving the Deaf: A History. Washington, DC: Gallaudet University Press.</a:t>
            </a:r>
          </a:p>
          <a:p>
            <a:pPr algn="l"/>
            <a:r>
              <a:rPr lang="en-US" b="0" i="0" u="none" strike="noStrike" baseline="0" dirty="0">
                <a:latin typeface="Times New Roman" panose="02020603050405020304" pitchFamily="18" charset="0"/>
              </a:rPr>
              <a:t>P. K. </a:t>
            </a:r>
            <a:r>
              <a:rPr lang="en-US" b="0" i="0" u="none" strike="noStrike" baseline="0" dirty="0" err="1">
                <a:latin typeface="Times New Roman" panose="02020603050405020304" pitchFamily="18" charset="0"/>
              </a:rPr>
              <a:t>Athira</a:t>
            </a:r>
            <a:r>
              <a:rPr lang="en-US" b="0" i="0" u="none" strike="noStrike" baseline="0" dirty="0">
                <a:latin typeface="Times New Roman" panose="02020603050405020304" pitchFamily="18" charset="0"/>
              </a:rPr>
              <a:t>, C. J. Sruthi, A. </a:t>
            </a:r>
            <a:r>
              <a:rPr lang="en-US" b="0" i="0" u="none" strike="noStrike" baseline="0" dirty="0" err="1">
                <a:latin typeface="Times New Roman" panose="02020603050405020304" pitchFamily="18" charset="0"/>
              </a:rPr>
              <a:t>Lijiya</a:t>
            </a:r>
            <a:r>
              <a:rPr lang="en-US" b="0" i="0" u="none" strike="noStrike" baseline="0" dirty="0">
                <a:latin typeface="Times New Roman" panose="02020603050405020304" pitchFamily="18" charset="0"/>
              </a:rPr>
              <a:t>, “A Signer Independent Sign Language Recognition with Co-articulation Elimination from Live Videos: An InScenario”,2019.https://www.sciencedirect.com/scienc</a:t>
            </a:r>
            <a:r>
              <a:rPr lang="en-IN" dirty="0">
                <a:latin typeface="Times New Roman" panose="02020603050405020304" pitchFamily="18" charset="0"/>
              </a:rPr>
              <a:t>e</a:t>
            </a:r>
            <a:r>
              <a:rPr lang="en-IN" b="0" i="0" u="none" strike="noStrike" baseline="0" dirty="0">
                <a:latin typeface="Times New Roman" panose="02020603050405020304" pitchFamily="18" charset="0"/>
              </a:rPr>
              <a:t>/article/</a:t>
            </a:r>
            <a:r>
              <a:rPr lang="en-IN" b="0" i="0" u="none" strike="noStrike" baseline="0" dirty="0" err="1">
                <a:latin typeface="Times New Roman" panose="02020603050405020304" pitchFamily="18" charset="0"/>
              </a:rPr>
              <a:t>pii</a:t>
            </a:r>
            <a:r>
              <a:rPr lang="en-IN" b="0" i="0" u="none" strike="noStrike" baseline="0" dirty="0">
                <a:latin typeface="Times New Roman" panose="02020603050405020304" pitchFamily="18" charset="0"/>
              </a:rPr>
              <a:t>/S131915781831228X</a:t>
            </a:r>
          </a:p>
          <a:p>
            <a:pPr algn="l"/>
            <a:r>
              <a:rPr lang="en-US" b="0" i="0" u="none" strike="noStrike" baseline="0" dirty="0">
                <a:latin typeface="Times New Roman" panose="02020603050405020304" pitchFamily="18" charset="0"/>
              </a:rPr>
              <a:t>M. Jaiswal, V. Sharma, A. Sharma, S. Saini, R. </a:t>
            </a:r>
            <a:r>
              <a:rPr lang="en-US" b="0" i="0" u="none" strike="noStrike" baseline="0" dirty="0" err="1">
                <a:latin typeface="Times New Roman" panose="02020603050405020304" pitchFamily="18" charset="0"/>
              </a:rPr>
              <a:t>Tomar</a:t>
            </a:r>
            <a:r>
              <a:rPr lang="en-US" b="0" i="0" u="none" strike="noStrike" baseline="0" dirty="0">
                <a:latin typeface="Times New Roman" panose="02020603050405020304" pitchFamily="18" charset="0"/>
              </a:rPr>
              <a:t>, “An Efficient Binarized Neural Network for Recognizing Two Hands Indian Sign Language Gestures in Real-time Environment”,2020https://ieeexplore.ieee.org/</a:t>
            </a:r>
            <a:r>
              <a:rPr lang="en-IN" b="0" i="0" u="none" strike="noStrike" baseline="0" dirty="0">
                <a:latin typeface="Times New Roman" panose="02020603050405020304" pitchFamily="18" charset="0"/>
              </a:rPr>
              <a:t>abstract/document/9342454</a:t>
            </a:r>
          </a:p>
          <a:p>
            <a:pPr algn="l"/>
            <a:r>
              <a:rPr lang="en-US" b="0" i="0" u="none" strike="noStrike" baseline="0" dirty="0">
                <a:latin typeface="Times New Roman" panose="02020603050405020304" pitchFamily="18" charset="0"/>
              </a:rPr>
              <a:t>C. J. Sruthi, A. </a:t>
            </a:r>
            <a:r>
              <a:rPr lang="en-US" b="0" i="0" u="none" strike="noStrike" baseline="0" dirty="0" err="1">
                <a:latin typeface="Times New Roman" panose="02020603050405020304" pitchFamily="18" charset="0"/>
              </a:rPr>
              <a:t>Lijiya</a:t>
            </a:r>
            <a:r>
              <a:rPr lang="en-US" b="0" i="0" u="none" strike="noStrike" baseline="0" dirty="0">
                <a:latin typeface="Times New Roman" panose="02020603050405020304" pitchFamily="18" charset="0"/>
              </a:rPr>
              <a:t>, “Signet: A Deep Learning based Indian Sign Language Recognition System”,</a:t>
            </a:r>
            <a:r>
              <a:rPr lang="en-IN" b="0" i="0" u="none" strike="noStrike" baseline="0" dirty="0">
                <a:latin typeface="Times New Roman" panose="02020603050405020304" pitchFamily="18" charset="0"/>
              </a:rPr>
              <a:t>2019.https://ieeexplore.ieee.org/abstract/document/8698006</a:t>
            </a:r>
            <a:endParaRPr lang="en-IN" dirty="0"/>
          </a:p>
        </p:txBody>
      </p:sp>
      <p:sp>
        <p:nvSpPr>
          <p:cNvPr id="4" name="TextBox 3">
            <a:extLst>
              <a:ext uri="{FF2B5EF4-FFF2-40B4-BE49-F238E27FC236}">
                <a16:creationId xmlns:a16="http://schemas.microsoft.com/office/drawing/2014/main" id="{46029880-62A9-B528-AFD7-040BADB25326}"/>
              </a:ext>
            </a:extLst>
          </p:cNvPr>
          <p:cNvSpPr txBox="1"/>
          <p:nvPr/>
        </p:nvSpPr>
        <p:spPr>
          <a:xfrm>
            <a:off x="11716871" y="6436659"/>
            <a:ext cx="475129"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13</a:t>
            </a:r>
          </a:p>
        </p:txBody>
      </p:sp>
    </p:spTree>
    <p:extLst>
      <p:ext uri="{BB962C8B-B14F-4D97-AF65-F5344CB8AC3E}">
        <p14:creationId xmlns:p14="http://schemas.microsoft.com/office/powerpoint/2010/main" val="120709015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DCACA63-10B1-DBC2-DA41-4909ED8E1D9F}"/>
              </a:ext>
            </a:extLst>
          </p:cNvPr>
          <p:cNvSpPr>
            <a:spLocks noGrp="1"/>
          </p:cNvSpPr>
          <p:nvPr>
            <p:ph idx="1"/>
          </p:nvPr>
        </p:nvSpPr>
        <p:spPr>
          <a:xfrm>
            <a:off x="1590675" y="96253"/>
            <a:ext cx="10018713" cy="6448926"/>
          </a:xfrm>
        </p:spPr>
        <p:txBody>
          <a:bodyPr>
            <a:normAutofit/>
          </a:bodyPr>
          <a:lstStyle/>
          <a:p>
            <a:pPr algn="l"/>
            <a:r>
              <a:rPr lang="en-IN" sz="2000" b="0" i="0" u="none" strike="noStrike" baseline="0" dirty="0">
                <a:latin typeface="Times New Roman" panose="02020603050405020304" pitchFamily="18" charset="0"/>
              </a:rPr>
              <a:t>T. </a:t>
            </a:r>
            <a:r>
              <a:rPr lang="en-IN" sz="2000" b="0" i="0" u="none" strike="noStrike" baseline="0" dirty="0" err="1">
                <a:latin typeface="Times New Roman" panose="02020603050405020304" pitchFamily="18" charset="0"/>
              </a:rPr>
              <a:t>Raghuveera</a:t>
            </a:r>
            <a:r>
              <a:rPr lang="en-IN" sz="2000" b="0" i="0" u="none" strike="noStrike" baseline="0" dirty="0">
                <a:latin typeface="Times New Roman" panose="02020603050405020304" pitchFamily="18" charset="0"/>
              </a:rPr>
              <a:t>, R. Deepthi, R. </a:t>
            </a:r>
            <a:r>
              <a:rPr lang="en-IN" sz="2000" b="0" i="0" u="none" strike="noStrike" baseline="0" dirty="0" err="1">
                <a:latin typeface="Times New Roman" panose="02020603050405020304" pitchFamily="18" charset="0"/>
              </a:rPr>
              <a:t>Mangalashri</a:t>
            </a:r>
            <a:r>
              <a:rPr lang="en-IN" sz="2000" b="0" i="0" u="none" strike="noStrike" baseline="0" dirty="0">
                <a:latin typeface="Times New Roman" panose="02020603050405020304" pitchFamily="18" charset="0"/>
              </a:rPr>
              <a:t>, R. Akshaya, “A depth-based Indian Sign Language recognition </a:t>
            </a:r>
            <a:r>
              <a:rPr lang="en-US" sz="2000" b="0" i="0" u="none" strike="noStrike" baseline="0" dirty="0">
                <a:latin typeface="Times New Roman" panose="02020603050405020304" pitchFamily="18" charset="0"/>
              </a:rPr>
              <a:t>using Microsoft </a:t>
            </a:r>
            <a:r>
              <a:rPr lang="en-US" sz="2000" b="0" i="0" u="none" strike="noStrike" baseline="0" dirty="0" err="1">
                <a:latin typeface="Times New Roman" panose="02020603050405020304" pitchFamily="18" charset="0"/>
              </a:rPr>
              <a:t>Kinet</a:t>
            </a:r>
            <a:r>
              <a:rPr lang="en-US" sz="2000" b="0" i="0" u="none" strike="noStrike" baseline="0" dirty="0">
                <a:latin typeface="Times New Roman" panose="02020603050405020304" pitchFamily="18" charset="0"/>
              </a:rPr>
              <a:t> </a:t>
            </a:r>
            <a:r>
              <a:rPr lang="en-US" sz="2000" b="0" i="0" u="none" strike="noStrike" baseline="0" dirty="0">
                <a:latin typeface="Times New Roman" panose="02020603050405020304" pitchFamily="18" charset="0"/>
                <a:hlinkClick r:id="rId2"/>
              </a:rPr>
              <a:t>https://link.springer.com/article/10.1007/s</a:t>
            </a:r>
            <a:r>
              <a:rPr lang="en-US" sz="2000" b="0" i="0" u="none" strike="noStrike" baseline="0" dirty="0">
                <a:latin typeface="Times New Roman" panose="02020603050405020304" pitchFamily="18" charset="0"/>
              </a:rPr>
              <a:t>12046-019-1250-6.</a:t>
            </a:r>
          </a:p>
          <a:p>
            <a:pPr algn="l"/>
            <a:r>
              <a:rPr lang="en-US" sz="2000" b="0" i="0" u="none" strike="noStrike" baseline="0" dirty="0">
                <a:latin typeface="Times New Roman" panose="02020603050405020304" pitchFamily="18" charset="0"/>
              </a:rPr>
              <a:t>. A. Wadhawan, P. Kumar, “Deep learning-based sign language recognition system for static signs”, 2020.https://</a:t>
            </a:r>
            <a:r>
              <a:rPr lang="en-IN" sz="2000" b="0" i="0" u="none" strike="noStrike" baseline="0" dirty="0">
                <a:latin typeface="Times New Roman" panose="02020603050405020304" pitchFamily="18" charset="0"/>
              </a:rPr>
              <a:t>link.springer.com/article/10.1007/s00521-019-04691-y</a:t>
            </a:r>
          </a:p>
          <a:p>
            <a:pPr algn="l"/>
            <a:r>
              <a:rPr lang="en-IN" sz="2000" b="0" i="0" u="none" strike="noStrike" baseline="0" dirty="0">
                <a:latin typeface="Times New Roman" panose="02020603050405020304" pitchFamily="18" charset="0"/>
              </a:rPr>
              <a:t> S. Z. </a:t>
            </a:r>
            <a:r>
              <a:rPr lang="en-IN" sz="2000" b="0" i="0" u="none" strike="noStrike" baseline="0" dirty="0" err="1">
                <a:latin typeface="Times New Roman" panose="02020603050405020304" pitchFamily="18" charset="0"/>
              </a:rPr>
              <a:t>Gurbuz</a:t>
            </a:r>
            <a:r>
              <a:rPr lang="en-IN" sz="2000" b="0" i="0" u="none" strike="noStrike" baseline="0" dirty="0">
                <a:latin typeface="Times New Roman" panose="02020603050405020304" pitchFamily="18" charset="0"/>
              </a:rPr>
              <a:t>, A. C. </a:t>
            </a:r>
            <a:r>
              <a:rPr lang="en-IN" sz="2000" b="0" i="0" u="none" strike="noStrike" baseline="0" dirty="0" err="1">
                <a:latin typeface="Times New Roman" panose="02020603050405020304" pitchFamily="18" charset="0"/>
              </a:rPr>
              <a:t>Gurbuz</a:t>
            </a:r>
            <a:r>
              <a:rPr lang="en-IN" sz="2000" b="0" i="0" u="none" strike="noStrike" baseline="0" dirty="0">
                <a:latin typeface="Times New Roman" panose="02020603050405020304" pitchFamily="18" charset="0"/>
              </a:rPr>
              <a:t>, E. A. </a:t>
            </a:r>
            <a:r>
              <a:rPr lang="en-IN" sz="2000" b="0" i="0" u="none" strike="noStrike" baseline="0" dirty="0" err="1">
                <a:latin typeface="Times New Roman" panose="02020603050405020304" pitchFamily="18" charset="0"/>
              </a:rPr>
              <a:t>Malaia</a:t>
            </a:r>
            <a:r>
              <a:rPr lang="en-IN" sz="2000" b="0" i="0" u="none" strike="noStrike" baseline="0" dirty="0">
                <a:latin typeface="Times New Roman" panose="02020603050405020304" pitchFamily="18" charset="0"/>
              </a:rPr>
              <a:t>, D. J. Griffin, C. S. Crawford, M. M. Rahman, E. </a:t>
            </a:r>
            <a:r>
              <a:rPr lang="en-IN" sz="2000" b="0" i="0" u="none" strike="noStrike" baseline="0" dirty="0" err="1">
                <a:latin typeface="Times New Roman" panose="02020603050405020304" pitchFamily="18" charset="0"/>
              </a:rPr>
              <a:t>Kurtoglu</a:t>
            </a:r>
            <a:r>
              <a:rPr lang="en-IN" sz="2000" b="0" i="0" u="none" strike="noStrike" baseline="0" dirty="0">
                <a:latin typeface="Times New Roman" panose="02020603050405020304" pitchFamily="18" charset="0"/>
              </a:rPr>
              <a:t>, R. Aksu,</a:t>
            </a:r>
            <a:r>
              <a:rPr lang="en-US" sz="2000" b="0" i="0" u="none" strike="noStrike" baseline="0" dirty="0">
                <a:latin typeface="Times New Roman" panose="02020603050405020304" pitchFamily="18" charset="0"/>
              </a:rPr>
              <a:t>T. </a:t>
            </a:r>
            <a:r>
              <a:rPr lang="en-US" sz="2000" b="0" i="0" u="none" strike="noStrike" baseline="0" dirty="0" err="1">
                <a:latin typeface="Times New Roman" panose="02020603050405020304" pitchFamily="18" charset="0"/>
              </a:rPr>
              <a:t>Macks</a:t>
            </a:r>
            <a:r>
              <a:rPr lang="en-US" sz="2000" b="0" i="0" u="none" strike="noStrike" baseline="0" dirty="0">
                <a:latin typeface="Times New Roman" panose="02020603050405020304" pitchFamily="18" charset="0"/>
              </a:rPr>
              <a:t>, R. </a:t>
            </a:r>
            <a:r>
              <a:rPr lang="en-US" sz="2000" b="0" i="0" u="none" strike="noStrike" baseline="0" dirty="0" err="1">
                <a:latin typeface="Times New Roman" panose="02020603050405020304" pitchFamily="18" charset="0"/>
              </a:rPr>
              <a:t>Mdrafi</a:t>
            </a:r>
            <a:r>
              <a:rPr lang="en-US" sz="2000" b="0" i="0" u="none" strike="noStrike" baseline="0" dirty="0">
                <a:latin typeface="Times New Roman" panose="02020603050405020304" pitchFamily="18" charset="0"/>
              </a:rPr>
              <a:t>, “American Sign Language Recognition Using RF Sensing”, 2020.https://ieeexplore.ieee.</a:t>
            </a:r>
            <a:r>
              <a:rPr lang="en-IN" sz="2000" b="0" i="0" u="none" strike="noStrike" baseline="0" dirty="0">
                <a:latin typeface="Times New Roman" panose="02020603050405020304" pitchFamily="18" charset="0"/>
              </a:rPr>
              <a:t>org/abstract/document/9187644</a:t>
            </a:r>
          </a:p>
          <a:p>
            <a:pPr algn="l"/>
            <a:r>
              <a:rPr lang="en-IN" sz="2000" b="0" i="0" u="none" strike="noStrike" baseline="0" dirty="0">
                <a:latin typeface="Times New Roman" panose="02020603050405020304" pitchFamily="18" charset="0"/>
              </a:rPr>
              <a:t> M. Al-Hammadi, G. Muhammad, w. Abdul, M. </a:t>
            </a:r>
            <a:r>
              <a:rPr lang="en-IN" sz="2000" b="0" i="0" u="none" strike="noStrike" baseline="0" dirty="0" err="1">
                <a:latin typeface="Times New Roman" panose="02020603050405020304" pitchFamily="18" charset="0"/>
              </a:rPr>
              <a:t>Alsulaiman</a:t>
            </a:r>
            <a:r>
              <a:rPr lang="en-IN" sz="2000" b="0" i="0" u="none" strike="noStrike" baseline="0" dirty="0">
                <a:latin typeface="Times New Roman" panose="02020603050405020304" pitchFamily="18" charset="0"/>
              </a:rPr>
              <a:t>, M. A. </a:t>
            </a:r>
            <a:r>
              <a:rPr lang="en-IN" sz="2000" b="0" i="0" u="none" strike="noStrike" baseline="0" dirty="0" err="1">
                <a:latin typeface="Times New Roman" panose="02020603050405020304" pitchFamily="18" charset="0"/>
              </a:rPr>
              <a:t>Bencherif</a:t>
            </a:r>
            <a:r>
              <a:rPr lang="en-IN" sz="2000" b="0" i="0" u="none" strike="noStrike" baseline="0" dirty="0">
                <a:latin typeface="Times New Roman" panose="02020603050405020304" pitchFamily="18" charset="0"/>
              </a:rPr>
              <a:t>, M. A. </a:t>
            </a:r>
            <a:r>
              <a:rPr lang="en-IN" sz="2000" b="0" i="0" u="none" strike="noStrike" baseline="0" dirty="0" err="1">
                <a:latin typeface="Times New Roman" panose="02020603050405020304" pitchFamily="18" charset="0"/>
              </a:rPr>
              <a:t>Mekhtiche</a:t>
            </a:r>
            <a:r>
              <a:rPr lang="en-IN" sz="2000" b="0" i="0" u="none" strike="noStrike" baseline="0" dirty="0">
                <a:latin typeface="Times New Roman" panose="02020603050405020304" pitchFamily="18" charset="0"/>
              </a:rPr>
              <a:t>, “Hand Gesture </a:t>
            </a:r>
            <a:r>
              <a:rPr lang="en-US" sz="2000" b="0" i="0" u="none" strike="noStrike" baseline="0" dirty="0">
                <a:latin typeface="Times New Roman" panose="02020603050405020304" pitchFamily="18" charset="0"/>
              </a:rPr>
              <a:t>Recognition for Sign Language Using 3DCNN”, 2020.https://ieeexplore.ieee.org/abstract/document/9078786</a:t>
            </a:r>
          </a:p>
          <a:p>
            <a:pPr algn="l"/>
            <a:r>
              <a:rPr lang="en-IN" sz="2000" b="0" i="0" u="none" strike="noStrike" baseline="0" dirty="0">
                <a:latin typeface="Times New Roman" panose="02020603050405020304" pitchFamily="18" charset="0"/>
              </a:rPr>
              <a:t>R. </a:t>
            </a:r>
            <a:r>
              <a:rPr lang="en-IN" sz="2000" b="0" i="0" u="none" strike="noStrike" baseline="0" dirty="0" err="1">
                <a:latin typeface="Times New Roman" panose="02020603050405020304" pitchFamily="18" charset="0"/>
              </a:rPr>
              <a:t>Rastgoo</a:t>
            </a:r>
            <a:r>
              <a:rPr lang="en-IN" sz="2000" b="0" i="0" u="none" strike="noStrike" baseline="0" dirty="0">
                <a:latin typeface="Times New Roman" panose="02020603050405020304" pitchFamily="18" charset="0"/>
              </a:rPr>
              <a:t>, K. </a:t>
            </a:r>
            <a:r>
              <a:rPr lang="en-IN" sz="2000" b="0" i="0" u="none" strike="noStrike" baseline="0" dirty="0" err="1">
                <a:latin typeface="Times New Roman" panose="02020603050405020304" pitchFamily="18" charset="0"/>
              </a:rPr>
              <a:t>Kiani</a:t>
            </a:r>
            <a:r>
              <a:rPr lang="en-IN" sz="2000" b="0" i="0" u="none" strike="noStrike" baseline="0" dirty="0">
                <a:latin typeface="Times New Roman" panose="02020603050405020304" pitchFamily="18" charset="0"/>
              </a:rPr>
              <a:t>, S. </a:t>
            </a:r>
            <a:r>
              <a:rPr lang="en-IN" sz="2000" b="0" i="0" u="none" strike="noStrike" baseline="0" dirty="0" err="1">
                <a:latin typeface="Times New Roman" panose="02020603050405020304" pitchFamily="18" charset="0"/>
              </a:rPr>
              <a:t>Escalera</a:t>
            </a:r>
            <a:r>
              <a:rPr lang="en-IN" sz="2000" b="0" i="0" u="none" strike="noStrike" baseline="0" dirty="0">
                <a:latin typeface="Times New Roman" panose="02020603050405020304" pitchFamily="18" charset="0"/>
              </a:rPr>
              <a:t>, “Video-based isolated hand sign language recognition using a deep cascaded </a:t>
            </a:r>
            <a:r>
              <a:rPr lang="it-IT" sz="2000" b="0" i="0" u="none" strike="noStrike" baseline="0" dirty="0">
                <a:latin typeface="Times New Roman" panose="02020603050405020304" pitchFamily="18" charset="0"/>
              </a:rPr>
              <a:t>model”, 2020.https://link.springer.com/article/10.1007%2Fs11042-020-09048-5</a:t>
            </a:r>
          </a:p>
          <a:p>
            <a:pPr algn="l"/>
            <a:r>
              <a:rPr lang="en-US" sz="2000" b="0" i="0" u="none" strike="noStrike" baseline="0" dirty="0">
                <a:latin typeface="Times New Roman" panose="02020603050405020304" pitchFamily="18" charset="0"/>
              </a:rPr>
              <a:t> G. A. Rao, K. </a:t>
            </a:r>
            <a:r>
              <a:rPr lang="en-US" sz="2000" b="0" i="0" u="none" strike="noStrike" baseline="0" dirty="0" err="1">
                <a:latin typeface="Times New Roman" panose="02020603050405020304" pitchFamily="18" charset="0"/>
              </a:rPr>
              <a:t>Syamala</a:t>
            </a:r>
            <a:r>
              <a:rPr lang="en-US" sz="2000" b="0" i="0" u="none" strike="noStrike" baseline="0" dirty="0">
                <a:latin typeface="Times New Roman" panose="02020603050405020304" pitchFamily="18" charset="0"/>
              </a:rPr>
              <a:t>, P. V. V. Kishore, A. S. C. S. Sastry, “Deep Convolutional Neural Networks for Sign </a:t>
            </a:r>
            <a:r>
              <a:rPr lang="en-IN" sz="2000" b="0" i="0" u="none" strike="noStrike" baseline="0" dirty="0">
                <a:latin typeface="Times New Roman" panose="02020603050405020304" pitchFamily="18" charset="0"/>
              </a:rPr>
              <a:t>Language Recognition”, 2018. https://ieeexplore.ieee.org/abstract/document/8316344.</a:t>
            </a:r>
            <a:endParaRPr lang="en-IN" sz="2000" dirty="0"/>
          </a:p>
        </p:txBody>
      </p:sp>
    </p:spTree>
    <p:extLst>
      <p:ext uri="{BB962C8B-B14F-4D97-AF65-F5344CB8AC3E}">
        <p14:creationId xmlns:p14="http://schemas.microsoft.com/office/powerpoint/2010/main" val="2894797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29B4-CF14-5C13-6742-45638BD39F9C}"/>
              </a:ext>
            </a:extLst>
          </p:cNvPr>
          <p:cNvSpPr>
            <a:spLocks noGrp="1"/>
          </p:cNvSpPr>
          <p:nvPr>
            <p:ph type="title"/>
          </p:nvPr>
        </p:nvSpPr>
        <p:spPr>
          <a:xfrm>
            <a:off x="1484311" y="1900518"/>
            <a:ext cx="10018713" cy="2922494"/>
          </a:xfrm>
        </p:spPr>
        <p:txBody>
          <a:bodyPr>
            <a:normAutofit/>
          </a:bodyPr>
          <a:lstStyle/>
          <a:p>
            <a:r>
              <a:rPr lang="en-IN" sz="4800" dirty="0">
                <a:latin typeface="Times New Roman" panose="02020603050405020304" pitchFamily="18" charset="0"/>
                <a:ea typeface="Cambria" panose="02040503050406030204" pitchFamily="18" charset="0"/>
                <a:cs typeface="Times New Roman" panose="02020603050405020304" pitchFamily="18" charset="0"/>
              </a:rPr>
              <a:t>THANK YOU</a:t>
            </a:r>
          </a:p>
        </p:txBody>
      </p:sp>
    </p:spTree>
    <p:extLst>
      <p:ext uri="{BB962C8B-B14F-4D97-AF65-F5344CB8AC3E}">
        <p14:creationId xmlns:p14="http://schemas.microsoft.com/office/powerpoint/2010/main" val="314659713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E901-A82C-48D5-1106-78690EF2E037}"/>
              </a:ext>
            </a:extLst>
          </p:cNvPr>
          <p:cNvSpPr>
            <a:spLocks noGrp="1"/>
          </p:cNvSpPr>
          <p:nvPr>
            <p:ph type="title"/>
          </p:nvPr>
        </p:nvSpPr>
        <p:spPr>
          <a:xfrm>
            <a:off x="1484311" y="134471"/>
            <a:ext cx="10018713" cy="1237130"/>
          </a:xfrm>
        </p:spPr>
        <p:txBody>
          <a:bodyPr/>
          <a:lstStyle/>
          <a:p>
            <a:pPr algn="l"/>
            <a:r>
              <a:rPr lang="en-US" sz="4000" b="1" dirty="0">
                <a:latin typeface="Cambria" panose="02040503050406030204" pitchFamily="18" charset="0"/>
                <a:ea typeface="Cambria" panose="02040503050406030204" pitchFamily="18" charset="0"/>
                <a:cs typeface="Times New Roman" panose="02020603050405020304" pitchFamily="18" charset="0"/>
              </a:rPr>
              <a:t>Abstract</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D8EC45B7-C761-5AC2-8BBA-B3E870A9C58C}"/>
              </a:ext>
            </a:extLst>
          </p:cNvPr>
          <p:cNvSpPr>
            <a:spLocks noGrp="1"/>
          </p:cNvSpPr>
          <p:nvPr>
            <p:ph idx="1"/>
          </p:nvPr>
        </p:nvSpPr>
        <p:spPr>
          <a:xfrm>
            <a:off x="1484311" y="1120588"/>
            <a:ext cx="10018713" cy="4616824"/>
          </a:xfrm>
        </p:spPr>
        <p:txBody>
          <a:bodyPr>
            <a:normAutofit fontScale="92500" lnSpcReduction="10000"/>
          </a:bodyPr>
          <a:lstStyle/>
          <a:p>
            <a:r>
              <a:rPr lang="en-US" dirty="0">
                <a:latin typeface="Cambria" panose="02040503050406030204" pitchFamily="18" charset="0"/>
                <a:ea typeface="Cambria" panose="02040503050406030204" pitchFamily="18" charset="0"/>
              </a:rPr>
              <a:t>Sign Language is mainly used by deaf (hard hearing) and dumb people to exchange information between their own community and with other people. It is a language where people use their hand gestures to communicate as they can’t speak or hear. </a:t>
            </a:r>
          </a:p>
          <a:p>
            <a:r>
              <a:rPr lang="en-US" dirty="0">
                <a:latin typeface="Cambria" panose="02040503050406030204" pitchFamily="18" charset="0"/>
                <a:ea typeface="Cambria" panose="02040503050406030204" pitchFamily="18" charset="0"/>
              </a:rPr>
              <a:t>Sign Language Recognition (SLR) deals with recognizing the hand gestures acquisition and continues till text or speech is generated for corresponding hand gestures. </a:t>
            </a:r>
          </a:p>
          <a:p>
            <a:r>
              <a:rPr lang="en-US" dirty="0">
                <a:latin typeface="Cambria" panose="02040503050406030204" pitchFamily="18" charset="0"/>
                <a:ea typeface="Cambria" panose="02040503050406030204" pitchFamily="18" charset="0"/>
              </a:rPr>
              <a:t>Deep Learning Computer Vision is used recognize the hand gestures by building Deep Neural Network architectures (Convolution Neural Network Architectures) where the model will learn to recognize the hand gestures images.</a:t>
            </a:r>
          </a:p>
          <a:p>
            <a:r>
              <a:rPr lang="en-US" dirty="0">
                <a:latin typeface="Cambria" panose="02040503050406030204" pitchFamily="18" charset="0"/>
                <a:ea typeface="Cambria" panose="02040503050406030204" pitchFamily="18" charset="0"/>
              </a:rPr>
              <a:t>Based as proposed in Literature Survey the CNN model emerged with the highest performance, attaining training and testing accuracy of 98.8%.</a:t>
            </a:r>
            <a:endParaRPr lang="en-IN"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00B4E59F-6DCB-1E10-9057-5B58B363EE4C}"/>
              </a:ext>
            </a:extLst>
          </p:cNvPr>
          <p:cNvSpPr txBox="1"/>
          <p:nvPr/>
        </p:nvSpPr>
        <p:spPr>
          <a:xfrm>
            <a:off x="11896165" y="6472518"/>
            <a:ext cx="295835"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1</a:t>
            </a:r>
          </a:p>
        </p:txBody>
      </p:sp>
    </p:spTree>
    <p:extLst>
      <p:ext uri="{BB962C8B-B14F-4D97-AF65-F5344CB8AC3E}">
        <p14:creationId xmlns:p14="http://schemas.microsoft.com/office/powerpoint/2010/main" val="31562146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2F34-511B-1680-9EA4-13A3F1A16D63}"/>
              </a:ext>
            </a:extLst>
          </p:cNvPr>
          <p:cNvSpPr>
            <a:spLocks noGrp="1"/>
          </p:cNvSpPr>
          <p:nvPr>
            <p:ph type="title"/>
          </p:nvPr>
        </p:nvSpPr>
        <p:spPr>
          <a:xfrm>
            <a:off x="1484311" y="0"/>
            <a:ext cx="10018713" cy="1281953"/>
          </a:xfrm>
        </p:spPr>
        <p: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Introduction</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DF8842AA-D49C-9225-050D-5EFCBC5F0415}"/>
              </a:ext>
            </a:extLst>
          </p:cNvPr>
          <p:cNvSpPr>
            <a:spLocks noGrp="1"/>
          </p:cNvSpPr>
          <p:nvPr>
            <p:ph idx="1"/>
          </p:nvPr>
        </p:nvSpPr>
        <p:spPr>
          <a:xfrm>
            <a:off x="1484310" y="1281952"/>
            <a:ext cx="10018713" cy="4814047"/>
          </a:xfrm>
        </p:spPr>
        <p:txBody>
          <a:bodyPr>
            <a:normAutofit/>
          </a:bodyPr>
          <a:lstStyle/>
          <a:p>
            <a:pPr marL="0" indent="0" algn="just">
              <a:buNone/>
            </a:pPr>
            <a:r>
              <a:rPr lang="en-US" sz="2400" dirty="0">
                <a:latin typeface="Cambria" panose="02040503050406030204" pitchFamily="18" charset="0"/>
                <a:ea typeface="Cambria" panose="02040503050406030204" pitchFamily="18" charset="0"/>
                <a:cs typeface="Times New Roman" panose="02020603050405020304" pitchFamily="18" charset="0"/>
              </a:rPr>
              <a:t>Sign language is used to communicate by those who are deaf or hard of hearing. People employ nonverbal communication such as sign language movements to communicate their thoughts and emotions. Non-signers, on the other hand, have a hard time understanding it, which is why skilled sign language interpreters are required for medical and legal consultations, as well as educational and training sessions. </a:t>
            </a:r>
          </a:p>
          <a:p>
            <a:pPr marL="0" indent="0" algn="just">
              <a:buNone/>
            </a:pPr>
            <a:r>
              <a:rPr lang="en-US" sz="2400" dirty="0">
                <a:latin typeface="Cambria" panose="02040503050406030204" pitchFamily="18" charset="0"/>
                <a:ea typeface="Cambria" panose="02040503050406030204" pitchFamily="18" charset="0"/>
                <a:cs typeface="Times New Roman" panose="02020603050405020304" pitchFamily="18" charset="0"/>
              </a:rPr>
              <a:t>	Over the last few years, the demand for translation services has significantly increased. Other methods have been devised, such as video remote human interpreting using high-speed Internet connections. As a result, they will provide a simple sign language translating service that may be used but has significant restrictions.</a:t>
            </a:r>
            <a:endParaRPr lang="en-IN" sz="2400" dirty="0">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IN" dirty="0"/>
          </a:p>
        </p:txBody>
      </p:sp>
      <p:sp>
        <p:nvSpPr>
          <p:cNvPr id="6" name="TextBox 5">
            <a:extLst>
              <a:ext uri="{FF2B5EF4-FFF2-40B4-BE49-F238E27FC236}">
                <a16:creationId xmlns:a16="http://schemas.microsoft.com/office/drawing/2014/main" id="{54F97973-4726-2453-13ED-2B1E12DE0B69}"/>
              </a:ext>
            </a:extLst>
          </p:cNvPr>
          <p:cNvSpPr txBox="1"/>
          <p:nvPr/>
        </p:nvSpPr>
        <p:spPr>
          <a:xfrm>
            <a:off x="11824447" y="6544235"/>
            <a:ext cx="367553"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2</a:t>
            </a:r>
          </a:p>
        </p:txBody>
      </p:sp>
    </p:spTree>
    <p:extLst>
      <p:ext uri="{BB962C8B-B14F-4D97-AF65-F5344CB8AC3E}">
        <p14:creationId xmlns:p14="http://schemas.microsoft.com/office/powerpoint/2010/main" val="42019793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2F34-511B-1680-9EA4-13A3F1A16D63}"/>
              </a:ext>
            </a:extLst>
          </p:cNvPr>
          <p:cNvSpPr>
            <a:spLocks noGrp="1"/>
          </p:cNvSpPr>
          <p:nvPr>
            <p:ph type="title"/>
          </p:nvPr>
        </p:nvSpPr>
        <p:spPr>
          <a:xfrm>
            <a:off x="1484311" y="0"/>
            <a:ext cx="10018713" cy="1281953"/>
          </a:xfrm>
        </p:spPr>
        <p:txBody>
          <a:bodyPr/>
          <a:lstStyle/>
          <a:p>
            <a:pPr algn="l"/>
            <a:r>
              <a:rPr lang="en-IN" b="1" dirty="0">
                <a:latin typeface="Cambria" panose="02040503050406030204" pitchFamily="18" charset="0"/>
                <a:ea typeface="Cambria" panose="02040503050406030204" pitchFamily="18" charset="0"/>
              </a:rPr>
              <a:t>Problem Statement </a:t>
            </a:r>
          </a:p>
        </p:txBody>
      </p:sp>
      <p:sp>
        <p:nvSpPr>
          <p:cNvPr id="3" name="Content Placeholder 2">
            <a:extLst>
              <a:ext uri="{FF2B5EF4-FFF2-40B4-BE49-F238E27FC236}">
                <a16:creationId xmlns:a16="http://schemas.microsoft.com/office/drawing/2014/main" id="{DF8842AA-D49C-9225-050D-5EFCBC5F0415}"/>
              </a:ext>
            </a:extLst>
          </p:cNvPr>
          <p:cNvSpPr>
            <a:spLocks noGrp="1"/>
          </p:cNvSpPr>
          <p:nvPr>
            <p:ph idx="1"/>
          </p:nvPr>
        </p:nvSpPr>
        <p:spPr>
          <a:xfrm>
            <a:off x="1484310" y="1066800"/>
            <a:ext cx="10018713" cy="5029199"/>
          </a:xfrm>
        </p:spPr>
        <p:txBody>
          <a:bodyPr>
            <a:normAutofit/>
          </a:bodyPr>
          <a:lstStyle/>
          <a:p>
            <a:pPr algn="just"/>
            <a:r>
              <a:rPr lang="en-US" sz="2400" dirty="0">
                <a:latin typeface="Cambria" panose="02040503050406030204" pitchFamily="18" charset="0"/>
                <a:ea typeface="Cambria" panose="02040503050406030204" pitchFamily="18" charset="0"/>
                <a:cs typeface="Times New Roman" panose="02020603050405020304" pitchFamily="18" charset="0"/>
              </a:rPr>
              <a:t>Learning sign language is also time consuming as there are no effective, portable tool for recognizing sign language. </a:t>
            </a:r>
          </a:p>
          <a:p>
            <a:pPr algn="just"/>
            <a:r>
              <a:rPr lang="en-US" sz="2400" dirty="0">
                <a:latin typeface="Cambria" panose="02040503050406030204" pitchFamily="18" charset="0"/>
                <a:ea typeface="Cambria" panose="02040503050406030204" pitchFamily="18" charset="0"/>
                <a:cs typeface="Times New Roman" panose="02020603050405020304" pitchFamily="18" charset="0"/>
              </a:rPr>
              <a:t>Hearing or Speech disabled people who know Sign Language require a translator who also knows Sign Language to explain their thoughts to other people in an effective manner. </a:t>
            </a:r>
          </a:p>
          <a:p>
            <a:pPr algn="just"/>
            <a:r>
              <a:rPr lang="en-US" sz="2400" dirty="0">
                <a:latin typeface="Cambria" panose="02040503050406030204" pitchFamily="18" charset="0"/>
                <a:ea typeface="Cambria" panose="02040503050406030204" pitchFamily="18" charset="0"/>
                <a:cs typeface="Times New Roman" panose="02020603050405020304" pitchFamily="18" charset="0"/>
              </a:rPr>
              <a:t>To help overcome these problems, we are building a real time sign language detection and recognition system which helps hearing or speech disabled people to learn as well as translate their sign language.</a:t>
            </a:r>
          </a:p>
          <a:p>
            <a:pPr algn="just"/>
            <a:r>
              <a:rPr lang="en-US" sz="2400" dirty="0">
                <a:latin typeface="Cambria" panose="02040503050406030204" pitchFamily="18" charset="0"/>
                <a:ea typeface="Cambria" panose="02040503050406030204" pitchFamily="18" charset="0"/>
                <a:cs typeface="Times New Roman" panose="02020603050405020304" pitchFamily="18" charset="0"/>
              </a:rPr>
              <a:t>We are building a solution which is faster and less resource intensive so that it can be implemented on low-end computing devices like for better portability and affordability. </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6" name="TextBox 5">
            <a:extLst>
              <a:ext uri="{FF2B5EF4-FFF2-40B4-BE49-F238E27FC236}">
                <a16:creationId xmlns:a16="http://schemas.microsoft.com/office/drawing/2014/main" id="{178A2FEF-01EC-5039-1796-38F28FC44BFF}"/>
              </a:ext>
            </a:extLst>
          </p:cNvPr>
          <p:cNvSpPr txBox="1"/>
          <p:nvPr/>
        </p:nvSpPr>
        <p:spPr>
          <a:xfrm>
            <a:off x="11887200" y="6481482"/>
            <a:ext cx="304801"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3</a:t>
            </a:r>
          </a:p>
        </p:txBody>
      </p:sp>
    </p:spTree>
    <p:extLst>
      <p:ext uri="{BB962C8B-B14F-4D97-AF65-F5344CB8AC3E}">
        <p14:creationId xmlns:p14="http://schemas.microsoft.com/office/powerpoint/2010/main" val="264316652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727E-B086-ECA7-BD06-E7042BF923A1}"/>
              </a:ext>
            </a:extLst>
          </p:cNvPr>
          <p:cNvSpPr>
            <a:spLocks noGrp="1"/>
          </p:cNvSpPr>
          <p:nvPr>
            <p:ph type="title"/>
          </p:nvPr>
        </p:nvSpPr>
        <p:spPr>
          <a:xfrm>
            <a:off x="1484311" y="268941"/>
            <a:ext cx="10018713" cy="1156446"/>
          </a:xfrm>
        </p:spPr>
        <p: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Objectives</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A3FF0767-A86A-4A85-FC3B-00A2A1F58290}"/>
              </a:ext>
            </a:extLst>
          </p:cNvPr>
          <p:cNvSpPr>
            <a:spLocks noGrp="1"/>
          </p:cNvSpPr>
          <p:nvPr>
            <p:ph idx="1"/>
          </p:nvPr>
        </p:nvSpPr>
        <p:spPr>
          <a:xfrm>
            <a:off x="1587053" y="444137"/>
            <a:ext cx="10018713" cy="5866612"/>
          </a:xfrm>
        </p:spPr>
        <p:txBody>
          <a:bodyPr>
            <a:noAutofit/>
          </a:bodyPr>
          <a:lstStyle/>
          <a:p>
            <a:pPr marL="0" indent="0" algn="just">
              <a:buNone/>
            </a:pPr>
            <a:r>
              <a:rPr lang="en-US" sz="2400" dirty="0">
                <a:latin typeface="Cambria" panose="02040503050406030204" pitchFamily="18" charset="0"/>
                <a:ea typeface="Cambria" panose="02040503050406030204" pitchFamily="18" charset="0"/>
                <a:cs typeface="Times New Roman" panose="02020603050405020304" pitchFamily="18" charset="0"/>
              </a:rPr>
              <a:t>1.Data collection: </a:t>
            </a:r>
            <a:r>
              <a:rPr lang="en-US" dirty="0">
                <a:latin typeface="Cambria" panose="02040503050406030204" pitchFamily="18" charset="0"/>
                <a:ea typeface="Cambria" panose="02040503050406030204" pitchFamily="18" charset="0"/>
                <a:cs typeface="Times New Roman" panose="02020603050405020304" pitchFamily="18" charset="0"/>
              </a:rPr>
              <a:t>T</a:t>
            </a:r>
            <a:r>
              <a:rPr lang="en-US" sz="2400" dirty="0">
                <a:latin typeface="Cambria" panose="02040503050406030204" pitchFamily="18" charset="0"/>
                <a:ea typeface="Cambria" panose="02040503050406030204" pitchFamily="18" charset="0"/>
                <a:cs typeface="Times New Roman" panose="02020603050405020304" pitchFamily="18" charset="0"/>
              </a:rPr>
              <a:t>o collect a large and diverse dataset of sign language images. This dataset should cover a wide range of signs and gestures.</a:t>
            </a:r>
          </a:p>
          <a:p>
            <a:pPr marL="0" indent="0" algn="just">
              <a:buNone/>
            </a:pPr>
            <a:r>
              <a:rPr lang="en-US" sz="2400" dirty="0">
                <a:latin typeface="Cambria" panose="02040503050406030204" pitchFamily="18" charset="0"/>
                <a:ea typeface="Cambria" panose="02040503050406030204" pitchFamily="18" charset="0"/>
                <a:cs typeface="Times New Roman" panose="02020603050405020304" pitchFamily="18" charset="0"/>
              </a:rPr>
              <a:t>2. Data preprocessing: The collected images need to be preprocessed before they can be used for training a deep learning model. </a:t>
            </a:r>
          </a:p>
          <a:p>
            <a:pPr marL="0" indent="0" algn="just">
              <a:buNone/>
            </a:pPr>
            <a:r>
              <a:rPr lang="en-US" sz="2400" dirty="0">
                <a:latin typeface="Cambria" panose="02040503050406030204" pitchFamily="18" charset="0"/>
                <a:ea typeface="Cambria" panose="02040503050406030204" pitchFamily="18" charset="0"/>
                <a:cs typeface="Times New Roman" panose="02020603050405020304" pitchFamily="18" charset="0"/>
              </a:rPr>
              <a:t>3.Feature extraction: Next, the relevant features need to be extracted from the preprocessed images. This can involve techniques such as skeletal joint detection.</a:t>
            </a:r>
          </a:p>
        </p:txBody>
      </p:sp>
      <p:sp>
        <p:nvSpPr>
          <p:cNvPr id="4" name="TextBox 3">
            <a:extLst>
              <a:ext uri="{FF2B5EF4-FFF2-40B4-BE49-F238E27FC236}">
                <a16:creationId xmlns:a16="http://schemas.microsoft.com/office/drawing/2014/main" id="{B367D951-A1A0-B2FC-5F6C-8247BDFFF0B5}"/>
              </a:ext>
            </a:extLst>
          </p:cNvPr>
          <p:cNvSpPr txBox="1"/>
          <p:nvPr/>
        </p:nvSpPr>
        <p:spPr>
          <a:xfrm>
            <a:off x="11842376" y="6391835"/>
            <a:ext cx="310237"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4</a:t>
            </a:r>
          </a:p>
        </p:txBody>
      </p:sp>
    </p:spTree>
    <p:extLst>
      <p:ext uri="{BB962C8B-B14F-4D97-AF65-F5344CB8AC3E}">
        <p14:creationId xmlns:p14="http://schemas.microsoft.com/office/powerpoint/2010/main" val="254779067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F0FBF-0EF8-9132-E299-36CFFAD8753E}"/>
              </a:ext>
            </a:extLst>
          </p:cNvPr>
          <p:cNvSpPr>
            <a:spLocks noGrp="1"/>
          </p:cNvSpPr>
          <p:nvPr>
            <p:ph idx="1"/>
          </p:nvPr>
        </p:nvSpPr>
        <p:spPr>
          <a:xfrm>
            <a:off x="1484310" y="296091"/>
            <a:ext cx="10018713" cy="5495109"/>
          </a:xfrm>
        </p:spPr>
        <p:txBody>
          <a:bodyPr/>
          <a:lstStyle/>
          <a:p>
            <a:pPr marL="0" indent="0">
              <a:buNone/>
            </a:pPr>
            <a:r>
              <a:rPr lang="en-US" sz="2400" dirty="0">
                <a:latin typeface="Cambria" panose="02040503050406030204" pitchFamily="18" charset="0"/>
                <a:ea typeface="Cambria" panose="02040503050406030204" pitchFamily="18" charset="0"/>
                <a:cs typeface="Times New Roman" panose="02020603050405020304" pitchFamily="18" charset="0"/>
              </a:rPr>
              <a:t>4. Model training: To train a deep learning model, such as a convolutional neural network (CNN). </a:t>
            </a:r>
          </a:p>
          <a:p>
            <a:pPr marL="0" indent="0">
              <a:buNone/>
            </a:pPr>
            <a:r>
              <a:rPr lang="en-US" sz="2400" dirty="0">
                <a:latin typeface="Cambria" panose="02040503050406030204" pitchFamily="18" charset="0"/>
                <a:ea typeface="Cambria" panose="02040503050406030204" pitchFamily="18" charset="0"/>
                <a:cs typeface="Times New Roman" panose="02020603050405020304" pitchFamily="18" charset="0"/>
              </a:rPr>
              <a:t>5. Model evaluation: After the model is trained, it needs to be evaluated on a separate test dataset to determine its accuracy and performance.</a:t>
            </a:r>
          </a:p>
          <a:p>
            <a:pPr marL="0" indent="0">
              <a:buNone/>
            </a:pPr>
            <a:r>
              <a:rPr lang="en-US" sz="2400" dirty="0">
                <a:latin typeface="Cambria" panose="02040503050406030204" pitchFamily="18" charset="0"/>
                <a:ea typeface="Cambria" panose="02040503050406030204" pitchFamily="18" charset="0"/>
                <a:cs typeface="Times New Roman" panose="02020603050405020304" pitchFamily="18" charset="0"/>
              </a:rPr>
              <a:t>6. Deployment: Once the model is trained and validated, it can be deployed for real-world use.</a:t>
            </a:r>
            <a:endParaRPr lang="en-IN" dirty="0"/>
          </a:p>
        </p:txBody>
      </p:sp>
    </p:spTree>
    <p:extLst>
      <p:ext uri="{BB962C8B-B14F-4D97-AF65-F5344CB8AC3E}">
        <p14:creationId xmlns:p14="http://schemas.microsoft.com/office/powerpoint/2010/main" val="321672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B799-D893-7363-EB45-4BD300F66FAB}"/>
              </a:ext>
            </a:extLst>
          </p:cNvPr>
          <p:cNvSpPr>
            <a:spLocks noGrp="1"/>
          </p:cNvSpPr>
          <p:nvPr>
            <p:ph type="title"/>
          </p:nvPr>
        </p:nvSpPr>
        <p:spPr>
          <a:xfrm>
            <a:off x="1949570" y="0"/>
            <a:ext cx="6912995" cy="1019709"/>
          </a:xfrm>
        </p:spPr>
        <p:txBody>
          <a:bodyPr/>
          <a:lstStyle/>
          <a:p>
            <a:pPr algn="l"/>
            <a:r>
              <a:rPr lang="en-IN" b="1" dirty="0">
                <a:latin typeface="Cambria" panose="02040503050406030204" pitchFamily="18" charset="0"/>
                <a:ea typeface="Cambria" panose="02040503050406030204" pitchFamily="18" charset="0"/>
              </a:rPr>
              <a:t>Sample data sets</a:t>
            </a:r>
          </a:p>
        </p:txBody>
      </p:sp>
      <p:pic>
        <p:nvPicPr>
          <p:cNvPr id="5" name="Content Placeholder 4">
            <a:extLst>
              <a:ext uri="{FF2B5EF4-FFF2-40B4-BE49-F238E27FC236}">
                <a16:creationId xmlns:a16="http://schemas.microsoft.com/office/drawing/2014/main" id="{C107E9EF-3E37-A151-D62C-F29F7959C5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1713" y="1019709"/>
            <a:ext cx="8441219" cy="5050891"/>
          </a:xfrm>
        </p:spPr>
      </p:pic>
      <p:sp>
        <p:nvSpPr>
          <p:cNvPr id="10" name="TextBox 9">
            <a:extLst>
              <a:ext uri="{FF2B5EF4-FFF2-40B4-BE49-F238E27FC236}">
                <a16:creationId xmlns:a16="http://schemas.microsoft.com/office/drawing/2014/main" id="{6183CADF-E707-1C24-F83B-884CD3C55EFB}"/>
              </a:ext>
            </a:extLst>
          </p:cNvPr>
          <p:cNvSpPr txBox="1"/>
          <p:nvPr/>
        </p:nvSpPr>
        <p:spPr>
          <a:xfrm rot="10800000" flipV="1">
            <a:off x="3312543" y="6176318"/>
            <a:ext cx="7331483" cy="461665"/>
          </a:xfrm>
          <a:prstGeom prst="rect">
            <a:avLst/>
          </a:prstGeom>
          <a:noFill/>
        </p:spPr>
        <p:txBody>
          <a:bodyPr wrap="square" rtlCol="0">
            <a:spAutoFit/>
          </a:bodyPr>
          <a:lstStyle/>
          <a:p>
            <a:r>
              <a:rPr lang="en-IN" sz="2400" b="0" i="0" dirty="0">
                <a:solidFill>
                  <a:srgbClr val="231F20"/>
                </a:solidFill>
                <a:effectLst/>
                <a:latin typeface="ff1"/>
              </a:rPr>
              <a:t>Fig .The ISL single-handed alphabet signs data set</a:t>
            </a:r>
            <a:endParaRPr lang="en-IN" sz="2400" dirty="0"/>
          </a:p>
        </p:txBody>
      </p:sp>
    </p:spTree>
    <p:extLst>
      <p:ext uri="{BB962C8B-B14F-4D97-AF65-F5344CB8AC3E}">
        <p14:creationId xmlns:p14="http://schemas.microsoft.com/office/powerpoint/2010/main" val="99546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EDE816-BC99-92CC-5D3D-BD040A895996}"/>
              </a:ext>
            </a:extLst>
          </p:cNvPr>
          <p:cNvPicPr>
            <a:picLocks noGrp="1" noChangeAspect="1"/>
          </p:cNvPicPr>
          <p:nvPr>
            <p:ph idx="1"/>
          </p:nvPr>
        </p:nvPicPr>
        <p:blipFill>
          <a:blip r:embed="rId2"/>
          <a:stretch>
            <a:fillRect/>
          </a:stretch>
        </p:blipFill>
        <p:spPr>
          <a:xfrm>
            <a:off x="2032570" y="105541"/>
            <a:ext cx="8909407" cy="5278118"/>
          </a:xfrm>
        </p:spPr>
      </p:pic>
      <p:sp>
        <p:nvSpPr>
          <p:cNvPr id="6" name="TextBox 5">
            <a:extLst>
              <a:ext uri="{FF2B5EF4-FFF2-40B4-BE49-F238E27FC236}">
                <a16:creationId xmlns:a16="http://schemas.microsoft.com/office/drawing/2014/main" id="{697DC2C9-6B50-7324-9DBB-2CE8BDF1FE03}"/>
              </a:ext>
            </a:extLst>
          </p:cNvPr>
          <p:cNvSpPr txBox="1"/>
          <p:nvPr/>
        </p:nvSpPr>
        <p:spPr>
          <a:xfrm>
            <a:off x="4582274" y="5702158"/>
            <a:ext cx="4551452" cy="461665"/>
          </a:xfrm>
          <a:prstGeom prst="rect">
            <a:avLst/>
          </a:prstGeom>
          <a:noFill/>
        </p:spPr>
        <p:txBody>
          <a:bodyPr wrap="square" rtlCol="0">
            <a:spAutoFit/>
          </a:bodyPr>
          <a:lstStyle/>
          <a:p>
            <a:r>
              <a:rPr lang="en-IN" sz="2400" dirty="0">
                <a:solidFill>
                  <a:srgbClr val="231F20"/>
                </a:solidFill>
                <a:latin typeface="ff1"/>
              </a:rPr>
              <a:t>Fig. Th</a:t>
            </a:r>
            <a:r>
              <a:rPr lang="en-IN" sz="2400" b="0" i="0" dirty="0">
                <a:solidFill>
                  <a:srgbClr val="231F20"/>
                </a:solidFill>
                <a:effectLst/>
                <a:latin typeface="ff1"/>
              </a:rPr>
              <a:t>e ISL digit signs data set.</a:t>
            </a:r>
            <a:endParaRPr lang="en-IN" sz="2400" dirty="0"/>
          </a:p>
        </p:txBody>
      </p:sp>
    </p:spTree>
    <p:extLst>
      <p:ext uri="{BB962C8B-B14F-4D97-AF65-F5344CB8AC3E}">
        <p14:creationId xmlns:p14="http://schemas.microsoft.com/office/powerpoint/2010/main" val="564897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1175</TotalTime>
  <Words>2259</Words>
  <Application>Microsoft Office PowerPoint</Application>
  <PresentationFormat>Widescreen</PresentationFormat>
  <Paragraphs>231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Rounded MT Bold</vt:lpstr>
      <vt:lpstr>Calibri</vt:lpstr>
      <vt:lpstr>Cambria</vt:lpstr>
      <vt:lpstr>Corbel</vt:lpstr>
      <vt:lpstr>ff1</vt:lpstr>
      <vt:lpstr>Times New Roman</vt:lpstr>
      <vt:lpstr>Parallax</vt:lpstr>
      <vt:lpstr>KLE INSTITUTE OF TECHNOLOGY</vt:lpstr>
      <vt:lpstr>CONTENT</vt:lpstr>
      <vt:lpstr>Abstract</vt:lpstr>
      <vt:lpstr>Introduction</vt:lpstr>
      <vt:lpstr>Problem Statement </vt:lpstr>
      <vt:lpstr>Objectives</vt:lpstr>
      <vt:lpstr>PowerPoint Presentation</vt:lpstr>
      <vt:lpstr>Sample data sets</vt:lpstr>
      <vt:lpstr>PowerPoint Presentation</vt:lpstr>
      <vt:lpstr>PowerPoint Presentation</vt:lpstr>
      <vt:lpstr>PowerPoint Presentation</vt:lpstr>
      <vt:lpstr>PowerPoint Presentation</vt:lpstr>
      <vt:lpstr>PowerPoint Presentation</vt:lpstr>
      <vt:lpstr>PowerPoint Presentation</vt:lpstr>
      <vt:lpstr>CONTIN… </vt:lpstr>
      <vt:lpstr>Implementation</vt:lpstr>
      <vt:lpstr>PowerPoint Presentation</vt:lpstr>
      <vt:lpstr>PowerPoint Presentation</vt:lpstr>
      <vt:lpstr>Outcomes</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KLE INSTITUTE OF TECHNOLOGY</dc:title>
  <dc:creator>Priyanka Managavi</dc:creator>
  <cp:lastModifiedBy>Raavi sai reddy</cp:lastModifiedBy>
  <cp:revision>51</cp:revision>
  <dcterms:created xsi:type="dcterms:W3CDTF">2022-11-11T05:52:09Z</dcterms:created>
  <dcterms:modified xsi:type="dcterms:W3CDTF">2023-03-07T09:11:36Z</dcterms:modified>
</cp:coreProperties>
</file>