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1955-1414-4FB4-BFFB-DFF378C79D0C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083B-1B85-4CCC-9759-22B6995794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04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1955-1414-4FB4-BFFB-DFF378C79D0C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083B-1B85-4CCC-9759-22B6995794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833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1955-1414-4FB4-BFFB-DFF378C79D0C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083B-1B85-4CCC-9759-22B6995794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550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1955-1414-4FB4-BFFB-DFF378C79D0C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083B-1B85-4CCC-9759-22B69957949D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5410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1955-1414-4FB4-BFFB-DFF378C79D0C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083B-1B85-4CCC-9759-22B6995794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525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1955-1414-4FB4-BFFB-DFF378C79D0C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083B-1B85-4CCC-9759-22B6995794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32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1955-1414-4FB4-BFFB-DFF378C79D0C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083B-1B85-4CCC-9759-22B6995794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153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1955-1414-4FB4-BFFB-DFF378C79D0C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083B-1B85-4CCC-9759-22B6995794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436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1955-1414-4FB4-BFFB-DFF378C79D0C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083B-1B85-4CCC-9759-22B6995794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4772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1955-1414-4FB4-BFFB-DFF378C79D0C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083B-1B85-4CCC-9759-22B6995794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03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1955-1414-4FB4-BFFB-DFF378C79D0C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083B-1B85-4CCC-9759-22B6995794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641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1955-1414-4FB4-BFFB-DFF378C79D0C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083B-1B85-4CCC-9759-22B6995794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9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1955-1414-4FB4-BFFB-DFF378C79D0C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083B-1B85-4CCC-9759-22B6995794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77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1955-1414-4FB4-BFFB-DFF378C79D0C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083B-1B85-4CCC-9759-22B6995794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839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1955-1414-4FB4-BFFB-DFF378C79D0C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083B-1B85-4CCC-9759-22B6995794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063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1955-1414-4FB4-BFFB-DFF378C79D0C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083B-1B85-4CCC-9759-22B6995794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36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1955-1414-4FB4-BFFB-DFF378C79D0C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083B-1B85-4CCC-9759-22B6995794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571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1955-1414-4FB4-BFFB-DFF378C79D0C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083B-1B85-4CCC-9759-22B6995794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5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A941955-1414-4FB4-BFFB-DFF378C79D0C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EEC083B-1B85-4CCC-9759-22B6995794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06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  <p:sldLayoutId id="2147483761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44C39-5CE0-5065-24F4-74C4E6546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9154" y="407334"/>
            <a:ext cx="8253692" cy="3574116"/>
          </a:xfrm>
        </p:spPr>
        <p:txBody>
          <a:bodyPr>
            <a:normAutofit fontScale="90000"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br>
              <a:rPr lang="en-IN" sz="1800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REAL-TIME OBJECT DETECTION AND DISTANCE TRACKING</a:t>
            </a:r>
            <a:b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b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INTEL REALSENSE CAMERA</a:t>
            </a:r>
            <a:br>
              <a:rPr lang="en-IN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dirty="0"/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8B3A7C-7750-BE30-65E9-F685924853B9}"/>
              </a:ext>
            </a:extLst>
          </p:cNvPr>
          <p:cNvSpPr txBox="1"/>
          <p:nvPr/>
        </p:nvSpPr>
        <p:spPr>
          <a:xfrm>
            <a:off x="6724650" y="4462432"/>
            <a:ext cx="6219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Submitted by:</a:t>
            </a:r>
            <a:br>
              <a:rPr lang="en-IN" dirty="0"/>
            </a:br>
            <a:r>
              <a:rPr lang="en-IN" dirty="0"/>
              <a:t>Aryan Karkra 2K20/IT/31</a:t>
            </a:r>
            <a:br>
              <a:rPr lang="en-IN" dirty="0"/>
            </a:br>
            <a:r>
              <a:rPr lang="en-IN" dirty="0"/>
              <a:t>Raavi Singh 2K20/IT/111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B29DD9-2427-AC38-BAC8-02EDBAF37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44" y="2898160"/>
            <a:ext cx="3676456" cy="367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36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3C5FD-746C-ED93-B13F-1E3F82E50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23217"/>
            <a:ext cx="10364451" cy="1596177"/>
          </a:xfrm>
        </p:spPr>
        <p:txBody>
          <a:bodyPr/>
          <a:lstStyle/>
          <a:p>
            <a:pPr algn="ctr"/>
            <a:r>
              <a:rPr lang="en-IN" dirty="0"/>
              <a:t>LIBRARIES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406C0-9DFD-BCC7-B785-7F8E8FB73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025" y="2833818"/>
            <a:ext cx="9839950" cy="342410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1" u="sng" cap="non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OpenCV:</a:t>
            </a:r>
            <a:br>
              <a:rPr lang="en-IN" sz="1800" b="1" u="sng" cap="non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cap="non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OpenCV</a:t>
            </a:r>
            <a:r>
              <a:rPr lang="en-IN" sz="180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used for object recognition and distance measurement from the depth camera. </a:t>
            </a:r>
          </a:p>
          <a:p>
            <a:pPr marL="0" indent="0">
              <a:buNone/>
            </a:pPr>
            <a:endParaRPr lang="en-IN" sz="1800" cap="non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1800" b="1" u="sng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Pyrealsense2</a:t>
            </a:r>
            <a:r>
              <a:rPr lang="en-IN" sz="180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en-IN" sz="1800" cap="non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 wrapper for the intel realsense SDK 2.0, which is used for working with intel's realsense depth cameras.</a:t>
            </a:r>
            <a:br>
              <a:rPr lang="en-IN" sz="180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Pyrealsense2 is used for accessing the depth data from the intel realsense depth camera.</a:t>
            </a:r>
          </a:p>
          <a:p>
            <a:pPr marL="0" indent="0">
              <a:buNone/>
            </a:pPr>
            <a:endParaRPr lang="en-IN" sz="1800" cap="non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b="1" u="sng" cap="none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Numpy</a:t>
            </a:r>
            <a:r>
              <a:rPr lang="en-IN" sz="180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en-IN" sz="180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cap="none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numpy</a:t>
            </a:r>
            <a:r>
              <a:rPr lang="en-IN" sz="1800" kern="10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used for various array operations related to image processing, such as array slicing, concatenation, and arithmetic operations.</a:t>
            </a:r>
            <a:br>
              <a:rPr lang="en-IN" sz="180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1800" cap="non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cap="non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7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F7071-8873-545A-A05E-8808EDC93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25" y="8917"/>
            <a:ext cx="10364451" cy="1596177"/>
          </a:xfrm>
        </p:spPr>
        <p:txBody>
          <a:bodyPr/>
          <a:lstStyle/>
          <a:p>
            <a:pPr algn="ctr"/>
            <a:r>
              <a:rPr lang="en-IN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20FD1-F936-EDD8-19DF-63C55CE73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109918"/>
            <a:ext cx="10364452" cy="3424107"/>
          </a:xfrm>
        </p:spPr>
        <p:txBody>
          <a:bodyPr>
            <a:normAutofit/>
          </a:bodyPr>
          <a:lstStyle/>
          <a:p>
            <a:r>
              <a:rPr lang="en-IN" sz="1800" kern="100" cap="non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IN" sz="1800" kern="10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incorporate additional sensors or camera modules to provide a more comprehensive view of the environment.</a:t>
            </a:r>
          </a:p>
          <a:p>
            <a:pPr marL="0" indent="0">
              <a:buNone/>
            </a:pPr>
            <a:br>
              <a:rPr lang="en-IN" sz="1800" kern="10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example, integrating a lidar sensor could help to provide more accurate depth information, while a thermal camera could help to detect objects that are not easily visible in the visible spectrum. </a:t>
            </a:r>
          </a:p>
          <a:p>
            <a:endParaRPr lang="en-IN" sz="1800" kern="100" cap="non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kern="10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be integrated with security cameras</a:t>
            </a:r>
          </a:p>
          <a:p>
            <a:r>
              <a:rPr lang="en-IN" sz="1800" kern="100" cap="non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Increase accuracy and tracking distance</a:t>
            </a:r>
            <a:endParaRPr lang="en-IN" sz="1800" kern="100" cap="non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2150635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DB4234-3C10-0B74-2081-F1CB795D7068}"/>
              </a:ext>
            </a:extLst>
          </p:cNvPr>
          <p:cNvSpPr/>
          <p:nvPr/>
        </p:nvSpPr>
        <p:spPr>
          <a:xfrm>
            <a:off x="2404206" y="2644170"/>
            <a:ext cx="7558943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</a:t>
            </a:r>
            <a:r>
              <a:rPr lang="en-US" sz="9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YOU</a:t>
            </a:r>
          </a:p>
        </p:txBody>
      </p:sp>
    </p:spTree>
    <p:extLst>
      <p:ext uri="{BB962C8B-B14F-4D97-AF65-F5344CB8AC3E}">
        <p14:creationId xmlns:p14="http://schemas.microsoft.com/office/powerpoint/2010/main" val="1702962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31081-4D7C-33EE-6D2E-5FD6C5F6B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contents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EE76E-175E-B70B-3970-D1F9E023B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Intel REALSENSE Camera</a:t>
            </a:r>
          </a:p>
          <a:p>
            <a:r>
              <a:rPr lang="en-IN" dirty="0"/>
              <a:t>Distance Tracking</a:t>
            </a:r>
          </a:p>
          <a:p>
            <a:r>
              <a:rPr lang="en-IN" dirty="0"/>
              <a:t>R-CNN</a:t>
            </a:r>
          </a:p>
          <a:p>
            <a:r>
              <a:rPr lang="en-IN" dirty="0"/>
              <a:t>Object DETECTION</a:t>
            </a:r>
          </a:p>
          <a:p>
            <a:r>
              <a:rPr lang="en-IN" dirty="0"/>
              <a:t>Libraries Used</a:t>
            </a:r>
          </a:p>
          <a:p>
            <a:r>
              <a:rPr lang="en-IN" dirty="0"/>
              <a:t>Future Work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8265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A641A-A082-A2E7-9B11-1E293071E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353" y="132509"/>
            <a:ext cx="10515600" cy="1325563"/>
          </a:xfrm>
        </p:spPr>
        <p:txBody>
          <a:bodyPr/>
          <a:lstStyle/>
          <a:p>
            <a:r>
              <a:rPr lang="en-IN" dirty="0"/>
              <a:t>Intel REALSENSE camera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E7135-014D-AC9F-3B51-62CACCF48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9972"/>
            <a:ext cx="10515600" cy="435133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IN" sz="2100" cap="non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 intel real sense d435i is a 3D camera system that uses a combination of RGB and infrared sensors to capture depth information and provide accurate and high-quality 3D images. </a:t>
            </a:r>
          </a:p>
          <a:p>
            <a:pPr algn="just">
              <a:lnSpc>
                <a:spcPct val="100000"/>
              </a:lnSpc>
            </a:pPr>
            <a:r>
              <a:rPr lang="en-IN" sz="2100" cap="non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It is designed for a wide range of applications, including robotics, autonomous vehicles, augmented and virtual reality, 3D scanning, and more.</a:t>
            </a:r>
          </a:p>
          <a:p>
            <a:pPr algn="just">
              <a:lnSpc>
                <a:spcPct val="100000"/>
              </a:lnSpc>
            </a:pPr>
            <a:r>
              <a:rPr lang="en-IN" sz="2100" cap="non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d435i is an improved version of the d435, which includes an integrated inertial measurement unit (imu) for improved motion tracking and orientation sensing.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IN" sz="2100" cap="non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IN" sz="2100" cap="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4FCC77-91DF-7B54-B8F4-6682D177C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17900" y="4380235"/>
            <a:ext cx="3500806" cy="234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201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5D3A5-4740-F1E0-3D0E-760D444D8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6983"/>
            <a:ext cx="10515600" cy="4351338"/>
          </a:xfrm>
        </p:spPr>
        <p:txBody>
          <a:bodyPr>
            <a:normAutofit/>
          </a:bodyPr>
          <a:lstStyle/>
          <a:p>
            <a:r>
              <a:rPr lang="en-IN" sz="2200" cap="non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d435i has a range of up to 10 meters and can capture high-quality 3D images at up to 90 frames per second.</a:t>
            </a:r>
          </a:p>
          <a:p>
            <a:r>
              <a:rPr lang="en-IN" sz="2200" cap="non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One of the unique features of the d435i is its ability to track objects in real-time.</a:t>
            </a:r>
          </a:p>
          <a:p>
            <a:r>
              <a:rPr lang="en-IN" sz="2200" cap="non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camera can detect and track multiple objects simultaneously, allowing it to be used for applications such as robotics and autonomous vehicles.</a:t>
            </a:r>
            <a:endParaRPr lang="en-IN" sz="2200" cap="none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IN" sz="2200" cap="non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d435i is compatible with a wide range of platforms, including windows, Linux, and macOS.</a:t>
            </a:r>
            <a:endParaRPr lang="en-IN" sz="2200" cap="none" dirty="0"/>
          </a:p>
        </p:txBody>
      </p:sp>
      <p:pic>
        <p:nvPicPr>
          <p:cNvPr id="5" name="Picture 4" descr="Depth Camera D435 – Intel® RealSense™ Depth and Tracking Cameras">
            <a:extLst>
              <a:ext uri="{FF2B5EF4-FFF2-40B4-BE49-F238E27FC236}">
                <a16:creationId xmlns:a16="http://schemas.microsoft.com/office/drawing/2014/main" id="{4F2A5EB4-7597-41DC-D26E-B8A075B13E4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76" t="14838" r="18249" b="14970"/>
          <a:stretch/>
        </p:blipFill>
        <p:spPr bwMode="auto">
          <a:xfrm>
            <a:off x="3496626" y="4334848"/>
            <a:ext cx="4771073" cy="2305553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49707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0B75D-8648-C6AF-DE87-2E1348F6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7967"/>
            <a:ext cx="10364451" cy="1596177"/>
          </a:xfrm>
        </p:spPr>
        <p:txBody>
          <a:bodyPr/>
          <a:lstStyle/>
          <a:p>
            <a:r>
              <a:rPr lang="en-IN" dirty="0"/>
              <a:t>Distance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38425-5B47-3BE5-D1E9-7AAF7FA40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7238"/>
            <a:ext cx="10515600" cy="4351338"/>
          </a:xfrm>
        </p:spPr>
        <p:txBody>
          <a:bodyPr/>
          <a:lstStyle/>
          <a:p>
            <a:r>
              <a:rPr lang="en-IN" sz="1800" cap="non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Distance detection using the intel realsense2 camera is done by capturing a depth map of the scene, which is essentially a 2D representation of the 3D environment.</a:t>
            </a:r>
          </a:p>
          <a:p>
            <a:r>
              <a:rPr lang="en-IN" sz="1800" cap="non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depth map is obtained by projecting an infrared pattern onto the scene and measuring the time it takes for the pattern to bounce back to the camera. </a:t>
            </a:r>
          </a:p>
          <a:p>
            <a:endParaRPr lang="en-IN" sz="1800" cap="non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cap="none" dirty="0"/>
          </a:p>
        </p:txBody>
      </p:sp>
      <p:pic>
        <p:nvPicPr>
          <p:cNvPr id="4" name="Picture 3" descr="Sensor configuration of the Intel Realsense D435i depth camera. | Download  Scientific Diagram">
            <a:extLst>
              <a:ext uri="{FF2B5EF4-FFF2-40B4-BE49-F238E27FC236}">
                <a16:creationId xmlns:a16="http://schemas.microsoft.com/office/drawing/2014/main" id="{6A3362A5-0E9C-C076-325D-516E5C74A5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872" y="3643467"/>
            <a:ext cx="5752390" cy="29520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7162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AFDCB-82FB-4863-8B54-FB871AA3E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1942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IN" sz="1800" cap="non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information is then used to calculate the distance of each pixel in the image, which can be used to create a 3D point cloud of the scene.</a:t>
            </a:r>
          </a:p>
          <a:p>
            <a:pPr marL="0" indent="0">
              <a:buNone/>
            </a:pPr>
            <a:endParaRPr lang="en-IN" sz="1800" cap="non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800" cap="non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accuracy of the depth map depends on several factors such as lighting conditions, texture of the objects, and the distance from the camera.</a:t>
            </a:r>
          </a:p>
          <a:p>
            <a:endParaRPr lang="en-IN" sz="1800" cap="none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800" cap="non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intel realsense d435i is a 3d camera system that uses a combination of </a:t>
            </a:r>
            <a:r>
              <a:rPr lang="en-IN" sz="1800" cap="non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rgb</a:t>
            </a:r>
            <a:r>
              <a:rPr lang="en-IN" sz="1800" cap="non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infrared sensors to capture depth information and provide accurate and high-quality 3d images. </a:t>
            </a:r>
          </a:p>
          <a:p>
            <a:endParaRPr lang="en-IN" sz="1800" cap="none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800" kern="10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distance can be calculated by taking the average depth of the object pixels within the bounding box provided by the object detection model. </a:t>
            </a:r>
          </a:p>
          <a:p>
            <a:endParaRPr lang="en-IN" sz="1800" cap="none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543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AD33A-E722-3765-D00E-8BE59C745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155575"/>
            <a:ext cx="10515600" cy="1325563"/>
          </a:xfrm>
        </p:spPr>
        <p:txBody>
          <a:bodyPr/>
          <a:lstStyle/>
          <a:p>
            <a:r>
              <a:rPr lang="en-IN" dirty="0"/>
              <a:t>MASK RCNN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8E7E13-0CAE-FD02-542C-126ED4B4B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7650" y="2299257"/>
            <a:ext cx="7477125" cy="33983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3DF39A-BD62-ECA4-E225-D27D58DF9A4C}"/>
              </a:ext>
            </a:extLst>
          </p:cNvPr>
          <p:cNvSpPr txBox="1"/>
          <p:nvPr/>
        </p:nvSpPr>
        <p:spPr>
          <a:xfrm>
            <a:off x="8277226" y="2593199"/>
            <a:ext cx="329565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ui-sans-serif"/>
              </a:rPr>
              <a:t>Mask R-CNN is a deep learning algorithm for object detection and segmentation.</a:t>
            </a:r>
          </a:p>
          <a:p>
            <a:pPr algn="l"/>
            <a:endParaRPr lang="en-US" b="0" i="0" dirty="0">
              <a:effectLst/>
              <a:latin typeface="ui-sans-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ui-sans-serif"/>
              </a:rPr>
              <a:t>It is an extension of the Faster R-CNN algorithm, which adds a branch for predicting object masks in parallel with the existing branch for bounding box recognition.</a:t>
            </a:r>
          </a:p>
        </p:txBody>
      </p:sp>
    </p:spTree>
    <p:extLst>
      <p:ext uri="{BB962C8B-B14F-4D97-AF65-F5344CB8AC3E}">
        <p14:creationId xmlns:p14="http://schemas.microsoft.com/office/powerpoint/2010/main" val="1261917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0E630-8A62-6461-27E6-D791BEB62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725" y="317500"/>
            <a:ext cx="10515600" cy="1325563"/>
          </a:xfrm>
        </p:spPr>
        <p:txBody>
          <a:bodyPr/>
          <a:lstStyle/>
          <a:p>
            <a:r>
              <a:rPr lang="en-IN" dirty="0"/>
              <a:t>OBJECT DETECTION - RCNN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E840D-4B72-5500-60C2-F03E0E2C0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8775" y="2044700"/>
            <a:ext cx="8801100" cy="4351338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800" b="0" i="0" cap="none" dirty="0">
                <a:effectLst/>
                <a:latin typeface="ui-sans-serif"/>
              </a:rPr>
              <a:t>R-CNN (region-based convolutional neural network) is a deep learning algorithm for object detection.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0" i="0" cap="none" dirty="0">
                <a:effectLst/>
                <a:latin typeface="ui-sans-serif"/>
              </a:rPr>
              <a:t>It works by first generating a set of object proposals using a selective search algorithm.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0" i="0" cap="none" dirty="0">
                <a:effectLst/>
                <a:latin typeface="ui-sans-serif"/>
              </a:rPr>
              <a:t>Each proposal is then passed through a convolutional neural network (CNN) to extract a feature vector.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0" i="0" cap="none" dirty="0">
                <a:effectLst/>
                <a:latin typeface="ui-sans-serif"/>
              </a:rPr>
              <a:t>The feature vector is then fed into a set of class-specific linear SVMs (support vector machines) to classify the object and refine its bounding box.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0" i="0" cap="none" dirty="0">
                <a:effectLst/>
                <a:latin typeface="ui-sans-serif"/>
              </a:rPr>
              <a:t>R-CNN achieves state-of-the-art results on several benchmark datasets, including pascal </a:t>
            </a:r>
            <a:r>
              <a:rPr lang="en-US" sz="1800" b="0" i="0" cap="none" dirty="0" err="1">
                <a:effectLst/>
                <a:latin typeface="ui-sans-serif"/>
              </a:rPr>
              <a:t>voc</a:t>
            </a:r>
            <a:r>
              <a:rPr lang="en-US" sz="1800" b="0" i="0" cap="none" dirty="0">
                <a:effectLst/>
                <a:latin typeface="ui-sans-serif"/>
              </a:rPr>
              <a:t> and MS Coco.</a:t>
            </a:r>
          </a:p>
          <a:p>
            <a:pPr algn="just"/>
            <a:endParaRPr lang="en-IN" sz="1800" cap="none" dirty="0"/>
          </a:p>
        </p:txBody>
      </p:sp>
    </p:spTree>
    <p:extLst>
      <p:ext uri="{BB962C8B-B14F-4D97-AF65-F5344CB8AC3E}">
        <p14:creationId xmlns:p14="http://schemas.microsoft.com/office/powerpoint/2010/main" val="2354734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D6F1A-758D-2BDA-AC8D-EF4AF5C5A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43497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sz="1800" b="0" i="0" cap="none" dirty="0">
                <a:effectLst/>
                <a:latin typeface="ui-sans-serif"/>
              </a:rPr>
              <a:t>Deep learning algorithms, such as convolutional neural networks (CNNs), have revolutionized object recognition by automatically learning features from raw data and achieving state-of-the-art results on several benchmark datasets.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0" i="0" cap="none" dirty="0">
                <a:effectLst/>
                <a:latin typeface="ui-sans-serif"/>
              </a:rPr>
              <a:t>CNNs work by first convolving the input image with a set of learnable filters to extract features at different spatial scales.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0" i="0" cap="none" dirty="0">
                <a:effectLst/>
                <a:latin typeface="ui-sans-serif"/>
              </a:rPr>
              <a:t>The features are then passed through a series of nonlinear activation functions and pooling layers to reduce their dimensionality and increase their invariance to translation and rotation.</a:t>
            </a:r>
          </a:p>
          <a:p>
            <a:pPr algn="just"/>
            <a:endParaRPr lang="en-IN" sz="1800" cap="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7DB6D0-6FAD-F24B-20B9-755E53222C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62" r="15765" b="5761"/>
          <a:stretch/>
        </p:blipFill>
        <p:spPr>
          <a:xfrm>
            <a:off x="3725545" y="3533775"/>
            <a:ext cx="5506072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10470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50</TotalTime>
  <Words>776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Times New Roman</vt:lpstr>
      <vt:lpstr>Tw Cen MT</vt:lpstr>
      <vt:lpstr>ui-sans-serif</vt:lpstr>
      <vt:lpstr>Droplet</vt:lpstr>
      <vt:lpstr>       REAL-TIME OBJECT DETECTION AND DISTANCE TRACKING using INTEL REALSENSE CAMERA  </vt:lpstr>
      <vt:lpstr>contents </vt:lpstr>
      <vt:lpstr>Intel REALSENSE camera</vt:lpstr>
      <vt:lpstr>PowerPoint Presentation</vt:lpstr>
      <vt:lpstr>Distance tracking</vt:lpstr>
      <vt:lpstr>PowerPoint Presentation</vt:lpstr>
      <vt:lpstr>MASK RCNN</vt:lpstr>
      <vt:lpstr>OBJECT DETECTION - RCNN</vt:lpstr>
      <vt:lpstr>PowerPoint Presentation</vt:lpstr>
      <vt:lpstr>LIBRARIES USED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REAL-TIME OBJECT DETECTION AND DISTANCE TRACKING using INTEL REALSENSE CAMERA  </dc:title>
  <dc:creator>raavi singh</dc:creator>
  <cp:lastModifiedBy>Aryan karkra</cp:lastModifiedBy>
  <cp:revision>55</cp:revision>
  <dcterms:created xsi:type="dcterms:W3CDTF">2023-05-22T19:30:40Z</dcterms:created>
  <dcterms:modified xsi:type="dcterms:W3CDTF">2023-05-22T20:39:50Z</dcterms:modified>
</cp:coreProperties>
</file>