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318" r:id="rId4"/>
    <p:sldId id="321" r:id="rId5"/>
    <p:sldId id="344" r:id="rId6"/>
    <p:sldId id="323" r:id="rId7"/>
    <p:sldId id="271" r:id="rId8"/>
    <p:sldId id="315" r:id="rId9"/>
    <p:sldId id="279" r:id="rId10"/>
    <p:sldId id="343" r:id="rId11"/>
    <p:sldId id="336" r:id="rId12"/>
    <p:sldId id="326" r:id="rId13"/>
    <p:sldId id="328" r:id="rId14"/>
    <p:sldId id="334" r:id="rId15"/>
    <p:sldId id="331" r:id="rId16"/>
    <p:sldId id="333" r:id="rId17"/>
    <p:sldId id="325" r:id="rId18"/>
    <p:sldId id="337" r:id="rId19"/>
    <p:sldId id="340" r:id="rId20"/>
    <p:sldId id="338" r:id="rId21"/>
    <p:sldId id="339" r:id="rId22"/>
    <p:sldId id="346" r:id="rId23"/>
    <p:sldId id="34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 id="2" name="Priyanshu Singh" initials="PS" lastIdx="1" clrIdx="1">
    <p:extLst>
      <p:ext uri="{19B8F6BF-5375-455C-9EA6-DF929625EA0E}">
        <p15:presenceInfo xmlns:p15="http://schemas.microsoft.com/office/powerpoint/2012/main" userId="ef385a30027fec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B7B"/>
    <a:srgbClr val="FFDB7A"/>
    <a:srgbClr val="192A40"/>
    <a:srgbClr val="23897F"/>
    <a:srgbClr val="26A599"/>
    <a:srgbClr val="3EADFF"/>
    <a:srgbClr val="005490"/>
    <a:srgbClr val="013A65"/>
    <a:srgbClr val="5AAAC5"/>
    <a:srgbClr val="6FA3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91" autoAdjust="0"/>
    <p:restoredTop sz="94660"/>
  </p:normalViewPr>
  <p:slideViewPr>
    <p:cSldViewPr snapToGrid="0" showGuides="1">
      <p:cViewPr varScale="1">
        <p:scale>
          <a:sx n="85" d="100"/>
          <a:sy n="85" d="100"/>
        </p:scale>
        <p:origin x="418" y="62"/>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8T20:03:06.84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8T20:03:25.03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28T20:03:29.99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2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5" name="Text Placeholder 9">
            <a:extLst>
              <a:ext uri="{FF2B5EF4-FFF2-40B4-BE49-F238E27FC236}">
                <a16:creationId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08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5" name="Group 34">
              <a:extLst>
                <a:ext uri="{FF2B5EF4-FFF2-40B4-BE49-F238E27FC236}">
                  <a16:creationId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a:extLst>
                <a:ext uri="{FF2B5EF4-FFF2-40B4-BE49-F238E27FC236}">
                  <a16:creationId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37" name="Rectangle: Rounded Corners 36">
              <a:extLst>
                <a:ext uri="{FF2B5EF4-FFF2-40B4-BE49-F238E27FC236}">
                  <a16:creationId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83872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3751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22646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5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617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5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5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80" r:id="rId15"/>
    <p:sldLayoutId id="214748368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18" Type="http://schemas.openxmlformats.org/officeDocument/2006/relationships/customXml" Target="../ink/ink3.xml"/><Relationship Id="rId3" Type="http://schemas.openxmlformats.org/officeDocument/2006/relationships/image" Target="../media/image17.sv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29.png"/><Relationship Id="rId2" Type="http://schemas.openxmlformats.org/officeDocument/2006/relationships/image" Target="../media/image16.png"/><Relationship Id="rId16" Type="http://schemas.openxmlformats.org/officeDocument/2006/relationships/customXml" Target="../ink/ink2.xml"/><Relationship Id="rId1" Type="http://schemas.openxmlformats.org/officeDocument/2006/relationships/slideLayout" Target="../slideLayouts/slideLayout19.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5" Type="http://schemas.openxmlformats.org/officeDocument/2006/relationships/image" Target="../media/image28.png"/><Relationship Id="rId10" Type="http://schemas.openxmlformats.org/officeDocument/2006/relationships/image" Target="../media/image24.png"/><Relationship Id="rId19" Type="http://schemas.openxmlformats.org/officeDocument/2006/relationships/image" Target="../media/image30.pn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customXml" Target="../ink/ink1.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7547E4F-5C76-4D91-B003-02F9BB5160BF}"/>
              </a:ext>
            </a:extLst>
          </p:cNvPr>
          <p:cNvSpPr txBox="1"/>
          <p:nvPr/>
        </p:nvSpPr>
        <p:spPr>
          <a:xfrm>
            <a:off x="0" y="0"/>
            <a:ext cx="12192000" cy="1754326"/>
          </a:xfrm>
          <a:prstGeom prst="rect">
            <a:avLst/>
          </a:prstGeom>
          <a:noFill/>
        </p:spPr>
        <p:txBody>
          <a:bodyPr wrap="square" rtlCol="0" anchor="ctr">
            <a:spAutoFit/>
          </a:bodyPr>
          <a:lstStyle/>
          <a:p>
            <a:r>
              <a:rPr lang="en-US" altLang="ko-KR" sz="5400" dirty="0">
                <a:solidFill>
                  <a:schemeClr val="bg1"/>
                </a:solidFill>
                <a:cs typeface="Arial" pitchFamily="34" charset="0"/>
              </a:rPr>
              <a:t>  Auto</a:t>
            </a:r>
          </a:p>
          <a:p>
            <a:r>
              <a:rPr lang="en-US" altLang="ko-KR" sz="5400" dirty="0">
                <a:solidFill>
                  <a:schemeClr val="bg1"/>
                </a:solidFill>
                <a:cs typeface="Arial" pitchFamily="34" charset="0"/>
              </a:rPr>
              <a:t>  Blogger</a:t>
            </a:r>
            <a:endParaRPr lang="ko-KR" altLang="en-US" sz="5400" dirty="0">
              <a:solidFill>
                <a:schemeClr val="bg1"/>
              </a:solidFill>
              <a:cs typeface="Arial" pitchFamily="34" charset="0"/>
            </a:endParaRPr>
          </a:p>
        </p:txBody>
      </p:sp>
      <p:sp>
        <p:nvSpPr>
          <p:cNvPr id="5" name="TextBox 4">
            <a:extLst>
              <a:ext uri="{FF2B5EF4-FFF2-40B4-BE49-F238E27FC236}">
                <a16:creationId xmlns:a16="http://schemas.microsoft.com/office/drawing/2014/main" id="{8999A889-1C57-46D7-893D-F1FDDE1F59C7}"/>
              </a:ext>
            </a:extLst>
          </p:cNvPr>
          <p:cNvSpPr txBox="1"/>
          <p:nvPr/>
        </p:nvSpPr>
        <p:spPr>
          <a:xfrm>
            <a:off x="298321" y="5436607"/>
            <a:ext cx="3205424" cy="1200329"/>
          </a:xfrm>
          <a:prstGeom prst="rect">
            <a:avLst/>
          </a:prstGeom>
          <a:noFill/>
        </p:spPr>
        <p:txBody>
          <a:bodyPr wrap="square" rtlCol="0">
            <a:spAutoFit/>
          </a:bodyPr>
          <a:lstStyle/>
          <a:p>
            <a:r>
              <a:rPr lang="en-US" dirty="0">
                <a:solidFill>
                  <a:schemeClr val="bg1"/>
                </a:solidFill>
              </a:rPr>
              <a:t>By-</a:t>
            </a:r>
          </a:p>
          <a:p>
            <a:r>
              <a:rPr lang="en-US" dirty="0">
                <a:solidFill>
                  <a:schemeClr val="bg1"/>
                </a:solidFill>
              </a:rPr>
              <a:t>Priyanshu Singh</a:t>
            </a:r>
          </a:p>
          <a:p>
            <a:r>
              <a:rPr lang="en-US" dirty="0">
                <a:solidFill>
                  <a:schemeClr val="bg1"/>
                </a:solidFill>
              </a:rPr>
              <a:t>Prabhakar Singh </a:t>
            </a:r>
            <a:r>
              <a:rPr lang="en-US" dirty="0" err="1">
                <a:solidFill>
                  <a:schemeClr val="bg1"/>
                </a:solidFill>
              </a:rPr>
              <a:t>Nayal</a:t>
            </a:r>
            <a:endParaRPr lang="en-US" dirty="0">
              <a:solidFill>
                <a:schemeClr val="bg1"/>
              </a:solidFill>
            </a:endParaRPr>
          </a:p>
          <a:p>
            <a:r>
              <a:rPr lang="en-US" dirty="0" err="1">
                <a:solidFill>
                  <a:schemeClr val="bg1"/>
                </a:solidFill>
              </a:rPr>
              <a:t>Ritik</a:t>
            </a:r>
            <a:r>
              <a:rPr lang="en-US" dirty="0">
                <a:solidFill>
                  <a:schemeClr val="bg1"/>
                </a:solidFill>
              </a:rPr>
              <a:t> Kumar Gupta</a:t>
            </a:r>
            <a:endParaRPr lang="en-IN" dirty="0">
              <a:solidFill>
                <a:schemeClr val="bg1"/>
              </a:solidFill>
            </a:endParaRPr>
          </a:p>
        </p:txBody>
      </p:sp>
    </p:spTree>
    <p:extLst>
      <p:ext uri="{BB962C8B-B14F-4D97-AF65-F5344CB8AC3E}">
        <p14:creationId xmlns:p14="http://schemas.microsoft.com/office/powerpoint/2010/main" val="407869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346684"/>
            <a:ext cx="11573197" cy="724247"/>
          </a:xfrm>
          <a:prstGeom prst="rect">
            <a:avLst/>
          </a:prstGeom>
        </p:spPr>
        <p:txBody>
          <a:bodyPr lIns="91440" tIns="45720" rIns="91440" bIns="45720" anchor="ctr"/>
          <a:lstStyle/>
          <a:p>
            <a:r>
              <a:rPr lang="en-US" dirty="0">
                <a:solidFill>
                  <a:schemeClr val="bg1"/>
                </a:solidFill>
                <a:cs typeface="Arial"/>
              </a:rPr>
              <a:t>Gantt Chart</a:t>
            </a:r>
            <a:endParaRPr lang="en-US" dirty="0">
              <a:solidFill>
                <a:schemeClr val="bg1"/>
              </a:solidFill>
            </a:endParaRPr>
          </a:p>
        </p:txBody>
      </p:sp>
      <p:sp>
        <p:nvSpPr>
          <p:cNvPr id="3" name="TextBox 2">
            <a:extLst>
              <a:ext uri="{FF2B5EF4-FFF2-40B4-BE49-F238E27FC236}">
                <a16:creationId xmlns:a16="http://schemas.microsoft.com/office/drawing/2014/main" id="{B2F0F716-522E-2B62-643B-D81D7783AF09}"/>
              </a:ext>
            </a:extLst>
          </p:cNvPr>
          <p:cNvSpPr txBox="1"/>
          <p:nvPr/>
        </p:nvSpPr>
        <p:spPr>
          <a:xfrm>
            <a:off x="396816" y="1446363"/>
            <a:ext cx="113121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graphicFrame>
        <p:nvGraphicFramePr>
          <p:cNvPr id="4" name="Table 4">
            <a:extLst>
              <a:ext uri="{FF2B5EF4-FFF2-40B4-BE49-F238E27FC236}">
                <a16:creationId xmlns:a16="http://schemas.microsoft.com/office/drawing/2014/main" id="{FB95441D-10F0-391A-2736-7B887C818BB0}"/>
              </a:ext>
            </a:extLst>
          </p:cNvPr>
          <p:cNvGraphicFramePr>
            <a:graphicFrameLocks noGrp="1"/>
          </p:cNvGraphicFramePr>
          <p:nvPr>
            <p:extLst>
              <p:ext uri="{D42A27DB-BD31-4B8C-83A1-F6EECF244321}">
                <p14:modId xmlns:p14="http://schemas.microsoft.com/office/powerpoint/2010/main" val="1566164142"/>
              </p:ext>
            </p:extLst>
          </p:nvPr>
        </p:nvGraphicFramePr>
        <p:xfrm>
          <a:off x="143203" y="1154517"/>
          <a:ext cx="11933848" cy="5471164"/>
        </p:xfrm>
        <a:graphic>
          <a:graphicData uri="http://schemas.openxmlformats.org/drawingml/2006/table">
            <a:tbl>
              <a:tblPr firstRow="1" bandRow="1">
                <a:tableStyleId>{5C22544A-7EE6-4342-B048-85BDC9FD1C3A}</a:tableStyleId>
              </a:tblPr>
              <a:tblGrid>
                <a:gridCol w="1920239">
                  <a:extLst>
                    <a:ext uri="{9D8B030D-6E8A-4147-A177-3AD203B41FA5}">
                      <a16:colId xmlns:a16="http://schemas.microsoft.com/office/drawing/2014/main" val="1270532061"/>
                    </a:ext>
                  </a:extLst>
                </a:gridCol>
                <a:gridCol w="1783080">
                  <a:extLst>
                    <a:ext uri="{9D8B030D-6E8A-4147-A177-3AD203B41FA5}">
                      <a16:colId xmlns:a16="http://schemas.microsoft.com/office/drawing/2014/main" val="1068629940"/>
                    </a:ext>
                  </a:extLst>
                </a:gridCol>
                <a:gridCol w="1463040">
                  <a:extLst>
                    <a:ext uri="{9D8B030D-6E8A-4147-A177-3AD203B41FA5}">
                      <a16:colId xmlns:a16="http://schemas.microsoft.com/office/drawing/2014/main" val="2631112952"/>
                    </a:ext>
                  </a:extLst>
                </a:gridCol>
                <a:gridCol w="1661160">
                  <a:extLst>
                    <a:ext uri="{9D8B030D-6E8A-4147-A177-3AD203B41FA5}">
                      <a16:colId xmlns:a16="http://schemas.microsoft.com/office/drawing/2014/main" val="955739854"/>
                    </a:ext>
                  </a:extLst>
                </a:gridCol>
                <a:gridCol w="1630678">
                  <a:extLst>
                    <a:ext uri="{9D8B030D-6E8A-4147-A177-3AD203B41FA5}">
                      <a16:colId xmlns:a16="http://schemas.microsoft.com/office/drawing/2014/main" val="3339639925"/>
                    </a:ext>
                  </a:extLst>
                </a:gridCol>
                <a:gridCol w="1767839">
                  <a:extLst>
                    <a:ext uri="{9D8B030D-6E8A-4147-A177-3AD203B41FA5}">
                      <a16:colId xmlns:a16="http://schemas.microsoft.com/office/drawing/2014/main" val="3248285404"/>
                    </a:ext>
                  </a:extLst>
                </a:gridCol>
                <a:gridCol w="1707812">
                  <a:extLst>
                    <a:ext uri="{9D8B030D-6E8A-4147-A177-3AD203B41FA5}">
                      <a16:colId xmlns:a16="http://schemas.microsoft.com/office/drawing/2014/main" val="3726166564"/>
                    </a:ext>
                  </a:extLst>
                </a:gridCol>
              </a:tblGrid>
              <a:tr h="658991">
                <a:tc>
                  <a:txBody>
                    <a:bodyPr/>
                    <a:lstStyle/>
                    <a:p>
                      <a:r>
                        <a:rPr lang="en-US" dirty="0"/>
                        <a:t>           </a:t>
                      </a:r>
                      <a:r>
                        <a:rPr lang="en-US" sz="1800" b="0" i="0" u="none" strike="noStrike" noProof="0" dirty="0">
                          <a:latin typeface="Arial"/>
                        </a:rPr>
                        <a:t>Task</a:t>
                      </a:r>
                      <a:endParaRPr lang="en-US" dirty="0"/>
                    </a:p>
                  </a:txBody>
                  <a:tcPr/>
                </a:tc>
                <a:tc>
                  <a:txBody>
                    <a:bodyPr/>
                    <a:lstStyle/>
                    <a:p>
                      <a:pPr lvl="0">
                        <a:buNone/>
                      </a:pPr>
                      <a:r>
                        <a:rPr lang="en-US" sz="1800" b="0" i="0" u="none" strike="noStrike" noProof="0" dirty="0">
                          <a:latin typeface="Arial"/>
                        </a:rPr>
                        <a:t> 25Jan-23Feb</a:t>
                      </a:r>
                      <a:endParaRPr lang="en-US" dirty="0"/>
                    </a:p>
                  </a:txBody>
                  <a:tcPr/>
                </a:tc>
                <a:tc>
                  <a:txBody>
                    <a:bodyPr/>
                    <a:lstStyle/>
                    <a:p>
                      <a:pPr lvl="0">
                        <a:buNone/>
                      </a:pPr>
                      <a:r>
                        <a:rPr lang="en-US" sz="1800" b="0" i="0" u="none" strike="noStrike" noProof="0" dirty="0">
                          <a:latin typeface="Arial"/>
                        </a:rPr>
                        <a:t>24Feb-5Mar</a:t>
                      </a:r>
                      <a:endParaRPr lang="en-US" dirty="0"/>
                    </a:p>
                  </a:txBody>
                  <a:tcPr/>
                </a:tc>
                <a:tc>
                  <a:txBody>
                    <a:bodyPr/>
                    <a:lstStyle/>
                    <a:p>
                      <a:pPr lvl="0">
                        <a:buNone/>
                      </a:pPr>
                      <a:r>
                        <a:rPr lang="en-US" sz="1800" b="0" i="0" u="none" strike="noStrike" noProof="0" dirty="0">
                          <a:latin typeface="Arial"/>
                        </a:rPr>
                        <a:t> 6Mar-8Apr</a:t>
                      </a:r>
                      <a:endParaRPr lang="en-US" dirty="0"/>
                    </a:p>
                  </a:txBody>
                  <a:tcPr/>
                </a:tc>
                <a:tc>
                  <a:txBody>
                    <a:bodyPr/>
                    <a:lstStyle/>
                    <a:p>
                      <a:pPr lvl="0">
                        <a:buNone/>
                      </a:pPr>
                      <a:r>
                        <a:rPr lang="en-US" sz="1800" b="0" i="0" u="none" strike="noStrike" noProof="0" dirty="0">
                          <a:latin typeface="Arial"/>
                        </a:rPr>
                        <a:t>9Apr-12May</a:t>
                      </a:r>
                      <a:endParaRPr lang="en-US" dirty="0"/>
                    </a:p>
                  </a:txBody>
                  <a:tcPr/>
                </a:tc>
                <a:tc>
                  <a:txBody>
                    <a:bodyPr/>
                    <a:lstStyle/>
                    <a:p>
                      <a:pPr lvl="0">
                        <a:buNone/>
                      </a:pPr>
                      <a:r>
                        <a:rPr lang="en-US" sz="1800" b="0" i="0" u="none" strike="noStrike" noProof="0" dirty="0">
                          <a:latin typeface="Arial"/>
                        </a:rPr>
                        <a:t>13may-18may</a:t>
                      </a:r>
                      <a:endParaRPr lang="en-US" dirty="0"/>
                    </a:p>
                  </a:txBody>
                  <a:tcPr/>
                </a:tc>
                <a:tc>
                  <a:txBody>
                    <a:bodyPr/>
                    <a:lstStyle/>
                    <a:p>
                      <a:pPr lvl="0">
                        <a:buNone/>
                      </a:pPr>
                      <a:r>
                        <a:rPr lang="en-US" sz="1800" b="0" i="0" u="none" strike="noStrike" noProof="0" dirty="0"/>
                        <a:t>19may-25may</a:t>
                      </a:r>
                      <a:endParaRPr lang="en-US" dirty="0"/>
                    </a:p>
                  </a:txBody>
                  <a:tcPr/>
                </a:tc>
                <a:extLst>
                  <a:ext uri="{0D108BD9-81ED-4DB2-BD59-A6C34878D82A}">
                    <a16:rowId xmlns:a16="http://schemas.microsoft.com/office/drawing/2014/main" val="60860892"/>
                  </a:ext>
                </a:extLst>
              </a:tr>
              <a:tr h="888873">
                <a:tc>
                  <a:txBody>
                    <a:bodyPr/>
                    <a:lstStyle/>
                    <a:p>
                      <a:pPr lvl="0">
                        <a:buNone/>
                      </a:pPr>
                      <a:r>
                        <a:rPr lang="en-US" sz="1800" b="0" i="0" u="none" strike="noStrike" noProof="0" dirty="0">
                          <a:latin typeface="Arial"/>
                        </a:rPr>
                        <a:t>Develop project proposal </a:t>
                      </a:r>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30 days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366972"/>
                  </a:ext>
                </a:extLst>
              </a:tr>
              <a:tr h="781595">
                <a:tc>
                  <a:txBody>
                    <a:bodyPr/>
                    <a:lstStyle/>
                    <a:p>
                      <a:pPr lvl="0">
                        <a:buNone/>
                      </a:pPr>
                      <a:r>
                        <a:rPr lang="en-US" sz="1800" b="0" i="0" u="none" strike="noStrike" noProof="0" dirty="0">
                          <a:latin typeface="Arial"/>
                        </a:rPr>
                        <a:t>Analysis</a:t>
                      </a:r>
                      <a:endParaRPr lang="en-US" dirty="0"/>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10 days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67861050"/>
                  </a:ext>
                </a:extLst>
              </a:tr>
              <a:tr h="812246">
                <a:tc>
                  <a:txBody>
                    <a:bodyPr/>
                    <a:lstStyle/>
                    <a:p>
                      <a:pPr lvl="0">
                        <a:buNone/>
                      </a:pPr>
                      <a:r>
                        <a:rPr lang="en-US" sz="1800" b="0" i="0" u="none" strike="noStrike" noProof="0" dirty="0">
                          <a:latin typeface="Arial"/>
                        </a:rPr>
                        <a:t>Designing</a:t>
                      </a:r>
                      <a:endParaRPr lang="en-US" dirty="0"/>
                    </a:p>
                  </a:txBody>
                  <a:tcPr/>
                </a:tc>
                <a:tc>
                  <a:txBody>
                    <a:bodyPr/>
                    <a:lstStyle/>
                    <a:p>
                      <a:endParaRPr lang="en-US"/>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34 days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58778873"/>
                  </a:ext>
                </a:extLst>
              </a:tr>
              <a:tr h="766270">
                <a:tc>
                  <a:txBody>
                    <a:bodyPr/>
                    <a:lstStyle/>
                    <a:p>
                      <a:pPr lvl="0">
                        <a:buNone/>
                      </a:pPr>
                      <a:r>
                        <a:rPr lang="en-US" sz="1800" b="0" i="0" u="none" strike="noStrike" noProof="0" dirty="0">
                          <a:latin typeface="Arial"/>
                        </a:rPr>
                        <a:t>Coding</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34days</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45063760"/>
                  </a:ext>
                </a:extLst>
              </a:tr>
              <a:tr h="704967">
                <a:tc>
                  <a:txBody>
                    <a:bodyPr/>
                    <a:lstStyle/>
                    <a:p>
                      <a:pPr lvl="0">
                        <a:buNone/>
                      </a:pPr>
                      <a:r>
                        <a:rPr lang="en-US" sz="1800" b="0" i="0" u="none" strike="noStrike" noProof="0" dirty="0">
                          <a:latin typeface="Arial"/>
                        </a:rPr>
                        <a:t>Unit Testing</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7 days</a:t>
                      </a:r>
                      <a:endParaRPr lang="en-US" dirty="0"/>
                    </a:p>
                  </a:txBody>
                  <a:tcPr/>
                </a:tc>
                <a:tc>
                  <a:txBody>
                    <a:bodyPr/>
                    <a:lstStyle/>
                    <a:p>
                      <a:endParaRPr lang="en-US"/>
                    </a:p>
                  </a:txBody>
                  <a:tcPr/>
                </a:tc>
                <a:extLst>
                  <a:ext uri="{0D108BD9-81ED-4DB2-BD59-A6C34878D82A}">
                    <a16:rowId xmlns:a16="http://schemas.microsoft.com/office/drawing/2014/main" val="3897893180"/>
                  </a:ext>
                </a:extLst>
              </a:tr>
              <a:tr h="858222">
                <a:tc>
                  <a:txBody>
                    <a:bodyPr/>
                    <a:lstStyle/>
                    <a:p>
                      <a:pPr lvl="0">
                        <a:buNone/>
                      </a:pPr>
                      <a:r>
                        <a:rPr lang="en-US" sz="1800" b="0" i="0" u="none" strike="noStrike" noProof="0" dirty="0">
                          <a:latin typeface="Arial"/>
                        </a:rPr>
                        <a:t>Implementation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lvl="0">
                        <a:buNone/>
                      </a:pPr>
                      <a:endParaRPr lang="en-US" sz="1800" b="0" i="0" u="none" strike="noStrike" noProof="0" dirty="0">
                        <a:latin typeface="Arial"/>
                      </a:endParaRPr>
                    </a:p>
                    <a:p>
                      <a:pPr lvl="0">
                        <a:buNone/>
                      </a:pPr>
                      <a:r>
                        <a:rPr lang="en-US" sz="1800" b="0" i="0" u="none" strike="noStrike" noProof="0" dirty="0">
                          <a:latin typeface="Arial"/>
                        </a:rPr>
                        <a:t>6 days</a:t>
                      </a:r>
                      <a:endParaRPr lang="en-US" dirty="0"/>
                    </a:p>
                  </a:txBody>
                  <a:tcPr/>
                </a:tc>
                <a:extLst>
                  <a:ext uri="{0D108BD9-81ED-4DB2-BD59-A6C34878D82A}">
                    <a16:rowId xmlns:a16="http://schemas.microsoft.com/office/drawing/2014/main" val="3119453618"/>
                  </a:ext>
                </a:extLst>
              </a:tr>
            </a:tbl>
          </a:graphicData>
        </a:graphic>
      </p:graphicFrame>
    </p:spTree>
    <p:extLst>
      <p:ext uri="{BB962C8B-B14F-4D97-AF65-F5344CB8AC3E}">
        <p14:creationId xmlns:p14="http://schemas.microsoft.com/office/powerpoint/2010/main" val="238842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BA67304-7B0C-4D98-B64F-69314461A273}"/>
              </a:ext>
            </a:extLst>
          </p:cNvPr>
          <p:cNvSpPr/>
          <p:nvPr/>
        </p:nvSpPr>
        <p:spPr>
          <a:xfrm>
            <a:off x="-68165" y="105177"/>
            <a:ext cx="12192000" cy="130486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96818" y="909022"/>
            <a:ext cx="11573197" cy="724247"/>
          </a:xfrm>
          <a:prstGeom prst="rect">
            <a:avLst/>
          </a:prstGeom>
        </p:spPr>
        <p:txBody>
          <a:bodyPr lIns="91440" tIns="45720" rIns="91440" bIns="45720" anchor="ctr"/>
          <a:lstStyle/>
          <a:p>
            <a:r>
              <a:rPr lang="en-US" dirty="0">
                <a:solidFill>
                  <a:schemeClr val="bg1"/>
                </a:solidFill>
                <a:ea typeface="+mj-lt"/>
                <a:cs typeface="+mj-lt"/>
              </a:rPr>
              <a:t>Hardware Requirements</a:t>
            </a:r>
            <a:endParaRPr lang="en-US" dirty="0">
              <a:solidFill>
                <a:schemeClr val="bg1"/>
              </a:solidFill>
            </a:endParaRPr>
          </a:p>
          <a:p>
            <a:endParaRPr lang="en-US" dirty="0"/>
          </a:p>
        </p:txBody>
      </p:sp>
      <p:sp>
        <p:nvSpPr>
          <p:cNvPr id="3" name="TextBox 2">
            <a:extLst>
              <a:ext uri="{FF2B5EF4-FFF2-40B4-BE49-F238E27FC236}">
                <a16:creationId xmlns:a16="http://schemas.microsoft.com/office/drawing/2014/main" id="{BBF5D531-6949-021A-3EEA-A7452A03DCDF}"/>
              </a:ext>
            </a:extLst>
          </p:cNvPr>
          <p:cNvSpPr txBox="1"/>
          <p:nvPr/>
        </p:nvSpPr>
        <p:spPr>
          <a:xfrm>
            <a:off x="1019065" y="1544593"/>
            <a:ext cx="4403193"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   Client Side </a:t>
            </a:r>
            <a:r>
              <a:rPr lang="en-US" dirty="0">
                <a:ea typeface="+mn-lt"/>
                <a:cs typeface="+mn-lt"/>
              </a:rPr>
              <a:t>  </a:t>
            </a:r>
            <a:endParaRPr lang="en-US" dirty="0">
              <a:ea typeface="Arial Unicode MS"/>
              <a:cs typeface="+mn-lt"/>
            </a:endParaRPr>
          </a:p>
          <a:p>
            <a:endParaRPr lang="en-US" sz="1400" dirty="0">
              <a:solidFill>
                <a:schemeClr val="bg1"/>
              </a:solidFill>
              <a:cs typeface="Arial"/>
            </a:endParaRPr>
          </a:p>
          <a:p>
            <a:pPr marL="285750" indent="-285750">
              <a:buFont typeface="Arial" panose="020B0604020202020204" pitchFamily="34" charset="0"/>
              <a:buChar char="•"/>
            </a:pPr>
            <a:r>
              <a:rPr lang="en-US" sz="1400" dirty="0">
                <a:solidFill>
                  <a:schemeClr val="bg1"/>
                </a:solidFill>
                <a:ea typeface="+mn-lt"/>
                <a:cs typeface="+mn-lt"/>
              </a:rPr>
              <a:t>Processor - Dual Core or above</a:t>
            </a: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a typeface="+mn-lt"/>
              <a:cs typeface="+mn-lt"/>
            </a:endParaRPr>
          </a:p>
          <a:p>
            <a:pPr marL="285750" indent="-285750">
              <a:buFont typeface="Arial" panose="020B0604020202020204" pitchFamily="34" charset="0"/>
              <a:buChar char="•"/>
            </a:pPr>
            <a:r>
              <a:rPr lang="en-US" sz="1400" dirty="0">
                <a:solidFill>
                  <a:schemeClr val="bg1"/>
                </a:solidFill>
                <a:ea typeface="+mn-lt"/>
                <a:cs typeface="+mn-lt"/>
              </a:rPr>
              <a:t>RAM            -  1 GB </a:t>
            </a:r>
            <a:endParaRPr lang="en-US" sz="1400" dirty="0">
              <a:solidFill>
                <a:schemeClr val="bg1"/>
              </a:solidFill>
              <a:cs typeface="Arial"/>
            </a:endParaRPr>
          </a:p>
          <a:p>
            <a:pPr marL="285750" indent="-285750">
              <a:buFont typeface="Arial" panose="020B0604020202020204" pitchFamily="34" charset="0"/>
              <a:buChar char="•"/>
            </a:pPr>
            <a:endParaRPr lang="en-US" sz="1400" dirty="0">
              <a:solidFill>
                <a:schemeClr val="bg1"/>
              </a:solidFill>
              <a:ea typeface="+mn-lt"/>
              <a:cs typeface="+mn-lt"/>
            </a:endParaRPr>
          </a:p>
          <a:p>
            <a:pPr marL="285750" indent="-285750">
              <a:buFont typeface="Arial" panose="020B0604020202020204" pitchFamily="34" charset="0"/>
              <a:buChar char="•"/>
            </a:pPr>
            <a:r>
              <a:rPr lang="en-US" sz="1400" dirty="0">
                <a:solidFill>
                  <a:schemeClr val="bg1"/>
                </a:solidFill>
                <a:ea typeface="+mn-lt"/>
                <a:cs typeface="+mn-lt"/>
              </a:rPr>
              <a:t>Disk space   - 120 GB</a:t>
            </a:r>
            <a:endParaRPr lang="en-US" sz="1400" dirty="0">
              <a:solidFill>
                <a:schemeClr val="bg1"/>
              </a:solidFill>
              <a:cs typeface="Arial"/>
            </a:endParaRPr>
          </a:p>
          <a:p>
            <a:pPr marL="285750" indent="-285750">
              <a:buFont typeface="Arial" panose="020B0604020202020204" pitchFamily="34" charset="0"/>
              <a:buChar char="•"/>
            </a:pPr>
            <a:endParaRPr lang="en-US" sz="1400" dirty="0">
              <a:solidFill>
                <a:schemeClr val="bg1"/>
              </a:solidFill>
              <a:ea typeface="+mn-lt"/>
              <a:cs typeface="+mn-lt"/>
            </a:endParaRPr>
          </a:p>
          <a:p>
            <a:pPr marL="285750" indent="-285750">
              <a:buFont typeface="Arial" panose="020B0604020202020204" pitchFamily="34" charset="0"/>
              <a:buChar char="•"/>
            </a:pPr>
            <a:r>
              <a:rPr lang="en-US" sz="1400" dirty="0">
                <a:solidFill>
                  <a:schemeClr val="bg1"/>
                </a:solidFill>
                <a:ea typeface="+mn-lt"/>
                <a:cs typeface="+mn-lt"/>
              </a:rPr>
              <a:t>Monitor         - 14” or above/ tab/                                  mobile </a:t>
            </a:r>
            <a:endParaRPr lang="en-US" sz="1400" dirty="0">
              <a:solidFill>
                <a:schemeClr val="bg1"/>
              </a:solidFill>
              <a:ea typeface="Arial Unicode MS"/>
              <a:cs typeface="+mn-lt"/>
            </a:endParaRPr>
          </a:p>
          <a:p>
            <a:pPr marL="285750" indent="-285750">
              <a:buFont typeface="Arial" panose="020B0604020202020204" pitchFamily="34" charset="0"/>
              <a:buChar char="•"/>
            </a:pPr>
            <a:endParaRPr lang="en-US" sz="1400" dirty="0">
              <a:solidFill>
                <a:schemeClr val="bg1"/>
              </a:solidFill>
              <a:cs typeface="Arial"/>
            </a:endParaRPr>
          </a:p>
          <a:p>
            <a:pPr marL="285750" indent="-285750">
              <a:buFont typeface="Arial" panose="020B0604020202020204" pitchFamily="34" charset="0"/>
              <a:buChar char="•"/>
            </a:pPr>
            <a:r>
              <a:rPr lang="en-US" sz="1400" dirty="0">
                <a:solidFill>
                  <a:schemeClr val="bg1"/>
                </a:solidFill>
                <a:ea typeface="+mn-lt"/>
                <a:cs typeface="+mn-lt"/>
              </a:rPr>
              <a:t>Others           -  Internet Connection</a:t>
            </a:r>
            <a:endParaRPr lang="en-US" sz="1400" dirty="0">
              <a:solidFill>
                <a:schemeClr val="bg1"/>
              </a:solidFill>
            </a:endParaRPr>
          </a:p>
          <a:p>
            <a:endParaRPr lang="en-US" dirty="0"/>
          </a:p>
          <a:p>
            <a:pPr algn="l"/>
            <a:endParaRPr lang="en-US" dirty="0">
              <a:cs typeface="Arial"/>
            </a:endParaRPr>
          </a:p>
        </p:txBody>
      </p:sp>
      <p:sp>
        <p:nvSpPr>
          <p:cNvPr id="4" name="TextBox 3">
            <a:extLst>
              <a:ext uri="{FF2B5EF4-FFF2-40B4-BE49-F238E27FC236}">
                <a16:creationId xmlns:a16="http://schemas.microsoft.com/office/drawing/2014/main" id="{5A2AF7F7-9FC6-D374-FDFC-A62D04B632B7}"/>
              </a:ext>
            </a:extLst>
          </p:cNvPr>
          <p:cNvSpPr txBox="1"/>
          <p:nvPr/>
        </p:nvSpPr>
        <p:spPr>
          <a:xfrm>
            <a:off x="7067644" y="1543798"/>
            <a:ext cx="5101085"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ea typeface="+mn-lt"/>
                <a:cs typeface="+mn-lt"/>
              </a:rPr>
              <a:t>Developer Side</a:t>
            </a:r>
            <a:endParaRPr lang="en-US" sz="4000" dirty="0">
              <a:cs typeface="Arial"/>
            </a:endParaRPr>
          </a:p>
          <a:p>
            <a:endParaRPr lang="en-US" sz="1900" dirty="0">
              <a:solidFill>
                <a:schemeClr val="bg1"/>
              </a:solidFill>
              <a:ea typeface="+mn-lt"/>
              <a:cs typeface="+mn-lt"/>
            </a:endParaRPr>
          </a:p>
          <a:p>
            <a:pPr marL="342900" indent="-342900">
              <a:buFont typeface="Arial" panose="020B0604020202020204" pitchFamily="34" charset="0"/>
              <a:buChar char="•"/>
            </a:pPr>
            <a:r>
              <a:rPr lang="en-US" sz="1400" dirty="0">
                <a:solidFill>
                  <a:schemeClr val="bg1"/>
                </a:solidFill>
                <a:ea typeface="+mn-lt"/>
                <a:cs typeface="+mn-lt"/>
              </a:rPr>
              <a:t>Processor    - Quad Core or above (1.5 GHz or more)</a:t>
            </a:r>
            <a:endParaRPr lang="en-US" sz="1400" dirty="0">
              <a:solidFill>
                <a:schemeClr val="bg1"/>
              </a:solidFill>
              <a:cs typeface="Arial"/>
            </a:endParaRPr>
          </a:p>
          <a:p>
            <a:pPr marL="342900" indent="-342900">
              <a:buFont typeface="Arial" panose="020B0604020202020204" pitchFamily="34" charset="0"/>
              <a:buChar char="•"/>
            </a:pPr>
            <a:endParaRPr lang="en-US" sz="1400" dirty="0">
              <a:solidFill>
                <a:schemeClr val="bg1"/>
              </a:solidFill>
              <a:ea typeface="+mn-lt"/>
              <a:cs typeface="+mn-lt"/>
            </a:endParaRPr>
          </a:p>
          <a:p>
            <a:pPr marL="342900" indent="-342900">
              <a:buFont typeface="Arial" panose="020B0604020202020204" pitchFamily="34" charset="0"/>
              <a:buChar char="•"/>
            </a:pPr>
            <a:r>
              <a:rPr lang="en-US" sz="1400" dirty="0">
                <a:solidFill>
                  <a:schemeClr val="bg1"/>
                </a:solidFill>
                <a:ea typeface="+mn-lt"/>
                <a:cs typeface="+mn-lt"/>
              </a:rPr>
              <a:t>RAM            -     4 GB or above </a:t>
            </a:r>
            <a:endParaRPr lang="en-US" sz="1400" dirty="0">
              <a:solidFill>
                <a:schemeClr val="bg1"/>
              </a:solidFill>
              <a:ea typeface="Arial Unicode MS"/>
              <a:cs typeface="+mn-lt"/>
            </a:endParaRPr>
          </a:p>
          <a:p>
            <a:pPr marL="342900" indent="-342900">
              <a:buFont typeface="Arial" panose="020B0604020202020204" pitchFamily="34" charset="0"/>
              <a:buChar char="•"/>
            </a:pPr>
            <a:endParaRPr lang="en-US" sz="1400" dirty="0">
              <a:solidFill>
                <a:schemeClr val="bg1"/>
              </a:solidFill>
              <a:ea typeface="+mn-lt"/>
              <a:cs typeface="+mn-lt"/>
            </a:endParaRPr>
          </a:p>
          <a:p>
            <a:pPr marL="342900" indent="-342900">
              <a:buFont typeface="Arial" panose="020B0604020202020204" pitchFamily="34" charset="0"/>
              <a:buChar char="•"/>
            </a:pPr>
            <a:r>
              <a:rPr lang="en-US" sz="1400" dirty="0">
                <a:solidFill>
                  <a:schemeClr val="bg1"/>
                </a:solidFill>
                <a:ea typeface="+mn-lt"/>
                <a:cs typeface="+mn-lt"/>
              </a:rPr>
              <a:t>Disk space   -    256 GB</a:t>
            </a:r>
            <a:endParaRPr lang="en-US" sz="1400" dirty="0">
              <a:solidFill>
                <a:schemeClr val="bg1"/>
              </a:solidFill>
              <a:cs typeface="Arial"/>
            </a:endParaRPr>
          </a:p>
          <a:p>
            <a:pPr marL="342900" indent="-342900">
              <a:buFont typeface="Arial" panose="020B0604020202020204" pitchFamily="34" charset="0"/>
              <a:buChar char="•"/>
            </a:pPr>
            <a:endParaRPr lang="en-US" sz="1400" dirty="0">
              <a:solidFill>
                <a:schemeClr val="bg1"/>
              </a:solidFill>
              <a:ea typeface="+mn-lt"/>
              <a:cs typeface="+mn-lt"/>
            </a:endParaRPr>
          </a:p>
          <a:p>
            <a:pPr marL="342900" indent="-342900">
              <a:buFont typeface="Arial" panose="020B0604020202020204" pitchFamily="34" charset="0"/>
              <a:buChar char="•"/>
            </a:pPr>
            <a:r>
              <a:rPr lang="en-US" sz="1400" dirty="0">
                <a:solidFill>
                  <a:schemeClr val="bg1"/>
                </a:solidFill>
                <a:ea typeface="+mn-lt"/>
                <a:cs typeface="+mn-lt"/>
              </a:rPr>
              <a:t>Monitor         -   14” or above </a:t>
            </a:r>
            <a:endParaRPr lang="en-US" sz="1400" dirty="0">
              <a:solidFill>
                <a:schemeClr val="bg1"/>
              </a:solidFill>
              <a:cs typeface="Arial"/>
            </a:endParaRPr>
          </a:p>
          <a:p>
            <a:pPr marL="342900" indent="-342900">
              <a:buFont typeface="Arial" panose="020B0604020202020204" pitchFamily="34" charset="0"/>
              <a:buChar char="•"/>
            </a:pPr>
            <a:endParaRPr lang="en-US" sz="1400" dirty="0">
              <a:solidFill>
                <a:schemeClr val="bg1"/>
              </a:solidFill>
              <a:ea typeface="+mn-lt"/>
              <a:cs typeface="+mn-lt"/>
            </a:endParaRPr>
          </a:p>
          <a:p>
            <a:pPr marL="342900" indent="-342900">
              <a:buFont typeface="Arial" panose="020B0604020202020204" pitchFamily="34" charset="0"/>
              <a:buChar char="•"/>
            </a:pPr>
            <a:r>
              <a:rPr lang="en-US" sz="1400" dirty="0">
                <a:solidFill>
                  <a:schemeClr val="bg1"/>
                </a:solidFill>
                <a:ea typeface="+mn-lt"/>
                <a:cs typeface="+mn-lt"/>
              </a:rPr>
              <a:t>Others          -   Internet Connection</a:t>
            </a:r>
            <a:endParaRPr lang="en-US" sz="1400" dirty="0">
              <a:solidFill>
                <a:schemeClr val="bg1"/>
              </a:solidFill>
              <a:cs typeface="Arial"/>
            </a:endParaRPr>
          </a:p>
          <a:p>
            <a:pPr algn="l"/>
            <a:endParaRPr lang="en-US" sz="1900" dirty="0">
              <a:cs typeface="Arial"/>
            </a:endParaRPr>
          </a:p>
        </p:txBody>
      </p:sp>
      <p:sp>
        <p:nvSpPr>
          <p:cNvPr id="6" name="Rectangle 5">
            <a:extLst>
              <a:ext uri="{FF2B5EF4-FFF2-40B4-BE49-F238E27FC236}">
                <a16:creationId xmlns:a16="http://schemas.microsoft.com/office/drawing/2014/main" id="{7360784B-6829-4C2B-9558-7D3FBDA0636D}"/>
              </a:ext>
            </a:extLst>
          </p:cNvPr>
          <p:cNvSpPr/>
          <p:nvPr/>
        </p:nvSpPr>
        <p:spPr>
          <a:xfrm>
            <a:off x="-23271" y="5062659"/>
            <a:ext cx="12192000" cy="130486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0347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101EFE2-BB0C-47C7-AE93-C93E3183366F}"/>
              </a:ext>
            </a:extLst>
          </p:cNvPr>
          <p:cNvSpPr/>
          <p:nvPr/>
        </p:nvSpPr>
        <p:spPr>
          <a:xfrm>
            <a:off x="7308" y="53661"/>
            <a:ext cx="12192000" cy="130486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C7673D85-B83A-45A2-9733-03EC5D36BE02}"/>
              </a:ext>
            </a:extLst>
          </p:cNvPr>
          <p:cNvGrpSpPr/>
          <p:nvPr/>
        </p:nvGrpSpPr>
        <p:grpSpPr>
          <a:xfrm>
            <a:off x="4512703" y="2342602"/>
            <a:ext cx="3163784" cy="3171693"/>
            <a:chOff x="4512703" y="2342125"/>
            <a:chExt cx="3163784" cy="3171693"/>
          </a:xfrm>
          <a:noFill/>
        </p:grpSpPr>
        <p:sp>
          <p:nvSpPr>
            <p:cNvPr id="4" name="Oval 3">
              <a:extLst>
                <a:ext uri="{FF2B5EF4-FFF2-40B4-BE49-F238E27FC236}">
                  <a16:creationId xmlns:a16="http://schemas.microsoft.com/office/drawing/2014/main" id="{F5E9E98F-508B-4A11-98F6-6E0381AB5E13}"/>
                </a:ext>
              </a:extLst>
            </p:cNvPr>
            <p:cNvSpPr/>
            <p:nvPr/>
          </p:nvSpPr>
          <p:spPr>
            <a:xfrm>
              <a:off x="4512703" y="2342125"/>
              <a:ext cx="3163784" cy="3163784"/>
            </a:xfrm>
            <a:prstGeom prst="ellipse">
              <a:avLst/>
            </a:prstGeom>
            <a:grpFill/>
            <a:ln w="158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0" name="Isosceles Triangle 39">
              <a:extLst>
                <a:ext uri="{FF2B5EF4-FFF2-40B4-BE49-F238E27FC236}">
                  <a16:creationId xmlns:a16="http://schemas.microsoft.com/office/drawing/2014/main" id="{95BE80B0-F8FA-4269-A4FF-660A6CC68FDF}"/>
                </a:ext>
              </a:extLst>
            </p:cNvPr>
            <p:cNvSpPr/>
            <p:nvPr/>
          </p:nvSpPr>
          <p:spPr>
            <a:xfrm rot="3735809">
              <a:off x="5381112" y="2372164"/>
              <a:ext cx="214213" cy="1846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0C83A356-14C7-402D-A5DC-591E6094DC2B}"/>
                </a:ext>
              </a:extLst>
            </p:cNvPr>
            <p:cNvSpPr/>
            <p:nvPr/>
          </p:nvSpPr>
          <p:spPr>
            <a:xfrm rot="9640335">
              <a:off x="7437750" y="3237571"/>
              <a:ext cx="214213" cy="1846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462E3616-7259-476E-83F5-DC7C6AF169A6}"/>
                </a:ext>
              </a:extLst>
            </p:cNvPr>
            <p:cNvSpPr/>
            <p:nvPr/>
          </p:nvSpPr>
          <p:spPr>
            <a:xfrm rot="14802930">
              <a:off x="6572340" y="5314379"/>
              <a:ext cx="214213" cy="1846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4E17EBEA-4BC8-4138-A4EE-46F4466144E2}"/>
                </a:ext>
              </a:extLst>
            </p:cNvPr>
            <p:cNvSpPr/>
            <p:nvPr/>
          </p:nvSpPr>
          <p:spPr>
            <a:xfrm rot="20277048">
              <a:off x="4517714" y="4438859"/>
              <a:ext cx="214213" cy="1846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23529" y="293191"/>
            <a:ext cx="11573197" cy="724247"/>
          </a:xfrm>
          <a:prstGeom prst="rect">
            <a:avLst/>
          </a:prstGeom>
        </p:spPr>
        <p:txBody>
          <a:bodyPr lIns="91440" tIns="45720" rIns="91440" bIns="45720" anchor="ctr"/>
          <a:lstStyle/>
          <a:p>
            <a:r>
              <a:rPr lang="en-US" dirty="0">
                <a:solidFill>
                  <a:schemeClr val="bg1"/>
                </a:solidFill>
              </a:rPr>
              <a:t>Module Description</a:t>
            </a:r>
          </a:p>
        </p:txBody>
      </p:sp>
      <p:sp>
        <p:nvSpPr>
          <p:cNvPr id="5" name="Oval 4">
            <a:extLst>
              <a:ext uri="{FF2B5EF4-FFF2-40B4-BE49-F238E27FC236}">
                <a16:creationId xmlns:a16="http://schemas.microsoft.com/office/drawing/2014/main" id="{B663AE4A-4C7C-4BBD-AA95-43EE3AD8D62C}"/>
              </a:ext>
            </a:extLst>
          </p:cNvPr>
          <p:cNvSpPr/>
          <p:nvPr/>
        </p:nvSpPr>
        <p:spPr>
          <a:xfrm>
            <a:off x="5554558" y="4914960"/>
            <a:ext cx="1015648" cy="1015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6" name="Oval 5">
            <a:extLst>
              <a:ext uri="{FF2B5EF4-FFF2-40B4-BE49-F238E27FC236}">
                <a16:creationId xmlns:a16="http://schemas.microsoft.com/office/drawing/2014/main" id="{39219104-6D78-4DD0-96E8-F008C69561EA}"/>
              </a:ext>
            </a:extLst>
          </p:cNvPr>
          <p:cNvSpPr/>
          <p:nvPr/>
        </p:nvSpPr>
        <p:spPr>
          <a:xfrm>
            <a:off x="7121691" y="3440130"/>
            <a:ext cx="1015648" cy="1015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7" name="Oval 6">
            <a:extLst>
              <a:ext uri="{FF2B5EF4-FFF2-40B4-BE49-F238E27FC236}">
                <a16:creationId xmlns:a16="http://schemas.microsoft.com/office/drawing/2014/main" id="{4C4A1935-A30A-45C7-A748-68E068F255F5}"/>
              </a:ext>
            </a:extLst>
          </p:cNvPr>
          <p:cNvSpPr/>
          <p:nvPr/>
        </p:nvSpPr>
        <p:spPr>
          <a:xfrm>
            <a:off x="4830931" y="1916959"/>
            <a:ext cx="1015648" cy="1015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8893550C-B9CB-4C7F-A412-48438498A500}"/>
              </a:ext>
            </a:extLst>
          </p:cNvPr>
          <p:cNvSpPr/>
          <p:nvPr/>
        </p:nvSpPr>
        <p:spPr>
          <a:xfrm>
            <a:off x="4076463" y="3434149"/>
            <a:ext cx="1015648" cy="100284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10" name="Group 9">
            <a:extLst>
              <a:ext uri="{FF2B5EF4-FFF2-40B4-BE49-F238E27FC236}">
                <a16:creationId xmlns:a16="http://schemas.microsoft.com/office/drawing/2014/main" id="{E95BC146-A541-498D-90EE-F225E363E604}"/>
              </a:ext>
            </a:extLst>
          </p:cNvPr>
          <p:cNvGrpSpPr/>
          <p:nvPr/>
        </p:nvGrpSpPr>
        <p:grpSpPr>
          <a:xfrm>
            <a:off x="531529" y="1667241"/>
            <a:ext cx="3876804" cy="1208797"/>
            <a:chOff x="5214940" y="536946"/>
            <a:chExt cx="1750034" cy="1127747"/>
          </a:xfrm>
        </p:grpSpPr>
        <p:sp>
          <p:nvSpPr>
            <p:cNvPr id="11" name="TextBox 10">
              <a:extLst>
                <a:ext uri="{FF2B5EF4-FFF2-40B4-BE49-F238E27FC236}">
                  <a16:creationId xmlns:a16="http://schemas.microsoft.com/office/drawing/2014/main" id="{1DD75378-495B-479E-AC0D-3EB2D7AFB92A}"/>
                </a:ext>
              </a:extLst>
            </p:cNvPr>
            <p:cNvSpPr txBox="1"/>
            <p:nvPr/>
          </p:nvSpPr>
          <p:spPr>
            <a:xfrm>
              <a:off x="5214940" y="889414"/>
              <a:ext cx="1750034" cy="775279"/>
            </a:xfrm>
            <a:prstGeom prst="rect">
              <a:avLst/>
            </a:prstGeom>
            <a:noFill/>
          </p:spPr>
          <p:txBody>
            <a:bodyPr wrap="square" lIns="0" tIns="0" rIns="0" bIns="0" rtlCol="0" anchor="t">
              <a:spAutoFit/>
            </a:bodyPr>
            <a:lstStyle/>
            <a:p>
              <a:pPr algn="r"/>
              <a:r>
                <a:rPr lang="en-US" dirty="0">
                  <a:solidFill>
                    <a:schemeClr val="bg2"/>
                  </a:solidFill>
                  <a:ea typeface="+mn-lt"/>
                  <a:cs typeface="+mn-lt"/>
                </a:rPr>
                <a:t>The Video transcribing system is a system which converts the speech in a video to text..</a:t>
              </a:r>
            </a:p>
          </p:txBody>
        </p:sp>
        <p:sp>
          <p:nvSpPr>
            <p:cNvPr id="12" name="TextBox 11">
              <a:extLst>
                <a:ext uri="{FF2B5EF4-FFF2-40B4-BE49-F238E27FC236}">
                  <a16:creationId xmlns:a16="http://schemas.microsoft.com/office/drawing/2014/main" id="{5CAC0C88-1088-4315-B220-695DB74A142F}"/>
                </a:ext>
              </a:extLst>
            </p:cNvPr>
            <p:cNvSpPr txBox="1"/>
            <p:nvPr/>
          </p:nvSpPr>
          <p:spPr>
            <a:xfrm>
              <a:off x="5218240" y="536946"/>
              <a:ext cx="1742087" cy="287141"/>
            </a:xfrm>
            <a:prstGeom prst="rect">
              <a:avLst/>
            </a:prstGeom>
            <a:noFill/>
          </p:spPr>
          <p:txBody>
            <a:bodyPr wrap="square" lIns="0" tIns="0" rIns="0" bIns="0" rtlCol="0" anchor="t">
              <a:spAutoFit/>
            </a:bodyPr>
            <a:lstStyle/>
            <a:p>
              <a:pPr algn="r"/>
              <a:r>
                <a:rPr lang="en-US" altLang="ko-KR" sz="2000" b="1" dirty="0">
                  <a:solidFill>
                    <a:schemeClr val="accent1"/>
                  </a:solidFill>
                </a:rPr>
                <a:t>01  Video  Transcribing System</a:t>
              </a:r>
              <a:endParaRPr lang="en-US" altLang="ko-KR" sz="2000" b="1" dirty="0">
                <a:solidFill>
                  <a:schemeClr val="accent1"/>
                </a:solidFill>
                <a:cs typeface="Arial"/>
              </a:endParaRPr>
            </a:p>
          </p:txBody>
        </p:sp>
      </p:grpSp>
      <p:grpSp>
        <p:nvGrpSpPr>
          <p:cNvPr id="13" name="Group 12">
            <a:extLst>
              <a:ext uri="{FF2B5EF4-FFF2-40B4-BE49-F238E27FC236}">
                <a16:creationId xmlns:a16="http://schemas.microsoft.com/office/drawing/2014/main" id="{88D943B6-D6AF-4280-A13E-100E0CE07061}"/>
              </a:ext>
            </a:extLst>
          </p:cNvPr>
          <p:cNvGrpSpPr/>
          <p:nvPr/>
        </p:nvGrpSpPr>
        <p:grpSpPr>
          <a:xfrm>
            <a:off x="7188644" y="5262165"/>
            <a:ext cx="4635530" cy="1222257"/>
            <a:chOff x="5214267" y="781436"/>
            <a:chExt cx="1757100" cy="1222257"/>
          </a:xfrm>
        </p:grpSpPr>
        <p:sp>
          <p:nvSpPr>
            <p:cNvPr id="14" name="TextBox 13">
              <a:extLst>
                <a:ext uri="{FF2B5EF4-FFF2-40B4-BE49-F238E27FC236}">
                  <a16:creationId xmlns:a16="http://schemas.microsoft.com/office/drawing/2014/main" id="{F997A2A9-D140-483E-9317-040351682A85}"/>
                </a:ext>
              </a:extLst>
            </p:cNvPr>
            <p:cNvSpPr txBox="1"/>
            <p:nvPr/>
          </p:nvSpPr>
          <p:spPr>
            <a:xfrm>
              <a:off x="5214267" y="1172696"/>
              <a:ext cx="1750034" cy="830997"/>
            </a:xfrm>
            <a:prstGeom prst="rect">
              <a:avLst/>
            </a:prstGeom>
            <a:noFill/>
          </p:spPr>
          <p:txBody>
            <a:bodyPr wrap="square" lIns="0" tIns="0" rIns="0" bIns="0" rtlCol="0" anchor="t">
              <a:spAutoFit/>
            </a:bodyPr>
            <a:lstStyle/>
            <a:p>
              <a:r>
                <a:rPr lang="en-US" dirty="0">
                  <a:solidFill>
                    <a:schemeClr val="bg2"/>
                  </a:solidFill>
                  <a:ea typeface="+mn-lt"/>
                  <a:cs typeface="+mn-lt"/>
                </a:rPr>
                <a:t>A video management system Collects video from devices and other sources and Records / stores that video to a storage device.</a:t>
              </a:r>
            </a:p>
          </p:txBody>
        </p:sp>
        <p:sp>
          <p:nvSpPr>
            <p:cNvPr id="15" name="TextBox 14">
              <a:extLst>
                <a:ext uri="{FF2B5EF4-FFF2-40B4-BE49-F238E27FC236}">
                  <a16:creationId xmlns:a16="http://schemas.microsoft.com/office/drawing/2014/main" id="{61A23648-9258-43E4-A37D-1CF6766199A6}"/>
                </a:ext>
              </a:extLst>
            </p:cNvPr>
            <p:cNvSpPr txBox="1"/>
            <p:nvPr/>
          </p:nvSpPr>
          <p:spPr>
            <a:xfrm>
              <a:off x="5229280" y="781436"/>
              <a:ext cx="1742087" cy="307777"/>
            </a:xfrm>
            <a:prstGeom prst="rect">
              <a:avLst/>
            </a:prstGeom>
            <a:noFill/>
          </p:spPr>
          <p:txBody>
            <a:bodyPr wrap="square" lIns="0" tIns="0" rIns="0" bIns="0" rtlCol="0" anchor="t">
              <a:spAutoFit/>
            </a:bodyPr>
            <a:lstStyle/>
            <a:p>
              <a:r>
                <a:rPr lang="en-US" sz="2000" b="1" dirty="0">
                  <a:solidFill>
                    <a:schemeClr val="accent1"/>
                  </a:solidFill>
                  <a:ea typeface="+mn-lt"/>
                  <a:cs typeface="+mn-lt"/>
                </a:rPr>
                <a:t>05  Video Management</a:t>
              </a:r>
              <a:endParaRPr lang="en-US" sz="2000" b="1" dirty="0">
                <a:solidFill>
                  <a:schemeClr val="accent1"/>
                </a:solidFill>
                <a:cs typeface="Arial"/>
              </a:endParaRPr>
            </a:p>
          </p:txBody>
        </p:sp>
      </p:grpSp>
      <p:grpSp>
        <p:nvGrpSpPr>
          <p:cNvPr id="16" name="Group 15">
            <a:extLst>
              <a:ext uri="{FF2B5EF4-FFF2-40B4-BE49-F238E27FC236}">
                <a16:creationId xmlns:a16="http://schemas.microsoft.com/office/drawing/2014/main" id="{DA55754E-C198-4695-89F6-E90A2066D660}"/>
              </a:ext>
            </a:extLst>
          </p:cNvPr>
          <p:cNvGrpSpPr/>
          <p:nvPr/>
        </p:nvGrpSpPr>
        <p:grpSpPr>
          <a:xfrm>
            <a:off x="8283084" y="3352853"/>
            <a:ext cx="3743513" cy="1450820"/>
            <a:chOff x="5210294" y="432913"/>
            <a:chExt cx="1750034" cy="1450820"/>
          </a:xfrm>
        </p:grpSpPr>
        <p:sp>
          <p:nvSpPr>
            <p:cNvPr id="17" name="TextBox 16">
              <a:extLst>
                <a:ext uri="{FF2B5EF4-FFF2-40B4-BE49-F238E27FC236}">
                  <a16:creationId xmlns:a16="http://schemas.microsoft.com/office/drawing/2014/main" id="{CD0C8136-55D9-426A-9125-DFB975B3D560}"/>
                </a:ext>
              </a:extLst>
            </p:cNvPr>
            <p:cNvSpPr txBox="1"/>
            <p:nvPr/>
          </p:nvSpPr>
          <p:spPr>
            <a:xfrm>
              <a:off x="5210294" y="1052736"/>
              <a:ext cx="1750034" cy="830997"/>
            </a:xfrm>
            <a:prstGeom prst="rect">
              <a:avLst/>
            </a:prstGeom>
            <a:noFill/>
          </p:spPr>
          <p:txBody>
            <a:bodyPr wrap="square" lIns="0" tIns="0" rIns="0" bIns="0" rtlCol="0" anchor="t">
              <a:spAutoFit/>
            </a:bodyPr>
            <a:lstStyle/>
            <a:p>
              <a:r>
                <a:rPr lang="en-US" dirty="0">
                  <a:solidFill>
                    <a:schemeClr val="bg2"/>
                  </a:solidFill>
                  <a:ea typeface="+mn-lt"/>
                  <a:cs typeface="+mn-lt"/>
                </a:rPr>
                <a:t>Auto blogging is a process using which you can automatically create new</a:t>
              </a:r>
              <a:endParaRPr lang="en-US" dirty="0">
                <a:solidFill>
                  <a:schemeClr val="bg2"/>
                </a:solidFill>
                <a:cs typeface="Arial"/>
              </a:endParaRPr>
            </a:p>
          </p:txBody>
        </p:sp>
        <p:sp>
          <p:nvSpPr>
            <p:cNvPr id="18" name="TextBox 17">
              <a:extLst>
                <a:ext uri="{FF2B5EF4-FFF2-40B4-BE49-F238E27FC236}">
                  <a16:creationId xmlns:a16="http://schemas.microsoft.com/office/drawing/2014/main" id="{DD06DE3D-F803-4316-AA80-9A1DF98137D3}"/>
                </a:ext>
              </a:extLst>
            </p:cNvPr>
            <p:cNvSpPr txBox="1"/>
            <p:nvPr/>
          </p:nvSpPr>
          <p:spPr>
            <a:xfrm>
              <a:off x="5210294" y="432913"/>
              <a:ext cx="1742087" cy="615553"/>
            </a:xfrm>
            <a:prstGeom prst="rect">
              <a:avLst/>
            </a:prstGeom>
            <a:noFill/>
          </p:spPr>
          <p:txBody>
            <a:bodyPr wrap="square" lIns="0" tIns="0" rIns="0" bIns="0" rtlCol="0" anchor="t">
              <a:spAutoFit/>
            </a:bodyPr>
            <a:lstStyle/>
            <a:p>
              <a:r>
                <a:rPr lang="en-US" sz="2000" b="1" dirty="0">
                  <a:solidFill>
                    <a:schemeClr val="accent1"/>
                  </a:solidFill>
                  <a:ea typeface="+mn-lt"/>
                  <a:cs typeface="+mn-lt"/>
                </a:rPr>
                <a:t>04  Automatic Blog Creation System</a:t>
              </a:r>
              <a:endParaRPr lang="en-US" sz="2000" b="1" dirty="0">
                <a:solidFill>
                  <a:schemeClr val="accent1"/>
                </a:solidFill>
                <a:cs typeface="Arial"/>
              </a:endParaRPr>
            </a:p>
          </p:txBody>
        </p:sp>
      </p:grpSp>
      <p:grpSp>
        <p:nvGrpSpPr>
          <p:cNvPr id="19" name="Group 18">
            <a:extLst>
              <a:ext uri="{FF2B5EF4-FFF2-40B4-BE49-F238E27FC236}">
                <a16:creationId xmlns:a16="http://schemas.microsoft.com/office/drawing/2014/main" id="{EA592A6E-5280-425C-9672-95B565530BFA}"/>
              </a:ext>
            </a:extLst>
          </p:cNvPr>
          <p:cNvGrpSpPr/>
          <p:nvPr/>
        </p:nvGrpSpPr>
        <p:grpSpPr>
          <a:xfrm>
            <a:off x="123646" y="3839225"/>
            <a:ext cx="3876804" cy="1622042"/>
            <a:chOff x="5122335" y="460691"/>
            <a:chExt cx="1848396" cy="1570770"/>
          </a:xfrm>
        </p:grpSpPr>
        <p:sp>
          <p:nvSpPr>
            <p:cNvPr id="20" name="TextBox 19">
              <a:extLst>
                <a:ext uri="{FF2B5EF4-FFF2-40B4-BE49-F238E27FC236}">
                  <a16:creationId xmlns:a16="http://schemas.microsoft.com/office/drawing/2014/main" id="{2BCE3AF3-99EC-4846-B8B5-E1988F052D49}"/>
                </a:ext>
              </a:extLst>
            </p:cNvPr>
            <p:cNvSpPr txBox="1"/>
            <p:nvPr/>
          </p:nvSpPr>
          <p:spPr>
            <a:xfrm>
              <a:off x="5219237" y="1077708"/>
              <a:ext cx="1741091" cy="953753"/>
            </a:xfrm>
            <a:prstGeom prst="rect">
              <a:avLst/>
            </a:prstGeom>
            <a:noFill/>
          </p:spPr>
          <p:txBody>
            <a:bodyPr wrap="square" lIns="0" tIns="0" rIns="0" bIns="0" rtlCol="0" anchor="t">
              <a:spAutoFit/>
            </a:bodyPr>
            <a:lstStyle/>
            <a:p>
              <a:pPr algn="r"/>
              <a:r>
                <a:rPr lang="en-US" sz="1600" dirty="0">
                  <a:solidFill>
                    <a:schemeClr val="bg2"/>
                  </a:solidFill>
                  <a:ea typeface="+mn-lt"/>
                  <a:cs typeface="+mn-lt"/>
                </a:rPr>
                <a:t>Image extraction and Selection System is a technique which are applied to get features that will be useful in classifying and recognition of images</a:t>
              </a:r>
              <a:endParaRPr lang="en-US" sz="1600" dirty="0">
                <a:solidFill>
                  <a:schemeClr val="bg2"/>
                </a:solidFill>
                <a:cs typeface="Arial"/>
              </a:endParaRPr>
            </a:p>
          </p:txBody>
        </p:sp>
        <p:sp>
          <p:nvSpPr>
            <p:cNvPr id="21" name="TextBox 20">
              <a:extLst>
                <a:ext uri="{FF2B5EF4-FFF2-40B4-BE49-F238E27FC236}">
                  <a16:creationId xmlns:a16="http://schemas.microsoft.com/office/drawing/2014/main" id="{FF31F9EA-A707-48A9-BF83-611DC40C84C6}"/>
                </a:ext>
              </a:extLst>
            </p:cNvPr>
            <p:cNvSpPr txBox="1"/>
            <p:nvPr/>
          </p:nvSpPr>
          <p:spPr>
            <a:xfrm>
              <a:off x="5122335" y="460691"/>
              <a:ext cx="1848396" cy="596096"/>
            </a:xfrm>
            <a:prstGeom prst="rect">
              <a:avLst/>
            </a:prstGeom>
            <a:noFill/>
          </p:spPr>
          <p:txBody>
            <a:bodyPr wrap="square" lIns="0" tIns="0" rIns="0" bIns="0" rtlCol="0" anchor="t">
              <a:spAutoFit/>
            </a:bodyPr>
            <a:lstStyle/>
            <a:p>
              <a:pPr algn="r"/>
              <a:r>
                <a:rPr lang="en-US" altLang="ko-KR" sz="2000" b="1" dirty="0">
                  <a:solidFill>
                    <a:schemeClr val="accent1"/>
                  </a:solidFill>
                </a:rPr>
                <a:t>03  Image Extraction  Selection System </a:t>
              </a:r>
              <a:endParaRPr lang="en-US" altLang="ko-KR" sz="2000" b="1" dirty="0">
                <a:solidFill>
                  <a:schemeClr val="accent1"/>
                </a:solidFill>
                <a:cs typeface="Arial"/>
              </a:endParaRPr>
            </a:p>
          </p:txBody>
        </p:sp>
      </p:grpSp>
      <p:sp>
        <p:nvSpPr>
          <p:cNvPr id="22" name="Rectangle 36">
            <a:extLst>
              <a:ext uri="{FF2B5EF4-FFF2-40B4-BE49-F238E27FC236}">
                <a16:creationId xmlns:a16="http://schemas.microsoft.com/office/drawing/2014/main" id="{FC58B0AA-946E-451E-BC12-4550ADD1A18D}"/>
              </a:ext>
            </a:extLst>
          </p:cNvPr>
          <p:cNvSpPr/>
          <p:nvPr/>
        </p:nvSpPr>
        <p:spPr>
          <a:xfrm>
            <a:off x="5869103" y="5252335"/>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Chord 15">
            <a:extLst>
              <a:ext uri="{FF2B5EF4-FFF2-40B4-BE49-F238E27FC236}">
                <a16:creationId xmlns:a16="http://schemas.microsoft.com/office/drawing/2014/main" id="{EC7BDAB1-AAEF-4075-BD18-187F3918F40D}"/>
              </a:ext>
            </a:extLst>
          </p:cNvPr>
          <p:cNvSpPr/>
          <p:nvPr/>
        </p:nvSpPr>
        <p:spPr>
          <a:xfrm>
            <a:off x="5252535" y="2180198"/>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ectangle 16">
            <a:extLst>
              <a:ext uri="{FF2B5EF4-FFF2-40B4-BE49-F238E27FC236}">
                <a16:creationId xmlns:a16="http://schemas.microsoft.com/office/drawing/2014/main" id="{651430C7-7261-482F-BE21-7716FDB16044}"/>
              </a:ext>
            </a:extLst>
          </p:cNvPr>
          <p:cNvSpPr/>
          <p:nvPr/>
        </p:nvSpPr>
        <p:spPr>
          <a:xfrm>
            <a:off x="4357113" y="3758088"/>
            <a:ext cx="394118" cy="326003"/>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8" name="Rectangle 7">
            <a:extLst>
              <a:ext uri="{FF2B5EF4-FFF2-40B4-BE49-F238E27FC236}">
                <a16:creationId xmlns:a16="http://schemas.microsoft.com/office/drawing/2014/main" id="{427298C8-4D85-4B50-AC66-DEE61F559C7D}"/>
              </a:ext>
            </a:extLst>
          </p:cNvPr>
          <p:cNvSpPr/>
          <p:nvPr/>
        </p:nvSpPr>
        <p:spPr>
          <a:xfrm rot="2974883">
            <a:off x="7511796" y="3741034"/>
            <a:ext cx="193262" cy="430547"/>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 name="TextBox 24">
            <a:extLst>
              <a:ext uri="{FF2B5EF4-FFF2-40B4-BE49-F238E27FC236}">
                <a16:creationId xmlns:a16="http://schemas.microsoft.com/office/drawing/2014/main" id="{7AEFB013-606C-4D64-B04C-916939CC163C}"/>
              </a:ext>
            </a:extLst>
          </p:cNvPr>
          <p:cNvSpPr txBox="1"/>
          <p:nvPr/>
        </p:nvSpPr>
        <p:spPr>
          <a:xfrm>
            <a:off x="7724895" y="1667241"/>
            <a:ext cx="4080638" cy="1231106"/>
          </a:xfrm>
          <a:prstGeom prst="rect">
            <a:avLst/>
          </a:prstGeom>
          <a:noFill/>
        </p:spPr>
        <p:txBody>
          <a:bodyPr wrap="square" rtlCol="0">
            <a:spAutoFit/>
          </a:bodyPr>
          <a:lstStyle/>
          <a:p>
            <a:r>
              <a:rPr lang="en-IN" sz="2000" b="1" dirty="0">
                <a:solidFill>
                  <a:schemeClr val="accent1"/>
                </a:solidFill>
              </a:rPr>
              <a:t>02  User Authentication</a:t>
            </a:r>
          </a:p>
          <a:p>
            <a:r>
              <a:rPr lang="en-US" dirty="0">
                <a:solidFill>
                  <a:schemeClr val="bg2"/>
                </a:solidFill>
              </a:rPr>
              <a:t>A User authentication is a service that collects user information such as a user ID and password.</a:t>
            </a:r>
            <a:endParaRPr lang="en-IN" dirty="0">
              <a:solidFill>
                <a:schemeClr val="bg2"/>
              </a:solidFill>
            </a:endParaRPr>
          </a:p>
        </p:txBody>
      </p:sp>
      <p:sp>
        <p:nvSpPr>
          <p:cNvPr id="31" name="Oval 30">
            <a:extLst>
              <a:ext uri="{FF2B5EF4-FFF2-40B4-BE49-F238E27FC236}">
                <a16:creationId xmlns:a16="http://schemas.microsoft.com/office/drawing/2014/main" id="{A30B10E1-7511-4CE2-9545-864995DE9852}"/>
              </a:ext>
            </a:extLst>
          </p:cNvPr>
          <p:cNvSpPr/>
          <p:nvPr/>
        </p:nvSpPr>
        <p:spPr>
          <a:xfrm>
            <a:off x="6350774" y="1898541"/>
            <a:ext cx="1015648" cy="1015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pic>
        <p:nvPicPr>
          <p:cNvPr id="27" name="Picture 26">
            <a:extLst>
              <a:ext uri="{FF2B5EF4-FFF2-40B4-BE49-F238E27FC236}">
                <a16:creationId xmlns:a16="http://schemas.microsoft.com/office/drawing/2014/main" id="{5D61D6E3-BA13-4789-9278-D73A760AD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4006" y="2180198"/>
            <a:ext cx="349184" cy="468303"/>
          </a:xfrm>
          <a:prstGeom prst="rect">
            <a:avLst/>
          </a:prstGeom>
        </p:spPr>
      </p:pic>
    </p:spTree>
    <p:extLst>
      <p:ext uri="{BB962C8B-B14F-4D97-AF65-F5344CB8AC3E}">
        <p14:creationId xmlns:p14="http://schemas.microsoft.com/office/powerpoint/2010/main" val="127955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heel(1)">
                                      <p:cBhvr>
                                        <p:cTn id="7" dur="2000"/>
                                        <p:tgtEl>
                                          <p:spTgt spid="4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heel(1)">
                                      <p:cBhvr>
                                        <p:cTn id="13" dur="2000"/>
                                        <p:tgtEl>
                                          <p:spTgt spid="31"/>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heel(1)">
                                      <p:cBhvr>
                                        <p:cTn id="25" dur="2000"/>
                                        <p:tgtEl>
                                          <p:spTgt spid="24"/>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heel(1)">
                                      <p:cBhvr>
                                        <p:cTn id="28" dur="2000"/>
                                        <p:tgtEl>
                                          <p:spTgt spid="23"/>
                                        </p:tgtEl>
                                      </p:cBhvr>
                                    </p:animEffect>
                                  </p:childTnLst>
                                </p:cTn>
                              </p:par>
                              <p:par>
                                <p:cTn id="29" presetID="21" presetClass="entr" presetSubtype="1"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heel(1)">
                                      <p:cBhvr>
                                        <p:cTn id="31" dur="2000"/>
                                        <p:tgtEl>
                                          <p:spTgt spid="27"/>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heel(1)">
                                      <p:cBhvr>
                                        <p:cTn id="34" dur="2000"/>
                                        <p:tgtEl>
                                          <p:spTgt spid="48"/>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heel(1)">
                                      <p:cBhvr>
                                        <p:cTn id="37" dur="2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ppt_x"/>
                                          </p:val>
                                        </p:tav>
                                        <p:tav tm="100000">
                                          <p:val>
                                            <p:strVal val="#ppt_x"/>
                                          </p:val>
                                        </p:tav>
                                      </p:tavLst>
                                    </p:anim>
                                    <p:anim calcmode="lin" valueType="num">
                                      <p:cBhvr additive="base">
                                        <p:cTn id="55" dur="500" fill="hold"/>
                                        <p:tgtEl>
                                          <p:spTgt spid="16"/>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500" fill="hold"/>
                                        <p:tgtEl>
                                          <p:spTgt spid="13"/>
                                        </p:tgtEl>
                                        <p:attrNameLst>
                                          <p:attrName>ppt_x</p:attrName>
                                        </p:attrNameLst>
                                      </p:cBhvr>
                                      <p:tavLst>
                                        <p:tav tm="0">
                                          <p:val>
                                            <p:strVal val="#ppt_x"/>
                                          </p:val>
                                        </p:tav>
                                        <p:tav tm="100000">
                                          <p:val>
                                            <p:strVal val="#ppt_x"/>
                                          </p:val>
                                        </p:tav>
                                      </p:tavLst>
                                    </p:anim>
                                    <p:anim calcmode="lin" valueType="num">
                                      <p:cBhvr additive="base">
                                        <p:cTn id="5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2" grpId="0" animBg="1"/>
      <p:bldP spid="23" grpId="0" animBg="1"/>
      <p:bldP spid="24" grpId="0" animBg="1"/>
      <p:bldP spid="48" grpId="0" animBg="1"/>
      <p:bldP spid="25"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737626F4-2BA1-40B6-9859-13AFC89920C3}"/>
              </a:ext>
            </a:extLst>
          </p:cNvPr>
          <p:cNvSpPr/>
          <p:nvPr/>
        </p:nvSpPr>
        <p:spPr>
          <a:xfrm>
            <a:off x="-71717" y="106385"/>
            <a:ext cx="12192000" cy="130486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lIns="91440" tIns="45720" rIns="91440" bIns="45720" anchor="ctr"/>
          <a:lstStyle/>
          <a:p>
            <a:r>
              <a:rPr lang="en-US" dirty="0">
                <a:solidFill>
                  <a:schemeClr val="bg1"/>
                </a:solidFill>
                <a:cs typeface="Arial"/>
              </a:rPr>
              <a:t>Module Description</a:t>
            </a:r>
            <a:endParaRPr lang="en-US" dirty="0">
              <a:solidFill>
                <a:schemeClr val="bg1"/>
              </a:solidFill>
            </a:endParaRPr>
          </a:p>
        </p:txBody>
      </p:sp>
      <p:grpSp>
        <p:nvGrpSpPr>
          <p:cNvPr id="3" name="Group 2">
            <a:extLst>
              <a:ext uri="{FF2B5EF4-FFF2-40B4-BE49-F238E27FC236}">
                <a16:creationId xmlns:a16="http://schemas.microsoft.com/office/drawing/2014/main" id="{7B4A2DAA-8557-4909-B3BA-648E6DB7DE95}"/>
              </a:ext>
            </a:extLst>
          </p:cNvPr>
          <p:cNvGrpSpPr/>
          <p:nvPr/>
        </p:nvGrpSpPr>
        <p:grpSpPr>
          <a:xfrm>
            <a:off x="4119043" y="2276874"/>
            <a:ext cx="3953917" cy="3953917"/>
            <a:chOff x="3018304" y="1378094"/>
            <a:chExt cx="3096667" cy="3096667"/>
          </a:xfrm>
        </p:grpSpPr>
        <p:sp>
          <p:nvSpPr>
            <p:cNvPr id="4" name="Block Arc 3">
              <a:extLst>
                <a:ext uri="{FF2B5EF4-FFF2-40B4-BE49-F238E27FC236}">
                  <a16:creationId xmlns:a16="http://schemas.microsoft.com/office/drawing/2014/main" id="{0C2FAB3E-9069-4138-98CB-B3F58B2B73DF}"/>
                </a:ext>
              </a:extLst>
            </p:cNvPr>
            <p:cNvSpPr/>
            <p:nvPr/>
          </p:nvSpPr>
          <p:spPr>
            <a:xfrm rot="8261054">
              <a:off x="3018304" y="1378094"/>
              <a:ext cx="3096667" cy="3096667"/>
            </a:xfrm>
            <a:prstGeom prst="blockArc">
              <a:avLst>
                <a:gd name="adj1" fmla="val 13411126"/>
                <a:gd name="adj2" fmla="val 15919102"/>
                <a:gd name="adj3" fmla="val 690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Block Arc 4">
              <a:extLst>
                <a:ext uri="{FF2B5EF4-FFF2-40B4-BE49-F238E27FC236}">
                  <a16:creationId xmlns:a16="http://schemas.microsoft.com/office/drawing/2014/main" id="{C9C0A69D-758E-457D-85C2-8FE7D35001E8}"/>
                </a:ext>
              </a:extLst>
            </p:cNvPr>
            <p:cNvSpPr/>
            <p:nvPr/>
          </p:nvSpPr>
          <p:spPr>
            <a:xfrm rot="19032052">
              <a:off x="3018304" y="1378094"/>
              <a:ext cx="3096667" cy="3096667"/>
            </a:xfrm>
            <a:prstGeom prst="blockArc">
              <a:avLst>
                <a:gd name="adj1" fmla="val 10899473"/>
                <a:gd name="adj2" fmla="val 13310838"/>
                <a:gd name="adj3" fmla="val 70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id="{50C8AC41-A411-4172-A182-0DC01F0426A1}"/>
                </a:ext>
              </a:extLst>
            </p:cNvPr>
            <p:cNvGrpSpPr/>
            <p:nvPr/>
          </p:nvGrpSpPr>
          <p:grpSpPr>
            <a:xfrm>
              <a:off x="3018304" y="1378094"/>
              <a:ext cx="3096667" cy="3096667"/>
              <a:chOff x="3018304" y="1378094"/>
              <a:chExt cx="3096667" cy="3096667"/>
            </a:xfrm>
          </p:grpSpPr>
          <p:sp>
            <p:nvSpPr>
              <p:cNvPr id="9" name="Block Arc 8">
                <a:extLst>
                  <a:ext uri="{FF2B5EF4-FFF2-40B4-BE49-F238E27FC236}">
                    <a16:creationId xmlns:a16="http://schemas.microsoft.com/office/drawing/2014/main" id="{984B9532-BC8D-437A-8678-E4DFBA5F85F9}"/>
                  </a:ext>
                </a:extLst>
              </p:cNvPr>
              <p:cNvSpPr/>
              <p:nvPr/>
            </p:nvSpPr>
            <p:spPr>
              <a:xfrm>
                <a:off x="3018304" y="1378094"/>
                <a:ext cx="3096667" cy="3096667"/>
              </a:xfrm>
              <a:prstGeom prst="blockArc">
                <a:avLst>
                  <a:gd name="adj1" fmla="val 10849205"/>
                  <a:gd name="adj2" fmla="val 13299261"/>
                  <a:gd name="adj3" fmla="val 70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0" name="Block Arc 9">
                <a:extLst>
                  <a:ext uri="{FF2B5EF4-FFF2-40B4-BE49-F238E27FC236}">
                    <a16:creationId xmlns:a16="http://schemas.microsoft.com/office/drawing/2014/main" id="{BF9F09D1-E29E-4D22-AF18-03CA77319D3D}"/>
                  </a:ext>
                </a:extLst>
              </p:cNvPr>
              <p:cNvSpPr/>
              <p:nvPr/>
            </p:nvSpPr>
            <p:spPr>
              <a:xfrm rot="5400000">
                <a:off x="3018304" y="1378094"/>
                <a:ext cx="3096667" cy="3096667"/>
              </a:xfrm>
              <a:prstGeom prst="blockArc">
                <a:avLst>
                  <a:gd name="adj1" fmla="val 13650321"/>
                  <a:gd name="adj2" fmla="val 16152490"/>
                  <a:gd name="adj3" fmla="val 71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7" name="Block Arc 6">
              <a:extLst>
                <a:ext uri="{FF2B5EF4-FFF2-40B4-BE49-F238E27FC236}">
                  <a16:creationId xmlns:a16="http://schemas.microsoft.com/office/drawing/2014/main" id="{574A5117-2926-4F51-93FF-57612072D21D}"/>
                </a:ext>
              </a:extLst>
            </p:cNvPr>
            <p:cNvSpPr/>
            <p:nvPr/>
          </p:nvSpPr>
          <p:spPr>
            <a:xfrm rot="2854073">
              <a:off x="3018304" y="1378094"/>
              <a:ext cx="3096667" cy="3096667"/>
            </a:xfrm>
            <a:prstGeom prst="blockArc">
              <a:avLst>
                <a:gd name="adj1" fmla="val 10553048"/>
                <a:gd name="adj2" fmla="val 13271468"/>
                <a:gd name="adj3" fmla="val 70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Block Arc 7">
              <a:extLst>
                <a:ext uri="{FF2B5EF4-FFF2-40B4-BE49-F238E27FC236}">
                  <a16:creationId xmlns:a16="http://schemas.microsoft.com/office/drawing/2014/main" id="{467D3D69-EB10-4353-A641-C5799F44714A}"/>
                </a:ext>
              </a:extLst>
            </p:cNvPr>
            <p:cNvSpPr/>
            <p:nvPr/>
          </p:nvSpPr>
          <p:spPr>
            <a:xfrm rot="2854464">
              <a:off x="3018304" y="1378094"/>
              <a:ext cx="3096667" cy="3096667"/>
            </a:xfrm>
            <a:prstGeom prst="blockArc">
              <a:avLst>
                <a:gd name="adj1" fmla="val 13411126"/>
                <a:gd name="adj2" fmla="val 16068669"/>
                <a:gd name="adj3" fmla="val 71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1" name="Group 10">
            <a:extLst>
              <a:ext uri="{FF2B5EF4-FFF2-40B4-BE49-F238E27FC236}">
                <a16:creationId xmlns:a16="http://schemas.microsoft.com/office/drawing/2014/main" id="{FC4004FB-8EC5-40CD-BA0F-A0C46E53FF2D}"/>
              </a:ext>
            </a:extLst>
          </p:cNvPr>
          <p:cNvGrpSpPr/>
          <p:nvPr/>
        </p:nvGrpSpPr>
        <p:grpSpPr>
          <a:xfrm>
            <a:off x="7465927" y="1581900"/>
            <a:ext cx="4555252" cy="985757"/>
            <a:chOff x="6196282" y="1772816"/>
            <a:chExt cx="2552182" cy="985757"/>
          </a:xfrm>
        </p:grpSpPr>
        <p:sp>
          <p:nvSpPr>
            <p:cNvPr id="12" name="TextBox 11">
              <a:extLst>
                <a:ext uri="{FF2B5EF4-FFF2-40B4-BE49-F238E27FC236}">
                  <a16:creationId xmlns:a16="http://schemas.microsoft.com/office/drawing/2014/main" id="{314C0DCF-2A70-41E0-A600-8092400D3C5F}"/>
                </a:ext>
              </a:extLst>
            </p:cNvPr>
            <p:cNvSpPr txBox="1"/>
            <p:nvPr/>
          </p:nvSpPr>
          <p:spPr>
            <a:xfrm>
              <a:off x="6196282" y="1772816"/>
              <a:ext cx="2552182" cy="400110"/>
            </a:xfrm>
            <a:prstGeom prst="rect">
              <a:avLst/>
            </a:prstGeom>
            <a:noFill/>
          </p:spPr>
          <p:txBody>
            <a:bodyPr wrap="square" lIns="91440" tIns="45720" rIns="91440" bIns="45720" rtlCol="0" anchor="t">
              <a:spAutoFit/>
            </a:bodyPr>
            <a:lstStyle/>
            <a:p>
              <a:r>
                <a:rPr lang="en-US" altLang="ko-KR" sz="2000" b="1" dirty="0">
                  <a:solidFill>
                    <a:schemeClr val="accent3"/>
                  </a:solidFill>
                  <a:cs typeface="Arial"/>
                </a:rPr>
                <a:t>07  Blog Rating &amp; Reviews System</a:t>
              </a:r>
              <a:endParaRPr lang="en-US" altLang="ko-KR" sz="2000" b="1" dirty="0">
                <a:solidFill>
                  <a:schemeClr val="accent3"/>
                </a:solidFill>
                <a:cs typeface="Arial" pitchFamily="34" charset="0"/>
              </a:endParaRPr>
            </a:p>
          </p:txBody>
        </p:sp>
        <p:sp>
          <p:nvSpPr>
            <p:cNvPr id="13" name="TextBox 12">
              <a:extLst>
                <a:ext uri="{FF2B5EF4-FFF2-40B4-BE49-F238E27FC236}">
                  <a16:creationId xmlns:a16="http://schemas.microsoft.com/office/drawing/2014/main" id="{C2B0E010-88AE-4F9B-A3E1-338278EC00AD}"/>
                </a:ext>
              </a:extLst>
            </p:cNvPr>
            <p:cNvSpPr txBox="1"/>
            <p:nvPr/>
          </p:nvSpPr>
          <p:spPr>
            <a:xfrm>
              <a:off x="6457218" y="2112242"/>
              <a:ext cx="2291246" cy="646331"/>
            </a:xfrm>
            <a:prstGeom prst="rect">
              <a:avLst/>
            </a:prstGeom>
            <a:noFill/>
          </p:spPr>
          <p:txBody>
            <a:bodyPr wrap="square" lIns="91440" tIns="45720" rIns="91440" bIns="45720" rtlCol="0" anchor="t">
              <a:spAutoFit/>
            </a:bodyPr>
            <a:lstStyle/>
            <a:p>
              <a:r>
                <a:rPr lang="en-US" altLang="ko-KR" dirty="0">
                  <a:solidFill>
                    <a:schemeClr val="bg1"/>
                  </a:solidFill>
                </a:rPr>
                <a:t>It is a system where readers can give your blog rating and review.</a:t>
              </a:r>
            </a:p>
          </p:txBody>
        </p:sp>
      </p:grpSp>
      <p:grpSp>
        <p:nvGrpSpPr>
          <p:cNvPr id="14" name="Group 13">
            <a:extLst>
              <a:ext uri="{FF2B5EF4-FFF2-40B4-BE49-F238E27FC236}">
                <a16:creationId xmlns:a16="http://schemas.microsoft.com/office/drawing/2014/main" id="{ADF25A28-5BEE-4E09-98DF-E153EA152C82}"/>
              </a:ext>
            </a:extLst>
          </p:cNvPr>
          <p:cNvGrpSpPr/>
          <p:nvPr/>
        </p:nvGrpSpPr>
        <p:grpSpPr>
          <a:xfrm>
            <a:off x="8197241" y="3091567"/>
            <a:ext cx="3923041" cy="1245462"/>
            <a:chOff x="6704622" y="3284984"/>
            <a:chExt cx="2182882" cy="1245462"/>
          </a:xfrm>
        </p:grpSpPr>
        <p:sp>
          <p:nvSpPr>
            <p:cNvPr id="15" name="TextBox 14">
              <a:extLst>
                <a:ext uri="{FF2B5EF4-FFF2-40B4-BE49-F238E27FC236}">
                  <a16:creationId xmlns:a16="http://schemas.microsoft.com/office/drawing/2014/main" id="{9D8FFBA8-6C81-406B-9D3D-8FD1651E179E}"/>
                </a:ext>
              </a:extLst>
            </p:cNvPr>
            <p:cNvSpPr txBox="1"/>
            <p:nvPr/>
          </p:nvSpPr>
          <p:spPr>
            <a:xfrm>
              <a:off x="6704622" y="3284984"/>
              <a:ext cx="2182882" cy="400110"/>
            </a:xfrm>
            <a:prstGeom prst="rect">
              <a:avLst/>
            </a:prstGeom>
            <a:noFill/>
          </p:spPr>
          <p:txBody>
            <a:bodyPr wrap="square" lIns="91440" tIns="45720" rIns="91440" bIns="45720" rtlCol="0" anchor="t">
              <a:spAutoFit/>
            </a:bodyPr>
            <a:lstStyle/>
            <a:p>
              <a:r>
                <a:rPr lang="en-US" altLang="ko-KR" sz="2000" b="1" dirty="0">
                  <a:solidFill>
                    <a:schemeClr val="accent4"/>
                  </a:solidFill>
                  <a:cs typeface="Arial"/>
                </a:rPr>
                <a:t>09  Blog Subscription System</a:t>
              </a:r>
              <a:endParaRPr lang="en-US" altLang="ko-KR" sz="2000" b="1" dirty="0">
                <a:solidFill>
                  <a:schemeClr val="accent4"/>
                </a:solidFill>
                <a:cs typeface="Arial" pitchFamily="34" charset="0"/>
              </a:endParaRPr>
            </a:p>
          </p:txBody>
        </p:sp>
        <p:sp>
          <p:nvSpPr>
            <p:cNvPr id="16" name="TextBox 15">
              <a:extLst>
                <a:ext uri="{FF2B5EF4-FFF2-40B4-BE49-F238E27FC236}">
                  <a16:creationId xmlns:a16="http://schemas.microsoft.com/office/drawing/2014/main" id="{A96B4E8F-81D1-45EB-A33E-4F1B2C8BDE01}"/>
                </a:ext>
              </a:extLst>
            </p:cNvPr>
            <p:cNvSpPr txBox="1"/>
            <p:nvPr/>
          </p:nvSpPr>
          <p:spPr>
            <a:xfrm>
              <a:off x="6889266" y="3607116"/>
              <a:ext cx="1998238" cy="923330"/>
            </a:xfrm>
            <a:prstGeom prst="rect">
              <a:avLst/>
            </a:prstGeom>
            <a:noFill/>
          </p:spPr>
          <p:txBody>
            <a:bodyPr wrap="square" lIns="91440" tIns="45720" rIns="91440" bIns="45720" rtlCol="0" anchor="t">
              <a:spAutoFit/>
            </a:bodyPr>
            <a:lstStyle/>
            <a:p>
              <a:r>
                <a:rPr lang="en-US" dirty="0">
                  <a:solidFill>
                    <a:schemeClr val="bg1"/>
                  </a:solidFill>
                  <a:ea typeface="+mn-lt"/>
                  <a:cs typeface="+mn-lt"/>
                </a:rPr>
                <a:t>When you subscribe to a blog, you get all of its new features and updates delivered to you</a:t>
              </a:r>
              <a:endParaRPr lang="en-US" altLang="ko-KR"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7298E8B0-E1EC-4E06-AA6B-8239629578D4}"/>
              </a:ext>
            </a:extLst>
          </p:cNvPr>
          <p:cNvGrpSpPr/>
          <p:nvPr/>
        </p:nvGrpSpPr>
        <p:grpSpPr>
          <a:xfrm>
            <a:off x="8140561" y="4936112"/>
            <a:ext cx="3880615" cy="1472327"/>
            <a:chOff x="6639280" y="5020022"/>
            <a:chExt cx="2325208" cy="1472327"/>
          </a:xfrm>
        </p:grpSpPr>
        <p:sp>
          <p:nvSpPr>
            <p:cNvPr id="18" name="TextBox 17">
              <a:extLst>
                <a:ext uri="{FF2B5EF4-FFF2-40B4-BE49-F238E27FC236}">
                  <a16:creationId xmlns:a16="http://schemas.microsoft.com/office/drawing/2014/main" id="{675F3664-39C6-47C1-B7BB-39A5B68FF2D8}"/>
                </a:ext>
              </a:extLst>
            </p:cNvPr>
            <p:cNvSpPr txBox="1"/>
            <p:nvPr/>
          </p:nvSpPr>
          <p:spPr>
            <a:xfrm>
              <a:off x="6673242" y="5020022"/>
              <a:ext cx="2291246" cy="400110"/>
            </a:xfrm>
            <a:prstGeom prst="rect">
              <a:avLst/>
            </a:prstGeom>
            <a:noFill/>
          </p:spPr>
          <p:txBody>
            <a:bodyPr wrap="square" lIns="91440" tIns="45720" rIns="91440" bIns="45720" rtlCol="0" anchor="t">
              <a:spAutoFit/>
            </a:bodyPr>
            <a:lstStyle/>
            <a:p>
              <a:r>
                <a:rPr lang="en-US" altLang="ko-KR" sz="2000" b="1" dirty="0">
                  <a:solidFill>
                    <a:schemeClr val="accent5"/>
                  </a:solidFill>
                  <a:cs typeface="Arial"/>
                </a:rPr>
                <a:t>11 Scheduling System</a:t>
              </a:r>
              <a:endParaRPr lang="en-US" altLang="ko-KR" sz="2000" b="1" dirty="0">
                <a:solidFill>
                  <a:schemeClr val="accent5"/>
                </a:solidFill>
                <a:cs typeface="Arial" pitchFamily="34" charset="0"/>
              </a:endParaRPr>
            </a:p>
          </p:txBody>
        </p:sp>
        <p:sp>
          <p:nvSpPr>
            <p:cNvPr id="19" name="TextBox 18">
              <a:extLst>
                <a:ext uri="{FF2B5EF4-FFF2-40B4-BE49-F238E27FC236}">
                  <a16:creationId xmlns:a16="http://schemas.microsoft.com/office/drawing/2014/main" id="{DC075020-D593-4E08-A8FB-B84075A915DB}"/>
                </a:ext>
              </a:extLst>
            </p:cNvPr>
            <p:cNvSpPr txBox="1"/>
            <p:nvPr/>
          </p:nvSpPr>
          <p:spPr>
            <a:xfrm>
              <a:off x="6639280" y="5384353"/>
              <a:ext cx="2291246" cy="1107996"/>
            </a:xfrm>
            <a:prstGeom prst="rect">
              <a:avLst/>
            </a:prstGeom>
            <a:noFill/>
          </p:spPr>
          <p:txBody>
            <a:bodyPr wrap="square" lIns="91440" tIns="45720" rIns="91440" bIns="45720" rtlCol="0" anchor="t">
              <a:spAutoFit/>
            </a:bodyPr>
            <a:lstStyle/>
            <a:p>
              <a:r>
                <a:rPr lang="en-US" dirty="0">
                  <a:solidFill>
                    <a:schemeClr val="bg1"/>
                  </a:solidFill>
                  <a:ea typeface="+mn-lt"/>
                  <a:cs typeface="+mn-lt"/>
                </a:rPr>
                <a:t>It is a system which is used to schedule the time of your blog for publishing.</a:t>
              </a:r>
              <a:endParaRPr lang="en-US" dirty="0">
                <a:solidFill>
                  <a:schemeClr val="bg1"/>
                </a:solidFill>
              </a:endParaRPr>
            </a:p>
            <a:p>
              <a:endParaRPr lang="en-US" altLang="ko-KR" sz="1200" dirty="0">
                <a:solidFill>
                  <a:schemeClr val="tx1">
                    <a:lumMod val="75000"/>
                    <a:lumOff val="25000"/>
                  </a:schemeClr>
                </a:solidFill>
                <a:cs typeface="Arial" pitchFamily="34" charset="0"/>
              </a:endParaRPr>
            </a:p>
          </p:txBody>
        </p:sp>
      </p:grpSp>
      <p:grpSp>
        <p:nvGrpSpPr>
          <p:cNvPr id="20" name="Group 19">
            <a:extLst>
              <a:ext uri="{FF2B5EF4-FFF2-40B4-BE49-F238E27FC236}">
                <a16:creationId xmlns:a16="http://schemas.microsoft.com/office/drawing/2014/main" id="{40AC0B7E-7D6A-46CF-B237-72AD297ECF20}"/>
              </a:ext>
            </a:extLst>
          </p:cNvPr>
          <p:cNvGrpSpPr/>
          <p:nvPr/>
        </p:nvGrpSpPr>
        <p:grpSpPr>
          <a:xfrm>
            <a:off x="323530" y="1544648"/>
            <a:ext cx="3909700" cy="1671370"/>
            <a:chOff x="467544" y="1735564"/>
            <a:chExt cx="2291246" cy="1671370"/>
          </a:xfrm>
        </p:grpSpPr>
        <p:sp>
          <p:nvSpPr>
            <p:cNvPr id="21" name="TextBox 20">
              <a:extLst>
                <a:ext uri="{FF2B5EF4-FFF2-40B4-BE49-F238E27FC236}">
                  <a16:creationId xmlns:a16="http://schemas.microsoft.com/office/drawing/2014/main" id="{1D5D2173-A187-4CC1-97A4-976D8761E558}"/>
                </a:ext>
              </a:extLst>
            </p:cNvPr>
            <p:cNvSpPr txBox="1"/>
            <p:nvPr/>
          </p:nvSpPr>
          <p:spPr>
            <a:xfrm>
              <a:off x="467544" y="1735564"/>
              <a:ext cx="2221432" cy="400110"/>
            </a:xfrm>
            <a:prstGeom prst="rect">
              <a:avLst/>
            </a:prstGeom>
            <a:noFill/>
          </p:spPr>
          <p:txBody>
            <a:bodyPr wrap="square" lIns="91440" tIns="45720" rIns="91440" bIns="45720" rtlCol="0" anchor="t">
              <a:spAutoFit/>
            </a:bodyPr>
            <a:lstStyle/>
            <a:p>
              <a:pPr algn="r"/>
              <a:r>
                <a:rPr lang="en-US" altLang="ko-KR" sz="2000" b="1" dirty="0">
                  <a:solidFill>
                    <a:schemeClr val="accent2"/>
                  </a:solidFill>
                  <a:cs typeface="Arial"/>
                </a:rPr>
                <a:t>06  Blog Management System</a:t>
              </a:r>
              <a:endParaRPr lang="en-US" altLang="ko-KR" sz="2000" b="1" dirty="0">
                <a:solidFill>
                  <a:schemeClr val="accent2"/>
                </a:solidFill>
                <a:cs typeface="Arial" pitchFamily="34" charset="0"/>
              </a:endParaRPr>
            </a:p>
          </p:txBody>
        </p:sp>
        <p:sp>
          <p:nvSpPr>
            <p:cNvPr id="22" name="TextBox 21">
              <a:extLst>
                <a:ext uri="{FF2B5EF4-FFF2-40B4-BE49-F238E27FC236}">
                  <a16:creationId xmlns:a16="http://schemas.microsoft.com/office/drawing/2014/main" id="{128AA111-C28A-4CBC-91EC-D468B7D9B4D2}"/>
                </a:ext>
              </a:extLst>
            </p:cNvPr>
            <p:cNvSpPr txBox="1"/>
            <p:nvPr/>
          </p:nvSpPr>
          <p:spPr>
            <a:xfrm>
              <a:off x="467544" y="2021939"/>
              <a:ext cx="2291246" cy="1384995"/>
            </a:xfrm>
            <a:prstGeom prst="rect">
              <a:avLst/>
            </a:prstGeom>
            <a:noFill/>
          </p:spPr>
          <p:txBody>
            <a:bodyPr wrap="square" lIns="91440" tIns="45720" rIns="91440" bIns="45720" rtlCol="0" anchor="t">
              <a:spAutoFit/>
            </a:bodyPr>
            <a:lstStyle/>
            <a:p>
              <a:pPr algn="r"/>
              <a:r>
                <a:rPr lang="en-US" dirty="0">
                  <a:solidFill>
                    <a:schemeClr val="bg1"/>
                  </a:solidFill>
                  <a:ea typeface="+mn-lt"/>
                  <a:cs typeface="+mn-lt"/>
                </a:rPr>
                <a:t>Blog Management System is a system that allows you to create, organize, publish, and delete content on a website.</a:t>
              </a:r>
            </a:p>
            <a:p>
              <a:pPr algn="r"/>
              <a:endParaRPr lang="en-US" altLang="ko-KR" sz="1200" dirty="0">
                <a:solidFill>
                  <a:schemeClr val="tx1">
                    <a:lumMod val="75000"/>
                    <a:lumOff val="25000"/>
                  </a:schemeClr>
                </a:solidFill>
                <a:cs typeface="Arial" pitchFamily="34" charset="0"/>
              </a:endParaRPr>
            </a:p>
          </p:txBody>
        </p:sp>
      </p:grpSp>
      <p:grpSp>
        <p:nvGrpSpPr>
          <p:cNvPr id="23" name="Group 22">
            <a:extLst>
              <a:ext uri="{FF2B5EF4-FFF2-40B4-BE49-F238E27FC236}">
                <a16:creationId xmlns:a16="http://schemas.microsoft.com/office/drawing/2014/main" id="{B76BD7EC-8762-4C7B-A664-072B3D7370E2}"/>
              </a:ext>
            </a:extLst>
          </p:cNvPr>
          <p:cNvGrpSpPr/>
          <p:nvPr/>
        </p:nvGrpSpPr>
        <p:grpSpPr>
          <a:xfrm>
            <a:off x="170823" y="3165223"/>
            <a:ext cx="3622704" cy="1548133"/>
            <a:chOff x="242744" y="3320134"/>
            <a:chExt cx="2026040" cy="1548133"/>
          </a:xfrm>
        </p:grpSpPr>
        <p:sp>
          <p:nvSpPr>
            <p:cNvPr id="24" name="TextBox 23">
              <a:extLst>
                <a:ext uri="{FF2B5EF4-FFF2-40B4-BE49-F238E27FC236}">
                  <a16:creationId xmlns:a16="http://schemas.microsoft.com/office/drawing/2014/main" id="{773A9552-755C-4090-875E-F18D43683C80}"/>
                </a:ext>
              </a:extLst>
            </p:cNvPr>
            <p:cNvSpPr txBox="1"/>
            <p:nvPr/>
          </p:nvSpPr>
          <p:spPr>
            <a:xfrm rot="10800000" flipV="1">
              <a:off x="326608" y="3320134"/>
              <a:ext cx="1942176" cy="400110"/>
            </a:xfrm>
            <a:prstGeom prst="rect">
              <a:avLst/>
            </a:prstGeom>
            <a:noFill/>
          </p:spPr>
          <p:txBody>
            <a:bodyPr wrap="square" lIns="91440" tIns="45720" rIns="91440" bIns="45720" rtlCol="0" anchor="t">
              <a:spAutoFit/>
            </a:bodyPr>
            <a:lstStyle/>
            <a:p>
              <a:pPr algn="r"/>
              <a:r>
                <a:rPr lang="en-US" altLang="ko-KR" sz="2000" b="1" dirty="0">
                  <a:solidFill>
                    <a:schemeClr val="accent1"/>
                  </a:solidFill>
                  <a:cs typeface="Arial"/>
                </a:rPr>
                <a:t>08  Blog publishing system</a:t>
              </a:r>
              <a:endParaRPr lang="en-US" altLang="ko-KR" sz="2000" b="1" dirty="0">
                <a:solidFill>
                  <a:schemeClr val="accent1"/>
                </a:solidFill>
                <a:cs typeface="Arial" pitchFamily="34" charset="0"/>
              </a:endParaRPr>
            </a:p>
          </p:txBody>
        </p:sp>
        <p:sp>
          <p:nvSpPr>
            <p:cNvPr id="25" name="TextBox 24">
              <a:extLst>
                <a:ext uri="{FF2B5EF4-FFF2-40B4-BE49-F238E27FC236}">
                  <a16:creationId xmlns:a16="http://schemas.microsoft.com/office/drawing/2014/main" id="{2F6F66EA-8992-4D53-8B0D-5F438006E146}"/>
                </a:ext>
              </a:extLst>
            </p:cNvPr>
            <p:cNvSpPr txBox="1"/>
            <p:nvPr/>
          </p:nvSpPr>
          <p:spPr>
            <a:xfrm rot="10800000" flipV="1">
              <a:off x="242744" y="3667938"/>
              <a:ext cx="2013537" cy="1200329"/>
            </a:xfrm>
            <a:prstGeom prst="rect">
              <a:avLst/>
            </a:prstGeom>
            <a:noFill/>
          </p:spPr>
          <p:txBody>
            <a:bodyPr wrap="square" lIns="91440" tIns="45720" rIns="91440" bIns="45720" rtlCol="0" anchor="t">
              <a:spAutoFit/>
            </a:bodyPr>
            <a:lstStyle/>
            <a:p>
              <a:pPr algn="r"/>
              <a:r>
                <a:rPr lang="en-US" dirty="0">
                  <a:solidFill>
                    <a:schemeClr val="bg1"/>
                  </a:solidFill>
                  <a:ea typeface="+mn-lt"/>
                  <a:cs typeface="+mn-lt"/>
                </a:rPr>
                <a:t>A blog publishing system is a software or service used to manage and publish content on the internet in the form of a blog</a:t>
              </a:r>
              <a:r>
                <a:rPr lang="en-US" sz="1200" dirty="0">
                  <a:ea typeface="+mn-lt"/>
                  <a:cs typeface="+mn-lt"/>
                </a:rPr>
                <a:t>.</a:t>
              </a:r>
              <a:endParaRPr lang="en-US" dirty="0">
                <a:ea typeface="+mn-lt"/>
                <a:cs typeface="+mn-lt"/>
              </a:endParaRPr>
            </a:p>
          </p:txBody>
        </p:sp>
      </p:grpSp>
      <p:grpSp>
        <p:nvGrpSpPr>
          <p:cNvPr id="26" name="Group 25">
            <a:extLst>
              <a:ext uri="{FF2B5EF4-FFF2-40B4-BE49-F238E27FC236}">
                <a16:creationId xmlns:a16="http://schemas.microsoft.com/office/drawing/2014/main" id="{E31AD39F-467B-4481-B217-79A1E08132D7}"/>
              </a:ext>
            </a:extLst>
          </p:cNvPr>
          <p:cNvGrpSpPr/>
          <p:nvPr/>
        </p:nvGrpSpPr>
        <p:grpSpPr>
          <a:xfrm>
            <a:off x="-406404" y="4843779"/>
            <a:ext cx="4468453" cy="1010662"/>
            <a:chOff x="-88365" y="4905905"/>
            <a:chExt cx="2631131" cy="1010662"/>
          </a:xfrm>
        </p:grpSpPr>
        <p:sp>
          <p:nvSpPr>
            <p:cNvPr id="27" name="TextBox 26">
              <a:extLst>
                <a:ext uri="{FF2B5EF4-FFF2-40B4-BE49-F238E27FC236}">
                  <a16:creationId xmlns:a16="http://schemas.microsoft.com/office/drawing/2014/main" id="{95985777-3A71-4CC2-93C4-F99967D1B611}"/>
                </a:ext>
              </a:extLst>
            </p:cNvPr>
            <p:cNvSpPr txBox="1"/>
            <p:nvPr/>
          </p:nvSpPr>
          <p:spPr>
            <a:xfrm>
              <a:off x="-88365" y="4905905"/>
              <a:ext cx="2221432" cy="400110"/>
            </a:xfrm>
            <a:prstGeom prst="rect">
              <a:avLst/>
            </a:prstGeom>
            <a:noFill/>
          </p:spPr>
          <p:txBody>
            <a:bodyPr wrap="square" lIns="91440" tIns="45720" rIns="91440" bIns="45720" rtlCol="0" anchor="t">
              <a:spAutoFit/>
            </a:bodyPr>
            <a:lstStyle/>
            <a:p>
              <a:pPr algn="r"/>
              <a:r>
                <a:rPr lang="en-US" altLang="ko-KR" sz="2000" b="1" dirty="0">
                  <a:solidFill>
                    <a:schemeClr val="accent6"/>
                  </a:solidFill>
                  <a:cs typeface="Arial"/>
                </a:rPr>
                <a:t>10  YouTube Downloader</a:t>
              </a:r>
              <a:endParaRPr lang="en-US" altLang="ko-KR" sz="2000" b="1" dirty="0">
                <a:solidFill>
                  <a:schemeClr val="accent6"/>
                </a:solidFill>
                <a:cs typeface="Arial" pitchFamily="34" charset="0"/>
              </a:endParaRPr>
            </a:p>
          </p:txBody>
        </p:sp>
        <p:sp>
          <p:nvSpPr>
            <p:cNvPr id="28" name="TextBox 27">
              <a:extLst>
                <a:ext uri="{FF2B5EF4-FFF2-40B4-BE49-F238E27FC236}">
                  <a16:creationId xmlns:a16="http://schemas.microsoft.com/office/drawing/2014/main" id="{AB0C1EA6-FFA8-4F35-8B36-29D1633FEEDB}"/>
                </a:ext>
              </a:extLst>
            </p:cNvPr>
            <p:cNvSpPr txBox="1"/>
            <p:nvPr/>
          </p:nvSpPr>
          <p:spPr>
            <a:xfrm>
              <a:off x="251520" y="5270236"/>
              <a:ext cx="2291246" cy="646331"/>
            </a:xfrm>
            <a:prstGeom prst="rect">
              <a:avLst/>
            </a:prstGeom>
            <a:noFill/>
          </p:spPr>
          <p:txBody>
            <a:bodyPr wrap="square" lIns="91440" tIns="45720" rIns="91440" bIns="45720" rtlCol="0" anchor="t">
              <a:spAutoFit/>
            </a:bodyPr>
            <a:lstStyle/>
            <a:p>
              <a:pPr algn="r"/>
              <a:r>
                <a:rPr lang="en-US" dirty="0" err="1">
                  <a:solidFill>
                    <a:schemeClr val="bg1"/>
                  </a:solidFill>
                  <a:ea typeface="+mn-lt"/>
                  <a:cs typeface="+mn-lt"/>
                </a:rPr>
                <a:t>Youtube</a:t>
              </a:r>
              <a:r>
                <a:rPr lang="en-US" dirty="0">
                  <a:solidFill>
                    <a:schemeClr val="bg1"/>
                  </a:solidFill>
                  <a:ea typeface="+mn-lt"/>
                  <a:cs typeface="+mn-lt"/>
                </a:rPr>
                <a:t> downloader allows user to save </a:t>
              </a:r>
              <a:r>
                <a:rPr lang="en-US" dirty="0" err="1">
                  <a:solidFill>
                    <a:schemeClr val="bg1"/>
                  </a:solidFill>
                  <a:ea typeface="+mn-lt"/>
                  <a:cs typeface="+mn-lt"/>
                </a:rPr>
                <a:t>youtube</a:t>
              </a:r>
              <a:r>
                <a:rPr lang="en-US" dirty="0">
                  <a:solidFill>
                    <a:schemeClr val="bg1"/>
                  </a:solidFill>
                  <a:ea typeface="+mn-lt"/>
                  <a:cs typeface="+mn-lt"/>
                </a:rPr>
                <a:t> videos to their device.</a:t>
              </a:r>
            </a:p>
          </p:txBody>
        </p:sp>
      </p:grpSp>
      <p:sp>
        <p:nvSpPr>
          <p:cNvPr id="33" name="Freeform 98">
            <a:extLst>
              <a:ext uri="{FF2B5EF4-FFF2-40B4-BE49-F238E27FC236}">
                <a16:creationId xmlns:a16="http://schemas.microsoft.com/office/drawing/2014/main" id="{94C5EA8C-DE29-47E3-A962-0D79EC62372E}"/>
              </a:ext>
            </a:extLst>
          </p:cNvPr>
          <p:cNvSpPr/>
          <p:nvPr/>
        </p:nvSpPr>
        <p:spPr>
          <a:xfrm>
            <a:off x="6958279" y="2036284"/>
            <a:ext cx="944880" cy="350520"/>
          </a:xfrm>
          <a:custGeom>
            <a:avLst/>
            <a:gdLst>
              <a:gd name="connsiteX0" fmla="*/ 0 w 944880"/>
              <a:gd name="connsiteY0" fmla="*/ 350520 h 350520"/>
              <a:gd name="connsiteX1" fmla="*/ 388620 w 944880"/>
              <a:gd name="connsiteY1" fmla="*/ 0 h 350520"/>
              <a:gd name="connsiteX2" fmla="*/ 944880 w 944880"/>
              <a:gd name="connsiteY2" fmla="*/ 0 h 350520"/>
            </a:gdLst>
            <a:ahLst/>
            <a:cxnLst>
              <a:cxn ang="0">
                <a:pos x="connsiteX0" y="connsiteY0"/>
              </a:cxn>
              <a:cxn ang="0">
                <a:pos x="connsiteX1" y="connsiteY1"/>
              </a:cxn>
              <a:cxn ang="0">
                <a:pos x="connsiteX2" y="connsiteY2"/>
              </a:cxn>
            </a:cxnLst>
            <a:rect l="l" t="t" r="r" b="b"/>
            <a:pathLst>
              <a:path w="944880" h="350520">
                <a:moveTo>
                  <a:pt x="0" y="350520"/>
                </a:moveTo>
                <a:lnTo>
                  <a:pt x="388620" y="0"/>
                </a:lnTo>
                <a:lnTo>
                  <a:pt x="944880" y="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sp>
        <p:nvSpPr>
          <p:cNvPr id="34" name="Freeform 99">
            <a:extLst>
              <a:ext uri="{FF2B5EF4-FFF2-40B4-BE49-F238E27FC236}">
                <a16:creationId xmlns:a16="http://schemas.microsoft.com/office/drawing/2014/main" id="{F5120325-B3F1-4279-9B4F-9F294C63174A}"/>
              </a:ext>
            </a:extLst>
          </p:cNvPr>
          <p:cNvSpPr/>
          <p:nvPr/>
        </p:nvSpPr>
        <p:spPr>
          <a:xfrm flipH="1">
            <a:off x="4260345" y="2036284"/>
            <a:ext cx="944880" cy="350520"/>
          </a:xfrm>
          <a:custGeom>
            <a:avLst/>
            <a:gdLst>
              <a:gd name="connsiteX0" fmla="*/ 0 w 944880"/>
              <a:gd name="connsiteY0" fmla="*/ 350520 h 350520"/>
              <a:gd name="connsiteX1" fmla="*/ 388620 w 944880"/>
              <a:gd name="connsiteY1" fmla="*/ 0 h 350520"/>
              <a:gd name="connsiteX2" fmla="*/ 944880 w 944880"/>
              <a:gd name="connsiteY2" fmla="*/ 0 h 350520"/>
            </a:gdLst>
            <a:ahLst/>
            <a:cxnLst>
              <a:cxn ang="0">
                <a:pos x="connsiteX0" y="connsiteY0"/>
              </a:cxn>
              <a:cxn ang="0">
                <a:pos x="connsiteX1" y="connsiteY1"/>
              </a:cxn>
              <a:cxn ang="0">
                <a:pos x="connsiteX2" y="connsiteY2"/>
              </a:cxn>
            </a:cxnLst>
            <a:rect l="l" t="t" r="r" b="b"/>
            <a:pathLst>
              <a:path w="944880" h="350520">
                <a:moveTo>
                  <a:pt x="0" y="350520"/>
                </a:moveTo>
                <a:lnTo>
                  <a:pt x="388620" y="0"/>
                </a:lnTo>
                <a:lnTo>
                  <a:pt x="944880" y="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cxnSp>
        <p:nvCxnSpPr>
          <p:cNvPr id="35" name="Straight Connector 34">
            <a:extLst>
              <a:ext uri="{FF2B5EF4-FFF2-40B4-BE49-F238E27FC236}">
                <a16:creationId xmlns:a16="http://schemas.microsoft.com/office/drawing/2014/main" id="{52DCE4C4-890D-42A6-B374-9C7FD3D2E1B5}"/>
              </a:ext>
            </a:extLst>
          </p:cNvPr>
          <p:cNvCxnSpPr>
            <a:cxnSpLocks/>
            <a:endCxn id="15" idx="1"/>
          </p:cNvCxnSpPr>
          <p:nvPr/>
        </p:nvCxnSpPr>
        <p:spPr>
          <a:xfrm>
            <a:off x="7947164" y="3239595"/>
            <a:ext cx="250077" cy="52027"/>
          </a:xfrm>
          <a:prstGeom prst="line">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reeform 103">
            <a:extLst>
              <a:ext uri="{FF2B5EF4-FFF2-40B4-BE49-F238E27FC236}">
                <a16:creationId xmlns:a16="http://schemas.microsoft.com/office/drawing/2014/main" id="{467C558E-CEDE-46EA-B4C7-AB0F70C8583C}"/>
              </a:ext>
            </a:extLst>
          </p:cNvPr>
          <p:cNvSpPr/>
          <p:nvPr/>
        </p:nvSpPr>
        <p:spPr>
          <a:xfrm flipH="1">
            <a:off x="3366630" y="5002622"/>
            <a:ext cx="684582" cy="206265"/>
          </a:xfrm>
          <a:custGeom>
            <a:avLst/>
            <a:gdLst>
              <a:gd name="connsiteX0" fmla="*/ 0 w 670560"/>
              <a:gd name="connsiteY0" fmla="*/ 0 h 137160"/>
              <a:gd name="connsiteX1" fmla="*/ 670560 w 670560"/>
              <a:gd name="connsiteY1" fmla="*/ 0 h 137160"/>
              <a:gd name="connsiteX2" fmla="*/ 670560 w 670560"/>
              <a:gd name="connsiteY2" fmla="*/ 137160 h 137160"/>
            </a:gdLst>
            <a:ahLst/>
            <a:cxnLst>
              <a:cxn ang="0">
                <a:pos x="connsiteX0" y="connsiteY0"/>
              </a:cxn>
              <a:cxn ang="0">
                <a:pos x="connsiteX1" y="connsiteY1"/>
              </a:cxn>
              <a:cxn ang="0">
                <a:pos x="connsiteX2" y="connsiteY2"/>
              </a:cxn>
            </a:cxnLst>
            <a:rect l="l" t="t" r="r" b="b"/>
            <a:pathLst>
              <a:path w="670560" h="137160">
                <a:moveTo>
                  <a:pt x="0" y="0"/>
                </a:moveTo>
                <a:lnTo>
                  <a:pt x="670560" y="0"/>
                </a:lnTo>
                <a:lnTo>
                  <a:pt x="670560" y="13716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cxnSp>
        <p:nvCxnSpPr>
          <p:cNvPr id="37" name="Straight Connector 36">
            <a:extLst>
              <a:ext uri="{FF2B5EF4-FFF2-40B4-BE49-F238E27FC236}">
                <a16:creationId xmlns:a16="http://schemas.microsoft.com/office/drawing/2014/main" id="{335162D1-20EC-41B5-93EB-168E4576B0B8}"/>
              </a:ext>
            </a:extLst>
          </p:cNvPr>
          <p:cNvCxnSpPr>
            <a:cxnSpLocks/>
          </p:cNvCxnSpPr>
          <p:nvPr/>
        </p:nvCxnSpPr>
        <p:spPr>
          <a:xfrm flipH="1" flipV="1">
            <a:off x="3653256" y="4321747"/>
            <a:ext cx="393902" cy="132061"/>
          </a:xfrm>
          <a:prstGeom prst="line">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Freeform 103">
            <a:extLst>
              <a:ext uri="{FF2B5EF4-FFF2-40B4-BE49-F238E27FC236}">
                <a16:creationId xmlns:a16="http://schemas.microsoft.com/office/drawing/2014/main" id="{082D124F-4652-425A-9C21-48576177B4C5}"/>
              </a:ext>
            </a:extLst>
          </p:cNvPr>
          <p:cNvSpPr/>
          <p:nvPr/>
        </p:nvSpPr>
        <p:spPr>
          <a:xfrm>
            <a:off x="8129954" y="4901981"/>
            <a:ext cx="684582" cy="191888"/>
          </a:xfrm>
          <a:custGeom>
            <a:avLst/>
            <a:gdLst>
              <a:gd name="connsiteX0" fmla="*/ 0 w 670560"/>
              <a:gd name="connsiteY0" fmla="*/ 0 h 137160"/>
              <a:gd name="connsiteX1" fmla="*/ 670560 w 670560"/>
              <a:gd name="connsiteY1" fmla="*/ 0 h 137160"/>
              <a:gd name="connsiteX2" fmla="*/ 670560 w 670560"/>
              <a:gd name="connsiteY2" fmla="*/ 137160 h 137160"/>
            </a:gdLst>
            <a:ahLst/>
            <a:cxnLst>
              <a:cxn ang="0">
                <a:pos x="connsiteX0" y="connsiteY0"/>
              </a:cxn>
              <a:cxn ang="0">
                <a:pos x="connsiteX1" y="connsiteY1"/>
              </a:cxn>
              <a:cxn ang="0">
                <a:pos x="connsiteX2" y="connsiteY2"/>
              </a:cxn>
            </a:cxnLst>
            <a:rect l="l" t="t" r="r" b="b"/>
            <a:pathLst>
              <a:path w="670560" h="137160">
                <a:moveTo>
                  <a:pt x="0" y="0"/>
                </a:moveTo>
                <a:lnTo>
                  <a:pt x="670560" y="0"/>
                </a:lnTo>
                <a:lnTo>
                  <a:pt x="670560" y="13716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solidFill>
                <a:schemeClr val="tx1">
                  <a:lumMod val="75000"/>
                  <a:lumOff val="25000"/>
                </a:schemeClr>
              </a:solidFill>
            </a:endParaRPr>
          </a:p>
        </p:txBody>
      </p:sp>
      <p:pic>
        <p:nvPicPr>
          <p:cNvPr id="32" name="Picture 31">
            <a:extLst>
              <a:ext uri="{FF2B5EF4-FFF2-40B4-BE49-F238E27FC236}">
                <a16:creationId xmlns:a16="http://schemas.microsoft.com/office/drawing/2014/main" id="{1147D3D1-1615-4FB4-BD25-AD91173E9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767" y="2631689"/>
            <a:ext cx="3139044" cy="3139044"/>
          </a:xfrm>
          <a:prstGeom prst="rect">
            <a:avLst/>
          </a:prstGeom>
        </p:spPr>
      </p:pic>
    </p:spTree>
    <p:extLst>
      <p:ext uri="{BB962C8B-B14F-4D97-AF65-F5344CB8AC3E}">
        <p14:creationId xmlns:p14="http://schemas.microsoft.com/office/powerpoint/2010/main" val="84435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heel(1)">
                                      <p:cBhvr>
                                        <p:cTn id="10" dur="2000"/>
                                        <p:tgtEl>
                                          <p:spTgt spid="3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heel(1)">
                                      <p:cBhvr>
                                        <p:cTn id="13" dur="2000"/>
                                        <p:tgtEl>
                                          <p:spTgt spid="34"/>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heel(1)">
                                      <p:cBhvr>
                                        <p:cTn id="16" dur="2000"/>
                                        <p:tgtEl>
                                          <p:spTgt spid="33"/>
                                        </p:tgtEl>
                                      </p:cBhvr>
                                    </p:animEffect>
                                  </p:childTnLst>
                                </p:cTn>
                              </p:par>
                              <p:par>
                                <p:cTn id="17" presetID="21" presetClass="entr" presetSubtype="1"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1)">
                                      <p:cBhvr>
                                        <p:cTn id="19" dur="2000"/>
                                        <p:tgtEl>
                                          <p:spTgt spid="3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heel(1)">
                                      <p:cBhvr>
                                        <p:cTn id="22" dur="2000"/>
                                        <p:tgtEl>
                                          <p:spTgt spid="38"/>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heel(1)">
                                      <p:cBhvr>
                                        <p:cTn id="25" dur="2000"/>
                                        <p:tgtEl>
                                          <p:spTgt spid="36"/>
                                        </p:tgtEl>
                                      </p:cBhvr>
                                    </p:animEffect>
                                  </p:childTnLst>
                                </p:cTn>
                              </p:par>
                              <p:par>
                                <p:cTn id="26" presetID="21" presetClass="entr" presetSubtype="1"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heel(1)">
                                      <p:cBhvr>
                                        <p:cTn id="28" dur="20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6" grpId="0" animBg="1"/>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3F06802-81A0-450A-B045-69C63A2D3388}"/>
              </a:ext>
            </a:extLst>
          </p:cNvPr>
          <p:cNvSpPr/>
          <p:nvPr/>
        </p:nvSpPr>
        <p:spPr>
          <a:xfrm>
            <a:off x="-76883" y="44796"/>
            <a:ext cx="12192000" cy="130486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09400" y="844079"/>
            <a:ext cx="11573197" cy="724247"/>
          </a:xfrm>
          <a:prstGeom prst="rect">
            <a:avLst/>
          </a:prstGeom>
        </p:spPr>
        <p:txBody>
          <a:bodyPr lIns="91440" tIns="45720" rIns="91440" bIns="45720" anchor="ctr"/>
          <a:lstStyle/>
          <a:p>
            <a:r>
              <a:rPr lang="en-US" dirty="0">
                <a:solidFill>
                  <a:schemeClr val="bg1"/>
                </a:solidFill>
                <a:cs typeface="Arial"/>
              </a:rPr>
              <a:t>Module Description</a:t>
            </a:r>
            <a:endParaRPr lang="en-US" dirty="0">
              <a:solidFill>
                <a:schemeClr val="bg1"/>
              </a:solidFill>
            </a:endParaRPr>
          </a:p>
          <a:p>
            <a:endParaRPr lang="en-US" dirty="0"/>
          </a:p>
        </p:txBody>
      </p:sp>
      <p:sp>
        <p:nvSpPr>
          <p:cNvPr id="8" name="Rounded Rectangle 3">
            <a:extLst>
              <a:ext uri="{FF2B5EF4-FFF2-40B4-BE49-F238E27FC236}">
                <a16:creationId xmlns:a16="http://schemas.microsoft.com/office/drawing/2014/main" id="{1FD705C2-E3AE-48F5-8165-1D2604D8B081}"/>
              </a:ext>
            </a:extLst>
          </p:cNvPr>
          <p:cNvSpPr/>
          <p:nvPr/>
        </p:nvSpPr>
        <p:spPr>
          <a:xfrm rot="2700000">
            <a:off x="6310142" y="1511603"/>
            <a:ext cx="1028541" cy="28346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 name="Rounded Rectangle 3">
            <a:extLst>
              <a:ext uri="{FF2B5EF4-FFF2-40B4-BE49-F238E27FC236}">
                <a16:creationId xmlns:a16="http://schemas.microsoft.com/office/drawing/2014/main" id="{37F0C162-6938-44EC-94AE-4E317E062EE2}"/>
              </a:ext>
            </a:extLst>
          </p:cNvPr>
          <p:cNvSpPr/>
          <p:nvPr/>
        </p:nvSpPr>
        <p:spPr>
          <a:xfrm rot="13500000">
            <a:off x="4983911" y="2876578"/>
            <a:ext cx="1028541" cy="283464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 name="Rounded Rectangle 3">
            <a:extLst>
              <a:ext uri="{FF2B5EF4-FFF2-40B4-BE49-F238E27FC236}">
                <a16:creationId xmlns:a16="http://schemas.microsoft.com/office/drawing/2014/main" id="{03DAA0F4-6637-4B23-8FFF-281D2F275D5E}"/>
              </a:ext>
            </a:extLst>
          </p:cNvPr>
          <p:cNvSpPr/>
          <p:nvPr/>
        </p:nvSpPr>
        <p:spPr>
          <a:xfrm rot="18900000">
            <a:off x="4991970" y="1634820"/>
            <a:ext cx="1028541" cy="2926080"/>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1" name="Rounded Rectangle 3">
            <a:extLst>
              <a:ext uri="{FF2B5EF4-FFF2-40B4-BE49-F238E27FC236}">
                <a16:creationId xmlns:a16="http://schemas.microsoft.com/office/drawing/2014/main" id="{19ECA345-CDD0-4F0A-A911-B3B3D882CBDF}"/>
              </a:ext>
            </a:extLst>
          </p:cNvPr>
          <p:cNvSpPr/>
          <p:nvPr/>
        </p:nvSpPr>
        <p:spPr>
          <a:xfrm rot="8100000">
            <a:off x="6214115" y="2812573"/>
            <a:ext cx="1028541" cy="2926080"/>
          </a:xfrm>
          <a:prstGeom prst="roundRect">
            <a:avLst>
              <a:gd name="adj" fmla="val 5000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2" name="Oval 11">
            <a:extLst>
              <a:ext uri="{FF2B5EF4-FFF2-40B4-BE49-F238E27FC236}">
                <a16:creationId xmlns:a16="http://schemas.microsoft.com/office/drawing/2014/main" id="{96D7DC66-D993-459D-BB73-F8FBD28C6276}"/>
              </a:ext>
            </a:extLst>
          </p:cNvPr>
          <p:cNvSpPr/>
          <p:nvPr/>
        </p:nvSpPr>
        <p:spPr>
          <a:xfrm>
            <a:off x="5623872" y="3167793"/>
            <a:ext cx="910045" cy="9100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4" name="Oval 21">
            <a:extLst>
              <a:ext uri="{FF2B5EF4-FFF2-40B4-BE49-F238E27FC236}">
                <a16:creationId xmlns:a16="http://schemas.microsoft.com/office/drawing/2014/main" id="{4049FBAB-587C-4FD3-B901-8AF40ADA8A05}"/>
              </a:ext>
            </a:extLst>
          </p:cNvPr>
          <p:cNvSpPr>
            <a:spLocks noChangeAspect="1"/>
          </p:cNvSpPr>
          <p:nvPr/>
        </p:nvSpPr>
        <p:spPr>
          <a:xfrm>
            <a:off x="5790470" y="3368398"/>
            <a:ext cx="529480" cy="53390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15" name="그룹 2">
            <a:extLst>
              <a:ext uri="{FF2B5EF4-FFF2-40B4-BE49-F238E27FC236}">
                <a16:creationId xmlns:a16="http://schemas.microsoft.com/office/drawing/2014/main" id="{EC9551ED-3A4B-4CF7-9C76-5759FF6863EC}"/>
              </a:ext>
            </a:extLst>
          </p:cNvPr>
          <p:cNvGrpSpPr/>
          <p:nvPr/>
        </p:nvGrpSpPr>
        <p:grpSpPr>
          <a:xfrm>
            <a:off x="8202390" y="1953217"/>
            <a:ext cx="3681145" cy="1521538"/>
            <a:chOff x="7067860" y="1900028"/>
            <a:chExt cx="3295662" cy="1521538"/>
          </a:xfrm>
        </p:grpSpPr>
        <p:sp>
          <p:nvSpPr>
            <p:cNvPr id="16" name="TextBox 15">
              <a:extLst>
                <a:ext uri="{FF2B5EF4-FFF2-40B4-BE49-F238E27FC236}">
                  <a16:creationId xmlns:a16="http://schemas.microsoft.com/office/drawing/2014/main" id="{E479D324-4105-499B-BD00-A06112E6313B}"/>
                </a:ext>
              </a:extLst>
            </p:cNvPr>
            <p:cNvSpPr txBox="1"/>
            <p:nvPr/>
          </p:nvSpPr>
          <p:spPr>
            <a:xfrm>
              <a:off x="7067860" y="1900028"/>
              <a:ext cx="3127363" cy="400110"/>
            </a:xfrm>
            <a:prstGeom prst="rect">
              <a:avLst/>
            </a:prstGeom>
            <a:noFill/>
          </p:spPr>
          <p:txBody>
            <a:bodyPr wrap="square" lIns="91440" tIns="45720" rIns="91440" bIns="45720" rtlCol="0" anchor="t">
              <a:spAutoFit/>
            </a:bodyPr>
            <a:lstStyle/>
            <a:p>
              <a:r>
                <a:rPr lang="en-US" altLang="ko-KR" sz="2000" b="1" dirty="0">
                  <a:solidFill>
                    <a:srgbClr val="FFC000"/>
                  </a:solidFill>
                  <a:cs typeface="Calibri"/>
                </a:rPr>
                <a:t>13 </a:t>
              </a:r>
              <a:r>
                <a:rPr lang="en-US" altLang="ko-KR" sz="2000" b="1" dirty="0">
                  <a:solidFill>
                    <a:schemeClr val="accent1"/>
                  </a:solidFill>
                  <a:cs typeface="Calibri"/>
                </a:rPr>
                <a:t> </a:t>
              </a:r>
              <a:r>
                <a:rPr lang="en-US" altLang="ko-KR" sz="2000" b="1" dirty="0">
                  <a:solidFill>
                    <a:srgbClr val="FFC000"/>
                  </a:solidFill>
                  <a:cs typeface="Calibri"/>
                </a:rPr>
                <a:t>Blog Browsing System</a:t>
              </a:r>
              <a:endParaRPr lang="en-US" altLang="ko-KR" sz="2000" b="1" dirty="0">
                <a:solidFill>
                  <a:srgbClr val="FFC000"/>
                </a:solidFill>
                <a:cs typeface="Calibri" pitchFamily="34" charset="0"/>
              </a:endParaRPr>
            </a:p>
          </p:txBody>
        </p:sp>
        <p:sp>
          <p:nvSpPr>
            <p:cNvPr id="17" name="TextBox 16">
              <a:extLst>
                <a:ext uri="{FF2B5EF4-FFF2-40B4-BE49-F238E27FC236}">
                  <a16:creationId xmlns:a16="http://schemas.microsoft.com/office/drawing/2014/main" id="{E117C604-DB61-41C4-AF7C-0A1C90BC5C63}"/>
                </a:ext>
              </a:extLst>
            </p:cNvPr>
            <p:cNvSpPr txBox="1"/>
            <p:nvPr/>
          </p:nvSpPr>
          <p:spPr>
            <a:xfrm>
              <a:off x="7483202" y="2221237"/>
              <a:ext cx="2880320" cy="1200329"/>
            </a:xfrm>
            <a:prstGeom prst="rect">
              <a:avLst/>
            </a:prstGeom>
            <a:noFill/>
          </p:spPr>
          <p:txBody>
            <a:bodyPr wrap="square" lIns="91440" tIns="45720" rIns="91440" bIns="45720" rtlCol="0" anchor="t">
              <a:spAutoFit/>
            </a:bodyPr>
            <a:lstStyle/>
            <a:p>
              <a:r>
                <a:rPr lang="en-US" dirty="0">
                  <a:solidFill>
                    <a:schemeClr val="bg1"/>
                  </a:solidFill>
                  <a:ea typeface="+mn-lt"/>
                  <a:cs typeface="+mn-lt"/>
                </a:rPr>
                <a:t>Blog browsing system is a system which allows user to browse or search any of his blog which he/she posted </a:t>
              </a:r>
              <a:r>
                <a:rPr lang="en-US" b="0" i="0" dirty="0">
                  <a:solidFill>
                    <a:schemeClr val="bg1"/>
                  </a:solidFill>
                  <a:effectLst/>
                  <a:ea typeface="+mn-lt"/>
                  <a:cs typeface="+mn-lt"/>
                </a:rPr>
                <a:t>.</a:t>
              </a:r>
              <a:endParaRPr lang="en-US" dirty="0">
                <a:solidFill>
                  <a:schemeClr val="bg1"/>
                </a:solidFill>
                <a:ea typeface="+mn-lt"/>
                <a:cs typeface="+mn-lt"/>
              </a:endParaRPr>
            </a:p>
          </p:txBody>
        </p:sp>
      </p:grpSp>
      <p:sp>
        <p:nvSpPr>
          <p:cNvPr id="19" name="TextBox 18">
            <a:extLst>
              <a:ext uri="{FF2B5EF4-FFF2-40B4-BE49-F238E27FC236}">
                <a16:creationId xmlns:a16="http://schemas.microsoft.com/office/drawing/2014/main" id="{0C396B01-98A8-4DBE-8575-C5512DDF614D}"/>
              </a:ext>
            </a:extLst>
          </p:cNvPr>
          <p:cNvSpPr txBox="1"/>
          <p:nvPr/>
        </p:nvSpPr>
        <p:spPr>
          <a:xfrm>
            <a:off x="8390374" y="4813429"/>
            <a:ext cx="3582826" cy="400110"/>
          </a:xfrm>
          <a:prstGeom prst="rect">
            <a:avLst/>
          </a:prstGeom>
          <a:noFill/>
        </p:spPr>
        <p:txBody>
          <a:bodyPr wrap="square" lIns="91440" tIns="45720" rIns="91440" bIns="45720" rtlCol="0" anchor="t">
            <a:spAutoFit/>
          </a:bodyPr>
          <a:lstStyle/>
          <a:p>
            <a:r>
              <a:rPr lang="en-US" altLang="ko-KR" sz="2000" b="1" dirty="0">
                <a:solidFill>
                  <a:srgbClr val="FFC000"/>
                </a:solidFill>
                <a:cs typeface="Calibri"/>
              </a:rPr>
              <a:t>15  User/Admin Dashboard</a:t>
            </a:r>
            <a:endParaRPr lang="en-US" altLang="ko-KR" sz="2000" dirty="0">
              <a:solidFill>
                <a:srgbClr val="FFC000"/>
              </a:solidFill>
              <a:cs typeface="Arial"/>
            </a:endParaRPr>
          </a:p>
        </p:txBody>
      </p:sp>
      <p:cxnSp>
        <p:nvCxnSpPr>
          <p:cNvPr id="21" name="Elbow Connector 56">
            <a:extLst>
              <a:ext uri="{FF2B5EF4-FFF2-40B4-BE49-F238E27FC236}">
                <a16:creationId xmlns:a16="http://schemas.microsoft.com/office/drawing/2014/main" id="{54B6212A-2649-4BFF-88F3-F144E8FDCDA7}"/>
              </a:ext>
            </a:extLst>
          </p:cNvPr>
          <p:cNvCxnSpPr>
            <a:cxnSpLocks/>
          </p:cNvCxnSpPr>
          <p:nvPr/>
        </p:nvCxnSpPr>
        <p:spPr>
          <a:xfrm>
            <a:off x="7451929" y="4041359"/>
            <a:ext cx="1109137" cy="798596"/>
          </a:xfrm>
          <a:prstGeom prst="bentConnector3">
            <a:avLst>
              <a:gd name="adj1" fmla="val 50000"/>
            </a:avLst>
          </a:prstGeom>
          <a:ln w="15875">
            <a:solidFill>
              <a:schemeClr val="accent4">
                <a:lumMod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2" name="그룹 7">
            <a:extLst>
              <a:ext uri="{FF2B5EF4-FFF2-40B4-BE49-F238E27FC236}">
                <a16:creationId xmlns:a16="http://schemas.microsoft.com/office/drawing/2014/main" id="{8492C2EC-9858-40E8-B64C-5E10AF2077BC}"/>
              </a:ext>
            </a:extLst>
          </p:cNvPr>
          <p:cNvGrpSpPr/>
          <p:nvPr/>
        </p:nvGrpSpPr>
        <p:grpSpPr>
          <a:xfrm>
            <a:off x="83106" y="1758486"/>
            <a:ext cx="3237227" cy="2061280"/>
            <a:chOff x="1411796" y="1773904"/>
            <a:chExt cx="2892161" cy="2061280"/>
          </a:xfrm>
        </p:grpSpPr>
        <p:sp>
          <p:nvSpPr>
            <p:cNvPr id="23" name="TextBox 22">
              <a:extLst>
                <a:ext uri="{FF2B5EF4-FFF2-40B4-BE49-F238E27FC236}">
                  <a16:creationId xmlns:a16="http://schemas.microsoft.com/office/drawing/2014/main" id="{59A40E36-3A85-441D-A8F9-CD80A83D452C}"/>
                </a:ext>
              </a:extLst>
            </p:cNvPr>
            <p:cNvSpPr txBox="1"/>
            <p:nvPr/>
          </p:nvSpPr>
          <p:spPr>
            <a:xfrm>
              <a:off x="1411796" y="1773904"/>
              <a:ext cx="2880320" cy="400110"/>
            </a:xfrm>
            <a:prstGeom prst="rect">
              <a:avLst/>
            </a:prstGeom>
            <a:noFill/>
          </p:spPr>
          <p:txBody>
            <a:bodyPr wrap="square" lIns="91440" tIns="45720" rIns="91440" bIns="45720" rtlCol="0" anchor="t">
              <a:spAutoFit/>
            </a:bodyPr>
            <a:lstStyle/>
            <a:p>
              <a:pPr algn="r"/>
              <a:r>
                <a:rPr lang="en-US" altLang="ko-KR" sz="2000" b="1" dirty="0">
                  <a:solidFill>
                    <a:srgbClr val="FFC000"/>
                  </a:solidFill>
                  <a:cs typeface="Calibri"/>
                </a:rPr>
                <a:t>12  Feedback System</a:t>
              </a:r>
            </a:p>
          </p:txBody>
        </p:sp>
        <p:sp>
          <p:nvSpPr>
            <p:cNvPr id="24" name="TextBox 23">
              <a:extLst>
                <a:ext uri="{FF2B5EF4-FFF2-40B4-BE49-F238E27FC236}">
                  <a16:creationId xmlns:a16="http://schemas.microsoft.com/office/drawing/2014/main" id="{92180FB5-30E6-4AE6-A105-78E6084E4E77}"/>
                </a:ext>
              </a:extLst>
            </p:cNvPr>
            <p:cNvSpPr txBox="1"/>
            <p:nvPr/>
          </p:nvSpPr>
          <p:spPr>
            <a:xfrm>
              <a:off x="1423637" y="2080858"/>
              <a:ext cx="2880320" cy="1754326"/>
            </a:xfrm>
            <a:prstGeom prst="rect">
              <a:avLst/>
            </a:prstGeom>
            <a:noFill/>
          </p:spPr>
          <p:txBody>
            <a:bodyPr wrap="square" lIns="91440" tIns="45720" rIns="91440" bIns="45720" rtlCol="0" anchor="t">
              <a:spAutoFit/>
            </a:bodyPr>
            <a:lstStyle/>
            <a:p>
              <a:pPr algn="r"/>
              <a:r>
                <a:rPr lang="en-US" dirty="0">
                  <a:solidFill>
                    <a:schemeClr val="bg1"/>
                  </a:solidFill>
                  <a:ea typeface="+mn-lt"/>
                  <a:cs typeface="+mn-lt"/>
                </a:rPr>
                <a:t>A feedback system </a:t>
              </a:r>
              <a:r>
                <a:rPr lang="en-US" b="0" i="0" dirty="0">
                  <a:solidFill>
                    <a:schemeClr val="bg1"/>
                  </a:solidFill>
                  <a:effectLst/>
                  <a:ea typeface="+mn-lt"/>
                  <a:cs typeface="+mn-lt"/>
                </a:rPr>
                <a:t>is </a:t>
              </a:r>
              <a:r>
                <a:rPr lang="en-US" dirty="0">
                  <a:solidFill>
                    <a:schemeClr val="bg1"/>
                  </a:solidFill>
                  <a:ea typeface="+mn-lt"/>
                  <a:cs typeface="+mn-lt"/>
                </a:rPr>
                <a:t>the one which utilizes presently achieved output of the system for causing variation in the applied input signal in order to get the required output.</a:t>
              </a:r>
              <a:endParaRPr lang="en-US" dirty="0">
                <a:solidFill>
                  <a:schemeClr val="bg1"/>
                </a:solidFill>
                <a:cs typeface="Arial"/>
              </a:endParaRPr>
            </a:p>
          </p:txBody>
        </p:sp>
      </p:grpSp>
      <p:cxnSp>
        <p:nvCxnSpPr>
          <p:cNvPr id="25" name="Elbow Connector 59">
            <a:extLst>
              <a:ext uri="{FF2B5EF4-FFF2-40B4-BE49-F238E27FC236}">
                <a16:creationId xmlns:a16="http://schemas.microsoft.com/office/drawing/2014/main" id="{1636640E-19CA-4866-B2A8-510EBA3DEC76}"/>
              </a:ext>
            </a:extLst>
          </p:cNvPr>
          <p:cNvCxnSpPr>
            <a:cxnSpLocks/>
          </p:cNvCxnSpPr>
          <p:nvPr/>
        </p:nvCxnSpPr>
        <p:spPr>
          <a:xfrm>
            <a:off x="3491469" y="2763094"/>
            <a:ext cx="1286819" cy="554909"/>
          </a:xfrm>
          <a:prstGeom prst="bentConnector3">
            <a:avLst>
              <a:gd name="adj1" fmla="val 50000"/>
            </a:avLst>
          </a:prstGeom>
          <a:ln w="15875">
            <a:solidFill>
              <a:schemeClr val="accent2">
                <a:lumMod val="60000"/>
                <a:lumOff val="4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Elbow Connector 60">
            <a:extLst>
              <a:ext uri="{FF2B5EF4-FFF2-40B4-BE49-F238E27FC236}">
                <a16:creationId xmlns:a16="http://schemas.microsoft.com/office/drawing/2014/main" id="{8E5837EA-E7CF-42D8-A9D2-5504EB89DC41}"/>
              </a:ext>
            </a:extLst>
          </p:cNvPr>
          <p:cNvCxnSpPr>
            <a:cxnSpLocks/>
          </p:cNvCxnSpPr>
          <p:nvPr/>
        </p:nvCxnSpPr>
        <p:spPr>
          <a:xfrm rot="10800000" flipV="1">
            <a:off x="3631857" y="4042763"/>
            <a:ext cx="1150840" cy="709141"/>
          </a:xfrm>
          <a:prstGeom prst="bentConnector3">
            <a:avLst>
              <a:gd name="adj1" fmla="val 50000"/>
            </a:avLst>
          </a:prstGeom>
          <a:ln w="15875">
            <a:solidFill>
              <a:schemeClr val="accent4">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7" name="그룹 8">
            <a:extLst>
              <a:ext uri="{FF2B5EF4-FFF2-40B4-BE49-F238E27FC236}">
                <a16:creationId xmlns:a16="http://schemas.microsoft.com/office/drawing/2014/main" id="{FC62C57A-127C-459A-9404-51C8FA367142}"/>
              </a:ext>
            </a:extLst>
          </p:cNvPr>
          <p:cNvGrpSpPr/>
          <p:nvPr/>
        </p:nvGrpSpPr>
        <p:grpSpPr>
          <a:xfrm>
            <a:off x="821145" y="4839955"/>
            <a:ext cx="11106482" cy="1515916"/>
            <a:chOff x="1991543" y="4871087"/>
            <a:chExt cx="9922608" cy="1515916"/>
          </a:xfrm>
        </p:grpSpPr>
        <p:sp>
          <p:nvSpPr>
            <p:cNvPr id="28" name="TextBox 27">
              <a:extLst>
                <a:ext uri="{FF2B5EF4-FFF2-40B4-BE49-F238E27FC236}">
                  <a16:creationId xmlns:a16="http://schemas.microsoft.com/office/drawing/2014/main" id="{1E759474-4437-46E7-8178-ACAF6FAD1A15}"/>
                </a:ext>
              </a:extLst>
            </p:cNvPr>
            <p:cNvSpPr txBox="1"/>
            <p:nvPr/>
          </p:nvSpPr>
          <p:spPr>
            <a:xfrm>
              <a:off x="1991543" y="4871087"/>
              <a:ext cx="2880320" cy="400110"/>
            </a:xfrm>
            <a:prstGeom prst="rect">
              <a:avLst/>
            </a:prstGeom>
            <a:noFill/>
          </p:spPr>
          <p:txBody>
            <a:bodyPr wrap="square" lIns="91440" tIns="45720" rIns="91440" bIns="45720" rtlCol="0" anchor="t">
              <a:spAutoFit/>
            </a:bodyPr>
            <a:lstStyle/>
            <a:p>
              <a:pPr algn="r"/>
              <a:r>
                <a:rPr lang="en-US" altLang="ko-KR" sz="2000" b="1" dirty="0">
                  <a:solidFill>
                    <a:srgbClr val="FFC000"/>
                  </a:solidFill>
                  <a:cs typeface="Calibri"/>
                </a:rPr>
                <a:t>14  Payment Gateway</a:t>
              </a:r>
              <a:endParaRPr lang="en-US" altLang="ko-KR" sz="2000" dirty="0">
                <a:solidFill>
                  <a:srgbClr val="FFC000"/>
                </a:solidFill>
                <a:cs typeface="Arial"/>
              </a:endParaRPr>
            </a:p>
          </p:txBody>
        </p:sp>
        <p:sp>
          <p:nvSpPr>
            <p:cNvPr id="29" name="TextBox 28">
              <a:extLst>
                <a:ext uri="{FF2B5EF4-FFF2-40B4-BE49-F238E27FC236}">
                  <a16:creationId xmlns:a16="http://schemas.microsoft.com/office/drawing/2014/main" id="{9BD156DE-6FAC-43AA-B3B6-54A39A8A4E56}"/>
                </a:ext>
              </a:extLst>
            </p:cNvPr>
            <p:cNvSpPr txBox="1"/>
            <p:nvPr/>
          </p:nvSpPr>
          <p:spPr>
            <a:xfrm>
              <a:off x="1991543" y="5186674"/>
              <a:ext cx="2880320" cy="1200329"/>
            </a:xfrm>
            <a:prstGeom prst="rect">
              <a:avLst/>
            </a:prstGeom>
            <a:noFill/>
          </p:spPr>
          <p:txBody>
            <a:bodyPr wrap="square" lIns="91440" tIns="45720" rIns="91440" bIns="45720" rtlCol="0" anchor="t">
              <a:spAutoFit/>
            </a:bodyPr>
            <a:lstStyle/>
            <a:p>
              <a:pPr algn="r"/>
              <a:r>
                <a:rPr lang="en-US" dirty="0">
                  <a:solidFill>
                    <a:schemeClr val="bg1"/>
                  </a:solidFill>
                  <a:ea typeface="+mn-lt"/>
                  <a:cs typeface="+mn-lt"/>
                </a:rPr>
                <a:t>The payment gateway is a system to support the transaction between you and your clients. </a:t>
              </a:r>
            </a:p>
          </p:txBody>
        </p:sp>
        <p:sp>
          <p:nvSpPr>
            <p:cNvPr id="32" name="TextBox 31">
              <a:extLst>
                <a:ext uri="{FF2B5EF4-FFF2-40B4-BE49-F238E27FC236}">
                  <a16:creationId xmlns:a16="http://schemas.microsoft.com/office/drawing/2014/main" id="{7F2E1AFD-FE3A-41A4-BB76-36CDF960EB5A}"/>
                </a:ext>
              </a:extLst>
            </p:cNvPr>
            <p:cNvSpPr txBox="1"/>
            <p:nvPr/>
          </p:nvSpPr>
          <p:spPr>
            <a:xfrm>
              <a:off x="8460483" y="5176571"/>
              <a:ext cx="3453668" cy="1200329"/>
            </a:xfrm>
            <a:prstGeom prst="rect">
              <a:avLst/>
            </a:prstGeom>
            <a:noFill/>
          </p:spPr>
          <p:txBody>
            <a:bodyPr wrap="square" lIns="91440" tIns="45720" rIns="91440" bIns="45720" rtlCol="0" anchor="t">
              <a:spAutoFit/>
            </a:bodyPr>
            <a:lstStyle/>
            <a:p>
              <a:r>
                <a:rPr lang="en-US" dirty="0">
                  <a:solidFill>
                    <a:schemeClr val="bg1"/>
                  </a:solidFill>
                  <a:ea typeface="+mn-lt"/>
                  <a:cs typeface="+mn-lt"/>
                </a:rPr>
                <a:t>The Administrative Dashboard provides administrators direct access to important Encompass tools.</a:t>
              </a:r>
            </a:p>
          </p:txBody>
        </p:sp>
      </p:grpSp>
      <p:cxnSp>
        <p:nvCxnSpPr>
          <p:cNvPr id="30" name="Elbow Connector 60">
            <a:extLst>
              <a:ext uri="{FF2B5EF4-FFF2-40B4-BE49-F238E27FC236}">
                <a16:creationId xmlns:a16="http://schemas.microsoft.com/office/drawing/2014/main" id="{6A24D418-91D4-4826-829F-6F29EC26AEBE}"/>
              </a:ext>
            </a:extLst>
          </p:cNvPr>
          <p:cNvCxnSpPr>
            <a:cxnSpLocks/>
          </p:cNvCxnSpPr>
          <p:nvPr/>
        </p:nvCxnSpPr>
        <p:spPr>
          <a:xfrm flipV="1">
            <a:off x="7523673" y="3040549"/>
            <a:ext cx="1142639" cy="327848"/>
          </a:xfrm>
          <a:prstGeom prst="bentConnector3">
            <a:avLst>
              <a:gd name="adj1" fmla="val 50000"/>
            </a:avLst>
          </a:prstGeom>
          <a:ln w="15875">
            <a:solidFill>
              <a:schemeClr val="accent1"/>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9B5DA67-B904-4B7B-B89F-544B1B233DCB}"/>
              </a:ext>
            </a:extLst>
          </p:cNvPr>
          <p:cNvSpPr txBox="1"/>
          <p:nvPr/>
        </p:nvSpPr>
        <p:spPr>
          <a:xfrm rot="2700000">
            <a:off x="4421621" y="2372779"/>
            <a:ext cx="1322482" cy="584775"/>
          </a:xfrm>
          <a:prstGeom prst="rect">
            <a:avLst/>
          </a:prstGeom>
          <a:noFill/>
        </p:spPr>
        <p:txBody>
          <a:bodyPr wrap="square" lIns="91440" tIns="45720" rIns="91440" bIns="45720" rtlCol="0" anchor="t">
            <a:spAutoFit/>
          </a:bodyPr>
          <a:lstStyle/>
          <a:p>
            <a:pPr algn="r"/>
            <a:r>
              <a:rPr lang="en-US" altLang="ko-KR" sz="1600" b="1" dirty="0">
                <a:solidFill>
                  <a:schemeClr val="bg1"/>
                </a:solidFill>
                <a:cs typeface="Calibri"/>
              </a:rPr>
              <a:t>Feedback System</a:t>
            </a:r>
          </a:p>
        </p:txBody>
      </p:sp>
      <p:sp>
        <p:nvSpPr>
          <p:cNvPr id="46" name="TextBox 45">
            <a:extLst>
              <a:ext uri="{FF2B5EF4-FFF2-40B4-BE49-F238E27FC236}">
                <a16:creationId xmlns:a16="http://schemas.microsoft.com/office/drawing/2014/main" id="{BC701505-A358-48B3-9E73-A2ECEFDBDD6F}"/>
              </a:ext>
            </a:extLst>
          </p:cNvPr>
          <p:cNvSpPr txBox="1"/>
          <p:nvPr/>
        </p:nvSpPr>
        <p:spPr>
          <a:xfrm rot="18900000">
            <a:off x="4557934" y="4258373"/>
            <a:ext cx="1202786" cy="584775"/>
          </a:xfrm>
          <a:prstGeom prst="rect">
            <a:avLst/>
          </a:prstGeom>
          <a:noFill/>
        </p:spPr>
        <p:txBody>
          <a:bodyPr wrap="square" lIns="91440" tIns="45720" rIns="91440" bIns="45720" rtlCol="0" anchor="t">
            <a:spAutoFit/>
          </a:bodyPr>
          <a:lstStyle/>
          <a:p>
            <a:pPr algn="r"/>
            <a:r>
              <a:rPr lang="en-US" altLang="ko-KR" sz="1600" b="1" dirty="0">
                <a:solidFill>
                  <a:schemeClr val="bg1"/>
                </a:solidFill>
                <a:cs typeface="Calibri"/>
              </a:rPr>
              <a:t>Payment Gateway</a:t>
            </a:r>
            <a:endParaRPr lang="en-US" altLang="ko-KR" sz="1600" dirty="0">
              <a:solidFill>
                <a:schemeClr val="bg1"/>
              </a:solidFill>
              <a:cs typeface="Arial"/>
            </a:endParaRPr>
          </a:p>
        </p:txBody>
      </p:sp>
      <p:sp>
        <p:nvSpPr>
          <p:cNvPr id="47" name="TextBox 46">
            <a:extLst>
              <a:ext uri="{FF2B5EF4-FFF2-40B4-BE49-F238E27FC236}">
                <a16:creationId xmlns:a16="http://schemas.microsoft.com/office/drawing/2014/main" id="{55CC7DBC-441F-4D3A-982E-17C1F6870F1E}"/>
              </a:ext>
            </a:extLst>
          </p:cNvPr>
          <p:cNvSpPr txBox="1"/>
          <p:nvPr/>
        </p:nvSpPr>
        <p:spPr>
          <a:xfrm rot="2700000">
            <a:off x="6451608" y="4265198"/>
            <a:ext cx="1097280" cy="461665"/>
          </a:xfrm>
          <a:prstGeom prst="rect">
            <a:avLst/>
          </a:prstGeom>
          <a:noFill/>
        </p:spPr>
        <p:txBody>
          <a:bodyPr wrap="square" lIns="91440" tIns="45720" rIns="91440" bIns="45720" rtlCol="0" anchor="t">
            <a:spAutoFit/>
          </a:bodyPr>
          <a:lstStyle/>
          <a:p>
            <a:pPr algn="ctr"/>
            <a:r>
              <a:rPr lang="en-US" altLang="ko-KR" sz="1200" b="1" dirty="0">
                <a:solidFill>
                  <a:schemeClr val="bg1"/>
                </a:solidFill>
                <a:cs typeface="Arial"/>
              </a:rPr>
              <a:t>User/Admin Dashboard</a:t>
            </a:r>
          </a:p>
        </p:txBody>
      </p:sp>
      <p:sp>
        <p:nvSpPr>
          <p:cNvPr id="33" name="TextBox 32">
            <a:extLst>
              <a:ext uri="{FF2B5EF4-FFF2-40B4-BE49-F238E27FC236}">
                <a16:creationId xmlns:a16="http://schemas.microsoft.com/office/drawing/2014/main" id="{048039FC-A645-476A-9363-369B0A5ACA2A}"/>
              </a:ext>
            </a:extLst>
          </p:cNvPr>
          <p:cNvSpPr txBox="1"/>
          <p:nvPr/>
        </p:nvSpPr>
        <p:spPr>
          <a:xfrm rot="18895187">
            <a:off x="6505376" y="2431335"/>
            <a:ext cx="1322482" cy="707886"/>
          </a:xfrm>
          <a:prstGeom prst="rect">
            <a:avLst/>
          </a:prstGeom>
          <a:noFill/>
        </p:spPr>
        <p:txBody>
          <a:bodyPr wrap="square" lIns="91440" tIns="45720" rIns="91440" bIns="45720" rtlCol="0" anchor="t">
            <a:spAutoFit/>
          </a:bodyPr>
          <a:lstStyle/>
          <a:p>
            <a:pPr algn="r"/>
            <a:r>
              <a:rPr lang="en-US" altLang="ko-KR" sz="1200" b="1" dirty="0">
                <a:solidFill>
                  <a:schemeClr val="bg1"/>
                </a:solidFill>
                <a:cs typeface="Calibri"/>
              </a:rPr>
              <a:t>Blog Browsing System</a:t>
            </a:r>
            <a:endParaRPr lang="en-US" altLang="ko-KR" sz="1200" b="1" dirty="0">
              <a:solidFill>
                <a:schemeClr val="bg1"/>
              </a:solidFill>
              <a:cs typeface="Calibri" pitchFamily="34" charset="0"/>
            </a:endParaRPr>
          </a:p>
          <a:p>
            <a:pPr algn="r"/>
            <a:endParaRPr lang="en-US" altLang="ko-KR" sz="1600" b="1" dirty="0">
              <a:cs typeface="Calibri"/>
            </a:endParaRPr>
          </a:p>
        </p:txBody>
      </p:sp>
    </p:spTree>
    <p:extLst>
      <p:ext uri="{BB962C8B-B14F-4D97-AF65-F5344CB8AC3E}">
        <p14:creationId xmlns:p14="http://schemas.microsoft.com/office/powerpoint/2010/main" val="64754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par>
                                <p:cTn id="8" presetID="21" presetClass="entr" presetSubtype="1"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par>
                                <p:cTn id="11" presetID="21" presetClass="entr" presetSubtype="1"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heel(1)">
                                      <p:cBhvr>
                                        <p:cTn id="13" dur="2000"/>
                                        <p:tgtEl>
                                          <p:spTgt spid="21"/>
                                        </p:tgtEl>
                                      </p:cBhvr>
                                    </p:animEffect>
                                  </p:childTnLst>
                                </p:cTn>
                              </p:par>
                              <p:par>
                                <p:cTn id="14" presetID="21" presetClass="entr" presetSubtype="1"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heel(1)">
                                      <p:cBhvr>
                                        <p:cTn id="16" dur="2000"/>
                                        <p:tgtEl>
                                          <p:spTgt spid="30"/>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heel(1)">
                                      <p:cBhvr>
                                        <p:cTn id="19" dur="2000"/>
                                        <p:tgtEl>
                                          <p:spTgt spid="3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heel(1)">
                                      <p:cBhvr>
                                        <p:cTn id="28" dur="2000"/>
                                        <p:tgtEl>
                                          <p:spTgt spid="45"/>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heel(1)">
                                      <p:cBhvr>
                                        <p:cTn id="31" dur="2000"/>
                                        <p:tgtEl>
                                          <p:spTgt spid="10"/>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heel(1)">
                                      <p:cBhvr>
                                        <p:cTn id="34" dur="2000"/>
                                        <p:tgtEl>
                                          <p:spTgt spid="47"/>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heel(1)">
                                      <p:cBhvr>
                                        <p:cTn id="37" dur="2000"/>
                                        <p:tgtEl>
                                          <p:spTgt spid="46"/>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heel(1)">
                                      <p:cBhvr>
                                        <p:cTn id="40" dur="20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9" grpId="0"/>
      <p:bldP spid="45" grpId="0"/>
      <p:bldP spid="46" grpId="0"/>
      <p:bldP spid="47"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DB7A"/>
        </a:solidFill>
        <a:effectLst/>
      </p:bgPr>
    </p:bg>
    <p:spTree>
      <p:nvGrpSpPr>
        <p:cNvPr id="1" name=""/>
        <p:cNvGrpSpPr/>
        <p:nvPr/>
      </p:nvGrpSpPr>
      <p:grpSpPr>
        <a:xfrm>
          <a:off x="0" y="0"/>
          <a:ext cx="0" cy="0"/>
          <a:chOff x="0" y="0"/>
          <a:chExt cx="0" cy="0"/>
        </a:xfrm>
      </p:grpSpPr>
      <p:pic>
        <p:nvPicPr>
          <p:cNvPr id="1026" name="Picture 2" descr="Spiral Model In SDLC PowerPoint Template - PPT Slides | SketchBubble">
            <a:extLst>
              <a:ext uri="{FF2B5EF4-FFF2-40B4-BE49-F238E27FC236}">
                <a16:creationId xmlns:a16="http://schemas.microsoft.com/office/drawing/2014/main" id="{44EBA49D-052B-401F-904B-F231F5DD0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492" y="0"/>
            <a:ext cx="9144000" cy="6858000"/>
          </a:xfrm>
          <a:prstGeom prst="rect">
            <a:avLst/>
          </a:prstGeom>
          <a:solidFill>
            <a:schemeClr val="bg1">
              <a:lumMod val="95000"/>
            </a:schemeClr>
          </a:solidFill>
        </p:spPr>
      </p:pic>
      <p:sp>
        <p:nvSpPr>
          <p:cNvPr id="5" name="TextBox 4">
            <a:extLst>
              <a:ext uri="{FF2B5EF4-FFF2-40B4-BE49-F238E27FC236}">
                <a16:creationId xmlns:a16="http://schemas.microsoft.com/office/drawing/2014/main" id="{7CECE66E-5B29-4649-8C5F-C72991FDFE3A}"/>
              </a:ext>
            </a:extLst>
          </p:cNvPr>
          <p:cNvSpPr txBox="1"/>
          <p:nvPr/>
        </p:nvSpPr>
        <p:spPr>
          <a:xfrm>
            <a:off x="1678073" y="180870"/>
            <a:ext cx="4139923" cy="861774"/>
          </a:xfrm>
          <a:prstGeom prst="rect">
            <a:avLst/>
          </a:prstGeom>
          <a:solidFill>
            <a:schemeClr val="bg1">
              <a:lumMod val="95000"/>
            </a:schemeClr>
          </a:solidFill>
        </p:spPr>
        <p:txBody>
          <a:bodyPr wrap="square" rtlCol="0">
            <a:spAutoFit/>
          </a:bodyPr>
          <a:lstStyle/>
          <a:p>
            <a:r>
              <a:rPr lang="en-US" sz="3200" dirty="0"/>
              <a:t>Life Cycle Model</a:t>
            </a:r>
          </a:p>
          <a:p>
            <a:r>
              <a:rPr lang="en-US" dirty="0"/>
              <a:t>Spiral Model</a:t>
            </a:r>
            <a:endParaRPr lang="en-IN" dirty="0"/>
          </a:p>
        </p:txBody>
      </p:sp>
    </p:spTree>
    <p:extLst>
      <p:ext uri="{BB962C8B-B14F-4D97-AF65-F5344CB8AC3E}">
        <p14:creationId xmlns:p14="http://schemas.microsoft.com/office/powerpoint/2010/main" val="411336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5E5F92-0A55-4980-AB45-74664DCB5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715" y="72505"/>
            <a:ext cx="10378126" cy="11369712"/>
          </a:xfrm>
          <a:prstGeom prst="rect">
            <a:avLst/>
          </a:prstGeom>
        </p:spPr>
      </p:pic>
      <p:sp>
        <p:nvSpPr>
          <p:cNvPr id="2" name="TextBox 1">
            <a:extLst>
              <a:ext uri="{FF2B5EF4-FFF2-40B4-BE49-F238E27FC236}">
                <a16:creationId xmlns:a16="http://schemas.microsoft.com/office/drawing/2014/main" id="{7AFA882A-C257-4172-966D-5D228543C603}"/>
              </a:ext>
            </a:extLst>
          </p:cNvPr>
          <p:cNvSpPr txBox="1"/>
          <p:nvPr/>
        </p:nvSpPr>
        <p:spPr>
          <a:xfrm>
            <a:off x="175845" y="82553"/>
            <a:ext cx="4994031" cy="646331"/>
          </a:xfrm>
          <a:prstGeom prst="rect">
            <a:avLst/>
          </a:prstGeom>
          <a:noFill/>
        </p:spPr>
        <p:txBody>
          <a:bodyPr wrap="square" rtlCol="0">
            <a:spAutoFit/>
          </a:bodyPr>
          <a:lstStyle/>
          <a:p>
            <a:pPr marR="0" lvl="1" algn="l" defTabSz="914400" rtl="0" eaLnBrk="1" fontAlgn="b" latinLnBrk="0" hangingPunct="1">
              <a:lnSpc>
                <a:spcPct val="100000"/>
              </a:lnSpc>
              <a:spcBef>
                <a:spcPts val="0"/>
              </a:spcBef>
              <a:spcAft>
                <a:spcPts val="0"/>
              </a:spcAft>
              <a:buClrTx/>
              <a:buSzTx/>
              <a:tabLst/>
              <a:defRPr/>
            </a:pPr>
            <a:r>
              <a:rPr lang="en-US" sz="3600" b="1" dirty="0">
                <a:solidFill>
                  <a:schemeClr val="accent1"/>
                </a:solidFill>
              </a:rPr>
              <a:t>Use case diagram</a:t>
            </a:r>
          </a:p>
        </p:txBody>
      </p:sp>
    </p:spTree>
    <p:extLst>
      <p:ext uri="{BB962C8B-B14F-4D97-AF65-F5344CB8AC3E}">
        <p14:creationId xmlns:p14="http://schemas.microsoft.com/office/powerpoint/2010/main" val="120891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A882A-C257-4172-966D-5D228543C603}"/>
              </a:ext>
            </a:extLst>
          </p:cNvPr>
          <p:cNvSpPr txBox="1"/>
          <p:nvPr/>
        </p:nvSpPr>
        <p:spPr>
          <a:xfrm>
            <a:off x="4039437" y="150725"/>
            <a:ext cx="4994031" cy="646331"/>
          </a:xfrm>
          <a:prstGeom prst="rect">
            <a:avLst/>
          </a:prstGeom>
          <a:noFill/>
        </p:spPr>
        <p:txBody>
          <a:bodyPr wrap="square" rtlCol="0">
            <a:spAutoFit/>
          </a:bodyPr>
          <a:lstStyle/>
          <a:p>
            <a:pPr marR="0" lvl="1" algn="l" defTabSz="914400" rtl="0" eaLnBrk="1" fontAlgn="b" latinLnBrk="0" hangingPunct="1">
              <a:lnSpc>
                <a:spcPct val="100000"/>
              </a:lnSpc>
              <a:spcBef>
                <a:spcPts val="0"/>
              </a:spcBef>
              <a:spcAft>
                <a:spcPts val="0"/>
              </a:spcAft>
              <a:buClrTx/>
              <a:buSzTx/>
              <a:tabLst/>
              <a:defRPr/>
            </a:pPr>
            <a:r>
              <a:rPr lang="en-US" sz="3600" b="1" dirty="0">
                <a:solidFill>
                  <a:schemeClr val="accent1"/>
                </a:solidFill>
              </a:rPr>
              <a:t>Use case diagram</a:t>
            </a:r>
          </a:p>
        </p:txBody>
      </p:sp>
      <p:pic>
        <p:nvPicPr>
          <p:cNvPr id="4" name="Picture 3">
            <a:extLst>
              <a:ext uri="{FF2B5EF4-FFF2-40B4-BE49-F238E27FC236}">
                <a16:creationId xmlns:a16="http://schemas.microsoft.com/office/drawing/2014/main" id="{765E5F92-0A55-4980-AB45-74664DCB5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937" y="-4732775"/>
            <a:ext cx="10378126" cy="11369712"/>
          </a:xfrm>
          <a:prstGeom prst="rect">
            <a:avLst/>
          </a:prstGeom>
        </p:spPr>
      </p:pic>
      <p:sp>
        <p:nvSpPr>
          <p:cNvPr id="5" name="TextBox 4">
            <a:extLst>
              <a:ext uri="{FF2B5EF4-FFF2-40B4-BE49-F238E27FC236}">
                <a16:creationId xmlns:a16="http://schemas.microsoft.com/office/drawing/2014/main" id="{86408781-2ACB-4B5F-AC92-F7AA44380CB5}"/>
              </a:ext>
            </a:extLst>
          </p:cNvPr>
          <p:cNvSpPr txBox="1"/>
          <p:nvPr/>
        </p:nvSpPr>
        <p:spPr>
          <a:xfrm>
            <a:off x="6536452" y="5870403"/>
            <a:ext cx="4994031" cy="646331"/>
          </a:xfrm>
          <a:prstGeom prst="rect">
            <a:avLst/>
          </a:prstGeom>
          <a:noFill/>
        </p:spPr>
        <p:txBody>
          <a:bodyPr wrap="square" rtlCol="0">
            <a:spAutoFit/>
          </a:bodyPr>
          <a:lstStyle/>
          <a:p>
            <a:pPr marR="0" lvl="1" algn="l" defTabSz="914400" rtl="0" eaLnBrk="1" fontAlgn="b" latinLnBrk="0" hangingPunct="1">
              <a:lnSpc>
                <a:spcPct val="100000"/>
              </a:lnSpc>
              <a:spcBef>
                <a:spcPts val="0"/>
              </a:spcBef>
              <a:spcAft>
                <a:spcPts val="0"/>
              </a:spcAft>
              <a:buClrTx/>
              <a:buSzTx/>
              <a:tabLst/>
              <a:defRPr/>
            </a:pPr>
            <a:r>
              <a:rPr lang="en-US" sz="3600" b="1" dirty="0">
                <a:solidFill>
                  <a:schemeClr val="accent1"/>
                </a:solidFill>
              </a:rPr>
              <a:t>Use case diagram</a:t>
            </a:r>
          </a:p>
        </p:txBody>
      </p:sp>
    </p:spTree>
    <p:extLst>
      <p:ext uri="{BB962C8B-B14F-4D97-AF65-F5344CB8AC3E}">
        <p14:creationId xmlns:p14="http://schemas.microsoft.com/office/powerpoint/2010/main" val="29999288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7B7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A882A-C257-4172-966D-5D228543C603}"/>
              </a:ext>
            </a:extLst>
          </p:cNvPr>
          <p:cNvSpPr txBox="1"/>
          <p:nvPr/>
        </p:nvSpPr>
        <p:spPr>
          <a:xfrm>
            <a:off x="4039437" y="150725"/>
            <a:ext cx="4994031" cy="646331"/>
          </a:xfrm>
          <a:prstGeom prst="rect">
            <a:avLst/>
          </a:prstGeom>
          <a:noFill/>
        </p:spPr>
        <p:txBody>
          <a:bodyPr wrap="square" rtlCol="0">
            <a:spAutoFit/>
          </a:bodyPr>
          <a:lstStyle/>
          <a:p>
            <a:pPr marR="0" lvl="1" algn="l" defTabSz="914400" rtl="0" eaLnBrk="1" fontAlgn="b" latinLnBrk="0" hangingPunct="1">
              <a:lnSpc>
                <a:spcPct val="100000"/>
              </a:lnSpc>
              <a:spcBef>
                <a:spcPts val="0"/>
              </a:spcBef>
              <a:spcAft>
                <a:spcPts val="0"/>
              </a:spcAft>
              <a:buClrTx/>
              <a:buSzTx/>
              <a:tabLst/>
              <a:defRPr/>
            </a:pPr>
            <a:r>
              <a:rPr lang="en-US" sz="3600" b="1" dirty="0">
                <a:solidFill>
                  <a:schemeClr val="bg1"/>
                </a:solidFill>
              </a:rPr>
              <a:t>Class Diagram</a:t>
            </a:r>
          </a:p>
        </p:txBody>
      </p:sp>
      <p:pic>
        <p:nvPicPr>
          <p:cNvPr id="1026" name="Picture 2">
            <a:extLst>
              <a:ext uri="{FF2B5EF4-FFF2-40B4-BE49-F238E27FC236}">
                <a16:creationId xmlns:a16="http://schemas.microsoft.com/office/drawing/2014/main" id="{DFA2D9A6-BDB3-4420-8C88-380D8410D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6" y="1080789"/>
            <a:ext cx="12066308" cy="1140872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7019C8C1-CE62-4CF5-80DA-178220D2DF17}"/>
              </a:ext>
            </a:extLst>
          </p:cNvPr>
          <p:cNvCxnSpPr/>
          <p:nvPr/>
        </p:nvCxnSpPr>
        <p:spPr>
          <a:xfrm flipV="1">
            <a:off x="5423647" y="4464424"/>
            <a:ext cx="0" cy="2026023"/>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523346A2-9A9C-4DAB-B5FC-4D2FB48746D8}"/>
              </a:ext>
            </a:extLst>
          </p:cNvPr>
          <p:cNvCxnSpPr>
            <a:cxnSpLocks/>
          </p:cNvCxnSpPr>
          <p:nvPr/>
        </p:nvCxnSpPr>
        <p:spPr>
          <a:xfrm flipH="1">
            <a:off x="4482353" y="4464424"/>
            <a:ext cx="941294" cy="0"/>
          </a:xfrm>
          <a:prstGeom prst="line">
            <a:avLst/>
          </a:prstGeom>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B4382D15-C296-4822-9126-A49E73C0AC19}"/>
              </a:ext>
            </a:extLst>
          </p:cNvPr>
          <p:cNvCxnSpPr/>
          <p:nvPr/>
        </p:nvCxnSpPr>
        <p:spPr>
          <a:xfrm flipV="1">
            <a:off x="5531224" y="3496235"/>
            <a:ext cx="0" cy="2994212"/>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8440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A882A-C257-4172-966D-5D228543C603}"/>
              </a:ext>
            </a:extLst>
          </p:cNvPr>
          <p:cNvSpPr txBox="1"/>
          <p:nvPr/>
        </p:nvSpPr>
        <p:spPr>
          <a:xfrm>
            <a:off x="4039437" y="150725"/>
            <a:ext cx="4994031" cy="646331"/>
          </a:xfrm>
          <a:prstGeom prst="rect">
            <a:avLst/>
          </a:prstGeom>
          <a:noFill/>
        </p:spPr>
        <p:txBody>
          <a:bodyPr wrap="square" rtlCol="0">
            <a:spAutoFit/>
          </a:bodyPr>
          <a:lstStyle/>
          <a:p>
            <a:pPr marR="0" lvl="1" algn="l" defTabSz="914400" rtl="0" eaLnBrk="1" fontAlgn="b" latinLnBrk="0" hangingPunct="1">
              <a:lnSpc>
                <a:spcPct val="100000"/>
              </a:lnSpc>
              <a:spcBef>
                <a:spcPts val="0"/>
              </a:spcBef>
              <a:spcAft>
                <a:spcPts val="0"/>
              </a:spcAft>
              <a:buClrTx/>
              <a:buSzTx/>
              <a:tabLst/>
              <a:defRPr/>
            </a:pPr>
            <a:r>
              <a:rPr lang="en-US" sz="3600" b="1" dirty="0">
                <a:solidFill>
                  <a:schemeClr val="accent1"/>
                </a:solidFill>
              </a:rPr>
              <a:t>Class Diagram</a:t>
            </a:r>
          </a:p>
        </p:txBody>
      </p:sp>
      <p:pic>
        <p:nvPicPr>
          <p:cNvPr id="1026" name="Picture 2">
            <a:extLst>
              <a:ext uri="{FF2B5EF4-FFF2-40B4-BE49-F238E27FC236}">
                <a16:creationId xmlns:a16="http://schemas.microsoft.com/office/drawing/2014/main" id="{DFA2D9A6-BDB3-4420-8C88-380D8410D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6" y="-4550720"/>
            <a:ext cx="12066308" cy="1140872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19607E5-09D6-42D4-B945-5D97B7A017C8}"/>
              </a:ext>
            </a:extLst>
          </p:cNvPr>
          <p:cNvCxnSpPr/>
          <p:nvPr/>
        </p:nvCxnSpPr>
        <p:spPr>
          <a:xfrm>
            <a:off x="5029200" y="2402541"/>
            <a:ext cx="0" cy="636494"/>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3C4D5D9A-9D93-4DEF-AF79-D39DE21F1F5E}"/>
              </a:ext>
            </a:extLst>
          </p:cNvPr>
          <p:cNvCxnSpPr/>
          <p:nvPr/>
        </p:nvCxnSpPr>
        <p:spPr>
          <a:xfrm>
            <a:off x="4195482" y="5961529"/>
            <a:ext cx="295836"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80096F95-F252-4086-83A5-99B79126EB22}"/>
              </a:ext>
            </a:extLst>
          </p:cNvPr>
          <p:cNvCxnSpPr/>
          <p:nvPr/>
        </p:nvCxnSpPr>
        <p:spPr>
          <a:xfrm flipV="1">
            <a:off x="4491318" y="3039035"/>
            <a:ext cx="0" cy="2922494"/>
          </a:xfrm>
          <a:prstGeom prst="line">
            <a:avLst/>
          </a:prstGeom>
          <a:ln/>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79DB3B80-737E-439D-ACB7-6444FFE3BB32}"/>
              </a:ext>
            </a:extLst>
          </p:cNvPr>
          <p:cNvCxnSpPr/>
          <p:nvPr/>
        </p:nvCxnSpPr>
        <p:spPr>
          <a:xfrm>
            <a:off x="4491318" y="3039035"/>
            <a:ext cx="537882"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B6E18197-A1BD-4D2B-95D9-3655D71CC76A}"/>
              </a:ext>
            </a:extLst>
          </p:cNvPr>
          <p:cNvCxnSpPr/>
          <p:nvPr/>
        </p:nvCxnSpPr>
        <p:spPr>
          <a:xfrm>
            <a:off x="1541929" y="3729318"/>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643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7B7B"/>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75E449-978D-431A-9921-D714FBFE798D}"/>
              </a:ext>
            </a:extLst>
          </p:cNvPr>
          <p:cNvSpPr/>
          <p:nvPr/>
        </p:nvSpPr>
        <p:spPr>
          <a:xfrm>
            <a:off x="0" y="0"/>
            <a:ext cx="12192000" cy="130486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77B1834-3F9F-4B60-9A76-8DFB3B05E0D8}"/>
              </a:ext>
            </a:extLst>
          </p:cNvPr>
          <p:cNvSpPr txBox="1"/>
          <p:nvPr/>
        </p:nvSpPr>
        <p:spPr>
          <a:xfrm>
            <a:off x="1631576" y="190766"/>
            <a:ext cx="9876791" cy="923330"/>
          </a:xfrm>
          <a:prstGeom prst="rect">
            <a:avLst/>
          </a:prstGeom>
          <a:noFill/>
        </p:spPr>
        <p:txBody>
          <a:bodyPr wrap="square" rtlCol="0">
            <a:spAutoFit/>
          </a:bodyPr>
          <a:lstStyle/>
          <a:p>
            <a:r>
              <a:rPr lang="en-IN" sz="5400" dirty="0">
                <a:solidFill>
                  <a:schemeClr val="bg1"/>
                </a:solidFill>
              </a:rPr>
              <a:t>Why text content is important</a:t>
            </a:r>
          </a:p>
        </p:txBody>
      </p:sp>
      <p:sp>
        <p:nvSpPr>
          <p:cNvPr id="6" name="TextBox 5">
            <a:extLst>
              <a:ext uri="{FF2B5EF4-FFF2-40B4-BE49-F238E27FC236}">
                <a16:creationId xmlns:a16="http://schemas.microsoft.com/office/drawing/2014/main" id="{C0035977-D3FE-4175-BC57-3F846E37E32C}"/>
              </a:ext>
            </a:extLst>
          </p:cNvPr>
          <p:cNvSpPr txBox="1"/>
          <p:nvPr/>
        </p:nvSpPr>
        <p:spPr>
          <a:xfrm>
            <a:off x="468479" y="1498508"/>
            <a:ext cx="6308839" cy="1969770"/>
          </a:xfrm>
          <a:prstGeom prst="rect">
            <a:avLst/>
          </a:prstGeom>
          <a:noFill/>
        </p:spPr>
        <p:txBody>
          <a:bodyPr wrap="square" rtlCol="0">
            <a:spAutoFit/>
          </a:bodyPr>
          <a:lstStyle/>
          <a:p>
            <a:r>
              <a:rPr lang="en-IN" sz="3200" dirty="0">
                <a:solidFill>
                  <a:schemeClr val="bg1"/>
                </a:solidFill>
              </a:rPr>
              <a:t>Blog</a:t>
            </a:r>
          </a:p>
          <a:p>
            <a:endParaRPr lang="en-IN" dirty="0">
              <a:solidFill>
                <a:schemeClr val="bg1"/>
              </a:solidFill>
            </a:endParaRPr>
          </a:p>
          <a:p>
            <a:r>
              <a:rPr lang="en-US" dirty="0">
                <a:solidFill>
                  <a:schemeClr val="bg1"/>
                </a:solidFill>
              </a:rPr>
              <a:t>A </a:t>
            </a:r>
            <a:r>
              <a:rPr lang="en-US" b="1" dirty="0">
                <a:solidFill>
                  <a:schemeClr val="bg1"/>
                </a:solidFill>
              </a:rPr>
              <a:t>blog</a:t>
            </a:r>
            <a:r>
              <a:rPr lang="en-US" dirty="0">
                <a:solidFill>
                  <a:schemeClr val="bg1"/>
                </a:solidFill>
              </a:rPr>
              <a:t> is a discussion or informational website published on the World Wide Web consisting of discrete, often informal diary-style text entries .</a:t>
            </a:r>
            <a:endParaRPr lang="en-IN" dirty="0">
              <a:solidFill>
                <a:schemeClr val="bg1"/>
              </a:solidFill>
            </a:endParaRPr>
          </a:p>
          <a:p>
            <a:endParaRPr lang="en-IN" dirty="0">
              <a:solidFill>
                <a:schemeClr val="bg1"/>
              </a:solidFill>
            </a:endParaRPr>
          </a:p>
        </p:txBody>
      </p:sp>
      <p:sp>
        <p:nvSpPr>
          <p:cNvPr id="5" name="TextBox 4">
            <a:extLst>
              <a:ext uri="{FF2B5EF4-FFF2-40B4-BE49-F238E27FC236}">
                <a16:creationId xmlns:a16="http://schemas.microsoft.com/office/drawing/2014/main" id="{0EB64A22-D74A-4BF7-8331-3A3DD76F06DE}"/>
              </a:ext>
            </a:extLst>
          </p:cNvPr>
          <p:cNvSpPr txBox="1"/>
          <p:nvPr/>
        </p:nvSpPr>
        <p:spPr>
          <a:xfrm>
            <a:off x="274162" y="4202545"/>
            <a:ext cx="5352915" cy="1754326"/>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chemeClr val="bg1"/>
                </a:solidFill>
                <a:effectLst/>
                <a:latin typeface="Lato" panose="020B0604020202020204" pitchFamily="34" charset="0"/>
              </a:rPr>
              <a:t>Keep Your Audience Engaged and Share Relevant, Helpful Content</a:t>
            </a:r>
            <a:endParaRPr lang="en-US" dirty="0">
              <a:solidFill>
                <a:schemeClr val="bg1"/>
              </a:solidFill>
              <a:latin typeface="Lato" panose="020B0604020202020204" pitchFamily="34" charset="0"/>
            </a:endParaRPr>
          </a:p>
          <a:p>
            <a:pPr marL="285750" indent="-285750">
              <a:buFont typeface="Arial" panose="020B0604020202020204" pitchFamily="34" charset="0"/>
              <a:buChar char="•"/>
            </a:pPr>
            <a:r>
              <a:rPr lang="en-US" i="0" dirty="0">
                <a:solidFill>
                  <a:schemeClr val="bg1"/>
                </a:solidFill>
                <a:effectLst/>
                <a:latin typeface="Lato" panose="020F0502020204030203" pitchFamily="34" charset="0"/>
              </a:rPr>
              <a:t>Promote the Idea of a Community Centered Around Your Organization</a:t>
            </a:r>
          </a:p>
          <a:p>
            <a:pPr marL="285750" indent="-285750">
              <a:buFont typeface="Arial" panose="020B0604020202020204" pitchFamily="34" charset="0"/>
              <a:buChar char="•"/>
            </a:pPr>
            <a:r>
              <a:rPr lang="en-US" i="0" dirty="0">
                <a:solidFill>
                  <a:schemeClr val="bg1"/>
                </a:solidFill>
                <a:effectLst/>
                <a:latin typeface="Lato" panose="020F0502020204030203" pitchFamily="34" charset="0"/>
              </a:rPr>
              <a:t>Advertise While Sharing Meaningful Content</a:t>
            </a:r>
            <a:endParaRPr lang="en-US" dirty="0">
              <a:solidFill>
                <a:schemeClr val="bg1"/>
              </a:solidFill>
              <a:latin typeface="Lato" panose="020F0502020204030203" pitchFamily="34" charset="0"/>
            </a:endParaRPr>
          </a:p>
          <a:p>
            <a:pPr marL="285750" indent="-285750">
              <a:buFont typeface="Arial" panose="020B0604020202020204" pitchFamily="34" charset="0"/>
              <a:buChar char="•"/>
            </a:pPr>
            <a:r>
              <a:rPr lang="en-US" i="0" dirty="0">
                <a:solidFill>
                  <a:schemeClr val="bg1"/>
                </a:solidFill>
                <a:effectLst/>
                <a:latin typeface="Lato" panose="020F0502020204030203" pitchFamily="34" charset="0"/>
              </a:rPr>
              <a:t> Build Trust with Your Audience</a:t>
            </a:r>
            <a:endParaRPr lang="en-IN" dirty="0">
              <a:solidFill>
                <a:schemeClr val="bg1"/>
              </a:solidFill>
            </a:endParaRPr>
          </a:p>
        </p:txBody>
      </p:sp>
      <p:sp>
        <p:nvSpPr>
          <p:cNvPr id="7" name="TextBox 6">
            <a:extLst>
              <a:ext uri="{FF2B5EF4-FFF2-40B4-BE49-F238E27FC236}">
                <a16:creationId xmlns:a16="http://schemas.microsoft.com/office/drawing/2014/main" id="{F3817F19-09C3-485A-8839-DC9512F60479}"/>
              </a:ext>
            </a:extLst>
          </p:cNvPr>
          <p:cNvSpPr txBox="1"/>
          <p:nvPr/>
        </p:nvSpPr>
        <p:spPr>
          <a:xfrm>
            <a:off x="468479" y="3527062"/>
            <a:ext cx="5158598" cy="584775"/>
          </a:xfrm>
          <a:prstGeom prst="rect">
            <a:avLst/>
          </a:prstGeom>
          <a:noFill/>
        </p:spPr>
        <p:txBody>
          <a:bodyPr wrap="square" rtlCol="0">
            <a:spAutoFit/>
          </a:bodyPr>
          <a:lstStyle/>
          <a:p>
            <a:r>
              <a:rPr lang="en-US" sz="3200" dirty="0">
                <a:solidFill>
                  <a:schemeClr val="bg1"/>
                </a:solidFill>
              </a:rPr>
              <a:t>Importance of Blogging</a:t>
            </a:r>
            <a:endParaRPr lang="en-IN" sz="3200" dirty="0">
              <a:solidFill>
                <a:schemeClr val="bg1"/>
              </a:solidFill>
            </a:endParaRPr>
          </a:p>
        </p:txBody>
      </p:sp>
      <p:pic>
        <p:nvPicPr>
          <p:cNvPr id="3078" name="Picture 6" descr="Blog writing png 4 » PNG Image">
            <a:extLst>
              <a:ext uri="{FF2B5EF4-FFF2-40B4-BE49-F238E27FC236}">
                <a16:creationId xmlns:a16="http://schemas.microsoft.com/office/drawing/2014/main" id="{25B6566D-A403-4F5C-BDDB-2468356F0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989" y="1748420"/>
            <a:ext cx="5841334" cy="410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44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6000" r="-26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A83EDA-CC34-4E8F-A2CC-3038FEC6AB01}"/>
              </a:ext>
            </a:extLst>
          </p:cNvPr>
          <p:cNvSpPr txBox="1"/>
          <p:nvPr/>
        </p:nvSpPr>
        <p:spPr>
          <a:xfrm>
            <a:off x="514031" y="1932514"/>
            <a:ext cx="5815435" cy="3416320"/>
          </a:xfrm>
          <a:prstGeom prst="rect">
            <a:avLst/>
          </a:prstGeom>
          <a:noFill/>
        </p:spPr>
        <p:txBody>
          <a:bodyPr wrap="square" lIns="91440" tIns="45720" rIns="91440" bIns="45720" rtlCol="0" anchor="ctr">
            <a:spAutoFit/>
          </a:bodyPr>
          <a:lstStyle/>
          <a:p>
            <a:r>
              <a:rPr lang="en-GB" sz="2400" dirty="0">
                <a:ea typeface="+mn-lt"/>
                <a:cs typeface="+mn-lt"/>
              </a:rPr>
              <a:t>This Project will result in increased productivity of the Content Creators as they can automate the process of Blog Creation which takes a lot of time. In Future this project can also be used to create Blog by using the content in any format. These types of automated systems are useful in bringing the Content Creation to the next level.</a:t>
            </a:r>
            <a:endParaRPr lang="en-US" sz="2400" dirty="0">
              <a:cs typeface="Arial"/>
            </a:endParaRPr>
          </a:p>
        </p:txBody>
      </p:sp>
      <p:sp>
        <p:nvSpPr>
          <p:cNvPr id="4" name="Rectangle 3">
            <a:extLst>
              <a:ext uri="{FF2B5EF4-FFF2-40B4-BE49-F238E27FC236}">
                <a16:creationId xmlns:a16="http://schemas.microsoft.com/office/drawing/2014/main" id="{7AA030E4-41DA-46BC-A05E-BCDF3FE7034F}"/>
              </a:ext>
            </a:extLst>
          </p:cNvPr>
          <p:cNvSpPr/>
          <p:nvPr/>
        </p:nvSpPr>
        <p:spPr>
          <a:xfrm>
            <a:off x="0" y="-26894"/>
            <a:ext cx="12192000" cy="130486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28B7836-A7D0-494F-B005-F0114E9B82B1}"/>
              </a:ext>
            </a:extLst>
          </p:cNvPr>
          <p:cNvSpPr txBox="1"/>
          <p:nvPr/>
        </p:nvSpPr>
        <p:spPr>
          <a:xfrm>
            <a:off x="2915543" y="210038"/>
            <a:ext cx="5070764" cy="830997"/>
          </a:xfrm>
          <a:prstGeom prst="rect">
            <a:avLst/>
          </a:prstGeom>
          <a:noFill/>
        </p:spPr>
        <p:txBody>
          <a:bodyPr wrap="square" rtlCol="0" anchor="ctr">
            <a:spAutoFit/>
          </a:bodyPr>
          <a:lstStyle/>
          <a:p>
            <a:r>
              <a:rPr lang="en-US" altLang="ko-KR" sz="4800" b="1" spc="300" dirty="0">
                <a:solidFill>
                  <a:schemeClr val="bg1"/>
                </a:solidFill>
                <a:latin typeface="+mj-lt"/>
                <a:cs typeface="Arial" pitchFamily="34" charset="0"/>
              </a:rPr>
              <a:t>Conclusion</a:t>
            </a:r>
            <a:endParaRPr lang="ko-KR" altLang="en-US" sz="4800" b="1" spc="300" dirty="0">
              <a:solidFill>
                <a:schemeClr val="bg1"/>
              </a:solidFill>
              <a:latin typeface="+mj-lt"/>
              <a:cs typeface="Arial" pitchFamily="34" charset="0"/>
            </a:endParaRPr>
          </a:p>
        </p:txBody>
      </p:sp>
    </p:spTree>
    <p:extLst>
      <p:ext uri="{BB962C8B-B14F-4D97-AF65-F5344CB8AC3E}">
        <p14:creationId xmlns:p14="http://schemas.microsoft.com/office/powerpoint/2010/main" val="107217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44E294-0EFB-49E8-B6A3-2673F2E86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48"/>
            <a:ext cx="12192000" cy="6858000"/>
          </a:xfrm>
          <a:prstGeom prst="rect">
            <a:avLst/>
          </a:prstGeom>
        </p:spPr>
      </p:pic>
    </p:spTree>
    <p:extLst>
      <p:ext uri="{BB962C8B-B14F-4D97-AF65-F5344CB8AC3E}">
        <p14:creationId xmlns:p14="http://schemas.microsoft.com/office/powerpoint/2010/main" val="305035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EADFF"/>
        </a:solidFill>
        <a:effectLst/>
      </p:bgPr>
    </p:bg>
    <p:spTree>
      <p:nvGrpSpPr>
        <p:cNvPr id="1" name=""/>
        <p:cNvGrpSpPr/>
        <p:nvPr/>
      </p:nvGrpSpPr>
      <p:grpSpPr>
        <a:xfrm>
          <a:off x="0" y="0"/>
          <a:ext cx="0" cy="0"/>
          <a:chOff x="0" y="0"/>
          <a:chExt cx="0" cy="0"/>
        </a:xfrm>
      </p:grpSpPr>
      <p:pic>
        <p:nvPicPr>
          <p:cNvPr id="2" name="Picture 2" descr="339 Problem Statement Illustrations &amp; Clip Art - iStock">
            <a:extLst>
              <a:ext uri="{FF2B5EF4-FFF2-40B4-BE49-F238E27FC236}">
                <a16:creationId xmlns:a16="http://schemas.microsoft.com/office/drawing/2014/main" id="{50AD20DE-F6F9-4A03-BA86-6B39CCE48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88" y="224997"/>
            <a:ext cx="5683836" cy="663300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911B2DB-5A73-4BE1-8F0C-15EF5AAAE287}"/>
              </a:ext>
            </a:extLst>
          </p:cNvPr>
          <p:cNvSpPr/>
          <p:nvPr/>
        </p:nvSpPr>
        <p:spPr>
          <a:xfrm>
            <a:off x="0" y="-10049"/>
            <a:ext cx="12192000" cy="109022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56762CE-1846-4AA8-9A44-7936840E5159}"/>
              </a:ext>
            </a:extLst>
          </p:cNvPr>
          <p:cNvSpPr txBox="1"/>
          <p:nvPr/>
        </p:nvSpPr>
        <p:spPr>
          <a:xfrm>
            <a:off x="1707197" y="-3725"/>
            <a:ext cx="9082429" cy="923330"/>
          </a:xfrm>
          <a:prstGeom prst="rect">
            <a:avLst/>
          </a:prstGeom>
          <a:noFill/>
        </p:spPr>
        <p:txBody>
          <a:bodyPr wrap="square" rtlCol="0" anchor="ctr">
            <a:spAutoFit/>
          </a:bodyPr>
          <a:lstStyle/>
          <a:p>
            <a:pPr algn="ctr"/>
            <a:r>
              <a:rPr lang="en-US" altLang="ko-KR" sz="5400" dirty="0">
                <a:solidFill>
                  <a:schemeClr val="bg1"/>
                </a:solidFill>
                <a:latin typeface="+mj-lt"/>
                <a:cs typeface="Arial" pitchFamily="34" charset="0"/>
              </a:rPr>
              <a:t>Problem</a:t>
            </a:r>
            <a:r>
              <a:rPr lang="ko-KR" altLang="en-US" sz="5400" dirty="0">
                <a:solidFill>
                  <a:schemeClr val="bg1"/>
                </a:solidFill>
                <a:latin typeface="+mj-lt"/>
                <a:cs typeface="Arial" pitchFamily="34" charset="0"/>
              </a:rPr>
              <a:t> </a:t>
            </a:r>
            <a:r>
              <a:rPr lang="en-US" altLang="ko-KR" sz="5400" dirty="0">
                <a:solidFill>
                  <a:schemeClr val="bg1"/>
                </a:solidFill>
                <a:latin typeface="+mj-lt"/>
                <a:cs typeface="Arial" pitchFamily="34" charset="0"/>
              </a:rPr>
              <a:t>Statement</a:t>
            </a:r>
          </a:p>
        </p:txBody>
      </p:sp>
      <p:sp>
        <p:nvSpPr>
          <p:cNvPr id="5" name="TextBox 4">
            <a:extLst>
              <a:ext uri="{FF2B5EF4-FFF2-40B4-BE49-F238E27FC236}">
                <a16:creationId xmlns:a16="http://schemas.microsoft.com/office/drawing/2014/main" id="{B7BFBD43-AEA3-4380-8D71-F68703F51AF9}"/>
              </a:ext>
            </a:extLst>
          </p:cNvPr>
          <p:cNvSpPr txBox="1"/>
          <p:nvPr/>
        </p:nvSpPr>
        <p:spPr>
          <a:xfrm>
            <a:off x="6097308" y="1416255"/>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sp>
        <p:nvSpPr>
          <p:cNvPr id="6" name="TextBox 5">
            <a:extLst>
              <a:ext uri="{FF2B5EF4-FFF2-40B4-BE49-F238E27FC236}">
                <a16:creationId xmlns:a16="http://schemas.microsoft.com/office/drawing/2014/main" id="{983E53B6-7A32-4A5B-BA4A-FD8A603E8C2B}"/>
              </a:ext>
            </a:extLst>
          </p:cNvPr>
          <p:cNvSpPr txBox="1"/>
          <p:nvPr/>
        </p:nvSpPr>
        <p:spPr>
          <a:xfrm>
            <a:off x="7141518" y="3545002"/>
            <a:ext cx="4661840" cy="707886"/>
          </a:xfrm>
          <a:prstGeom prst="rect">
            <a:avLst/>
          </a:prstGeom>
          <a:noFill/>
        </p:spPr>
        <p:txBody>
          <a:bodyPr wrap="square" rtlCol="0">
            <a:spAutoFit/>
          </a:bodyPr>
          <a:lstStyle/>
          <a:p>
            <a:r>
              <a:rPr lang="en-US" sz="2000" b="0" i="0" dirty="0">
                <a:solidFill>
                  <a:schemeClr val="bg1"/>
                </a:solidFill>
                <a:effectLst/>
                <a:latin typeface="arial" panose="020B0604020202020204" pitchFamily="34" charset="0"/>
              </a:rPr>
              <a:t>Slow Content Creation can result into Low Productivity.</a:t>
            </a:r>
            <a:endParaRPr lang="en-US" altLang="ko-KR" sz="2000" dirty="0">
              <a:solidFill>
                <a:schemeClr val="bg1"/>
              </a:solidFill>
              <a:cs typeface="Arial" pitchFamily="34" charset="0"/>
            </a:endParaRPr>
          </a:p>
        </p:txBody>
      </p:sp>
      <p:sp>
        <p:nvSpPr>
          <p:cNvPr id="7" name="TextBox 6">
            <a:extLst>
              <a:ext uri="{FF2B5EF4-FFF2-40B4-BE49-F238E27FC236}">
                <a16:creationId xmlns:a16="http://schemas.microsoft.com/office/drawing/2014/main" id="{DF76EE13-9E87-429E-B42D-2223D2E7A270}"/>
              </a:ext>
            </a:extLst>
          </p:cNvPr>
          <p:cNvSpPr txBox="1"/>
          <p:nvPr/>
        </p:nvSpPr>
        <p:spPr>
          <a:xfrm>
            <a:off x="7078414" y="2942367"/>
            <a:ext cx="4661840" cy="707886"/>
          </a:xfrm>
          <a:prstGeom prst="rect">
            <a:avLst/>
          </a:prstGeom>
          <a:noFill/>
        </p:spPr>
        <p:txBody>
          <a:bodyPr wrap="square" lIns="108000" rIns="108000" rtlCol="0">
            <a:spAutoFit/>
          </a:bodyPr>
          <a:lstStyle/>
          <a:p>
            <a:r>
              <a:rPr lang="en-US" altLang="ko-KR" sz="4000" b="1" dirty="0">
                <a:solidFill>
                  <a:schemeClr val="bg1"/>
                </a:solidFill>
              </a:rPr>
              <a:t>Low Productivity</a:t>
            </a:r>
            <a:endParaRPr lang="ko-KR" altLang="en-US" sz="4000" b="1" dirty="0">
              <a:solidFill>
                <a:schemeClr val="bg1"/>
              </a:solidFill>
              <a:cs typeface="Arial" pitchFamily="34" charset="0"/>
            </a:endParaRPr>
          </a:p>
        </p:txBody>
      </p:sp>
      <p:sp>
        <p:nvSpPr>
          <p:cNvPr id="8" name="TextBox 7">
            <a:extLst>
              <a:ext uri="{FF2B5EF4-FFF2-40B4-BE49-F238E27FC236}">
                <a16:creationId xmlns:a16="http://schemas.microsoft.com/office/drawing/2014/main" id="{63A8862A-EA6E-436C-943E-78CA711AC61E}"/>
              </a:ext>
            </a:extLst>
          </p:cNvPr>
          <p:cNvSpPr txBox="1"/>
          <p:nvPr/>
        </p:nvSpPr>
        <p:spPr>
          <a:xfrm>
            <a:off x="6160605" y="2815222"/>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sp>
        <p:nvSpPr>
          <p:cNvPr id="9" name="TextBox 8">
            <a:extLst>
              <a:ext uri="{FF2B5EF4-FFF2-40B4-BE49-F238E27FC236}">
                <a16:creationId xmlns:a16="http://schemas.microsoft.com/office/drawing/2014/main" id="{9FE943D6-5E8E-4123-ABC2-7E05491A7649}"/>
              </a:ext>
            </a:extLst>
          </p:cNvPr>
          <p:cNvSpPr txBox="1"/>
          <p:nvPr/>
        </p:nvSpPr>
        <p:spPr>
          <a:xfrm>
            <a:off x="7141518" y="5118028"/>
            <a:ext cx="4661840" cy="584775"/>
          </a:xfrm>
          <a:prstGeom prst="rect">
            <a:avLst/>
          </a:prstGeom>
          <a:noFill/>
        </p:spPr>
        <p:txBody>
          <a:bodyPr wrap="square" rtlCol="0">
            <a:spAutoFit/>
          </a:bodyPr>
          <a:lstStyle/>
          <a:p>
            <a:r>
              <a:rPr lang="en-US" altLang="ko-KR" sz="1600" dirty="0">
                <a:solidFill>
                  <a:schemeClr val="bg1"/>
                </a:solidFill>
              </a:rPr>
              <a:t>New Blog Writers or Video Content Creators lack in writing skills which lead to inefficient results.</a:t>
            </a:r>
          </a:p>
        </p:txBody>
      </p:sp>
      <p:sp>
        <p:nvSpPr>
          <p:cNvPr id="10" name="TextBox 9">
            <a:extLst>
              <a:ext uri="{FF2B5EF4-FFF2-40B4-BE49-F238E27FC236}">
                <a16:creationId xmlns:a16="http://schemas.microsoft.com/office/drawing/2014/main" id="{C487FE3E-8363-4239-AD35-68D49AB6FF43}"/>
              </a:ext>
            </a:extLst>
          </p:cNvPr>
          <p:cNvSpPr txBox="1"/>
          <p:nvPr/>
        </p:nvSpPr>
        <p:spPr>
          <a:xfrm>
            <a:off x="7141518" y="4502474"/>
            <a:ext cx="4661840" cy="707886"/>
          </a:xfrm>
          <a:prstGeom prst="rect">
            <a:avLst/>
          </a:prstGeom>
          <a:noFill/>
        </p:spPr>
        <p:txBody>
          <a:bodyPr wrap="square" lIns="108000" rIns="108000" rtlCol="0">
            <a:spAutoFit/>
          </a:bodyPr>
          <a:lstStyle/>
          <a:p>
            <a:r>
              <a:rPr lang="en-US" altLang="ko-KR" sz="4000" b="1" dirty="0">
                <a:solidFill>
                  <a:schemeClr val="bg1"/>
                </a:solidFill>
              </a:rPr>
              <a:t>Bad Writing Skill</a:t>
            </a:r>
            <a:endParaRPr lang="ko-KR" altLang="en-US" sz="4000" b="1" dirty="0">
              <a:solidFill>
                <a:schemeClr val="bg1"/>
              </a:solidFill>
            </a:endParaRPr>
          </a:p>
        </p:txBody>
      </p:sp>
      <p:sp>
        <p:nvSpPr>
          <p:cNvPr id="11" name="TextBox 10">
            <a:extLst>
              <a:ext uri="{FF2B5EF4-FFF2-40B4-BE49-F238E27FC236}">
                <a16:creationId xmlns:a16="http://schemas.microsoft.com/office/drawing/2014/main" id="{76CA378D-F38B-47AA-ABE3-FA391311123E}"/>
              </a:ext>
            </a:extLst>
          </p:cNvPr>
          <p:cNvSpPr txBox="1"/>
          <p:nvPr/>
        </p:nvSpPr>
        <p:spPr>
          <a:xfrm>
            <a:off x="6296026" y="4340518"/>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sp>
        <p:nvSpPr>
          <p:cNvPr id="12" name="TextBox 11">
            <a:extLst>
              <a:ext uri="{FF2B5EF4-FFF2-40B4-BE49-F238E27FC236}">
                <a16:creationId xmlns:a16="http://schemas.microsoft.com/office/drawing/2014/main" id="{7BAB9EF1-D1F1-4EE6-B2AD-6F7672747A30}"/>
              </a:ext>
            </a:extLst>
          </p:cNvPr>
          <p:cNvSpPr txBox="1"/>
          <p:nvPr/>
        </p:nvSpPr>
        <p:spPr>
          <a:xfrm>
            <a:off x="7149939" y="2079098"/>
            <a:ext cx="4091258" cy="584775"/>
          </a:xfrm>
          <a:prstGeom prst="rect">
            <a:avLst/>
          </a:prstGeom>
          <a:noFill/>
        </p:spPr>
        <p:txBody>
          <a:bodyPr wrap="square" rtlCol="0">
            <a:spAutoFit/>
          </a:bodyPr>
          <a:lstStyle/>
          <a:p>
            <a:r>
              <a:rPr lang="en-US" sz="1600" dirty="0">
                <a:solidFill>
                  <a:schemeClr val="bg1"/>
                </a:solidFill>
              </a:rPr>
              <a:t>Handling multiple types of Content Creation becomes cumbersome.</a:t>
            </a:r>
            <a:endParaRPr lang="en-US" altLang="ko-KR" sz="1600" dirty="0">
              <a:solidFill>
                <a:schemeClr val="bg1"/>
              </a:solidFill>
            </a:endParaRPr>
          </a:p>
        </p:txBody>
      </p:sp>
      <p:sp>
        <p:nvSpPr>
          <p:cNvPr id="13" name="TextBox 12">
            <a:extLst>
              <a:ext uri="{FF2B5EF4-FFF2-40B4-BE49-F238E27FC236}">
                <a16:creationId xmlns:a16="http://schemas.microsoft.com/office/drawing/2014/main" id="{0852988A-6DF1-4F90-B7C9-010E8B0F20D6}"/>
              </a:ext>
            </a:extLst>
          </p:cNvPr>
          <p:cNvSpPr txBox="1"/>
          <p:nvPr/>
        </p:nvSpPr>
        <p:spPr>
          <a:xfrm>
            <a:off x="7015117" y="1441914"/>
            <a:ext cx="4345172" cy="707886"/>
          </a:xfrm>
          <a:prstGeom prst="rect">
            <a:avLst/>
          </a:prstGeom>
          <a:noFill/>
        </p:spPr>
        <p:txBody>
          <a:bodyPr wrap="square" lIns="108000" rIns="108000" rtlCol="0">
            <a:spAutoFit/>
          </a:bodyPr>
          <a:lstStyle/>
          <a:p>
            <a:r>
              <a:rPr lang="en-US" altLang="ko-KR" sz="4000" b="1" dirty="0">
                <a:solidFill>
                  <a:schemeClr val="bg1"/>
                </a:solidFill>
              </a:rPr>
              <a:t>Time Consuming</a:t>
            </a:r>
            <a:endParaRPr lang="ko-KR" altLang="en-US" sz="4000" b="1" dirty="0">
              <a:solidFill>
                <a:schemeClr val="bg1"/>
              </a:solidFill>
            </a:endParaRPr>
          </a:p>
        </p:txBody>
      </p:sp>
    </p:spTree>
    <p:extLst>
      <p:ext uri="{BB962C8B-B14F-4D97-AF65-F5344CB8AC3E}">
        <p14:creationId xmlns:p14="http://schemas.microsoft.com/office/powerpoint/2010/main" val="30689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EADFF"/>
        </a:solidFill>
        <a:effectLst/>
      </p:bgPr>
    </p:bg>
    <p:spTree>
      <p:nvGrpSpPr>
        <p:cNvPr id="1" name=""/>
        <p:cNvGrpSpPr/>
        <p:nvPr/>
      </p:nvGrpSpPr>
      <p:grpSpPr>
        <a:xfrm>
          <a:off x="0" y="0"/>
          <a:ext cx="0" cy="0"/>
          <a:chOff x="0" y="0"/>
          <a:chExt cx="0" cy="0"/>
        </a:xfrm>
      </p:grpSpPr>
      <p:pic>
        <p:nvPicPr>
          <p:cNvPr id="6146" name="Picture 2" descr="339 Problem Statement Illustrations &amp; Clip Art - iStock">
            <a:extLst>
              <a:ext uri="{FF2B5EF4-FFF2-40B4-BE49-F238E27FC236}">
                <a16:creationId xmlns:a16="http://schemas.microsoft.com/office/drawing/2014/main" id="{39D8DF87-1B2F-4E27-8E90-2EE28919D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38" y="224997"/>
            <a:ext cx="5683836" cy="663300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5C5B48FC-AA75-4B62-B8ED-8558C7EE3943}"/>
              </a:ext>
            </a:extLst>
          </p:cNvPr>
          <p:cNvSpPr/>
          <p:nvPr/>
        </p:nvSpPr>
        <p:spPr>
          <a:xfrm>
            <a:off x="0" y="-30145"/>
            <a:ext cx="12192000" cy="109022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93B75C5-9BDB-4B5F-AB3F-CB12A702F1F8}"/>
              </a:ext>
            </a:extLst>
          </p:cNvPr>
          <p:cNvSpPr txBox="1"/>
          <p:nvPr/>
        </p:nvSpPr>
        <p:spPr>
          <a:xfrm>
            <a:off x="6842021" y="3956688"/>
            <a:ext cx="4477491" cy="830997"/>
          </a:xfrm>
          <a:prstGeom prst="rect">
            <a:avLst/>
          </a:prstGeom>
          <a:noFill/>
        </p:spPr>
        <p:txBody>
          <a:bodyPr wrap="square" rtlCol="0">
            <a:spAutoFit/>
          </a:bodyPr>
          <a:lstStyle/>
          <a:p>
            <a:r>
              <a:rPr lang="en-US" sz="1600" dirty="0">
                <a:solidFill>
                  <a:schemeClr val="bg1"/>
                </a:solidFill>
              </a:rPr>
              <a:t>Higher workload for creating large amount of content will cause inconsistency in delivering the content to your audience.</a:t>
            </a:r>
            <a:endParaRPr lang="en-US" altLang="ko-KR" sz="1600" dirty="0">
              <a:solidFill>
                <a:schemeClr val="bg1"/>
              </a:solidFill>
            </a:endParaRPr>
          </a:p>
        </p:txBody>
      </p:sp>
      <p:sp>
        <p:nvSpPr>
          <p:cNvPr id="5" name="TextBox 4">
            <a:extLst>
              <a:ext uri="{FF2B5EF4-FFF2-40B4-BE49-F238E27FC236}">
                <a16:creationId xmlns:a16="http://schemas.microsoft.com/office/drawing/2014/main" id="{8591A18A-7559-4485-BC2C-6ACBBA9F87DF}"/>
              </a:ext>
            </a:extLst>
          </p:cNvPr>
          <p:cNvSpPr txBox="1"/>
          <p:nvPr/>
        </p:nvSpPr>
        <p:spPr>
          <a:xfrm>
            <a:off x="6842021" y="3329411"/>
            <a:ext cx="4028505" cy="707886"/>
          </a:xfrm>
          <a:prstGeom prst="rect">
            <a:avLst/>
          </a:prstGeom>
          <a:noFill/>
        </p:spPr>
        <p:txBody>
          <a:bodyPr wrap="square" lIns="108000" rIns="108000" rtlCol="0">
            <a:spAutoFit/>
          </a:bodyPr>
          <a:lstStyle/>
          <a:p>
            <a:r>
              <a:rPr lang="en-US" altLang="ko-KR" sz="4000" b="1" dirty="0">
                <a:solidFill>
                  <a:schemeClr val="bg1"/>
                </a:solidFill>
              </a:rPr>
              <a:t>Inconsistency</a:t>
            </a:r>
            <a:endParaRPr lang="ko-KR" altLang="en-US" sz="4000" b="1" dirty="0">
              <a:solidFill>
                <a:schemeClr val="bg1"/>
              </a:solidFill>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5952264" y="3276995"/>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05</a:t>
            </a:r>
            <a:endParaRPr lang="ko-KR" altLang="en-US" sz="4400" b="1" dirty="0">
              <a:solidFill>
                <a:schemeClr val="bg1"/>
              </a:solidFill>
              <a:cs typeface="Arial" pitchFamily="34" charset="0"/>
            </a:endParaRPr>
          </a:p>
        </p:txBody>
      </p:sp>
      <p:sp>
        <p:nvSpPr>
          <p:cNvPr id="7" name="TextBox 6">
            <a:extLst>
              <a:ext uri="{FF2B5EF4-FFF2-40B4-BE49-F238E27FC236}">
                <a16:creationId xmlns:a16="http://schemas.microsoft.com/office/drawing/2014/main" id="{38A41E9E-1812-4ACE-A417-73C9AF47F355}"/>
              </a:ext>
            </a:extLst>
          </p:cNvPr>
          <p:cNvSpPr txBox="1"/>
          <p:nvPr/>
        </p:nvSpPr>
        <p:spPr>
          <a:xfrm>
            <a:off x="6933370" y="5251944"/>
            <a:ext cx="4736654" cy="830997"/>
          </a:xfrm>
          <a:prstGeom prst="rect">
            <a:avLst/>
          </a:prstGeom>
          <a:noFill/>
        </p:spPr>
        <p:txBody>
          <a:bodyPr wrap="square" rtlCol="0">
            <a:spAutoFit/>
          </a:bodyPr>
          <a:lstStyle/>
          <a:p>
            <a:r>
              <a:rPr lang="en-US" altLang="ko-KR" sz="1600" dirty="0">
                <a:solidFill>
                  <a:schemeClr val="bg1"/>
                </a:solidFill>
              </a:rPr>
              <a:t>New and Small Businesses cannot afford hiring more team members because of limitation in resources</a:t>
            </a:r>
            <a:endParaRPr lang="en-US" altLang="ko-KR" sz="1600" dirty="0">
              <a:solidFill>
                <a:schemeClr val="bg1"/>
              </a:solidFill>
              <a:cs typeface="Arial" pitchFamily="34" charset="0"/>
            </a:endParaRPr>
          </a:p>
        </p:txBody>
      </p:sp>
      <p:sp>
        <p:nvSpPr>
          <p:cNvPr id="9" name="TextBox 8">
            <a:extLst>
              <a:ext uri="{FF2B5EF4-FFF2-40B4-BE49-F238E27FC236}">
                <a16:creationId xmlns:a16="http://schemas.microsoft.com/office/drawing/2014/main" id="{EC79CA3D-1245-4812-BE2C-A17717D31459}"/>
              </a:ext>
            </a:extLst>
          </p:cNvPr>
          <p:cNvSpPr txBox="1"/>
          <p:nvPr/>
        </p:nvSpPr>
        <p:spPr>
          <a:xfrm>
            <a:off x="6729749" y="4695498"/>
            <a:ext cx="4661840" cy="707886"/>
          </a:xfrm>
          <a:prstGeom prst="rect">
            <a:avLst/>
          </a:prstGeom>
          <a:noFill/>
        </p:spPr>
        <p:txBody>
          <a:bodyPr wrap="square" lIns="108000" rIns="108000" rtlCol="0">
            <a:spAutoFit/>
          </a:bodyPr>
          <a:lstStyle/>
          <a:p>
            <a:r>
              <a:rPr lang="en-US" altLang="ko-KR" sz="2800" b="1" dirty="0">
                <a:solidFill>
                  <a:schemeClr val="bg1"/>
                </a:solidFill>
                <a:cs typeface="Arial" pitchFamily="34" charset="0"/>
              </a:rPr>
              <a:t> </a:t>
            </a:r>
            <a:r>
              <a:rPr lang="en-US" altLang="ko-KR" sz="4000" b="1" dirty="0">
                <a:solidFill>
                  <a:schemeClr val="bg1"/>
                </a:solidFill>
                <a:cs typeface="Arial" pitchFamily="34" charset="0"/>
              </a:rPr>
              <a:t>Hire an employee</a:t>
            </a:r>
            <a:endParaRPr lang="ko-KR" altLang="en-US" sz="4000" b="1" dirty="0">
              <a:solidFill>
                <a:schemeClr val="bg1"/>
              </a:solidFill>
              <a:cs typeface="Arial" pitchFamily="34" charset="0"/>
            </a:endParaRPr>
          </a:p>
        </p:txBody>
      </p:sp>
      <p:sp>
        <p:nvSpPr>
          <p:cNvPr id="10" name="TextBox 9">
            <a:extLst>
              <a:ext uri="{FF2B5EF4-FFF2-40B4-BE49-F238E27FC236}">
                <a16:creationId xmlns:a16="http://schemas.microsoft.com/office/drawing/2014/main" id="{F627DDE9-FE7C-4B7E-A047-E092B6A88859}"/>
              </a:ext>
            </a:extLst>
          </p:cNvPr>
          <p:cNvSpPr txBox="1"/>
          <p:nvPr/>
        </p:nvSpPr>
        <p:spPr>
          <a:xfrm>
            <a:off x="5916422" y="4643730"/>
            <a:ext cx="996851"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06</a:t>
            </a:r>
            <a:endParaRPr lang="ko-KR" altLang="en-US" sz="4400" b="1" dirty="0">
              <a:solidFill>
                <a:schemeClr val="bg1"/>
              </a:solidFill>
              <a:cs typeface="Arial" pitchFamily="34" charset="0"/>
            </a:endParaRPr>
          </a:p>
        </p:txBody>
      </p:sp>
      <p:sp>
        <p:nvSpPr>
          <p:cNvPr id="11" name="TextBox 10">
            <a:extLst>
              <a:ext uri="{FF2B5EF4-FFF2-40B4-BE49-F238E27FC236}">
                <a16:creationId xmlns:a16="http://schemas.microsoft.com/office/drawing/2014/main" id="{D6247740-4383-4F3A-97B0-2E2F04B9ACEE}"/>
              </a:ext>
            </a:extLst>
          </p:cNvPr>
          <p:cNvSpPr txBox="1"/>
          <p:nvPr/>
        </p:nvSpPr>
        <p:spPr>
          <a:xfrm>
            <a:off x="6933370" y="1974429"/>
            <a:ext cx="4661840" cy="707886"/>
          </a:xfrm>
          <a:prstGeom prst="rect">
            <a:avLst/>
          </a:prstGeom>
          <a:noFill/>
        </p:spPr>
        <p:txBody>
          <a:bodyPr wrap="square" rtlCol="0" anchor="ctr">
            <a:spAutoFit/>
          </a:bodyPr>
          <a:lstStyle/>
          <a:p>
            <a:r>
              <a:rPr lang="en-US" altLang="ko-KR" sz="4000" b="1" dirty="0">
                <a:solidFill>
                  <a:schemeClr val="bg1"/>
                </a:solidFill>
              </a:rPr>
              <a:t>Quality Post</a:t>
            </a:r>
            <a:endParaRPr lang="ko-KR" altLang="en-US" sz="4000" b="1" dirty="0">
              <a:solidFill>
                <a:schemeClr val="bg1"/>
              </a:solidFill>
            </a:endParaRPr>
          </a:p>
        </p:txBody>
      </p:sp>
      <p:sp>
        <p:nvSpPr>
          <p:cNvPr id="14" name="TextBox 13">
            <a:extLst>
              <a:ext uri="{FF2B5EF4-FFF2-40B4-BE49-F238E27FC236}">
                <a16:creationId xmlns:a16="http://schemas.microsoft.com/office/drawing/2014/main" id="{0FB24324-EAFB-4270-9FFE-55D248B49C0E}"/>
              </a:ext>
            </a:extLst>
          </p:cNvPr>
          <p:cNvSpPr txBox="1"/>
          <p:nvPr/>
        </p:nvSpPr>
        <p:spPr>
          <a:xfrm>
            <a:off x="6897522" y="2559204"/>
            <a:ext cx="4125974" cy="584775"/>
          </a:xfrm>
          <a:prstGeom prst="rect">
            <a:avLst/>
          </a:prstGeom>
          <a:noFill/>
        </p:spPr>
        <p:txBody>
          <a:bodyPr wrap="square">
            <a:spAutoFit/>
          </a:bodyPr>
          <a:lstStyle/>
          <a:p>
            <a:r>
              <a:rPr lang="en-US" sz="1600" dirty="0">
                <a:solidFill>
                  <a:schemeClr val="bg1"/>
                </a:solidFill>
              </a:rPr>
              <a:t>If not written properly even great content can fail in achieving the desired objective.</a:t>
            </a:r>
            <a:endParaRPr lang="en-IN" sz="1600" dirty="0"/>
          </a:p>
        </p:txBody>
      </p:sp>
      <p:sp>
        <p:nvSpPr>
          <p:cNvPr id="17" name="TextBox 16">
            <a:extLst>
              <a:ext uri="{FF2B5EF4-FFF2-40B4-BE49-F238E27FC236}">
                <a16:creationId xmlns:a16="http://schemas.microsoft.com/office/drawing/2014/main" id="{09AF0AA0-1B92-4AE0-810D-45744381CB20}"/>
              </a:ext>
            </a:extLst>
          </p:cNvPr>
          <p:cNvSpPr txBox="1"/>
          <p:nvPr/>
        </p:nvSpPr>
        <p:spPr>
          <a:xfrm>
            <a:off x="5975574" y="1987610"/>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sp>
        <p:nvSpPr>
          <p:cNvPr id="15" name="TextBox 14">
            <a:extLst>
              <a:ext uri="{FF2B5EF4-FFF2-40B4-BE49-F238E27FC236}">
                <a16:creationId xmlns:a16="http://schemas.microsoft.com/office/drawing/2014/main" id="{A5105D98-DF6D-4896-A5E3-29CA825C2423}"/>
              </a:ext>
            </a:extLst>
          </p:cNvPr>
          <p:cNvSpPr txBox="1"/>
          <p:nvPr/>
        </p:nvSpPr>
        <p:spPr>
          <a:xfrm>
            <a:off x="1707197" y="-3725"/>
            <a:ext cx="9082429" cy="923330"/>
          </a:xfrm>
          <a:prstGeom prst="rect">
            <a:avLst/>
          </a:prstGeom>
          <a:noFill/>
        </p:spPr>
        <p:txBody>
          <a:bodyPr wrap="square" rtlCol="0" anchor="ctr">
            <a:spAutoFit/>
          </a:bodyPr>
          <a:lstStyle/>
          <a:p>
            <a:pPr algn="ctr"/>
            <a:r>
              <a:rPr lang="en-US" altLang="ko-KR" sz="5400" dirty="0">
                <a:solidFill>
                  <a:schemeClr val="bg1"/>
                </a:solidFill>
                <a:latin typeface="+mj-lt"/>
                <a:cs typeface="Arial" pitchFamily="34" charset="0"/>
              </a:rPr>
              <a:t>Problem</a:t>
            </a:r>
            <a:r>
              <a:rPr lang="ko-KR" altLang="en-US" sz="5400" dirty="0">
                <a:solidFill>
                  <a:schemeClr val="bg1"/>
                </a:solidFill>
                <a:latin typeface="+mj-lt"/>
                <a:cs typeface="Arial" pitchFamily="34" charset="0"/>
              </a:rPr>
              <a:t> </a:t>
            </a:r>
            <a:r>
              <a:rPr lang="en-US" altLang="ko-KR" sz="5400" dirty="0">
                <a:solidFill>
                  <a:schemeClr val="bg1"/>
                </a:solidFill>
                <a:latin typeface="+mj-lt"/>
                <a:cs typeface="Arial" pitchFamily="34" charset="0"/>
              </a:rPr>
              <a:t>Statement</a:t>
            </a:r>
          </a:p>
        </p:txBody>
      </p:sp>
    </p:spTree>
    <p:extLst>
      <p:ext uri="{BB962C8B-B14F-4D97-AF65-F5344CB8AC3E}">
        <p14:creationId xmlns:p14="http://schemas.microsoft.com/office/powerpoint/2010/main" val="387319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AAAC5"/>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0" y="1"/>
            <a:ext cx="12192000" cy="162261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0A825AC-6CDC-4F5A-B949-E3080DE73AE6}"/>
              </a:ext>
            </a:extLst>
          </p:cNvPr>
          <p:cNvSpPr/>
          <p:nvPr/>
        </p:nvSpPr>
        <p:spPr>
          <a:xfrm>
            <a:off x="0" y="-57146"/>
            <a:ext cx="12192000" cy="130486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2EACE2C-F0BB-4B26-BDA0-E1B66FC049A7}"/>
              </a:ext>
            </a:extLst>
          </p:cNvPr>
          <p:cNvSpPr txBox="1"/>
          <p:nvPr/>
        </p:nvSpPr>
        <p:spPr>
          <a:xfrm>
            <a:off x="4083399" y="395807"/>
            <a:ext cx="3814737"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Introduction</a:t>
            </a:r>
            <a:endParaRPr lang="ko-KR" altLang="en-US" sz="4800" b="1" dirty="0">
              <a:solidFill>
                <a:schemeClr val="bg1"/>
              </a:solidFill>
              <a:latin typeface="+mj-lt"/>
              <a:cs typeface="Arial" pitchFamily="34" charset="0"/>
            </a:endParaRPr>
          </a:p>
        </p:txBody>
      </p:sp>
      <p:sp>
        <p:nvSpPr>
          <p:cNvPr id="6" name="Rectangle 7">
            <a:extLst>
              <a:ext uri="{FF2B5EF4-FFF2-40B4-BE49-F238E27FC236}">
                <a16:creationId xmlns:a16="http://schemas.microsoft.com/office/drawing/2014/main" id="{3D8752D6-0CAA-4881-B8EC-EDF9510C9A31}"/>
              </a:ext>
            </a:extLst>
          </p:cNvPr>
          <p:cNvSpPr/>
          <p:nvPr/>
        </p:nvSpPr>
        <p:spPr>
          <a:xfrm rot="19800000">
            <a:off x="3480999" y="428124"/>
            <a:ext cx="334613" cy="76636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 name="TextBox 3">
            <a:extLst>
              <a:ext uri="{FF2B5EF4-FFF2-40B4-BE49-F238E27FC236}">
                <a16:creationId xmlns:a16="http://schemas.microsoft.com/office/drawing/2014/main" id="{966AC7D5-496E-41E8-9F97-0E95E4D1F69A}"/>
              </a:ext>
            </a:extLst>
          </p:cNvPr>
          <p:cNvSpPr txBox="1"/>
          <p:nvPr/>
        </p:nvSpPr>
        <p:spPr>
          <a:xfrm>
            <a:off x="6601767" y="2192226"/>
            <a:ext cx="5333506" cy="3046988"/>
          </a:xfrm>
          <a:prstGeom prst="rect">
            <a:avLst/>
          </a:prstGeom>
          <a:noFill/>
        </p:spPr>
        <p:txBody>
          <a:bodyPr wrap="square" rtlCol="0">
            <a:spAutoFit/>
          </a:bodyPr>
          <a:lstStyle/>
          <a:p>
            <a:r>
              <a:rPr lang="en-US" sz="3200" dirty="0">
                <a:solidFill>
                  <a:schemeClr val="bg1"/>
                </a:solidFill>
              </a:rPr>
              <a:t>We are creating a platform for Converting any Video Content to very engaging and well designed blogs in order to solve the previous problems</a:t>
            </a:r>
            <a:r>
              <a:rPr lang="en-US" sz="2800" dirty="0">
                <a:solidFill>
                  <a:schemeClr val="bg1"/>
                </a:solidFill>
              </a:rPr>
              <a:t>.</a:t>
            </a:r>
          </a:p>
        </p:txBody>
      </p:sp>
      <p:pic>
        <p:nvPicPr>
          <p:cNvPr id="7" name="Picture 6">
            <a:extLst>
              <a:ext uri="{FF2B5EF4-FFF2-40B4-BE49-F238E27FC236}">
                <a16:creationId xmlns:a16="http://schemas.microsoft.com/office/drawing/2014/main" id="{2D9AA00A-B297-4BCF-8E27-BAF768C4F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98" y="2258212"/>
            <a:ext cx="5879922" cy="2915016"/>
          </a:xfrm>
          <a:prstGeom prst="rect">
            <a:avLst/>
          </a:prstGeom>
        </p:spPr>
      </p:pic>
    </p:spTree>
    <p:extLst>
      <p:ext uri="{BB962C8B-B14F-4D97-AF65-F5344CB8AC3E}">
        <p14:creationId xmlns:p14="http://schemas.microsoft.com/office/powerpoint/2010/main" val="211630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5490"/>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F379CE-2A8F-4414-BC99-9AE141607BD4}"/>
              </a:ext>
            </a:extLst>
          </p:cNvPr>
          <p:cNvSpPr/>
          <p:nvPr/>
        </p:nvSpPr>
        <p:spPr>
          <a:xfrm>
            <a:off x="0" y="-110533"/>
            <a:ext cx="12192000" cy="1507253"/>
          </a:xfrm>
          <a:prstGeom prst="rect">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3D43057-62BD-4B7C-B070-08EA430050FA}"/>
              </a:ext>
            </a:extLst>
          </p:cNvPr>
          <p:cNvSpPr txBox="1"/>
          <p:nvPr/>
        </p:nvSpPr>
        <p:spPr>
          <a:xfrm>
            <a:off x="6096000" y="1867279"/>
            <a:ext cx="5703211" cy="4616648"/>
          </a:xfrm>
          <a:prstGeom prst="rect">
            <a:avLst/>
          </a:prstGeom>
          <a:noFill/>
        </p:spPr>
        <p:txBody>
          <a:bodyPr wrap="square" rtlCol="0">
            <a:spAutoFit/>
          </a:bodyPr>
          <a:lstStyle/>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It will automate the process of blogging.</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Auto Blogger system which can help you to save time and your </a:t>
            </a:r>
            <a:r>
              <a:rPr lang="en-US" sz="2400" dirty="0" err="1">
                <a:solidFill>
                  <a:schemeClr val="bg1"/>
                </a:solidFill>
              </a:rPr>
              <a:t>hardwork</a:t>
            </a:r>
            <a:r>
              <a:rPr lang="en-US" sz="2400" dirty="0">
                <a:solidFill>
                  <a:schemeClr val="bg1"/>
                </a:solidFill>
              </a:rPr>
              <a:t>.</a:t>
            </a: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r>
              <a:rPr lang="en-IN" sz="2400" b="0" i="0" dirty="0">
                <a:solidFill>
                  <a:schemeClr val="bg1"/>
                </a:solidFill>
                <a:effectLst/>
                <a:latin typeface="arial" panose="020B0604020202020204" pitchFamily="34" charset="0"/>
              </a:rPr>
              <a:t>Gain Exposure and Visibility.</a:t>
            </a:r>
          </a:p>
          <a:p>
            <a:r>
              <a:rPr lang="en-US" sz="2400" dirty="0">
                <a:solidFill>
                  <a:schemeClr val="bg1"/>
                </a:solidFill>
              </a:rPr>
              <a:t>  </a:t>
            </a:r>
            <a:endParaRPr lang="en-US" sz="2400" b="0" i="0" dirty="0">
              <a:solidFill>
                <a:schemeClr val="bg1"/>
              </a:solidFill>
              <a:effectLst/>
              <a:latin typeface="arial" panose="020B0604020202020204" pitchFamily="34" charset="0"/>
            </a:endParaRPr>
          </a:p>
          <a:p>
            <a:pPr marL="285750" indent="-285750">
              <a:buFont typeface="Arial" panose="020B0604020202020204" pitchFamily="34" charset="0"/>
              <a:buChar char="•"/>
            </a:pPr>
            <a:r>
              <a:rPr lang="en-US" sz="2400" b="0" i="0" dirty="0">
                <a:solidFill>
                  <a:schemeClr val="bg1"/>
                </a:solidFill>
                <a:effectLst/>
                <a:latin typeface="Quicksand"/>
              </a:rPr>
              <a:t>Bring More Value to the User.</a:t>
            </a:r>
          </a:p>
          <a:p>
            <a:pPr marL="285750" indent="-285750">
              <a:buFont typeface="Arial" panose="020B0604020202020204" pitchFamily="34" charset="0"/>
              <a:buChar char="•"/>
            </a:pPr>
            <a:endParaRPr lang="en-US" b="0" i="0" dirty="0">
              <a:solidFill>
                <a:schemeClr val="bg1"/>
              </a:solidFill>
              <a:effectLst/>
              <a:latin typeface="Quicksand"/>
            </a:endParaRPr>
          </a:p>
          <a:p>
            <a:endParaRPr lang="en-US" b="0" i="0" dirty="0">
              <a:solidFill>
                <a:schemeClr val="bg1"/>
              </a:solidFill>
              <a:effectLst/>
              <a:latin typeface="Quicksand"/>
            </a:endParaRPr>
          </a:p>
          <a:p>
            <a:pPr marL="285750" indent="-285750">
              <a:buFont typeface="Arial" panose="020B0604020202020204" pitchFamily="34" charset="0"/>
              <a:buChar char="•"/>
            </a:pPr>
            <a:endParaRPr lang="en-IN" dirty="0">
              <a:solidFill>
                <a:schemeClr val="bg1"/>
              </a:solidFill>
            </a:endParaRPr>
          </a:p>
        </p:txBody>
      </p:sp>
      <p:sp>
        <p:nvSpPr>
          <p:cNvPr id="10" name="TextBox 9">
            <a:extLst>
              <a:ext uri="{FF2B5EF4-FFF2-40B4-BE49-F238E27FC236}">
                <a16:creationId xmlns:a16="http://schemas.microsoft.com/office/drawing/2014/main" id="{DC7CADEE-558F-4428-9126-8E1887260F98}"/>
              </a:ext>
            </a:extLst>
          </p:cNvPr>
          <p:cNvSpPr txBox="1"/>
          <p:nvPr/>
        </p:nvSpPr>
        <p:spPr>
          <a:xfrm>
            <a:off x="4323548" y="354529"/>
            <a:ext cx="3774142" cy="923330"/>
          </a:xfrm>
          <a:prstGeom prst="rect">
            <a:avLst/>
          </a:prstGeom>
          <a:noFill/>
        </p:spPr>
        <p:txBody>
          <a:bodyPr wrap="square" rtlCol="0">
            <a:spAutoFit/>
          </a:bodyPr>
          <a:lstStyle/>
          <a:p>
            <a:r>
              <a:rPr lang="en-US" sz="5400" dirty="0">
                <a:solidFill>
                  <a:schemeClr val="bg1"/>
                </a:solidFill>
              </a:rPr>
              <a:t>Objective</a:t>
            </a:r>
            <a:endParaRPr lang="en-IN" sz="5400" dirty="0">
              <a:solidFill>
                <a:schemeClr val="bg1"/>
              </a:solidFill>
            </a:endParaRPr>
          </a:p>
        </p:txBody>
      </p:sp>
      <p:pic>
        <p:nvPicPr>
          <p:cNvPr id="5122" name="Picture 2" descr="Objective - Free business icons">
            <a:extLst>
              <a:ext uri="{FF2B5EF4-FFF2-40B4-BE49-F238E27FC236}">
                <a16:creationId xmlns:a16="http://schemas.microsoft.com/office/drawing/2014/main" id="{6DB29038-2D85-445A-BCCC-B48D2ABA5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208" y="1626671"/>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24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3897F"/>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B38D6F7-4549-4278-A56E-381365EEDE93}"/>
              </a:ext>
            </a:extLst>
          </p:cNvPr>
          <p:cNvSpPr/>
          <p:nvPr/>
        </p:nvSpPr>
        <p:spPr>
          <a:xfrm>
            <a:off x="-1" y="59842"/>
            <a:ext cx="12192000" cy="1111624"/>
          </a:xfrm>
          <a:prstGeom prst="rect">
            <a:avLst/>
          </a:pr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08918" y="380205"/>
            <a:ext cx="11573197" cy="724247"/>
          </a:xfrm>
          <a:prstGeom prst="rect">
            <a:avLst/>
          </a:prstGeom>
        </p:spPr>
        <p:txBody>
          <a:bodyPr/>
          <a:lstStyle/>
          <a:p>
            <a:r>
              <a:rPr lang="en-US" dirty="0">
                <a:solidFill>
                  <a:schemeClr val="bg1"/>
                </a:solidFill>
              </a:rPr>
              <a:t>Purpose and Scope</a:t>
            </a:r>
          </a:p>
        </p:txBody>
      </p:sp>
      <p:sp>
        <p:nvSpPr>
          <p:cNvPr id="5" name="TextBox 4">
            <a:extLst>
              <a:ext uri="{FF2B5EF4-FFF2-40B4-BE49-F238E27FC236}">
                <a16:creationId xmlns:a16="http://schemas.microsoft.com/office/drawing/2014/main" id="{40A7D901-6C09-4A20-9C02-6631FA3F7CF4}"/>
              </a:ext>
            </a:extLst>
          </p:cNvPr>
          <p:cNvSpPr txBox="1"/>
          <p:nvPr/>
        </p:nvSpPr>
        <p:spPr>
          <a:xfrm>
            <a:off x="869466" y="1631976"/>
            <a:ext cx="5999995" cy="5016758"/>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rPr>
              <a:t>It can be used by technical and non- technical user</a:t>
            </a:r>
          </a:p>
          <a:p>
            <a:endParaRPr lang="en-US" sz="3200" dirty="0">
              <a:solidFill>
                <a:schemeClr val="bg1"/>
              </a:solidFill>
            </a:endParaRPr>
          </a:p>
          <a:p>
            <a:pPr marL="285750" indent="-285750">
              <a:buFont typeface="Arial" panose="020B0604020202020204" pitchFamily="34" charset="0"/>
              <a:buChar char="•"/>
            </a:pPr>
            <a:r>
              <a:rPr lang="en-US" sz="3200" dirty="0">
                <a:solidFill>
                  <a:schemeClr val="bg1"/>
                </a:solidFill>
              </a:rPr>
              <a:t>It will help Other Content Creator to get into Blogging without effort.</a:t>
            </a:r>
          </a:p>
          <a:p>
            <a:pPr marL="285750" indent="-285750">
              <a:buFont typeface="Arial" panose="020B0604020202020204" pitchFamily="34" charset="0"/>
              <a:buChar char="•"/>
            </a:pPr>
            <a:endParaRPr lang="en-US" sz="3200" dirty="0">
              <a:solidFill>
                <a:schemeClr val="bg1"/>
              </a:solidFill>
            </a:endParaRPr>
          </a:p>
          <a:p>
            <a:pPr marL="285750" indent="-285750">
              <a:buFont typeface="Arial" panose="020B0604020202020204" pitchFamily="34" charset="0"/>
              <a:buChar char="•"/>
            </a:pPr>
            <a:r>
              <a:rPr lang="en-US" sz="3200" dirty="0">
                <a:solidFill>
                  <a:schemeClr val="bg1"/>
                </a:solidFill>
              </a:rPr>
              <a:t>It will help user’s content to get more reach.</a:t>
            </a:r>
          </a:p>
          <a:p>
            <a:pPr marL="285750" indent="-285750">
              <a:buFont typeface="Arial" panose="020B0604020202020204" pitchFamily="34" charset="0"/>
              <a:buChar char="•"/>
            </a:pPr>
            <a:endParaRPr lang="en-US" sz="3200" dirty="0">
              <a:solidFill>
                <a:schemeClr val="bg1"/>
              </a:solidFill>
            </a:endParaRPr>
          </a:p>
        </p:txBody>
      </p:sp>
      <p:pic>
        <p:nvPicPr>
          <p:cNvPr id="7170" name="Picture 2" descr="Way Clipart Primary Research - Primary Research Icon Png - (380x379) Png  Clipart Download">
            <a:extLst>
              <a:ext uri="{FF2B5EF4-FFF2-40B4-BE49-F238E27FC236}">
                <a16:creationId xmlns:a16="http://schemas.microsoft.com/office/drawing/2014/main" id="{4FB10B56-4291-4681-ADBE-AD64A8DEA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216" y="1972634"/>
            <a:ext cx="361950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80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D4FDAF-16D9-46EF-AD96-DA507465EE98}"/>
              </a:ext>
            </a:extLst>
          </p:cNvPr>
          <p:cNvSpPr/>
          <p:nvPr/>
        </p:nvSpPr>
        <p:spPr>
          <a:xfrm>
            <a:off x="-24476" y="10049"/>
            <a:ext cx="12192000" cy="162261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0A825AC-6CDC-4F5A-B949-E3080DE73AE6}"/>
              </a:ext>
            </a:extLst>
          </p:cNvPr>
          <p:cNvSpPr/>
          <p:nvPr/>
        </p:nvSpPr>
        <p:spPr>
          <a:xfrm>
            <a:off x="-26556" y="119574"/>
            <a:ext cx="12192000" cy="130486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2EACE2C-F0BB-4B26-BDA0-E1B66FC049A7}"/>
              </a:ext>
            </a:extLst>
          </p:cNvPr>
          <p:cNvSpPr txBox="1"/>
          <p:nvPr/>
        </p:nvSpPr>
        <p:spPr>
          <a:xfrm>
            <a:off x="4058923" y="405855"/>
            <a:ext cx="5759848"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Proposed System</a:t>
            </a:r>
            <a:endParaRPr lang="ko-KR" altLang="en-US" sz="4800" b="1" dirty="0">
              <a:solidFill>
                <a:schemeClr val="bg1"/>
              </a:solidFill>
              <a:latin typeface="+mj-lt"/>
              <a:cs typeface="Arial" pitchFamily="34" charset="0"/>
            </a:endParaRPr>
          </a:p>
        </p:txBody>
      </p:sp>
      <p:sp>
        <p:nvSpPr>
          <p:cNvPr id="6" name="Rectangle 7">
            <a:extLst>
              <a:ext uri="{FF2B5EF4-FFF2-40B4-BE49-F238E27FC236}">
                <a16:creationId xmlns:a16="http://schemas.microsoft.com/office/drawing/2014/main" id="{3D8752D6-0CAA-4881-B8EC-EDF9510C9A31}"/>
              </a:ext>
            </a:extLst>
          </p:cNvPr>
          <p:cNvSpPr/>
          <p:nvPr/>
        </p:nvSpPr>
        <p:spPr>
          <a:xfrm rot="19800000">
            <a:off x="3553371" y="591454"/>
            <a:ext cx="334613" cy="76636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7" name="Graphic 6" descr="Clapper board">
            <a:extLst>
              <a:ext uri="{FF2B5EF4-FFF2-40B4-BE49-F238E27FC236}">
                <a16:creationId xmlns:a16="http://schemas.microsoft.com/office/drawing/2014/main" id="{F1BB60E3-6964-4B70-AF1D-56BA218F9F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931" y="2964368"/>
            <a:ext cx="1619434" cy="1619434"/>
          </a:xfrm>
          <a:prstGeom prst="rect">
            <a:avLst/>
          </a:prstGeom>
          <a:effectLst>
            <a:outerShdw blurRad="50800" dist="38100" dir="5400000" algn="t" rotWithShape="0">
              <a:prstClr val="black">
                <a:alpha val="40000"/>
              </a:prstClr>
            </a:outerShdw>
          </a:effectLst>
        </p:spPr>
      </p:pic>
      <p:pic>
        <p:nvPicPr>
          <p:cNvPr id="9" name="Graphic 8" descr="Chevron arrows">
            <a:extLst>
              <a:ext uri="{FF2B5EF4-FFF2-40B4-BE49-F238E27FC236}">
                <a16:creationId xmlns:a16="http://schemas.microsoft.com/office/drawing/2014/main" id="{115E3936-467C-4C62-9C67-9EB9BDFA7B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0443" y="3613043"/>
            <a:ext cx="1014730" cy="607047"/>
          </a:xfrm>
          <a:prstGeom prst="rect">
            <a:avLst/>
          </a:prstGeom>
          <a:effectLst>
            <a:outerShdw blurRad="50800" dist="38100" dir="5400000" algn="t" rotWithShape="0">
              <a:prstClr val="black">
                <a:alpha val="40000"/>
              </a:prstClr>
            </a:outerShdw>
          </a:effectLst>
        </p:spPr>
      </p:pic>
      <p:pic>
        <p:nvPicPr>
          <p:cNvPr id="12" name="Graphic 11" descr="Gears">
            <a:extLst>
              <a:ext uri="{FF2B5EF4-FFF2-40B4-BE49-F238E27FC236}">
                <a16:creationId xmlns:a16="http://schemas.microsoft.com/office/drawing/2014/main" id="{F5D1B569-E56E-49BF-860A-0081217B7E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68252" y="3283849"/>
            <a:ext cx="1265436" cy="1265436"/>
          </a:xfrm>
          <a:prstGeom prst="rect">
            <a:avLst/>
          </a:prstGeom>
          <a:effectLst>
            <a:outerShdw blurRad="50800" dist="38100" dir="5400000" algn="t" rotWithShape="0">
              <a:prstClr val="black">
                <a:alpha val="40000"/>
              </a:prstClr>
            </a:outerShdw>
          </a:effectLst>
        </p:spPr>
      </p:pic>
      <p:pic>
        <p:nvPicPr>
          <p:cNvPr id="14" name="Graphic 13" descr="Chat bubble">
            <a:extLst>
              <a:ext uri="{FF2B5EF4-FFF2-40B4-BE49-F238E27FC236}">
                <a16:creationId xmlns:a16="http://schemas.microsoft.com/office/drawing/2014/main" id="{EB00B9CB-9980-45E3-A22B-2C33FB193DB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98601" y="4409964"/>
            <a:ext cx="1147482" cy="1147482"/>
          </a:xfrm>
          <a:prstGeom prst="rect">
            <a:avLst/>
          </a:prstGeom>
          <a:effectLst>
            <a:outerShdw blurRad="50800" dist="38100" dir="5400000" algn="t" rotWithShape="0">
              <a:prstClr val="black">
                <a:alpha val="40000"/>
              </a:prstClr>
            </a:outerShdw>
          </a:effectLst>
        </p:spPr>
      </p:pic>
      <p:pic>
        <p:nvPicPr>
          <p:cNvPr id="16" name="Graphic 15" descr="Document">
            <a:extLst>
              <a:ext uri="{FF2B5EF4-FFF2-40B4-BE49-F238E27FC236}">
                <a16:creationId xmlns:a16="http://schemas.microsoft.com/office/drawing/2014/main" id="{FBF36FCA-0A8F-4F2B-A01B-5E55471C08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87447" y="3074200"/>
            <a:ext cx="1509602" cy="1509602"/>
          </a:xfrm>
          <a:prstGeom prst="rect">
            <a:avLst/>
          </a:prstGeom>
          <a:effectLst>
            <a:outerShdw blurRad="50800" dist="38100" dir="5400000" algn="t" rotWithShape="0">
              <a:prstClr val="black">
                <a:alpha val="40000"/>
              </a:prstClr>
            </a:outerShdw>
          </a:effectLst>
        </p:spPr>
      </p:pic>
      <p:pic>
        <p:nvPicPr>
          <p:cNvPr id="20" name="Graphic 19" descr="Images">
            <a:extLst>
              <a:ext uri="{FF2B5EF4-FFF2-40B4-BE49-F238E27FC236}">
                <a16:creationId xmlns:a16="http://schemas.microsoft.com/office/drawing/2014/main" id="{3C7CA0D1-4C34-4EF4-BF09-4B1FEBD01AA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15142" y="2281780"/>
            <a:ext cx="914400" cy="914400"/>
          </a:xfrm>
          <a:prstGeom prst="rect">
            <a:avLst/>
          </a:prstGeom>
          <a:effectLst>
            <a:outerShdw blurRad="50800" dist="38100" dir="5400000" algn="t" rotWithShape="0">
              <a:prstClr val="black">
                <a:alpha val="40000"/>
              </a:prstClr>
            </a:outerShdw>
          </a:effectLst>
        </p:spPr>
      </p:pic>
      <p:pic>
        <p:nvPicPr>
          <p:cNvPr id="22" name="Graphic 21" descr="Chevron arrows">
            <a:extLst>
              <a:ext uri="{FF2B5EF4-FFF2-40B4-BE49-F238E27FC236}">
                <a16:creationId xmlns:a16="http://schemas.microsoft.com/office/drawing/2014/main" id="{14C3E9E1-1453-4BEC-AEFA-0636B66B39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727966">
            <a:off x="4979800" y="2992072"/>
            <a:ext cx="731344" cy="605706"/>
          </a:xfrm>
          <a:prstGeom prst="rect">
            <a:avLst/>
          </a:prstGeom>
          <a:effectLst>
            <a:outerShdw blurRad="50800" dist="38100" dir="5400000" algn="t" rotWithShape="0">
              <a:prstClr val="black">
                <a:alpha val="40000"/>
              </a:prstClr>
            </a:outerShdw>
          </a:effectLst>
        </p:spPr>
      </p:pic>
      <p:pic>
        <p:nvPicPr>
          <p:cNvPr id="23" name="Graphic 22" descr="Chevron arrows">
            <a:extLst>
              <a:ext uri="{FF2B5EF4-FFF2-40B4-BE49-F238E27FC236}">
                <a16:creationId xmlns:a16="http://schemas.microsoft.com/office/drawing/2014/main" id="{13898245-753B-445C-B4C1-F4A21944D4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470076">
            <a:off x="4916726" y="4188501"/>
            <a:ext cx="731344" cy="622784"/>
          </a:xfrm>
          <a:prstGeom prst="rect">
            <a:avLst/>
          </a:prstGeom>
          <a:effectLst>
            <a:outerShdw blurRad="50800" dist="38100" dir="5400000" algn="t" rotWithShape="0">
              <a:prstClr val="black">
                <a:alpha val="40000"/>
              </a:prstClr>
            </a:outerShdw>
          </a:effectLst>
        </p:spPr>
      </p:pic>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 name="Ink 2">
                <a:extLst>
                  <a:ext uri="{FF2B5EF4-FFF2-40B4-BE49-F238E27FC236}">
                    <a16:creationId xmlns:a16="http://schemas.microsoft.com/office/drawing/2014/main" id="{BC857BDD-9D79-4453-BC39-39993694E747}"/>
                  </a:ext>
                </a:extLst>
              </p14:cNvPr>
              <p14:cNvContentPartPr/>
              <p14:nvPr/>
            </p14:nvContentPartPr>
            <p14:xfrm>
              <a:off x="7933511" y="3433165"/>
              <a:ext cx="360" cy="360"/>
            </p14:xfrm>
          </p:contentPart>
        </mc:Choice>
        <mc:Fallback xmlns="">
          <p:pic>
            <p:nvPicPr>
              <p:cNvPr id="3" name="Ink 2">
                <a:extLst>
                  <a:ext uri="{FF2B5EF4-FFF2-40B4-BE49-F238E27FC236}">
                    <a16:creationId xmlns:a16="http://schemas.microsoft.com/office/drawing/2014/main" id="{BC857BDD-9D79-4453-BC39-39993694E747}"/>
                  </a:ext>
                </a:extLst>
              </p:cNvPr>
              <p:cNvPicPr/>
              <p:nvPr/>
            </p:nvPicPr>
            <p:blipFill>
              <a:blip r:embed="rId15"/>
              <a:stretch>
                <a:fillRect/>
              </a:stretch>
            </p:blipFill>
            <p:spPr>
              <a:xfrm>
                <a:off x="7915871" y="332552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27" name="Ink 26">
                <a:extLst>
                  <a:ext uri="{FF2B5EF4-FFF2-40B4-BE49-F238E27FC236}">
                    <a16:creationId xmlns:a16="http://schemas.microsoft.com/office/drawing/2014/main" id="{6362C65F-7CA1-41FA-874D-E0DD53CAA105}"/>
                  </a:ext>
                </a:extLst>
              </p14:cNvPr>
              <p14:cNvContentPartPr/>
              <p14:nvPr/>
            </p14:nvContentPartPr>
            <p14:xfrm>
              <a:off x="7772231" y="3774085"/>
              <a:ext cx="360" cy="360"/>
            </p14:xfrm>
          </p:contentPart>
        </mc:Choice>
        <mc:Fallback xmlns="">
          <p:pic>
            <p:nvPicPr>
              <p:cNvPr id="27" name="Ink 26">
                <a:extLst>
                  <a:ext uri="{FF2B5EF4-FFF2-40B4-BE49-F238E27FC236}">
                    <a16:creationId xmlns:a16="http://schemas.microsoft.com/office/drawing/2014/main" id="{6362C65F-7CA1-41FA-874D-E0DD53CAA105}"/>
                  </a:ext>
                </a:extLst>
              </p:cNvPr>
              <p:cNvPicPr/>
              <p:nvPr/>
            </p:nvPicPr>
            <p:blipFill>
              <a:blip r:embed="rId17"/>
              <a:stretch>
                <a:fillRect/>
              </a:stretch>
            </p:blipFill>
            <p:spPr>
              <a:xfrm>
                <a:off x="7754231" y="366644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8" name="Ink 27">
                <a:extLst>
                  <a:ext uri="{FF2B5EF4-FFF2-40B4-BE49-F238E27FC236}">
                    <a16:creationId xmlns:a16="http://schemas.microsoft.com/office/drawing/2014/main" id="{70F5E56A-2F09-4789-A80A-DB5B77F7F2F9}"/>
                  </a:ext>
                </a:extLst>
              </p14:cNvPr>
              <p14:cNvContentPartPr/>
              <p14:nvPr/>
            </p14:nvContentPartPr>
            <p14:xfrm>
              <a:off x="4625831" y="4222285"/>
              <a:ext cx="360" cy="360"/>
            </p14:xfrm>
          </p:contentPart>
        </mc:Choice>
        <mc:Fallback xmlns="">
          <p:pic>
            <p:nvPicPr>
              <p:cNvPr id="28" name="Ink 27">
                <a:extLst>
                  <a:ext uri="{FF2B5EF4-FFF2-40B4-BE49-F238E27FC236}">
                    <a16:creationId xmlns:a16="http://schemas.microsoft.com/office/drawing/2014/main" id="{70F5E56A-2F09-4789-A80A-DB5B77F7F2F9}"/>
                  </a:ext>
                </a:extLst>
              </p:cNvPr>
              <p:cNvPicPr/>
              <p:nvPr/>
            </p:nvPicPr>
            <p:blipFill>
              <a:blip r:embed="rId19"/>
              <a:stretch>
                <a:fillRect/>
              </a:stretch>
            </p:blipFill>
            <p:spPr>
              <a:xfrm>
                <a:off x="4607831" y="4114285"/>
                <a:ext cx="36000" cy="216000"/>
              </a:xfrm>
              <a:prstGeom prst="rect">
                <a:avLst/>
              </a:prstGeom>
            </p:spPr>
          </p:pic>
        </mc:Fallback>
      </mc:AlternateContent>
      <p:pic>
        <p:nvPicPr>
          <p:cNvPr id="43" name="Graphic 42" descr="Gears">
            <a:extLst>
              <a:ext uri="{FF2B5EF4-FFF2-40B4-BE49-F238E27FC236}">
                <a16:creationId xmlns:a16="http://schemas.microsoft.com/office/drawing/2014/main" id="{ECFA247F-BC91-479A-BF15-682F1EDB12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55605" y="3294925"/>
            <a:ext cx="1265436" cy="1265436"/>
          </a:xfrm>
          <a:prstGeom prst="rect">
            <a:avLst/>
          </a:prstGeom>
          <a:effectLst>
            <a:outerShdw blurRad="50800" dist="38100" dir="5400000" algn="t" rotWithShape="0">
              <a:prstClr val="black">
                <a:alpha val="40000"/>
              </a:prstClr>
            </a:outerShdw>
          </a:effectLst>
        </p:spPr>
      </p:pic>
      <p:pic>
        <p:nvPicPr>
          <p:cNvPr id="44" name="Graphic 43" descr="Chevron arrows">
            <a:extLst>
              <a:ext uri="{FF2B5EF4-FFF2-40B4-BE49-F238E27FC236}">
                <a16:creationId xmlns:a16="http://schemas.microsoft.com/office/drawing/2014/main" id="{A14F1D53-E12E-4090-A8D1-0F9FF1E2E1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65140" y="3646558"/>
            <a:ext cx="1014730" cy="607047"/>
          </a:xfrm>
          <a:prstGeom prst="rect">
            <a:avLst/>
          </a:prstGeom>
          <a:effectLst>
            <a:outerShdw blurRad="50800" dist="38100" dir="5400000" algn="t" rotWithShape="0">
              <a:prstClr val="black">
                <a:alpha val="40000"/>
              </a:prstClr>
            </a:outerShdw>
          </a:effectLst>
        </p:spPr>
      </p:pic>
      <p:pic>
        <p:nvPicPr>
          <p:cNvPr id="45" name="Graphic 44" descr="Chevron arrows">
            <a:extLst>
              <a:ext uri="{FF2B5EF4-FFF2-40B4-BE49-F238E27FC236}">
                <a16:creationId xmlns:a16="http://schemas.microsoft.com/office/drawing/2014/main" id="{4E396C4D-239E-436F-A2B4-38616DDFBF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9727966">
            <a:off x="6894253" y="4197039"/>
            <a:ext cx="731344" cy="605706"/>
          </a:xfrm>
          <a:prstGeom prst="rect">
            <a:avLst/>
          </a:prstGeom>
          <a:effectLst>
            <a:outerShdw blurRad="50800" dist="38100" dir="5400000" algn="t" rotWithShape="0">
              <a:prstClr val="black">
                <a:alpha val="40000"/>
              </a:prstClr>
            </a:outerShdw>
          </a:effectLst>
        </p:spPr>
      </p:pic>
      <p:pic>
        <p:nvPicPr>
          <p:cNvPr id="46" name="Graphic 45" descr="Chevron arrows">
            <a:extLst>
              <a:ext uri="{FF2B5EF4-FFF2-40B4-BE49-F238E27FC236}">
                <a16:creationId xmlns:a16="http://schemas.microsoft.com/office/drawing/2014/main" id="{8B6E2CF6-3FA5-4741-AFD6-F3509196FC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470076">
            <a:off x="6977502" y="3059012"/>
            <a:ext cx="731344" cy="622784"/>
          </a:xfrm>
          <a:prstGeom prst="rect">
            <a:avLst/>
          </a:prstGeom>
          <a:effectLst>
            <a:outerShdw blurRad="50800" dist="38100" dir="5400000" algn="t" rotWithShape="0">
              <a:prstClr val="black">
                <a:alpha val="40000"/>
              </a:prstClr>
            </a:outerShdw>
          </a:effectLst>
        </p:spPr>
      </p:pic>
      <p:sp>
        <p:nvSpPr>
          <p:cNvPr id="4" name="TextBox 3">
            <a:extLst>
              <a:ext uri="{FF2B5EF4-FFF2-40B4-BE49-F238E27FC236}">
                <a16:creationId xmlns:a16="http://schemas.microsoft.com/office/drawing/2014/main" id="{6504EF5D-B051-41AF-A83C-A42562355908}"/>
              </a:ext>
            </a:extLst>
          </p:cNvPr>
          <p:cNvSpPr txBox="1"/>
          <p:nvPr/>
        </p:nvSpPr>
        <p:spPr>
          <a:xfrm>
            <a:off x="1368644" y="4499892"/>
            <a:ext cx="836674" cy="369332"/>
          </a:xfrm>
          <a:prstGeom prst="rect">
            <a:avLst/>
          </a:prstGeom>
          <a:noFill/>
        </p:spPr>
        <p:txBody>
          <a:bodyPr wrap="square" rtlCol="0">
            <a:spAutoFit/>
          </a:bodyPr>
          <a:lstStyle/>
          <a:p>
            <a:r>
              <a:rPr lang="en-IN" dirty="0">
                <a:solidFill>
                  <a:schemeClr val="bg1"/>
                </a:solidFill>
              </a:rPr>
              <a:t>Video</a:t>
            </a:r>
          </a:p>
        </p:txBody>
      </p:sp>
      <p:sp>
        <p:nvSpPr>
          <p:cNvPr id="24" name="TextBox 23">
            <a:extLst>
              <a:ext uri="{FF2B5EF4-FFF2-40B4-BE49-F238E27FC236}">
                <a16:creationId xmlns:a16="http://schemas.microsoft.com/office/drawing/2014/main" id="{8D6CD106-AF78-4AA7-BF84-DED1953A5961}"/>
              </a:ext>
            </a:extLst>
          </p:cNvPr>
          <p:cNvSpPr txBox="1"/>
          <p:nvPr/>
        </p:nvSpPr>
        <p:spPr>
          <a:xfrm>
            <a:off x="7795691" y="2679372"/>
            <a:ext cx="2871959" cy="553998"/>
          </a:xfrm>
          <a:prstGeom prst="rect">
            <a:avLst/>
          </a:prstGeom>
          <a:noFill/>
        </p:spPr>
        <p:txBody>
          <a:bodyPr wrap="square" lIns="0" tIns="0" rIns="0" bIns="0" rtlCol="0" anchor="t">
            <a:spAutoFit/>
          </a:bodyPr>
          <a:lstStyle/>
          <a:p>
            <a:r>
              <a:rPr lang="en-US" dirty="0">
                <a:solidFill>
                  <a:schemeClr val="bg1"/>
                </a:solidFill>
                <a:ea typeface="+mn-lt"/>
                <a:cs typeface="+mn-lt"/>
              </a:rPr>
              <a:t>Automatic Blog Creation System</a:t>
            </a:r>
            <a:endParaRPr lang="en-US" dirty="0">
              <a:solidFill>
                <a:schemeClr val="bg1"/>
              </a:solidFill>
              <a:cs typeface="Arial"/>
            </a:endParaRPr>
          </a:p>
        </p:txBody>
      </p:sp>
      <p:sp>
        <p:nvSpPr>
          <p:cNvPr id="26" name="TextBox 25">
            <a:extLst>
              <a:ext uri="{FF2B5EF4-FFF2-40B4-BE49-F238E27FC236}">
                <a16:creationId xmlns:a16="http://schemas.microsoft.com/office/drawing/2014/main" id="{C8388A71-1CDD-470E-BCB1-DC28C6DA5D18}"/>
              </a:ext>
            </a:extLst>
          </p:cNvPr>
          <p:cNvSpPr txBox="1"/>
          <p:nvPr/>
        </p:nvSpPr>
        <p:spPr>
          <a:xfrm>
            <a:off x="5815142" y="2010115"/>
            <a:ext cx="836674" cy="369332"/>
          </a:xfrm>
          <a:prstGeom prst="rect">
            <a:avLst/>
          </a:prstGeom>
          <a:noFill/>
        </p:spPr>
        <p:txBody>
          <a:bodyPr wrap="square" rtlCol="0">
            <a:spAutoFit/>
          </a:bodyPr>
          <a:lstStyle/>
          <a:p>
            <a:r>
              <a:rPr lang="en-IN" dirty="0">
                <a:solidFill>
                  <a:schemeClr val="bg1"/>
                </a:solidFill>
              </a:rPr>
              <a:t>Image</a:t>
            </a:r>
          </a:p>
        </p:txBody>
      </p:sp>
      <p:sp>
        <p:nvSpPr>
          <p:cNvPr id="29" name="TextBox 28">
            <a:extLst>
              <a:ext uri="{FF2B5EF4-FFF2-40B4-BE49-F238E27FC236}">
                <a16:creationId xmlns:a16="http://schemas.microsoft.com/office/drawing/2014/main" id="{A5CAA13C-A4E3-4581-843E-1D66CF6D3F86}"/>
              </a:ext>
            </a:extLst>
          </p:cNvPr>
          <p:cNvSpPr txBox="1"/>
          <p:nvPr/>
        </p:nvSpPr>
        <p:spPr>
          <a:xfrm>
            <a:off x="5815142" y="5372780"/>
            <a:ext cx="836674" cy="369332"/>
          </a:xfrm>
          <a:prstGeom prst="rect">
            <a:avLst/>
          </a:prstGeom>
          <a:noFill/>
        </p:spPr>
        <p:txBody>
          <a:bodyPr wrap="square" rtlCol="0">
            <a:spAutoFit/>
          </a:bodyPr>
          <a:lstStyle/>
          <a:p>
            <a:r>
              <a:rPr lang="en-IN" dirty="0">
                <a:solidFill>
                  <a:schemeClr val="bg1"/>
                </a:solidFill>
              </a:rPr>
              <a:t>  Text</a:t>
            </a:r>
          </a:p>
        </p:txBody>
      </p:sp>
      <p:sp>
        <p:nvSpPr>
          <p:cNvPr id="30" name="TextBox 29">
            <a:extLst>
              <a:ext uri="{FF2B5EF4-FFF2-40B4-BE49-F238E27FC236}">
                <a16:creationId xmlns:a16="http://schemas.microsoft.com/office/drawing/2014/main" id="{93F0279A-A826-458A-B2F5-EC60930693A4}"/>
              </a:ext>
            </a:extLst>
          </p:cNvPr>
          <p:cNvSpPr txBox="1"/>
          <p:nvPr/>
        </p:nvSpPr>
        <p:spPr>
          <a:xfrm>
            <a:off x="10249313" y="4583802"/>
            <a:ext cx="836674" cy="369332"/>
          </a:xfrm>
          <a:prstGeom prst="rect">
            <a:avLst/>
          </a:prstGeom>
          <a:noFill/>
        </p:spPr>
        <p:txBody>
          <a:bodyPr wrap="square" rtlCol="0">
            <a:spAutoFit/>
          </a:bodyPr>
          <a:lstStyle/>
          <a:p>
            <a:r>
              <a:rPr lang="en-IN" dirty="0">
                <a:solidFill>
                  <a:schemeClr val="bg1"/>
                </a:solidFill>
              </a:rPr>
              <a:t> Blog</a:t>
            </a:r>
          </a:p>
        </p:txBody>
      </p:sp>
      <p:sp>
        <p:nvSpPr>
          <p:cNvPr id="31" name="TextBox 30">
            <a:extLst>
              <a:ext uri="{FF2B5EF4-FFF2-40B4-BE49-F238E27FC236}">
                <a16:creationId xmlns:a16="http://schemas.microsoft.com/office/drawing/2014/main" id="{91846254-FCF3-464B-8FE2-E483520B1F93}"/>
              </a:ext>
            </a:extLst>
          </p:cNvPr>
          <p:cNvSpPr txBox="1"/>
          <p:nvPr/>
        </p:nvSpPr>
        <p:spPr>
          <a:xfrm>
            <a:off x="2651177" y="4522246"/>
            <a:ext cx="2081071" cy="492443"/>
          </a:xfrm>
          <a:prstGeom prst="rect">
            <a:avLst/>
          </a:prstGeom>
          <a:noFill/>
        </p:spPr>
        <p:txBody>
          <a:bodyPr wrap="square" lIns="0" tIns="0" rIns="0" bIns="0" rtlCol="0" anchor="t">
            <a:spAutoFit/>
          </a:bodyPr>
          <a:lstStyle/>
          <a:p>
            <a:pPr algn="r"/>
            <a:r>
              <a:rPr lang="en-US" altLang="ko-KR" sz="1600" b="1" dirty="0">
                <a:solidFill>
                  <a:schemeClr val="accent1"/>
                </a:solidFill>
              </a:rPr>
              <a:t> </a:t>
            </a:r>
            <a:r>
              <a:rPr lang="en-US" altLang="ko-KR" sz="1600" dirty="0">
                <a:solidFill>
                  <a:schemeClr val="bg1"/>
                </a:solidFill>
              </a:rPr>
              <a:t>Video  Transcribing System</a:t>
            </a:r>
            <a:endParaRPr lang="en-US" altLang="ko-KR" sz="1600" dirty="0">
              <a:solidFill>
                <a:schemeClr val="bg1"/>
              </a:solidFill>
              <a:cs typeface="Arial"/>
            </a:endParaRPr>
          </a:p>
        </p:txBody>
      </p:sp>
      <p:sp>
        <p:nvSpPr>
          <p:cNvPr id="32" name="TextBox 31">
            <a:extLst>
              <a:ext uri="{FF2B5EF4-FFF2-40B4-BE49-F238E27FC236}">
                <a16:creationId xmlns:a16="http://schemas.microsoft.com/office/drawing/2014/main" id="{9C46DBAD-320E-461D-B422-AD61CFA4532D}"/>
              </a:ext>
            </a:extLst>
          </p:cNvPr>
          <p:cNvSpPr txBox="1"/>
          <p:nvPr/>
        </p:nvSpPr>
        <p:spPr>
          <a:xfrm>
            <a:off x="2128339" y="2846445"/>
            <a:ext cx="2727974" cy="492443"/>
          </a:xfrm>
          <a:prstGeom prst="rect">
            <a:avLst/>
          </a:prstGeom>
          <a:noFill/>
        </p:spPr>
        <p:txBody>
          <a:bodyPr wrap="square" lIns="0" tIns="0" rIns="0" bIns="0" rtlCol="0" anchor="t">
            <a:spAutoFit/>
          </a:bodyPr>
          <a:lstStyle/>
          <a:p>
            <a:pPr algn="r"/>
            <a:r>
              <a:rPr lang="en-US" altLang="ko-KR" sz="1600" dirty="0">
                <a:solidFill>
                  <a:schemeClr val="accent1"/>
                </a:solidFill>
              </a:rPr>
              <a:t> </a:t>
            </a:r>
            <a:r>
              <a:rPr lang="en-US" altLang="ko-KR" sz="1600" dirty="0">
                <a:solidFill>
                  <a:schemeClr val="bg1"/>
                </a:solidFill>
              </a:rPr>
              <a:t>Image Extraction  Selection System </a:t>
            </a:r>
            <a:endParaRPr lang="en-US" altLang="ko-KR" sz="1600" dirty="0">
              <a:solidFill>
                <a:schemeClr val="bg1"/>
              </a:solidFill>
              <a:cs typeface="Arial"/>
            </a:endParaRPr>
          </a:p>
        </p:txBody>
      </p:sp>
    </p:spTree>
    <p:extLst>
      <p:ext uri="{BB962C8B-B14F-4D97-AF65-F5344CB8AC3E}">
        <p14:creationId xmlns:p14="http://schemas.microsoft.com/office/powerpoint/2010/main" val="5787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B7A"/>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7A61CF0C-017A-4C8C-9B3F-C21CDA2C4B1A}"/>
              </a:ext>
            </a:extLst>
          </p:cNvPr>
          <p:cNvSpPr/>
          <p:nvPr/>
        </p:nvSpPr>
        <p:spPr>
          <a:xfrm>
            <a:off x="0" y="67661"/>
            <a:ext cx="12192000" cy="130486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lIns="91440" tIns="45720" rIns="91440" bIns="45720" anchor="ctr"/>
          <a:lstStyle/>
          <a:p>
            <a:r>
              <a:rPr lang="en-US" dirty="0">
                <a:solidFill>
                  <a:schemeClr val="bg1"/>
                </a:solidFill>
                <a:cs typeface="Arial"/>
              </a:rPr>
              <a:t>Feasibility Study</a:t>
            </a:r>
            <a:endParaRPr lang="en-US" dirty="0">
              <a:solidFill>
                <a:schemeClr val="bg1"/>
              </a:solidFill>
            </a:endParaRPr>
          </a:p>
        </p:txBody>
      </p:sp>
      <p:sp>
        <p:nvSpPr>
          <p:cNvPr id="7" name="TextBox 6">
            <a:extLst>
              <a:ext uri="{FF2B5EF4-FFF2-40B4-BE49-F238E27FC236}">
                <a16:creationId xmlns:a16="http://schemas.microsoft.com/office/drawing/2014/main" id="{6B2A1827-D1FA-4FAD-AD69-0353FA400893}"/>
              </a:ext>
            </a:extLst>
          </p:cNvPr>
          <p:cNvSpPr txBox="1"/>
          <p:nvPr/>
        </p:nvSpPr>
        <p:spPr>
          <a:xfrm>
            <a:off x="1142203" y="2184132"/>
            <a:ext cx="6409669" cy="877163"/>
          </a:xfrm>
          <a:prstGeom prst="rect">
            <a:avLst/>
          </a:prstGeom>
          <a:noFill/>
        </p:spPr>
        <p:txBody>
          <a:bodyPr wrap="square" lIns="91440" tIns="45720" rIns="91440" bIns="45720" rtlCol="0" anchor="t">
            <a:spAutoFit/>
          </a:bodyPr>
          <a:lstStyle/>
          <a:p>
            <a:r>
              <a:rPr lang="en-US" altLang="ko-KR" sz="1700" b="1" dirty="0">
                <a:cs typeface="Arial"/>
              </a:rPr>
              <a:t>A feasibility analysis is used to determine the viability of an idea. It tells us whether a project is worth the investment- in some cases, a project may not be doable </a:t>
            </a:r>
          </a:p>
        </p:txBody>
      </p:sp>
      <p:grpSp>
        <p:nvGrpSpPr>
          <p:cNvPr id="8" name="Group 7">
            <a:extLst>
              <a:ext uri="{FF2B5EF4-FFF2-40B4-BE49-F238E27FC236}">
                <a16:creationId xmlns:a16="http://schemas.microsoft.com/office/drawing/2014/main" id="{803F1CC5-3E45-4158-97D7-4093595E51A5}"/>
              </a:ext>
            </a:extLst>
          </p:cNvPr>
          <p:cNvGrpSpPr/>
          <p:nvPr/>
        </p:nvGrpSpPr>
        <p:grpSpPr>
          <a:xfrm>
            <a:off x="-174131" y="3104569"/>
            <a:ext cx="12366131" cy="769441"/>
            <a:chOff x="2333769" y="2693573"/>
            <a:chExt cx="6558711" cy="769441"/>
          </a:xfrm>
        </p:grpSpPr>
        <p:sp>
          <p:nvSpPr>
            <p:cNvPr id="9" name="TextBox 8">
              <a:extLst>
                <a:ext uri="{FF2B5EF4-FFF2-40B4-BE49-F238E27FC236}">
                  <a16:creationId xmlns:a16="http://schemas.microsoft.com/office/drawing/2014/main" id="{AE47F746-B3C5-437F-8B5C-469076F79192}"/>
                </a:ext>
              </a:extLst>
            </p:cNvPr>
            <p:cNvSpPr txBox="1"/>
            <p:nvPr/>
          </p:nvSpPr>
          <p:spPr>
            <a:xfrm>
              <a:off x="4716017" y="2780928"/>
              <a:ext cx="4176463" cy="276999"/>
            </a:xfrm>
            <a:prstGeom prst="rect">
              <a:avLst/>
            </a:prstGeom>
            <a:noFill/>
          </p:spPr>
          <p:txBody>
            <a:bodyPr wrap="square" lIns="91440" tIns="45720" rIns="91440" bIns="45720" rtlCol="0" anchor="t">
              <a:spAutoFit/>
            </a:bodyPr>
            <a:lstStyle/>
            <a:p>
              <a:endParaRPr lang="en-US" altLang="ko-KR"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DE5515E3-8344-47DD-B208-A6302E78C842}"/>
                </a:ext>
              </a:extLst>
            </p:cNvPr>
            <p:cNvSpPr txBox="1"/>
            <p:nvPr/>
          </p:nvSpPr>
          <p:spPr>
            <a:xfrm>
              <a:off x="2333769" y="2693573"/>
              <a:ext cx="4176463" cy="769441"/>
            </a:xfrm>
            <a:prstGeom prst="rect">
              <a:avLst/>
            </a:prstGeom>
            <a:noFill/>
          </p:spPr>
          <p:txBody>
            <a:bodyPr wrap="square" lIns="91440" tIns="45720" rIns="91440" bIns="45720" rtlCol="0" anchor="t">
              <a:spAutoFit/>
            </a:bodyPr>
            <a:lstStyle/>
            <a:p>
              <a:endParaRPr lang="en-US" altLang="ko-KR" sz="2200" b="1" dirty="0">
                <a:solidFill>
                  <a:schemeClr val="accent4"/>
                </a:solidFill>
                <a:cs typeface="Arial" pitchFamily="34" charset="0"/>
              </a:endParaRPr>
            </a:p>
            <a:p>
              <a:r>
                <a:rPr lang="en-US" altLang="ko-KR" sz="2200" b="1" dirty="0">
                  <a:solidFill>
                    <a:schemeClr val="accent4"/>
                  </a:solidFill>
                  <a:cs typeface="Arial"/>
                </a:rPr>
                <a:t>                   Types of Feasibility Study</a:t>
              </a:r>
              <a:endParaRPr lang="en-US" altLang="ko-KR" sz="2200" b="1" dirty="0">
                <a:solidFill>
                  <a:schemeClr val="accent4"/>
                </a:solidFill>
                <a:cs typeface="Arial" pitchFamily="34" charset="0"/>
              </a:endParaRPr>
            </a:p>
          </p:txBody>
        </p:sp>
      </p:grpSp>
      <p:sp>
        <p:nvSpPr>
          <p:cNvPr id="14" name="TextBox 13">
            <a:extLst>
              <a:ext uri="{FF2B5EF4-FFF2-40B4-BE49-F238E27FC236}">
                <a16:creationId xmlns:a16="http://schemas.microsoft.com/office/drawing/2014/main" id="{0DB5F81E-15D7-409E-9867-E70A05DD9505}"/>
              </a:ext>
            </a:extLst>
          </p:cNvPr>
          <p:cNvSpPr txBox="1"/>
          <p:nvPr/>
        </p:nvSpPr>
        <p:spPr>
          <a:xfrm>
            <a:off x="1142203" y="3856074"/>
            <a:ext cx="5977590" cy="2314544"/>
          </a:xfrm>
          <a:prstGeom prst="rect">
            <a:avLst/>
          </a:prstGeom>
          <a:noFill/>
        </p:spPr>
        <p:txBody>
          <a:bodyPr wrap="square" lIns="91440" tIns="45720" rIns="91440" bIns="45720" numCol="1" rtlCol="0" anchor="t">
            <a:spAutoFit/>
          </a:bodyPr>
          <a:lstStyle/>
          <a:p>
            <a:pPr marL="171450" indent="-171450">
              <a:lnSpc>
                <a:spcPct val="150000"/>
              </a:lnSpc>
              <a:buClr>
                <a:schemeClr val="accent4"/>
              </a:buClr>
              <a:buSzPct val="120000"/>
              <a:buFont typeface="Wingdings" panose="05000000000000000000" pitchFamily="2" charset="2"/>
              <a:buChar char="v"/>
            </a:pPr>
            <a:r>
              <a:rPr lang="en-US" sz="1400" dirty="0">
                <a:cs typeface="Arial"/>
              </a:rPr>
              <a:t>Technical Feasibility: This assessment focuses on the technical resources available to the organization.</a:t>
            </a:r>
          </a:p>
          <a:p>
            <a:pPr marL="171450" indent="-171450">
              <a:lnSpc>
                <a:spcPct val="150000"/>
              </a:lnSpc>
              <a:buClr>
                <a:schemeClr val="accent4"/>
              </a:buClr>
              <a:buSzPct val="120000"/>
              <a:buFont typeface="Wingdings" panose="05000000000000000000" pitchFamily="2" charset="2"/>
              <a:buChar char="v"/>
            </a:pPr>
            <a:r>
              <a:rPr lang="en-US" altLang="ko-KR" sz="1400" dirty="0">
                <a:cs typeface="Arial"/>
              </a:rPr>
              <a:t>Economic Feasibility: This assessment typically involves a cost/benefits analysis of the project</a:t>
            </a:r>
          </a:p>
          <a:p>
            <a:pPr marL="171450" indent="-171450">
              <a:lnSpc>
                <a:spcPct val="150000"/>
              </a:lnSpc>
              <a:buClr>
                <a:schemeClr val="accent4"/>
              </a:buClr>
              <a:buSzPct val="120000"/>
              <a:buFont typeface="Wingdings" panose="05000000000000000000" pitchFamily="2" charset="2"/>
              <a:buChar char="v"/>
            </a:pPr>
            <a:r>
              <a:rPr lang="en-US" altLang="ko-KR" sz="1400" dirty="0">
                <a:cs typeface="Arial"/>
              </a:rPr>
              <a:t> Operational Feasibility: This assessment involves undertaking a study to analyze and determine whether - and how well-the organization's needs can be met by completing the project.</a:t>
            </a:r>
            <a:endParaRPr lang="en-US" altLang="ko-KR" sz="1400" dirty="0">
              <a:cs typeface="Arial" pitchFamily="34" charset="0"/>
            </a:endParaRPr>
          </a:p>
        </p:txBody>
      </p:sp>
      <p:pic>
        <p:nvPicPr>
          <p:cNvPr id="9218" name="Picture 2" descr="FEASIBILITY STUDY | Top accounting and bookkeeping firm in Sharjah and Dubai">
            <a:extLst>
              <a:ext uri="{FF2B5EF4-FFF2-40B4-BE49-F238E27FC236}">
                <a16:creationId xmlns:a16="http://schemas.microsoft.com/office/drawing/2014/main" id="{6750ACDF-4373-4640-83EF-F1EA05FA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4711" y="1713398"/>
            <a:ext cx="51816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85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4298</TotalTime>
  <Words>946</Words>
  <Application>Microsoft Office PowerPoint</Application>
  <PresentationFormat>Widescreen</PresentationFormat>
  <Paragraphs>163</Paragraphs>
  <Slides>21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arial</vt:lpstr>
      <vt:lpstr>arial</vt:lpstr>
      <vt:lpstr>Lato</vt:lpstr>
      <vt:lpstr>Quicksand</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Priyanshu Singh</cp:lastModifiedBy>
  <cp:revision>152</cp:revision>
  <dcterms:created xsi:type="dcterms:W3CDTF">2019-01-14T06:35:35Z</dcterms:created>
  <dcterms:modified xsi:type="dcterms:W3CDTF">2022-03-30T03:06:21Z</dcterms:modified>
</cp:coreProperties>
</file>