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57" r:id="rId5"/>
    <p:sldId id="300" r:id="rId6"/>
    <p:sldId id="277" r:id="rId7"/>
    <p:sldId id="258" r:id="rId8"/>
    <p:sldId id="316" r:id="rId9"/>
    <p:sldId id="301" r:id="rId10"/>
    <p:sldId id="293" r:id="rId11"/>
    <p:sldId id="302" r:id="rId12"/>
    <p:sldId id="303" r:id="rId13"/>
    <p:sldId id="304" r:id="rId14"/>
    <p:sldId id="306" r:id="rId15"/>
    <p:sldId id="307" r:id="rId16"/>
    <p:sldId id="308" r:id="rId17"/>
    <p:sldId id="305" r:id="rId18"/>
    <p:sldId id="311" r:id="rId19"/>
    <p:sldId id="312" r:id="rId20"/>
    <p:sldId id="313" r:id="rId21"/>
    <p:sldId id="314" r:id="rId22"/>
    <p:sldId id="315" r:id="rId23"/>
    <p:sldId id="290" r:id="rId24"/>
    <p:sldId id="274" r:id="rId25"/>
    <p:sldId id="279" r:id="rId26"/>
    <p:sldId id="275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D761-DA13-45A3-8362-BF642D7E4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E23BD5-5E3D-402F-AAB5-A987152AA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6114D2-64FA-4F7E-8852-834DE14B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67928-848B-45EA-9C3D-661B0A2A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3CAB5-0FB1-4EE1-A6AD-A41B840E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06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E48B4-108A-4BF3-830F-855F097F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7467C6-F181-4C7F-930C-252B8A3FE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9326A-12D4-495E-B680-BF7201EC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EB4FE1-F527-4798-8F15-CBA4E22C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C93C4-EB6F-483A-8D97-236A7AF5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7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91E318-7691-4832-BF4B-196A0E7B0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AB40A1-11DD-4FB4-A2EA-42F11953B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BEB038-06B2-4754-96F4-3368C49E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E51A3-6001-4443-85C3-3CD62E9A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A4181-7D40-4D19-89D8-521B87FE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9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9DEB0-F812-4DE4-ADAF-12B8B3A6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0619D-068B-4AA7-BB63-F1913A76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7A79FD-B54F-4AA9-9FAE-88085502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8C4E64-0BDB-40E1-85F2-0E6487D3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9DD6DD-01B4-45BC-B78A-226AE063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6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E8715-88DF-42FF-BCD8-D432F2D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091E3-0A3F-4C7A-81EC-F3FA8AF0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0FCCEB-F608-41F5-ADD0-56E1BAB4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1705B9-A477-4FA2-8742-67B40E4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392A65-01CA-44F1-9747-7FD8ABF6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69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56D66-F051-4C10-8F56-B43D8522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51756C-5E99-46B0-AA39-19223C6F9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19BED-32AC-4B19-82D6-129728823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F4AD6B-0625-4725-9BCE-209617B8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428A5F-D609-45F4-9C22-E5B0F0A6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07C00A-E569-4C51-A5D1-2BCAF469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87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7122A-4A91-4C44-9D52-3C4B8795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A6C31-CB34-4D65-81C5-AC03D45E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0C6B8-A4FE-4DB1-893F-507D90EB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5D8A5F-3D3F-496D-A1B7-A0954C3AD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C05176-2C46-464D-8CE1-D8AE77B67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248CE2-ED44-45C1-B398-43037BEB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56D5AB-6EED-42CC-80EC-FD7B4FF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02ED55-0913-4C00-90A0-F127503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09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038F5-E976-4428-86D8-C91B891B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64F04F-02D7-423C-BCF2-C022917B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9CBFAB-5130-455F-BE35-2CF8641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715FA8-C6BC-463A-A70D-10E62244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61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9E384-1970-4802-B2A2-1D90665E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504E3D-147C-4F07-83CA-C4A9485E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A1C32-992F-492B-9FB6-4D8A0F58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18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E278-DCDD-442A-AE9D-1353FADD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357137-6275-4063-B3A4-8CCC1EEE4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2BC0D4-8A21-4CB1-AEB2-09818F866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1D2755-4EB2-4726-A1F2-04674624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BD3D94-D00E-44F1-9FD1-A954F43B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4FE2E9-0DEC-4E82-88EC-F99D5F4A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79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5857B-1BC9-45CA-ABAA-E4F7EB12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C9E3B-3ED1-4E58-A25E-9C51A63D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5AB4C1-7F4C-4007-8D24-09678F21C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164AE1-D171-49D2-AEA6-3351D39A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66CC67-219F-4E90-B2B3-F7FAD5D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A7DF1E-9A89-4547-BF3B-04DFFC26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24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751D9C-FC35-40AE-8991-3CA4D84C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9970E8-C0C2-4B8C-9CFA-F7852594C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EA0498-8FE4-44FC-974C-6912DC945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D389-B258-4445-81FA-26C72E7A1187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07C42-BCBD-4B20-93AD-55A916C13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F1ACE-4875-4515-9B45-B631E280E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929E-22B6-430C-BFE1-DE47F9ACF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67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-lan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0ABA5-F63B-4607-BAF2-B9D583AC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044" y="2633551"/>
            <a:ext cx="9144000" cy="967694"/>
          </a:xfrm>
        </p:spPr>
        <p:txBody>
          <a:bodyPr/>
          <a:lstStyle/>
          <a:p>
            <a:r>
              <a:rPr lang="fr-FR" b="1" dirty="0"/>
              <a:t>Projet 04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497C4A-6DDD-4A72-9563-8B47CEEB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262" y="3644146"/>
            <a:ext cx="9144000" cy="550203"/>
          </a:xfrm>
        </p:spPr>
        <p:txBody>
          <a:bodyPr>
            <a:normAutofit/>
          </a:bodyPr>
          <a:lstStyle/>
          <a:p>
            <a:r>
              <a:rPr lang="fr-FR" sz="2800" b="1" i="1" dirty="0"/>
              <a:t>Optimisez un site web existant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E7F457-7699-44B8-91A0-EBC6BA92A3EE}"/>
              </a:ext>
            </a:extLst>
          </p:cNvPr>
          <p:cNvSpPr txBox="1"/>
          <p:nvPr/>
        </p:nvSpPr>
        <p:spPr>
          <a:xfrm>
            <a:off x="4994524" y="2110331"/>
            <a:ext cx="196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Soutenance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481560-FF91-4E9C-B7DA-1A7667A286E0}"/>
              </a:ext>
            </a:extLst>
          </p:cNvPr>
          <p:cNvSpPr txBox="1"/>
          <p:nvPr/>
        </p:nvSpPr>
        <p:spPr>
          <a:xfrm>
            <a:off x="302330" y="149423"/>
            <a:ext cx="319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DAGUELOU Rabah</a:t>
            </a:r>
          </a:p>
          <a:p>
            <a:pPr algn="ctr"/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Développeur web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30 mars 2021</a:t>
            </a:r>
          </a:p>
        </p:txBody>
      </p:sp>
      <p:pic>
        <p:nvPicPr>
          <p:cNvPr id="1026" name="Picture 2" descr="Le cours de sécurité informatique complet en vidéo (Hacking éthique) – Le  Blog du Hacker">
            <a:extLst>
              <a:ext uri="{FF2B5EF4-FFF2-40B4-BE49-F238E27FC236}">
                <a16:creationId xmlns:a16="http://schemas.microsoft.com/office/drawing/2014/main" id="{FF6A3EBC-4C1E-4DBE-9E98-72D1B872B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22" y="5841"/>
            <a:ext cx="2667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D7FB57B-F768-4F62-B282-5993580C67C2}"/>
              </a:ext>
            </a:extLst>
          </p:cNvPr>
          <p:cNvSpPr txBox="1"/>
          <p:nvPr/>
        </p:nvSpPr>
        <p:spPr>
          <a:xfrm>
            <a:off x="452000" y="5266752"/>
            <a:ext cx="581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Montor</a:t>
            </a:r>
            <a:r>
              <a:rPr lang="fr-FR" dirty="0"/>
              <a:t>: </a:t>
            </a:r>
            <a:r>
              <a:rPr lang="fr-FR" b="1" dirty="0"/>
              <a:t>Mr. RANDRIANOMENJANAHARY RADO ABRAHAM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D19F35E-46CE-406C-88EF-E5372F8879BE}"/>
              </a:ext>
            </a:extLst>
          </p:cNvPr>
          <p:cNvSpPr txBox="1"/>
          <p:nvPr/>
        </p:nvSpPr>
        <p:spPr>
          <a:xfrm>
            <a:off x="8240357" y="5266752"/>
            <a:ext cx="330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Evaluateur: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3360B2-0114-46A4-9DDC-2F5446C123D5}"/>
              </a:ext>
            </a:extLst>
          </p:cNvPr>
          <p:cNvSpPr txBox="1"/>
          <p:nvPr/>
        </p:nvSpPr>
        <p:spPr>
          <a:xfrm>
            <a:off x="4817436" y="4124465"/>
            <a:ext cx="232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Mai     2021</a:t>
            </a:r>
          </a:p>
        </p:txBody>
      </p:sp>
    </p:spTree>
    <p:extLst>
      <p:ext uri="{BB962C8B-B14F-4D97-AF65-F5344CB8AC3E}">
        <p14:creationId xmlns:p14="http://schemas.microsoft.com/office/powerpoint/2010/main" val="384183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B32467-8F60-4384-AB81-49FC7985E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7" y="1318934"/>
            <a:ext cx="4932992" cy="49303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AB574E5-A920-4133-9EA8-978190887AF5}"/>
              </a:ext>
            </a:extLst>
          </p:cNvPr>
          <p:cNvSpPr txBox="1"/>
          <p:nvPr/>
        </p:nvSpPr>
        <p:spPr>
          <a:xfrm>
            <a:off x="588577" y="94239"/>
            <a:ext cx="10662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0000"/>
                </a:highlight>
                <a:latin typeface="Montserrat"/>
              </a:rPr>
              <a:t>1/ </a:t>
            </a:r>
            <a:r>
              <a:rPr lang="fr-FR" dirty="0">
                <a:latin typeface="Montserrat"/>
              </a:rPr>
              <a:t>La pertinence de la structure de la page. L</a:t>
            </a:r>
            <a:r>
              <a:rPr lang="fr-FR" b="0" i="0" dirty="0">
                <a:effectLst/>
                <a:latin typeface="Montserrat"/>
              </a:rPr>
              <a:t>a structure des rubriques de la page. </a:t>
            </a:r>
            <a:r>
              <a:rPr lang="fr-FR" dirty="0">
                <a:latin typeface="Montserrat"/>
              </a:rPr>
              <a:t>Les instances de niveaux de titre, 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B097A3-4258-4DBF-B4EB-372A79EDFA86}"/>
              </a:ext>
            </a:extLst>
          </p:cNvPr>
          <p:cNvSpPr txBox="1"/>
          <p:nvPr/>
        </p:nvSpPr>
        <p:spPr>
          <a:xfrm>
            <a:off x="4717253" y="6486762"/>
            <a:ext cx="2251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Montserrat"/>
              </a:rPr>
              <a:t>Extension Chrome </a:t>
            </a:r>
            <a:r>
              <a:rPr lang="fr-FR" sz="12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Montserrat"/>
              </a:rPr>
              <a:t>HeadingsMap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0F89EC-CA1C-4167-9753-E9D988B1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8935"/>
            <a:ext cx="5155241" cy="49303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FA2772-849D-4F9B-82A4-B28F2F041C3B}"/>
              </a:ext>
            </a:extLst>
          </p:cNvPr>
          <p:cNvSpPr txBox="1"/>
          <p:nvPr/>
        </p:nvSpPr>
        <p:spPr>
          <a:xfrm>
            <a:off x="814647" y="923616"/>
            <a:ext cx="45387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La structure de la page avant optimisation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409153-C064-41C6-92E7-923162D360C2}"/>
              </a:ext>
            </a:extLst>
          </p:cNvPr>
          <p:cNvSpPr txBox="1"/>
          <p:nvPr/>
        </p:nvSpPr>
        <p:spPr>
          <a:xfrm>
            <a:off x="6242147" y="919434"/>
            <a:ext cx="486294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La structure de la page avant optimisation</a:t>
            </a:r>
          </a:p>
        </p:txBody>
      </p:sp>
    </p:spTree>
    <p:extLst>
      <p:ext uri="{BB962C8B-B14F-4D97-AF65-F5344CB8AC3E}">
        <p14:creationId xmlns:p14="http://schemas.microsoft.com/office/powerpoint/2010/main" val="331721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8F8622F-7E1D-4693-BD90-92C1825F922D}"/>
              </a:ext>
            </a:extLst>
          </p:cNvPr>
          <p:cNvSpPr txBox="1"/>
          <p:nvPr/>
        </p:nvSpPr>
        <p:spPr>
          <a:xfrm>
            <a:off x="4887884" y="415636"/>
            <a:ext cx="451381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0000"/>
                </a:highlight>
              </a:rPr>
              <a:t>2/ </a:t>
            </a:r>
            <a:r>
              <a:rPr lang="fr-FR" dirty="0"/>
              <a:t>Les balises META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Meta </a:t>
            </a:r>
            <a:r>
              <a:rPr lang="fr-FR" dirty="0" err="1"/>
              <a:t>title</a:t>
            </a:r>
            <a:r>
              <a:rPr lang="fr-FR" dirty="0"/>
              <a:t>,</a:t>
            </a:r>
          </a:p>
          <a:p>
            <a:pPr marL="285750" indent="-285750">
              <a:buFontTx/>
              <a:buChar char="-"/>
            </a:pPr>
            <a:r>
              <a:rPr lang="fr-FR" dirty="0"/>
              <a:t>Meta description,</a:t>
            </a:r>
          </a:p>
          <a:p>
            <a:pPr marL="285750" indent="-285750">
              <a:buFontTx/>
              <a:buChar char="-"/>
            </a:pPr>
            <a:r>
              <a:rPr lang="fr-FR" dirty="0"/>
              <a:t>Meta robots,</a:t>
            </a:r>
          </a:p>
          <a:p>
            <a:pPr marL="285750" indent="-285750">
              <a:buFontTx/>
              <a:buChar char="-"/>
            </a:pPr>
            <a:r>
              <a:rPr lang="fr-FR" dirty="0"/>
              <a:t>Meta keywords,</a:t>
            </a:r>
          </a:p>
          <a:p>
            <a:pPr marL="285750" indent="-285750">
              <a:buFontTx/>
              <a:buChar char="-"/>
            </a:pPr>
            <a:r>
              <a:rPr lang="fr-FR" dirty="0"/>
              <a:t>Meta </a:t>
            </a:r>
            <a:r>
              <a:rPr lang="fr-FR" dirty="0" err="1"/>
              <a:t>proprety</a:t>
            </a:r>
            <a:r>
              <a:rPr lang="fr-FR" dirty="0"/>
              <a:t> ( Open Graph),</a:t>
            </a:r>
          </a:p>
          <a:p>
            <a:pPr marL="285750" indent="-285750">
              <a:buFontTx/>
              <a:buChar char="-"/>
            </a:pPr>
            <a:r>
              <a:rPr lang="fr-FR" dirty="0"/>
              <a:t>Les twitter </a:t>
            </a:r>
            <a:r>
              <a:rPr lang="fr-FR" dirty="0" err="1"/>
              <a:t>cards</a:t>
            </a:r>
            <a:r>
              <a:rPr lang="fr-FR" dirty="0"/>
              <a:t>,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80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67875-F6FA-4561-9F7B-DECA960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0000"/>
                </a:highlight>
              </a:rPr>
              <a:t>3/ </a:t>
            </a:r>
            <a:r>
              <a:rPr lang="fr-FR" dirty="0"/>
              <a:t>Les liens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E12A81-69FF-4734-A696-85CE08E512AF}"/>
              </a:ext>
            </a:extLst>
          </p:cNvPr>
          <p:cNvSpPr txBox="1"/>
          <p:nvPr/>
        </p:nvSpPr>
        <p:spPr>
          <a:xfrm>
            <a:off x="1155469" y="1828800"/>
            <a:ext cx="4081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Les pages orphelines,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titre des liens ( page2.html …)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maillage interne,</a:t>
            </a:r>
          </a:p>
          <a:p>
            <a:pPr marL="285750" indent="-285750">
              <a:buFontTx/>
              <a:buChar char="-"/>
            </a:pPr>
            <a:r>
              <a:rPr lang="fr-FR" dirty="0"/>
              <a:t>Les ancres </a:t>
            </a:r>
          </a:p>
        </p:txBody>
      </p:sp>
    </p:spTree>
    <p:extLst>
      <p:ext uri="{BB962C8B-B14F-4D97-AF65-F5344CB8AC3E}">
        <p14:creationId xmlns:p14="http://schemas.microsoft.com/office/powerpoint/2010/main" val="157353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0C433-F923-40A8-B478-19887264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0000"/>
                </a:highlight>
              </a:rPr>
              <a:t>4/ </a:t>
            </a:r>
            <a:r>
              <a:rPr lang="fr-FR" dirty="0"/>
              <a:t>Les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38A07-227E-41DD-9183-B6723C06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033" cy="1532717"/>
          </a:xfrm>
        </p:spPr>
        <p:txBody>
          <a:bodyPr/>
          <a:lstStyle/>
          <a:p>
            <a:r>
              <a:rPr lang="fr-FR" dirty="0"/>
              <a:t>- L’attribut alt,</a:t>
            </a:r>
          </a:p>
          <a:p>
            <a:r>
              <a:rPr lang="fr-FR" dirty="0"/>
              <a:t>- Les images textuelles,</a:t>
            </a:r>
          </a:p>
          <a:p>
            <a:r>
              <a:rPr lang="fr-FR" dirty="0"/>
              <a:t>- Le nom des images,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77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F9E92-D99B-4DA0-A4AB-1A1061F8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56" y="2651125"/>
            <a:ext cx="2944091" cy="1325563"/>
          </a:xfrm>
        </p:spPr>
        <p:txBody>
          <a:bodyPr/>
          <a:lstStyle/>
          <a:p>
            <a:r>
              <a:rPr lang="fr-FR" dirty="0"/>
              <a:t>II-   La taille</a:t>
            </a:r>
          </a:p>
        </p:txBody>
      </p:sp>
    </p:spTree>
    <p:extLst>
      <p:ext uri="{BB962C8B-B14F-4D97-AF65-F5344CB8AC3E}">
        <p14:creationId xmlns:p14="http://schemas.microsoft.com/office/powerpoint/2010/main" val="25612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F2D85-C268-4999-A6D6-F6A795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0000"/>
                </a:highlight>
              </a:rPr>
              <a:t>1/ </a:t>
            </a:r>
            <a:r>
              <a:rPr lang="fr-FR" dirty="0"/>
              <a:t>Le poids des images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78115333-2B38-4093-B03A-C0AFB8D7EBA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507787"/>
            <a:ext cx="10282103" cy="275292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C4FCAAC-806F-4AB4-8A7D-53235729F3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9452" y="3762368"/>
            <a:ext cx="10282103" cy="237354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38C557B-6FE4-4ED2-84A1-A6D6C1DF9033}"/>
              </a:ext>
            </a:extLst>
          </p:cNvPr>
          <p:cNvSpPr txBox="1"/>
          <p:nvPr/>
        </p:nvSpPr>
        <p:spPr>
          <a:xfrm>
            <a:off x="4242193" y="1973796"/>
            <a:ext cx="6637683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Le poids des images avant optimisation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5D003EE-0D62-43B4-AF54-43F829DC54CA}"/>
              </a:ext>
            </a:extLst>
          </p:cNvPr>
          <p:cNvSpPr txBox="1"/>
          <p:nvPr/>
        </p:nvSpPr>
        <p:spPr>
          <a:xfrm>
            <a:off x="4666967" y="4096039"/>
            <a:ext cx="6212909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Le poids des images avant optimisation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7C6D8B-09AB-4525-9A87-D522D44A7B9A}"/>
              </a:ext>
            </a:extLst>
          </p:cNvPr>
          <p:cNvSpPr txBox="1"/>
          <p:nvPr/>
        </p:nvSpPr>
        <p:spPr>
          <a:xfrm>
            <a:off x="3453319" y="5972783"/>
            <a:ext cx="53891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 d’analyse avec l’outil </a:t>
            </a:r>
            <a:r>
              <a:rPr lang="fr-FR" dirty="0" err="1"/>
              <a:t>GMetrix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56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75A3A-7DB3-4F33-92A8-0CE0F87A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0000"/>
                </a:highlight>
              </a:rPr>
              <a:t>2/ </a:t>
            </a:r>
            <a:r>
              <a:rPr lang="fr-FR" dirty="0"/>
              <a:t>La minification de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ECD5D-4AC5-45B4-9705-6A70CDF0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Le fichier bootstrap.css,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Le fichier jquery-2.1.0.js,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fichier </a:t>
            </a:r>
            <a:r>
              <a:rPr lang="fr-FR" dirty="0" err="1"/>
              <a:t>bootstrap,js</a:t>
            </a:r>
            <a:r>
              <a:rPr lang="fr-FR" dirty="0"/>
              <a:t>,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C86039-C0D8-49A8-9BAB-A4461FF4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58216"/>
            <a:ext cx="7458075" cy="371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057E729-413B-4F1E-8CBB-F2B51D4D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8375"/>
            <a:ext cx="7708106" cy="371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356DA9D-CF53-491D-B3FF-A3F8A6DE6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2283244"/>
            <a:ext cx="7477125" cy="381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7C795A9-4A16-4B50-AB8E-0CD576B47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4211219"/>
            <a:ext cx="7727156" cy="485775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25CEE9D-4511-4028-A9CF-6F8872201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75" y="5815013"/>
            <a:ext cx="7410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7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E9616-8BD7-4C8F-AEE4-5DB61E4F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753" y="2509808"/>
            <a:ext cx="4212475" cy="1325563"/>
          </a:xfrm>
        </p:spPr>
        <p:txBody>
          <a:bodyPr/>
          <a:lstStyle/>
          <a:p>
            <a:r>
              <a:rPr lang="fr-FR" dirty="0"/>
              <a:t>III-   L’accessibilité</a:t>
            </a:r>
          </a:p>
        </p:txBody>
      </p:sp>
    </p:spTree>
    <p:extLst>
      <p:ext uri="{BB962C8B-B14F-4D97-AF65-F5344CB8AC3E}">
        <p14:creationId xmlns:p14="http://schemas.microsoft.com/office/powerpoint/2010/main" val="10533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15041-252E-4DB9-BC27-03384CAB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50832"/>
          </a:xfrm>
        </p:spPr>
        <p:txBody>
          <a:bodyPr/>
          <a:lstStyle/>
          <a:p>
            <a:pPr algn="ctr"/>
            <a:r>
              <a:rPr lang="fr-FR" b="1" dirty="0">
                <a:highlight>
                  <a:srgbClr val="FF0000"/>
                </a:highlight>
              </a:rPr>
              <a:t>1/ </a:t>
            </a:r>
            <a:r>
              <a:rPr lang="fr-FR" b="1" dirty="0"/>
              <a:t>La vitesse de chargement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0CB6F0-A03B-47C1-B74E-CB522EDE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79096"/>
            <a:ext cx="5062248" cy="609773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La vitesse de chargement avant optimisation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770B2C-0333-4218-BE6F-E45718DAA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79095"/>
            <a:ext cx="5183188" cy="60977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8000" dirty="0">
                <a:solidFill>
                  <a:schemeClr val="bg1"/>
                </a:solidFill>
              </a:rPr>
              <a:t>La vitesse de chargement après optimisation</a:t>
            </a:r>
          </a:p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39B3095-1CC8-4D4C-AD08-5D73C2233C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073" y="2371577"/>
            <a:ext cx="5157787" cy="3478939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F7BBA50-D075-46EB-9291-F2DF6571E333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9024" y="2188868"/>
            <a:ext cx="5183188" cy="36616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90F60BB-AE08-4C8C-B641-19AA78978A51}"/>
              </a:ext>
            </a:extLst>
          </p:cNvPr>
          <p:cNvSpPr txBox="1"/>
          <p:nvPr/>
        </p:nvSpPr>
        <p:spPr>
          <a:xfrm>
            <a:off x="1760706" y="6308209"/>
            <a:ext cx="804477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Comparaison de la vitesse de chargement du site: Analyses réalisées avec </a:t>
            </a:r>
            <a:r>
              <a:rPr lang="fr-FR" dirty="0" err="1"/>
              <a:t>GMétrix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46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D522F-C9D0-4771-99A9-986DA73C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2/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contraste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DA4337-238B-46E0-822A-79CFB944B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4931"/>
            <a:ext cx="6770687" cy="460144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Les erreurs de contraste avant optimisation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41DC8B-631F-41D0-82E3-3AA956794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13220" y="2044929"/>
            <a:ext cx="3242167" cy="460145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Correction des erreurs de contraste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B9139F7-C7CF-4BD6-8907-6BF7A3660BC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1" y="2610196"/>
            <a:ext cx="3452755" cy="287938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05638D3-6B97-4452-A340-90E7B53FF5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30436" y="2610196"/>
            <a:ext cx="3080039" cy="2879382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6BDA3727-B9E6-4701-A843-C58458C783A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8975928" y="3006726"/>
            <a:ext cx="1666875" cy="914400"/>
          </a:xfrm>
          <a:prstGeom prst="rect">
            <a:avLst/>
          </a:prstGeom>
        </p:spPr>
      </p:pic>
      <p:pic>
        <p:nvPicPr>
          <p:cNvPr id="12" name="Espace réservé du contenu 10">
            <a:extLst>
              <a:ext uri="{FF2B5EF4-FFF2-40B4-BE49-F238E27FC236}">
                <a16:creationId xmlns:a16="http://schemas.microsoft.com/office/drawing/2014/main" id="{9389928A-6408-40CF-8DE0-FC15D312634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128328" y="3159126"/>
            <a:ext cx="1666875" cy="914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8034D58-0B94-4347-B01A-D687052CC9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86270" y="4575177"/>
            <a:ext cx="1666875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298B855-000B-4DF3-8D3D-EF237C937766}"/>
              </a:ext>
            </a:extLst>
          </p:cNvPr>
          <p:cNvSpPr txBox="1"/>
          <p:nvPr/>
        </p:nvSpPr>
        <p:spPr>
          <a:xfrm>
            <a:off x="9128327" y="2854326"/>
            <a:ext cx="16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d’accueil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C09720-96DE-4C51-A39B-0CC1464A5128}"/>
              </a:ext>
            </a:extLst>
          </p:cNvPr>
          <p:cNvSpPr txBox="1"/>
          <p:nvPr/>
        </p:nvSpPr>
        <p:spPr>
          <a:xfrm>
            <a:off x="9128327" y="4073526"/>
            <a:ext cx="19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de contact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1092DE-5CED-4BDF-865A-669FDFD35290}"/>
              </a:ext>
            </a:extLst>
          </p:cNvPr>
          <p:cNvSpPr txBox="1"/>
          <p:nvPr/>
        </p:nvSpPr>
        <p:spPr>
          <a:xfrm>
            <a:off x="989215" y="5410032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d’accueil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714FD35-AE2E-4582-8136-E8B3C54AC4E2}"/>
              </a:ext>
            </a:extLst>
          </p:cNvPr>
          <p:cNvSpPr txBox="1"/>
          <p:nvPr/>
        </p:nvSpPr>
        <p:spPr>
          <a:xfrm>
            <a:off x="5131723" y="541003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de contact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ABDEB51-7CEA-4E11-B1F1-11DC7013ADE7}"/>
              </a:ext>
            </a:extLst>
          </p:cNvPr>
          <p:cNvSpPr txBox="1"/>
          <p:nvPr/>
        </p:nvSpPr>
        <p:spPr>
          <a:xfrm>
            <a:off x="4628372" y="6491082"/>
            <a:ext cx="359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Analyses réalisées avec l’outil WAVE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67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9ABD7-73E4-4B0B-8E5E-2F37CFA3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033"/>
            <a:ext cx="10515600" cy="796701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1F22E3-F1F3-4B63-8555-4C07363C79C9}"/>
              </a:ext>
            </a:extLst>
          </p:cNvPr>
          <p:cNvSpPr txBox="1"/>
          <p:nvPr/>
        </p:nvSpPr>
        <p:spPr>
          <a:xfrm>
            <a:off x="4031142" y="536623"/>
            <a:ext cx="69752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cs typeface="Times New Roman" panose="02020603050405020304" pitchFamily="18" charset="0"/>
            </a:endParaRPr>
          </a:p>
          <a:p>
            <a:r>
              <a:rPr lang="fr-FR" b="1" dirty="0"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endParaRPr lang="fr-FR" b="1" dirty="0">
              <a:cs typeface="Times New Roman" panose="02020603050405020304" pitchFamily="18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>
                <a:cs typeface="Times New Roman" panose="02020603050405020304" pitchFamily="18" charset="0"/>
              </a:rPr>
              <a:t> Logiciels et technologies utilisées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/>
              <a:t> Le rapport d’analyse  SEO du site « La chouette agence »</a:t>
            </a:r>
            <a:endParaRPr lang="fr-FR" b="1" dirty="0">
              <a:cs typeface="Times New Roman" panose="02020603050405020304" pitchFamily="18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>
                <a:cs typeface="Times New Roman" panose="02020603050405020304" pitchFamily="18" charset="0"/>
              </a:rPr>
              <a:t> Le rapport d’optimisation (Amélioration du SEO du site)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>
                <a:cs typeface="Times New Roman" panose="02020603050405020304" pitchFamily="18" charset="0"/>
              </a:rPr>
              <a:t> Le code source amélioré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>
                <a:cs typeface="Times New Roman" panose="02020603050405020304" pitchFamily="18" charset="0"/>
              </a:rPr>
              <a:t>Compatibilité et validité</a:t>
            </a:r>
          </a:p>
          <a:p>
            <a:endParaRPr lang="fr-FR" b="1" dirty="0">
              <a:cs typeface="Times New Roman" panose="02020603050405020304" pitchFamily="18" charset="0"/>
            </a:endParaRPr>
          </a:p>
          <a:p>
            <a:r>
              <a:rPr lang="fr-FR" b="1" dirty="0">
                <a:cs typeface="Times New Roman" panose="02020603050405020304" pitchFamily="18" charset="0"/>
              </a:rPr>
              <a:t>Conclusion</a:t>
            </a:r>
          </a:p>
          <a:p>
            <a:r>
              <a:rPr lang="fr-FR" dirty="0">
                <a:cs typeface="Times New Roman" panose="02020603050405020304" pitchFamily="18" charset="0"/>
              </a:rPr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25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743377-E4C4-445C-AFBD-7A3A160A1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489" y="1146249"/>
            <a:ext cx="2377699" cy="405332"/>
          </a:xfrm>
          <a:solidFill>
            <a:srgbClr val="FF0000"/>
          </a:solidFill>
        </p:spPr>
        <p:txBody>
          <a:bodyPr>
            <a:normAutofit fontScale="70000" lnSpcReduction="20000"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Exemples de contraste avant optimisation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B1A1F93-2636-4A13-9064-BCC293AA90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7172" y="1592566"/>
            <a:ext cx="2840315" cy="49393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D56BA4C-8BA7-482E-8133-86C59A4886BB}"/>
              </a:ext>
            </a:extLst>
          </p:cNvPr>
          <p:cNvSpPr txBox="1"/>
          <p:nvPr/>
        </p:nvSpPr>
        <p:spPr>
          <a:xfrm>
            <a:off x="2280155" y="6550223"/>
            <a:ext cx="220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highlight>
                  <a:srgbClr val="FFFF00"/>
                </a:highlight>
              </a:rPr>
              <a:t>Titre page d’accueil  </a:t>
            </a:r>
          </a:p>
        </p:txBody>
      </p:sp>
      <p:pic>
        <p:nvPicPr>
          <p:cNvPr id="9" name="Espace réservé du contenu 6">
            <a:extLst>
              <a:ext uri="{FF2B5EF4-FFF2-40B4-BE49-F238E27FC236}">
                <a16:creationId xmlns:a16="http://schemas.microsoft.com/office/drawing/2014/main" id="{E677793D-F395-400E-BC79-D1B3DF62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806" y="1525187"/>
            <a:ext cx="4619625" cy="2238761"/>
          </a:xfrm>
          <a:prstGeom prst="rect">
            <a:avLst/>
          </a:prstGeom>
        </p:spPr>
      </p:pic>
      <p:sp>
        <p:nvSpPr>
          <p:cNvPr id="11" name="Titre 10">
            <a:extLst>
              <a:ext uri="{FF2B5EF4-FFF2-40B4-BE49-F238E27FC236}">
                <a16:creationId xmlns:a16="http://schemas.microsoft.com/office/drawing/2014/main" id="{FC2CEC35-B4E2-4995-A785-12FC6DBDC2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489" y="444091"/>
            <a:ext cx="10581899" cy="590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/>
              <a:t>Le ratios de contraste doit être supérieur à 4,5:1 pour les textes de grande taille et 3:1 pour les textes de taille normal pour respecter le niveau AA de WCAG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6FBEAA3-A561-481D-98B6-9EDA3CB6E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17487" y="1129886"/>
            <a:ext cx="2730680" cy="405332"/>
          </a:xfrm>
          <a:solidFill>
            <a:srgbClr val="92D050"/>
          </a:solidFill>
        </p:spPr>
        <p:txBody>
          <a:bodyPr>
            <a:normAutofit fontScale="70000" lnSpcReduction="20000"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Exemples de contraste après optimisation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7BC882-76E5-421D-85CB-E17897D8E145}"/>
              </a:ext>
            </a:extLst>
          </p:cNvPr>
          <p:cNvSpPr txBox="1"/>
          <p:nvPr/>
        </p:nvSpPr>
        <p:spPr>
          <a:xfrm>
            <a:off x="2688100" y="43981"/>
            <a:ext cx="7592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highlight>
                  <a:srgbClr val="00FFFF"/>
                </a:highlight>
              </a:rPr>
              <a:t>Exemples de captures d’écrans comparatives des résultats de contraste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0CBA56-0DDE-44A6-B701-71A9E9B4AECB}"/>
              </a:ext>
            </a:extLst>
          </p:cNvPr>
          <p:cNvSpPr txBox="1"/>
          <p:nvPr/>
        </p:nvSpPr>
        <p:spPr>
          <a:xfrm>
            <a:off x="4924479" y="6492875"/>
            <a:ext cx="2730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FF"/>
                </a:highlight>
                <a:latin typeface="Montserrat"/>
              </a:rPr>
              <a:t>TPG </a:t>
            </a:r>
            <a:r>
              <a:rPr lang="fr-FR" sz="16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FF"/>
                </a:highlight>
                <a:latin typeface="Montserrat"/>
              </a:rPr>
              <a:t>Colour</a:t>
            </a:r>
            <a:r>
              <a:rPr lang="fr-F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FF"/>
                </a:highlight>
                <a:latin typeface="Montserrat"/>
              </a:rPr>
              <a:t> </a:t>
            </a:r>
            <a:r>
              <a:rPr lang="fr-FR" sz="16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FF"/>
                </a:highlight>
                <a:latin typeface="Montserrat"/>
              </a:rPr>
              <a:t>Contrast</a:t>
            </a:r>
            <a:r>
              <a:rPr lang="fr-F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FF"/>
                </a:highlight>
                <a:latin typeface="Montserrat"/>
              </a:rPr>
              <a:t> Analyser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0099FA2-DE9B-4477-802F-8A083FEC1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685" y="1630082"/>
            <a:ext cx="2840315" cy="486279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496FFC1-7EEA-44AB-818B-245B98FBD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807" y="3942823"/>
            <a:ext cx="4619625" cy="2432113"/>
          </a:xfrm>
          <a:prstGeom prst="rect">
            <a:avLst/>
          </a:prstGeom>
        </p:spPr>
      </p:pic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4B959FF6-ACB8-4E2C-B2E3-DEDEED94B485}"/>
              </a:ext>
            </a:extLst>
          </p:cNvPr>
          <p:cNvSpPr txBox="1">
            <a:spLocks/>
          </p:cNvSpPr>
          <p:nvPr/>
        </p:nvSpPr>
        <p:spPr>
          <a:xfrm>
            <a:off x="8227863" y="1107795"/>
            <a:ext cx="2377699" cy="40533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chemeClr val="bg1"/>
                </a:solidFill>
              </a:rPr>
              <a:t>Exemples de contraste avant optimisation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C628972-B9C0-4A31-9B53-F277A80D6857}"/>
              </a:ext>
            </a:extLst>
          </p:cNvPr>
          <p:cNvSpPr txBox="1">
            <a:spLocks/>
          </p:cNvSpPr>
          <p:nvPr/>
        </p:nvSpPr>
        <p:spPr>
          <a:xfrm>
            <a:off x="7605293" y="3785347"/>
            <a:ext cx="2730680" cy="40533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>
                <a:solidFill>
                  <a:schemeClr val="bg1"/>
                </a:solidFill>
              </a:rPr>
              <a:t>Exemples de contraste après optimisation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528DE3-DBA7-4653-908C-C0877994E795}"/>
              </a:ext>
            </a:extLst>
          </p:cNvPr>
          <p:cNvSpPr txBox="1"/>
          <p:nvPr/>
        </p:nvSpPr>
        <p:spPr>
          <a:xfrm>
            <a:off x="8093233" y="6456469"/>
            <a:ext cx="220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highlight>
                  <a:srgbClr val="FFFF00"/>
                </a:highlight>
              </a:rPr>
              <a:t>Footer</a:t>
            </a:r>
            <a:r>
              <a:rPr lang="fr-FR" sz="1400" b="1" dirty="0">
                <a:highlight>
                  <a:srgbClr val="FFFF00"/>
                </a:highlight>
              </a:rPr>
              <a:t> de la page d’accueil  </a:t>
            </a:r>
          </a:p>
        </p:txBody>
      </p:sp>
    </p:spTree>
    <p:extLst>
      <p:ext uri="{BB962C8B-B14F-4D97-AF65-F5344CB8AC3E}">
        <p14:creationId xmlns:p14="http://schemas.microsoft.com/office/powerpoint/2010/main" val="290543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0632DDF-5125-4070-88CA-FCF658DC964F}"/>
              </a:ext>
            </a:extLst>
          </p:cNvPr>
          <p:cNvSpPr txBox="1"/>
          <p:nvPr/>
        </p:nvSpPr>
        <p:spPr>
          <a:xfrm>
            <a:off x="4247525" y="237813"/>
            <a:ext cx="437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highlight>
                  <a:srgbClr val="FF0000"/>
                </a:highlight>
              </a:rPr>
              <a:t>3/ </a:t>
            </a:r>
            <a:r>
              <a:rPr lang="fr-FR" sz="3200" b="1" dirty="0"/>
              <a:t>Les images textuelles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B13E05-7C0D-4151-9EE0-E7684A84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48" y="1303506"/>
            <a:ext cx="5125803" cy="13144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C5BFF8-E7E8-458B-8729-7835C1AE8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47" y="3228662"/>
            <a:ext cx="5125803" cy="11847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989D0E9-A9E4-4F28-8289-114E944DC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6" y="4961042"/>
            <a:ext cx="5125803" cy="15730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B1E3624-C8D6-46CB-8488-2D2573D08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233" y="1221687"/>
            <a:ext cx="6025019" cy="14780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E1487D2-DEC3-4AFA-9EBC-256BA3270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233" y="4894296"/>
            <a:ext cx="6025019" cy="163979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AF357C3-5E8E-4435-BD5E-0A74DD651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233" y="3165603"/>
            <a:ext cx="6025019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1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05E5B-B5A7-4201-A379-03A8E6A4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ighlight>
                  <a:srgbClr val="FF0000"/>
                </a:highlight>
              </a:rPr>
              <a:t>4/ </a:t>
            </a:r>
            <a:r>
              <a:rPr lang="fr-FR" b="1" dirty="0"/>
              <a:t>Le focus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CE7A50-EB1A-41DA-B317-78A8E6DC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48" y="1690688"/>
            <a:ext cx="58690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button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transition: all .3s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ease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-in-out;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outline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none!important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C399D3-64F5-48C8-98EE-71618F7C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7393"/>
            <a:ext cx="5741290" cy="27862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E481C3-1DA2-43BE-BF57-08662778A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15" y="2601913"/>
            <a:ext cx="6124575" cy="8286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6B81C69-550D-414B-A315-41A27F523103}"/>
              </a:ext>
            </a:extLst>
          </p:cNvPr>
          <p:cNvSpPr txBox="1"/>
          <p:nvPr/>
        </p:nvSpPr>
        <p:spPr>
          <a:xfrm>
            <a:off x="5974915" y="676405"/>
            <a:ext cx="5711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highlight>
                  <a:srgbClr val="FFFF00"/>
                </a:highlight>
              </a:rPr>
              <a:t>Exemple de focus sur la page d’accueil et sur le formulaire de contact</a:t>
            </a:r>
          </a:p>
        </p:txBody>
      </p:sp>
    </p:spTree>
    <p:extLst>
      <p:ext uri="{BB962C8B-B14F-4D97-AF65-F5344CB8AC3E}">
        <p14:creationId xmlns:p14="http://schemas.microsoft.com/office/powerpoint/2010/main" val="3894856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3E86F-9AF6-412C-87BE-9E8BBE31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IV-  Le code source amélioré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9172B-BF92-49DF-AFF3-BFC26BC2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146"/>
            <a:ext cx="10515600" cy="435799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72825B-18A9-406B-A98A-17573C12FD9E}"/>
              </a:ext>
            </a:extLst>
          </p:cNvPr>
          <p:cNvSpPr txBox="1"/>
          <p:nvPr/>
        </p:nvSpPr>
        <p:spPr>
          <a:xfrm>
            <a:off x="1177047" y="1690688"/>
            <a:ext cx="100194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Implémentation de balises sémantiques,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Séparer le code CSS du code HTML,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Restructuration de la page ( les titres ),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Implémentation des balises </a:t>
            </a:r>
            <a:r>
              <a:rPr lang="fr-FR" sz="2400" dirty="0" err="1"/>
              <a:t>meta</a:t>
            </a:r>
            <a:r>
              <a:rPr lang="fr-FR" sz="2400" dirty="0"/>
              <a:t>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Correction des liens,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Correction des noms des fichiers images et du contenu des attributs ALT des images,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Différer le chargement du Javascript,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Correction des erreurs de contraste ( Changement de couleurs),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Changement de certaines tailles de texte et d’unités de taille,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Changement des images textuelles par des balises HTML ( &lt;</a:t>
            </a:r>
            <a:r>
              <a:rPr lang="fr-FR" sz="2400" dirty="0" err="1"/>
              <a:t>Hn</a:t>
            </a:r>
            <a:r>
              <a:rPr lang="fr-FR" sz="2400" dirty="0"/>
              <a:t>&gt; et &lt;P&gt;),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Rétablissement du focus sur les éléments </a:t>
            </a:r>
            <a:r>
              <a:rPr lang="fr-FR" sz="2400" dirty="0" err="1"/>
              <a:t>focusables</a:t>
            </a:r>
            <a:r>
              <a:rPr lang="fr-FR" sz="2400" dirty="0"/>
              <a:t> ( &lt;a&gt;, &lt;</a:t>
            </a:r>
            <a:r>
              <a:rPr lang="fr-FR" sz="2400" dirty="0" err="1"/>
              <a:t>button</a:t>
            </a:r>
            <a:r>
              <a:rPr lang="fr-FR" sz="2400" dirty="0"/>
              <a:t>&gt;),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Correction des erreurs HTML et CSS signalées par les validateurs W3C.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0901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FD176FC-A60A-46CC-A24C-F499E564F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976" y="64624"/>
            <a:ext cx="10097582" cy="1141178"/>
          </a:xfrm>
        </p:spPr>
        <p:txBody>
          <a:bodyPr>
            <a:normAutofit/>
          </a:bodyPr>
          <a:lstStyle/>
          <a:p>
            <a:pPr algn="l"/>
            <a:r>
              <a:rPr lang="fr-FR" sz="7200" dirty="0">
                <a:solidFill>
                  <a:schemeClr val="bg1"/>
                </a:solidFill>
              </a:rPr>
              <a:t>V- Compatibilité et validité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D9CCD7-4DA9-4073-AFF3-63823B350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442" y="1184885"/>
            <a:ext cx="8717783" cy="1951507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Le site est compatible avec les dernières versions de google chrome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b="0" i="0" dirty="0">
                <a:solidFill>
                  <a:srgbClr val="5F6368"/>
                </a:solidFill>
                <a:effectLst/>
                <a:highlight>
                  <a:srgbClr val="FFFF00"/>
                </a:highlight>
                <a:latin typeface="Roboto"/>
              </a:rPr>
              <a:t>Version 90.0.4430.85</a:t>
            </a:r>
            <a:r>
              <a:rPr lang="fr-FR" dirty="0">
                <a:solidFill>
                  <a:schemeClr val="bg1"/>
                </a:solidFill>
              </a:rPr>
              <a:t>) ainsi que </a:t>
            </a:r>
            <a:r>
              <a:rPr lang="fr-FR" dirty="0" err="1">
                <a:solidFill>
                  <a:schemeClr val="bg1"/>
                </a:solidFill>
              </a:rPr>
              <a:t>firefox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>
                <a:highlight>
                  <a:srgbClr val="FFFF00"/>
                </a:highlight>
              </a:rPr>
              <a:t>72.0.2</a:t>
            </a:r>
            <a:r>
              <a:rPr lang="fr-FR" dirty="0">
                <a:solidFill>
                  <a:schemeClr val="bg1"/>
                </a:solidFill>
              </a:rPr>
              <a:t>);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4F8037D-5BC2-4645-B9CA-93B4CE97E744}"/>
              </a:ext>
            </a:extLst>
          </p:cNvPr>
          <p:cNvSpPr txBox="1"/>
          <p:nvPr/>
        </p:nvSpPr>
        <p:spPr>
          <a:xfrm>
            <a:off x="824976" y="2700370"/>
            <a:ext cx="9065541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dirty="0"/>
              <a:t>L’approche mobile-first,</a:t>
            </a:r>
          </a:p>
          <a:p>
            <a:r>
              <a:rPr lang="fr-FR" sz="2800" dirty="0"/>
              <a:t>La responsivité,</a:t>
            </a:r>
          </a:p>
          <a:p>
            <a:r>
              <a:rPr lang="fr-FR" sz="2800" dirty="0"/>
              <a:t>La validation. </a:t>
            </a:r>
          </a:p>
        </p:txBody>
      </p:sp>
    </p:spTree>
    <p:extLst>
      <p:ext uri="{BB962C8B-B14F-4D97-AF65-F5344CB8AC3E}">
        <p14:creationId xmlns:p14="http://schemas.microsoft.com/office/powerpoint/2010/main" val="51451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64382-584B-48AB-AA36-60F5B01C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553D12-66AA-4E05-B179-730E0108DB3E}"/>
              </a:ext>
            </a:extLst>
          </p:cNvPr>
          <p:cNvSpPr txBox="1"/>
          <p:nvPr/>
        </p:nvSpPr>
        <p:spPr>
          <a:xfrm>
            <a:off x="1115367" y="1929284"/>
            <a:ext cx="10008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600" dirty="0"/>
          </a:p>
          <a:p>
            <a:r>
              <a:rPr lang="fr-FR" sz="3600" dirty="0"/>
              <a:t>Nous espérons avoir respecté vos recommandations et satisfait vos attentes.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867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7D82C-2C85-42C8-A336-7498CCDA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5578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28515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1211C-8FEC-422D-9DE4-2F36748E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E2D9C7-3FAF-489B-A399-B92139F8010E}"/>
              </a:ext>
            </a:extLst>
          </p:cNvPr>
          <p:cNvSpPr txBox="1"/>
          <p:nvPr/>
        </p:nvSpPr>
        <p:spPr>
          <a:xfrm>
            <a:off x="719328" y="1460974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Vous m’aviez sollicité car votre site « La chouette agence » rencontre des problèmes notamment, son classement sur les moteurs de recherche, sa vitesse de chargement et son accessibilité.</a:t>
            </a:r>
          </a:p>
          <a:p>
            <a:endParaRPr lang="fr-FR" sz="2400" dirty="0"/>
          </a:p>
          <a:p>
            <a:r>
              <a:rPr lang="fr-FR" sz="2400" dirty="0"/>
              <a:t>Après, une analyse de l’état SEO,  j’ai sélectionné 10 recommandations pour améliorer le site. Ces recommandations concernent la vitesse, la taille et l’accessibilité.</a:t>
            </a:r>
          </a:p>
          <a:p>
            <a:endParaRPr lang="fr-FR" sz="2400" dirty="0"/>
          </a:p>
          <a:p>
            <a:r>
              <a:rPr lang="fr-FR" sz="2400" dirty="0"/>
              <a:t>Un rapport d’optimisation détaillé est rédigé mentionnant toutes les erreurs relevées et les solutions apportées pour améliorer le SEO. Une comparaison via des captures d’écran à l’appui est intégré au rapport afin de vous démontrer l’efficacité de ma démarche.</a:t>
            </a:r>
          </a:p>
          <a:p>
            <a:endParaRPr lang="fr-FR" sz="2400" dirty="0"/>
          </a:p>
          <a:p>
            <a:r>
              <a:rPr lang="fr-FR" sz="2400" dirty="0"/>
              <a:t>Vous trouverez le code source amélioré sur ma page GitHub dont ci-après le lien.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4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B297281-2905-4EF5-9C40-5F5715AB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26" y="358564"/>
            <a:ext cx="10515600" cy="624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latin typeface="Abadi" panose="020B0604020104020204" pitchFamily="34" charset="0"/>
              </a:rPr>
              <a:t>	</a:t>
            </a:r>
            <a:r>
              <a:rPr lang="fr-FR" dirty="0">
                <a:cs typeface="Times New Roman" panose="02020603050405020304" pitchFamily="18" charset="0"/>
              </a:rPr>
              <a:t>I-  </a:t>
            </a:r>
            <a:r>
              <a:rPr lang="fr-FR" b="1" dirty="0">
                <a:cs typeface="Times New Roman" panose="02020603050405020304" pitchFamily="18" charset="0"/>
              </a:rPr>
              <a:t>Logiciels et technologies utilisées:</a:t>
            </a:r>
          </a:p>
          <a:p>
            <a:pPr marL="0" indent="0">
              <a:buNone/>
            </a:pPr>
            <a:r>
              <a:rPr lang="fr-FR" sz="2300" b="1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sz="2300" b="1" dirty="0">
                <a:cs typeface="Times New Roman" panose="02020603050405020304" pitchFamily="18" charset="0"/>
              </a:rPr>
              <a:t>      1/Technologies: ( Langages)</a:t>
            </a:r>
          </a:p>
          <a:p>
            <a:pPr marL="0" indent="0">
              <a:buNone/>
            </a:pPr>
            <a:r>
              <a:rPr lang="fr-FR" sz="2300" b="1" dirty="0">
                <a:cs typeface="Times New Roman" panose="02020603050405020304" pitchFamily="18" charset="0"/>
              </a:rPr>
              <a:t>	</a:t>
            </a:r>
            <a:endParaRPr lang="fr-FR" sz="2300" dirty="0">
              <a:cs typeface="Times New Roman" panose="02020603050405020304" pitchFamily="18" charset="0"/>
            </a:endParaRPr>
          </a:p>
          <a:p>
            <a:pPr lvl="2"/>
            <a:r>
              <a:rPr lang="fr-FR" sz="1900" b="1" dirty="0">
                <a:cs typeface="Times New Roman" panose="02020603050405020304" pitchFamily="18" charset="0"/>
              </a:rPr>
              <a:t>HTML 5 </a:t>
            </a:r>
          </a:p>
          <a:p>
            <a:pPr lvl="2"/>
            <a:r>
              <a:rPr lang="fr-FR" sz="1900" b="1" dirty="0">
                <a:cs typeface="Times New Roman" panose="02020603050405020304" pitchFamily="18" charset="0"/>
              </a:rPr>
              <a:t>CSS</a:t>
            </a:r>
            <a:endParaRPr lang="fr-FR" sz="1900" dirty="0">
              <a:solidFill>
                <a:srgbClr val="202124"/>
              </a:solidFill>
              <a:cs typeface="Times New Roman" panose="02020603050405020304" pitchFamily="18" charset="0"/>
            </a:endParaRPr>
          </a:p>
          <a:p>
            <a:pPr lvl="1"/>
            <a:endParaRPr lang="fr-FR" sz="2300" b="1" dirty="0">
              <a:solidFill>
                <a:srgbClr val="202124"/>
              </a:solidFill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fr-FR" sz="2300" b="1" dirty="0">
                <a:cs typeface="Times New Roman" panose="02020603050405020304" pitchFamily="18" charset="0"/>
              </a:rPr>
              <a:t>2/ Logiciels:</a:t>
            </a:r>
          </a:p>
          <a:p>
            <a:pPr marL="457200" lvl="1" indent="0">
              <a:buNone/>
            </a:pPr>
            <a:endParaRPr lang="en-US" sz="23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2"/>
            <a:r>
              <a:rPr lang="fr-FR" sz="1900" b="1" dirty="0" err="1">
                <a:cs typeface="Times New Roman" panose="02020603050405020304" pitchFamily="18" charset="0"/>
              </a:rPr>
              <a:t>Vscode</a:t>
            </a:r>
            <a:endParaRPr lang="fr-FR" sz="1900" b="1" dirty="0">
              <a:cs typeface="Times New Roman" panose="02020603050405020304" pitchFamily="18" charset="0"/>
            </a:endParaRPr>
          </a:p>
          <a:p>
            <a:pPr lvl="2"/>
            <a:r>
              <a:rPr lang="fr-FR" sz="1900" b="1" dirty="0">
                <a:cs typeface="Times New Roman" panose="02020603050405020304" pitchFamily="18" charset="0"/>
              </a:rPr>
              <a:t>Google Chrome &amp; Firefox</a:t>
            </a:r>
            <a:endParaRPr lang="fr-FR" sz="1900" dirty="0">
              <a:cs typeface="Times New Roman" panose="02020603050405020304" pitchFamily="18" charset="0"/>
            </a:endParaRPr>
          </a:p>
          <a:p>
            <a:pPr lvl="2"/>
            <a:r>
              <a:rPr lang="fr-FR" sz="1900" b="1" dirty="0">
                <a:cs typeface="Times New Roman" panose="02020603050405020304" pitchFamily="18" charset="0"/>
              </a:rPr>
              <a:t>Validateurs W3C</a:t>
            </a:r>
          </a:p>
          <a:p>
            <a:pPr lvl="2"/>
            <a:r>
              <a:rPr lang="fr-FR" sz="1900" b="1" dirty="0" err="1">
                <a:cs typeface="Times New Roman" panose="02020603050405020304" pitchFamily="18" charset="0"/>
              </a:rPr>
              <a:t>Webhostapp</a:t>
            </a:r>
            <a:endParaRPr lang="fr-FR" sz="1900" b="1" dirty="0">
              <a:cs typeface="Times New Roman" panose="02020603050405020304" pitchFamily="18" charset="0"/>
            </a:endParaRPr>
          </a:p>
          <a:p>
            <a:pPr lvl="2"/>
            <a:r>
              <a:rPr lang="fr-FR" sz="1900" b="1" dirty="0" err="1">
                <a:cs typeface="Times New Roman" panose="02020603050405020304" pitchFamily="18" charset="0"/>
              </a:rPr>
              <a:t>FileZilla</a:t>
            </a:r>
            <a:endParaRPr lang="fr-FR" sz="1900" b="1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fr-FR" sz="2300" b="1" dirty="0">
                <a:cs typeface="Times New Roman" panose="02020603050405020304" pitchFamily="18" charset="0"/>
              </a:rPr>
              <a:t>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0638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B297281-2905-4EF5-9C40-5F5715AB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26" y="358564"/>
            <a:ext cx="10515600" cy="624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cs typeface="Times New Roman" panose="02020603050405020304" pitchFamily="18" charset="0"/>
              </a:rPr>
              <a:t>3- Outils d’analyse SEO</a:t>
            </a:r>
          </a:p>
          <a:p>
            <a:pPr marL="457200" lvl="1" indent="0">
              <a:buNone/>
            </a:pPr>
            <a:endParaRPr lang="fr-FR" sz="2300" b="1" dirty="0"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fr-FR" sz="2300" b="1" dirty="0">
                <a:cs typeface="Times New Roman" panose="02020603050405020304" pitchFamily="18" charset="0"/>
              </a:rPr>
              <a:t>Google </a:t>
            </a:r>
            <a:r>
              <a:rPr lang="fr-FR" sz="2300" b="1" dirty="0" err="1">
                <a:cs typeface="Times New Roman" panose="02020603050405020304" pitchFamily="18" charset="0"/>
              </a:rPr>
              <a:t>Search</a:t>
            </a:r>
            <a:r>
              <a:rPr lang="fr-FR" sz="2300" b="1" dirty="0">
                <a:cs typeface="Times New Roman" panose="02020603050405020304" pitchFamily="18" charset="0"/>
              </a:rPr>
              <a:t> Console,</a:t>
            </a:r>
          </a:p>
          <a:p>
            <a:pPr lvl="1">
              <a:buFontTx/>
              <a:buChar char="-"/>
            </a:pPr>
            <a:r>
              <a:rPr lang="fr-FR" sz="2300" b="1" dirty="0">
                <a:cs typeface="Times New Roman" panose="02020603050405020304" pitchFamily="18" charset="0"/>
              </a:rPr>
              <a:t>Google Analytics ,</a:t>
            </a:r>
          </a:p>
          <a:p>
            <a:pPr lvl="1">
              <a:buFontTx/>
              <a:buChar char="-"/>
            </a:pPr>
            <a:r>
              <a:rPr lang="fr-FR" sz="2300" b="1" dirty="0" err="1">
                <a:cs typeface="Times New Roman" panose="02020603050405020304" pitchFamily="18" charset="0"/>
              </a:rPr>
              <a:t>Dareboost</a:t>
            </a:r>
            <a:r>
              <a:rPr lang="fr-FR" sz="2300" b="1" dirty="0">
                <a:cs typeface="Times New Roman" panose="02020603050405020304" pitchFamily="18" charset="0"/>
              </a:rPr>
              <a:t>,</a:t>
            </a:r>
          </a:p>
          <a:p>
            <a:pPr lvl="1">
              <a:buFontTx/>
              <a:buChar char="-"/>
            </a:pPr>
            <a:r>
              <a:rPr lang="fr-FR" sz="2300" b="1" dirty="0" err="1">
                <a:cs typeface="Times New Roman" panose="02020603050405020304" pitchFamily="18" charset="0"/>
              </a:rPr>
              <a:t>Siteliner</a:t>
            </a:r>
            <a:r>
              <a:rPr lang="fr-FR" sz="2300" b="1" dirty="0">
                <a:cs typeface="Times New Roman" panose="02020603050405020304" pitchFamily="18" charset="0"/>
              </a:rPr>
              <a:t>,</a:t>
            </a:r>
          </a:p>
          <a:p>
            <a:pPr lvl="1">
              <a:buFontTx/>
              <a:buChar char="-"/>
            </a:pPr>
            <a:r>
              <a:rPr lang="fr-FR" sz="2300" b="1" dirty="0" err="1">
                <a:cs typeface="Times New Roman" panose="02020603050405020304" pitchFamily="18" charset="0"/>
              </a:rPr>
              <a:t>Gtmetrix</a:t>
            </a:r>
            <a:r>
              <a:rPr lang="fr-FR" sz="2300" b="1" dirty="0">
                <a:cs typeface="Times New Roman" panose="02020603050405020304" pitchFamily="18" charset="0"/>
              </a:rPr>
              <a:t>,</a:t>
            </a:r>
          </a:p>
          <a:p>
            <a:pPr lvl="1">
              <a:buFontTx/>
              <a:buChar char="-"/>
            </a:pPr>
            <a:r>
              <a:rPr lang="fr-FR" sz="2300" b="1" dirty="0" err="1">
                <a:cs typeface="Times New Roman" panose="02020603050405020304" pitchFamily="18" charset="0"/>
              </a:rPr>
              <a:t>Pingdom</a:t>
            </a:r>
            <a:r>
              <a:rPr lang="fr-FR" sz="2300" b="1" dirty="0">
                <a:cs typeface="Times New Roman" panose="02020603050405020304" pitchFamily="18" charset="0"/>
              </a:rPr>
              <a:t>,</a:t>
            </a:r>
          </a:p>
          <a:p>
            <a:pPr lvl="1">
              <a:buFontTx/>
              <a:buChar char="-"/>
            </a:pPr>
            <a:r>
              <a:rPr lang="fr-FR" sz="2300" b="1" dirty="0">
                <a:cs typeface="Times New Roman" panose="02020603050405020304" pitchFamily="18" charset="0"/>
              </a:rPr>
              <a:t>TPG </a:t>
            </a:r>
            <a:r>
              <a:rPr lang="fr-FR" sz="2300" b="1" dirty="0" err="1">
                <a:cs typeface="Times New Roman" panose="02020603050405020304" pitchFamily="18" charset="0"/>
              </a:rPr>
              <a:t>Contrast</a:t>
            </a:r>
            <a:r>
              <a:rPr lang="fr-FR" sz="2300" b="1" dirty="0">
                <a:cs typeface="Times New Roman" panose="02020603050405020304" pitchFamily="18" charset="0"/>
              </a:rPr>
              <a:t> Analyser</a:t>
            </a:r>
          </a:p>
          <a:p>
            <a:pPr lvl="1">
              <a:buFontTx/>
              <a:buChar char="-"/>
            </a:pPr>
            <a:r>
              <a:rPr lang="fr-FR" sz="2300" b="1" dirty="0" err="1">
                <a:cs typeface="Times New Roman" panose="02020603050405020304" pitchFamily="18" charset="0"/>
              </a:rPr>
              <a:t>Whatcm</a:t>
            </a:r>
            <a:r>
              <a:rPr lang="fr-FR" sz="2300" b="1" dirty="0"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4422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C2D34-E879-4C54-8C68-3557B563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47" y="399489"/>
            <a:ext cx="10515600" cy="775186"/>
          </a:xfrm>
        </p:spPr>
        <p:txBody>
          <a:bodyPr/>
          <a:lstStyle/>
          <a:p>
            <a:r>
              <a:rPr lang="fr-FR" b="1" dirty="0"/>
              <a:t>4- Autres logiciels et applications: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2572EC-5F4F-409A-9CEC-5A4DF2673BC4}"/>
              </a:ext>
            </a:extLst>
          </p:cNvPr>
          <p:cNvSpPr txBox="1"/>
          <p:nvPr/>
        </p:nvSpPr>
        <p:spPr>
          <a:xfrm>
            <a:off x="0" y="1008270"/>
            <a:ext cx="1196250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 err="1"/>
              <a:t>Gimp</a:t>
            </a:r>
            <a:r>
              <a:rPr lang="fr-FR" sz="2400" b="1" dirty="0"/>
              <a:t> 2.10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/>
              <a:t>La boite à couleur</a:t>
            </a: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 </a:t>
            </a:r>
            <a:r>
              <a:rPr lang="fr-FR" sz="2400" b="1" dirty="0"/>
              <a:t>Git Bash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/>
              <a:t>Git 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/>
              <a:t>Sites de conversion d’image en ligne,,,</a:t>
            </a:r>
            <a:endParaRPr lang="fr-FR" sz="2000" dirty="0"/>
          </a:p>
          <a:p>
            <a:pPr lvl="1"/>
            <a:endParaRPr lang="fr-FR" sz="2800" dirty="0"/>
          </a:p>
          <a:p>
            <a:pPr lvl="1"/>
            <a:endParaRPr lang="fr-FR" sz="2800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08A614-687F-4388-83F7-6667538105EB}"/>
              </a:ext>
            </a:extLst>
          </p:cNvPr>
          <p:cNvSpPr txBox="1"/>
          <p:nvPr/>
        </p:nvSpPr>
        <p:spPr>
          <a:xfrm>
            <a:off x="376147" y="3809037"/>
            <a:ext cx="331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Lien vers le dépôt GitHub: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5014B5-102E-4551-99B4-4C0ADE3BD845}"/>
              </a:ext>
            </a:extLst>
          </p:cNvPr>
          <p:cNvSpPr txBox="1"/>
          <p:nvPr/>
        </p:nvSpPr>
        <p:spPr>
          <a:xfrm>
            <a:off x="315762" y="4584223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Lien vers la page GitHub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C1E0B8-40C1-4E48-837F-70803D7241E0}"/>
              </a:ext>
            </a:extLst>
          </p:cNvPr>
          <p:cNvSpPr txBox="1"/>
          <p:nvPr/>
        </p:nvSpPr>
        <p:spPr>
          <a:xfrm>
            <a:off x="3158725" y="3901370"/>
            <a:ext cx="608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5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3E86F-9AF6-412C-87BE-9E8BBE31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II- Le rapport d’analyse SEO du site « La chouette agence »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9172B-BF92-49DF-AFF3-BFC26BC2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76"/>
            <a:ext cx="10515600" cy="4240587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Le modèle fourni</a:t>
            </a:r>
          </a:p>
          <a:p>
            <a:pPr>
              <a:buFontTx/>
              <a:buChar char="-"/>
            </a:pPr>
            <a:r>
              <a:rPr lang="fr-FR" dirty="0">
                <a:latin typeface="Montserrat"/>
              </a:rPr>
              <a:t>Les 10 recommandations</a:t>
            </a:r>
          </a:p>
          <a:p>
            <a:pPr>
              <a:buFontTx/>
              <a:buChar char="-"/>
            </a:pPr>
            <a:r>
              <a:rPr lang="fr-FR" dirty="0">
                <a:latin typeface="Montserrat"/>
              </a:rPr>
              <a:t>10 recommandations choisies</a:t>
            </a:r>
          </a:p>
          <a:p>
            <a:pPr marL="0" indent="0">
              <a:buNone/>
            </a:pPr>
            <a:endParaRPr lang="fr-FR" dirty="0">
              <a:latin typeface="Montserrat"/>
            </a:endParaRPr>
          </a:p>
          <a:p>
            <a:pPr marL="0" indent="0">
              <a:buNone/>
            </a:pPr>
            <a:r>
              <a:rPr lang="fr-FR" dirty="0">
                <a:latin typeface="Montserrat"/>
              </a:rPr>
              <a:t>        1/ Le SEO</a:t>
            </a:r>
          </a:p>
          <a:p>
            <a:pPr marL="0" indent="0">
              <a:buNone/>
            </a:pPr>
            <a:endParaRPr lang="fr-FR" dirty="0">
              <a:latin typeface="Montserrat"/>
            </a:endParaRPr>
          </a:p>
          <a:p>
            <a:pPr marL="0" indent="0">
              <a:buNone/>
            </a:pPr>
            <a:r>
              <a:rPr lang="fr-FR" dirty="0">
                <a:latin typeface="Montserrat"/>
              </a:rPr>
              <a:t>          2/  L’accessibilité </a:t>
            </a:r>
          </a:p>
          <a:p>
            <a:pPr marL="0" indent="0">
              <a:buNone/>
            </a:pPr>
            <a:endParaRPr lang="fr-FR" dirty="0">
              <a:latin typeface="Montserrat"/>
            </a:endParaRPr>
          </a:p>
          <a:p>
            <a:pPr marL="0" indent="0">
              <a:buNone/>
            </a:pPr>
            <a:r>
              <a:rPr lang="fr-FR" dirty="0">
                <a:latin typeface="Montserrat"/>
              </a:rPr>
              <a:t>	3/  La taille du site </a:t>
            </a:r>
            <a:endParaRPr lang="fr-FR" dirty="0">
              <a:solidFill>
                <a:srgbClr val="FF0000"/>
              </a:solidFill>
              <a:latin typeface="Montserrat"/>
            </a:endParaRPr>
          </a:p>
          <a:p>
            <a:pPr>
              <a:buFontTx/>
              <a:buChar char="-"/>
            </a:pPr>
            <a:endParaRPr lang="fr-FR" dirty="0">
              <a:solidFill>
                <a:srgbClr val="FF0000"/>
              </a:solidFill>
              <a:latin typeface="Montserrat"/>
            </a:endParaRP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27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A5FC3E3-727F-4584-A3C9-DA363A3CBB72}"/>
              </a:ext>
            </a:extLst>
          </p:cNvPr>
          <p:cNvSpPr txBox="1"/>
          <p:nvPr/>
        </p:nvSpPr>
        <p:spPr>
          <a:xfrm>
            <a:off x="1741251" y="2976665"/>
            <a:ext cx="902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Le rapport d’optimisation</a:t>
            </a:r>
          </a:p>
        </p:txBody>
      </p:sp>
    </p:spTree>
    <p:extLst>
      <p:ext uri="{BB962C8B-B14F-4D97-AF65-F5344CB8AC3E}">
        <p14:creationId xmlns:p14="http://schemas.microsoft.com/office/powerpoint/2010/main" val="366039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3E86F-9AF6-412C-87BE-9E8BBE31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803" y="2211186"/>
            <a:ext cx="2934393" cy="2169622"/>
          </a:xfrm>
        </p:spPr>
        <p:txBody>
          <a:bodyPr/>
          <a:lstStyle/>
          <a:p>
            <a:pPr algn="ctr"/>
            <a:r>
              <a:rPr lang="fr-FR" b="1" dirty="0"/>
              <a:t>I/ Le   S E 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059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11584</TotalTime>
  <Words>838</Words>
  <Application>Microsoft Office PowerPoint</Application>
  <PresentationFormat>Grand écran</PresentationFormat>
  <Paragraphs>187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6" baseType="lpstr">
      <vt:lpstr>Abadi</vt:lpstr>
      <vt:lpstr>-apple-system</vt:lpstr>
      <vt:lpstr>Arial</vt:lpstr>
      <vt:lpstr>Calibri</vt:lpstr>
      <vt:lpstr>Calibri Light</vt:lpstr>
      <vt:lpstr>Montserrat</vt:lpstr>
      <vt:lpstr>Roboto</vt:lpstr>
      <vt:lpstr>Times New Roman</vt:lpstr>
      <vt:lpstr>Wingdings</vt:lpstr>
      <vt:lpstr>Thème Office</vt:lpstr>
      <vt:lpstr>Projet 04</vt:lpstr>
      <vt:lpstr>Sommaire</vt:lpstr>
      <vt:lpstr>INTRODUCTION</vt:lpstr>
      <vt:lpstr>Présentation PowerPoint</vt:lpstr>
      <vt:lpstr>Présentation PowerPoint</vt:lpstr>
      <vt:lpstr>4- Autres logiciels et applications: </vt:lpstr>
      <vt:lpstr>II- Le rapport d’analyse SEO du site « La chouette agence »</vt:lpstr>
      <vt:lpstr>Présentation PowerPoint</vt:lpstr>
      <vt:lpstr>I/ Le   S E O</vt:lpstr>
      <vt:lpstr>Présentation PowerPoint</vt:lpstr>
      <vt:lpstr>Présentation PowerPoint</vt:lpstr>
      <vt:lpstr>3/ Les liens</vt:lpstr>
      <vt:lpstr>4/ Les images</vt:lpstr>
      <vt:lpstr>II-   La taille</vt:lpstr>
      <vt:lpstr>1/ Le poids des images</vt:lpstr>
      <vt:lpstr>2/ La minification de fichiers</vt:lpstr>
      <vt:lpstr>III-   L’accessibilité</vt:lpstr>
      <vt:lpstr>1/ La vitesse de chargement</vt:lpstr>
      <vt:lpstr>2/ Le contraste</vt:lpstr>
      <vt:lpstr>Le ratios de contraste doit être supérieur à 4,5:1 pour les textes de grande taille et 3:1 pour les textes de taille normal pour respecter le niveau AA de WCAG</vt:lpstr>
      <vt:lpstr>Présentation PowerPoint</vt:lpstr>
      <vt:lpstr>4/ Le focus</vt:lpstr>
      <vt:lpstr>IV-  Le code source amélioré</vt:lpstr>
      <vt:lpstr>V- Compatibilité et validité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rab dag</dc:creator>
  <cp:lastModifiedBy>rab dag</cp:lastModifiedBy>
  <cp:revision>146</cp:revision>
  <dcterms:created xsi:type="dcterms:W3CDTF">2021-04-25T12:23:28Z</dcterms:created>
  <dcterms:modified xsi:type="dcterms:W3CDTF">2021-06-22T12:46:45Z</dcterms:modified>
</cp:coreProperties>
</file>