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diagrams/quickStyle1.xml" ContentType="application/vnd.openxmlformats-officedocument.drawingml.diagramStyl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sldIdLst>
    <p:sldId id="380" r:id="rId2"/>
    <p:sldId id="267" r:id="rId3"/>
    <p:sldId id="272" r:id="rId4"/>
    <p:sldId id="273" r:id="rId5"/>
    <p:sldId id="268" r:id="rId6"/>
    <p:sldId id="269" r:id="rId7"/>
    <p:sldId id="274" r:id="rId8"/>
    <p:sldId id="280" r:id="rId9"/>
    <p:sldId id="381" r:id="rId10"/>
    <p:sldId id="288" r:id="rId11"/>
    <p:sldId id="292" r:id="rId12"/>
    <p:sldId id="382" r:id="rId13"/>
    <p:sldId id="383" r:id="rId14"/>
    <p:sldId id="427" r:id="rId15"/>
    <p:sldId id="418" r:id="rId16"/>
    <p:sldId id="386" r:id="rId17"/>
    <p:sldId id="388" r:id="rId18"/>
    <p:sldId id="389" r:id="rId19"/>
    <p:sldId id="390" r:id="rId20"/>
    <p:sldId id="392" r:id="rId21"/>
    <p:sldId id="391" r:id="rId22"/>
    <p:sldId id="393" r:id="rId23"/>
    <p:sldId id="423" r:id="rId24"/>
    <p:sldId id="394" r:id="rId25"/>
    <p:sldId id="395" r:id="rId26"/>
    <p:sldId id="398" r:id="rId27"/>
    <p:sldId id="399" r:id="rId28"/>
    <p:sldId id="400" r:id="rId29"/>
    <p:sldId id="401" r:id="rId30"/>
    <p:sldId id="402" r:id="rId31"/>
    <p:sldId id="403" r:id="rId32"/>
    <p:sldId id="396" r:id="rId33"/>
    <p:sldId id="424" r:id="rId34"/>
    <p:sldId id="425" r:id="rId35"/>
    <p:sldId id="397" r:id="rId36"/>
    <p:sldId id="419" r:id="rId37"/>
    <p:sldId id="420" r:id="rId38"/>
    <p:sldId id="422" r:id="rId39"/>
    <p:sldId id="416" r:id="rId40"/>
    <p:sldId id="417" r:id="rId41"/>
    <p:sldId id="412" r:id="rId42"/>
    <p:sldId id="404" r:id="rId43"/>
    <p:sldId id="405" r:id="rId44"/>
    <p:sldId id="406" r:id="rId45"/>
    <p:sldId id="407" r:id="rId46"/>
    <p:sldId id="408" r:id="rId47"/>
    <p:sldId id="409" r:id="rId48"/>
    <p:sldId id="410" r:id="rId49"/>
    <p:sldId id="413" r:id="rId50"/>
    <p:sldId id="414" r:id="rId51"/>
    <p:sldId id="415" r:id="rId52"/>
    <p:sldId id="361" r:id="rId5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F3F3"/>
    <a:srgbClr val="A5C5C5"/>
    <a:srgbClr val="0083E6"/>
    <a:srgbClr val="ECF3FA"/>
    <a:srgbClr val="F5F9FD"/>
    <a:srgbClr val="166A6A"/>
    <a:srgbClr val="5F9493"/>
    <a:srgbClr val="1F4E7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338" autoAdjust="0"/>
    <p:restoredTop sz="55296" autoAdjust="0"/>
  </p:normalViewPr>
  <p:slideViewPr>
    <p:cSldViewPr snapToGrid="0">
      <p:cViewPr varScale="1">
        <p:scale>
          <a:sx n="39" d="100"/>
          <a:sy n="39" d="100"/>
        </p:scale>
        <p:origin x="-1962" y="-90"/>
      </p:cViewPr>
      <p:guideLst>
        <p:guide orient="horz" pos="2160"/>
        <p:guide pos="3840"/>
      </p:guideLst>
    </p:cSldViewPr>
  </p:slideViewPr>
  <p:notesTextViewPr>
    <p:cViewPr>
      <p:scale>
        <a:sx n="1" d="1"/>
        <a:sy n="1" d="1"/>
      </p:scale>
      <p:origin x="0" y="0"/>
    </p:cViewPr>
  </p:notesTextViewPr>
  <p:sorterViewPr>
    <p:cViewPr>
      <p:scale>
        <a:sx n="100" d="100"/>
        <a:sy n="100" d="100"/>
      </p:scale>
      <p:origin x="0" y="-3033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0C4660-CDC5-4465-9B2E-B616BA991E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AAC17022-9AB3-4128-AE53-9C790E8AD827}" type="pres">
      <dgm:prSet presAssocID="{DD0C4660-CDC5-4465-9B2E-B616BA991E19}" presName="linear" presStyleCnt="0">
        <dgm:presLayoutVars>
          <dgm:animLvl val="lvl"/>
          <dgm:resizeHandles val="exact"/>
        </dgm:presLayoutVars>
      </dgm:prSet>
      <dgm:spPr/>
      <dgm:t>
        <a:bodyPr/>
        <a:lstStyle/>
        <a:p>
          <a:endParaRPr lang="fr-FR"/>
        </a:p>
      </dgm:t>
    </dgm:pt>
  </dgm:ptLst>
  <dgm:cxnLst>
    <dgm:cxn modelId="{88F2F243-39FA-4EEA-8849-49BD29DDADF4}" type="presOf" srcId="{DD0C4660-CDC5-4465-9B2E-B616BA991E19}" destId="{AAC17022-9AB3-4128-AE53-9C790E8AD827}" srcOrd="0" destOrd="0" presId="urn:microsoft.com/office/officeart/2005/8/layout/vList2"/>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6D98A-FF8E-44A6-9E18-CC16ECA0B097}" type="datetimeFigureOut">
              <a:rPr lang="fr-FR" smtClean="0"/>
              <a:pPr/>
              <a:t>22/06/2016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345716-BBC7-4726-9631-3BD65BE5B580}" type="slidenum">
              <a:rPr lang="fr-FR" smtClean="0"/>
              <a:pPr/>
              <a:t>‹N°›</a:t>
            </a:fld>
            <a:endParaRPr lang="fr-FR"/>
          </a:p>
        </p:txBody>
      </p:sp>
    </p:spTree>
    <p:extLst>
      <p:ext uri="{BB962C8B-B14F-4D97-AF65-F5344CB8AC3E}">
        <p14:creationId xmlns:p14="http://schemas.microsoft.com/office/powerpoint/2010/main" xmlns="" val="2565218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600" b="0" i="0" kern="1200" dirty="0" smtClean="0">
                <a:solidFill>
                  <a:schemeClr val="tx1"/>
                </a:solidFill>
                <a:effectLst/>
                <a:latin typeface="+mn-lt"/>
                <a:ea typeface="+mn-ea"/>
                <a:cs typeface="+mn-cs"/>
              </a:rPr>
              <a:t>Monsieur le président du jury,  mes</a:t>
            </a:r>
            <a:r>
              <a:rPr lang="fr-FR" sz="1600" b="0" i="0" kern="1200" baseline="0" dirty="0" smtClean="0">
                <a:solidFill>
                  <a:schemeClr val="tx1"/>
                </a:solidFill>
                <a:effectLst/>
                <a:latin typeface="+mn-lt"/>
                <a:ea typeface="+mn-ea"/>
                <a:cs typeface="+mn-cs"/>
              </a:rPr>
              <a:t> Dames et</a:t>
            </a:r>
            <a:r>
              <a:rPr lang="fr-FR" sz="1600" b="0" i="0" kern="1200" dirty="0" smtClean="0">
                <a:solidFill>
                  <a:schemeClr val="tx1"/>
                </a:solidFill>
                <a:effectLst/>
                <a:latin typeface="+mn-lt"/>
                <a:ea typeface="+mn-ea"/>
                <a:cs typeface="+mn-cs"/>
              </a:rPr>
              <a:t> Messieurs les membres du jury, honorable assistance bonjour. En vue de l'obtention du diplôme d’ingénieur d’</a:t>
            </a:r>
            <a:r>
              <a:rPr lang="fr-FR" sz="1600" b="0" dirty="0" smtClean="0">
                <a:solidFill>
                  <a:schemeClr val="bg1">
                    <a:lumMod val="95000"/>
                  </a:schemeClr>
                </a:solidFill>
                <a:latin typeface="Segoe UI Light" panose="020B0502040204020203" pitchFamily="34" charset="0"/>
                <a:cs typeface="Segoe UI Light" panose="020B0502040204020203" pitchFamily="34" charset="0"/>
              </a:rPr>
              <a:t>É</a:t>
            </a:r>
            <a:r>
              <a:rPr lang="fr-FR" sz="1600" b="0" i="0" kern="1200" dirty="0" smtClean="0">
                <a:solidFill>
                  <a:schemeClr val="tx1"/>
                </a:solidFill>
                <a:effectLst/>
                <a:latin typeface="+mn-lt"/>
                <a:ea typeface="+mn-ea"/>
                <a:cs typeface="+mn-cs"/>
              </a:rPr>
              <a:t>tat en Informatique option systèmes informatiques,</a:t>
            </a:r>
            <a:r>
              <a:rPr lang="fr-FR" sz="1600" b="0" i="0" kern="1200" baseline="0" dirty="0" smtClean="0">
                <a:solidFill>
                  <a:schemeClr val="tx1"/>
                </a:solidFill>
                <a:effectLst/>
                <a:latin typeface="+mn-lt"/>
                <a:ea typeface="+mn-ea"/>
                <a:cs typeface="+mn-cs"/>
              </a:rPr>
              <a:t> nous avons </a:t>
            </a:r>
            <a:r>
              <a:rPr lang="fr-FR" sz="1600" b="0" i="0" kern="1200" dirty="0" smtClean="0">
                <a:solidFill>
                  <a:schemeClr val="tx1"/>
                </a:solidFill>
                <a:effectLst/>
                <a:latin typeface="+mn-lt"/>
                <a:ea typeface="+mn-ea"/>
                <a:cs typeface="+mn-cs"/>
              </a:rPr>
              <a:t>l'honneur de présenter devant vous notre projet de fin d’études intitulé… </a:t>
            </a:r>
            <a:r>
              <a:rPr lang="fr-FR" sz="1600" b="0" i="0" kern="1200" baseline="0" dirty="0" smtClean="0">
                <a:solidFill>
                  <a:schemeClr val="tx1"/>
                </a:solidFill>
                <a:effectLst/>
                <a:latin typeface="+mn-lt"/>
                <a:ea typeface="+mn-ea"/>
                <a:cs typeface="+mn-cs"/>
              </a:rPr>
              <a:t>réalisé par : …</a:t>
            </a:r>
            <a:r>
              <a:rPr lang="fr-FR" sz="1600" b="0" i="0" kern="1200" dirty="0" smtClean="0">
                <a:solidFill>
                  <a:schemeClr val="tx1"/>
                </a:solidFill>
                <a:effectLst/>
                <a:latin typeface="+mn-lt"/>
                <a:ea typeface="+mn-ea"/>
                <a:cs typeface="+mn-cs"/>
              </a:rPr>
              <a:t>  proposé et encadré par Mr</a:t>
            </a:r>
            <a:r>
              <a:rPr lang="fr-FR" sz="1600" b="0" i="0" kern="1200" baseline="0" dirty="0" smtClean="0">
                <a:solidFill>
                  <a:schemeClr val="tx1"/>
                </a:solidFill>
                <a:effectLst/>
                <a:latin typeface="+mn-lt"/>
                <a:ea typeface="+mn-ea"/>
                <a:cs typeface="+mn-cs"/>
              </a:rPr>
              <a:t> KERMI</a:t>
            </a:r>
            <a:r>
              <a:rPr lang="fr-FR" sz="1600" b="0" i="0" kern="1200" dirty="0" smtClean="0">
                <a:solidFill>
                  <a:schemeClr val="tx1"/>
                </a:solidFill>
                <a:effectLst/>
                <a:latin typeface="+mn-lt"/>
                <a:ea typeface="+mn-ea"/>
                <a:cs typeface="+mn-cs"/>
              </a:rPr>
              <a:t> </a:t>
            </a:r>
            <a:r>
              <a:rPr lang="fr-FR" sz="1600" b="0" i="0" kern="1200" baseline="0" dirty="0" smtClean="0">
                <a:solidFill>
                  <a:schemeClr val="tx1"/>
                </a:solidFill>
                <a:effectLst/>
                <a:latin typeface="+mn-lt"/>
                <a:ea typeface="+mn-ea"/>
                <a:cs typeface="+mn-cs"/>
              </a:rPr>
              <a:t>…</a:t>
            </a:r>
            <a:r>
              <a:rPr lang="fr-FR" sz="1600" b="0" i="0" kern="1200" dirty="0" smtClean="0">
                <a:solidFill>
                  <a:schemeClr val="tx1"/>
                </a:solidFill>
                <a:effectLst/>
                <a:latin typeface="+mn-lt"/>
                <a:ea typeface="+mn-ea"/>
                <a:cs typeface="+mn-cs"/>
              </a:rPr>
              <a:t> </a:t>
            </a:r>
            <a:endParaRPr lang="fr-FR" sz="1600" dirty="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1</a:t>
            </a:fld>
            <a:endParaRPr lang="fr-FR"/>
          </a:p>
        </p:txBody>
      </p:sp>
    </p:spTree>
    <p:extLst>
      <p:ext uri="{BB962C8B-B14F-4D97-AF65-F5344CB8AC3E}">
        <p14:creationId xmlns:p14="http://schemas.microsoft.com/office/powerpoint/2010/main" xmlns="" val="3402890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10</a:t>
            </a:fld>
            <a:endParaRPr lang="fr-FR"/>
          </a:p>
        </p:txBody>
      </p:sp>
    </p:spTree>
    <p:extLst>
      <p:ext uri="{BB962C8B-B14F-4D97-AF65-F5344CB8AC3E}">
        <p14:creationId xmlns:p14="http://schemas.microsoft.com/office/powerpoint/2010/main" xmlns="" val="3698503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 modèle déformable est un contour (2D) ou une surface  (3D) qui évolue d’un point de départ vers un état final qui doit correspondre à l’objet que l’on souhaite segmenter.</a:t>
            </a:r>
          </a:p>
          <a:p>
            <a:endParaRPr lang="fr-FR" dirty="0" smtClean="0"/>
          </a:p>
          <a:p>
            <a:r>
              <a:rPr lang="fr-FR" dirty="0" smtClean="0"/>
              <a:t>Dans la suite de notre présentation, nous présentons</a:t>
            </a:r>
            <a:r>
              <a:rPr lang="fr-FR" baseline="0" dirty="0" smtClean="0"/>
              <a:t> les équations d’évolution dans le cas 2D pour des raisons de simplicité</a:t>
            </a:r>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11</a:t>
            </a:fld>
            <a:endParaRPr lang="fr-FR"/>
          </a:p>
        </p:txBody>
      </p:sp>
    </p:spTree>
    <p:extLst>
      <p:ext uri="{BB962C8B-B14F-4D97-AF65-F5344CB8AC3E}">
        <p14:creationId xmlns:p14="http://schemas.microsoft.com/office/powerpoint/2010/main" xmlns="" val="1532132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modèles déformables peuvent être scindés en deux grandes familles :</a:t>
            </a:r>
          </a:p>
          <a:p>
            <a:pPr marL="171450" indent="-171450">
              <a:buFont typeface="Arial" panose="020B0604020202020204" pitchFamily="34" charset="0"/>
              <a:buChar char="•"/>
            </a:pPr>
            <a:r>
              <a:rPr lang="fr-FR" dirty="0" smtClean="0"/>
              <a:t>Les modèles paramétriques </a:t>
            </a:r>
            <a:r>
              <a:rPr lang="fr-FR" baseline="0" dirty="0" smtClean="0"/>
              <a:t> </a:t>
            </a:r>
            <a:r>
              <a:rPr lang="fr-FR" dirty="0" smtClean="0"/>
              <a:t>qui</a:t>
            </a:r>
            <a:r>
              <a:rPr lang="fr-FR" baseline="0" dirty="0" smtClean="0"/>
              <a:t> utilisent une</a:t>
            </a:r>
            <a:r>
              <a:rPr lang="fr-FR" dirty="0" smtClean="0"/>
              <a:t> représentation explicite du modèle.</a:t>
            </a:r>
          </a:p>
          <a:p>
            <a:pPr marL="171450" indent="-171450">
              <a:buFont typeface="Arial" panose="020B0604020202020204" pitchFamily="34" charset="0"/>
              <a:buChar char="•"/>
            </a:pPr>
            <a:r>
              <a:rPr lang="fr-FR" dirty="0" smtClean="0"/>
              <a:t>Les modèles géométriques qui</a:t>
            </a:r>
            <a:r>
              <a:rPr lang="fr-FR" baseline="0" dirty="0" smtClean="0"/>
              <a:t> utilisent une</a:t>
            </a:r>
            <a:r>
              <a:rPr lang="fr-FR" dirty="0" smtClean="0"/>
              <a:t> représentation implicite du modèle.</a:t>
            </a:r>
            <a:endParaRPr lang="fr-FR" dirty="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12</a:t>
            </a:fld>
            <a:endParaRPr lang="fr-FR"/>
          </a:p>
        </p:txBody>
      </p:sp>
    </p:spTree>
    <p:extLst>
      <p:ext uri="{BB962C8B-B14F-4D97-AF65-F5344CB8AC3E}">
        <p14:creationId xmlns:p14="http://schemas.microsoft.com/office/powerpoint/2010/main" xmlns="" val="1154135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contours déformables</a:t>
            </a:r>
            <a:r>
              <a:rPr lang="fr-FR" baseline="0" dirty="0" smtClean="0"/>
              <a:t> sont</a:t>
            </a:r>
            <a:r>
              <a:rPr lang="fr-FR" dirty="0" smtClean="0"/>
              <a:t> des courbes </a:t>
            </a:r>
            <a:r>
              <a:rPr lang="fr-FR" u="none" dirty="0" smtClean="0"/>
              <a:t>paramétrées</a:t>
            </a:r>
            <a:r>
              <a:rPr lang="fr-FR" dirty="0" smtClean="0"/>
              <a:t> fermées ou non, se déformant à partir d’une position initiale située près de l’objet d’intérêt.</a:t>
            </a:r>
          </a:p>
          <a:p>
            <a:endParaRPr lang="fr-FR" baseline="0" dirty="0" smtClean="0"/>
          </a:p>
          <a:p>
            <a:r>
              <a:rPr lang="fr-FR" baseline="0" dirty="0" smtClean="0"/>
              <a:t>Leur principe consiste à associer</a:t>
            </a:r>
            <a:r>
              <a:rPr lang="fr-FR" dirty="0" smtClean="0"/>
              <a:t> une énergie à chaque position de la courbe sur l’image.</a:t>
            </a:r>
          </a:p>
          <a:p>
            <a:endParaRPr lang="fr-FR" dirty="0" smtClean="0"/>
          </a:p>
          <a:p>
            <a:r>
              <a:rPr lang="fr-FR" dirty="0" smtClean="0"/>
              <a:t>Cette énergie est définie de telle sorte qu’elle soit minimale sur les points du contour</a:t>
            </a:r>
            <a:r>
              <a:rPr lang="fr-FR" baseline="0" dirty="0" smtClean="0"/>
              <a:t> recherché</a:t>
            </a:r>
            <a:endParaRPr lang="fr-FR" dirty="0" smtClean="0"/>
          </a:p>
          <a:p>
            <a:r>
              <a:rPr lang="fr-FR" sz="1200" i="0" kern="1200" dirty="0" smtClean="0">
                <a:solidFill>
                  <a:schemeClr val="tx1"/>
                </a:solidFill>
                <a:effectLst/>
                <a:latin typeface="+mn-lt"/>
                <a:ea typeface="+mn-ea"/>
                <a:cs typeface="+mn-cs"/>
              </a:rPr>
              <a:t/>
            </a:r>
            <a:br>
              <a:rPr lang="fr-FR" sz="1200" i="0" kern="1200" dirty="0" smtClean="0">
                <a:solidFill>
                  <a:schemeClr val="tx1"/>
                </a:solidFill>
                <a:effectLst/>
                <a:latin typeface="+mn-lt"/>
                <a:ea typeface="+mn-ea"/>
                <a:cs typeface="+mn-cs"/>
              </a:rPr>
            </a:br>
            <a:r>
              <a:rPr lang="fr-FR" sz="1200" i="0" kern="1200" dirty="0" smtClean="0">
                <a:solidFill>
                  <a:schemeClr val="tx1"/>
                </a:solidFill>
                <a:effectLst/>
                <a:latin typeface="+mn-lt"/>
                <a:ea typeface="+mn-ea"/>
                <a:cs typeface="+mn-cs"/>
              </a:rPr>
              <a:t/>
            </a:r>
            <a:br>
              <a:rPr lang="fr-FR" sz="1200" i="0" kern="1200" dirty="0" smtClean="0">
                <a:solidFill>
                  <a:schemeClr val="tx1"/>
                </a:solidFill>
                <a:effectLst/>
                <a:latin typeface="+mn-lt"/>
                <a:ea typeface="+mn-ea"/>
                <a:cs typeface="+mn-cs"/>
              </a:rPr>
            </a:br>
            <a:r>
              <a:rPr lang="fr-FR" sz="1200" i="0" kern="1200" dirty="0" smtClean="0">
                <a:solidFill>
                  <a:schemeClr val="tx1"/>
                </a:solidFill>
                <a:effectLst/>
                <a:latin typeface="+mn-lt"/>
                <a:ea typeface="+mn-ea"/>
                <a:cs typeface="+mn-cs"/>
              </a:rPr>
              <a:t/>
            </a:r>
            <a:br>
              <a:rPr lang="fr-FR" sz="1200" i="0" kern="1200" dirty="0" smtClean="0">
                <a:solidFill>
                  <a:schemeClr val="tx1"/>
                </a:solidFill>
                <a:effectLst/>
                <a:latin typeface="+mn-lt"/>
                <a:ea typeface="+mn-ea"/>
                <a:cs typeface="+mn-cs"/>
              </a:rPr>
            </a:br>
            <a:r>
              <a:rPr lang="fr-FR" sz="1200" i="0" kern="1200" dirty="0" smtClean="0">
                <a:solidFill>
                  <a:schemeClr val="tx1"/>
                </a:solidFill>
                <a:effectLst/>
                <a:latin typeface="+mn-lt"/>
                <a:ea typeface="+mn-ea"/>
                <a:cs typeface="+mn-cs"/>
              </a:rPr>
              <a:t/>
            </a:r>
            <a:br>
              <a:rPr lang="fr-FR" sz="1200" i="0" kern="1200" dirty="0" smtClean="0">
                <a:solidFill>
                  <a:schemeClr val="tx1"/>
                </a:solidFill>
                <a:effectLst/>
                <a:latin typeface="+mn-lt"/>
                <a:ea typeface="+mn-ea"/>
                <a:cs typeface="+mn-cs"/>
              </a:rPr>
            </a:br>
            <a:r>
              <a:rPr lang="fr-FR" sz="1200" i="0" kern="1200" dirty="0" smtClean="0">
                <a:solidFill>
                  <a:schemeClr val="tx1"/>
                </a:solidFill>
                <a:effectLst/>
                <a:latin typeface="+mn-lt"/>
                <a:ea typeface="+mn-ea"/>
                <a:cs typeface="+mn-cs"/>
              </a:rPr>
              <a:t/>
            </a:r>
            <a:br>
              <a:rPr lang="fr-FR" sz="1200" i="0" kern="1200" dirty="0" smtClean="0">
                <a:solidFill>
                  <a:schemeClr val="tx1"/>
                </a:solidFill>
                <a:effectLst/>
                <a:latin typeface="+mn-lt"/>
                <a:ea typeface="+mn-ea"/>
                <a:cs typeface="+mn-cs"/>
              </a:rPr>
            </a:br>
            <a:r>
              <a:rPr lang="fr-FR" sz="1200" i="0" kern="1200" dirty="0" smtClean="0">
                <a:solidFill>
                  <a:schemeClr val="tx1"/>
                </a:solidFill>
                <a:effectLst/>
                <a:latin typeface="+mn-lt"/>
                <a:ea typeface="+mn-ea"/>
                <a:cs typeface="+mn-cs"/>
              </a:rPr>
              <a:t/>
            </a:r>
            <a:br>
              <a:rPr lang="fr-FR" sz="1200" i="0" kern="1200" dirty="0" smtClean="0">
                <a:solidFill>
                  <a:schemeClr val="tx1"/>
                </a:solidFill>
                <a:effectLst/>
                <a:latin typeface="+mn-lt"/>
                <a:ea typeface="+mn-ea"/>
                <a:cs typeface="+mn-cs"/>
              </a:rPr>
            </a:br>
            <a:endParaRPr lang="fr-FR" dirty="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13</a:t>
            </a:fld>
            <a:endParaRPr lang="fr-FR"/>
          </a:p>
        </p:txBody>
      </p:sp>
    </p:spTree>
    <p:extLst>
      <p:ext uri="{BB962C8B-B14F-4D97-AF65-F5344CB8AC3E}">
        <p14:creationId xmlns:p14="http://schemas.microsoft.com/office/powerpoint/2010/main" xmlns="" val="915064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Comme le montre cette figure,</a:t>
            </a:r>
            <a:r>
              <a:rPr lang="fr-FR" baseline="0" dirty="0" smtClean="0"/>
              <a:t> l</a:t>
            </a:r>
            <a:r>
              <a:rPr lang="fr-FR" dirty="0" smtClean="0"/>
              <a:t>a courbe paramétrique se déforme vers une position qui minimise la fonctionnelle d’énergie totale</a:t>
            </a:r>
            <a:r>
              <a:rPr lang="fr-FR" baseline="0" dirty="0" smtClean="0"/>
              <a:t> </a:t>
            </a:r>
            <a:r>
              <a:rPr lang="fr-FR" dirty="0" smtClean="0"/>
              <a:t>suivante :</a:t>
            </a:r>
          </a:p>
          <a:p>
            <a:endParaRPr lang="fr-FR" dirty="0" smtClean="0"/>
          </a:p>
          <a:p>
            <a:r>
              <a:rPr lang="fr-FR" dirty="0" smtClean="0"/>
              <a:t>L’énergie globale de la</a:t>
            </a:r>
            <a:r>
              <a:rPr lang="fr-FR" baseline="0" dirty="0" smtClean="0"/>
              <a:t> courbe est composée d’une énergie interne et d’une énergie externe.</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fr-FR" dirty="0" smtClean="0"/>
              <a:t>L’énergie interne, ou force interne, rend cette courbe homogène (force élastique) et l’empêche de trop se courber (force de rigidité). </a:t>
            </a:r>
          </a:p>
          <a:p>
            <a:pPr marL="228600" indent="-228600">
              <a:buFont typeface="+mj-lt"/>
              <a:buAutoNum type="arabicPeriod"/>
            </a:pPr>
            <a:r>
              <a:rPr lang="fr-FR" dirty="0" smtClean="0"/>
              <a:t>L’énergie externe correspondant à des forces externes, déforme le contour de manière à l’attirer vers les structures recherchées. </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14</a:t>
            </a:fld>
            <a:endParaRPr lang="fr-FR"/>
          </a:p>
        </p:txBody>
      </p:sp>
    </p:spTree>
    <p:extLst>
      <p:ext uri="{BB962C8B-B14F-4D97-AF65-F5344CB8AC3E}">
        <p14:creationId xmlns:p14="http://schemas.microsoft.com/office/powerpoint/2010/main" xmlns="" val="2644293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Wingdings" panose="05000000000000000000" pitchFamily="2" charset="2"/>
              <a:buNone/>
            </a:pPr>
            <a:r>
              <a:rPr lang="fr-FR" sz="1200" dirty="0" smtClean="0">
                <a:latin typeface="Cabin" panose="020B0803050202020004" pitchFamily="34" charset="0"/>
                <a:cs typeface="Times New Roman" pitchFamily="18" charset="0"/>
              </a:rPr>
              <a:t>Les modèles déformables paramétriques ont été appliqués avec succès dans un large éventail d’applications vu leur implémentation rapide. Cependant, leur utilisation pose toujours certaines lacunes :</a:t>
            </a:r>
          </a:p>
          <a:p>
            <a:pPr marL="228600" indent="-228600">
              <a:buFont typeface="+mj-lt"/>
              <a:buAutoNum type="arabicPeriod"/>
            </a:pPr>
            <a:r>
              <a:rPr lang="fr-FR" sz="1200" dirty="0" smtClean="0">
                <a:latin typeface="Cabin" panose="020B0803050202020004" pitchFamily="34" charset="0"/>
                <a:cs typeface="Times New Roman" pitchFamily="18" charset="0"/>
              </a:rPr>
              <a:t>Cette approche est plus instable face aux contraintes externes</a:t>
            </a:r>
          </a:p>
          <a:p>
            <a:pPr marL="228600" indent="-228600">
              <a:buFont typeface="+mj-lt"/>
              <a:buAutoNum type="arabicPeriod"/>
            </a:pPr>
            <a:r>
              <a:rPr lang="fr-FR" sz="1200" dirty="0" smtClean="0">
                <a:latin typeface="Cabin" panose="020B0803050202020004" pitchFamily="34" charset="0"/>
                <a:cs typeface="Times New Roman" pitchFamily="18" charset="0"/>
              </a:rPr>
              <a:t>Elle est très sensible à l’initialisation</a:t>
            </a:r>
          </a:p>
          <a:p>
            <a:pPr marL="228600" indent="-228600">
              <a:buFont typeface="+mj-lt"/>
              <a:buAutoNum type="arabicPeriod"/>
            </a:pPr>
            <a:r>
              <a:rPr lang="fr-FR" sz="1200" dirty="0" smtClean="0">
                <a:latin typeface="Cabin" panose="020B0803050202020004" pitchFamily="34" charset="0"/>
                <a:cs typeface="Times New Roman" pitchFamily="18" charset="0"/>
              </a:rPr>
              <a:t>La difficulté du</a:t>
            </a:r>
            <a:r>
              <a:rPr lang="fr-FR" sz="1200" baseline="0" dirty="0" smtClean="0">
                <a:latin typeface="Cabin" panose="020B0803050202020004" pitchFamily="34" charset="0"/>
                <a:cs typeface="Times New Roman" pitchFamily="18" charset="0"/>
              </a:rPr>
              <a:t> paramétrage</a:t>
            </a:r>
          </a:p>
          <a:p>
            <a:pPr marL="228600" indent="-228600">
              <a:buFont typeface="+mj-lt"/>
              <a:buAutoNum type="arabicPeriod"/>
            </a:pPr>
            <a:r>
              <a:rPr lang="fr-FR" sz="1200" baseline="0" dirty="0" smtClean="0">
                <a:latin typeface="Cabin" panose="020B0803050202020004" pitchFamily="34" charset="0"/>
                <a:cs typeface="Times New Roman" pitchFamily="18" charset="0"/>
              </a:rPr>
              <a:t>La difficulté de manipuler naturellement des changements de topologie </a:t>
            </a:r>
            <a:endParaRPr lang="fr-FR" sz="1200" dirty="0">
              <a:latin typeface="Cabin" panose="020B0803050202020004" pitchFamily="34" charset="0"/>
              <a:cs typeface="Times New Roman" pitchFamily="18" charset="0"/>
            </a:endParaRPr>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15</a:t>
            </a:fld>
            <a:endParaRPr lang="fr-FR"/>
          </a:p>
        </p:txBody>
      </p:sp>
    </p:spTree>
    <p:extLst>
      <p:ext uri="{BB962C8B-B14F-4D97-AF65-F5344CB8AC3E}">
        <p14:creationId xmlns:p14="http://schemas.microsoft.com/office/powerpoint/2010/main" xmlns="" val="3039870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eriod"/>
              <a:tabLst/>
              <a:defRPr/>
            </a:pPr>
            <a:r>
              <a:rPr lang="fr-FR" sz="1200" baseline="0" dirty="0" smtClean="0">
                <a:latin typeface="Cabin" panose="020B0803050202020004" pitchFamily="34" charset="0"/>
                <a:cs typeface="Times New Roman" pitchFamily="18" charset="0"/>
              </a:rPr>
              <a:t>De ce fait,  Les </a:t>
            </a:r>
            <a:r>
              <a:rPr lang="fr-FR" sz="1200" baseline="0" dirty="0" smtClean="0">
                <a:latin typeface="Cabin" panose="020B0803050202020004" pitchFamily="34" charset="0"/>
                <a:cs typeface="Times New Roman" pitchFamily="18" charset="0"/>
              </a:rPr>
              <a:t>modèles déformables géométriques </a:t>
            </a:r>
            <a:r>
              <a:rPr lang="fr-FR" sz="1200" baseline="0" dirty="0" smtClean="0">
                <a:latin typeface="Cabin" panose="020B0803050202020004" pitchFamily="34" charset="0"/>
                <a:cs typeface="Times New Roman" pitchFamily="18" charset="0"/>
              </a:rPr>
              <a:t> fournissent </a:t>
            </a:r>
            <a:r>
              <a:rPr lang="fr-FR" sz="1200" baseline="0" dirty="0" smtClean="0">
                <a:latin typeface="Cabin" panose="020B0803050202020004" pitchFamily="34" charset="0"/>
                <a:cs typeface="Times New Roman" pitchFamily="18" charset="0"/>
              </a:rPr>
              <a:t>une solution élégante pour répondre aux principales limites des modèles déformables paramétriques.</a:t>
            </a:r>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FR" sz="1200" baseline="0" dirty="0" smtClean="0">
              <a:latin typeface="Cabin" panose="020B0803050202020004" pitchFamily="34" charset="0"/>
              <a:cs typeface="Times New Roman" pitchFamily="18" charset="0"/>
            </a:endParaRPr>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FR" sz="1200" dirty="0" smtClean="0">
                <a:latin typeface="Cabin" panose="020B0803050202020004" pitchFamily="34" charset="0"/>
                <a:cs typeface="Times New Roman" pitchFamily="18" charset="0"/>
              </a:rPr>
              <a:t>2- Les </a:t>
            </a:r>
            <a:r>
              <a:rPr lang="fr-FR" sz="1200" dirty="0" smtClean="0">
                <a:latin typeface="Cabin" panose="020B0803050202020004" pitchFamily="34" charset="0"/>
                <a:cs typeface="Times New Roman" pitchFamily="18" charset="0"/>
              </a:rPr>
              <a:t>courbes et les surfaces évoluent par le biais de mesures géométriques résultant d’une évolution, et donc indépendantes de paramètres.</a:t>
            </a:r>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eriod"/>
              <a:tabLst/>
              <a:defRPr/>
            </a:pPr>
            <a:endParaRPr lang="fr-FR" sz="1200" dirty="0" smtClean="0">
              <a:latin typeface="Cabin" panose="020B0803050202020004" pitchFamily="34" charset="0"/>
              <a:cs typeface="Times New Roman" pitchFamily="18" charset="0"/>
            </a:endParaRPr>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FR" sz="1200" dirty="0" smtClean="0">
                <a:latin typeface="Cabin" panose="020B0803050202020004" pitchFamily="34" charset="0"/>
                <a:cs typeface="Times New Roman" pitchFamily="18" charset="0"/>
              </a:rPr>
              <a:t>3-  Ils permettent Changements de topologie  de manière automatique.</a:t>
            </a:r>
            <a:endParaRPr lang="fr-FR" sz="1200" dirty="0" smtClean="0">
              <a:latin typeface="Cabin" panose="020B0803050202020004" pitchFamily="34" charset="0"/>
              <a:cs typeface="Times New Roman" pitchFamily="18" charset="0"/>
            </a:endParaRPr>
          </a:p>
          <a:p>
            <a:pPr marL="914400" lvl="1" indent="-457200">
              <a:buClr>
                <a:srgbClr val="0070C0"/>
              </a:buClr>
              <a:buFont typeface="Wingdings" panose="05000000000000000000" pitchFamily="2" charset="2"/>
              <a:buChar char="ü"/>
            </a:pPr>
            <a:r>
              <a:rPr lang="fr-FR" sz="1200" dirty="0" smtClean="0">
                <a:latin typeface="Cabin" panose="020B0803050202020004" pitchFamily="34" charset="0"/>
                <a:cs typeface="Times New Roman" pitchFamily="18" charset="0"/>
              </a:rPr>
              <a:t>Ces </a:t>
            </a:r>
            <a:r>
              <a:rPr lang="fr-FR" sz="1200" dirty="0" err="1" smtClean="0">
                <a:latin typeface="Cabin" panose="020B0803050202020004" pitchFamily="34" charset="0"/>
                <a:cs typeface="Times New Roman" pitchFamily="18" charset="0"/>
              </a:rPr>
              <a:t>models</a:t>
            </a:r>
            <a:r>
              <a:rPr lang="fr-FR" sz="1200" dirty="0" smtClean="0">
                <a:latin typeface="Cabin" panose="020B0803050202020004" pitchFamily="34" charset="0"/>
                <a:cs typeface="Times New Roman" pitchFamily="18" charset="0"/>
              </a:rPr>
              <a:t> sont basés</a:t>
            </a:r>
            <a:r>
              <a:rPr lang="fr-FR" sz="1200" baseline="0" dirty="0" smtClean="0">
                <a:latin typeface="Cabin" panose="020B0803050202020004" pitchFamily="34" charset="0"/>
                <a:cs typeface="Times New Roman" pitchFamily="18" charset="0"/>
              </a:rPr>
              <a:t> sur </a:t>
            </a:r>
            <a:r>
              <a:rPr lang="fr-FR" sz="2400" dirty="0" smtClean="0">
                <a:latin typeface="Cabin" panose="020B0803050202020004" pitchFamily="34" charset="0"/>
                <a:cs typeface="Times New Roman" pitchFamily="18" charset="0"/>
              </a:rPr>
              <a:t>la théorie de l’évolution de la courbe</a:t>
            </a:r>
          </a:p>
          <a:p>
            <a:pPr marL="914400" lvl="1" indent="-457200">
              <a:buClr>
                <a:srgbClr val="0070C0"/>
              </a:buClr>
              <a:buFont typeface="Wingdings" panose="05000000000000000000" pitchFamily="2" charset="2"/>
              <a:buChar char="ü"/>
            </a:pPr>
            <a:r>
              <a:rPr lang="fr-FR" sz="2400" dirty="0" smtClean="0">
                <a:latin typeface="Cabin" panose="020B0803050202020004" pitchFamily="34" charset="0"/>
                <a:cs typeface="Times New Roman" pitchFamily="18" charset="0"/>
              </a:rPr>
              <a:t>les ensembles de niveaux (</a:t>
            </a:r>
            <a:r>
              <a:rPr lang="fr-FR" sz="2400" dirty="0" err="1" smtClean="0">
                <a:latin typeface="Cabin" panose="020B0803050202020004" pitchFamily="34" charset="0"/>
                <a:cs typeface="Times New Roman" pitchFamily="18" charset="0"/>
              </a:rPr>
              <a:t>level</a:t>
            </a:r>
            <a:r>
              <a:rPr lang="fr-FR" sz="2400" dirty="0" smtClean="0">
                <a:latin typeface="Cabin" panose="020B0803050202020004" pitchFamily="34" charset="0"/>
                <a:cs typeface="Times New Roman" pitchFamily="18" charset="0"/>
              </a:rPr>
              <a:t>-set)</a:t>
            </a:r>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eriod"/>
              <a:tabLst/>
              <a:defRPr/>
            </a:pPr>
            <a:endParaRPr lang="fr-FR" sz="1200" dirty="0">
              <a:latin typeface="Cabin" panose="020B0803050202020004" pitchFamily="34" charset="0"/>
              <a:cs typeface="Times New Roman" pitchFamily="18" charset="0"/>
            </a:endParaRPr>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16</a:t>
            </a:fld>
            <a:endParaRPr lang="fr-FR"/>
          </a:p>
        </p:txBody>
      </p:sp>
    </p:spTree>
    <p:extLst>
      <p:ext uri="{BB962C8B-B14F-4D97-AF65-F5344CB8AC3E}">
        <p14:creationId xmlns:p14="http://schemas.microsoft.com/office/powerpoint/2010/main" xmlns="" val="1713624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 Le but de la théorie de l’évolution de la courbe est d’étudier l’évolution de la courbe en utilisant uniquement des mesures géométriques telles que l’unité normale et la courbure et non pas des quantités dépendant de paramètres.</a:t>
            </a:r>
          </a:p>
          <a:p>
            <a:endParaRPr lang="fr-FR" dirty="0" smtClean="0"/>
          </a:p>
          <a:p>
            <a:r>
              <a:rPr lang="fr-FR" dirty="0" smtClean="0"/>
              <a:t>2-Deux déformations de courbes ont été principalement étudiées, qui sont complémentaires.</a:t>
            </a:r>
          </a:p>
          <a:p>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3-La formulation de contour déformable géométrique, proposée par (</a:t>
            </a:r>
            <a:r>
              <a:rPr lang="fr-FR" dirty="0" err="1" smtClean="0"/>
              <a:t>Caselles</a:t>
            </a:r>
            <a:r>
              <a:rPr lang="fr-FR" dirty="0" smtClean="0"/>
              <a:t> et al., 1993) et (</a:t>
            </a:r>
            <a:r>
              <a:rPr lang="fr-FR" dirty="0" err="1" smtClean="0"/>
              <a:t>Malladi</a:t>
            </a:r>
            <a:r>
              <a:rPr lang="fr-FR" dirty="0" smtClean="0"/>
              <a:t>. et al., 1995) prend la forme suivante:</a:t>
            </a:r>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 </a:t>
            </a:r>
            <a:r>
              <a:rPr lang="fr-FR" dirty="0" smtClean="0"/>
              <a:t>L’évolution de la courbe est couplée avec les données d’image grâce à un terme multiplicatif d’arrêt g.</a:t>
            </a:r>
          </a:p>
          <a:p>
            <a:endParaRPr lang="fr-FR" dirty="0" smtClean="0"/>
          </a:p>
          <a:p>
            <a:pPr marL="0" indent="0">
              <a:buFont typeface="Wingdings" panose="05000000000000000000" pitchFamily="2" charset="2"/>
              <a:buNone/>
            </a:pPr>
            <a:endParaRPr lang="fr-FR" sz="1200" dirty="0">
              <a:latin typeface="Cabin" panose="020B0803050202020004" pitchFamily="34" charset="0"/>
              <a:cs typeface="Times New Roman" pitchFamily="18" charset="0"/>
            </a:endParaRPr>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17</a:t>
            </a:fld>
            <a:endParaRPr lang="fr-FR"/>
          </a:p>
        </p:txBody>
      </p:sp>
    </p:spTree>
    <p:extLst>
      <p:ext uri="{BB962C8B-B14F-4D97-AF65-F5344CB8AC3E}">
        <p14:creationId xmlns:p14="http://schemas.microsoft.com/office/powerpoint/2010/main" xmlns="" val="2522491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1-Le principe des </a:t>
            </a:r>
            <a:r>
              <a:rPr lang="fr-FR" dirty="0" err="1" smtClean="0"/>
              <a:t>level</a:t>
            </a:r>
            <a:r>
              <a:rPr lang="fr-FR" dirty="0" smtClean="0"/>
              <a:t>-sets est de définir une fonction scalaire dont la courbe de niveau zéro est l’interface qu’on cherche a décrire. Cette fonction est appelée fonction </a:t>
            </a:r>
            <a:r>
              <a:rPr lang="fr-FR" dirty="0" err="1" smtClean="0"/>
              <a:t>level</a:t>
            </a:r>
            <a:r>
              <a:rPr lang="fr-FR" dirty="0" smtClean="0"/>
              <a:t>-set.</a:t>
            </a:r>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2-la fonction </a:t>
            </a:r>
            <a:r>
              <a:rPr lang="fr-FR" dirty="0" err="1" smtClean="0"/>
              <a:t>level</a:t>
            </a:r>
            <a:r>
              <a:rPr lang="fr-FR" dirty="0" smtClean="0"/>
              <a:t>-set est perçue comme un ensemble d’iso-contour :-un iso-contour est un ensemble de points à une distance D de l’interface  </a:t>
            </a:r>
          </a:p>
          <a:p>
            <a:endParaRPr lang="fr-FR" dirty="0" smtClean="0"/>
          </a:p>
          <a:p>
            <a:r>
              <a:rPr lang="fr-FR" dirty="0" smtClean="0"/>
              <a:t>3-les </a:t>
            </a:r>
            <a:r>
              <a:rPr lang="fr-FR" dirty="0" smtClean="0"/>
              <a:t>valeurs où la fonction est nulle représente l’interface elle-même donnée par l’équation suivante.  </a:t>
            </a:r>
          </a:p>
          <a:p>
            <a:endParaRPr lang="fr-FR" dirty="0" smtClean="0"/>
          </a:p>
          <a:p>
            <a:r>
              <a:rPr lang="fr-FR" dirty="0" smtClean="0"/>
              <a:t>     Si la courbe C </a:t>
            </a:r>
            <a:r>
              <a:rPr lang="fr-FR" dirty="0" err="1" smtClean="0"/>
              <a:t>evolue</a:t>
            </a:r>
            <a:r>
              <a:rPr lang="fr-FR" dirty="0" smtClean="0"/>
              <a:t> selon l’</a:t>
            </a:r>
            <a:r>
              <a:rPr lang="fr-FR" dirty="0" err="1" smtClean="0"/>
              <a:t>equation</a:t>
            </a:r>
            <a:r>
              <a:rPr lang="fr-FR" dirty="0" smtClean="0"/>
              <a:t> alors la fonction </a:t>
            </a:r>
            <a:r>
              <a:rPr lang="fr-FR" dirty="0" err="1" smtClean="0"/>
              <a:t>level</a:t>
            </a:r>
            <a:r>
              <a:rPr lang="fr-FR" dirty="0" smtClean="0"/>
              <a:t> set </a:t>
            </a:r>
            <a:r>
              <a:rPr lang="fr-FR" dirty="0" err="1" smtClean="0"/>
              <a:t>evolue</a:t>
            </a:r>
            <a:r>
              <a:rPr lang="fr-FR" dirty="0" smtClean="0"/>
              <a:t> aussi</a:t>
            </a:r>
            <a:r>
              <a:rPr lang="fr-FR" baseline="0" dirty="0" smtClean="0"/>
              <a:t> selon </a:t>
            </a:r>
            <a:r>
              <a:rPr lang="fr-FR" dirty="0" smtClean="0"/>
              <a:t>cette</a:t>
            </a:r>
            <a:r>
              <a:rPr lang="fr-FR" baseline="0" dirty="0" smtClean="0"/>
              <a:t> </a:t>
            </a:r>
            <a:r>
              <a:rPr lang="fr-FR" baseline="0" dirty="0" err="1" smtClean="0"/>
              <a:t>equation</a:t>
            </a:r>
            <a:r>
              <a:rPr lang="fr-FR" baseline="0" dirty="0" smtClean="0"/>
              <a:t>. </a:t>
            </a:r>
            <a:r>
              <a:rPr lang="fr-FR" dirty="0" smtClean="0"/>
              <a:t>Cette équation autorise le changement de topologie</a:t>
            </a:r>
            <a:r>
              <a:rPr lang="fr-FR" baseline="0" dirty="0" smtClean="0"/>
              <a:t> .</a:t>
            </a:r>
            <a:r>
              <a:rPr lang="fr-FR" b="1" baseline="0" dirty="0" smtClean="0"/>
              <a:t>et</a:t>
            </a:r>
            <a:r>
              <a:rPr lang="fr-FR" b="1" dirty="0" smtClean="0"/>
              <a:t> permet </a:t>
            </a:r>
            <a:r>
              <a:rPr lang="fr-FR" dirty="0" smtClean="0"/>
              <a:t>à la courbe de fusionner ou de se diviser.</a:t>
            </a:r>
          </a:p>
          <a:p>
            <a:r>
              <a:rPr lang="fr-FR" dirty="0" smtClean="0"/>
              <a:t>      La fonction vitesse F joue un </a:t>
            </a:r>
            <a:r>
              <a:rPr lang="fr-FR" dirty="0" err="1" smtClean="0"/>
              <a:t>role</a:t>
            </a:r>
            <a:r>
              <a:rPr lang="fr-FR" dirty="0" smtClean="0"/>
              <a:t> </a:t>
            </a:r>
            <a:r>
              <a:rPr lang="fr-FR" dirty="0" err="1" smtClean="0"/>
              <a:t>tres</a:t>
            </a:r>
            <a:r>
              <a:rPr lang="fr-FR" dirty="0" smtClean="0"/>
              <a:t> important</a:t>
            </a:r>
            <a:r>
              <a:rPr lang="fr-FR" baseline="0" dirty="0" smtClean="0"/>
              <a:t> afin d’avoir un bon </a:t>
            </a:r>
            <a:r>
              <a:rPr lang="fr-FR" baseline="0" dirty="0" err="1" smtClean="0"/>
              <a:t>resultat</a:t>
            </a:r>
            <a:r>
              <a:rPr lang="fr-FR" baseline="0" dirty="0" smtClean="0"/>
              <a:t> lors de la segmentation. </a:t>
            </a:r>
            <a:r>
              <a:rPr lang="fr-FR" dirty="0" smtClean="0"/>
              <a:t>Celle-ci doit prendre en compte les données de </a:t>
            </a:r>
            <a:r>
              <a:rPr lang="fr-FR" dirty="0" smtClean="0"/>
              <a:t>l’image</a:t>
            </a:r>
            <a:r>
              <a:rPr lang="fr-FR" baseline="0" dirty="0" smtClean="0"/>
              <a:t> afin d’</a:t>
            </a:r>
            <a:r>
              <a:rPr lang="fr-FR" dirty="0" smtClean="0"/>
              <a:t>arrêter </a:t>
            </a:r>
            <a:r>
              <a:rPr lang="fr-FR" dirty="0" smtClean="0"/>
              <a:t>l’évolution de la fonction aux frontières de l’objet à segmenter.</a:t>
            </a:r>
          </a:p>
          <a:p>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18</a:t>
            </a:fld>
            <a:endParaRPr lang="fr-FR"/>
          </a:p>
        </p:txBody>
      </p:sp>
    </p:spTree>
    <p:extLst>
      <p:ext uri="{BB962C8B-B14F-4D97-AF65-F5344CB8AC3E}">
        <p14:creationId xmlns:p14="http://schemas.microsoft.com/office/powerpoint/2010/main" xmlns="" val="751533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latin typeface="Cabin" panose="020B0803050202020004" pitchFamily="34" charset="0"/>
                <a:cs typeface="Times New Roman" pitchFamily="18" charset="0"/>
              </a:rPr>
              <a:t> La formulation géodésique des </a:t>
            </a:r>
            <a:r>
              <a:rPr lang="fr-FR" sz="1200" dirty="0" err="1" smtClean="0">
                <a:latin typeface="Cabin" panose="020B0803050202020004" pitchFamily="34" charset="0"/>
                <a:cs typeface="Times New Roman" pitchFamily="18" charset="0"/>
              </a:rPr>
              <a:t>level</a:t>
            </a:r>
            <a:r>
              <a:rPr lang="fr-FR" sz="1200" dirty="0" smtClean="0">
                <a:latin typeface="Cabin" panose="020B0803050202020004" pitchFamily="34" charset="0"/>
                <a:cs typeface="Times New Roman" pitchFamily="18" charset="0"/>
              </a:rPr>
              <a:t>-sets </a:t>
            </a:r>
            <a:r>
              <a:rPr lang="fr-FR" dirty="0" smtClean="0"/>
              <a:t>est donnée par l’adjonction de trois termes</a:t>
            </a:r>
          </a:p>
          <a:p>
            <a:pPr marL="628650" lvl="1" indent="-171450">
              <a:buFont typeface="Arial" panose="020B0604020202020204" pitchFamily="34" charset="0"/>
              <a:buChar char="•"/>
            </a:pPr>
            <a:r>
              <a:rPr lang="fr-FR" dirty="0" smtClean="0"/>
              <a:t>terme de courbure :qui a un effet </a:t>
            </a:r>
          </a:p>
          <a:p>
            <a:pPr marL="628650" lvl="1" indent="-171450">
              <a:buFont typeface="Arial" panose="020B0604020202020204" pitchFamily="34" charset="0"/>
              <a:buChar char="•"/>
            </a:pPr>
            <a:r>
              <a:rPr lang="fr-FR" dirty="0" smtClean="0"/>
              <a:t>terme de vitesse constante et </a:t>
            </a:r>
          </a:p>
          <a:p>
            <a:pPr marL="628650" lvl="1" indent="-171450">
              <a:buFont typeface="Arial" panose="020B0604020202020204" pitchFamily="34" charset="0"/>
              <a:buChar char="•"/>
            </a:pPr>
            <a:r>
              <a:rPr lang="fr-FR" dirty="0" smtClean="0"/>
              <a:t>un terme additionnel  de pure advection.</a:t>
            </a:r>
          </a:p>
          <a:p>
            <a:pPr marL="0" indent="0">
              <a:buFont typeface="Wingdings" panose="05000000000000000000" pitchFamily="2" charset="2"/>
              <a:buNone/>
            </a:pPr>
            <a:endParaRPr lang="fr-FR" sz="1200" dirty="0">
              <a:latin typeface="Cabin" panose="020B0803050202020004" pitchFamily="34" charset="0"/>
              <a:cs typeface="Times New Roman" pitchFamily="18" charset="0"/>
            </a:endParaRPr>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19</a:t>
            </a:fld>
            <a:endParaRPr lang="fr-FR"/>
          </a:p>
        </p:txBody>
      </p:sp>
    </p:spTree>
    <p:extLst>
      <p:ext uri="{BB962C8B-B14F-4D97-AF65-F5344CB8AC3E}">
        <p14:creationId xmlns:p14="http://schemas.microsoft.com/office/powerpoint/2010/main" xmlns="" val="97336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Le traitement d’image est devenu un sujet incontournable, et ne cesse d’évoluer, ainsi actuellement, le traitement d’images ne se limite plus à la restauration et la compression, mais tend vers d’autres opérations telles que l’analyse et l’interprétation du contenu d’images.  </a:t>
            </a:r>
          </a:p>
          <a:p>
            <a:endParaRPr lang="fr-FR" sz="1200" b="0" i="0" u="none" strike="noStrike" kern="1200" baseline="0" dirty="0" smtClean="0">
              <a:solidFill>
                <a:schemeClr val="tx1"/>
              </a:solidFill>
              <a:latin typeface="Arial" charset="0"/>
              <a:ea typeface="+mn-ea"/>
              <a:cs typeface="+mn-cs"/>
            </a:endParaRPr>
          </a:p>
          <a:p>
            <a:r>
              <a:rPr lang="fr-FR" sz="1200" b="0" i="0" u="none" strike="noStrike" kern="1200" baseline="0" dirty="0" smtClean="0">
                <a:solidFill>
                  <a:schemeClr val="tx1"/>
                </a:solidFill>
                <a:latin typeface="Arial" charset="0"/>
                <a:ea typeface="+mn-ea"/>
                <a:cs typeface="+mn-cs"/>
              </a:rPr>
              <a:t>En général, le but le plus important de l’analyse d’images médicales, et en particulier l’IRM du  cerveau,  est  l’extraction  de  l’information  clinique  qui  permet  le  diagnostic  et  le  traitement  de  la maladie.  Les  tumeurs  du  cerveau  sont  une  maladie  grave,  ce  qui  nécessite  leur  détection  et  leur segmentation dans les IRM pour le diagnostic médical. </a:t>
            </a:r>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2</a:t>
            </a:fld>
            <a:endParaRPr lang="fr-FR"/>
          </a:p>
        </p:txBody>
      </p:sp>
    </p:spTree>
    <p:extLst>
      <p:ext uri="{BB962C8B-B14F-4D97-AF65-F5344CB8AC3E}">
        <p14:creationId xmlns:p14="http://schemas.microsoft.com/office/powerpoint/2010/main" xmlns="" val="1922165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20</a:t>
            </a:fld>
            <a:endParaRPr lang="fr-FR"/>
          </a:p>
        </p:txBody>
      </p:sp>
    </p:spTree>
    <p:extLst>
      <p:ext uri="{BB962C8B-B14F-4D97-AF65-F5344CB8AC3E}">
        <p14:creationId xmlns:p14="http://schemas.microsoft.com/office/powerpoint/2010/main" xmlns="" val="3916680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Notre application est structurée ainsi:</a:t>
            </a:r>
          </a:p>
          <a:p>
            <a:r>
              <a:rPr lang="fr-FR" dirty="0" smtClean="0"/>
              <a:t>Ayant une image IRM en entrée elle est prétraitée et lissée avec des filtres avant le processus</a:t>
            </a:r>
            <a:r>
              <a:rPr lang="fr-FR" baseline="0" dirty="0" smtClean="0"/>
              <a:t> de détection et de </a:t>
            </a:r>
            <a:r>
              <a:rPr lang="fr-FR" dirty="0" smtClean="0"/>
              <a:t>segmentation avec les contours actifs géodésique par la méthode des ensembles</a:t>
            </a:r>
            <a:r>
              <a:rPr lang="fr-FR" baseline="0" dirty="0" smtClean="0"/>
              <a:t> de niveaux.</a:t>
            </a:r>
            <a:endParaRPr lang="fr-FR" dirty="0" smtClean="0"/>
          </a:p>
          <a:p>
            <a:r>
              <a:rPr lang="fr-FR" dirty="0" smtClean="0"/>
              <a:t>Le résultat et comparé avec une image  vérité terrain pour évaluer le résultat de la segmentation.</a:t>
            </a:r>
          </a:p>
          <a:p>
            <a:endParaRPr lang="fr-FR" dirty="0" smtClean="0"/>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eriod"/>
              <a:tabLst/>
              <a:defRPr/>
            </a:pPr>
            <a:endParaRPr lang="fr-FR" sz="1200" dirty="0">
              <a:latin typeface="Cabin" panose="020B0803050202020004" pitchFamily="34" charset="0"/>
              <a:cs typeface="Times New Roman" pitchFamily="18" charset="0"/>
            </a:endParaRPr>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21</a:t>
            </a:fld>
            <a:endParaRPr lang="fr-FR"/>
          </a:p>
        </p:txBody>
      </p:sp>
    </p:spTree>
    <p:extLst>
      <p:ext uri="{BB962C8B-B14F-4D97-AF65-F5344CB8AC3E}">
        <p14:creationId xmlns:p14="http://schemas.microsoft.com/office/powerpoint/2010/main" xmlns="" val="3560229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faciliter l’implémentation</a:t>
            </a:r>
            <a:r>
              <a:rPr lang="fr-FR" baseline="0" dirty="0" smtClean="0"/>
              <a:t> de notre système, nous avons adopté une architecture modulaire. Le système est composé de 4 modules:</a:t>
            </a:r>
          </a:p>
          <a:p>
            <a:pPr marL="171450" indent="-171450">
              <a:buFontTx/>
              <a:buChar char="-"/>
            </a:pPr>
            <a:r>
              <a:rPr lang="fr-FR" baseline="0" dirty="0" smtClean="0"/>
              <a:t>Prétraitement</a:t>
            </a:r>
          </a:p>
          <a:p>
            <a:pPr marL="171450" indent="-171450">
              <a:buFontTx/>
              <a:buChar char="-"/>
            </a:pPr>
            <a:r>
              <a:rPr lang="fr-FR" baseline="0" dirty="0" smtClean="0"/>
              <a:t>Détection </a:t>
            </a:r>
          </a:p>
          <a:p>
            <a:pPr marL="0" indent="0">
              <a:buFontTx/>
              <a:buNone/>
            </a:pPr>
            <a:r>
              <a:rPr lang="fr-FR" baseline="0" dirty="0" smtClean="0"/>
              <a:t>-   Segmentation</a:t>
            </a:r>
          </a:p>
          <a:p>
            <a:pPr marL="0" indent="0">
              <a:buFontTx/>
              <a:buNone/>
            </a:pPr>
            <a:r>
              <a:rPr lang="fr-FR" dirty="0" smtClean="0"/>
              <a:t>-   Évaluation</a:t>
            </a:r>
          </a:p>
          <a:p>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22</a:t>
            </a:fld>
            <a:endParaRPr lang="fr-FR"/>
          </a:p>
        </p:txBody>
      </p:sp>
    </p:spTree>
    <p:extLst>
      <p:ext uri="{BB962C8B-B14F-4D97-AF65-F5344CB8AC3E}">
        <p14:creationId xmlns:p14="http://schemas.microsoft.com/office/powerpoint/2010/main" xmlns="" val="2705115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L’extraction du cerveau est une étape importante de la phase de prétraitement pour enlever toutes les structures non</a:t>
            </a:r>
            <a:r>
              <a:rPr lang="fr-FR" baseline="0" dirty="0" smtClean="0"/>
              <a:t> </a:t>
            </a:r>
            <a:r>
              <a:rPr lang="fr-FR" dirty="0" smtClean="0"/>
              <a:t>cérébrales.</a:t>
            </a:r>
          </a:p>
          <a:p>
            <a:endParaRPr lang="fr-FR" dirty="0" smtClean="0"/>
          </a:p>
          <a:p>
            <a:r>
              <a:rPr lang="fr-FR" dirty="0" smtClean="0"/>
              <a:t>La procédure de ce filtre s’effectue en deux étapes.</a:t>
            </a:r>
          </a:p>
          <a:p>
            <a:pPr marL="228600" indent="-228600">
              <a:buFont typeface="+mj-lt"/>
              <a:buAutoNum type="arabicPeriod"/>
            </a:pPr>
            <a:r>
              <a:rPr lang="fr-FR" baseline="0" dirty="0" smtClean="0"/>
              <a:t>D’abord, un atlas standard du cerveau est recalé à l’image du patient et le masque du cerveau de cet atlas se propage.</a:t>
            </a:r>
          </a:p>
          <a:p>
            <a:pPr marL="228600" indent="-228600">
              <a:buFont typeface="+mj-lt"/>
              <a:buAutoNum type="arabicPeriod"/>
            </a:pPr>
            <a:r>
              <a:rPr lang="fr-FR" baseline="0" dirty="0" smtClean="0"/>
              <a:t>Ensuite, le masque du cerveau transformé sert d’initialisation pour un raffinement level-set du cerveau</a:t>
            </a:r>
          </a:p>
          <a:p>
            <a:endParaRPr lang="fr-FR" dirty="0" smtClean="0"/>
          </a:p>
          <a:p>
            <a:r>
              <a:rPr lang="fr-FR" dirty="0" smtClean="0"/>
              <a:t>Voici</a:t>
            </a:r>
            <a:r>
              <a:rPr lang="fr-FR" baseline="0" dirty="0" smtClean="0"/>
              <a:t> un exemple de</a:t>
            </a:r>
            <a:r>
              <a:rPr lang="fr-FR" dirty="0" smtClean="0"/>
              <a:t> segmentation du cerveau avec les trois différentes vues : axiale, coronale et sagittale. La première colonne</a:t>
            </a:r>
            <a:r>
              <a:rPr lang="fr-FR" baseline="0" dirty="0" smtClean="0"/>
              <a:t> c’est l’</a:t>
            </a:r>
            <a:r>
              <a:rPr lang="fr-FR" dirty="0" smtClean="0"/>
              <a:t>image originale du crâne</a:t>
            </a:r>
            <a:r>
              <a:rPr lang="fr-FR" baseline="0" dirty="0" smtClean="0"/>
              <a:t> et la seconde l’</a:t>
            </a:r>
            <a:r>
              <a:rPr lang="fr-FR" dirty="0" smtClean="0"/>
              <a:t>image du cerveau segmenté.</a:t>
            </a:r>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23</a:t>
            </a:fld>
            <a:endParaRPr lang="fr-FR"/>
          </a:p>
        </p:txBody>
      </p:sp>
    </p:spTree>
    <p:extLst>
      <p:ext uri="{BB962C8B-B14F-4D97-AF65-F5344CB8AC3E}">
        <p14:creationId xmlns:p14="http://schemas.microsoft.com/office/powerpoint/2010/main" xmlns="" val="24641374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processus de prétraitement se fait en </a:t>
            </a:r>
            <a:r>
              <a:rPr lang="fr-FR" smtClean="0"/>
              <a:t>appliquant certains </a:t>
            </a:r>
            <a:r>
              <a:rPr lang="fr-FR" dirty="0" smtClean="0"/>
              <a:t>filtres.</a:t>
            </a:r>
          </a:p>
          <a:p>
            <a:r>
              <a:rPr lang="fr-FR" dirty="0" smtClean="0"/>
              <a:t>D’abord, le filtre  médian ou anisotrope pour</a:t>
            </a:r>
            <a:r>
              <a:rPr lang="fr-FR" baseline="0" dirty="0" smtClean="0"/>
              <a:t> </a:t>
            </a:r>
            <a:r>
              <a:rPr lang="fr-FR" dirty="0" smtClean="0"/>
              <a:t>éliminer le bruit et de préserver les contours</a:t>
            </a:r>
          </a:p>
          <a:p>
            <a:r>
              <a:rPr lang="fr-FR" dirty="0" smtClean="0"/>
              <a:t>Ensuite,</a:t>
            </a:r>
            <a:r>
              <a:rPr lang="fr-FR" baseline="0" dirty="0" smtClean="0"/>
              <a:t> l</a:t>
            </a:r>
            <a:r>
              <a:rPr lang="fr-FR" dirty="0" smtClean="0"/>
              <a:t>e filtre de gradient pour faire apparaitre les contours à segmenter </a:t>
            </a:r>
          </a:p>
          <a:p>
            <a:r>
              <a:rPr lang="fr-FR" dirty="0" smtClean="0"/>
              <a:t>Enfin, le filtre sigmoïde pour produire une image avec</a:t>
            </a:r>
            <a:r>
              <a:rPr lang="fr-FR" baseline="0" dirty="0" smtClean="0"/>
              <a:t> des</a:t>
            </a:r>
            <a:r>
              <a:rPr lang="fr-FR" dirty="0" smtClean="0"/>
              <a:t> contours potentiels.</a:t>
            </a:r>
          </a:p>
          <a:p>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24</a:t>
            </a:fld>
            <a:endParaRPr lang="fr-FR"/>
          </a:p>
        </p:txBody>
      </p:sp>
    </p:spTree>
    <p:extLst>
      <p:ext uri="{BB962C8B-B14F-4D97-AF65-F5344CB8AC3E}">
        <p14:creationId xmlns:p14="http://schemas.microsoft.com/office/powerpoint/2010/main" xmlns="" val="1056985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 Après l’amélioration de la qualité de l’image, par l’application des différents filtres de prétraitement, nous passons à la détection automatique de la région d’intérêt (la tumeur)</a:t>
            </a:r>
            <a:r>
              <a:rPr lang="fr-FR" baseline="0" dirty="0" smtClean="0"/>
              <a:t> </a:t>
            </a:r>
            <a:r>
              <a:rPr lang="fr-FR" dirty="0" smtClean="0"/>
              <a:t>qui sert d’initialisation à notre modèle déformable.</a:t>
            </a:r>
          </a:p>
          <a:p>
            <a:endParaRPr lang="fr-FR" dirty="0" smtClean="0"/>
          </a:p>
          <a:p>
            <a:r>
              <a:rPr lang="fr-FR" dirty="0" smtClean="0"/>
              <a:t>*2-</a:t>
            </a:r>
            <a:r>
              <a:rPr lang="fr-FR" sz="1200" b="1" dirty="0" smtClean="0">
                <a:latin typeface="Cabin" panose="020B0803050202020004" pitchFamily="34" charset="0"/>
              </a:rPr>
              <a:t>Cette détection est basée sur l’analyse de la symétrie entre les deux hémisphères gauche et droit du </a:t>
            </a:r>
            <a:r>
              <a:rPr lang="fr-FR" sz="1200" b="1" dirty="0" smtClean="0">
                <a:latin typeface="Cabin" panose="020B0803050202020004" pitchFamily="34" charset="0"/>
              </a:rPr>
              <a:t>cerveau par l’application de la </a:t>
            </a:r>
            <a:r>
              <a:rPr lang="fr-FR" sz="1200" b="1" dirty="0" err="1" smtClean="0">
                <a:latin typeface="Cabin" panose="020B0803050202020004" pitchFamily="34" charset="0"/>
              </a:rPr>
              <a:t>methode</a:t>
            </a:r>
            <a:r>
              <a:rPr lang="fr-FR" sz="1200" b="1" dirty="0" smtClean="0">
                <a:latin typeface="Cabin" panose="020B0803050202020004" pitchFamily="34" charset="0"/>
              </a:rPr>
              <a:t> </a:t>
            </a:r>
            <a:r>
              <a:rPr lang="fr-FR" sz="1200" b="1" dirty="0" err="1" smtClean="0">
                <a:latin typeface="Cabin" panose="020B0803050202020004" pitchFamily="34" charset="0"/>
              </a:rPr>
              <a:t>Fast</a:t>
            </a:r>
            <a:r>
              <a:rPr lang="fr-FR" sz="1200" b="1" baseline="0" dirty="0" smtClean="0">
                <a:latin typeface="Cabin" panose="020B0803050202020004" pitchFamily="34" charset="0"/>
              </a:rPr>
              <a:t> </a:t>
            </a:r>
            <a:r>
              <a:rPr lang="fr-FR" sz="1200" b="1" baseline="0" dirty="0" err="1" smtClean="0">
                <a:latin typeface="Cabin" panose="020B0803050202020004" pitchFamily="34" charset="0"/>
              </a:rPr>
              <a:t>Bounding</a:t>
            </a:r>
            <a:r>
              <a:rPr lang="fr-FR" sz="1200" b="1" baseline="0" dirty="0" smtClean="0">
                <a:latin typeface="Cabin" panose="020B0803050202020004" pitchFamily="34" charset="0"/>
              </a:rPr>
              <a:t> Box</a:t>
            </a:r>
            <a:r>
              <a:rPr lang="fr-FR" sz="1200" b="1" dirty="0" smtClean="0">
                <a:latin typeface="Cabin" panose="020B0803050202020004" pitchFamily="34" charset="0"/>
              </a:rPr>
              <a:t> FBB.</a:t>
            </a:r>
            <a:endParaRPr lang="fr-FR" sz="1200" b="1" dirty="0" smtClean="0">
              <a:latin typeface="Cabin" panose="020B0803050202020004" pitchFamily="34" charset="0"/>
            </a:endParaRPr>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25</a:t>
            </a:fld>
            <a:endParaRPr lang="fr-FR"/>
          </a:p>
        </p:txBody>
      </p:sp>
    </p:spTree>
    <p:extLst>
      <p:ext uri="{BB962C8B-B14F-4D97-AF65-F5344CB8AC3E}">
        <p14:creationId xmlns:p14="http://schemas.microsoft.com/office/powerpoint/2010/main" xmlns="" val="3766121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1*Le</a:t>
            </a:r>
            <a:r>
              <a:rPr lang="fr-FR" baseline="0" dirty="0" smtClean="0"/>
              <a:t> processus de détection consiste en </a:t>
            </a:r>
            <a:r>
              <a:rPr lang="fr-FR" baseline="0" dirty="0" smtClean="0"/>
              <a:t>l’extraction d’ </a:t>
            </a:r>
            <a:r>
              <a:rPr lang="fr-FR" baseline="0" dirty="0" smtClean="0"/>
              <a:t>un ensemble de coupe 2D  à partir de  l’image originale 3D.</a:t>
            </a:r>
          </a:p>
          <a:p>
            <a:r>
              <a:rPr lang="fr-FR" baseline="0" dirty="0" smtClean="0"/>
              <a:t> 2*On calcul l’axe de symétrie qui divise l’image en 2 images égales.</a:t>
            </a:r>
          </a:p>
          <a:p>
            <a:r>
              <a:rPr lang="fr-FR" baseline="0" dirty="0" smtClean="0"/>
              <a:t> 3*Puis on applique la méthode FBB pour chaque coupe 2D.</a:t>
            </a:r>
          </a:p>
          <a:p>
            <a:r>
              <a:rPr lang="fr-FR" baseline="0" dirty="0" smtClean="0"/>
              <a:t> 4* Ensuite nous choisissons la coupe ou le rectangle détecté  est de plus grande </a:t>
            </a:r>
            <a:r>
              <a:rPr lang="fr-FR" baseline="0" dirty="0" smtClean="0"/>
              <a:t>surface et </a:t>
            </a:r>
            <a:r>
              <a:rPr lang="fr-FR" baseline="0" dirty="0" smtClean="0"/>
              <a:t>on prend </a:t>
            </a:r>
            <a:r>
              <a:rPr lang="fr-FR" baseline="0" dirty="0" err="1" smtClean="0"/>
              <a:t>spn</a:t>
            </a:r>
            <a:r>
              <a:rPr lang="fr-FR" baseline="0" dirty="0" smtClean="0"/>
              <a:t> </a:t>
            </a:r>
            <a:r>
              <a:rPr lang="fr-FR" baseline="0" dirty="0" err="1" smtClean="0"/>
              <a:t>centroide</a:t>
            </a:r>
            <a:r>
              <a:rPr lang="fr-FR" baseline="0" dirty="0" smtClean="0"/>
              <a:t> de ce </a:t>
            </a:r>
            <a:r>
              <a:rPr lang="fr-FR" baseline="0" dirty="0" err="1" smtClean="0"/>
              <a:t>réctangle</a:t>
            </a:r>
            <a:r>
              <a:rPr lang="fr-FR" baseline="0" dirty="0" smtClean="0"/>
              <a:t> comme point initial de la tumeur.</a:t>
            </a:r>
          </a:p>
          <a:p>
            <a:endParaRPr lang="fr-FR" baseline="0" dirty="0" smtClean="0"/>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26</a:t>
            </a:fld>
            <a:endParaRPr lang="fr-FR"/>
          </a:p>
        </p:txBody>
      </p:sp>
    </p:spTree>
    <p:extLst>
      <p:ext uri="{BB962C8B-B14F-4D97-AF65-F5344CB8AC3E}">
        <p14:creationId xmlns:p14="http://schemas.microsoft.com/office/powerpoint/2010/main" xmlns="" val="4186533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principe de base de la méthode FBB est</a:t>
            </a:r>
            <a:r>
              <a:rPr lang="fr-FR" baseline="0" dirty="0" smtClean="0"/>
              <a:t> de diviser l’image originale en 2 selon l’axe de symétrie </a:t>
            </a:r>
            <a:r>
              <a:rPr lang="fr-FR" baseline="0" dirty="0" err="1" smtClean="0"/>
              <a:t>tets</a:t>
            </a:r>
            <a:r>
              <a:rPr lang="fr-FR" baseline="0" dirty="0" smtClean="0"/>
              <a:t> et </a:t>
            </a:r>
            <a:r>
              <a:rPr lang="fr-FR" baseline="0" dirty="0" err="1" smtClean="0"/>
              <a:t>reference</a:t>
            </a:r>
            <a:r>
              <a:rPr lang="fr-FR" baseline="0" dirty="0" smtClean="0"/>
              <a:t>.</a:t>
            </a:r>
          </a:p>
          <a:p>
            <a:r>
              <a:rPr lang="fr-FR" baseline="0" dirty="0" smtClean="0"/>
              <a:t>*On fait balayage vertical de haut en bas des 2 images.</a:t>
            </a:r>
          </a:p>
          <a:p>
            <a:r>
              <a:rPr lang="fr-FR" baseline="0" dirty="0" smtClean="0"/>
              <a:t>*Pour chaque déplacement d’un pixel de cette ligne horizontal on calcule le score selon un indice de </a:t>
            </a:r>
            <a:r>
              <a:rPr lang="fr-FR" baseline="0" dirty="0" err="1" smtClean="0"/>
              <a:t>similiarité</a:t>
            </a:r>
            <a:r>
              <a:rPr lang="fr-FR" baseline="0" dirty="0" smtClean="0"/>
              <a:t> entre les </a:t>
            </a:r>
            <a:r>
              <a:rPr lang="fr-FR" baseline="0" dirty="0" err="1" smtClean="0"/>
              <a:t>quatres</a:t>
            </a:r>
            <a:r>
              <a:rPr lang="fr-FR" baseline="0" dirty="0" smtClean="0"/>
              <a:t> quadrant (T(l),B(l)) des 2 images.   </a:t>
            </a:r>
          </a:p>
          <a:p>
            <a:r>
              <a:rPr lang="fr-FR" baseline="0" dirty="0" smtClean="0"/>
              <a:t>*Les </a:t>
            </a:r>
            <a:r>
              <a:rPr lang="fr-FR" baseline="0" dirty="0" err="1" smtClean="0"/>
              <a:t>extremité</a:t>
            </a:r>
            <a:r>
              <a:rPr lang="fr-FR" baseline="0" dirty="0" smtClean="0"/>
              <a:t> min et max de cette </a:t>
            </a:r>
            <a:r>
              <a:rPr lang="fr-FR" baseline="0" dirty="0" smtClean="0"/>
              <a:t>fonction délimite la zone de changement ou le rectangle  là-ou se </a:t>
            </a:r>
            <a:r>
              <a:rPr lang="fr-FR" baseline="0" dirty="0" err="1" smtClean="0"/>
              <a:t>presente</a:t>
            </a:r>
            <a:r>
              <a:rPr lang="fr-FR" baseline="0" dirty="0" smtClean="0"/>
              <a:t> une </a:t>
            </a:r>
            <a:r>
              <a:rPr lang="fr-FR" baseline="0" dirty="0" err="1" smtClean="0"/>
              <a:t>assymetrie</a:t>
            </a:r>
            <a:r>
              <a:rPr lang="fr-FR" baseline="0" dirty="0" smtClean="0"/>
              <a:t> selon l’axe Y.</a:t>
            </a:r>
          </a:p>
          <a:p>
            <a:r>
              <a:rPr lang="fr-FR" baseline="0" dirty="0" smtClean="0"/>
              <a:t>*De </a:t>
            </a:r>
            <a:r>
              <a:rPr lang="fr-FR" baseline="0" dirty="0" err="1" smtClean="0"/>
              <a:t>meme</a:t>
            </a:r>
            <a:r>
              <a:rPr lang="fr-FR" baseline="0" dirty="0" smtClean="0"/>
              <a:t> on fait un balayage horizontal selon l’axe X pour simplifier on applique le </a:t>
            </a:r>
            <a:r>
              <a:rPr lang="fr-FR" baseline="0" dirty="0" err="1" smtClean="0"/>
              <a:t>meme</a:t>
            </a:r>
            <a:r>
              <a:rPr lang="fr-FR" baseline="0" dirty="0" smtClean="0"/>
              <a:t> balayage verticale </a:t>
            </a:r>
            <a:r>
              <a:rPr lang="fr-FR" baseline="0" dirty="0" smtClean="0"/>
              <a:t>sur la </a:t>
            </a:r>
            <a:r>
              <a:rPr lang="fr-FR" baseline="0" dirty="0" smtClean="0"/>
              <a:t>transposée de l’image.</a:t>
            </a:r>
          </a:p>
          <a:p>
            <a:r>
              <a:rPr lang="fr-FR" baseline="0" dirty="0" smtClean="0"/>
              <a:t>*ainsi </a:t>
            </a:r>
            <a:r>
              <a:rPr lang="fr-FR" baseline="0" dirty="0" err="1" smtClean="0"/>
              <a:t>extrimité</a:t>
            </a:r>
            <a:r>
              <a:rPr lang="fr-FR" baseline="0" dirty="0" smtClean="0"/>
              <a:t> </a:t>
            </a:r>
            <a:r>
              <a:rPr lang="fr-FR" baseline="0" dirty="0" smtClean="0"/>
              <a:t>de la fonction de score horizontal calculé </a:t>
            </a:r>
            <a:r>
              <a:rPr lang="fr-FR" baseline="0" dirty="0" err="1" smtClean="0"/>
              <a:t>delimite</a:t>
            </a:r>
            <a:r>
              <a:rPr lang="fr-FR" baseline="0" dirty="0" smtClean="0"/>
              <a:t> le rectangle selon l’axe X.</a:t>
            </a:r>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27</a:t>
            </a:fld>
            <a:endParaRPr lang="fr-FR"/>
          </a:p>
        </p:txBody>
      </p:sp>
    </p:spTree>
    <p:extLst>
      <p:ext uri="{BB962C8B-B14F-4D97-AF65-F5344CB8AC3E}">
        <p14:creationId xmlns:p14="http://schemas.microsoft.com/office/powerpoint/2010/main" xmlns="" val="10642549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kern="1200" dirty="0" smtClean="0">
                <a:solidFill>
                  <a:schemeClr val="tx1"/>
                </a:solidFill>
                <a:latin typeface="Cabin" panose="020B0803050202020004" pitchFamily="34" charset="0"/>
                <a:ea typeface="+mn-ea"/>
                <a:cs typeface="+mn-cs"/>
              </a:rPr>
              <a:t> 1-La coupe 2D  en entrée sera divisée en 4 </a:t>
            </a:r>
            <a:r>
              <a:rPr lang="fr-FR" sz="1200" b="0" kern="1200" dirty="0" smtClean="0">
                <a:solidFill>
                  <a:schemeClr val="tx1"/>
                </a:solidFill>
                <a:latin typeface="Cabin" panose="020B0803050202020004" pitchFamily="34" charset="0"/>
                <a:ea typeface="+mn-ea"/>
                <a:cs typeface="+mn-cs"/>
              </a:rPr>
              <a:t>quadrants</a:t>
            </a:r>
            <a:r>
              <a:rPr lang="fr-FR" sz="1200" b="0" kern="1200" baseline="0" dirty="0" smtClean="0">
                <a:solidFill>
                  <a:schemeClr val="tx1"/>
                </a:solidFill>
                <a:latin typeface="Cabin" panose="020B0803050202020004" pitchFamily="34" charset="0"/>
                <a:ea typeface="+mn-ea"/>
                <a:cs typeface="+mn-cs"/>
              </a:rPr>
              <a:t> dans les 2 images test et </a:t>
            </a:r>
            <a:r>
              <a:rPr lang="fr-FR" sz="1200" b="0" kern="1200" baseline="0" dirty="0" err="1" smtClean="0">
                <a:solidFill>
                  <a:schemeClr val="tx1"/>
                </a:solidFill>
                <a:latin typeface="Cabin" panose="020B0803050202020004" pitchFamily="34" charset="0"/>
                <a:ea typeface="+mn-ea"/>
                <a:cs typeface="+mn-cs"/>
              </a:rPr>
              <a:t>reference</a:t>
            </a:r>
            <a:r>
              <a:rPr lang="fr-FR" sz="1200" b="0" kern="1200" baseline="0" dirty="0" smtClean="0">
                <a:solidFill>
                  <a:schemeClr val="tx1"/>
                </a:solidFill>
                <a:latin typeface="Cabin" panose="020B0803050202020004" pitchFamily="34" charset="0"/>
                <a:ea typeface="+mn-ea"/>
                <a:cs typeface="+mn-cs"/>
              </a:rPr>
              <a:t>.</a:t>
            </a:r>
            <a:endParaRPr lang="fr-FR" sz="1200" b="0" dirty="0" smtClean="0">
              <a:latin typeface="Cabin" panose="020B08030502020200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0" dirty="0" smtClean="0">
              <a:latin typeface="Cabin" panose="020B08030502020200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dirty="0" smtClean="0">
                <a:latin typeface="Cabin" panose="020B0803050202020004" pitchFamily="34" charset="0"/>
              </a:rPr>
              <a:t> 2-Pour chaque déplacement  vertical, on calcule le score en utilisant  le coefficient de similarité </a:t>
            </a:r>
            <a:r>
              <a:rPr lang="fr-FR" sz="1200" b="0" dirty="0" err="1" smtClean="0">
                <a:latin typeface="Cabin" panose="020B0803050202020004" pitchFamily="34" charset="0"/>
              </a:rPr>
              <a:t>Bhattacharya</a:t>
            </a:r>
            <a:r>
              <a:rPr lang="fr-FR" sz="1200" b="0" dirty="0" smtClean="0">
                <a:latin typeface="Cabin" panose="020B08030502020200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fr-FR" b="0" dirty="0" smtClean="0"/>
          </a:p>
          <a:p>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28</a:t>
            </a:fld>
            <a:endParaRPr lang="fr-FR"/>
          </a:p>
        </p:txBody>
      </p:sp>
    </p:spTree>
    <p:extLst>
      <p:ext uri="{BB962C8B-B14F-4D97-AF65-F5344CB8AC3E}">
        <p14:creationId xmlns:p14="http://schemas.microsoft.com/office/powerpoint/2010/main" xmlns="" val="3513212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1-voici un exemple des</a:t>
            </a:r>
            <a:r>
              <a:rPr lang="fr-FR" baseline="0" dirty="0" smtClean="0"/>
              <a:t> </a:t>
            </a:r>
            <a:r>
              <a:rPr lang="fr-FR" baseline="0" dirty="0" smtClean="0"/>
              <a:t>histogrammes </a:t>
            </a:r>
            <a:r>
              <a:rPr lang="fr-FR" baseline="0" dirty="0" smtClean="0"/>
              <a:t>normalisé relatifs aux 4 quadrant </a:t>
            </a:r>
            <a:r>
              <a:rPr lang="fr-FR" baseline="0" dirty="0" smtClean="0"/>
              <a:t>qui sont des histogrammes réduit entre </a:t>
            </a:r>
            <a:r>
              <a:rPr lang="fr-FR" baseline="0" dirty="0" smtClean="0"/>
              <a:t>0 et 1 </a:t>
            </a:r>
            <a:r>
              <a:rPr lang="fr-FR" baseline="0" dirty="0" smtClean="0"/>
              <a:t>pour simplifier les </a:t>
            </a:r>
            <a:r>
              <a:rPr lang="fr-FR" baseline="0" dirty="0" smtClean="0"/>
              <a:t>calculs.</a:t>
            </a:r>
            <a:endParaRPr lang="fr-FR" baseline="0" dirty="0" smtClean="0"/>
          </a:p>
          <a:p>
            <a:endParaRPr lang="fr-FR" baseline="0" dirty="0" smtClean="0"/>
          </a:p>
          <a:p>
            <a:r>
              <a:rPr lang="fr-FR" dirty="0" smtClean="0"/>
              <a:t>2-Nous remarquons que la tumeur se situe dans le quadrant </a:t>
            </a:r>
            <a:r>
              <a:rPr lang="fr-FR" dirty="0" smtClean="0"/>
              <a:t>haut  gauche de l’image</a:t>
            </a:r>
            <a:r>
              <a:rPr lang="fr-FR" dirty="0" smtClean="0"/>
              <a:t>,</a:t>
            </a:r>
          </a:p>
          <a:p>
            <a:endParaRPr lang="fr-FR" dirty="0" smtClean="0"/>
          </a:p>
          <a:p>
            <a:r>
              <a:rPr lang="fr-FR" dirty="0" smtClean="0"/>
              <a:t>3-BC entre les 2 quadrant bas sera proche de 1 car les deux quadrant de la partie basse sont très</a:t>
            </a:r>
            <a:r>
              <a:rPr lang="fr-FR" baseline="0" dirty="0" smtClean="0"/>
              <a:t> </a:t>
            </a:r>
            <a:r>
              <a:rPr lang="fr-FR" dirty="0" smtClean="0"/>
              <a:t>similaires contrairement</a:t>
            </a:r>
            <a:r>
              <a:rPr lang="fr-FR" baseline="0" dirty="0" smtClean="0"/>
              <a:t> aux 2 quadrant de haut des 2 images test et références là ou il ya la tumeur , qui sont pas similaires. il Sera </a:t>
            </a:r>
            <a:r>
              <a:rPr lang="fr-FR" baseline="0" dirty="0" err="1" smtClean="0"/>
              <a:t>trés</a:t>
            </a:r>
            <a:r>
              <a:rPr lang="fr-FR" baseline="0" dirty="0" smtClean="0"/>
              <a:t> petit .</a:t>
            </a:r>
          </a:p>
          <a:p>
            <a:endParaRPr lang="fr-FR" b="1" baseline="0" dirty="0" smtClean="0"/>
          </a:p>
          <a:p>
            <a:r>
              <a:rPr lang="fr-FR" b="1" baseline="0" dirty="0" smtClean="0"/>
              <a:t>4- Donc</a:t>
            </a:r>
            <a:r>
              <a:rPr lang="fr-FR" baseline="0" dirty="0" smtClean="0"/>
              <a:t> la fonction de score lors d’un balayage vertical atteint ses extremums au </a:t>
            </a:r>
            <a:r>
              <a:rPr lang="fr-FR" baseline="0" dirty="0" err="1" smtClean="0"/>
              <a:t>debut</a:t>
            </a:r>
            <a:r>
              <a:rPr lang="fr-FR" baseline="0" dirty="0" smtClean="0"/>
              <a:t> et à la fin de la tumeur c’est-à-dire dans la zone d’</a:t>
            </a:r>
            <a:r>
              <a:rPr lang="fr-FR" baseline="0" dirty="0" err="1" smtClean="0"/>
              <a:t>assymétrie</a:t>
            </a:r>
            <a:r>
              <a:rPr lang="fr-FR" baseline="0" dirty="0" smtClean="0"/>
              <a:t> correspondant à la tumeur.</a:t>
            </a:r>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29</a:t>
            </a:fld>
            <a:endParaRPr lang="fr-FR"/>
          </a:p>
        </p:txBody>
      </p:sp>
    </p:spTree>
    <p:extLst>
      <p:ext uri="{BB962C8B-B14F-4D97-AF65-F5344CB8AC3E}">
        <p14:creationId xmlns:p14="http://schemas.microsoft.com/office/powerpoint/2010/main" xmlns="" val="300850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Arial" charset="0"/>
                <a:ea typeface="+mn-ea"/>
                <a:cs typeface="+mn-cs"/>
              </a:rPr>
              <a:t>Les  méthodes  dédiées  à  la  détection  de tumeurs cérébrales sont encore à un stade exploratoire, et les quelques techniques publiées à ce jour souffrent  d’un  manque  de  robustesse,  de  précision,  et  nécessitent  dans  leur  majorité  une  interaction manuelle. </a:t>
            </a:r>
          </a:p>
          <a:p>
            <a:endParaRPr lang="fr-FR" sz="1200" b="0" i="0" u="none" strike="noStrike" kern="1200" baseline="0" dirty="0" smtClean="0">
              <a:solidFill>
                <a:schemeClr val="tx1"/>
              </a:solidFill>
              <a:latin typeface="Arial" charset="0"/>
              <a:ea typeface="+mn-ea"/>
              <a:cs typeface="+mn-cs"/>
            </a:endParaRPr>
          </a:p>
          <a:p>
            <a:r>
              <a:rPr lang="fr-FR" sz="1200" b="0" i="0" u="none" strike="noStrike" kern="1200" baseline="0" dirty="0" smtClean="0">
                <a:solidFill>
                  <a:schemeClr val="tx1"/>
                </a:solidFill>
                <a:latin typeface="Arial" charset="0"/>
                <a:ea typeface="+mn-ea"/>
                <a:cs typeface="+mn-cs"/>
              </a:rPr>
              <a:t>Cependant, la segmentation 3D informatisée de tumeurs cérébrales reste jusqu'à présent une tâche très difficile à réaliser en raison de la variété des formes possibles, des positions et des intensités de l’image des différents types de tumeurs .</a:t>
            </a:r>
            <a:r>
              <a:rPr lang="fr-FR" sz="1200" kern="1200" dirty="0" smtClean="0">
                <a:solidFill>
                  <a:schemeClr val="tx1"/>
                </a:solidFill>
                <a:effectLst/>
                <a:latin typeface="Arial" charset="0"/>
                <a:ea typeface="+mn-ea"/>
                <a:cs typeface="+mn-cs"/>
              </a:rPr>
              <a:t> </a:t>
            </a:r>
          </a:p>
          <a:p>
            <a:endParaRPr lang="fr-FR" sz="1200" kern="1200" dirty="0" smtClean="0">
              <a:solidFill>
                <a:schemeClr val="tx1"/>
              </a:solidFill>
              <a:effectLst/>
              <a:latin typeface="Arial" charset="0"/>
              <a:ea typeface="+mn-ea"/>
              <a:cs typeface="+mn-cs"/>
            </a:endParaRPr>
          </a:p>
          <a:p>
            <a:r>
              <a:rPr lang="fr-FR" sz="1200" kern="1200" dirty="0" smtClean="0">
                <a:solidFill>
                  <a:schemeClr val="tx1"/>
                </a:solidFill>
                <a:effectLst/>
                <a:latin typeface="Arial" charset="0"/>
                <a:ea typeface="+mn-ea"/>
                <a:cs typeface="+mn-cs"/>
              </a:rPr>
              <a:t>De ce fait,</a:t>
            </a:r>
            <a:r>
              <a:rPr lang="fr-FR" sz="1200" kern="1200" baseline="0" dirty="0" smtClean="0">
                <a:solidFill>
                  <a:schemeClr val="tx1"/>
                </a:solidFill>
                <a:effectLst/>
                <a:latin typeface="Arial" charset="0"/>
                <a:ea typeface="+mn-ea"/>
                <a:cs typeface="+mn-cs"/>
              </a:rPr>
              <a:t> u</a:t>
            </a:r>
            <a:r>
              <a:rPr lang="fr-FR" sz="1200" kern="1200" dirty="0" smtClean="0">
                <a:solidFill>
                  <a:schemeClr val="tx1"/>
                </a:solidFill>
                <a:effectLst/>
                <a:latin typeface="Arial" charset="0"/>
                <a:ea typeface="+mn-ea"/>
                <a:cs typeface="+mn-cs"/>
              </a:rPr>
              <a:t>ne segmentation entièrement automatique est nécessaire pour deux raisons :</a:t>
            </a:r>
          </a:p>
          <a:p>
            <a:r>
              <a:rPr lang="fr-FR" sz="1200" kern="1200" dirty="0" smtClean="0">
                <a:solidFill>
                  <a:schemeClr val="tx1"/>
                </a:solidFill>
                <a:effectLst/>
                <a:latin typeface="Arial" charset="0"/>
                <a:ea typeface="+mn-ea"/>
                <a:cs typeface="+mn-cs"/>
              </a:rPr>
              <a:t>-  le temps du tracé manuel par un expert sur un tissu 3D spécifique est très long,</a:t>
            </a:r>
          </a:p>
          <a:p>
            <a:r>
              <a:rPr lang="fr-FR" sz="1200" kern="1200" dirty="0" smtClean="0">
                <a:solidFill>
                  <a:schemeClr val="tx1"/>
                </a:solidFill>
                <a:effectLst/>
                <a:latin typeface="Arial" charset="0"/>
                <a:ea typeface="+mn-ea"/>
                <a:cs typeface="+mn-cs"/>
              </a:rPr>
              <a:t>-  l’expertise humaine peut produire des erreurs difficilement contrôlables et reproductibles </a:t>
            </a:r>
          </a:p>
          <a:p>
            <a:endParaRPr lang="fr-FR" dirty="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3</a:t>
            </a:fld>
            <a:endParaRPr lang="fr-FR"/>
          </a:p>
        </p:txBody>
      </p:sp>
    </p:spTree>
    <p:extLst>
      <p:ext uri="{BB962C8B-B14F-4D97-AF65-F5344CB8AC3E}">
        <p14:creationId xmlns:p14="http://schemas.microsoft.com/office/powerpoint/2010/main" xmlns="" val="2806604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latin typeface="+mn-lt"/>
                <a:ea typeface="+mn-ea"/>
                <a:cs typeface="+mn-cs"/>
              </a:rPr>
              <a:t>1-pour obtenir un point initial, Nous appliquons FBB  pour  chaque coupe 2D. Puis la coupe d’intérêt de plus grand rectangle en terme de surface.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latin typeface="+mn-lt"/>
                <a:ea typeface="+mn-ea"/>
                <a:cs typeface="+mn-cs"/>
              </a:rPr>
              <a:t>2-Et prendre son </a:t>
            </a:r>
            <a:r>
              <a:rPr lang="fr-FR" sz="1200" b="0" kern="1200" baseline="0" dirty="0" err="1" smtClean="0">
                <a:solidFill>
                  <a:schemeClr val="tx1"/>
                </a:solidFill>
                <a:latin typeface="+mn-lt"/>
                <a:ea typeface="+mn-ea"/>
                <a:cs typeface="+mn-cs"/>
              </a:rPr>
              <a:t>centroide</a:t>
            </a:r>
            <a:r>
              <a:rPr lang="fr-FR" sz="1200" b="0" kern="1200" baseline="0" dirty="0" smtClean="0">
                <a:solidFill>
                  <a:schemeClr val="tx1"/>
                </a:solidFill>
                <a:latin typeface="+mn-lt"/>
                <a:ea typeface="+mn-ea"/>
                <a:cs typeface="+mn-cs"/>
              </a:rPr>
              <a:t> comme un point initial de la tumeur. Comme le montre cet exemple. Les couleur des extremums de fonction  de score horizontal et vertical  correspondent aux </a:t>
            </a:r>
            <a:r>
              <a:rPr lang="fr-FR" sz="1200" b="0" kern="1200" baseline="0" dirty="0" err="1" smtClean="0">
                <a:solidFill>
                  <a:schemeClr val="tx1"/>
                </a:solidFill>
                <a:latin typeface="+mn-lt"/>
                <a:ea typeface="+mn-ea"/>
                <a:cs typeface="+mn-cs"/>
              </a:rPr>
              <a:t>memes</a:t>
            </a:r>
            <a:r>
              <a:rPr lang="fr-FR" sz="1200" b="0" kern="1200" baseline="0" dirty="0" smtClean="0">
                <a:solidFill>
                  <a:schemeClr val="tx1"/>
                </a:solidFill>
                <a:latin typeface="+mn-lt"/>
                <a:ea typeface="+mn-ea"/>
                <a:cs typeface="+mn-cs"/>
              </a:rPr>
              <a:t> couleurs des </a:t>
            </a:r>
            <a:r>
              <a:rPr lang="fr-FR" sz="1200" b="0" kern="1200" baseline="0" dirty="0" err="1" smtClean="0">
                <a:solidFill>
                  <a:schemeClr val="tx1"/>
                </a:solidFill>
                <a:latin typeface="+mn-lt"/>
                <a:ea typeface="+mn-ea"/>
                <a:cs typeface="+mn-cs"/>
              </a:rPr>
              <a:t>arretes</a:t>
            </a:r>
            <a:r>
              <a:rPr lang="fr-FR" sz="1200" b="0" kern="1200" baseline="0" dirty="0" smtClean="0">
                <a:solidFill>
                  <a:schemeClr val="tx1"/>
                </a:solidFill>
                <a:latin typeface="+mn-lt"/>
                <a:ea typeface="+mn-ea"/>
                <a:cs typeface="+mn-cs"/>
              </a:rPr>
              <a:t> de rectangle.</a:t>
            </a:r>
            <a:endParaRPr lang="fr-FR" sz="1200" b="0" kern="1200" baseline="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30</a:t>
            </a:fld>
            <a:endParaRPr lang="fr-FR"/>
          </a:p>
        </p:txBody>
      </p:sp>
    </p:spTree>
    <p:extLst>
      <p:ext uri="{BB962C8B-B14F-4D97-AF65-F5344CB8AC3E}">
        <p14:creationId xmlns:p14="http://schemas.microsoft.com/office/powerpoint/2010/main" xmlns="" val="37904786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latin typeface="Cabin" panose="020B0803050202020004" pitchFamily="34" charset="0"/>
              </a:rPr>
              <a:t>Cette méthode de détection permet de détecter un rectangle entourant la tumeur dans </a:t>
            </a:r>
            <a:r>
              <a:rPr lang="fr-FR" sz="1200" b="0" dirty="0" smtClean="0">
                <a:latin typeface="Cabin" panose="020B0803050202020004" pitchFamily="34" charset="0"/>
              </a:rPr>
              <a:t>une coupe 2D </a:t>
            </a:r>
            <a:r>
              <a:rPr lang="fr-FR" sz="1200" b="0" dirty="0" smtClean="0">
                <a:latin typeface="Cabin" panose="020B0803050202020004" pitchFamily="34" charset="0"/>
              </a:rPr>
              <a:t>qui est une zone de changement d’intensité dans les 2 images test et référence.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dirty="0" smtClean="0">
              <a:latin typeface="Cabin" panose="020B08030502020200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latin typeface="Cabin" panose="020B0803050202020004" pitchFamily="34" charset="0"/>
              </a:rPr>
              <a:t>Pour savoir l’ hémisphère où se trouve la tumeur, </a:t>
            </a:r>
          </a:p>
          <a:p>
            <a:endParaRPr lang="fr-FR" b="0" dirty="0" smtClean="0"/>
          </a:p>
          <a:p>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31</a:t>
            </a:fld>
            <a:endParaRPr lang="fr-FR"/>
          </a:p>
        </p:txBody>
      </p:sp>
    </p:spTree>
    <p:extLst>
      <p:ext uri="{BB962C8B-B14F-4D97-AF65-F5344CB8AC3E}">
        <p14:creationId xmlns:p14="http://schemas.microsoft.com/office/powerpoint/2010/main" xmlns="" val="2913096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Après avoir détecté la</a:t>
            </a:r>
            <a:r>
              <a:rPr lang="fr-FR" baseline="0" dirty="0" smtClean="0"/>
              <a:t> région de la tumeur,</a:t>
            </a:r>
            <a:r>
              <a:rPr lang="fr-FR" dirty="0" smtClean="0"/>
              <a:t> passons maintenant</a:t>
            </a:r>
            <a:r>
              <a:rPr lang="fr-FR" baseline="0" dirty="0" smtClean="0"/>
              <a:t> à la segmentation finale.</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 La segmentation commence</a:t>
            </a:r>
            <a:r>
              <a:rPr lang="fr-FR" baseline="0" dirty="0" smtClean="0"/>
              <a:t> par la construction du contour initial en appliquant la croissance de région. L’évolution avec les level-sets est ensuite lancée pendant un nombre d’itérations donnant comme résultat le contour final.</a:t>
            </a:r>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32</a:t>
            </a:fld>
            <a:endParaRPr lang="fr-FR"/>
          </a:p>
        </p:txBody>
      </p:sp>
    </p:spTree>
    <p:extLst>
      <p:ext uri="{BB962C8B-B14F-4D97-AF65-F5344CB8AC3E}">
        <p14:creationId xmlns:p14="http://schemas.microsoft.com/office/powerpoint/2010/main" xmlns="" val="33191899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La méthode « croissance de régions» est composée de deux étapes :</a:t>
            </a:r>
          </a:p>
          <a:p>
            <a:pPr marL="228600" indent="-228600">
              <a:buFont typeface="+mj-lt"/>
              <a:buAutoNum type="arabicPeriod"/>
            </a:pPr>
            <a:r>
              <a:rPr lang="fr-FR" baseline="0" dirty="0" smtClean="0"/>
              <a:t>La première étape consiste à spécifier le germe de départ qui est le point initial lors de l’étape de détection et de définir un prédicat d’homogénéité P. </a:t>
            </a:r>
          </a:p>
          <a:p>
            <a:pPr marL="228600" indent="-228600">
              <a:buFont typeface="+mj-lt"/>
              <a:buAutoNum type="arabicPeriod"/>
            </a:pPr>
            <a:endParaRPr lang="fr-FR" baseline="0" dirty="0" smtClean="0"/>
          </a:p>
          <a:p>
            <a:pPr marL="228600" indent="-228600">
              <a:buFont typeface="+mj-lt"/>
              <a:buAutoNum type="arabicPeriod"/>
            </a:pPr>
            <a:r>
              <a:rPr lang="fr-FR" baseline="0" dirty="0" smtClean="0"/>
              <a:t>La deuxième étape consiste à agglomérer les pixels voisins vérifiant le prédicat d’homogénéité défini.</a:t>
            </a:r>
          </a:p>
          <a:p>
            <a:pPr marL="171450" indent="-171450">
              <a:buFontTx/>
              <a:buChar char="-"/>
            </a:pPr>
            <a:endParaRPr lang="fr-FR" baseline="0" dirty="0" smtClean="0"/>
          </a:p>
          <a:p>
            <a:pPr marL="171450" indent="-171450">
              <a:buFontTx/>
              <a:buChar char="-"/>
            </a:pPr>
            <a:r>
              <a:rPr lang="fr-FR" baseline="0" dirty="0" smtClean="0"/>
              <a:t> Le processus est arrêté lorsque l’ajout d’un pixel brise l’homogénéité de la région.</a:t>
            </a:r>
          </a:p>
          <a:p>
            <a:pPr marL="171450" indent="-171450">
              <a:buFontTx/>
              <a:buChar char="-"/>
            </a:pPr>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33</a:t>
            </a:fld>
            <a:endParaRPr lang="fr-FR"/>
          </a:p>
        </p:txBody>
      </p:sp>
    </p:spTree>
    <p:extLst>
      <p:ext uri="{BB962C8B-B14F-4D97-AF65-F5344CB8AC3E}">
        <p14:creationId xmlns:p14="http://schemas.microsoft.com/office/powerpoint/2010/main" xmlns="" val="36229530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mc:Choice xmlns:a14="http://schemas.microsoft.com/office/drawing/2010/main" xmlns="" Requires="a14">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latin typeface="Cabin" panose="020B0803050202020004" pitchFamily="34" charset="0"/>
                  </a:rPr>
                  <a:t>L’algorithme</a:t>
                </a:r>
                <a:r>
                  <a:rPr lang="fr-FR" sz="1200" baseline="0" dirty="0" smtClean="0">
                    <a:latin typeface="Cabin" panose="020B0803050202020004" pitchFamily="34" charset="0"/>
                  </a:rPr>
                  <a:t/>
                </a:r>
                <a:r>
                  <a:rPr lang="fr-FR" sz="1200" dirty="0" smtClean="0">
                    <a:latin typeface="Cabin" panose="020B0803050202020004" pitchFamily="34" charset="0"/>
                  </a:rPr>
                  <a:t>d’évolution de </a:t>
                </a:r>
                <a:r>
                  <a:rPr lang="fr-FR" sz="1200" dirty="0" smtClean="0">
                    <a:latin typeface="Cabin" panose="020B0803050202020004" pitchFamily="34" charset="0"/>
                  </a:rPr>
                  <a:t>la fonction de distance</a:t>
                </a:r>
                <a:r>
                  <a:rPr lang="fr-FR" sz="1200" baseline="0" dirty="0" smtClean="0">
                    <a:latin typeface="Cabin" panose="020B0803050202020004" pitchFamily="34" charset="0"/>
                  </a:rPr>
                  <a:t/>
                </a:r>
                <a14:m>
                  <m:oMath xmlns:m="http://schemas.openxmlformats.org/officeDocument/2006/math">
                    <m:r>
                      <a:rPr lang="fr-FR" sz="1200" b="1" i="1">
                        <a:latin typeface="Cambria Math" panose="02040503050406030204" pitchFamily="18" charset="0"/>
                      </a:rPr>
                      <m:t>𝝓</m:t>
                    </m:r>
                  </m:oMath>
                </a14:m>
                <a:r>
                  <a:rPr lang="fr-FR" sz="1200" dirty="0" smtClean="0">
                    <a:latin typeface="Cabin" panose="020B0803050202020004" pitchFamily="34" charset="0"/>
                  </a:rPr>
                  <a:t> est un processus itératif.</a:t>
                </a:r>
                <a:r>
                  <a:rPr lang="fr-FR" sz="1200" baseline="0" dirty="0" smtClean="0">
                    <a:latin typeface="Cabin" panose="020B0803050202020004" pitchFamily="34" charset="0"/>
                  </a:rPr>
                  <a:t/>
                </a:r>
                <a:endParaRPr lang="fr-FR" sz="1200" baseline="0" dirty="0" smtClean="0">
                  <a:latin typeface="Cabin" panose="020B08030502020200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À </a:t>
                </a:r>
                <a:r>
                  <a:rPr lang="fr-FR" dirty="0" smtClean="0"/>
                  <a:t>chaque point de l’image, l’équation d’évolution du contour est alors appliquée. </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À </a:t>
                </a:r>
                <a:r>
                  <a:rPr lang="fr-FR" dirty="0" smtClean="0"/>
                  <a:t>chaque pas, le niveau zéro de la fonction </a:t>
                </a:r>
                <a:r>
                  <a:rPr lang="fr-FR" dirty="0" smtClean="0"/>
                  <a:t>φ </a:t>
                </a:r>
                <a:r>
                  <a:rPr lang="fr-FR" dirty="0" smtClean="0"/>
                  <a:t>est </a:t>
                </a:r>
                <a:r>
                  <a:rPr lang="fr-FR" dirty="0" smtClean="0"/>
                  <a:t>construit. </a:t>
                </a:r>
                <a:r>
                  <a:rPr lang="fr-FR" dirty="0" smtClean="0"/>
                  <a:t>Si le contour se stabilise, autrement dit, si le niveau zéro est quasi-stable d’une itération à l’autre, nous considérons que la segmentation arrive à son </a:t>
                </a:r>
                <a:r>
                  <a:rPr lang="fr-FR" dirty="0" smtClean="0"/>
                  <a:t>terme, sinon on</a:t>
                </a:r>
                <a:r>
                  <a:rPr lang="fr-FR" baseline="0" dirty="0" smtClean="0"/>
                  <a:t> réinitialise la fonction </a:t>
                </a:r>
                <a14:m>
                  <m:oMath xmlns:m="http://schemas.openxmlformats.org/officeDocument/2006/math">
                    <m:r>
                      <a:rPr lang="fr-FR" sz="1200" b="1" i="1" smtClean="0">
                        <a:latin typeface="Cambria Math" panose="02040503050406030204" pitchFamily="18" charset="0"/>
                      </a:rPr>
                      <m:t>𝝓</m:t>
                    </m:r>
                  </m:oMath>
                </a14:m>
                <a:r>
                  <a:rPr lang="fr-FR" dirty="0" smtClean="0"/>
                  <a:t> et on relance le processus.</a:t>
                </a:r>
                <a:endParaRPr lang="fr-FR" dirty="0" smtClean="0"/>
              </a:p>
            </p:txBody>
          </p:sp>
        </mc:Choice>
        <mc:Fallback>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latin typeface="Cabin" panose="020B0803050202020004" pitchFamily="34" charset="0"/>
                  </a:rPr>
                  <a:t>L’algorithmed’évolution de </a:t>
                </a:r>
                <a:r>
                  <a:rPr lang="fr-FR" sz="1200" b="1" i="0">
                    <a:latin typeface="Cambria Math" panose="02040503050406030204" pitchFamily="18" charset="0"/>
                  </a:rPr>
                  <a:t>𝝓</a:t>
                </a:r>
                <a:r>
                  <a:rPr lang="fr-FR" sz="1200" dirty="0" smtClean="0">
                    <a:latin typeface="Cabin" panose="020B0803050202020004" pitchFamily="34" charset="0"/>
                  </a:rPr>
                  <a:t>est un processus itératif.</a:t>
                </a:r>
                <a:r>
                  <a:rPr lang="fr-FR" dirty="0" smtClean="0"/>
                  <a:t>À chaque point de l’image, l’équation d’évolution du contour est alors appliquée. À chaque pas, le niveau zéro de la fonction φ(t) est construit par approximation, afin de pouvoir déterminer la force F pour la prochaine itération. Si le contour se stabilise, autrement dit, si le niveau zéro est quasi-stable d’une itération à l’autre, nous considérons que la segmentation arrive à son terme.</a:t>
                </a:r>
              </a:p>
            </p:txBody>
          </p:sp>
        </mc:Fallback>
      </mc:AlternateContent>
      <p:sp>
        <p:nvSpPr>
          <p:cNvPr id="4" name="Espace réservé du numéro de diapositive 3"/>
          <p:cNvSpPr>
            <a:spLocks noGrp="1"/>
          </p:cNvSpPr>
          <p:nvPr>
            <p:ph type="sldNum" sz="quarter" idx="10"/>
          </p:nvPr>
        </p:nvSpPr>
        <p:spPr/>
        <p:txBody>
          <a:bodyPr/>
          <a:lstStyle/>
          <a:p>
            <a:fld id="{EC345716-BBC7-4726-9631-3BD65BE5B580}" type="slidenum">
              <a:rPr lang="fr-FR" smtClean="0"/>
              <a:pPr/>
              <a:t>34</a:t>
            </a:fld>
            <a:endParaRPr lang="fr-FR"/>
          </a:p>
        </p:txBody>
      </p:sp>
    </p:spTree>
    <p:extLst>
      <p:ext uri="{BB962C8B-B14F-4D97-AF65-F5344CB8AC3E}">
        <p14:creationId xmlns:p14="http://schemas.microsoft.com/office/powerpoint/2010/main" xmlns="" val="31048685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Arial" charset="0"/>
                <a:ea typeface="+mn-ea"/>
                <a:cs typeface="+mn-cs"/>
              </a:rPr>
              <a:t>Nous pouvons évaluer les résultats de notre application en comparant le résultat de la segmentation automatique avec une segmentation vérité</a:t>
            </a:r>
            <a:r>
              <a:rPr lang="fr-FR" sz="1200" kern="1200" baseline="0" dirty="0" smtClean="0">
                <a:solidFill>
                  <a:schemeClr val="tx1"/>
                </a:solidFill>
                <a:effectLst/>
                <a:latin typeface="Arial" charset="0"/>
                <a:ea typeface="+mn-ea"/>
                <a:cs typeface="+mn-cs"/>
              </a:rPr>
              <a:t> terrain et cela de </a:t>
            </a:r>
            <a:r>
              <a:rPr lang="fr-FR" sz="1200" kern="1200" dirty="0" smtClean="0">
                <a:solidFill>
                  <a:schemeClr val="tx1"/>
                </a:solidFill>
                <a:effectLst/>
                <a:latin typeface="Arial" charset="0"/>
                <a:ea typeface="+mn-ea"/>
                <a:cs typeface="+mn-cs"/>
              </a:rPr>
              <a:t>deux façons différentes : L’évaluation qualitative</a:t>
            </a:r>
            <a:r>
              <a:rPr lang="fr-FR" sz="1200" kern="1200" baseline="0" dirty="0" smtClean="0">
                <a:solidFill>
                  <a:schemeClr val="tx1"/>
                </a:solidFill>
                <a:effectLst/>
                <a:latin typeface="Arial" charset="0"/>
                <a:ea typeface="+mn-ea"/>
                <a:cs typeface="+mn-cs"/>
              </a:rPr>
              <a:t> ou visuelle et l’évaluation quantitative avec des critères mathématiques</a:t>
            </a:r>
            <a:r>
              <a:rPr lang="fr-FR" sz="1200" kern="1200" dirty="0" smtClean="0">
                <a:solidFill>
                  <a:schemeClr val="tx1"/>
                </a:solidFill>
                <a:effectLst/>
                <a:latin typeface="Arial" charset="0"/>
                <a:ea typeface="+mn-ea"/>
                <a:cs typeface="+mn-cs"/>
              </a:rPr>
              <a:t> </a:t>
            </a:r>
          </a:p>
          <a:p>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35</a:t>
            </a:fld>
            <a:endParaRPr lang="fr-FR"/>
          </a:p>
        </p:txBody>
      </p:sp>
    </p:spTree>
    <p:extLst>
      <p:ext uri="{BB962C8B-B14F-4D97-AF65-F5344CB8AC3E}">
        <p14:creationId xmlns:p14="http://schemas.microsoft.com/office/powerpoint/2010/main" xmlns="" val="10028533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mesures mathématiques utilisées pour</a:t>
            </a:r>
            <a:r>
              <a:rPr lang="fr-FR" baseline="0" dirty="0" smtClean="0"/>
              <a:t> l’évaluation quantitative sont :</a:t>
            </a:r>
            <a:endParaRPr lang="fr-FR" dirty="0" smtClean="0"/>
          </a:p>
          <a:p>
            <a:endParaRPr lang="fr-FR" dirty="0" smtClean="0"/>
          </a:p>
          <a:p>
            <a:r>
              <a:rPr lang="fr-FR" dirty="0" smtClean="0"/>
              <a:t>Le</a:t>
            </a:r>
            <a:r>
              <a:rPr lang="fr-FR" baseline="0" dirty="0" smtClean="0"/>
              <a:t>s trois premiers permettent d’évaluer le volume segmenté </a:t>
            </a:r>
            <a:r>
              <a:rPr lang="fr-FR" dirty="0" smtClean="0"/>
              <a:t> en</a:t>
            </a:r>
            <a:r>
              <a:rPr lang="fr-FR" baseline="0" dirty="0" smtClean="0"/>
              <a:t> utilisant </a:t>
            </a:r>
            <a:r>
              <a:rPr lang="fr-FR" dirty="0" smtClean="0"/>
              <a:t>une classification de pixels.</a:t>
            </a:r>
          </a:p>
          <a:p>
            <a:r>
              <a:rPr lang="fr-FR" dirty="0" smtClean="0"/>
              <a:t>Tand</a:t>
            </a:r>
            <a:r>
              <a:rPr lang="fr-FR" baseline="0" dirty="0" smtClean="0"/>
              <a:t>is que le dernier permet d’évaluer les contours détectés.</a:t>
            </a:r>
            <a:r>
              <a:rPr lang="fr-FR" dirty="0" smtClean="0"/>
              <a:t> </a:t>
            </a:r>
          </a:p>
          <a:p>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36</a:t>
            </a:fld>
            <a:endParaRPr lang="fr-FR"/>
          </a:p>
        </p:txBody>
      </p:sp>
    </p:spTree>
    <p:extLst>
      <p:ext uri="{BB962C8B-B14F-4D97-AF65-F5344CB8AC3E}">
        <p14:creationId xmlns:p14="http://schemas.microsoft.com/office/powerpoint/2010/main" xmlns="" val="39637571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La</a:t>
            </a:r>
            <a:r>
              <a:rPr lang="fr-FR" baseline="0" dirty="0" smtClean="0"/>
              <a:t> </a:t>
            </a:r>
            <a:r>
              <a:rPr lang="fr-FR" dirty="0" smtClean="0"/>
              <a:t>classification utilisée dans l’</a:t>
            </a:r>
            <a:r>
              <a:rPr lang="fr-FR" sz="1200" dirty="0" smtClean="0">
                <a:latin typeface="Cabin" panose="020B0803050202020004" pitchFamily="34" charset="0"/>
              </a:rPr>
              <a:t>évaluation du volume </a:t>
            </a:r>
            <a:r>
              <a:rPr lang="fr-FR" dirty="0" smtClean="0"/>
              <a:t> définit quatre descripteurs de pixel en fonction de son appartenance ou non à la région de  de segmentation et la région</a:t>
            </a:r>
            <a:r>
              <a:rPr lang="fr-FR" baseline="0" dirty="0" smtClean="0"/>
              <a:t> de référence. </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Les trois indices de mesure</a:t>
            </a:r>
            <a:r>
              <a:rPr lang="fr-FR" baseline="0" dirty="0" smtClean="0"/>
              <a:t> de volume se calculent en utilisant ces formules </a:t>
            </a:r>
            <a:endParaRPr lang="fr-FR" dirty="0" smtClean="0"/>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37</a:t>
            </a:fld>
            <a:endParaRPr lang="fr-FR"/>
          </a:p>
        </p:txBody>
      </p:sp>
    </p:spTree>
    <p:extLst>
      <p:ext uri="{BB962C8B-B14F-4D97-AF65-F5344CB8AC3E}">
        <p14:creationId xmlns:p14="http://schemas.microsoft.com/office/powerpoint/2010/main" xmlns="" val="23216767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distance</a:t>
            </a:r>
            <a:r>
              <a:rPr lang="fr-FR" baseline="0" dirty="0" smtClean="0"/>
              <a:t> de Hausdorff</a:t>
            </a:r>
            <a:r>
              <a:rPr lang="fr-FR" dirty="0" smtClean="0"/>
              <a:t> définit la plus grande différence entre les deux surfaces.</a:t>
            </a:r>
          </a:p>
          <a:p>
            <a:r>
              <a:rPr lang="fr-FR" dirty="0" smtClean="0"/>
              <a:t>Pour  bien illustrer son principe  voici deux image A et M </a:t>
            </a:r>
          </a:p>
          <a:p>
            <a:r>
              <a:rPr lang="fr-FR" dirty="0" smtClean="0"/>
              <a:t>On calcule la distance du carré la plus éloigné du triangle, </a:t>
            </a:r>
          </a:p>
          <a:p>
            <a:r>
              <a:rPr lang="fr-FR" dirty="0" smtClean="0"/>
              <a:t>on calcule la distance du triangle la plus éloignée du carré </a:t>
            </a:r>
          </a:p>
          <a:p>
            <a:r>
              <a:rPr lang="fr-FR" dirty="0" smtClean="0"/>
              <a:t>La distance de Hausdorff est le</a:t>
            </a:r>
            <a:r>
              <a:rPr lang="fr-FR" baseline="0" dirty="0" smtClean="0"/>
              <a:t> maximum</a:t>
            </a:r>
            <a:r>
              <a:rPr lang="fr-FR" dirty="0" smtClean="0"/>
              <a:t> des deux distances </a:t>
            </a:r>
          </a:p>
          <a:p>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38</a:t>
            </a:fld>
            <a:endParaRPr lang="fr-FR"/>
          </a:p>
        </p:txBody>
      </p:sp>
    </p:spTree>
    <p:extLst>
      <p:ext uri="{BB962C8B-B14F-4D97-AF65-F5344CB8AC3E}">
        <p14:creationId xmlns:p14="http://schemas.microsoft.com/office/powerpoint/2010/main" xmlns="" val="13636226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Afin de réaliser notre système et son interface, Nous avons eu recours aux outils</a:t>
            </a:r>
            <a:r>
              <a:rPr lang="fr-FR" baseline="0" dirty="0" smtClean="0"/>
              <a:t> et bibliothèques suivantes</a:t>
            </a:r>
            <a:r>
              <a:rPr lang="fr-FR" dirty="0" smtClean="0"/>
              <a:t>:</a:t>
            </a:r>
          </a:p>
          <a:p>
            <a:r>
              <a:rPr lang="fr-FR" dirty="0" smtClean="0"/>
              <a:t>ITK : une bibliothèque multiplateforme qui contient une multitude de classes de traitement d’images.</a:t>
            </a:r>
          </a:p>
          <a:p>
            <a:r>
              <a:rPr lang="fr-FR" dirty="0" smtClean="0"/>
              <a:t>VTK : une bibliothèque  de classes C++ pour la visualisation 2D/3D.</a:t>
            </a:r>
          </a:p>
          <a:p>
            <a:r>
              <a:rPr lang="fr-FR" dirty="0" smtClean="0"/>
              <a:t>QT : un Framework orienté objet utilisé pour la conception des interfaces graphiques.</a:t>
            </a:r>
          </a:p>
          <a:p>
            <a:r>
              <a:rPr lang="fr-FR" dirty="0" err="1" smtClean="0"/>
              <a:t>Cmake</a:t>
            </a:r>
            <a:r>
              <a:rPr lang="fr-FR" dirty="0" smtClean="0"/>
              <a:t> : un moteur de production multiplateforme </a:t>
            </a:r>
            <a:r>
              <a:rPr lang="fr-FR" baseline="0" dirty="0" smtClean="0"/>
              <a:t>des fichiers de construction.</a:t>
            </a:r>
            <a:endParaRPr lang="fr-FR" dirty="0" smtClean="0"/>
          </a:p>
          <a:p>
            <a:r>
              <a:rPr lang="fr-FR" dirty="0" smtClean="0"/>
              <a:t>Microsoft </a:t>
            </a:r>
            <a:r>
              <a:rPr lang="fr-FR" dirty="0" err="1" smtClean="0"/>
              <a:t>visual</a:t>
            </a:r>
            <a:r>
              <a:rPr lang="fr-FR" baseline="0" dirty="0" smtClean="0"/>
              <a:t> </a:t>
            </a:r>
            <a:r>
              <a:rPr lang="fr-FR" baseline="0" dirty="0" err="1" smtClean="0"/>
              <a:t>c++</a:t>
            </a:r>
            <a:r>
              <a:rPr lang="fr-FR" baseline="0" dirty="0" smtClean="0"/>
              <a:t> : qui est un environnement de développement en C++.</a:t>
            </a:r>
          </a:p>
          <a:p>
            <a:endParaRPr lang="fr-FR" baseline="0" dirty="0" smtClean="0"/>
          </a:p>
          <a:p>
            <a:r>
              <a:rPr lang="fr-FR" baseline="0" dirty="0" smtClean="0"/>
              <a:t>Et à la combinaison de deux langages de programmation :</a:t>
            </a:r>
            <a:endParaRPr lang="fr-FR" dirty="0" smtClean="0"/>
          </a:p>
          <a:p>
            <a:r>
              <a:rPr lang="fr-FR" dirty="0" smtClean="0"/>
              <a:t>C++</a:t>
            </a:r>
            <a:r>
              <a:rPr lang="fr-FR" baseline="0" dirty="0" smtClean="0"/>
              <a:t> et </a:t>
            </a:r>
            <a:r>
              <a:rPr lang="fr-FR" dirty="0" smtClean="0"/>
              <a:t>Matlab</a:t>
            </a:r>
          </a:p>
          <a:p>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39</a:t>
            </a:fld>
            <a:endParaRPr lang="fr-FR"/>
          </a:p>
        </p:txBody>
      </p:sp>
    </p:spTree>
    <p:extLst>
      <p:ext uri="{BB962C8B-B14F-4D97-AF65-F5344CB8AC3E}">
        <p14:creationId xmlns:p14="http://schemas.microsoft.com/office/powerpoint/2010/main" xmlns="" val="2720206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Parmi les principaux objectifs de notre travail, nous citons :</a:t>
            </a:r>
          </a:p>
          <a:p>
            <a:pPr marL="171450" indent="-171450">
              <a:buFont typeface="Arial" panose="020B0604020202020204" pitchFamily="34" charset="0"/>
              <a:buChar char="•"/>
            </a:pPr>
            <a:r>
              <a:rPr lang="fr-FR" baseline="0" dirty="0" smtClean="0"/>
              <a:t>Une étude bibliographique sur la segmentation d’images et les différentes techniques de segmentation</a:t>
            </a:r>
          </a:p>
          <a:p>
            <a:pPr marL="171450" indent="-171450">
              <a:buFont typeface="Arial" panose="020B0604020202020204" pitchFamily="34" charset="0"/>
              <a:buChar char="•"/>
            </a:pPr>
            <a:r>
              <a:rPr lang="fr-FR" baseline="0" dirty="0" smtClean="0"/>
              <a:t>Une étude bibliographique sur les deux grands types de modèles déformables paramétriques et géométriques </a:t>
            </a:r>
          </a:p>
          <a:p>
            <a:pPr marL="171450" indent="-171450">
              <a:buFont typeface="Arial" panose="020B0604020202020204" pitchFamily="34" charset="0"/>
              <a:buChar char="•"/>
            </a:pPr>
            <a:r>
              <a:rPr lang="fr-FR" baseline="0" dirty="0" smtClean="0"/>
              <a:t>Une détection de la région de la tumeur, autrement dit, une initialisation entièrement automatique du modèle déformable.</a:t>
            </a:r>
          </a:p>
          <a:p>
            <a:pPr marL="171450" indent="-171450">
              <a:buFont typeface="Arial" panose="020B0604020202020204" pitchFamily="34" charset="0"/>
              <a:buChar char="•"/>
            </a:pPr>
            <a:r>
              <a:rPr lang="fr-FR" baseline="0" dirty="0" smtClean="0"/>
              <a:t>Une implémentation d’un système informatique de segmentation 3D non-supervisée de tumeurs cérébrales dans des IRM-3D de têtes d’individus.</a:t>
            </a:r>
          </a:p>
          <a:p>
            <a:endParaRPr lang="fr-FR" baseline="0"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4</a:t>
            </a:fld>
            <a:endParaRPr lang="fr-FR"/>
          </a:p>
        </p:txBody>
      </p:sp>
    </p:spTree>
    <p:extLst>
      <p:ext uri="{BB962C8B-B14F-4D97-AF65-F5344CB8AC3E}">
        <p14:creationId xmlns:p14="http://schemas.microsoft.com/office/powerpoint/2010/main" xmlns="" val="1612760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Notre système est composé d’un ensemble de classes écrites en Matlab et C++ permettant de réaliser les différents traitements pour accomplir les différentes fonctionnalités. </a:t>
            </a:r>
          </a:p>
          <a:p>
            <a:endParaRPr lang="fr-FR" dirty="0" smtClean="0"/>
          </a:p>
          <a:p>
            <a:r>
              <a:rPr lang="fr-FR" dirty="0" smtClean="0"/>
              <a:t>Ces classes interagissent entre elles pour réaliser les traitements requis. </a:t>
            </a:r>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40</a:t>
            </a:fld>
            <a:endParaRPr lang="fr-FR"/>
          </a:p>
        </p:txBody>
      </p:sp>
    </p:spTree>
    <p:extLst>
      <p:ext uri="{BB962C8B-B14F-4D97-AF65-F5344CB8AC3E}">
        <p14:creationId xmlns:p14="http://schemas.microsoft.com/office/powerpoint/2010/main" xmlns="" val="629878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afin de vérifier la qualité de la segmentation réalisée et le bon fonctionnement de notre système, Dans ce</a:t>
            </a:r>
            <a:r>
              <a:rPr lang="fr-FR" baseline="0" dirty="0" smtClean="0"/>
              <a:t> qui suit</a:t>
            </a:r>
            <a:r>
              <a:rPr lang="fr-FR" dirty="0" smtClean="0"/>
              <a:t>, en premier lieu nous présentons quelques </a:t>
            </a:r>
            <a:r>
              <a:rPr lang="fr-FR" dirty="0" err="1" smtClean="0"/>
              <a:t>resultats</a:t>
            </a:r>
            <a:r>
              <a:rPr lang="fr-FR" dirty="0" smtClean="0"/>
              <a:t> de </a:t>
            </a:r>
            <a:r>
              <a:rPr lang="fr-FR" dirty="0" err="1" smtClean="0"/>
              <a:t>detection</a:t>
            </a:r>
            <a:r>
              <a:rPr lang="fr-FR" dirty="0" smtClean="0"/>
              <a:t> et de segmentation finales obtenus par notre </a:t>
            </a:r>
            <a:r>
              <a:rPr lang="fr-FR" dirty="0" err="1" smtClean="0"/>
              <a:t>systeme</a:t>
            </a:r>
            <a:r>
              <a:rPr lang="fr-FR" dirty="0" smtClean="0"/>
              <a:t>, </a:t>
            </a:r>
            <a:r>
              <a:rPr lang="fr-FR" dirty="0" smtClean="0"/>
              <a:t>En 2eme</a:t>
            </a:r>
            <a:r>
              <a:rPr lang="fr-FR" baseline="0" dirty="0" smtClean="0"/>
              <a:t> lieu nous </a:t>
            </a:r>
            <a:r>
              <a:rPr lang="fr-FR" baseline="0" dirty="0" err="1" smtClean="0"/>
              <a:t>presontons</a:t>
            </a:r>
            <a:r>
              <a:rPr lang="fr-FR" baseline="0" dirty="0" smtClean="0"/>
              <a:t> l’</a:t>
            </a:r>
            <a:r>
              <a:rPr lang="fr-FR" baseline="0" dirty="0" err="1" smtClean="0"/>
              <a:t>evaluation</a:t>
            </a:r>
            <a:r>
              <a:rPr lang="fr-FR" baseline="0" dirty="0" smtClean="0"/>
              <a:t> de ses </a:t>
            </a:r>
            <a:r>
              <a:rPr lang="fr-FR" baseline="0" dirty="0" err="1" smtClean="0"/>
              <a:t>resultat</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41</a:t>
            </a:fld>
            <a:endParaRPr lang="fr-FR"/>
          </a:p>
        </p:txBody>
      </p:sp>
    </p:spTree>
    <p:extLst>
      <p:ext uri="{BB962C8B-B14F-4D97-AF65-F5344CB8AC3E}">
        <p14:creationId xmlns:p14="http://schemas.microsoft.com/office/powerpoint/2010/main" xmlns="" val="40381473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.1-Notre système a été appliqué</a:t>
            </a:r>
            <a:r>
              <a:rPr lang="fr-FR" baseline="0" dirty="0" smtClean="0"/>
              <a:t> </a:t>
            </a:r>
            <a:r>
              <a:rPr lang="fr-FR" dirty="0" smtClean="0"/>
              <a:t>et testé sur des images IRM-3D réelle prises</a:t>
            </a:r>
            <a:r>
              <a:rPr lang="fr-FR" baseline="0" dirty="0" smtClean="0"/>
              <a:t> de la base donné </a:t>
            </a:r>
            <a:r>
              <a:rPr lang="fr-FR" b="1" baseline="0" dirty="0" err="1" smtClean="0"/>
              <a:t>brats</a:t>
            </a:r>
            <a:endParaRPr lang="fr-FR" b="1" dirty="0" smtClean="0"/>
          </a:p>
          <a:p>
            <a:endParaRPr lang="fr-FR" dirty="0" smtClean="0"/>
          </a:p>
          <a:p>
            <a:r>
              <a:rPr lang="fr-FR" baseline="0" dirty="0" smtClean="0"/>
              <a:t> 2-nous </a:t>
            </a:r>
            <a:r>
              <a:rPr lang="fr-FR" baseline="0" dirty="0" err="1" smtClean="0"/>
              <a:t>illusrons</a:t>
            </a:r>
            <a:r>
              <a:rPr lang="fr-FR" baseline="0" dirty="0" smtClean="0"/>
              <a:t> ici quelques </a:t>
            </a:r>
            <a:r>
              <a:rPr lang="fr-FR" baseline="0" dirty="0" err="1" smtClean="0"/>
              <a:t>resultat</a:t>
            </a:r>
            <a:r>
              <a:rPr lang="fr-FR" baseline="0" dirty="0" smtClean="0"/>
              <a:t> de test effectué .</a:t>
            </a:r>
            <a:endParaRPr lang="fr-FR" dirty="0" smtClean="0"/>
          </a:p>
          <a:p>
            <a:r>
              <a:rPr lang="fr-FR" dirty="0" smtClean="0"/>
              <a:t> </a:t>
            </a:r>
          </a:p>
          <a:p>
            <a:r>
              <a:rPr lang="fr-FR" dirty="0" smtClean="0"/>
              <a:t>3-Le résultat de détection est un </a:t>
            </a:r>
            <a:r>
              <a:rPr lang="fr-FR" dirty="0" err="1" smtClean="0"/>
              <a:t>voxel</a:t>
            </a:r>
            <a:r>
              <a:rPr lang="fr-FR" dirty="0" smtClean="0"/>
              <a:t> (le </a:t>
            </a:r>
            <a:r>
              <a:rPr lang="fr-FR" dirty="0" err="1" smtClean="0"/>
              <a:t>centroide</a:t>
            </a:r>
            <a:r>
              <a:rPr lang="fr-FR" dirty="0" smtClean="0"/>
              <a:t> de rectangle </a:t>
            </a:r>
            <a:r>
              <a:rPr lang="fr-FR" dirty="0" err="1" smtClean="0"/>
              <a:t>détécté</a:t>
            </a:r>
            <a:r>
              <a:rPr lang="fr-FR" dirty="0" smtClean="0"/>
              <a:t> dans le slice d’</a:t>
            </a:r>
            <a:r>
              <a:rPr lang="fr-FR" dirty="0" err="1" smtClean="0"/>
              <a:t>interet</a:t>
            </a:r>
            <a:r>
              <a:rPr lang="fr-FR" dirty="0" smtClean="0"/>
              <a:t> par</a:t>
            </a:r>
            <a:r>
              <a:rPr lang="fr-FR" baseline="0" dirty="0" smtClean="0"/>
              <a:t> </a:t>
            </a:r>
            <a:r>
              <a:rPr lang="fr-FR" baseline="0" dirty="0" err="1" smtClean="0"/>
              <a:t>fbb</a:t>
            </a:r>
            <a:r>
              <a:rPr lang="fr-FR" baseline="0" dirty="0" smtClean="0"/>
              <a:t> </a:t>
            </a:r>
            <a:r>
              <a:rPr lang="fr-FR" baseline="0" dirty="0" err="1" smtClean="0"/>
              <a:t>presensté</a:t>
            </a:r>
            <a:r>
              <a:rPr lang="fr-FR" baseline="0" dirty="0" smtClean="0"/>
              <a:t> </a:t>
            </a:r>
            <a:r>
              <a:rPr lang="fr-FR" baseline="0" dirty="0" err="1" smtClean="0"/>
              <a:t>precedement</a:t>
            </a:r>
            <a:r>
              <a:rPr lang="fr-FR" dirty="0" smtClean="0"/>
              <a:t>) ainsi que les 2 fonction de score verticale et horizontales permettant de </a:t>
            </a:r>
            <a:r>
              <a:rPr lang="fr-FR" dirty="0" err="1" smtClean="0"/>
              <a:t>delimiter</a:t>
            </a:r>
            <a:r>
              <a:rPr lang="fr-FR" dirty="0" smtClean="0"/>
              <a:t> ce rectangle. Les couleurs des point des</a:t>
            </a:r>
            <a:r>
              <a:rPr lang="fr-FR" baseline="0" dirty="0" smtClean="0"/>
              <a:t> extremums de fonctions de score correspond au </a:t>
            </a:r>
            <a:r>
              <a:rPr lang="fr-FR" baseline="0" dirty="0" err="1" smtClean="0"/>
              <a:t>memes</a:t>
            </a:r>
            <a:r>
              <a:rPr lang="fr-FR" baseline="0" dirty="0" smtClean="0"/>
              <a:t> couleurs des </a:t>
            </a:r>
            <a:r>
              <a:rPr lang="fr-FR" baseline="0" dirty="0" err="1" smtClean="0"/>
              <a:t>arretes</a:t>
            </a:r>
            <a:r>
              <a:rPr lang="fr-FR" baseline="0" dirty="0" smtClean="0"/>
              <a:t> de rectangle.</a:t>
            </a:r>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42</a:t>
            </a:fld>
            <a:endParaRPr lang="fr-FR"/>
          </a:p>
        </p:txBody>
      </p:sp>
    </p:spTree>
    <p:extLst>
      <p:ext uri="{BB962C8B-B14F-4D97-AF65-F5344CB8AC3E}">
        <p14:creationId xmlns:p14="http://schemas.microsoft.com/office/powerpoint/2010/main" xmlns="" val="6429715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1-Nous présentons quelques </a:t>
            </a:r>
            <a:r>
              <a:rPr lang="fr-FR" baseline="0" dirty="0" err="1" smtClean="0"/>
              <a:t>resultat</a:t>
            </a:r>
            <a:r>
              <a:rPr lang="fr-FR" baseline="0" dirty="0" smtClean="0"/>
              <a:t> obtenu par notre </a:t>
            </a:r>
            <a:r>
              <a:rPr lang="fr-FR" baseline="0" dirty="0" err="1" smtClean="0"/>
              <a:t>systems</a:t>
            </a:r>
            <a:r>
              <a:rPr lang="fr-FR" baseline="0" dirty="0" smtClean="0"/>
              <a:t> en les comparant avec des segmentation de </a:t>
            </a:r>
            <a:r>
              <a:rPr lang="fr-FR" baseline="0" dirty="0" err="1" smtClean="0"/>
              <a:t>reference</a:t>
            </a:r>
            <a:r>
              <a:rPr lang="fr-FR" baseline="0" dirty="0" smtClean="0"/>
              <a:t>. </a:t>
            </a:r>
          </a:p>
          <a:p>
            <a:endParaRPr lang="fr-FR" baseline="0" dirty="0" smtClean="0"/>
          </a:p>
          <a:p>
            <a:r>
              <a:rPr lang="fr-FR" baseline="0" dirty="0" smtClean="0"/>
              <a:t>2-Nous illustrons ici l’image original , le point initial </a:t>
            </a:r>
            <a:r>
              <a:rPr lang="fr-FR" baseline="0" dirty="0" err="1" smtClean="0"/>
              <a:t>detecté</a:t>
            </a:r>
            <a:r>
              <a:rPr lang="fr-FR" baseline="0" dirty="0" smtClean="0"/>
              <a:t>, la tumeur segmenté sur l’image originale ,la tumeur binaire  ainsi que sa segmentation de référence.</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Arial" charset="0"/>
                <a:ea typeface="+mn-ea"/>
                <a:cs typeface="+mn-cs"/>
              </a:rPr>
              <a:t>3-Nous pouvons </a:t>
            </a:r>
            <a:r>
              <a:rPr lang="fr-FR" sz="1200" kern="1200" dirty="0" err="1" smtClean="0">
                <a:solidFill>
                  <a:schemeClr val="tx1"/>
                </a:solidFill>
                <a:effectLst/>
                <a:latin typeface="Arial" charset="0"/>
                <a:ea typeface="+mn-ea"/>
                <a:cs typeface="+mn-cs"/>
              </a:rPr>
              <a:t>evaluer</a:t>
            </a:r>
            <a:r>
              <a:rPr lang="fr-FR" sz="1200" kern="1200" baseline="0" dirty="0" smtClean="0">
                <a:solidFill>
                  <a:schemeClr val="tx1"/>
                </a:solidFill>
                <a:effectLst/>
                <a:latin typeface="Arial" charset="0"/>
                <a:ea typeface="+mn-ea"/>
                <a:cs typeface="+mn-cs"/>
              </a:rPr>
              <a:t>  au premier lieu </a:t>
            </a:r>
            <a:r>
              <a:rPr lang="fr-FR" sz="1200" kern="1200" dirty="0" smtClean="0">
                <a:solidFill>
                  <a:schemeClr val="tx1"/>
                </a:solidFill>
                <a:effectLst/>
                <a:latin typeface="Arial" charset="0"/>
                <a:ea typeface="+mn-ea"/>
                <a:cs typeface="+mn-cs"/>
              </a:rPr>
              <a:t>qualitativement </a:t>
            </a:r>
            <a:r>
              <a:rPr lang="fr-FR" sz="1200" kern="1200" baseline="0" dirty="0" smtClean="0">
                <a:solidFill>
                  <a:schemeClr val="tx1"/>
                </a:solidFill>
                <a:effectLst/>
                <a:latin typeface="Arial" charset="0"/>
                <a:ea typeface="+mn-ea"/>
                <a:cs typeface="+mn-cs"/>
              </a:rPr>
              <a:t>ces </a:t>
            </a:r>
            <a:r>
              <a:rPr lang="fr-FR" sz="1200" kern="1200" dirty="0" smtClean="0">
                <a:solidFill>
                  <a:schemeClr val="tx1"/>
                </a:solidFill>
                <a:effectLst/>
                <a:latin typeface="Arial" charset="0"/>
                <a:ea typeface="+mn-ea"/>
                <a:cs typeface="+mn-cs"/>
              </a:rPr>
              <a:t> résultats de segmentation, les tumeurs segmentées par notre système sont presque identiques aux tumeurs segmentées par les experts dans les images de </a:t>
            </a:r>
            <a:r>
              <a:rPr lang="fr-FR" sz="1200" kern="1200" dirty="0" smtClean="0">
                <a:solidFill>
                  <a:schemeClr val="tx1"/>
                </a:solidFill>
                <a:effectLst/>
                <a:latin typeface="Arial" charset="0"/>
                <a:ea typeface="+mn-ea"/>
                <a:cs typeface="+mn-cs"/>
              </a:rPr>
              <a:t>référence. </a:t>
            </a:r>
            <a:endParaRPr lang="fr-FR" dirty="0" smtClean="0"/>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43</a:t>
            </a:fld>
            <a:endParaRPr lang="fr-FR"/>
          </a:p>
        </p:txBody>
      </p:sp>
    </p:spTree>
    <p:extLst>
      <p:ext uri="{BB962C8B-B14F-4D97-AF65-F5344CB8AC3E}">
        <p14:creationId xmlns:p14="http://schemas.microsoft.com/office/powerpoint/2010/main" xmlns="" val="23119253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kern="1200" dirty="0" smtClean="0">
                <a:solidFill>
                  <a:schemeClr val="tx1"/>
                </a:solidFill>
                <a:effectLst/>
                <a:latin typeface="Arial" charset="0"/>
                <a:ea typeface="+mn-ea"/>
                <a:cs typeface="+mn-cs"/>
              </a:rPr>
              <a:t>En</a:t>
            </a:r>
            <a:r>
              <a:rPr lang="fr-FR" sz="1200" b="0" kern="1200" baseline="0" dirty="0" smtClean="0">
                <a:solidFill>
                  <a:schemeClr val="tx1"/>
                </a:solidFill>
                <a:effectLst/>
                <a:latin typeface="Arial" charset="0"/>
                <a:ea typeface="+mn-ea"/>
                <a:cs typeface="+mn-cs"/>
              </a:rPr>
              <a:t> ce qui concerne l’</a:t>
            </a:r>
            <a:r>
              <a:rPr lang="fr-FR" sz="1200" b="0" kern="1200" baseline="0" dirty="0" err="1" smtClean="0">
                <a:solidFill>
                  <a:schemeClr val="tx1"/>
                </a:solidFill>
                <a:effectLst/>
                <a:latin typeface="Arial" charset="0"/>
                <a:ea typeface="+mn-ea"/>
                <a:cs typeface="+mn-cs"/>
              </a:rPr>
              <a:t>evaluation</a:t>
            </a:r>
            <a:r>
              <a:rPr lang="fr-FR" sz="1200" b="0" kern="1200" baseline="0" dirty="0" smtClean="0">
                <a:solidFill>
                  <a:schemeClr val="tx1"/>
                </a:solidFill>
                <a:effectLst/>
                <a:latin typeface="Arial" charset="0"/>
                <a:ea typeface="+mn-ea"/>
                <a:cs typeface="+mn-cs"/>
              </a:rPr>
              <a:t> </a:t>
            </a:r>
            <a:r>
              <a:rPr lang="fr-FR" sz="1200" b="0" kern="1200" dirty="0" smtClean="0">
                <a:solidFill>
                  <a:schemeClr val="tx1"/>
                </a:solidFill>
                <a:effectLst/>
                <a:latin typeface="Arial" charset="0"/>
                <a:ea typeface="+mn-ea"/>
                <a:cs typeface="+mn-cs"/>
              </a:rPr>
              <a:t>quantitative</a:t>
            </a:r>
            <a:r>
              <a:rPr lang="fr-FR" sz="1200" b="0" kern="1200" dirty="0" smtClean="0">
                <a:solidFill>
                  <a:schemeClr val="tx1"/>
                </a:solidFill>
                <a:effectLst/>
                <a:latin typeface="Arial" charset="0"/>
                <a:ea typeface="+mn-ea"/>
                <a:cs typeface="+mn-cs"/>
              </a:rPr>
              <a:t>, nous</a:t>
            </a:r>
            <a:r>
              <a:rPr lang="fr-FR" sz="1200" b="0" kern="1200" baseline="0" dirty="0" smtClean="0">
                <a:solidFill>
                  <a:schemeClr val="tx1"/>
                </a:solidFill>
                <a:effectLst/>
                <a:latin typeface="Arial" charset="0"/>
                <a:ea typeface="+mn-ea"/>
                <a:cs typeface="+mn-cs"/>
              </a:rPr>
              <a:t> appliquons</a:t>
            </a:r>
            <a:r>
              <a:rPr lang="fr-FR" sz="1200" b="0" kern="1200" dirty="0" smtClean="0">
                <a:solidFill>
                  <a:schemeClr val="tx1"/>
                </a:solidFill>
                <a:effectLst/>
                <a:latin typeface="Arial" charset="0"/>
                <a:ea typeface="+mn-ea"/>
                <a:cs typeface="+mn-cs"/>
              </a:rPr>
              <a:t> des critères </a:t>
            </a:r>
            <a:r>
              <a:rPr lang="fr-FR" sz="1200" b="0" kern="1200" dirty="0" smtClean="0">
                <a:solidFill>
                  <a:schemeClr val="tx1"/>
                </a:solidFill>
                <a:effectLst/>
                <a:latin typeface="Arial" charset="0"/>
                <a:ea typeface="+mn-ea"/>
                <a:cs typeface="+mn-cs"/>
              </a:rPr>
              <a:t>mathématiques décrits</a:t>
            </a:r>
            <a:r>
              <a:rPr lang="fr-FR" sz="1200" b="0" kern="1200" baseline="0" dirty="0" smtClean="0">
                <a:solidFill>
                  <a:schemeClr val="tx1"/>
                </a:solidFill>
                <a:effectLst/>
                <a:latin typeface="Arial" charset="0"/>
                <a:ea typeface="+mn-ea"/>
                <a:cs typeface="+mn-cs"/>
              </a:rPr>
              <a:t> </a:t>
            </a:r>
            <a:r>
              <a:rPr lang="fr-FR" sz="1200" b="0" kern="1200" baseline="0" dirty="0" err="1" smtClean="0">
                <a:solidFill>
                  <a:schemeClr val="tx1"/>
                </a:solidFill>
                <a:effectLst/>
                <a:latin typeface="Arial" charset="0"/>
                <a:ea typeface="+mn-ea"/>
                <a:cs typeface="+mn-cs"/>
              </a:rPr>
              <a:t>precedement</a:t>
            </a:r>
            <a:r>
              <a:rPr lang="fr-FR" sz="1200" b="0" kern="1200" baseline="0" dirty="0" smtClean="0">
                <a:solidFill>
                  <a:schemeClr val="tx1"/>
                </a:solidFill>
                <a:effectLst/>
                <a:latin typeface="Arial" charset="0"/>
                <a:ea typeface="+mn-ea"/>
                <a:cs typeface="+mn-cs"/>
              </a:rPr>
              <a:t> sur  nos images de test </a:t>
            </a:r>
            <a:r>
              <a:rPr lang="fr-FR" sz="1200" b="0" kern="1200" dirty="0" smtClean="0">
                <a:solidFill>
                  <a:schemeClr val="tx1"/>
                </a:solidFill>
                <a:effectLst/>
                <a:latin typeface="Arial" charset="0"/>
                <a:ea typeface="+mn-ea"/>
                <a:cs typeface="+mn-cs"/>
              </a:rPr>
              <a:t>.</a:t>
            </a:r>
            <a:endParaRPr lang="fr-FR" b="0"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44</a:t>
            </a:fld>
            <a:endParaRPr lang="fr-FR"/>
          </a:p>
        </p:txBody>
      </p:sp>
    </p:spTree>
    <p:extLst>
      <p:ext uri="{BB962C8B-B14F-4D97-AF65-F5344CB8AC3E}">
        <p14:creationId xmlns:p14="http://schemas.microsoft.com/office/powerpoint/2010/main" xmlns="" val="13034605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Arial" charset="0"/>
                <a:ea typeface="+mn-ea"/>
                <a:cs typeface="+mn-cs"/>
              </a:rPr>
              <a:t>L’indice de similarité qui est l’indice le plus affirmatif est en moyenne de 78,74 , ce qui est un bon résultat. Il indique une bonne </a:t>
            </a:r>
            <a:r>
              <a:rPr lang="fr-FR" sz="1200" kern="1200" dirty="0" err="1" smtClean="0">
                <a:solidFill>
                  <a:schemeClr val="tx1"/>
                </a:solidFill>
                <a:effectLst/>
                <a:latin typeface="Arial" charset="0"/>
                <a:ea typeface="+mn-ea"/>
                <a:cs typeface="+mn-cs"/>
              </a:rPr>
              <a:t>prediction</a:t>
            </a:r>
            <a:r>
              <a:rPr lang="fr-FR" sz="1200" kern="1200" dirty="0" smtClean="0">
                <a:solidFill>
                  <a:schemeClr val="tx1"/>
                </a:solidFill>
                <a:effectLst/>
                <a:latin typeface="Arial" charset="0"/>
                <a:ea typeface="+mn-ea"/>
                <a:cs typeface="+mn-cs"/>
              </a:rPr>
              <a:t> des </a:t>
            </a:r>
            <a:r>
              <a:rPr lang="fr-FR" sz="1200" i="1" kern="1200" dirty="0" err="1" smtClean="0">
                <a:solidFill>
                  <a:schemeClr val="tx1"/>
                </a:solidFill>
                <a:effectLst/>
                <a:latin typeface="Arial" charset="0"/>
                <a:ea typeface="+mn-ea"/>
                <a:cs typeface="+mn-cs"/>
              </a:rPr>
              <a:t>voxels</a:t>
            </a:r>
            <a:r>
              <a:rPr lang="fr-FR" sz="1200" kern="1200" dirty="0" smtClean="0">
                <a:solidFill>
                  <a:schemeClr val="tx1"/>
                </a:solidFill>
                <a:effectLst/>
                <a:latin typeface="Arial" charset="0"/>
                <a:ea typeface="+mn-ea"/>
                <a:cs typeface="+mn-cs"/>
              </a:rPr>
              <a:t> de la tumeur.</a:t>
            </a:r>
            <a:endParaRPr lang="fr-FR" dirty="0" smtClean="0"/>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45</a:t>
            </a:fld>
            <a:endParaRPr lang="fr-FR"/>
          </a:p>
        </p:txBody>
      </p:sp>
    </p:spTree>
    <p:extLst>
      <p:ext uri="{BB962C8B-B14F-4D97-AF65-F5344CB8AC3E}">
        <p14:creationId xmlns:p14="http://schemas.microsoft.com/office/powerpoint/2010/main" xmlns="" val="23824169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Arial" charset="0"/>
                <a:ea typeface="+mn-ea"/>
                <a:cs typeface="+mn-cs"/>
              </a:rPr>
              <a:t>1-La sensibilité en moyenne est égale à 85,45%</a:t>
            </a:r>
            <a:r>
              <a:rPr lang="fr-FR" sz="1200" kern="1200" baseline="0" dirty="0" smtClean="0">
                <a:solidFill>
                  <a:schemeClr val="tx1"/>
                </a:solidFill>
                <a:effectLst/>
                <a:latin typeface="Arial" charset="0"/>
                <a:ea typeface="+mn-ea"/>
                <a:cs typeface="+mn-cs"/>
              </a:rPr>
              <a:t> </a:t>
            </a:r>
            <a:r>
              <a:rPr lang="fr-FR" sz="1200" kern="1200" dirty="0" smtClean="0">
                <a:solidFill>
                  <a:schemeClr val="tx1"/>
                </a:solidFill>
                <a:effectLst/>
                <a:latin typeface="Arial" charset="0"/>
                <a:ea typeface="+mn-ea"/>
                <a:cs typeface="+mn-cs"/>
              </a:rPr>
              <a:t> (proche de 1),  ce qui est un bon résultat.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Arial"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Arial" charset="0"/>
                <a:ea typeface="+mn-ea"/>
                <a:cs typeface="+mn-cs"/>
              </a:rPr>
              <a:t>2-Elle indique que les tumeurs ont été segmentées à plus de 85% de leur </a:t>
            </a:r>
            <a:r>
              <a:rPr lang="fr-FR" sz="1200" kern="1200" dirty="0" smtClean="0">
                <a:solidFill>
                  <a:schemeClr val="tx1"/>
                </a:solidFill>
                <a:effectLst/>
                <a:latin typeface="Arial" charset="0"/>
                <a:ea typeface="+mn-ea"/>
                <a:cs typeface="+mn-cs"/>
              </a:rPr>
              <a:t>intégralité.</a:t>
            </a:r>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46</a:t>
            </a:fld>
            <a:endParaRPr lang="fr-FR"/>
          </a:p>
        </p:txBody>
      </p:sp>
    </p:spTree>
    <p:extLst>
      <p:ext uri="{BB962C8B-B14F-4D97-AF65-F5344CB8AC3E}">
        <p14:creationId xmlns:p14="http://schemas.microsoft.com/office/powerpoint/2010/main" xmlns="" val="23540834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Arial" charset="0"/>
                <a:ea typeface="+mn-ea"/>
                <a:cs typeface="+mn-cs"/>
              </a:rPr>
              <a:t>Le taux de fausse détection est en moyenne égal à 0,25, ce qui un bon résultat. </a:t>
            </a:r>
            <a:r>
              <a:rPr lang="fr-FR" sz="1200" kern="1200" dirty="0" smtClean="0">
                <a:solidFill>
                  <a:schemeClr val="tx1"/>
                </a:solidFill>
                <a:effectLst/>
                <a:latin typeface="Arial" charset="0"/>
                <a:ea typeface="+mn-ea"/>
                <a:cs typeface="+mn-cs"/>
              </a:rPr>
              <a:t>Il</a:t>
            </a:r>
            <a:r>
              <a:rPr lang="fr-FR" sz="1200" kern="1200" baseline="0" dirty="0" smtClean="0">
                <a:solidFill>
                  <a:schemeClr val="tx1"/>
                </a:solidFill>
                <a:effectLst/>
                <a:latin typeface="Arial" charset="0"/>
                <a:ea typeface="+mn-ea"/>
                <a:cs typeface="+mn-cs"/>
              </a:rPr>
              <a:t> indique </a:t>
            </a:r>
            <a:r>
              <a:rPr lang="fr-FR" sz="1200" kern="1200" dirty="0" smtClean="0">
                <a:solidFill>
                  <a:schemeClr val="tx1"/>
                </a:solidFill>
                <a:effectLst/>
                <a:latin typeface="Arial" charset="0"/>
                <a:ea typeface="+mn-ea"/>
                <a:cs typeface="+mn-cs"/>
              </a:rPr>
              <a:t>que </a:t>
            </a:r>
            <a:r>
              <a:rPr lang="fr-FR" sz="1200" kern="1200" dirty="0" smtClean="0">
                <a:solidFill>
                  <a:schemeClr val="tx1"/>
                </a:solidFill>
                <a:effectLst/>
                <a:latin typeface="Arial" charset="0"/>
                <a:ea typeface="+mn-ea"/>
                <a:cs typeface="+mn-cs"/>
              </a:rPr>
              <a:t>le contour ne s’est pas  beaucoup éloigné de la tumeur. </a:t>
            </a:r>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47</a:t>
            </a:fld>
            <a:endParaRPr lang="fr-FR"/>
          </a:p>
        </p:txBody>
      </p:sp>
    </p:spTree>
    <p:extLst>
      <p:ext uri="{BB962C8B-B14F-4D97-AF65-F5344CB8AC3E}">
        <p14:creationId xmlns:p14="http://schemas.microsoft.com/office/powerpoint/2010/main" xmlns="" val="20340915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Arial" charset="0"/>
                <a:ea typeface="+mn-ea"/>
                <a:cs typeface="+mn-cs"/>
              </a:rPr>
              <a:t>1-La distance séparant notre contour à celui de l’expert est en moyenne de l’ordre de  11,84 </a:t>
            </a:r>
            <a:r>
              <a:rPr lang="fr-FR" sz="1200" kern="1200" dirty="0" err="1" smtClean="0">
                <a:solidFill>
                  <a:schemeClr val="tx1"/>
                </a:solidFill>
                <a:effectLst/>
                <a:latin typeface="Arial" charset="0"/>
                <a:ea typeface="+mn-ea"/>
                <a:cs typeface="+mn-cs"/>
              </a:rPr>
              <a:t>mm.</a:t>
            </a:r>
            <a:r>
              <a:rPr lang="fr-FR" sz="1200" kern="1200" dirty="0" smtClean="0">
                <a:solidFill>
                  <a:schemeClr val="tx1"/>
                </a:solidFill>
                <a:effectLst/>
                <a:latin typeface="Arial" charset="0"/>
                <a:ea typeface="+mn-ea"/>
                <a:cs typeface="+mn-cs"/>
              </a:rPr>
              <a:t> Ce qui est un bon résultat</a:t>
            </a:r>
          </a:p>
          <a:p>
            <a:endParaRPr lang="fr-FR" sz="1200" kern="1200" dirty="0" smtClean="0">
              <a:solidFill>
                <a:schemeClr val="tx1"/>
              </a:solidFill>
              <a:effectLst/>
              <a:latin typeface="Arial" charset="0"/>
              <a:ea typeface="+mn-ea"/>
              <a:cs typeface="+mn-cs"/>
            </a:endParaRPr>
          </a:p>
          <a:p>
            <a:r>
              <a:rPr lang="fr-FR" sz="1200" kern="1200" dirty="0" smtClean="0">
                <a:solidFill>
                  <a:schemeClr val="tx1"/>
                </a:solidFill>
                <a:effectLst/>
                <a:latin typeface="Arial" charset="0"/>
                <a:ea typeface="+mn-ea"/>
                <a:cs typeface="+mn-cs"/>
              </a:rPr>
              <a:t>2-les valeurs des quatre </a:t>
            </a:r>
            <a:r>
              <a:rPr lang="fr-FR" sz="1200" kern="1200" dirty="0" err="1" smtClean="0">
                <a:solidFill>
                  <a:schemeClr val="tx1"/>
                </a:solidFill>
                <a:effectLst/>
                <a:latin typeface="Arial" charset="0"/>
                <a:ea typeface="+mn-ea"/>
                <a:cs typeface="+mn-cs"/>
              </a:rPr>
              <a:t>criteres</a:t>
            </a:r>
            <a:r>
              <a:rPr lang="fr-FR" sz="1200" kern="1200" dirty="0" smtClean="0">
                <a:solidFill>
                  <a:schemeClr val="tx1"/>
                </a:solidFill>
                <a:effectLst/>
                <a:latin typeface="Arial" charset="0"/>
                <a:ea typeface="+mn-ea"/>
                <a:cs typeface="+mn-cs"/>
              </a:rPr>
              <a:t> montrent </a:t>
            </a:r>
            <a:r>
              <a:rPr lang="fr-FR" sz="1200" kern="1200" dirty="0" smtClean="0">
                <a:solidFill>
                  <a:schemeClr val="tx1"/>
                </a:solidFill>
                <a:effectLst/>
                <a:latin typeface="Arial" charset="0"/>
                <a:ea typeface="+mn-ea"/>
                <a:cs typeface="+mn-cs"/>
              </a:rPr>
              <a:t>la </a:t>
            </a:r>
            <a:r>
              <a:rPr lang="fr-FR" sz="1200" kern="1200" dirty="0" smtClean="0">
                <a:solidFill>
                  <a:schemeClr val="tx1"/>
                </a:solidFill>
                <a:effectLst/>
                <a:latin typeface="Arial" charset="0"/>
                <a:ea typeface="+mn-ea"/>
                <a:cs typeface="+mn-cs"/>
              </a:rPr>
              <a:t>fiabilité et la robustesse </a:t>
            </a:r>
            <a:r>
              <a:rPr lang="fr-FR" sz="1200" kern="1200" dirty="0" smtClean="0">
                <a:solidFill>
                  <a:schemeClr val="tx1"/>
                </a:solidFill>
                <a:effectLst/>
                <a:latin typeface="Arial" charset="0"/>
                <a:ea typeface="+mn-ea"/>
                <a:cs typeface="+mn-cs"/>
              </a:rPr>
              <a:t>de notre système.</a:t>
            </a:r>
          </a:p>
          <a:p>
            <a:endParaRPr lang="fr-FR" dirty="0" smtClean="0"/>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48</a:t>
            </a:fld>
            <a:endParaRPr lang="fr-FR"/>
          </a:p>
        </p:txBody>
      </p:sp>
    </p:spTree>
    <p:extLst>
      <p:ext uri="{BB962C8B-B14F-4D97-AF65-F5344CB8AC3E}">
        <p14:creationId xmlns:p14="http://schemas.microsoft.com/office/powerpoint/2010/main" xmlns="" val="15955048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49</a:t>
            </a:fld>
            <a:endParaRPr lang="fr-FR"/>
          </a:p>
        </p:txBody>
      </p:sp>
    </p:spTree>
    <p:extLst>
      <p:ext uri="{BB962C8B-B14F-4D97-AF65-F5344CB8AC3E}">
        <p14:creationId xmlns:p14="http://schemas.microsoft.com/office/powerpoint/2010/main" xmlns="" val="3025244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Notre plan</a:t>
            </a:r>
            <a:r>
              <a:rPr lang="fr-FR" baseline="0" dirty="0" smtClean="0"/>
              <a:t> de présentation se décline comme suit :</a:t>
            </a:r>
          </a:p>
          <a:p>
            <a:endParaRPr lang="fr-FR" baseline="0" dirty="0" smtClean="0"/>
          </a:p>
          <a:p>
            <a:r>
              <a:rPr lang="fr-FR" baseline="0" dirty="0" smtClean="0"/>
              <a:t>Nous présentons d’abord un état de l’art sur</a:t>
            </a:r>
          </a:p>
          <a:p>
            <a:pPr marL="628650" lvl="1" indent="-171450">
              <a:buFont typeface="Arial" panose="020B0604020202020204" pitchFamily="34" charset="0"/>
              <a:buChar char="•"/>
            </a:pPr>
            <a:r>
              <a:rPr lang="fr-FR" baseline="0" dirty="0" smtClean="0"/>
              <a:t>la segmentation d’images et les différentes approches de segmentation</a:t>
            </a:r>
          </a:p>
          <a:p>
            <a:pPr marL="628650" lvl="1" indent="-171450">
              <a:buFont typeface="Arial" panose="020B0604020202020204" pitchFamily="34" charset="0"/>
              <a:buChar char="•"/>
            </a:pPr>
            <a:r>
              <a:rPr lang="fr-FR" baseline="0" dirty="0" smtClean="0"/>
              <a:t>Et les deux grandes familles de modèles déformables à savoir les modèles paramétriques et géométriques.</a:t>
            </a:r>
          </a:p>
          <a:p>
            <a:r>
              <a:rPr lang="fr-FR" baseline="0" dirty="0" smtClean="0"/>
              <a:t>Ensuite nous présentons la conception et la réalisation de notre système</a:t>
            </a:r>
          </a:p>
          <a:p>
            <a:r>
              <a:rPr lang="fr-FR" baseline="0" dirty="0" smtClean="0"/>
              <a:t> </a:t>
            </a:r>
          </a:p>
          <a:p>
            <a:r>
              <a:rPr lang="fr-FR" baseline="0" dirty="0" smtClean="0"/>
              <a:t>Puis nous présentons les tests et évaluation des résultats de détection et de segmentation finale</a:t>
            </a:r>
          </a:p>
          <a:p>
            <a:endParaRPr lang="fr-FR" baseline="0" dirty="0" smtClean="0"/>
          </a:p>
          <a:p>
            <a:pPr marL="0" indent="0">
              <a:buFont typeface="Arial" panose="020B0604020202020204" pitchFamily="34" charset="0"/>
              <a:buNone/>
            </a:pPr>
            <a:r>
              <a:rPr lang="fr-FR" baseline="0" dirty="0" smtClean="0"/>
              <a:t>Et enfin conclusion et perspectives </a:t>
            </a:r>
          </a:p>
          <a:p>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5</a:t>
            </a:fld>
            <a:endParaRPr lang="fr-FR"/>
          </a:p>
        </p:txBody>
      </p:sp>
    </p:spTree>
    <p:extLst>
      <p:ext uri="{BB962C8B-B14F-4D97-AF65-F5344CB8AC3E}">
        <p14:creationId xmlns:p14="http://schemas.microsoft.com/office/powerpoint/2010/main" xmlns="" val="38378753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r>
              <a:rPr lang="fr-FR" baseline="0" dirty="0" smtClean="0"/>
              <a:t>Pour conclure  au terme de ce travail :</a:t>
            </a:r>
          </a:p>
          <a:p>
            <a:pPr marL="171450" indent="-171450">
              <a:buFont typeface="Arial" panose="020B0604020202020204" pitchFamily="34" charset="0"/>
              <a:buChar char="•"/>
            </a:pPr>
            <a:r>
              <a:rPr lang="fr-FR" baseline="0" dirty="0" smtClean="0"/>
              <a:t>Nous avons pu implémenté un système informatique de segmentation 3D automatique de tumeurs cérébrales en utilisant une approche hybride région contours.</a:t>
            </a:r>
          </a:p>
          <a:p>
            <a:pPr marL="171450" indent="-171450">
              <a:buFont typeface="Arial" panose="020B0604020202020204" pitchFamily="34" charset="0"/>
              <a:buChar char="•"/>
            </a:pPr>
            <a:r>
              <a:rPr lang="fr-FR" baseline="0" dirty="0" smtClean="0"/>
              <a:t>Nous avons également détecté la région de la tumeur par analyse de symétrie du cerveau.</a:t>
            </a:r>
          </a:p>
          <a:p>
            <a:pPr marL="171450" indent="-171450">
              <a:buFont typeface="Arial" panose="020B0604020202020204" pitchFamily="34" charset="0"/>
              <a:buChar char="•"/>
            </a:pPr>
            <a:r>
              <a:rPr lang="fr-FR" baseline="0" dirty="0" smtClean="0"/>
              <a:t>Aussi nous avons segmenté les tumeurs après leur détection avec un modèle déformable en utilisant les level-sets.</a:t>
            </a:r>
          </a:p>
          <a:p>
            <a:pPr marL="171450" indent="-171450">
              <a:buFont typeface="Arial" panose="020B0604020202020204" pitchFamily="34" charset="0"/>
              <a:buChar char="•"/>
            </a:pPr>
            <a:r>
              <a:rPr lang="fr-FR" baseline="0" dirty="0" smtClean="0"/>
              <a:t>Et les résultats de notre segmentation sont très encourageants.</a:t>
            </a:r>
          </a:p>
          <a:p>
            <a:endParaRPr lang="fr-FR" baseline="0"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50</a:t>
            </a:fld>
            <a:endParaRPr lang="fr-FR"/>
          </a:p>
        </p:txBody>
      </p:sp>
    </p:spTree>
    <p:extLst>
      <p:ext uri="{BB962C8B-B14F-4D97-AF65-F5344CB8AC3E}">
        <p14:creationId xmlns:p14="http://schemas.microsoft.com/office/powerpoint/2010/main" xmlns="" val="31411736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Cependant, d’autres perspectives peuvent également être envisagées telles que. </a:t>
            </a:r>
          </a:p>
          <a:p>
            <a:pPr marL="228600" indent="-228600">
              <a:buFont typeface="+mj-lt"/>
              <a:buAutoNum type="arabicPeriod"/>
            </a:pPr>
            <a:r>
              <a:rPr lang="fr-FR" dirty="0" smtClean="0"/>
              <a:t>La</a:t>
            </a:r>
            <a:r>
              <a:rPr lang="fr-FR" baseline="0" dirty="0" smtClean="0"/>
              <a:t> segmentation de la tumeur et ses différentes composantes notamment l’œdème et la nécrose.</a:t>
            </a:r>
          </a:p>
          <a:p>
            <a:pPr marL="228600" indent="-228600">
              <a:buFont typeface="+mj-lt"/>
              <a:buAutoNum type="arabicPeriod"/>
            </a:pPr>
            <a:r>
              <a:rPr lang="fr-FR" baseline="0" dirty="0" smtClean="0"/>
              <a:t>La détection de plusieurs tumeurs à la fois dans le cas où le cerveau présente 2 tumeurs ou plus.</a:t>
            </a:r>
          </a:p>
          <a:p>
            <a:pPr marL="228600" indent="-228600">
              <a:buFont typeface="+mj-lt"/>
              <a:buAutoNum type="arabicPeriod"/>
            </a:pPr>
            <a:r>
              <a:rPr lang="fr-FR" baseline="0" dirty="0" smtClean="0"/>
              <a:t>La détection de la tumeur dans le cas où elle présente une symétrie par rapport à l’axe géométrique.</a:t>
            </a:r>
          </a:p>
          <a:p>
            <a:endParaRPr lang="fr-FR" baseline="0" dirty="0" smtClean="0"/>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51</a:t>
            </a:fld>
            <a:endParaRPr lang="fr-FR"/>
          </a:p>
        </p:txBody>
      </p:sp>
    </p:spTree>
    <p:extLst>
      <p:ext uri="{BB962C8B-B14F-4D97-AF65-F5344CB8AC3E}">
        <p14:creationId xmlns:p14="http://schemas.microsoft.com/office/powerpoint/2010/main" xmlns="" val="2920310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52</a:t>
            </a:fld>
            <a:endParaRPr lang="fr-FR"/>
          </a:p>
        </p:txBody>
      </p:sp>
    </p:spTree>
    <p:extLst>
      <p:ext uri="{BB962C8B-B14F-4D97-AF65-F5344CB8AC3E}">
        <p14:creationId xmlns:p14="http://schemas.microsoft.com/office/powerpoint/2010/main" xmlns="" val="3326004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6</a:t>
            </a:fld>
            <a:endParaRPr lang="fr-FR"/>
          </a:p>
        </p:txBody>
      </p:sp>
    </p:spTree>
    <p:extLst>
      <p:ext uri="{BB962C8B-B14F-4D97-AF65-F5344CB8AC3E}">
        <p14:creationId xmlns:p14="http://schemas.microsoft.com/office/powerpoint/2010/main" xmlns="" val="1963563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 la segmentation est un processus qui consiste à découper une image en régions connexes présentant une homogénéité selon certains critères. </a:t>
            </a:r>
          </a:p>
          <a:p>
            <a:r>
              <a:rPr lang="fr-FR" dirty="0" smtClean="0"/>
              <a:t>2- ELLE</a:t>
            </a:r>
            <a:r>
              <a:rPr lang="fr-FR" baseline="0" dirty="0" smtClean="0"/>
              <a:t> </a:t>
            </a:r>
            <a:r>
              <a:rPr lang="fr-FR" dirty="0" smtClean="0"/>
              <a:t>est un maillon crucial dans de nombreuses applications d’analyses quantitatives. Son but est, a partir d’une ou plusieurs images, d’attribuer a chaque </a:t>
            </a:r>
            <a:r>
              <a:rPr lang="fr-FR" dirty="0" err="1" smtClean="0"/>
              <a:t>voxel</a:t>
            </a:r>
            <a:r>
              <a:rPr lang="fr-FR" dirty="0" smtClean="0"/>
              <a:t> une </a:t>
            </a:r>
            <a:r>
              <a:rPr lang="fr-FR" dirty="0" err="1" smtClean="0"/>
              <a:t>etiquette</a:t>
            </a:r>
            <a:r>
              <a:rPr lang="fr-FR" dirty="0" smtClean="0"/>
              <a:t> pour en donner une description. </a:t>
            </a:r>
          </a:p>
          <a:p>
            <a:endParaRPr lang="fr-FR" dirty="0" smtClean="0"/>
          </a:p>
          <a:p>
            <a:r>
              <a:rPr lang="fr-FR" dirty="0" smtClean="0"/>
              <a:t>3-Dans le cadre de la segmentation d’IRM </a:t>
            </a:r>
            <a:r>
              <a:rPr lang="fr-FR" dirty="0" err="1" smtClean="0"/>
              <a:t>cerebrales</a:t>
            </a:r>
            <a:r>
              <a:rPr lang="fr-FR" dirty="0" smtClean="0"/>
              <a:t>, on </a:t>
            </a:r>
            <a:r>
              <a:rPr lang="fr-FR" dirty="0" err="1" smtClean="0"/>
              <a:t>considere</a:t>
            </a:r>
            <a:r>
              <a:rPr lang="fr-FR" dirty="0" smtClean="0"/>
              <a:t> </a:t>
            </a:r>
            <a:r>
              <a:rPr lang="fr-FR" dirty="0" err="1" smtClean="0"/>
              <a:t>generalement</a:t>
            </a:r>
            <a:r>
              <a:rPr lang="fr-FR" dirty="0" smtClean="0"/>
              <a:t> 3 </a:t>
            </a:r>
            <a:r>
              <a:rPr lang="fr-FR" dirty="0" err="1" smtClean="0"/>
              <a:t>differents</a:t>
            </a:r>
            <a:r>
              <a:rPr lang="fr-FR" dirty="0" smtClean="0"/>
              <a:t> niveaux de description:</a:t>
            </a:r>
          </a:p>
          <a:p>
            <a:r>
              <a:rPr lang="fr-FR" dirty="0" smtClean="0"/>
              <a:t>– </a:t>
            </a:r>
            <a:r>
              <a:rPr lang="fr-FR" b="1" dirty="0" smtClean="0"/>
              <a:t>la segmentation des tissus</a:t>
            </a:r>
            <a:endParaRPr lang="fr-FR" dirty="0" smtClean="0"/>
          </a:p>
          <a:p>
            <a:r>
              <a:rPr lang="fr-FR" dirty="0" smtClean="0"/>
              <a:t>– </a:t>
            </a:r>
            <a:r>
              <a:rPr lang="fr-FR" b="1" dirty="0" smtClean="0"/>
              <a:t>la segmentation des structures</a:t>
            </a:r>
          </a:p>
          <a:p>
            <a:r>
              <a:rPr lang="fr-FR" dirty="0" smtClean="0"/>
              <a:t>– </a:t>
            </a:r>
            <a:r>
              <a:rPr lang="fr-FR" b="1" dirty="0" smtClean="0"/>
              <a:t>la segmentation de  </a:t>
            </a:r>
            <a:r>
              <a:rPr lang="fr-FR" b="1" dirty="0" smtClean="0"/>
              <a:t>tumeurs </a:t>
            </a:r>
            <a:r>
              <a:rPr lang="fr-FR" dirty="0" smtClean="0"/>
              <a:t>ce </a:t>
            </a:r>
            <a:r>
              <a:rPr lang="fr-FR" dirty="0" smtClean="0"/>
              <a:t>dernier type </a:t>
            </a:r>
            <a:r>
              <a:rPr lang="fr-FR" baseline="0" dirty="0" smtClean="0"/>
              <a:t> de segmentation </a:t>
            </a:r>
            <a:r>
              <a:rPr lang="fr-FR" dirty="0" smtClean="0"/>
              <a:t>fait l’objet</a:t>
            </a:r>
            <a:r>
              <a:rPr lang="fr-FR" baseline="0" dirty="0" smtClean="0"/>
              <a:t> de notre</a:t>
            </a:r>
            <a:r>
              <a:rPr lang="fr-FR" dirty="0" smtClean="0"/>
              <a:t> </a:t>
            </a:r>
            <a:r>
              <a:rPr lang="fr-FR" baseline="0" dirty="0" smtClean="0"/>
              <a:t>travail</a:t>
            </a:r>
            <a:r>
              <a:rPr lang="fr-FR" dirty="0" smtClean="0"/>
              <a:t>.</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7</a:t>
            </a:fld>
            <a:endParaRPr lang="fr-FR"/>
          </a:p>
        </p:txBody>
      </p:sp>
    </p:spTree>
    <p:extLst>
      <p:ext uri="{BB962C8B-B14F-4D97-AF65-F5344CB8AC3E}">
        <p14:creationId xmlns:p14="http://schemas.microsoft.com/office/powerpoint/2010/main" xmlns="" val="2323198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400" dirty="0" smtClean="0"/>
              <a:t>Nous distinguons 3 approches de segmentation:</a:t>
            </a:r>
          </a:p>
          <a:p>
            <a:r>
              <a:rPr lang="fr-FR" sz="1400" b="1" dirty="0" smtClean="0"/>
              <a:t>Approche région</a:t>
            </a:r>
            <a:r>
              <a:rPr lang="fr-FR" sz="1400" dirty="0" smtClean="0"/>
              <a:t>: vise</a:t>
            </a:r>
            <a:r>
              <a:rPr lang="fr-FR" sz="1400" baseline="0" dirty="0" smtClean="0"/>
              <a:t> à regrouper les points </a:t>
            </a:r>
            <a:r>
              <a:rPr lang="fr-FR" sz="1400" baseline="0" dirty="0" err="1" smtClean="0"/>
              <a:t>conexes</a:t>
            </a:r>
            <a:r>
              <a:rPr lang="fr-FR" sz="1400" baseline="0" dirty="0" smtClean="0"/>
              <a:t> vérifiant un prédicat d’homogénéité défini (qui est souvent l’intensité) tel que la classification supervisé et non supervisé.</a:t>
            </a:r>
            <a:endParaRPr lang="fr-FR" sz="1400" dirty="0" smtClean="0"/>
          </a:p>
          <a:p>
            <a:r>
              <a:rPr lang="fr-FR" sz="1400" b="1" dirty="0" smtClean="0"/>
              <a:t>Approche contour: </a:t>
            </a:r>
            <a:r>
              <a:rPr lang="fr-FR" sz="1400" b="0" dirty="0" smtClean="0"/>
              <a:t>consiste</a:t>
            </a:r>
            <a:r>
              <a:rPr lang="fr-FR" sz="1400" b="0" baseline="0" dirty="0" smtClean="0"/>
              <a:t> à </a:t>
            </a:r>
            <a:r>
              <a:rPr lang="fr-FR" sz="1400" b="0" baseline="0" dirty="0" err="1" smtClean="0"/>
              <a:t>détérminer</a:t>
            </a:r>
            <a:r>
              <a:rPr lang="fr-FR" sz="1400" b="0" baseline="0" dirty="0" smtClean="0"/>
              <a:t> les discontinuité entre les objets de l’image en identifiant les zones de changement brusque d’intensité.</a:t>
            </a:r>
            <a:endParaRPr lang="fr-FR" sz="14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400" b="1" dirty="0" smtClean="0"/>
              <a:t>Approche hybride: </a:t>
            </a:r>
            <a:r>
              <a:rPr lang="fr-FR" sz="1400" b="0" baseline="0" dirty="0" smtClean="0"/>
              <a:t>elle </a:t>
            </a:r>
            <a:r>
              <a:rPr lang="fr-FR" sz="1400" b="0" baseline="0" dirty="0" smtClean="0"/>
              <a:t>vise à tirer profits des deux approches contour et région pour de meilleurs résultats.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400"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400" b="0" baseline="0" dirty="0" smtClean="0"/>
              <a:t>Dans le cadre de notre travail nous </a:t>
            </a:r>
            <a:r>
              <a:rPr lang="fr-FR" sz="1400" b="0" baseline="0" dirty="0" smtClean="0"/>
              <a:t>nous </a:t>
            </a:r>
            <a:r>
              <a:rPr lang="fr-FR" sz="1400" b="0" baseline="0" dirty="0" smtClean="0"/>
              <a:t>sommes intéressés </a:t>
            </a:r>
            <a:r>
              <a:rPr lang="fr-FR" sz="1400" b="0" baseline="0" dirty="0" smtClean="0"/>
              <a:t>à l’approche hybride contour/région utilisant la croissance de régions et les </a:t>
            </a:r>
            <a:r>
              <a:rPr lang="fr-FR" sz="1400" b="0" baseline="0" dirty="0" err="1" smtClean="0"/>
              <a:t>models</a:t>
            </a:r>
            <a:r>
              <a:rPr lang="fr-FR" sz="1400" b="0" baseline="0" dirty="0" smtClean="0"/>
              <a:t> </a:t>
            </a:r>
            <a:r>
              <a:rPr lang="fr-FR" sz="1400" b="0" baseline="0" dirty="0" err="1" smtClean="0"/>
              <a:t>deformables</a:t>
            </a:r>
            <a:r>
              <a:rPr lang="fr-FR" sz="1400" b="0" baseline="0" dirty="0" smtClean="0"/>
              <a:t> implicites par la méthode des </a:t>
            </a:r>
            <a:r>
              <a:rPr lang="fr-FR" sz="1400" b="0" baseline="0" dirty="0" err="1" smtClean="0"/>
              <a:t>levels</a:t>
            </a:r>
            <a:r>
              <a:rPr lang="fr-FR" sz="1400" b="0" baseline="0" dirty="0" smtClean="0"/>
              <a:t> set.</a:t>
            </a:r>
            <a:endParaRPr lang="fr-FR" sz="1400" dirty="0" smtClean="0"/>
          </a:p>
          <a:p>
            <a:endParaRPr lang="fr-FR" sz="1400" dirty="0" smtClean="0"/>
          </a:p>
          <a:p>
            <a:endParaRPr lang="fr-FR" sz="1400" baseline="0" dirty="0" smtClean="0"/>
          </a:p>
          <a:p>
            <a:endParaRPr lang="fr-FR" sz="1400" dirty="0" smtClean="0"/>
          </a:p>
          <a:p>
            <a:endParaRPr lang="fr-FR" sz="1400" dirty="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8</a:t>
            </a:fld>
            <a:endParaRPr lang="fr-FR"/>
          </a:p>
        </p:txBody>
      </p:sp>
    </p:spTree>
    <p:extLst>
      <p:ext uri="{BB962C8B-B14F-4D97-AF65-F5344CB8AC3E}">
        <p14:creationId xmlns:p14="http://schemas.microsoft.com/office/powerpoint/2010/main" xmlns="" val="4194025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Il existe</a:t>
            </a:r>
            <a:r>
              <a:rPr lang="fr-FR" baseline="0" dirty="0" smtClean="0"/>
              <a:t> 3 types de coopérations contour-région:</a:t>
            </a:r>
          </a:p>
          <a:p>
            <a:r>
              <a:rPr lang="fr-FR" b="1" baseline="0" dirty="0" smtClean="0"/>
              <a:t>Coopération séquentielle: </a:t>
            </a:r>
            <a:r>
              <a:rPr lang="fr-FR" b="0" baseline="0" dirty="0" smtClean="0"/>
              <a:t>Forme de coopération la plus intuitive, elle consiste à exécuter séquentiellement les deux approches de segmentation.  Ainsi </a:t>
            </a:r>
            <a:r>
              <a:rPr lang="fr-FR" b="0" baseline="0" dirty="0" smtClean="0"/>
              <a:t>le </a:t>
            </a:r>
            <a:r>
              <a:rPr lang="fr-FR" b="0" baseline="0" dirty="0" smtClean="0"/>
              <a:t>résultat obtenu </a:t>
            </a:r>
            <a:r>
              <a:rPr lang="fr-FR" b="0" baseline="0" dirty="0" smtClean="0"/>
              <a:t>par l’une des 2 approches est </a:t>
            </a:r>
            <a:r>
              <a:rPr lang="fr-FR" b="0" baseline="0" dirty="0" smtClean="0"/>
              <a:t>exploité par l’autre approche pour optimiser la qualité de ce résultat.</a:t>
            </a:r>
          </a:p>
          <a:p>
            <a:endParaRPr lang="fr-FR" b="0" baseline="0" dirty="0" smtClean="0"/>
          </a:p>
          <a:p>
            <a:r>
              <a:rPr lang="fr-FR" b="1" dirty="0" smtClean="0"/>
              <a:t>Coopération des résultats: </a:t>
            </a:r>
            <a:r>
              <a:rPr lang="fr-FR" b="0" dirty="0" smtClean="0"/>
              <a:t>exécuter</a:t>
            </a:r>
            <a:r>
              <a:rPr lang="fr-FR" b="0" baseline="0" dirty="0" smtClean="0"/>
              <a:t> les deux approches en </a:t>
            </a:r>
            <a:r>
              <a:rPr lang="fr-FR" b="0" baseline="0" dirty="0" err="1" smtClean="0"/>
              <a:t>parrallèle</a:t>
            </a:r>
            <a:r>
              <a:rPr lang="fr-FR" b="0" baseline="0" dirty="0" smtClean="0"/>
              <a:t> et d’une façon indépendante, puis faire </a:t>
            </a:r>
            <a:r>
              <a:rPr lang="fr-FR" b="0" baseline="0" dirty="0" err="1" smtClean="0"/>
              <a:t>coopèrer</a:t>
            </a:r>
            <a:r>
              <a:rPr lang="fr-FR" b="0" baseline="0" dirty="0" smtClean="0"/>
              <a:t> les résultats de segmentation </a:t>
            </a:r>
            <a:r>
              <a:rPr lang="fr-FR" b="0" baseline="0" dirty="0" smtClean="0"/>
              <a:t>s </a:t>
            </a:r>
            <a:r>
              <a:rPr lang="fr-FR" b="0" baseline="0" dirty="0" smtClean="0"/>
              <a:t>forme de complémentarité ou </a:t>
            </a:r>
            <a:r>
              <a:rPr lang="fr-FR" b="0" baseline="0" dirty="0" err="1" smtClean="0"/>
              <a:t>concensus</a:t>
            </a:r>
            <a:r>
              <a:rPr lang="fr-FR" b="0" baseline="0" dirty="0" smtClean="0"/>
              <a:t>.</a:t>
            </a:r>
            <a:endParaRPr lang="fr-FR"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t>Coopération mutuelle: </a:t>
            </a:r>
            <a:r>
              <a:rPr lang="fr-FR" b="0" dirty="0" smtClean="0"/>
              <a:t>Les</a:t>
            </a:r>
            <a:r>
              <a:rPr lang="fr-FR" b="0" baseline="0" dirty="0" smtClean="0"/>
              <a:t> deux approches sont exécuté en </a:t>
            </a:r>
            <a:r>
              <a:rPr lang="fr-FR" b="0" baseline="0" dirty="0" err="1" smtClean="0"/>
              <a:t>paralle</a:t>
            </a:r>
            <a:r>
              <a:rPr lang="fr-FR" b="0" baseline="0" dirty="0" smtClean="0"/>
              <a:t>, tout en </a:t>
            </a:r>
            <a:r>
              <a:rPr lang="fr-FR" b="0" baseline="0" dirty="0" err="1" smtClean="0"/>
              <a:t>écheangeant</a:t>
            </a:r>
            <a:r>
              <a:rPr lang="fr-FR" b="0" baseline="0" dirty="0" smtClean="0"/>
              <a:t> mutuellement des informations. Ces informations vont permettre aux deux approches de prendre des décisions plus sûres.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0" baseline="0" dirty="0" smtClean="0"/>
              <a:t>Dans notre travail, nous avons opté pour la </a:t>
            </a:r>
            <a:r>
              <a:rPr lang="fr-FR" b="0" baseline="0" dirty="0" err="1" smtClean="0"/>
              <a:t>cooperation</a:t>
            </a:r>
            <a:r>
              <a:rPr lang="fr-FR" b="0" baseline="0" dirty="0" smtClean="0"/>
              <a:t> </a:t>
            </a:r>
            <a:r>
              <a:rPr lang="fr-FR" b="0" baseline="0" dirty="0" err="1" smtClean="0"/>
              <a:t>sequentielle</a:t>
            </a:r>
            <a:r>
              <a:rPr lang="fr-FR" b="0" baseline="0" dirty="0" smtClean="0"/>
              <a:t> </a:t>
            </a:r>
            <a:r>
              <a:rPr lang="fr-FR" b="0" baseline="0" dirty="0" smtClean="0"/>
              <a:t>région-contour</a:t>
            </a:r>
            <a:r>
              <a:rPr lang="fr-FR" b="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fr-FR" b="1" dirty="0" smtClean="0"/>
          </a:p>
          <a:p>
            <a:endParaRPr lang="fr-FR" b="1" dirty="0" smtClean="0"/>
          </a:p>
          <a:p>
            <a:endParaRPr lang="fr-FR" baseline="0" dirty="0" smtClean="0"/>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EC345716-BBC7-4726-9631-3BD65BE5B580}" type="slidenum">
              <a:rPr lang="fr-FR" smtClean="0"/>
              <a:pPr/>
              <a:t>9</a:t>
            </a:fld>
            <a:endParaRPr lang="fr-FR"/>
          </a:p>
        </p:txBody>
      </p:sp>
    </p:spTree>
    <p:extLst>
      <p:ext uri="{BB962C8B-B14F-4D97-AF65-F5344CB8AC3E}">
        <p14:creationId xmlns:p14="http://schemas.microsoft.com/office/powerpoint/2010/main" xmlns="" val="1997651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862A9580-D568-447A-9CDB-8883827020B5}" type="datetime1">
              <a:rPr lang="fr-FR" smtClean="0"/>
              <a:pPr/>
              <a:t>22/06/2016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5B2F39D-CC4B-47FB-B2CE-3524607562E2}" type="slidenum">
              <a:rPr lang="fr-FR" smtClean="0"/>
              <a:pPr/>
              <a:t>‹N°›</a:t>
            </a:fld>
            <a:endParaRPr lang="fr-FR"/>
          </a:p>
        </p:txBody>
      </p:sp>
    </p:spTree>
    <p:extLst>
      <p:ext uri="{BB962C8B-B14F-4D97-AF65-F5344CB8AC3E}">
        <p14:creationId xmlns:p14="http://schemas.microsoft.com/office/powerpoint/2010/main" xmlns="" val="172070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FAC3DAB-8C38-4814-9A74-C9215E301DB5}" type="datetime1">
              <a:rPr lang="fr-FR" smtClean="0"/>
              <a:pPr/>
              <a:t>22/06/2016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5B2F39D-CC4B-47FB-B2CE-3524607562E2}" type="slidenum">
              <a:rPr lang="fr-FR" smtClean="0"/>
              <a:pPr/>
              <a:t>‹N°›</a:t>
            </a:fld>
            <a:endParaRPr lang="fr-FR"/>
          </a:p>
        </p:txBody>
      </p:sp>
    </p:spTree>
    <p:extLst>
      <p:ext uri="{BB962C8B-B14F-4D97-AF65-F5344CB8AC3E}">
        <p14:creationId xmlns:p14="http://schemas.microsoft.com/office/powerpoint/2010/main" xmlns="" val="1439216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FA11FE4-3BE2-489E-8564-22A4818E4348}" type="datetime1">
              <a:rPr lang="fr-FR" smtClean="0"/>
              <a:pPr/>
              <a:t>22/06/2016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5B2F39D-CC4B-47FB-B2CE-3524607562E2}" type="slidenum">
              <a:rPr lang="fr-FR" smtClean="0"/>
              <a:pPr/>
              <a:t>‹N°›</a:t>
            </a:fld>
            <a:endParaRPr lang="fr-FR"/>
          </a:p>
        </p:txBody>
      </p:sp>
    </p:spTree>
    <p:extLst>
      <p:ext uri="{BB962C8B-B14F-4D97-AF65-F5344CB8AC3E}">
        <p14:creationId xmlns:p14="http://schemas.microsoft.com/office/powerpoint/2010/main" xmlns="" val="4149321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F85D351-0266-4963-B745-C4328512687E}" type="datetime1">
              <a:rPr lang="fr-FR" smtClean="0"/>
              <a:pPr/>
              <a:t>22/06/2016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5B2F39D-CC4B-47FB-B2CE-3524607562E2}" type="slidenum">
              <a:rPr lang="fr-FR" smtClean="0"/>
              <a:pPr/>
              <a:t>‹N°›</a:t>
            </a:fld>
            <a:endParaRPr lang="fr-FR"/>
          </a:p>
        </p:txBody>
      </p:sp>
    </p:spTree>
    <p:extLst>
      <p:ext uri="{BB962C8B-B14F-4D97-AF65-F5344CB8AC3E}">
        <p14:creationId xmlns:p14="http://schemas.microsoft.com/office/powerpoint/2010/main" xmlns="" val="3861931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61307742-8B81-478B-8724-AFA61EA4E308}" type="datetime1">
              <a:rPr lang="fr-FR" smtClean="0"/>
              <a:pPr/>
              <a:t>22/06/2016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5B2F39D-CC4B-47FB-B2CE-3524607562E2}" type="slidenum">
              <a:rPr lang="fr-FR" smtClean="0"/>
              <a:pPr/>
              <a:t>‹N°›</a:t>
            </a:fld>
            <a:endParaRPr lang="fr-FR"/>
          </a:p>
        </p:txBody>
      </p:sp>
    </p:spTree>
    <p:extLst>
      <p:ext uri="{BB962C8B-B14F-4D97-AF65-F5344CB8AC3E}">
        <p14:creationId xmlns:p14="http://schemas.microsoft.com/office/powerpoint/2010/main" xmlns="" val="393122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09197E4-89AB-401B-813B-9FE7D9579F66}" type="datetime1">
              <a:rPr lang="fr-FR" smtClean="0"/>
              <a:pPr/>
              <a:t>22/06/2016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5B2F39D-CC4B-47FB-B2CE-3524607562E2}" type="slidenum">
              <a:rPr lang="fr-FR" smtClean="0"/>
              <a:pPr/>
              <a:t>‹N°›</a:t>
            </a:fld>
            <a:endParaRPr lang="fr-FR"/>
          </a:p>
        </p:txBody>
      </p:sp>
    </p:spTree>
    <p:extLst>
      <p:ext uri="{BB962C8B-B14F-4D97-AF65-F5344CB8AC3E}">
        <p14:creationId xmlns:p14="http://schemas.microsoft.com/office/powerpoint/2010/main" xmlns="" val="86571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84B664A-592E-42D9-9DAB-C12C7EB05688}" type="datetime1">
              <a:rPr lang="fr-FR" smtClean="0"/>
              <a:pPr/>
              <a:t>22/06/2016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5B2F39D-CC4B-47FB-B2CE-3524607562E2}" type="slidenum">
              <a:rPr lang="fr-FR" smtClean="0"/>
              <a:pPr/>
              <a:t>‹N°›</a:t>
            </a:fld>
            <a:endParaRPr lang="fr-FR"/>
          </a:p>
        </p:txBody>
      </p:sp>
    </p:spTree>
    <p:extLst>
      <p:ext uri="{BB962C8B-B14F-4D97-AF65-F5344CB8AC3E}">
        <p14:creationId xmlns:p14="http://schemas.microsoft.com/office/powerpoint/2010/main" xmlns="" val="272628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E7A2FC5-AFA4-4708-AE5C-9D0DEFC4DEE4}" type="datetime1">
              <a:rPr lang="fr-FR" smtClean="0"/>
              <a:pPr/>
              <a:t>22/06/2016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5B2F39D-CC4B-47FB-B2CE-3524607562E2}" type="slidenum">
              <a:rPr lang="fr-FR" smtClean="0"/>
              <a:pPr/>
              <a:t>‹N°›</a:t>
            </a:fld>
            <a:endParaRPr lang="fr-FR"/>
          </a:p>
        </p:txBody>
      </p:sp>
    </p:spTree>
    <p:extLst>
      <p:ext uri="{BB962C8B-B14F-4D97-AF65-F5344CB8AC3E}">
        <p14:creationId xmlns:p14="http://schemas.microsoft.com/office/powerpoint/2010/main" xmlns="" val="259611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03102C4-C1AB-4CD4-AD07-9BB5BE470AE1}" type="datetime1">
              <a:rPr lang="fr-FR" smtClean="0"/>
              <a:pPr/>
              <a:t>22/06/2016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5B2F39D-CC4B-47FB-B2CE-3524607562E2}" type="slidenum">
              <a:rPr lang="fr-FR" smtClean="0"/>
              <a:pPr/>
              <a:t>‹N°›</a:t>
            </a:fld>
            <a:endParaRPr lang="fr-FR"/>
          </a:p>
        </p:txBody>
      </p:sp>
    </p:spTree>
    <p:extLst>
      <p:ext uri="{BB962C8B-B14F-4D97-AF65-F5344CB8AC3E}">
        <p14:creationId xmlns:p14="http://schemas.microsoft.com/office/powerpoint/2010/main" xmlns="" val="1626363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0239F9-5FCB-4EAC-B5AD-40574EBF981E}" type="datetime1">
              <a:rPr lang="fr-FR" smtClean="0"/>
              <a:pPr/>
              <a:t>22/06/2016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5B2F39D-CC4B-47FB-B2CE-3524607562E2}" type="slidenum">
              <a:rPr lang="fr-FR" smtClean="0"/>
              <a:pPr/>
              <a:t>‹N°›</a:t>
            </a:fld>
            <a:endParaRPr lang="fr-FR"/>
          </a:p>
        </p:txBody>
      </p:sp>
    </p:spTree>
    <p:extLst>
      <p:ext uri="{BB962C8B-B14F-4D97-AF65-F5344CB8AC3E}">
        <p14:creationId xmlns:p14="http://schemas.microsoft.com/office/powerpoint/2010/main" xmlns="" val="534640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4A9B78B-0D69-4442-B50B-823BB4B4B078}" type="datetime1">
              <a:rPr lang="fr-FR" smtClean="0"/>
              <a:pPr/>
              <a:t>22/06/2016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5B2F39D-CC4B-47FB-B2CE-3524607562E2}" type="slidenum">
              <a:rPr lang="fr-FR" smtClean="0"/>
              <a:pPr/>
              <a:t>‹N°›</a:t>
            </a:fld>
            <a:endParaRPr lang="fr-FR"/>
          </a:p>
        </p:txBody>
      </p:sp>
    </p:spTree>
    <p:extLst>
      <p:ext uri="{BB962C8B-B14F-4D97-AF65-F5344CB8AC3E}">
        <p14:creationId xmlns:p14="http://schemas.microsoft.com/office/powerpoint/2010/main" xmlns="" val="769785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ECA655-F8B4-4B92-AAE6-9C751117BAC7}" type="datetime1">
              <a:rPr lang="fr-FR" smtClean="0"/>
              <a:pPr/>
              <a:t>22/06/2016</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B2F39D-CC4B-47FB-B2CE-3524607562E2}" type="slidenum">
              <a:rPr lang="fr-FR" smtClean="0"/>
              <a:pPr/>
              <a:t>‹N°›</a:t>
            </a:fld>
            <a:endParaRPr lang="fr-FR"/>
          </a:p>
        </p:txBody>
      </p:sp>
    </p:spTree>
    <p:extLst>
      <p:ext uri="{BB962C8B-B14F-4D97-AF65-F5344CB8AC3E}">
        <p14:creationId xmlns:p14="http://schemas.microsoft.com/office/powerpoint/2010/main" xmlns="" val="3262240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4.gif"/><Relationship Id="rId4" Type="http://schemas.openxmlformats.org/officeDocument/2006/relationships/image" Target="../media/image23.gif"/></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7.gif"/><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2.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png"/><Relationship Id="rId7"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notesSlide" Target="../notesSlides/notesSlide2.xml"/><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3" Type="http://schemas.openxmlformats.org/officeDocument/2006/relationships/image" Target="../media/image3.png"/><Relationship Id="rId7" Type="http://schemas.openxmlformats.org/officeDocument/2006/relationships/image" Target="../media/image55.png"/><Relationship Id="rId12" Type="http://schemas.openxmlformats.org/officeDocument/2006/relationships/image" Target="../media/image60.png"/><Relationship Id="rId2" Type="http://schemas.openxmlformats.org/officeDocument/2006/relationships/notesSlide" Target="../notesSlides/notesSlide27.xml"/><Relationship Id="rId16"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5" Type="http://schemas.openxmlformats.org/officeDocument/2006/relationships/image" Target="../media/image6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2.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2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3.png"/><Relationship Id="rId7" Type="http://schemas.openxmlformats.org/officeDocument/2006/relationships/image" Target="../media/image69.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7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jpe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72.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png"/><Relationship Id="rId7" Type="http://schemas.openxmlformats.org/officeDocument/2006/relationships/image" Target="../media/image75.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3.png"/><Relationship Id="rId7" Type="http://schemas.openxmlformats.org/officeDocument/2006/relationships/image" Target="../media/image80.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5.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39.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94.png"/><Relationship Id="rId3" Type="http://schemas.openxmlformats.org/officeDocument/2006/relationships/image" Target="../media/image3.png"/><Relationship Id="rId7" Type="http://schemas.openxmlformats.org/officeDocument/2006/relationships/diagramLayout" Target="../diagrams/layout1.xml"/><Relationship Id="rId12" Type="http://schemas.openxmlformats.org/officeDocument/2006/relationships/image" Target="../media/image93.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92.png"/><Relationship Id="rId5" Type="http://schemas.openxmlformats.org/officeDocument/2006/relationships/image" Target="../media/image90.png"/><Relationship Id="rId15" Type="http://schemas.microsoft.com/office/2007/relationships/diagramDrawing" Target="../diagrams/drawing1.xml"/><Relationship Id="rId10" Type="http://schemas.openxmlformats.org/officeDocument/2006/relationships/image" Target="../media/image91.jpeg"/><Relationship Id="rId4" Type="http://schemas.openxmlformats.org/officeDocument/2006/relationships/image" Target="../media/image89.jpeg"/><Relationship Id="rId9" Type="http://schemas.openxmlformats.org/officeDocument/2006/relationships/diagramColors" Target="../diagrams/colors1.xml"/><Relationship Id="rId14" Type="http://schemas.openxmlformats.org/officeDocument/2006/relationships/image" Target="../media/image9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105.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06.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107.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10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109.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110.png"/></Relationships>
</file>

<file path=ppt/slides/_rels/slide5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stretch>
            <a:fillRect/>
          </a:stretch>
        </p:blipFill>
        <p:spPr>
          <a:xfrm>
            <a:off x="-114300" y="-114301"/>
            <a:ext cx="12475029" cy="7102929"/>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11692" y="469356"/>
            <a:ext cx="1208316" cy="1208316"/>
          </a:xfrm>
          <a:prstGeom prst="rect">
            <a:avLst/>
          </a:prstGeom>
        </p:spPr>
      </p:pic>
      <p:sp>
        <p:nvSpPr>
          <p:cNvPr id="11" name="ZoneTexte 10"/>
          <p:cNvSpPr txBox="1"/>
          <p:nvPr/>
        </p:nvSpPr>
        <p:spPr>
          <a:xfrm>
            <a:off x="2171700" y="179613"/>
            <a:ext cx="7647922" cy="938719"/>
          </a:xfrm>
          <a:prstGeom prst="rect">
            <a:avLst/>
          </a:prstGeom>
          <a:noFill/>
        </p:spPr>
        <p:txBody>
          <a:bodyPr wrap="square" rtlCol="0">
            <a:spAutoFit/>
          </a:bodyPr>
          <a:lstStyle/>
          <a:p>
            <a:pPr algn="ctr"/>
            <a:r>
              <a:rPr lang="fr-FR" sz="2000" b="1" dirty="0" smtClean="0">
                <a:solidFill>
                  <a:schemeClr val="bg1">
                    <a:lumMod val="95000"/>
                  </a:schemeClr>
                </a:solidFill>
                <a:latin typeface="Segoe UI Light" panose="020B0502040204020203" pitchFamily="34" charset="0"/>
                <a:cs typeface="Segoe UI Light" panose="020B0502040204020203" pitchFamily="34" charset="0"/>
              </a:rPr>
              <a:t>RÉPUBLIQUE ALGÉRIENNE DÉMOCRATIQUE ET POPULAIRE</a:t>
            </a:r>
          </a:p>
          <a:p>
            <a:pPr algn="ctr"/>
            <a:r>
              <a:rPr lang="fr-FR" sz="2000" b="1" dirty="0" smtClean="0">
                <a:solidFill>
                  <a:schemeClr val="bg1">
                    <a:lumMod val="95000"/>
                  </a:schemeClr>
                </a:solidFill>
                <a:latin typeface="Segoe UI Light" panose="020B0502040204020203" pitchFamily="34" charset="0"/>
                <a:cs typeface="Segoe UI Light" panose="020B0502040204020203" pitchFamily="34" charset="0"/>
              </a:rPr>
              <a:t>Ministère </a:t>
            </a:r>
            <a:r>
              <a:rPr lang="fr-FR" sz="2000" b="1" dirty="0">
                <a:solidFill>
                  <a:schemeClr val="bg1">
                    <a:lumMod val="95000"/>
                  </a:schemeClr>
                </a:solidFill>
                <a:latin typeface="Segoe UI Light" panose="020B0502040204020203" pitchFamily="34" charset="0"/>
                <a:cs typeface="Segoe UI Light" panose="020B0502040204020203" pitchFamily="34" charset="0"/>
              </a:rPr>
              <a:t>de </a:t>
            </a:r>
            <a:r>
              <a:rPr lang="fr-FR" sz="2000" b="1" dirty="0" smtClean="0">
                <a:solidFill>
                  <a:schemeClr val="bg1">
                    <a:lumMod val="95000"/>
                  </a:schemeClr>
                </a:solidFill>
                <a:latin typeface="Segoe UI Light" panose="020B0502040204020203" pitchFamily="34" charset="0"/>
                <a:cs typeface="Segoe UI Light" panose="020B0502040204020203" pitchFamily="34" charset="0"/>
              </a:rPr>
              <a:t>l’Enseignement </a:t>
            </a:r>
            <a:r>
              <a:rPr lang="fr-FR" sz="2000" b="1" dirty="0">
                <a:solidFill>
                  <a:schemeClr val="bg1">
                    <a:lumMod val="95000"/>
                  </a:schemeClr>
                </a:solidFill>
                <a:latin typeface="Segoe UI Light" panose="020B0502040204020203" pitchFamily="34" charset="0"/>
                <a:cs typeface="Segoe UI Light" panose="020B0502040204020203" pitchFamily="34" charset="0"/>
              </a:rPr>
              <a:t>S</a:t>
            </a:r>
            <a:r>
              <a:rPr lang="fr-FR" sz="2000" b="1" dirty="0" smtClean="0">
                <a:solidFill>
                  <a:schemeClr val="bg1">
                    <a:lumMod val="95000"/>
                  </a:schemeClr>
                </a:solidFill>
                <a:latin typeface="Segoe UI Light" panose="020B0502040204020203" pitchFamily="34" charset="0"/>
                <a:cs typeface="Segoe UI Light" panose="020B0502040204020203" pitchFamily="34" charset="0"/>
              </a:rPr>
              <a:t>upérieur </a:t>
            </a:r>
            <a:r>
              <a:rPr lang="fr-FR" sz="2000" b="1" dirty="0">
                <a:solidFill>
                  <a:schemeClr val="bg1">
                    <a:lumMod val="95000"/>
                  </a:schemeClr>
                </a:solidFill>
                <a:latin typeface="Segoe UI Light" panose="020B0502040204020203" pitchFamily="34" charset="0"/>
                <a:cs typeface="Segoe UI Light" panose="020B0502040204020203" pitchFamily="34" charset="0"/>
              </a:rPr>
              <a:t>et de la </a:t>
            </a:r>
            <a:r>
              <a:rPr lang="fr-FR" sz="2000" b="1" dirty="0" smtClean="0">
                <a:solidFill>
                  <a:schemeClr val="bg1">
                    <a:lumMod val="95000"/>
                  </a:schemeClr>
                </a:solidFill>
                <a:latin typeface="Segoe UI Light" panose="020B0502040204020203" pitchFamily="34" charset="0"/>
                <a:cs typeface="Segoe UI Light" panose="020B0502040204020203" pitchFamily="34" charset="0"/>
              </a:rPr>
              <a:t>Recherche Scientifique</a:t>
            </a:r>
            <a:endParaRPr lang="fr-FR" sz="2000" b="1" dirty="0">
              <a:solidFill>
                <a:schemeClr val="bg1">
                  <a:lumMod val="95000"/>
                </a:schemeClr>
              </a:solidFill>
              <a:latin typeface="Segoe UI Light" panose="020B0502040204020203" pitchFamily="34" charset="0"/>
              <a:cs typeface="Segoe UI Light" panose="020B0502040204020203" pitchFamily="34" charset="0"/>
            </a:endParaRPr>
          </a:p>
          <a:p>
            <a:endParaRPr lang="fr-FR" sz="1500" b="1" dirty="0">
              <a:solidFill>
                <a:schemeClr val="tx2">
                  <a:lumMod val="95000"/>
                  <a:lumOff val="5000"/>
                </a:schemeClr>
              </a:solidFill>
            </a:endParaRPr>
          </a:p>
        </p:txBody>
      </p:sp>
      <p:sp>
        <p:nvSpPr>
          <p:cNvPr id="12" name="ZoneTexte 11"/>
          <p:cNvSpPr txBox="1"/>
          <p:nvPr/>
        </p:nvSpPr>
        <p:spPr>
          <a:xfrm>
            <a:off x="179034" y="2052168"/>
            <a:ext cx="5705370" cy="954107"/>
          </a:xfrm>
          <a:prstGeom prst="rect">
            <a:avLst/>
          </a:prstGeom>
          <a:noFill/>
        </p:spPr>
        <p:txBody>
          <a:bodyPr wrap="square" rtlCol="0">
            <a:spAutoFit/>
          </a:bodyPr>
          <a:lstStyle/>
          <a:p>
            <a:pPr algn="ctr"/>
            <a:r>
              <a:rPr lang="fr-FR" sz="2800" dirty="0">
                <a:solidFill>
                  <a:schemeClr val="bg1">
                    <a:lumMod val="95000"/>
                  </a:schemeClr>
                </a:solidFill>
                <a:latin typeface="Segoe UI Light" panose="020B0502040204020203" pitchFamily="34" charset="0"/>
                <a:cs typeface="Segoe UI Light" panose="020B0502040204020203" pitchFamily="34" charset="0"/>
              </a:rPr>
              <a:t>Projet Fin </a:t>
            </a:r>
            <a:r>
              <a:rPr lang="fr-FR" sz="2800" dirty="0" smtClean="0">
                <a:solidFill>
                  <a:schemeClr val="bg1">
                    <a:lumMod val="95000"/>
                  </a:schemeClr>
                </a:solidFill>
                <a:latin typeface="Segoe UI Light" panose="020B0502040204020203" pitchFamily="34" charset="0"/>
                <a:cs typeface="Segoe UI Light" panose="020B0502040204020203" pitchFamily="34" charset="0"/>
              </a:rPr>
              <a:t>d’</a:t>
            </a:r>
            <a:r>
              <a:rPr lang="fr-FR" sz="2800" b="1" dirty="0" smtClean="0">
                <a:solidFill>
                  <a:schemeClr val="bg1">
                    <a:lumMod val="95000"/>
                  </a:schemeClr>
                </a:solidFill>
                <a:latin typeface="Segoe UI Light" panose="020B0502040204020203" pitchFamily="34" charset="0"/>
                <a:cs typeface="Segoe UI Light" panose="020B0502040204020203" pitchFamily="34" charset="0"/>
              </a:rPr>
              <a:t>É</a:t>
            </a:r>
            <a:r>
              <a:rPr lang="fr-FR" sz="2800" dirty="0" smtClean="0">
                <a:solidFill>
                  <a:schemeClr val="bg1">
                    <a:lumMod val="95000"/>
                  </a:schemeClr>
                </a:solidFill>
                <a:latin typeface="Segoe UI Light" panose="020B0502040204020203" pitchFamily="34" charset="0"/>
                <a:cs typeface="Segoe UI Light" panose="020B0502040204020203" pitchFamily="34" charset="0"/>
              </a:rPr>
              <a:t>tudes</a:t>
            </a:r>
            <a:endParaRPr lang="fr-FR" sz="2800" dirty="0">
              <a:solidFill>
                <a:schemeClr val="bg1">
                  <a:lumMod val="95000"/>
                </a:schemeClr>
              </a:solidFill>
              <a:latin typeface="Segoe UI Light" panose="020B0502040204020203" pitchFamily="34" charset="0"/>
              <a:cs typeface="Segoe UI Light" panose="020B0502040204020203" pitchFamily="34" charset="0"/>
            </a:endParaRPr>
          </a:p>
          <a:p>
            <a:pPr algn="ctr"/>
            <a:r>
              <a:rPr lang="fr-FR" sz="2800" dirty="0" smtClean="0">
                <a:solidFill>
                  <a:schemeClr val="bg1">
                    <a:lumMod val="95000"/>
                  </a:schemeClr>
                </a:solidFill>
                <a:latin typeface="Segoe UI Light" panose="020B0502040204020203" pitchFamily="34" charset="0"/>
                <a:cs typeface="Segoe UI Light" panose="020B0502040204020203" pitchFamily="34" charset="0"/>
              </a:rPr>
              <a:t>Option</a:t>
            </a:r>
            <a:r>
              <a:rPr lang="fr-FR" sz="2800" dirty="0">
                <a:solidFill>
                  <a:schemeClr val="bg1">
                    <a:lumMod val="95000"/>
                  </a:schemeClr>
                </a:solidFill>
                <a:latin typeface="Segoe UI Light" panose="020B0502040204020203" pitchFamily="34" charset="0"/>
                <a:cs typeface="Segoe UI Light" panose="020B0502040204020203" pitchFamily="34" charset="0"/>
              </a:rPr>
              <a:t>: Systèmes </a:t>
            </a:r>
            <a:r>
              <a:rPr lang="fr-FR" sz="2800" dirty="0" smtClean="0">
                <a:solidFill>
                  <a:schemeClr val="bg1">
                    <a:lumMod val="95000"/>
                  </a:schemeClr>
                </a:solidFill>
                <a:latin typeface="Segoe UI Light" panose="020B0502040204020203" pitchFamily="34" charset="0"/>
                <a:cs typeface="Segoe UI Light" panose="020B0502040204020203" pitchFamily="34" charset="0"/>
              </a:rPr>
              <a:t>Informatiques</a:t>
            </a:r>
            <a:endParaRPr lang="fr-FR" sz="2800" dirty="0">
              <a:solidFill>
                <a:schemeClr val="bg1">
                  <a:lumMod val="95000"/>
                </a:schemeClr>
              </a:solidFill>
              <a:latin typeface="Segoe UI Light" panose="020B0502040204020203" pitchFamily="34" charset="0"/>
              <a:cs typeface="Segoe UI Light" panose="020B0502040204020203" pitchFamily="34" charset="0"/>
            </a:endParaRPr>
          </a:p>
        </p:txBody>
      </p:sp>
      <p:sp>
        <p:nvSpPr>
          <p:cNvPr id="13" name="ZoneTexte 12"/>
          <p:cNvSpPr txBox="1"/>
          <p:nvPr/>
        </p:nvSpPr>
        <p:spPr>
          <a:xfrm>
            <a:off x="271990" y="2580318"/>
            <a:ext cx="5736924" cy="400110"/>
          </a:xfrm>
          <a:prstGeom prst="rect">
            <a:avLst/>
          </a:prstGeom>
          <a:noFill/>
        </p:spPr>
        <p:txBody>
          <a:bodyPr wrap="square" rtlCol="0">
            <a:spAutoFit/>
          </a:bodyPr>
          <a:lstStyle/>
          <a:p>
            <a:pPr algn="ctr"/>
            <a:endParaRPr lang="fr-FR" sz="2000" dirty="0">
              <a:solidFill>
                <a:schemeClr val="bg1">
                  <a:lumMod val="95000"/>
                </a:schemeClr>
              </a:solidFill>
              <a:latin typeface="Segoe UI Light" panose="020B0502040204020203" pitchFamily="34" charset="0"/>
              <a:cs typeface="Segoe UI Light" panose="020B0502040204020203" pitchFamily="34" charset="0"/>
            </a:endParaRPr>
          </a:p>
        </p:txBody>
      </p:sp>
      <p:sp>
        <p:nvSpPr>
          <p:cNvPr id="14" name="Espace réservé du contenu 2"/>
          <p:cNvSpPr txBox="1">
            <a:spLocks/>
          </p:cNvSpPr>
          <p:nvPr/>
        </p:nvSpPr>
        <p:spPr bwMode="auto">
          <a:xfrm>
            <a:off x="0" y="3481062"/>
            <a:ext cx="7396843" cy="1526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0" indent="0" algn="ctr" rtl="0" eaLnBrk="1" fontAlgn="base" hangingPunct="1">
              <a:spcBef>
                <a:spcPct val="20000"/>
              </a:spcBef>
              <a:spcAft>
                <a:spcPct val="0"/>
              </a:spcAft>
              <a:buNone/>
              <a:defRPr sz="2400" kern="1200">
                <a:solidFill>
                  <a:schemeClr val="tx1"/>
                </a:solidFill>
                <a:latin typeface="+mn-lt"/>
                <a:ea typeface="+mn-ea"/>
                <a:cs typeface="+mn-cs"/>
              </a:defRPr>
            </a:lvl1pPr>
            <a:lvl2pPr marL="457200" indent="0" algn="ctr" rtl="0" eaLnBrk="1" fontAlgn="base" hangingPunct="1">
              <a:spcBef>
                <a:spcPct val="20000"/>
              </a:spcBef>
              <a:spcAft>
                <a:spcPct val="0"/>
              </a:spcAft>
              <a:buNone/>
              <a:defRPr sz="2000" kern="1200">
                <a:solidFill>
                  <a:schemeClr val="tx1"/>
                </a:solidFill>
                <a:latin typeface="+mn-lt"/>
                <a:ea typeface="+mn-ea"/>
                <a:cs typeface="+mn-cs"/>
              </a:defRPr>
            </a:lvl2pPr>
            <a:lvl3pPr marL="914400" indent="0" algn="ctr" rtl="0" eaLnBrk="1" fontAlgn="base" hangingPunct="1">
              <a:spcBef>
                <a:spcPct val="20000"/>
              </a:spcBef>
              <a:spcAft>
                <a:spcPct val="0"/>
              </a:spcAft>
              <a:buNone/>
              <a:defRPr sz="1800" kern="1200">
                <a:solidFill>
                  <a:schemeClr val="tx1"/>
                </a:solidFill>
                <a:latin typeface="+mn-lt"/>
                <a:ea typeface="+mn-ea"/>
                <a:cs typeface="+mn-cs"/>
              </a:defRPr>
            </a:lvl3pPr>
            <a:lvl4pPr marL="1371600" indent="0" algn="ctr" rtl="0" eaLnBrk="1" fontAlgn="base" hangingPunct="1">
              <a:spcBef>
                <a:spcPct val="20000"/>
              </a:spcBef>
              <a:spcAft>
                <a:spcPct val="0"/>
              </a:spcAft>
              <a:buNone/>
              <a:defRPr sz="1600" kern="1200">
                <a:solidFill>
                  <a:schemeClr val="tx1"/>
                </a:solidFill>
                <a:latin typeface="+mn-lt"/>
                <a:ea typeface="+mn-ea"/>
                <a:cs typeface="+mn-cs"/>
              </a:defRPr>
            </a:lvl4pPr>
            <a:lvl5pPr marL="1828800" indent="0" algn="ctr" rtl="0" eaLnBrk="1" fontAlgn="base" hangingPunct="1">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2800" b="1" dirty="0" smtClean="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endParaRPr lang="fr-FR" sz="2800" b="1" dirty="0">
              <a:latin typeface="Segoe UI Light" panose="020B0502040204020203" pitchFamily="34" charset="0"/>
              <a:cs typeface="Segoe UI Light" panose="020B0502040204020203" pitchFamily="34" charset="0"/>
            </a:endParaRPr>
          </a:p>
        </p:txBody>
      </p:sp>
      <p:sp>
        <p:nvSpPr>
          <p:cNvPr id="15" name="ZoneTexte 14"/>
          <p:cNvSpPr txBox="1"/>
          <p:nvPr/>
        </p:nvSpPr>
        <p:spPr>
          <a:xfrm>
            <a:off x="7396843" y="5473863"/>
            <a:ext cx="4433521" cy="954107"/>
          </a:xfrm>
          <a:prstGeom prst="rect">
            <a:avLst/>
          </a:prstGeom>
          <a:noFill/>
        </p:spPr>
        <p:txBody>
          <a:bodyPr wrap="square" rtlCol="0">
            <a:spAutoFit/>
          </a:bodyPr>
          <a:lstStyle/>
          <a:p>
            <a:r>
              <a:rPr lang="fr-FR" sz="1600" dirty="0" smtClean="0">
                <a:solidFill>
                  <a:schemeClr val="bg1">
                    <a:lumMod val="95000"/>
                  </a:schemeClr>
                </a:solidFill>
              </a:rPr>
              <a:t>PROPOSÉ ET ENCADRÉ PAR :</a:t>
            </a:r>
          </a:p>
          <a:p>
            <a:r>
              <a:rPr lang="fr-FR" sz="2000" dirty="0">
                <a:solidFill>
                  <a:schemeClr val="bg1">
                    <a:lumMod val="95000"/>
                  </a:schemeClr>
                </a:solidFill>
              </a:rPr>
              <a:t>	    </a:t>
            </a:r>
            <a:r>
              <a:rPr lang="fr-FR" sz="2000" dirty="0" smtClean="0">
                <a:solidFill>
                  <a:schemeClr val="bg1">
                    <a:lumMod val="95000"/>
                  </a:schemeClr>
                </a:solidFill>
              </a:rPr>
              <a:t>  </a:t>
            </a:r>
            <a:r>
              <a:rPr lang="fr-FR" b="1" dirty="0">
                <a:solidFill>
                  <a:schemeClr val="bg1">
                    <a:lumMod val="95000"/>
                  </a:schemeClr>
                </a:solidFill>
                <a:latin typeface="Segoe UI Light" panose="020B0502040204020203" pitchFamily="34" charset="0"/>
                <a:cs typeface="Segoe UI Light" panose="020B0502040204020203" pitchFamily="34" charset="0"/>
              </a:rPr>
              <a:t>Mr. Adel </a:t>
            </a:r>
            <a:r>
              <a:rPr lang="fr-FR" b="1" dirty="0" smtClean="0">
                <a:solidFill>
                  <a:schemeClr val="bg1">
                    <a:lumMod val="95000"/>
                  </a:schemeClr>
                </a:solidFill>
                <a:latin typeface="Segoe UI Light" panose="020B0502040204020203" pitchFamily="34" charset="0"/>
                <a:cs typeface="Segoe UI Light" panose="020B0502040204020203" pitchFamily="34" charset="0"/>
              </a:rPr>
              <a:t> KERMI, </a:t>
            </a:r>
            <a:endParaRPr lang="fr-FR" b="1" dirty="0">
              <a:solidFill>
                <a:schemeClr val="bg1">
                  <a:lumMod val="95000"/>
                </a:schemeClr>
              </a:solidFill>
              <a:latin typeface="Segoe UI Light" panose="020B0502040204020203" pitchFamily="34" charset="0"/>
              <a:cs typeface="Segoe UI Light" panose="020B0502040204020203" pitchFamily="34" charset="0"/>
            </a:endParaRPr>
          </a:p>
          <a:p>
            <a:r>
              <a:rPr lang="fr-FR" b="1" dirty="0">
                <a:solidFill>
                  <a:schemeClr val="bg1">
                    <a:lumMod val="95000"/>
                  </a:schemeClr>
                </a:solidFill>
                <a:latin typeface="Segoe UI Light" panose="020B0502040204020203" pitchFamily="34" charset="0"/>
                <a:cs typeface="Segoe UI Light" panose="020B0502040204020203" pitchFamily="34" charset="0"/>
              </a:rPr>
              <a:t>                    </a:t>
            </a:r>
            <a:r>
              <a:rPr lang="fr-FR" b="1" dirty="0" smtClean="0">
                <a:solidFill>
                  <a:schemeClr val="bg1">
                    <a:lumMod val="95000"/>
                  </a:schemeClr>
                </a:solidFill>
                <a:latin typeface="Segoe UI Light" panose="020B0502040204020203" pitchFamily="34" charset="0"/>
                <a:cs typeface="Segoe UI Light" panose="020B0502040204020203" pitchFamily="34" charset="0"/>
              </a:rPr>
              <a:t>Maître </a:t>
            </a:r>
            <a:r>
              <a:rPr lang="fr-FR" b="1" dirty="0">
                <a:solidFill>
                  <a:schemeClr val="bg1">
                    <a:lumMod val="95000"/>
                  </a:schemeClr>
                </a:solidFill>
                <a:latin typeface="Segoe UI Light" panose="020B0502040204020203" pitchFamily="34" charset="0"/>
                <a:cs typeface="Segoe UI Light" panose="020B0502040204020203" pitchFamily="34" charset="0"/>
              </a:rPr>
              <a:t>de Conférences B</a:t>
            </a:r>
          </a:p>
        </p:txBody>
      </p:sp>
      <p:sp>
        <p:nvSpPr>
          <p:cNvPr id="16" name="ZoneTexte 15"/>
          <p:cNvSpPr txBox="1"/>
          <p:nvPr/>
        </p:nvSpPr>
        <p:spPr>
          <a:xfrm>
            <a:off x="4642336" y="6438797"/>
            <a:ext cx="2566183" cy="369332"/>
          </a:xfrm>
          <a:prstGeom prst="rect">
            <a:avLst/>
          </a:prstGeom>
          <a:noFill/>
        </p:spPr>
        <p:txBody>
          <a:bodyPr wrap="square" rtlCol="0">
            <a:spAutoFit/>
          </a:bodyPr>
          <a:lstStyle/>
          <a:p>
            <a:r>
              <a:rPr lang="fr-FR" dirty="0" smtClean="0">
                <a:solidFill>
                  <a:schemeClr val="bg1">
                    <a:lumMod val="95000"/>
                  </a:schemeClr>
                </a:solidFill>
              </a:rPr>
              <a:t>ESI. Promotion. Juin 2016</a:t>
            </a:r>
            <a:endParaRPr lang="fr-FR" dirty="0">
              <a:solidFill>
                <a:schemeClr val="bg1">
                  <a:lumMod val="95000"/>
                </a:schemeClr>
              </a:solidFill>
            </a:endParaRPr>
          </a:p>
        </p:txBody>
      </p:sp>
      <p:sp>
        <p:nvSpPr>
          <p:cNvPr id="17" name="ZoneTexte 16"/>
          <p:cNvSpPr txBox="1"/>
          <p:nvPr/>
        </p:nvSpPr>
        <p:spPr>
          <a:xfrm>
            <a:off x="179034" y="5504641"/>
            <a:ext cx="3519387" cy="892552"/>
          </a:xfrm>
          <a:prstGeom prst="rect">
            <a:avLst/>
          </a:prstGeom>
          <a:noFill/>
        </p:spPr>
        <p:txBody>
          <a:bodyPr wrap="square" rtlCol="0">
            <a:spAutoFit/>
          </a:bodyPr>
          <a:lstStyle/>
          <a:p>
            <a:r>
              <a:rPr lang="fr-FR" sz="1600" b="1" dirty="0" smtClean="0">
                <a:solidFill>
                  <a:schemeClr val="bg1">
                    <a:lumMod val="95000"/>
                  </a:schemeClr>
                </a:solidFill>
                <a:latin typeface="Segoe UI Light" panose="020B0502040204020203" pitchFamily="34" charset="0"/>
                <a:cs typeface="Segoe UI Light" panose="020B0502040204020203" pitchFamily="34" charset="0"/>
              </a:rPr>
              <a:t>RÉALISÉ PAR :</a:t>
            </a:r>
          </a:p>
          <a:p>
            <a:r>
              <a:rPr lang="fr-FR" b="1" dirty="0">
                <a:solidFill>
                  <a:schemeClr val="bg1">
                    <a:lumMod val="95000"/>
                  </a:schemeClr>
                </a:solidFill>
                <a:latin typeface="Segoe UI Light" panose="020B0502040204020203" pitchFamily="34" charset="0"/>
                <a:cs typeface="Segoe UI Light" panose="020B0502040204020203" pitchFamily="34" charset="0"/>
              </a:rPr>
              <a:t>	</a:t>
            </a:r>
            <a:r>
              <a:rPr lang="fr-FR" b="1" dirty="0" smtClean="0">
                <a:solidFill>
                  <a:schemeClr val="bg1">
                    <a:lumMod val="95000"/>
                  </a:schemeClr>
                </a:solidFill>
                <a:latin typeface="Segoe UI Light" panose="020B0502040204020203" pitchFamily="34" charset="0"/>
                <a:cs typeface="Segoe UI Light" panose="020B0502040204020203" pitchFamily="34" charset="0"/>
              </a:rPr>
              <a:t>Mr. Ferhat ZIDANE</a:t>
            </a:r>
            <a:endParaRPr lang="fr-FR" b="1" dirty="0">
              <a:solidFill>
                <a:schemeClr val="bg1">
                  <a:lumMod val="95000"/>
                </a:schemeClr>
              </a:solidFill>
              <a:latin typeface="Segoe UI Light" panose="020B0502040204020203" pitchFamily="34" charset="0"/>
              <a:cs typeface="Segoe UI Light" panose="020B0502040204020203" pitchFamily="34" charset="0"/>
            </a:endParaRPr>
          </a:p>
          <a:p>
            <a:r>
              <a:rPr lang="fr-FR" b="1" dirty="0">
                <a:solidFill>
                  <a:schemeClr val="bg1">
                    <a:lumMod val="95000"/>
                  </a:schemeClr>
                </a:solidFill>
                <a:latin typeface="Segoe UI Light" panose="020B0502040204020203" pitchFamily="34" charset="0"/>
                <a:cs typeface="Segoe UI Light" panose="020B0502040204020203" pitchFamily="34" charset="0"/>
              </a:rPr>
              <a:t>	</a:t>
            </a:r>
            <a:r>
              <a:rPr lang="fr-FR" b="1" dirty="0" smtClean="0">
                <a:solidFill>
                  <a:schemeClr val="bg1">
                    <a:lumMod val="95000"/>
                  </a:schemeClr>
                </a:solidFill>
                <a:latin typeface="Segoe UI Light" panose="020B0502040204020203" pitchFamily="34" charset="0"/>
                <a:cs typeface="Segoe UI Light" panose="020B0502040204020203" pitchFamily="34" charset="0"/>
              </a:rPr>
              <a:t>Mr. Khaled ANDJOUH </a:t>
            </a:r>
            <a:endParaRPr lang="fr-FR" b="1" dirty="0">
              <a:solidFill>
                <a:schemeClr val="bg1">
                  <a:lumMod val="9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2947928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0"/>
            <a:ext cx="121920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 name="Groupe 1"/>
          <p:cNvGrpSpPr/>
          <p:nvPr/>
        </p:nvGrpSpPr>
        <p:grpSpPr>
          <a:xfrm>
            <a:off x="2851746" y="2704085"/>
            <a:ext cx="9349809" cy="1565841"/>
            <a:chOff x="2051616" y="1091634"/>
            <a:chExt cx="10035609" cy="865741"/>
          </a:xfrm>
        </p:grpSpPr>
        <p:grpSp>
          <p:nvGrpSpPr>
            <p:cNvPr id="21" name="Groupe 20"/>
            <p:cNvGrpSpPr/>
            <p:nvPr/>
          </p:nvGrpSpPr>
          <p:grpSpPr>
            <a:xfrm>
              <a:off x="2051616" y="1091634"/>
              <a:ext cx="420127" cy="865741"/>
              <a:chOff x="7838048" y="2821633"/>
              <a:chExt cx="478369" cy="1015663"/>
            </a:xfrm>
          </p:grpSpPr>
          <p:sp>
            <p:nvSpPr>
              <p:cNvPr id="22" name="Rectangle 21"/>
              <p:cNvSpPr/>
              <p:nvPr/>
            </p:nvSpPr>
            <p:spPr>
              <a:xfrm>
                <a:off x="7838048" y="2821633"/>
                <a:ext cx="27999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8162084" y="2821633"/>
                <a:ext cx="6999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8270698" y="2821633"/>
                <a:ext cx="4571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Rectangle 24"/>
            <p:cNvSpPr/>
            <p:nvPr/>
          </p:nvSpPr>
          <p:spPr>
            <a:xfrm>
              <a:off x="2543992" y="1091634"/>
              <a:ext cx="9543233" cy="8657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2543992" y="1246267"/>
              <a:ext cx="8800288" cy="510502"/>
            </a:xfrm>
            <a:prstGeom prst="rect">
              <a:avLst/>
            </a:prstGeom>
            <a:noFill/>
          </p:spPr>
          <p:txBody>
            <a:bodyPr wrap="square" rtlCol="0">
              <a:spAutoFit/>
            </a:bodyPr>
            <a:lstStyle/>
            <a:p>
              <a:r>
                <a:rPr lang="fr-FR" sz="5400" dirty="0" smtClean="0">
                  <a:solidFill>
                    <a:schemeClr val="bg1"/>
                  </a:solidFill>
                  <a:latin typeface="Cabin" panose="020B0803050202020004" pitchFamily="34" charset="0"/>
                </a:rPr>
                <a:t>Modèles déformables</a:t>
              </a:r>
              <a:endParaRPr lang="fr-FR" sz="5400" dirty="0">
                <a:solidFill>
                  <a:schemeClr val="bg1"/>
                </a:solidFill>
                <a:latin typeface="Cabin" panose="020B0803050202020004" pitchFamily="34" charset="0"/>
              </a:endParaRPr>
            </a:p>
          </p:txBody>
        </p:sp>
      </p:grpSp>
    </p:spTree>
    <p:extLst>
      <p:ext uri="{BB962C8B-B14F-4D97-AF65-F5344CB8AC3E}">
        <p14:creationId xmlns:p14="http://schemas.microsoft.com/office/powerpoint/2010/main" xmlns="" val="146236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à coins arrondis 14"/>
          <p:cNvSpPr/>
          <p:nvPr/>
        </p:nvSpPr>
        <p:spPr>
          <a:xfrm>
            <a:off x="97603" y="3275751"/>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 paramétriques</a:t>
            </a:r>
            <a:endParaRPr lang="fr-FR" kern="0" dirty="0">
              <a:solidFill>
                <a:schemeClr val="tx1">
                  <a:lumMod val="95000"/>
                  <a:lumOff val="5000"/>
                </a:schemeClr>
              </a:solidFill>
              <a:latin typeface="Cambria" pitchFamily="18" charset="0"/>
            </a:endParaRPr>
          </a:p>
        </p:txBody>
      </p:sp>
      <p:sp>
        <p:nvSpPr>
          <p:cNvPr id="16" name="Rectangle à coins arrondis 15"/>
          <p:cNvSpPr/>
          <p:nvPr/>
        </p:nvSpPr>
        <p:spPr>
          <a:xfrm>
            <a:off x="82188" y="4301290"/>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 géométriques </a:t>
            </a:r>
            <a:endParaRPr lang="fr-FR" kern="0" dirty="0">
              <a:solidFill>
                <a:schemeClr val="tx1">
                  <a:lumMod val="95000"/>
                  <a:lumOff val="5000"/>
                </a:schemeClr>
              </a:solidFill>
              <a:latin typeface="Cambria" pitchFamily="18" charset="0"/>
            </a:endParaRPr>
          </a:p>
        </p:txBody>
      </p:sp>
      <p:sp>
        <p:nvSpPr>
          <p:cNvPr id="20" name="Rectangle à coins arrondis 19"/>
          <p:cNvSpPr/>
          <p:nvPr/>
        </p:nvSpPr>
        <p:spPr>
          <a:xfrm>
            <a:off x="36269" y="2117054"/>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Définition</a:t>
            </a:r>
            <a:endParaRPr lang="fr-FR" sz="2000" b="1" kern="0" dirty="0">
              <a:solidFill>
                <a:prstClr val="white"/>
              </a:solidFill>
              <a:latin typeface="Cambria" pitchFamily="18" charset="0"/>
            </a:endParaRP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30986"/>
            <a:ext cx="10085343" cy="821968"/>
            <a:chOff x="2001881" y="3098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5502921" y="3098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Modèles déformables</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74377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954107"/>
          </a:xfrm>
          <a:prstGeom prst="rect">
            <a:avLst/>
          </a:prstGeom>
          <a:noFill/>
        </p:spPr>
        <p:txBody>
          <a:bodyPr wrap="square" rtlCol="0">
            <a:spAutoFit/>
          </a:bodyPr>
          <a:lstStyle/>
          <a:p>
            <a:r>
              <a:rPr lang="fr-FR" sz="2800" dirty="0" smtClean="0">
                <a:latin typeface="Cabin" panose="020B0803050202020004" pitchFamily="34" charset="0"/>
                <a:cs typeface="Times New Roman" pitchFamily="18" charset="0"/>
              </a:rPr>
              <a:t>Qu’est </a:t>
            </a:r>
            <a:r>
              <a:rPr lang="fr-FR" sz="2800" dirty="0">
                <a:latin typeface="Cabin" panose="020B0803050202020004" pitchFamily="34" charset="0"/>
                <a:cs typeface="Times New Roman" pitchFamily="18" charset="0"/>
              </a:rPr>
              <a:t>ce qu’un modèle déformable ?</a:t>
            </a:r>
          </a:p>
          <a:p>
            <a:r>
              <a:rPr lang="fr-FR" sz="2800" dirty="0" smtClean="0">
                <a:latin typeface="Cabin" panose="020B0803050202020004" pitchFamily="34" charset="0"/>
              </a:rPr>
              <a:t>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 name="Picture 1" descr="C:\Users\jugurtha\Desktop\gvfsnake5.gif"/>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3991502" y="2671946"/>
            <a:ext cx="2879725" cy="287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2" name="Picture 2" descr="C:\Users\jugurtha\Desktop\dots_gvfsnake.gif"/>
          <p:cNvPicPr>
            <a:picLocks noChangeAspect="1" noChangeArrowheads="1" noCrop="1"/>
          </p:cNvPicPr>
          <p:nvPr/>
        </p:nvPicPr>
        <p:blipFill>
          <a:blip r:embed="rId5">
            <a:extLst>
              <a:ext uri="{28A0092B-C50C-407E-A947-70E740481C1C}">
                <a14:useLocalDpi xmlns:a14="http://schemas.microsoft.com/office/drawing/2010/main" xmlns="" val="0"/>
              </a:ext>
            </a:extLst>
          </a:blip>
          <a:srcRect/>
          <a:stretch>
            <a:fillRect/>
          </a:stretch>
        </p:blipFill>
        <p:spPr bwMode="auto">
          <a:xfrm>
            <a:off x="7604652" y="2671946"/>
            <a:ext cx="2879725" cy="287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4" name="Rectangle 63"/>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Rectangle 65"/>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85" name="Rectangle 84"/>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7/44</a:t>
            </a:r>
            <a:endParaRPr lang="fr-CA" sz="2000" dirty="0">
              <a:solidFill>
                <a:schemeClr val="tx1"/>
              </a:solidFill>
              <a:latin typeface="Segoe WP Black" panose="020B0A02040504020203" pitchFamily="34" charset="0"/>
              <a:cs typeface="Segoe UI Light" pitchFamily="34" charset="0"/>
            </a:endParaRPr>
          </a:p>
        </p:txBody>
      </p:sp>
    </p:spTree>
    <p:extLst>
      <p:ext uri="{BB962C8B-B14F-4D97-AF65-F5344CB8AC3E}">
        <p14:creationId xmlns:p14="http://schemas.microsoft.com/office/powerpoint/2010/main" xmlns="" val="64065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arn(inVertical)">
                                      <p:cBhvr>
                                        <p:cTn id="7" dur="500"/>
                                        <p:tgtEl>
                                          <p:spTgt spid="61"/>
                                        </p:tgtEl>
                                      </p:cBhvr>
                                    </p:animEffect>
                                  </p:childTnLst>
                                </p:cTn>
                              </p:par>
                              <p:par>
                                <p:cTn id="8" presetID="16" presetClass="entr" presetSubtype="21"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barn(inVertical)">
                                      <p:cBhvr>
                                        <p:cTn id="1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à coins arrondis 14"/>
          <p:cNvSpPr/>
          <p:nvPr/>
        </p:nvSpPr>
        <p:spPr>
          <a:xfrm>
            <a:off x="97603" y="3275751"/>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 paramétriques</a:t>
            </a:r>
            <a:endParaRPr lang="fr-FR" kern="0" dirty="0">
              <a:solidFill>
                <a:schemeClr val="tx1">
                  <a:lumMod val="95000"/>
                  <a:lumOff val="5000"/>
                </a:schemeClr>
              </a:solidFill>
              <a:latin typeface="Cambria" pitchFamily="18" charset="0"/>
            </a:endParaRPr>
          </a:p>
        </p:txBody>
      </p:sp>
      <p:sp>
        <p:nvSpPr>
          <p:cNvPr id="16" name="Rectangle à coins arrondis 15"/>
          <p:cNvSpPr/>
          <p:nvPr/>
        </p:nvSpPr>
        <p:spPr>
          <a:xfrm>
            <a:off x="82188" y="4301290"/>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 géométriques </a:t>
            </a:r>
            <a:endParaRPr lang="fr-FR" kern="0" dirty="0">
              <a:solidFill>
                <a:schemeClr val="tx1">
                  <a:lumMod val="95000"/>
                  <a:lumOff val="5000"/>
                </a:schemeClr>
              </a:solidFill>
              <a:latin typeface="Cambria" pitchFamily="18" charset="0"/>
            </a:endParaRPr>
          </a:p>
        </p:txBody>
      </p:sp>
      <p:sp>
        <p:nvSpPr>
          <p:cNvPr id="20" name="Rectangle à coins arrondis 19"/>
          <p:cNvSpPr/>
          <p:nvPr/>
        </p:nvSpPr>
        <p:spPr>
          <a:xfrm>
            <a:off x="36269" y="2117054"/>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Définition</a:t>
            </a:r>
            <a:endParaRPr lang="fr-FR" sz="2000" b="1" kern="0" dirty="0">
              <a:solidFill>
                <a:prstClr val="white"/>
              </a:solidFill>
              <a:latin typeface="Cambria" pitchFamily="18" charset="0"/>
            </a:endParaRP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30986"/>
            <a:ext cx="10085343" cy="821968"/>
            <a:chOff x="2001881" y="3098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5502921" y="3098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Modèles déformables</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74377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954107"/>
          </a:xfrm>
          <a:prstGeom prst="rect">
            <a:avLst/>
          </a:prstGeom>
          <a:noFill/>
        </p:spPr>
        <p:txBody>
          <a:bodyPr wrap="square" rtlCol="0">
            <a:spAutoFit/>
          </a:bodyPr>
          <a:lstStyle/>
          <a:p>
            <a:r>
              <a:rPr lang="fr-FR" sz="2800" dirty="0" smtClean="0">
                <a:latin typeface="Cabin" panose="020B0803050202020004" pitchFamily="34" charset="0"/>
                <a:cs typeface="Times New Roman" pitchFamily="18" charset="0"/>
              </a:rPr>
              <a:t>Types de  modèles déformables</a:t>
            </a:r>
            <a:endParaRPr lang="fr-FR" sz="2800" dirty="0">
              <a:latin typeface="Cabin" panose="020B0803050202020004" pitchFamily="34" charset="0"/>
              <a:cs typeface="Times New Roman" pitchFamily="18" charset="0"/>
            </a:endParaRPr>
          </a:p>
          <a:p>
            <a:r>
              <a:rPr lang="fr-FR" sz="2800" dirty="0" smtClean="0">
                <a:latin typeface="Cabin" panose="020B0803050202020004" pitchFamily="34" charset="0"/>
              </a:rPr>
              <a:t>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à coins arrondis 28"/>
          <p:cNvSpPr/>
          <p:nvPr/>
        </p:nvSpPr>
        <p:spPr>
          <a:xfrm>
            <a:off x="5602846" y="1957778"/>
            <a:ext cx="2571768" cy="1009086"/>
          </a:xfrm>
          <a:prstGeom prst="roundRect">
            <a:avLst/>
          </a:prstGeom>
          <a:solidFill>
            <a:srgbClr val="00B0F0"/>
          </a:solidFill>
          <a:ln>
            <a:solidFill>
              <a:schemeClr val="bg2"/>
            </a:solidFill>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fr-FR" sz="2400" b="1" dirty="0">
                <a:solidFill>
                  <a:schemeClr val="tx1"/>
                </a:solidFill>
                <a:latin typeface="Times New Roman" pitchFamily="18" charset="0"/>
                <a:cs typeface="Times New Roman" pitchFamily="18" charset="0"/>
              </a:rPr>
              <a:t>Modèles déformables</a:t>
            </a:r>
          </a:p>
        </p:txBody>
      </p:sp>
      <p:sp>
        <p:nvSpPr>
          <p:cNvPr id="34" name="Rectangle à coins arrondis 33"/>
          <p:cNvSpPr/>
          <p:nvPr/>
        </p:nvSpPr>
        <p:spPr>
          <a:xfrm>
            <a:off x="3476331" y="4509120"/>
            <a:ext cx="2143140" cy="756581"/>
          </a:xfrm>
          <a:prstGeom prst="roundRect">
            <a:avLst>
              <a:gd name="adj" fmla="val 45758"/>
            </a:avLst>
          </a:prstGeom>
          <a:solidFill>
            <a:srgbClr val="00B0F0"/>
          </a:solidFill>
        </p:spPr>
        <p:style>
          <a:lnRef idx="0">
            <a:schemeClr val="accent1"/>
          </a:lnRef>
          <a:fillRef idx="3">
            <a:schemeClr val="accent1"/>
          </a:fillRef>
          <a:effectRef idx="3">
            <a:schemeClr val="accent1"/>
          </a:effectRef>
          <a:fontRef idx="minor">
            <a:schemeClr val="lt1"/>
          </a:fontRef>
        </p:style>
        <p:txBody>
          <a:bodyPr anchor="ctr"/>
          <a:lstStyle/>
          <a:p>
            <a:pPr algn="ctr">
              <a:defRPr/>
            </a:pPr>
            <a:r>
              <a:rPr lang="fr-FR" sz="2000" b="1" dirty="0" smtClean="0">
                <a:solidFill>
                  <a:schemeClr val="tx1"/>
                </a:solidFill>
                <a:latin typeface="Times New Roman" pitchFamily="18" charset="0"/>
                <a:cs typeface="Times New Roman" pitchFamily="18" charset="0"/>
              </a:rPr>
              <a:t>Paramétriques </a:t>
            </a:r>
          </a:p>
          <a:p>
            <a:pPr algn="ctr">
              <a:defRPr/>
            </a:pPr>
            <a:r>
              <a:rPr lang="fr-FR" sz="2000" b="1" dirty="0" smtClean="0">
                <a:solidFill>
                  <a:schemeClr val="tx1"/>
                </a:solidFill>
                <a:latin typeface="Times New Roman" pitchFamily="18" charset="0"/>
                <a:cs typeface="Times New Roman" pitchFamily="18" charset="0"/>
              </a:rPr>
              <a:t>(explicites)</a:t>
            </a:r>
            <a:endParaRPr lang="fr-FR" sz="2000" b="1" dirty="0">
              <a:solidFill>
                <a:schemeClr val="tx1"/>
              </a:solidFill>
              <a:latin typeface="Times New Roman" pitchFamily="18" charset="0"/>
              <a:cs typeface="Times New Roman" pitchFamily="18" charset="0"/>
            </a:endParaRPr>
          </a:p>
        </p:txBody>
      </p:sp>
      <p:sp>
        <p:nvSpPr>
          <p:cNvPr id="35" name="Rectangle à coins arrondis 34"/>
          <p:cNvSpPr/>
          <p:nvPr/>
        </p:nvSpPr>
        <p:spPr>
          <a:xfrm>
            <a:off x="8174614" y="4509120"/>
            <a:ext cx="2143140" cy="756581"/>
          </a:xfrm>
          <a:prstGeom prst="roundRect">
            <a:avLst>
              <a:gd name="adj" fmla="val 45758"/>
            </a:avLst>
          </a:prstGeom>
          <a:solidFill>
            <a:srgbClr val="00B0F0"/>
          </a:solidFill>
        </p:spPr>
        <p:style>
          <a:lnRef idx="0">
            <a:schemeClr val="accent1"/>
          </a:lnRef>
          <a:fillRef idx="3">
            <a:schemeClr val="accent1"/>
          </a:fillRef>
          <a:effectRef idx="3">
            <a:schemeClr val="accent1"/>
          </a:effectRef>
          <a:fontRef idx="minor">
            <a:schemeClr val="lt1"/>
          </a:fontRef>
        </p:style>
        <p:txBody>
          <a:bodyPr anchor="ctr"/>
          <a:lstStyle/>
          <a:p>
            <a:pPr algn="ctr">
              <a:defRPr/>
            </a:pPr>
            <a:r>
              <a:rPr lang="fr-FR" sz="2000" b="1" dirty="0" smtClean="0">
                <a:solidFill>
                  <a:schemeClr val="tx1"/>
                </a:solidFill>
                <a:latin typeface="Times New Roman" pitchFamily="18" charset="0"/>
                <a:cs typeface="Times New Roman" pitchFamily="18" charset="0"/>
              </a:rPr>
              <a:t>Géométriques</a:t>
            </a:r>
          </a:p>
          <a:p>
            <a:pPr algn="ctr">
              <a:defRPr/>
            </a:pPr>
            <a:r>
              <a:rPr lang="fr-FR" sz="2000" b="1" dirty="0" smtClean="0">
                <a:solidFill>
                  <a:schemeClr val="tx1"/>
                </a:solidFill>
                <a:latin typeface="Times New Roman" pitchFamily="18" charset="0"/>
                <a:cs typeface="Times New Roman" pitchFamily="18" charset="0"/>
              </a:rPr>
              <a:t>(implicites)</a:t>
            </a:r>
            <a:endParaRPr lang="fr-FR" sz="2400" b="1" dirty="0">
              <a:solidFill>
                <a:schemeClr val="tx1"/>
              </a:solidFill>
              <a:latin typeface="Times New Roman" pitchFamily="18" charset="0"/>
              <a:cs typeface="Times New Roman" pitchFamily="18" charset="0"/>
            </a:endParaRPr>
          </a:p>
        </p:txBody>
      </p:sp>
      <p:cxnSp>
        <p:nvCxnSpPr>
          <p:cNvPr id="36" name="Connecteur droit avec flèche 35"/>
          <p:cNvCxnSpPr>
            <a:stCxn id="29" idx="2"/>
            <a:endCxn id="35" idx="0"/>
          </p:cNvCxnSpPr>
          <p:nvPr/>
        </p:nvCxnSpPr>
        <p:spPr bwMode="auto">
          <a:xfrm>
            <a:off x="6888730" y="2966864"/>
            <a:ext cx="2357454" cy="1542256"/>
          </a:xfrm>
          <a:prstGeom prst="straightConnector1">
            <a:avLst/>
          </a:prstGeom>
          <a:noFill/>
          <a:ln w="28575" cap="flat" cmpd="sng" algn="ctr">
            <a:solidFill>
              <a:schemeClr val="tx1"/>
            </a:solidFill>
            <a:prstDash val="solid"/>
            <a:round/>
            <a:headEnd type="none" w="med" len="med"/>
            <a:tailEnd type="arrow"/>
          </a:ln>
          <a:effectLst/>
        </p:spPr>
      </p:cxnSp>
      <p:cxnSp>
        <p:nvCxnSpPr>
          <p:cNvPr id="37" name="Connecteur droit avec flèche 36"/>
          <p:cNvCxnSpPr>
            <a:stCxn id="29" idx="2"/>
            <a:endCxn id="34" idx="0"/>
          </p:cNvCxnSpPr>
          <p:nvPr/>
        </p:nvCxnSpPr>
        <p:spPr bwMode="auto">
          <a:xfrm flipH="1">
            <a:off x="4547901" y="2966864"/>
            <a:ext cx="2340829" cy="1542256"/>
          </a:xfrm>
          <a:prstGeom prst="straightConnector1">
            <a:avLst/>
          </a:prstGeom>
          <a:noFill/>
          <a:ln w="28575" cap="flat" cmpd="sng" algn="ctr">
            <a:solidFill>
              <a:schemeClr val="tx1"/>
            </a:solidFill>
            <a:prstDash val="solid"/>
            <a:round/>
            <a:headEnd type="none" w="med" len="med"/>
            <a:tailEnd type="arrow"/>
          </a:ln>
          <a:effectLst/>
        </p:spPr>
      </p:cxnSp>
      <p:sp>
        <p:nvSpPr>
          <p:cNvPr id="38" name="Rectangle 37"/>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41" name="Rectangle 40"/>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8/44</a:t>
            </a:r>
            <a:endParaRPr lang="fr-CA" sz="2000" dirty="0">
              <a:solidFill>
                <a:schemeClr val="tx1"/>
              </a:solidFill>
              <a:latin typeface="Segoe WP Black" panose="020B0A02040504020203" pitchFamily="34" charset="0"/>
              <a:cs typeface="Segoe UI Light" pitchFamily="34" charset="0"/>
            </a:endParaRPr>
          </a:p>
        </p:txBody>
      </p:sp>
    </p:spTree>
    <p:extLst>
      <p:ext uri="{BB962C8B-B14F-4D97-AF65-F5344CB8AC3E}">
        <p14:creationId xmlns:p14="http://schemas.microsoft.com/office/powerpoint/2010/main" xmlns="" val="195508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22" presetClass="entr" presetSubtype="1"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up)">
                                      <p:cBhvr>
                                        <p:cTn id="13" dur="500"/>
                                        <p:tgtEl>
                                          <p:spTgt spid="37"/>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22" presetClass="entr" presetSubtype="1"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up)">
                                      <p:cBhvr>
                                        <p:cTn id="1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à coins arrondis 14"/>
          <p:cNvSpPr/>
          <p:nvPr/>
        </p:nvSpPr>
        <p:spPr>
          <a:xfrm>
            <a:off x="100013" y="2149981"/>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Définition</a:t>
            </a:r>
            <a:endParaRPr lang="fr-FR" kern="0" dirty="0">
              <a:solidFill>
                <a:schemeClr val="tx1">
                  <a:lumMod val="95000"/>
                  <a:lumOff val="5000"/>
                </a:schemeClr>
              </a:solidFill>
              <a:latin typeface="Cambria" pitchFamily="18" charset="0"/>
            </a:endParaRPr>
          </a:p>
        </p:txBody>
      </p:sp>
      <p:sp>
        <p:nvSpPr>
          <p:cNvPr id="16" name="Rectangle à coins arrondis 15"/>
          <p:cNvSpPr/>
          <p:nvPr/>
        </p:nvSpPr>
        <p:spPr>
          <a:xfrm>
            <a:off x="82188" y="4301290"/>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 géométriques </a:t>
            </a:r>
            <a:endParaRPr lang="fr-FR" kern="0" dirty="0">
              <a:solidFill>
                <a:schemeClr val="tx1">
                  <a:lumMod val="95000"/>
                  <a:lumOff val="5000"/>
                </a:schemeClr>
              </a:solidFill>
              <a:latin typeface="Cambria" pitchFamily="18" charset="0"/>
            </a:endParaRPr>
          </a:p>
        </p:txBody>
      </p:sp>
      <p:sp>
        <p:nvSpPr>
          <p:cNvPr id="20" name="Rectangle à coins arrondis 19"/>
          <p:cNvSpPr/>
          <p:nvPr/>
        </p:nvSpPr>
        <p:spPr>
          <a:xfrm>
            <a:off x="39503" y="3160855"/>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b="1" kern="0" dirty="0">
                <a:solidFill>
                  <a:schemeClr val="bg1"/>
                </a:solidFill>
                <a:latin typeface="Cambria" pitchFamily="18" charset="0"/>
              </a:rPr>
              <a:t>Modèles déformables paramétriques</a:t>
            </a: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30986"/>
            <a:ext cx="10085343" cy="821968"/>
            <a:chOff x="2001881" y="3098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5502921" y="3098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Modèles déformables</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74377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cs typeface="Times New Roman" pitchFamily="18" charset="0"/>
              </a:rPr>
              <a:t>Contours déformables</a:t>
            </a:r>
            <a:r>
              <a:rPr lang="fr-FR" sz="2800" dirty="0" smtClean="0">
                <a:latin typeface="Cabin" panose="020B0803050202020004" pitchFamily="34" charset="0"/>
              </a:rPr>
              <a:t>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6"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633832" y="4061230"/>
            <a:ext cx="2714625" cy="173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7"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465162" y="3759109"/>
            <a:ext cx="272415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9" name="ZoneTexte 78"/>
          <p:cNvSpPr txBox="1"/>
          <p:nvPr/>
        </p:nvSpPr>
        <p:spPr>
          <a:xfrm>
            <a:off x="6649773" y="3193824"/>
            <a:ext cx="3860635" cy="707886"/>
          </a:xfrm>
          <a:prstGeom prst="rect">
            <a:avLst/>
          </a:prstGeom>
          <a:noFill/>
        </p:spPr>
        <p:txBody>
          <a:bodyPr wrap="square" rtlCol="0">
            <a:spAutoFit/>
          </a:bodyPr>
          <a:lstStyle>
            <a:defPPr>
              <a:defRPr lang="fr-FR"/>
            </a:defPPr>
            <a:lvl1pPr marL="342900" indent="-342900">
              <a:buBlip>
                <a:blip r:embed="rId6"/>
              </a:buBlip>
              <a:defRPr sz="2000" b="1">
                <a:latin typeface="Segoe UI Light" pitchFamily="34" charset="0"/>
                <a:cs typeface="Segoe UI Light" pitchFamily="34" charset="0"/>
              </a:defRPr>
            </a:lvl1pPr>
          </a:lstStyle>
          <a:p>
            <a:r>
              <a:rPr lang="fr-FR" dirty="0"/>
              <a:t> </a:t>
            </a:r>
            <a:r>
              <a:rPr lang="fr-FR" b="0" dirty="0">
                <a:latin typeface="Cabin" panose="020B0803050202020004" pitchFamily="34" charset="0"/>
              </a:rPr>
              <a:t>Associer une énergie à chaque position de la courbe</a:t>
            </a:r>
          </a:p>
        </p:txBody>
      </p:sp>
      <p:sp>
        <p:nvSpPr>
          <p:cNvPr id="80" name="ZoneTexte 79"/>
          <p:cNvSpPr txBox="1"/>
          <p:nvPr/>
        </p:nvSpPr>
        <p:spPr>
          <a:xfrm>
            <a:off x="6666102" y="4641596"/>
            <a:ext cx="3971188" cy="707886"/>
          </a:xfrm>
          <a:prstGeom prst="rect">
            <a:avLst/>
          </a:prstGeom>
          <a:noFill/>
        </p:spPr>
        <p:txBody>
          <a:bodyPr wrap="square" rtlCol="0">
            <a:spAutoFit/>
          </a:bodyPr>
          <a:lstStyle>
            <a:defPPr>
              <a:defRPr lang="fr-FR"/>
            </a:defPPr>
            <a:lvl1pPr marL="342900" indent="-342900">
              <a:buBlip>
                <a:blip r:embed="rId6"/>
              </a:buBlip>
              <a:defRPr sz="2000" b="1">
                <a:latin typeface="Segoe UI Light" pitchFamily="34" charset="0"/>
                <a:cs typeface="Segoe UI Light" pitchFamily="34" charset="0"/>
              </a:defRPr>
            </a:lvl1pPr>
          </a:lstStyle>
          <a:p>
            <a:r>
              <a:rPr lang="fr-FR" b="0" dirty="0">
                <a:latin typeface="Cabin" panose="020B0803050202020004" pitchFamily="34" charset="0"/>
              </a:rPr>
              <a:t> L’énergie est minimale sur les points du contour recherché</a:t>
            </a:r>
          </a:p>
        </p:txBody>
      </p:sp>
      <mc:AlternateContent xmlns:mc="http://schemas.openxmlformats.org/markup-compatibility/2006">
        <mc:Choice xmlns:a14="http://schemas.microsoft.com/office/drawing/2010/main" xmlns="" Requires="a14">
          <p:sp>
            <p:nvSpPr>
              <p:cNvPr id="2" name="ZoneTexte 1"/>
              <p:cNvSpPr txBox="1"/>
              <p:nvPr/>
            </p:nvSpPr>
            <p:spPr>
              <a:xfrm>
                <a:off x="2556714" y="2076141"/>
                <a:ext cx="6434431" cy="486865"/>
              </a:xfrm>
              <a:prstGeom prst="rect">
                <a:avLst/>
              </a:prstGeom>
              <a:noFill/>
            </p:spPr>
            <p:txBody>
              <a:bodyPr wrap="square" rtlCol="0">
                <a:spAutoFit/>
              </a:bodyPr>
              <a:lstStyle/>
              <a:p>
                <a:pPr algn="ctr"/>
                <a:r>
                  <a:rPr lang="fr-FR" sz="2400" dirty="0" smtClean="0"/>
                  <a:t>C(s) = </a:t>
                </a:r>
                <a14:m>
                  <m:oMath xmlns:m="http://schemas.openxmlformats.org/officeDocument/2006/math">
                    <m:sSup>
                      <m:sSupPr>
                        <m:ctrlPr>
                          <a:rPr lang="fr-FR" sz="2400" i="1" smtClean="0">
                            <a:latin typeface="Cambria Math" panose="02040503050406030204" pitchFamily="18" charset="0"/>
                          </a:rPr>
                        </m:ctrlPr>
                      </m:sSupPr>
                      <m:e>
                        <m:r>
                          <m:rPr>
                            <m:nor/>
                          </m:rPr>
                          <a:rPr lang="fr-FR" sz="2400" dirty="0"/>
                          <m:t>[</m:t>
                        </m:r>
                        <m:r>
                          <m:rPr>
                            <m:nor/>
                          </m:rPr>
                          <a:rPr lang="fr-FR" sz="2400" dirty="0"/>
                          <m:t>x</m:t>
                        </m:r>
                        <m:r>
                          <m:rPr>
                            <m:nor/>
                          </m:rPr>
                          <a:rPr lang="fr-FR" sz="2400" dirty="0"/>
                          <m:t>(</m:t>
                        </m:r>
                        <m:r>
                          <m:rPr>
                            <m:nor/>
                          </m:rPr>
                          <a:rPr lang="fr-FR" sz="2400" dirty="0"/>
                          <m:t>s</m:t>
                        </m:r>
                        <m:r>
                          <m:rPr>
                            <m:nor/>
                          </m:rPr>
                          <a:rPr lang="fr-FR" sz="2400" dirty="0"/>
                          <m:t>),</m:t>
                        </m:r>
                        <m:r>
                          <m:rPr>
                            <m:nor/>
                          </m:rPr>
                          <a:rPr lang="fr-FR" sz="2400" dirty="0"/>
                          <m:t>y</m:t>
                        </m:r>
                        <m:r>
                          <m:rPr>
                            <m:nor/>
                          </m:rPr>
                          <a:rPr lang="fr-FR" sz="2400" dirty="0"/>
                          <m:t>(</m:t>
                        </m:r>
                        <m:r>
                          <m:rPr>
                            <m:nor/>
                          </m:rPr>
                          <a:rPr lang="fr-FR" sz="2400" dirty="0"/>
                          <m:t>s</m:t>
                        </m:r>
                        <m:r>
                          <m:rPr>
                            <m:nor/>
                          </m:rPr>
                          <a:rPr lang="fr-FR" sz="2400" dirty="0"/>
                          <m:t>)</m:t>
                        </m:r>
                        <m:r>
                          <a:rPr lang="fr-FR" sz="2400" b="0" i="1" dirty="0" smtClean="0">
                            <a:latin typeface="Cambria Math" panose="02040503050406030204" pitchFamily="18" charset="0"/>
                          </a:rPr>
                          <m:t>]</m:t>
                        </m:r>
                      </m:e>
                      <m:sup>
                        <m:r>
                          <a:rPr lang="fr-FR" sz="2400" b="0" i="1" smtClean="0">
                            <a:latin typeface="Cambria Math" panose="02040503050406030204" pitchFamily="18" charset="0"/>
                          </a:rPr>
                          <m:t>𝑡</m:t>
                        </m:r>
                      </m:sup>
                    </m:sSup>
                  </m:oMath>
                </a14:m>
                <a:r>
                  <a:rPr lang="fr-FR" sz="2400" dirty="0" smtClean="0"/>
                  <a:t> où s</a:t>
                </a:r>
                <a:r>
                  <a:rPr lang="el-GR" sz="2400" dirty="0" smtClean="0"/>
                  <a:t>ϵ</a:t>
                </a:r>
                <a:r>
                  <a:rPr lang="fr-FR" sz="2400" dirty="0"/>
                  <a:t>[0,1] est </a:t>
                </a:r>
                <a:r>
                  <a:rPr lang="fr-FR" sz="2400" dirty="0" smtClean="0"/>
                  <a:t>l’abscisse </a:t>
                </a:r>
                <a:r>
                  <a:rPr lang="fr-FR" sz="2400" dirty="0"/>
                  <a:t>curviligne</a:t>
                </a:r>
              </a:p>
            </p:txBody>
          </p:sp>
        </mc:Choice>
        <mc:Fallback>
          <p:sp>
            <p:nvSpPr>
              <p:cNvPr id="2" name="ZoneTexte 1"/>
              <p:cNvSpPr txBox="1">
                <a:spLocks noRot="1" noChangeAspect="1" noMove="1" noResize="1" noEditPoints="1" noAdjustHandles="1" noChangeArrowheads="1" noChangeShapeType="1" noTextEdit="1"/>
              </p:cNvSpPr>
              <p:nvPr/>
            </p:nvSpPr>
            <p:spPr>
              <a:xfrm>
                <a:off x="2556714" y="2076141"/>
                <a:ext cx="6434431" cy="486865"/>
              </a:xfrm>
              <a:prstGeom prst="rect">
                <a:avLst/>
              </a:prstGeom>
              <a:blipFill rotWithShape="0">
                <a:blip r:embed="rId7"/>
                <a:stretch>
                  <a:fillRect l="-947" t="-5063" r="-852" b="-29114"/>
                </a:stretch>
              </a:blipFill>
            </p:spPr>
            <p:txBody>
              <a:bodyPr/>
              <a:lstStyle/>
              <a:p>
                <a:r>
                  <a:rPr lang="fr-FR">
                    <a:noFill/>
                  </a:rPr>
                  <a:t> </a:t>
                </a:r>
              </a:p>
            </p:txBody>
          </p:sp>
        </mc:Fallback>
      </mc:AlternateContent>
      <p:sp>
        <p:nvSpPr>
          <p:cNvPr id="81" name="Rectangle 80"/>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Rectangle 82"/>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84" name="Rectangle 83"/>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9/44</a:t>
            </a:r>
            <a:endParaRPr lang="fr-CA" sz="2000" dirty="0">
              <a:solidFill>
                <a:schemeClr val="tx1"/>
              </a:solidFill>
              <a:latin typeface="Segoe WP Black" panose="020B0A02040504020203" pitchFamily="34" charset="0"/>
              <a:cs typeface="Segoe UI Light" pitchFamily="34" charset="0"/>
            </a:endParaRPr>
          </a:p>
        </p:txBody>
      </p:sp>
    </p:spTree>
    <p:extLst>
      <p:ext uri="{BB962C8B-B14F-4D97-AF65-F5344CB8AC3E}">
        <p14:creationId xmlns:p14="http://schemas.microsoft.com/office/powerpoint/2010/main" xmlns="" val="135311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nodeType="clickEffect">
                                  <p:stCondLst>
                                    <p:cond delay="0"/>
                                  </p:stCondLst>
                                  <p:childTnLst>
                                    <p:animScale>
                                      <p:cBhvr>
                                        <p:cTn id="17" dur="2000" fill="hold"/>
                                        <p:tgtEl>
                                          <p:spTgt spid="77"/>
                                        </p:tgtEl>
                                      </p:cBhvr>
                                      <p:by x="70000" y="70000"/>
                                    </p:animScale>
                                  </p:childTnLst>
                                </p:cTn>
                              </p:par>
                              <p:par>
                                <p:cTn id="18" presetID="6" presetClass="emph" presetSubtype="0" fill="hold" nodeType="withEffect">
                                  <p:stCondLst>
                                    <p:cond delay="0"/>
                                  </p:stCondLst>
                                  <p:childTnLst>
                                    <p:animScale>
                                      <p:cBhvr>
                                        <p:cTn id="19" dur="2000" fill="hold"/>
                                        <p:tgtEl>
                                          <p:spTgt spid="76"/>
                                        </p:tgtEl>
                                      </p:cBhvr>
                                      <p:by x="70000" y="70000"/>
                                    </p:animScale>
                                  </p:childTnLst>
                                </p:cTn>
                              </p:par>
                              <p:par>
                                <p:cTn id="20" presetID="35" presetClass="path" presetSubtype="0" accel="50000" decel="50000" fill="hold" nodeType="withEffect">
                                  <p:stCondLst>
                                    <p:cond delay="0"/>
                                  </p:stCondLst>
                                  <p:childTnLst>
                                    <p:animMotion origin="layout" path="M 0.00131 -0.00764 L -0.12161 -0.13565 " pathEditMode="relative" rAng="0" ptsTypes="AA">
                                      <p:cBhvr>
                                        <p:cTn id="21" dur="2000" fill="hold"/>
                                        <p:tgtEl>
                                          <p:spTgt spid="77"/>
                                        </p:tgtEl>
                                        <p:attrNameLst>
                                          <p:attrName>ppt_x</p:attrName>
                                          <p:attrName>ppt_y</p:attrName>
                                        </p:attrNameLst>
                                      </p:cBhvr>
                                      <p:rCtr x="-6146" y="-6412"/>
                                    </p:animMotion>
                                  </p:childTnLst>
                                </p:cTn>
                              </p:par>
                              <p:par>
                                <p:cTn id="22" presetID="35" presetClass="path" presetSubtype="0" accel="50000" decel="50000" fill="hold" nodeType="withEffect">
                                  <p:stCondLst>
                                    <p:cond delay="0"/>
                                  </p:stCondLst>
                                  <p:childTnLst>
                                    <p:animMotion origin="layout" path="M 0.0888 -0.00255 L -0.35026 0.04352 " pathEditMode="relative" rAng="0" ptsTypes="AA">
                                      <p:cBhvr>
                                        <p:cTn id="23" dur="2000" fill="hold"/>
                                        <p:tgtEl>
                                          <p:spTgt spid="76"/>
                                        </p:tgtEl>
                                        <p:attrNameLst>
                                          <p:attrName>ppt_x</p:attrName>
                                          <p:attrName>ppt_y</p:attrName>
                                        </p:attrNameLst>
                                      </p:cBhvr>
                                      <p:rCtr x="-21953" y="2292"/>
                                    </p:animMotion>
                                  </p:childTnLst>
                                </p:cTn>
                              </p:par>
                              <p:par>
                                <p:cTn id="24" presetID="16" presetClass="entr" presetSubtype="21" fill="hold" grpId="0" nodeType="with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barn(inVertical)">
                                      <p:cBhvr>
                                        <p:cTn id="26" dur="500"/>
                                        <p:tgtEl>
                                          <p:spTgt spid="79"/>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80"/>
                                        </p:tgtEl>
                                        <p:attrNameLst>
                                          <p:attrName>style.visibility</p:attrName>
                                        </p:attrNameLst>
                                      </p:cBhvr>
                                      <p:to>
                                        <p:strVal val="visible"/>
                                      </p:to>
                                    </p:set>
                                    <p:animEffect transition="in" filter="barn(inVertical)">
                                      <p:cBhvr>
                                        <p:cTn id="2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à coins arrondis 14"/>
          <p:cNvSpPr/>
          <p:nvPr/>
        </p:nvSpPr>
        <p:spPr>
          <a:xfrm>
            <a:off x="100013" y="2149981"/>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Définition</a:t>
            </a:r>
            <a:endParaRPr lang="fr-FR" kern="0" dirty="0">
              <a:solidFill>
                <a:schemeClr val="tx1">
                  <a:lumMod val="95000"/>
                  <a:lumOff val="5000"/>
                </a:schemeClr>
              </a:solidFill>
              <a:latin typeface="Cambria" pitchFamily="18" charset="0"/>
            </a:endParaRPr>
          </a:p>
        </p:txBody>
      </p:sp>
      <p:sp>
        <p:nvSpPr>
          <p:cNvPr id="16" name="Rectangle à coins arrondis 15"/>
          <p:cNvSpPr/>
          <p:nvPr/>
        </p:nvSpPr>
        <p:spPr>
          <a:xfrm>
            <a:off x="82188" y="4301290"/>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 géométriques </a:t>
            </a:r>
            <a:endParaRPr lang="fr-FR" kern="0" dirty="0">
              <a:solidFill>
                <a:schemeClr val="tx1">
                  <a:lumMod val="95000"/>
                  <a:lumOff val="5000"/>
                </a:schemeClr>
              </a:solidFill>
              <a:latin typeface="Cambria" pitchFamily="18" charset="0"/>
            </a:endParaRPr>
          </a:p>
        </p:txBody>
      </p:sp>
      <p:sp>
        <p:nvSpPr>
          <p:cNvPr id="20" name="Rectangle à coins arrondis 19"/>
          <p:cNvSpPr/>
          <p:nvPr/>
        </p:nvSpPr>
        <p:spPr>
          <a:xfrm>
            <a:off x="39503" y="3160855"/>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b="1" kern="0" dirty="0">
                <a:solidFill>
                  <a:schemeClr val="bg1"/>
                </a:solidFill>
                <a:latin typeface="Cambria" pitchFamily="18" charset="0"/>
              </a:rPr>
              <a:t>Modèles déformables paramétriques</a:t>
            </a: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30986"/>
            <a:ext cx="10085343" cy="821968"/>
            <a:chOff x="2001881" y="3098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5502921" y="3098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Modèles déformables</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74377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094707"/>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079908"/>
            <a:ext cx="8800288" cy="523220"/>
          </a:xfrm>
          <a:prstGeom prst="rect">
            <a:avLst/>
          </a:prstGeom>
          <a:noFill/>
        </p:spPr>
        <p:txBody>
          <a:bodyPr wrap="square" rtlCol="0">
            <a:spAutoFit/>
          </a:bodyPr>
          <a:lstStyle/>
          <a:p>
            <a:r>
              <a:rPr lang="fr-FR" sz="2800" dirty="0" smtClean="0">
                <a:latin typeface="Cabin" panose="020B0803050202020004" pitchFamily="34" charset="0"/>
                <a:cs typeface="Times New Roman" pitchFamily="18" charset="0"/>
              </a:rPr>
              <a:t>Minimisation d’</a:t>
            </a:r>
            <a:r>
              <a:rPr lang="fr-FR" sz="2800" dirty="0">
                <a:latin typeface="Cabin" panose="020B0803050202020004" pitchFamily="34" charset="0"/>
              </a:rPr>
              <a:t>é</a:t>
            </a:r>
            <a:r>
              <a:rPr lang="fr-FR" sz="2800" dirty="0" smtClean="0">
                <a:latin typeface="Cabin" panose="020B0803050202020004" pitchFamily="34" charset="0"/>
              </a:rPr>
              <a:t>nergie </a:t>
            </a:r>
            <a:endParaRPr lang="fr-FR" sz="2800" dirty="0">
              <a:latin typeface="Cabin" panose="020B0803050202020004" pitchFamily="34" charset="0"/>
            </a:endParaRPr>
          </a:p>
        </p:txBody>
      </p:sp>
      <p:sp>
        <p:nvSpPr>
          <p:cNvPr id="58" name="Rectangle 57"/>
          <p:cNvSpPr/>
          <p:nvPr/>
        </p:nvSpPr>
        <p:spPr>
          <a:xfrm>
            <a:off x="2001881" y="1094706"/>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094705"/>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094704"/>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a14="http://schemas.microsoft.com/office/drawing/2010/main" xmlns="" Requires="a14">
          <p:sp>
            <p:nvSpPr>
              <p:cNvPr id="109" name="ZoneTexte 108"/>
              <p:cNvSpPr txBox="1"/>
              <p:nvPr/>
            </p:nvSpPr>
            <p:spPr>
              <a:xfrm>
                <a:off x="4737774" y="1868031"/>
                <a:ext cx="6737922" cy="646331"/>
              </a:xfrm>
              <a:prstGeom prst="rect">
                <a:avLst/>
              </a:prstGeom>
              <a:noFill/>
            </p:spPr>
            <p:txBody>
              <a:bodyPr wrap="square" rtlCol="0">
                <a:spAutoFit/>
              </a:bodyPr>
              <a:lstStyle/>
              <a:p>
                <a14:m>
                  <m:oMath xmlns:m="http://schemas.openxmlformats.org/officeDocument/2006/math">
                    <m:r>
                      <a:rPr lang="fr-FR" sz="3600" b="1" i="1">
                        <a:latin typeface="Cambria Math" panose="02040503050406030204" pitchFamily="18" charset="0"/>
                        <a:ea typeface="BatangChe" pitchFamily="49" charset="-127"/>
                        <a:cs typeface="Angsana New" pitchFamily="18" charset="-34"/>
                      </a:rPr>
                      <m:t>𝑬</m:t>
                    </m:r>
                  </m:oMath>
                </a14:m>
                <a:r>
                  <a:rPr lang="fr-FR" sz="3600" dirty="0" smtClean="0">
                    <a:latin typeface="Angsana New" pitchFamily="18" charset="-34"/>
                    <a:cs typeface="Angsana New" pitchFamily="18" charset="-34"/>
                  </a:rPr>
                  <a:t>(</a:t>
                </a:r>
                <a14:m>
                  <m:oMath xmlns:m="http://schemas.openxmlformats.org/officeDocument/2006/math">
                    <m:r>
                      <a:rPr lang="fr-FR" sz="3600" b="1" i="1">
                        <a:latin typeface="Cambria Math" panose="02040503050406030204" pitchFamily="18" charset="0"/>
                        <a:ea typeface="BatangChe" pitchFamily="49" charset="-127"/>
                        <a:cs typeface="Angsana New" pitchFamily="18" charset="-34"/>
                      </a:rPr>
                      <m:t>𝑪</m:t>
                    </m:r>
                  </m:oMath>
                </a14:m>
                <a:r>
                  <a:rPr lang="fr-FR" sz="3600" b="1" dirty="0" smtClean="0">
                    <a:latin typeface="Angsana New" pitchFamily="18" charset="-34"/>
                    <a:ea typeface="BatangChe" pitchFamily="49" charset="-127"/>
                    <a:cs typeface="Angsana New" pitchFamily="18" charset="-34"/>
                  </a:rPr>
                  <a:t>)= </a:t>
                </a:r>
                <a14:m>
                  <m:oMath xmlns:m="http://schemas.openxmlformats.org/officeDocument/2006/math">
                    <m:sSub>
                      <m:sSubPr>
                        <m:ctrlPr>
                          <a:rPr lang="pt-BR" sz="3600" b="1" i="1">
                            <a:latin typeface="Cambria Math" panose="02040503050406030204" pitchFamily="18" charset="0"/>
                            <a:ea typeface="BatangChe" pitchFamily="49" charset="-127"/>
                            <a:cs typeface="Angsana New" pitchFamily="18" charset="-34"/>
                          </a:rPr>
                        </m:ctrlPr>
                      </m:sSubPr>
                      <m:e>
                        <m:r>
                          <a:rPr lang="fr-FR" sz="3600" b="1" i="1" smtClean="0">
                            <a:latin typeface="Cambria Math" panose="02040503050406030204" pitchFamily="18" charset="0"/>
                            <a:ea typeface="BatangChe" pitchFamily="49" charset="-127"/>
                            <a:cs typeface="Angsana New" pitchFamily="18" charset="-34"/>
                          </a:rPr>
                          <m:t>𝑬</m:t>
                        </m:r>
                      </m:e>
                      <m:sub>
                        <m:r>
                          <a:rPr lang="fr-FR" sz="3600" b="1" i="1" smtClean="0">
                            <a:latin typeface="Cambria Math" panose="02040503050406030204" pitchFamily="18" charset="0"/>
                            <a:ea typeface="BatangChe" pitchFamily="49" charset="-127"/>
                            <a:cs typeface="Angsana New" pitchFamily="18" charset="-34"/>
                          </a:rPr>
                          <m:t>𝒊𝒏𝒕</m:t>
                        </m:r>
                      </m:sub>
                    </m:sSub>
                    <m:r>
                      <a:rPr lang="fr-FR" sz="3600" b="1" i="1" smtClean="0">
                        <a:latin typeface="Cambria Math" panose="02040503050406030204" pitchFamily="18" charset="0"/>
                        <a:ea typeface="BatangChe" pitchFamily="49" charset="-127"/>
                        <a:cs typeface="Angsana New" pitchFamily="18" charset="-34"/>
                      </a:rPr>
                      <m:t>(</m:t>
                    </m:r>
                    <m:r>
                      <a:rPr lang="fr-FR" sz="3600" b="1" i="1" smtClean="0">
                        <a:latin typeface="Cambria Math" panose="02040503050406030204" pitchFamily="18" charset="0"/>
                        <a:ea typeface="BatangChe" pitchFamily="49" charset="-127"/>
                        <a:cs typeface="Angsana New" pitchFamily="18" charset="-34"/>
                      </a:rPr>
                      <m:t>𝑪</m:t>
                    </m:r>
                    <m:r>
                      <a:rPr lang="fr-FR" sz="3600" b="1" i="1" smtClean="0">
                        <a:latin typeface="Cambria Math" panose="02040503050406030204" pitchFamily="18" charset="0"/>
                        <a:ea typeface="BatangChe" pitchFamily="49" charset="-127"/>
                        <a:cs typeface="Angsana New" pitchFamily="18" charset="-34"/>
                      </a:rPr>
                      <m:t>)</m:t>
                    </m:r>
                  </m:oMath>
                </a14:m>
                <a:r>
                  <a:rPr lang="fr-FR" sz="3600" b="1" dirty="0" smtClean="0">
                    <a:latin typeface="Angsana New" pitchFamily="18" charset="-34"/>
                    <a:ea typeface="BatangChe" pitchFamily="49" charset="-127"/>
                    <a:cs typeface="Angsana New" pitchFamily="18" charset="-34"/>
                  </a:rPr>
                  <a:t> + </a:t>
                </a:r>
                <a14:m>
                  <m:oMath xmlns:m="http://schemas.openxmlformats.org/officeDocument/2006/math">
                    <m:sSub>
                      <m:sSubPr>
                        <m:ctrlPr>
                          <a:rPr lang="pt-BR" sz="3600" b="1" i="1" smtClean="0">
                            <a:latin typeface="Cambria Math" panose="02040503050406030204" pitchFamily="18" charset="0"/>
                            <a:ea typeface="BatangChe" pitchFamily="49" charset="-127"/>
                            <a:cs typeface="Angsana New" pitchFamily="18" charset="-34"/>
                          </a:rPr>
                        </m:ctrlPr>
                      </m:sSubPr>
                      <m:e>
                        <m:r>
                          <a:rPr lang="fr-FR" sz="3600" b="1" i="1">
                            <a:latin typeface="Cambria Math" panose="02040503050406030204" pitchFamily="18" charset="0"/>
                            <a:ea typeface="BatangChe" pitchFamily="49" charset="-127"/>
                            <a:cs typeface="Angsana New" pitchFamily="18" charset="-34"/>
                          </a:rPr>
                          <m:t>𝑬</m:t>
                        </m:r>
                      </m:e>
                      <m:sub>
                        <m:r>
                          <a:rPr lang="fr-FR" sz="3600" b="1" i="1" smtClean="0">
                            <a:latin typeface="Cambria Math" panose="02040503050406030204" pitchFamily="18" charset="0"/>
                            <a:ea typeface="BatangChe" pitchFamily="49" charset="-127"/>
                            <a:cs typeface="Angsana New" pitchFamily="18" charset="-34"/>
                          </a:rPr>
                          <m:t>𝒆𝒙𝒕</m:t>
                        </m:r>
                      </m:sub>
                    </m:sSub>
                    <m:r>
                      <a:rPr lang="fr-FR" sz="3600" b="1" i="1">
                        <a:latin typeface="Cambria Math" panose="02040503050406030204" pitchFamily="18" charset="0"/>
                        <a:ea typeface="BatangChe" pitchFamily="49" charset="-127"/>
                        <a:cs typeface="Angsana New" pitchFamily="18" charset="-34"/>
                      </a:rPr>
                      <m:t>(</m:t>
                    </m:r>
                    <m:r>
                      <a:rPr lang="fr-FR" sz="3600" b="1" i="1">
                        <a:latin typeface="Cambria Math" panose="02040503050406030204" pitchFamily="18" charset="0"/>
                        <a:ea typeface="BatangChe" pitchFamily="49" charset="-127"/>
                        <a:cs typeface="Angsana New" pitchFamily="18" charset="-34"/>
                      </a:rPr>
                      <m:t>𝑪</m:t>
                    </m:r>
                    <m:r>
                      <a:rPr lang="fr-FR" sz="3600" b="1" i="1">
                        <a:latin typeface="Cambria Math" panose="02040503050406030204" pitchFamily="18" charset="0"/>
                        <a:ea typeface="BatangChe" pitchFamily="49" charset="-127"/>
                        <a:cs typeface="Angsana New" pitchFamily="18" charset="-34"/>
                      </a:rPr>
                      <m:t>)</m:t>
                    </m:r>
                  </m:oMath>
                </a14:m>
                <a:r>
                  <a:rPr lang="fr-FR" sz="3600" b="1" dirty="0" smtClean="0">
                    <a:latin typeface="Angsana New" pitchFamily="18" charset="-34"/>
                    <a:ea typeface="BatangChe" pitchFamily="49" charset="-127"/>
                    <a:cs typeface="Angsana New" pitchFamily="18" charset="-34"/>
                  </a:rPr>
                  <a:t/>
                </a:r>
                <a:endParaRPr lang="fr-FR" sz="2400" b="1" dirty="0">
                  <a:latin typeface="BatangChe" pitchFamily="49" charset="-127"/>
                  <a:ea typeface="BatangChe" pitchFamily="49" charset="-127"/>
                  <a:cs typeface="Arabic Typesetting" pitchFamily="66" charset="-78"/>
                </a:endParaRPr>
              </a:p>
            </p:txBody>
          </p:sp>
        </mc:Choice>
        <mc:Fallback>
          <p:sp>
            <p:nvSpPr>
              <p:cNvPr id="109" name="ZoneTexte 108"/>
              <p:cNvSpPr txBox="1">
                <a:spLocks noRot="1" noChangeAspect="1" noMove="1" noResize="1" noEditPoints="1" noAdjustHandles="1" noChangeArrowheads="1" noChangeShapeType="1" noTextEdit="1"/>
              </p:cNvSpPr>
              <p:nvPr/>
            </p:nvSpPr>
            <p:spPr>
              <a:xfrm>
                <a:off x="4737774" y="1868031"/>
                <a:ext cx="6737922" cy="646331"/>
              </a:xfrm>
              <a:prstGeom prst="rect">
                <a:avLst/>
              </a:prstGeom>
              <a:blipFill rotWithShape="0">
                <a:blip r:embed="rId4"/>
                <a:stretch>
                  <a:fillRect t="-14151" b="-34906"/>
                </a:stretch>
              </a:blipFill>
            </p:spPr>
            <p:txBody>
              <a:bodyPr/>
              <a:lstStyle/>
              <a:p>
                <a:r>
                  <a:rPr lang="fr-FR">
                    <a:noFill/>
                  </a:rPr>
                  <a:t> </a:t>
                </a:r>
              </a:p>
            </p:txBody>
          </p:sp>
        </mc:Fallback>
      </mc:AlternateContent>
      <p:sp>
        <p:nvSpPr>
          <p:cNvPr id="139" name="Forme libre 138"/>
          <p:cNvSpPr/>
          <p:nvPr/>
        </p:nvSpPr>
        <p:spPr>
          <a:xfrm>
            <a:off x="2344790" y="2989295"/>
            <a:ext cx="5492930" cy="2856341"/>
          </a:xfrm>
          <a:custGeom>
            <a:avLst/>
            <a:gdLst>
              <a:gd name="connsiteX0" fmla="*/ 0 w 6094601"/>
              <a:gd name="connsiteY0" fmla="*/ 128191 h 1281906"/>
              <a:gd name="connsiteX1" fmla="*/ 128191 w 6094601"/>
              <a:gd name="connsiteY1" fmla="*/ 0 h 1281906"/>
              <a:gd name="connsiteX2" fmla="*/ 5966410 w 6094601"/>
              <a:gd name="connsiteY2" fmla="*/ 0 h 1281906"/>
              <a:gd name="connsiteX3" fmla="*/ 6094601 w 6094601"/>
              <a:gd name="connsiteY3" fmla="*/ 128191 h 1281906"/>
              <a:gd name="connsiteX4" fmla="*/ 6094601 w 6094601"/>
              <a:gd name="connsiteY4" fmla="*/ 1153715 h 1281906"/>
              <a:gd name="connsiteX5" fmla="*/ 5966410 w 6094601"/>
              <a:gd name="connsiteY5" fmla="*/ 1281906 h 1281906"/>
              <a:gd name="connsiteX6" fmla="*/ 128191 w 6094601"/>
              <a:gd name="connsiteY6" fmla="*/ 1281906 h 1281906"/>
              <a:gd name="connsiteX7" fmla="*/ 0 w 6094601"/>
              <a:gd name="connsiteY7" fmla="*/ 1153715 h 1281906"/>
              <a:gd name="connsiteX8" fmla="*/ 0 w 6094601"/>
              <a:gd name="connsiteY8" fmla="*/ 128191 h 1281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4601" h="1281906">
                <a:moveTo>
                  <a:pt x="0" y="128191"/>
                </a:moveTo>
                <a:cubicBezTo>
                  <a:pt x="0" y="57393"/>
                  <a:pt x="57393" y="0"/>
                  <a:pt x="128191" y="0"/>
                </a:cubicBezTo>
                <a:lnTo>
                  <a:pt x="5966410" y="0"/>
                </a:lnTo>
                <a:cubicBezTo>
                  <a:pt x="6037208" y="0"/>
                  <a:pt x="6094601" y="57393"/>
                  <a:pt x="6094601" y="128191"/>
                </a:cubicBezTo>
                <a:lnTo>
                  <a:pt x="6094601" y="1153715"/>
                </a:lnTo>
                <a:cubicBezTo>
                  <a:pt x="6094601" y="1224513"/>
                  <a:pt x="6037208" y="1281906"/>
                  <a:pt x="5966410" y="1281906"/>
                </a:cubicBezTo>
                <a:lnTo>
                  <a:pt x="128191" y="1281906"/>
                </a:lnTo>
                <a:cubicBezTo>
                  <a:pt x="57393" y="1281906"/>
                  <a:pt x="0" y="1224513"/>
                  <a:pt x="0" y="1153715"/>
                </a:cubicBezTo>
                <a:lnTo>
                  <a:pt x="0" y="128191"/>
                </a:lnTo>
                <a:close/>
              </a:path>
            </a:pathLst>
          </a:custGeom>
          <a:noFill/>
          <a:ln w="28575">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fr-FR">
              <a:solidFill>
                <a:schemeClr val="tx1"/>
              </a:solidFill>
              <a:latin typeface="Calibri" pitchFamily="34" charset="0"/>
            </a:endParaRPr>
          </a:p>
        </p:txBody>
      </p:sp>
      <p:sp>
        <p:nvSpPr>
          <p:cNvPr id="3" name="ZoneTexte 2"/>
          <p:cNvSpPr txBox="1"/>
          <p:nvPr/>
        </p:nvSpPr>
        <p:spPr>
          <a:xfrm>
            <a:off x="2476396" y="4082153"/>
            <a:ext cx="4365281" cy="692676"/>
          </a:xfrm>
          <a:prstGeom prst="rect">
            <a:avLst/>
          </a:prstGeom>
          <a:noFill/>
        </p:spPr>
        <p:txBody>
          <a:bodyPr wrap="square" rtlCol="0">
            <a:spAutoFit/>
          </a:bodyPr>
          <a:lstStyle/>
          <a:p>
            <a:endParaRPr lang="fr-FR" dirty="0"/>
          </a:p>
        </p:txBody>
      </p:sp>
      <p:pic>
        <p:nvPicPr>
          <p:cNvPr id="5" name="Image 4"/>
          <p:cNvPicPr>
            <a:picLocks noChangeAspect="1"/>
          </p:cNvPicPr>
          <p:nvPr/>
        </p:nvPicPr>
        <p:blipFill>
          <a:blip r:embed="rId5"/>
          <a:stretch>
            <a:fillRect/>
          </a:stretch>
        </p:blipFill>
        <p:spPr>
          <a:xfrm>
            <a:off x="2435549" y="3788674"/>
            <a:ext cx="5227002" cy="962025"/>
          </a:xfrm>
          <a:prstGeom prst="rect">
            <a:avLst/>
          </a:prstGeom>
        </p:spPr>
      </p:pic>
      <p:sp>
        <p:nvSpPr>
          <p:cNvPr id="140" name="Ellipse 139"/>
          <p:cNvSpPr>
            <a:spLocks noChangeArrowheads="1"/>
          </p:cNvSpPr>
          <p:nvPr/>
        </p:nvSpPr>
        <p:spPr bwMode="auto">
          <a:xfrm>
            <a:off x="4082561" y="3852264"/>
            <a:ext cx="1299023" cy="934753"/>
          </a:xfrm>
          <a:prstGeom prst="ellipse">
            <a:avLst/>
          </a:prstGeom>
          <a:noFill/>
          <a:ln w="25400" algn="ctr">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fr-FR"/>
          </a:p>
        </p:txBody>
      </p:sp>
      <p:sp>
        <p:nvSpPr>
          <p:cNvPr id="141" name="ZoneTexte 140"/>
          <p:cNvSpPr txBox="1">
            <a:spLocks noChangeArrowheads="1"/>
          </p:cNvSpPr>
          <p:nvPr/>
        </p:nvSpPr>
        <p:spPr bwMode="auto">
          <a:xfrm>
            <a:off x="2499491" y="5116175"/>
            <a:ext cx="2128837" cy="400050"/>
          </a:xfrm>
          <a:prstGeom prst="rect">
            <a:avLst/>
          </a:prstGeom>
          <a:noFill/>
          <a:ln w="28575">
            <a:solidFill>
              <a:schemeClr val="accent1"/>
            </a:solidFill>
            <a:prstDash val="sysDash"/>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2000" b="1">
                <a:latin typeface="Times New Roman" pitchFamily="18" charset="0"/>
                <a:cs typeface="Times New Roman" pitchFamily="18" charset="0"/>
              </a:rPr>
              <a:t>Terme d’élasticité</a:t>
            </a:r>
          </a:p>
        </p:txBody>
      </p:sp>
      <p:cxnSp>
        <p:nvCxnSpPr>
          <p:cNvPr id="142" name="Connecteur droit avec flèche 141"/>
          <p:cNvCxnSpPr>
            <a:stCxn id="140" idx="4"/>
          </p:cNvCxnSpPr>
          <p:nvPr/>
        </p:nvCxnSpPr>
        <p:spPr>
          <a:xfrm flipH="1">
            <a:off x="3721222" y="4787017"/>
            <a:ext cx="1010851" cy="33378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Ellipse 142"/>
          <p:cNvSpPr/>
          <p:nvPr/>
        </p:nvSpPr>
        <p:spPr>
          <a:xfrm>
            <a:off x="4162494" y="4007699"/>
            <a:ext cx="642937"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44" name="ZoneTexte 143"/>
          <p:cNvSpPr txBox="1">
            <a:spLocks noChangeArrowheads="1"/>
          </p:cNvSpPr>
          <p:nvPr/>
        </p:nvSpPr>
        <p:spPr bwMode="auto">
          <a:xfrm>
            <a:off x="2476396" y="3188599"/>
            <a:ext cx="2276475" cy="400050"/>
          </a:xfrm>
          <a:prstGeom prst="rect">
            <a:avLst/>
          </a:prstGeom>
          <a:noFill/>
          <a:ln w="28575">
            <a:solidFill>
              <a:schemeClr val="accent1"/>
            </a:solidFill>
            <a:prstDash val="sysDash"/>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2000" b="1">
                <a:latin typeface="Times New Roman" pitchFamily="18" charset="0"/>
                <a:cs typeface="Times New Roman" pitchFamily="18" charset="0"/>
              </a:rPr>
              <a:t>Facteur d’élasticité</a:t>
            </a:r>
          </a:p>
        </p:txBody>
      </p:sp>
      <p:cxnSp>
        <p:nvCxnSpPr>
          <p:cNvPr id="145" name="Connecteur droit avec flèche 144"/>
          <p:cNvCxnSpPr/>
          <p:nvPr/>
        </p:nvCxnSpPr>
        <p:spPr>
          <a:xfrm flipH="1" flipV="1">
            <a:off x="3957108" y="3631003"/>
            <a:ext cx="459558" cy="4635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6" name="ZoneTexte 145"/>
          <p:cNvSpPr txBox="1">
            <a:spLocks noChangeArrowheads="1"/>
          </p:cNvSpPr>
          <p:nvPr/>
        </p:nvSpPr>
        <p:spPr bwMode="auto">
          <a:xfrm>
            <a:off x="5022183" y="3188166"/>
            <a:ext cx="2214563" cy="401637"/>
          </a:xfrm>
          <a:prstGeom prst="rect">
            <a:avLst/>
          </a:prstGeom>
          <a:noFill/>
          <a:ln w="28575">
            <a:solidFill>
              <a:schemeClr val="accent1"/>
            </a:solidFill>
            <a:prstDash val="sysDash"/>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2000" b="1">
                <a:latin typeface="Times New Roman" pitchFamily="18" charset="0"/>
                <a:cs typeface="Times New Roman" pitchFamily="18" charset="0"/>
              </a:rPr>
              <a:t>Facteur de rigidité</a:t>
            </a:r>
          </a:p>
        </p:txBody>
      </p:sp>
      <p:cxnSp>
        <p:nvCxnSpPr>
          <p:cNvPr id="147" name="Connecteur droit avec flèche 146"/>
          <p:cNvCxnSpPr>
            <a:stCxn id="149" idx="0"/>
          </p:cNvCxnSpPr>
          <p:nvPr/>
        </p:nvCxnSpPr>
        <p:spPr>
          <a:xfrm flipV="1">
            <a:off x="6141929" y="3515511"/>
            <a:ext cx="54210" cy="4563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Ellipse 147"/>
          <p:cNvSpPr>
            <a:spLocks noChangeArrowheads="1"/>
          </p:cNvSpPr>
          <p:nvPr/>
        </p:nvSpPr>
        <p:spPr bwMode="auto">
          <a:xfrm>
            <a:off x="5759864" y="3847197"/>
            <a:ext cx="1492250" cy="863600"/>
          </a:xfrm>
          <a:prstGeom prst="ellipse">
            <a:avLst/>
          </a:prstGeom>
          <a:noFill/>
          <a:ln w="25400" algn="ctr">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fr-FR"/>
          </a:p>
        </p:txBody>
      </p:sp>
      <p:sp>
        <p:nvSpPr>
          <p:cNvPr id="149" name="Ellipse 148"/>
          <p:cNvSpPr/>
          <p:nvPr/>
        </p:nvSpPr>
        <p:spPr>
          <a:xfrm>
            <a:off x="5820460" y="3971881"/>
            <a:ext cx="642937"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50" name="ZoneTexte 149"/>
          <p:cNvSpPr txBox="1">
            <a:spLocks noChangeArrowheads="1"/>
          </p:cNvSpPr>
          <p:nvPr/>
        </p:nvSpPr>
        <p:spPr bwMode="auto">
          <a:xfrm>
            <a:off x="5076716" y="5134368"/>
            <a:ext cx="2130425" cy="400050"/>
          </a:xfrm>
          <a:prstGeom prst="rect">
            <a:avLst/>
          </a:prstGeom>
          <a:noFill/>
          <a:ln w="28575">
            <a:solidFill>
              <a:schemeClr val="accent1"/>
            </a:solidFill>
            <a:prstDash val="sysDash"/>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2000" b="1">
                <a:latin typeface="Times New Roman" pitchFamily="18" charset="0"/>
                <a:cs typeface="Times New Roman" pitchFamily="18" charset="0"/>
              </a:rPr>
              <a:t>Terme de rigidité</a:t>
            </a:r>
          </a:p>
        </p:txBody>
      </p:sp>
      <p:cxnSp>
        <p:nvCxnSpPr>
          <p:cNvPr id="151" name="Connecteur droit avec flèche 150"/>
          <p:cNvCxnSpPr>
            <a:stCxn id="148" idx="4"/>
            <a:endCxn id="150" idx="0"/>
          </p:cNvCxnSpPr>
          <p:nvPr/>
        </p:nvCxnSpPr>
        <p:spPr>
          <a:xfrm flipH="1">
            <a:off x="6141929" y="4710797"/>
            <a:ext cx="364060" cy="42357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2" name="AutoShape 16"/>
          <p:cNvSpPr>
            <a:spLocks noChangeArrowheads="1"/>
          </p:cNvSpPr>
          <p:nvPr/>
        </p:nvSpPr>
        <p:spPr bwMode="auto">
          <a:xfrm>
            <a:off x="8147504" y="2989295"/>
            <a:ext cx="3672086" cy="2856341"/>
          </a:xfrm>
          <a:prstGeom prst="roundRect">
            <a:avLst>
              <a:gd name="adj" fmla="val 8384"/>
            </a:avLst>
          </a:prstGeom>
          <a:noFill/>
          <a:ln w="28575">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fr-FR">
              <a:latin typeface="Calibri" pitchFamily="34" charset="0"/>
            </a:endParaRPr>
          </a:p>
        </p:txBody>
      </p:sp>
      <mc:AlternateContent xmlns:mc="http://schemas.openxmlformats.org/markup-compatibility/2006">
        <mc:Choice xmlns:a14="http://schemas.microsoft.com/office/drawing/2010/main" xmlns="" Requires="a14">
          <p:sp>
            <p:nvSpPr>
              <p:cNvPr id="154" name="ZoneTexte 153"/>
              <p:cNvSpPr txBox="1"/>
              <p:nvPr/>
            </p:nvSpPr>
            <p:spPr>
              <a:xfrm>
                <a:off x="8253453" y="3587296"/>
                <a:ext cx="3483999" cy="1822550"/>
              </a:xfrm>
              <a:prstGeom prst="rect">
                <a:avLst/>
              </a:prstGeom>
              <a:noFill/>
            </p:spPr>
            <p:txBody>
              <a:bodyPr wrap="square" rtlCol="0">
                <a:spAutoFit/>
              </a:bodyPr>
              <a:lstStyle/>
              <a:p>
                <a:pPr algn="ctr"/>
                <a:r>
                  <a:rPr lang="fr-FR" b="1" dirty="0" smtClean="0">
                    <a:latin typeface="Cabin" panose="020B0803050202020004" pitchFamily="34" charset="0"/>
                  </a:rPr>
                  <a:t>L’énergie externe est </a:t>
                </a:r>
                <a:r>
                  <a:rPr lang="fr-FR" b="1" dirty="0">
                    <a:latin typeface="Cabin" panose="020B0803050202020004" pitchFamily="34" charset="0"/>
                  </a:rPr>
                  <a:t>calculée en intégrant l’énergie potentielle le long de la courbe </a:t>
                </a:r>
                <a:r>
                  <a:rPr lang="fr-FR" b="1" dirty="0" smtClean="0">
                    <a:latin typeface="Cabin" panose="020B0803050202020004" pitchFamily="34" charset="0"/>
                  </a:rPr>
                  <a:t>C</a:t>
                </a:r>
                <a14:m>
                  <m:oMath xmlns:m="http://schemas.openxmlformats.org/officeDocument/2006/math">
                    <m:r>
                      <a:rPr lang="fr-FR" b="1" i="1">
                        <a:latin typeface="Cambria Math"/>
                      </a:rPr>
                      <m:t>(</m:t>
                    </m:r>
                    <m:r>
                      <a:rPr lang="fr-FR" b="1" i="1" smtClean="0">
                        <a:latin typeface="Cambria Math" panose="02040503050406030204" pitchFamily="18" charset="0"/>
                      </a:rPr>
                      <m:t>𝒔</m:t>
                    </m:r>
                    <m:r>
                      <a:rPr lang="fr-FR" b="1" i="1">
                        <a:latin typeface="Cambria Math"/>
                      </a:rPr>
                      <m:t>)</m:t>
                    </m:r>
                  </m:oMath>
                </a14:m>
                <a:endParaRPr lang="fr-FR" b="1" i="1" dirty="0" smtClean="0">
                  <a:latin typeface="Cabin" panose="020B0803050202020004" pitchFamily="34" charset="0"/>
                </a:endParaRPr>
              </a:p>
              <a:p>
                <a:endParaRPr lang="fr-FR" i="1" dirty="0" smtClean="0"/>
              </a:p>
              <a:p>
                <a:pPr/>
                <a14:m>
                  <m:oMathPara xmlns:m="http://schemas.openxmlformats.org/officeDocument/2006/math">
                    <m:oMathParaPr>
                      <m:jc m:val="centerGroup"/>
                    </m:oMathParaPr>
                    <m:oMath xmlns:m="http://schemas.openxmlformats.org/officeDocument/2006/math">
                      <m:sSub>
                        <m:sSubPr>
                          <m:ctrlPr>
                            <a:rPr lang="fr-FR" b="1" i="1" smtClean="0">
                              <a:latin typeface="Cambria Math" panose="02040503050406030204" pitchFamily="18" charset="0"/>
                            </a:rPr>
                          </m:ctrlPr>
                        </m:sSubPr>
                        <m:e>
                          <m:r>
                            <a:rPr lang="fr-FR" b="1" i="1">
                              <a:latin typeface="Cambria Math"/>
                            </a:rPr>
                            <m:t>𝑬</m:t>
                          </m:r>
                        </m:e>
                        <m:sub>
                          <m:r>
                            <a:rPr lang="fr-FR" b="1" i="1">
                              <a:latin typeface="Cambria Math"/>
                            </a:rPr>
                            <m:t>𝒆𝒙𝒕</m:t>
                          </m:r>
                        </m:sub>
                      </m:sSub>
                      <m:d>
                        <m:dPr>
                          <m:ctrlPr>
                            <a:rPr lang="fr-FR" b="1" i="1">
                              <a:latin typeface="Cambria Math" panose="02040503050406030204" pitchFamily="18" charset="0"/>
                            </a:rPr>
                          </m:ctrlPr>
                        </m:dPr>
                        <m:e>
                          <m:r>
                            <a:rPr lang="fr-FR" b="1" i="1" smtClean="0">
                              <a:latin typeface="Cambria Math" panose="02040503050406030204" pitchFamily="18" charset="0"/>
                            </a:rPr>
                            <m:t>𝑪</m:t>
                          </m:r>
                        </m:e>
                      </m:d>
                      <m:r>
                        <a:rPr lang="fr-FR" b="1" i="1">
                          <a:latin typeface="Cambria Math"/>
                        </a:rPr>
                        <m:t>=</m:t>
                      </m:r>
                      <m:nary>
                        <m:naryPr>
                          <m:limLoc m:val="subSup"/>
                          <m:ctrlPr>
                            <a:rPr lang="fr-FR" b="1" i="1">
                              <a:latin typeface="Cambria Math" panose="02040503050406030204" pitchFamily="18" charset="0"/>
                            </a:rPr>
                          </m:ctrlPr>
                        </m:naryPr>
                        <m:sub>
                          <m:r>
                            <a:rPr lang="fr-FR" b="1" i="0" smtClean="0">
                              <a:latin typeface="Cambria Math"/>
                            </a:rPr>
                            <m:t>𝟎</m:t>
                          </m:r>
                        </m:sub>
                        <m:sup>
                          <m:r>
                            <a:rPr lang="fr-FR" b="1" i="1" smtClean="0">
                              <a:latin typeface="Cambria Math"/>
                            </a:rPr>
                            <m:t>𝟏</m:t>
                          </m:r>
                        </m:sup>
                        <m:e>
                          <m:r>
                            <a:rPr lang="fr-FR" b="1" i="1">
                              <a:latin typeface="Cambria Math"/>
                            </a:rPr>
                            <m:t>𝑷</m:t>
                          </m:r>
                          <m:d>
                            <m:dPr>
                              <m:ctrlPr>
                                <a:rPr lang="fr-FR" b="1" i="1">
                                  <a:latin typeface="Cambria Math" panose="02040503050406030204" pitchFamily="18" charset="0"/>
                                </a:rPr>
                              </m:ctrlPr>
                            </m:dPr>
                            <m:e>
                              <m:r>
                                <a:rPr lang="fr-FR" b="1" i="1" smtClean="0">
                                  <a:latin typeface="Cambria Math" panose="02040503050406030204" pitchFamily="18" charset="0"/>
                                </a:rPr>
                                <m:t>𝑪</m:t>
                              </m:r>
                              <m:r>
                                <a:rPr lang="fr-FR" b="1" i="1" smtClean="0">
                                  <a:latin typeface="Cambria Math" panose="02040503050406030204" pitchFamily="18" charset="0"/>
                                </a:rPr>
                                <m:t>(</m:t>
                              </m:r>
                              <m:r>
                                <a:rPr lang="fr-FR" b="1" i="1" smtClean="0">
                                  <a:latin typeface="Cambria Math" panose="02040503050406030204" pitchFamily="18" charset="0"/>
                                </a:rPr>
                                <m:t>𝒔</m:t>
                              </m:r>
                              <m:r>
                                <a:rPr lang="fr-FR" b="1" i="1" smtClean="0">
                                  <a:latin typeface="Cambria Math" panose="02040503050406030204" pitchFamily="18" charset="0"/>
                                </a:rPr>
                                <m:t>)</m:t>
                              </m:r>
                            </m:e>
                          </m:d>
                          <m:r>
                            <a:rPr lang="fr-FR" b="1" i="1">
                              <a:latin typeface="Cambria Math"/>
                            </a:rPr>
                            <m:t>𝒅𝒔</m:t>
                          </m:r>
                        </m:e>
                      </m:nary>
                    </m:oMath>
                  </m:oMathPara>
                </a14:m>
                <a:endParaRPr lang="fr-FR" b="1" dirty="0"/>
              </a:p>
            </p:txBody>
          </p:sp>
        </mc:Choice>
        <mc:Fallback>
          <p:sp>
            <p:nvSpPr>
              <p:cNvPr id="154" name="ZoneTexte 153"/>
              <p:cNvSpPr txBox="1">
                <a:spLocks noRot="1" noChangeAspect="1" noMove="1" noResize="1" noEditPoints="1" noAdjustHandles="1" noChangeArrowheads="1" noChangeShapeType="1" noTextEdit="1"/>
              </p:cNvSpPr>
              <p:nvPr/>
            </p:nvSpPr>
            <p:spPr>
              <a:xfrm>
                <a:off x="8253453" y="3587296"/>
                <a:ext cx="3483999" cy="1822550"/>
              </a:xfrm>
              <a:prstGeom prst="rect">
                <a:avLst/>
              </a:prstGeom>
              <a:blipFill rotWithShape="0">
                <a:blip r:embed="rId6"/>
                <a:stretch>
                  <a:fillRect t="-1338" r="-525"/>
                </a:stretch>
              </a:blipFill>
            </p:spPr>
            <p:txBody>
              <a:bodyPr/>
              <a:lstStyle/>
              <a:p>
                <a:r>
                  <a:rPr lang="fr-FR">
                    <a:noFill/>
                  </a:rPr>
                  <a:t> </a:t>
                </a:r>
              </a:p>
            </p:txBody>
          </p:sp>
        </mc:Fallback>
      </mc:AlternateContent>
      <p:sp>
        <p:nvSpPr>
          <p:cNvPr id="155" name="Ellipse 154"/>
          <p:cNvSpPr>
            <a:spLocks noChangeArrowheads="1"/>
          </p:cNvSpPr>
          <p:nvPr/>
        </p:nvSpPr>
        <p:spPr bwMode="auto">
          <a:xfrm>
            <a:off x="8090068" y="1808376"/>
            <a:ext cx="1658094" cy="772541"/>
          </a:xfrm>
          <a:prstGeom prst="ellipse">
            <a:avLst/>
          </a:prstGeom>
          <a:noFill/>
          <a:ln w="25400" algn="ctr">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fr-FR"/>
          </a:p>
        </p:txBody>
      </p:sp>
      <p:sp>
        <p:nvSpPr>
          <p:cNvPr id="156" name="Ellipse 155"/>
          <p:cNvSpPr>
            <a:spLocks noChangeArrowheads="1"/>
          </p:cNvSpPr>
          <p:nvPr/>
        </p:nvSpPr>
        <p:spPr bwMode="auto">
          <a:xfrm>
            <a:off x="6061646" y="1861204"/>
            <a:ext cx="1633563" cy="760412"/>
          </a:xfrm>
          <a:prstGeom prst="ellipse">
            <a:avLst/>
          </a:prstGeom>
          <a:noFill/>
          <a:ln w="25400" algn="ctr">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fr-FR" dirty="0"/>
          </a:p>
        </p:txBody>
      </p:sp>
      <p:sp>
        <p:nvSpPr>
          <p:cNvPr id="157" name="Rectangle 156"/>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Rectangle 158"/>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160" name="Rectangle 159"/>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10/44</a:t>
            </a:r>
            <a:endParaRPr lang="fr-CA" sz="2000" dirty="0">
              <a:solidFill>
                <a:schemeClr val="tx1"/>
              </a:solidFill>
              <a:latin typeface="Segoe WP Black" panose="020B0A02040504020203" pitchFamily="34" charset="0"/>
              <a:cs typeface="Segoe UI Light" pitchFamily="34" charset="0"/>
            </a:endParaRPr>
          </a:p>
        </p:txBody>
      </p:sp>
      <p:pic>
        <p:nvPicPr>
          <p:cNvPr id="48" name="Image 47"/>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3491864" y="2771140"/>
            <a:ext cx="7440295" cy="3609340"/>
          </a:xfrm>
          <a:prstGeom prst="rect">
            <a:avLst/>
          </a:prstGeom>
        </p:spPr>
      </p:pic>
    </p:spTree>
    <p:extLst>
      <p:ext uri="{BB962C8B-B14F-4D97-AF65-F5344CB8AC3E}">
        <p14:creationId xmlns:p14="http://schemas.microsoft.com/office/powerpoint/2010/main" xmlns="" val="1427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barn(inVertical)">
                                      <p:cBhvr>
                                        <p:cTn id="12" dur="500"/>
                                        <p:tgtEl>
                                          <p:spTgt spid="10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nodeType="clickEffect">
                                  <p:stCondLst>
                                    <p:cond delay="0"/>
                                  </p:stCondLst>
                                  <p:childTnLst>
                                    <p:animEffect transition="out" filter="barn(inVertical)">
                                      <p:cBhvr>
                                        <p:cTn id="16" dur="500"/>
                                        <p:tgtEl>
                                          <p:spTgt spid="48"/>
                                        </p:tgtEl>
                                      </p:cBhvr>
                                    </p:animEffect>
                                    <p:set>
                                      <p:cBhvr>
                                        <p:cTn id="17" dur="1" fill="hold">
                                          <p:stCondLst>
                                            <p:cond delay="499"/>
                                          </p:stCondLst>
                                        </p:cTn>
                                        <p:tgtEl>
                                          <p:spTgt spid="4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6"/>
                                        </p:tgtEl>
                                        <p:attrNameLst>
                                          <p:attrName>style.visibility</p:attrName>
                                        </p:attrNameLst>
                                      </p:cBhvr>
                                      <p:to>
                                        <p:strVal val="visible"/>
                                      </p:to>
                                    </p:set>
                                    <p:animEffect transition="in" filter="barn(inVertical)">
                                      <p:cBhvr>
                                        <p:cTn id="22" dur="500"/>
                                        <p:tgtEl>
                                          <p:spTgt spid="156"/>
                                        </p:tgtEl>
                                      </p:cBhvr>
                                    </p:animEffect>
                                  </p:childTnLst>
                                </p:cTn>
                              </p:par>
                            </p:childTnLst>
                          </p:cTn>
                        </p:par>
                        <p:par>
                          <p:cTn id="23" fill="hold">
                            <p:stCondLst>
                              <p:cond delay="500"/>
                            </p:stCondLst>
                            <p:childTnLst>
                              <p:par>
                                <p:cTn id="24" presetID="16" presetClass="entr" presetSubtype="21" fill="hold" grpId="0" nodeType="afterEffect">
                                  <p:stCondLst>
                                    <p:cond delay="0"/>
                                  </p:stCondLst>
                                  <p:childTnLst>
                                    <p:set>
                                      <p:cBhvr>
                                        <p:cTn id="25" dur="1" fill="hold">
                                          <p:stCondLst>
                                            <p:cond delay="0"/>
                                          </p:stCondLst>
                                        </p:cTn>
                                        <p:tgtEl>
                                          <p:spTgt spid="139"/>
                                        </p:tgtEl>
                                        <p:attrNameLst>
                                          <p:attrName>style.visibility</p:attrName>
                                        </p:attrNameLst>
                                      </p:cBhvr>
                                      <p:to>
                                        <p:strVal val="visible"/>
                                      </p:to>
                                    </p:set>
                                    <p:animEffect transition="in" filter="barn(inVertical)">
                                      <p:cBhvr>
                                        <p:cTn id="26" dur="500"/>
                                        <p:tgtEl>
                                          <p:spTgt spid="139"/>
                                        </p:tgtEl>
                                      </p:cBhvr>
                                    </p:animEffec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40"/>
                                        </p:tgtEl>
                                        <p:attrNameLst>
                                          <p:attrName>style.visibility</p:attrName>
                                        </p:attrNameLst>
                                      </p:cBhvr>
                                      <p:to>
                                        <p:strVal val="visible"/>
                                      </p:to>
                                    </p:set>
                                    <p:animEffect transition="in" filter="fade">
                                      <p:cBhvr>
                                        <p:cTn id="32" dur="500"/>
                                        <p:tgtEl>
                                          <p:spTgt spid="140"/>
                                        </p:tgtEl>
                                      </p:cBhvr>
                                    </p:animEffect>
                                  </p:childTnLst>
                                </p:cTn>
                              </p:par>
                            </p:childTnLst>
                          </p:cTn>
                        </p:par>
                        <p:par>
                          <p:cTn id="33" fill="hold">
                            <p:stCondLst>
                              <p:cond delay="1500"/>
                            </p:stCondLst>
                            <p:childTnLst>
                              <p:par>
                                <p:cTn id="34" presetID="22" presetClass="entr" presetSubtype="2" fill="hold" nodeType="afterEffect">
                                  <p:stCondLst>
                                    <p:cond delay="0"/>
                                  </p:stCondLst>
                                  <p:childTnLst>
                                    <p:set>
                                      <p:cBhvr>
                                        <p:cTn id="35" dur="1" fill="hold">
                                          <p:stCondLst>
                                            <p:cond delay="0"/>
                                          </p:stCondLst>
                                        </p:cTn>
                                        <p:tgtEl>
                                          <p:spTgt spid="142"/>
                                        </p:tgtEl>
                                        <p:attrNameLst>
                                          <p:attrName>style.visibility</p:attrName>
                                        </p:attrNameLst>
                                      </p:cBhvr>
                                      <p:to>
                                        <p:strVal val="visible"/>
                                      </p:to>
                                    </p:set>
                                    <p:animEffect transition="in" filter="wipe(right)">
                                      <p:cBhvr>
                                        <p:cTn id="36" dur="500"/>
                                        <p:tgtEl>
                                          <p:spTgt spid="142"/>
                                        </p:tgtEl>
                                      </p:cBhvr>
                                    </p:animEffect>
                                  </p:childTnLst>
                                </p:cTn>
                              </p:par>
                            </p:childTnLst>
                          </p:cTn>
                        </p:par>
                        <p:par>
                          <p:cTn id="37" fill="hold">
                            <p:stCondLst>
                              <p:cond delay="2000"/>
                            </p:stCondLst>
                            <p:childTnLst>
                              <p:par>
                                <p:cTn id="38" presetID="5" presetClass="entr" presetSubtype="10" fill="hold" grpId="0" nodeType="afterEffect">
                                  <p:stCondLst>
                                    <p:cond delay="0"/>
                                  </p:stCondLst>
                                  <p:childTnLst>
                                    <p:set>
                                      <p:cBhvr>
                                        <p:cTn id="39" dur="1" fill="hold">
                                          <p:stCondLst>
                                            <p:cond delay="0"/>
                                          </p:stCondLst>
                                        </p:cTn>
                                        <p:tgtEl>
                                          <p:spTgt spid="141"/>
                                        </p:tgtEl>
                                        <p:attrNameLst>
                                          <p:attrName>style.visibility</p:attrName>
                                        </p:attrNameLst>
                                      </p:cBhvr>
                                      <p:to>
                                        <p:strVal val="visible"/>
                                      </p:to>
                                    </p:set>
                                    <p:animEffect transition="in" filter="checkerboard(across)">
                                      <p:cBhvr>
                                        <p:cTn id="40" dur="500"/>
                                        <p:tgtEl>
                                          <p:spTgt spid="141"/>
                                        </p:tgtEl>
                                      </p:cBhvr>
                                    </p:animEffect>
                                  </p:childTnLst>
                                </p:cTn>
                              </p:par>
                            </p:childTnLst>
                          </p:cTn>
                        </p:par>
                        <p:par>
                          <p:cTn id="41" fill="hold">
                            <p:stCondLst>
                              <p:cond delay="2500"/>
                            </p:stCondLst>
                            <p:childTnLst>
                              <p:par>
                                <p:cTn id="42" presetID="21" presetClass="entr" presetSubtype="1" fill="hold" grpId="0" nodeType="afterEffect">
                                  <p:stCondLst>
                                    <p:cond delay="0"/>
                                  </p:stCondLst>
                                  <p:childTnLst>
                                    <p:set>
                                      <p:cBhvr>
                                        <p:cTn id="43" dur="1" fill="hold">
                                          <p:stCondLst>
                                            <p:cond delay="0"/>
                                          </p:stCondLst>
                                        </p:cTn>
                                        <p:tgtEl>
                                          <p:spTgt spid="143"/>
                                        </p:tgtEl>
                                        <p:attrNameLst>
                                          <p:attrName>style.visibility</p:attrName>
                                        </p:attrNameLst>
                                      </p:cBhvr>
                                      <p:to>
                                        <p:strVal val="visible"/>
                                      </p:to>
                                    </p:set>
                                    <p:animEffect transition="in" filter="wheel(1)">
                                      <p:cBhvr>
                                        <p:cTn id="44" dur="500"/>
                                        <p:tgtEl>
                                          <p:spTgt spid="143"/>
                                        </p:tgtEl>
                                      </p:cBhvr>
                                    </p:animEffect>
                                  </p:childTnLst>
                                </p:cTn>
                              </p:par>
                            </p:childTnLst>
                          </p:cTn>
                        </p:par>
                        <p:par>
                          <p:cTn id="45" fill="hold">
                            <p:stCondLst>
                              <p:cond delay="3000"/>
                            </p:stCondLst>
                            <p:childTnLst>
                              <p:par>
                                <p:cTn id="46" presetID="22" presetClass="entr" presetSubtype="4" fill="hold" nodeType="afterEffect">
                                  <p:stCondLst>
                                    <p:cond delay="0"/>
                                  </p:stCondLst>
                                  <p:childTnLst>
                                    <p:set>
                                      <p:cBhvr>
                                        <p:cTn id="47" dur="1" fill="hold">
                                          <p:stCondLst>
                                            <p:cond delay="0"/>
                                          </p:stCondLst>
                                        </p:cTn>
                                        <p:tgtEl>
                                          <p:spTgt spid="145"/>
                                        </p:tgtEl>
                                        <p:attrNameLst>
                                          <p:attrName>style.visibility</p:attrName>
                                        </p:attrNameLst>
                                      </p:cBhvr>
                                      <p:to>
                                        <p:strVal val="visible"/>
                                      </p:to>
                                    </p:set>
                                    <p:animEffect transition="in" filter="wipe(down)">
                                      <p:cBhvr>
                                        <p:cTn id="48" dur="500"/>
                                        <p:tgtEl>
                                          <p:spTgt spid="145"/>
                                        </p:tgtEl>
                                      </p:cBhvr>
                                    </p:animEffect>
                                  </p:childTnLst>
                                </p:cTn>
                              </p:par>
                            </p:childTnLst>
                          </p:cTn>
                        </p:par>
                        <p:par>
                          <p:cTn id="49" fill="hold">
                            <p:stCondLst>
                              <p:cond delay="3500"/>
                            </p:stCondLst>
                            <p:childTnLst>
                              <p:par>
                                <p:cTn id="50" presetID="5" presetClass="entr" presetSubtype="10" fill="hold" grpId="0" nodeType="afterEffect">
                                  <p:stCondLst>
                                    <p:cond delay="0"/>
                                  </p:stCondLst>
                                  <p:childTnLst>
                                    <p:set>
                                      <p:cBhvr>
                                        <p:cTn id="51" dur="1" fill="hold">
                                          <p:stCondLst>
                                            <p:cond delay="0"/>
                                          </p:stCondLst>
                                        </p:cTn>
                                        <p:tgtEl>
                                          <p:spTgt spid="144"/>
                                        </p:tgtEl>
                                        <p:attrNameLst>
                                          <p:attrName>style.visibility</p:attrName>
                                        </p:attrNameLst>
                                      </p:cBhvr>
                                      <p:to>
                                        <p:strVal val="visible"/>
                                      </p:to>
                                    </p:set>
                                    <p:animEffect transition="in" filter="checkerboard(across)">
                                      <p:cBhvr>
                                        <p:cTn id="52" dur="500"/>
                                        <p:tgtEl>
                                          <p:spTgt spid="144"/>
                                        </p:tgtEl>
                                      </p:cBhvr>
                                    </p:animEffect>
                                  </p:childTnLst>
                                </p:cTn>
                              </p:par>
                            </p:childTnLst>
                          </p:cTn>
                        </p:par>
                        <p:par>
                          <p:cTn id="53" fill="hold">
                            <p:stCondLst>
                              <p:cond delay="4000"/>
                            </p:stCondLst>
                            <p:childTnLst>
                              <p:par>
                                <p:cTn id="54" presetID="10" presetClass="entr" presetSubtype="0" fill="hold" grpId="0" nodeType="afterEffect">
                                  <p:stCondLst>
                                    <p:cond delay="0"/>
                                  </p:stCondLst>
                                  <p:childTnLst>
                                    <p:set>
                                      <p:cBhvr>
                                        <p:cTn id="55" dur="1" fill="hold">
                                          <p:stCondLst>
                                            <p:cond delay="0"/>
                                          </p:stCondLst>
                                        </p:cTn>
                                        <p:tgtEl>
                                          <p:spTgt spid="148"/>
                                        </p:tgtEl>
                                        <p:attrNameLst>
                                          <p:attrName>style.visibility</p:attrName>
                                        </p:attrNameLst>
                                      </p:cBhvr>
                                      <p:to>
                                        <p:strVal val="visible"/>
                                      </p:to>
                                    </p:set>
                                    <p:animEffect transition="in" filter="fade">
                                      <p:cBhvr>
                                        <p:cTn id="56" dur="500"/>
                                        <p:tgtEl>
                                          <p:spTgt spid="148"/>
                                        </p:tgtEl>
                                      </p:cBhvr>
                                    </p:animEffect>
                                  </p:childTnLst>
                                </p:cTn>
                              </p:par>
                            </p:childTnLst>
                          </p:cTn>
                        </p:par>
                        <p:par>
                          <p:cTn id="57" fill="hold">
                            <p:stCondLst>
                              <p:cond delay="4500"/>
                            </p:stCondLst>
                            <p:childTnLst>
                              <p:par>
                                <p:cTn id="58" presetID="22" presetClass="entr" presetSubtype="1" fill="hold" nodeType="afterEffect">
                                  <p:stCondLst>
                                    <p:cond delay="0"/>
                                  </p:stCondLst>
                                  <p:childTnLst>
                                    <p:set>
                                      <p:cBhvr>
                                        <p:cTn id="59" dur="1" fill="hold">
                                          <p:stCondLst>
                                            <p:cond delay="0"/>
                                          </p:stCondLst>
                                        </p:cTn>
                                        <p:tgtEl>
                                          <p:spTgt spid="151"/>
                                        </p:tgtEl>
                                        <p:attrNameLst>
                                          <p:attrName>style.visibility</p:attrName>
                                        </p:attrNameLst>
                                      </p:cBhvr>
                                      <p:to>
                                        <p:strVal val="visible"/>
                                      </p:to>
                                    </p:set>
                                    <p:animEffect transition="in" filter="wipe(up)">
                                      <p:cBhvr>
                                        <p:cTn id="60" dur="500"/>
                                        <p:tgtEl>
                                          <p:spTgt spid="151"/>
                                        </p:tgtEl>
                                      </p:cBhvr>
                                    </p:animEffect>
                                  </p:childTnLst>
                                </p:cTn>
                              </p:par>
                            </p:childTnLst>
                          </p:cTn>
                        </p:par>
                        <p:par>
                          <p:cTn id="61" fill="hold">
                            <p:stCondLst>
                              <p:cond delay="5000"/>
                            </p:stCondLst>
                            <p:childTnLst>
                              <p:par>
                                <p:cTn id="62" presetID="5" presetClass="entr" presetSubtype="10" fill="hold" grpId="0" nodeType="afterEffect">
                                  <p:stCondLst>
                                    <p:cond delay="0"/>
                                  </p:stCondLst>
                                  <p:childTnLst>
                                    <p:set>
                                      <p:cBhvr>
                                        <p:cTn id="63" dur="1" fill="hold">
                                          <p:stCondLst>
                                            <p:cond delay="0"/>
                                          </p:stCondLst>
                                        </p:cTn>
                                        <p:tgtEl>
                                          <p:spTgt spid="150"/>
                                        </p:tgtEl>
                                        <p:attrNameLst>
                                          <p:attrName>style.visibility</p:attrName>
                                        </p:attrNameLst>
                                      </p:cBhvr>
                                      <p:to>
                                        <p:strVal val="visible"/>
                                      </p:to>
                                    </p:set>
                                    <p:animEffect transition="in" filter="checkerboard(across)">
                                      <p:cBhvr>
                                        <p:cTn id="64" dur="500"/>
                                        <p:tgtEl>
                                          <p:spTgt spid="150"/>
                                        </p:tgtEl>
                                      </p:cBhvr>
                                    </p:animEffect>
                                  </p:childTnLst>
                                </p:cTn>
                              </p:par>
                            </p:childTnLst>
                          </p:cTn>
                        </p:par>
                        <p:par>
                          <p:cTn id="65" fill="hold">
                            <p:stCondLst>
                              <p:cond delay="5500"/>
                            </p:stCondLst>
                            <p:childTnLst>
                              <p:par>
                                <p:cTn id="66" presetID="21" presetClass="entr" presetSubtype="1" fill="hold" grpId="0" nodeType="afterEffect">
                                  <p:stCondLst>
                                    <p:cond delay="0"/>
                                  </p:stCondLst>
                                  <p:childTnLst>
                                    <p:set>
                                      <p:cBhvr>
                                        <p:cTn id="67" dur="1" fill="hold">
                                          <p:stCondLst>
                                            <p:cond delay="0"/>
                                          </p:stCondLst>
                                        </p:cTn>
                                        <p:tgtEl>
                                          <p:spTgt spid="149"/>
                                        </p:tgtEl>
                                        <p:attrNameLst>
                                          <p:attrName>style.visibility</p:attrName>
                                        </p:attrNameLst>
                                      </p:cBhvr>
                                      <p:to>
                                        <p:strVal val="visible"/>
                                      </p:to>
                                    </p:set>
                                    <p:animEffect transition="in" filter="wheel(1)">
                                      <p:cBhvr>
                                        <p:cTn id="68" dur="500"/>
                                        <p:tgtEl>
                                          <p:spTgt spid="149"/>
                                        </p:tgtEl>
                                      </p:cBhvr>
                                    </p:animEffect>
                                  </p:childTnLst>
                                </p:cTn>
                              </p:par>
                              <p:par>
                                <p:cTn id="69" presetID="22" presetClass="entr" presetSubtype="4" fill="hold" nodeType="withEffect">
                                  <p:stCondLst>
                                    <p:cond delay="0"/>
                                  </p:stCondLst>
                                  <p:childTnLst>
                                    <p:set>
                                      <p:cBhvr>
                                        <p:cTn id="70" dur="1" fill="hold">
                                          <p:stCondLst>
                                            <p:cond delay="0"/>
                                          </p:stCondLst>
                                        </p:cTn>
                                        <p:tgtEl>
                                          <p:spTgt spid="147"/>
                                        </p:tgtEl>
                                        <p:attrNameLst>
                                          <p:attrName>style.visibility</p:attrName>
                                        </p:attrNameLst>
                                      </p:cBhvr>
                                      <p:to>
                                        <p:strVal val="visible"/>
                                      </p:to>
                                    </p:set>
                                    <p:animEffect transition="in" filter="wipe(down)">
                                      <p:cBhvr>
                                        <p:cTn id="71" dur="500"/>
                                        <p:tgtEl>
                                          <p:spTgt spid="147"/>
                                        </p:tgtEl>
                                      </p:cBhvr>
                                    </p:animEffect>
                                  </p:childTnLst>
                                </p:cTn>
                              </p:par>
                              <p:par>
                                <p:cTn id="72" presetID="5" presetClass="entr" presetSubtype="10" fill="hold" grpId="0" nodeType="withEffect">
                                  <p:stCondLst>
                                    <p:cond delay="0"/>
                                  </p:stCondLst>
                                  <p:childTnLst>
                                    <p:set>
                                      <p:cBhvr>
                                        <p:cTn id="73" dur="1" fill="hold">
                                          <p:stCondLst>
                                            <p:cond delay="0"/>
                                          </p:stCondLst>
                                        </p:cTn>
                                        <p:tgtEl>
                                          <p:spTgt spid="146"/>
                                        </p:tgtEl>
                                        <p:attrNameLst>
                                          <p:attrName>style.visibility</p:attrName>
                                        </p:attrNameLst>
                                      </p:cBhvr>
                                      <p:to>
                                        <p:strVal val="visible"/>
                                      </p:to>
                                    </p:set>
                                    <p:animEffect transition="in" filter="checkerboard(across)">
                                      <p:cBhvr>
                                        <p:cTn id="74" dur="500"/>
                                        <p:tgtEl>
                                          <p:spTgt spid="146"/>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155"/>
                                        </p:tgtEl>
                                        <p:attrNameLst>
                                          <p:attrName>style.visibility</p:attrName>
                                        </p:attrNameLst>
                                      </p:cBhvr>
                                      <p:to>
                                        <p:strVal val="visible"/>
                                      </p:to>
                                    </p:set>
                                    <p:animEffect transition="in" filter="barn(inVertical)">
                                      <p:cBhvr>
                                        <p:cTn id="79" dur="500"/>
                                        <p:tgtEl>
                                          <p:spTgt spid="155"/>
                                        </p:tgtEl>
                                      </p:cBhvr>
                                    </p:animEffect>
                                  </p:childTnLst>
                                </p:cTn>
                              </p:par>
                            </p:childTnLst>
                          </p:cTn>
                        </p:par>
                        <p:par>
                          <p:cTn id="80" fill="hold">
                            <p:stCondLst>
                              <p:cond delay="500"/>
                            </p:stCondLst>
                            <p:childTnLst>
                              <p:par>
                                <p:cTn id="81" presetID="16" presetClass="entr" presetSubtype="21" fill="hold" grpId="0" nodeType="afterEffect">
                                  <p:stCondLst>
                                    <p:cond delay="0"/>
                                  </p:stCondLst>
                                  <p:childTnLst>
                                    <p:set>
                                      <p:cBhvr>
                                        <p:cTn id="82" dur="1" fill="hold">
                                          <p:stCondLst>
                                            <p:cond delay="0"/>
                                          </p:stCondLst>
                                        </p:cTn>
                                        <p:tgtEl>
                                          <p:spTgt spid="152"/>
                                        </p:tgtEl>
                                        <p:attrNameLst>
                                          <p:attrName>style.visibility</p:attrName>
                                        </p:attrNameLst>
                                      </p:cBhvr>
                                      <p:to>
                                        <p:strVal val="visible"/>
                                      </p:to>
                                    </p:set>
                                    <p:animEffect transition="in" filter="barn(inVertical)">
                                      <p:cBhvr>
                                        <p:cTn id="83" dur="500"/>
                                        <p:tgtEl>
                                          <p:spTgt spid="152"/>
                                        </p:tgtEl>
                                      </p:cBhvr>
                                    </p:animEffect>
                                  </p:childTnLst>
                                </p:cTn>
                              </p:par>
                              <p:par>
                                <p:cTn id="84" presetID="1" presetClass="entr" presetSubtype="0" fill="hold" grpId="0" nodeType="withEffect">
                                  <p:stCondLst>
                                    <p:cond delay="0"/>
                                  </p:stCondLst>
                                  <p:childTnLst>
                                    <p:set>
                                      <p:cBhvr>
                                        <p:cTn id="85"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39" grpId="0" animBg="1"/>
      <p:bldP spid="140" grpId="0" animBg="1"/>
      <p:bldP spid="141" grpId="0" animBg="1"/>
      <p:bldP spid="143" grpId="0" animBg="1"/>
      <p:bldP spid="144" grpId="0" animBg="1"/>
      <p:bldP spid="146" grpId="0" animBg="1"/>
      <p:bldP spid="148" grpId="0" animBg="1"/>
      <p:bldP spid="149" grpId="0" animBg="1"/>
      <p:bldP spid="150" grpId="0" animBg="1"/>
      <p:bldP spid="152" grpId="0" animBg="1"/>
      <p:bldP spid="154" grpId="0" animBg="1"/>
      <p:bldP spid="155" grpId="0" animBg="1"/>
      <p:bldP spid="1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à coins arrondis 14"/>
          <p:cNvSpPr/>
          <p:nvPr/>
        </p:nvSpPr>
        <p:spPr>
          <a:xfrm>
            <a:off x="100013" y="2149981"/>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Définition</a:t>
            </a:r>
            <a:endParaRPr lang="fr-FR" kern="0" dirty="0">
              <a:solidFill>
                <a:schemeClr val="tx1">
                  <a:lumMod val="95000"/>
                  <a:lumOff val="5000"/>
                </a:schemeClr>
              </a:solidFill>
              <a:latin typeface="Cambria" pitchFamily="18" charset="0"/>
            </a:endParaRPr>
          </a:p>
        </p:txBody>
      </p:sp>
      <p:sp>
        <p:nvSpPr>
          <p:cNvPr id="16" name="Rectangle à coins arrondis 15"/>
          <p:cNvSpPr/>
          <p:nvPr/>
        </p:nvSpPr>
        <p:spPr>
          <a:xfrm>
            <a:off x="82188" y="4301290"/>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 géométriques </a:t>
            </a:r>
            <a:endParaRPr lang="fr-FR" kern="0" dirty="0">
              <a:solidFill>
                <a:schemeClr val="tx1">
                  <a:lumMod val="95000"/>
                  <a:lumOff val="5000"/>
                </a:schemeClr>
              </a:solidFill>
              <a:latin typeface="Cambria" pitchFamily="18" charset="0"/>
            </a:endParaRPr>
          </a:p>
        </p:txBody>
      </p:sp>
      <p:sp>
        <p:nvSpPr>
          <p:cNvPr id="20" name="Rectangle à coins arrondis 19"/>
          <p:cNvSpPr/>
          <p:nvPr/>
        </p:nvSpPr>
        <p:spPr>
          <a:xfrm>
            <a:off x="39503" y="3160855"/>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b="1" kern="0" dirty="0">
                <a:solidFill>
                  <a:schemeClr val="bg1"/>
                </a:solidFill>
                <a:latin typeface="Cambria" pitchFamily="18" charset="0"/>
              </a:rPr>
              <a:t>Modèles déformables paramétriques</a:t>
            </a: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30986"/>
            <a:ext cx="10085343" cy="821968"/>
            <a:chOff x="2001881" y="3098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5502921" y="3098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Modèles déformables</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74377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a:latin typeface="Cabin" panose="020B0803050202020004" pitchFamily="34" charset="0"/>
                <a:cs typeface="Times New Roman" pitchFamily="18" charset="0"/>
              </a:rPr>
              <a:t>Inconvénients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11/44</a:t>
            </a:r>
            <a:endParaRPr lang="fr-CA" sz="2000" dirty="0">
              <a:solidFill>
                <a:schemeClr val="tx1"/>
              </a:solidFill>
              <a:latin typeface="Segoe WP Black" panose="020B0A02040504020203" pitchFamily="34" charset="0"/>
              <a:cs typeface="Segoe UI Light" pitchFamily="34" charset="0"/>
            </a:endParaRPr>
          </a:p>
        </p:txBody>
      </p:sp>
      <p:sp>
        <p:nvSpPr>
          <p:cNvPr id="29" name="ZoneTexte 28"/>
          <p:cNvSpPr txBox="1"/>
          <p:nvPr/>
        </p:nvSpPr>
        <p:spPr>
          <a:xfrm>
            <a:off x="3382091" y="2172225"/>
            <a:ext cx="7590708" cy="461665"/>
          </a:xfrm>
          <a:prstGeom prst="rect">
            <a:avLst/>
          </a:prstGeom>
          <a:noFill/>
        </p:spPr>
        <p:txBody>
          <a:bodyPr wrap="square" rtlCol="0">
            <a:spAutoFit/>
          </a:bodyPr>
          <a:lstStyle/>
          <a:p>
            <a:pPr>
              <a:buClr>
                <a:srgbClr val="0070C0"/>
              </a:buClr>
            </a:pPr>
            <a:r>
              <a:rPr lang="fr-FR" sz="2400" dirty="0" smtClean="0">
                <a:latin typeface="Cabin" panose="020B0803050202020004" pitchFamily="34" charset="0"/>
                <a:cs typeface="Times New Roman" pitchFamily="18" charset="0"/>
              </a:rPr>
              <a:t>Instabilité </a:t>
            </a:r>
            <a:r>
              <a:rPr lang="fr-FR" sz="2400" dirty="0">
                <a:latin typeface="Cabin" panose="020B0803050202020004" pitchFamily="34" charset="0"/>
                <a:cs typeface="Times New Roman" pitchFamily="18" charset="0"/>
              </a:rPr>
              <a:t>vis-à-vis des contraintes externes</a:t>
            </a:r>
          </a:p>
        </p:txBody>
      </p:sp>
      <p:sp>
        <p:nvSpPr>
          <p:cNvPr id="25" name="ZoneTexte 24"/>
          <p:cNvSpPr txBox="1"/>
          <p:nvPr/>
        </p:nvSpPr>
        <p:spPr>
          <a:xfrm>
            <a:off x="3382090" y="2957099"/>
            <a:ext cx="7590709" cy="1200329"/>
          </a:xfrm>
          <a:prstGeom prst="rect">
            <a:avLst/>
          </a:prstGeom>
          <a:noFill/>
        </p:spPr>
        <p:txBody>
          <a:bodyPr wrap="square" rtlCol="0">
            <a:spAutoFit/>
          </a:bodyPr>
          <a:lstStyle/>
          <a:p>
            <a:pPr>
              <a:buClr>
                <a:srgbClr val="0070C0"/>
              </a:buClr>
            </a:pPr>
            <a:r>
              <a:rPr lang="fr-FR" sz="2400" dirty="0">
                <a:latin typeface="Cabin" panose="020B0803050202020004" pitchFamily="34" charset="0"/>
                <a:cs typeface="Times New Roman" pitchFamily="18" charset="0"/>
              </a:rPr>
              <a:t>Problèmes de minimum local et de sensibilité à l’initialisation.</a:t>
            </a:r>
          </a:p>
          <a:p>
            <a:pPr>
              <a:buClr>
                <a:srgbClr val="0070C0"/>
              </a:buClr>
            </a:pPr>
            <a:endParaRPr lang="fr-FR" sz="2400" dirty="0">
              <a:latin typeface="Cabin" panose="020B0803050202020004" pitchFamily="34" charset="0"/>
              <a:cs typeface="Times New Roman" pitchFamily="18" charset="0"/>
            </a:endParaRPr>
          </a:p>
        </p:txBody>
      </p:sp>
      <p:sp>
        <p:nvSpPr>
          <p:cNvPr id="26" name="ZoneTexte 25"/>
          <p:cNvSpPr txBox="1"/>
          <p:nvPr/>
        </p:nvSpPr>
        <p:spPr>
          <a:xfrm>
            <a:off x="3382091" y="4214617"/>
            <a:ext cx="7590708" cy="461665"/>
          </a:xfrm>
          <a:prstGeom prst="rect">
            <a:avLst/>
          </a:prstGeom>
          <a:noFill/>
        </p:spPr>
        <p:txBody>
          <a:bodyPr wrap="square" rtlCol="0">
            <a:spAutoFit/>
          </a:bodyPr>
          <a:lstStyle/>
          <a:p>
            <a:pPr>
              <a:buClr>
                <a:srgbClr val="0070C0"/>
              </a:buClr>
            </a:pPr>
            <a:r>
              <a:rPr lang="fr-FR" sz="2400" dirty="0">
                <a:latin typeface="Cabin" panose="020B0803050202020004" pitchFamily="34" charset="0"/>
                <a:cs typeface="Times New Roman" pitchFamily="18" charset="0"/>
              </a:rPr>
              <a:t>Paramétrage difficile.</a:t>
            </a:r>
          </a:p>
        </p:txBody>
      </p:sp>
      <p:sp>
        <p:nvSpPr>
          <p:cNvPr id="28" name="ZoneTexte 27"/>
          <p:cNvSpPr txBox="1"/>
          <p:nvPr/>
        </p:nvSpPr>
        <p:spPr>
          <a:xfrm>
            <a:off x="3382091" y="5136433"/>
            <a:ext cx="7879796" cy="830997"/>
          </a:xfrm>
          <a:prstGeom prst="rect">
            <a:avLst/>
          </a:prstGeom>
          <a:noFill/>
        </p:spPr>
        <p:txBody>
          <a:bodyPr wrap="square" rtlCol="0">
            <a:spAutoFit/>
          </a:bodyPr>
          <a:lstStyle/>
          <a:p>
            <a:pPr>
              <a:buClr>
                <a:srgbClr val="0070C0"/>
              </a:buClr>
            </a:pPr>
            <a:r>
              <a:rPr lang="fr-FR" sz="2400" dirty="0">
                <a:latin typeface="Cabin" panose="020B0803050202020004" pitchFamily="34" charset="0"/>
                <a:cs typeface="Times New Roman" pitchFamily="18" charset="0"/>
              </a:rPr>
              <a:t>Pas de changements de topologie possible (division/fusion d’objets).</a:t>
            </a:r>
          </a:p>
        </p:txBody>
      </p:sp>
      <p:pic>
        <p:nvPicPr>
          <p:cNvPr id="2" name="Image 1"/>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743985" y="2169837"/>
            <a:ext cx="596052" cy="536448"/>
          </a:xfrm>
          <a:prstGeom prst="rect">
            <a:avLst/>
          </a:prstGeom>
        </p:spPr>
      </p:pic>
      <p:pic>
        <p:nvPicPr>
          <p:cNvPr id="31" name="Image 30"/>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764062" y="3098825"/>
            <a:ext cx="596052" cy="536448"/>
          </a:xfrm>
          <a:prstGeom prst="rect">
            <a:avLst/>
          </a:prstGeom>
        </p:spPr>
      </p:pic>
      <p:pic>
        <p:nvPicPr>
          <p:cNvPr id="32" name="Image 31"/>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764062" y="4185466"/>
            <a:ext cx="596052" cy="536448"/>
          </a:xfrm>
          <a:prstGeom prst="rect">
            <a:avLst/>
          </a:prstGeom>
        </p:spPr>
      </p:pic>
      <p:pic>
        <p:nvPicPr>
          <p:cNvPr id="33" name="Image 32"/>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764062" y="5299519"/>
            <a:ext cx="596052" cy="536448"/>
          </a:xfrm>
          <a:prstGeom prst="rect">
            <a:avLst/>
          </a:prstGeom>
        </p:spPr>
      </p:pic>
    </p:spTree>
    <p:extLst>
      <p:ext uri="{BB962C8B-B14F-4D97-AF65-F5344CB8AC3E}">
        <p14:creationId xmlns:p14="http://schemas.microsoft.com/office/powerpoint/2010/main" xmlns="" val="38662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6" presetClass="entr" presetSubtype="21"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animEffect transition="in" filter="barn(inVertical)">
                                      <p:cBhvr>
                                        <p:cTn id="9" dur="500"/>
                                        <p:tgtEl>
                                          <p:spTgt spid="2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par>
                                <p:cTn id="14" presetID="16" presetClass="entr" presetSubtype="21"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arn(inVertical)">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6" presetClass="entr" presetSubtype="21"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arn(inVertical)">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3"/>
                                        </p:tgtEl>
                                        <p:attrNameLst>
                                          <p:attrName>style.visibility</p:attrName>
                                        </p:attrNameLst>
                                      </p:cBhvr>
                                      <p:to>
                                        <p:strVal val="visible"/>
                                      </p:to>
                                    </p:set>
                                  </p:childTnLst>
                                </p:cTn>
                              </p:par>
                              <p:par>
                                <p:cTn id="28" presetID="16" presetClass="entr" presetSubtype="21"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barn(inVertical)">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5" grpId="0"/>
      <p:bldP spid="26" grpId="0"/>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à coins arrondis 14"/>
          <p:cNvSpPr/>
          <p:nvPr/>
        </p:nvSpPr>
        <p:spPr>
          <a:xfrm>
            <a:off x="100013" y="2149981"/>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Définition</a:t>
            </a:r>
            <a:endParaRPr lang="fr-FR" kern="0" dirty="0">
              <a:solidFill>
                <a:schemeClr val="tx1">
                  <a:lumMod val="95000"/>
                  <a:lumOff val="5000"/>
                </a:schemeClr>
              </a:solidFill>
              <a:latin typeface="Cambria" pitchFamily="18" charset="0"/>
            </a:endParaRPr>
          </a:p>
        </p:txBody>
      </p:sp>
      <p:sp>
        <p:nvSpPr>
          <p:cNvPr id="16" name="Rectangle à coins arrondis 15"/>
          <p:cNvSpPr/>
          <p:nvPr/>
        </p:nvSpPr>
        <p:spPr>
          <a:xfrm>
            <a:off x="100013" y="3153731"/>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 paramétriques </a:t>
            </a:r>
            <a:endParaRPr lang="fr-FR" kern="0" dirty="0">
              <a:solidFill>
                <a:schemeClr val="tx1">
                  <a:lumMod val="95000"/>
                  <a:lumOff val="5000"/>
                </a:schemeClr>
              </a:solidFill>
              <a:latin typeface="Cambria" pitchFamily="18" charset="0"/>
            </a:endParaRPr>
          </a:p>
        </p:txBody>
      </p:sp>
      <p:sp>
        <p:nvSpPr>
          <p:cNvPr id="20" name="Rectangle à coins arrondis 19"/>
          <p:cNvSpPr/>
          <p:nvPr/>
        </p:nvSpPr>
        <p:spPr>
          <a:xfrm>
            <a:off x="39503" y="4203332"/>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b="1" kern="0" dirty="0">
                <a:solidFill>
                  <a:schemeClr val="bg1"/>
                </a:solidFill>
                <a:latin typeface="Cambria" pitchFamily="18" charset="0"/>
              </a:rPr>
              <a:t>Modèles déformables </a:t>
            </a:r>
            <a:r>
              <a:rPr lang="fr-FR" b="1" kern="0" dirty="0" smtClean="0">
                <a:solidFill>
                  <a:schemeClr val="bg1"/>
                </a:solidFill>
                <a:latin typeface="Cambria" pitchFamily="18" charset="0"/>
              </a:rPr>
              <a:t>géométriques</a:t>
            </a:r>
            <a:endParaRPr lang="fr-FR" b="1" kern="0" dirty="0">
              <a:solidFill>
                <a:schemeClr val="bg1"/>
              </a:solidFill>
              <a:latin typeface="Cambria" pitchFamily="18" charset="0"/>
            </a:endParaRP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30986"/>
            <a:ext cx="10085343" cy="821968"/>
            <a:chOff x="2001881" y="3098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5502921" y="3098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Modèles déformables</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74377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rPr>
              <a:t>Modèles géométriques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12/44</a:t>
            </a:r>
            <a:endParaRPr lang="fr-CA" sz="2000" dirty="0">
              <a:solidFill>
                <a:schemeClr val="tx1"/>
              </a:solidFill>
              <a:latin typeface="Segoe WP Black" panose="020B0A02040504020203" pitchFamily="34" charset="0"/>
              <a:cs typeface="Segoe UI Light" pitchFamily="34" charset="0"/>
            </a:endParaRPr>
          </a:p>
        </p:txBody>
      </p:sp>
      <p:sp>
        <p:nvSpPr>
          <p:cNvPr id="24" name="ZoneTexte 23"/>
          <p:cNvSpPr txBox="1"/>
          <p:nvPr/>
        </p:nvSpPr>
        <p:spPr>
          <a:xfrm>
            <a:off x="2271504" y="2185121"/>
            <a:ext cx="9646176" cy="4154984"/>
          </a:xfrm>
          <a:prstGeom prst="rect">
            <a:avLst/>
          </a:prstGeom>
          <a:noFill/>
        </p:spPr>
        <p:txBody>
          <a:bodyPr wrap="square" rtlCol="0">
            <a:spAutoFit/>
          </a:bodyPr>
          <a:lstStyle/>
          <a:p>
            <a:pPr marL="457200" indent="-457200">
              <a:buClr>
                <a:srgbClr val="0070C0"/>
              </a:buClr>
              <a:buFont typeface="Wingdings" panose="05000000000000000000" pitchFamily="2" charset="2"/>
              <a:buChar char="Ø"/>
            </a:pPr>
            <a:r>
              <a:rPr lang="fr-FR" sz="2400" dirty="0" smtClean="0">
                <a:latin typeface="Cabin" panose="020B0803050202020004" pitchFamily="34" charset="0"/>
                <a:cs typeface="Times New Roman" pitchFamily="18" charset="0"/>
              </a:rPr>
              <a:t></a:t>
            </a:r>
            <a:r>
              <a:rPr lang="fr-FR" sz="2400" dirty="0">
                <a:latin typeface="Cabin" panose="020B0803050202020004" pitchFamily="34" charset="0"/>
                <a:cs typeface="Times New Roman" pitchFamily="18" charset="0"/>
              </a:rPr>
              <a:t>R</a:t>
            </a:r>
            <a:r>
              <a:rPr lang="fr-FR" sz="2400" dirty="0" smtClean="0">
                <a:latin typeface="Cabin" panose="020B0803050202020004" pitchFamily="34" charset="0"/>
                <a:cs typeface="Times New Roman" pitchFamily="18" charset="0"/>
              </a:rPr>
              <a:t>épondre </a:t>
            </a:r>
            <a:r>
              <a:rPr lang="fr-FR" sz="2400" dirty="0">
                <a:latin typeface="Cabin" panose="020B0803050202020004" pitchFamily="34" charset="0"/>
                <a:cs typeface="Times New Roman" pitchFamily="18" charset="0"/>
              </a:rPr>
              <a:t>aux principales limites </a:t>
            </a:r>
            <a:r>
              <a:rPr lang="fr-FR" sz="2400" dirty="0" smtClean="0">
                <a:latin typeface="Cabin" panose="020B0803050202020004" pitchFamily="34" charset="0"/>
                <a:cs typeface="Times New Roman" pitchFamily="18" charset="0"/>
              </a:rPr>
              <a:t>des modèles </a:t>
            </a:r>
            <a:r>
              <a:rPr lang="fr-FR" sz="2400" dirty="0">
                <a:latin typeface="Cabin" panose="020B0803050202020004" pitchFamily="34" charset="0"/>
                <a:cs typeface="Times New Roman" pitchFamily="18" charset="0"/>
              </a:rPr>
              <a:t>déformables </a:t>
            </a:r>
            <a:r>
              <a:rPr lang="fr-FR" sz="2400" dirty="0" smtClean="0">
                <a:latin typeface="Cabin" panose="020B0803050202020004" pitchFamily="34" charset="0"/>
                <a:cs typeface="Times New Roman" pitchFamily="18" charset="0"/>
              </a:rPr>
              <a:t>paramétriques.</a:t>
            </a:r>
          </a:p>
          <a:p>
            <a:pPr marL="457200" indent="-457200">
              <a:buClr>
                <a:srgbClr val="0070C0"/>
              </a:buClr>
              <a:buFont typeface="Wingdings" panose="05000000000000000000" pitchFamily="2" charset="2"/>
              <a:buChar char="Ø"/>
            </a:pPr>
            <a:endParaRPr lang="fr-FR" sz="2400" dirty="0" smtClean="0">
              <a:latin typeface="Cabin" panose="020B0803050202020004" pitchFamily="34" charset="0"/>
              <a:cs typeface="Times New Roman" pitchFamily="18" charset="0"/>
            </a:endParaRPr>
          </a:p>
          <a:p>
            <a:pPr marL="457200" indent="-457200">
              <a:buClr>
                <a:srgbClr val="0070C0"/>
              </a:buClr>
              <a:buFont typeface="Wingdings" panose="05000000000000000000" pitchFamily="2" charset="2"/>
              <a:buChar char="Ø"/>
            </a:pPr>
            <a:r>
              <a:rPr lang="fr-FR" sz="2400" dirty="0">
                <a:latin typeface="Cabin" panose="020B0803050202020004" pitchFamily="34" charset="0"/>
                <a:cs typeface="Times New Roman" pitchFamily="18" charset="0"/>
              </a:rPr>
              <a:t> </a:t>
            </a:r>
            <a:r>
              <a:rPr lang="fr-FR" sz="2400" dirty="0" smtClean="0">
                <a:latin typeface="Cabin" panose="020B0803050202020004" pitchFamily="34" charset="0"/>
                <a:cs typeface="Times New Roman" pitchFamily="18" charset="0"/>
              </a:rPr>
              <a:t>Indépendance de paramètres.</a:t>
            </a:r>
          </a:p>
          <a:p>
            <a:pPr marL="457200" indent="-457200">
              <a:buClr>
                <a:srgbClr val="0070C0"/>
              </a:buClr>
              <a:buFont typeface="Wingdings" panose="05000000000000000000" pitchFamily="2" charset="2"/>
              <a:buChar char="Ø"/>
            </a:pPr>
            <a:endParaRPr lang="fr-FR" sz="2400" dirty="0" smtClean="0">
              <a:latin typeface="Cabin" panose="020B0803050202020004" pitchFamily="34" charset="0"/>
              <a:cs typeface="Times New Roman" pitchFamily="18" charset="0"/>
            </a:endParaRPr>
          </a:p>
          <a:p>
            <a:pPr marL="457200" indent="-457200">
              <a:buClr>
                <a:srgbClr val="0070C0"/>
              </a:buClr>
              <a:buFont typeface="Wingdings" panose="05000000000000000000" pitchFamily="2" charset="2"/>
              <a:buChar char="Ø"/>
            </a:pPr>
            <a:r>
              <a:rPr lang="fr-FR" sz="2400" dirty="0" smtClean="0">
                <a:latin typeface="Cabin" panose="020B0803050202020004" pitchFamily="34" charset="0"/>
                <a:cs typeface="Times New Roman" pitchFamily="18" charset="0"/>
              </a:rPr>
              <a:t>Changements de topologie  de manière automatique.</a:t>
            </a:r>
          </a:p>
          <a:p>
            <a:pPr marL="457200" indent="-457200">
              <a:buClr>
                <a:srgbClr val="0070C0"/>
              </a:buClr>
              <a:buFont typeface="Wingdings" panose="05000000000000000000" pitchFamily="2" charset="2"/>
              <a:buChar char="Ø"/>
            </a:pPr>
            <a:endParaRPr lang="fr-FR" sz="2400" dirty="0" smtClean="0">
              <a:latin typeface="Cabin" panose="020B0803050202020004" pitchFamily="34" charset="0"/>
              <a:cs typeface="Times New Roman" pitchFamily="18" charset="0"/>
            </a:endParaRPr>
          </a:p>
          <a:p>
            <a:pPr marL="457200" indent="-457200">
              <a:buClr>
                <a:srgbClr val="0070C0"/>
              </a:buClr>
              <a:buFont typeface="Wingdings" panose="05000000000000000000" pitchFamily="2" charset="2"/>
              <a:buChar char="Ø"/>
            </a:pPr>
            <a:r>
              <a:rPr lang="fr-FR" sz="2400" dirty="0" smtClean="0">
                <a:latin typeface="Cabin" panose="020B0803050202020004" pitchFamily="34" charset="0"/>
                <a:cs typeface="Times New Roman" pitchFamily="18" charset="0"/>
              </a:rPr>
              <a:t>Modèles basés sur :</a:t>
            </a:r>
          </a:p>
          <a:p>
            <a:pPr>
              <a:buClr>
                <a:srgbClr val="0070C0"/>
              </a:buClr>
            </a:pPr>
            <a:endParaRPr lang="fr-FR" sz="2400" dirty="0" smtClean="0">
              <a:latin typeface="Cabin" panose="020B0803050202020004" pitchFamily="34" charset="0"/>
              <a:cs typeface="Times New Roman" pitchFamily="18" charset="0"/>
            </a:endParaRPr>
          </a:p>
          <a:p>
            <a:pPr marL="914400" lvl="1" indent="-457200">
              <a:buClr>
                <a:srgbClr val="0070C0"/>
              </a:buClr>
              <a:buFont typeface="Wingdings" panose="05000000000000000000" pitchFamily="2" charset="2"/>
              <a:buChar char="ü"/>
            </a:pPr>
            <a:r>
              <a:rPr lang="fr-FR" sz="2400" dirty="0">
                <a:latin typeface="Cabin" panose="020B0803050202020004" pitchFamily="34" charset="0"/>
                <a:cs typeface="Times New Roman" pitchFamily="18" charset="0"/>
              </a:rPr>
              <a:t>la théorie de l’évolution de la </a:t>
            </a:r>
            <a:r>
              <a:rPr lang="fr-FR" sz="2400" dirty="0" smtClean="0">
                <a:latin typeface="Cabin" panose="020B0803050202020004" pitchFamily="34" charset="0"/>
                <a:cs typeface="Times New Roman" pitchFamily="18" charset="0"/>
              </a:rPr>
              <a:t>courbe</a:t>
            </a:r>
          </a:p>
          <a:p>
            <a:pPr marL="914400" lvl="1" indent="-457200">
              <a:buClr>
                <a:srgbClr val="0070C0"/>
              </a:buClr>
              <a:buFont typeface="Wingdings" panose="05000000000000000000" pitchFamily="2" charset="2"/>
              <a:buChar char="ü"/>
            </a:pPr>
            <a:r>
              <a:rPr lang="fr-FR" sz="2400" dirty="0">
                <a:latin typeface="Cabin" panose="020B0803050202020004" pitchFamily="34" charset="0"/>
                <a:cs typeface="Times New Roman" pitchFamily="18" charset="0"/>
              </a:rPr>
              <a:t>l</a:t>
            </a:r>
            <a:r>
              <a:rPr lang="fr-FR" sz="2400" dirty="0" smtClean="0">
                <a:latin typeface="Cabin" panose="020B0803050202020004" pitchFamily="34" charset="0"/>
                <a:cs typeface="Times New Roman" pitchFamily="18" charset="0"/>
              </a:rPr>
              <a:t>es ensembles de niveaux (level-set)</a:t>
            </a:r>
            <a:endParaRPr lang="fr-FR" sz="2400" dirty="0">
              <a:latin typeface="Cabin" panose="020B0803050202020004" pitchFamily="34" charset="0"/>
              <a:cs typeface="Times New Roman" pitchFamily="18" charset="0"/>
            </a:endParaRPr>
          </a:p>
        </p:txBody>
      </p:sp>
    </p:spTree>
    <p:extLst>
      <p:ext uri="{BB962C8B-B14F-4D97-AF65-F5344CB8AC3E}">
        <p14:creationId xmlns:p14="http://schemas.microsoft.com/office/powerpoint/2010/main" xmlns="" val="367723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barn(inVertical)">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4">
                                            <p:txEl>
                                              <p:pRg st="2" end="2"/>
                                            </p:txEl>
                                          </p:spTgt>
                                        </p:tgtEl>
                                        <p:attrNameLst>
                                          <p:attrName>style.visibility</p:attrName>
                                        </p:attrNameLst>
                                      </p:cBhvr>
                                      <p:to>
                                        <p:strVal val="visible"/>
                                      </p:to>
                                    </p:set>
                                    <p:animEffect transition="in" filter="barn(inVertical)">
                                      <p:cBhvr>
                                        <p:cTn id="12" dur="500"/>
                                        <p:tgtEl>
                                          <p:spTgt spid="2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4">
                                            <p:txEl>
                                              <p:pRg st="4" end="4"/>
                                            </p:txEl>
                                          </p:spTgt>
                                        </p:tgtEl>
                                        <p:attrNameLst>
                                          <p:attrName>style.visibility</p:attrName>
                                        </p:attrNameLst>
                                      </p:cBhvr>
                                      <p:to>
                                        <p:strVal val="visible"/>
                                      </p:to>
                                    </p:set>
                                    <p:animEffect transition="in" filter="barn(inVertical)">
                                      <p:cBhvr>
                                        <p:cTn id="17" dur="500"/>
                                        <p:tgtEl>
                                          <p:spTgt spid="2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4">
                                            <p:txEl>
                                              <p:pRg st="6" end="6"/>
                                            </p:txEl>
                                          </p:spTgt>
                                        </p:tgtEl>
                                        <p:attrNameLst>
                                          <p:attrName>style.visibility</p:attrName>
                                        </p:attrNameLst>
                                      </p:cBhvr>
                                      <p:to>
                                        <p:strVal val="visible"/>
                                      </p:to>
                                    </p:set>
                                    <p:animEffect transition="in" filter="barn(inVertical)">
                                      <p:cBhvr>
                                        <p:cTn id="22" dur="500"/>
                                        <p:tgtEl>
                                          <p:spTgt spid="2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4">
                                            <p:txEl>
                                              <p:pRg st="8" end="8"/>
                                            </p:txEl>
                                          </p:spTgt>
                                        </p:tgtEl>
                                        <p:attrNameLst>
                                          <p:attrName>style.visibility</p:attrName>
                                        </p:attrNameLst>
                                      </p:cBhvr>
                                      <p:to>
                                        <p:strVal val="visible"/>
                                      </p:to>
                                    </p:set>
                                    <p:animEffect transition="in" filter="barn(inVertical)">
                                      <p:cBhvr>
                                        <p:cTn id="27" dur="500"/>
                                        <p:tgtEl>
                                          <p:spTgt spid="2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4">
                                            <p:txEl>
                                              <p:pRg st="9" end="9"/>
                                            </p:txEl>
                                          </p:spTgt>
                                        </p:tgtEl>
                                        <p:attrNameLst>
                                          <p:attrName>style.visibility</p:attrName>
                                        </p:attrNameLst>
                                      </p:cBhvr>
                                      <p:to>
                                        <p:strVal val="visible"/>
                                      </p:to>
                                    </p:set>
                                    <p:animEffect transition="in" filter="barn(inVertical)">
                                      <p:cBhvr>
                                        <p:cTn id="32" dur="500"/>
                                        <p:tgtEl>
                                          <p:spTgt spid="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à coins arrondis 1"/>
          <p:cNvSpPr/>
          <p:nvPr/>
        </p:nvSpPr>
        <p:spPr>
          <a:xfrm>
            <a:off x="2704782" y="1756473"/>
            <a:ext cx="8713475" cy="2542820"/>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à coins arrondis 47"/>
          <p:cNvSpPr/>
          <p:nvPr/>
        </p:nvSpPr>
        <p:spPr>
          <a:xfrm>
            <a:off x="2704782" y="4437549"/>
            <a:ext cx="8713475" cy="1883063"/>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à coins arrondis 14"/>
          <p:cNvSpPr/>
          <p:nvPr/>
        </p:nvSpPr>
        <p:spPr>
          <a:xfrm>
            <a:off x="100013" y="2149981"/>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Définition</a:t>
            </a:r>
            <a:endParaRPr lang="fr-FR" kern="0" dirty="0">
              <a:solidFill>
                <a:schemeClr val="tx1">
                  <a:lumMod val="95000"/>
                  <a:lumOff val="5000"/>
                </a:schemeClr>
              </a:solidFill>
              <a:latin typeface="Cambria" pitchFamily="18" charset="0"/>
            </a:endParaRPr>
          </a:p>
        </p:txBody>
      </p:sp>
      <p:sp>
        <p:nvSpPr>
          <p:cNvPr id="16" name="Rectangle à coins arrondis 15"/>
          <p:cNvSpPr/>
          <p:nvPr/>
        </p:nvSpPr>
        <p:spPr>
          <a:xfrm>
            <a:off x="100013" y="3153731"/>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 paramétriques </a:t>
            </a:r>
            <a:endParaRPr lang="fr-FR" kern="0" dirty="0">
              <a:solidFill>
                <a:schemeClr val="tx1">
                  <a:lumMod val="95000"/>
                  <a:lumOff val="5000"/>
                </a:schemeClr>
              </a:solidFill>
              <a:latin typeface="Cambria" pitchFamily="18" charset="0"/>
            </a:endParaRPr>
          </a:p>
        </p:txBody>
      </p:sp>
      <p:sp>
        <p:nvSpPr>
          <p:cNvPr id="20" name="Rectangle à coins arrondis 19"/>
          <p:cNvSpPr/>
          <p:nvPr/>
        </p:nvSpPr>
        <p:spPr>
          <a:xfrm>
            <a:off x="39503" y="4203332"/>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b="1" kern="0" dirty="0">
                <a:solidFill>
                  <a:schemeClr val="bg1"/>
                </a:solidFill>
                <a:latin typeface="Cambria" pitchFamily="18" charset="0"/>
              </a:rPr>
              <a:t>Modèles déformables </a:t>
            </a:r>
            <a:r>
              <a:rPr lang="fr-FR" b="1" kern="0" dirty="0" smtClean="0">
                <a:solidFill>
                  <a:schemeClr val="bg1"/>
                </a:solidFill>
                <a:latin typeface="Cambria" pitchFamily="18" charset="0"/>
              </a:rPr>
              <a:t>géométriques</a:t>
            </a:r>
            <a:endParaRPr lang="fr-FR" b="1" kern="0" dirty="0">
              <a:solidFill>
                <a:schemeClr val="bg1"/>
              </a:solidFill>
              <a:latin typeface="Cambria" pitchFamily="18" charset="0"/>
            </a:endParaRP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30986"/>
            <a:ext cx="10085343" cy="821968"/>
            <a:chOff x="2001881" y="3098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5502921" y="3098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Modèles déformables</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74377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cs typeface="Times New Roman" pitchFamily="18" charset="0"/>
              </a:rPr>
              <a:t>Théorie de l'évolution de la courbe</a:t>
            </a:r>
            <a:endParaRPr lang="fr-FR" sz="2800" dirty="0">
              <a:latin typeface="Cabin" panose="020B0803050202020004" pitchFamily="34" charset="0"/>
              <a:cs typeface="Times New Roman" pitchFamily="18"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3" y="6566275"/>
            <a:ext cx="9016273" cy="269304"/>
          </a:xfrm>
          <a:prstGeom prst="rect">
            <a:avLst/>
          </a:prstGeom>
        </p:spPr>
        <p:txBody>
          <a:bodyPr wrap="square">
            <a:spAutoFit/>
          </a:bodyPr>
          <a:lstStyle/>
          <a:p>
            <a:r>
              <a:rPr lang="fr-FR" sz="115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13/44</a:t>
            </a:r>
            <a:endParaRPr lang="fr-CA" sz="2000" dirty="0">
              <a:solidFill>
                <a:schemeClr val="tx1"/>
              </a:solidFill>
              <a:latin typeface="Segoe WP Black" panose="020B0A02040504020203" pitchFamily="34" charset="0"/>
              <a:cs typeface="Segoe UI Light" pitchFamily="34" charset="0"/>
            </a:endParaRPr>
          </a:p>
        </p:txBody>
      </p:sp>
      <mc:AlternateContent xmlns:mc="http://schemas.openxmlformats.org/markup-compatibility/2006">
        <mc:Choice xmlns:a14="http://schemas.microsoft.com/office/drawing/2010/main" xmlns="" Requires="a14">
          <p:sp>
            <p:nvSpPr>
              <p:cNvPr id="33" name="ZoneTexte 32"/>
              <p:cNvSpPr txBox="1"/>
              <p:nvPr/>
            </p:nvSpPr>
            <p:spPr>
              <a:xfrm>
                <a:off x="7348950" y="2171800"/>
                <a:ext cx="3783508" cy="1815882"/>
              </a:xfrm>
              <a:prstGeom prst="rect">
                <a:avLst/>
              </a:prstGeom>
              <a:noFill/>
              <a:ln w="25400">
                <a:solidFill>
                  <a:srgbClr val="0070C0"/>
                </a:solidFill>
                <a:prstDash val="dash"/>
              </a:ln>
            </p:spPr>
            <p:txBody>
              <a:bodyPr wrap="square" rtlCol="0">
                <a:spAutoFit/>
              </a:bodyPr>
              <a:lstStyle>
                <a:defPPr>
                  <a:defRPr lang="fr-FR"/>
                </a:defPPr>
                <a:lvl1pPr>
                  <a:defRPr sz="1600" b="1">
                    <a:latin typeface="Cabin" panose="020B0803050202020004" pitchFamily="34" charset="0"/>
                    <a:cs typeface="Segoe UI Light" pitchFamily="34" charset="0"/>
                  </a:defRPr>
                </a:lvl1pPr>
              </a:lstStyle>
              <a:p>
                <a:r>
                  <a:rPr lang="fr-FR" dirty="0"/>
                  <a:t>Où </a:t>
                </a:r>
                <a14:m>
                  <m:oMath xmlns:m="http://schemas.openxmlformats.org/officeDocument/2006/math">
                    <m:r>
                      <a:rPr lang="fr-FR">
                        <a:latin typeface="Cambria Math" panose="02040503050406030204" pitchFamily="18" charset="0"/>
                      </a:rPr>
                      <m:t>𝒌</m:t>
                    </m:r>
                  </m:oMath>
                </a14:m>
                <a:r>
                  <a:rPr lang="fr-FR" dirty="0"/>
                  <a:t> est la courbure, </a:t>
                </a:r>
                <a14:m>
                  <m:oMath xmlns:m="http://schemas.openxmlformats.org/officeDocument/2006/math">
                    <m:r>
                      <a:rPr lang="fr-FR">
                        <a:latin typeface="Cambria Math" panose="02040503050406030204" pitchFamily="18" charset="0"/>
                      </a:rPr>
                      <m:t>∝</m:t>
                    </m:r>
                  </m:oMath>
                </a14:m>
                <a:r>
                  <a:rPr lang="fr-FR" dirty="0"/>
                  <a:t> est une constante positive et</a:t>
                </a:r>
                <a14:m>
                  <m:oMath xmlns:m="http://schemas.openxmlformats.org/officeDocument/2006/math">
                    <m:r>
                      <a:rPr lang="fr-FR">
                        <a:latin typeface="Cambria Math" panose="02040503050406030204" pitchFamily="18" charset="0"/>
                      </a:rPr>
                      <m:t> </m:t>
                    </m:r>
                    <m:r>
                      <a:rPr lang="fr-FR">
                        <a:latin typeface="Cambria Math" panose="02040503050406030204" pitchFamily="18" charset="0"/>
                      </a:rPr>
                      <m:t>𝑵</m:t>
                    </m:r>
                  </m:oMath>
                </a14:m>
                <a:r>
                  <a:rPr lang="fr-FR" dirty="0"/>
                  <a:t> la normale unitaire de </a:t>
                </a:r>
                <a14:m>
                  <m:oMath xmlns:m="http://schemas.openxmlformats.org/officeDocument/2006/math">
                    <m:r>
                      <a:rPr lang="fr-FR">
                        <a:latin typeface="Cambria Math" panose="02040503050406030204" pitchFamily="18" charset="0"/>
                      </a:rPr>
                      <m:t>𝑪</m:t>
                    </m:r>
                  </m:oMath>
                </a14:m>
                <a:r>
                  <a:rPr lang="fr-FR" dirty="0"/>
                  <a:t>.  </a:t>
                </a:r>
              </a:p>
              <a:p>
                <a:endParaRPr lang="fr-FR" dirty="0"/>
              </a:p>
              <a:p>
                <a:r>
                  <a:rPr lang="fr-FR" dirty="0"/>
                  <a:t>Effet similaire à l’utilisation d’une force interne élastique dans un modèle paramétrique. </a:t>
                </a:r>
              </a:p>
            </p:txBody>
          </p:sp>
        </mc:Choice>
        <mc:Fallback>
          <p:sp>
            <p:nvSpPr>
              <p:cNvPr id="33" name="ZoneTexte 32"/>
              <p:cNvSpPr txBox="1">
                <a:spLocks noRot="1" noChangeAspect="1" noMove="1" noResize="1" noEditPoints="1" noAdjustHandles="1" noChangeArrowheads="1" noChangeShapeType="1" noTextEdit="1"/>
              </p:cNvSpPr>
              <p:nvPr/>
            </p:nvSpPr>
            <p:spPr>
              <a:xfrm>
                <a:off x="7348950" y="2171800"/>
                <a:ext cx="3783508" cy="1815882"/>
              </a:xfrm>
              <a:prstGeom prst="rect">
                <a:avLst/>
              </a:prstGeom>
              <a:blipFill rotWithShape="0">
                <a:blip r:embed="rId4"/>
                <a:stretch>
                  <a:fillRect l="-641" t="-331" b="-2649"/>
                </a:stretch>
              </a:blipFill>
              <a:ln w="25400">
                <a:solidFill>
                  <a:srgbClr val="0070C0"/>
                </a:solidFill>
                <a:prstDash val="dash"/>
              </a:ln>
            </p:spPr>
            <p:txBody>
              <a:bodyPr/>
              <a:lstStyle/>
              <a:p>
                <a:r>
                  <a:rPr lang="fr-FR">
                    <a:noFill/>
                  </a:rPr>
                  <a:t> </a:t>
                </a:r>
              </a:p>
            </p:txBody>
          </p:sp>
        </mc:Fallback>
      </mc:AlternateContent>
      <mc:AlternateContent xmlns:mc="http://schemas.openxmlformats.org/markup-compatibility/2006">
        <mc:Choice xmlns:a14="http://schemas.microsoft.com/office/drawing/2010/main" xmlns="" Requires="a14">
          <p:sp>
            <p:nvSpPr>
              <p:cNvPr id="35" name="Rectangle 34"/>
              <p:cNvSpPr/>
              <p:nvPr/>
            </p:nvSpPr>
            <p:spPr>
              <a:xfrm>
                <a:off x="3634955" y="2713652"/>
                <a:ext cx="2022477" cy="1274773"/>
              </a:xfrm>
              <a:prstGeom prst="rect">
                <a:avLst/>
              </a:prstGeom>
            </p:spPr>
            <p:txBody>
              <a:bodyPr wrap="none">
                <a:spAutoFit/>
              </a:bodyPr>
              <a:lstStyle/>
              <a:p>
                <a:r>
                  <a:rPr lang="fr-FR" sz="3200" b="1" dirty="0" smtClean="0">
                    <a:latin typeface="Angsana New" pitchFamily="18" charset="-34"/>
                    <a:cs typeface="Angsana New" pitchFamily="18" charset="-34"/>
                  </a:rPr>
                  <a:t/>
                </a:r>
                <a14:m>
                  <m:oMath xmlns:m="http://schemas.openxmlformats.org/officeDocument/2006/math">
                    <m:f>
                      <m:fPr>
                        <m:ctrlPr>
                          <a:rPr lang="fr-FR" sz="2800" b="1" i="1" smtClean="0">
                            <a:latin typeface="Cambria Math" panose="02040503050406030204" pitchFamily="18" charset="0"/>
                            <a:cs typeface="Angsana New" pitchFamily="18" charset="-34"/>
                          </a:rPr>
                        </m:ctrlPr>
                      </m:fPr>
                      <m:num>
                        <m:r>
                          <a:rPr lang="fr-FR" sz="2800" b="1" i="1" smtClean="0">
                            <a:latin typeface="Cambria Math" pitchFamily="18" charset="0"/>
                            <a:ea typeface="Cambria Math" pitchFamily="18" charset="0"/>
                            <a:cs typeface="Angsana New" pitchFamily="18" charset="-34"/>
                          </a:rPr>
                          <m:t>𝝏</m:t>
                        </m:r>
                        <m:r>
                          <m:rPr>
                            <m:nor/>
                          </m:rPr>
                          <a:rPr lang="fr-FR" sz="2800" b="1" i="0" smtClean="0">
                            <a:latin typeface="Cambria Math" pitchFamily="18" charset="0"/>
                            <a:ea typeface="Cambria Math" pitchFamily="18" charset="0"/>
                            <a:cs typeface="Angsana New" pitchFamily="18" charset="-34"/>
                          </a:rPr>
                          <m:t>C</m:t>
                        </m:r>
                      </m:num>
                      <m:den>
                        <m:r>
                          <a:rPr lang="fr-FR" sz="2800" b="1" i="1" smtClean="0">
                            <a:latin typeface="Cambria Math"/>
                            <a:ea typeface="Cambria Math"/>
                            <a:cs typeface="Angsana New" pitchFamily="18" charset="-34"/>
                          </a:rPr>
                          <m:t>𝝏</m:t>
                        </m:r>
                        <m:r>
                          <a:rPr lang="fr-FR" sz="2800" b="1" i="1" smtClean="0">
                            <a:latin typeface="Cambria Math"/>
                            <a:ea typeface="Cambria Math"/>
                            <a:cs typeface="Angsana New" pitchFamily="18" charset="-34"/>
                          </a:rPr>
                          <m:t>𝒕</m:t>
                        </m:r>
                      </m:den>
                    </m:f>
                    <m:r>
                      <a:rPr lang="fr-FR" sz="2800" b="1" i="1" smtClean="0">
                        <a:latin typeface="Cambria Math"/>
                        <a:cs typeface="Angsana New" pitchFamily="18" charset="-34"/>
                      </a:rPr>
                      <m:t> </m:t>
                    </m:r>
                    <m:r>
                      <a:rPr lang="fr-FR" sz="2800" b="1" i="1" smtClean="0">
                        <a:latin typeface="Cambria Math"/>
                        <a:ea typeface="Cambria Math"/>
                        <a:cs typeface="Angsana New" pitchFamily="18" charset="-34"/>
                      </a:rPr>
                      <m:t>= ∝</m:t>
                    </m:r>
                    <m:r>
                      <a:rPr lang="fr-FR" sz="2800" b="1" i="1" smtClean="0">
                        <a:latin typeface="Cambria Math"/>
                        <a:ea typeface="Cambria Math"/>
                        <a:cs typeface="Angsana New" pitchFamily="18" charset="-34"/>
                      </a:rPr>
                      <m:t>𝒌𝑵</m:t>
                    </m:r>
                  </m:oMath>
                </a14:m>
                <a:endParaRPr lang="fr-FR" sz="2800" b="1" dirty="0">
                  <a:latin typeface="Angsana New" pitchFamily="18" charset="-34"/>
                  <a:cs typeface="Angsana New" pitchFamily="18" charset="-34"/>
                </a:endParaRPr>
              </a:p>
              <a:p>
                <a:endParaRPr lang="fr-FR" sz="3200" dirty="0">
                  <a:latin typeface="Angsana New" pitchFamily="18" charset="-34"/>
                  <a:cs typeface="Angsana New" pitchFamily="18" charset="-34"/>
                </a:endParaRPr>
              </a:p>
            </p:txBody>
          </p:sp>
        </mc:Choice>
        <mc:Fallback>
          <p:sp>
            <p:nvSpPr>
              <p:cNvPr id="35" name="Rectangle 34"/>
              <p:cNvSpPr>
                <a:spLocks noRot="1" noChangeAspect="1" noMove="1" noResize="1" noEditPoints="1" noAdjustHandles="1" noChangeArrowheads="1" noChangeShapeType="1" noTextEdit="1"/>
              </p:cNvSpPr>
              <p:nvPr/>
            </p:nvSpPr>
            <p:spPr>
              <a:xfrm>
                <a:off x="3634955" y="2713652"/>
                <a:ext cx="2022477" cy="1274773"/>
              </a:xfrm>
              <a:prstGeom prst="rect">
                <a:avLst/>
              </a:prstGeom>
              <a:blipFill rotWithShape="0">
                <a:blip r:embed="rId5"/>
                <a:stretch>
                  <a:fillRect/>
                </a:stretch>
              </a:blipFill>
            </p:spPr>
            <p:txBody>
              <a:bodyPr/>
              <a:lstStyle/>
              <a:p>
                <a:r>
                  <a:rPr lang="fr-FR">
                    <a:noFill/>
                  </a:rPr>
                  <a:t> </a:t>
                </a:r>
              </a:p>
            </p:txBody>
          </p:sp>
        </mc:Fallback>
      </mc:AlternateContent>
      <p:grpSp>
        <p:nvGrpSpPr>
          <p:cNvPr id="40" name="Groupe 39"/>
          <p:cNvGrpSpPr/>
          <p:nvPr/>
        </p:nvGrpSpPr>
        <p:grpSpPr>
          <a:xfrm>
            <a:off x="3705467" y="5117972"/>
            <a:ext cx="1783630" cy="1274773"/>
            <a:chOff x="1835507" y="4949060"/>
            <a:chExt cx="1783630" cy="1274773"/>
          </a:xfrm>
        </p:grpSpPr>
        <mc:AlternateContent xmlns:mc="http://schemas.openxmlformats.org/markup-compatibility/2006">
          <mc:Choice xmlns:a14="http://schemas.microsoft.com/office/drawing/2010/main" xmlns="" Requires="a14">
            <p:sp>
              <p:nvSpPr>
                <p:cNvPr id="41" name="Rectangle 40"/>
                <p:cNvSpPr/>
                <p:nvPr/>
              </p:nvSpPr>
              <p:spPr>
                <a:xfrm>
                  <a:off x="1835507" y="4949060"/>
                  <a:ext cx="1783630" cy="1274773"/>
                </a:xfrm>
                <a:prstGeom prst="rect">
                  <a:avLst/>
                </a:prstGeom>
              </p:spPr>
              <p:txBody>
                <a:bodyPr wrap="none">
                  <a:spAutoFit/>
                </a:bodyPr>
                <a:lstStyle/>
                <a:p>
                  <a:r>
                    <a:rPr lang="fr-FR" sz="3200" b="1" dirty="0" smtClean="0">
                      <a:latin typeface="Angsana New" pitchFamily="18" charset="-34"/>
                      <a:cs typeface="Angsana New" pitchFamily="18" charset="-34"/>
                    </a:rPr>
                    <a:t/>
                  </a:r>
                  <a14:m>
                    <m:oMath xmlns:m="http://schemas.openxmlformats.org/officeDocument/2006/math">
                      <m:f>
                        <m:fPr>
                          <m:ctrlPr>
                            <a:rPr lang="fr-FR" sz="2800" b="1" i="1" smtClean="0">
                              <a:latin typeface="Cambria Math" panose="02040503050406030204" pitchFamily="18" charset="0"/>
                              <a:cs typeface="Angsana New" pitchFamily="18" charset="-34"/>
                            </a:rPr>
                          </m:ctrlPr>
                        </m:fPr>
                        <m:num>
                          <m:r>
                            <a:rPr lang="fr-FR" sz="2800" b="1" i="1" smtClean="0">
                              <a:latin typeface="Cambria Math" pitchFamily="18" charset="0"/>
                              <a:ea typeface="Cambria Math" pitchFamily="18" charset="0"/>
                              <a:cs typeface="Angsana New" pitchFamily="18" charset="-34"/>
                            </a:rPr>
                            <m:t>𝝏</m:t>
                          </m:r>
                          <m:r>
                            <m:rPr>
                              <m:nor/>
                            </m:rPr>
                            <a:rPr lang="fr-FR" sz="2800" b="1" i="0" smtClean="0">
                              <a:latin typeface="Cambria Math" pitchFamily="18" charset="0"/>
                              <a:ea typeface="Cambria Math" pitchFamily="18" charset="0"/>
                              <a:cs typeface="Angsana New" pitchFamily="18" charset="-34"/>
                            </a:rPr>
                            <m:t>C</m:t>
                          </m:r>
                        </m:num>
                        <m:den>
                          <m:r>
                            <a:rPr lang="fr-FR" sz="2800" b="1" i="1" smtClean="0">
                              <a:latin typeface="Cambria Math"/>
                              <a:ea typeface="Cambria Math"/>
                              <a:cs typeface="Angsana New" pitchFamily="18" charset="-34"/>
                            </a:rPr>
                            <m:t>𝝏</m:t>
                          </m:r>
                          <m:r>
                            <a:rPr lang="fr-FR" sz="2800" b="1" i="1" smtClean="0">
                              <a:latin typeface="Cambria Math"/>
                              <a:ea typeface="Cambria Math"/>
                              <a:cs typeface="Angsana New" pitchFamily="18" charset="-34"/>
                            </a:rPr>
                            <m:t>𝒕</m:t>
                          </m:r>
                        </m:den>
                      </m:f>
                      <m:r>
                        <a:rPr lang="fr-FR" sz="2800" b="1" i="1" smtClean="0">
                          <a:latin typeface="Cambria Math"/>
                          <a:cs typeface="Angsana New" pitchFamily="18" charset="-34"/>
                        </a:rPr>
                        <m:t> </m:t>
                      </m:r>
                      <m:r>
                        <a:rPr lang="fr-FR" sz="2800" b="1" i="1" smtClean="0">
                          <a:latin typeface="Cambria Math"/>
                          <a:ea typeface="Cambria Math"/>
                          <a:cs typeface="Angsana New" pitchFamily="18" charset="-34"/>
                        </a:rPr>
                        <m:t>=</m:t>
                      </m:r>
                      <m:r>
                        <a:rPr lang="fr-FR" sz="2800" b="1" i="1" smtClean="0">
                          <a:latin typeface="Cambria Math"/>
                          <a:ea typeface="Cambria Math"/>
                          <a:cs typeface="Angsana New" pitchFamily="18" charset="-34"/>
                        </a:rPr>
                        <m:t>𝑽</m:t>
                      </m:r>
                      <m:r>
                        <a:rPr lang="fr-FR" sz="2800" b="1" i="1" smtClean="0">
                          <a:latin typeface="Cambria Math"/>
                          <a:ea typeface="Cambria Math"/>
                          <a:cs typeface="Angsana New" pitchFamily="18" charset="-34"/>
                        </a:rPr>
                        <m:t> </m:t>
                      </m:r>
                      <m:r>
                        <a:rPr lang="fr-FR" sz="2800" b="1" i="1" smtClean="0">
                          <a:latin typeface="Cambria Math"/>
                          <a:ea typeface="Cambria Math"/>
                          <a:cs typeface="Angsana New" pitchFamily="18" charset="-34"/>
                        </a:rPr>
                        <m:t>𝑵</m:t>
                      </m:r>
                    </m:oMath>
                  </a14:m>
                  <a:endParaRPr lang="fr-FR" sz="2800" b="1" dirty="0">
                    <a:latin typeface="Angsana New" pitchFamily="18" charset="-34"/>
                    <a:cs typeface="Angsana New" pitchFamily="18" charset="-34"/>
                  </a:endParaRPr>
                </a:p>
                <a:p>
                  <a:endParaRPr lang="fr-FR" sz="3200" dirty="0">
                    <a:latin typeface="Angsana New" pitchFamily="18" charset="-34"/>
                    <a:cs typeface="Angsana New" pitchFamily="18" charset="-34"/>
                  </a:endParaRPr>
                </a:p>
              </p:txBody>
            </p:sp>
          </mc:Choice>
          <mc:Fallback>
            <p:sp>
              <p:nvSpPr>
                <p:cNvPr id="41" name="Rectangle 40"/>
                <p:cNvSpPr>
                  <a:spLocks noRot="1" noChangeAspect="1" noMove="1" noResize="1" noEditPoints="1" noAdjustHandles="1" noChangeArrowheads="1" noChangeShapeType="1" noTextEdit="1"/>
                </p:cNvSpPr>
                <p:nvPr/>
              </p:nvSpPr>
              <p:spPr>
                <a:xfrm>
                  <a:off x="1835507" y="4949060"/>
                  <a:ext cx="1783630" cy="1274773"/>
                </a:xfrm>
                <a:prstGeom prst="rect">
                  <a:avLst/>
                </a:prstGeom>
                <a:blipFill rotWithShape="0">
                  <a:blip r:embed="rId6"/>
                  <a:stretch>
                    <a:fillRect/>
                  </a:stretch>
                </a:blipFill>
              </p:spPr>
              <p:txBody>
                <a:bodyPr/>
                <a:lstStyle/>
                <a:p>
                  <a:r>
                    <a:rPr lang="fr-FR">
                      <a:noFill/>
                    </a:rPr>
                    <a:t> </a:t>
                  </a:r>
                </a:p>
              </p:txBody>
            </p:sp>
          </mc:Fallback>
        </mc:AlternateContent>
        <p:sp>
          <p:nvSpPr>
            <p:cNvPr id="49" name="ZoneTexte 48"/>
            <p:cNvSpPr txBox="1"/>
            <p:nvPr/>
          </p:nvSpPr>
          <p:spPr>
            <a:xfrm>
              <a:off x="2970484" y="5343481"/>
              <a:ext cx="368775" cy="307777"/>
            </a:xfrm>
            <a:prstGeom prst="rect">
              <a:avLst/>
            </a:prstGeom>
            <a:noFill/>
          </p:spPr>
          <p:txBody>
            <a:bodyPr wrap="square" rtlCol="0">
              <a:spAutoFit/>
            </a:bodyPr>
            <a:lstStyle/>
            <a:p>
              <a:r>
                <a:rPr lang="fr-FR" sz="1400" b="1" dirty="0"/>
                <a:t>0</a:t>
              </a:r>
            </a:p>
          </p:txBody>
        </p:sp>
      </p:grpSp>
      <mc:AlternateContent xmlns:mc="http://schemas.openxmlformats.org/markup-compatibility/2006">
        <mc:Choice xmlns:a14="http://schemas.microsoft.com/office/drawing/2010/main" xmlns="" Requires="a14">
          <p:sp>
            <p:nvSpPr>
              <p:cNvPr id="53" name="ZoneTexte 52"/>
              <p:cNvSpPr txBox="1"/>
              <p:nvPr/>
            </p:nvSpPr>
            <p:spPr>
              <a:xfrm>
                <a:off x="7348949" y="4583863"/>
                <a:ext cx="3783508" cy="1569660"/>
              </a:xfrm>
              <a:prstGeom prst="rect">
                <a:avLst/>
              </a:prstGeom>
              <a:noFill/>
              <a:ln w="25400">
                <a:solidFill>
                  <a:srgbClr val="0070C0"/>
                </a:solidFill>
                <a:prstDash val="dash"/>
              </a:ln>
            </p:spPr>
            <p:txBody>
              <a:bodyPr wrap="square" rtlCol="0">
                <a:spAutoFit/>
              </a:bodyPr>
              <a:lstStyle>
                <a:defPPr>
                  <a:defRPr lang="fr-FR"/>
                </a:defPPr>
                <a:lvl1pPr>
                  <a:defRPr b="1">
                    <a:latin typeface="Segoe UI Light" pitchFamily="34" charset="0"/>
                    <a:cs typeface="Segoe UI Light" pitchFamily="34" charset="0"/>
                  </a:defRPr>
                </a:lvl1pPr>
              </a:lstStyle>
              <a:p>
                <a:r>
                  <a:rPr lang="fr-FR" sz="1600" dirty="0">
                    <a:latin typeface="Cabin" panose="020B0803050202020004" pitchFamily="34" charset="0"/>
                  </a:rPr>
                  <a:t>Où </a:t>
                </a:r>
                <a14:m>
                  <m:oMath xmlns:m="http://schemas.openxmlformats.org/officeDocument/2006/math">
                    <m:r>
                      <a:rPr lang="fr-FR" sz="1600">
                        <a:latin typeface="Cambria Math" panose="02040503050406030204" pitchFamily="18" charset="0"/>
                      </a:rPr>
                      <m:t>𝑽</m:t>
                    </m:r>
                  </m:oMath>
                </a14:m>
                <a:r>
                  <a:rPr lang="fr-FR" sz="1600" dirty="0">
                    <a:latin typeface="Cabin" panose="020B0803050202020004" pitchFamily="34" charset="0"/>
                  </a:rPr>
                  <a:t>  est un coefficient donnant la vitesse et la direction de la déformation. </a:t>
                </a:r>
              </a:p>
              <a:p>
                <a:endParaRPr lang="fr-FR" sz="1600" dirty="0">
                  <a:latin typeface="Cabin" panose="020B0803050202020004" pitchFamily="34" charset="0"/>
                </a:endParaRPr>
              </a:p>
              <a:p>
                <a:r>
                  <a:rPr lang="fr-FR" sz="1600" dirty="0">
                    <a:latin typeface="Cabin" panose="020B0803050202020004" pitchFamily="34" charset="0"/>
                  </a:rPr>
                  <a:t>Effet similaire à l’utilisation d’une force externe de pression dans un modèle paramétrique.</a:t>
                </a:r>
              </a:p>
            </p:txBody>
          </p:sp>
        </mc:Choice>
        <mc:Fallback>
          <p:sp>
            <p:nvSpPr>
              <p:cNvPr id="53" name="ZoneTexte 52"/>
              <p:cNvSpPr txBox="1">
                <a:spLocks noRot="1" noChangeAspect="1" noMove="1" noResize="1" noEditPoints="1" noAdjustHandles="1" noChangeArrowheads="1" noChangeShapeType="1" noTextEdit="1"/>
              </p:cNvSpPr>
              <p:nvPr/>
            </p:nvSpPr>
            <p:spPr>
              <a:xfrm>
                <a:off x="7348949" y="4583863"/>
                <a:ext cx="3783508" cy="1569660"/>
              </a:xfrm>
              <a:prstGeom prst="rect">
                <a:avLst/>
              </a:prstGeom>
              <a:blipFill rotWithShape="0">
                <a:blip r:embed="rId7"/>
                <a:stretch>
                  <a:fillRect l="-641" t="-383" b="-3448"/>
                </a:stretch>
              </a:blipFill>
              <a:ln w="25400">
                <a:solidFill>
                  <a:srgbClr val="0070C0"/>
                </a:solidFill>
                <a:prstDash val="dash"/>
              </a:ln>
            </p:spPr>
            <p:txBody>
              <a:bodyPr/>
              <a:lstStyle/>
              <a:p>
                <a:r>
                  <a:rPr lang="fr-FR">
                    <a:noFill/>
                  </a:rPr>
                  <a:t> </a:t>
                </a:r>
              </a:p>
            </p:txBody>
          </p:sp>
        </mc:Fallback>
      </mc:AlternateContent>
      <p:grpSp>
        <p:nvGrpSpPr>
          <p:cNvPr id="65" name="Groupe 64"/>
          <p:cNvGrpSpPr/>
          <p:nvPr/>
        </p:nvGrpSpPr>
        <p:grpSpPr>
          <a:xfrm>
            <a:off x="2816075" y="2161235"/>
            <a:ext cx="4290131" cy="430786"/>
            <a:chOff x="0" y="100"/>
            <a:chExt cx="4440238" cy="430786"/>
          </a:xfrm>
          <a:solidFill>
            <a:srgbClr val="00B0F0"/>
          </a:solidFill>
        </p:grpSpPr>
        <p:sp>
          <p:nvSpPr>
            <p:cNvPr id="66" name="Rectangle à coins arrondis 65"/>
            <p:cNvSpPr/>
            <p:nvPr/>
          </p:nvSpPr>
          <p:spPr>
            <a:xfrm>
              <a:off x="0" y="100"/>
              <a:ext cx="4440238" cy="430786"/>
            </a:xfrm>
            <a:prstGeom prst="roundRect">
              <a:avLst/>
            </a:prstGeom>
            <a:grp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7" name="Rectangle 66"/>
            <p:cNvSpPr/>
            <p:nvPr/>
          </p:nvSpPr>
          <p:spPr>
            <a:xfrm>
              <a:off x="21029" y="21129"/>
              <a:ext cx="4398180" cy="38872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fr-FR" sz="2000" b="1" kern="1200" dirty="0" smtClean="0">
                  <a:solidFill>
                    <a:schemeClr val="tx1"/>
                  </a:solidFill>
                  <a:latin typeface="Segoe UI Light" pitchFamily="34" charset="0"/>
                  <a:cs typeface="Segoe UI Light" pitchFamily="34" charset="0"/>
                </a:rPr>
                <a:t>Déformation </a:t>
              </a:r>
              <a:r>
                <a:rPr lang="fr-FR" sz="2000" b="1" dirty="0" smtClean="0">
                  <a:solidFill>
                    <a:schemeClr val="tx1"/>
                  </a:solidFill>
                  <a:latin typeface="Segoe UI Light" pitchFamily="34" charset="0"/>
                  <a:cs typeface="Segoe UI Light" pitchFamily="34" charset="0"/>
                </a:rPr>
                <a:t>de courbure</a:t>
              </a:r>
              <a:r>
                <a:rPr lang="fr-FR" sz="2000" b="1" kern="1200" dirty="0" smtClean="0">
                  <a:solidFill>
                    <a:schemeClr val="tx1"/>
                  </a:solidFill>
                  <a:latin typeface="Segoe UI Light" pitchFamily="34" charset="0"/>
                  <a:cs typeface="Segoe UI Light" pitchFamily="34" charset="0"/>
                </a:rPr>
                <a:t> </a:t>
              </a:r>
              <a:endParaRPr lang="fr-FR" sz="2000" kern="1200" dirty="0">
                <a:solidFill>
                  <a:schemeClr val="tx1"/>
                </a:solidFill>
                <a:latin typeface="Segoe UI Light" pitchFamily="34" charset="0"/>
                <a:cs typeface="Segoe UI Light" pitchFamily="34" charset="0"/>
              </a:endParaRPr>
            </a:p>
          </p:txBody>
        </p:sp>
      </p:grpSp>
      <p:grpSp>
        <p:nvGrpSpPr>
          <p:cNvPr id="71" name="Groupe 70"/>
          <p:cNvGrpSpPr/>
          <p:nvPr/>
        </p:nvGrpSpPr>
        <p:grpSpPr>
          <a:xfrm>
            <a:off x="2816075" y="4614161"/>
            <a:ext cx="4290131" cy="430786"/>
            <a:chOff x="0" y="100"/>
            <a:chExt cx="4440238" cy="430786"/>
          </a:xfrm>
          <a:solidFill>
            <a:srgbClr val="00B0F0"/>
          </a:solidFill>
        </p:grpSpPr>
        <p:sp>
          <p:nvSpPr>
            <p:cNvPr id="72" name="Rectangle à coins arrondis 71"/>
            <p:cNvSpPr/>
            <p:nvPr/>
          </p:nvSpPr>
          <p:spPr>
            <a:xfrm>
              <a:off x="0" y="100"/>
              <a:ext cx="4440238" cy="430786"/>
            </a:xfrm>
            <a:prstGeom prst="roundRect">
              <a:avLst/>
            </a:prstGeom>
            <a:grp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73" name="Rectangle 72"/>
            <p:cNvSpPr/>
            <p:nvPr/>
          </p:nvSpPr>
          <p:spPr>
            <a:xfrm>
              <a:off x="21029" y="21129"/>
              <a:ext cx="4398180" cy="38872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fr-FR" sz="2000" b="1" kern="1200" dirty="0" smtClean="0">
                  <a:solidFill>
                    <a:schemeClr val="tx1"/>
                  </a:solidFill>
                  <a:latin typeface="Segoe UI Light" pitchFamily="34" charset="0"/>
                  <a:cs typeface="Segoe UI Light" pitchFamily="34" charset="0"/>
                </a:rPr>
                <a:t>Déformation </a:t>
              </a:r>
              <a:r>
                <a:rPr lang="fr-FR" sz="2000" b="1" dirty="0" smtClean="0">
                  <a:solidFill>
                    <a:schemeClr val="tx1"/>
                  </a:solidFill>
                  <a:latin typeface="Segoe UI Light" pitchFamily="34" charset="0"/>
                  <a:cs typeface="Segoe UI Light" pitchFamily="34" charset="0"/>
                </a:rPr>
                <a:t>constante</a:t>
              </a:r>
              <a:endParaRPr lang="fr-FR" sz="2000" kern="1200" dirty="0">
                <a:solidFill>
                  <a:schemeClr val="tx1"/>
                </a:solidFill>
                <a:latin typeface="Segoe UI Light" pitchFamily="34" charset="0"/>
                <a:cs typeface="Segoe UI Light" pitchFamily="34" charset="0"/>
              </a:endParaRPr>
            </a:p>
          </p:txBody>
        </p:sp>
      </p:grpSp>
      <p:sp>
        <p:nvSpPr>
          <p:cNvPr id="52" name="Rectangle à coins arrondis 51"/>
          <p:cNvSpPr/>
          <p:nvPr/>
        </p:nvSpPr>
        <p:spPr>
          <a:xfrm>
            <a:off x="4261784" y="2929309"/>
            <a:ext cx="5064987" cy="2201842"/>
          </a:xfrm>
          <a:prstGeom prst="roundRect">
            <a:avLst/>
          </a:prstGeom>
          <a:solidFill>
            <a:srgbClr val="00B0F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mc:AlternateContent xmlns:mc="http://schemas.openxmlformats.org/markup-compatibility/2006">
        <mc:Choice xmlns:a14="http://schemas.microsoft.com/office/drawing/2010/main" xmlns="" Requires="a14">
          <p:sp>
            <p:nvSpPr>
              <p:cNvPr id="54" name="ZoneTexte 15"/>
              <p:cNvSpPr txBox="1">
                <a:spLocks noChangeArrowheads="1"/>
              </p:cNvSpPr>
              <p:nvPr/>
            </p:nvSpPr>
            <p:spPr bwMode="auto">
              <a:xfrm>
                <a:off x="4350155" y="3562556"/>
                <a:ext cx="5471298" cy="881010"/>
              </a:xfrm>
              <a:prstGeom prst="rect">
                <a:avLst/>
              </a:prstGeom>
              <a:noFill/>
              <a:ln w="25400">
                <a:noFill/>
                <a:miter lim="800000"/>
                <a:headEnd/>
                <a:tailEnd/>
              </a:ln>
            </p:spPr>
            <p:txBody>
              <a:bodyPr wrap="square">
                <a:spAutoFit/>
              </a:bodyPr>
              <a:lstStyle>
                <a:lvl1pPr marL="342900" indent="-342900" eaLnBrk="0" hangingPunct="0">
                  <a:defRPr>
                    <a:solidFill>
                      <a:schemeClr val="tx1"/>
                    </a:solidFill>
                    <a:latin typeface="Arial" charset="0"/>
                  </a:defRPr>
                </a:lvl1pPr>
                <a:lvl2pPr marL="4763" indent="-47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lgn="ctr" eaLnBrk="1" hangingPunct="1"/>
                <a14:m>
                  <m:oMath xmlns:m="http://schemas.openxmlformats.org/officeDocument/2006/math">
                    <m:f>
                      <m:fPr>
                        <m:ctrlPr>
                          <a:rPr lang="fr-FR" sz="3200" b="1" i="1" smtClean="0">
                            <a:solidFill>
                              <a:schemeClr val="tx1"/>
                            </a:solidFill>
                            <a:latin typeface="Cambria Math" panose="02040503050406030204" pitchFamily="18" charset="0"/>
                          </a:rPr>
                        </m:ctrlPr>
                      </m:fPr>
                      <m:num>
                        <m:r>
                          <a:rPr lang="fr-FR" sz="3200" b="1" i="1">
                            <a:solidFill>
                              <a:schemeClr val="tx1"/>
                            </a:solidFill>
                            <a:latin typeface="Cambria Math"/>
                          </a:rPr>
                          <m:t>𝝏</m:t>
                        </m:r>
                        <m:r>
                          <m:rPr>
                            <m:nor/>
                          </m:rPr>
                          <a:rPr lang="fr-FR" sz="3200" b="1" i="0" smtClean="0">
                            <a:solidFill>
                              <a:schemeClr val="tx1"/>
                            </a:solidFill>
                            <a:latin typeface="Cambria Math"/>
                          </a:rPr>
                          <m:t>C</m:t>
                        </m:r>
                      </m:num>
                      <m:den>
                        <m:r>
                          <a:rPr lang="fr-FR" sz="3200" b="1" i="1">
                            <a:solidFill>
                              <a:schemeClr val="tx1"/>
                            </a:solidFill>
                            <a:latin typeface="Cambria Math"/>
                          </a:rPr>
                          <m:t>𝝏</m:t>
                        </m:r>
                        <m:r>
                          <a:rPr lang="fr-FR" sz="3200" b="1" i="1">
                            <a:solidFill>
                              <a:schemeClr val="tx1"/>
                            </a:solidFill>
                            <a:latin typeface="Cambria Math"/>
                          </a:rPr>
                          <m:t>𝒕</m:t>
                        </m:r>
                      </m:den>
                    </m:f>
                    <m:r>
                      <a:rPr lang="fr-FR" sz="3200" b="1" i="1">
                        <a:solidFill>
                          <a:schemeClr val="tx1"/>
                        </a:solidFill>
                        <a:latin typeface="Cambria Math"/>
                      </a:rPr>
                      <m:t>=</m:t>
                    </m:r>
                    <m:r>
                      <a:rPr lang="fr-FR" sz="3200" b="1" i="1" smtClean="0">
                        <a:solidFill>
                          <a:schemeClr val="tx1"/>
                        </a:solidFill>
                        <a:latin typeface="Cambria Math" panose="02040503050406030204" pitchFamily="18" charset="0"/>
                      </a:rPr>
                      <m:t>𝒈</m:t>
                    </m:r>
                    <m:r>
                      <a:rPr lang="fr-FR" sz="3200" b="1" i="1">
                        <a:solidFill>
                          <a:schemeClr val="tx1"/>
                        </a:solidFill>
                        <a:latin typeface="Cambria Math"/>
                      </a:rPr>
                      <m:t>(</m:t>
                    </m:r>
                    <m:r>
                      <a:rPr lang="fr-FR" sz="3200" b="1" i="1">
                        <a:solidFill>
                          <a:schemeClr val="tx1"/>
                        </a:solidFill>
                        <a:latin typeface="Cambria Math"/>
                      </a:rPr>
                      <m:t>𝒌</m:t>
                    </m:r>
                    <m:r>
                      <a:rPr lang="fr-FR" sz="3200" b="1" i="1">
                        <a:solidFill>
                          <a:schemeClr val="tx1"/>
                        </a:solidFill>
                        <a:latin typeface="Cambria Math"/>
                      </a:rPr>
                      <m:t>+</m:t>
                    </m:r>
                    <m:sSub>
                      <m:sSubPr>
                        <m:ctrlPr>
                          <a:rPr lang="fr-FR" sz="3200" b="1" i="1">
                            <a:solidFill>
                              <a:schemeClr val="tx1"/>
                            </a:solidFill>
                            <a:latin typeface="Cambria Math" panose="02040503050406030204" pitchFamily="18" charset="0"/>
                          </a:rPr>
                        </m:ctrlPr>
                      </m:sSubPr>
                      <m:e>
                        <m:r>
                          <a:rPr lang="fr-FR" sz="3200" b="1" i="1">
                            <a:solidFill>
                              <a:schemeClr val="tx1"/>
                            </a:solidFill>
                            <a:latin typeface="Cambria Math"/>
                          </a:rPr>
                          <m:t>𝑽</m:t>
                        </m:r>
                      </m:e>
                      <m:sub>
                        <m:r>
                          <a:rPr lang="fr-FR" sz="3200" b="1" i="1">
                            <a:solidFill>
                              <a:schemeClr val="tx1"/>
                            </a:solidFill>
                            <a:latin typeface="Cambria Math"/>
                          </a:rPr>
                          <m:t>𝟎</m:t>
                        </m:r>
                      </m:sub>
                    </m:sSub>
                    <m:r>
                      <a:rPr lang="fr-FR" sz="3200" b="1" i="1">
                        <a:solidFill>
                          <a:schemeClr val="tx1"/>
                        </a:solidFill>
                        <a:latin typeface="Cambria Math"/>
                      </a:rPr>
                      <m:t>)</m:t>
                    </m:r>
                  </m:oMath>
                </a14:m>
                <a:r>
                  <a:rPr lang="fr-FR" sz="3200" b="1" dirty="0" smtClean="0">
                    <a:solidFill>
                      <a:schemeClr val="tx1"/>
                    </a:solidFill>
                  </a:rPr>
                  <a:t>|</a:t>
                </a:r>
                <a14:m>
                  <m:oMath xmlns:m="http://schemas.openxmlformats.org/officeDocument/2006/math">
                    <m:r>
                      <a:rPr lang="fr-FR" sz="3200" b="1" i="1" dirty="0" smtClean="0">
                        <a:solidFill>
                          <a:schemeClr val="tx1"/>
                        </a:solidFill>
                        <a:latin typeface="Cambria Math" panose="02040503050406030204" pitchFamily="18" charset="0"/>
                        <a:ea typeface="Cambria Math" panose="02040503050406030204" pitchFamily="18" charset="0"/>
                      </a:rPr>
                      <m:t>𝜵</m:t>
                    </m:r>
                    <m:r>
                      <a:rPr lang="fr-FR" sz="3200" b="1" i="1" dirty="0" smtClean="0">
                        <a:solidFill>
                          <a:schemeClr val="tx1"/>
                        </a:solidFill>
                        <a:latin typeface="Cambria Math" panose="02040503050406030204" pitchFamily="18" charset="0"/>
                        <a:ea typeface="Cambria Math" panose="02040503050406030204" pitchFamily="18" charset="0"/>
                      </a:rPr>
                      <m:t>𝑪</m:t>
                    </m:r>
                  </m:oMath>
                </a14:m>
                <a:r>
                  <a:rPr lang="fr-FR" sz="3200" b="1" dirty="0" smtClean="0">
                    <a:solidFill>
                      <a:schemeClr val="tx1"/>
                    </a:solidFill>
                  </a:rPr>
                  <a:t>|</a:t>
                </a:r>
                <a:endParaRPr lang="fr-FR" sz="3200" b="1" dirty="0">
                  <a:solidFill>
                    <a:schemeClr val="tx1"/>
                  </a:solidFill>
                </a:endParaRPr>
              </a:p>
            </p:txBody>
          </p:sp>
        </mc:Choice>
        <mc:Fallback>
          <p:sp>
            <p:nvSpPr>
              <p:cNvPr id="54" name="ZoneTexte 15"/>
              <p:cNvSpPr txBox="1">
                <a:spLocks noRot="1" noChangeAspect="1" noMove="1" noResize="1" noEditPoints="1" noAdjustHandles="1" noChangeArrowheads="1" noChangeShapeType="1" noTextEdit="1"/>
              </p:cNvSpPr>
              <p:nvPr/>
            </p:nvSpPr>
            <p:spPr bwMode="auto">
              <a:xfrm>
                <a:off x="4350155" y="3562556"/>
                <a:ext cx="5471298" cy="881010"/>
              </a:xfrm>
              <a:prstGeom prst="rect">
                <a:avLst/>
              </a:prstGeom>
              <a:blipFill rotWithShape="0">
                <a:blip r:embed="rId8"/>
                <a:stretch>
                  <a:fillRect b="-8276"/>
                </a:stretch>
              </a:blipFill>
              <a:ln w="25400">
                <a:noFill/>
                <a:miter lim="800000"/>
                <a:headEnd/>
                <a:tailEnd/>
              </a:ln>
            </p:spPr>
            <p:txBody>
              <a:bodyPr/>
              <a:lstStyle/>
              <a:p>
                <a:r>
                  <a:rPr lang="fr-FR">
                    <a:noFill/>
                  </a:rPr>
                  <a:t> </a:t>
                </a:r>
              </a:p>
            </p:txBody>
          </p:sp>
        </mc:Fallback>
      </mc:AlternateContent>
    </p:spTree>
    <p:extLst>
      <p:ext uri="{BB962C8B-B14F-4D97-AF65-F5344CB8AC3E}">
        <p14:creationId xmlns:p14="http://schemas.microsoft.com/office/powerpoint/2010/main" xmlns="" val="416933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barn(inVertical)">
                                      <p:cBhvr>
                                        <p:cTn id="11" dur="500"/>
                                        <p:tgtEl>
                                          <p:spTgt spid="65"/>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barn(inVertical)">
                                      <p:cBhvr>
                                        <p:cTn id="14" dur="500"/>
                                        <p:tgtEl>
                                          <p:spTgt spid="35"/>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barn(inVertical)">
                                      <p:cBhvr>
                                        <p:cTn id="22" dur="500"/>
                                        <p:tgtEl>
                                          <p:spTgt spid="48"/>
                                        </p:tgtEl>
                                      </p:cBhvr>
                                    </p:animEffect>
                                  </p:childTnLst>
                                </p:cTn>
                              </p:par>
                            </p:childTnLst>
                          </p:cTn>
                        </p:par>
                        <p:par>
                          <p:cTn id="23" fill="hold">
                            <p:stCondLst>
                              <p:cond delay="500"/>
                            </p:stCondLst>
                            <p:childTnLst>
                              <p:par>
                                <p:cTn id="24" presetID="16" presetClass="entr" presetSubtype="21" fill="hold" nodeType="after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barn(inVertical)">
                                      <p:cBhvr>
                                        <p:cTn id="26" dur="500"/>
                                        <p:tgtEl>
                                          <p:spTgt spid="71"/>
                                        </p:tgtEl>
                                      </p:cBhvr>
                                    </p:animEffect>
                                  </p:childTnLst>
                                </p:cTn>
                              </p:par>
                              <p:par>
                                <p:cTn id="27" presetID="16" presetClass="entr" presetSubtype="21"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barn(inVertical)">
                                      <p:cBhvr>
                                        <p:cTn id="29" dur="500"/>
                                        <p:tgtEl>
                                          <p:spTgt spid="40"/>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barn(inVertical)">
                                      <p:cBhvr>
                                        <p:cTn id="32" dur="500"/>
                                        <p:tgtEl>
                                          <p:spTgt spid="5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barn(inVertical)">
                                      <p:cBhvr>
                                        <p:cTn id="37" dur="500"/>
                                        <p:tgtEl>
                                          <p:spTgt spid="52"/>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barn(inVertical)">
                                      <p:cBhvr>
                                        <p:cTn id="4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8" grpId="0" animBg="1"/>
      <p:bldP spid="33" grpId="0" animBg="1"/>
      <p:bldP spid="35" grpId="0" animBg="1"/>
      <p:bldP spid="53" grpId="0" animBg="1"/>
      <p:bldP spid="5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à coins arrondis 14"/>
          <p:cNvSpPr/>
          <p:nvPr/>
        </p:nvSpPr>
        <p:spPr>
          <a:xfrm>
            <a:off x="100013" y="2149981"/>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Définition</a:t>
            </a:r>
            <a:endParaRPr lang="fr-FR" kern="0" dirty="0">
              <a:solidFill>
                <a:schemeClr val="tx1">
                  <a:lumMod val="95000"/>
                  <a:lumOff val="5000"/>
                </a:schemeClr>
              </a:solidFill>
              <a:latin typeface="Cambria" pitchFamily="18" charset="0"/>
            </a:endParaRPr>
          </a:p>
        </p:txBody>
      </p:sp>
      <p:sp>
        <p:nvSpPr>
          <p:cNvPr id="16" name="Rectangle à coins arrondis 15"/>
          <p:cNvSpPr/>
          <p:nvPr/>
        </p:nvSpPr>
        <p:spPr>
          <a:xfrm>
            <a:off x="100013" y="3153731"/>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 paramétriques </a:t>
            </a:r>
            <a:endParaRPr lang="fr-FR" kern="0" dirty="0">
              <a:solidFill>
                <a:schemeClr val="tx1">
                  <a:lumMod val="95000"/>
                  <a:lumOff val="5000"/>
                </a:schemeClr>
              </a:solidFill>
              <a:latin typeface="Cambria" pitchFamily="18" charset="0"/>
            </a:endParaRPr>
          </a:p>
        </p:txBody>
      </p:sp>
      <p:sp>
        <p:nvSpPr>
          <p:cNvPr id="20" name="Rectangle à coins arrondis 19"/>
          <p:cNvSpPr/>
          <p:nvPr/>
        </p:nvSpPr>
        <p:spPr>
          <a:xfrm>
            <a:off x="39503" y="4203332"/>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b="1" kern="0" dirty="0">
                <a:solidFill>
                  <a:schemeClr val="bg1"/>
                </a:solidFill>
                <a:latin typeface="Cambria" pitchFamily="18" charset="0"/>
              </a:rPr>
              <a:t>Modèles déformables </a:t>
            </a:r>
            <a:r>
              <a:rPr lang="fr-FR" b="1" kern="0" dirty="0" smtClean="0">
                <a:solidFill>
                  <a:schemeClr val="bg1"/>
                </a:solidFill>
                <a:latin typeface="Cambria" pitchFamily="18" charset="0"/>
              </a:rPr>
              <a:t>géométriques</a:t>
            </a:r>
            <a:endParaRPr lang="fr-FR" b="1" kern="0" dirty="0">
              <a:solidFill>
                <a:schemeClr val="bg1"/>
              </a:solidFill>
              <a:latin typeface="Cambria" pitchFamily="18" charset="0"/>
            </a:endParaRP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30986"/>
            <a:ext cx="10085343" cy="821968"/>
            <a:chOff x="2001881" y="3098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5502921" y="3098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Modèles déformables</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74377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a:latin typeface="Cabin" panose="020B0803050202020004" pitchFamily="34" charset="0"/>
                <a:cs typeface="Times New Roman" pitchFamily="18" charset="0"/>
              </a:rPr>
              <a:t>Méthode des ensembles de niveaux </a:t>
            </a:r>
            <a:r>
              <a:rPr lang="fr-FR" sz="2800" dirty="0" smtClean="0">
                <a:latin typeface="Cabin" panose="020B0803050202020004" pitchFamily="34" charset="0"/>
                <a:cs typeface="Times New Roman" pitchFamily="18" charset="0"/>
              </a:rPr>
              <a:t>(level-set</a:t>
            </a:r>
            <a:r>
              <a:rPr lang="fr-FR" sz="2800" dirty="0">
                <a:latin typeface="Cabin" panose="020B0803050202020004" pitchFamily="34" charset="0"/>
                <a:cs typeface="Times New Roman" pitchFamily="18" charset="0"/>
              </a:rPr>
              <a:t>)</a:t>
            </a: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14/44</a:t>
            </a:r>
            <a:endParaRPr lang="fr-CA" sz="2000" dirty="0">
              <a:solidFill>
                <a:schemeClr val="tx1"/>
              </a:solidFill>
              <a:latin typeface="Segoe WP Black" panose="020B0A02040504020203" pitchFamily="34" charset="0"/>
              <a:cs typeface="Segoe UI Light" pitchFamily="34" charset="0"/>
            </a:endParaRPr>
          </a:p>
        </p:txBody>
      </p:sp>
      <p:sp>
        <p:nvSpPr>
          <p:cNvPr id="31" name="Flèche droite 30"/>
          <p:cNvSpPr/>
          <p:nvPr/>
        </p:nvSpPr>
        <p:spPr bwMode="auto">
          <a:xfrm>
            <a:off x="5161064" y="5623496"/>
            <a:ext cx="2272881" cy="627108"/>
          </a:xfrm>
          <a:prstGeom prst="rightArrow">
            <a:avLst/>
          </a:prstGeom>
          <a:solidFill>
            <a:srgbClr val="0070C0"/>
          </a:solidFill>
          <a:ln w="254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fr-FR">
              <a:latin typeface="Arial" charset="0"/>
            </a:endParaRPr>
          </a:p>
        </p:txBody>
      </p:sp>
      <p:sp>
        <p:nvSpPr>
          <p:cNvPr id="32" name="Forme libre 31"/>
          <p:cNvSpPr/>
          <p:nvPr/>
        </p:nvSpPr>
        <p:spPr>
          <a:xfrm>
            <a:off x="8201097" y="4596791"/>
            <a:ext cx="3190956" cy="552734"/>
          </a:xfrm>
          <a:custGeom>
            <a:avLst/>
            <a:gdLst>
              <a:gd name="connsiteX0" fmla="*/ 0 w 2885089"/>
              <a:gd name="connsiteY0" fmla="*/ 74101 h 444600"/>
              <a:gd name="connsiteX1" fmla="*/ 74101 w 2885089"/>
              <a:gd name="connsiteY1" fmla="*/ 0 h 444600"/>
              <a:gd name="connsiteX2" fmla="*/ 2810988 w 2885089"/>
              <a:gd name="connsiteY2" fmla="*/ 0 h 444600"/>
              <a:gd name="connsiteX3" fmla="*/ 2885089 w 2885089"/>
              <a:gd name="connsiteY3" fmla="*/ 74101 h 444600"/>
              <a:gd name="connsiteX4" fmla="*/ 2885089 w 2885089"/>
              <a:gd name="connsiteY4" fmla="*/ 370499 h 444600"/>
              <a:gd name="connsiteX5" fmla="*/ 2810988 w 2885089"/>
              <a:gd name="connsiteY5" fmla="*/ 444600 h 444600"/>
              <a:gd name="connsiteX6" fmla="*/ 74101 w 2885089"/>
              <a:gd name="connsiteY6" fmla="*/ 444600 h 444600"/>
              <a:gd name="connsiteX7" fmla="*/ 0 w 2885089"/>
              <a:gd name="connsiteY7" fmla="*/ 370499 h 444600"/>
              <a:gd name="connsiteX8" fmla="*/ 0 w 2885089"/>
              <a:gd name="connsiteY8" fmla="*/ 74101 h 44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5089" h="444600">
                <a:moveTo>
                  <a:pt x="0" y="74101"/>
                </a:moveTo>
                <a:cubicBezTo>
                  <a:pt x="0" y="33176"/>
                  <a:pt x="33176" y="0"/>
                  <a:pt x="74101" y="0"/>
                </a:cubicBezTo>
                <a:lnTo>
                  <a:pt x="2810988" y="0"/>
                </a:lnTo>
                <a:cubicBezTo>
                  <a:pt x="2851913" y="0"/>
                  <a:pt x="2885089" y="33176"/>
                  <a:pt x="2885089" y="74101"/>
                </a:cubicBezTo>
                <a:lnTo>
                  <a:pt x="2885089" y="370499"/>
                </a:lnTo>
                <a:cubicBezTo>
                  <a:pt x="2885089" y="411424"/>
                  <a:pt x="2851913" y="444600"/>
                  <a:pt x="2810988" y="444600"/>
                </a:cubicBezTo>
                <a:lnTo>
                  <a:pt x="74101" y="444600"/>
                </a:lnTo>
                <a:cubicBezTo>
                  <a:pt x="33176" y="444600"/>
                  <a:pt x="0" y="411424"/>
                  <a:pt x="0" y="370499"/>
                </a:cubicBezTo>
                <a:lnTo>
                  <a:pt x="0" y="74101"/>
                </a:lnTo>
                <a:close/>
              </a:path>
            </a:pathLst>
          </a:custGeom>
          <a:solidFill>
            <a:srgbClr val="00B0F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4094" tIns="94094" rIns="94094" bIns="94094" numCol="1" spcCol="1270" anchor="ctr" anchorCtr="0">
            <a:noAutofit/>
          </a:bodyPr>
          <a:lstStyle/>
          <a:p>
            <a:pPr lvl="0" algn="l" defTabSz="844550" rtl="0">
              <a:lnSpc>
                <a:spcPct val="90000"/>
              </a:lnSpc>
              <a:spcBef>
                <a:spcPct val="0"/>
              </a:spcBef>
              <a:spcAft>
                <a:spcPct val="35000"/>
              </a:spcAft>
            </a:pPr>
            <a:endParaRPr lang="fr-FR" sz="2200" kern="1200" dirty="0">
              <a:latin typeface="Segoe UI Light" pitchFamily="34" charset="0"/>
              <a:cs typeface="Segoe UI Light" pitchFamily="34" charset="0"/>
            </a:endParaRPr>
          </a:p>
        </p:txBody>
      </p:sp>
      <p:sp>
        <p:nvSpPr>
          <p:cNvPr id="33" name="Forme libre 32"/>
          <p:cNvSpPr/>
          <p:nvPr/>
        </p:nvSpPr>
        <p:spPr>
          <a:xfrm>
            <a:off x="8216863" y="3461734"/>
            <a:ext cx="3190956" cy="505651"/>
          </a:xfrm>
          <a:custGeom>
            <a:avLst/>
            <a:gdLst>
              <a:gd name="connsiteX0" fmla="*/ 0 w 2885089"/>
              <a:gd name="connsiteY0" fmla="*/ 74101 h 444600"/>
              <a:gd name="connsiteX1" fmla="*/ 74101 w 2885089"/>
              <a:gd name="connsiteY1" fmla="*/ 0 h 444600"/>
              <a:gd name="connsiteX2" fmla="*/ 2810988 w 2885089"/>
              <a:gd name="connsiteY2" fmla="*/ 0 h 444600"/>
              <a:gd name="connsiteX3" fmla="*/ 2885089 w 2885089"/>
              <a:gd name="connsiteY3" fmla="*/ 74101 h 444600"/>
              <a:gd name="connsiteX4" fmla="*/ 2885089 w 2885089"/>
              <a:gd name="connsiteY4" fmla="*/ 370499 h 444600"/>
              <a:gd name="connsiteX5" fmla="*/ 2810988 w 2885089"/>
              <a:gd name="connsiteY5" fmla="*/ 444600 h 444600"/>
              <a:gd name="connsiteX6" fmla="*/ 74101 w 2885089"/>
              <a:gd name="connsiteY6" fmla="*/ 444600 h 444600"/>
              <a:gd name="connsiteX7" fmla="*/ 0 w 2885089"/>
              <a:gd name="connsiteY7" fmla="*/ 370499 h 444600"/>
              <a:gd name="connsiteX8" fmla="*/ 0 w 2885089"/>
              <a:gd name="connsiteY8" fmla="*/ 74101 h 44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5089" h="444600">
                <a:moveTo>
                  <a:pt x="0" y="74101"/>
                </a:moveTo>
                <a:cubicBezTo>
                  <a:pt x="0" y="33176"/>
                  <a:pt x="33176" y="0"/>
                  <a:pt x="74101" y="0"/>
                </a:cubicBezTo>
                <a:lnTo>
                  <a:pt x="2810988" y="0"/>
                </a:lnTo>
                <a:cubicBezTo>
                  <a:pt x="2851913" y="0"/>
                  <a:pt x="2885089" y="33176"/>
                  <a:pt x="2885089" y="74101"/>
                </a:cubicBezTo>
                <a:lnTo>
                  <a:pt x="2885089" y="370499"/>
                </a:lnTo>
                <a:cubicBezTo>
                  <a:pt x="2885089" y="411424"/>
                  <a:pt x="2851913" y="444600"/>
                  <a:pt x="2810988" y="444600"/>
                </a:cubicBezTo>
                <a:lnTo>
                  <a:pt x="74101" y="444600"/>
                </a:lnTo>
                <a:cubicBezTo>
                  <a:pt x="33176" y="444600"/>
                  <a:pt x="0" y="411424"/>
                  <a:pt x="0" y="370499"/>
                </a:cubicBezTo>
                <a:lnTo>
                  <a:pt x="0" y="74101"/>
                </a:lnTo>
                <a:close/>
              </a:path>
            </a:pathLst>
          </a:custGeom>
          <a:solidFill>
            <a:srgbClr val="00B0F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4094" tIns="94094" rIns="94094" bIns="94094" numCol="1" spcCol="1270" anchor="ctr" anchorCtr="0">
            <a:noAutofit/>
          </a:bodyPr>
          <a:lstStyle/>
          <a:p>
            <a:pPr lvl="0" algn="l" defTabSz="844550" rtl="0">
              <a:lnSpc>
                <a:spcPct val="90000"/>
              </a:lnSpc>
              <a:spcBef>
                <a:spcPct val="0"/>
              </a:spcBef>
              <a:spcAft>
                <a:spcPct val="35000"/>
              </a:spcAft>
            </a:pPr>
            <a:endParaRPr lang="fr-FR" sz="2200" kern="1200" dirty="0">
              <a:solidFill>
                <a:schemeClr val="bg1"/>
              </a:solidFill>
              <a:latin typeface="Segoe UI Light" pitchFamily="34" charset="0"/>
              <a:cs typeface="Segoe UI Light" pitchFamily="34" charset="0"/>
            </a:endParaRPr>
          </a:p>
        </p:txBody>
      </p:sp>
      <p:pic>
        <p:nvPicPr>
          <p:cNvPr id="34" name="Picture 3"/>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2944808" y="2023050"/>
            <a:ext cx="4023620" cy="33746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5" name="Forme libre 34"/>
          <p:cNvSpPr/>
          <p:nvPr/>
        </p:nvSpPr>
        <p:spPr>
          <a:xfrm>
            <a:off x="8216863" y="2174520"/>
            <a:ext cx="3190956" cy="444600"/>
          </a:xfrm>
          <a:custGeom>
            <a:avLst/>
            <a:gdLst>
              <a:gd name="connsiteX0" fmla="*/ 0 w 2885089"/>
              <a:gd name="connsiteY0" fmla="*/ 74101 h 444600"/>
              <a:gd name="connsiteX1" fmla="*/ 74101 w 2885089"/>
              <a:gd name="connsiteY1" fmla="*/ 0 h 444600"/>
              <a:gd name="connsiteX2" fmla="*/ 2810988 w 2885089"/>
              <a:gd name="connsiteY2" fmla="*/ 0 h 444600"/>
              <a:gd name="connsiteX3" fmla="*/ 2885089 w 2885089"/>
              <a:gd name="connsiteY3" fmla="*/ 74101 h 444600"/>
              <a:gd name="connsiteX4" fmla="*/ 2885089 w 2885089"/>
              <a:gd name="connsiteY4" fmla="*/ 370499 h 444600"/>
              <a:gd name="connsiteX5" fmla="*/ 2810988 w 2885089"/>
              <a:gd name="connsiteY5" fmla="*/ 444600 h 444600"/>
              <a:gd name="connsiteX6" fmla="*/ 74101 w 2885089"/>
              <a:gd name="connsiteY6" fmla="*/ 444600 h 444600"/>
              <a:gd name="connsiteX7" fmla="*/ 0 w 2885089"/>
              <a:gd name="connsiteY7" fmla="*/ 370499 h 444600"/>
              <a:gd name="connsiteX8" fmla="*/ 0 w 2885089"/>
              <a:gd name="connsiteY8" fmla="*/ 74101 h 44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5089" h="444600">
                <a:moveTo>
                  <a:pt x="0" y="74101"/>
                </a:moveTo>
                <a:cubicBezTo>
                  <a:pt x="0" y="33176"/>
                  <a:pt x="33176" y="0"/>
                  <a:pt x="74101" y="0"/>
                </a:cubicBezTo>
                <a:lnTo>
                  <a:pt x="2810988" y="0"/>
                </a:lnTo>
                <a:cubicBezTo>
                  <a:pt x="2851913" y="0"/>
                  <a:pt x="2885089" y="33176"/>
                  <a:pt x="2885089" y="74101"/>
                </a:cubicBezTo>
                <a:lnTo>
                  <a:pt x="2885089" y="370499"/>
                </a:lnTo>
                <a:cubicBezTo>
                  <a:pt x="2885089" y="411424"/>
                  <a:pt x="2851913" y="444600"/>
                  <a:pt x="2810988" y="444600"/>
                </a:cubicBezTo>
                <a:lnTo>
                  <a:pt x="74101" y="444600"/>
                </a:lnTo>
                <a:cubicBezTo>
                  <a:pt x="33176" y="444600"/>
                  <a:pt x="0" y="411424"/>
                  <a:pt x="0" y="370499"/>
                </a:cubicBezTo>
                <a:lnTo>
                  <a:pt x="0" y="74101"/>
                </a:lnTo>
                <a:close/>
              </a:path>
            </a:pathLst>
          </a:custGeom>
          <a:solidFill>
            <a:srgbClr val="00B0F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4094" tIns="94094" rIns="94094" bIns="94094" numCol="1" spcCol="1270" anchor="ctr" anchorCtr="0">
            <a:noAutofit/>
          </a:bodyPr>
          <a:lstStyle/>
          <a:p>
            <a:pPr lvl="0" algn="ctr" defTabSz="844550" rtl="0">
              <a:lnSpc>
                <a:spcPct val="90000"/>
              </a:lnSpc>
              <a:spcBef>
                <a:spcPct val="0"/>
              </a:spcBef>
              <a:spcAft>
                <a:spcPct val="35000"/>
              </a:spcAft>
            </a:pPr>
            <a:r>
              <a:rPr lang="fr-FR" sz="2200" b="1" kern="1200" dirty="0" smtClean="0">
                <a:solidFill>
                  <a:schemeClr val="tx1"/>
                </a:solidFill>
                <a:latin typeface="Cabin" panose="020B0803050202020004" pitchFamily="34" charset="0"/>
                <a:cs typeface="Segoe UI Light" pitchFamily="34" charset="0"/>
              </a:rPr>
              <a:t>Fonction Level-set</a:t>
            </a:r>
            <a:endParaRPr lang="fr-FR" sz="2200" kern="1200" dirty="0">
              <a:solidFill>
                <a:schemeClr val="tx1"/>
              </a:solidFill>
              <a:latin typeface="Cabin" panose="020B0803050202020004" pitchFamily="34" charset="0"/>
              <a:cs typeface="Segoe UI Light" pitchFamily="34" charset="0"/>
            </a:endParaRPr>
          </a:p>
        </p:txBody>
      </p:sp>
      <p:cxnSp>
        <p:nvCxnSpPr>
          <p:cNvPr id="37" name="Connecteur droit avec flèche 36"/>
          <p:cNvCxnSpPr/>
          <p:nvPr/>
        </p:nvCxnSpPr>
        <p:spPr>
          <a:xfrm flipH="1">
            <a:off x="6453019" y="2396820"/>
            <a:ext cx="1763844" cy="266837"/>
          </a:xfrm>
          <a:prstGeom prst="straightConnector1">
            <a:avLst/>
          </a:prstGeom>
          <a:ln w="31750">
            <a:solidFill>
              <a:schemeClr val="accent5">
                <a:lumMod val="1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40" name="Connecteur droit avec flèche 39"/>
          <p:cNvCxnSpPr/>
          <p:nvPr/>
        </p:nvCxnSpPr>
        <p:spPr>
          <a:xfrm flipH="1" flipV="1">
            <a:off x="6353831" y="3568579"/>
            <a:ext cx="1863032" cy="115456"/>
          </a:xfrm>
          <a:prstGeom prst="straightConnector1">
            <a:avLst/>
          </a:prstGeom>
          <a:ln w="31750">
            <a:solidFill>
              <a:schemeClr val="accent5">
                <a:lumMod val="1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41" name="Connecteur droit avec flèche 40"/>
          <p:cNvCxnSpPr/>
          <p:nvPr/>
        </p:nvCxnSpPr>
        <p:spPr>
          <a:xfrm flipH="1">
            <a:off x="5394460" y="3684035"/>
            <a:ext cx="2822403" cy="149598"/>
          </a:xfrm>
          <a:prstGeom prst="straightConnector1">
            <a:avLst/>
          </a:prstGeom>
          <a:ln w="31750">
            <a:solidFill>
              <a:schemeClr val="accent5">
                <a:lumMod val="1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48" name="Connecteur droit avec flèche 47"/>
          <p:cNvCxnSpPr/>
          <p:nvPr/>
        </p:nvCxnSpPr>
        <p:spPr>
          <a:xfrm flipH="1" flipV="1">
            <a:off x="5829175" y="4272260"/>
            <a:ext cx="2387688" cy="554100"/>
          </a:xfrm>
          <a:prstGeom prst="straightConnector1">
            <a:avLst/>
          </a:prstGeom>
          <a:ln w="31750">
            <a:solidFill>
              <a:schemeClr val="accent5">
                <a:lumMod val="10000"/>
              </a:schemeClr>
            </a:solidFill>
            <a:tailEnd type="triangle"/>
          </a:ln>
        </p:spPr>
        <p:style>
          <a:lnRef idx="3">
            <a:schemeClr val="accent4"/>
          </a:lnRef>
          <a:fillRef idx="0">
            <a:schemeClr val="accent4"/>
          </a:fillRef>
          <a:effectRef idx="2">
            <a:schemeClr val="accent4"/>
          </a:effectRef>
          <a:fontRef idx="minor">
            <a:schemeClr val="tx1"/>
          </a:fontRef>
        </p:style>
      </p:cxnSp>
      <p:grpSp>
        <p:nvGrpSpPr>
          <p:cNvPr id="49" name="Groupe 48"/>
          <p:cNvGrpSpPr/>
          <p:nvPr/>
        </p:nvGrpSpPr>
        <p:grpSpPr>
          <a:xfrm>
            <a:off x="8358526" y="3401887"/>
            <a:ext cx="2761925" cy="767101"/>
            <a:chOff x="5901449" y="3330054"/>
            <a:chExt cx="2139861" cy="767101"/>
          </a:xfrm>
        </p:grpSpPr>
        <p:sp>
          <p:nvSpPr>
            <p:cNvPr id="52" name="ZoneTexte 51"/>
            <p:cNvSpPr txBox="1"/>
            <p:nvPr/>
          </p:nvSpPr>
          <p:spPr>
            <a:xfrm>
              <a:off x="5901449" y="3330054"/>
              <a:ext cx="2139861" cy="523220"/>
            </a:xfrm>
            <a:prstGeom prst="rect">
              <a:avLst/>
            </a:prstGeom>
            <a:noFill/>
          </p:spPr>
          <p:txBody>
            <a:bodyPr wrap="square" rtlCol="0">
              <a:spAutoFit/>
            </a:bodyPr>
            <a:lstStyle/>
            <a:p>
              <a:pPr algn="ctr"/>
              <a:r>
                <a:rPr lang="el-GR" sz="2800" b="1" dirty="0" smtClean="0">
                  <a:latin typeface="Segoe UI Light" pitchFamily="34" charset="0"/>
                  <a:cs typeface="Segoe UI Light" pitchFamily="34" charset="0"/>
                </a:rPr>
                <a:t>ϕ</a:t>
              </a:r>
              <a:r>
                <a:rPr lang="fr-FR" sz="2400" b="1" dirty="0" smtClean="0">
                  <a:latin typeface="Segoe UI Light" pitchFamily="34" charset="0"/>
                  <a:cs typeface="Segoe UI Light" pitchFamily="34" charset="0"/>
                </a:rPr>
                <a:t>(</a:t>
              </a:r>
              <a:r>
                <a:rPr lang="fr-FR" sz="2400" b="1" dirty="0" err="1" smtClean="0">
                  <a:latin typeface="Angsana New" pitchFamily="18" charset="-34"/>
                  <a:cs typeface="Angsana New" pitchFamily="18" charset="-34"/>
                </a:rPr>
                <a:t>x</a:t>
              </a:r>
              <a:r>
                <a:rPr lang="fr-FR" sz="2400" b="1" dirty="0" err="1">
                  <a:latin typeface="Angsana New" pitchFamily="18" charset="-34"/>
                  <a:cs typeface="Angsana New" pitchFamily="18" charset="-34"/>
                </a:rPr>
                <a:t>,</a:t>
              </a:r>
              <a:r>
                <a:rPr lang="fr-FR" sz="2400" b="1" dirty="0" err="1" smtClean="0">
                  <a:latin typeface="Angsana New" pitchFamily="18" charset="-34"/>
                  <a:cs typeface="Angsana New" pitchFamily="18" charset="-34"/>
                </a:rPr>
                <a:t>t</a:t>
              </a:r>
              <a:r>
                <a:rPr lang="fr-FR" sz="2400" b="1" dirty="0" smtClean="0">
                  <a:latin typeface="Segoe UI Light" pitchFamily="34" charset="0"/>
                  <a:cs typeface="Segoe UI Light" pitchFamily="34" charset="0"/>
                </a:rPr>
                <a:t>)  = + </a:t>
              </a:r>
              <a:r>
                <a:rPr lang="fr-FR" sz="2800" b="1" dirty="0" smtClean="0">
                  <a:latin typeface="Angsana New" pitchFamily="18" charset="-34"/>
                  <a:cs typeface="Angsana New" pitchFamily="18" charset="-34"/>
                </a:rPr>
                <a:t>d</a:t>
              </a:r>
              <a:r>
                <a:rPr lang="fr-FR" sz="2400" b="1" dirty="0" smtClean="0">
                  <a:latin typeface="Segoe UI Light" pitchFamily="34" charset="0"/>
                  <a:cs typeface="Segoe UI Light" pitchFamily="34" charset="0"/>
                </a:rPr>
                <a:t> </a:t>
              </a:r>
              <a:endParaRPr lang="fr-FR" sz="3600" b="1" dirty="0">
                <a:latin typeface="Angsana New" pitchFamily="18" charset="-34"/>
                <a:cs typeface="Angsana New" pitchFamily="18" charset="-34"/>
              </a:endParaRPr>
            </a:p>
          </p:txBody>
        </p:sp>
        <p:sp>
          <p:nvSpPr>
            <p:cNvPr id="53" name="ZoneTexte 52"/>
            <p:cNvSpPr txBox="1"/>
            <p:nvPr/>
          </p:nvSpPr>
          <p:spPr>
            <a:xfrm>
              <a:off x="7172228" y="3389269"/>
              <a:ext cx="586853" cy="707886"/>
            </a:xfrm>
            <a:prstGeom prst="rect">
              <a:avLst/>
            </a:prstGeom>
            <a:noFill/>
          </p:spPr>
          <p:txBody>
            <a:bodyPr wrap="square" rtlCol="0">
              <a:spAutoFit/>
            </a:bodyPr>
            <a:lstStyle/>
            <a:p>
              <a:r>
                <a:rPr lang="fr-FR" sz="4000" b="1" dirty="0" smtClean="0">
                  <a:latin typeface="Segoe UI Light" pitchFamily="34" charset="0"/>
                  <a:cs typeface="Segoe UI Light" pitchFamily="34" charset="0"/>
                </a:rPr>
                <a:t>- </a:t>
              </a:r>
              <a:endParaRPr lang="fr-FR" sz="4000" b="1" dirty="0">
                <a:latin typeface="Segoe UI Light" pitchFamily="34" charset="0"/>
                <a:cs typeface="Segoe UI Light" pitchFamily="34" charset="0"/>
              </a:endParaRPr>
            </a:p>
          </p:txBody>
        </p:sp>
      </p:grpSp>
      <mc:AlternateContent xmlns:mc="http://schemas.openxmlformats.org/markup-compatibility/2006">
        <mc:Choice xmlns:a14="http://schemas.microsoft.com/office/drawing/2010/main" xmlns="" Requires="a14">
          <p:sp>
            <p:nvSpPr>
              <p:cNvPr id="54" name="ZoneTexte 53"/>
              <p:cNvSpPr txBox="1"/>
              <p:nvPr/>
            </p:nvSpPr>
            <p:spPr>
              <a:xfrm>
                <a:off x="8298710" y="4564154"/>
                <a:ext cx="2841729" cy="584775"/>
              </a:xfrm>
              <a:prstGeom prst="rect">
                <a:avLst/>
              </a:prstGeom>
              <a:noFill/>
            </p:spPr>
            <p:txBody>
              <a:bodyPr wrap="square" rtlCol="0">
                <a:spAutoFit/>
              </a:bodyPr>
              <a:lstStyle/>
              <a:p>
                <a:pPr algn="ctr"/>
                <a:r>
                  <a:rPr lang="fr-FR" sz="2400" b="1" dirty="0" smtClean="0">
                    <a:solidFill>
                      <a:schemeClr val="tx1"/>
                    </a:solidFill>
                    <a:latin typeface="Segoe UI Light" pitchFamily="34" charset="0"/>
                    <a:ea typeface="BatangChe" pitchFamily="49" charset="-127"/>
                    <a:cs typeface="Segoe UI Light" pitchFamily="34" charset="0"/>
                  </a:rPr>
                  <a:t/>
                </a:r>
                <a14:m>
                  <m:oMath xmlns:m="http://schemas.openxmlformats.org/officeDocument/2006/math">
                    <m:r>
                      <a:rPr lang="fr-FR" sz="2400" b="1" i="1">
                        <a:solidFill>
                          <a:schemeClr val="tx1"/>
                        </a:solidFill>
                        <a:latin typeface="Cambria Math" panose="02040503050406030204" pitchFamily="18" charset="0"/>
                      </a:rPr>
                      <m:t>𝑪</m:t>
                    </m:r>
                    <m:r>
                      <a:rPr lang="fr-FR" sz="2400" b="1" i="1">
                        <a:solidFill>
                          <a:schemeClr val="tx1"/>
                        </a:solidFill>
                        <a:latin typeface="Cambria Math" panose="02040503050406030204" pitchFamily="18" charset="0"/>
                      </a:rPr>
                      <m:t> </m:t>
                    </m:r>
                  </m:oMath>
                </a14:m>
                <a:r>
                  <a:rPr lang="fr-FR" sz="2400" b="1" dirty="0" smtClean="0">
                    <a:solidFill>
                      <a:schemeClr val="tx1"/>
                    </a:solidFill>
                    <a:latin typeface="Segoe UI Light" pitchFamily="34" charset="0"/>
                    <a:ea typeface="BatangChe" pitchFamily="49" charset="-127"/>
                    <a:cs typeface="Segoe UI Light" pitchFamily="34" charset="0"/>
                  </a:rPr>
                  <a:t>= </a:t>
                </a:r>
                <a:r>
                  <a:rPr lang="fr-FR" sz="3200" b="1" dirty="0" smtClean="0">
                    <a:solidFill>
                      <a:schemeClr val="tx1"/>
                    </a:solidFill>
                    <a:latin typeface="Segoe UI Light" pitchFamily="34" charset="0"/>
                    <a:ea typeface="BatangChe" pitchFamily="49" charset="-127"/>
                    <a:cs typeface="Segoe UI Light" pitchFamily="34" charset="0"/>
                  </a:rPr>
                  <a:t>{</a:t>
                </a:r>
                <a:r>
                  <a:rPr lang="fr-FR" sz="2400" b="1" dirty="0" smtClean="0">
                    <a:solidFill>
                      <a:schemeClr val="tx1"/>
                    </a:solidFill>
                    <a:latin typeface="Angsana New" pitchFamily="18" charset="-34"/>
                    <a:cs typeface="Angsana New" pitchFamily="18" charset="-34"/>
                  </a:rPr>
                  <a:t>x </a:t>
                </a:r>
                <a:r>
                  <a:rPr lang="fr-FR" sz="2400" b="1" dirty="0" smtClean="0">
                    <a:solidFill>
                      <a:schemeClr val="tx1"/>
                    </a:solidFill>
                    <a:latin typeface="Segoe UI Light" pitchFamily="34" charset="0"/>
                    <a:ea typeface="BatangChe" pitchFamily="49" charset="-127"/>
                    <a:cs typeface="Segoe UI Light" pitchFamily="34" charset="0"/>
                  </a:rPr>
                  <a:t>| </a:t>
                </a:r>
                <a:r>
                  <a:rPr lang="el-GR" sz="2400" b="1" dirty="0" smtClean="0">
                    <a:solidFill>
                      <a:schemeClr val="tx1"/>
                    </a:solidFill>
                    <a:latin typeface="Segoe UI Light" pitchFamily="34" charset="0"/>
                    <a:cs typeface="Segoe UI Light" pitchFamily="34" charset="0"/>
                  </a:rPr>
                  <a:t>ϕ</a:t>
                </a:r>
                <a:r>
                  <a:rPr lang="fr-FR" sz="2400" b="1" dirty="0" smtClean="0">
                    <a:solidFill>
                      <a:schemeClr val="tx1"/>
                    </a:solidFill>
                    <a:latin typeface="Segoe UI Light" pitchFamily="34" charset="0"/>
                    <a:cs typeface="Segoe UI Light" pitchFamily="34" charset="0"/>
                  </a:rPr>
                  <a:t>(</a:t>
                </a:r>
                <a:r>
                  <a:rPr lang="fr-FR" sz="2400" b="1" dirty="0" err="1" smtClean="0">
                    <a:solidFill>
                      <a:schemeClr val="tx1"/>
                    </a:solidFill>
                    <a:latin typeface="Angsana New" pitchFamily="18" charset="-34"/>
                    <a:cs typeface="Angsana New" pitchFamily="18" charset="-34"/>
                  </a:rPr>
                  <a:t>x,t</a:t>
                </a:r>
                <a:r>
                  <a:rPr lang="fr-FR" sz="2400" b="1" dirty="0" smtClean="0">
                    <a:solidFill>
                      <a:schemeClr val="tx1"/>
                    </a:solidFill>
                    <a:latin typeface="Segoe UI Light" pitchFamily="34" charset="0"/>
                    <a:cs typeface="Segoe UI Light" pitchFamily="34" charset="0"/>
                  </a:rPr>
                  <a:t>) = 0</a:t>
                </a:r>
                <a:r>
                  <a:rPr lang="fr-FR" sz="3200" b="1" dirty="0" smtClean="0">
                    <a:solidFill>
                      <a:schemeClr val="tx1"/>
                    </a:solidFill>
                    <a:latin typeface="Segoe UI Light" pitchFamily="34" charset="0"/>
                    <a:cs typeface="Segoe UI Light" pitchFamily="34" charset="0"/>
                  </a:rPr>
                  <a:t>}</a:t>
                </a:r>
                <a:endParaRPr lang="fr-FR" sz="2400" b="1" dirty="0">
                  <a:solidFill>
                    <a:schemeClr val="tx1"/>
                  </a:solidFill>
                  <a:latin typeface="BatangChe" pitchFamily="49" charset="-127"/>
                  <a:ea typeface="BatangChe" pitchFamily="49" charset="-127"/>
                </a:endParaRPr>
              </a:p>
            </p:txBody>
          </p:sp>
        </mc:Choice>
        <mc:Fallback>
          <p:sp>
            <p:nvSpPr>
              <p:cNvPr id="54" name="ZoneTexte 53"/>
              <p:cNvSpPr txBox="1">
                <a:spLocks noRot="1" noChangeAspect="1" noMove="1" noResize="1" noEditPoints="1" noAdjustHandles="1" noChangeArrowheads="1" noChangeShapeType="1" noTextEdit="1"/>
              </p:cNvSpPr>
              <p:nvPr/>
            </p:nvSpPr>
            <p:spPr>
              <a:xfrm>
                <a:off x="8298710" y="4564154"/>
                <a:ext cx="2841729" cy="584775"/>
              </a:xfrm>
              <a:prstGeom prst="rect">
                <a:avLst/>
              </a:prstGeom>
              <a:blipFill rotWithShape="0">
                <a:blip r:embed="rId5"/>
                <a:stretch>
                  <a:fillRect t="-13542" r="-3433" b="-33333"/>
                </a:stretch>
              </a:blipFill>
            </p:spPr>
            <p:txBody>
              <a:bodyPr/>
              <a:lstStyle/>
              <a:p>
                <a:r>
                  <a:rPr lang="fr-FR">
                    <a:noFill/>
                  </a:rPr>
                  <a:t> </a:t>
                </a:r>
              </a:p>
            </p:txBody>
          </p:sp>
        </mc:Fallback>
      </mc:AlternateContent>
      <mc:AlternateContent xmlns:mc="http://schemas.openxmlformats.org/markup-compatibility/2006">
        <mc:Choice xmlns:a14="http://schemas.microsoft.com/office/drawing/2010/main" xmlns="" Requires="a14">
          <p:sp>
            <p:nvSpPr>
              <p:cNvPr id="55" name="Rectangle 54"/>
              <p:cNvSpPr/>
              <p:nvPr/>
            </p:nvSpPr>
            <p:spPr>
              <a:xfrm>
                <a:off x="7687943" y="5506266"/>
                <a:ext cx="3777227" cy="823815"/>
              </a:xfrm>
              <a:prstGeom prst="rect">
                <a:avLst/>
              </a:prstGeom>
              <a:solidFill>
                <a:srgbClr val="00B0F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243" tIns="109243" rIns="109243" bIns="109243" numCol="1" spcCol="1270" anchor="ctr" anchorCtr="0">
                <a:noAutofit/>
              </a:bodyPr>
              <a:lstStyle/>
              <a:p>
                <a:pPr defTabSz="889000">
                  <a:lnSpc>
                    <a:spcPct val="90000"/>
                  </a:lnSpc>
                  <a:spcBef>
                    <a:spcPct val="0"/>
                  </a:spcBef>
                  <a:spcAft>
                    <a:spcPct val="35000"/>
                  </a:spcAft>
                </a:pPr>
                <a14:m>
                  <m:oMathPara xmlns:m="http://schemas.openxmlformats.org/officeDocument/2006/math">
                    <m:oMathParaPr>
                      <m:jc m:val="center"/>
                    </m:oMathParaPr>
                    <m:oMath xmlns:m="http://schemas.openxmlformats.org/officeDocument/2006/math">
                      <m:f>
                        <m:fPr>
                          <m:ctrlPr>
                            <a:rPr lang="fr-FR" sz="2000" b="1" i="1" smtClean="0">
                              <a:solidFill>
                                <a:schemeClr val="tx1"/>
                              </a:solidFill>
                              <a:latin typeface="Cambria Math" panose="02040503050406030204" pitchFamily="18" charset="0"/>
                            </a:rPr>
                          </m:ctrlPr>
                        </m:fPr>
                        <m:num>
                          <m:r>
                            <a:rPr lang="fr-FR" sz="2000" b="1" i="1">
                              <a:solidFill>
                                <a:schemeClr val="tx1"/>
                              </a:solidFill>
                              <a:latin typeface="Cambria Math" panose="02040503050406030204" pitchFamily="18" charset="0"/>
                            </a:rPr>
                            <m:t>𝝏𝝓</m:t>
                          </m:r>
                        </m:num>
                        <m:den>
                          <m:r>
                            <a:rPr lang="fr-FR" sz="2000" b="1" i="1">
                              <a:solidFill>
                                <a:schemeClr val="tx1"/>
                              </a:solidFill>
                              <a:latin typeface="Cambria Math" panose="02040503050406030204" pitchFamily="18" charset="0"/>
                            </a:rPr>
                            <m:t>𝝏</m:t>
                          </m:r>
                          <m:r>
                            <a:rPr lang="fr-FR" sz="2000" b="1" i="1">
                              <a:solidFill>
                                <a:schemeClr val="tx1"/>
                              </a:solidFill>
                              <a:latin typeface="Cambria Math" panose="02040503050406030204" pitchFamily="18" charset="0"/>
                            </a:rPr>
                            <m:t>𝒕</m:t>
                          </m:r>
                        </m:den>
                      </m:f>
                      <m:r>
                        <a:rPr lang="fr-FR" sz="2000" b="1" i="1">
                          <a:solidFill>
                            <a:schemeClr val="tx1"/>
                          </a:solidFill>
                          <a:latin typeface="Cambria Math" panose="02040503050406030204" pitchFamily="18" charset="0"/>
                        </a:rPr>
                        <m:t>=</m:t>
                      </m:r>
                      <m:r>
                        <a:rPr lang="fr-FR" sz="2000" b="1" i="1" smtClean="0">
                          <a:solidFill>
                            <a:schemeClr val="tx1"/>
                          </a:solidFill>
                          <a:latin typeface="Cambria Math" panose="02040503050406030204" pitchFamily="18" charset="0"/>
                        </a:rPr>
                        <m:t>−</m:t>
                      </m:r>
                      <m:r>
                        <a:rPr lang="fr-FR" sz="2000" b="1" i="1">
                          <a:solidFill>
                            <a:schemeClr val="tx1"/>
                          </a:solidFill>
                          <a:latin typeface="Cambria Math" panose="02040503050406030204" pitchFamily="18" charset="0"/>
                        </a:rPr>
                        <m:t>𝑭</m:t>
                      </m:r>
                      <m:r>
                        <a:rPr lang="fr-FR" sz="2000" b="1" i="1">
                          <a:solidFill>
                            <a:schemeClr val="tx1"/>
                          </a:solidFill>
                          <a:latin typeface="Cambria Math" panose="02040503050406030204" pitchFamily="18" charset="0"/>
                        </a:rPr>
                        <m:t>.</m:t>
                      </m:r>
                      <m:acc>
                        <m:accPr>
                          <m:chr m:val="⃗"/>
                          <m:ctrlPr>
                            <a:rPr lang="fr-FR" sz="2000" b="1" i="1">
                              <a:solidFill>
                                <a:schemeClr val="tx1"/>
                              </a:solidFill>
                              <a:latin typeface="Cambria Math" panose="02040503050406030204" pitchFamily="18" charset="0"/>
                            </a:rPr>
                          </m:ctrlPr>
                        </m:accPr>
                        <m:e>
                          <m:r>
                            <a:rPr lang="fr-FR" sz="2000" b="1" i="1">
                              <a:solidFill>
                                <a:schemeClr val="tx1"/>
                              </a:solidFill>
                              <a:latin typeface="Cambria Math" panose="02040503050406030204" pitchFamily="18" charset="0"/>
                            </a:rPr>
                            <m:t>𝜵</m:t>
                          </m:r>
                        </m:e>
                      </m:acc>
                      <m:r>
                        <a:rPr lang="fr-FR" sz="2000" b="1" i="1">
                          <a:solidFill>
                            <a:schemeClr val="tx1"/>
                          </a:solidFill>
                          <a:latin typeface="Cambria Math" panose="02040503050406030204" pitchFamily="18" charset="0"/>
                        </a:rPr>
                        <m:t>𝝓</m:t>
                      </m:r>
                      <m:r>
                        <a:rPr lang="fr-FR" sz="2000" b="1" i="1" smtClean="0">
                          <a:solidFill>
                            <a:schemeClr val="tx1"/>
                          </a:solidFill>
                          <a:latin typeface="Cambria Math" panose="02040503050406030204" pitchFamily="18" charset="0"/>
                        </a:rPr>
                        <m:t>.</m:t>
                      </m:r>
                      <m:acc>
                        <m:accPr>
                          <m:chr m:val="⃗"/>
                          <m:ctrlPr>
                            <a:rPr lang="fr-FR" sz="2000" b="1" i="1">
                              <a:solidFill>
                                <a:schemeClr val="tx1"/>
                              </a:solidFill>
                              <a:latin typeface="Cambria Math" panose="02040503050406030204" pitchFamily="18" charset="0"/>
                            </a:rPr>
                          </m:ctrlPr>
                        </m:accPr>
                        <m:e>
                          <m:r>
                            <a:rPr lang="fr-FR" sz="2000" b="1" i="1" smtClean="0">
                              <a:solidFill>
                                <a:schemeClr val="tx1"/>
                              </a:solidFill>
                              <a:latin typeface="Cambria Math" panose="02040503050406030204" pitchFamily="18" charset="0"/>
                            </a:rPr>
                            <m:t>𝑵</m:t>
                          </m:r>
                        </m:e>
                      </m:acc>
                    </m:oMath>
                  </m:oMathPara>
                </a14:m>
                <a:endParaRPr lang="fr-FR" sz="2000" b="1" i="1" dirty="0">
                  <a:solidFill>
                    <a:schemeClr val="tx1"/>
                  </a:solidFill>
                </a:endParaRPr>
              </a:p>
            </p:txBody>
          </p:sp>
        </mc:Choice>
        <mc:Fallback>
          <p:sp>
            <p:nvSpPr>
              <p:cNvPr id="55" name="Rectangle 54"/>
              <p:cNvSpPr>
                <a:spLocks noRot="1" noChangeAspect="1" noMove="1" noResize="1" noEditPoints="1" noAdjustHandles="1" noChangeArrowheads="1" noChangeShapeType="1" noTextEdit="1"/>
              </p:cNvSpPr>
              <p:nvPr/>
            </p:nvSpPr>
            <p:spPr>
              <a:xfrm>
                <a:off x="7687943" y="5506266"/>
                <a:ext cx="3777227" cy="823815"/>
              </a:xfrm>
              <a:prstGeom prst="rect">
                <a:avLst/>
              </a:prstGeom>
              <a:blipFill rotWithShape="0">
                <a:blip r:embed="rId6"/>
                <a:stretch>
                  <a:fillRect/>
                </a:stretch>
              </a:blipFill>
              <a:ln>
                <a:solidFill>
                  <a:schemeClr val="tx1"/>
                </a:solidFill>
              </a:ln>
            </p:spPr>
            <p:txBody>
              <a:bodyPr/>
              <a:lstStyle/>
              <a:p>
                <a:r>
                  <a:rPr lang="fr-FR">
                    <a:noFill/>
                  </a:rPr>
                  <a:t> </a:t>
                </a:r>
              </a:p>
            </p:txBody>
          </p:sp>
        </mc:Fallback>
      </mc:AlternateContent>
      <mc:AlternateContent xmlns:mc="http://schemas.openxmlformats.org/markup-compatibility/2006">
        <mc:Choice xmlns:a14="http://schemas.microsoft.com/office/drawing/2010/main" xmlns="" Requires="a14">
          <p:sp>
            <p:nvSpPr>
              <p:cNvPr id="61" name="Rectangle 60"/>
              <p:cNvSpPr/>
              <p:nvPr/>
            </p:nvSpPr>
            <p:spPr>
              <a:xfrm>
                <a:off x="6027350" y="5465308"/>
                <a:ext cx="1363770" cy="985060"/>
              </a:xfrm>
              <a:prstGeom prst="rect">
                <a:avLst/>
              </a:prstGeom>
              <a:solidFill>
                <a:srgbClr val="00B0F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243" tIns="109243" rIns="109243" bIns="109243" numCol="1" spcCol="1270" anchor="ctr" anchorCtr="0">
                <a:noAutofit/>
              </a:bodyPr>
              <a:lstStyle/>
              <a:p>
                <a:pPr defTabSz="889000">
                  <a:lnSpc>
                    <a:spcPct val="90000"/>
                  </a:lnSpc>
                  <a:spcBef>
                    <a:spcPct val="0"/>
                  </a:spcBef>
                  <a:spcAft>
                    <a:spcPct val="35000"/>
                  </a:spcAft>
                </a:pPr>
                <a14:m>
                  <m:oMathPara xmlns:m="http://schemas.openxmlformats.org/officeDocument/2006/math">
                    <m:oMathParaPr>
                      <m:jc m:val="center"/>
                    </m:oMathParaPr>
                    <m:oMath xmlns:m="http://schemas.openxmlformats.org/officeDocument/2006/math">
                      <m:f>
                        <m:fPr>
                          <m:ctrlPr>
                            <a:rPr lang="fr-FR" sz="2000" b="1" i="1" smtClean="0">
                              <a:solidFill>
                                <a:schemeClr val="tx1"/>
                              </a:solidFill>
                              <a:latin typeface="Cambria Math" panose="02040503050406030204" pitchFamily="18" charset="0"/>
                            </a:rPr>
                          </m:ctrlPr>
                        </m:fPr>
                        <m:num>
                          <m:r>
                            <a:rPr lang="fr-FR" sz="2000" b="1" i="1">
                              <a:solidFill>
                                <a:schemeClr val="tx1"/>
                              </a:solidFill>
                              <a:latin typeface="Cambria Math" panose="02040503050406030204" pitchFamily="18" charset="0"/>
                            </a:rPr>
                            <m:t>𝝏</m:t>
                          </m:r>
                          <m:acc>
                            <m:accPr>
                              <m:chr m:val="⃗"/>
                              <m:ctrlPr>
                                <a:rPr lang="fr-FR" sz="2000" b="1" i="1">
                                  <a:solidFill>
                                    <a:schemeClr val="tx1"/>
                                  </a:solidFill>
                                  <a:latin typeface="Cambria Math" panose="02040503050406030204" pitchFamily="18" charset="0"/>
                                </a:rPr>
                              </m:ctrlPr>
                            </m:accPr>
                            <m:e>
                              <m:r>
                                <a:rPr lang="fr-FR" sz="2000" b="1" i="1" smtClean="0">
                                  <a:solidFill>
                                    <a:schemeClr val="tx1"/>
                                  </a:solidFill>
                                  <a:latin typeface="Cambria Math" panose="02040503050406030204" pitchFamily="18" charset="0"/>
                                </a:rPr>
                                <m:t>𝑪</m:t>
                              </m:r>
                            </m:e>
                          </m:acc>
                        </m:num>
                        <m:den>
                          <m:r>
                            <a:rPr lang="fr-FR" sz="2000" b="1" i="1">
                              <a:solidFill>
                                <a:schemeClr val="tx1"/>
                              </a:solidFill>
                              <a:latin typeface="Cambria Math" panose="02040503050406030204" pitchFamily="18" charset="0"/>
                            </a:rPr>
                            <m:t>𝝏</m:t>
                          </m:r>
                          <m:r>
                            <a:rPr lang="fr-FR" sz="2000" b="1" i="1">
                              <a:solidFill>
                                <a:schemeClr val="tx1"/>
                              </a:solidFill>
                              <a:latin typeface="Cambria Math" panose="02040503050406030204" pitchFamily="18" charset="0"/>
                            </a:rPr>
                            <m:t>𝒕</m:t>
                          </m:r>
                        </m:den>
                      </m:f>
                      <m:r>
                        <a:rPr lang="fr-FR" sz="2000" b="1" i="1">
                          <a:solidFill>
                            <a:schemeClr val="tx1"/>
                          </a:solidFill>
                          <a:latin typeface="Cambria Math" panose="02040503050406030204" pitchFamily="18" charset="0"/>
                        </a:rPr>
                        <m:t>=</m:t>
                      </m:r>
                      <m:r>
                        <a:rPr lang="fr-FR" sz="2000" b="1" i="1" smtClean="0">
                          <a:solidFill>
                            <a:schemeClr val="tx1"/>
                          </a:solidFill>
                          <a:latin typeface="Cambria Math" panose="02040503050406030204" pitchFamily="18" charset="0"/>
                        </a:rPr>
                        <m:t>𝑭</m:t>
                      </m:r>
                      <m:r>
                        <a:rPr lang="fr-FR" sz="2000" b="1" i="1">
                          <a:solidFill>
                            <a:schemeClr val="tx1"/>
                          </a:solidFill>
                          <a:latin typeface="Cambria Math" panose="02040503050406030204" pitchFamily="18" charset="0"/>
                        </a:rPr>
                        <m:t>.</m:t>
                      </m:r>
                      <m:acc>
                        <m:accPr>
                          <m:chr m:val="⃗"/>
                          <m:ctrlPr>
                            <a:rPr lang="fr-FR" sz="2000" b="1" i="1">
                              <a:solidFill>
                                <a:schemeClr val="tx1"/>
                              </a:solidFill>
                              <a:latin typeface="Cambria Math" panose="02040503050406030204" pitchFamily="18" charset="0"/>
                            </a:rPr>
                          </m:ctrlPr>
                        </m:accPr>
                        <m:e>
                          <m:r>
                            <a:rPr lang="fr-FR" sz="2000" b="1" i="1">
                              <a:solidFill>
                                <a:schemeClr val="tx1"/>
                              </a:solidFill>
                              <a:latin typeface="Cambria Math" panose="02040503050406030204" pitchFamily="18" charset="0"/>
                            </a:rPr>
                            <m:t>𝑵</m:t>
                          </m:r>
                        </m:e>
                      </m:acc>
                    </m:oMath>
                  </m:oMathPara>
                </a14:m>
                <a:endParaRPr lang="fr-FR" sz="2000" b="1" i="1" dirty="0">
                  <a:solidFill>
                    <a:schemeClr val="tx1"/>
                  </a:solidFill>
                </a:endParaRPr>
              </a:p>
            </p:txBody>
          </p:sp>
        </mc:Choice>
        <mc:Fallback>
          <p:sp>
            <p:nvSpPr>
              <p:cNvPr id="61" name="Rectangle 60"/>
              <p:cNvSpPr>
                <a:spLocks noRot="1" noChangeAspect="1" noMove="1" noResize="1" noEditPoints="1" noAdjustHandles="1" noChangeArrowheads="1" noChangeShapeType="1" noTextEdit="1"/>
              </p:cNvSpPr>
              <p:nvPr/>
            </p:nvSpPr>
            <p:spPr>
              <a:xfrm>
                <a:off x="6027350" y="5465308"/>
                <a:ext cx="1363770" cy="985060"/>
              </a:xfrm>
              <a:prstGeom prst="rect">
                <a:avLst/>
              </a:prstGeom>
              <a:blipFill rotWithShape="0">
                <a:blip r:embed="rId7"/>
                <a:stretch>
                  <a:fillRect/>
                </a:stretch>
              </a:blipFill>
              <a:ln>
                <a:solidFill>
                  <a:schemeClr val="tx1"/>
                </a:solidFill>
              </a:ln>
            </p:spPr>
            <p:txBody>
              <a:bodyPr/>
              <a:lstStyle/>
              <a:p>
                <a:r>
                  <a:rPr lang="fr-FR">
                    <a:noFill/>
                  </a:rPr>
                  <a:t> </a:t>
                </a:r>
              </a:p>
            </p:txBody>
          </p:sp>
        </mc:Fallback>
      </mc:AlternateContent>
      <p:sp>
        <p:nvSpPr>
          <p:cNvPr id="62" name="Ellipse 61"/>
          <p:cNvSpPr/>
          <p:nvPr/>
        </p:nvSpPr>
        <p:spPr>
          <a:xfrm>
            <a:off x="6027350" y="2522467"/>
            <a:ext cx="425669" cy="331076"/>
          </a:xfrm>
          <a:prstGeom prst="ellipse">
            <a:avLst/>
          </a:prstGeom>
          <a:noFill/>
          <a:ln w="28575">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xmlns="" val="41895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barn(inVertical)">
                                      <p:cBhvr>
                                        <p:cTn id="11" dur="500"/>
                                        <p:tgtEl>
                                          <p:spTgt spid="62"/>
                                        </p:tgtEl>
                                      </p:cBhvr>
                                    </p:animEffect>
                                  </p:childTnLst>
                                </p:cTn>
                              </p:par>
                              <p:par>
                                <p:cTn id="12" presetID="16" presetClass="entr" presetSubtype="21" fill="hold"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barn(inVertical)">
                                      <p:cBhvr>
                                        <p:cTn id="14" dur="500"/>
                                        <p:tgtEl>
                                          <p:spTgt spid="37"/>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arn(inVertical)">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barn(inVertical)">
                                      <p:cBhvr>
                                        <p:cTn id="22" dur="500"/>
                                        <p:tgtEl>
                                          <p:spTgt spid="33"/>
                                        </p:tgtEl>
                                      </p:cBhvr>
                                    </p:animEffect>
                                  </p:childTnLst>
                                </p:cTn>
                              </p:par>
                              <p:par>
                                <p:cTn id="23" presetID="16" presetClass="entr" presetSubtype="21"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barn(inVertical)">
                                      <p:cBhvr>
                                        <p:cTn id="25" dur="500"/>
                                        <p:tgtEl>
                                          <p:spTgt spid="49"/>
                                        </p:tgtEl>
                                      </p:cBhvr>
                                    </p:animEffect>
                                  </p:childTnLst>
                                </p:cTn>
                              </p:par>
                              <p:par>
                                <p:cTn id="26" presetID="16" presetClass="entr" presetSubtype="21"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barn(inVertical)">
                                      <p:cBhvr>
                                        <p:cTn id="28" dur="500"/>
                                        <p:tgtEl>
                                          <p:spTgt spid="41"/>
                                        </p:tgtEl>
                                      </p:cBhvr>
                                    </p:animEffect>
                                  </p:childTnLst>
                                </p:cTn>
                              </p:par>
                              <p:par>
                                <p:cTn id="29" presetID="16" presetClass="entr" presetSubtype="21"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barn(inVertical)">
                                      <p:cBhvr>
                                        <p:cTn id="31" dur="500"/>
                                        <p:tgtEl>
                                          <p:spTgt spid="40"/>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barn(inVertical)">
                                      <p:cBhvr>
                                        <p:cTn id="36" dur="500"/>
                                        <p:tgtEl>
                                          <p:spTgt spid="54"/>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barn(inVertical)">
                                      <p:cBhvr>
                                        <p:cTn id="39" dur="500"/>
                                        <p:tgtEl>
                                          <p:spTgt spid="32"/>
                                        </p:tgtEl>
                                      </p:cBhvr>
                                    </p:animEffect>
                                  </p:childTnLst>
                                </p:cTn>
                              </p:par>
                              <p:par>
                                <p:cTn id="40" presetID="16" presetClass="entr" presetSubtype="21" fill="hold"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500"/>
                                        <p:tgtEl>
                                          <p:spTgt spid="61"/>
                                        </p:tgtEl>
                                      </p:cBhvr>
                                    </p:animEffect>
                                  </p:childTnLst>
                                </p:cTn>
                              </p:par>
                              <p:par>
                                <p:cTn id="48" presetID="35" presetClass="path" presetSubtype="0" accel="50000" decel="50000" fill="hold" grpId="0" nodeType="withEffect">
                                  <p:stCondLst>
                                    <p:cond delay="0"/>
                                  </p:stCondLst>
                                  <p:childTnLst>
                                    <p:animMotion origin="layout" path="M 0.08177 0.00139 L -0.19779 0.0037 " pathEditMode="relative" rAng="0" ptsTypes="AA">
                                      <p:cBhvr>
                                        <p:cTn id="49" dur="2000" fill="hold"/>
                                        <p:tgtEl>
                                          <p:spTgt spid="61"/>
                                        </p:tgtEl>
                                        <p:attrNameLst>
                                          <p:attrName>ppt_x</p:attrName>
                                          <p:attrName>ppt_y</p:attrName>
                                        </p:attrNameLst>
                                      </p:cBhvr>
                                      <p:rCtr x="-13984" y="116"/>
                                    </p:animMotion>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left)">
                                      <p:cBhvr>
                                        <p:cTn id="54" dur="500"/>
                                        <p:tgtEl>
                                          <p:spTgt spid="31"/>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5" grpId="0" animBg="1"/>
      <p:bldP spid="54" grpId="0" animBg="1"/>
      <p:bldP spid="55" grpId="0" animBg="1"/>
      <p:bldP spid="61" grpId="0" animBg="1"/>
      <p:bldP spid="61" grpId="1" animBg="1"/>
      <p:bldP spid="6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à coins arrondis 14"/>
          <p:cNvSpPr/>
          <p:nvPr/>
        </p:nvSpPr>
        <p:spPr>
          <a:xfrm>
            <a:off x="100013" y="2149981"/>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Définition</a:t>
            </a:r>
            <a:endParaRPr lang="fr-FR" kern="0" dirty="0">
              <a:solidFill>
                <a:schemeClr val="tx1">
                  <a:lumMod val="95000"/>
                  <a:lumOff val="5000"/>
                </a:schemeClr>
              </a:solidFill>
              <a:latin typeface="Cambria" pitchFamily="18" charset="0"/>
            </a:endParaRPr>
          </a:p>
        </p:txBody>
      </p:sp>
      <p:sp>
        <p:nvSpPr>
          <p:cNvPr id="16" name="Rectangle à coins arrondis 15"/>
          <p:cNvSpPr/>
          <p:nvPr/>
        </p:nvSpPr>
        <p:spPr>
          <a:xfrm>
            <a:off x="100013" y="3153731"/>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 paramétriques </a:t>
            </a:r>
            <a:endParaRPr lang="fr-FR" kern="0" dirty="0">
              <a:solidFill>
                <a:schemeClr val="tx1">
                  <a:lumMod val="95000"/>
                  <a:lumOff val="5000"/>
                </a:schemeClr>
              </a:solidFill>
              <a:latin typeface="Cambria" pitchFamily="18" charset="0"/>
            </a:endParaRPr>
          </a:p>
        </p:txBody>
      </p:sp>
      <p:sp>
        <p:nvSpPr>
          <p:cNvPr id="20" name="Rectangle à coins arrondis 19"/>
          <p:cNvSpPr/>
          <p:nvPr/>
        </p:nvSpPr>
        <p:spPr>
          <a:xfrm>
            <a:off x="39503" y="4203332"/>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b="1" kern="0" dirty="0">
                <a:solidFill>
                  <a:schemeClr val="bg1"/>
                </a:solidFill>
                <a:latin typeface="Cambria" pitchFamily="18" charset="0"/>
              </a:rPr>
              <a:t>Modèles déformables </a:t>
            </a:r>
            <a:r>
              <a:rPr lang="fr-FR" b="1" kern="0" dirty="0" smtClean="0">
                <a:solidFill>
                  <a:schemeClr val="bg1"/>
                </a:solidFill>
                <a:latin typeface="Cambria" pitchFamily="18" charset="0"/>
              </a:rPr>
              <a:t>géométriques</a:t>
            </a:r>
            <a:endParaRPr lang="fr-FR" b="1" kern="0" dirty="0">
              <a:solidFill>
                <a:schemeClr val="bg1"/>
              </a:solidFill>
              <a:latin typeface="Cambria" pitchFamily="18" charset="0"/>
            </a:endParaRP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30986"/>
            <a:ext cx="10085343" cy="821968"/>
            <a:chOff x="2001881" y="3098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5502921" y="3098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Modèles déformables</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74377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cs typeface="Times New Roman" pitchFamily="18" charset="0"/>
              </a:rPr>
              <a:t>Formulation </a:t>
            </a:r>
            <a:r>
              <a:rPr lang="fr-FR" sz="2800" dirty="0">
                <a:latin typeface="Cabin" panose="020B0803050202020004" pitchFamily="34" charset="0"/>
                <a:cs typeface="Times New Roman" pitchFamily="18" charset="0"/>
              </a:rPr>
              <a:t>géodésique des level-sets</a:t>
            </a: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15/44</a:t>
            </a:r>
            <a:endParaRPr lang="fr-CA" sz="2000" dirty="0">
              <a:solidFill>
                <a:schemeClr val="tx1"/>
              </a:solidFill>
              <a:latin typeface="Segoe WP Black" panose="020B0A02040504020203" pitchFamily="34" charset="0"/>
              <a:cs typeface="Segoe UI Light" pitchFamily="34" charset="0"/>
            </a:endParaRPr>
          </a:p>
        </p:txBody>
      </p:sp>
      <p:sp>
        <p:nvSpPr>
          <p:cNvPr id="61" name="Forme libre 60"/>
          <p:cNvSpPr/>
          <p:nvPr/>
        </p:nvSpPr>
        <p:spPr>
          <a:xfrm>
            <a:off x="2736365" y="3140583"/>
            <a:ext cx="8525521" cy="545904"/>
          </a:xfrm>
          <a:custGeom>
            <a:avLst/>
            <a:gdLst>
              <a:gd name="connsiteX0" fmla="*/ 0 w 8347918"/>
              <a:gd name="connsiteY0" fmla="*/ 58501 h 351000"/>
              <a:gd name="connsiteX1" fmla="*/ 58501 w 8347918"/>
              <a:gd name="connsiteY1" fmla="*/ 0 h 351000"/>
              <a:gd name="connsiteX2" fmla="*/ 8289417 w 8347918"/>
              <a:gd name="connsiteY2" fmla="*/ 0 h 351000"/>
              <a:gd name="connsiteX3" fmla="*/ 8347918 w 8347918"/>
              <a:gd name="connsiteY3" fmla="*/ 58501 h 351000"/>
              <a:gd name="connsiteX4" fmla="*/ 8347918 w 8347918"/>
              <a:gd name="connsiteY4" fmla="*/ 292499 h 351000"/>
              <a:gd name="connsiteX5" fmla="*/ 8289417 w 8347918"/>
              <a:gd name="connsiteY5" fmla="*/ 351000 h 351000"/>
              <a:gd name="connsiteX6" fmla="*/ 58501 w 8347918"/>
              <a:gd name="connsiteY6" fmla="*/ 351000 h 351000"/>
              <a:gd name="connsiteX7" fmla="*/ 0 w 8347918"/>
              <a:gd name="connsiteY7" fmla="*/ 292499 h 351000"/>
              <a:gd name="connsiteX8" fmla="*/ 0 w 8347918"/>
              <a:gd name="connsiteY8" fmla="*/ 58501 h 35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47918" h="351000">
                <a:moveTo>
                  <a:pt x="0" y="58501"/>
                </a:moveTo>
                <a:cubicBezTo>
                  <a:pt x="0" y="26192"/>
                  <a:pt x="26192" y="0"/>
                  <a:pt x="58501" y="0"/>
                </a:cubicBezTo>
                <a:lnTo>
                  <a:pt x="8289417" y="0"/>
                </a:lnTo>
                <a:cubicBezTo>
                  <a:pt x="8321726" y="0"/>
                  <a:pt x="8347918" y="26192"/>
                  <a:pt x="8347918" y="58501"/>
                </a:cubicBezTo>
                <a:lnTo>
                  <a:pt x="8347918" y="292499"/>
                </a:lnTo>
                <a:cubicBezTo>
                  <a:pt x="8347918" y="324808"/>
                  <a:pt x="8321726" y="351000"/>
                  <a:pt x="8289417" y="351000"/>
                </a:cubicBezTo>
                <a:lnTo>
                  <a:pt x="58501" y="351000"/>
                </a:lnTo>
                <a:cubicBezTo>
                  <a:pt x="26192" y="351000"/>
                  <a:pt x="0" y="324808"/>
                  <a:pt x="0" y="292499"/>
                </a:cubicBezTo>
                <a:lnTo>
                  <a:pt x="0" y="58501"/>
                </a:lnTo>
                <a:close/>
              </a:path>
            </a:pathLst>
          </a:custGeom>
          <a:solidFill>
            <a:srgbClr val="00B0F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4284" tIns="74284" rIns="74284" bIns="74284" numCol="1" spcCol="1270" anchor="ctr" anchorCtr="0">
            <a:noAutofit/>
          </a:bodyPr>
          <a:lstStyle/>
          <a:p>
            <a:pPr lvl="0" algn="l" defTabSz="666750" rtl="0">
              <a:lnSpc>
                <a:spcPct val="90000"/>
              </a:lnSpc>
              <a:spcBef>
                <a:spcPct val="0"/>
              </a:spcBef>
              <a:spcAft>
                <a:spcPct val="35000"/>
              </a:spcAft>
            </a:pPr>
            <a:r>
              <a:rPr lang="fr-FR" sz="1900" b="1" kern="1200" dirty="0" smtClean="0">
                <a:solidFill>
                  <a:schemeClr val="tx1"/>
                </a:solidFill>
                <a:latin typeface="Cabin" panose="020B0803050202020004" pitchFamily="34" charset="0"/>
                <a:cs typeface="Segoe UI Light" pitchFamily="34" charset="0"/>
              </a:rPr>
              <a:t>Terme de la courbure, effet similaire à l’utilisation d’une force élastique</a:t>
            </a:r>
            <a:endParaRPr lang="fr-FR" sz="1900" kern="1200" dirty="0">
              <a:solidFill>
                <a:schemeClr val="tx1"/>
              </a:solidFill>
              <a:latin typeface="Cabin" panose="020B0803050202020004" pitchFamily="34" charset="0"/>
              <a:cs typeface="Segoe UI Light" pitchFamily="34" charset="0"/>
            </a:endParaRPr>
          </a:p>
        </p:txBody>
      </p:sp>
      <p:sp>
        <p:nvSpPr>
          <p:cNvPr id="62" name="Forme libre 61"/>
          <p:cNvSpPr/>
          <p:nvPr/>
        </p:nvSpPr>
        <p:spPr>
          <a:xfrm>
            <a:off x="2736366" y="5201396"/>
            <a:ext cx="8525520" cy="504966"/>
          </a:xfrm>
          <a:custGeom>
            <a:avLst/>
            <a:gdLst>
              <a:gd name="connsiteX0" fmla="*/ 0 w 8064896"/>
              <a:gd name="connsiteY0" fmla="*/ 61502 h 369007"/>
              <a:gd name="connsiteX1" fmla="*/ 61502 w 8064896"/>
              <a:gd name="connsiteY1" fmla="*/ 0 h 369007"/>
              <a:gd name="connsiteX2" fmla="*/ 8003394 w 8064896"/>
              <a:gd name="connsiteY2" fmla="*/ 0 h 369007"/>
              <a:gd name="connsiteX3" fmla="*/ 8064896 w 8064896"/>
              <a:gd name="connsiteY3" fmla="*/ 61502 h 369007"/>
              <a:gd name="connsiteX4" fmla="*/ 8064896 w 8064896"/>
              <a:gd name="connsiteY4" fmla="*/ 307505 h 369007"/>
              <a:gd name="connsiteX5" fmla="*/ 8003394 w 8064896"/>
              <a:gd name="connsiteY5" fmla="*/ 369007 h 369007"/>
              <a:gd name="connsiteX6" fmla="*/ 61502 w 8064896"/>
              <a:gd name="connsiteY6" fmla="*/ 369007 h 369007"/>
              <a:gd name="connsiteX7" fmla="*/ 0 w 8064896"/>
              <a:gd name="connsiteY7" fmla="*/ 307505 h 369007"/>
              <a:gd name="connsiteX8" fmla="*/ 0 w 8064896"/>
              <a:gd name="connsiteY8" fmla="*/ 61502 h 369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64896" h="369007">
                <a:moveTo>
                  <a:pt x="0" y="61502"/>
                </a:moveTo>
                <a:cubicBezTo>
                  <a:pt x="0" y="27535"/>
                  <a:pt x="27535" y="0"/>
                  <a:pt x="61502" y="0"/>
                </a:cubicBezTo>
                <a:lnTo>
                  <a:pt x="8003394" y="0"/>
                </a:lnTo>
                <a:cubicBezTo>
                  <a:pt x="8037361" y="0"/>
                  <a:pt x="8064896" y="27535"/>
                  <a:pt x="8064896" y="61502"/>
                </a:cubicBezTo>
                <a:lnTo>
                  <a:pt x="8064896" y="307505"/>
                </a:lnTo>
                <a:cubicBezTo>
                  <a:pt x="8064896" y="341472"/>
                  <a:pt x="8037361" y="369007"/>
                  <a:pt x="8003394" y="369007"/>
                </a:cubicBezTo>
                <a:lnTo>
                  <a:pt x="61502" y="369007"/>
                </a:lnTo>
                <a:cubicBezTo>
                  <a:pt x="27535" y="369007"/>
                  <a:pt x="0" y="341472"/>
                  <a:pt x="0" y="307505"/>
                </a:cubicBezTo>
                <a:lnTo>
                  <a:pt x="0" y="61502"/>
                </a:lnTo>
                <a:close/>
              </a:path>
            </a:pathLst>
          </a:custGeom>
          <a:solidFill>
            <a:srgbClr val="00B0F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4213" tIns="94213" rIns="94213" bIns="94213" numCol="1" spcCol="1270" anchor="ctr" anchorCtr="0">
            <a:noAutofit/>
          </a:bodyPr>
          <a:lstStyle/>
          <a:p>
            <a:pPr lvl="0" defTabSz="666750">
              <a:lnSpc>
                <a:spcPct val="90000"/>
              </a:lnSpc>
              <a:spcBef>
                <a:spcPct val="0"/>
              </a:spcBef>
              <a:spcAft>
                <a:spcPct val="35000"/>
              </a:spcAft>
            </a:pPr>
            <a:r>
              <a:rPr lang="fr-FR" sz="1900" b="1" dirty="0">
                <a:solidFill>
                  <a:schemeClr val="tx1"/>
                </a:solidFill>
                <a:latin typeface="Cabin" panose="020B0803050202020004" pitchFamily="34" charset="0"/>
                <a:cs typeface="Segoe UI Light" pitchFamily="34" charset="0"/>
              </a:rPr>
              <a:t>Terme de pure advection, attire le contour vers l’objet à segmenter </a:t>
            </a:r>
          </a:p>
        </p:txBody>
      </p:sp>
      <p:sp>
        <p:nvSpPr>
          <p:cNvPr id="64" name="Ellipse 63"/>
          <p:cNvSpPr>
            <a:spLocks noChangeArrowheads="1"/>
          </p:cNvSpPr>
          <p:nvPr/>
        </p:nvSpPr>
        <p:spPr bwMode="auto">
          <a:xfrm>
            <a:off x="5356438" y="1880293"/>
            <a:ext cx="1364402" cy="721808"/>
          </a:xfrm>
          <a:prstGeom prst="ellipse">
            <a:avLst/>
          </a:prstGeom>
          <a:noFill/>
          <a:ln w="31750" algn="ctr">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fr-FR"/>
          </a:p>
        </p:txBody>
      </p:sp>
      <p:sp>
        <p:nvSpPr>
          <p:cNvPr id="65" name="Ellipse 64"/>
          <p:cNvSpPr>
            <a:spLocks noChangeArrowheads="1"/>
          </p:cNvSpPr>
          <p:nvPr/>
        </p:nvSpPr>
        <p:spPr bwMode="auto">
          <a:xfrm>
            <a:off x="6964800" y="1863526"/>
            <a:ext cx="1371480" cy="742850"/>
          </a:xfrm>
          <a:prstGeom prst="ellipse">
            <a:avLst/>
          </a:prstGeom>
          <a:noFill/>
          <a:ln w="31750" algn="ctr">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fr-FR"/>
          </a:p>
        </p:txBody>
      </p:sp>
      <p:sp>
        <p:nvSpPr>
          <p:cNvPr id="66" name="Ellipse 65"/>
          <p:cNvSpPr>
            <a:spLocks noChangeArrowheads="1"/>
          </p:cNvSpPr>
          <p:nvPr/>
        </p:nvSpPr>
        <p:spPr bwMode="auto">
          <a:xfrm>
            <a:off x="8580241" y="1880293"/>
            <a:ext cx="1371480" cy="718935"/>
          </a:xfrm>
          <a:prstGeom prst="ellipse">
            <a:avLst/>
          </a:prstGeom>
          <a:noFill/>
          <a:ln w="31750" algn="ctr">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fr-FR"/>
          </a:p>
        </p:txBody>
      </p:sp>
      <mc:AlternateContent xmlns:mc="http://schemas.openxmlformats.org/markup-compatibility/2006">
        <mc:Choice xmlns:a14="http://schemas.microsoft.com/office/drawing/2010/main" xmlns="" Requires="a14">
          <p:sp>
            <p:nvSpPr>
              <p:cNvPr id="67" name="ZoneTexte 66"/>
              <p:cNvSpPr txBox="1"/>
              <p:nvPr/>
            </p:nvSpPr>
            <p:spPr>
              <a:xfrm>
                <a:off x="3048001" y="1854033"/>
                <a:ext cx="8107206" cy="721801"/>
              </a:xfrm>
              <a:prstGeom prst="rect">
                <a:avLst/>
              </a:prstGeom>
              <a:noFill/>
            </p:spPr>
            <p:txBody>
              <a:bodyPr wrap="square" rtlCol="0">
                <a:spAutoFit/>
              </a:bodyPr>
              <a:lstStyle/>
              <a:p>
                <a:pPr algn="ctr"/>
                <a:r>
                  <a:rPr lang="fr-FR" sz="2400" b="1" i="1" dirty="0" smtClean="0">
                    <a:solidFill>
                      <a:schemeClr val="tx1"/>
                    </a:solidFill>
                    <a:latin typeface="Arial" panose="020B0604020202020204" pitchFamily="34" charset="0"/>
                    <a:ea typeface="BatangChe" pitchFamily="49" charset="-127"/>
                    <a:cs typeface="Arial" panose="020B0604020202020204" pitchFamily="34" charset="0"/>
                  </a:rPr>
                  <a:t/>
                </a:r>
                <a14:m>
                  <m:oMath xmlns:m="http://schemas.openxmlformats.org/officeDocument/2006/math">
                    <m:f>
                      <m:fPr>
                        <m:ctrlPr>
                          <a:rPr lang="fr-FR" sz="2800" b="1" i="1">
                            <a:latin typeface="Cambria Math" panose="02040503050406030204" pitchFamily="18" charset="0"/>
                            <a:ea typeface="BatangChe" pitchFamily="49" charset="-127"/>
                            <a:cs typeface="Arial" panose="020B0604020202020204" pitchFamily="34" charset="0"/>
                          </a:rPr>
                        </m:ctrlPr>
                      </m:fPr>
                      <m:num>
                        <m:r>
                          <a:rPr lang="fr-FR" sz="2800" b="1" i="1">
                            <a:latin typeface="Cambria Math" panose="02040503050406030204" pitchFamily="18" charset="0"/>
                            <a:ea typeface="BatangChe" pitchFamily="49" charset="-127"/>
                            <a:cs typeface="Arial" panose="020B0604020202020204" pitchFamily="34" charset="0"/>
                          </a:rPr>
                          <m:t>𝝏𝝓</m:t>
                        </m:r>
                      </m:num>
                      <m:den>
                        <m:r>
                          <a:rPr lang="fr-FR" sz="2800" b="1" i="1">
                            <a:latin typeface="Cambria Math" panose="02040503050406030204" pitchFamily="18" charset="0"/>
                            <a:ea typeface="BatangChe" pitchFamily="49" charset="-127"/>
                            <a:cs typeface="Arial" panose="020B0604020202020204" pitchFamily="34" charset="0"/>
                          </a:rPr>
                          <m:t>𝝏</m:t>
                        </m:r>
                        <m:r>
                          <a:rPr lang="fr-FR" sz="2800" b="1" i="1">
                            <a:latin typeface="Cambria Math" panose="02040503050406030204" pitchFamily="18" charset="0"/>
                            <a:ea typeface="BatangChe" pitchFamily="49" charset="-127"/>
                            <a:cs typeface="Arial" panose="020B0604020202020204" pitchFamily="34" charset="0"/>
                          </a:rPr>
                          <m:t>𝒕</m:t>
                        </m:r>
                      </m:den>
                    </m:f>
                  </m:oMath>
                </a14:m>
                <a:r>
                  <a:rPr lang="fr-FR" sz="2400" b="1" i="1" dirty="0" smtClean="0">
                    <a:solidFill>
                      <a:schemeClr val="tx1"/>
                    </a:solidFill>
                    <a:latin typeface="Arial" panose="020B0604020202020204" pitchFamily="34" charset="0"/>
                    <a:ea typeface="BatangChe" pitchFamily="49" charset="-127"/>
                    <a:cs typeface="Arial" panose="020B0604020202020204" pitchFamily="34" charset="0"/>
                  </a:rPr>
                  <a:t> =  </a:t>
                </a:r>
                <a:r>
                  <a:rPr lang="fr-FR" sz="2400" b="1" i="1" dirty="0" smtClean="0">
                    <a:latin typeface="Arial" panose="020B0604020202020204" pitchFamily="34" charset="0"/>
                    <a:ea typeface="BatangChe" pitchFamily="49" charset="-127"/>
                    <a:cs typeface="Arial" panose="020B0604020202020204" pitchFamily="34" charset="0"/>
                  </a:rPr>
                  <a:t>g.k.|</a:t>
                </a:r>
                <a14:m>
                  <m:oMath xmlns:m="http://schemas.openxmlformats.org/officeDocument/2006/math">
                    <m:r>
                      <a:rPr lang="fr-FR" sz="2400" b="1" i="1" dirty="0">
                        <a:latin typeface="Cambria Math" panose="02040503050406030204" pitchFamily="18" charset="0"/>
                      </a:rPr>
                      <m:t>𝜵</m:t>
                    </m:r>
                    <m:r>
                      <a:rPr lang="fr-FR" sz="2400" b="1" i="1">
                        <a:latin typeface="Cambria Math" panose="02040503050406030204" pitchFamily="18" charset="0"/>
                      </a:rPr>
                      <m:t>𝝓</m:t>
                    </m:r>
                  </m:oMath>
                </a14:m>
                <a:r>
                  <a:rPr lang="fr-FR" sz="2400" b="1" i="1" dirty="0" smtClean="0">
                    <a:latin typeface="Arial" panose="020B0604020202020204" pitchFamily="34" charset="0"/>
                    <a:ea typeface="BatangChe" pitchFamily="49" charset="-127"/>
                    <a:cs typeface="Arial" panose="020B0604020202020204" pitchFamily="34" charset="0"/>
                  </a:rPr>
                  <a:t>|  +  g.v.|</a:t>
                </a:r>
                <a14:m>
                  <m:oMath xmlns:m="http://schemas.openxmlformats.org/officeDocument/2006/math">
                    <m:r>
                      <a:rPr lang="fr-FR" sz="2400" b="1" i="1" dirty="0">
                        <a:latin typeface="Cambria Math" panose="02040503050406030204" pitchFamily="18" charset="0"/>
                      </a:rPr>
                      <m:t>𝜵</m:t>
                    </m:r>
                    <m:r>
                      <a:rPr lang="fr-FR" sz="2400" b="1" i="1">
                        <a:latin typeface="Cambria Math" panose="02040503050406030204" pitchFamily="18" charset="0"/>
                      </a:rPr>
                      <m:t>𝝓</m:t>
                    </m:r>
                  </m:oMath>
                </a14:m>
                <a:r>
                  <a:rPr lang="fr-FR" sz="2400" b="1" i="1" dirty="0" smtClean="0">
                    <a:latin typeface="Arial" panose="020B0604020202020204" pitchFamily="34" charset="0"/>
                    <a:ea typeface="BatangChe" pitchFamily="49" charset="-127"/>
                    <a:cs typeface="Arial" panose="020B0604020202020204" pitchFamily="34" charset="0"/>
                  </a:rPr>
                  <a:t>|  +</a:t>
                </a:r>
                <a14:m>
                  <m:oMath xmlns:m="http://schemas.openxmlformats.org/officeDocument/2006/math">
                    <m:r>
                      <a:rPr lang="fr-FR" sz="2400" b="1" i="1" dirty="0" smtClean="0">
                        <a:latin typeface="Cambria Math" panose="02040503050406030204" pitchFamily="18" charset="0"/>
                      </a:rPr>
                      <m:t>  </m:t>
                    </m:r>
                    <m:r>
                      <a:rPr lang="fr-FR" sz="2400" b="1" i="1" dirty="0">
                        <a:latin typeface="Cambria Math" panose="02040503050406030204" pitchFamily="18" charset="0"/>
                      </a:rPr>
                      <m:t>𝜵</m:t>
                    </m:r>
                    <m:r>
                      <a:rPr lang="fr-FR" sz="2400" b="1" i="1" dirty="0" smtClean="0">
                        <a:latin typeface="Cambria Math" panose="02040503050406030204" pitchFamily="18" charset="0"/>
                      </a:rPr>
                      <m:t>𝒈</m:t>
                    </m:r>
                    <m:r>
                      <a:rPr lang="fr-FR" sz="2400" b="1" i="1" dirty="0" smtClean="0">
                        <a:latin typeface="Cambria Math" panose="02040503050406030204" pitchFamily="18" charset="0"/>
                      </a:rPr>
                      <m:t>.</m:t>
                    </m:r>
                    <m:r>
                      <a:rPr lang="fr-FR" sz="2400" b="1" i="1" dirty="0" smtClean="0">
                        <a:latin typeface="Cambria Math" panose="02040503050406030204" pitchFamily="18" charset="0"/>
                      </a:rPr>
                      <m:t>𝜵𝝓</m:t>
                    </m:r>
                  </m:oMath>
                </a14:m>
                <a:endParaRPr lang="fr-FR" sz="2400" b="1" i="1" dirty="0">
                  <a:latin typeface="Arial" panose="020B0604020202020204" pitchFamily="34" charset="0"/>
                  <a:ea typeface="BatangChe" pitchFamily="49" charset="-127"/>
                  <a:cs typeface="Arial" panose="020B0604020202020204" pitchFamily="34" charset="0"/>
                </a:endParaRPr>
              </a:p>
            </p:txBody>
          </p:sp>
        </mc:Choice>
        <mc:Fallback>
          <p:sp>
            <p:nvSpPr>
              <p:cNvPr id="67" name="ZoneTexte 66"/>
              <p:cNvSpPr txBox="1">
                <a:spLocks noRot="1" noChangeAspect="1" noMove="1" noResize="1" noEditPoints="1" noAdjustHandles="1" noChangeArrowheads="1" noChangeShapeType="1" noTextEdit="1"/>
              </p:cNvSpPr>
              <p:nvPr/>
            </p:nvSpPr>
            <p:spPr>
              <a:xfrm>
                <a:off x="3048001" y="1854033"/>
                <a:ext cx="8107206" cy="721801"/>
              </a:xfrm>
              <a:prstGeom prst="rect">
                <a:avLst/>
              </a:prstGeom>
              <a:blipFill rotWithShape="0">
                <a:blip r:embed="rId4"/>
                <a:stretch>
                  <a:fillRect b="-3361"/>
                </a:stretch>
              </a:blipFill>
            </p:spPr>
            <p:txBody>
              <a:bodyPr/>
              <a:lstStyle/>
              <a:p>
                <a:r>
                  <a:rPr lang="fr-FR">
                    <a:noFill/>
                  </a:rPr>
                  <a:t> </a:t>
                </a:r>
              </a:p>
            </p:txBody>
          </p:sp>
        </mc:Fallback>
      </mc:AlternateContent>
      <p:sp>
        <p:nvSpPr>
          <p:cNvPr id="68" name="Forme libre 67"/>
          <p:cNvSpPr/>
          <p:nvPr/>
        </p:nvSpPr>
        <p:spPr>
          <a:xfrm>
            <a:off x="2736364" y="4170989"/>
            <a:ext cx="8525521" cy="545904"/>
          </a:xfrm>
          <a:custGeom>
            <a:avLst/>
            <a:gdLst>
              <a:gd name="connsiteX0" fmla="*/ 0 w 8347918"/>
              <a:gd name="connsiteY0" fmla="*/ 58501 h 351000"/>
              <a:gd name="connsiteX1" fmla="*/ 58501 w 8347918"/>
              <a:gd name="connsiteY1" fmla="*/ 0 h 351000"/>
              <a:gd name="connsiteX2" fmla="*/ 8289417 w 8347918"/>
              <a:gd name="connsiteY2" fmla="*/ 0 h 351000"/>
              <a:gd name="connsiteX3" fmla="*/ 8347918 w 8347918"/>
              <a:gd name="connsiteY3" fmla="*/ 58501 h 351000"/>
              <a:gd name="connsiteX4" fmla="*/ 8347918 w 8347918"/>
              <a:gd name="connsiteY4" fmla="*/ 292499 h 351000"/>
              <a:gd name="connsiteX5" fmla="*/ 8289417 w 8347918"/>
              <a:gd name="connsiteY5" fmla="*/ 351000 h 351000"/>
              <a:gd name="connsiteX6" fmla="*/ 58501 w 8347918"/>
              <a:gd name="connsiteY6" fmla="*/ 351000 h 351000"/>
              <a:gd name="connsiteX7" fmla="*/ 0 w 8347918"/>
              <a:gd name="connsiteY7" fmla="*/ 292499 h 351000"/>
              <a:gd name="connsiteX8" fmla="*/ 0 w 8347918"/>
              <a:gd name="connsiteY8" fmla="*/ 58501 h 35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47918" h="351000">
                <a:moveTo>
                  <a:pt x="0" y="58501"/>
                </a:moveTo>
                <a:cubicBezTo>
                  <a:pt x="0" y="26192"/>
                  <a:pt x="26192" y="0"/>
                  <a:pt x="58501" y="0"/>
                </a:cubicBezTo>
                <a:lnTo>
                  <a:pt x="8289417" y="0"/>
                </a:lnTo>
                <a:cubicBezTo>
                  <a:pt x="8321726" y="0"/>
                  <a:pt x="8347918" y="26192"/>
                  <a:pt x="8347918" y="58501"/>
                </a:cubicBezTo>
                <a:lnTo>
                  <a:pt x="8347918" y="292499"/>
                </a:lnTo>
                <a:cubicBezTo>
                  <a:pt x="8347918" y="324808"/>
                  <a:pt x="8321726" y="351000"/>
                  <a:pt x="8289417" y="351000"/>
                </a:cubicBezTo>
                <a:lnTo>
                  <a:pt x="58501" y="351000"/>
                </a:lnTo>
                <a:cubicBezTo>
                  <a:pt x="26192" y="351000"/>
                  <a:pt x="0" y="324808"/>
                  <a:pt x="0" y="292499"/>
                </a:cubicBezTo>
                <a:lnTo>
                  <a:pt x="0" y="58501"/>
                </a:lnTo>
                <a:close/>
              </a:path>
            </a:pathLst>
          </a:custGeom>
          <a:solidFill>
            <a:srgbClr val="00B0F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4284" tIns="74284" rIns="74284" bIns="74284" numCol="1" spcCol="1270" anchor="ctr" anchorCtr="0">
            <a:noAutofit/>
          </a:bodyPr>
          <a:lstStyle/>
          <a:p>
            <a:pPr defTabSz="666750">
              <a:lnSpc>
                <a:spcPct val="90000"/>
              </a:lnSpc>
              <a:spcBef>
                <a:spcPct val="0"/>
              </a:spcBef>
              <a:spcAft>
                <a:spcPct val="35000"/>
              </a:spcAft>
            </a:pPr>
            <a:r>
              <a:rPr lang="fr-FR" sz="1900" b="1" dirty="0">
                <a:solidFill>
                  <a:schemeClr val="tx1"/>
                </a:solidFill>
                <a:latin typeface="Cabin" panose="020B0803050202020004" pitchFamily="34" charset="0"/>
                <a:cs typeface="Segoe UI Light" pitchFamily="34" charset="0"/>
              </a:rPr>
              <a:t>Terme de vitesse constante , effet similaire à l’utilisation d’une force externe </a:t>
            </a:r>
          </a:p>
        </p:txBody>
      </p:sp>
    </p:spTree>
    <p:extLst>
      <p:ext uri="{BB962C8B-B14F-4D97-AF65-F5344CB8AC3E}">
        <p14:creationId xmlns:p14="http://schemas.microsoft.com/office/powerpoint/2010/main" xmlns="" val="417261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barn(inVertical)">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barn(inVertical)">
                                      <p:cBhvr>
                                        <p:cTn id="12" dur="500"/>
                                        <p:tgtEl>
                                          <p:spTgt spid="6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barn(inVertical)">
                                      <p:cBhvr>
                                        <p:cTn id="15" dur="5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barn(inVertical)">
                                      <p:cBhvr>
                                        <p:cTn id="20" dur="500"/>
                                        <p:tgtEl>
                                          <p:spTgt spid="65"/>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barn(inVertical)">
                                      <p:cBhvr>
                                        <p:cTn id="23" dur="500"/>
                                        <p:tgtEl>
                                          <p:spTgt spid="6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barn(inVertical)">
                                      <p:cBhvr>
                                        <p:cTn id="28" dur="500"/>
                                        <p:tgtEl>
                                          <p:spTgt spid="66"/>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barn(inVertical)">
                                      <p:cBhvr>
                                        <p:cTn id="3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4" grpId="0" animBg="1"/>
      <p:bldP spid="65" grpId="0" animBg="1"/>
      <p:bldP spid="66" grpId="0" animBg="1"/>
      <p:bldP spid="67" grpId="0" animBg="1"/>
      <p:bldP spid="6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 name="Rectangle à coins arrondis 91"/>
          <p:cNvSpPr/>
          <p:nvPr/>
        </p:nvSpPr>
        <p:spPr>
          <a:xfrm>
            <a:off x="2930432" y="5396101"/>
            <a:ext cx="8621486" cy="1065631"/>
          </a:xfrm>
          <a:prstGeom prst="roundRect">
            <a:avLst/>
          </a:prstGeom>
          <a:solidFill>
            <a:srgbClr val="EDF3F3"/>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Rectangle à coins arrondis 90"/>
          <p:cNvSpPr/>
          <p:nvPr/>
        </p:nvSpPr>
        <p:spPr>
          <a:xfrm>
            <a:off x="2930432" y="4201012"/>
            <a:ext cx="8621486" cy="1121876"/>
          </a:xfrm>
          <a:prstGeom prst="roundRect">
            <a:avLst/>
          </a:prstGeom>
          <a:solidFill>
            <a:srgbClr val="EDF3F3"/>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Rectangle à coins arrondis 89"/>
          <p:cNvSpPr/>
          <p:nvPr/>
        </p:nvSpPr>
        <p:spPr>
          <a:xfrm>
            <a:off x="2933607" y="3001506"/>
            <a:ext cx="8621486" cy="1131828"/>
          </a:xfrm>
          <a:prstGeom prst="roundRect">
            <a:avLst/>
          </a:prstGeom>
          <a:solidFill>
            <a:srgbClr val="EDF3F3"/>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2939143" y="1756473"/>
            <a:ext cx="8621486" cy="1182989"/>
          </a:xfrm>
          <a:prstGeom prst="roundRect">
            <a:avLst/>
          </a:prstGeom>
          <a:solidFill>
            <a:srgbClr val="EDF3F3"/>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00013" y="112774"/>
            <a:ext cx="1801855" cy="676764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à coins arrondis 14"/>
          <p:cNvSpPr/>
          <p:nvPr/>
        </p:nvSpPr>
        <p:spPr>
          <a:xfrm>
            <a:off x="97603" y="3248455"/>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Problématique</a:t>
            </a:r>
            <a:endParaRPr lang="fr-FR" kern="0" dirty="0">
              <a:solidFill>
                <a:schemeClr val="tx1">
                  <a:lumMod val="95000"/>
                  <a:lumOff val="5000"/>
                </a:schemeClr>
              </a:solidFill>
              <a:latin typeface="Cambria" pitchFamily="18" charset="0"/>
            </a:endParaRPr>
          </a:p>
        </p:txBody>
      </p:sp>
      <p:sp>
        <p:nvSpPr>
          <p:cNvPr id="16" name="Rectangle à coins arrondis 15"/>
          <p:cNvSpPr/>
          <p:nvPr/>
        </p:nvSpPr>
        <p:spPr>
          <a:xfrm>
            <a:off x="82188" y="4246698"/>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Objectifs</a:t>
            </a:r>
            <a:endParaRPr lang="fr-FR" kern="0" dirty="0">
              <a:solidFill>
                <a:schemeClr val="tx1">
                  <a:lumMod val="95000"/>
                  <a:lumOff val="5000"/>
                </a:schemeClr>
              </a:solidFill>
              <a:latin typeface="Cambria" pitchFamily="18" charset="0"/>
            </a:endParaRPr>
          </a:p>
        </p:txBody>
      </p:sp>
      <p:sp>
        <p:nvSpPr>
          <p:cNvPr id="20" name="Rectangle à coins arrondis 19"/>
          <p:cNvSpPr/>
          <p:nvPr/>
        </p:nvSpPr>
        <p:spPr>
          <a:xfrm>
            <a:off x="36269" y="2117054"/>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Contexte</a:t>
            </a:r>
            <a:endParaRPr lang="fr-FR" sz="2000" b="1" kern="0" dirty="0">
              <a:solidFill>
                <a:prstClr val="white"/>
              </a:solidFill>
              <a:latin typeface="Cambria" pitchFamily="18" charset="0"/>
            </a:endParaRPr>
          </a:p>
        </p:txBody>
      </p:sp>
      <p:grpSp>
        <p:nvGrpSpPr>
          <p:cNvPr id="5" name="Groupe 4"/>
          <p:cNvGrpSpPr/>
          <p:nvPr/>
        </p:nvGrpSpPr>
        <p:grpSpPr>
          <a:xfrm>
            <a:off x="2007472" y="1003741"/>
            <a:ext cx="10079752" cy="681308"/>
            <a:chOff x="2051616" y="1091634"/>
            <a:chExt cx="10079752" cy="865741"/>
          </a:xfrm>
        </p:grpSpPr>
        <p:grpSp>
          <p:nvGrpSpPr>
            <p:cNvPr id="2" name="Groupe 1"/>
            <p:cNvGrpSpPr/>
            <p:nvPr/>
          </p:nvGrpSpPr>
          <p:grpSpPr>
            <a:xfrm>
              <a:off x="2051616" y="1091634"/>
              <a:ext cx="420127" cy="865741"/>
              <a:chOff x="7838048" y="2821633"/>
              <a:chExt cx="478369" cy="1015663"/>
            </a:xfrm>
            <a:solidFill>
              <a:schemeClr val="accent1">
                <a:lumMod val="50000"/>
              </a:schemeClr>
            </a:solidFill>
          </p:grpSpPr>
          <p:sp>
            <p:nvSpPr>
              <p:cNvPr id="43" name="Rectangle 42"/>
              <p:cNvSpPr/>
              <p:nvPr/>
            </p:nvSpPr>
            <p:spPr>
              <a:xfrm>
                <a:off x="7838048" y="2821633"/>
                <a:ext cx="27999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43"/>
              <p:cNvSpPr/>
              <p:nvPr/>
            </p:nvSpPr>
            <p:spPr>
              <a:xfrm>
                <a:off x="8162084" y="2821633"/>
                <a:ext cx="6999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44"/>
              <p:cNvSpPr/>
              <p:nvPr/>
            </p:nvSpPr>
            <p:spPr>
              <a:xfrm>
                <a:off x="8270698" y="2821633"/>
                <a:ext cx="4571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Rectangle 45"/>
            <p:cNvSpPr/>
            <p:nvPr/>
          </p:nvSpPr>
          <p:spPr>
            <a:xfrm>
              <a:off x="2543992" y="1091634"/>
              <a:ext cx="9587376" cy="8657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ZoneTexte 46"/>
            <p:cNvSpPr txBox="1"/>
            <p:nvPr/>
          </p:nvSpPr>
          <p:spPr>
            <a:xfrm>
              <a:off x="2543993" y="1198036"/>
              <a:ext cx="8800288" cy="646331"/>
            </a:xfrm>
            <a:prstGeom prst="rect">
              <a:avLst/>
            </a:prstGeom>
            <a:noFill/>
          </p:spPr>
          <p:txBody>
            <a:bodyPr wrap="square" rtlCol="0">
              <a:spAutoFit/>
            </a:bodyPr>
            <a:lstStyle/>
            <a:p>
              <a:r>
                <a:rPr lang="fr-FR" sz="3600" dirty="0" smtClean="0">
                  <a:latin typeface="Cabin" panose="020B0803050202020004" pitchFamily="34" charset="0"/>
                </a:rPr>
                <a:t>Contexte</a:t>
              </a:r>
              <a:endParaRPr lang="fr-FR" sz="3600" dirty="0">
                <a:latin typeface="Cabin" panose="020B0803050202020004" pitchFamily="34" charset="0"/>
              </a:endParaRPr>
            </a:p>
          </p:txBody>
        </p:sp>
      </p:grpSp>
      <p:grpSp>
        <p:nvGrpSpPr>
          <p:cNvPr id="48" name="Groupe 47"/>
          <p:cNvGrpSpPr/>
          <p:nvPr/>
        </p:nvGrpSpPr>
        <p:grpSpPr>
          <a:xfrm>
            <a:off x="1887578" y="25900"/>
            <a:ext cx="10202625" cy="821968"/>
            <a:chOff x="2001881" y="25900"/>
            <a:chExt cx="10202625" cy="821968"/>
          </a:xfrm>
        </p:grpSpPr>
        <p:sp>
          <p:nvSpPr>
            <p:cNvPr id="49" name="Rectangle 48"/>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Rectangle à coins arrondis 69"/>
            <p:cNvSpPr/>
            <p:nvPr/>
          </p:nvSpPr>
          <p:spPr>
            <a:xfrm>
              <a:off x="2263485" y="25900"/>
              <a:ext cx="1826023"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Introduction</a:t>
              </a:r>
              <a:endParaRPr lang="fr-FR" sz="2000" b="1" kern="0" dirty="0">
                <a:solidFill>
                  <a:prstClr val="white"/>
                </a:solidFill>
                <a:latin typeface="Cambria" pitchFamily="18" charset="0"/>
              </a:endParaRPr>
            </a:p>
          </p:txBody>
        </p:sp>
        <p:sp>
          <p:nvSpPr>
            <p:cNvPr id="71" name="Rectangle à coins arrondis 70"/>
            <p:cNvSpPr/>
            <p:nvPr/>
          </p:nvSpPr>
          <p:spPr>
            <a:xfrm>
              <a:off x="6028597" y="129916"/>
              <a:ext cx="1478350"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72" name="Rectangle à coins arrondis 71"/>
            <p:cNvSpPr/>
            <p:nvPr/>
          </p:nvSpPr>
          <p:spPr>
            <a:xfrm>
              <a:off x="7552076"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73" name="Rectangle à coins arrondis 72"/>
            <p:cNvSpPr/>
            <p:nvPr/>
          </p:nvSpPr>
          <p:spPr>
            <a:xfrm>
              <a:off x="4175234" y="126965"/>
              <a:ext cx="185336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algn="ctr"/>
              <a:r>
                <a:rPr lang="fr-FR" altLang="fr-FR" kern="0" dirty="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74" name="Rectangle à coins arrondis 73"/>
            <p:cNvSpPr/>
            <p:nvPr/>
          </p:nvSpPr>
          <p:spPr>
            <a:xfrm>
              <a:off x="9143983"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75" name="Rectangle à coins arrondis 74"/>
            <p:cNvSpPr/>
            <p:nvPr/>
          </p:nvSpPr>
          <p:spPr>
            <a:xfrm>
              <a:off x="10600128"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grpSp>
      <p:pic>
        <p:nvPicPr>
          <p:cNvPr id="63" name="Image 62"/>
          <p:cNvPicPr/>
          <p:nvPr/>
        </p:nvPicPr>
        <p:blipFill rotWithShape="1">
          <a:blip r:embed="rId4"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sp>
        <p:nvSpPr>
          <p:cNvPr id="64" name="Rectangle 63"/>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Rectangle 64"/>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1/44</a:t>
            </a:r>
            <a:endParaRPr lang="fr-CA" sz="2000" dirty="0">
              <a:solidFill>
                <a:schemeClr val="tx1"/>
              </a:solidFill>
              <a:latin typeface="Segoe WP Black" panose="020B0A02040504020203" pitchFamily="34" charset="0"/>
              <a:cs typeface="Segoe UI Light" pitchFamily="34" charset="0"/>
            </a:endParaRPr>
          </a:p>
        </p:txBody>
      </p:sp>
      <p:sp>
        <p:nvSpPr>
          <p:cNvPr id="66" name="Rectangle 65"/>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pic>
        <p:nvPicPr>
          <p:cNvPr id="58" name="Image 57"/>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570663" y="2488422"/>
            <a:ext cx="908777" cy="451040"/>
          </a:xfrm>
          <a:prstGeom prst="rect">
            <a:avLst/>
          </a:prstGeom>
        </p:spPr>
      </p:pic>
      <p:pic>
        <p:nvPicPr>
          <p:cNvPr id="59" name="Image 58"/>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375791" y="1824256"/>
            <a:ext cx="1103650" cy="746874"/>
          </a:xfrm>
          <a:prstGeom prst="rect">
            <a:avLst/>
          </a:prstGeom>
        </p:spPr>
      </p:pic>
      <p:sp>
        <p:nvSpPr>
          <p:cNvPr id="60" name="ZoneTexte 59"/>
          <p:cNvSpPr txBox="1"/>
          <p:nvPr/>
        </p:nvSpPr>
        <p:spPr>
          <a:xfrm>
            <a:off x="7117708" y="2107689"/>
            <a:ext cx="4108242" cy="707886"/>
          </a:xfrm>
          <a:prstGeom prst="rect">
            <a:avLst/>
          </a:prstGeom>
          <a:noFill/>
        </p:spPr>
        <p:txBody>
          <a:bodyPr wrap="square" rtlCol="0">
            <a:spAutoFit/>
          </a:bodyPr>
          <a:lstStyle/>
          <a:p>
            <a:r>
              <a:rPr lang="fr-FR" sz="2000" b="1" dirty="0" smtClean="0">
                <a:latin typeface="Cabin" panose="020B0803050202020004" pitchFamily="34" charset="0"/>
                <a:cs typeface="Segoe UI Light" pitchFamily="34" charset="0"/>
              </a:rPr>
              <a:t>Importance </a:t>
            </a:r>
            <a:r>
              <a:rPr lang="fr-FR" sz="2000" b="1" dirty="0">
                <a:latin typeface="Cabin" panose="020B0803050202020004" pitchFamily="34" charset="0"/>
                <a:cs typeface="Segoe UI Light" pitchFamily="34" charset="0"/>
              </a:rPr>
              <a:t>de l’imagerie numérique</a:t>
            </a:r>
            <a:endParaRPr lang="fr-FR" sz="2000" dirty="0">
              <a:latin typeface="Cabin" panose="020B0803050202020004" pitchFamily="34" charset="0"/>
              <a:cs typeface="Segoe UI Light" pitchFamily="34" charset="0"/>
            </a:endParaRPr>
          </a:p>
        </p:txBody>
      </p:sp>
      <p:pic>
        <p:nvPicPr>
          <p:cNvPr id="68" name="Image 67"/>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3375791" y="3108380"/>
            <a:ext cx="998717" cy="959095"/>
          </a:xfrm>
          <a:prstGeom prst="rect">
            <a:avLst/>
          </a:prstGeom>
        </p:spPr>
      </p:pic>
      <p:pic>
        <p:nvPicPr>
          <p:cNvPr id="69" name="Image 68"/>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731239" y="3083175"/>
            <a:ext cx="1878261" cy="1019692"/>
          </a:xfrm>
          <a:prstGeom prst="rect">
            <a:avLst/>
          </a:prstGeom>
        </p:spPr>
      </p:pic>
      <p:sp>
        <p:nvSpPr>
          <p:cNvPr id="76" name="ZoneTexte 75"/>
          <p:cNvSpPr txBox="1"/>
          <p:nvPr/>
        </p:nvSpPr>
        <p:spPr>
          <a:xfrm>
            <a:off x="7162707" y="3400665"/>
            <a:ext cx="4108242" cy="400110"/>
          </a:xfrm>
          <a:prstGeom prst="rect">
            <a:avLst/>
          </a:prstGeom>
          <a:noFill/>
        </p:spPr>
        <p:txBody>
          <a:bodyPr wrap="square" rtlCol="0">
            <a:spAutoFit/>
          </a:bodyPr>
          <a:lstStyle/>
          <a:p>
            <a:r>
              <a:rPr lang="fr-FR" sz="2000" b="1" dirty="0" smtClean="0">
                <a:latin typeface="Cabin" panose="020B0803050202020004" pitchFamily="34" charset="0"/>
                <a:cs typeface="Segoe UI Light" pitchFamily="34" charset="0"/>
              </a:rPr>
              <a:t>Évolution  </a:t>
            </a:r>
            <a:r>
              <a:rPr lang="fr-FR" sz="2000" b="1" dirty="0">
                <a:latin typeface="Cabin" panose="020B0803050202020004" pitchFamily="34" charset="0"/>
                <a:cs typeface="Segoe UI Light" pitchFamily="34" charset="0"/>
              </a:rPr>
              <a:t>du traitement d’images </a:t>
            </a:r>
          </a:p>
        </p:txBody>
      </p:sp>
      <p:pic>
        <p:nvPicPr>
          <p:cNvPr id="80" name="Image 79"/>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3336364" y="4270970"/>
            <a:ext cx="1394875" cy="1003277"/>
          </a:xfrm>
          <a:prstGeom prst="rect">
            <a:avLst/>
          </a:prstGeom>
        </p:spPr>
      </p:pic>
      <p:pic>
        <p:nvPicPr>
          <p:cNvPr id="81" name="Image 80"/>
          <p:cNvPicPr>
            <a:picLocks noChangeAspect="1"/>
          </p:cNvPicPr>
          <p:nvPr/>
        </p:nvPicPr>
        <p:blipFill>
          <a:blip r:embed="rId10">
            <a:extLst>
              <a:ext uri="{28A0092B-C50C-407E-A947-70E740481C1C}">
                <a14:useLocalDpi xmlns:a14="http://schemas.microsoft.com/office/drawing/2010/main" xmlns="" val="0"/>
              </a:ext>
            </a:extLst>
          </a:blip>
          <a:stretch>
            <a:fillRect/>
          </a:stretch>
        </p:blipFill>
        <p:spPr>
          <a:xfrm>
            <a:off x="5117615" y="4243271"/>
            <a:ext cx="1491886" cy="1072342"/>
          </a:xfrm>
          <a:prstGeom prst="rect">
            <a:avLst/>
          </a:prstGeom>
        </p:spPr>
      </p:pic>
      <p:sp>
        <p:nvSpPr>
          <p:cNvPr id="82" name="ZoneTexte 81"/>
          <p:cNvSpPr txBox="1"/>
          <p:nvPr/>
        </p:nvSpPr>
        <p:spPr>
          <a:xfrm>
            <a:off x="7117708" y="4422364"/>
            <a:ext cx="4108242" cy="707886"/>
          </a:xfrm>
          <a:prstGeom prst="rect">
            <a:avLst/>
          </a:prstGeom>
          <a:noFill/>
        </p:spPr>
        <p:txBody>
          <a:bodyPr wrap="square" rtlCol="0">
            <a:spAutoFit/>
          </a:bodyPr>
          <a:lstStyle/>
          <a:p>
            <a:r>
              <a:rPr lang="fr-FR" sz="2000" b="1" dirty="0" smtClean="0">
                <a:latin typeface="Cabin" panose="020B0803050202020004" pitchFamily="34" charset="0"/>
                <a:cs typeface="Segoe UI Light" pitchFamily="34" charset="0"/>
              </a:rPr>
              <a:t>Segmentation : </a:t>
            </a:r>
            <a:r>
              <a:rPr lang="fr-FR" sz="2000" b="1" dirty="0">
                <a:latin typeface="Cabin" panose="020B0803050202020004" pitchFamily="34" charset="0"/>
                <a:cs typeface="Segoe UI Light" pitchFamily="34" charset="0"/>
              </a:rPr>
              <a:t>volet important de traitement d’image</a:t>
            </a:r>
          </a:p>
        </p:txBody>
      </p:sp>
      <p:pic>
        <p:nvPicPr>
          <p:cNvPr id="86" name="Image 85"/>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3490298" y="5510328"/>
            <a:ext cx="989142" cy="906887"/>
          </a:xfrm>
          <a:prstGeom prst="rect">
            <a:avLst/>
          </a:prstGeom>
        </p:spPr>
      </p:pic>
      <p:pic>
        <p:nvPicPr>
          <p:cNvPr id="87" name="Picture 13"/>
          <p:cNvPicPr>
            <a:picLocks noChangeAspect="1" noChangeArrowheads="1"/>
          </p:cNvPicPr>
          <p:nvPr/>
        </p:nvPicPr>
        <p:blipFill>
          <a:blip r:embed="rId12" cstate="print">
            <a:extLst>
              <a:ext uri="{28A0092B-C50C-407E-A947-70E740481C1C}">
                <a14:useLocalDpi xmlns:a14="http://schemas.microsoft.com/office/drawing/2010/main" xmlns="" val="0"/>
              </a:ext>
            </a:extLst>
          </a:blip>
          <a:stretch>
            <a:fillRect/>
          </a:stretch>
        </p:blipFill>
        <p:spPr bwMode="auto">
          <a:xfrm>
            <a:off x="4619929" y="5498565"/>
            <a:ext cx="960256" cy="91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8" name="ZoneTexte 87"/>
          <p:cNvSpPr txBox="1"/>
          <p:nvPr/>
        </p:nvSpPr>
        <p:spPr>
          <a:xfrm>
            <a:off x="7121835" y="5563751"/>
            <a:ext cx="3483429" cy="1015663"/>
          </a:xfrm>
          <a:prstGeom prst="rect">
            <a:avLst/>
          </a:prstGeom>
          <a:noFill/>
        </p:spPr>
        <p:txBody>
          <a:bodyPr wrap="square" rtlCol="0">
            <a:spAutoFit/>
          </a:bodyPr>
          <a:lstStyle/>
          <a:p>
            <a:r>
              <a:rPr lang="fr-FR" sz="2000" b="1" dirty="0" smtClean="0">
                <a:latin typeface="Cabin" panose="020B0803050202020004" pitchFamily="34" charset="0"/>
                <a:cs typeface="Segoe UI Light" pitchFamily="34" charset="0"/>
              </a:rPr>
              <a:t>Les tumeurs du cerveau sont une maladie grave</a:t>
            </a:r>
            <a:endParaRPr lang="fr-FR" sz="2000" b="1" dirty="0">
              <a:latin typeface="Cabin" panose="020B0803050202020004" pitchFamily="34" charset="0"/>
              <a:cs typeface="Segoe UI Light" pitchFamily="34" charset="0"/>
            </a:endParaRPr>
          </a:p>
          <a:p>
            <a:endParaRPr lang="fr-FR" sz="2000" b="1" dirty="0">
              <a:latin typeface="Cabin" panose="020B0803050202020004" pitchFamily="34" charset="0"/>
              <a:cs typeface="Segoe UI Light" pitchFamily="34" charset="0"/>
            </a:endParaRPr>
          </a:p>
        </p:txBody>
      </p:sp>
      <p:pic>
        <p:nvPicPr>
          <p:cNvPr id="89" name="Image 88"/>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5816503" y="5510329"/>
            <a:ext cx="792246" cy="906886"/>
          </a:xfrm>
          <a:prstGeom prst="rect">
            <a:avLst/>
          </a:prstGeom>
        </p:spPr>
      </p:pic>
      <p:pic>
        <p:nvPicPr>
          <p:cNvPr id="3" name="Image 2"/>
          <p:cNvPicPr>
            <a:picLocks noChangeAspect="1"/>
          </p:cNvPicPr>
          <p:nvPr/>
        </p:nvPicPr>
        <p:blipFill>
          <a:blip r:embed="rId14">
            <a:extLst>
              <a:ext uri="{28A0092B-C50C-407E-A947-70E740481C1C}">
                <a14:useLocalDpi xmlns:a14="http://schemas.microsoft.com/office/drawing/2010/main" xmlns="" val="0"/>
              </a:ext>
            </a:extLst>
          </a:blip>
          <a:stretch>
            <a:fillRect/>
          </a:stretch>
        </p:blipFill>
        <p:spPr>
          <a:xfrm>
            <a:off x="4731239" y="1840380"/>
            <a:ext cx="2080167" cy="1049567"/>
          </a:xfrm>
          <a:prstGeom prst="rect">
            <a:avLst/>
          </a:prstGeom>
        </p:spPr>
      </p:pic>
    </p:spTree>
    <p:extLst>
      <p:ext uri="{BB962C8B-B14F-4D97-AF65-F5344CB8AC3E}">
        <p14:creationId xmlns:p14="http://schemas.microsoft.com/office/powerpoint/2010/main" xmlns="" val="34948150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barn(inVertical)">
                                      <p:cBhvr>
                                        <p:cTn id="10" dur="500"/>
                                        <p:tgtEl>
                                          <p:spTgt spid="59"/>
                                        </p:tgtEl>
                                      </p:cBhvr>
                                    </p:animEffect>
                                  </p:childTnLst>
                                </p:cTn>
                              </p:par>
                              <p:par>
                                <p:cTn id="11" presetID="16" presetClass="entr" presetSubtype="21"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barn(inVertical)">
                                      <p:cBhvr>
                                        <p:cTn id="13" dur="500"/>
                                        <p:tgtEl>
                                          <p:spTgt spid="5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barn(inVertical)">
                                      <p:cBhvr>
                                        <p:cTn id="16" dur="500"/>
                                        <p:tgtEl>
                                          <p:spTgt spid="60"/>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par>
                          <p:cTn id="20" fill="hold">
                            <p:stCondLst>
                              <p:cond delay="500"/>
                            </p:stCondLst>
                            <p:childTnLst>
                              <p:par>
                                <p:cTn id="21" presetID="16" presetClass="entr" presetSubtype="21" fill="hold" grpId="0" nodeType="afterEffect">
                                  <p:stCondLst>
                                    <p:cond delay="500"/>
                                  </p:stCondLst>
                                  <p:childTnLst>
                                    <p:set>
                                      <p:cBhvr>
                                        <p:cTn id="22" dur="1" fill="hold">
                                          <p:stCondLst>
                                            <p:cond delay="0"/>
                                          </p:stCondLst>
                                        </p:cTn>
                                        <p:tgtEl>
                                          <p:spTgt spid="90"/>
                                        </p:tgtEl>
                                        <p:attrNameLst>
                                          <p:attrName>style.visibility</p:attrName>
                                        </p:attrNameLst>
                                      </p:cBhvr>
                                      <p:to>
                                        <p:strVal val="visible"/>
                                      </p:to>
                                    </p:set>
                                    <p:animEffect transition="in" filter="barn(inVertical)">
                                      <p:cBhvr>
                                        <p:cTn id="23" dur="500"/>
                                        <p:tgtEl>
                                          <p:spTgt spid="90"/>
                                        </p:tgtEl>
                                      </p:cBhvr>
                                    </p:animEffect>
                                  </p:childTnLst>
                                </p:cTn>
                              </p:par>
                              <p:par>
                                <p:cTn id="24" presetID="16" presetClass="entr" presetSubtype="21" fill="hold" grpId="0" nodeType="withEffect">
                                  <p:stCondLst>
                                    <p:cond delay="1000"/>
                                  </p:stCondLst>
                                  <p:childTnLst>
                                    <p:set>
                                      <p:cBhvr>
                                        <p:cTn id="25" dur="1" fill="hold">
                                          <p:stCondLst>
                                            <p:cond delay="0"/>
                                          </p:stCondLst>
                                        </p:cTn>
                                        <p:tgtEl>
                                          <p:spTgt spid="76"/>
                                        </p:tgtEl>
                                        <p:attrNameLst>
                                          <p:attrName>style.visibility</p:attrName>
                                        </p:attrNameLst>
                                      </p:cBhvr>
                                      <p:to>
                                        <p:strVal val="visible"/>
                                      </p:to>
                                    </p:set>
                                    <p:animEffect transition="in" filter="barn(inVertical)">
                                      <p:cBhvr>
                                        <p:cTn id="26" dur="500"/>
                                        <p:tgtEl>
                                          <p:spTgt spid="76"/>
                                        </p:tgtEl>
                                      </p:cBhvr>
                                    </p:animEffect>
                                  </p:childTnLst>
                                </p:cTn>
                              </p:par>
                              <p:par>
                                <p:cTn id="27" presetID="16" presetClass="entr" presetSubtype="21" fill="hold" nodeType="withEffect">
                                  <p:stCondLst>
                                    <p:cond delay="1000"/>
                                  </p:stCondLst>
                                  <p:childTnLst>
                                    <p:set>
                                      <p:cBhvr>
                                        <p:cTn id="28" dur="1" fill="hold">
                                          <p:stCondLst>
                                            <p:cond delay="0"/>
                                          </p:stCondLst>
                                        </p:cTn>
                                        <p:tgtEl>
                                          <p:spTgt spid="69"/>
                                        </p:tgtEl>
                                        <p:attrNameLst>
                                          <p:attrName>style.visibility</p:attrName>
                                        </p:attrNameLst>
                                      </p:cBhvr>
                                      <p:to>
                                        <p:strVal val="visible"/>
                                      </p:to>
                                    </p:set>
                                    <p:animEffect transition="in" filter="barn(inVertical)">
                                      <p:cBhvr>
                                        <p:cTn id="29" dur="500"/>
                                        <p:tgtEl>
                                          <p:spTgt spid="69"/>
                                        </p:tgtEl>
                                      </p:cBhvr>
                                    </p:animEffect>
                                  </p:childTnLst>
                                </p:cTn>
                              </p:par>
                              <p:par>
                                <p:cTn id="30" presetID="16" presetClass="entr" presetSubtype="21" fill="hold" nodeType="withEffect">
                                  <p:stCondLst>
                                    <p:cond delay="1000"/>
                                  </p:stCondLst>
                                  <p:childTnLst>
                                    <p:set>
                                      <p:cBhvr>
                                        <p:cTn id="31" dur="1" fill="hold">
                                          <p:stCondLst>
                                            <p:cond delay="0"/>
                                          </p:stCondLst>
                                        </p:cTn>
                                        <p:tgtEl>
                                          <p:spTgt spid="68"/>
                                        </p:tgtEl>
                                        <p:attrNameLst>
                                          <p:attrName>style.visibility</p:attrName>
                                        </p:attrNameLst>
                                      </p:cBhvr>
                                      <p:to>
                                        <p:strVal val="visible"/>
                                      </p:to>
                                    </p:set>
                                    <p:animEffect transition="in" filter="barn(inVertical)">
                                      <p:cBhvr>
                                        <p:cTn id="32" dur="500"/>
                                        <p:tgtEl>
                                          <p:spTgt spid="68"/>
                                        </p:tgtEl>
                                      </p:cBhvr>
                                    </p:animEffect>
                                  </p:childTnLst>
                                </p:cTn>
                              </p:par>
                            </p:childTnLst>
                          </p:cTn>
                        </p:par>
                        <p:par>
                          <p:cTn id="33" fill="hold">
                            <p:stCondLst>
                              <p:cond delay="2000"/>
                            </p:stCondLst>
                            <p:childTnLst>
                              <p:par>
                                <p:cTn id="34" presetID="16" presetClass="entr" presetSubtype="21" fill="hold" nodeType="afterEffect">
                                  <p:stCondLst>
                                    <p:cond delay="500"/>
                                  </p:stCondLst>
                                  <p:childTnLst>
                                    <p:set>
                                      <p:cBhvr>
                                        <p:cTn id="35" dur="1" fill="hold">
                                          <p:stCondLst>
                                            <p:cond delay="0"/>
                                          </p:stCondLst>
                                        </p:cTn>
                                        <p:tgtEl>
                                          <p:spTgt spid="81"/>
                                        </p:tgtEl>
                                        <p:attrNameLst>
                                          <p:attrName>style.visibility</p:attrName>
                                        </p:attrNameLst>
                                      </p:cBhvr>
                                      <p:to>
                                        <p:strVal val="visible"/>
                                      </p:to>
                                    </p:set>
                                    <p:animEffect transition="in" filter="barn(inVertical)">
                                      <p:cBhvr>
                                        <p:cTn id="36" dur="500"/>
                                        <p:tgtEl>
                                          <p:spTgt spid="81"/>
                                        </p:tgtEl>
                                      </p:cBhvr>
                                    </p:animEffect>
                                  </p:childTnLst>
                                </p:cTn>
                              </p:par>
                              <p:par>
                                <p:cTn id="37" presetID="16" presetClass="entr" presetSubtype="21" fill="hold" grpId="0" nodeType="withEffect">
                                  <p:stCondLst>
                                    <p:cond delay="1000"/>
                                  </p:stCondLst>
                                  <p:childTnLst>
                                    <p:set>
                                      <p:cBhvr>
                                        <p:cTn id="38" dur="1" fill="hold">
                                          <p:stCondLst>
                                            <p:cond delay="0"/>
                                          </p:stCondLst>
                                        </p:cTn>
                                        <p:tgtEl>
                                          <p:spTgt spid="82"/>
                                        </p:tgtEl>
                                        <p:attrNameLst>
                                          <p:attrName>style.visibility</p:attrName>
                                        </p:attrNameLst>
                                      </p:cBhvr>
                                      <p:to>
                                        <p:strVal val="visible"/>
                                      </p:to>
                                    </p:set>
                                    <p:animEffect transition="in" filter="barn(inVertical)">
                                      <p:cBhvr>
                                        <p:cTn id="39" dur="500"/>
                                        <p:tgtEl>
                                          <p:spTgt spid="82"/>
                                        </p:tgtEl>
                                      </p:cBhvr>
                                    </p:animEffect>
                                  </p:childTnLst>
                                </p:cTn>
                              </p:par>
                              <p:par>
                                <p:cTn id="40" presetID="16" presetClass="entr" presetSubtype="21" fill="hold" nodeType="withEffect">
                                  <p:stCondLst>
                                    <p:cond delay="1000"/>
                                  </p:stCondLst>
                                  <p:childTnLst>
                                    <p:set>
                                      <p:cBhvr>
                                        <p:cTn id="41" dur="1" fill="hold">
                                          <p:stCondLst>
                                            <p:cond delay="0"/>
                                          </p:stCondLst>
                                        </p:cTn>
                                        <p:tgtEl>
                                          <p:spTgt spid="80"/>
                                        </p:tgtEl>
                                        <p:attrNameLst>
                                          <p:attrName>style.visibility</p:attrName>
                                        </p:attrNameLst>
                                      </p:cBhvr>
                                      <p:to>
                                        <p:strVal val="visible"/>
                                      </p:to>
                                    </p:set>
                                    <p:animEffect transition="in" filter="barn(inVertical)">
                                      <p:cBhvr>
                                        <p:cTn id="42" dur="500"/>
                                        <p:tgtEl>
                                          <p:spTgt spid="80"/>
                                        </p:tgtEl>
                                      </p:cBhvr>
                                    </p:animEffect>
                                  </p:childTnLst>
                                </p:cTn>
                              </p:par>
                              <p:par>
                                <p:cTn id="43" presetID="16" presetClass="entr" presetSubtype="21" fill="hold" grpId="0" nodeType="withEffect">
                                  <p:stCondLst>
                                    <p:cond delay="1000"/>
                                  </p:stCondLst>
                                  <p:childTnLst>
                                    <p:set>
                                      <p:cBhvr>
                                        <p:cTn id="44" dur="1" fill="hold">
                                          <p:stCondLst>
                                            <p:cond delay="0"/>
                                          </p:stCondLst>
                                        </p:cTn>
                                        <p:tgtEl>
                                          <p:spTgt spid="91"/>
                                        </p:tgtEl>
                                        <p:attrNameLst>
                                          <p:attrName>style.visibility</p:attrName>
                                        </p:attrNameLst>
                                      </p:cBhvr>
                                      <p:to>
                                        <p:strVal val="visible"/>
                                      </p:to>
                                    </p:set>
                                    <p:animEffect transition="in" filter="barn(inVertical)">
                                      <p:cBhvr>
                                        <p:cTn id="45" dur="500"/>
                                        <p:tgtEl>
                                          <p:spTgt spid="91"/>
                                        </p:tgtEl>
                                      </p:cBhvr>
                                    </p:animEffect>
                                  </p:childTnLst>
                                </p:cTn>
                              </p:par>
                            </p:childTnLst>
                          </p:cTn>
                        </p:par>
                        <p:par>
                          <p:cTn id="46" fill="hold">
                            <p:stCondLst>
                              <p:cond delay="3500"/>
                            </p:stCondLst>
                            <p:childTnLst>
                              <p:par>
                                <p:cTn id="47" presetID="16" presetClass="entr" presetSubtype="21" fill="hold" grpId="0" nodeType="afterEffect">
                                  <p:stCondLst>
                                    <p:cond delay="500"/>
                                  </p:stCondLst>
                                  <p:childTnLst>
                                    <p:set>
                                      <p:cBhvr>
                                        <p:cTn id="48" dur="1" fill="hold">
                                          <p:stCondLst>
                                            <p:cond delay="0"/>
                                          </p:stCondLst>
                                        </p:cTn>
                                        <p:tgtEl>
                                          <p:spTgt spid="88"/>
                                        </p:tgtEl>
                                        <p:attrNameLst>
                                          <p:attrName>style.visibility</p:attrName>
                                        </p:attrNameLst>
                                      </p:cBhvr>
                                      <p:to>
                                        <p:strVal val="visible"/>
                                      </p:to>
                                    </p:set>
                                    <p:animEffect transition="in" filter="barn(inVertical)">
                                      <p:cBhvr>
                                        <p:cTn id="49" dur="500"/>
                                        <p:tgtEl>
                                          <p:spTgt spid="88"/>
                                        </p:tgtEl>
                                      </p:cBhvr>
                                    </p:animEffect>
                                  </p:childTnLst>
                                </p:cTn>
                              </p:par>
                              <p:par>
                                <p:cTn id="50" presetID="16" presetClass="entr" presetSubtype="21" fill="hold" nodeType="withEffect">
                                  <p:stCondLst>
                                    <p:cond delay="1000"/>
                                  </p:stCondLst>
                                  <p:childTnLst>
                                    <p:set>
                                      <p:cBhvr>
                                        <p:cTn id="51" dur="1" fill="hold">
                                          <p:stCondLst>
                                            <p:cond delay="0"/>
                                          </p:stCondLst>
                                        </p:cTn>
                                        <p:tgtEl>
                                          <p:spTgt spid="89"/>
                                        </p:tgtEl>
                                        <p:attrNameLst>
                                          <p:attrName>style.visibility</p:attrName>
                                        </p:attrNameLst>
                                      </p:cBhvr>
                                      <p:to>
                                        <p:strVal val="visible"/>
                                      </p:to>
                                    </p:set>
                                    <p:animEffect transition="in" filter="barn(inVertical)">
                                      <p:cBhvr>
                                        <p:cTn id="52" dur="500"/>
                                        <p:tgtEl>
                                          <p:spTgt spid="89"/>
                                        </p:tgtEl>
                                      </p:cBhvr>
                                    </p:animEffect>
                                  </p:childTnLst>
                                </p:cTn>
                              </p:par>
                              <p:par>
                                <p:cTn id="53" presetID="16" presetClass="entr" presetSubtype="21" fill="hold" nodeType="withEffect">
                                  <p:stCondLst>
                                    <p:cond delay="1000"/>
                                  </p:stCondLst>
                                  <p:childTnLst>
                                    <p:set>
                                      <p:cBhvr>
                                        <p:cTn id="54" dur="1" fill="hold">
                                          <p:stCondLst>
                                            <p:cond delay="0"/>
                                          </p:stCondLst>
                                        </p:cTn>
                                        <p:tgtEl>
                                          <p:spTgt spid="87"/>
                                        </p:tgtEl>
                                        <p:attrNameLst>
                                          <p:attrName>style.visibility</p:attrName>
                                        </p:attrNameLst>
                                      </p:cBhvr>
                                      <p:to>
                                        <p:strVal val="visible"/>
                                      </p:to>
                                    </p:set>
                                    <p:animEffect transition="in" filter="barn(inVertical)">
                                      <p:cBhvr>
                                        <p:cTn id="55" dur="500"/>
                                        <p:tgtEl>
                                          <p:spTgt spid="87"/>
                                        </p:tgtEl>
                                      </p:cBhvr>
                                    </p:animEffect>
                                  </p:childTnLst>
                                </p:cTn>
                              </p:par>
                              <p:par>
                                <p:cTn id="56" presetID="16" presetClass="entr" presetSubtype="21" fill="hold" grpId="0" nodeType="withEffect">
                                  <p:stCondLst>
                                    <p:cond delay="1000"/>
                                  </p:stCondLst>
                                  <p:childTnLst>
                                    <p:set>
                                      <p:cBhvr>
                                        <p:cTn id="57" dur="1" fill="hold">
                                          <p:stCondLst>
                                            <p:cond delay="0"/>
                                          </p:stCondLst>
                                        </p:cTn>
                                        <p:tgtEl>
                                          <p:spTgt spid="92"/>
                                        </p:tgtEl>
                                        <p:attrNameLst>
                                          <p:attrName>style.visibility</p:attrName>
                                        </p:attrNameLst>
                                      </p:cBhvr>
                                      <p:to>
                                        <p:strVal val="visible"/>
                                      </p:to>
                                    </p:set>
                                    <p:animEffect transition="in" filter="barn(inVertical)">
                                      <p:cBhvr>
                                        <p:cTn id="58" dur="500"/>
                                        <p:tgtEl>
                                          <p:spTgt spid="92"/>
                                        </p:tgtEl>
                                      </p:cBhvr>
                                    </p:animEffect>
                                  </p:childTnLst>
                                </p:cTn>
                              </p:par>
                              <p:par>
                                <p:cTn id="59" presetID="16" presetClass="entr" presetSubtype="21" fill="hold" nodeType="withEffect">
                                  <p:stCondLst>
                                    <p:cond delay="1000"/>
                                  </p:stCondLst>
                                  <p:childTnLst>
                                    <p:set>
                                      <p:cBhvr>
                                        <p:cTn id="60" dur="1" fill="hold">
                                          <p:stCondLst>
                                            <p:cond delay="0"/>
                                          </p:stCondLst>
                                        </p:cTn>
                                        <p:tgtEl>
                                          <p:spTgt spid="86"/>
                                        </p:tgtEl>
                                        <p:attrNameLst>
                                          <p:attrName>style.visibility</p:attrName>
                                        </p:attrNameLst>
                                      </p:cBhvr>
                                      <p:to>
                                        <p:strVal val="visible"/>
                                      </p:to>
                                    </p:set>
                                    <p:animEffect transition="in" filter="barn(inVertical)">
                                      <p:cBhvr>
                                        <p:cTn id="61"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1" grpId="0" animBg="1"/>
      <p:bldP spid="90" grpId="0" animBg="1"/>
      <p:bldP spid="6" grpId="0" animBg="1"/>
      <p:bldP spid="60" grpId="0"/>
      <p:bldP spid="76" grpId="0"/>
      <p:bldP spid="82" grpId="0"/>
      <p:bldP spid="8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15240"/>
            <a:ext cx="121920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 name="Groupe 1"/>
          <p:cNvGrpSpPr/>
          <p:nvPr/>
        </p:nvGrpSpPr>
        <p:grpSpPr>
          <a:xfrm>
            <a:off x="2851741" y="2606115"/>
            <a:ext cx="9349809" cy="1565841"/>
            <a:chOff x="2051616" y="1091634"/>
            <a:chExt cx="10035609" cy="865741"/>
          </a:xfrm>
        </p:grpSpPr>
        <p:grpSp>
          <p:nvGrpSpPr>
            <p:cNvPr id="21" name="Groupe 20"/>
            <p:cNvGrpSpPr/>
            <p:nvPr/>
          </p:nvGrpSpPr>
          <p:grpSpPr>
            <a:xfrm>
              <a:off x="2051616" y="1091634"/>
              <a:ext cx="420127" cy="865741"/>
              <a:chOff x="7838048" y="2821633"/>
              <a:chExt cx="478369" cy="1015663"/>
            </a:xfrm>
          </p:grpSpPr>
          <p:sp>
            <p:nvSpPr>
              <p:cNvPr id="22" name="Rectangle 21"/>
              <p:cNvSpPr/>
              <p:nvPr/>
            </p:nvSpPr>
            <p:spPr>
              <a:xfrm>
                <a:off x="7838048" y="2821633"/>
                <a:ext cx="27999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8162084" y="2821633"/>
                <a:ext cx="6999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8270698" y="2821633"/>
                <a:ext cx="4571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Rectangle 24"/>
            <p:cNvSpPr/>
            <p:nvPr/>
          </p:nvSpPr>
          <p:spPr>
            <a:xfrm>
              <a:off x="2543992" y="1091634"/>
              <a:ext cx="9543233" cy="8657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2543992" y="1246267"/>
              <a:ext cx="8800288" cy="510502"/>
            </a:xfrm>
            <a:prstGeom prst="rect">
              <a:avLst/>
            </a:prstGeom>
            <a:noFill/>
          </p:spPr>
          <p:txBody>
            <a:bodyPr wrap="square" rtlCol="0">
              <a:spAutoFit/>
            </a:bodyPr>
            <a:lstStyle/>
            <a:p>
              <a:r>
                <a:rPr lang="fr-FR" sz="5400" dirty="0" smtClean="0">
                  <a:solidFill>
                    <a:schemeClr val="bg1"/>
                  </a:solidFill>
                  <a:latin typeface="Cabin" panose="020B0803050202020004" pitchFamily="34" charset="0"/>
                </a:rPr>
                <a:t>Conception &amp; Réalisation </a:t>
              </a:r>
              <a:endParaRPr lang="fr-FR" sz="5400" dirty="0">
                <a:solidFill>
                  <a:schemeClr val="bg1"/>
                </a:solidFill>
                <a:latin typeface="Cabin" panose="020B0803050202020004" pitchFamily="34" charset="0"/>
              </a:endParaRPr>
            </a:p>
          </p:txBody>
        </p:sp>
      </p:grpSp>
    </p:spTree>
    <p:extLst>
      <p:ext uri="{BB962C8B-B14F-4D97-AF65-F5344CB8AC3E}">
        <p14:creationId xmlns:p14="http://schemas.microsoft.com/office/powerpoint/2010/main" xmlns="" val="3553053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506"/>
            <a:ext cx="10085343" cy="821968"/>
            <a:chOff x="2001881" y="50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072641" y="50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Conception &amp; Réalisation</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rPr>
              <a:t>Structure de l’application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16/44</a:t>
            </a:r>
            <a:endParaRPr lang="fr-CA" sz="2000" dirty="0">
              <a:solidFill>
                <a:schemeClr val="tx1"/>
              </a:solidFill>
              <a:latin typeface="Segoe WP Black" panose="020B0A02040504020203" pitchFamily="34" charset="0"/>
              <a:cs typeface="Segoe UI Light" pitchFamily="34" charset="0"/>
            </a:endParaRPr>
          </a:p>
        </p:txBody>
      </p:sp>
      <p:sp>
        <p:nvSpPr>
          <p:cNvPr id="27" name="Rectangle à coins arrondis 26"/>
          <p:cNvSpPr/>
          <p:nvPr/>
        </p:nvSpPr>
        <p:spPr>
          <a:xfrm>
            <a:off x="97603" y="3418038"/>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Détection de tumeurs</a:t>
            </a:r>
            <a:endParaRPr lang="fr-FR" kern="0" dirty="0">
              <a:solidFill>
                <a:schemeClr val="tx1">
                  <a:lumMod val="95000"/>
                  <a:lumOff val="5000"/>
                </a:schemeClr>
              </a:solidFill>
              <a:latin typeface="Cambria" pitchFamily="18" charset="0"/>
            </a:endParaRPr>
          </a:p>
        </p:txBody>
      </p:sp>
      <p:sp>
        <p:nvSpPr>
          <p:cNvPr id="29" name="Rectangle à coins arrondis 28"/>
          <p:cNvSpPr/>
          <p:nvPr/>
        </p:nvSpPr>
        <p:spPr>
          <a:xfrm>
            <a:off x="38297" y="1769299"/>
            <a:ext cx="1922874" cy="82654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Architecture globale</a:t>
            </a:r>
            <a:endParaRPr lang="fr-FR" sz="2000" b="1" kern="0" dirty="0">
              <a:solidFill>
                <a:prstClr val="white"/>
              </a:solidFill>
              <a:latin typeface="Cambria" pitchFamily="18" charset="0"/>
            </a:endParaRPr>
          </a:p>
        </p:txBody>
      </p:sp>
      <p:sp>
        <p:nvSpPr>
          <p:cNvPr id="35" name="Rectangle à coins arrondis 34"/>
          <p:cNvSpPr/>
          <p:nvPr/>
        </p:nvSpPr>
        <p:spPr>
          <a:xfrm>
            <a:off x="97603" y="4175580"/>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de tumeurs</a:t>
            </a:r>
            <a:endParaRPr lang="fr-FR" kern="0" dirty="0">
              <a:solidFill>
                <a:schemeClr val="tx1">
                  <a:lumMod val="95000"/>
                  <a:lumOff val="5000"/>
                </a:schemeClr>
              </a:solidFill>
              <a:latin typeface="Cambria" pitchFamily="18" charset="0"/>
            </a:endParaRPr>
          </a:p>
        </p:txBody>
      </p:sp>
      <p:sp>
        <p:nvSpPr>
          <p:cNvPr id="37" name="Rectangle à coins arrondis 36"/>
          <p:cNvSpPr/>
          <p:nvPr/>
        </p:nvSpPr>
        <p:spPr>
          <a:xfrm>
            <a:off x="97603" y="4933122"/>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Critères d’évaluation </a:t>
            </a:r>
            <a:endParaRPr lang="fr-FR" kern="0" dirty="0">
              <a:solidFill>
                <a:schemeClr val="tx1">
                  <a:lumMod val="95000"/>
                  <a:lumOff val="5000"/>
                </a:schemeClr>
              </a:solidFill>
              <a:latin typeface="Cambria" pitchFamily="18" charset="0"/>
            </a:endParaRPr>
          </a:p>
        </p:txBody>
      </p:sp>
      <p:sp>
        <p:nvSpPr>
          <p:cNvPr id="40" name="Rectangle à coins arrondis 39"/>
          <p:cNvSpPr/>
          <p:nvPr/>
        </p:nvSpPr>
        <p:spPr>
          <a:xfrm>
            <a:off x="97603" y="5707019"/>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Mise en œuvre </a:t>
            </a:r>
            <a:endParaRPr lang="fr-FR" kern="0" dirty="0">
              <a:solidFill>
                <a:schemeClr val="tx1">
                  <a:lumMod val="95000"/>
                  <a:lumOff val="5000"/>
                </a:schemeClr>
              </a:solidFill>
              <a:latin typeface="Cambria" pitchFamily="18" charset="0"/>
            </a:endParaRPr>
          </a:p>
        </p:txBody>
      </p:sp>
      <p:sp>
        <p:nvSpPr>
          <p:cNvPr id="41" name="Rectangle à coins arrondis 40"/>
          <p:cNvSpPr/>
          <p:nvPr/>
        </p:nvSpPr>
        <p:spPr>
          <a:xfrm>
            <a:off x="97603" y="2657618"/>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Prétraitement</a:t>
            </a:r>
            <a:endParaRPr lang="fr-FR" kern="0" dirty="0">
              <a:solidFill>
                <a:schemeClr val="tx1">
                  <a:lumMod val="95000"/>
                  <a:lumOff val="5000"/>
                </a:schemeClr>
              </a:solidFill>
              <a:latin typeface="Cambria" pitchFamily="18" charset="0"/>
            </a:endParaRPr>
          </a:p>
        </p:txBody>
      </p:sp>
      <p:sp>
        <p:nvSpPr>
          <p:cNvPr id="48" name="Rectangle à coins arrondis 47"/>
          <p:cNvSpPr/>
          <p:nvPr/>
        </p:nvSpPr>
        <p:spPr>
          <a:xfrm>
            <a:off x="1957894" y="3731486"/>
            <a:ext cx="1034075" cy="826294"/>
          </a:xfrm>
          <a:prstGeom prst="roundRect">
            <a:avLst/>
          </a:prstGeom>
          <a:solidFill>
            <a:srgbClr val="00B0F0"/>
          </a:solidFill>
          <a:ln w="9525">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fr-FR" sz="1600" b="1" dirty="0">
                <a:solidFill>
                  <a:schemeClr val="tx1"/>
                </a:solidFill>
                <a:latin typeface="Cabin" panose="020B0803050202020004" pitchFamily="34" charset="0"/>
                <a:cs typeface="Segoe UI Light" pitchFamily="34" charset="0"/>
              </a:rPr>
              <a:t>Image 3D</a:t>
            </a:r>
          </a:p>
        </p:txBody>
      </p:sp>
      <p:sp>
        <p:nvSpPr>
          <p:cNvPr id="49" name="Rectangle à coins arrondis 48"/>
          <p:cNvSpPr/>
          <p:nvPr/>
        </p:nvSpPr>
        <p:spPr>
          <a:xfrm>
            <a:off x="3230879" y="3731487"/>
            <a:ext cx="1422905" cy="826293"/>
          </a:xfrm>
          <a:prstGeom prst="roundRect">
            <a:avLst/>
          </a:prstGeom>
          <a:solidFill>
            <a:srgbClr val="00B0F0"/>
          </a:solidFill>
          <a:ln w="9525">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fr-FR" sz="1500" b="1" dirty="0">
                <a:solidFill>
                  <a:schemeClr val="tx1"/>
                </a:solidFill>
                <a:latin typeface="Cabin" panose="020B0803050202020004" pitchFamily="34" charset="0"/>
                <a:cs typeface="Segoe UI Light" pitchFamily="34" charset="0"/>
              </a:rPr>
              <a:t>Prétraitement</a:t>
            </a:r>
          </a:p>
        </p:txBody>
      </p:sp>
      <p:cxnSp>
        <p:nvCxnSpPr>
          <p:cNvPr id="52" name="Connecteur droit avec flèche 51"/>
          <p:cNvCxnSpPr/>
          <p:nvPr/>
        </p:nvCxnSpPr>
        <p:spPr>
          <a:xfrm>
            <a:off x="2976730" y="4144633"/>
            <a:ext cx="254149" cy="1"/>
          </a:xfrm>
          <a:prstGeom prst="straightConnector1">
            <a:avLst/>
          </a:prstGeom>
          <a:ln w="38100">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à coins arrondis 52"/>
          <p:cNvSpPr/>
          <p:nvPr/>
        </p:nvSpPr>
        <p:spPr>
          <a:xfrm>
            <a:off x="6612215" y="3551257"/>
            <a:ext cx="1989770" cy="1190336"/>
          </a:xfrm>
          <a:prstGeom prst="roundRect">
            <a:avLst/>
          </a:prstGeom>
          <a:solidFill>
            <a:srgbClr val="00B0F0"/>
          </a:solidFill>
          <a:ln w="9525">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fr-FR" sz="1500" b="1" dirty="0" smtClean="0">
                <a:solidFill>
                  <a:schemeClr val="tx1"/>
                </a:solidFill>
                <a:latin typeface="Cabin" panose="020B0803050202020004" pitchFamily="34" charset="0"/>
                <a:cs typeface="Segoe UI Light" pitchFamily="34" charset="0"/>
              </a:rPr>
              <a:t>Segmentation finale</a:t>
            </a:r>
            <a:br>
              <a:rPr lang="fr-FR" sz="1500" b="1" dirty="0" smtClean="0">
                <a:solidFill>
                  <a:schemeClr val="tx1"/>
                </a:solidFill>
                <a:latin typeface="Cabin" panose="020B0803050202020004" pitchFamily="34" charset="0"/>
                <a:cs typeface="Segoe UI Light" pitchFamily="34" charset="0"/>
              </a:rPr>
            </a:br>
            <a:r>
              <a:rPr lang="fr-FR" sz="1500" b="1" dirty="0" smtClean="0">
                <a:solidFill>
                  <a:schemeClr val="tx1"/>
                </a:solidFill>
                <a:latin typeface="Cabin" panose="020B0803050202020004" pitchFamily="34" charset="0"/>
                <a:cs typeface="Segoe UI Light" pitchFamily="34" charset="0"/>
              </a:rPr>
              <a:t>contours actifs géodésiques par les level-sets</a:t>
            </a:r>
            <a:endParaRPr lang="fr-FR" sz="1500" b="1" dirty="0">
              <a:solidFill>
                <a:schemeClr val="tx1"/>
              </a:solidFill>
              <a:latin typeface="Cabin" panose="020B0803050202020004" pitchFamily="34" charset="0"/>
              <a:cs typeface="Segoe UI Light" pitchFamily="34" charset="0"/>
            </a:endParaRPr>
          </a:p>
        </p:txBody>
      </p:sp>
      <p:cxnSp>
        <p:nvCxnSpPr>
          <p:cNvPr id="54" name="Connecteur droit avec flèche 53"/>
          <p:cNvCxnSpPr/>
          <p:nvPr/>
        </p:nvCxnSpPr>
        <p:spPr>
          <a:xfrm flipV="1">
            <a:off x="4653784" y="4114153"/>
            <a:ext cx="299075" cy="2"/>
          </a:xfrm>
          <a:prstGeom prst="straightConnector1">
            <a:avLst/>
          </a:prstGeom>
          <a:ln w="38100">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à coins arrondis 54"/>
          <p:cNvSpPr/>
          <p:nvPr/>
        </p:nvSpPr>
        <p:spPr>
          <a:xfrm>
            <a:off x="8090990" y="2275367"/>
            <a:ext cx="1449250" cy="636606"/>
          </a:xfrm>
          <a:prstGeom prst="roundRect">
            <a:avLst/>
          </a:prstGeom>
          <a:solidFill>
            <a:srgbClr val="00B0F0"/>
          </a:solidFill>
          <a:ln w="9525">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fr-FR" sz="1600" b="1" dirty="0">
                <a:solidFill>
                  <a:schemeClr val="tx1"/>
                </a:solidFill>
                <a:latin typeface="Cabin" panose="020B0803050202020004" pitchFamily="34" charset="0"/>
                <a:cs typeface="Segoe UI Light" pitchFamily="34" charset="0"/>
              </a:rPr>
              <a:t>Résultat de segmentation</a:t>
            </a:r>
          </a:p>
        </p:txBody>
      </p:sp>
      <p:sp>
        <p:nvSpPr>
          <p:cNvPr id="61" name="Rectangle à coins arrondis 60"/>
          <p:cNvSpPr/>
          <p:nvPr/>
        </p:nvSpPr>
        <p:spPr>
          <a:xfrm>
            <a:off x="8090990" y="5241884"/>
            <a:ext cx="1449250" cy="690880"/>
          </a:xfrm>
          <a:prstGeom prst="roundRect">
            <a:avLst/>
          </a:prstGeom>
          <a:solidFill>
            <a:srgbClr val="00B0F0"/>
          </a:solidFill>
          <a:ln w="9525">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fr-FR" sz="1600" b="1" dirty="0">
                <a:solidFill>
                  <a:schemeClr val="tx1"/>
                </a:solidFill>
                <a:latin typeface="Cabin" panose="020B0803050202020004" pitchFamily="34" charset="0"/>
                <a:cs typeface="Segoe UI Light" pitchFamily="34" charset="0"/>
              </a:rPr>
              <a:t>Image vérité terrain</a:t>
            </a:r>
          </a:p>
        </p:txBody>
      </p:sp>
      <p:sp>
        <p:nvSpPr>
          <p:cNvPr id="62" name="Rectangle à coins arrondis 61"/>
          <p:cNvSpPr/>
          <p:nvPr/>
        </p:nvSpPr>
        <p:spPr>
          <a:xfrm>
            <a:off x="9072983" y="3731487"/>
            <a:ext cx="1418287" cy="826292"/>
          </a:xfrm>
          <a:prstGeom prst="roundRect">
            <a:avLst/>
          </a:prstGeom>
          <a:solidFill>
            <a:srgbClr val="00B0F0"/>
          </a:solidFill>
          <a:ln w="9525">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fr-FR" sz="1600" b="1" dirty="0">
                <a:solidFill>
                  <a:schemeClr val="tx1"/>
                </a:solidFill>
                <a:latin typeface="Cabin" panose="020B0803050202020004" pitchFamily="34" charset="0"/>
                <a:cs typeface="Segoe UI Light" pitchFamily="34" charset="0"/>
              </a:rPr>
              <a:t>Application des critères d’évaluation</a:t>
            </a:r>
          </a:p>
        </p:txBody>
      </p:sp>
      <p:cxnSp>
        <p:nvCxnSpPr>
          <p:cNvPr id="63" name="Connecteur en angle 62"/>
          <p:cNvCxnSpPr>
            <a:stCxn id="61" idx="0"/>
            <a:endCxn id="62" idx="1"/>
          </p:cNvCxnSpPr>
          <p:nvPr/>
        </p:nvCxnSpPr>
        <p:spPr>
          <a:xfrm rot="5400000" flipH="1" flipV="1">
            <a:off x="8395674" y="4564575"/>
            <a:ext cx="1097251" cy="257368"/>
          </a:xfrm>
          <a:prstGeom prst="bentConnector2">
            <a:avLst/>
          </a:prstGeom>
          <a:ln w="38100">
            <a:solidFill>
              <a:schemeClr val="accent1">
                <a:lumMod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Connecteur en angle 66"/>
          <p:cNvCxnSpPr>
            <a:stCxn id="53" idx="0"/>
            <a:endCxn id="55" idx="1"/>
          </p:cNvCxnSpPr>
          <p:nvPr/>
        </p:nvCxnSpPr>
        <p:spPr>
          <a:xfrm rot="5400000" flipH="1" flipV="1">
            <a:off x="7370252" y="2830519"/>
            <a:ext cx="957587" cy="483890"/>
          </a:xfrm>
          <a:prstGeom prst="bentConnector2">
            <a:avLst/>
          </a:prstGeom>
          <a:ln w="38100">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à coins arrondis 67"/>
          <p:cNvSpPr/>
          <p:nvPr/>
        </p:nvSpPr>
        <p:spPr>
          <a:xfrm>
            <a:off x="4923316" y="3731486"/>
            <a:ext cx="1420147" cy="826293"/>
          </a:xfrm>
          <a:prstGeom prst="roundRect">
            <a:avLst/>
          </a:prstGeom>
          <a:solidFill>
            <a:srgbClr val="00B0F0"/>
          </a:solidFill>
          <a:ln w="9525">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fr-FR" sz="1600" b="1" dirty="0" smtClean="0">
                <a:solidFill>
                  <a:schemeClr val="tx1"/>
                </a:solidFill>
                <a:latin typeface="Cabin" panose="020B0803050202020004" pitchFamily="34" charset="0"/>
                <a:cs typeface="Segoe UI Light" pitchFamily="34" charset="0"/>
              </a:rPr>
              <a:t>Détection automatique</a:t>
            </a:r>
            <a:endParaRPr lang="fr-FR" sz="1600" b="1" dirty="0">
              <a:solidFill>
                <a:schemeClr val="tx1"/>
              </a:solidFill>
              <a:latin typeface="Cabin" panose="020B0803050202020004" pitchFamily="34" charset="0"/>
              <a:cs typeface="Segoe UI Light" pitchFamily="34" charset="0"/>
            </a:endParaRPr>
          </a:p>
        </p:txBody>
      </p:sp>
      <p:cxnSp>
        <p:nvCxnSpPr>
          <p:cNvPr id="69" name="Connecteur droit avec flèche 68"/>
          <p:cNvCxnSpPr>
            <a:stCxn id="68" idx="3"/>
          </p:cNvCxnSpPr>
          <p:nvPr/>
        </p:nvCxnSpPr>
        <p:spPr>
          <a:xfrm>
            <a:off x="6343463" y="4144633"/>
            <a:ext cx="290617" cy="0"/>
          </a:xfrm>
          <a:prstGeom prst="straightConnector1">
            <a:avLst/>
          </a:prstGeom>
          <a:ln w="38100">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à coins arrondis 76"/>
          <p:cNvSpPr/>
          <p:nvPr/>
        </p:nvSpPr>
        <p:spPr>
          <a:xfrm>
            <a:off x="10750621" y="3749248"/>
            <a:ext cx="1418287" cy="826292"/>
          </a:xfrm>
          <a:prstGeom prst="roundRect">
            <a:avLst/>
          </a:prstGeom>
          <a:solidFill>
            <a:srgbClr val="00B0F0"/>
          </a:solidFill>
          <a:ln w="9525">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fr-FR" sz="1600" b="1" dirty="0" smtClean="0">
                <a:solidFill>
                  <a:schemeClr val="tx1"/>
                </a:solidFill>
                <a:latin typeface="Cabin" panose="020B0803050202020004" pitchFamily="34" charset="0"/>
                <a:cs typeface="Segoe UI Light" pitchFamily="34" charset="0"/>
              </a:rPr>
              <a:t>Résultat d’évaluation</a:t>
            </a:r>
            <a:endParaRPr lang="fr-FR" sz="1600" b="1" dirty="0">
              <a:solidFill>
                <a:schemeClr val="tx1"/>
              </a:solidFill>
              <a:latin typeface="Cabin" panose="020B0803050202020004" pitchFamily="34" charset="0"/>
              <a:cs typeface="Segoe UI Light" pitchFamily="34" charset="0"/>
            </a:endParaRPr>
          </a:p>
        </p:txBody>
      </p:sp>
      <p:cxnSp>
        <p:nvCxnSpPr>
          <p:cNvPr id="106" name="Connecteur droit 105"/>
          <p:cNvCxnSpPr>
            <a:stCxn id="55" idx="2"/>
          </p:cNvCxnSpPr>
          <p:nvPr/>
        </p:nvCxnSpPr>
        <p:spPr>
          <a:xfrm>
            <a:off x="8815615" y="2911973"/>
            <a:ext cx="0" cy="13508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Connecteur droit avec flèche 107"/>
          <p:cNvCxnSpPr/>
          <p:nvPr/>
        </p:nvCxnSpPr>
        <p:spPr>
          <a:xfrm>
            <a:off x="10488743" y="4159873"/>
            <a:ext cx="290617" cy="0"/>
          </a:xfrm>
          <a:prstGeom prst="straightConnector1">
            <a:avLst/>
          </a:prstGeom>
          <a:ln w="38100">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0583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arn(inVertical)">
                                      <p:cBhvr>
                                        <p:cTn id="7" dur="500"/>
                                        <p:tgtEl>
                                          <p:spTgt spid="61"/>
                                        </p:tgtEl>
                                      </p:cBhvr>
                                    </p:animEffect>
                                  </p:childTnLst>
                                </p:cTn>
                              </p:par>
                              <p:par>
                                <p:cTn id="8" presetID="16" presetClass="entr" presetSubtype="21" fill="hold"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barn(inVertical)">
                                      <p:cBhvr>
                                        <p:cTn id="10" dur="500"/>
                                        <p:tgtEl>
                                          <p:spTgt spid="106"/>
                                        </p:tgtEl>
                                      </p:cBhvr>
                                    </p:animEffect>
                                  </p:childTnLst>
                                </p:cTn>
                              </p:par>
                              <p:par>
                                <p:cTn id="11" presetID="16" presetClass="entr" presetSubtype="21"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barn(inVertical)">
                                      <p:cBhvr>
                                        <p:cTn id="13" dur="500"/>
                                        <p:tgtEl>
                                          <p:spTgt spid="6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barn(inVertical)">
                                      <p:cBhvr>
                                        <p:cTn id="16" dur="500"/>
                                        <p:tgtEl>
                                          <p:spTgt spid="6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barn(inVertical)">
                                      <p:cBhvr>
                                        <p:cTn id="19" dur="500"/>
                                        <p:tgtEl>
                                          <p:spTgt spid="77"/>
                                        </p:tgtEl>
                                      </p:cBhvr>
                                    </p:animEffect>
                                  </p:childTnLst>
                                </p:cTn>
                              </p:par>
                              <p:par>
                                <p:cTn id="20" presetID="16" presetClass="entr" presetSubtype="21" fill="hold" nodeType="with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barn(inVertical)">
                                      <p:cBhvr>
                                        <p:cTn id="22" dur="500"/>
                                        <p:tgtEl>
                                          <p:spTgt spid="10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barn(inVertical)">
                                      <p:cBhvr>
                                        <p:cTn id="25" dur="500"/>
                                        <p:tgtEl>
                                          <p:spTgt spid="55"/>
                                        </p:tgtEl>
                                      </p:cBhvr>
                                    </p:animEffect>
                                  </p:childTnLst>
                                </p:cTn>
                              </p:par>
                              <p:par>
                                <p:cTn id="26" presetID="16" presetClass="entr" presetSubtype="21" fill="hold"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barn(inVertical)">
                                      <p:cBhvr>
                                        <p:cTn id="28" dur="500"/>
                                        <p:tgtEl>
                                          <p:spTgt spid="67"/>
                                        </p:tgtEl>
                                      </p:cBhvr>
                                    </p:animEffect>
                                  </p:childTnLst>
                                </p:cTn>
                              </p:par>
                              <p:par>
                                <p:cTn id="29" presetID="16" presetClass="entr" presetSubtype="21"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barn(inVertical)">
                                      <p:cBhvr>
                                        <p:cTn id="31" dur="500"/>
                                        <p:tgtEl>
                                          <p:spTgt spid="69"/>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barn(inVertical)">
                                      <p:cBhvr>
                                        <p:cTn id="34" dur="500"/>
                                        <p:tgtEl>
                                          <p:spTgt spid="5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barn(inVertical)">
                                      <p:cBhvr>
                                        <p:cTn id="37" dur="500"/>
                                        <p:tgtEl>
                                          <p:spTgt spid="68"/>
                                        </p:tgtEl>
                                      </p:cBhvr>
                                    </p:animEffect>
                                  </p:childTnLst>
                                </p:cTn>
                              </p:par>
                              <p:par>
                                <p:cTn id="38" presetID="16" presetClass="entr" presetSubtype="21" fill="hold"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barn(inVertical)">
                                      <p:cBhvr>
                                        <p:cTn id="40" dur="500"/>
                                        <p:tgtEl>
                                          <p:spTgt spid="54"/>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barn(inVertical)">
                                      <p:cBhvr>
                                        <p:cTn id="43" dur="500"/>
                                        <p:tgtEl>
                                          <p:spTgt spid="49"/>
                                        </p:tgtEl>
                                      </p:cBhvr>
                                    </p:animEffect>
                                  </p:childTnLst>
                                </p:cTn>
                              </p:par>
                              <p:par>
                                <p:cTn id="44" presetID="16" presetClass="entr" presetSubtype="21" fill="hold"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barn(inVertical)">
                                      <p:cBhvr>
                                        <p:cTn id="46" dur="500"/>
                                        <p:tgtEl>
                                          <p:spTgt spid="52"/>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barn(inVertical)">
                                      <p:cBhvr>
                                        <p:cTn id="4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3" grpId="0" animBg="1"/>
      <p:bldP spid="55" grpId="0" animBg="1"/>
      <p:bldP spid="61" grpId="0" animBg="1"/>
      <p:bldP spid="62" grpId="0" animBg="1"/>
      <p:bldP spid="68" grpId="0" animBg="1"/>
      <p:bldP spid="7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506"/>
            <a:ext cx="10085343" cy="821968"/>
            <a:chOff x="2001881" y="50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072641" y="50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Conception &amp; Réalisation</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rPr>
              <a:t>Organisation modulaire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17/44</a:t>
            </a:r>
            <a:endParaRPr lang="fr-CA" sz="2000" dirty="0">
              <a:solidFill>
                <a:schemeClr val="tx1"/>
              </a:solidFill>
              <a:latin typeface="Segoe WP Black" panose="020B0A02040504020203" pitchFamily="34" charset="0"/>
              <a:cs typeface="Segoe UI Light" pitchFamily="34" charset="0"/>
            </a:endParaRPr>
          </a:p>
        </p:txBody>
      </p:sp>
      <p:sp>
        <p:nvSpPr>
          <p:cNvPr id="27" name="Rectangle à coins arrondis 26"/>
          <p:cNvSpPr/>
          <p:nvPr/>
        </p:nvSpPr>
        <p:spPr>
          <a:xfrm>
            <a:off x="97603" y="3418038"/>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Détection de tumeurs</a:t>
            </a:r>
            <a:endParaRPr lang="fr-FR" kern="0" dirty="0">
              <a:solidFill>
                <a:schemeClr val="tx1">
                  <a:lumMod val="95000"/>
                  <a:lumOff val="5000"/>
                </a:schemeClr>
              </a:solidFill>
              <a:latin typeface="Cambria" pitchFamily="18" charset="0"/>
            </a:endParaRPr>
          </a:p>
        </p:txBody>
      </p:sp>
      <p:sp>
        <p:nvSpPr>
          <p:cNvPr id="29" name="Rectangle à coins arrondis 28"/>
          <p:cNvSpPr/>
          <p:nvPr/>
        </p:nvSpPr>
        <p:spPr>
          <a:xfrm>
            <a:off x="38297" y="1769299"/>
            <a:ext cx="1922874" cy="82654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Architecture globale</a:t>
            </a:r>
            <a:endParaRPr lang="fr-FR" sz="2000" b="1" kern="0" dirty="0">
              <a:solidFill>
                <a:prstClr val="white"/>
              </a:solidFill>
              <a:latin typeface="Cambria" pitchFamily="18" charset="0"/>
            </a:endParaRPr>
          </a:p>
        </p:txBody>
      </p:sp>
      <p:sp>
        <p:nvSpPr>
          <p:cNvPr id="35" name="Rectangle à coins arrondis 34"/>
          <p:cNvSpPr/>
          <p:nvPr/>
        </p:nvSpPr>
        <p:spPr>
          <a:xfrm>
            <a:off x="97603" y="4175580"/>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de tumeurs</a:t>
            </a:r>
            <a:endParaRPr lang="fr-FR" kern="0" dirty="0">
              <a:solidFill>
                <a:schemeClr val="tx1">
                  <a:lumMod val="95000"/>
                  <a:lumOff val="5000"/>
                </a:schemeClr>
              </a:solidFill>
              <a:latin typeface="Cambria" pitchFamily="18" charset="0"/>
            </a:endParaRPr>
          </a:p>
        </p:txBody>
      </p:sp>
      <p:sp>
        <p:nvSpPr>
          <p:cNvPr id="37" name="Rectangle à coins arrondis 36"/>
          <p:cNvSpPr/>
          <p:nvPr/>
        </p:nvSpPr>
        <p:spPr>
          <a:xfrm>
            <a:off x="97603" y="4933122"/>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Critères d’évaluation </a:t>
            </a:r>
            <a:endParaRPr lang="fr-FR" kern="0" dirty="0">
              <a:solidFill>
                <a:schemeClr val="tx1">
                  <a:lumMod val="95000"/>
                  <a:lumOff val="5000"/>
                </a:schemeClr>
              </a:solidFill>
              <a:latin typeface="Cambria" pitchFamily="18" charset="0"/>
            </a:endParaRPr>
          </a:p>
        </p:txBody>
      </p:sp>
      <p:sp>
        <p:nvSpPr>
          <p:cNvPr id="40" name="Rectangle à coins arrondis 39"/>
          <p:cNvSpPr/>
          <p:nvPr/>
        </p:nvSpPr>
        <p:spPr>
          <a:xfrm>
            <a:off x="97603" y="5707019"/>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Mise en œuvre </a:t>
            </a:r>
            <a:endParaRPr lang="fr-FR" kern="0" dirty="0">
              <a:solidFill>
                <a:schemeClr val="tx1">
                  <a:lumMod val="95000"/>
                  <a:lumOff val="5000"/>
                </a:schemeClr>
              </a:solidFill>
              <a:latin typeface="Cambria" pitchFamily="18" charset="0"/>
            </a:endParaRPr>
          </a:p>
        </p:txBody>
      </p:sp>
      <p:sp>
        <p:nvSpPr>
          <p:cNvPr id="41" name="Rectangle à coins arrondis 40"/>
          <p:cNvSpPr/>
          <p:nvPr/>
        </p:nvSpPr>
        <p:spPr>
          <a:xfrm>
            <a:off x="97603" y="2657618"/>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Prétraitement</a:t>
            </a:r>
            <a:endParaRPr lang="fr-FR" kern="0" dirty="0">
              <a:solidFill>
                <a:schemeClr val="tx1">
                  <a:lumMod val="95000"/>
                  <a:lumOff val="5000"/>
                </a:schemeClr>
              </a:solidFill>
              <a:latin typeface="Cambria" pitchFamily="18" charset="0"/>
            </a:endParaRPr>
          </a:p>
        </p:txBody>
      </p:sp>
      <p:sp>
        <p:nvSpPr>
          <p:cNvPr id="48" name="Rectangle à coins arrondis 47"/>
          <p:cNvSpPr/>
          <p:nvPr/>
        </p:nvSpPr>
        <p:spPr>
          <a:xfrm>
            <a:off x="7181729" y="3652668"/>
            <a:ext cx="2223054" cy="826294"/>
          </a:xfrm>
          <a:prstGeom prst="roundRect">
            <a:avLst/>
          </a:prstGeom>
          <a:solidFill>
            <a:srgbClr val="00B0F0"/>
          </a:solidFill>
          <a:ln w="9525">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fr-FR" sz="2000" b="1" dirty="0" smtClean="0">
                <a:solidFill>
                  <a:schemeClr val="tx1"/>
                </a:solidFill>
                <a:latin typeface="Cabin" panose="020B0803050202020004" pitchFamily="34" charset="0"/>
                <a:cs typeface="Segoe UI Light" pitchFamily="34" charset="0"/>
              </a:rPr>
              <a:t>Segmentation</a:t>
            </a:r>
            <a:endParaRPr lang="fr-FR" sz="2000" b="1" dirty="0">
              <a:solidFill>
                <a:schemeClr val="tx1"/>
              </a:solidFill>
              <a:latin typeface="Cabin" panose="020B0803050202020004" pitchFamily="34" charset="0"/>
              <a:cs typeface="Segoe UI Light" pitchFamily="34" charset="0"/>
            </a:endParaRPr>
          </a:p>
        </p:txBody>
      </p:sp>
      <p:sp>
        <p:nvSpPr>
          <p:cNvPr id="70" name="Rectangle à coins arrondis 69"/>
          <p:cNvSpPr/>
          <p:nvPr/>
        </p:nvSpPr>
        <p:spPr>
          <a:xfrm>
            <a:off x="4650277" y="3656986"/>
            <a:ext cx="2223055" cy="826294"/>
          </a:xfrm>
          <a:prstGeom prst="roundRect">
            <a:avLst/>
          </a:prstGeom>
          <a:solidFill>
            <a:srgbClr val="00B0F0"/>
          </a:solidFill>
          <a:ln w="9525">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fr-FR" sz="1600" b="1" dirty="0" smtClean="0">
              <a:solidFill>
                <a:schemeClr val="tx1"/>
              </a:solidFill>
              <a:latin typeface="Cabin" panose="020B0803050202020004" pitchFamily="34" charset="0"/>
              <a:cs typeface="Segoe UI Light" pitchFamily="34" charset="0"/>
            </a:endParaRPr>
          </a:p>
          <a:p>
            <a:pPr algn="ctr"/>
            <a:r>
              <a:rPr lang="fr-FR" sz="2000" b="1" dirty="0" smtClean="0">
                <a:solidFill>
                  <a:schemeClr val="tx1"/>
                </a:solidFill>
                <a:latin typeface="Cabin" panose="020B0803050202020004" pitchFamily="34" charset="0"/>
                <a:cs typeface="Segoe UI Light" pitchFamily="34" charset="0"/>
              </a:rPr>
              <a:t>Détection </a:t>
            </a:r>
            <a:endParaRPr lang="fr-FR" sz="2000" b="1" dirty="0">
              <a:solidFill>
                <a:schemeClr val="tx1"/>
              </a:solidFill>
              <a:latin typeface="Cabin" panose="020B0803050202020004" pitchFamily="34" charset="0"/>
              <a:cs typeface="Segoe UI Light" pitchFamily="34" charset="0"/>
            </a:endParaRPr>
          </a:p>
          <a:p>
            <a:pPr algn="ctr"/>
            <a:endParaRPr lang="fr-FR" sz="1600" b="1" dirty="0">
              <a:solidFill>
                <a:schemeClr val="tx1"/>
              </a:solidFill>
              <a:latin typeface="Cabin" panose="020B0803050202020004" pitchFamily="34" charset="0"/>
              <a:cs typeface="Segoe UI Light" pitchFamily="34" charset="0"/>
            </a:endParaRPr>
          </a:p>
        </p:txBody>
      </p:sp>
      <p:sp>
        <p:nvSpPr>
          <p:cNvPr id="71" name="Rectangle à coins arrondis 70"/>
          <p:cNvSpPr/>
          <p:nvPr/>
        </p:nvSpPr>
        <p:spPr>
          <a:xfrm>
            <a:off x="2118825" y="3656986"/>
            <a:ext cx="2223055" cy="826294"/>
          </a:xfrm>
          <a:prstGeom prst="roundRect">
            <a:avLst/>
          </a:prstGeom>
          <a:solidFill>
            <a:srgbClr val="00B0F0"/>
          </a:solidFill>
          <a:ln w="9525">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fr-FR" sz="2000" b="1" dirty="0">
                <a:solidFill>
                  <a:schemeClr val="tx1"/>
                </a:solidFill>
                <a:latin typeface="Cabin" panose="020B0803050202020004" pitchFamily="34" charset="0"/>
                <a:cs typeface="Segoe UI Light" pitchFamily="34" charset="0"/>
              </a:rPr>
              <a:t>Prétraitement</a:t>
            </a:r>
          </a:p>
        </p:txBody>
      </p:sp>
      <p:sp>
        <p:nvSpPr>
          <p:cNvPr id="72" name="Rectangle à coins arrondis 71"/>
          <p:cNvSpPr/>
          <p:nvPr/>
        </p:nvSpPr>
        <p:spPr>
          <a:xfrm>
            <a:off x="9713180" y="3652668"/>
            <a:ext cx="2223055" cy="826294"/>
          </a:xfrm>
          <a:prstGeom prst="roundRect">
            <a:avLst/>
          </a:prstGeom>
          <a:solidFill>
            <a:srgbClr val="00B0F0"/>
          </a:solidFill>
          <a:ln w="9525">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fr-FR" sz="2000" b="1" dirty="0" smtClean="0">
                <a:solidFill>
                  <a:schemeClr val="tx1"/>
                </a:solidFill>
                <a:latin typeface="Cabin" panose="020B0803050202020004" pitchFamily="34" charset="0"/>
                <a:cs typeface="Segoe UI Light" pitchFamily="34" charset="0"/>
              </a:rPr>
              <a:t>Évaluation </a:t>
            </a:r>
            <a:endParaRPr lang="fr-FR" sz="2000" b="1" dirty="0">
              <a:solidFill>
                <a:schemeClr val="tx1"/>
              </a:solidFill>
              <a:latin typeface="Cabin" panose="020B0803050202020004" pitchFamily="34" charset="0"/>
              <a:cs typeface="Segoe UI Light" pitchFamily="34" charset="0"/>
            </a:endParaRPr>
          </a:p>
        </p:txBody>
      </p:sp>
    </p:spTree>
    <p:extLst>
      <p:ext uri="{BB962C8B-B14F-4D97-AF65-F5344CB8AC3E}">
        <p14:creationId xmlns:p14="http://schemas.microsoft.com/office/powerpoint/2010/main" xmlns="" val="193988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barn(inVertical)">
                                      <p:cBhvr>
                                        <p:cTn id="7" dur="500"/>
                                        <p:tgtEl>
                                          <p:spTgt spid="7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barn(inVertical)">
                                      <p:cBhvr>
                                        <p:cTn id="10" dur="500"/>
                                        <p:tgtEl>
                                          <p:spTgt spid="7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barn(inVertical)">
                                      <p:cBhvr>
                                        <p:cTn id="13" dur="500"/>
                                        <p:tgtEl>
                                          <p:spTgt spid="4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barn(inVertical)">
                                      <p:cBhvr>
                                        <p:cTn id="1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70" grpId="0" animBg="1"/>
      <p:bldP spid="71" grpId="0" animBg="1"/>
      <p:bldP spid="7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506"/>
            <a:ext cx="10085343" cy="821968"/>
            <a:chOff x="2001881" y="50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072641" y="50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Conception &amp; Réalisation</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rPr>
              <a:t>Extraction du cerveau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18/44</a:t>
            </a:r>
            <a:endParaRPr lang="fr-CA" sz="2000" dirty="0">
              <a:solidFill>
                <a:schemeClr val="tx1"/>
              </a:solidFill>
              <a:latin typeface="Segoe WP Black" panose="020B0A02040504020203" pitchFamily="34" charset="0"/>
              <a:cs typeface="Segoe UI Light" pitchFamily="34" charset="0"/>
            </a:endParaRPr>
          </a:p>
        </p:txBody>
      </p:sp>
      <p:sp>
        <p:nvSpPr>
          <p:cNvPr id="27" name="Rectangle à coins arrondis 26"/>
          <p:cNvSpPr/>
          <p:nvPr/>
        </p:nvSpPr>
        <p:spPr>
          <a:xfrm>
            <a:off x="97603" y="3418038"/>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Détection de tumeurs</a:t>
            </a:r>
            <a:endParaRPr lang="fr-FR" kern="0" dirty="0">
              <a:solidFill>
                <a:schemeClr val="tx1">
                  <a:lumMod val="95000"/>
                  <a:lumOff val="5000"/>
                </a:schemeClr>
              </a:solidFill>
              <a:latin typeface="Cambria" pitchFamily="18" charset="0"/>
            </a:endParaRPr>
          </a:p>
        </p:txBody>
      </p:sp>
      <p:sp>
        <p:nvSpPr>
          <p:cNvPr id="29" name="Rectangle à coins arrondis 28"/>
          <p:cNvSpPr/>
          <p:nvPr/>
        </p:nvSpPr>
        <p:spPr>
          <a:xfrm>
            <a:off x="25772" y="2531482"/>
            <a:ext cx="1922874" cy="82654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1900" b="1" kern="0" dirty="0" smtClean="0">
                <a:solidFill>
                  <a:prstClr val="white"/>
                </a:solidFill>
                <a:latin typeface="Cambria" pitchFamily="18" charset="0"/>
              </a:rPr>
              <a:t>Prétraitement</a:t>
            </a:r>
            <a:endParaRPr lang="fr-FR" sz="1900" b="1" kern="0" dirty="0">
              <a:solidFill>
                <a:prstClr val="white"/>
              </a:solidFill>
              <a:latin typeface="Cambria" pitchFamily="18" charset="0"/>
            </a:endParaRPr>
          </a:p>
        </p:txBody>
      </p:sp>
      <p:sp>
        <p:nvSpPr>
          <p:cNvPr id="35" name="Rectangle à coins arrondis 34"/>
          <p:cNvSpPr/>
          <p:nvPr/>
        </p:nvSpPr>
        <p:spPr>
          <a:xfrm>
            <a:off x="97603" y="4175580"/>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de tumeurs</a:t>
            </a:r>
            <a:endParaRPr lang="fr-FR" kern="0" dirty="0">
              <a:solidFill>
                <a:schemeClr val="tx1">
                  <a:lumMod val="95000"/>
                  <a:lumOff val="5000"/>
                </a:schemeClr>
              </a:solidFill>
              <a:latin typeface="Cambria" pitchFamily="18" charset="0"/>
            </a:endParaRPr>
          </a:p>
        </p:txBody>
      </p:sp>
      <p:sp>
        <p:nvSpPr>
          <p:cNvPr id="37" name="Rectangle à coins arrondis 36"/>
          <p:cNvSpPr/>
          <p:nvPr/>
        </p:nvSpPr>
        <p:spPr>
          <a:xfrm>
            <a:off x="97603" y="4933122"/>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Critères d’évaluation </a:t>
            </a:r>
            <a:endParaRPr lang="fr-FR" kern="0" dirty="0">
              <a:solidFill>
                <a:schemeClr val="tx1">
                  <a:lumMod val="95000"/>
                  <a:lumOff val="5000"/>
                </a:schemeClr>
              </a:solidFill>
              <a:latin typeface="Cambria" pitchFamily="18" charset="0"/>
            </a:endParaRPr>
          </a:p>
        </p:txBody>
      </p:sp>
      <p:sp>
        <p:nvSpPr>
          <p:cNvPr id="40" name="Rectangle à coins arrondis 39"/>
          <p:cNvSpPr/>
          <p:nvPr/>
        </p:nvSpPr>
        <p:spPr>
          <a:xfrm>
            <a:off x="97603" y="5707019"/>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Mise en œuvre </a:t>
            </a:r>
            <a:endParaRPr lang="fr-FR" kern="0" dirty="0">
              <a:solidFill>
                <a:schemeClr val="tx1">
                  <a:lumMod val="95000"/>
                  <a:lumOff val="5000"/>
                </a:schemeClr>
              </a:solidFill>
              <a:latin typeface="Cambria" pitchFamily="18" charset="0"/>
            </a:endParaRPr>
          </a:p>
        </p:txBody>
      </p:sp>
      <p:sp>
        <p:nvSpPr>
          <p:cNvPr id="41" name="Rectangle à coins arrondis 40"/>
          <p:cNvSpPr/>
          <p:nvPr/>
        </p:nvSpPr>
        <p:spPr>
          <a:xfrm>
            <a:off x="97603" y="1761035"/>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Architecture globale</a:t>
            </a:r>
            <a:endParaRPr lang="fr-FR" kern="0" dirty="0">
              <a:solidFill>
                <a:schemeClr val="tx1">
                  <a:lumMod val="95000"/>
                  <a:lumOff val="5000"/>
                </a:schemeClr>
              </a:solidFill>
              <a:latin typeface="Cambria" pitchFamily="18" charset="0"/>
            </a:endParaRPr>
          </a:p>
        </p:txBody>
      </p:sp>
      <p:sp>
        <p:nvSpPr>
          <p:cNvPr id="49" name="ZoneTexte 48"/>
          <p:cNvSpPr txBox="1"/>
          <p:nvPr/>
        </p:nvSpPr>
        <p:spPr>
          <a:xfrm>
            <a:off x="2271504" y="2278905"/>
            <a:ext cx="9646176" cy="4524315"/>
          </a:xfrm>
          <a:prstGeom prst="rect">
            <a:avLst/>
          </a:prstGeom>
          <a:noFill/>
        </p:spPr>
        <p:txBody>
          <a:bodyPr wrap="square" rtlCol="0">
            <a:spAutoFit/>
          </a:bodyPr>
          <a:lstStyle/>
          <a:p>
            <a:pPr marL="457200" indent="-457200">
              <a:buClr>
                <a:srgbClr val="0070C0"/>
              </a:buClr>
              <a:buFont typeface="Wingdings" panose="05000000000000000000" pitchFamily="2" charset="2"/>
              <a:buChar char="Ø"/>
            </a:pPr>
            <a:r>
              <a:rPr lang="fr-FR" sz="2400" dirty="0" smtClean="0">
                <a:latin typeface="Cabin" panose="020B0803050202020004" pitchFamily="34" charset="0"/>
                <a:cs typeface="Times New Roman" pitchFamily="18" charset="0"/>
              </a:rPr>
              <a:t>Séparer le cerveau du crâne et des tissus environnants. </a:t>
            </a:r>
          </a:p>
          <a:p>
            <a:pPr marL="457200" indent="-457200">
              <a:buClr>
                <a:srgbClr val="0070C0"/>
              </a:buClr>
              <a:buFont typeface="Wingdings" panose="05000000000000000000" pitchFamily="2" charset="2"/>
              <a:buChar char="Ø"/>
            </a:pPr>
            <a:endParaRPr lang="fr-FR" sz="2400" dirty="0" smtClean="0">
              <a:latin typeface="Cabin" panose="020B0803050202020004" pitchFamily="34" charset="0"/>
              <a:cs typeface="Times New Roman" pitchFamily="18" charset="0"/>
            </a:endParaRPr>
          </a:p>
          <a:p>
            <a:pPr marL="457200" indent="-457200">
              <a:buClr>
                <a:srgbClr val="0070C0"/>
              </a:buClr>
              <a:buFont typeface="Wingdings" panose="05000000000000000000" pitchFamily="2" charset="2"/>
              <a:buChar char="Ø"/>
            </a:pPr>
            <a:r>
              <a:rPr lang="fr-FR" sz="2400" dirty="0">
                <a:latin typeface="Cabin" panose="020B0803050202020004" pitchFamily="34" charset="0"/>
                <a:cs typeface="Times New Roman" pitchFamily="18" charset="0"/>
              </a:rPr>
              <a:t> </a:t>
            </a:r>
            <a:r>
              <a:rPr lang="fr-FR" sz="2400" dirty="0" smtClean="0">
                <a:latin typeface="Cabin" panose="020B0803050202020004" pitchFamily="34" charset="0"/>
                <a:cs typeface="Times New Roman" pitchFamily="18" charset="0"/>
              </a:rPr>
              <a:t>Filtre basé sur les classes existantes de ITK.</a:t>
            </a:r>
          </a:p>
          <a:p>
            <a:pPr marL="457200" indent="-457200">
              <a:buClr>
                <a:srgbClr val="0070C0"/>
              </a:buClr>
              <a:buFont typeface="Wingdings" panose="05000000000000000000" pitchFamily="2" charset="2"/>
              <a:buChar char="Ø"/>
            </a:pPr>
            <a:endParaRPr lang="fr-FR" sz="2400" dirty="0">
              <a:latin typeface="Cabin" panose="020B0803050202020004" pitchFamily="34" charset="0"/>
              <a:cs typeface="Times New Roman" pitchFamily="18" charset="0"/>
            </a:endParaRPr>
          </a:p>
          <a:p>
            <a:pPr marL="457200" indent="-457200">
              <a:buClr>
                <a:srgbClr val="0070C0"/>
              </a:buClr>
              <a:buFont typeface="Wingdings" panose="05000000000000000000" pitchFamily="2" charset="2"/>
              <a:buChar char="Ø"/>
            </a:pPr>
            <a:r>
              <a:rPr lang="fr-FR" sz="2400" dirty="0" smtClean="0">
                <a:latin typeface="Cabin" panose="020B0803050202020004" pitchFamily="34" charset="0"/>
                <a:cs typeface="Times New Roman" pitchFamily="18" charset="0"/>
              </a:rPr>
              <a:t>Deux étapes : </a:t>
            </a:r>
          </a:p>
          <a:p>
            <a:pPr>
              <a:buClr>
                <a:srgbClr val="0070C0"/>
              </a:buClr>
            </a:pPr>
            <a:endParaRPr lang="fr-FR" sz="2400" dirty="0" smtClean="0">
              <a:latin typeface="Cabin" panose="020B0803050202020004" pitchFamily="34" charset="0"/>
              <a:cs typeface="Times New Roman" pitchFamily="18" charset="0"/>
            </a:endParaRPr>
          </a:p>
          <a:p>
            <a:pPr marL="914400" lvl="1" indent="-457200">
              <a:buClr>
                <a:srgbClr val="0070C0"/>
              </a:buClr>
              <a:buFont typeface="Wingdings" panose="05000000000000000000" pitchFamily="2" charset="2"/>
              <a:buChar char="ü"/>
            </a:pPr>
            <a:r>
              <a:rPr lang="fr-FR" sz="2400" dirty="0" smtClean="0">
                <a:latin typeface="Cabin" panose="020B0803050202020004" pitchFamily="34" charset="0"/>
                <a:cs typeface="Times New Roman" pitchFamily="18" charset="0"/>
              </a:rPr>
              <a:t>Recalage affine avec un atlas standard </a:t>
            </a:r>
            <a:endParaRPr lang="fr-FR" sz="2400" dirty="0">
              <a:latin typeface="Cabin" panose="020B0803050202020004" pitchFamily="34" charset="0"/>
              <a:cs typeface="Times New Roman" pitchFamily="18" charset="0"/>
            </a:endParaRPr>
          </a:p>
          <a:p>
            <a:pPr marL="914400" lvl="1" indent="-457200">
              <a:buClr>
                <a:srgbClr val="0070C0"/>
              </a:buClr>
              <a:buFont typeface="Wingdings" panose="05000000000000000000" pitchFamily="2" charset="2"/>
              <a:buChar char="ü"/>
            </a:pPr>
            <a:r>
              <a:rPr lang="fr-FR" sz="2400" dirty="0" smtClean="0">
                <a:latin typeface="Cabin" panose="020B0803050202020004" pitchFamily="34" charset="0"/>
                <a:cs typeface="Times New Roman" pitchFamily="18" charset="0"/>
              </a:rPr>
              <a:t>Raffinement avec les level-sets.</a:t>
            </a:r>
            <a:endParaRPr lang="fr-FR" sz="2400" dirty="0">
              <a:latin typeface="Cabin" panose="020B0803050202020004" pitchFamily="34" charset="0"/>
              <a:cs typeface="Times New Roman" pitchFamily="18" charset="0"/>
            </a:endParaRPr>
          </a:p>
          <a:p>
            <a:pPr marL="457200" indent="-457200">
              <a:buClr>
                <a:srgbClr val="0070C0"/>
              </a:buClr>
              <a:buFont typeface="Wingdings" panose="05000000000000000000" pitchFamily="2" charset="2"/>
              <a:buChar char="Ø"/>
            </a:pPr>
            <a:endParaRPr lang="fr-FR" sz="2400" dirty="0" smtClean="0">
              <a:latin typeface="Cabin" panose="020B0803050202020004" pitchFamily="34" charset="0"/>
              <a:cs typeface="Times New Roman" pitchFamily="18" charset="0"/>
            </a:endParaRPr>
          </a:p>
          <a:p>
            <a:pPr marL="457200" indent="-457200">
              <a:buClr>
                <a:srgbClr val="0070C0"/>
              </a:buClr>
              <a:buFont typeface="Wingdings" panose="05000000000000000000" pitchFamily="2" charset="2"/>
              <a:buChar char="Ø"/>
            </a:pPr>
            <a:endParaRPr lang="fr-FR" sz="2400" dirty="0">
              <a:latin typeface="Cabin" panose="020B0803050202020004" pitchFamily="34" charset="0"/>
              <a:cs typeface="Times New Roman" pitchFamily="18" charset="0"/>
            </a:endParaRPr>
          </a:p>
          <a:p>
            <a:pPr marL="457200" indent="-457200">
              <a:buClr>
                <a:srgbClr val="0070C0"/>
              </a:buClr>
              <a:buFont typeface="Wingdings" panose="05000000000000000000" pitchFamily="2" charset="2"/>
              <a:buChar char="Ø"/>
            </a:pPr>
            <a:endParaRPr lang="fr-FR" sz="2400" dirty="0" smtClean="0">
              <a:latin typeface="Cabin" panose="020B0803050202020004" pitchFamily="34" charset="0"/>
              <a:cs typeface="Times New Roman" pitchFamily="18" charset="0"/>
            </a:endParaRPr>
          </a:p>
          <a:p>
            <a:pPr marL="457200" indent="-457200">
              <a:buClr>
                <a:srgbClr val="0070C0"/>
              </a:buClr>
              <a:buFont typeface="Wingdings" panose="05000000000000000000" pitchFamily="2" charset="2"/>
              <a:buChar char="Ø"/>
            </a:pPr>
            <a:endParaRPr lang="fr-FR" sz="2400" dirty="0" smtClean="0">
              <a:latin typeface="Cabin" panose="020B0803050202020004" pitchFamily="34" charset="0"/>
              <a:cs typeface="Times New Roman" pitchFamily="18" charset="0"/>
            </a:endParaRPr>
          </a:p>
        </p:txBody>
      </p:sp>
      <p:pic>
        <p:nvPicPr>
          <p:cNvPr id="28" name="Image 2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991050" y="1263597"/>
            <a:ext cx="3438095" cy="5161905"/>
          </a:xfrm>
          <a:prstGeom prst="rect">
            <a:avLst/>
          </a:prstGeom>
        </p:spPr>
      </p:pic>
    </p:spTree>
    <p:extLst>
      <p:ext uri="{BB962C8B-B14F-4D97-AF65-F5344CB8AC3E}">
        <p14:creationId xmlns:p14="http://schemas.microsoft.com/office/powerpoint/2010/main" xmlns="" val="333192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arn(inVertical)">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1" nodeType="clickEffect">
                                  <p:stCondLst>
                                    <p:cond delay="0"/>
                                  </p:stCondLst>
                                  <p:childTnLst>
                                    <p:set>
                                      <p:cBhvr rctx="PPT">
                                        <p:cTn id="11" dur="indefinite"/>
                                        <p:tgtEl>
                                          <p:spTgt spid="49"/>
                                        </p:tgtEl>
                                        <p:attrNameLst>
                                          <p:attrName>style.opacity</p:attrName>
                                        </p:attrNameLst>
                                      </p:cBhvr>
                                      <p:to>
                                        <p:strVal val="0.5"/>
                                      </p:to>
                                    </p:set>
                                    <p:animEffect filter="image" prLst="opacity: 0.5">
                                      <p:cBhvr rctx="IE">
                                        <p:cTn id="12" dur="indefinite"/>
                                        <p:tgtEl>
                                          <p:spTgt spid="49"/>
                                        </p:tgtEl>
                                      </p:cBhvr>
                                    </p:animEffect>
                                  </p:childTnLst>
                                </p:cTn>
                              </p:par>
                              <p:par>
                                <p:cTn id="13" presetID="2" presetClass="entr" presetSubtype="8"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1000" fill="hold"/>
                                        <p:tgtEl>
                                          <p:spTgt spid="28"/>
                                        </p:tgtEl>
                                        <p:attrNameLst>
                                          <p:attrName>ppt_x</p:attrName>
                                        </p:attrNameLst>
                                      </p:cBhvr>
                                      <p:tavLst>
                                        <p:tav tm="0">
                                          <p:val>
                                            <p:strVal val="0-#ppt_w/2"/>
                                          </p:val>
                                        </p:tav>
                                        <p:tav tm="100000">
                                          <p:val>
                                            <p:strVal val="#ppt_x"/>
                                          </p:val>
                                        </p:tav>
                                      </p:tavLst>
                                    </p:anim>
                                    <p:anim calcmode="lin" valueType="num">
                                      <p:cBhvr additive="base">
                                        <p:cTn id="16"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36220"/>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506"/>
            <a:ext cx="10085343" cy="821968"/>
            <a:chOff x="2001881" y="50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072641" y="50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Conception &amp; Réalisation</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rPr>
              <a:t>Amélioration de l’image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19/44</a:t>
            </a:r>
            <a:endParaRPr lang="fr-CA" sz="2000" dirty="0">
              <a:solidFill>
                <a:schemeClr val="tx1"/>
              </a:solidFill>
              <a:latin typeface="Segoe WP Black" panose="020B0A02040504020203" pitchFamily="34" charset="0"/>
              <a:cs typeface="Segoe UI Light" pitchFamily="34" charset="0"/>
            </a:endParaRPr>
          </a:p>
        </p:txBody>
      </p:sp>
      <p:sp>
        <p:nvSpPr>
          <p:cNvPr id="27" name="Rectangle à coins arrondis 26"/>
          <p:cNvSpPr/>
          <p:nvPr/>
        </p:nvSpPr>
        <p:spPr>
          <a:xfrm>
            <a:off x="97603" y="3418038"/>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Détection de tumeurs</a:t>
            </a:r>
            <a:endParaRPr lang="fr-FR" kern="0" dirty="0">
              <a:solidFill>
                <a:schemeClr val="tx1">
                  <a:lumMod val="95000"/>
                  <a:lumOff val="5000"/>
                </a:schemeClr>
              </a:solidFill>
              <a:latin typeface="Cambria" pitchFamily="18" charset="0"/>
            </a:endParaRPr>
          </a:p>
        </p:txBody>
      </p:sp>
      <p:sp>
        <p:nvSpPr>
          <p:cNvPr id="29" name="Rectangle à coins arrondis 28"/>
          <p:cNvSpPr/>
          <p:nvPr/>
        </p:nvSpPr>
        <p:spPr>
          <a:xfrm>
            <a:off x="25772" y="2531482"/>
            <a:ext cx="1922874" cy="82654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1900" b="1" kern="0" dirty="0" smtClean="0">
                <a:solidFill>
                  <a:prstClr val="white"/>
                </a:solidFill>
                <a:latin typeface="Cambria" pitchFamily="18" charset="0"/>
              </a:rPr>
              <a:t>Prétraitement</a:t>
            </a:r>
            <a:endParaRPr lang="fr-FR" sz="1900" b="1" kern="0" dirty="0">
              <a:solidFill>
                <a:prstClr val="white"/>
              </a:solidFill>
              <a:latin typeface="Cambria" pitchFamily="18" charset="0"/>
            </a:endParaRPr>
          </a:p>
        </p:txBody>
      </p:sp>
      <p:sp>
        <p:nvSpPr>
          <p:cNvPr id="35" name="Rectangle à coins arrondis 34"/>
          <p:cNvSpPr/>
          <p:nvPr/>
        </p:nvSpPr>
        <p:spPr>
          <a:xfrm>
            <a:off x="97603" y="4175580"/>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de tumeurs</a:t>
            </a:r>
            <a:endParaRPr lang="fr-FR" kern="0" dirty="0">
              <a:solidFill>
                <a:schemeClr val="tx1">
                  <a:lumMod val="95000"/>
                  <a:lumOff val="5000"/>
                </a:schemeClr>
              </a:solidFill>
              <a:latin typeface="Cambria" pitchFamily="18" charset="0"/>
            </a:endParaRPr>
          </a:p>
        </p:txBody>
      </p:sp>
      <p:sp>
        <p:nvSpPr>
          <p:cNvPr id="37" name="Rectangle à coins arrondis 36"/>
          <p:cNvSpPr/>
          <p:nvPr/>
        </p:nvSpPr>
        <p:spPr>
          <a:xfrm>
            <a:off x="97603" y="4933122"/>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Critères d’évaluation </a:t>
            </a:r>
            <a:endParaRPr lang="fr-FR" kern="0" dirty="0">
              <a:solidFill>
                <a:schemeClr val="tx1">
                  <a:lumMod val="95000"/>
                  <a:lumOff val="5000"/>
                </a:schemeClr>
              </a:solidFill>
              <a:latin typeface="Cambria" pitchFamily="18" charset="0"/>
            </a:endParaRPr>
          </a:p>
        </p:txBody>
      </p:sp>
      <p:sp>
        <p:nvSpPr>
          <p:cNvPr id="40" name="Rectangle à coins arrondis 39"/>
          <p:cNvSpPr/>
          <p:nvPr/>
        </p:nvSpPr>
        <p:spPr>
          <a:xfrm>
            <a:off x="97603" y="5707019"/>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Mise en œuvre </a:t>
            </a:r>
            <a:endParaRPr lang="fr-FR" kern="0" dirty="0">
              <a:solidFill>
                <a:schemeClr val="tx1">
                  <a:lumMod val="95000"/>
                  <a:lumOff val="5000"/>
                </a:schemeClr>
              </a:solidFill>
              <a:latin typeface="Cambria" pitchFamily="18" charset="0"/>
            </a:endParaRPr>
          </a:p>
        </p:txBody>
      </p:sp>
      <p:sp>
        <p:nvSpPr>
          <p:cNvPr id="41" name="Rectangle à coins arrondis 40"/>
          <p:cNvSpPr/>
          <p:nvPr/>
        </p:nvSpPr>
        <p:spPr>
          <a:xfrm>
            <a:off x="97603" y="1761035"/>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Architecture globale</a:t>
            </a:r>
            <a:endParaRPr lang="fr-FR" kern="0" dirty="0">
              <a:solidFill>
                <a:schemeClr val="tx1">
                  <a:lumMod val="95000"/>
                  <a:lumOff val="5000"/>
                </a:schemeClr>
              </a:solidFill>
              <a:latin typeface="Cambria" pitchFamily="18" charset="0"/>
            </a:endParaRPr>
          </a:p>
        </p:txBody>
      </p:sp>
      <p:sp>
        <p:nvSpPr>
          <p:cNvPr id="31" name="Flèche droite 30"/>
          <p:cNvSpPr>
            <a:spLocks noChangeArrowheads="1"/>
          </p:cNvSpPr>
          <p:nvPr/>
        </p:nvSpPr>
        <p:spPr bwMode="auto">
          <a:xfrm rot="10800000">
            <a:off x="6254115" y="4818063"/>
            <a:ext cx="484188" cy="384175"/>
          </a:xfrm>
          <a:prstGeom prst="rightArrow">
            <a:avLst>
              <a:gd name="adj1" fmla="val 50000"/>
              <a:gd name="adj2" fmla="val 50011"/>
            </a:avLst>
          </a:prstGeom>
          <a:solidFill>
            <a:srgbClr val="0070C0"/>
          </a:solidFill>
          <a:ln w="25400" algn="ctr">
            <a:solidFill>
              <a:srgbClr val="0070C0"/>
            </a:solidFill>
            <a:round/>
            <a:headEnd/>
            <a:tailEnd/>
          </a:ln>
        </p:spPr>
        <p:txBody>
          <a:bodyPr/>
          <a:lstStyle/>
          <a:p>
            <a:endParaRPr lang="fr-FR">
              <a:solidFill>
                <a:schemeClr val="tx2"/>
              </a:solidFill>
            </a:endParaRPr>
          </a:p>
        </p:txBody>
      </p:sp>
      <p:sp>
        <p:nvSpPr>
          <p:cNvPr id="32" name="Flèche droite 31"/>
          <p:cNvSpPr>
            <a:spLocks noChangeArrowheads="1"/>
          </p:cNvSpPr>
          <p:nvPr/>
        </p:nvSpPr>
        <p:spPr bwMode="auto">
          <a:xfrm rot="10800000">
            <a:off x="8165465" y="4822825"/>
            <a:ext cx="863600" cy="384175"/>
          </a:xfrm>
          <a:prstGeom prst="rightArrow">
            <a:avLst>
              <a:gd name="adj1" fmla="val 50000"/>
              <a:gd name="adj2" fmla="val 50037"/>
            </a:avLst>
          </a:prstGeom>
          <a:solidFill>
            <a:srgbClr val="0070C0"/>
          </a:solidFill>
          <a:ln w="25400" algn="ctr">
            <a:solidFill>
              <a:srgbClr val="0070C0"/>
            </a:solidFill>
            <a:round/>
            <a:headEnd/>
            <a:tailEnd/>
          </a:ln>
        </p:spPr>
        <p:txBody>
          <a:bodyPr/>
          <a:lstStyle/>
          <a:p>
            <a:endParaRPr lang="fr-FR">
              <a:solidFill>
                <a:schemeClr val="tx2"/>
              </a:solidFill>
            </a:endParaRPr>
          </a:p>
        </p:txBody>
      </p:sp>
      <p:sp>
        <p:nvSpPr>
          <p:cNvPr id="33" name="Flèche droite 32"/>
          <p:cNvSpPr>
            <a:spLocks noChangeArrowheads="1"/>
          </p:cNvSpPr>
          <p:nvPr/>
        </p:nvSpPr>
        <p:spPr bwMode="auto">
          <a:xfrm>
            <a:off x="8511223" y="2881313"/>
            <a:ext cx="639762" cy="384175"/>
          </a:xfrm>
          <a:prstGeom prst="rightArrow">
            <a:avLst>
              <a:gd name="adj1" fmla="val 50000"/>
              <a:gd name="adj2" fmla="val 50036"/>
            </a:avLst>
          </a:prstGeom>
          <a:solidFill>
            <a:srgbClr val="0070C0"/>
          </a:solidFill>
          <a:ln w="25400" algn="ctr">
            <a:solidFill>
              <a:srgbClr val="0070C0"/>
            </a:solidFill>
            <a:round/>
            <a:headEnd/>
            <a:tailEnd/>
          </a:ln>
        </p:spPr>
        <p:txBody>
          <a:bodyPr/>
          <a:lstStyle/>
          <a:p>
            <a:endParaRPr lang="fr-FR">
              <a:solidFill>
                <a:schemeClr val="tx2"/>
              </a:solidFill>
            </a:endParaRPr>
          </a:p>
        </p:txBody>
      </p:sp>
      <p:sp>
        <p:nvSpPr>
          <p:cNvPr id="34" name="Flèche droite 33"/>
          <p:cNvSpPr>
            <a:spLocks noChangeArrowheads="1"/>
          </p:cNvSpPr>
          <p:nvPr/>
        </p:nvSpPr>
        <p:spPr bwMode="auto">
          <a:xfrm>
            <a:off x="6255702" y="2879725"/>
            <a:ext cx="667441" cy="384175"/>
          </a:xfrm>
          <a:prstGeom prst="rightArrow">
            <a:avLst>
              <a:gd name="adj1" fmla="val 50000"/>
              <a:gd name="adj2" fmla="val 50036"/>
            </a:avLst>
          </a:prstGeom>
          <a:solidFill>
            <a:srgbClr val="0070C0"/>
          </a:solidFill>
          <a:ln w="25400" algn="ctr">
            <a:solidFill>
              <a:srgbClr val="0070C0"/>
            </a:solidFill>
            <a:round/>
            <a:headEnd/>
            <a:tailEnd/>
          </a:ln>
        </p:spPr>
        <p:txBody>
          <a:bodyPr/>
          <a:lstStyle/>
          <a:p>
            <a:endParaRPr lang="fr-FR">
              <a:solidFill>
                <a:schemeClr val="tx2"/>
              </a:solidFill>
            </a:endParaRPr>
          </a:p>
        </p:txBody>
      </p:sp>
      <p:sp>
        <p:nvSpPr>
          <p:cNvPr id="53" name="Rectangle 52"/>
          <p:cNvSpPr/>
          <p:nvPr/>
        </p:nvSpPr>
        <p:spPr bwMode="auto">
          <a:xfrm>
            <a:off x="4661249" y="2555049"/>
            <a:ext cx="1600200" cy="1003327"/>
          </a:xfrm>
          <a:prstGeom prst="rect">
            <a:avLst/>
          </a:prstGeom>
          <a:solidFill>
            <a:srgbClr val="00B0F0"/>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lstStyle/>
          <a:p>
            <a:pPr algn="ctr">
              <a:defRPr/>
            </a:pPr>
            <a:endParaRPr lang="fr-FR" sz="1600" b="1" dirty="0" smtClean="0">
              <a:solidFill>
                <a:schemeClr val="tx1"/>
              </a:solidFill>
              <a:latin typeface="Cabin" panose="020B0803050202020004" pitchFamily="34" charset="0"/>
              <a:cs typeface="Times New Roman" pitchFamily="18" charset="0"/>
            </a:endParaRPr>
          </a:p>
          <a:p>
            <a:pPr algn="ctr">
              <a:defRPr/>
            </a:pPr>
            <a:r>
              <a:rPr lang="fr-FR" sz="1600" b="1" dirty="0" smtClean="0">
                <a:solidFill>
                  <a:schemeClr val="tx1"/>
                </a:solidFill>
                <a:latin typeface="Cabin" panose="020B0803050202020004" pitchFamily="34" charset="0"/>
                <a:cs typeface="Times New Roman" pitchFamily="18" charset="0"/>
              </a:rPr>
              <a:t>Filtre  Médian ou Anisotrope</a:t>
            </a:r>
            <a:endParaRPr lang="fr-FR" sz="1600" b="1" dirty="0">
              <a:solidFill>
                <a:schemeClr val="tx1"/>
              </a:solidFill>
              <a:latin typeface="Cabin" panose="020B0803050202020004" pitchFamily="34" charset="0"/>
              <a:cs typeface="Times New Roman" pitchFamily="18" charset="0"/>
            </a:endParaRPr>
          </a:p>
        </p:txBody>
      </p:sp>
      <p:sp>
        <p:nvSpPr>
          <p:cNvPr id="54" name="Flèche droite 53"/>
          <p:cNvSpPr>
            <a:spLocks noChangeArrowheads="1"/>
          </p:cNvSpPr>
          <p:nvPr/>
        </p:nvSpPr>
        <p:spPr bwMode="auto">
          <a:xfrm>
            <a:off x="4037965" y="2873375"/>
            <a:ext cx="617538" cy="384175"/>
          </a:xfrm>
          <a:prstGeom prst="rightArrow">
            <a:avLst>
              <a:gd name="adj1" fmla="val 50000"/>
              <a:gd name="adj2" fmla="val 50024"/>
            </a:avLst>
          </a:prstGeom>
          <a:solidFill>
            <a:srgbClr val="0070C0"/>
          </a:solidFill>
          <a:ln w="25400" algn="ctr">
            <a:solidFill>
              <a:srgbClr val="0070C0"/>
            </a:solidFill>
            <a:round/>
            <a:headEnd/>
            <a:tailEnd/>
          </a:ln>
        </p:spPr>
        <p:txBody>
          <a:bodyPr/>
          <a:lstStyle/>
          <a:p>
            <a:endParaRPr lang="fr-FR">
              <a:solidFill>
                <a:schemeClr val="tx2"/>
              </a:solidFill>
            </a:endParaRPr>
          </a:p>
        </p:txBody>
      </p:sp>
      <p:sp>
        <p:nvSpPr>
          <p:cNvPr id="55" name="Flèche courbée vers la gauche 54"/>
          <p:cNvSpPr>
            <a:spLocks noChangeArrowheads="1"/>
          </p:cNvSpPr>
          <p:nvPr/>
        </p:nvSpPr>
        <p:spPr bwMode="auto">
          <a:xfrm rot="-321007">
            <a:off x="10503071" y="2884411"/>
            <a:ext cx="1071562" cy="2346325"/>
          </a:xfrm>
          <a:prstGeom prst="curvedLeftArrow">
            <a:avLst>
              <a:gd name="adj1" fmla="val 25008"/>
              <a:gd name="adj2" fmla="val 49662"/>
              <a:gd name="adj3" fmla="val 25000"/>
            </a:avLst>
          </a:prstGeom>
          <a:solidFill>
            <a:srgbClr val="0070C0"/>
          </a:solidFill>
          <a:ln w="25400" algn="ctr">
            <a:solidFill>
              <a:srgbClr val="0070C0"/>
            </a:solidFill>
            <a:round/>
            <a:headEnd/>
            <a:tailEnd/>
          </a:ln>
        </p:spPr>
        <p:txBody>
          <a:bodyPr/>
          <a:lstStyle/>
          <a:p>
            <a:endParaRPr lang="fr-FR">
              <a:solidFill>
                <a:schemeClr val="tx2"/>
              </a:solidFill>
            </a:endParaRPr>
          </a:p>
        </p:txBody>
      </p:sp>
      <p:sp>
        <p:nvSpPr>
          <p:cNvPr id="62" name="Rectangle 61"/>
          <p:cNvSpPr/>
          <p:nvPr/>
        </p:nvSpPr>
        <p:spPr bwMode="auto">
          <a:xfrm>
            <a:off x="9150985" y="2531482"/>
            <a:ext cx="1236663" cy="910764"/>
          </a:xfrm>
          <a:prstGeom prst="rect">
            <a:avLst/>
          </a:prstGeom>
          <a:solidFill>
            <a:srgbClr val="00B0F0"/>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lstStyle/>
          <a:p>
            <a:pPr algn="ctr"/>
            <a:endParaRPr lang="fr-FR" sz="1600" b="1" dirty="0" smtClean="0">
              <a:solidFill>
                <a:schemeClr val="tx1"/>
              </a:solidFill>
              <a:latin typeface="Cabin" panose="020B0803050202020004" pitchFamily="34" charset="0"/>
              <a:cs typeface="Times New Roman" pitchFamily="18" charset="0"/>
            </a:endParaRPr>
          </a:p>
          <a:p>
            <a:pPr algn="ctr"/>
            <a:r>
              <a:rPr lang="fr-FR" sz="1600" b="1" dirty="0" smtClean="0">
                <a:solidFill>
                  <a:schemeClr val="tx1"/>
                </a:solidFill>
                <a:latin typeface="Cabin" panose="020B0803050202020004" pitchFamily="34" charset="0"/>
                <a:cs typeface="Times New Roman" pitchFamily="18" charset="0"/>
              </a:rPr>
              <a:t>Filtre Gradient</a:t>
            </a:r>
            <a:endParaRPr lang="fr-FR" sz="1600" b="1" dirty="0">
              <a:solidFill>
                <a:schemeClr val="tx1"/>
              </a:solidFill>
              <a:latin typeface="Cabin" panose="020B0803050202020004" pitchFamily="34" charset="0"/>
              <a:cs typeface="Times New Roman" pitchFamily="18" charset="0"/>
            </a:endParaRPr>
          </a:p>
        </p:txBody>
      </p:sp>
      <p:sp>
        <p:nvSpPr>
          <p:cNvPr id="63" name="Rectangle 62"/>
          <p:cNvSpPr/>
          <p:nvPr/>
        </p:nvSpPr>
        <p:spPr bwMode="auto">
          <a:xfrm>
            <a:off x="6751899" y="4614707"/>
            <a:ext cx="1427162" cy="687792"/>
          </a:xfrm>
          <a:prstGeom prst="rect">
            <a:avLst/>
          </a:prstGeom>
          <a:solidFill>
            <a:srgbClr val="00B0F0"/>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lstStyle/>
          <a:p>
            <a:pPr algn="ctr">
              <a:defRPr/>
            </a:pPr>
            <a:r>
              <a:rPr lang="fr-FR" sz="1600" b="1" dirty="0">
                <a:solidFill>
                  <a:schemeClr val="tx1"/>
                </a:solidFill>
                <a:latin typeface="Cabin" panose="020B0803050202020004" pitchFamily="34" charset="0"/>
                <a:cs typeface="Times New Roman" pitchFamily="18" charset="0"/>
              </a:rPr>
              <a:t>Filtre Sigmoïde</a:t>
            </a:r>
          </a:p>
        </p:txBody>
      </p:sp>
      <p:pic>
        <p:nvPicPr>
          <p:cNvPr id="10" name="Imag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893330" y="2106602"/>
            <a:ext cx="1609524" cy="1914286"/>
          </a:xfrm>
          <a:prstGeom prst="rect">
            <a:avLst/>
          </a:prstGeom>
        </p:spPr>
      </p:pic>
      <p:pic>
        <p:nvPicPr>
          <p:cNvPr id="11" name="Imag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377776" y="2076719"/>
            <a:ext cx="1676190" cy="1942857"/>
          </a:xfrm>
          <a:prstGeom prst="rect">
            <a:avLst/>
          </a:prstGeom>
        </p:spPr>
      </p:pic>
      <p:pic>
        <p:nvPicPr>
          <p:cNvPr id="12" name="Image 11"/>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937399" y="4018018"/>
            <a:ext cx="1647619" cy="1961905"/>
          </a:xfrm>
          <a:prstGeom prst="rect">
            <a:avLst/>
          </a:prstGeom>
        </p:spPr>
      </p:pic>
      <p:pic>
        <p:nvPicPr>
          <p:cNvPr id="13" name="Image 12"/>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4623618" y="4046590"/>
            <a:ext cx="1628571" cy="1933333"/>
          </a:xfrm>
          <a:prstGeom prst="rect">
            <a:avLst/>
          </a:prstGeom>
        </p:spPr>
      </p:pic>
      <p:sp>
        <p:nvSpPr>
          <p:cNvPr id="48" name="Rectangle 47"/>
          <p:cNvSpPr/>
          <p:nvPr/>
        </p:nvSpPr>
        <p:spPr bwMode="auto">
          <a:xfrm>
            <a:off x="2299027" y="4154672"/>
            <a:ext cx="1890887" cy="451255"/>
          </a:xfrm>
          <a:prstGeom prst="rect">
            <a:avLst/>
          </a:prstGeom>
          <a:solidFill>
            <a:srgbClr val="00B0F0"/>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lstStyle/>
          <a:p>
            <a:pPr algn="ctr">
              <a:defRPr/>
            </a:pPr>
            <a:r>
              <a:rPr lang="fr-FR" sz="1600" b="1" dirty="0" smtClean="0">
                <a:solidFill>
                  <a:schemeClr val="tx1"/>
                </a:solidFill>
                <a:latin typeface="Cabin" panose="020B0803050202020004" pitchFamily="34" charset="0"/>
                <a:cs typeface="Times New Roman" pitchFamily="18" charset="0"/>
              </a:rPr>
              <a:t>Cerveau segmenté </a:t>
            </a:r>
            <a:endParaRPr lang="fr-FR" sz="1600" b="1" dirty="0">
              <a:solidFill>
                <a:schemeClr val="tx1"/>
              </a:solidFill>
              <a:latin typeface="Cabin" panose="020B0803050202020004" pitchFamily="34" charset="0"/>
              <a:cs typeface="Times New Roman" pitchFamily="18" charset="0"/>
            </a:endParaRPr>
          </a:p>
        </p:txBody>
      </p:sp>
    </p:spTree>
    <p:extLst>
      <p:ext uri="{BB962C8B-B14F-4D97-AF65-F5344CB8AC3E}">
        <p14:creationId xmlns:p14="http://schemas.microsoft.com/office/powerpoint/2010/main" xmlns="" val="43840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barn(inVertical)">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par>
                          <p:cTn id="15" fill="hold">
                            <p:stCondLst>
                              <p:cond delay="0"/>
                            </p:stCondLst>
                            <p:childTnLst>
                              <p:par>
                                <p:cTn id="16" presetID="16" presetClass="entr" presetSubtype="21" fill="hold" grpId="0" nodeType="after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barn(inVertical)">
                                      <p:cBhvr>
                                        <p:cTn id="18" dur="500"/>
                                        <p:tgtEl>
                                          <p:spTgt spid="53"/>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par>
                          <p:cTn id="22" fill="hold">
                            <p:stCondLst>
                              <p:cond delay="500"/>
                            </p:stCondLst>
                            <p:childTnLst>
                              <p:par>
                                <p:cTn id="23" presetID="16" presetClass="entr" presetSubtype="21"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3"/>
                                        </p:tgtEl>
                                        <p:attrNameLst>
                                          <p:attrName>style.visibility</p:attrName>
                                        </p:attrNameLst>
                                      </p:cBhvr>
                                      <p:to>
                                        <p:strVal val="visible"/>
                                      </p:to>
                                    </p:set>
                                  </p:childTnLst>
                                </p:cTn>
                              </p:par>
                            </p:childTnLst>
                          </p:cTn>
                        </p:par>
                        <p:par>
                          <p:cTn id="30" fill="hold">
                            <p:stCondLst>
                              <p:cond delay="0"/>
                            </p:stCondLst>
                            <p:childTnLst>
                              <p:par>
                                <p:cTn id="31" presetID="16" presetClass="entr" presetSubtype="21" fill="hold" grpId="0" nodeType="after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barn(inVertical)">
                                      <p:cBhvr>
                                        <p:cTn id="33" dur="500"/>
                                        <p:tgtEl>
                                          <p:spTgt spid="62"/>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childTnLst>
                          </p:cTn>
                        </p:par>
                        <p:par>
                          <p:cTn id="37" fill="hold">
                            <p:stCondLst>
                              <p:cond delay="500"/>
                            </p:stCondLst>
                            <p:childTnLst>
                              <p:par>
                                <p:cTn id="38" presetID="16" presetClass="entr" presetSubtype="21"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arn(inVertical)">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par>
                          <p:cTn id="45" fill="hold">
                            <p:stCondLst>
                              <p:cond delay="0"/>
                            </p:stCondLst>
                            <p:childTnLst>
                              <p:par>
                                <p:cTn id="46" presetID="16" presetClass="entr" presetSubtype="21" fill="hold" grpId="0" nodeType="after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barn(inVertical)">
                                      <p:cBhvr>
                                        <p:cTn id="48" dur="500"/>
                                        <p:tgtEl>
                                          <p:spTgt spid="63"/>
                                        </p:tgtEl>
                                      </p:cBhvr>
                                    </p:animEffec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childTnLst>
                                </p:cTn>
                              </p:par>
                            </p:childTnLst>
                          </p:cTn>
                        </p:par>
                        <p:par>
                          <p:cTn id="52" fill="hold">
                            <p:stCondLst>
                              <p:cond delay="500"/>
                            </p:stCondLst>
                            <p:childTnLst>
                              <p:par>
                                <p:cTn id="53" presetID="16" presetClass="entr" presetSubtype="21"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arn(inVertical)">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53" grpId="0" animBg="1"/>
      <p:bldP spid="54" grpId="0" animBg="1"/>
      <p:bldP spid="55" grpId="0" animBg="1"/>
      <p:bldP spid="62" grpId="0" animBg="1"/>
      <p:bldP spid="63" grpId="0" animBg="1"/>
      <p:bldP spid="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506"/>
            <a:ext cx="10085343" cy="821968"/>
            <a:chOff x="2001881" y="50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072641" y="50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Conception &amp; Réalisation</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rPr>
              <a:t>Détection de la tumeur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20/44</a:t>
            </a:r>
            <a:endParaRPr lang="fr-CA" sz="2000" dirty="0">
              <a:solidFill>
                <a:schemeClr val="tx1"/>
              </a:solidFill>
              <a:latin typeface="Segoe WP Black" panose="020B0A02040504020203" pitchFamily="34" charset="0"/>
              <a:cs typeface="Segoe UI Light" pitchFamily="34" charset="0"/>
            </a:endParaRPr>
          </a:p>
        </p:txBody>
      </p:sp>
      <p:sp>
        <p:nvSpPr>
          <p:cNvPr id="27" name="Rectangle à coins arrondis 26"/>
          <p:cNvSpPr/>
          <p:nvPr/>
        </p:nvSpPr>
        <p:spPr>
          <a:xfrm>
            <a:off x="97603" y="2498373"/>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Prétraitement </a:t>
            </a:r>
            <a:endParaRPr lang="fr-FR" kern="0" dirty="0">
              <a:solidFill>
                <a:schemeClr val="tx1">
                  <a:lumMod val="95000"/>
                  <a:lumOff val="5000"/>
                </a:schemeClr>
              </a:solidFill>
              <a:latin typeface="Cambria" pitchFamily="18" charset="0"/>
            </a:endParaRPr>
          </a:p>
        </p:txBody>
      </p:sp>
      <p:sp>
        <p:nvSpPr>
          <p:cNvPr id="29" name="Rectangle à coins arrondis 28"/>
          <p:cNvSpPr/>
          <p:nvPr/>
        </p:nvSpPr>
        <p:spPr>
          <a:xfrm>
            <a:off x="38297" y="3268172"/>
            <a:ext cx="1922874" cy="82654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1900" b="1" kern="0" dirty="0" smtClean="0">
                <a:solidFill>
                  <a:prstClr val="white"/>
                </a:solidFill>
                <a:latin typeface="Cambria" pitchFamily="18" charset="0"/>
              </a:rPr>
              <a:t>Détection de tumeurs</a:t>
            </a:r>
            <a:endParaRPr lang="fr-FR" sz="1900" b="1" kern="0" dirty="0">
              <a:solidFill>
                <a:prstClr val="white"/>
              </a:solidFill>
              <a:latin typeface="Cambria" pitchFamily="18" charset="0"/>
            </a:endParaRPr>
          </a:p>
        </p:txBody>
      </p:sp>
      <p:sp>
        <p:nvSpPr>
          <p:cNvPr id="35" name="Rectangle à coins arrondis 34"/>
          <p:cNvSpPr/>
          <p:nvPr/>
        </p:nvSpPr>
        <p:spPr>
          <a:xfrm>
            <a:off x="97603" y="4175580"/>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de tumeurs</a:t>
            </a:r>
            <a:endParaRPr lang="fr-FR" kern="0" dirty="0">
              <a:solidFill>
                <a:schemeClr val="tx1">
                  <a:lumMod val="95000"/>
                  <a:lumOff val="5000"/>
                </a:schemeClr>
              </a:solidFill>
              <a:latin typeface="Cambria" pitchFamily="18" charset="0"/>
            </a:endParaRPr>
          </a:p>
        </p:txBody>
      </p:sp>
      <p:sp>
        <p:nvSpPr>
          <p:cNvPr id="37" name="Rectangle à coins arrondis 36"/>
          <p:cNvSpPr/>
          <p:nvPr/>
        </p:nvSpPr>
        <p:spPr>
          <a:xfrm>
            <a:off x="97603" y="4933122"/>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Critères d’évaluation </a:t>
            </a:r>
            <a:endParaRPr lang="fr-FR" kern="0" dirty="0">
              <a:solidFill>
                <a:schemeClr val="tx1">
                  <a:lumMod val="95000"/>
                  <a:lumOff val="5000"/>
                </a:schemeClr>
              </a:solidFill>
              <a:latin typeface="Cambria" pitchFamily="18" charset="0"/>
            </a:endParaRPr>
          </a:p>
        </p:txBody>
      </p:sp>
      <p:sp>
        <p:nvSpPr>
          <p:cNvPr id="40" name="Rectangle à coins arrondis 39"/>
          <p:cNvSpPr/>
          <p:nvPr/>
        </p:nvSpPr>
        <p:spPr>
          <a:xfrm>
            <a:off x="97603" y="5707019"/>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Mise en œuvre </a:t>
            </a:r>
            <a:endParaRPr lang="fr-FR" kern="0" dirty="0">
              <a:solidFill>
                <a:schemeClr val="tx1">
                  <a:lumMod val="95000"/>
                  <a:lumOff val="5000"/>
                </a:schemeClr>
              </a:solidFill>
              <a:latin typeface="Cambria" pitchFamily="18" charset="0"/>
            </a:endParaRPr>
          </a:p>
        </p:txBody>
      </p:sp>
      <p:sp>
        <p:nvSpPr>
          <p:cNvPr id="41" name="Rectangle à coins arrondis 40"/>
          <p:cNvSpPr/>
          <p:nvPr/>
        </p:nvSpPr>
        <p:spPr>
          <a:xfrm>
            <a:off x="97603" y="1761035"/>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Architecture globale</a:t>
            </a:r>
            <a:endParaRPr lang="fr-FR" kern="0" dirty="0">
              <a:solidFill>
                <a:schemeClr val="tx1">
                  <a:lumMod val="95000"/>
                  <a:lumOff val="5000"/>
                </a:schemeClr>
              </a:solidFill>
              <a:latin typeface="Cambria" pitchFamily="18" charset="0"/>
            </a:endParaRPr>
          </a:p>
        </p:txBody>
      </p:sp>
      <p:sp>
        <p:nvSpPr>
          <p:cNvPr id="2" name="Rectangle 1"/>
          <p:cNvSpPr/>
          <p:nvPr/>
        </p:nvSpPr>
        <p:spPr>
          <a:xfrm>
            <a:off x="2332372" y="2303009"/>
            <a:ext cx="7847947" cy="3539430"/>
          </a:xfrm>
          <a:prstGeom prst="rect">
            <a:avLst/>
          </a:prstGeom>
        </p:spPr>
        <p:txBody>
          <a:bodyPr wrap="square">
            <a:spAutoFit/>
          </a:bodyPr>
          <a:lstStyle/>
          <a:p>
            <a:pPr marL="342900" lvl="0" indent="-342900" fontAlgn="base">
              <a:spcBef>
                <a:spcPct val="20000"/>
              </a:spcBef>
              <a:spcAft>
                <a:spcPct val="0"/>
              </a:spcAft>
              <a:buClr>
                <a:srgbClr val="0070C0"/>
              </a:buClr>
              <a:buFont typeface="Wingdings" panose="05000000000000000000" pitchFamily="2" charset="2"/>
              <a:buChar char="Ø"/>
              <a:defRPr/>
            </a:pPr>
            <a:r>
              <a:rPr lang="fr-FR" sz="2000" b="1" dirty="0" smtClean="0">
                <a:latin typeface="Cabin" panose="020B0803050202020004" pitchFamily="34" charset="0"/>
              </a:rPr>
              <a:t>La </a:t>
            </a:r>
            <a:r>
              <a:rPr lang="fr-FR" sz="2000" b="1" dirty="0">
                <a:latin typeface="Cabin" panose="020B0803050202020004" pitchFamily="34" charset="0"/>
              </a:rPr>
              <a:t>détection automatique </a:t>
            </a:r>
            <a:r>
              <a:rPr lang="fr-FR" sz="2000" b="1" dirty="0" smtClean="0">
                <a:latin typeface="Cabin" panose="020B0803050202020004" pitchFamily="34" charset="0"/>
              </a:rPr>
              <a:t>de la </a:t>
            </a:r>
            <a:r>
              <a:rPr lang="fr-FR" sz="2000" b="1" dirty="0">
                <a:latin typeface="Cabin" panose="020B0803050202020004" pitchFamily="34" charset="0"/>
              </a:rPr>
              <a:t>tumeur sert d’initialisation à notre modèle déformable.</a:t>
            </a:r>
          </a:p>
          <a:p>
            <a:pPr marL="342900" lvl="0" indent="-342900" fontAlgn="base">
              <a:spcBef>
                <a:spcPct val="20000"/>
              </a:spcBef>
              <a:spcAft>
                <a:spcPct val="0"/>
              </a:spcAft>
              <a:buClr>
                <a:srgbClr val="0070C0"/>
              </a:buClr>
              <a:buFont typeface="Wingdings" panose="05000000000000000000" pitchFamily="2" charset="2"/>
              <a:buChar char="Ø"/>
              <a:defRPr/>
            </a:pPr>
            <a:endParaRPr lang="fr-FR" sz="2000" b="1" dirty="0">
              <a:latin typeface="Cabin" panose="020B0803050202020004" pitchFamily="34" charset="0"/>
            </a:endParaRPr>
          </a:p>
          <a:p>
            <a:pPr marL="342900" lvl="0" indent="-342900" fontAlgn="base">
              <a:spcBef>
                <a:spcPct val="20000"/>
              </a:spcBef>
              <a:spcAft>
                <a:spcPct val="0"/>
              </a:spcAft>
              <a:buClr>
                <a:srgbClr val="0070C0"/>
              </a:buClr>
              <a:buFont typeface="Wingdings" panose="05000000000000000000" pitchFamily="2" charset="2"/>
              <a:buChar char="Ø"/>
              <a:defRPr/>
            </a:pPr>
            <a:r>
              <a:rPr lang="fr-FR" sz="2000" b="1" dirty="0">
                <a:latin typeface="Cabin" panose="020B0803050202020004" pitchFamily="34" charset="0"/>
              </a:rPr>
              <a:t>Cette détection est basée sur l’analyse de la symétrie entre les deux hémisphères gauche et droit du cerveau.</a:t>
            </a:r>
          </a:p>
          <a:p>
            <a:pPr marL="342900" lvl="0" indent="-342900" fontAlgn="base">
              <a:spcBef>
                <a:spcPct val="20000"/>
              </a:spcBef>
              <a:spcAft>
                <a:spcPct val="0"/>
              </a:spcAft>
              <a:buClr>
                <a:srgbClr val="0070C0"/>
              </a:buClr>
              <a:buFont typeface="Wingdings" panose="05000000000000000000" pitchFamily="2" charset="2"/>
              <a:buChar char="Ø"/>
              <a:defRPr/>
            </a:pPr>
            <a:endParaRPr lang="fr-FR" sz="2000" b="1" dirty="0">
              <a:latin typeface="Cabin" panose="020B0803050202020004" pitchFamily="34" charset="0"/>
            </a:endParaRPr>
          </a:p>
          <a:p>
            <a:pPr marL="342900" lvl="0" indent="-342900" fontAlgn="base">
              <a:spcBef>
                <a:spcPct val="20000"/>
              </a:spcBef>
              <a:spcAft>
                <a:spcPct val="0"/>
              </a:spcAft>
              <a:buClr>
                <a:srgbClr val="0070C0"/>
              </a:buClr>
              <a:buFont typeface="Wingdings" panose="05000000000000000000" pitchFamily="2" charset="2"/>
              <a:buChar char="Ø"/>
              <a:defRPr/>
            </a:pPr>
            <a:r>
              <a:rPr lang="fr-FR" sz="2000" b="1" dirty="0">
                <a:latin typeface="Cabin" panose="020B0803050202020004" pitchFamily="34" charset="0"/>
              </a:rPr>
              <a:t>Nous utilisons la méthode </a:t>
            </a:r>
            <a:r>
              <a:rPr lang="fr-FR" sz="2000" b="1" dirty="0" smtClean="0">
                <a:latin typeface="Cabin" panose="020B0803050202020004" pitchFamily="34" charset="0"/>
              </a:rPr>
              <a:t>Fast </a:t>
            </a:r>
            <a:r>
              <a:rPr lang="fr-FR" sz="2000" b="1" dirty="0">
                <a:latin typeface="Cabin" panose="020B0803050202020004" pitchFamily="34" charset="0"/>
              </a:rPr>
              <a:t>Bounding Box (FBB) pour détecter un point initial de la tumeur.</a:t>
            </a:r>
          </a:p>
          <a:p>
            <a:pPr marL="342900" lvl="0" indent="-342900" fontAlgn="base">
              <a:spcBef>
                <a:spcPct val="20000"/>
              </a:spcBef>
              <a:spcAft>
                <a:spcPct val="0"/>
              </a:spcAft>
              <a:buFontTx/>
              <a:buChar char="•"/>
              <a:defRPr/>
            </a:pPr>
            <a:endParaRPr lang="fr-FR" sz="2000" b="1" dirty="0">
              <a:latin typeface="Cabin" panose="020B0803050202020004" pitchFamily="34" charset="0"/>
            </a:endParaRPr>
          </a:p>
          <a:p>
            <a:pPr marL="342900" lvl="0" indent="-342900" fontAlgn="base">
              <a:spcBef>
                <a:spcPct val="20000"/>
              </a:spcBef>
              <a:spcAft>
                <a:spcPct val="0"/>
              </a:spcAft>
              <a:buFontTx/>
              <a:buChar char="•"/>
              <a:defRPr/>
            </a:pPr>
            <a:endParaRPr lang="fr-FR" sz="2000" b="1" dirty="0">
              <a:latin typeface="Cabin" panose="020B0803050202020004" pitchFamily="34" charset="0"/>
            </a:endParaRPr>
          </a:p>
        </p:txBody>
      </p:sp>
    </p:spTree>
    <p:extLst>
      <p:ext uri="{BB962C8B-B14F-4D97-AF65-F5344CB8AC3E}">
        <p14:creationId xmlns:p14="http://schemas.microsoft.com/office/powerpoint/2010/main" xmlns="" val="300072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lèche droite 47"/>
          <p:cNvSpPr>
            <a:spLocks noChangeArrowheads="1"/>
          </p:cNvSpPr>
          <p:nvPr/>
        </p:nvSpPr>
        <p:spPr bwMode="auto">
          <a:xfrm rot="16200000" flipH="1" flipV="1">
            <a:off x="5090978" y="2755861"/>
            <a:ext cx="592722" cy="381000"/>
          </a:xfrm>
          <a:prstGeom prst="rightArrow">
            <a:avLst>
              <a:gd name="adj1" fmla="val 50000"/>
              <a:gd name="adj2" fmla="val 50024"/>
            </a:avLst>
          </a:prstGeom>
          <a:solidFill>
            <a:srgbClr val="0070C0"/>
          </a:solidFill>
          <a:ln w="25400" algn="ctr">
            <a:solidFill>
              <a:srgbClr val="0070C0"/>
            </a:solidFill>
            <a:round/>
            <a:headEnd/>
            <a:tailEnd/>
          </a:ln>
        </p:spPr>
        <p:txBody>
          <a:bodyPr/>
          <a:lstStyle/>
          <a:p>
            <a:endParaRPr lang="fr-FR">
              <a:solidFill>
                <a:schemeClr val="tx2"/>
              </a:solidFill>
            </a:endParaRPr>
          </a:p>
        </p:txBody>
      </p:sp>
      <p:sp>
        <p:nvSpPr>
          <p:cNvPr id="53" name="Flèche droite 52"/>
          <p:cNvSpPr>
            <a:spLocks noChangeArrowheads="1"/>
          </p:cNvSpPr>
          <p:nvPr/>
        </p:nvSpPr>
        <p:spPr bwMode="auto">
          <a:xfrm rot="16200000" flipH="1" flipV="1">
            <a:off x="5077037" y="3929802"/>
            <a:ext cx="620604" cy="381000"/>
          </a:xfrm>
          <a:prstGeom prst="rightArrow">
            <a:avLst>
              <a:gd name="adj1" fmla="val 50000"/>
              <a:gd name="adj2" fmla="val 50024"/>
            </a:avLst>
          </a:prstGeom>
          <a:solidFill>
            <a:srgbClr val="0070C0"/>
          </a:solidFill>
          <a:ln w="25400" algn="ctr">
            <a:solidFill>
              <a:srgbClr val="0070C0"/>
            </a:solidFill>
            <a:round/>
            <a:headEnd/>
            <a:tailEnd/>
          </a:ln>
        </p:spPr>
        <p:txBody>
          <a:bodyPr/>
          <a:lstStyle/>
          <a:p>
            <a:endParaRPr lang="fr-FR">
              <a:solidFill>
                <a:schemeClr val="tx2"/>
              </a:solidFill>
            </a:endParaRPr>
          </a:p>
        </p:txBody>
      </p:sp>
      <p:sp>
        <p:nvSpPr>
          <p:cNvPr id="54" name="Flèche droite 53"/>
          <p:cNvSpPr>
            <a:spLocks noChangeArrowheads="1"/>
          </p:cNvSpPr>
          <p:nvPr/>
        </p:nvSpPr>
        <p:spPr bwMode="auto">
          <a:xfrm rot="16200000" flipH="1" flipV="1">
            <a:off x="5090978" y="5136716"/>
            <a:ext cx="592722" cy="381000"/>
          </a:xfrm>
          <a:prstGeom prst="rightArrow">
            <a:avLst>
              <a:gd name="adj1" fmla="val 50000"/>
              <a:gd name="adj2" fmla="val 50024"/>
            </a:avLst>
          </a:prstGeom>
          <a:solidFill>
            <a:srgbClr val="0070C0"/>
          </a:solidFill>
          <a:ln w="25400" algn="ctr">
            <a:solidFill>
              <a:srgbClr val="0070C0"/>
            </a:solidFill>
            <a:round/>
            <a:headEnd/>
            <a:tailEnd/>
          </a:ln>
        </p:spPr>
        <p:txBody>
          <a:bodyPr/>
          <a:lstStyle/>
          <a:p>
            <a:endParaRPr lang="fr-FR">
              <a:solidFill>
                <a:schemeClr val="tx2"/>
              </a:solidFill>
            </a:endParaRPr>
          </a:p>
        </p:txBody>
      </p:sp>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506"/>
            <a:ext cx="10085343" cy="821968"/>
            <a:chOff x="2001881" y="50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072641" y="50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Conception &amp; Réalisation</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rPr>
              <a:t>Processus de détection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21/44</a:t>
            </a:r>
            <a:endParaRPr lang="fr-CA" sz="2000" dirty="0">
              <a:solidFill>
                <a:schemeClr val="tx1"/>
              </a:solidFill>
              <a:latin typeface="Segoe WP Black" panose="020B0A02040504020203" pitchFamily="34" charset="0"/>
              <a:cs typeface="Segoe UI Light" pitchFamily="34" charset="0"/>
            </a:endParaRPr>
          </a:p>
        </p:txBody>
      </p:sp>
      <p:sp>
        <p:nvSpPr>
          <p:cNvPr id="27" name="Rectangle à coins arrondis 26"/>
          <p:cNvSpPr/>
          <p:nvPr/>
        </p:nvSpPr>
        <p:spPr>
          <a:xfrm>
            <a:off x="97603" y="2498373"/>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Prétraitement </a:t>
            </a:r>
            <a:endParaRPr lang="fr-FR" kern="0" dirty="0">
              <a:solidFill>
                <a:schemeClr val="tx1">
                  <a:lumMod val="95000"/>
                  <a:lumOff val="5000"/>
                </a:schemeClr>
              </a:solidFill>
              <a:latin typeface="Cambria" pitchFamily="18" charset="0"/>
            </a:endParaRPr>
          </a:p>
        </p:txBody>
      </p:sp>
      <p:sp>
        <p:nvSpPr>
          <p:cNvPr id="29" name="Rectangle à coins arrondis 28"/>
          <p:cNvSpPr/>
          <p:nvPr/>
        </p:nvSpPr>
        <p:spPr>
          <a:xfrm>
            <a:off x="38297" y="3268172"/>
            <a:ext cx="1922874" cy="82654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1900" b="1" kern="0" dirty="0" smtClean="0">
                <a:solidFill>
                  <a:prstClr val="white"/>
                </a:solidFill>
                <a:latin typeface="Cambria" pitchFamily="18" charset="0"/>
              </a:rPr>
              <a:t>Détection de tumeurs</a:t>
            </a:r>
            <a:endParaRPr lang="fr-FR" sz="1900" b="1" kern="0" dirty="0">
              <a:solidFill>
                <a:prstClr val="white"/>
              </a:solidFill>
              <a:latin typeface="Cambria" pitchFamily="18" charset="0"/>
            </a:endParaRPr>
          </a:p>
        </p:txBody>
      </p:sp>
      <p:sp>
        <p:nvSpPr>
          <p:cNvPr id="35" name="Rectangle à coins arrondis 34"/>
          <p:cNvSpPr/>
          <p:nvPr/>
        </p:nvSpPr>
        <p:spPr>
          <a:xfrm>
            <a:off x="97603" y="4175580"/>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de tumeurs</a:t>
            </a:r>
            <a:endParaRPr lang="fr-FR" kern="0" dirty="0">
              <a:solidFill>
                <a:schemeClr val="tx1">
                  <a:lumMod val="95000"/>
                  <a:lumOff val="5000"/>
                </a:schemeClr>
              </a:solidFill>
              <a:latin typeface="Cambria" pitchFamily="18" charset="0"/>
            </a:endParaRPr>
          </a:p>
        </p:txBody>
      </p:sp>
      <p:sp>
        <p:nvSpPr>
          <p:cNvPr id="37" name="Rectangle à coins arrondis 36"/>
          <p:cNvSpPr/>
          <p:nvPr/>
        </p:nvSpPr>
        <p:spPr>
          <a:xfrm>
            <a:off x="97603" y="4933122"/>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Critères d’évaluation </a:t>
            </a:r>
            <a:endParaRPr lang="fr-FR" kern="0" dirty="0">
              <a:solidFill>
                <a:schemeClr val="tx1">
                  <a:lumMod val="95000"/>
                  <a:lumOff val="5000"/>
                </a:schemeClr>
              </a:solidFill>
              <a:latin typeface="Cambria" pitchFamily="18" charset="0"/>
            </a:endParaRPr>
          </a:p>
        </p:txBody>
      </p:sp>
      <p:sp>
        <p:nvSpPr>
          <p:cNvPr id="40" name="Rectangle à coins arrondis 39"/>
          <p:cNvSpPr/>
          <p:nvPr/>
        </p:nvSpPr>
        <p:spPr>
          <a:xfrm>
            <a:off x="97603" y="5707019"/>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Mise en œuvre </a:t>
            </a:r>
            <a:endParaRPr lang="fr-FR" kern="0" dirty="0">
              <a:solidFill>
                <a:schemeClr val="tx1">
                  <a:lumMod val="95000"/>
                  <a:lumOff val="5000"/>
                </a:schemeClr>
              </a:solidFill>
              <a:latin typeface="Cambria" pitchFamily="18" charset="0"/>
            </a:endParaRPr>
          </a:p>
        </p:txBody>
      </p:sp>
      <p:sp>
        <p:nvSpPr>
          <p:cNvPr id="41" name="Rectangle à coins arrondis 40"/>
          <p:cNvSpPr/>
          <p:nvPr/>
        </p:nvSpPr>
        <p:spPr>
          <a:xfrm>
            <a:off x="97603" y="1761035"/>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Architecture globale</a:t>
            </a:r>
            <a:endParaRPr lang="fr-FR" kern="0" dirty="0">
              <a:solidFill>
                <a:schemeClr val="tx1">
                  <a:lumMod val="95000"/>
                  <a:lumOff val="5000"/>
                </a:schemeClr>
              </a:solidFill>
              <a:latin typeface="Cambria" pitchFamily="18" charset="0"/>
            </a:endParaRPr>
          </a:p>
        </p:txBody>
      </p:sp>
      <p:sp>
        <p:nvSpPr>
          <p:cNvPr id="49" name="AutoShape 2"/>
          <p:cNvSpPr>
            <a:spLocks noChangeArrowheads="1"/>
          </p:cNvSpPr>
          <p:nvPr/>
        </p:nvSpPr>
        <p:spPr bwMode="auto">
          <a:xfrm>
            <a:off x="4127013" y="3247597"/>
            <a:ext cx="2470443" cy="554759"/>
          </a:xfrm>
          <a:prstGeom prst="roundRect">
            <a:avLst>
              <a:gd name="adj" fmla="val 16667"/>
            </a:avLst>
          </a:prstGeom>
          <a:solidFill>
            <a:srgbClr val="00B0F0"/>
          </a:solidFill>
          <a:ln w="28575">
            <a:solidFill>
              <a:srgbClr val="000000"/>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600" b="1" i="0" u="none" strike="noStrike" cap="none" normalizeH="0" baseline="0" dirty="0" smtClean="0">
                <a:ln>
                  <a:noFill/>
                </a:ln>
                <a:solidFill>
                  <a:schemeClr val="tx1"/>
                </a:solidFill>
                <a:effectLst/>
                <a:latin typeface="Cabin" panose="020B0803050202020004" pitchFamily="34" charset="0"/>
                <a:ea typeface="Arial" pitchFamily="34" charset="0"/>
                <a:cs typeface="Arial" pitchFamily="34" charset="0"/>
              </a:rPr>
              <a:t>Calcul de l’axe de symétrie</a:t>
            </a:r>
            <a:endParaRPr kumimoji="0" lang="fr-FR" sz="1600" b="1" i="0" u="none" strike="noStrike" cap="none" normalizeH="0" baseline="0" dirty="0" smtClean="0">
              <a:ln>
                <a:noFill/>
              </a:ln>
              <a:solidFill>
                <a:schemeClr val="tx1"/>
              </a:solidFill>
              <a:effectLst/>
              <a:latin typeface="Cabin" panose="020B0803050202020004" pitchFamily="34" charset="0"/>
              <a:cs typeface="Arial" pitchFamily="34" charset="0"/>
            </a:endParaRPr>
          </a:p>
        </p:txBody>
      </p:sp>
      <p:sp>
        <p:nvSpPr>
          <p:cNvPr id="52" name="AutoShape 3"/>
          <p:cNvSpPr>
            <a:spLocks noChangeArrowheads="1"/>
          </p:cNvSpPr>
          <p:nvPr/>
        </p:nvSpPr>
        <p:spPr bwMode="auto">
          <a:xfrm>
            <a:off x="4127014" y="4455032"/>
            <a:ext cx="2501610" cy="560388"/>
          </a:xfrm>
          <a:prstGeom prst="roundRect">
            <a:avLst>
              <a:gd name="adj" fmla="val 16667"/>
            </a:avLst>
          </a:prstGeom>
          <a:solidFill>
            <a:srgbClr val="00B0F0"/>
          </a:solidFill>
          <a:ln w="28575">
            <a:solidFill>
              <a:srgbClr val="000000"/>
            </a:solidFill>
            <a:round/>
            <a:headEnd/>
            <a:tailEnd/>
          </a:ln>
          <a:effectLst/>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fr-FR" sz="1600" b="1" dirty="0">
                <a:latin typeface="Cabin" panose="020B0803050202020004" pitchFamily="34" charset="0"/>
                <a:ea typeface="Arial" pitchFamily="34" charset="0"/>
                <a:cs typeface="Arial" pitchFamily="34" charset="0"/>
              </a:rPr>
              <a:t>Fast Bounding Box pour chaque coupe 2D</a:t>
            </a:r>
          </a:p>
        </p:txBody>
      </p:sp>
      <p:sp>
        <p:nvSpPr>
          <p:cNvPr id="61" name="AutoShape 4"/>
          <p:cNvSpPr>
            <a:spLocks noChangeArrowheads="1"/>
          </p:cNvSpPr>
          <p:nvPr/>
        </p:nvSpPr>
        <p:spPr bwMode="auto">
          <a:xfrm>
            <a:off x="4127013" y="5656998"/>
            <a:ext cx="2509493" cy="641990"/>
          </a:xfrm>
          <a:prstGeom prst="roundRect">
            <a:avLst>
              <a:gd name="adj" fmla="val 16667"/>
            </a:avLst>
          </a:prstGeom>
          <a:solidFill>
            <a:srgbClr val="00B0F0"/>
          </a:solidFill>
          <a:ln w="28575">
            <a:solidFill>
              <a:srgbClr val="000000"/>
            </a:solidFill>
            <a:round/>
            <a:headEnd/>
            <a:tailEnd/>
          </a:ln>
          <a:effectLst/>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fr-FR" sz="1600" b="1" dirty="0">
                <a:latin typeface="Cabin" panose="020B0803050202020004" pitchFamily="34" charset="0"/>
                <a:ea typeface="Arial" pitchFamily="34" charset="0"/>
                <a:cs typeface="Arial" pitchFamily="34" charset="0"/>
              </a:rPr>
              <a:t>Coupe d’intérêt et centroide (voxel initial)</a:t>
            </a:r>
          </a:p>
        </p:txBody>
      </p:sp>
      <p:pic>
        <p:nvPicPr>
          <p:cNvPr id="3" name="Image 2"/>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293403" y="1789177"/>
            <a:ext cx="1041303" cy="1225062"/>
          </a:xfrm>
          <a:prstGeom prst="rect">
            <a:avLst/>
          </a:prstGeom>
        </p:spPr>
      </p:pic>
      <p:pic>
        <p:nvPicPr>
          <p:cNvPr id="68" name="Image 67"/>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7287376" y="5141172"/>
            <a:ext cx="1077288" cy="1221926"/>
          </a:xfrm>
          <a:prstGeom prst="rect">
            <a:avLst/>
          </a:prstGeom>
        </p:spPr>
      </p:pic>
      <p:pic>
        <p:nvPicPr>
          <p:cNvPr id="9" name="Image 8"/>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7287376" y="3167629"/>
            <a:ext cx="1066667" cy="1190476"/>
          </a:xfrm>
          <a:prstGeom prst="rect">
            <a:avLst/>
          </a:prstGeom>
        </p:spPr>
      </p:pic>
      <p:sp>
        <p:nvSpPr>
          <p:cNvPr id="69" name="AutoShape 2"/>
          <p:cNvSpPr>
            <a:spLocks noChangeArrowheads="1"/>
          </p:cNvSpPr>
          <p:nvPr/>
        </p:nvSpPr>
        <p:spPr bwMode="auto">
          <a:xfrm>
            <a:off x="4127014" y="2086649"/>
            <a:ext cx="2506717" cy="554759"/>
          </a:xfrm>
          <a:prstGeom prst="roundRect">
            <a:avLst>
              <a:gd name="adj" fmla="val 16667"/>
            </a:avLst>
          </a:prstGeom>
          <a:solidFill>
            <a:srgbClr val="00B0F0"/>
          </a:solidFill>
          <a:ln w="28575">
            <a:solidFill>
              <a:srgbClr val="000000"/>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600" b="1" i="0" u="none" strike="noStrike" cap="none" normalizeH="0" baseline="0" dirty="0" smtClean="0">
                <a:ln>
                  <a:noFill/>
                </a:ln>
                <a:solidFill>
                  <a:schemeClr val="tx1"/>
                </a:solidFill>
                <a:effectLst/>
                <a:latin typeface="Cabin" panose="020B0803050202020004" pitchFamily="34" charset="0"/>
                <a:ea typeface="Arial" pitchFamily="34" charset="0"/>
                <a:cs typeface="Arial" pitchFamily="34" charset="0"/>
              </a:rPr>
              <a:t>Image originale</a:t>
            </a:r>
            <a:endParaRPr kumimoji="0" lang="fr-FR" sz="1600" b="1" i="0" u="none" strike="noStrike" cap="none" normalizeH="0" baseline="0" dirty="0" smtClean="0">
              <a:ln>
                <a:noFill/>
              </a:ln>
              <a:solidFill>
                <a:schemeClr val="tx1"/>
              </a:solidFill>
              <a:effectLst/>
              <a:latin typeface="Cabin" panose="020B0803050202020004" pitchFamily="34" charset="0"/>
              <a:cs typeface="Arial" pitchFamily="34" charset="0"/>
            </a:endParaRPr>
          </a:p>
        </p:txBody>
      </p:sp>
    </p:spTree>
    <p:extLst>
      <p:ext uri="{BB962C8B-B14F-4D97-AF65-F5344CB8AC3E}">
        <p14:creationId xmlns:p14="http://schemas.microsoft.com/office/powerpoint/2010/main" xmlns="" val="30215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arn(inVertical)">
                                      <p:cBhvr>
                                        <p:cTn id="7" dur="500"/>
                                        <p:tgtEl>
                                          <p:spTgt spid="69"/>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8"/>
                                        </p:tgtEl>
                                        <p:attrNameLst>
                                          <p:attrName>style.visibility</p:attrName>
                                        </p:attrNameLst>
                                      </p:cBhvr>
                                      <p:to>
                                        <p:strVal val="visible"/>
                                      </p:to>
                                    </p:set>
                                  </p:childTnLst>
                                </p:cTn>
                              </p:par>
                            </p:childTnLst>
                          </p:cTn>
                        </p:par>
                        <p:par>
                          <p:cTn id="16" fill="hold">
                            <p:stCondLst>
                              <p:cond delay="0"/>
                            </p:stCondLst>
                            <p:childTnLst>
                              <p:par>
                                <p:cTn id="17" presetID="16" presetClass="entr" presetSubtype="21"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barn(inVertical)">
                                      <p:cBhvr>
                                        <p:cTn id="19" dur="500"/>
                                        <p:tgtEl>
                                          <p:spTgt spid="49"/>
                                        </p:tgtEl>
                                      </p:cBhvr>
                                    </p:animEffect>
                                  </p:childTnLst>
                                </p:cTn>
                              </p:par>
                            </p:childTnLst>
                          </p:cTn>
                        </p:par>
                        <p:par>
                          <p:cTn id="20" fill="hold">
                            <p:stCondLst>
                              <p:cond delay="500"/>
                            </p:stCondLst>
                            <p:childTnLst>
                              <p:par>
                                <p:cTn id="21" presetID="16" presetClass="entr" presetSubtype="21"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3"/>
                                        </p:tgtEl>
                                        <p:attrNameLst>
                                          <p:attrName>style.visibility</p:attrName>
                                        </p:attrNameLst>
                                      </p:cBhvr>
                                      <p:to>
                                        <p:strVal val="visible"/>
                                      </p:to>
                                    </p:set>
                                  </p:childTnLst>
                                </p:cTn>
                              </p:par>
                            </p:childTnLst>
                          </p:cTn>
                        </p:par>
                        <p:par>
                          <p:cTn id="28" fill="hold">
                            <p:stCondLst>
                              <p:cond delay="0"/>
                            </p:stCondLst>
                            <p:childTnLst>
                              <p:par>
                                <p:cTn id="29" presetID="16" presetClass="entr" presetSubtype="21"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barn(inVertical)">
                                      <p:cBhvr>
                                        <p:cTn id="31" dur="500"/>
                                        <p:tgtEl>
                                          <p:spTgt spid="5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4"/>
                                        </p:tgtEl>
                                        <p:attrNameLst>
                                          <p:attrName>style.visibility</p:attrName>
                                        </p:attrNameLst>
                                      </p:cBhvr>
                                      <p:to>
                                        <p:strVal val="visible"/>
                                      </p:to>
                                    </p:set>
                                  </p:childTnLst>
                                </p:cTn>
                              </p:par>
                            </p:childTnLst>
                          </p:cTn>
                        </p:par>
                        <p:par>
                          <p:cTn id="36" fill="hold">
                            <p:stCondLst>
                              <p:cond delay="0"/>
                            </p:stCondLst>
                            <p:childTnLst>
                              <p:par>
                                <p:cTn id="37" presetID="16" presetClass="entr" presetSubtype="21"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barn(inVertical)">
                                      <p:cBhvr>
                                        <p:cTn id="39" dur="500"/>
                                        <p:tgtEl>
                                          <p:spTgt spid="61"/>
                                        </p:tgtEl>
                                      </p:cBhvr>
                                    </p:animEffect>
                                  </p:childTnLst>
                                </p:cTn>
                              </p:par>
                            </p:childTnLst>
                          </p:cTn>
                        </p:par>
                        <p:par>
                          <p:cTn id="40" fill="hold">
                            <p:stCondLst>
                              <p:cond delay="500"/>
                            </p:stCondLst>
                            <p:childTnLst>
                              <p:par>
                                <p:cTn id="41" presetID="16" presetClass="entr" presetSubtype="21" fill="hold" nodeType="after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barn(inVertical)">
                                      <p:cBhvr>
                                        <p:cTn id="43"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3" grpId="0" animBg="1"/>
      <p:bldP spid="54" grpId="0" animBg="1"/>
      <p:bldP spid="49" grpId="0" animBg="1"/>
      <p:bldP spid="52" grpId="0" animBg="1"/>
      <p:bldP spid="61" grpId="0" animBg="1"/>
      <p:bldP spid="6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506"/>
            <a:ext cx="10085343" cy="821968"/>
            <a:chOff x="2001881" y="50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072641" y="50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Conception &amp; Réalisation</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rPr>
              <a:t>Principe de FBB</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22/44</a:t>
            </a:r>
            <a:endParaRPr lang="fr-CA" sz="2000" dirty="0">
              <a:solidFill>
                <a:schemeClr val="tx1"/>
              </a:solidFill>
              <a:latin typeface="Segoe WP Black" panose="020B0A02040504020203" pitchFamily="34" charset="0"/>
              <a:cs typeface="Segoe UI Light" pitchFamily="34" charset="0"/>
            </a:endParaRPr>
          </a:p>
        </p:txBody>
      </p:sp>
      <p:sp>
        <p:nvSpPr>
          <p:cNvPr id="27" name="Rectangle à coins arrondis 26"/>
          <p:cNvSpPr/>
          <p:nvPr/>
        </p:nvSpPr>
        <p:spPr>
          <a:xfrm>
            <a:off x="97603" y="2498373"/>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Prétraitement </a:t>
            </a:r>
            <a:endParaRPr lang="fr-FR" kern="0" dirty="0">
              <a:solidFill>
                <a:schemeClr val="tx1">
                  <a:lumMod val="95000"/>
                  <a:lumOff val="5000"/>
                </a:schemeClr>
              </a:solidFill>
              <a:latin typeface="Cambria" pitchFamily="18" charset="0"/>
            </a:endParaRPr>
          </a:p>
        </p:txBody>
      </p:sp>
      <p:sp>
        <p:nvSpPr>
          <p:cNvPr id="29" name="Rectangle à coins arrondis 28"/>
          <p:cNvSpPr/>
          <p:nvPr/>
        </p:nvSpPr>
        <p:spPr>
          <a:xfrm>
            <a:off x="38297" y="3268172"/>
            <a:ext cx="1922874" cy="82654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1900" b="1" kern="0" dirty="0" smtClean="0">
                <a:solidFill>
                  <a:prstClr val="white"/>
                </a:solidFill>
                <a:latin typeface="Cambria" pitchFamily="18" charset="0"/>
              </a:rPr>
              <a:t>Détection de tumeurs</a:t>
            </a:r>
            <a:endParaRPr lang="fr-FR" sz="1900" b="1" kern="0" dirty="0">
              <a:solidFill>
                <a:prstClr val="white"/>
              </a:solidFill>
              <a:latin typeface="Cambria" pitchFamily="18" charset="0"/>
            </a:endParaRPr>
          </a:p>
        </p:txBody>
      </p:sp>
      <p:sp>
        <p:nvSpPr>
          <p:cNvPr id="35" name="Rectangle à coins arrondis 34"/>
          <p:cNvSpPr/>
          <p:nvPr/>
        </p:nvSpPr>
        <p:spPr>
          <a:xfrm>
            <a:off x="97603" y="4175580"/>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de tumeurs</a:t>
            </a:r>
            <a:endParaRPr lang="fr-FR" kern="0" dirty="0">
              <a:solidFill>
                <a:schemeClr val="tx1">
                  <a:lumMod val="95000"/>
                  <a:lumOff val="5000"/>
                </a:schemeClr>
              </a:solidFill>
              <a:latin typeface="Cambria" pitchFamily="18" charset="0"/>
            </a:endParaRPr>
          </a:p>
        </p:txBody>
      </p:sp>
      <p:sp>
        <p:nvSpPr>
          <p:cNvPr id="37" name="Rectangle à coins arrondis 36"/>
          <p:cNvSpPr/>
          <p:nvPr/>
        </p:nvSpPr>
        <p:spPr>
          <a:xfrm>
            <a:off x="97603" y="4933122"/>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Critères d’évaluation </a:t>
            </a:r>
            <a:endParaRPr lang="fr-FR" kern="0" dirty="0">
              <a:solidFill>
                <a:schemeClr val="tx1">
                  <a:lumMod val="95000"/>
                  <a:lumOff val="5000"/>
                </a:schemeClr>
              </a:solidFill>
              <a:latin typeface="Cambria" pitchFamily="18" charset="0"/>
            </a:endParaRPr>
          </a:p>
        </p:txBody>
      </p:sp>
      <p:sp>
        <p:nvSpPr>
          <p:cNvPr id="40" name="Rectangle à coins arrondis 39"/>
          <p:cNvSpPr/>
          <p:nvPr/>
        </p:nvSpPr>
        <p:spPr>
          <a:xfrm>
            <a:off x="97603" y="5707019"/>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Mise en œuvre </a:t>
            </a:r>
            <a:endParaRPr lang="fr-FR" kern="0" dirty="0">
              <a:solidFill>
                <a:schemeClr val="tx1">
                  <a:lumMod val="95000"/>
                  <a:lumOff val="5000"/>
                </a:schemeClr>
              </a:solidFill>
              <a:latin typeface="Cambria" pitchFamily="18" charset="0"/>
            </a:endParaRPr>
          </a:p>
        </p:txBody>
      </p:sp>
      <p:sp>
        <p:nvSpPr>
          <p:cNvPr id="41" name="Rectangle à coins arrondis 40"/>
          <p:cNvSpPr/>
          <p:nvPr/>
        </p:nvSpPr>
        <p:spPr>
          <a:xfrm>
            <a:off x="97603" y="1761035"/>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Architecture globale</a:t>
            </a:r>
            <a:endParaRPr lang="fr-FR" kern="0" dirty="0">
              <a:solidFill>
                <a:schemeClr val="tx1">
                  <a:lumMod val="95000"/>
                  <a:lumOff val="5000"/>
                </a:schemeClr>
              </a:solidFill>
              <a:latin typeface="Cambria" pitchFamily="18" charset="0"/>
            </a:endParaRPr>
          </a:p>
        </p:txBody>
      </p:sp>
      <p:sp>
        <p:nvSpPr>
          <p:cNvPr id="28" name="Rectangle 27"/>
          <p:cNvSpPr/>
          <p:nvPr/>
        </p:nvSpPr>
        <p:spPr>
          <a:xfrm>
            <a:off x="8333652" y="2652841"/>
            <a:ext cx="3058511" cy="2175611"/>
          </a:xfrm>
          <a:prstGeom prst="rect">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1" name="Rectangle 30"/>
          <p:cNvSpPr/>
          <p:nvPr/>
        </p:nvSpPr>
        <p:spPr>
          <a:xfrm>
            <a:off x="3493648" y="2652816"/>
            <a:ext cx="2049517" cy="2159877"/>
          </a:xfrm>
          <a:prstGeom prst="rect">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32" name="Rectangle 31"/>
          <p:cNvSpPr/>
          <p:nvPr/>
        </p:nvSpPr>
        <p:spPr>
          <a:xfrm>
            <a:off x="5916323" y="2647556"/>
            <a:ext cx="2023202" cy="2149372"/>
          </a:xfrm>
          <a:prstGeom prst="rect">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cxnSp>
        <p:nvCxnSpPr>
          <p:cNvPr id="33" name="Connecteur droit 32"/>
          <p:cNvCxnSpPr/>
          <p:nvPr/>
        </p:nvCxnSpPr>
        <p:spPr>
          <a:xfrm flipV="1">
            <a:off x="3509371" y="3709111"/>
            <a:ext cx="4382814" cy="1"/>
          </a:xfrm>
          <a:prstGeom prst="line">
            <a:avLst/>
          </a:prstGeom>
        </p:spPr>
        <p:style>
          <a:lnRef idx="1">
            <a:schemeClr val="dk1"/>
          </a:lnRef>
          <a:fillRef idx="0">
            <a:schemeClr val="dk1"/>
          </a:fillRef>
          <a:effectRef idx="0">
            <a:schemeClr val="dk1"/>
          </a:effectRef>
          <a:fontRef idx="minor">
            <a:schemeClr val="tx1"/>
          </a:fontRef>
        </p:style>
      </p:cxnSp>
      <p:pic>
        <p:nvPicPr>
          <p:cNvPr id="34" name="Picture 3"/>
          <p:cNvPicPr>
            <a:picLocks noChangeAspect="1" noChangeArrowheads="1"/>
          </p:cNvPicPr>
          <p:nvPr/>
        </p:nvPicPr>
        <p:blipFill>
          <a:blip r:embed="rId4"/>
          <a:srcRect/>
          <a:stretch>
            <a:fillRect/>
          </a:stretch>
        </p:blipFill>
        <p:spPr bwMode="auto">
          <a:xfrm>
            <a:off x="4690513" y="2828374"/>
            <a:ext cx="381000" cy="295275"/>
          </a:xfrm>
          <a:prstGeom prst="rect">
            <a:avLst/>
          </a:prstGeom>
          <a:noFill/>
          <a:ln w="9525">
            <a:noFill/>
            <a:miter lim="800000"/>
            <a:headEnd/>
            <a:tailEnd/>
          </a:ln>
          <a:effectLst/>
        </p:spPr>
      </p:pic>
      <p:pic>
        <p:nvPicPr>
          <p:cNvPr id="48" name="Picture 3"/>
          <p:cNvPicPr>
            <a:picLocks noChangeAspect="1" noChangeArrowheads="1"/>
          </p:cNvPicPr>
          <p:nvPr/>
        </p:nvPicPr>
        <p:blipFill>
          <a:blip r:embed="rId4"/>
          <a:srcRect/>
          <a:stretch>
            <a:fillRect/>
          </a:stretch>
        </p:blipFill>
        <p:spPr bwMode="auto">
          <a:xfrm>
            <a:off x="6324876" y="2823118"/>
            <a:ext cx="381000" cy="295275"/>
          </a:xfrm>
          <a:prstGeom prst="rect">
            <a:avLst/>
          </a:prstGeom>
          <a:noFill/>
          <a:ln w="9525">
            <a:noFill/>
            <a:miter lim="800000"/>
            <a:headEnd/>
            <a:tailEnd/>
          </a:ln>
          <a:effectLst/>
        </p:spPr>
      </p:pic>
      <p:pic>
        <p:nvPicPr>
          <p:cNvPr id="49" name="Picture 4"/>
          <p:cNvPicPr>
            <a:picLocks noChangeAspect="1" noChangeArrowheads="1"/>
          </p:cNvPicPr>
          <p:nvPr/>
        </p:nvPicPr>
        <p:blipFill>
          <a:blip r:embed="rId5"/>
          <a:srcRect/>
          <a:stretch>
            <a:fillRect/>
          </a:stretch>
        </p:blipFill>
        <p:spPr bwMode="auto">
          <a:xfrm>
            <a:off x="6293808" y="3999805"/>
            <a:ext cx="390525" cy="285750"/>
          </a:xfrm>
          <a:prstGeom prst="rect">
            <a:avLst/>
          </a:prstGeom>
          <a:noFill/>
          <a:ln w="9525">
            <a:noFill/>
            <a:miter lim="800000"/>
            <a:headEnd/>
            <a:tailEnd/>
          </a:ln>
          <a:effectLst/>
        </p:spPr>
      </p:pic>
      <p:pic>
        <p:nvPicPr>
          <p:cNvPr id="52" name="Picture 4"/>
          <p:cNvPicPr>
            <a:picLocks noChangeAspect="1" noChangeArrowheads="1"/>
          </p:cNvPicPr>
          <p:nvPr/>
        </p:nvPicPr>
        <p:blipFill>
          <a:blip r:embed="rId5"/>
          <a:srcRect/>
          <a:stretch>
            <a:fillRect/>
          </a:stretch>
        </p:blipFill>
        <p:spPr bwMode="auto">
          <a:xfrm>
            <a:off x="4853898" y="4010315"/>
            <a:ext cx="390525" cy="285750"/>
          </a:xfrm>
          <a:prstGeom prst="rect">
            <a:avLst/>
          </a:prstGeom>
          <a:noFill/>
          <a:ln w="9525">
            <a:noFill/>
            <a:miter lim="800000"/>
            <a:headEnd/>
            <a:tailEnd/>
          </a:ln>
          <a:effectLst/>
        </p:spPr>
      </p:pic>
      <p:cxnSp>
        <p:nvCxnSpPr>
          <p:cNvPr id="53" name="Connecteur droit avec flèche 52"/>
          <p:cNvCxnSpPr/>
          <p:nvPr/>
        </p:nvCxnSpPr>
        <p:spPr>
          <a:xfrm rot="5400000">
            <a:off x="2602854" y="3322851"/>
            <a:ext cx="1308539" cy="1588"/>
          </a:xfrm>
          <a:prstGeom prst="straightConnector1">
            <a:avLst/>
          </a:prstGeom>
          <a:ln w="19050">
            <a:solidFill>
              <a:srgbClr val="FF0000"/>
            </a:solidFill>
            <a:tailEnd type="arrow"/>
          </a:ln>
        </p:spPr>
        <p:style>
          <a:lnRef idx="1">
            <a:schemeClr val="accent2"/>
          </a:lnRef>
          <a:fillRef idx="0">
            <a:schemeClr val="accent2"/>
          </a:fillRef>
          <a:effectRef idx="0">
            <a:schemeClr val="accent2"/>
          </a:effectRef>
          <a:fontRef idx="minor">
            <a:schemeClr val="tx1"/>
          </a:fontRef>
        </p:style>
      </p:cxnSp>
      <p:sp>
        <p:nvSpPr>
          <p:cNvPr id="54" name="Rectangle 53"/>
          <p:cNvSpPr/>
          <p:nvPr/>
        </p:nvSpPr>
        <p:spPr>
          <a:xfrm>
            <a:off x="3777426" y="3945591"/>
            <a:ext cx="567560" cy="614854"/>
          </a:xfrm>
          <a:prstGeom prst="rect">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latin typeface="Cabin" panose="020B0803050202020004" pitchFamily="34" charset="0"/>
              </a:rPr>
              <a:t>D</a:t>
            </a:r>
            <a:endParaRPr lang="fr-FR" b="1" dirty="0">
              <a:latin typeface="Cabin" panose="020B0803050202020004" pitchFamily="34" charset="0"/>
            </a:endParaRPr>
          </a:p>
        </p:txBody>
      </p:sp>
      <p:cxnSp>
        <p:nvCxnSpPr>
          <p:cNvPr id="55" name="Connecteur droit avec flèche 54"/>
          <p:cNvCxnSpPr/>
          <p:nvPr/>
        </p:nvCxnSpPr>
        <p:spPr>
          <a:xfrm rot="5400000">
            <a:off x="2129889" y="3622396"/>
            <a:ext cx="1907627" cy="1588"/>
          </a:xfrm>
          <a:prstGeom prst="straightConnector1">
            <a:avLst/>
          </a:prstGeom>
          <a:ln w="19050">
            <a:solidFill>
              <a:srgbClr val="FF0000"/>
            </a:solidFill>
            <a:tailEnd type="arrow"/>
          </a:ln>
        </p:spPr>
        <p:style>
          <a:lnRef idx="1">
            <a:schemeClr val="accent2"/>
          </a:lnRef>
          <a:fillRef idx="0">
            <a:schemeClr val="accent2"/>
          </a:fillRef>
          <a:effectRef idx="0">
            <a:schemeClr val="accent2"/>
          </a:effectRef>
          <a:fontRef idx="minor">
            <a:schemeClr val="tx1"/>
          </a:fontRef>
        </p:style>
      </p:cxnSp>
      <p:cxnSp>
        <p:nvCxnSpPr>
          <p:cNvPr id="61" name="Connecteur droit avec flèche 60"/>
          <p:cNvCxnSpPr/>
          <p:nvPr/>
        </p:nvCxnSpPr>
        <p:spPr>
          <a:xfrm flipV="1">
            <a:off x="3020640" y="5064942"/>
            <a:ext cx="756745" cy="1"/>
          </a:xfrm>
          <a:prstGeom prst="straightConnector1">
            <a:avLst/>
          </a:prstGeom>
          <a:ln w="19050">
            <a:solidFill>
              <a:srgbClr val="FF0000"/>
            </a:solidFill>
            <a:tailEnd type="arrow"/>
          </a:ln>
        </p:spPr>
        <p:style>
          <a:lnRef idx="1">
            <a:schemeClr val="accent2"/>
          </a:lnRef>
          <a:fillRef idx="0">
            <a:schemeClr val="accent2"/>
          </a:fillRef>
          <a:effectRef idx="0">
            <a:schemeClr val="accent2"/>
          </a:effectRef>
          <a:fontRef idx="minor">
            <a:schemeClr val="tx1"/>
          </a:fontRef>
        </p:style>
      </p:cxnSp>
      <p:cxnSp>
        <p:nvCxnSpPr>
          <p:cNvPr id="62" name="Connecteur droit avec flèche 61"/>
          <p:cNvCxnSpPr/>
          <p:nvPr/>
        </p:nvCxnSpPr>
        <p:spPr>
          <a:xfrm flipV="1">
            <a:off x="3020640" y="5269893"/>
            <a:ext cx="1324304" cy="4"/>
          </a:xfrm>
          <a:prstGeom prst="straightConnector1">
            <a:avLst/>
          </a:prstGeom>
          <a:ln w="19050">
            <a:solidFill>
              <a:srgbClr val="FF0000"/>
            </a:solidFill>
            <a:tailEnd type="arrow"/>
          </a:ln>
        </p:spPr>
        <p:style>
          <a:lnRef idx="1">
            <a:schemeClr val="accent2"/>
          </a:lnRef>
          <a:fillRef idx="0">
            <a:schemeClr val="accent2"/>
          </a:fillRef>
          <a:effectRef idx="0">
            <a:schemeClr val="accent2"/>
          </a:effectRef>
          <a:fontRef idx="minor">
            <a:schemeClr val="tx1"/>
          </a:fontRef>
        </p:style>
      </p:cxnSp>
      <p:pic>
        <p:nvPicPr>
          <p:cNvPr id="63" name="Picture 5"/>
          <p:cNvPicPr>
            <a:picLocks noChangeAspect="1" noChangeArrowheads="1"/>
          </p:cNvPicPr>
          <p:nvPr/>
        </p:nvPicPr>
        <p:blipFill>
          <a:blip r:embed="rId6"/>
          <a:srcRect/>
          <a:stretch>
            <a:fillRect/>
          </a:stretch>
        </p:blipFill>
        <p:spPr bwMode="auto">
          <a:xfrm>
            <a:off x="5792907" y="2368186"/>
            <a:ext cx="257175" cy="238125"/>
          </a:xfrm>
          <a:prstGeom prst="rect">
            <a:avLst/>
          </a:prstGeom>
          <a:noFill/>
          <a:ln w="9525">
            <a:noFill/>
            <a:miter lim="800000"/>
            <a:headEnd/>
            <a:tailEnd/>
          </a:ln>
          <a:effectLst/>
        </p:spPr>
      </p:pic>
      <p:pic>
        <p:nvPicPr>
          <p:cNvPr id="64" name="Picture 6"/>
          <p:cNvPicPr>
            <a:picLocks noChangeAspect="1" noChangeArrowheads="1"/>
          </p:cNvPicPr>
          <p:nvPr/>
        </p:nvPicPr>
        <p:blipFill>
          <a:blip r:embed="rId7"/>
          <a:srcRect/>
          <a:stretch>
            <a:fillRect/>
          </a:stretch>
        </p:blipFill>
        <p:spPr bwMode="auto">
          <a:xfrm>
            <a:off x="7713017" y="2353931"/>
            <a:ext cx="295275" cy="266700"/>
          </a:xfrm>
          <a:prstGeom prst="rect">
            <a:avLst/>
          </a:prstGeom>
          <a:noFill/>
          <a:ln w="9525">
            <a:noFill/>
            <a:miter lim="800000"/>
            <a:headEnd/>
            <a:tailEnd/>
          </a:ln>
          <a:effectLst/>
        </p:spPr>
      </p:pic>
      <p:cxnSp>
        <p:nvCxnSpPr>
          <p:cNvPr id="65" name="Connecteur droit avec flèche 64"/>
          <p:cNvCxnSpPr/>
          <p:nvPr/>
        </p:nvCxnSpPr>
        <p:spPr>
          <a:xfrm rot="16200000" flipH="1">
            <a:off x="5120904" y="3145002"/>
            <a:ext cx="1060762" cy="4391"/>
          </a:xfrm>
          <a:prstGeom prst="straightConnector1">
            <a:avLst/>
          </a:prstGeom>
          <a:ln w="19050">
            <a:solidFill>
              <a:srgbClr val="FF0000"/>
            </a:solidFill>
            <a:tailEnd type="arrow"/>
          </a:ln>
        </p:spPr>
        <p:style>
          <a:lnRef idx="1">
            <a:schemeClr val="accent2"/>
          </a:lnRef>
          <a:fillRef idx="0">
            <a:schemeClr val="accent2"/>
          </a:fillRef>
          <a:effectRef idx="0">
            <a:schemeClr val="accent2"/>
          </a:effectRef>
          <a:fontRef idx="minor">
            <a:schemeClr val="tx1"/>
          </a:fontRef>
        </p:style>
      </p:cxnSp>
      <p:pic>
        <p:nvPicPr>
          <p:cNvPr id="66" name="Picture 9"/>
          <p:cNvPicPr>
            <a:picLocks noChangeAspect="1" noChangeArrowheads="1"/>
          </p:cNvPicPr>
          <p:nvPr/>
        </p:nvPicPr>
        <p:blipFill>
          <a:blip r:embed="rId8"/>
          <a:srcRect/>
          <a:stretch>
            <a:fillRect/>
          </a:stretch>
        </p:blipFill>
        <p:spPr bwMode="auto">
          <a:xfrm>
            <a:off x="4591577" y="4849362"/>
            <a:ext cx="904124" cy="452062"/>
          </a:xfrm>
          <a:prstGeom prst="rect">
            <a:avLst/>
          </a:prstGeom>
          <a:noFill/>
          <a:ln w="9525">
            <a:noFill/>
            <a:miter lim="800000"/>
            <a:headEnd/>
            <a:tailEnd/>
          </a:ln>
          <a:effectLst/>
        </p:spPr>
      </p:pic>
      <p:pic>
        <p:nvPicPr>
          <p:cNvPr id="67" name="Picture 10"/>
          <p:cNvPicPr>
            <a:picLocks noChangeAspect="1" noChangeArrowheads="1"/>
          </p:cNvPicPr>
          <p:nvPr/>
        </p:nvPicPr>
        <p:blipFill>
          <a:blip r:embed="rId9"/>
          <a:srcRect/>
          <a:stretch>
            <a:fillRect/>
          </a:stretch>
        </p:blipFill>
        <p:spPr bwMode="auto">
          <a:xfrm>
            <a:off x="6270300" y="4843074"/>
            <a:ext cx="1609717" cy="426819"/>
          </a:xfrm>
          <a:prstGeom prst="rect">
            <a:avLst/>
          </a:prstGeom>
          <a:noFill/>
          <a:ln w="9525">
            <a:noFill/>
            <a:miter lim="800000"/>
            <a:headEnd/>
            <a:tailEnd/>
          </a:ln>
          <a:effectLst/>
        </p:spPr>
      </p:pic>
      <p:pic>
        <p:nvPicPr>
          <p:cNvPr id="68" name="Picture 12"/>
          <p:cNvPicPr>
            <a:picLocks noChangeAspect="1" noChangeArrowheads="1"/>
          </p:cNvPicPr>
          <p:nvPr/>
        </p:nvPicPr>
        <p:blipFill>
          <a:blip r:embed="rId10"/>
          <a:srcRect/>
          <a:stretch>
            <a:fillRect/>
          </a:stretch>
        </p:blipFill>
        <p:spPr bwMode="auto">
          <a:xfrm>
            <a:off x="5690591" y="4608436"/>
            <a:ext cx="209550" cy="266700"/>
          </a:xfrm>
          <a:prstGeom prst="rect">
            <a:avLst/>
          </a:prstGeom>
          <a:noFill/>
          <a:ln w="9525">
            <a:noFill/>
            <a:miter lim="800000"/>
            <a:headEnd/>
            <a:tailEnd/>
          </a:ln>
          <a:effectLst/>
        </p:spPr>
      </p:pic>
      <p:pic>
        <p:nvPicPr>
          <p:cNvPr id="69" name="Picture 13"/>
          <p:cNvPicPr>
            <a:picLocks noChangeAspect="1" noChangeArrowheads="1"/>
          </p:cNvPicPr>
          <p:nvPr/>
        </p:nvPicPr>
        <p:blipFill>
          <a:blip r:embed="rId11"/>
          <a:srcRect/>
          <a:stretch>
            <a:fillRect/>
          </a:stretch>
        </p:blipFill>
        <p:spPr bwMode="auto">
          <a:xfrm>
            <a:off x="2803935" y="4858887"/>
            <a:ext cx="180975" cy="333375"/>
          </a:xfrm>
          <a:prstGeom prst="rect">
            <a:avLst/>
          </a:prstGeom>
          <a:noFill/>
          <a:ln w="9525">
            <a:noFill/>
            <a:miter lim="800000"/>
            <a:headEnd/>
            <a:tailEnd/>
          </a:ln>
          <a:effectLst/>
        </p:spPr>
      </p:pic>
      <p:pic>
        <p:nvPicPr>
          <p:cNvPr id="70" name="Picture 14"/>
          <p:cNvPicPr>
            <a:picLocks noChangeAspect="1" noChangeArrowheads="1"/>
          </p:cNvPicPr>
          <p:nvPr/>
        </p:nvPicPr>
        <p:blipFill>
          <a:blip r:embed="rId12"/>
          <a:srcRect/>
          <a:stretch>
            <a:fillRect/>
          </a:stretch>
        </p:blipFill>
        <p:spPr bwMode="auto">
          <a:xfrm>
            <a:off x="2750069" y="5115905"/>
            <a:ext cx="257175" cy="323850"/>
          </a:xfrm>
          <a:prstGeom prst="rect">
            <a:avLst/>
          </a:prstGeom>
          <a:noFill/>
          <a:ln w="9525">
            <a:noFill/>
            <a:miter lim="800000"/>
            <a:headEnd/>
            <a:tailEnd/>
          </a:ln>
          <a:effectLst/>
        </p:spPr>
      </p:pic>
      <p:pic>
        <p:nvPicPr>
          <p:cNvPr id="71" name="Picture 15"/>
          <p:cNvPicPr>
            <a:picLocks noChangeAspect="1" noChangeArrowheads="1"/>
          </p:cNvPicPr>
          <p:nvPr/>
        </p:nvPicPr>
        <p:blipFill>
          <a:blip r:embed="rId13"/>
          <a:srcRect/>
          <a:stretch>
            <a:fillRect/>
          </a:stretch>
        </p:blipFill>
        <p:spPr bwMode="auto">
          <a:xfrm>
            <a:off x="3209170" y="2404182"/>
            <a:ext cx="190500" cy="323850"/>
          </a:xfrm>
          <a:prstGeom prst="rect">
            <a:avLst/>
          </a:prstGeom>
          <a:noFill/>
          <a:ln w="9525">
            <a:noFill/>
            <a:miter lim="800000"/>
            <a:headEnd/>
            <a:tailEnd/>
          </a:ln>
          <a:effectLst/>
        </p:spPr>
      </p:pic>
      <p:pic>
        <p:nvPicPr>
          <p:cNvPr id="72" name="Picture 16"/>
          <p:cNvPicPr>
            <a:picLocks noChangeAspect="1" noChangeArrowheads="1"/>
          </p:cNvPicPr>
          <p:nvPr/>
        </p:nvPicPr>
        <p:blipFill>
          <a:blip r:embed="rId14"/>
          <a:srcRect/>
          <a:stretch>
            <a:fillRect/>
          </a:stretch>
        </p:blipFill>
        <p:spPr bwMode="auto">
          <a:xfrm>
            <a:off x="2772170" y="3293291"/>
            <a:ext cx="276225" cy="342900"/>
          </a:xfrm>
          <a:prstGeom prst="rect">
            <a:avLst/>
          </a:prstGeom>
          <a:noFill/>
          <a:ln w="9525">
            <a:noFill/>
            <a:miter lim="800000"/>
            <a:headEnd/>
            <a:tailEnd/>
          </a:ln>
          <a:effectLst/>
        </p:spPr>
      </p:pic>
      <p:pic>
        <p:nvPicPr>
          <p:cNvPr id="73" name="Picture 18"/>
          <p:cNvPicPr>
            <a:picLocks noChangeAspect="1" noChangeArrowheads="1"/>
          </p:cNvPicPr>
          <p:nvPr/>
        </p:nvPicPr>
        <p:blipFill>
          <a:blip r:embed="rId15"/>
          <a:srcRect/>
          <a:stretch>
            <a:fillRect/>
          </a:stretch>
        </p:blipFill>
        <p:spPr bwMode="auto">
          <a:xfrm>
            <a:off x="5681393" y="3306099"/>
            <a:ext cx="133350" cy="285750"/>
          </a:xfrm>
          <a:prstGeom prst="rect">
            <a:avLst/>
          </a:prstGeom>
          <a:noFill/>
          <a:ln w="9525">
            <a:noFill/>
            <a:miter lim="800000"/>
            <a:headEnd/>
            <a:tailEnd/>
          </a:ln>
          <a:effectLst/>
        </p:spPr>
      </p:pic>
      <p:pic>
        <p:nvPicPr>
          <p:cNvPr id="74" name="Picture 19"/>
          <p:cNvPicPr>
            <a:picLocks noChangeAspect="1" noChangeArrowheads="1"/>
          </p:cNvPicPr>
          <p:nvPr/>
        </p:nvPicPr>
        <p:blipFill>
          <a:blip r:embed="rId16"/>
          <a:srcRect/>
          <a:stretch>
            <a:fillRect/>
          </a:stretch>
        </p:blipFill>
        <p:spPr bwMode="auto">
          <a:xfrm>
            <a:off x="8444011" y="2715872"/>
            <a:ext cx="2822028" cy="1623849"/>
          </a:xfrm>
          <a:prstGeom prst="rect">
            <a:avLst/>
          </a:prstGeom>
          <a:noFill/>
          <a:ln w="9525">
            <a:noFill/>
            <a:miter lim="800000"/>
            <a:headEnd/>
            <a:tailEnd/>
          </a:ln>
          <a:effectLst/>
        </p:spPr>
      </p:pic>
      <p:pic>
        <p:nvPicPr>
          <p:cNvPr id="75" name="Picture 15"/>
          <p:cNvPicPr>
            <a:picLocks noChangeAspect="1" noChangeArrowheads="1"/>
          </p:cNvPicPr>
          <p:nvPr/>
        </p:nvPicPr>
        <p:blipFill>
          <a:blip r:embed="rId13"/>
          <a:srcRect/>
          <a:stretch>
            <a:fillRect/>
          </a:stretch>
        </p:blipFill>
        <p:spPr bwMode="auto">
          <a:xfrm>
            <a:off x="9368232" y="4338073"/>
            <a:ext cx="190500" cy="323850"/>
          </a:xfrm>
          <a:prstGeom prst="rect">
            <a:avLst/>
          </a:prstGeom>
          <a:noFill/>
          <a:ln w="9525">
            <a:noFill/>
            <a:miter lim="800000"/>
            <a:headEnd/>
            <a:tailEnd/>
          </a:ln>
          <a:effectLst/>
        </p:spPr>
      </p:pic>
      <p:pic>
        <p:nvPicPr>
          <p:cNvPr id="76" name="Picture 16"/>
          <p:cNvPicPr>
            <a:picLocks noChangeAspect="1" noChangeArrowheads="1"/>
          </p:cNvPicPr>
          <p:nvPr/>
        </p:nvPicPr>
        <p:blipFill>
          <a:blip r:embed="rId14"/>
          <a:srcRect/>
          <a:stretch>
            <a:fillRect/>
          </a:stretch>
        </p:blipFill>
        <p:spPr bwMode="auto">
          <a:xfrm>
            <a:off x="10334363" y="4328548"/>
            <a:ext cx="276225" cy="342900"/>
          </a:xfrm>
          <a:prstGeom prst="rect">
            <a:avLst/>
          </a:prstGeom>
          <a:noFill/>
          <a:ln w="9525">
            <a:noFill/>
            <a:miter lim="800000"/>
            <a:headEnd/>
            <a:tailEnd/>
          </a:ln>
          <a:effectLst/>
        </p:spPr>
      </p:pic>
      <p:pic>
        <p:nvPicPr>
          <p:cNvPr id="77" name="Picture 5"/>
          <p:cNvPicPr>
            <a:picLocks noChangeAspect="1" noChangeArrowheads="1"/>
          </p:cNvPicPr>
          <p:nvPr/>
        </p:nvPicPr>
        <p:blipFill>
          <a:blip r:embed="rId6"/>
          <a:srcRect/>
          <a:stretch>
            <a:fillRect/>
          </a:stretch>
        </p:blipFill>
        <p:spPr bwMode="auto">
          <a:xfrm>
            <a:off x="8909224" y="4333611"/>
            <a:ext cx="257175" cy="238125"/>
          </a:xfrm>
          <a:prstGeom prst="rect">
            <a:avLst/>
          </a:prstGeom>
          <a:noFill/>
          <a:ln w="9525">
            <a:noFill/>
            <a:miter lim="800000"/>
            <a:headEnd/>
            <a:tailEnd/>
          </a:ln>
          <a:effectLst/>
        </p:spPr>
      </p:pic>
      <p:pic>
        <p:nvPicPr>
          <p:cNvPr id="78" name="Picture 12"/>
          <p:cNvPicPr>
            <a:picLocks noChangeAspect="1" noChangeArrowheads="1"/>
          </p:cNvPicPr>
          <p:nvPr/>
        </p:nvPicPr>
        <p:blipFill>
          <a:blip r:embed="rId10"/>
          <a:srcRect/>
          <a:stretch>
            <a:fillRect/>
          </a:stretch>
        </p:blipFill>
        <p:spPr bwMode="auto">
          <a:xfrm>
            <a:off x="10935253" y="4350921"/>
            <a:ext cx="209550" cy="266700"/>
          </a:xfrm>
          <a:prstGeom prst="rect">
            <a:avLst/>
          </a:prstGeom>
          <a:noFill/>
          <a:ln w="9525">
            <a:noFill/>
            <a:miter lim="800000"/>
            <a:headEnd/>
            <a:tailEnd/>
          </a:ln>
          <a:effectLst/>
        </p:spPr>
      </p:pic>
      <p:sp>
        <p:nvSpPr>
          <p:cNvPr id="80" name="Rectangle 79"/>
          <p:cNvSpPr/>
          <p:nvPr/>
        </p:nvSpPr>
        <p:spPr>
          <a:xfrm>
            <a:off x="8497519" y="5137442"/>
            <a:ext cx="2790495" cy="394138"/>
          </a:xfrm>
          <a:prstGeom prst="rect">
            <a:avLst/>
          </a:prstGeom>
          <a:solidFill>
            <a:srgbClr val="00B0F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b="1" dirty="0" smtClean="0">
                <a:solidFill>
                  <a:schemeClr val="tx1"/>
                </a:solidFill>
                <a:latin typeface="Cabin" panose="020B0803050202020004" pitchFamily="34" charset="0"/>
              </a:rPr>
              <a:t>Fonction de score</a:t>
            </a:r>
            <a:endParaRPr lang="fr-FR" b="1" dirty="0">
              <a:solidFill>
                <a:schemeClr val="tx1"/>
              </a:solidFill>
              <a:latin typeface="Cabin" panose="020B0803050202020004" pitchFamily="34" charset="0"/>
            </a:endParaRPr>
          </a:p>
        </p:txBody>
      </p:sp>
      <p:cxnSp>
        <p:nvCxnSpPr>
          <p:cNvPr id="81" name="Connecteur droit 80"/>
          <p:cNvCxnSpPr/>
          <p:nvPr/>
        </p:nvCxnSpPr>
        <p:spPr>
          <a:xfrm rot="10800000">
            <a:off x="3288706" y="3961384"/>
            <a:ext cx="488729" cy="1"/>
          </a:xfrm>
          <a:prstGeom prst="line">
            <a:avLst/>
          </a:prstGeom>
          <a:ln>
            <a:solidFill>
              <a:schemeClr val="accent4"/>
            </a:solidFill>
            <a:prstDash val="dash"/>
          </a:ln>
        </p:spPr>
        <p:style>
          <a:lnRef idx="1">
            <a:schemeClr val="accent2"/>
          </a:lnRef>
          <a:fillRef idx="0">
            <a:schemeClr val="accent2"/>
          </a:fillRef>
          <a:effectRef idx="0">
            <a:schemeClr val="accent2"/>
          </a:effectRef>
          <a:fontRef idx="minor">
            <a:schemeClr val="tx1"/>
          </a:fontRef>
        </p:style>
      </p:cxnSp>
      <p:cxnSp>
        <p:nvCxnSpPr>
          <p:cNvPr id="82" name="Connecteur droit 81"/>
          <p:cNvCxnSpPr/>
          <p:nvPr/>
        </p:nvCxnSpPr>
        <p:spPr>
          <a:xfrm rot="5400000">
            <a:off x="4006019" y="4925676"/>
            <a:ext cx="641130" cy="5255"/>
          </a:xfrm>
          <a:prstGeom prst="line">
            <a:avLst/>
          </a:prstGeom>
          <a:ln>
            <a:solidFill>
              <a:schemeClr val="accent4"/>
            </a:solidFill>
            <a:prstDash val="dash"/>
          </a:ln>
        </p:spPr>
        <p:style>
          <a:lnRef idx="1">
            <a:schemeClr val="accent2"/>
          </a:lnRef>
          <a:fillRef idx="0">
            <a:schemeClr val="accent2"/>
          </a:fillRef>
          <a:effectRef idx="0">
            <a:schemeClr val="accent2"/>
          </a:effectRef>
          <a:fontRef idx="minor">
            <a:schemeClr val="tx1"/>
          </a:fontRef>
        </p:style>
      </p:cxnSp>
      <p:cxnSp>
        <p:nvCxnSpPr>
          <p:cNvPr id="83" name="Connecteur droit 82"/>
          <p:cNvCxnSpPr/>
          <p:nvPr/>
        </p:nvCxnSpPr>
        <p:spPr>
          <a:xfrm rot="5400000">
            <a:off x="3551445" y="4812690"/>
            <a:ext cx="462456" cy="10510"/>
          </a:xfrm>
          <a:prstGeom prst="line">
            <a:avLst/>
          </a:prstGeom>
          <a:ln>
            <a:solidFill>
              <a:schemeClr val="accent4"/>
            </a:solidFill>
            <a:prstDash val="dash"/>
          </a:ln>
        </p:spPr>
        <p:style>
          <a:lnRef idx="1">
            <a:schemeClr val="accent2"/>
          </a:lnRef>
          <a:fillRef idx="0">
            <a:schemeClr val="accent2"/>
          </a:fillRef>
          <a:effectRef idx="0">
            <a:schemeClr val="accent2"/>
          </a:effectRef>
          <a:fontRef idx="minor">
            <a:schemeClr val="tx1"/>
          </a:fontRef>
        </p:style>
      </p:cxnSp>
      <p:cxnSp>
        <p:nvCxnSpPr>
          <p:cNvPr id="84" name="Connecteur droit 83"/>
          <p:cNvCxnSpPr/>
          <p:nvPr/>
        </p:nvCxnSpPr>
        <p:spPr>
          <a:xfrm rot="10800000">
            <a:off x="3162564" y="4544673"/>
            <a:ext cx="614857" cy="1588"/>
          </a:xfrm>
          <a:prstGeom prst="line">
            <a:avLst/>
          </a:prstGeom>
          <a:ln>
            <a:solidFill>
              <a:schemeClr val="accent4"/>
            </a:solidFill>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241202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ox(in)">
                                      <p:cBhvr>
                                        <p:cTn id="7" dur="500"/>
                                        <p:tgtEl>
                                          <p:spTgt spid="3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ox(in)">
                                      <p:cBhvr>
                                        <p:cTn id="10" dur="500"/>
                                        <p:tgtEl>
                                          <p:spTgt spid="32"/>
                                        </p:tgtEl>
                                      </p:cBhvr>
                                    </p:animEffect>
                                  </p:childTnLst>
                                </p:cTn>
                              </p:par>
                              <p:par>
                                <p:cTn id="11" presetID="4" presetClass="entr" presetSubtype="16"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box(in)">
                                      <p:cBhvr>
                                        <p:cTn id="13" dur="500"/>
                                        <p:tgtEl>
                                          <p:spTgt spid="48"/>
                                        </p:tgtEl>
                                      </p:cBhvr>
                                    </p:animEffect>
                                  </p:childTnLst>
                                </p:cTn>
                              </p:par>
                              <p:par>
                                <p:cTn id="14" presetID="4" presetClass="entr" presetSubtype="16"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ox(in)">
                                      <p:cBhvr>
                                        <p:cTn id="16" dur="500"/>
                                        <p:tgtEl>
                                          <p:spTgt spid="34"/>
                                        </p:tgtEl>
                                      </p:cBhvr>
                                    </p:animEffect>
                                  </p:childTnLst>
                                </p:cTn>
                              </p:par>
                              <p:par>
                                <p:cTn id="17" presetID="4" presetClass="entr" presetSubtype="16"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box(in)">
                                      <p:cBhvr>
                                        <p:cTn id="19" dur="500"/>
                                        <p:tgtEl>
                                          <p:spTgt spid="52"/>
                                        </p:tgtEl>
                                      </p:cBhvr>
                                    </p:animEffect>
                                  </p:childTnLst>
                                </p:cTn>
                              </p:par>
                              <p:par>
                                <p:cTn id="20" presetID="4" presetClass="entr" presetSubtype="16"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box(in)">
                                      <p:cBhvr>
                                        <p:cTn id="22" dur="500"/>
                                        <p:tgtEl>
                                          <p:spTgt spid="49"/>
                                        </p:tgtEl>
                                      </p:cBhvr>
                                    </p:animEffect>
                                  </p:childTnLst>
                                </p:cTn>
                              </p:par>
                              <p:par>
                                <p:cTn id="23" presetID="4" presetClass="entr" presetSubtype="16"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box(in)">
                                      <p:cBhvr>
                                        <p:cTn id="25" dur="500"/>
                                        <p:tgtEl>
                                          <p:spTgt spid="67"/>
                                        </p:tgtEl>
                                      </p:cBhvr>
                                    </p:animEffect>
                                  </p:childTnLst>
                                </p:cTn>
                              </p:par>
                              <p:par>
                                <p:cTn id="26" presetID="4" presetClass="entr" presetSubtype="16" fill="hold" nodeType="with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box(in)">
                                      <p:cBhvr>
                                        <p:cTn id="28" dur="500"/>
                                        <p:tgtEl>
                                          <p:spTgt spid="66"/>
                                        </p:tgtEl>
                                      </p:cBhvr>
                                    </p:animEffect>
                                  </p:childTnLst>
                                </p:cTn>
                              </p:par>
                              <p:par>
                                <p:cTn id="29" presetID="4" presetClass="entr" presetSubtype="16" fill="hold"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box(in)">
                                      <p:cBhvr>
                                        <p:cTn id="31" dur="500"/>
                                        <p:tgtEl>
                                          <p:spTgt spid="68"/>
                                        </p:tgtEl>
                                      </p:cBhvr>
                                    </p:animEffect>
                                  </p:childTnLst>
                                </p:cTn>
                              </p:par>
                              <p:par>
                                <p:cTn id="32" presetID="4" presetClass="entr" presetSubtype="16" fill="hold"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box(in)">
                                      <p:cBhvr>
                                        <p:cTn id="34" dur="500"/>
                                        <p:tgtEl>
                                          <p:spTgt spid="63"/>
                                        </p:tgtEl>
                                      </p:cBhvr>
                                    </p:animEffect>
                                  </p:childTnLst>
                                </p:cTn>
                              </p:par>
                              <p:par>
                                <p:cTn id="35" presetID="4" presetClass="entr" presetSubtype="16" fill="hold" nodeType="with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box(in)">
                                      <p:cBhvr>
                                        <p:cTn id="37" dur="500"/>
                                        <p:tgtEl>
                                          <p:spTgt spid="64"/>
                                        </p:tgtEl>
                                      </p:cBhvr>
                                    </p:animEffect>
                                  </p:childTnLst>
                                </p:cTn>
                              </p:par>
                              <p:par>
                                <p:cTn id="38" presetID="4" presetClass="entr" presetSubtype="16"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box(in)">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box(in)">
                                      <p:cBhvr>
                                        <p:cTn id="45" dur="500"/>
                                        <p:tgtEl>
                                          <p:spTgt spid="65"/>
                                        </p:tgtEl>
                                      </p:cBhvr>
                                    </p:animEffect>
                                  </p:childTnLst>
                                </p:cTn>
                              </p:par>
                              <p:par>
                                <p:cTn id="46" presetID="4" presetClass="entr" presetSubtype="16" fill="hold" nodeType="with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box(in)">
                                      <p:cBhvr>
                                        <p:cTn id="48" dur="500"/>
                                        <p:tgtEl>
                                          <p:spTgt spid="73"/>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box(in)">
                                      <p:cBhvr>
                                        <p:cTn id="53" dur="500"/>
                                        <p:tgtEl>
                                          <p:spTgt spid="54"/>
                                        </p:tgtEl>
                                      </p:cBhvr>
                                    </p:animEffect>
                                  </p:childTnLst>
                                </p:cTn>
                              </p:par>
                              <p:par>
                                <p:cTn id="54" presetID="4" presetClass="entr" presetSubtype="16" fill="hold" nodeType="withEffect">
                                  <p:stCondLst>
                                    <p:cond delay="0"/>
                                  </p:stCondLst>
                                  <p:childTnLst>
                                    <p:set>
                                      <p:cBhvr>
                                        <p:cTn id="55" dur="1" fill="hold">
                                          <p:stCondLst>
                                            <p:cond delay="0"/>
                                          </p:stCondLst>
                                        </p:cTn>
                                        <p:tgtEl>
                                          <p:spTgt spid="81"/>
                                        </p:tgtEl>
                                        <p:attrNameLst>
                                          <p:attrName>style.visibility</p:attrName>
                                        </p:attrNameLst>
                                      </p:cBhvr>
                                      <p:to>
                                        <p:strVal val="visible"/>
                                      </p:to>
                                    </p:set>
                                    <p:animEffect transition="in" filter="box(in)">
                                      <p:cBhvr>
                                        <p:cTn id="56" dur="500"/>
                                        <p:tgtEl>
                                          <p:spTgt spid="81"/>
                                        </p:tgtEl>
                                      </p:cBhvr>
                                    </p:animEffect>
                                  </p:childTnLst>
                                </p:cTn>
                              </p:par>
                              <p:par>
                                <p:cTn id="57" presetID="4" presetClass="entr" presetSubtype="16" fill="hold" nodeType="with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box(in)">
                                      <p:cBhvr>
                                        <p:cTn id="59" dur="500"/>
                                        <p:tgtEl>
                                          <p:spTgt spid="84"/>
                                        </p:tgtEl>
                                      </p:cBhvr>
                                    </p:animEffect>
                                  </p:childTnLst>
                                </p:cTn>
                              </p:par>
                              <p:par>
                                <p:cTn id="60" presetID="4" presetClass="entr" presetSubtype="16" fill="hold"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box(in)">
                                      <p:cBhvr>
                                        <p:cTn id="62" dur="500"/>
                                        <p:tgtEl>
                                          <p:spTgt spid="55"/>
                                        </p:tgtEl>
                                      </p:cBhvr>
                                    </p:animEffect>
                                  </p:childTnLst>
                                </p:cTn>
                              </p:par>
                              <p:par>
                                <p:cTn id="63" presetID="4" presetClass="entr" presetSubtype="16"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box(in)">
                                      <p:cBhvr>
                                        <p:cTn id="65" dur="500"/>
                                        <p:tgtEl>
                                          <p:spTgt spid="53"/>
                                        </p:tgtEl>
                                      </p:cBhvr>
                                    </p:animEffect>
                                  </p:childTnLst>
                                </p:cTn>
                              </p:par>
                              <p:par>
                                <p:cTn id="66" presetID="4" presetClass="entr" presetSubtype="16"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box(in)">
                                      <p:cBhvr>
                                        <p:cTn id="68" dur="500"/>
                                        <p:tgtEl>
                                          <p:spTgt spid="72"/>
                                        </p:tgtEl>
                                      </p:cBhvr>
                                    </p:animEffect>
                                  </p:childTnLst>
                                </p:cTn>
                              </p:par>
                              <p:par>
                                <p:cTn id="69" presetID="4" presetClass="entr" presetSubtype="16" fill="hold" nodeType="with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box(in)">
                                      <p:cBhvr>
                                        <p:cTn id="71" dur="500"/>
                                        <p:tgtEl>
                                          <p:spTgt spid="71"/>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box(in)">
                                      <p:cBhvr>
                                        <p:cTn id="76" dur="500"/>
                                        <p:tgtEl>
                                          <p:spTgt spid="28"/>
                                        </p:tgtEl>
                                      </p:cBhvr>
                                    </p:animEffect>
                                  </p:childTnLst>
                                </p:cTn>
                              </p:par>
                              <p:par>
                                <p:cTn id="77" presetID="4" presetClass="entr" presetSubtype="16" fill="hold" nodeType="withEffect">
                                  <p:stCondLst>
                                    <p:cond delay="0"/>
                                  </p:stCondLst>
                                  <p:childTnLst>
                                    <p:set>
                                      <p:cBhvr>
                                        <p:cTn id="78" dur="1" fill="hold">
                                          <p:stCondLst>
                                            <p:cond delay="0"/>
                                          </p:stCondLst>
                                        </p:cTn>
                                        <p:tgtEl>
                                          <p:spTgt spid="75"/>
                                        </p:tgtEl>
                                        <p:attrNameLst>
                                          <p:attrName>style.visibility</p:attrName>
                                        </p:attrNameLst>
                                      </p:cBhvr>
                                      <p:to>
                                        <p:strVal val="visible"/>
                                      </p:to>
                                    </p:set>
                                    <p:animEffect transition="in" filter="box(in)">
                                      <p:cBhvr>
                                        <p:cTn id="79" dur="500"/>
                                        <p:tgtEl>
                                          <p:spTgt spid="75"/>
                                        </p:tgtEl>
                                      </p:cBhvr>
                                    </p:animEffect>
                                  </p:childTnLst>
                                </p:cTn>
                              </p:par>
                              <p:par>
                                <p:cTn id="80" presetID="4" presetClass="entr" presetSubtype="16" fill="hold" nodeType="withEffect">
                                  <p:stCondLst>
                                    <p:cond delay="0"/>
                                  </p:stCondLst>
                                  <p:childTnLst>
                                    <p:set>
                                      <p:cBhvr>
                                        <p:cTn id="81" dur="1" fill="hold">
                                          <p:stCondLst>
                                            <p:cond delay="0"/>
                                          </p:stCondLst>
                                        </p:cTn>
                                        <p:tgtEl>
                                          <p:spTgt spid="77"/>
                                        </p:tgtEl>
                                        <p:attrNameLst>
                                          <p:attrName>style.visibility</p:attrName>
                                        </p:attrNameLst>
                                      </p:cBhvr>
                                      <p:to>
                                        <p:strVal val="visible"/>
                                      </p:to>
                                    </p:set>
                                    <p:animEffect transition="in" filter="box(in)">
                                      <p:cBhvr>
                                        <p:cTn id="82" dur="500"/>
                                        <p:tgtEl>
                                          <p:spTgt spid="77"/>
                                        </p:tgtEl>
                                      </p:cBhvr>
                                    </p:animEffect>
                                  </p:childTnLst>
                                </p:cTn>
                              </p:par>
                              <p:par>
                                <p:cTn id="83" presetID="4" presetClass="entr" presetSubtype="16" fill="hold"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box(in)">
                                      <p:cBhvr>
                                        <p:cTn id="85" dur="500"/>
                                        <p:tgtEl>
                                          <p:spTgt spid="76"/>
                                        </p:tgtEl>
                                      </p:cBhvr>
                                    </p:animEffect>
                                  </p:childTnLst>
                                </p:cTn>
                              </p:par>
                              <p:par>
                                <p:cTn id="86" presetID="4" presetClass="entr" presetSubtype="16" fill="hold" nodeType="withEffect">
                                  <p:stCondLst>
                                    <p:cond delay="0"/>
                                  </p:stCondLst>
                                  <p:childTnLst>
                                    <p:set>
                                      <p:cBhvr>
                                        <p:cTn id="87" dur="1" fill="hold">
                                          <p:stCondLst>
                                            <p:cond delay="0"/>
                                          </p:stCondLst>
                                        </p:cTn>
                                        <p:tgtEl>
                                          <p:spTgt spid="78"/>
                                        </p:tgtEl>
                                        <p:attrNameLst>
                                          <p:attrName>style.visibility</p:attrName>
                                        </p:attrNameLst>
                                      </p:cBhvr>
                                      <p:to>
                                        <p:strVal val="visible"/>
                                      </p:to>
                                    </p:set>
                                    <p:animEffect transition="in" filter="box(in)">
                                      <p:cBhvr>
                                        <p:cTn id="88" dur="500"/>
                                        <p:tgtEl>
                                          <p:spTgt spid="78"/>
                                        </p:tgtEl>
                                      </p:cBhvr>
                                    </p:animEffect>
                                  </p:childTnLst>
                                </p:cTn>
                              </p:par>
                              <p:par>
                                <p:cTn id="89" presetID="4" presetClass="entr" presetSubtype="16" fill="hold" nodeType="withEffect">
                                  <p:stCondLst>
                                    <p:cond delay="0"/>
                                  </p:stCondLst>
                                  <p:childTnLst>
                                    <p:set>
                                      <p:cBhvr>
                                        <p:cTn id="90" dur="1" fill="hold">
                                          <p:stCondLst>
                                            <p:cond delay="0"/>
                                          </p:stCondLst>
                                        </p:cTn>
                                        <p:tgtEl>
                                          <p:spTgt spid="74"/>
                                        </p:tgtEl>
                                        <p:attrNameLst>
                                          <p:attrName>style.visibility</p:attrName>
                                        </p:attrNameLst>
                                      </p:cBhvr>
                                      <p:to>
                                        <p:strVal val="visible"/>
                                      </p:to>
                                    </p:set>
                                    <p:animEffect transition="in" filter="box(in)">
                                      <p:cBhvr>
                                        <p:cTn id="91" dur="500"/>
                                        <p:tgtEl>
                                          <p:spTgt spid="74"/>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80"/>
                                        </p:tgtEl>
                                        <p:attrNameLst>
                                          <p:attrName>style.visibility</p:attrName>
                                        </p:attrNameLst>
                                      </p:cBhvr>
                                      <p:to>
                                        <p:strVal val="visible"/>
                                      </p:to>
                                    </p:set>
                                    <p:animEffect transition="in" filter="box(in)">
                                      <p:cBhvr>
                                        <p:cTn id="94" dur="500"/>
                                        <p:tgtEl>
                                          <p:spTgt spid="80"/>
                                        </p:tgtEl>
                                      </p:cBhvr>
                                    </p:animEffect>
                                  </p:childTnLst>
                                </p:cTn>
                              </p:par>
                            </p:childTnLst>
                          </p:cTn>
                        </p:par>
                      </p:childTnLst>
                    </p:cTn>
                  </p:par>
                  <p:par>
                    <p:cTn id="95" fill="hold">
                      <p:stCondLst>
                        <p:cond delay="indefinite"/>
                      </p:stCondLst>
                      <p:childTnLst>
                        <p:par>
                          <p:cTn id="96" fill="hold">
                            <p:stCondLst>
                              <p:cond delay="0"/>
                            </p:stCondLst>
                            <p:childTnLst>
                              <p:par>
                                <p:cTn id="97" presetID="4" presetClass="entr" presetSubtype="16" fill="hold" nodeType="clickEffect">
                                  <p:stCondLst>
                                    <p:cond delay="0"/>
                                  </p:stCondLst>
                                  <p:childTnLst>
                                    <p:set>
                                      <p:cBhvr>
                                        <p:cTn id="98" dur="1" fill="hold">
                                          <p:stCondLst>
                                            <p:cond delay="0"/>
                                          </p:stCondLst>
                                        </p:cTn>
                                        <p:tgtEl>
                                          <p:spTgt spid="61"/>
                                        </p:tgtEl>
                                        <p:attrNameLst>
                                          <p:attrName>style.visibility</p:attrName>
                                        </p:attrNameLst>
                                      </p:cBhvr>
                                      <p:to>
                                        <p:strVal val="visible"/>
                                      </p:to>
                                    </p:set>
                                    <p:animEffect transition="in" filter="box(in)">
                                      <p:cBhvr>
                                        <p:cTn id="99" dur="500"/>
                                        <p:tgtEl>
                                          <p:spTgt spid="61"/>
                                        </p:tgtEl>
                                      </p:cBhvr>
                                    </p:animEffect>
                                  </p:childTnLst>
                                </p:cTn>
                              </p:par>
                              <p:par>
                                <p:cTn id="100" presetID="4" presetClass="entr" presetSubtype="16" fill="hold" nodeType="withEffect">
                                  <p:stCondLst>
                                    <p:cond delay="0"/>
                                  </p:stCondLst>
                                  <p:childTnLst>
                                    <p:set>
                                      <p:cBhvr>
                                        <p:cTn id="101" dur="1" fill="hold">
                                          <p:stCondLst>
                                            <p:cond delay="0"/>
                                          </p:stCondLst>
                                        </p:cTn>
                                        <p:tgtEl>
                                          <p:spTgt spid="83"/>
                                        </p:tgtEl>
                                        <p:attrNameLst>
                                          <p:attrName>style.visibility</p:attrName>
                                        </p:attrNameLst>
                                      </p:cBhvr>
                                      <p:to>
                                        <p:strVal val="visible"/>
                                      </p:to>
                                    </p:set>
                                    <p:animEffect transition="in" filter="box(in)">
                                      <p:cBhvr>
                                        <p:cTn id="102" dur="500"/>
                                        <p:tgtEl>
                                          <p:spTgt spid="83"/>
                                        </p:tgtEl>
                                      </p:cBhvr>
                                    </p:animEffect>
                                  </p:childTnLst>
                                </p:cTn>
                              </p:par>
                              <p:par>
                                <p:cTn id="103" presetID="4" presetClass="entr" presetSubtype="16" fill="hold" nodeType="withEffect">
                                  <p:stCondLst>
                                    <p:cond delay="0"/>
                                  </p:stCondLst>
                                  <p:childTnLst>
                                    <p:set>
                                      <p:cBhvr>
                                        <p:cTn id="104" dur="1" fill="hold">
                                          <p:stCondLst>
                                            <p:cond delay="0"/>
                                          </p:stCondLst>
                                        </p:cTn>
                                        <p:tgtEl>
                                          <p:spTgt spid="82"/>
                                        </p:tgtEl>
                                        <p:attrNameLst>
                                          <p:attrName>style.visibility</p:attrName>
                                        </p:attrNameLst>
                                      </p:cBhvr>
                                      <p:to>
                                        <p:strVal val="visible"/>
                                      </p:to>
                                    </p:set>
                                    <p:animEffect transition="in" filter="box(in)">
                                      <p:cBhvr>
                                        <p:cTn id="105" dur="500"/>
                                        <p:tgtEl>
                                          <p:spTgt spid="82"/>
                                        </p:tgtEl>
                                      </p:cBhvr>
                                    </p:animEffect>
                                  </p:childTnLst>
                                </p:cTn>
                              </p:par>
                              <p:par>
                                <p:cTn id="106" presetID="4" presetClass="entr" presetSubtype="16" fill="hold" nodeType="withEffect">
                                  <p:stCondLst>
                                    <p:cond delay="0"/>
                                  </p:stCondLst>
                                  <p:childTnLst>
                                    <p:set>
                                      <p:cBhvr>
                                        <p:cTn id="107" dur="1" fill="hold">
                                          <p:stCondLst>
                                            <p:cond delay="0"/>
                                          </p:stCondLst>
                                        </p:cTn>
                                        <p:tgtEl>
                                          <p:spTgt spid="62"/>
                                        </p:tgtEl>
                                        <p:attrNameLst>
                                          <p:attrName>style.visibility</p:attrName>
                                        </p:attrNameLst>
                                      </p:cBhvr>
                                      <p:to>
                                        <p:strVal val="visible"/>
                                      </p:to>
                                    </p:set>
                                    <p:animEffect transition="in" filter="box(in)">
                                      <p:cBhvr>
                                        <p:cTn id="108" dur="500"/>
                                        <p:tgtEl>
                                          <p:spTgt spid="62"/>
                                        </p:tgtEl>
                                      </p:cBhvr>
                                    </p:animEffect>
                                  </p:childTnLst>
                                </p:cTn>
                              </p:par>
                              <p:par>
                                <p:cTn id="109" presetID="4" presetClass="entr" presetSubtype="16" fill="hold" nodeType="withEffect">
                                  <p:stCondLst>
                                    <p:cond delay="0"/>
                                  </p:stCondLst>
                                  <p:childTnLst>
                                    <p:set>
                                      <p:cBhvr>
                                        <p:cTn id="110" dur="1" fill="hold">
                                          <p:stCondLst>
                                            <p:cond delay="0"/>
                                          </p:stCondLst>
                                        </p:cTn>
                                        <p:tgtEl>
                                          <p:spTgt spid="70"/>
                                        </p:tgtEl>
                                        <p:attrNameLst>
                                          <p:attrName>style.visibility</p:attrName>
                                        </p:attrNameLst>
                                      </p:cBhvr>
                                      <p:to>
                                        <p:strVal val="visible"/>
                                      </p:to>
                                    </p:set>
                                    <p:animEffect transition="in" filter="box(in)">
                                      <p:cBhvr>
                                        <p:cTn id="111" dur="500"/>
                                        <p:tgtEl>
                                          <p:spTgt spid="70"/>
                                        </p:tgtEl>
                                      </p:cBhvr>
                                    </p:animEffect>
                                  </p:childTnLst>
                                </p:cTn>
                              </p:par>
                              <p:par>
                                <p:cTn id="112" presetID="4" presetClass="entr" presetSubtype="16" fill="hold" nodeType="withEffect">
                                  <p:stCondLst>
                                    <p:cond delay="0"/>
                                  </p:stCondLst>
                                  <p:childTnLst>
                                    <p:set>
                                      <p:cBhvr>
                                        <p:cTn id="113" dur="1" fill="hold">
                                          <p:stCondLst>
                                            <p:cond delay="0"/>
                                          </p:stCondLst>
                                        </p:cTn>
                                        <p:tgtEl>
                                          <p:spTgt spid="69"/>
                                        </p:tgtEl>
                                        <p:attrNameLst>
                                          <p:attrName>style.visibility</p:attrName>
                                        </p:attrNameLst>
                                      </p:cBhvr>
                                      <p:to>
                                        <p:strVal val="visible"/>
                                      </p:to>
                                    </p:set>
                                    <p:animEffect transition="in" filter="box(in)">
                                      <p:cBhvr>
                                        <p:cTn id="11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2" grpId="0" animBg="1"/>
      <p:bldP spid="54" grpId="0" animBg="1"/>
      <p:bldP spid="8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506"/>
            <a:ext cx="10085343" cy="821968"/>
            <a:chOff x="2001881" y="50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072641" y="50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Conception &amp; Réalisation</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rPr>
              <a:t>Analyse de symétrie – principe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23/44</a:t>
            </a:r>
            <a:endParaRPr lang="fr-CA" sz="2000" dirty="0">
              <a:solidFill>
                <a:schemeClr val="tx1"/>
              </a:solidFill>
              <a:latin typeface="Segoe WP Black" panose="020B0A02040504020203" pitchFamily="34" charset="0"/>
              <a:cs typeface="Segoe UI Light" pitchFamily="34" charset="0"/>
            </a:endParaRPr>
          </a:p>
        </p:txBody>
      </p:sp>
      <p:sp>
        <p:nvSpPr>
          <p:cNvPr id="27" name="Rectangle à coins arrondis 26"/>
          <p:cNvSpPr/>
          <p:nvPr/>
        </p:nvSpPr>
        <p:spPr>
          <a:xfrm>
            <a:off x="97603" y="2498373"/>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Prétraitement </a:t>
            </a:r>
            <a:endParaRPr lang="fr-FR" kern="0" dirty="0">
              <a:solidFill>
                <a:schemeClr val="tx1">
                  <a:lumMod val="95000"/>
                  <a:lumOff val="5000"/>
                </a:schemeClr>
              </a:solidFill>
              <a:latin typeface="Cambria" pitchFamily="18" charset="0"/>
            </a:endParaRPr>
          </a:p>
        </p:txBody>
      </p:sp>
      <p:sp>
        <p:nvSpPr>
          <p:cNvPr id="29" name="Rectangle à coins arrondis 28"/>
          <p:cNvSpPr/>
          <p:nvPr/>
        </p:nvSpPr>
        <p:spPr>
          <a:xfrm>
            <a:off x="38297" y="3268172"/>
            <a:ext cx="1922874" cy="82654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1900" b="1" kern="0" dirty="0" smtClean="0">
                <a:solidFill>
                  <a:prstClr val="white"/>
                </a:solidFill>
                <a:latin typeface="Cambria" pitchFamily="18" charset="0"/>
              </a:rPr>
              <a:t>Détection de tumeurs</a:t>
            </a:r>
            <a:endParaRPr lang="fr-FR" sz="1900" b="1" kern="0" dirty="0">
              <a:solidFill>
                <a:prstClr val="white"/>
              </a:solidFill>
              <a:latin typeface="Cambria" pitchFamily="18" charset="0"/>
            </a:endParaRPr>
          </a:p>
        </p:txBody>
      </p:sp>
      <p:sp>
        <p:nvSpPr>
          <p:cNvPr id="35" name="Rectangle à coins arrondis 34"/>
          <p:cNvSpPr/>
          <p:nvPr/>
        </p:nvSpPr>
        <p:spPr>
          <a:xfrm>
            <a:off x="97603" y="4175580"/>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de tumeurs</a:t>
            </a:r>
            <a:endParaRPr lang="fr-FR" kern="0" dirty="0">
              <a:solidFill>
                <a:schemeClr val="tx1">
                  <a:lumMod val="95000"/>
                  <a:lumOff val="5000"/>
                </a:schemeClr>
              </a:solidFill>
              <a:latin typeface="Cambria" pitchFamily="18" charset="0"/>
            </a:endParaRPr>
          </a:p>
        </p:txBody>
      </p:sp>
      <p:sp>
        <p:nvSpPr>
          <p:cNvPr id="37" name="Rectangle à coins arrondis 36"/>
          <p:cNvSpPr/>
          <p:nvPr/>
        </p:nvSpPr>
        <p:spPr>
          <a:xfrm>
            <a:off x="97603" y="4933122"/>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Critères d’évaluation </a:t>
            </a:r>
            <a:endParaRPr lang="fr-FR" kern="0" dirty="0">
              <a:solidFill>
                <a:schemeClr val="tx1">
                  <a:lumMod val="95000"/>
                  <a:lumOff val="5000"/>
                </a:schemeClr>
              </a:solidFill>
              <a:latin typeface="Cambria" pitchFamily="18" charset="0"/>
            </a:endParaRPr>
          </a:p>
        </p:txBody>
      </p:sp>
      <p:sp>
        <p:nvSpPr>
          <p:cNvPr id="40" name="Rectangle à coins arrondis 39"/>
          <p:cNvSpPr/>
          <p:nvPr/>
        </p:nvSpPr>
        <p:spPr>
          <a:xfrm>
            <a:off x="97603" y="5707019"/>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Mise en œuvre </a:t>
            </a:r>
            <a:endParaRPr lang="fr-FR" kern="0" dirty="0">
              <a:solidFill>
                <a:schemeClr val="tx1">
                  <a:lumMod val="95000"/>
                  <a:lumOff val="5000"/>
                </a:schemeClr>
              </a:solidFill>
              <a:latin typeface="Cambria" pitchFamily="18" charset="0"/>
            </a:endParaRPr>
          </a:p>
        </p:txBody>
      </p:sp>
      <p:sp>
        <p:nvSpPr>
          <p:cNvPr id="41" name="Rectangle à coins arrondis 40"/>
          <p:cNvSpPr/>
          <p:nvPr/>
        </p:nvSpPr>
        <p:spPr>
          <a:xfrm>
            <a:off x="97603" y="1761035"/>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Architecture globale</a:t>
            </a:r>
            <a:endParaRPr lang="fr-FR" kern="0" dirty="0">
              <a:solidFill>
                <a:schemeClr val="tx1">
                  <a:lumMod val="95000"/>
                  <a:lumOff val="5000"/>
                </a:schemeClr>
              </a:solidFill>
              <a:latin typeface="Cambria" pitchFamily="18" charset="0"/>
            </a:endParaRPr>
          </a:p>
        </p:txBody>
      </p:sp>
      <p:sp>
        <p:nvSpPr>
          <p:cNvPr id="28" name="Espace réservé du contenu 2"/>
          <p:cNvSpPr txBox="1">
            <a:spLocks/>
          </p:cNvSpPr>
          <p:nvPr/>
        </p:nvSpPr>
        <p:spPr>
          <a:xfrm>
            <a:off x="2667000" y="1889760"/>
            <a:ext cx="9098280" cy="452596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Ø"/>
              <a:tabLst/>
              <a:defRPr/>
            </a:pPr>
            <a:endParaRPr lang="fr-FR" sz="2000" b="1" dirty="0" smtClean="0">
              <a:latin typeface="Cabin" panose="020B0803050202020004" pitchFamily="34" charset="0"/>
            </a:endParaRPr>
          </a:p>
          <a:p>
            <a:pPr marL="342900" marR="0" lvl="0" indent="-342900" algn="l"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Ø"/>
              <a:tabLst/>
              <a:defRPr/>
            </a:pPr>
            <a:r>
              <a:rPr lang="fr-FR" sz="2000" b="1" dirty="0" smtClean="0">
                <a:latin typeface="Cabin" panose="020B0803050202020004" pitchFamily="34" charset="0"/>
              </a:rPr>
              <a:t>La coupe 2D  en entrée sera divisée en 4 quadrants, </a:t>
            </a:r>
          </a:p>
          <a:p>
            <a:pPr marL="342900" marR="0" lvl="0" indent="-342900" algn="l"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Ø"/>
              <a:tabLst/>
              <a:defRPr/>
            </a:pPr>
            <a:endParaRPr lang="fr-FR" sz="2000" dirty="0" smtClean="0"/>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lang="fr-FR" sz="2000" baseline="0" dirty="0" smtClean="0"/>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lang="fr-FR" sz="2000" dirty="0"/>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lang="fr-FR" sz="2000" baseline="0" dirty="0" smtClean="0"/>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lang="fr-FR" sz="2000" dirty="0"/>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lang="fr-FR" sz="2000" baseline="0" dirty="0" smtClean="0"/>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lang="fr-FR" sz="2000" baseline="0" dirty="0" smtClean="0"/>
          </a:p>
          <a:p>
            <a:pPr marL="342900" indent="-342900" fontAlgn="base">
              <a:spcBef>
                <a:spcPct val="20000"/>
              </a:spcBef>
              <a:spcAft>
                <a:spcPct val="0"/>
              </a:spcAft>
              <a:buClr>
                <a:srgbClr val="0070C0"/>
              </a:buClr>
              <a:buFont typeface="Wingdings" panose="05000000000000000000" pitchFamily="2" charset="2"/>
              <a:buChar char="Ø"/>
              <a:defRPr/>
            </a:pPr>
            <a:r>
              <a:rPr lang="fr-FR" sz="2000" b="1" dirty="0" smtClean="0">
                <a:latin typeface="Cabin" panose="020B0803050202020004" pitchFamily="34" charset="0"/>
              </a:rPr>
              <a:t>Pour </a:t>
            </a:r>
            <a:r>
              <a:rPr lang="fr-FR" sz="2000" b="1" dirty="0">
                <a:latin typeface="Cabin" panose="020B0803050202020004" pitchFamily="34" charset="0"/>
              </a:rPr>
              <a:t>chaque déplacement  </a:t>
            </a:r>
            <a:r>
              <a:rPr lang="fr-FR" sz="2000" b="1" dirty="0" smtClean="0">
                <a:latin typeface="Cabin" panose="020B0803050202020004" pitchFamily="34" charset="0"/>
              </a:rPr>
              <a:t>vertical, </a:t>
            </a:r>
            <a:r>
              <a:rPr lang="fr-FR" sz="2000" b="1" dirty="0">
                <a:latin typeface="Cabin" panose="020B0803050202020004" pitchFamily="34" charset="0"/>
              </a:rPr>
              <a:t>on </a:t>
            </a:r>
            <a:r>
              <a:rPr lang="fr-FR" sz="2000" b="1" dirty="0" smtClean="0">
                <a:latin typeface="Cabin" panose="020B0803050202020004" pitchFamily="34" charset="0"/>
              </a:rPr>
              <a:t>calcule le score                                                                     en </a:t>
            </a:r>
            <a:r>
              <a:rPr lang="fr-FR" sz="2000" b="1" dirty="0">
                <a:latin typeface="Cabin" panose="020B0803050202020004" pitchFamily="34" charset="0"/>
              </a:rPr>
              <a:t>utilisant  le </a:t>
            </a:r>
            <a:r>
              <a:rPr lang="fr-FR" sz="2000" b="1" dirty="0" smtClean="0">
                <a:latin typeface="Cabin" panose="020B0803050202020004" pitchFamily="34" charset="0"/>
              </a:rPr>
              <a:t>coefficient de similarité </a:t>
            </a:r>
            <a:r>
              <a:rPr lang="fr-FR" sz="2000" b="1" dirty="0">
                <a:latin typeface="Cabin" panose="020B0803050202020004" pitchFamily="34" charset="0"/>
              </a:rPr>
              <a:t>Bhattacharya.</a:t>
            </a:r>
          </a:p>
          <a:p>
            <a:pPr marL="342900" marR="0" lvl="0" indent="-342900" fontAlgn="base">
              <a:lnSpc>
                <a:spcPct val="100000"/>
              </a:lnSpc>
              <a:spcBef>
                <a:spcPct val="20000"/>
              </a:spcBef>
              <a:spcAft>
                <a:spcPct val="0"/>
              </a:spcAft>
              <a:buClr>
                <a:srgbClr val="0070C0"/>
              </a:buClr>
              <a:buSzTx/>
              <a:buFont typeface="Wingdings" panose="05000000000000000000" pitchFamily="2" charset="2"/>
              <a:buChar char="Ø"/>
              <a:tabLst/>
              <a:defRPr/>
            </a:pPr>
            <a:endParaRPr lang="fr-FR" sz="2000" b="1" dirty="0">
              <a:latin typeface="Cabin" panose="020B0803050202020004" pitchFamily="34" charset="0"/>
            </a:endParaRPr>
          </a:p>
        </p:txBody>
      </p:sp>
      <p:pic>
        <p:nvPicPr>
          <p:cNvPr id="31" name="Picture 3" descr="C:\Users\Public\Version rapport\Rapport_Final_Source_Latex_3\images\Segmentation\HG0024_Flair - Copie.png"/>
          <p:cNvPicPr>
            <a:picLocks noChangeAspect="1" noChangeArrowheads="1"/>
          </p:cNvPicPr>
          <p:nvPr/>
        </p:nvPicPr>
        <p:blipFill>
          <a:blip r:embed="rId4"/>
          <a:srcRect/>
          <a:stretch>
            <a:fillRect/>
          </a:stretch>
        </p:blipFill>
        <p:spPr bwMode="auto">
          <a:xfrm>
            <a:off x="5737793" y="2838882"/>
            <a:ext cx="2247900" cy="2228850"/>
          </a:xfrm>
          <a:prstGeom prst="rect">
            <a:avLst/>
          </a:prstGeom>
          <a:noFill/>
        </p:spPr>
      </p:pic>
    </p:spTree>
    <p:extLst>
      <p:ext uri="{BB962C8B-B14F-4D97-AF65-F5344CB8AC3E}">
        <p14:creationId xmlns:p14="http://schemas.microsoft.com/office/powerpoint/2010/main" xmlns="" val="35627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
                                            <p:txEl>
                                              <p:pRg st="1" end="1"/>
                                            </p:txEl>
                                          </p:spTgt>
                                        </p:tgtEl>
                                        <p:attrNameLst>
                                          <p:attrName>style.visibility</p:attrName>
                                        </p:attrNameLst>
                                      </p:cBhvr>
                                      <p:to>
                                        <p:strVal val="visible"/>
                                      </p:to>
                                    </p:set>
                                    <p:animEffect transition="in" filter="box(in)">
                                      <p:cBhvr>
                                        <p:cTn id="7" dur="500"/>
                                        <p:tgtEl>
                                          <p:spTgt spid="28">
                                            <p:txEl>
                                              <p:pRg st="1" end="1"/>
                                            </p:txEl>
                                          </p:spTgt>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ox(in)">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28">
                                            <p:txEl>
                                              <p:pRg st="9" end="9"/>
                                            </p:txEl>
                                          </p:spTgt>
                                        </p:tgtEl>
                                        <p:attrNameLst>
                                          <p:attrName>style.visibility</p:attrName>
                                        </p:attrNameLst>
                                      </p:cBhvr>
                                      <p:to>
                                        <p:strVal val="visible"/>
                                      </p:to>
                                    </p:set>
                                    <p:animEffect transition="in" filter="box(in)">
                                      <p:cBhvr>
                                        <p:cTn id="16" dur="500"/>
                                        <p:tgtEl>
                                          <p:spTgt spid="2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506"/>
            <a:ext cx="10085343" cy="821968"/>
            <a:chOff x="2001881" y="50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072641" y="50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Conception &amp; Réalisation</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rPr>
              <a:t>Analyse de symétrie – calcul des scores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24/44</a:t>
            </a:r>
            <a:endParaRPr lang="fr-CA" sz="2000" dirty="0">
              <a:solidFill>
                <a:schemeClr val="tx1"/>
              </a:solidFill>
              <a:latin typeface="Segoe WP Black" panose="020B0A02040504020203" pitchFamily="34" charset="0"/>
              <a:cs typeface="Segoe UI Light" pitchFamily="34" charset="0"/>
            </a:endParaRPr>
          </a:p>
        </p:txBody>
      </p:sp>
      <p:sp>
        <p:nvSpPr>
          <p:cNvPr id="27" name="Rectangle à coins arrondis 26"/>
          <p:cNvSpPr/>
          <p:nvPr/>
        </p:nvSpPr>
        <p:spPr>
          <a:xfrm>
            <a:off x="97603" y="2498373"/>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Prétraitement </a:t>
            </a:r>
            <a:endParaRPr lang="fr-FR" kern="0" dirty="0">
              <a:solidFill>
                <a:schemeClr val="tx1">
                  <a:lumMod val="95000"/>
                  <a:lumOff val="5000"/>
                </a:schemeClr>
              </a:solidFill>
              <a:latin typeface="Cambria" pitchFamily="18" charset="0"/>
            </a:endParaRPr>
          </a:p>
        </p:txBody>
      </p:sp>
      <p:sp>
        <p:nvSpPr>
          <p:cNvPr id="29" name="Rectangle à coins arrondis 28"/>
          <p:cNvSpPr/>
          <p:nvPr/>
        </p:nvSpPr>
        <p:spPr>
          <a:xfrm>
            <a:off x="38297" y="3268172"/>
            <a:ext cx="1922874" cy="82654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1900" b="1" kern="0" dirty="0" smtClean="0">
                <a:solidFill>
                  <a:prstClr val="white"/>
                </a:solidFill>
                <a:latin typeface="Cambria" pitchFamily="18" charset="0"/>
              </a:rPr>
              <a:t>Détection de tumeurs</a:t>
            </a:r>
            <a:endParaRPr lang="fr-FR" sz="1900" b="1" kern="0" dirty="0">
              <a:solidFill>
                <a:prstClr val="white"/>
              </a:solidFill>
              <a:latin typeface="Cambria" pitchFamily="18" charset="0"/>
            </a:endParaRPr>
          </a:p>
        </p:txBody>
      </p:sp>
      <p:sp>
        <p:nvSpPr>
          <p:cNvPr id="35" name="Rectangle à coins arrondis 34"/>
          <p:cNvSpPr/>
          <p:nvPr/>
        </p:nvSpPr>
        <p:spPr>
          <a:xfrm>
            <a:off x="97603" y="4175580"/>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de tumeurs</a:t>
            </a:r>
            <a:endParaRPr lang="fr-FR" kern="0" dirty="0">
              <a:solidFill>
                <a:schemeClr val="tx1">
                  <a:lumMod val="95000"/>
                  <a:lumOff val="5000"/>
                </a:schemeClr>
              </a:solidFill>
              <a:latin typeface="Cambria" pitchFamily="18" charset="0"/>
            </a:endParaRPr>
          </a:p>
        </p:txBody>
      </p:sp>
      <p:sp>
        <p:nvSpPr>
          <p:cNvPr id="37" name="Rectangle à coins arrondis 36"/>
          <p:cNvSpPr/>
          <p:nvPr/>
        </p:nvSpPr>
        <p:spPr>
          <a:xfrm>
            <a:off x="97603" y="4933122"/>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Critères d’évaluation </a:t>
            </a:r>
            <a:endParaRPr lang="fr-FR" kern="0" dirty="0">
              <a:solidFill>
                <a:schemeClr val="tx1">
                  <a:lumMod val="95000"/>
                  <a:lumOff val="5000"/>
                </a:schemeClr>
              </a:solidFill>
              <a:latin typeface="Cambria" pitchFamily="18" charset="0"/>
            </a:endParaRPr>
          </a:p>
        </p:txBody>
      </p:sp>
      <p:sp>
        <p:nvSpPr>
          <p:cNvPr id="40" name="Rectangle à coins arrondis 39"/>
          <p:cNvSpPr/>
          <p:nvPr/>
        </p:nvSpPr>
        <p:spPr>
          <a:xfrm>
            <a:off x="97603" y="5707019"/>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Mise en œuvre </a:t>
            </a:r>
            <a:endParaRPr lang="fr-FR" kern="0" dirty="0">
              <a:solidFill>
                <a:schemeClr val="tx1">
                  <a:lumMod val="95000"/>
                  <a:lumOff val="5000"/>
                </a:schemeClr>
              </a:solidFill>
              <a:latin typeface="Cambria" pitchFamily="18" charset="0"/>
            </a:endParaRPr>
          </a:p>
        </p:txBody>
      </p:sp>
      <p:sp>
        <p:nvSpPr>
          <p:cNvPr id="41" name="Rectangle à coins arrondis 40"/>
          <p:cNvSpPr/>
          <p:nvPr/>
        </p:nvSpPr>
        <p:spPr>
          <a:xfrm>
            <a:off x="97603" y="1761035"/>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Architecture globale</a:t>
            </a:r>
            <a:endParaRPr lang="fr-FR" kern="0" dirty="0">
              <a:solidFill>
                <a:schemeClr val="tx1">
                  <a:lumMod val="95000"/>
                  <a:lumOff val="5000"/>
                </a:schemeClr>
              </a:solidFill>
              <a:latin typeface="Cambria" pitchFamily="18" charset="0"/>
            </a:endParaRPr>
          </a:p>
        </p:txBody>
      </p:sp>
      <mc:AlternateContent xmlns:mc="http://schemas.openxmlformats.org/markup-compatibility/2006">
        <mc:Choice xmlns:a14="http://schemas.microsoft.com/office/drawing/2010/main" xmlns="" Requires="a14">
          <p:sp>
            <p:nvSpPr>
              <p:cNvPr id="33" name="Espace réservé du contenu 2"/>
              <p:cNvSpPr txBox="1">
                <a:spLocks/>
              </p:cNvSpPr>
              <p:nvPr/>
            </p:nvSpPr>
            <p:spPr>
              <a:xfrm>
                <a:off x="2054799" y="1756473"/>
                <a:ext cx="9905535" cy="4781961"/>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lang="fr-FR" sz="2000" dirty="0" smtClean="0"/>
              </a:p>
              <a:p>
                <a:pPr marL="342900" lvl="0" indent="-342900" fontAlgn="base">
                  <a:spcBef>
                    <a:spcPct val="20000"/>
                  </a:spcBef>
                  <a:spcAft>
                    <a:spcPct val="0"/>
                  </a:spcAft>
                  <a:buClr>
                    <a:srgbClr val="0070C0"/>
                  </a:buClr>
                  <a:buFont typeface="Wingdings" panose="05000000000000000000" pitchFamily="2" charset="2"/>
                  <a:buChar char="Ø"/>
                </a:pPr>
                <a:r>
                  <a:rPr lang="fr-FR" sz="2000" b="1" dirty="0" smtClean="0"/>
                  <a:t>Nous calculons l’indice de Bhattacharya entre  les deux histogrammes normalisés des deux quadrants haut et bas des deux images de test et de référence :</a:t>
                </a:r>
              </a:p>
              <a:p>
                <a:pPr lvl="5" fontAlgn="base">
                  <a:spcBef>
                    <a:spcPct val="20000"/>
                  </a:spcBef>
                  <a:spcAft>
                    <a:spcPct val="0"/>
                  </a:spcAft>
                </a:pPr>
                <a:endParaRPr lang="fr-FR" sz="2000" b="1" dirty="0" smtClean="0"/>
              </a:p>
              <a:p>
                <a:pPr lvl="5" fontAlgn="base">
                  <a:spcBef>
                    <a:spcPct val="20000"/>
                  </a:spcBef>
                  <a:spcAft>
                    <a:spcPct val="0"/>
                  </a:spcAft>
                </a:pPr>
                <a:endParaRPr lang="fr-FR" sz="2000" b="1" dirty="0" smtClean="0"/>
              </a:p>
              <a:p>
                <a:pPr marL="342900" lvl="0" indent="-342900" fontAlgn="base">
                  <a:spcBef>
                    <a:spcPct val="20000"/>
                  </a:spcBef>
                  <a:spcAft>
                    <a:spcPct val="0"/>
                  </a:spcAft>
                  <a:buFontTx/>
                  <a:buChar char="•"/>
                </a:pPr>
                <a:endParaRPr kumimoji="0" lang="fr-FR" sz="2000" b="0" i="0" u="none" strike="noStrike" kern="1200" cap="none" spc="0" normalizeH="0" noProof="0" dirty="0" smtClean="0">
                  <a:ln>
                    <a:noFill/>
                  </a:ln>
                  <a:solidFill>
                    <a:schemeClr val="tx1"/>
                  </a:solidFill>
                  <a:effectLst/>
                  <a:uLnTx/>
                  <a:uFillTx/>
                  <a:latin typeface="+mn-lt"/>
                  <a:ea typeface="+mn-ea"/>
                  <a:cs typeface="+mn-cs"/>
                </a:endParaRPr>
              </a:p>
              <a:p>
                <a:pPr marL="342900" indent="-342900" fontAlgn="base">
                  <a:spcBef>
                    <a:spcPct val="20000"/>
                  </a:spcBef>
                  <a:spcAft>
                    <a:spcPct val="0"/>
                  </a:spcAft>
                  <a:buClr>
                    <a:srgbClr val="0070C0"/>
                  </a:buClr>
                  <a:buFont typeface="Wingdings" panose="05000000000000000000" pitchFamily="2" charset="2"/>
                  <a:buChar char="Ø"/>
                </a:pPr>
                <a:endParaRPr lang="fr-FR" sz="2000" b="1" dirty="0" smtClean="0"/>
              </a:p>
              <a:p>
                <a:pPr marL="342900" indent="-342900" fontAlgn="base">
                  <a:spcBef>
                    <a:spcPct val="20000"/>
                  </a:spcBef>
                  <a:spcAft>
                    <a:spcPct val="0"/>
                  </a:spcAft>
                  <a:buClr>
                    <a:srgbClr val="0070C0"/>
                  </a:buClr>
                  <a:buFont typeface="Wingdings" panose="05000000000000000000" pitchFamily="2" charset="2"/>
                  <a:buChar char="Ø"/>
                </a:pPr>
                <a:endParaRPr lang="fr-FR" sz="2000" b="1" dirty="0" smtClean="0"/>
              </a:p>
              <a:p>
                <a:pPr marL="342900" indent="-342900" fontAlgn="base">
                  <a:spcBef>
                    <a:spcPct val="20000"/>
                  </a:spcBef>
                  <a:spcAft>
                    <a:spcPct val="0"/>
                  </a:spcAft>
                  <a:buClr>
                    <a:srgbClr val="0070C0"/>
                  </a:buClr>
                  <a:buFont typeface="Wingdings" panose="05000000000000000000" pitchFamily="2" charset="2"/>
                  <a:buChar char="Ø"/>
                </a:pPr>
                <a:endParaRPr lang="fr-FR" sz="2000" b="1" dirty="0"/>
              </a:p>
              <a:p>
                <a:pPr marL="342900" indent="-342900" fontAlgn="base">
                  <a:spcBef>
                    <a:spcPct val="20000"/>
                  </a:spcBef>
                  <a:spcAft>
                    <a:spcPct val="0"/>
                  </a:spcAft>
                  <a:buClr>
                    <a:srgbClr val="0070C0"/>
                  </a:buClr>
                  <a:buFont typeface="Wingdings" panose="05000000000000000000" pitchFamily="2" charset="2"/>
                  <a:buChar char="Ø"/>
                </a:pPr>
                <a:r>
                  <a:rPr lang="fr-FR" sz="2000" b="1" dirty="0" smtClean="0"/>
                  <a:t>Puis, </a:t>
                </a:r>
                <a:r>
                  <a:rPr lang="fr-FR" sz="2000" b="1" dirty="0"/>
                  <a:t>nous calculons le score dans cette position de la ligne horizontale à distance de </a:t>
                </a:r>
                <a14:m>
                  <m:oMath xmlns:m="http://schemas.openxmlformats.org/officeDocument/2006/math">
                    <m:r>
                      <a:rPr lang="fr-FR" sz="2000" b="1" i="1">
                        <a:latin typeface="Cambria Math" panose="02040503050406030204" pitchFamily="18" charset="0"/>
                      </a:rPr>
                      <m:t>𝒍</m:t>
                    </m:r>
                  </m:oMath>
                </a14:m>
                <a:r>
                  <a:rPr lang="fr-FR" sz="2000" b="1" dirty="0" smtClean="0"/>
                  <a:t/>
                </a:r>
                <a:r>
                  <a:rPr lang="fr-FR" sz="2000" b="1" dirty="0"/>
                  <a:t>pixel de début de </a:t>
                </a:r>
                <a:r>
                  <a:rPr lang="fr-FR" sz="2000" b="1" dirty="0" smtClean="0"/>
                  <a:t>l’image :</a:t>
                </a:r>
              </a:p>
            </p:txBody>
          </p:sp>
        </mc:Choice>
        <mc:Fallback>
          <p:sp>
            <p:nvSpPr>
              <p:cNvPr id="33" name="Espace réservé du contenu 2"/>
              <p:cNvSpPr txBox="1">
                <a:spLocks noRot="1" noChangeAspect="1" noMove="1" noResize="1" noEditPoints="1" noAdjustHandles="1" noChangeArrowheads="1" noChangeShapeType="1" noTextEdit="1"/>
              </p:cNvSpPr>
              <p:nvPr/>
            </p:nvSpPr>
            <p:spPr>
              <a:xfrm>
                <a:off x="2054799" y="1756473"/>
                <a:ext cx="9905535" cy="4781961"/>
              </a:xfrm>
              <a:prstGeom prst="rect">
                <a:avLst/>
              </a:prstGeom>
              <a:blipFill rotWithShape="0">
                <a:blip r:embed="rId4"/>
                <a:stretch>
                  <a:fillRect l="-554"/>
                </a:stretch>
              </a:blipFill>
            </p:spPr>
            <p:txBody>
              <a:bodyPr/>
              <a:lstStyle/>
              <a:p>
                <a:r>
                  <a:rPr lang="fr-FR">
                    <a:noFill/>
                  </a:rPr>
                  <a:t> </a:t>
                </a:r>
              </a:p>
            </p:txBody>
          </p:sp>
        </mc:Fallback>
      </mc:AlternateContent>
      <mc:AlternateContent xmlns:mc="http://schemas.openxmlformats.org/markup-compatibility/2006">
        <mc:Choice xmlns:a14="http://schemas.microsoft.com/office/drawing/2010/main" xmlns="" Requires="a14">
          <p:sp>
            <p:nvSpPr>
              <p:cNvPr id="34" name="ZoneTexte 33"/>
              <p:cNvSpPr txBox="1"/>
              <p:nvPr/>
            </p:nvSpPr>
            <p:spPr>
              <a:xfrm>
                <a:off x="4414112" y="2929751"/>
                <a:ext cx="5713428" cy="843885"/>
              </a:xfrm>
              <a:prstGeom prst="rect">
                <a:avLst/>
              </a:prstGeom>
              <a:solidFill>
                <a:srgbClr val="00B0F0"/>
              </a:solidFill>
              <a:ln w="3175">
                <a:solidFill>
                  <a:schemeClr val="tx1"/>
                </a:solidFill>
              </a:ln>
            </p:spPr>
            <p:txBody>
              <a:bodyPr wrap="square" rtlCol="0">
                <a:spAutoFit/>
              </a:bodyPr>
              <a:lstStyle/>
              <a:p>
                <a:pPr lvl="0" fontAlgn="base">
                  <a:spcBef>
                    <a:spcPct val="20000"/>
                  </a:spcBef>
                  <a:spcAft>
                    <a:spcPct val="0"/>
                  </a:spcAft>
                  <a:buClr>
                    <a:srgbClr val="0070C0"/>
                  </a:buClr>
                </a:pPr>
                <a14:m>
                  <m:oMath xmlns:m="http://schemas.openxmlformats.org/officeDocument/2006/math">
                    <m:r>
                      <a:rPr lang="fr-FR" sz="2400" b="1" i="1">
                        <a:latin typeface="Cambria Math" panose="02040503050406030204" pitchFamily="18" charset="0"/>
                      </a:rPr>
                      <m:t>𝑩𝑪</m:t>
                    </m:r>
                    <m:r>
                      <a:rPr lang="fr-FR" sz="2400" b="1" i="1">
                        <a:latin typeface="Cambria Math" panose="02040503050406030204" pitchFamily="18" charset="0"/>
                      </a:rPr>
                      <m:t>(</m:t>
                    </m:r>
                    <m:sSubSup>
                      <m:sSubSupPr>
                        <m:ctrlPr>
                          <a:rPr lang="fr-FR" sz="2400" b="1" i="1">
                            <a:latin typeface="Cambria Math" panose="02040503050406030204" pitchFamily="18" charset="0"/>
                          </a:rPr>
                        </m:ctrlPr>
                      </m:sSubSupPr>
                      <m:e>
                        <m:r>
                          <a:rPr lang="fr-FR" sz="2400" b="1" i="1">
                            <a:latin typeface="Cambria Math" panose="02040503050406030204" pitchFamily="18" charset="0"/>
                          </a:rPr>
                          <m:t>𝑷</m:t>
                        </m:r>
                      </m:e>
                      <m:sub>
                        <m:r>
                          <a:rPr lang="fr-FR" sz="2400" b="1" i="1">
                            <a:latin typeface="Cambria Math" panose="02040503050406030204" pitchFamily="18" charset="0"/>
                          </a:rPr>
                          <m:t>𝑰</m:t>
                        </m:r>
                      </m:sub>
                      <m:sup>
                        <m:r>
                          <a:rPr lang="fr-FR" sz="2400" b="1" i="1">
                            <a:latin typeface="Cambria Math" panose="02040503050406030204" pitchFamily="18" charset="0"/>
                          </a:rPr>
                          <m:t>𝑻</m:t>
                        </m:r>
                        <m:d>
                          <m:dPr>
                            <m:ctrlPr>
                              <a:rPr lang="fr-FR" sz="2400" b="1" i="1">
                                <a:latin typeface="Cambria Math" panose="02040503050406030204" pitchFamily="18" charset="0"/>
                              </a:rPr>
                            </m:ctrlPr>
                          </m:dPr>
                          <m:e>
                            <m:r>
                              <a:rPr lang="fr-FR" sz="2400" b="1" i="1">
                                <a:latin typeface="Cambria Math" panose="02040503050406030204" pitchFamily="18" charset="0"/>
                              </a:rPr>
                              <m:t>𝒍</m:t>
                            </m:r>
                          </m:e>
                        </m:d>
                      </m:sup>
                    </m:sSubSup>
                    <m:r>
                      <a:rPr lang="fr-FR" sz="2400" b="1" i="1">
                        <a:latin typeface="Cambria Math" panose="02040503050406030204" pitchFamily="18" charset="0"/>
                      </a:rPr>
                      <m:t>,</m:t>
                    </m:r>
                    <m:sSubSup>
                      <m:sSubSupPr>
                        <m:ctrlPr>
                          <a:rPr lang="fr-FR" sz="2400" b="1" i="1">
                            <a:latin typeface="Cambria Math" panose="02040503050406030204" pitchFamily="18" charset="0"/>
                          </a:rPr>
                        </m:ctrlPr>
                      </m:sSubSupPr>
                      <m:e>
                        <m:r>
                          <a:rPr lang="fr-FR" sz="2400" b="1" i="1">
                            <a:latin typeface="Cambria Math" panose="02040503050406030204" pitchFamily="18" charset="0"/>
                          </a:rPr>
                          <m:t>𝑷</m:t>
                        </m:r>
                      </m:e>
                      <m:sub>
                        <m:r>
                          <a:rPr lang="fr-FR" sz="2400" b="1" i="1">
                            <a:latin typeface="Cambria Math" panose="02040503050406030204" pitchFamily="18" charset="0"/>
                          </a:rPr>
                          <m:t>𝑹</m:t>
                        </m:r>
                      </m:sub>
                      <m:sup>
                        <m:r>
                          <a:rPr lang="fr-FR" sz="2400" b="1" i="1">
                            <a:latin typeface="Cambria Math" panose="02040503050406030204" pitchFamily="18" charset="0"/>
                          </a:rPr>
                          <m:t>𝑻</m:t>
                        </m:r>
                        <m:d>
                          <m:dPr>
                            <m:ctrlPr>
                              <a:rPr lang="fr-FR" sz="2400" b="1" i="1">
                                <a:latin typeface="Cambria Math" panose="02040503050406030204" pitchFamily="18" charset="0"/>
                              </a:rPr>
                            </m:ctrlPr>
                          </m:dPr>
                          <m:e>
                            <m:r>
                              <a:rPr lang="fr-FR" sz="2400" b="1" i="1">
                                <a:latin typeface="Cambria Math" panose="02040503050406030204" pitchFamily="18" charset="0"/>
                              </a:rPr>
                              <m:t>𝒍</m:t>
                            </m:r>
                          </m:e>
                        </m:d>
                      </m:sup>
                    </m:sSubSup>
                    <m:r>
                      <a:rPr lang="fr-FR" sz="2400" b="1" i="1">
                        <a:latin typeface="Cambria Math" panose="02040503050406030204" pitchFamily="18" charset="0"/>
                      </a:rPr>
                      <m:t>)</m:t>
                    </m:r>
                  </m:oMath>
                </a14:m>
                <a:r>
                  <a:rPr lang="fr-FR" sz="2400" b="1" dirty="0"/>
                  <a:t> = </a:t>
                </a:r>
                <a14:m>
                  <m:oMath xmlns:m="http://schemas.openxmlformats.org/officeDocument/2006/math">
                    <m:nary>
                      <m:naryPr>
                        <m:chr m:val="∑"/>
                        <m:supHide m:val="on"/>
                        <m:ctrlPr>
                          <a:rPr lang="fr-FR" sz="2400" b="1" i="1">
                            <a:latin typeface="Cambria Math" panose="02040503050406030204" pitchFamily="18" charset="0"/>
                          </a:rPr>
                        </m:ctrlPr>
                      </m:naryPr>
                      <m:sub>
                        <m:r>
                          <m:rPr>
                            <m:brk m:alnAt="7"/>
                          </m:rPr>
                          <a:rPr lang="fr-FR" sz="2400" b="1" i="1">
                            <a:latin typeface="Cambria Math" panose="02040503050406030204" pitchFamily="18" charset="0"/>
                          </a:rPr>
                          <m:t>𝒊</m:t>
                        </m:r>
                      </m:sub>
                      <m:sup/>
                      <m:e>
                        <m:rad>
                          <m:radPr>
                            <m:degHide m:val="on"/>
                            <m:ctrlPr>
                              <a:rPr lang="fr-FR" sz="2400" b="1" i="1">
                                <a:latin typeface="Cambria Math" panose="02040503050406030204" pitchFamily="18" charset="0"/>
                              </a:rPr>
                            </m:ctrlPr>
                          </m:radPr>
                          <m:deg/>
                          <m:e>
                            <m:r>
                              <a:rPr lang="fr-FR" sz="2400" b="1" i="1">
                                <a:latin typeface="Cambria Math" panose="02040503050406030204" pitchFamily="18" charset="0"/>
                              </a:rPr>
                              <m:t>(</m:t>
                            </m:r>
                            <m:sSubSup>
                              <m:sSubSupPr>
                                <m:ctrlPr>
                                  <a:rPr lang="fr-FR" sz="2400" b="1" i="1">
                                    <a:latin typeface="Cambria Math" panose="02040503050406030204" pitchFamily="18" charset="0"/>
                                  </a:rPr>
                                </m:ctrlPr>
                              </m:sSubSupPr>
                              <m:e>
                                <m:r>
                                  <a:rPr lang="fr-FR" sz="2400" b="1" i="1">
                                    <a:latin typeface="Cambria Math" panose="02040503050406030204" pitchFamily="18" charset="0"/>
                                  </a:rPr>
                                  <m:t>𝑷</m:t>
                                </m:r>
                              </m:e>
                              <m:sub>
                                <m:r>
                                  <a:rPr lang="fr-FR" sz="2400" b="1" i="1">
                                    <a:latin typeface="Cambria Math" panose="02040503050406030204" pitchFamily="18" charset="0"/>
                                  </a:rPr>
                                  <m:t>𝑰</m:t>
                                </m:r>
                              </m:sub>
                              <m:sup>
                                <m:r>
                                  <a:rPr lang="fr-FR" sz="2400" b="1" i="1">
                                    <a:latin typeface="Cambria Math" panose="02040503050406030204" pitchFamily="18" charset="0"/>
                                  </a:rPr>
                                  <m:t>𝑻</m:t>
                                </m:r>
                                <m:d>
                                  <m:dPr>
                                    <m:ctrlPr>
                                      <a:rPr lang="fr-FR" sz="2400" b="1" i="1">
                                        <a:latin typeface="Cambria Math" panose="02040503050406030204" pitchFamily="18" charset="0"/>
                                      </a:rPr>
                                    </m:ctrlPr>
                                  </m:dPr>
                                  <m:e>
                                    <m:r>
                                      <a:rPr lang="fr-FR" sz="2400" b="1" i="1">
                                        <a:latin typeface="Cambria Math" panose="02040503050406030204" pitchFamily="18" charset="0"/>
                                      </a:rPr>
                                      <m:t>𝒍</m:t>
                                    </m:r>
                                  </m:e>
                                </m:d>
                              </m:sup>
                            </m:sSubSup>
                            <m:d>
                              <m:dPr>
                                <m:ctrlPr>
                                  <a:rPr lang="fr-FR" sz="2400" b="1" i="1">
                                    <a:latin typeface="Cambria Math" panose="02040503050406030204" pitchFamily="18" charset="0"/>
                                  </a:rPr>
                                </m:ctrlPr>
                              </m:dPr>
                              <m:e>
                                <m:r>
                                  <a:rPr lang="fr-FR" sz="2400" b="1" i="1">
                                    <a:latin typeface="Cambria Math" panose="02040503050406030204" pitchFamily="18" charset="0"/>
                                  </a:rPr>
                                  <m:t>𝒊</m:t>
                                </m:r>
                              </m:e>
                            </m:d>
                            <m:r>
                              <a:rPr lang="fr-FR" sz="2400" b="1" i="1">
                                <a:latin typeface="Cambria Math" panose="02040503050406030204" pitchFamily="18" charset="0"/>
                              </a:rPr>
                              <m:t>)(</m:t>
                            </m:r>
                            <m:sSubSup>
                              <m:sSubSupPr>
                                <m:ctrlPr>
                                  <a:rPr lang="fr-FR" sz="2400" b="1" i="1">
                                    <a:latin typeface="Cambria Math" panose="02040503050406030204" pitchFamily="18" charset="0"/>
                                  </a:rPr>
                                </m:ctrlPr>
                              </m:sSubSupPr>
                              <m:e>
                                <m:r>
                                  <a:rPr lang="fr-FR" sz="2400" b="1" i="1">
                                    <a:latin typeface="Cambria Math" panose="02040503050406030204" pitchFamily="18" charset="0"/>
                                  </a:rPr>
                                  <m:t>𝑷</m:t>
                                </m:r>
                              </m:e>
                              <m:sub>
                                <m:r>
                                  <a:rPr lang="fr-FR" sz="2400" b="1" i="1">
                                    <a:latin typeface="Cambria Math" panose="02040503050406030204" pitchFamily="18" charset="0"/>
                                  </a:rPr>
                                  <m:t>𝑹</m:t>
                                </m:r>
                              </m:sub>
                              <m:sup>
                                <m:r>
                                  <a:rPr lang="fr-FR" sz="2400" b="1" i="1">
                                    <a:latin typeface="Cambria Math" panose="02040503050406030204" pitchFamily="18" charset="0"/>
                                  </a:rPr>
                                  <m:t>𝑻</m:t>
                                </m:r>
                                <m:d>
                                  <m:dPr>
                                    <m:ctrlPr>
                                      <a:rPr lang="fr-FR" sz="2400" b="1" i="1">
                                        <a:latin typeface="Cambria Math" panose="02040503050406030204" pitchFamily="18" charset="0"/>
                                      </a:rPr>
                                    </m:ctrlPr>
                                  </m:dPr>
                                  <m:e>
                                    <m:r>
                                      <a:rPr lang="fr-FR" sz="2400" b="1" i="1">
                                        <a:latin typeface="Cambria Math" panose="02040503050406030204" pitchFamily="18" charset="0"/>
                                      </a:rPr>
                                      <m:t>𝒍</m:t>
                                    </m:r>
                                  </m:e>
                                </m:d>
                              </m:sup>
                            </m:sSubSup>
                            <m:d>
                              <m:dPr>
                                <m:ctrlPr>
                                  <a:rPr lang="fr-FR" sz="2400" b="1" i="1">
                                    <a:latin typeface="Cambria Math" panose="02040503050406030204" pitchFamily="18" charset="0"/>
                                  </a:rPr>
                                </m:ctrlPr>
                              </m:dPr>
                              <m:e>
                                <m:r>
                                  <a:rPr lang="fr-FR" sz="2400" b="1" i="1">
                                    <a:latin typeface="Cambria Math" panose="02040503050406030204" pitchFamily="18" charset="0"/>
                                  </a:rPr>
                                  <m:t>𝒊</m:t>
                                </m:r>
                              </m:e>
                            </m:d>
                            <m:r>
                              <a:rPr lang="fr-FR" sz="2400" b="1" i="1">
                                <a:latin typeface="Cambria Math" panose="02040503050406030204" pitchFamily="18" charset="0"/>
                              </a:rPr>
                              <m:t>)</m:t>
                            </m:r>
                          </m:e>
                        </m:rad>
                      </m:e>
                    </m:nary>
                  </m:oMath>
                </a14:m>
                <a:endParaRPr lang="fr-FR" sz="2400" dirty="0"/>
              </a:p>
            </p:txBody>
          </p:sp>
        </mc:Choice>
        <mc:Fallback>
          <p:sp>
            <p:nvSpPr>
              <p:cNvPr id="34" name="ZoneTexte 33"/>
              <p:cNvSpPr txBox="1">
                <a:spLocks noRot="1" noChangeAspect="1" noMove="1" noResize="1" noEditPoints="1" noAdjustHandles="1" noChangeArrowheads="1" noChangeShapeType="1" noTextEdit="1"/>
              </p:cNvSpPr>
              <p:nvPr/>
            </p:nvSpPr>
            <p:spPr>
              <a:xfrm>
                <a:off x="4414112" y="2929751"/>
                <a:ext cx="5713428" cy="843885"/>
              </a:xfrm>
              <a:prstGeom prst="rect">
                <a:avLst/>
              </a:prstGeom>
              <a:blipFill rotWithShape="0">
                <a:blip r:embed="rId5"/>
                <a:stretch>
                  <a:fillRect/>
                </a:stretch>
              </a:blipFill>
              <a:ln w="3175">
                <a:solidFill>
                  <a:schemeClr val="tx1"/>
                </a:solidFill>
              </a:ln>
            </p:spPr>
            <p:txBody>
              <a:bodyPr/>
              <a:lstStyle/>
              <a:p>
                <a:r>
                  <a:rPr lang="fr-FR">
                    <a:noFill/>
                  </a:rPr>
                  <a:t> </a:t>
                </a:r>
              </a:p>
            </p:txBody>
          </p:sp>
        </mc:Fallback>
      </mc:AlternateContent>
      <mc:AlternateContent xmlns:mc="http://schemas.openxmlformats.org/markup-compatibility/2006">
        <mc:Choice xmlns:a14="http://schemas.microsoft.com/office/drawing/2010/main" xmlns="" Requires="a14">
          <p:sp>
            <p:nvSpPr>
              <p:cNvPr id="49" name="ZoneTexte 48"/>
              <p:cNvSpPr txBox="1"/>
              <p:nvPr/>
            </p:nvSpPr>
            <p:spPr>
              <a:xfrm>
                <a:off x="4428608" y="4025816"/>
                <a:ext cx="5698932" cy="843885"/>
              </a:xfrm>
              <a:prstGeom prst="rect">
                <a:avLst/>
              </a:prstGeom>
              <a:solidFill>
                <a:srgbClr val="00B0F0"/>
              </a:solidFill>
              <a:ln w="3175">
                <a:solidFill>
                  <a:schemeClr val="tx1"/>
                </a:solidFill>
              </a:ln>
            </p:spPr>
            <p:txBody>
              <a:bodyPr wrap="none" rtlCol="0">
                <a:spAutoFit/>
              </a:bodyPr>
              <a:lstStyle/>
              <a:p>
                <a:pPr lvl="0" fontAlgn="base">
                  <a:spcBef>
                    <a:spcPct val="20000"/>
                  </a:spcBef>
                  <a:spcAft>
                    <a:spcPct val="0"/>
                  </a:spcAft>
                  <a:buClr>
                    <a:srgbClr val="0070C0"/>
                  </a:buClr>
                </a:pPr>
                <a14:m>
                  <m:oMath xmlns:m="http://schemas.openxmlformats.org/officeDocument/2006/math">
                    <m:r>
                      <a:rPr lang="fr-FR" sz="2400" b="1" i="1" smtClean="0">
                        <a:latin typeface="Cambria Math" panose="02040503050406030204" pitchFamily="18" charset="0"/>
                      </a:rPr>
                      <m:t>𝑩𝑪</m:t>
                    </m:r>
                    <m:r>
                      <a:rPr lang="fr-FR" sz="2400" b="1" i="1" smtClean="0">
                        <a:latin typeface="Cambria Math" panose="02040503050406030204" pitchFamily="18" charset="0"/>
                      </a:rPr>
                      <m:t>(</m:t>
                    </m:r>
                    <m:sSubSup>
                      <m:sSubSupPr>
                        <m:ctrlPr>
                          <a:rPr lang="fr-FR" sz="2400" b="1" i="1">
                            <a:latin typeface="Cambria Math" panose="02040503050406030204" pitchFamily="18" charset="0"/>
                          </a:rPr>
                        </m:ctrlPr>
                      </m:sSubSupPr>
                      <m:e>
                        <m:r>
                          <a:rPr lang="fr-FR" sz="2400" b="1" i="1">
                            <a:latin typeface="Cambria Math" panose="02040503050406030204" pitchFamily="18" charset="0"/>
                          </a:rPr>
                          <m:t>𝑷</m:t>
                        </m:r>
                      </m:e>
                      <m:sub>
                        <m:r>
                          <a:rPr lang="fr-FR" sz="2400" b="1" i="1">
                            <a:latin typeface="Cambria Math" panose="02040503050406030204" pitchFamily="18" charset="0"/>
                          </a:rPr>
                          <m:t>𝑰</m:t>
                        </m:r>
                      </m:sub>
                      <m:sup>
                        <m:r>
                          <a:rPr lang="fr-FR" sz="2400" b="1" i="1" smtClean="0">
                            <a:latin typeface="Cambria Math" panose="02040503050406030204" pitchFamily="18" charset="0"/>
                          </a:rPr>
                          <m:t>𝑩</m:t>
                        </m:r>
                        <m:d>
                          <m:dPr>
                            <m:ctrlPr>
                              <a:rPr lang="fr-FR" sz="2400" b="1" i="1">
                                <a:latin typeface="Cambria Math" panose="02040503050406030204" pitchFamily="18" charset="0"/>
                              </a:rPr>
                            </m:ctrlPr>
                          </m:dPr>
                          <m:e>
                            <m:r>
                              <a:rPr lang="fr-FR" sz="2400" b="1" i="1">
                                <a:latin typeface="Cambria Math" panose="02040503050406030204" pitchFamily="18" charset="0"/>
                              </a:rPr>
                              <m:t>𝒍</m:t>
                            </m:r>
                          </m:e>
                        </m:d>
                      </m:sup>
                    </m:sSubSup>
                    <m:r>
                      <a:rPr lang="fr-FR" sz="2400" b="1" i="1">
                        <a:latin typeface="Cambria Math" panose="02040503050406030204" pitchFamily="18" charset="0"/>
                      </a:rPr>
                      <m:t>,</m:t>
                    </m:r>
                    <m:sSubSup>
                      <m:sSubSupPr>
                        <m:ctrlPr>
                          <a:rPr lang="fr-FR" sz="2400" b="1" i="1">
                            <a:latin typeface="Cambria Math" panose="02040503050406030204" pitchFamily="18" charset="0"/>
                          </a:rPr>
                        </m:ctrlPr>
                      </m:sSubSupPr>
                      <m:e>
                        <m:r>
                          <a:rPr lang="fr-FR" sz="2400" b="1" i="1">
                            <a:latin typeface="Cambria Math" panose="02040503050406030204" pitchFamily="18" charset="0"/>
                          </a:rPr>
                          <m:t>𝑷</m:t>
                        </m:r>
                      </m:e>
                      <m:sub>
                        <m:r>
                          <a:rPr lang="fr-FR" sz="2400" b="1" i="1">
                            <a:latin typeface="Cambria Math" panose="02040503050406030204" pitchFamily="18" charset="0"/>
                          </a:rPr>
                          <m:t>𝑹</m:t>
                        </m:r>
                      </m:sub>
                      <m:sup>
                        <m:r>
                          <a:rPr lang="fr-FR" sz="2400" b="1" i="1" smtClean="0">
                            <a:latin typeface="Cambria Math" panose="02040503050406030204" pitchFamily="18" charset="0"/>
                          </a:rPr>
                          <m:t>𝑩</m:t>
                        </m:r>
                        <m:d>
                          <m:dPr>
                            <m:ctrlPr>
                              <a:rPr lang="fr-FR" sz="2400" b="1" i="1">
                                <a:latin typeface="Cambria Math" panose="02040503050406030204" pitchFamily="18" charset="0"/>
                              </a:rPr>
                            </m:ctrlPr>
                          </m:dPr>
                          <m:e>
                            <m:r>
                              <a:rPr lang="fr-FR" sz="2400" b="1" i="1">
                                <a:latin typeface="Cambria Math" panose="02040503050406030204" pitchFamily="18" charset="0"/>
                              </a:rPr>
                              <m:t>𝒍</m:t>
                            </m:r>
                          </m:e>
                        </m:d>
                      </m:sup>
                    </m:sSubSup>
                    <m:r>
                      <a:rPr lang="fr-FR" sz="2400" b="1" i="1">
                        <a:latin typeface="Cambria Math" panose="02040503050406030204" pitchFamily="18" charset="0"/>
                      </a:rPr>
                      <m:t>)</m:t>
                    </m:r>
                  </m:oMath>
                </a14:m>
                <a:r>
                  <a:rPr lang="fr-FR" sz="2400" b="1" dirty="0"/>
                  <a:t> = </a:t>
                </a:r>
                <a14:m>
                  <m:oMath xmlns:m="http://schemas.openxmlformats.org/officeDocument/2006/math">
                    <m:nary>
                      <m:naryPr>
                        <m:chr m:val="∑"/>
                        <m:supHide m:val="on"/>
                        <m:ctrlPr>
                          <a:rPr lang="fr-FR" sz="2400" b="1" i="1">
                            <a:latin typeface="Cambria Math" panose="02040503050406030204" pitchFamily="18" charset="0"/>
                          </a:rPr>
                        </m:ctrlPr>
                      </m:naryPr>
                      <m:sub>
                        <m:r>
                          <m:rPr>
                            <m:brk m:alnAt="7"/>
                          </m:rPr>
                          <a:rPr lang="fr-FR" sz="2400" b="1" i="1">
                            <a:latin typeface="Cambria Math" panose="02040503050406030204" pitchFamily="18" charset="0"/>
                          </a:rPr>
                          <m:t>𝒊</m:t>
                        </m:r>
                      </m:sub>
                      <m:sup/>
                      <m:e>
                        <m:rad>
                          <m:radPr>
                            <m:degHide m:val="on"/>
                            <m:ctrlPr>
                              <a:rPr lang="fr-FR" sz="2400" b="1" i="1">
                                <a:latin typeface="Cambria Math" panose="02040503050406030204" pitchFamily="18" charset="0"/>
                              </a:rPr>
                            </m:ctrlPr>
                          </m:radPr>
                          <m:deg/>
                          <m:e>
                            <m:r>
                              <a:rPr lang="fr-FR" sz="2400" b="1" i="1">
                                <a:latin typeface="Cambria Math" panose="02040503050406030204" pitchFamily="18" charset="0"/>
                              </a:rPr>
                              <m:t>(</m:t>
                            </m:r>
                            <m:sSubSup>
                              <m:sSubSupPr>
                                <m:ctrlPr>
                                  <a:rPr lang="fr-FR" sz="2400" b="1" i="1">
                                    <a:latin typeface="Cambria Math" panose="02040503050406030204" pitchFamily="18" charset="0"/>
                                  </a:rPr>
                                </m:ctrlPr>
                              </m:sSubSupPr>
                              <m:e>
                                <m:r>
                                  <a:rPr lang="fr-FR" sz="2400" b="1" i="1">
                                    <a:latin typeface="Cambria Math" panose="02040503050406030204" pitchFamily="18" charset="0"/>
                                  </a:rPr>
                                  <m:t>𝑷</m:t>
                                </m:r>
                              </m:e>
                              <m:sub>
                                <m:r>
                                  <a:rPr lang="fr-FR" sz="2400" b="1" i="1">
                                    <a:latin typeface="Cambria Math" panose="02040503050406030204" pitchFamily="18" charset="0"/>
                                  </a:rPr>
                                  <m:t>𝑰</m:t>
                                </m:r>
                              </m:sub>
                              <m:sup>
                                <m:r>
                                  <a:rPr lang="fr-FR" sz="2400" b="1" i="1" smtClean="0">
                                    <a:latin typeface="Cambria Math" panose="02040503050406030204" pitchFamily="18" charset="0"/>
                                  </a:rPr>
                                  <m:t>𝑩</m:t>
                                </m:r>
                                <m:d>
                                  <m:dPr>
                                    <m:ctrlPr>
                                      <a:rPr lang="fr-FR" sz="2400" b="1" i="1">
                                        <a:latin typeface="Cambria Math" panose="02040503050406030204" pitchFamily="18" charset="0"/>
                                      </a:rPr>
                                    </m:ctrlPr>
                                  </m:dPr>
                                  <m:e>
                                    <m:r>
                                      <a:rPr lang="fr-FR" sz="2400" b="1" i="1">
                                        <a:latin typeface="Cambria Math" panose="02040503050406030204" pitchFamily="18" charset="0"/>
                                      </a:rPr>
                                      <m:t>𝒍</m:t>
                                    </m:r>
                                  </m:e>
                                </m:d>
                              </m:sup>
                            </m:sSubSup>
                            <m:d>
                              <m:dPr>
                                <m:ctrlPr>
                                  <a:rPr lang="fr-FR" sz="2400" b="1" i="1">
                                    <a:latin typeface="Cambria Math" panose="02040503050406030204" pitchFamily="18" charset="0"/>
                                  </a:rPr>
                                </m:ctrlPr>
                              </m:dPr>
                              <m:e>
                                <m:r>
                                  <a:rPr lang="fr-FR" sz="2400" b="1" i="1">
                                    <a:latin typeface="Cambria Math" panose="02040503050406030204" pitchFamily="18" charset="0"/>
                                  </a:rPr>
                                  <m:t>𝒊</m:t>
                                </m:r>
                              </m:e>
                            </m:d>
                            <m:r>
                              <a:rPr lang="fr-FR" sz="2400" b="1" i="1">
                                <a:latin typeface="Cambria Math" panose="02040503050406030204" pitchFamily="18" charset="0"/>
                              </a:rPr>
                              <m:t>)(</m:t>
                            </m:r>
                            <m:sSubSup>
                              <m:sSubSupPr>
                                <m:ctrlPr>
                                  <a:rPr lang="fr-FR" sz="2400" b="1" i="1">
                                    <a:latin typeface="Cambria Math" panose="02040503050406030204" pitchFamily="18" charset="0"/>
                                  </a:rPr>
                                </m:ctrlPr>
                              </m:sSubSupPr>
                              <m:e>
                                <m:r>
                                  <a:rPr lang="fr-FR" sz="2400" b="1" i="1">
                                    <a:latin typeface="Cambria Math" panose="02040503050406030204" pitchFamily="18" charset="0"/>
                                  </a:rPr>
                                  <m:t>𝑷</m:t>
                                </m:r>
                              </m:e>
                              <m:sub>
                                <m:r>
                                  <a:rPr lang="fr-FR" sz="2400" b="1" i="1">
                                    <a:latin typeface="Cambria Math" panose="02040503050406030204" pitchFamily="18" charset="0"/>
                                  </a:rPr>
                                  <m:t>𝑹</m:t>
                                </m:r>
                              </m:sub>
                              <m:sup>
                                <m:r>
                                  <a:rPr lang="fr-FR" sz="2400" b="1" i="1" smtClean="0">
                                    <a:latin typeface="Cambria Math" panose="02040503050406030204" pitchFamily="18" charset="0"/>
                                  </a:rPr>
                                  <m:t>𝑩</m:t>
                                </m:r>
                                <m:d>
                                  <m:dPr>
                                    <m:ctrlPr>
                                      <a:rPr lang="fr-FR" sz="2400" b="1" i="1">
                                        <a:latin typeface="Cambria Math" panose="02040503050406030204" pitchFamily="18" charset="0"/>
                                      </a:rPr>
                                    </m:ctrlPr>
                                  </m:dPr>
                                  <m:e>
                                    <m:r>
                                      <a:rPr lang="fr-FR" sz="2400" b="1" i="1">
                                        <a:latin typeface="Cambria Math" panose="02040503050406030204" pitchFamily="18" charset="0"/>
                                      </a:rPr>
                                      <m:t>𝒍</m:t>
                                    </m:r>
                                  </m:e>
                                </m:d>
                              </m:sup>
                            </m:sSubSup>
                            <m:d>
                              <m:dPr>
                                <m:ctrlPr>
                                  <a:rPr lang="fr-FR" sz="2400" b="1" i="1">
                                    <a:latin typeface="Cambria Math" panose="02040503050406030204" pitchFamily="18" charset="0"/>
                                  </a:rPr>
                                </m:ctrlPr>
                              </m:dPr>
                              <m:e>
                                <m:r>
                                  <a:rPr lang="fr-FR" sz="2400" b="1" i="1">
                                    <a:latin typeface="Cambria Math" panose="02040503050406030204" pitchFamily="18" charset="0"/>
                                  </a:rPr>
                                  <m:t>𝒊</m:t>
                                </m:r>
                              </m:e>
                            </m:d>
                            <m:r>
                              <a:rPr lang="fr-FR" sz="2400" b="1" i="1">
                                <a:latin typeface="Cambria Math" panose="02040503050406030204" pitchFamily="18" charset="0"/>
                              </a:rPr>
                              <m:t>)</m:t>
                            </m:r>
                          </m:e>
                        </m:rad>
                      </m:e>
                    </m:nary>
                  </m:oMath>
                </a14:m>
                <a:endParaRPr lang="fr-FR" sz="2400" dirty="0"/>
              </a:p>
            </p:txBody>
          </p:sp>
        </mc:Choice>
        <mc:Fallback>
          <p:sp>
            <p:nvSpPr>
              <p:cNvPr id="49" name="ZoneTexte 48"/>
              <p:cNvSpPr txBox="1">
                <a:spLocks noRot="1" noChangeAspect="1" noMove="1" noResize="1" noEditPoints="1" noAdjustHandles="1" noChangeArrowheads="1" noChangeShapeType="1" noTextEdit="1"/>
              </p:cNvSpPr>
              <p:nvPr/>
            </p:nvSpPr>
            <p:spPr>
              <a:xfrm>
                <a:off x="4428608" y="4025816"/>
                <a:ext cx="5698932" cy="843885"/>
              </a:xfrm>
              <a:prstGeom prst="rect">
                <a:avLst/>
              </a:prstGeom>
              <a:blipFill rotWithShape="0">
                <a:blip r:embed="rId6"/>
                <a:stretch>
                  <a:fillRect/>
                </a:stretch>
              </a:blipFill>
              <a:ln w="3175">
                <a:solidFill>
                  <a:schemeClr val="tx1"/>
                </a:solidFill>
              </a:ln>
            </p:spPr>
            <p:txBody>
              <a:bodyPr/>
              <a:lstStyle/>
              <a:p>
                <a:r>
                  <a:rPr lang="fr-FR">
                    <a:noFill/>
                  </a:rPr>
                  <a:t> </a:t>
                </a:r>
              </a:p>
            </p:txBody>
          </p:sp>
        </mc:Fallback>
      </mc:AlternateContent>
      <mc:AlternateContent xmlns:mc="http://schemas.openxmlformats.org/markup-compatibility/2006">
        <mc:Choice xmlns:a14="http://schemas.microsoft.com/office/drawing/2010/main" xmlns="" Requires="a14">
          <p:sp>
            <p:nvSpPr>
              <p:cNvPr id="52" name="ZoneTexte 51"/>
              <p:cNvSpPr txBox="1"/>
              <p:nvPr/>
            </p:nvSpPr>
            <p:spPr>
              <a:xfrm>
                <a:off x="4489265" y="5809122"/>
                <a:ext cx="5713428" cy="552972"/>
              </a:xfrm>
              <a:prstGeom prst="rect">
                <a:avLst/>
              </a:prstGeom>
              <a:solidFill>
                <a:srgbClr val="00B0F0"/>
              </a:solidFill>
              <a:ln w="3175">
                <a:solidFill>
                  <a:schemeClr val="tx1"/>
                </a:solidFill>
              </a:ln>
            </p:spPr>
            <p:txBody>
              <a:bodyPr wrap="square" rtlCol="0">
                <a:spAutoFit/>
              </a:bodyPr>
              <a:lstStyle/>
              <a:p>
                <a:pPr lvl="0" fontAlgn="base">
                  <a:spcBef>
                    <a:spcPct val="20000"/>
                  </a:spcBef>
                  <a:spcAft>
                    <a:spcPct val="0"/>
                  </a:spcAft>
                  <a:buClr>
                    <a:srgbClr val="0070C0"/>
                  </a:buClr>
                </a:pPr>
                <a14:m>
                  <m:oMath xmlns:m="http://schemas.openxmlformats.org/officeDocument/2006/math">
                    <m:r>
                      <m:rPr>
                        <m:nor/>
                      </m:rPr>
                      <a:rPr lang="fr-FR" sz="2400" b="1" i="0" dirty="0" smtClean="0"/>
                      <m:t>E</m:t>
                    </m:r>
                    <m:r>
                      <m:rPr>
                        <m:nor/>
                      </m:rPr>
                      <a:rPr lang="fr-FR" sz="2400" b="1" i="0" dirty="0" smtClean="0"/>
                      <m:t>(</m:t>
                    </m:r>
                    <m:r>
                      <a:rPr lang="fr-FR" sz="2400" b="1" i="1">
                        <a:latin typeface="Cambria Math" panose="02040503050406030204" pitchFamily="18" charset="0"/>
                      </a:rPr>
                      <m:t>𝒍</m:t>
                    </m:r>
                    <m:r>
                      <m:rPr>
                        <m:nor/>
                      </m:rPr>
                      <a:rPr lang="fr-FR" sz="2400" b="1" i="0" dirty="0" smtClean="0"/>
                      <m:t>) </m:t>
                    </m:r>
                    <m:r>
                      <m:rPr>
                        <m:nor/>
                      </m:rPr>
                      <a:rPr lang="fr-FR" sz="2400" b="1" dirty="0"/>
                      <m:t>=</m:t>
                    </m:r>
                    <m:r>
                      <a:rPr lang="fr-FR" sz="2400" b="1" i="1" dirty="0" smtClean="0">
                        <a:latin typeface="Cambria Math" panose="02040503050406030204" pitchFamily="18" charset="0"/>
                      </a:rPr>
                      <m:t> </m:t>
                    </m:r>
                    <m:r>
                      <a:rPr lang="fr-FR" sz="2400" b="1" i="1">
                        <a:latin typeface="Cambria Math" panose="02040503050406030204" pitchFamily="18" charset="0"/>
                      </a:rPr>
                      <m:t>𝑩𝑪</m:t>
                    </m:r>
                    <m:r>
                      <a:rPr lang="fr-FR" sz="2400" b="1" i="1">
                        <a:latin typeface="Cambria Math" panose="02040503050406030204" pitchFamily="18" charset="0"/>
                      </a:rPr>
                      <m:t>(</m:t>
                    </m:r>
                    <m:sSubSup>
                      <m:sSubSupPr>
                        <m:ctrlPr>
                          <a:rPr lang="fr-FR" sz="2400" b="1" i="1">
                            <a:latin typeface="Cambria Math" panose="02040503050406030204" pitchFamily="18" charset="0"/>
                          </a:rPr>
                        </m:ctrlPr>
                      </m:sSubSupPr>
                      <m:e>
                        <m:r>
                          <a:rPr lang="fr-FR" sz="2400" b="1" i="1">
                            <a:latin typeface="Cambria Math" panose="02040503050406030204" pitchFamily="18" charset="0"/>
                          </a:rPr>
                          <m:t>𝑷</m:t>
                        </m:r>
                      </m:e>
                      <m:sub>
                        <m:r>
                          <a:rPr lang="fr-FR" sz="2400" b="1" i="1">
                            <a:latin typeface="Cambria Math" panose="02040503050406030204" pitchFamily="18" charset="0"/>
                          </a:rPr>
                          <m:t>𝑰</m:t>
                        </m:r>
                      </m:sub>
                      <m:sup>
                        <m:r>
                          <a:rPr lang="fr-FR" sz="2400" b="1" i="1">
                            <a:latin typeface="Cambria Math" panose="02040503050406030204" pitchFamily="18" charset="0"/>
                          </a:rPr>
                          <m:t>𝑻</m:t>
                        </m:r>
                        <m:d>
                          <m:dPr>
                            <m:ctrlPr>
                              <a:rPr lang="fr-FR" sz="2400" b="1" i="1">
                                <a:latin typeface="Cambria Math" panose="02040503050406030204" pitchFamily="18" charset="0"/>
                              </a:rPr>
                            </m:ctrlPr>
                          </m:dPr>
                          <m:e>
                            <m:r>
                              <a:rPr lang="fr-FR" sz="2400" b="1" i="1">
                                <a:latin typeface="Cambria Math" panose="02040503050406030204" pitchFamily="18" charset="0"/>
                              </a:rPr>
                              <m:t>𝒍</m:t>
                            </m:r>
                          </m:e>
                        </m:d>
                      </m:sup>
                    </m:sSubSup>
                    <m:r>
                      <a:rPr lang="fr-FR" sz="2400" b="1" i="1">
                        <a:latin typeface="Cambria Math" panose="02040503050406030204" pitchFamily="18" charset="0"/>
                      </a:rPr>
                      <m:t>,</m:t>
                    </m:r>
                    <m:sSubSup>
                      <m:sSubSupPr>
                        <m:ctrlPr>
                          <a:rPr lang="fr-FR" sz="2400" b="1" i="1">
                            <a:latin typeface="Cambria Math" panose="02040503050406030204" pitchFamily="18" charset="0"/>
                          </a:rPr>
                        </m:ctrlPr>
                      </m:sSubSupPr>
                      <m:e>
                        <m:r>
                          <a:rPr lang="fr-FR" sz="2400" b="1" i="1">
                            <a:latin typeface="Cambria Math" panose="02040503050406030204" pitchFamily="18" charset="0"/>
                          </a:rPr>
                          <m:t>𝑷</m:t>
                        </m:r>
                      </m:e>
                      <m:sub>
                        <m:r>
                          <a:rPr lang="fr-FR" sz="2400" b="1" i="1">
                            <a:latin typeface="Cambria Math" panose="02040503050406030204" pitchFamily="18" charset="0"/>
                          </a:rPr>
                          <m:t>𝑹</m:t>
                        </m:r>
                      </m:sub>
                      <m:sup>
                        <m:r>
                          <a:rPr lang="fr-FR" sz="2400" b="1" i="1">
                            <a:latin typeface="Cambria Math" panose="02040503050406030204" pitchFamily="18" charset="0"/>
                          </a:rPr>
                          <m:t>𝑻</m:t>
                        </m:r>
                        <m:d>
                          <m:dPr>
                            <m:ctrlPr>
                              <a:rPr lang="fr-FR" sz="2400" b="1" i="1">
                                <a:latin typeface="Cambria Math" panose="02040503050406030204" pitchFamily="18" charset="0"/>
                              </a:rPr>
                            </m:ctrlPr>
                          </m:dPr>
                          <m:e>
                            <m:r>
                              <a:rPr lang="fr-FR" sz="2400" b="1" i="1">
                                <a:latin typeface="Cambria Math" panose="02040503050406030204" pitchFamily="18" charset="0"/>
                              </a:rPr>
                              <m:t>𝒍</m:t>
                            </m:r>
                          </m:e>
                        </m:d>
                      </m:sup>
                    </m:sSubSup>
                    <m:r>
                      <a:rPr lang="fr-FR" sz="2400" b="1" i="1">
                        <a:latin typeface="Cambria Math" panose="02040503050406030204" pitchFamily="18" charset="0"/>
                      </a:rPr>
                      <m:t>)</m:t>
                    </m:r>
                  </m:oMath>
                </a14:m>
                <a:r>
                  <a:rPr lang="fr-FR" sz="2400" dirty="0" smtClean="0"/>
                  <a:t/>
                </a:r>
                <a:r>
                  <a:rPr lang="fr-FR" sz="2800" b="1" dirty="0" smtClean="0"/>
                  <a:t>-</a:t>
                </a:r>
                <a:r>
                  <a:rPr lang="fr-FR" sz="2400" dirty="0" smtClean="0"/>
                  <a:t/>
                </a:r>
                <a14:m>
                  <m:oMath xmlns:m="http://schemas.openxmlformats.org/officeDocument/2006/math">
                    <m:r>
                      <a:rPr lang="fr-FR" sz="2400" b="1" i="1">
                        <a:latin typeface="Cambria Math" panose="02040503050406030204" pitchFamily="18" charset="0"/>
                      </a:rPr>
                      <m:t>𝑩𝑪</m:t>
                    </m:r>
                    <m:r>
                      <a:rPr lang="fr-FR" sz="2400" b="1" i="1">
                        <a:latin typeface="Cambria Math" panose="02040503050406030204" pitchFamily="18" charset="0"/>
                      </a:rPr>
                      <m:t>(</m:t>
                    </m:r>
                    <m:sSubSup>
                      <m:sSubSupPr>
                        <m:ctrlPr>
                          <a:rPr lang="fr-FR" sz="2400" b="1" i="1">
                            <a:latin typeface="Cambria Math" panose="02040503050406030204" pitchFamily="18" charset="0"/>
                          </a:rPr>
                        </m:ctrlPr>
                      </m:sSubSupPr>
                      <m:e>
                        <m:r>
                          <a:rPr lang="fr-FR" sz="2400" b="1" i="1">
                            <a:latin typeface="Cambria Math" panose="02040503050406030204" pitchFamily="18" charset="0"/>
                          </a:rPr>
                          <m:t>𝑷</m:t>
                        </m:r>
                      </m:e>
                      <m:sub>
                        <m:r>
                          <a:rPr lang="fr-FR" sz="2400" b="1" i="1">
                            <a:latin typeface="Cambria Math" panose="02040503050406030204" pitchFamily="18" charset="0"/>
                          </a:rPr>
                          <m:t>𝑰</m:t>
                        </m:r>
                      </m:sub>
                      <m:sup>
                        <m:r>
                          <a:rPr lang="fr-FR" sz="2400" b="1" i="1">
                            <a:latin typeface="Cambria Math" panose="02040503050406030204" pitchFamily="18" charset="0"/>
                          </a:rPr>
                          <m:t>𝑩</m:t>
                        </m:r>
                        <m:d>
                          <m:dPr>
                            <m:ctrlPr>
                              <a:rPr lang="fr-FR" sz="2400" b="1" i="1">
                                <a:latin typeface="Cambria Math" panose="02040503050406030204" pitchFamily="18" charset="0"/>
                              </a:rPr>
                            </m:ctrlPr>
                          </m:dPr>
                          <m:e>
                            <m:r>
                              <a:rPr lang="fr-FR" sz="2400" b="1" i="1">
                                <a:latin typeface="Cambria Math" panose="02040503050406030204" pitchFamily="18" charset="0"/>
                              </a:rPr>
                              <m:t>𝒍</m:t>
                            </m:r>
                          </m:e>
                        </m:d>
                      </m:sup>
                    </m:sSubSup>
                    <m:r>
                      <a:rPr lang="fr-FR" sz="2400" b="1" i="1">
                        <a:latin typeface="Cambria Math" panose="02040503050406030204" pitchFamily="18" charset="0"/>
                      </a:rPr>
                      <m:t>,</m:t>
                    </m:r>
                    <m:sSubSup>
                      <m:sSubSupPr>
                        <m:ctrlPr>
                          <a:rPr lang="fr-FR" sz="2400" b="1" i="1">
                            <a:latin typeface="Cambria Math" panose="02040503050406030204" pitchFamily="18" charset="0"/>
                          </a:rPr>
                        </m:ctrlPr>
                      </m:sSubSupPr>
                      <m:e>
                        <m:r>
                          <a:rPr lang="fr-FR" sz="2400" b="1" i="1">
                            <a:latin typeface="Cambria Math" panose="02040503050406030204" pitchFamily="18" charset="0"/>
                          </a:rPr>
                          <m:t>𝑷</m:t>
                        </m:r>
                      </m:e>
                      <m:sub>
                        <m:r>
                          <a:rPr lang="fr-FR" sz="2400" b="1" i="1">
                            <a:latin typeface="Cambria Math" panose="02040503050406030204" pitchFamily="18" charset="0"/>
                          </a:rPr>
                          <m:t>𝑹</m:t>
                        </m:r>
                      </m:sub>
                      <m:sup>
                        <m:r>
                          <a:rPr lang="fr-FR" sz="2400" b="1" i="1">
                            <a:latin typeface="Cambria Math" panose="02040503050406030204" pitchFamily="18" charset="0"/>
                          </a:rPr>
                          <m:t>𝑩</m:t>
                        </m:r>
                        <m:d>
                          <m:dPr>
                            <m:ctrlPr>
                              <a:rPr lang="fr-FR" sz="2400" b="1" i="1">
                                <a:latin typeface="Cambria Math" panose="02040503050406030204" pitchFamily="18" charset="0"/>
                              </a:rPr>
                            </m:ctrlPr>
                          </m:dPr>
                          <m:e>
                            <m:r>
                              <a:rPr lang="fr-FR" sz="2400" b="1" i="1">
                                <a:latin typeface="Cambria Math" panose="02040503050406030204" pitchFamily="18" charset="0"/>
                              </a:rPr>
                              <m:t>𝒍</m:t>
                            </m:r>
                          </m:e>
                        </m:d>
                      </m:sup>
                    </m:sSubSup>
                    <m:r>
                      <a:rPr lang="fr-FR" sz="2400" b="1" i="1">
                        <a:latin typeface="Cambria Math" panose="02040503050406030204" pitchFamily="18" charset="0"/>
                      </a:rPr>
                      <m:t>)</m:t>
                    </m:r>
                  </m:oMath>
                </a14:m>
                <a:r>
                  <a:rPr lang="fr-FR" sz="2400" dirty="0" smtClean="0"/>
                  <a:t/>
                </a:r>
                <a:endParaRPr lang="fr-FR" sz="2400" dirty="0"/>
              </a:p>
            </p:txBody>
          </p:sp>
        </mc:Choice>
        <mc:Fallback>
          <p:sp>
            <p:nvSpPr>
              <p:cNvPr id="52" name="ZoneTexte 51"/>
              <p:cNvSpPr txBox="1">
                <a:spLocks noRot="1" noChangeAspect="1" noMove="1" noResize="1" noEditPoints="1" noAdjustHandles="1" noChangeArrowheads="1" noChangeShapeType="1" noTextEdit="1"/>
              </p:cNvSpPr>
              <p:nvPr/>
            </p:nvSpPr>
            <p:spPr>
              <a:xfrm>
                <a:off x="4489265" y="5809122"/>
                <a:ext cx="5713428" cy="552972"/>
              </a:xfrm>
              <a:prstGeom prst="rect">
                <a:avLst/>
              </a:prstGeom>
              <a:blipFill rotWithShape="0">
                <a:blip r:embed="rId7"/>
                <a:stretch>
                  <a:fillRect t="-5435" b="-29348"/>
                </a:stretch>
              </a:blipFill>
              <a:ln w="3175">
                <a:solidFill>
                  <a:schemeClr val="tx1"/>
                </a:solidFill>
              </a:ln>
            </p:spPr>
            <p:txBody>
              <a:bodyPr/>
              <a:lstStyle/>
              <a:p>
                <a:r>
                  <a:rPr lang="fr-FR">
                    <a:noFill/>
                  </a:rPr>
                  <a:t> </a:t>
                </a:r>
              </a:p>
            </p:txBody>
          </p:sp>
        </mc:Fallback>
      </mc:AlternateContent>
      <p:pic>
        <p:nvPicPr>
          <p:cNvPr id="54" name="Picture 2"/>
          <p:cNvPicPr>
            <a:picLocks noChangeAspect="1" noChangeArrowheads="1"/>
          </p:cNvPicPr>
          <p:nvPr/>
        </p:nvPicPr>
        <p:blipFill>
          <a:blip r:embed="rId8">
            <a:extLst>
              <a:ext uri="{28A0092B-C50C-407E-A947-70E740481C1C}">
                <a14:useLocalDpi xmlns:a14="http://schemas.microsoft.com/office/drawing/2010/main" xmlns="" val="0"/>
              </a:ext>
            </a:extLst>
          </a:blip>
          <a:stretch>
            <a:fillRect/>
          </a:stretch>
        </p:blipFill>
        <p:spPr bwMode="auto">
          <a:xfrm>
            <a:off x="5356438" y="2250320"/>
            <a:ext cx="3267632" cy="32399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2" name="Picture 4"/>
          <p:cNvPicPr>
            <a:picLocks noChangeAspect="1" noChangeArrowheads="1"/>
          </p:cNvPicPr>
          <p:nvPr/>
        </p:nvPicPr>
        <p:blipFill>
          <a:blip r:embed="rId9">
            <a:extLst>
              <a:ext uri="{28A0092B-C50C-407E-A947-70E740481C1C}">
                <a14:useLocalDpi xmlns:a14="http://schemas.microsoft.com/office/drawing/2010/main" xmlns="" val="0"/>
              </a:ext>
            </a:extLst>
          </a:blip>
          <a:stretch>
            <a:fillRect/>
          </a:stretch>
        </p:blipFill>
        <p:spPr bwMode="auto">
          <a:xfrm>
            <a:off x="4556760" y="1728633"/>
            <a:ext cx="7342613" cy="46503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6346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3">
                                            <p:txEl>
                                              <p:pRg st="1" end="1"/>
                                            </p:txEl>
                                          </p:spTgt>
                                        </p:tgtEl>
                                        <p:attrNameLst>
                                          <p:attrName>style.visibility</p:attrName>
                                        </p:attrNameLst>
                                      </p:cBhvr>
                                      <p:to>
                                        <p:strVal val="visible"/>
                                      </p:to>
                                    </p:set>
                                    <p:animEffect transition="in" filter="barn(inVertical)">
                                      <p:cBhvr>
                                        <p:cTn id="7" dur="500"/>
                                        <p:tgtEl>
                                          <p:spTgt spid="3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arn(inVertical)">
                                      <p:cBhvr>
                                        <p:cTn id="12" dur="500"/>
                                        <p:tgtEl>
                                          <p:spTgt spid="3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barn(inVertical)">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3">
                                            <p:txEl>
                                              <p:pRg st="8" end="8"/>
                                            </p:txEl>
                                          </p:spTgt>
                                        </p:tgtEl>
                                        <p:attrNameLst>
                                          <p:attrName>style.visibility</p:attrName>
                                        </p:attrNameLst>
                                      </p:cBhvr>
                                      <p:to>
                                        <p:strVal val="visible"/>
                                      </p:to>
                                    </p:set>
                                    <p:animEffect transition="in" filter="barn(inVertical)">
                                      <p:cBhvr>
                                        <p:cTn id="20" dur="500"/>
                                        <p:tgtEl>
                                          <p:spTgt spid="33">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barn(inVertical)">
                                      <p:cBhvr>
                                        <p:cTn id="25" dur="500"/>
                                        <p:tgtEl>
                                          <p:spTgt spid="5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grpId="0" nodeType="clickEffect">
                                  <p:stCondLst>
                                    <p:cond delay="0"/>
                                  </p:stCondLst>
                                  <p:childTnLst>
                                    <p:set>
                                      <p:cBhvr rctx="PPT">
                                        <p:cTn id="29" dur="indefinite"/>
                                        <p:tgtEl>
                                          <p:spTgt spid="33">
                                            <p:txEl>
                                              <p:pRg st="1" end="1"/>
                                            </p:txEl>
                                          </p:spTgt>
                                        </p:tgtEl>
                                        <p:attrNameLst>
                                          <p:attrName>style.opacity</p:attrName>
                                        </p:attrNameLst>
                                      </p:cBhvr>
                                      <p:to>
                                        <p:strVal val="0.5"/>
                                      </p:to>
                                    </p:set>
                                    <p:animEffect filter="image" prLst="opacity: 0.5">
                                      <p:cBhvr rctx="IE">
                                        <p:cTn id="30" dur="indefinite"/>
                                        <p:tgtEl>
                                          <p:spTgt spid="33">
                                            <p:txEl>
                                              <p:pRg st="1" end="1"/>
                                            </p:txEl>
                                          </p:spTgt>
                                        </p:tgtEl>
                                      </p:cBhvr>
                                    </p:animEffect>
                                  </p:childTnLst>
                                </p:cTn>
                              </p:par>
                              <p:par>
                                <p:cTn id="31" presetID="9" presetClass="emph" presetSubtype="0" grpId="0" nodeType="withEffect">
                                  <p:stCondLst>
                                    <p:cond delay="0"/>
                                  </p:stCondLst>
                                  <p:childTnLst>
                                    <p:set>
                                      <p:cBhvr rctx="PPT">
                                        <p:cTn id="32" dur="indefinite"/>
                                        <p:tgtEl>
                                          <p:spTgt spid="33">
                                            <p:txEl>
                                              <p:pRg st="8" end="8"/>
                                            </p:txEl>
                                          </p:spTgt>
                                        </p:tgtEl>
                                        <p:attrNameLst>
                                          <p:attrName>style.opacity</p:attrName>
                                        </p:attrNameLst>
                                      </p:cBhvr>
                                      <p:to>
                                        <p:strVal val="0.5"/>
                                      </p:to>
                                    </p:set>
                                    <p:animEffect filter="image" prLst="opacity: 0.5">
                                      <p:cBhvr rctx="IE">
                                        <p:cTn id="33" dur="indefinite"/>
                                        <p:tgtEl>
                                          <p:spTgt spid="33">
                                            <p:txEl>
                                              <p:pRg st="8" end="8"/>
                                            </p:txEl>
                                          </p:spTgt>
                                        </p:tgtEl>
                                      </p:cBhvr>
                                    </p:animEffect>
                                  </p:childTnLst>
                                </p:cTn>
                              </p:par>
                              <p:par>
                                <p:cTn id="34" presetID="9" presetClass="emph" presetSubtype="0" grpId="1" nodeType="withEffect">
                                  <p:stCondLst>
                                    <p:cond delay="0"/>
                                  </p:stCondLst>
                                  <p:childTnLst>
                                    <p:set>
                                      <p:cBhvr rctx="PPT">
                                        <p:cTn id="35" dur="indefinite"/>
                                        <p:tgtEl>
                                          <p:spTgt spid="34"/>
                                        </p:tgtEl>
                                        <p:attrNameLst>
                                          <p:attrName>style.opacity</p:attrName>
                                        </p:attrNameLst>
                                      </p:cBhvr>
                                      <p:to>
                                        <p:strVal val="0.5"/>
                                      </p:to>
                                    </p:set>
                                    <p:animEffect filter="image" prLst="opacity: 0.5">
                                      <p:cBhvr rctx="IE">
                                        <p:cTn id="36" dur="indefinite"/>
                                        <p:tgtEl>
                                          <p:spTgt spid="34"/>
                                        </p:tgtEl>
                                      </p:cBhvr>
                                    </p:animEffect>
                                  </p:childTnLst>
                                </p:cTn>
                              </p:par>
                              <p:par>
                                <p:cTn id="37" presetID="9" presetClass="emph" presetSubtype="0" grpId="1" nodeType="withEffect">
                                  <p:stCondLst>
                                    <p:cond delay="0"/>
                                  </p:stCondLst>
                                  <p:childTnLst>
                                    <p:set>
                                      <p:cBhvr rctx="PPT">
                                        <p:cTn id="38" dur="indefinite"/>
                                        <p:tgtEl>
                                          <p:spTgt spid="49"/>
                                        </p:tgtEl>
                                        <p:attrNameLst>
                                          <p:attrName>style.opacity</p:attrName>
                                        </p:attrNameLst>
                                      </p:cBhvr>
                                      <p:to>
                                        <p:strVal val="0.5"/>
                                      </p:to>
                                    </p:set>
                                    <p:animEffect filter="image" prLst="opacity: 0.5">
                                      <p:cBhvr rctx="IE">
                                        <p:cTn id="39" dur="indefinite"/>
                                        <p:tgtEl>
                                          <p:spTgt spid="49"/>
                                        </p:tgtEl>
                                      </p:cBhvr>
                                    </p:animEffect>
                                  </p:childTnLst>
                                </p:cTn>
                              </p:par>
                              <p:par>
                                <p:cTn id="40" presetID="9" presetClass="emph" presetSubtype="0" grpId="1" nodeType="withEffect">
                                  <p:stCondLst>
                                    <p:cond delay="0"/>
                                  </p:stCondLst>
                                  <p:childTnLst>
                                    <p:set>
                                      <p:cBhvr rctx="PPT">
                                        <p:cTn id="41" dur="indefinite"/>
                                        <p:tgtEl>
                                          <p:spTgt spid="52"/>
                                        </p:tgtEl>
                                        <p:attrNameLst>
                                          <p:attrName>style.opacity</p:attrName>
                                        </p:attrNameLst>
                                      </p:cBhvr>
                                      <p:to>
                                        <p:strVal val="0.5"/>
                                      </p:to>
                                    </p:set>
                                    <p:animEffect filter="image" prLst="opacity: 0.5">
                                      <p:cBhvr rctx="IE">
                                        <p:cTn id="42" dur="indefinite"/>
                                        <p:tgtEl>
                                          <p:spTgt spid="52"/>
                                        </p:tgtEl>
                                      </p:cBhvr>
                                    </p:animEffec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6" presetClass="emph" presetSubtype="0" fill="hold" nodeType="clickEffect">
                                  <p:stCondLst>
                                    <p:cond delay="0"/>
                                  </p:stCondLst>
                                  <p:childTnLst>
                                    <p:animScale>
                                      <p:cBhvr>
                                        <p:cTn id="48" dur="1000" fill="hold"/>
                                        <p:tgtEl>
                                          <p:spTgt spid="54"/>
                                        </p:tgtEl>
                                      </p:cBhvr>
                                      <p:by x="70000" y="70000"/>
                                    </p:animScale>
                                  </p:childTnLst>
                                </p:cTn>
                              </p:par>
                              <p:par>
                                <p:cTn id="49" presetID="35" presetClass="path" presetSubtype="0" accel="50000" decel="50000" fill="hold" nodeType="withEffect">
                                  <p:stCondLst>
                                    <p:cond delay="0"/>
                                  </p:stCondLst>
                                  <p:childTnLst>
                                    <p:animMotion origin="layout" path="M 0.01028 0.00255 L -0.29701 -1.85185E-6 " pathEditMode="relative" rAng="0" ptsTypes="AA">
                                      <p:cBhvr>
                                        <p:cTn id="50" dur="1000" fill="hold"/>
                                        <p:tgtEl>
                                          <p:spTgt spid="54"/>
                                        </p:tgtEl>
                                        <p:attrNameLst>
                                          <p:attrName>ppt_x</p:attrName>
                                          <p:attrName>ppt_y</p:attrName>
                                        </p:attrNameLst>
                                      </p:cBhvr>
                                      <p:rCtr x="-15365" y="-139"/>
                                    </p:animMotion>
                                  </p:childTnLst>
                                </p:cTn>
                              </p:par>
                              <p:par>
                                <p:cTn id="51" presetID="53"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anim calcmode="lin" valueType="num">
                                      <p:cBhvr>
                                        <p:cTn id="53" dur="1000" fill="hold"/>
                                        <p:tgtEl>
                                          <p:spTgt spid="62"/>
                                        </p:tgtEl>
                                        <p:attrNameLst>
                                          <p:attrName>ppt_w</p:attrName>
                                        </p:attrNameLst>
                                      </p:cBhvr>
                                      <p:tavLst>
                                        <p:tav tm="0">
                                          <p:val>
                                            <p:fltVal val="0"/>
                                          </p:val>
                                        </p:tav>
                                        <p:tav tm="100000">
                                          <p:val>
                                            <p:strVal val="#ppt_w"/>
                                          </p:val>
                                        </p:tav>
                                      </p:tavLst>
                                    </p:anim>
                                    <p:anim calcmode="lin" valueType="num">
                                      <p:cBhvr>
                                        <p:cTn id="54" dur="1000" fill="hold"/>
                                        <p:tgtEl>
                                          <p:spTgt spid="62"/>
                                        </p:tgtEl>
                                        <p:attrNameLst>
                                          <p:attrName>ppt_h</p:attrName>
                                        </p:attrNameLst>
                                      </p:cBhvr>
                                      <p:tavLst>
                                        <p:tav tm="0">
                                          <p:val>
                                            <p:fltVal val="0"/>
                                          </p:val>
                                        </p:tav>
                                        <p:tav tm="100000">
                                          <p:val>
                                            <p:strVal val="#ppt_h"/>
                                          </p:val>
                                        </p:tav>
                                      </p:tavLst>
                                    </p:anim>
                                    <p:animEffect transition="in" filter="fade">
                                      <p:cBhvr>
                                        <p:cTn id="55" dur="1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allAtOnce"/>
      <p:bldP spid="34" grpId="0" animBg="1"/>
      <p:bldP spid="34" grpId="1" animBg="1"/>
      <p:bldP spid="49" grpId="0" animBg="1"/>
      <p:bldP spid="49" grpId="1" animBg="1"/>
      <p:bldP spid="52" grpId="0" animBg="1"/>
      <p:bldP spid="5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à coins arrondis 14"/>
          <p:cNvSpPr/>
          <p:nvPr/>
        </p:nvSpPr>
        <p:spPr>
          <a:xfrm>
            <a:off x="97603" y="2076869"/>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Contexte</a:t>
            </a:r>
            <a:endParaRPr lang="fr-FR" kern="0" dirty="0">
              <a:solidFill>
                <a:schemeClr val="tx1">
                  <a:lumMod val="95000"/>
                  <a:lumOff val="5000"/>
                </a:schemeClr>
              </a:solidFill>
              <a:latin typeface="Cambria" pitchFamily="18" charset="0"/>
            </a:endParaRPr>
          </a:p>
        </p:txBody>
      </p:sp>
      <p:sp>
        <p:nvSpPr>
          <p:cNvPr id="16" name="Rectangle à coins arrondis 15"/>
          <p:cNvSpPr/>
          <p:nvPr/>
        </p:nvSpPr>
        <p:spPr>
          <a:xfrm>
            <a:off x="86544" y="4248195"/>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Objectifs</a:t>
            </a:r>
            <a:endParaRPr lang="fr-FR" kern="0" dirty="0">
              <a:solidFill>
                <a:schemeClr val="tx1">
                  <a:lumMod val="95000"/>
                  <a:lumOff val="5000"/>
                </a:schemeClr>
              </a:solidFill>
              <a:latin typeface="Cambria" pitchFamily="18" charset="0"/>
            </a:endParaRPr>
          </a:p>
        </p:txBody>
      </p:sp>
      <p:sp>
        <p:nvSpPr>
          <p:cNvPr id="20" name="Rectangle à coins arrondis 19"/>
          <p:cNvSpPr/>
          <p:nvPr/>
        </p:nvSpPr>
        <p:spPr>
          <a:xfrm>
            <a:off x="38297" y="3117242"/>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b="1" kern="0" dirty="0" smtClean="0">
                <a:solidFill>
                  <a:prstClr val="white"/>
                </a:solidFill>
                <a:latin typeface="Cambria" pitchFamily="18" charset="0"/>
              </a:rPr>
              <a:t>Problématique</a:t>
            </a:r>
            <a:endParaRPr lang="fr-FR" b="1" kern="0" dirty="0">
              <a:solidFill>
                <a:prstClr val="white"/>
              </a:solidFill>
              <a:latin typeface="Cambria" pitchFamily="18" charset="0"/>
            </a:endParaRPr>
          </a:p>
        </p:txBody>
      </p:sp>
      <p:pic>
        <p:nvPicPr>
          <p:cNvPr id="19" name="Image 18"/>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69" name="Groupe 68"/>
          <p:cNvGrpSpPr/>
          <p:nvPr/>
        </p:nvGrpSpPr>
        <p:grpSpPr>
          <a:xfrm>
            <a:off x="2007472" y="1003740"/>
            <a:ext cx="10079752" cy="865741"/>
            <a:chOff x="2051616" y="1091634"/>
            <a:chExt cx="10079752" cy="865741"/>
          </a:xfrm>
        </p:grpSpPr>
        <p:grpSp>
          <p:nvGrpSpPr>
            <p:cNvPr id="70" name="Groupe 69"/>
            <p:cNvGrpSpPr/>
            <p:nvPr/>
          </p:nvGrpSpPr>
          <p:grpSpPr>
            <a:xfrm>
              <a:off x="2051616" y="1091634"/>
              <a:ext cx="420127" cy="865741"/>
              <a:chOff x="7838048" y="2821633"/>
              <a:chExt cx="478369" cy="1015663"/>
            </a:xfrm>
            <a:solidFill>
              <a:schemeClr val="accent1">
                <a:lumMod val="50000"/>
              </a:schemeClr>
            </a:solidFill>
          </p:grpSpPr>
          <p:sp>
            <p:nvSpPr>
              <p:cNvPr id="73" name="Rectangle 72"/>
              <p:cNvSpPr/>
              <p:nvPr/>
            </p:nvSpPr>
            <p:spPr>
              <a:xfrm>
                <a:off x="7838048" y="2821633"/>
                <a:ext cx="27999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Rectangle 73"/>
              <p:cNvSpPr/>
              <p:nvPr/>
            </p:nvSpPr>
            <p:spPr>
              <a:xfrm>
                <a:off x="8162084" y="2821633"/>
                <a:ext cx="6999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Rectangle 74"/>
              <p:cNvSpPr/>
              <p:nvPr/>
            </p:nvSpPr>
            <p:spPr>
              <a:xfrm>
                <a:off x="8270698" y="2821633"/>
                <a:ext cx="4571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1" name="Rectangle 70"/>
            <p:cNvSpPr/>
            <p:nvPr/>
          </p:nvSpPr>
          <p:spPr>
            <a:xfrm>
              <a:off x="2543992" y="1091634"/>
              <a:ext cx="9587376" cy="8657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ZoneTexte 71"/>
            <p:cNvSpPr txBox="1"/>
            <p:nvPr/>
          </p:nvSpPr>
          <p:spPr>
            <a:xfrm>
              <a:off x="2543993" y="1198036"/>
              <a:ext cx="8800288" cy="646331"/>
            </a:xfrm>
            <a:prstGeom prst="rect">
              <a:avLst/>
            </a:prstGeom>
            <a:noFill/>
          </p:spPr>
          <p:txBody>
            <a:bodyPr wrap="square" rtlCol="0">
              <a:spAutoFit/>
            </a:bodyPr>
            <a:lstStyle/>
            <a:p>
              <a:r>
                <a:rPr lang="fr-FR" sz="3600" dirty="0" smtClean="0">
                  <a:latin typeface="Cabin" panose="020B0803050202020004" pitchFamily="34" charset="0"/>
                </a:rPr>
                <a:t>Problématique</a:t>
              </a:r>
              <a:endParaRPr lang="fr-FR" sz="3600" dirty="0">
                <a:latin typeface="Cabin" panose="020B0803050202020004" pitchFamily="34" charset="0"/>
              </a:endParaRPr>
            </a:p>
          </p:txBody>
        </p:sp>
      </p:grpSp>
      <p:pic>
        <p:nvPicPr>
          <p:cNvPr id="58" name="Image 5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960723" y="2233905"/>
            <a:ext cx="2160240" cy="3775370"/>
          </a:xfrm>
          <a:prstGeom prst="rect">
            <a:avLst/>
          </a:prstGeom>
        </p:spPr>
      </p:pic>
      <p:sp>
        <p:nvSpPr>
          <p:cNvPr id="59" name="Rectangle à coins arrondis 58"/>
          <p:cNvSpPr/>
          <p:nvPr/>
        </p:nvSpPr>
        <p:spPr>
          <a:xfrm>
            <a:off x="5052991" y="2483538"/>
            <a:ext cx="1656184" cy="936104"/>
          </a:xfrm>
          <a:prstGeom prst="roundRect">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Segmentatio</a:t>
            </a:r>
            <a:r>
              <a:rPr lang="en-US" dirty="0">
                <a:ln w="0"/>
                <a:solidFill>
                  <a:schemeClr val="tx1"/>
                </a:solidFill>
                <a:effectLst>
                  <a:outerShdw blurRad="38100" dist="19050" dir="2700000" algn="tl" rotWithShape="0">
                    <a:schemeClr val="dk1">
                      <a:alpha val="40000"/>
                    </a:schemeClr>
                  </a:outerShdw>
                </a:effectLst>
              </a:rPr>
              <a:t>n</a:t>
            </a:r>
            <a:r>
              <a:rPr lang="en-US" dirty="0" smtClean="0">
                <a:ln w="0"/>
                <a:solidFill>
                  <a:schemeClr val="tx1"/>
                </a:solidFill>
                <a:effectLst>
                  <a:outerShdw blurRad="38100" dist="19050" dir="2700000" algn="tl" rotWithShape="0">
                    <a:schemeClr val="dk1">
                      <a:alpha val="40000"/>
                    </a:schemeClr>
                  </a:outerShdw>
                </a:effectLst>
              </a:rPr>
              <a:t> manuelle</a:t>
            </a:r>
            <a:endParaRPr lang="en-US" dirty="0">
              <a:ln w="0"/>
              <a:solidFill>
                <a:schemeClr val="tx1"/>
              </a:solidFill>
              <a:effectLst>
                <a:outerShdw blurRad="38100" dist="19050" dir="2700000" algn="tl" rotWithShape="0">
                  <a:schemeClr val="dk1">
                    <a:alpha val="40000"/>
                  </a:schemeClr>
                </a:outerShdw>
              </a:effectLst>
            </a:endParaRPr>
          </a:p>
        </p:txBody>
      </p:sp>
      <p:sp>
        <p:nvSpPr>
          <p:cNvPr id="60" name="Multiplier 59"/>
          <p:cNvSpPr/>
          <p:nvPr/>
        </p:nvSpPr>
        <p:spPr>
          <a:xfrm>
            <a:off x="5262510" y="1479172"/>
            <a:ext cx="1224136" cy="2924944"/>
          </a:xfrm>
          <a:prstGeom prst="mathMultiply">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61" name="Flèche courbée vers la gauche 60"/>
          <p:cNvSpPr/>
          <p:nvPr/>
        </p:nvSpPr>
        <p:spPr>
          <a:xfrm>
            <a:off x="6696165" y="2849881"/>
            <a:ext cx="1264556" cy="2959580"/>
          </a:xfrm>
          <a:prstGeom prst="curvedLeftArrow">
            <a:avLst>
              <a:gd name="adj1" fmla="val 25000"/>
              <a:gd name="adj2" fmla="val 50000"/>
              <a:gd name="adj3" fmla="val 40034"/>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Rectangle à coins arrondis 61"/>
          <p:cNvSpPr/>
          <p:nvPr/>
        </p:nvSpPr>
        <p:spPr>
          <a:xfrm>
            <a:off x="5052991" y="5025758"/>
            <a:ext cx="1656184" cy="936104"/>
          </a:xfrm>
          <a:prstGeom prst="roundRect">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Segmentation automatique</a:t>
            </a:r>
            <a:endParaRPr lang="en-US" dirty="0">
              <a:ln w="0"/>
              <a:solidFill>
                <a:schemeClr val="tx1"/>
              </a:solidFill>
              <a:effectLst>
                <a:outerShdw blurRad="38100" dist="19050" dir="2700000" algn="tl" rotWithShape="0">
                  <a:schemeClr val="dk1">
                    <a:alpha val="40000"/>
                  </a:schemeClr>
                </a:outerShdw>
              </a:effectLst>
            </a:endParaRPr>
          </a:p>
        </p:txBody>
      </p:sp>
      <p:grpSp>
        <p:nvGrpSpPr>
          <p:cNvPr id="63" name="Groupe 62"/>
          <p:cNvGrpSpPr/>
          <p:nvPr/>
        </p:nvGrpSpPr>
        <p:grpSpPr>
          <a:xfrm>
            <a:off x="1887578" y="25900"/>
            <a:ext cx="10202625" cy="821968"/>
            <a:chOff x="2001881" y="25900"/>
            <a:chExt cx="10202625" cy="821968"/>
          </a:xfrm>
        </p:grpSpPr>
        <p:sp>
          <p:nvSpPr>
            <p:cNvPr id="64" name="Rectangle 63"/>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Rectangle à coins arrondis 64"/>
            <p:cNvSpPr/>
            <p:nvPr/>
          </p:nvSpPr>
          <p:spPr>
            <a:xfrm>
              <a:off x="2263485" y="25900"/>
              <a:ext cx="1826023"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Introduction</a:t>
              </a:r>
              <a:endParaRPr lang="fr-FR" sz="2000" b="1" kern="0" dirty="0">
                <a:solidFill>
                  <a:prstClr val="white"/>
                </a:solidFill>
                <a:latin typeface="Cambria" pitchFamily="18" charset="0"/>
              </a:endParaRPr>
            </a:p>
          </p:txBody>
        </p:sp>
        <p:sp>
          <p:nvSpPr>
            <p:cNvPr id="66" name="Rectangle à coins arrondis 65"/>
            <p:cNvSpPr/>
            <p:nvPr/>
          </p:nvSpPr>
          <p:spPr>
            <a:xfrm>
              <a:off x="6028597" y="129916"/>
              <a:ext cx="1478350"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97" name="Rectangle à coins arrondis 96"/>
            <p:cNvSpPr/>
            <p:nvPr/>
          </p:nvSpPr>
          <p:spPr>
            <a:xfrm>
              <a:off x="7552076"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98" name="Rectangle à coins arrondis 97"/>
            <p:cNvSpPr/>
            <p:nvPr/>
          </p:nvSpPr>
          <p:spPr>
            <a:xfrm>
              <a:off x="4175234" y="126965"/>
              <a:ext cx="185336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algn="ctr"/>
              <a:r>
                <a:rPr lang="fr-FR" altLang="fr-FR" kern="0" dirty="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99" name="Rectangle à coins arrondis 98"/>
            <p:cNvSpPr/>
            <p:nvPr/>
          </p:nvSpPr>
          <p:spPr>
            <a:xfrm>
              <a:off x="9143983"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100" name="Rectangle à coins arrondis 99"/>
            <p:cNvSpPr/>
            <p:nvPr/>
          </p:nvSpPr>
          <p:spPr>
            <a:xfrm>
              <a:off x="10600128"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grpSp>
      <p:sp>
        <p:nvSpPr>
          <p:cNvPr id="104" name="Rectangle 103"/>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Rectangle 105"/>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107" name="Rectangle 106"/>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2/44</a:t>
            </a:r>
            <a:endParaRPr lang="fr-CA" sz="2000" dirty="0">
              <a:solidFill>
                <a:schemeClr val="tx1"/>
              </a:solidFill>
              <a:latin typeface="Segoe WP Black" panose="020B0A02040504020203" pitchFamily="34" charset="0"/>
              <a:cs typeface="Segoe UI Light" pitchFamily="34" charset="0"/>
            </a:endParaRPr>
          </a:p>
        </p:txBody>
      </p:sp>
      <p:pic>
        <p:nvPicPr>
          <p:cNvPr id="30" name="Picture 2"/>
          <p:cNvPicPr>
            <a:picLocks noChangeAspect="1" noChangeArrowheads="1"/>
          </p:cNvPicPr>
          <p:nvPr/>
        </p:nvPicPr>
        <p:blipFill>
          <a:blip r:embed="rId5">
            <a:extLst>
              <a:ext uri="{28A0092B-C50C-407E-A947-70E740481C1C}">
                <a14:useLocalDpi xmlns:a14="http://schemas.microsoft.com/office/drawing/2010/main" xmlns="" val="0"/>
              </a:ext>
            </a:extLst>
          </a:blip>
          <a:stretch>
            <a:fillRect/>
          </a:stretch>
        </p:blipFill>
        <p:spPr bwMode="auto">
          <a:xfrm>
            <a:off x="4712613" y="2737536"/>
            <a:ext cx="5046662" cy="275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 name="Picture 4"/>
          <p:cNvPicPr>
            <a:picLocks noChangeAspect="1" noChangeArrowheads="1"/>
          </p:cNvPicPr>
          <p:nvPr/>
        </p:nvPicPr>
        <p:blipFill>
          <a:blip r:embed="rId6">
            <a:extLst>
              <a:ext uri="{28A0092B-C50C-407E-A947-70E740481C1C}">
                <a14:useLocalDpi xmlns:a14="http://schemas.microsoft.com/office/drawing/2010/main" xmlns="" val="0"/>
              </a:ext>
            </a:extLst>
          </a:blip>
          <a:stretch>
            <a:fillRect/>
          </a:stretch>
        </p:blipFill>
        <p:spPr bwMode="auto">
          <a:xfrm>
            <a:off x="7283381" y="2904868"/>
            <a:ext cx="2789018" cy="30253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 name="ZoneTexte 20"/>
          <p:cNvSpPr txBox="1">
            <a:spLocks noChangeArrowheads="1"/>
          </p:cNvSpPr>
          <p:nvPr/>
        </p:nvSpPr>
        <p:spPr bwMode="auto">
          <a:xfrm>
            <a:off x="6994755" y="2131853"/>
            <a:ext cx="4214812"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fr-FR"/>
            </a:defPPr>
            <a:lvl1pPr marL="342900" indent="-342900">
              <a:buClr>
                <a:srgbClr val="0070C0"/>
              </a:buClr>
              <a:buFont typeface="Wingdings" panose="05000000000000000000" pitchFamily="2" charset="2"/>
              <a:buChar char="Ø"/>
              <a:defRPr sz="2400">
                <a:latin typeface="Cabin" panose="020B0803050202020004" pitchFamily="34" charset="0"/>
              </a:defRPr>
            </a:lvl1pPr>
            <a:lvl2pPr marL="742950" indent="-285750" eaLnBrk="0" hangingPunct="0">
              <a:defRPr>
                <a:latin typeface="Arial" charset="0"/>
              </a:defRPr>
            </a:lvl2pPr>
            <a:lvl3pPr marL="1143000" indent="-228600" eaLnBrk="0" hangingPunct="0">
              <a:defRPr>
                <a:latin typeface="Arial" charset="0"/>
              </a:defRPr>
            </a:lvl3pPr>
            <a:lvl4pPr marL="1600200" indent="-228600" eaLnBrk="0" hangingPunct="0">
              <a:defRPr>
                <a:latin typeface="Arial" charset="0"/>
              </a:defRPr>
            </a:lvl4pPr>
            <a:lvl5pPr marL="2057400" indent="-228600" eaLnBrk="0" hangingPunct="0">
              <a:defRPr>
                <a:latin typeface="Arial" charset="0"/>
              </a:defRPr>
            </a:lvl5pPr>
            <a:lvl6pPr marL="2514600" indent="-228600" eaLnBrk="0" fontAlgn="base" hangingPunct="0">
              <a:spcBef>
                <a:spcPct val="0"/>
              </a:spcBef>
              <a:spcAft>
                <a:spcPct val="0"/>
              </a:spcAft>
              <a:defRPr>
                <a:latin typeface="Arial" charset="0"/>
              </a:defRPr>
            </a:lvl6pPr>
            <a:lvl7pPr marL="2971800" indent="-228600" eaLnBrk="0" fontAlgn="base" hangingPunct="0">
              <a:spcBef>
                <a:spcPct val="0"/>
              </a:spcBef>
              <a:spcAft>
                <a:spcPct val="0"/>
              </a:spcAft>
              <a:defRPr>
                <a:latin typeface="Arial" charset="0"/>
              </a:defRPr>
            </a:lvl7pPr>
            <a:lvl8pPr marL="3429000" indent="-228600" eaLnBrk="0" fontAlgn="base" hangingPunct="0">
              <a:spcBef>
                <a:spcPct val="0"/>
              </a:spcBef>
              <a:spcAft>
                <a:spcPct val="0"/>
              </a:spcAft>
              <a:defRPr>
                <a:latin typeface="Arial" charset="0"/>
              </a:defRPr>
            </a:lvl8pPr>
            <a:lvl9pPr marL="3886200" indent="-228600" eaLnBrk="0" fontAlgn="base" hangingPunct="0">
              <a:spcBef>
                <a:spcPct val="0"/>
              </a:spcBef>
              <a:spcAft>
                <a:spcPct val="0"/>
              </a:spcAft>
              <a:defRPr>
                <a:latin typeface="Arial" charset="0"/>
              </a:defRPr>
            </a:lvl9pPr>
          </a:lstStyle>
          <a:p>
            <a:r>
              <a:rPr lang="fr-FR" dirty="0"/>
              <a:t>Variété des formes </a:t>
            </a:r>
          </a:p>
        </p:txBody>
      </p:sp>
      <p:sp>
        <p:nvSpPr>
          <p:cNvPr id="33" name="ZoneTexte 20"/>
          <p:cNvSpPr txBox="1">
            <a:spLocks noChangeArrowheads="1"/>
          </p:cNvSpPr>
          <p:nvPr/>
        </p:nvSpPr>
        <p:spPr bwMode="auto">
          <a:xfrm>
            <a:off x="2326830" y="2112780"/>
            <a:ext cx="421481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60363" indent="-360363"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342900" indent="-342900" eaLnBrk="1" hangingPunct="1">
              <a:buClr>
                <a:srgbClr val="0070C0"/>
              </a:buClr>
              <a:buFont typeface="Wingdings" panose="05000000000000000000" pitchFamily="2" charset="2"/>
              <a:buChar char="Ø"/>
            </a:pPr>
            <a:r>
              <a:rPr lang="fr-FR" sz="2400" dirty="0" smtClean="0">
                <a:latin typeface="Cabin" panose="020B0803050202020004" pitchFamily="34" charset="0"/>
              </a:rPr>
              <a:t>Segmentation manuelle </a:t>
            </a:r>
            <a:endParaRPr lang="fr-FR" sz="2000" dirty="0">
              <a:latin typeface="Cabin" panose="020B0803050202020004" pitchFamily="34" charset="0"/>
            </a:endParaRPr>
          </a:p>
        </p:txBody>
      </p:sp>
    </p:spTree>
    <p:extLst>
      <p:ext uri="{BB962C8B-B14F-4D97-AF65-F5344CB8AC3E}">
        <p14:creationId xmlns:p14="http://schemas.microsoft.com/office/powerpoint/2010/main" xmlns="" val="102551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nodeType="clickEffect">
                                  <p:stCondLst>
                                    <p:cond delay="0"/>
                                  </p:stCondLst>
                                  <p:childTnLst>
                                    <p:animScale>
                                      <p:cBhvr>
                                        <p:cTn id="12" dur="1000" fill="hold"/>
                                        <p:tgtEl>
                                          <p:spTgt spid="30"/>
                                        </p:tgtEl>
                                      </p:cBhvr>
                                      <p:by x="70000" y="70000"/>
                                    </p:animScale>
                                  </p:childTnLst>
                                </p:cTn>
                              </p:par>
                              <p:par>
                                <p:cTn id="13" presetID="35" presetClass="path" presetSubtype="0" accel="50000" decel="50000" fill="hold" nodeType="withEffect">
                                  <p:stCondLst>
                                    <p:cond delay="0"/>
                                  </p:stCondLst>
                                  <p:childTnLst>
                                    <p:animMotion origin="layout" path="M 0.06445 1.48148E-6 L -0.24284 -0.00255 " pathEditMode="relative" rAng="0" ptsTypes="AA">
                                      <p:cBhvr>
                                        <p:cTn id="14" dur="1000" fill="hold"/>
                                        <p:tgtEl>
                                          <p:spTgt spid="30"/>
                                        </p:tgtEl>
                                        <p:attrNameLst>
                                          <p:attrName>ppt_x</p:attrName>
                                          <p:attrName>ppt_y</p:attrName>
                                        </p:attrNameLst>
                                      </p:cBhvr>
                                      <p:rCtr x="-15365" y="-139"/>
                                    </p:animMotion>
                                  </p:childTnLst>
                                </p:cTn>
                              </p:par>
                              <p:par>
                                <p:cTn id="15" presetID="53"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1000" fill="hold"/>
                                        <p:tgtEl>
                                          <p:spTgt spid="31"/>
                                        </p:tgtEl>
                                        <p:attrNameLst>
                                          <p:attrName>ppt_w</p:attrName>
                                        </p:attrNameLst>
                                      </p:cBhvr>
                                      <p:tavLst>
                                        <p:tav tm="0">
                                          <p:val>
                                            <p:fltVal val="0"/>
                                          </p:val>
                                        </p:tav>
                                        <p:tav tm="100000">
                                          <p:val>
                                            <p:strVal val="#ppt_w"/>
                                          </p:val>
                                        </p:tav>
                                      </p:tavLst>
                                    </p:anim>
                                    <p:anim calcmode="lin" valueType="num">
                                      <p:cBhvr>
                                        <p:cTn id="18" dur="1000" fill="hold"/>
                                        <p:tgtEl>
                                          <p:spTgt spid="31"/>
                                        </p:tgtEl>
                                        <p:attrNameLst>
                                          <p:attrName>ppt_h</p:attrName>
                                        </p:attrNameLst>
                                      </p:cBhvr>
                                      <p:tavLst>
                                        <p:tav tm="0">
                                          <p:val>
                                            <p:fltVal val="0"/>
                                          </p:val>
                                        </p:tav>
                                        <p:tav tm="100000">
                                          <p:val>
                                            <p:strVal val="#ppt_h"/>
                                          </p:val>
                                        </p:tav>
                                      </p:tavLst>
                                    </p:anim>
                                    <p:animEffect transition="in" filter="fade">
                                      <p:cBhvr>
                                        <p:cTn id="19" dur="1000"/>
                                        <p:tgtEl>
                                          <p:spTgt spid="31"/>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1000" fill="hold"/>
                                        <p:tgtEl>
                                          <p:spTgt spid="32"/>
                                        </p:tgtEl>
                                        <p:attrNameLst>
                                          <p:attrName>ppt_w</p:attrName>
                                        </p:attrNameLst>
                                      </p:cBhvr>
                                      <p:tavLst>
                                        <p:tav tm="0">
                                          <p:val>
                                            <p:fltVal val="0"/>
                                          </p:val>
                                        </p:tav>
                                        <p:tav tm="100000">
                                          <p:val>
                                            <p:strVal val="#ppt_w"/>
                                          </p:val>
                                        </p:tav>
                                      </p:tavLst>
                                    </p:anim>
                                    <p:anim calcmode="lin" valueType="num">
                                      <p:cBhvr>
                                        <p:cTn id="23" dur="1000" fill="hold"/>
                                        <p:tgtEl>
                                          <p:spTgt spid="32"/>
                                        </p:tgtEl>
                                        <p:attrNameLst>
                                          <p:attrName>ppt_h</p:attrName>
                                        </p:attrNameLst>
                                      </p:cBhvr>
                                      <p:tavLst>
                                        <p:tav tm="0">
                                          <p:val>
                                            <p:fltVal val="0"/>
                                          </p:val>
                                        </p:tav>
                                        <p:tav tm="100000">
                                          <p:val>
                                            <p:strVal val="#ppt_h"/>
                                          </p:val>
                                        </p:tav>
                                      </p:tavLst>
                                    </p:anim>
                                    <p:animEffect transition="in" filter="fade">
                                      <p:cBhvr>
                                        <p:cTn id="24" dur="10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xit" presetSubtype="21" fill="hold" nodeType="clickEffect">
                                  <p:stCondLst>
                                    <p:cond delay="0"/>
                                  </p:stCondLst>
                                  <p:childTnLst>
                                    <p:animEffect transition="out" filter="barn(inVertical)">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6" presetClass="exit" presetSubtype="21" fill="hold" grpId="1" nodeType="withEffect">
                                  <p:stCondLst>
                                    <p:cond delay="0"/>
                                  </p:stCondLst>
                                  <p:childTnLst>
                                    <p:animEffect transition="out" filter="barn(inVertical)">
                                      <p:cBhvr>
                                        <p:cTn id="31" dur="500"/>
                                        <p:tgtEl>
                                          <p:spTgt spid="33"/>
                                        </p:tgtEl>
                                      </p:cBhvr>
                                    </p:animEffect>
                                    <p:set>
                                      <p:cBhvr>
                                        <p:cTn id="32" dur="1" fill="hold">
                                          <p:stCondLst>
                                            <p:cond delay="499"/>
                                          </p:stCondLst>
                                        </p:cTn>
                                        <p:tgtEl>
                                          <p:spTgt spid="33"/>
                                        </p:tgtEl>
                                        <p:attrNameLst>
                                          <p:attrName>style.visibility</p:attrName>
                                        </p:attrNameLst>
                                      </p:cBhvr>
                                      <p:to>
                                        <p:strVal val="hidden"/>
                                      </p:to>
                                    </p:set>
                                  </p:childTnLst>
                                </p:cTn>
                              </p:par>
                              <p:par>
                                <p:cTn id="33" presetID="16" presetClass="exit" presetSubtype="21" fill="hold" nodeType="withEffect">
                                  <p:stCondLst>
                                    <p:cond delay="0"/>
                                  </p:stCondLst>
                                  <p:childTnLst>
                                    <p:animEffect transition="out" filter="barn(inVertical)">
                                      <p:cBhvr>
                                        <p:cTn id="34" dur="500"/>
                                        <p:tgtEl>
                                          <p:spTgt spid="31"/>
                                        </p:tgtEl>
                                      </p:cBhvr>
                                    </p:animEffect>
                                    <p:set>
                                      <p:cBhvr>
                                        <p:cTn id="35" dur="1" fill="hold">
                                          <p:stCondLst>
                                            <p:cond delay="499"/>
                                          </p:stCondLst>
                                        </p:cTn>
                                        <p:tgtEl>
                                          <p:spTgt spid="31"/>
                                        </p:tgtEl>
                                        <p:attrNameLst>
                                          <p:attrName>style.visibility</p:attrName>
                                        </p:attrNameLst>
                                      </p:cBhvr>
                                      <p:to>
                                        <p:strVal val="hidden"/>
                                      </p:to>
                                    </p:set>
                                  </p:childTnLst>
                                </p:cTn>
                              </p:par>
                              <p:par>
                                <p:cTn id="36" presetID="16" presetClass="exit" presetSubtype="21" fill="hold" grpId="1" nodeType="withEffect">
                                  <p:stCondLst>
                                    <p:cond delay="0"/>
                                  </p:stCondLst>
                                  <p:childTnLst>
                                    <p:animEffect transition="out" filter="barn(inVertical)">
                                      <p:cBhvr>
                                        <p:cTn id="37" dur="500"/>
                                        <p:tgtEl>
                                          <p:spTgt spid="32"/>
                                        </p:tgtEl>
                                      </p:cBhvr>
                                    </p:animEffect>
                                    <p:set>
                                      <p:cBhvr>
                                        <p:cTn id="38" dur="1" fill="hold">
                                          <p:stCondLst>
                                            <p:cond delay="499"/>
                                          </p:stCondLst>
                                        </p:cTn>
                                        <p:tgtEl>
                                          <p:spTgt spid="32"/>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2000"/>
                                        <p:tgtEl>
                                          <p:spTgt spid="5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500"/>
                                        <p:tgtEl>
                                          <p:spTgt spid="5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0"/>
                                        </p:tgtEl>
                                        <p:attrNameLst>
                                          <p:attrName>style.visibility</p:attrName>
                                        </p:attrNameLst>
                                      </p:cBhvr>
                                      <p:to>
                                        <p:strVal val="visible"/>
                                      </p:to>
                                    </p:set>
                                    <p:anim calcmode="lin" valueType="num">
                                      <p:cBhvr additive="base">
                                        <p:cTn id="49" dur="500" fill="hold"/>
                                        <p:tgtEl>
                                          <p:spTgt spid="60"/>
                                        </p:tgtEl>
                                        <p:attrNameLst>
                                          <p:attrName>ppt_x</p:attrName>
                                        </p:attrNameLst>
                                      </p:cBhvr>
                                      <p:tavLst>
                                        <p:tav tm="0">
                                          <p:val>
                                            <p:strVal val="#ppt_x"/>
                                          </p:val>
                                        </p:tav>
                                        <p:tav tm="100000">
                                          <p:val>
                                            <p:strVal val="#ppt_x"/>
                                          </p:val>
                                        </p:tav>
                                      </p:tavLst>
                                    </p:anim>
                                    <p:anim calcmode="lin" valueType="num">
                                      <p:cBhvr additive="base">
                                        <p:cTn id="50" dur="500" fill="hold"/>
                                        <p:tgtEl>
                                          <p:spTgt spid="60"/>
                                        </p:tgtEl>
                                        <p:attrNameLst>
                                          <p:attrName>ppt_y</p:attrName>
                                        </p:attrNameLst>
                                      </p:cBhvr>
                                      <p:tavLst>
                                        <p:tav tm="0">
                                          <p:val>
                                            <p:strVal val="1+#ppt_h/2"/>
                                          </p:val>
                                        </p:tav>
                                        <p:tav tm="100000">
                                          <p:val>
                                            <p:strVal val="#ppt_y"/>
                                          </p:val>
                                        </p:tav>
                                      </p:tavLst>
                                    </p:anim>
                                  </p:childTnLst>
                                </p:cTn>
                              </p:par>
                            </p:childTnLst>
                          </p:cTn>
                        </p:par>
                        <p:par>
                          <p:cTn id="51" fill="hold">
                            <p:stCondLst>
                              <p:cond delay="500"/>
                            </p:stCondLst>
                            <p:childTnLst>
                              <p:par>
                                <p:cTn id="52" presetID="16" presetClass="entr" presetSubtype="21" fill="hold" grpId="0" nodeType="after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barn(inVertical)">
                                      <p:cBhvr>
                                        <p:cTn id="54" dur="500"/>
                                        <p:tgtEl>
                                          <p:spTgt spid="6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62" grpId="0" animBg="1"/>
      <p:bldP spid="32" grpId="0"/>
      <p:bldP spid="32" grpId="1"/>
      <p:bldP spid="33" grpId="0"/>
      <p:bldP spid="33"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506"/>
            <a:ext cx="10085343" cy="821968"/>
            <a:chOff x="2001881" y="50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072641" y="50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Conception &amp; Réalisation</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rPr>
              <a:t>Initialisation automatique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25/44</a:t>
            </a:r>
            <a:endParaRPr lang="fr-CA" sz="2000" dirty="0">
              <a:solidFill>
                <a:schemeClr val="tx1"/>
              </a:solidFill>
              <a:latin typeface="Segoe WP Black" panose="020B0A02040504020203" pitchFamily="34" charset="0"/>
              <a:cs typeface="Segoe UI Light" pitchFamily="34" charset="0"/>
            </a:endParaRPr>
          </a:p>
        </p:txBody>
      </p:sp>
      <p:sp>
        <p:nvSpPr>
          <p:cNvPr id="27" name="Rectangle à coins arrondis 26"/>
          <p:cNvSpPr/>
          <p:nvPr/>
        </p:nvSpPr>
        <p:spPr>
          <a:xfrm>
            <a:off x="97603" y="2498373"/>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Prétraitement </a:t>
            </a:r>
            <a:endParaRPr lang="fr-FR" kern="0" dirty="0">
              <a:solidFill>
                <a:schemeClr val="tx1">
                  <a:lumMod val="95000"/>
                  <a:lumOff val="5000"/>
                </a:schemeClr>
              </a:solidFill>
              <a:latin typeface="Cambria" pitchFamily="18" charset="0"/>
            </a:endParaRPr>
          </a:p>
        </p:txBody>
      </p:sp>
      <p:sp>
        <p:nvSpPr>
          <p:cNvPr id="29" name="Rectangle à coins arrondis 28"/>
          <p:cNvSpPr/>
          <p:nvPr/>
        </p:nvSpPr>
        <p:spPr>
          <a:xfrm>
            <a:off x="38297" y="3268172"/>
            <a:ext cx="1922874" cy="82654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1900" b="1" kern="0" dirty="0" smtClean="0">
                <a:solidFill>
                  <a:prstClr val="white"/>
                </a:solidFill>
                <a:latin typeface="Cambria" pitchFamily="18" charset="0"/>
              </a:rPr>
              <a:t>Détection de tumeurs</a:t>
            </a:r>
            <a:endParaRPr lang="fr-FR" sz="1900" b="1" kern="0" dirty="0">
              <a:solidFill>
                <a:prstClr val="white"/>
              </a:solidFill>
              <a:latin typeface="Cambria" pitchFamily="18" charset="0"/>
            </a:endParaRPr>
          </a:p>
        </p:txBody>
      </p:sp>
      <p:sp>
        <p:nvSpPr>
          <p:cNvPr id="35" name="Rectangle à coins arrondis 34"/>
          <p:cNvSpPr/>
          <p:nvPr/>
        </p:nvSpPr>
        <p:spPr>
          <a:xfrm>
            <a:off x="97603" y="4175580"/>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de tumeurs</a:t>
            </a:r>
            <a:endParaRPr lang="fr-FR" kern="0" dirty="0">
              <a:solidFill>
                <a:schemeClr val="tx1">
                  <a:lumMod val="95000"/>
                  <a:lumOff val="5000"/>
                </a:schemeClr>
              </a:solidFill>
              <a:latin typeface="Cambria" pitchFamily="18" charset="0"/>
            </a:endParaRPr>
          </a:p>
        </p:txBody>
      </p:sp>
      <p:sp>
        <p:nvSpPr>
          <p:cNvPr id="37" name="Rectangle à coins arrondis 36"/>
          <p:cNvSpPr/>
          <p:nvPr/>
        </p:nvSpPr>
        <p:spPr>
          <a:xfrm>
            <a:off x="97603" y="4933122"/>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Critères d’évaluation </a:t>
            </a:r>
            <a:endParaRPr lang="fr-FR" kern="0" dirty="0">
              <a:solidFill>
                <a:schemeClr val="tx1">
                  <a:lumMod val="95000"/>
                  <a:lumOff val="5000"/>
                </a:schemeClr>
              </a:solidFill>
              <a:latin typeface="Cambria" pitchFamily="18" charset="0"/>
            </a:endParaRPr>
          </a:p>
        </p:txBody>
      </p:sp>
      <p:sp>
        <p:nvSpPr>
          <p:cNvPr id="40" name="Rectangle à coins arrondis 39"/>
          <p:cNvSpPr/>
          <p:nvPr/>
        </p:nvSpPr>
        <p:spPr>
          <a:xfrm>
            <a:off x="97603" y="5707019"/>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Mise en œuvre </a:t>
            </a:r>
            <a:endParaRPr lang="fr-FR" kern="0" dirty="0">
              <a:solidFill>
                <a:schemeClr val="tx1">
                  <a:lumMod val="95000"/>
                  <a:lumOff val="5000"/>
                </a:schemeClr>
              </a:solidFill>
              <a:latin typeface="Cambria" pitchFamily="18" charset="0"/>
            </a:endParaRPr>
          </a:p>
        </p:txBody>
      </p:sp>
      <p:sp>
        <p:nvSpPr>
          <p:cNvPr id="41" name="Rectangle à coins arrondis 40"/>
          <p:cNvSpPr/>
          <p:nvPr/>
        </p:nvSpPr>
        <p:spPr>
          <a:xfrm>
            <a:off x="97603" y="1761035"/>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Architecture globale</a:t>
            </a:r>
            <a:endParaRPr lang="fr-FR" kern="0" dirty="0">
              <a:solidFill>
                <a:schemeClr val="tx1">
                  <a:lumMod val="95000"/>
                  <a:lumOff val="5000"/>
                </a:schemeClr>
              </a:solidFill>
              <a:latin typeface="Cambria" pitchFamily="18" charset="0"/>
            </a:endParaRPr>
          </a:p>
        </p:txBody>
      </p:sp>
      <p:sp>
        <p:nvSpPr>
          <p:cNvPr id="31" name="Espace réservé du contenu 2"/>
          <p:cNvSpPr txBox="1">
            <a:spLocks/>
          </p:cNvSpPr>
          <p:nvPr/>
        </p:nvSpPr>
        <p:spPr>
          <a:xfrm>
            <a:off x="2286465" y="1783080"/>
            <a:ext cx="9686455" cy="4637828"/>
          </a:xfrm>
          <a:prstGeom prst="rect">
            <a:avLst/>
          </a:prstGeom>
        </p:spPr>
        <p:txBody>
          <a:bodyPr/>
          <a:lstStyle/>
          <a:p>
            <a:pPr lvl="0" fontAlgn="base">
              <a:spcBef>
                <a:spcPct val="20000"/>
              </a:spcBef>
              <a:spcAft>
                <a:spcPct val="0"/>
              </a:spcAft>
              <a:buClr>
                <a:srgbClr val="0070C0"/>
              </a:buClr>
              <a:defRPr/>
            </a:pPr>
            <a:endParaRPr lang="fr-FR" sz="2000" b="1" dirty="0" smtClean="0">
              <a:latin typeface="Cabin" panose="020B0803050202020004" pitchFamily="34" charset="0"/>
            </a:endParaRPr>
          </a:p>
          <a:p>
            <a:pPr marL="342900" indent="-342900" fontAlgn="base">
              <a:spcBef>
                <a:spcPct val="20000"/>
              </a:spcBef>
              <a:spcAft>
                <a:spcPct val="0"/>
              </a:spcAft>
              <a:buClr>
                <a:srgbClr val="0070C0"/>
              </a:buClr>
              <a:buFont typeface="Wingdings" panose="05000000000000000000" pitchFamily="2" charset="2"/>
              <a:buChar char="Ø"/>
              <a:defRPr/>
            </a:pPr>
            <a:r>
              <a:rPr lang="fr-FR" sz="2000" b="1" dirty="0" smtClean="0">
                <a:latin typeface="Cabin" panose="020B0803050202020004" pitchFamily="34" charset="0"/>
              </a:rPr>
              <a:t> </a:t>
            </a:r>
            <a:r>
              <a:rPr lang="fr-FR" sz="2000" b="1" dirty="0">
                <a:latin typeface="Cabin" panose="020B0803050202020004" pitchFamily="34" charset="0"/>
              </a:rPr>
              <a:t>Nous appliquons FBB  pour </a:t>
            </a:r>
            <a:r>
              <a:rPr lang="fr-FR" sz="2000" b="1" dirty="0" smtClean="0">
                <a:latin typeface="Cabin" panose="020B0803050202020004" pitchFamily="34" charset="0"/>
              </a:rPr>
              <a:t> chaque </a:t>
            </a:r>
            <a:r>
              <a:rPr lang="fr-FR" sz="2000" b="1" dirty="0">
                <a:latin typeface="Cabin" panose="020B0803050202020004" pitchFamily="34" charset="0"/>
              </a:rPr>
              <a:t>coupe 2D.</a:t>
            </a:r>
          </a:p>
          <a:p>
            <a:pPr marL="342900" marR="0" lvl="0" indent="-342900" algn="l" defTabSz="914400" rtl="0" eaLnBrk="1" fontAlgn="base" latinLnBrk="0" hangingPunct="1">
              <a:lnSpc>
                <a:spcPct val="100000"/>
              </a:lnSpc>
              <a:spcBef>
                <a:spcPct val="20000"/>
              </a:spcBef>
              <a:spcAft>
                <a:spcPct val="0"/>
              </a:spcAft>
              <a:buClrTx/>
              <a:buSzTx/>
              <a:tabLst/>
              <a:defRPr/>
            </a:pPr>
            <a:endParaRPr lang="fr-FR" sz="2000" dirty="0" smtClean="0"/>
          </a:p>
          <a:p>
            <a:pPr marL="342900" marR="0" lvl="0" indent="-342900" algn="l" defTabSz="914400" rtl="0" eaLnBrk="1" fontAlgn="base" latinLnBrk="0" hangingPunct="1">
              <a:lnSpc>
                <a:spcPct val="100000"/>
              </a:lnSpc>
              <a:spcBef>
                <a:spcPct val="20000"/>
              </a:spcBef>
              <a:spcAft>
                <a:spcPct val="0"/>
              </a:spcAft>
              <a:buClrTx/>
              <a:buSzTx/>
              <a:tabLst/>
              <a:defRPr/>
            </a:pPr>
            <a:endParaRPr lang="fr-FR" sz="2000" dirty="0" smtClean="0"/>
          </a:p>
          <a:p>
            <a:pPr marL="342900" marR="0" lvl="0" indent="-342900" fontAlgn="base">
              <a:lnSpc>
                <a:spcPct val="100000"/>
              </a:lnSpc>
              <a:spcBef>
                <a:spcPct val="20000"/>
              </a:spcBef>
              <a:spcAft>
                <a:spcPct val="0"/>
              </a:spcAft>
              <a:buClr>
                <a:srgbClr val="0070C0"/>
              </a:buClr>
              <a:buSzTx/>
              <a:buFont typeface="Wingdings" panose="05000000000000000000" pitchFamily="2" charset="2"/>
              <a:buChar char="Ø"/>
              <a:tabLst/>
              <a:defRPr/>
            </a:pPr>
            <a:r>
              <a:rPr lang="fr-FR" sz="2000" b="1" dirty="0">
                <a:latin typeface="Cabin" panose="020B0803050202020004" pitchFamily="34" charset="0"/>
              </a:rPr>
              <a:t>Nous choisissons la coupe </a:t>
            </a:r>
            <a:r>
              <a:rPr lang="fr-FR" sz="2000" b="1" dirty="0" smtClean="0">
                <a:latin typeface="Cabin" panose="020B0803050202020004" pitchFamily="34" charset="0"/>
              </a:rPr>
              <a:t>                                                                                                            d’intérêt </a:t>
            </a:r>
            <a:r>
              <a:rPr lang="fr-FR" sz="2000" b="1" dirty="0">
                <a:latin typeface="Cabin" panose="020B0803050202020004" pitchFamily="34" charset="0"/>
              </a:rPr>
              <a:t>de plus grand rectangle. </a:t>
            </a:r>
          </a:p>
          <a:p>
            <a:pPr marL="342900" marR="0" lvl="0" indent="-342900" algn="l" defTabSz="914400" rtl="0" eaLnBrk="1" fontAlgn="base" latinLnBrk="0" hangingPunct="1">
              <a:lnSpc>
                <a:spcPct val="100000"/>
              </a:lnSpc>
              <a:spcBef>
                <a:spcPct val="20000"/>
              </a:spcBef>
              <a:spcAft>
                <a:spcPct val="0"/>
              </a:spcAft>
              <a:buClrTx/>
              <a:buSzTx/>
              <a:tabLst/>
              <a:defRPr/>
            </a:pPr>
            <a:endParaRPr lang="fr-FR" sz="2000" dirty="0" smtClean="0"/>
          </a:p>
          <a:p>
            <a:pPr marL="342900" marR="0" lvl="0" indent="-342900" algn="l" defTabSz="914400" rtl="0" eaLnBrk="1" fontAlgn="base" latinLnBrk="0" hangingPunct="1">
              <a:lnSpc>
                <a:spcPct val="100000"/>
              </a:lnSpc>
              <a:spcBef>
                <a:spcPct val="20000"/>
              </a:spcBef>
              <a:spcAft>
                <a:spcPct val="0"/>
              </a:spcAft>
              <a:buClrTx/>
              <a:buSzTx/>
              <a:tabLst/>
              <a:defRPr/>
            </a:pPr>
            <a:endParaRPr lang="fr-FR" sz="2000" dirty="0" smtClean="0"/>
          </a:p>
          <a:p>
            <a:pPr marL="342900" indent="-342900" fontAlgn="base">
              <a:spcBef>
                <a:spcPct val="20000"/>
              </a:spcBef>
              <a:spcAft>
                <a:spcPct val="0"/>
              </a:spcAft>
              <a:buClr>
                <a:srgbClr val="0070C0"/>
              </a:buClr>
              <a:buFont typeface="Wingdings" panose="05000000000000000000" pitchFamily="2" charset="2"/>
              <a:buChar char="Ø"/>
              <a:defRPr/>
            </a:pPr>
            <a:r>
              <a:rPr lang="fr-FR" sz="2000" b="1" dirty="0">
                <a:latin typeface="Cabin" panose="020B0803050202020004" pitchFamily="34" charset="0"/>
              </a:rPr>
              <a:t> Nous prenons son </a:t>
            </a:r>
            <a:r>
              <a:rPr lang="fr-FR" sz="2000" b="1" dirty="0" smtClean="0">
                <a:latin typeface="Cabin" panose="020B0803050202020004" pitchFamily="34" charset="0"/>
              </a:rPr>
              <a:t>centroide                                                                                                    </a:t>
            </a:r>
            <a:r>
              <a:rPr lang="fr-FR" sz="2000" b="1" dirty="0">
                <a:latin typeface="Cabin" panose="020B0803050202020004" pitchFamily="34" charset="0"/>
              </a:rPr>
              <a:t>comme un point initial.</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lang="fr-FR" sz="2000" dirty="0" smtClean="0"/>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lang="fr-FR" sz="2000" dirty="0" smtClean="0"/>
          </a:p>
          <a:p>
            <a:pPr marL="342900" marR="0" lvl="0" indent="-342900" algn="l" defTabSz="914400" rtl="0" eaLnBrk="1" fontAlgn="base" latinLnBrk="0" hangingPunct="1">
              <a:lnSpc>
                <a:spcPct val="100000"/>
              </a:lnSpc>
              <a:spcBef>
                <a:spcPct val="20000"/>
              </a:spcBef>
              <a:spcAft>
                <a:spcPct val="0"/>
              </a:spcAft>
              <a:buClrTx/>
              <a:buSzTx/>
              <a:tabLst/>
              <a:defRPr/>
            </a:pPr>
            <a:r>
              <a:rPr lang="fr-FR" sz="2000" dirty="0" smtClean="0"/>
              <a:t>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lang="fr-FR" sz="2000" dirty="0" smtClean="0"/>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lang="fr-FR" sz="2000" dirty="0" smtClean="0"/>
          </a:p>
          <a:p>
            <a:pPr marL="342900" marR="0" lvl="0" indent="-342900" algn="l" defTabSz="914400" rtl="0" eaLnBrk="1" fontAlgn="base" latinLnBrk="0" hangingPunct="1">
              <a:lnSpc>
                <a:spcPct val="100000"/>
              </a:lnSpc>
              <a:spcBef>
                <a:spcPct val="20000"/>
              </a:spcBef>
              <a:spcAft>
                <a:spcPct val="0"/>
              </a:spcAft>
              <a:buClrTx/>
              <a:buSzTx/>
              <a:tabLst/>
              <a:defRPr/>
            </a:pPr>
            <a:endParaRPr lang="fr-FR" sz="2000" dirty="0" smtClean="0"/>
          </a:p>
          <a:p>
            <a:pPr marL="342900" marR="0" lvl="0" indent="-342900" algn="l" defTabSz="914400" rtl="0" eaLnBrk="1" fontAlgn="base" latinLnBrk="0" hangingPunct="1">
              <a:lnSpc>
                <a:spcPct val="100000"/>
              </a:lnSpc>
              <a:spcBef>
                <a:spcPct val="20000"/>
              </a:spcBef>
              <a:spcAft>
                <a:spcPct val="0"/>
              </a:spcAft>
              <a:buClrTx/>
              <a:buSzTx/>
              <a:tabLst/>
              <a:defRPr/>
            </a:pPr>
            <a:endParaRPr lang="fr-FR" sz="2000" dirty="0" smtClean="0"/>
          </a:p>
          <a:p>
            <a:pPr marL="342900" marR="0" lvl="0" indent="-342900" algn="l" defTabSz="914400" rtl="0" eaLnBrk="1" fontAlgn="base" latinLnBrk="0" hangingPunct="1">
              <a:lnSpc>
                <a:spcPct val="100000"/>
              </a:lnSpc>
              <a:spcBef>
                <a:spcPct val="20000"/>
              </a:spcBef>
              <a:spcAft>
                <a:spcPct val="0"/>
              </a:spcAft>
              <a:buClrTx/>
              <a:buSzTx/>
              <a:tabLst/>
              <a:defRPr/>
            </a:pPr>
            <a:endParaRPr lang="fr-FR" sz="2000" dirty="0" smtClean="0"/>
          </a:p>
          <a:p>
            <a:pPr marL="342900" marR="0" lvl="0" indent="-342900" algn="l" defTabSz="914400" rtl="0" eaLnBrk="1" fontAlgn="base" latinLnBrk="0" hangingPunct="1">
              <a:lnSpc>
                <a:spcPct val="100000"/>
              </a:lnSpc>
              <a:spcBef>
                <a:spcPct val="20000"/>
              </a:spcBef>
              <a:spcAft>
                <a:spcPct val="0"/>
              </a:spcAft>
              <a:buClrTx/>
              <a:buSzTx/>
              <a:tabLst/>
              <a:defRPr/>
            </a:pPr>
            <a:endParaRPr lang="fr-FR" sz="2000" dirty="0" smtClean="0"/>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lang="fr-FR" sz="2000" dirty="0" smtClean="0"/>
          </a:p>
        </p:txBody>
      </p:sp>
      <p:pic>
        <p:nvPicPr>
          <p:cNvPr id="32" name="Picture 2"/>
          <p:cNvPicPr>
            <a:picLocks noChangeAspect="1" noChangeArrowheads="1"/>
          </p:cNvPicPr>
          <p:nvPr/>
        </p:nvPicPr>
        <p:blipFill>
          <a:blip r:embed="rId4"/>
          <a:srcRect/>
          <a:stretch>
            <a:fillRect/>
          </a:stretch>
        </p:blipFill>
        <p:spPr bwMode="auto">
          <a:xfrm>
            <a:off x="6525560" y="2857139"/>
            <a:ext cx="5252080" cy="3624729"/>
          </a:xfrm>
          <a:prstGeom prst="rect">
            <a:avLst/>
          </a:prstGeom>
          <a:noFill/>
          <a:ln w="9525">
            <a:noFill/>
            <a:miter lim="800000"/>
            <a:headEnd/>
            <a:tailEnd/>
          </a:ln>
          <a:effectLst/>
        </p:spPr>
      </p:pic>
    </p:spTree>
    <p:extLst>
      <p:ext uri="{BB962C8B-B14F-4D97-AF65-F5344CB8AC3E}">
        <p14:creationId xmlns:p14="http://schemas.microsoft.com/office/powerpoint/2010/main" xmlns="" val="30261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
                                            <p:txEl>
                                              <p:pRg st="1" end="1"/>
                                            </p:txEl>
                                          </p:spTgt>
                                        </p:tgtEl>
                                        <p:attrNameLst>
                                          <p:attrName>style.visibility</p:attrName>
                                        </p:attrNameLst>
                                      </p:cBhvr>
                                      <p:to>
                                        <p:strVal val="visible"/>
                                      </p:to>
                                    </p:set>
                                    <p:animEffect transition="in" filter="box(in)">
                                      <p:cBhvr>
                                        <p:cTn id="7" dur="500"/>
                                        <p:tgtEl>
                                          <p:spTgt spid="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1">
                                            <p:txEl>
                                              <p:pRg st="4" end="4"/>
                                            </p:txEl>
                                          </p:spTgt>
                                        </p:tgtEl>
                                        <p:attrNameLst>
                                          <p:attrName>style.visibility</p:attrName>
                                        </p:attrNameLst>
                                      </p:cBhvr>
                                      <p:to>
                                        <p:strVal val="visible"/>
                                      </p:to>
                                    </p:set>
                                    <p:animEffect transition="in" filter="box(in)">
                                      <p:cBhvr>
                                        <p:cTn id="12" dur="500"/>
                                        <p:tgtEl>
                                          <p:spTgt spid="3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1">
                                            <p:txEl>
                                              <p:pRg st="7" end="7"/>
                                            </p:txEl>
                                          </p:spTgt>
                                        </p:tgtEl>
                                        <p:attrNameLst>
                                          <p:attrName>style.visibility</p:attrName>
                                        </p:attrNameLst>
                                      </p:cBhvr>
                                      <p:to>
                                        <p:strVal val="visible"/>
                                      </p:to>
                                    </p:set>
                                    <p:animEffect transition="in" filter="box(in)">
                                      <p:cBhvr>
                                        <p:cTn id="17" dur="500"/>
                                        <p:tgtEl>
                                          <p:spTgt spid="31">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1+#ppt_w/2"/>
                                          </p:val>
                                        </p:tav>
                                        <p:tav tm="100000">
                                          <p:val>
                                            <p:strVal val="#ppt_x"/>
                                          </p:val>
                                        </p:tav>
                                      </p:tavLst>
                                    </p:anim>
                                    <p:anim calcmode="lin" valueType="num">
                                      <p:cBhvr additive="base">
                                        <p:cTn id="23"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506"/>
            <a:ext cx="10085343" cy="821968"/>
            <a:chOff x="2001881" y="50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072641" y="50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Conception &amp; Réalisation</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rPr>
              <a:t>Hémisphère pathologique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26/44</a:t>
            </a:r>
            <a:endParaRPr lang="fr-CA" sz="2000" dirty="0">
              <a:solidFill>
                <a:schemeClr val="tx1"/>
              </a:solidFill>
              <a:latin typeface="Segoe WP Black" panose="020B0A02040504020203" pitchFamily="34" charset="0"/>
              <a:cs typeface="Segoe UI Light" pitchFamily="34" charset="0"/>
            </a:endParaRPr>
          </a:p>
        </p:txBody>
      </p:sp>
      <p:sp>
        <p:nvSpPr>
          <p:cNvPr id="27" name="Rectangle à coins arrondis 26"/>
          <p:cNvSpPr/>
          <p:nvPr/>
        </p:nvSpPr>
        <p:spPr>
          <a:xfrm>
            <a:off x="97603" y="2498373"/>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Prétraitement </a:t>
            </a:r>
            <a:endParaRPr lang="fr-FR" kern="0" dirty="0">
              <a:solidFill>
                <a:schemeClr val="tx1">
                  <a:lumMod val="95000"/>
                  <a:lumOff val="5000"/>
                </a:schemeClr>
              </a:solidFill>
              <a:latin typeface="Cambria" pitchFamily="18" charset="0"/>
            </a:endParaRPr>
          </a:p>
        </p:txBody>
      </p:sp>
      <p:sp>
        <p:nvSpPr>
          <p:cNvPr id="29" name="Rectangle à coins arrondis 28"/>
          <p:cNvSpPr/>
          <p:nvPr/>
        </p:nvSpPr>
        <p:spPr>
          <a:xfrm>
            <a:off x="38297" y="3268172"/>
            <a:ext cx="1922874" cy="82654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1900" b="1" kern="0" dirty="0" smtClean="0">
                <a:solidFill>
                  <a:prstClr val="white"/>
                </a:solidFill>
                <a:latin typeface="Cambria" pitchFamily="18" charset="0"/>
              </a:rPr>
              <a:t>Détection de tumeurs</a:t>
            </a:r>
            <a:endParaRPr lang="fr-FR" sz="1900" b="1" kern="0" dirty="0">
              <a:solidFill>
                <a:prstClr val="white"/>
              </a:solidFill>
              <a:latin typeface="Cambria" pitchFamily="18" charset="0"/>
            </a:endParaRPr>
          </a:p>
        </p:txBody>
      </p:sp>
      <p:sp>
        <p:nvSpPr>
          <p:cNvPr id="35" name="Rectangle à coins arrondis 34"/>
          <p:cNvSpPr/>
          <p:nvPr/>
        </p:nvSpPr>
        <p:spPr>
          <a:xfrm>
            <a:off x="97603" y="4175580"/>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de tumeurs</a:t>
            </a:r>
            <a:endParaRPr lang="fr-FR" kern="0" dirty="0">
              <a:solidFill>
                <a:schemeClr val="tx1">
                  <a:lumMod val="95000"/>
                  <a:lumOff val="5000"/>
                </a:schemeClr>
              </a:solidFill>
              <a:latin typeface="Cambria" pitchFamily="18" charset="0"/>
            </a:endParaRPr>
          </a:p>
        </p:txBody>
      </p:sp>
      <p:sp>
        <p:nvSpPr>
          <p:cNvPr id="37" name="Rectangle à coins arrondis 36"/>
          <p:cNvSpPr/>
          <p:nvPr/>
        </p:nvSpPr>
        <p:spPr>
          <a:xfrm>
            <a:off x="97603" y="4933122"/>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Critères d’évaluation </a:t>
            </a:r>
            <a:endParaRPr lang="fr-FR" kern="0" dirty="0">
              <a:solidFill>
                <a:schemeClr val="tx1">
                  <a:lumMod val="95000"/>
                  <a:lumOff val="5000"/>
                </a:schemeClr>
              </a:solidFill>
              <a:latin typeface="Cambria" pitchFamily="18" charset="0"/>
            </a:endParaRPr>
          </a:p>
        </p:txBody>
      </p:sp>
      <p:sp>
        <p:nvSpPr>
          <p:cNvPr id="40" name="Rectangle à coins arrondis 39"/>
          <p:cNvSpPr/>
          <p:nvPr/>
        </p:nvSpPr>
        <p:spPr>
          <a:xfrm>
            <a:off x="97603" y="5707019"/>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Mise en œuvre </a:t>
            </a:r>
            <a:endParaRPr lang="fr-FR" kern="0" dirty="0">
              <a:solidFill>
                <a:schemeClr val="tx1">
                  <a:lumMod val="95000"/>
                  <a:lumOff val="5000"/>
                </a:schemeClr>
              </a:solidFill>
              <a:latin typeface="Cambria" pitchFamily="18" charset="0"/>
            </a:endParaRPr>
          </a:p>
        </p:txBody>
      </p:sp>
      <p:sp>
        <p:nvSpPr>
          <p:cNvPr id="41" name="Rectangle à coins arrondis 40"/>
          <p:cNvSpPr/>
          <p:nvPr/>
        </p:nvSpPr>
        <p:spPr>
          <a:xfrm>
            <a:off x="97603" y="1761035"/>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Architecture globale</a:t>
            </a:r>
            <a:endParaRPr lang="fr-FR" kern="0" dirty="0">
              <a:solidFill>
                <a:schemeClr val="tx1">
                  <a:lumMod val="95000"/>
                  <a:lumOff val="5000"/>
                </a:schemeClr>
              </a:solidFill>
              <a:latin typeface="Cambria" pitchFamily="18" charset="0"/>
            </a:endParaRPr>
          </a:p>
        </p:txBody>
      </p:sp>
      <p:sp>
        <p:nvSpPr>
          <p:cNvPr id="31" name="Espace réservé du contenu 2"/>
          <p:cNvSpPr txBox="1">
            <a:spLocks/>
          </p:cNvSpPr>
          <p:nvPr/>
        </p:nvSpPr>
        <p:spPr>
          <a:xfrm>
            <a:off x="2667000" y="2593147"/>
            <a:ext cx="9098280" cy="3221502"/>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tabLst/>
              <a:defRPr/>
            </a:pPr>
            <a:endParaRPr lang="fr-FR" sz="2000" dirty="0" smtClean="0"/>
          </a:p>
          <a:p>
            <a:pPr marL="342900" indent="-342900" fontAlgn="base">
              <a:spcBef>
                <a:spcPct val="20000"/>
              </a:spcBef>
              <a:spcAft>
                <a:spcPct val="0"/>
              </a:spcAft>
              <a:buClr>
                <a:srgbClr val="0070C0"/>
              </a:buClr>
              <a:buFont typeface="Wingdings" panose="05000000000000000000" pitchFamily="2" charset="2"/>
              <a:buChar char="Ø"/>
              <a:defRPr/>
            </a:pPr>
            <a:r>
              <a:rPr lang="fr-FR" sz="2000" b="1" dirty="0" smtClean="0">
                <a:latin typeface="Cabin" panose="020B0803050202020004" pitchFamily="34" charset="0"/>
              </a:rPr>
              <a:t>Nous </a:t>
            </a:r>
            <a:r>
              <a:rPr lang="fr-FR" sz="2000" b="1" dirty="0">
                <a:latin typeface="Cabin" panose="020B0803050202020004" pitchFamily="34" charset="0"/>
              </a:rPr>
              <a:t>calculons la moyenne </a:t>
            </a:r>
            <a:r>
              <a:rPr lang="fr-FR" sz="2000" b="1" dirty="0" smtClean="0">
                <a:latin typeface="Cabin" panose="020B0803050202020004" pitchFamily="34" charset="0"/>
              </a:rPr>
              <a:t>d’intensités </a:t>
            </a:r>
            <a:r>
              <a:rPr lang="fr-FR" sz="2000" b="1" dirty="0">
                <a:latin typeface="Cabin" panose="020B0803050202020004" pitchFamily="34" charset="0"/>
              </a:rPr>
              <a:t>dans les 2 rectangles et choisir </a:t>
            </a:r>
            <a:r>
              <a:rPr lang="fr-FR" sz="2000" b="1" dirty="0" smtClean="0">
                <a:latin typeface="Cabin" panose="020B0803050202020004" pitchFamily="34" charset="0"/>
              </a:rPr>
              <a:t>lequel des deux hémisphères </a:t>
            </a:r>
            <a:r>
              <a:rPr lang="fr-FR" sz="2000" b="1" dirty="0">
                <a:latin typeface="Cabin" panose="020B0803050202020004" pitchFamily="34" charset="0"/>
              </a:rPr>
              <a:t>gauche ou </a:t>
            </a:r>
            <a:r>
              <a:rPr lang="fr-FR" sz="2000" b="1" dirty="0" smtClean="0">
                <a:latin typeface="Cabin" panose="020B0803050202020004" pitchFamily="34" charset="0"/>
              </a:rPr>
              <a:t>droit est pathologique selon </a:t>
            </a:r>
            <a:r>
              <a:rPr lang="fr-FR" sz="2000" b="1" dirty="0">
                <a:latin typeface="Cabin" panose="020B0803050202020004" pitchFamily="34" charset="0"/>
              </a:rPr>
              <a:t>la modalité de </a:t>
            </a:r>
            <a:r>
              <a:rPr lang="fr-FR" sz="2000" b="1" dirty="0" smtClean="0">
                <a:latin typeface="Cabin" panose="020B0803050202020004" pitchFamily="34" charset="0"/>
              </a:rPr>
              <a:t>l’image T1, Flair ou T2.</a:t>
            </a:r>
          </a:p>
          <a:p>
            <a:pPr marL="342900" indent="-342900" fontAlgn="base">
              <a:spcBef>
                <a:spcPct val="20000"/>
              </a:spcBef>
              <a:spcAft>
                <a:spcPct val="0"/>
              </a:spcAft>
              <a:buClr>
                <a:srgbClr val="0070C0"/>
              </a:buClr>
              <a:defRPr/>
            </a:pPr>
            <a:endParaRPr lang="fr-FR" sz="2000" b="1" dirty="0" smtClean="0">
              <a:latin typeface="Cabin" panose="020B0803050202020004" pitchFamily="34" charset="0"/>
            </a:endParaRPr>
          </a:p>
          <a:p>
            <a:pPr fontAlgn="base">
              <a:spcBef>
                <a:spcPct val="20000"/>
              </a:spcBef>
              <a:spcAft>
                <a:spcPct val="0"/>
              </a:spcAft>
              <a:buClr>
                <a:srgbClr val="0070C0"/>
              </a:buClr>
              <a:defRPr/>
            </a:pPr>
            <a:endParaRPr lang="fr-FR" sz="2000" b="1" dirty="0">
              <a:latin typeface="Cabin" panose="020B0803050202020004" pitchFamily="34" charset="0"/>
            </a:endParaRPr>
          </a:p>
          <a:p>
            <a:pPr marL="342900" lvl="0" indent="-342900" fontAlgn="base">
              <a:spcBef>
                <a:spcPct val="20000"/>
              </a:spcBef>
              <a:spcAft>
                <a:spcPct val="0"/>
              </a:spcAft>
              <a:buClr>
                <a:srgbClr val="0070C0"/>
              </a:buClr>
              <a:buFont typeface="Wingdings" panose="05000000000000000000" pitchFamily="2" charset="2"/>
              <a:buChar char="Ø"/>
              <a:defRPr/>
            </a:pPr>
            <a:r>
              <a:rPr lang="fr-FR" sz="2000" b="1" dirty="0">
                <a:latin typeface="Cabin" panose="020B0803050202020004" pitchFamily="34" charset="0"/>
              </a:rPr>
              <a:t>Cette méthode </a:t>
            </a:r>
            <a:r>
              <a:rPr lang="fr-FR" sz="2000" b="1" dirty="0" smtClean="0">
                <a:latin typeface="Cabin" panose="020B0803050202020004" pitchFamily="34" charset="0"/>
              </a:rPr>
              <a:t>donne </a:t>
            </a:r>
            <a:r>
              <a:rPr lang="fr-FR" sz="2000" b="1" dirty="0">
                <a:latin typeface="Cabin" panose="020B0803050202020004" pitchFamily="34" charset="0"/>
              </a:rPr>
              <a:t>des résultats satisfaisants de détection </a:t>
            </a:r>
            <a:r>
              <a:rPr lang="fr-FR" sz="2000" b="1" dirty="0" smtClean="0">
                <a:latin typeface="Cabin" panose="020B0803050202020004" pitchFamily="34" charset="0"/>
              </a:rPr>
              <a:t>avec un temps raisonnable. </a:t>
            </a:r>
            <a:endParaRPr lang="fr-FR" sz="2000" b="1" dirty="0">
              <a:latin typeface="Cabin" panose="020B0803050202020004" pitchFamily="34" charset="0"/>
            </a:endParaRPr>
          </a:p>
          <a:p>
            <a:pPr marL="342900" marR="0" lvl="0" indent="-342900" fontAlgn="base">
              <a:lnSpc>
                <a:spcPct val="100000"/>
              </a:lnSpc>
              <a:spcBef>
                <a:spcPct val="20000"/>
              </a:spcBef>
              <a:spcAft>
                <a:spcPct val="0"/>
              </a:spcAft>
              <a:buClr>
                <a:srgbClr val="0070C0"/>
              </a:buClr>
              <a:buSzTx/>
              <a:buFont typeface="Wingdings" panose="05000000000000000000" pitchFamily="2" charset="2"/>
              <a:buChar char="Ø"/>
              <a:tabLst/>
              <a:defRPr/>
            </a:pPr>
            <a:endParaRPr lang="fr-FR" sz="2000" b="1" dirty="0">
              <a:latin typeface="Cabin" panose="020B0803050202020004" pitchFamily="34" charset="0"/>
            </a:endParaRPr>
          </a:p>
        </p:txBody>
      </p:sp>
    </p:spTree>
    <p:extLst>
      <p:ext uri="{BB962C8B-B14F-4D97-AF65-F5344CB8AC3E}">
        <p14:creationId xmlns:p14="http://schemas.microsoft.com/office/powerpoint/2010/main" xmlns="" val="122142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Flèche courbée vers la gauche 66"/>
          <p:cNvSpPr>
            <a:spLocks noChangeArrowheads="1"/>
          </p:cNvSpPr>
          <p:nvPr/>
        </p:nvSpPr>
        <p:spPr bwMode="auto">
          <a:xfrm rot="-321007">
            <a:off x="8759427" y="2238306"/>
            <a:ext cx="3218598" cy="3195196"/>
          </a:xfrm>
          <a:prstGeom prst="curvedLeftArrow">
            <a:avLst>
              <a:gd name="adj1" fmla="val 11399"/>
              <a:gd name="adj2" fmla="val 27689"/>
              <a:gd name="adj3" fmla="val 26011"/>
            </a:avLst>
          </a:prstGeom>
          <a:solidFill>
            <a:srgbClr val="0070C0"/>
          </a:solidFill>
          <a:ln w="25400" algn="ctr">
            <a:solidFill>
              <a:srgbClr val="0070C0"/>
            </a:solidFill>
            <a:round/>
            <a:headEnd/>
            <a:tailEnd/>
          </a:ln>
        </p:spPr>
        <p:txBody>
          <a:bodyPr/>
          <a:lstStyle/>
          <a:p>
            <a:endParaRPr lang="fr-FR">
              <a:solidFill>
                <a:schemeClr val="tx2"/>
              </a:solidFill>
            </a:endParaRPr>
          </a:p>
        </p:txBody>
      </p:sp>
      <p:sp>
        <p:nvSpPr>
          <p:cNvPr id="65" name="Flèche droite 64"/>
          <p:cNvSpPr>
            <a:spLocks noChangeArrowheads="1"/>
          </p:cNvSpPr>
          <p:nvPr/>
        </p:nvSpPr>
        <p:spPr bwMode="auto">
          <a:xfrm>
            <a:off x="4295556" y="2333617"/>
            <a:ext cx="920310" cy="384175"/>
          </a:xfrm>
          <a:prstGeom prst="rightArrow">
            <a:avLst>
              <a:gd name="adj1" fmla="val 50000"/>
              <a:gd name="adj2" fmla="val 50024"/>
            </a:avLst>
          </a:prstGeom>
          <a:solidFill>
            <a:srgbClr val="0070C0"/>
          </a:solidFill>
          <a:ln w="25400" algn="ctr">
            <a:solidFill>
              <a:srgbClr val="0070C0"/>
            </a:solidFill>
            <a:round/>
            <a:headEnd/>
            <a:tailEnd/>
          </a:ln>
        </p:spPr>
        <p:txBody>
          <a:bodyPr/>
          <a:lstStyle/>
          <a:p>
            <a:endParaRPr lang="fr-FR">
              <a:solidFill>
                <a:schemeClr val="tx2"/>
              </a:solidFill>
            </a:endParaRPr>
          </a:p>
        </p:txBody>
      </p:sp>
      <p:sp>
        <p:nvSpPr>
          <p:cNvPr id="66" name="Flèche droite 65"/>
          <p:cNvSpPr>
            <a:spLocks noChangeArrowheads="1"/>
          </p:cNvSpPr>
          <p:nvPr/>
        </p:nvSpPr>
        <p:spPr bwMode="auto">
          <a:xfrm rot="10800000">
            <a:off x="5739068" y="4951576"/>
            <a:ext cx="1602795" cy="384175"/>
          </a:xfrm>
          <a:prstGeom prst="rightArrow">
            <a:avLst>
              <a:gd name="adj1" fmla="val 50000"/>
              <a:gd name="adj2" fmla="val 50037"/>
            </a:avLst>
          </a:prstGeom>
          <a:solidFill>
            <a:srgbClr val="0070C0"/>
          </a:solidFill>
          <a:ln w="25400" algn="ctr">
            <a:solidFill>
              <a:srgbClr val="0070C0"/>
            </a:solidFill>
            <a:round/>
            <a:headEnd/>
            <a:tailEnd/>
          </a:ln>
        </p:spPr>
        <p:txBody>
          <a:bodyPr/>
          <a:lstStyle/>
          <a:p>
            <a:endParaRPr lang="fr-FR">
              <a:solidFill>
                <a:schemeClr val="tx2"/>
              </a:solidFill>
            </a:endParaRPr>
          </a:p>
        </p:txBody>
      </p:sp>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506"/>
            <a:ext cx="10085343" cy="821968"/>
            <a:chOff x="2001881" y="50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072641" y="50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Conception &amp; Réalisation</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977740"/>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962941"/>
            <a:ext cx="8800288" cy="523220"/>
          </a:xfrm>
          <a:prstGeom prst="rect">
            <a:avLst/>
          </a:prstGeom>
          <a:noFill/>
        </p:spPr>
        <p:txBody>
          <a:bodyPr wrap="square" rtlCol="0">
            <a:spAutoFit/>
          </a:bodyPr>
          <a:lstStyle/>
          <a:p>
            <a:r>
              <a:rPr lang="fr-FR" sz="2800" dirty="0" smtClean="0">
                <a:latin typeface="Cabin" panose="020B0803050202020004" pitchFamily="34" charset="0"/>
              </a:rPr>
              <a:t>Processus de segmentation </a:t>
            </a:r>
            <a:endParaRPr lang="fr-FR" sz="2800" dirty="0">
              <a:latin typeface="Cabin" panose="020B0803050202020004" pitchFamily="34" charset="0"/>
            </a:endParaRPr>
          </a:p>
        </p:txBody>
      </p:sp>
      <p:sp>
        <p:nvSpPr>
          <p:cNvPr id="58" name="Rectangle 57"/>
          <p:cNvSpPr/>
          <p:nvPr/>
        </p:nvSpPr>
        <p:spPr>
          <a:xfrm>
            <a:off x="2001881" y="977739"/>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977738"/>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977737"/>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27/44</a:t>
            </a:r>
            <a:endParaRPr lang="fr-CA" sz="2000" dirty="0">
              <a:solidFill>
                <a:schemeClr val="tx1"/>
              </a:solidFill>
              <a:latin typeface="Segoe WP Black" panose="020B0A02040504020203" pitchFamily="34" charset="0"/>
              <a:cs typeface="Segoe UI Light" pitchFamily="34" charset="0"/>
            </a:endParaRPr>
          </a:p>
        </p:txBody>
      </p:sp>
      <p:sp>
        <p:nvSpPr>
          <p:cNvPr id="27" name="Rectangle à coins arrondis 26"/>
          <p:cNvSpPr/>
          <p:nvPr/>
        </p:nvSpPr>
        <p:spPr>
          <a:xfrm>
            <a:off x="97603" y="2498373"/>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Prétraitement </a:t>
            </a:r>
            <a:endParaRPr lang="fr-FR" kern="0" dirty="0">
              <a:solidFill>
                <a:schemeClr val="tx1">
                  <a:lumMod val="95000"/>
                  <a:lumOff val="5000"/>
                </a:schemeClr>
              </a:solidFill>
              <a:latin typeface="Cambria" pitchFamily="18" charset="0"/>
            </a:endParaRPr>
          </a:p>
        </p:txBody>
      </p:sp>
      <p:sp>
        <p:nvSpPr>
          <p:cNvPr id="29" name="Rectangle à coins arrondis 28"/>
          <p:cNvSpPr/>
          <p:nvPr/>
        </p:nvSpPr>
        <p:spPr>
          <a:xfrm>
            <a:off x="38297" y="4006795"/>
            <a:ext cx="1922874" cy="82654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1900" b="1" kern="0" dirty="0" smtClean="0">
                <a:solidFill>
                  <a:prstClr val="white"/>
                </a:solidFill>
                <a:latin typeface="Cambria" pitchFamily="18" charset="0"/>
              </a:rPr>
              <a:t>Segmentatio</a:t>
            </a:r>
            <a:r>
              <a:rPr lang="fr-FR" sz="1900" b="1" kern="0" dirty="0">
                <a:solidFill>
                  <a:prstClr val="white"/>
                </a:solidFill>
                <a:latin typeface="Cambria" pitchFamily="18" charset="0"/>
              </a:rPr>
              <a:t>n</a:t>
            </a:r>
            <a:r>
              <a:rPr lang="fr-FR" sz="1900" b="1" kern="0" dirty="0" smtClean="0">
                <a:solidFill>
                  <a:prstClr val="white"/>
                </a:solidFill>
                <a:latin typeface="Cambria" pitchFamily="18" charset="0"/>
              </a:rPr>
              <a:t> de tumeurs</a:t>
            </a:r>
            <a:endParaRPr lang="fr-FR" sz="1900" b="1" kern="0" dirty="0">
              <a:solidFill>
                <a:prstClr val="white"/>
              </a:solidFill>
              <a:latin typeface="Cambria" pitchFamily="18" charset="0"/>
            </a:endParaRPr>
          </a:p>
        </p:txBody>
      </p:sp>
      <p:sp>
        <p:nvSpPr>
          <p:cNvPr id="35" name="Rectangle à coins arrondis 34"/>
          <p:cNvSpPr/>
          <p:nvPr/>
        </p:nvSpPr>
        <p:spPr>
          <a:xfrm>
            <a:off x="97603" y="3235711"/>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Détection de tumeurs</a:t>
            </a:r>
            <a:endParaRPr lang="fr-FR" kern="0" dirty="0">
              <a:solidFill>
                <a:schemeClr val="tx1">
                  <a:lumMod val="95000"/>
                  <a:lumOff val="5000"/>
                </a:schemeClr>
              </a:solidFill>
              <a:latin typeface="Cambria" pitchFamily="18" charset="0"/>
            </a:endParaRPr>
          </a:p>
        </p:txBody>
      </p:sp>
      <p:sp>
        <p:nvSpPr>
          <p:cNvPr id="37" name="Rectangle à coins arrondis 36"/>
          <p:cNvSpPr/>
          <p:nvPr/>
        </p:nvSpPr>
        <p:spPr>
          <a:xfrm>
            <a:off x="97603" y="4933122"/>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Critères d’évaluation </a:t>
            </a:r>
            <a:endParaRPr lang="fr-FR" kern="0" dirty="0">
              <a:solidFill>
                <a:schemeClr val="tx1">
                  <a:lumMod val="95000"/>
                  <a:lumOff val="5000"/>
                </a:schemeClr>
              </a:solidFill>
              <a:latin typeface="Cambria" pitchFamily="18" charset="0"/>
            </a:endParaRPr>
          </a:p>
        </p:txBody>
      </p:sp>
      <p:sp>
        <p:nvSpPr>
          <p:cNvPr id="40" name="Rectangle à coins arrondis 39"/>
          <p:cNvSpPr/>
          <p:nvPr/>
        </p:nvSpPr>
        <p:spPr>
          <a:xfrm>
            <a:off x="97603" y="5707019"/>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Mise en œuvre </a:t>
            </a:r>
            <a:endParaRPr lang="fr-FR" kern="0" dirty="0">
              <a:solidFill>
                <a:schemeClr val="tx1">
                  <a:lumMod val="95000"/>
                  <a:lumOff val="5000"/>
                </a:schemeClr>
              </a:solidFill>
              <a:latin typeface="Cambria" pitchFamily="18" charset="0"/>
            </a:endParaRPr>
          </a:p>
        </p:txBody>
      </p:sp>
      <p:sp>
        <p:nvSpPr>
          <p:cNvPr id="41" name="Rectangle à coins arrondis 40"/>
          <p:cNvSpPr/>
          <p:nvPr/>
        </p:nvSpPr>
        <p:spPr>
          <a:xfrm>
            <a:off x="97603" y="1761035"/>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Architecture globale</a:t>
            </a:r>
            <a:endParaRPr lang="fr-FR" kern="0" dirty="0">
              <a:solidFill>
                <a:schemeClr val="tx1">
                  <a:lumMod val="95000"/>
                  <a:lumOff val="5000"/>
                </a:schemeClr>
              </a:solidFill>
              <a:latin typeface="Cambria" pitchFamily="18" charset="0"/>
            </a:endParaRPr>
          </a:p>
        </p:txBody>
      </p:sp>
      <p:sp>
        <p:nvSpPr>
          <p:cNvPr id="26" name="Forme libre 25"/>
          <p:cNvSpPr/>
          <p:nvPr/>
        </p:nvSpPr>
        <p:spPr>
          <a:xfrm>
            <a:off x="2756369" y="3426548"/>
            <a:ext cx="1535747" cy="630700"/>
          </a:xfrm>
          <a:custGeom>
            <a:avLst/>
            <a:gdLst>
              <a:gd name="connsiteX0" fmla="*/ 0 w 1313432"/>
              <a:gd name="connsiteY0" fmla="*/ 63070 h 630700"/>
              <a:gd name="connsiteX1" fmla="*/ 63070 w 1313432"/>
              <a:gd name="connsiteY1" fmla="*/ 0 h 630700"/>
              <a:gd name="connsiteX2" fmla="*/ 1250362 w 1313432"/>
              <a:gd name="connsiteY2" fmla="*/ 0 h 630700"/>
              <a:gd name="connsiteX3" fmla="*/ 1313432 w 1313432"/>
              <a:gd name="connsiteY3" fmla="*/ 63070 h 630700"/>
              <a:gd name="connsiteX4" fmla="*/ 1313432 w 1313432"/>
              <a:gd name="connsiteY4" fmla="*/ 567630 h 630700"/>
              <a:gd name="connsiteX5" fmla="*/ 1250362 w 1313432"/>
              <a:gd name="connsiteY5" fmla="*/ 630700 h 630700"/>
              <a:gd name="connsiteX6" fmla="*/ 63070 w 1313432"/>
              <a:gd name="connsiteY6" fmla="*/ 630700 h 630700"/>
              <a:gd name="connsiteX7" fmla="*/ 0 w 1313432"/>
              <a:gd name="connsiteY7" fmla="*/ 567630 h 630700"/>
              <a:gd name="connsiteX8" fmla="*/ 0 w 1313432"/>
              <a:gd name="connsiteY8" fmla="*/ 63070 h 63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3432" h="630700">
                <a:moveTo>
                  <a:pt x="0" y="63070"/>
                </a:moveTo>
                <a:cubicBezTo>
                  <a:pt x="0" y="28237"/>
                  <a:pt x="28237" y="0"/>
                  <a:pt x="63070" y="0"/>
                </a:cubicBezTo>
                <a:lnTo>
                  <a:pt x="1250362" y="0"/>
                </a:lnTo>
                <a:cubicBezTo>
                  <a:pt x="1285195" y="0"/>
                  <a:pt x="1313432" y="28237"/>
                  <a:pt x="1313432" y="63070"/>
                </a:cubicBezTo>
                <a:lnTo>
                  <a:pt x="1313432" y="567630"/>
                </a:lnTo>
                <a:cubicBezTo>
                  <a:pt x="1313432" y="602463"/>
                  <a:pt x="1285195" y="630700"/>
                  <a:pt x="1250362" y="630700"/>
                </a:cubicBezTo>
                <a:lnTo>
                  <a:pt x="63070" y="630700"/>
                </a:lnTo>
                <a:cubicBezTo>
                  <a:pt x="28237" y="630700"/>
                  <a:pt x="0" y="602463"/>
                  <a:pt x="0" y="567630"/>
                </a:cubicBezTo>
                <a:lnTo>
                  <a:pt x="0" y="63070"/>
                </a:lnTo>
                <a:close/>
              </a:path>
            </a:pathLst>
          </a:custGeom>
          <a:solidFill>
            <a:srgbClr val="00B0F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053" tIns="87053" rIns="87053" bIns="87053" numCol="1" spcCol="1270" anchor="ctr" anchorCtr="0">
            <a:noAutofit/>
          </a:bodyPr>
          <a:lstStyle/>
          <a:p>
            <a:pPr lvl="0" algn="ctr" defTabSz="800100">
              <a:lnSpc>
                <a:spcPct val="90000"/>
              </a:lnSpc>
              <a:spcBef>
                <a:spcPct val="0"/>
              </a:spcBef>
              <a:spcAft>
                <a:spcPct val="35000"/>
              </a:spcAft>
            </a:pPr>
            <a:r>
              <a:rPr lang="fr-FR" sz="1700" b="1" kern="1200" dirty="0" smtClean="0">
                <a:solidFill>
                  <a:schemeClr val="tx1"/>
                </a:solidFill>
                <a:latin typeface="Cabin" panose="020B0803050202020004" pitchFamily="34" charset="0"/>
                <a:cs typeface="Segoe UI Light" pitchFamily="34" charset="0"/>
              </a:rPr>
              <a:t>Initialisation</a:t>
            </a:r>
          </a:p>
          <a:p>
            <a:pPr lvl="0" algn="ctr" defTabSz="800100">
              <a:lnSpc>
                <a:spcPct val="90000"/>
              </a:lnSpc>
              <a:spcBef>
                <a:spcPct val="0"/>
              </a:spcBef>
              <a:spcAft>
                <a:spcPct val="35000"/>
              </a:spcAft>
            </a:pPr>
            <a:r>
              <a:rPr lang="fr-FR" sz="1700" b="1" dirty="0" smtClean="0">
                <a:solidFill>
                  <a:schemeClr val="tx1"/>
                </a:solidFill>
                <a:latin typeface="Cabin" panose="020B0803050202020004" pitchFamily="34" charset="0"/>
                <a:cs typeface="Segoe UI Light" pitchFamily="34" charset="0"/>
              </a:rPr>
              <a:t>automatique</a:t>
            </a:r>
            <a:endParaRPr lang="fr-FR" sz="1700" b="1" kern="1200" dirty="0">
              <a:solidFill>
                <a:schemeClr val="tx1"/>
              </a:solidFill>
              <a:latin typeface="Cabin" panose="020B0803050202020004" pitchFamily="34" charset="0"/>
              <a:cs typeface="Segoe UI Light" pitchFamily="34" charset="0"/>
            </a:endParaRPr>
          </a:p>
        </p:txBody>
      </p:sp>
      <p:sp>
        <p:nvSpPr>
          <p:cNvPr id="28" name="Forme libre 27"/>
          <p:cNvSpPr/>
          <p:nvPr/>
        </p:nvSpPr>
        <p:spPr>
          <a:xfrm>
            <a:off x="7609916" y="3424125"/>
            <a:ext cx="1752452" cy="627994"/>
          </a:xfrm>
          <a:custGeom>
            <a:avLst/>
            <a:gdLst>
              <a:gd name="connsiteX0" fmla="*/ 0 w 1322508"/>
              <a:gd name="connsiteY0" fmla="*/ 64878 h 648776"/>
              <a:gd name="connsiteX1" fmla="*/ 64878 w 1322508"/>
              <a:gd name="connsiteY1" fmla="*/ 0 h 648776"/>
              <a:gd name="connsiteX2" fmla="*/ 1257630 w 1322508"/>
              <a:gd name="connsiteY2" fmla="*/ 0 h 648776"/>
              <a:gd name="connsiteX3" fmla="*/ 1322508 w 1322508"/>
              <a:gd name="connsiteY3" fmla="*/ 64878 h 648776"/>
              <a:gd name="connsiteX4" fmla="*/ 1322508 w 1322508"/>
              <a:gd name="connsiteY4" fmla="*/ 583898 h 648776"/>
              <a:gd name="connsiteX5" fmla="*/ 1257630 w 1322508"/>
              <a:gd name="connsiteY5" fmla="*/ 648776 h 648776"/>
              <a:gd name="connsiteX6" fmla="*/ 64878 w 1322508"/>
              <a:gd name="connsiteY6" fmla="*/ 648776 h 648776"/>
              <a:gd name="connsiteX7" fmla="*/ 0 w 1322508"/>
              <a:gd name="connsiteY7" fmla="*/ 583898 h 648776"/>
              <a:gd name="connsiteX8" fmla="*/ 0 w 1322508"/>
              <a:gd name="connsiteY8" fmla="*/ 64878 h 64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2508" h="648776">
                <a:moveTo>
                  <a:pt x="0" y="64878"/>
                </a:moveTo>
                <a:cubicBezTo>
                  <a:pt x="0" y="29047"/>
                  <a:pt x="29047" y="0"/>
                  <a:pt x="64878" y="0"/>
                </a:cubicBezTo>
                <a:lnTo>
                  <a:pt x="1257630" y="0"/>
                </a:lnTo>
                <a:cubicBezTo>
                  <a:pt x="1293461" y="0"/>
                  <a:pt x="1322508" y="29047"/>
                  <a:pt x="1322508" y="64878"/>
                </a:cubicBezTo>
                <a:lnTo>
                  <a:pt x="1322508" y="583898"/>
                </a:lnTo>
                <a:cubicBezTo>
                  <a:pt x="1322508" y="619729"/>
                  <a:pt x="1293461" y="648776"/>
                  <a:pt x="1257630" y="648776"/>
                </a:cubicBezTo>
                <a:lnTo>
                  <a:pt x="64878" y="648776"/>
                </a:lnTo>
                <a:cubicBezTo>
                  <a:pt x="29047" y="648776"/>
                  <a:pt x="0" y="619729"/>
                  <a:pt x="0" y="583898"/>
                </a:cubicBezTo>
                <a:lnTo>
                  <a:pt x="0" y="64878"/>
                </a:lnTo>
                <a:close/>
              </a:path>
            </a:pathLst>
          </a:custGeom>
          <a:solidFill>
            <a:srgbClr val="00B0F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053" tIns="87053" rIns="87053" bIns="87053" numCol="1" spcCol="1270" anchor="ctr" anchorCtr="0">
            <a:noAutofit/>
          </a:bodyPr>
          <a:lstStyle/>
          <a:p>
            <a:pPr algn="ctr" defTabSz="800100">
              <a:lnSpc>
                <a:spcPct val="90000"/>
              </a:lnSpc>
              <a:spcBef>
                <a:spcPct val="0"/>
              </a:spcBef>
              <a:spcAft>
                <a:spcPct val="35000"/>
              </a:spcAft>
            </a:pPr>
            <a:r>
              <a:rPr lang="fr-FR" sz="1700" b="1" dirty="0" smtClean="0">
                <a:solidFill>
                  <a:schemeClr val="tx1"/>
                </a:solidFill>
                <a:latin typeface="Cabin" panose="020B0803050202020004" pitchFamily="34" charset="0"/>
                <a:cs typeface="Segoe UI Light" pitchFamily="34" charset="0"/>
              </a:rPr>
              <a:t>Évolution</a:t>
            </a:r>
          </a:p>
          <a:p>
            <a:pPr algn="ctr" defTabSz="800100">
              <a:lnSpc>
                <a:spcPct val="90000"/>
              </a:lnSpc>
              <a:spcBef>
                <a:spcPct val="0"/>
              </a:spcBef>
              <a:spcAft>
                <a:spcPct val="35000"/>
              </a:spcAft>
            </a:pPr>
            <a:r>
              <a:rPr lang="fr-FR" sz="1700" b="1" dirty="0" smtClean="0">
                <a:solidFill>
                  <a:schemeClr val="tx1"/>
                </a:solidFill>
                <a:latin typeface="Cabin" panose="020B0803050202020004" pitchFamily="34" charset="0"/>
                <a:cs typeface="Segoe UI Light" pitchFamily="34" charset="0"/>
              </a:rPr>
              <a:t>(level-set)</a:t>
            </a:r>
            <a:endParaRPr lang="fr-FR" sz="1700" b="1" dirty="0">
              <a:solidFill>
                <a:schemeClr val="tx1"/>
              </a:solidFill>
              <a:latin typeface="Cabin" panose="020B0803050202020004" pitchFamily="34" charset="0"/>
              <a:cs typeface="Segoe UI Light" pitchFamily="34" charset="0"/>
            </a:endParaRPr>
          </a:p>
        </p:txBody>
      </p:sp>
      <p:sp>
        <p:nvSpPr>
          <p:cNvPr id="31" name="Forme libre 30"/>
          <p:cNvSpPr/>
          <p:nvPr/>
        </p:nvSpPr>
        <p:spPr>
          <a:xfrm>
            <a:off x="7100749" y="5964975"/>
            <a:ext cx="2038666" cy="473002"/>
          </a:xfrm>
          <a:custGeom>
            <a:avLst/>
            <a:gdLst>
              <a:gd name="connsiteX0" fmla="*/ 0 w 1336760"/>
              <a:gd name="connsiteY0" fmla="*/ 65630 h 656301"/>
              <a:gd name="connsiteX1" fmla="*/ 65630 w 1336760"/>
              <a:gd name="connsiteY1" fmla="*/ 0 h 656301"/>
              <a:gd name="connsiteX2" fmla="*/ 1271130 w 1336760"/>
              <a:gd name="connsiteY2" fmla="*/ 0 h 656301"/>
              <a:gd name="connsiteX3" fmla="*/ 1336760 w 1336760"/>
              <a:gd name="connsiteY3" fmla="*/ 65630 h 656301"/>
              <a:gd name="connsiteX4" fmla="*/ 1336760 w 1336760"/>
              <a:gd name="connsiteY4" fmla="*/ 590671 h 656301"/>
              <a:gd name="connsiteX5" fmla="*/ 1271130 w 1336760"/>
              <a:gd name="connsiteY5" fmla="*/ 656301 h 656301"/>
              <a:gd name="connsiteX6" fmla="*/ 65630 w 1336760"/>
              <a:gd name="connsiteY6" fmla="*/ 656301 h 656301"/>
              <a:gd name="connsiteX7" fmla="*/ 0 w 1336760"/>
              <a:gd name="connsiteY7" fmla="*/ 590671 h 656301"/>
              <a:gd name="connsiteX8" fmla="*/ 0 w 1336760"/>
              <a:gd name="connsiteY8" fmla="*/ 65630 h 656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6760" h="656301">
                <a:moveTo>
                  <a:pt x="0" y="65630"/>
                </a:moveTo>
                <a:cubicBezTo>
                  <a:pt x="0" y="29384"/>
                  <a:pt x="29384" y="0"/>
                  <a:pt x="65630" y="0"/>
                </a:cubicBezTo>
                <a:lnTo>
                  <a:pt x="1271130" y="0"/>
                </a:lnTo>
                <a:cubicBezTo>
                  <a:pt x="1307376" y="0"/>
                  <a:pt x="1336760" y="29384"/>
                  <a:pt x="1336760" y="65630"/>
                </a:cubicBezTo>
                <a:lnTo>
                  <a:pt x="1336760" y="590671"/>
                </a:lnTo>
                <a:cubicBezTo>
                  <a:pt x="1336760" y="626917"/>
                  <a:pt x="1307376" y="656301"/>
                  <a:pt x="1271130" y="656301"/>
                </a:cubicBezTo>
                <a:lnTo>
                  <a:pt x="65630" y="656301"/>
                </a:lnTo>
                <a:cubicBezTo>
                  <a:pt x="29384" y="656301"/>
                  <a:pt x="0" y="626917"/>
                  <a:pt x="0" y="590671"/>
                </a:cubicBezTo>
                <a:lnTo>
                  <a:pt x="0" y="65630"/>
                </a:lnTo>
                <a:close/>
              </a:path>
            </a:pathLst>
          </a:custGeom>
          <a:solidFill>
            <a:srgbClr val="00B0F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053" tIns="87053" rIns="87053" bIns="87053" numCol="1" spcCol="1270" anchor="ctr" anchorCtr="0">
            <a:noAutofit/>
          </a:bodyPr>
          <a:lstStyle/>
          <a:p>
            <a:pPr algn="ctr" defTabSz="800100">
              <a:lnSpc>
                <a:spcPct val="90000"/>
              </a:lnSpc>
              <a:spcBef>
                <a:spcPct val="0"/>
              </a:spcBef>
              <a:spcAft>
                <a:spcPct val="35000"/>
              </a:spcAft>
            </a:pPr>
            <a:r>
              <a:rPr lang="fr-FR" sz="1700" b="1" dirty="0" smtClean="0">
                <a:solidFill>
                  <a:schemeClr val="tx1"/>
                </a:solidFill>
                <a:latin typeface="Cabin" panose="020B0803050202020004" pitchFamily="34" charset="0"/>
                <a:cs typeface="Segoe UI Light" pitchFamily="34" charset="0"/>
              </a:rPr>
              <a:t>Tumeur segmentée complète</a:t>
            </a:r>
            <a:endParaRPr lang="fr-FR" sz="1700" b="1" dirty="0">
              <a:solidFill>
                <a:schemeClr val="tx1"/>
              </a:solidFill>
              <a:latin typeface="Cabin" panose="020B0803050202020004" pitchFamily="34" charset="0"/>
              <a:cs typeface="Segoe UI Light" pitchFamily="34" charset="0"/>
            </a:endParaRPr>
          </a:p>
        </p:txBody>
      </p:sp>
      <p:sp>
        <p:nvSpPr>
          <p:cNvPr id="32" name="Forme libre 31"/>
          <p:cNvSpPr/>
          <p:nvPr/>
        </p:nvSpPr>
        <p:spPr>
          <a:xfrm flipH="1">
            <a:off x="4133711" y="6039698"/>
            <a:ext cx="1535747" cy="387398"/>
          </a:xfrm>
          <a:custGeom>
            <a:avLst/>
            <a:gdLst>
              <a:gd name="connsiteX0" fmla="*/ 0 w 1278402"/>
              <a:gd name="connsiteY0" fmla="*/ 71143 h 711434"/>
              <a:gd name="connsiteX1" fmla="*/ 71143 w 1278402"/>
              <a:gd name="connsiteY1" fmla="*/ 0 h 711434"/>
              <a:gd name="connsiteX2" fmla="*/ 1207259 w 1278402"/>
              <a:gd name="connsiteY2" fmla="*/ 0 h 711434"/>
              <a:gd name="connsiteX3" fmla="*/ 1278402 w 1278402"/>
              <a:gd name="connsiteY3" fmla="*/ 71143 h 711434"/>
              <a:gd name="connsiteX4" fmla="*/ 1278402 w 1278402"/>
              <a:gd name="connsiteY4" fmla="*/ 640291 h 711434"/>
              <a:gd name="connsiteX5" fmla="*/ 1207259 w 1278402"/>
              <a:gd name="connsiteY5" fmla="*/ 711434 h 711434"/>
              <a:gd name="connsiteX6" fmla="*/ 71143 w 1278402"/>
              <a:gd name="connsiteY6" fmla="*/ 711434 h 711434"/>
              <a:gd name="connsiteX7" fmla="*/ 0 w 1278402"/>
              <a:gd name="connsiteY7" fmla="*/ 640291 h 711434"/>
              <a:gd name="connsiteX8" fmla="*/ 0 w 1278402"/>
              <a:gd name="connsiteY8" fmla="*/ 71143 h 71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8402" h="711434">
                <a:moveTo>
                  <a:pt x="1278402" y="71143"/>
                </a:moveTo>
                <a:cubicBezTo>
                  <a:pt x="1278402" y="31852"/>
                  <a:pt x="1246550" y="0"/>
                  <a:pt x="1207259" y="0"/>
                </a:cubicBezTo>
                <a:lnTo>
                  <a:pt x="71143" y="0"/>
                </a:lnTo>
                <a:cubicBezTo>
                  <a:pt x="31852" y="0"/>
                  <a:pt x="0" y="31852"/>
                  <a:pt x="0" y="71143"/>
                </a:cubicBezTo>
                <a:lnTo>
                  <a:pt x="0" y="640291"/>
                </a:lnTo>
                <a:cubicBezTo>
                  <a:pt x="0" y="679582"/>
                  <a:pt x="31852" y="711434"/>
                  <a:pt x="71143" y="711434"/>
                </a:cubicBezTo>
                <a:lnTo>
                  <a:pt x="1207259" y="711434"/>
                </a:lnTo>
                <a:cubicBezTo>
                  <a:pt x="1246550" y="711434"/>
                  <a:pt x="1278402" y="679582"/>
                  <a:pt x="1278402" y="640291"/>
                </a:cubicBezTo>
                <a:lnTo>
                  <a:pt x="1278402" y="71143"/>
                </a:lnTo>
                <a:close/>
              </a:path>
            </a:pathLst>
          </a:custGeom>
          <a:solidFill>
            <a:srgbClr val="00B0F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053" tIns="87053" rIns="87053" bIns="87053" numCol="1" spcCol="1270" anchor="ctr" anchorCtr="0">
            <a:noAutofit/>
          </a:bodyPr>
          <a:lstStyle/>
          <a:p>
            <a:pPr algn="ctr" defTabSz="800100">
              <a:lnSpc>
                <a:spcPct val="90000"/>
              </a:lnSpc>
              <a:spcBef>
                <a:spcPct val="0"/>
              </a:spcBef>
              <a:spcAft>
                <a:spcPct val="35000"/>
              </a:spcAft>
            </a:pPr>
            <a:r>
              <a:rPr lang="fr-FR" sz="1700" b="1" dirty="0" smtClean="0">
                <a:solidFill>
                  <a:schemeClr val="tx1"/>
                </a:solidFill>
                <a:latin typeface="Cabin" panose="020B0803050202020004" pitchFamily="34" charset="0"/>
                <a:cs typeface="Segoe UI Light" pitchFamily="34" charset="0"/>
              </a:rPr>
              <a:t>Résultat final</a:t>
            </a:r>
            <a:endParaRPr lang="fr-FR" sz="1700" b="1" dirty="0">
              <a:solidFill>
                <a:schemeClr val="tx1"/>
              </a:solidFill>
              <a:latin typeface="Cabin" panose="020B0803050202020004" pitchFamily="34" charset="0"/>
              <a:cs typeface="Segoe UI Light" pitchFamily="34" charset="0"/>
            </a:endParaRPr>
          </a:p>
        </p:txBody>
      </p:sp>
      <p:sp>
        <p:nvSpPr>
          <p:cNvPr id="61" name="Forme libre 60"/>
          <p:cNvSpPr/>
          <p:nvPr/>
        </p:nvSpPr>
        <p:spPr>
          <a:xfrm>
            <a:off x="4724399" y="4410452"/>
            <a:ext cx="1143000" cy="761999"/>
          </a:xfrm>
          <a:custGeom>
            <a:avLst/>
            <a:gdLst>
              <a:gd name="connsiteX0" fmla="*/ 0 w 1143000"/>
              <a:gd name="connsiteY0" fmla="*/ 0 h 761999"/>
              <a:gd name="connsiteX1" fmla="*/ 1143000 w 1143000"/>
              <a:gd name="connsiteY1" fmla="*/ 0 h 761999"/>
              <a:gd name="connsiteX2" fmla="*/ 1143000 w 1143000"/>
              <a:gd name="connsiteY2" fmla="*/ 761999 h 761999"/>
              <a:gd name="connsiteX3" fmla="*/ 0 w 1143000"/>
              <a:gd name="connsiteY3" fmla="*/ 761999 h 761999"/>
              <a:gd name="connsiteX4" fmla="*/ 0 w 1143000"/>
              <a:gd name="connsiteY4" fmla="*/ 0 h 76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761999">
                <a:moveTo>
                  <a:pt x="0" y="0"/>
                </a:moveTo>
                <a:lnTo>
                  <a:pt x="1143000" y="0"/>
                </a:lnTo>
                <a:lnTo>
                  <a:pt x="1143000" y="761999"/>
                </a:lnTo>
                <a:lnTo>
                  <a:pt x="0" y="76199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endParaRPr lang="fr-FR" sz="2500" kern="1200"/>
          </a:p>
        </p:txBody>
      </p:sp>
      <p:sp>
        <p:nvSpPr>
          <p:cNvPr id="62" name="Forme libre 61"/>
          <p:cNvSpPr/>
          <p:nvPr/>
        </p:nvSpPr>
        <p:spPr>
          <a:xfrm>
            <a:off x="8915400" y="4410452"/>
            <a:ext cx="1143000" cy="761999"/>
          </a:xfrm>
          <a:custGeom>
            <a:avLst/>
            <a:gdLst>
              <a:gd name="connsiteX0" fmla="*/ 0 w 1143000"/>
              <a:gd name="connsiteY0" fmla="*/ 0 h 761999"/>
              <a:gd name="connsiteX1" fmla="*/ 1143000 w 1143000"/>
              <a:gd name="connsiteY1" fmla="*/ 0 h 761999"/>
              <a:gd name="connsiteX2" fmla="*/ 1143000 w 1143000"/>
              <a:gd name="connsiteY2" fmla="*/ 761999 h 761999"/>
              <a:gd name="connsiteX3" fmla="*/ 0 w 1143000"/>
              <a:gd name="connsiteY3" fmla="*/ 761999 h 761999"/>
              <a:gd name="connsiteX4" fmla="*/ 0 w 1143000"/>
              <a:gd name="connsiteY4" fmla="*/ 0 h 76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761999">
                <a:moveTo>
                  <a:pt x="0" y="0"/>
                </a:moveTo>
                <a:lnTo>
                  <a:pt x="1143000" y="0"/>
                </a:lnTo>
                <a:lnTo>
                  <a:pt x="1143000" y="761999"/>
                </a:lnTo>
                <a:lnTo>
                  <a:pt x="0" y="76199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endParaRPr lang="fr-FR" sz="2500" kern="1200"/>
          </a:p>
        </p:txBody>
      </p:sp>
      <p:pic>
        <p:nvPicPr>
          <p:cNvPr id="3" name="Image 2"/>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737681" y="1633340"/>
            <a:ext cx="1540539" cy="1747374"/>
          </a:xfrm>
          <a:prstGeom prst="rect">
            <a:avLst/>
          </a:prstGeom>
        </p:spPr>
      </p:pic>
      <p:pic>
        <p:nvPicPr>
          <p:cNvPr id="4" name="Image 3"/>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7684831" y="1632341"/>
            <a:ext cx="1602623" cy="1747375"/>
          </a:xfrm>
          <a:prstGeom prst="rect">
            <a:avLst/>
          </a:prstGeom>
        </p:spPr>
      </p:pic>
      <p:pic>
        <p:nvPicPr>
          <p:cNvPr id="6" name="Image 5"/>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7357104" y="4257053"/>
            <a:ext cx="1522114" cy="1661273"/>
          </a:xfrm>
          <a:prstGeom prst="rect">
            <a:avLst/>
          </a:prstGeom>
        </p:spPr>
      </p:pic>
      <p:pic>
        <p:nvPicPr>
          <p:cNvPr id="9" name="Image 8"/>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4098703" y="4247151"/>
            <a:ext cx="1640366" cy="1747375"/>
          </a:xfrm>
          <a:prstGeom prst="rect">
            <a:avLst/>
          </a:prstGeom>
        </p:spPr>
      </p:pic>
      <p:pic>
        <p:nvPicPr>
          <p:cNvPr id="10" name="Image 9"/>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5244692" y="1618511"/>
            <a:ext cx="1551653" cy="1745610"/>
          </a:xfrm>
          <a:prstGeom prst="rect">
            <a:avLst/>
          </a:prstGeom>
        </p:spPr>
      </p:pic>
      <p:sp>
        <p:nvSpPr>
          <p:cNvPr id="68" name="Forme libre 67"/>
          <p:cNvSpPr/>
          <p:nvPr/>
        </p:nvSpPr>
        <p:spPr>
          <a:xfrm>
            <a:off x="4865404" y="3404186"/>
            <a:ext cx="2351527" cy="648776"/>
          </a:xfrm>
          <a:custGeom>
            <a:avLst/>
            <a:gdLst>
              <a:gd name="connsiteX0" fmla="*/ 0 w 1322508"/>
              <a:gd name="connsiteY0" fmla="*/ 64878 h 648776"/>
              <a:gd name="connsiteX1" fmla="*/ 64878 w 1322508"/>
              <a:gd name="connsiteY1" fmla="*/ 0 h 648776"/>
              <a:gd name="connsiteX2" fmla="*/ 1257630 w 1322508"/>
              <a:gd name="connsiteY2" fmla="*/ 0 h 648776"/>
              <a:gd name="connsiteX3" fmla="*/ 1322508 w 1322508"/>
              <a:gd name="connsiteY3" fmla="*/ 64878 h 648776"/>
              <a:gd name="connsiteX4" fmla="*/ 1322508 w 1322508"/>
              <a:gd name="connsiteY4" fmla="*/ 583898 h 648776"/>
              <a:gd name="connsiteX5" fmla="*/ 1257630 w 1322508"/>
              <a:gd name="connsiteY5" fmla="*/ 648776 h 648776"/>
              <a:gd name="connsiteX6" fmla="*/ 64878 w 1322508"/>
              <a:gd name="connsiteY6" fmla="*/ 648776 h 648776"/>
              <a:gd name="connsiteX7" fmla="*/ 0 w 1322508"/>
              <a:gd name="connsiteY7" fmla="*/ 583898 h 648776"/>
              <a:gd name="connsiteX8" fmla="*/ 0 w 1322508"/>
              <a:gd name="connsiteY8" fmla="*/ 64878 h 64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2508" h="648776">
                <a:moveTo>
                  <a:pt x="0" y="64878"/>
                </a:moveTo>
                <a:cubicBezTo>
                  <a:pt x="0" y="29047"/>
                  <a:pt x="29047" y="0"/>
                  <a:pt x="64878" y="0"/>
                </a:cubicBezTo>
                <a:lnTo>
                  <a:pt x="1257630" y="0"/>
                </a:lnTo>
                <a:cubicBezTo>
                  <a:pt x="1293461" y="0"/>
                  <a:pt x="1322508" y="29047"/>
                  <a:pt x="1322508" y="64878"/>
                </a:cubicBezTo>
                <a:lnTo>
                  <a:pt x="1322508" y="583898"/>
                </a:lnTo>
                <a:cubicBezTo>
                  <a:pt x="1322508" y="619729"/>
                  <a:pt x="1293461" y="648776"/>
                  <a:pt x="1257630" y="648776"/>
                </a:cubicBezTo>
                <a:lnTo>
                  <a:pt x="64878" y="648776"/>
                </a:lnTo>
                <a:cubicBezTo>
                  <a:pt x="29047" y="648776"/>
                  <a:pt x="0" y="619729"/>
                  <a:pt x="0" y="583898"/>
                </a:cubicBezTo>
                <a:lnTo>
                  <a:pt x="0" y="64878"/>
                </a:lnTo>
                <a:close/>
              </a:path>
            </a:pathLst>
          </a:custGeom>
          <a:solidFill>
            <a:srgbClr val="00B0F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053" tIns="87053" rIns="87053" bIns="87053" numCol="1" spcCol="1270" anchor="ctr" anchorCtr="0">
            <a:noAutofit/>
          </a:bodyPr>
          <a:lstStyle/>
          <a:p>
            <a:pPr algn="ctr" defTabSz="800100">
              <a:lnSpc>
                <a:spcPct val="90000"/>
              </a:lnSpc>
              <a:spcBef>
                <a:spcPct val="0"/>
              </a:spcBef>
              <a:spcAft>
                <a:spcPct val="35000"/>
              </a:spcAft>
            </a:pPr>
            <a:r>
              <a:rPr lang="fr-FR" sz="1700" b="1" dirty="0">
                <a:solidFill>
                  <a:schemeClr val="tx1"/>
                </a:solidFill>
                <a:latin typeface="Cabin" panose="020B0803050202020004" pitchFamily="34" charset="0"/>
                <a:cs typeface="Segoe UI Light" pitchFamily="34" charset="0"/>
              </a:rPr>
              <a:t>C</a:t>
            </a:r>
            <a:r>
              <a:rPr lang="fr-FR" sz="1700" b="1" dirty="0" smtClean="0">
                <a:solidFill>
                  <a:schemeClr val="tx1"/>
                </a:solidFill>
                <a:latin typeface="Cabin" panose="020B0803050202020004" pitchFamily="34" charset="0"/>
                <a:cs typeface="Segoe UI Light" pitchFamily="34" charset="0"/>
              </a:rPr>
              <a:t>ontour initial</a:t>
            </a:r>
          </a:p>
          <a:p>
            <a:pPr algn="ctr" defTabSz="800100">
              <a:lnSpc>
                <a:spcPct val="90000"/>
              </a:lnSpc>
              <a:spcBef>
                <a:spcPct val="0"/>
              </a:spcBef>
              <a:spcAft>
                <a:spcPct val="35000"/>
              </a:spcAft>
            </a:pPr>
            <a:r>
              <a:rPr lang="fr-FR" sz="1700" b="1" dirty="0" smtClean="0">
                <a:solidFill>
                  <a:schemeClr val="tx1"/>
                </a:solidFill>
                <a:latin typeface="Cabin" panose="020B0803050202020004" pitchFamily="34" charset="0"/>
                <a:cs typeface="Segoe UI Light" pitchFamily="34" charset="0"/>
              </a:rPr>
              <a:t>(</a:t>
            </a:r>
            <a:r>
              <a:rPr lang="fr-FR" sz="1700" b="1" dirty="0">
                <a:solidFill>
                  <a:schemeClr val="tx1"/>
                </a:solidFill>
                <a:latin typeface="Cabin" panose="020B0803050202020004" pitchFamily="34" charset="0"/>
                <a:cs typeface="Segoe UI Light" pitchFamily="34" charset="0"/>
              </a:rPr>
              <a:t>c</a:t>
            </a:r>
            <a:r>
              <a:rPr lang="fr-FR" sz="1700" b="1" dirty="0" smtClean="0">
                <a:solidFill>
                  <a:schemeClr val="tx1"/>
                </a:solidFill>
                <a:latin typeface="Cabin" panose="020B0803050202020004" pitchFamily="34" charset="0"/>
                <a:cs typeface="Segoe UI Light" pitchFamily="34" charset="0"/>
              </a:rPr>
              <a:t>roissance de région)</a:t>
            </a:r>
            <a:endParaRPr lang="fr-FR" sz="1700" b="1" dirty="0">
              <a:solidFill>
                <a:schemeClr val="tx1"/>
              </a:solidFill>
              <a:latin typeface="Cabin" panose="020B0803050202020004" pitchFamily="34" charset="0"/>
              <a:cs typeface="Segoe UI Light" pitchFamily="34" charset="0"/>
            </a:endParaRPr>
          </a:p>
        </p:txBody>
      </p:sp>
      <p:sp>
        <p:nvSpPr>
          <p:cNvPr id="69" name="Flèche droite 68"/>
          <p:cNvSpPr>
            <a:spLocks noChangeArrowheads="1"/>
          </p:cNvSpPr>
          <p:nvPr/>
        </p:nvSpPr>
        <p:spPr bwMode="auto">
          <a:xfrm>
            <a:off x="6830934" y="2331134"/>
            <a:ext cx="853895" cy="384175"/>
          </a:xfrm>
          <a:prstGeom prst="rightArrow">
            <a:avLst>
              <a:gd name="adj1" fmla="val 50000"/>
              <a:gd name="adj2" fmla="val 50024"/>
            </a:avLst>
          </a:prstGeom>
          <a:solidFill>
            <a:srgbClr val="0070C0"/>
          </a:solidFill>
          <a:ln w="25400" algn="ctr">
            <a:solidFill>
              <a:srgbClr val="0070C0"/>
            </a:solidFill>
            <a:round/>
            <a:headEnd/>
            <a:tailEnd/>
          </a:ln>
        </p:spPr>
        <p:txBody>
          <a:bodyPr/>
          <a:lstStyle/>
          <a:p>
            <a:endParaRPr lang="fr-FR">
              <a:solidFill>
                <a:schemeClr val="tx2"/>
              </a:solidFill>
            </a:endParaRPr>
          </a:p>
        </p:txBody>
      </p:sp>
    </p:spTree>
    <p:extLst>
      <p:ext uri="{BB962C8B-B14F-4D97-AF65-F5344CB8AC3E}">
        <p14:creationId xmlns:p14="http://schemas.microsoft.com/office/powerpoint/2010/main" xmlns="" val="3328057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arn(inVertical)">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par>
                          <p:cTn id="15" fill="hold">
                            <p:stCondLst>
                              <p:cond delay="0"/>
                            </p:stCondLst>
                            <p:childTnLst>
                              <p:par>
                                <p:cTn id="16" presetID="16" presetClass="entr" presetSubtype="21"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barn(inVertical)">
                                      <p:cBhvr>
                                        <p:cTn id="21" dur="500"/>
                                        <p:tgtEl>
                                          <p:spTgt spid="6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9"/>
                                        </p:tgtEl>
                                        <p:attrNameLst>
                                          <p:attrName>style.visibility</p:attrName>
                                        </p:attrNameLst>
                                      </p:cBhvr>
                                      <p:to>
                                        <p:strVal val="visible"/>
                                      </p:to>
                                    </p:set>
                                  </p:childTnLst>
                                </p:cTn>
                              </p:par>
                            </p:childTnLst>
                          </p:cTn>
                        </p:par>
                        <p:par>
                          <p:cTn id="26" fill="hold">
                            <p:stCondLst>
                              <p:cond delay="0"/>
                            </p:stCondLst>
                            <p:childTnLst>
                              <p:par>
                                <p:cTn id="27" presetID="16" presetClass="entr" presetSubtype="21"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arn(inVertical)">
                                      <p:cBhvr>
                                        <p:cTn id="29" dur="500"/>
                                        <p:tgtEl>
                                          <p:spTgt spid="4"/>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arn(inVertical)">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par>
                          <p:cTn id="37" fill="hold">
                            <p:stCondLst>
                              <p:cond delay="0"/>
                            </p:stCondLst>
                            <p:childTnLst>
                              <p:par>
                                <p:cTn id="38" presetID="16" presetClass="entr" presetSubtype="2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barn(inVertical)">
                                      <p:cBhvr>
                                        <p:cTn id="40" dur="500"/>
                                        <p:tgtEl>
                                          <p:spTgt spid="6"/>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barn(inVertical)">
                                      <p:cBhvr>
                                        <p:cTn id="43" dur="500"/>
                                        <p:tgtEl>
                                          <p:spTgt spid="3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6"/>
                                        </p:tgtEl>
                                        <p:attrNameLst>
                                          <p:attrName>style.visibility</p:attrName>
                                        </p:attrNameLst>
                                      </p:cBhvr>
                                      <p:to>
                                        <p:strVal val="visible"/>
                                      </p:to>
                                    </p:set>
                                  </p:childTnLst>
                                </p:cTn>
                              </p:par>
                            </p:childTnLst>
                          </p:cTn>
                        </p:par>
                        <p:par>
                          <p:cTn id="48" fill="hold">
                            <p:stCondLst>
                              <p:cond delay="0"/>
                            </p:stCondLst>
                            <p:childTnLst>
                              <p:par>
                                <p:cTn id="49" presetID="16" presetClass="entr" presetSubtype="21"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barn(inVertical)">
                                      <p:cBhvr>
                                        <p:cTn id="51" dur="500"/>
                                        <p:tgtEl>
                                          <p:spTgt spid="9"/>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barn(inVertical)">
                                      <p:cBhvr>
                                        <p:cTn id="5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5" grpId="0" animBg="1"/>
      <p:bldP spid="66" grpId="0" animBg="1"/>
      <p:bldP spid="26" grpId="0" animBg="1"/>
      <p:bldP spid="28" grpId="0" animBg="1"/>
      <p:bldP spid="31" grpId="0" animBg="1"/>
      <p:bldP spid="32" grpId="0" animBg="1"/>
      <p:bldP spid="68" grpId="0" animBg="1"/>
      <p:bldP spid="6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506"/>
            <a:ext cx="10085343" cy="821968"/>
            <a:chOff x="2001881" y="50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072641" y="50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Conception &amp; Réalisation</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rPr>
              <a:t>Croissance de région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28/44</a:t>
            </a:r>
            <a:endParaRPr lang="fr-CA" sz="2000" dirty="0">
              <a:solidFill>
                <a:schemeClr val="tx1"/>
              </a:solidFill>
              <a:latin typeface="Segoe WP Black" panose="020B0A02040504020203" pitchFamily="34" charset="0"/>
              <a:cs typeface="Segoe UI Light" pitchFamily="34" charset="0"/>
            </a:endParaRPr>
          </a:p>
        </p:txBody>
      </p:sp>
      <p:sp>
        <p:nvSpPr>
          <p:cNvPr id="27" name="Rectangle à coins arrondis 26"/>
          <p:cNvSpPr/>
          <p:nvPr/>
        </p:nvSpPr>
        <p:spPr>
          <a:xfrm>
            <a:off x="97603" y="2498373"/>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Prétraitement </a:t>
            </a:r>
            <a:endParaRPr lang="fr-FR" kern="0" dirty="0">
              <a:solidFill>
                <a:schemeClr val="tx1">
                  <a:lumMod val="95000"/>
                  <a:lumOff val="5000"/>
                </a:schemeClr>
              </a:solidFill>
              <a:latin typeface="Cambria" pitchFamily="18" charset="0"/>
            </a:endParaRPr>
          </a:p>
        </p:txBody>
      </p:sp>
      <p:sp>
        <p:nvSpPr>
          <p:cNvPr id="29" name="Rectangle à coins arrondis 28"/>
          <p:cNvSpPr/>
          <p:nvPr/>
        </p:nvSpPr>
        <p:spPr>
          <a:xfrm>
            <a:off x="38297" y="4006795"/>
            <a:ext cx="1922874" cy="82654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1900" b="1" kern="0" dirty="0" smtClean="0">
                <a:solidFill>
                  <a:prstClr val="white"/>
                </a:solidFill>
                <a:latin typeface="Cambria" pitchFamily="18" charset="0"/>
              </a:rPr>
              <a:t>Segmentatio</a:t>
            </a:r>
            <a:r>
              <a:rPr lang="fr-FR" sz="1900" b="1" kern="0" dirty="0">
                <a:solidFill>
                  <a:prstClr val="white"/>
                </a:solidFill>
                <a:latin typeface="Cambria" pitchFamily="18" charset="0"/>
              </a:rPr>
              <a:t>n</a:t>
            </a:r>
            <a:r>
              <a:rPr lang="fr-FR" sz="1900" b="1" kern="0" dirty="0" smtClean="0">
                <a:solidFill>
                  <a:prstClr val="white"/>
                </a:solidFill>
                <a:latin typeface="Cambria" pitchFamily="18" charset="0"/>
              </a:rPr>
              <a:t> de tumeurs</a:t>
            </a:r>
            <a:endParaRPr lang="fr-FR" sz="1900" b="1" kern="0" dirty="0">
              <a:solidFill>
                <a:prstClr val="white"/>
              </a:solidFill>
              <a:latin typeface="Cambria" pitchFamily="18" charset="0"/>
            </a:endParaRPr>
          </a:p>
        </p:txBody>
      </p:sp>
      <p:sp>
        <p:nvSpPr>
          <p:cNvPr id="35" name="Rectangle à coins arrondis 34"/>
          <p:cNvSpPr/>
          <p:nvPr/>
        </p:nvSpPr>
        <p:spPr>
          <a:xfrm>
            <a:off x="97603" y="3235711"/>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Détection de tumeurs</a:t>
            </a:r>
            <a:endParaRPr lang="fr-FR" kern="0" dirty="0">
              <a:solidFill>
                <a:schemeClr val="tx1">
                  <a:lumMod val="95000"/>
                  <a:lumOff val="5000"/>
                </a:schemeClr>
              </a:solidFill>
              <a:latin typeface="Cambria" pitchFamily="18" charset="0"/>
            </a:endParaRPr>
          </a:p>
        </p:txBody>
      </p:sp>
      <p:sp>
        <p:nvSpPr>
          <p:cNvPr id="37" name="Rectangle à coins arrondis 36"/>
          <p:cNvSpPr/>
          <p:nvPr/>
        </p:nvSpPr>
        <p:spPr>
          <a:xfrm>
            <a:off x="97603" y="4933122"/>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Critères d’évaluation </a:t>
            </a:r>
            <a:endParaRPr lang="fr-FR" kern="0" dirty="0">
              <a:solidFill>
                <a:schemeClr val="tx1">
                  <a:lumMod val="95000"/>
                  <a:lumOff val="5000"/>
                </a:schemeClr>
              </a:solidFill>
              <a:latin typeface="Cambria" pitchFamily="18" charset="0"/>
            </a:endParaRPr>
          </a:p>
        </p:txBody>
      </p:sp>
      <p:sp>
        <p:nvSpPr>
          <p:cNvPr id="40" name="Rectangle à coins arrondis 39"/>
          <p:cNvSpPr/>
          <p:nvPr/>
        </p:nvSpPr>
        <p:spPr>
          <a:xfrm>
            <a:off x="97603" y="5707019"/>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Mise en œuvre </a:t>
            </a:r>
            <a:endParaRPr lang="fr-FR" kern="0" dirty="0">
              <a:solidFill>
                <a:schemeClr val="tx1">
                  <a:lumMod val="95000"/>
                  <a:lumOff val="5000"/>
                </a:schemeClr>
              </a:solidFill>
              <a:latin typeface="Cambria" pitchFamily="18" charset="0"/>
            </a:endParaRPr>
          </a:p>
        </p:txBody>
      </p:sp>
      <p:sp>
        <p:nvSpPr>
          <p:cNvPr id="41" name="Rectangle à coins arrondis 40"/>
          <p:cNvSpPr/>
          <p:nvPr/>
        </p:nvSpPr>
        <p:spPr>
          <a:xfrm>
            <a:off x="97603" y="1761035"/>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Architecture globale</a:t>
            </a:r>
            <a:endParaRPr lang="fr-FR" kern="0" dirty="0">
              <a:solidFill>
                <a:schemeClr val="tx1">
                  <a:lumMod val="95000"/>
                  <a:lumOff val="5000"/>
                </a:schemeClr>
              </a:solidFill>
              <a:latin typeface="Cambria" pitchFamily="18" charset="0"/>
            </a:endParaRPr>
          </a:p>
        </p:txBody>
      </p:sp>
      <p:sp>
        <p:nvSpPr>
          <p:cNvPr id="48" name="Forme libre 47"/>
          <p:cNvSpPr/>
          <p:nvPr/>
        </p:nvSpPr>
        <p:spPr>
          <a:xfrm>
            <a:off x="2754158" y="2350248"/>
            <a:ext cx="5447059" cy="468000"/>
          </a:xfrm>
          <a:custGeom>
            <a:avLst/>
            <a:gdLst>
              <a:gd name="connsiteX0" fmla="*/ 0 w 5447059"/>
              <a:gd name="connsiteY0" fmla="*/ 78002 h 468000"/>
              <a:gd name="connsiteX1" fmla="*/ 78002 w 5447059"/>
              <a:gd name="connsiteY1" fmla="*/ 0 h 468000"/>
              <a:gd name="connsiteX2" fmla="*/ 5369057 w 5447059"/>
              <a:gd name="connsiteY2" fmla="*/ 0 h 468000"/>
              <a:gd name="connsiteX3" fmla="*/ 5447059 w 5447059"/>
              <a:gd name="connsiteY3" fmla="*/ 78002 h 468000"/>
              <a:gd name="connsiteX4" fmla="*/ 5447059 w 5447059"/>
              <a:gd name="connsiteY4" fmla="*/ 389998 h 468000"/>
              <a:gd name="connsiteX5" fmla="*/ 5369057 w 5447059"/>
              <a:gd name="connsiteY5" fmla="*/ 468000 h 468000"/>
              <a:gd name="connsiteX6" fmla="*/ 78002 w 5447059"/>
              <a:gd name="connsiteY6" fmla="*/ 468000 h 468000"/>
              <a:gd name="connsiteX7" fmla="*/ 0 w 5447059"/>
              <a:gd name="connsiteY7" fmla="*/ 389998 h 468000"/>
              <a:gd name="connsiteX8" fmla="*/ 0 w 5447059"/>
              <a:gd name="connsiteY8" fmla="*/ 78002 h 4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47059" h="468000">
                <a:moveTo>
                  <a:pt x="0" y="78002"/>
                </a:moveTo>
                <a:cubicBezTo>
                  <a:pt x="0" y="34923"/>
                  <a:pt x="34923" y="0"/>
                  <a:pt x="78002" y="0"/>
                </a:cubicBezTo>
                <a:lnTo>
                  <a:pt x="5369057" y="0"/>
                </a:lnTo>
                <a:cubicBezTo>
                  <a:pt x="5412136" y="0"/>
                  <a:pt x="5447059" y="34923"/>
                  <a:pt x="5447059" y="78002"/>
                </a:cubicBezTo>
                <a:lnTo>
                  <a:pt x="5447059" y="389998"/>
                </a:lnTo>
                <a:cubicBezTo>
                  <a:pt x="5447059" y="433077"/>
                  <a:pt x="5412136" y="468000"/>
                  <a:pt x="5369057" y="468000"/>
                </a:cubicBezTo>
                <a:lnTo>
                  <a:pt x="78002" y="468000"/>
                </a:lnTo>
                <a:cubicBezTo>
                  <a:pt x="34923" y="468000"/>
                  <a:pt x="0" y="433077"/>
                  <a:pt x="0" y="389998"/>
                </a:cubicBezTo>
                <a:lnTo>
                  <a:pt x="0" y="78002"/>
                </a:lnTo>
                <a:close/>
              </a:path>
            </a:pathLst>
          </a:custGeom>
          <a:solidFill>
            <a:srgbClr val="00B0F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6131" tIns="86131" rIns="86131" bIns="86131" numCol="1" spcCol="1270" anchor="ctr" anchorCtr="0">
            <a:noAutofit/>
          </a:bodyPr>
          <a:lstStyle/>
          <a:p>
            <a:pPr defTabSz="755650">
              <a:lnSpc>
                <a:spcPct val="90000"/>
              </a:lnSpc>
              <a:spcBef>
                <a:spcPct val="0"/>
              </a:spcBef>
              <a:spcAft>
                <a:spcPct val="35000"/>
              </a:spcAft>
            </a:pPr>
            <a:r>
              <a:rPr lang="fr-FR" sz="2000" b="1" dirty="0" smtClean="0">
                <a:solidFill>
                  <a:schemeClr val="tx1"/>
                </a:solidFill>
                <a:latin typeface="Segoe UI Light" pitchFamily="34" charset="0"/>
                <a:cs typeface="Segoe UI Light" pitchFamily="34" charset="0"/>
              </a:rPr>
              <a:t>Spécifier le germe de départ</a:t>
            </a:r>
            <a:endParaRPr lang="fr-FR" sz="2000" b="1" dirty="0">
              <a:solidFill>
                <a:schemeClr val="tx1"/>
              </a:solidFill>
              <a:latin typeface="Segoe UI Light" pitchFamily="34" charset="0"/>
              <a:cs typeface="Segoe UI Light" pitchFamily="34" charset="0"/>
            </a:endParaRPr>
          </a:p>
        </p:txBody>
      </p:sp>
      <p:sp>
        <p:nvSpPr>
          <p:cNvPr id="49" name="Forme libre 48"/>
          <p:cNvSpPr/>
          <p:nvPr/>
        </p:nvSpPr>
        <p:spPr>
          <a:xfrm>
            <a:off x="2754158" y="3044355"/>
            <a:ext cx="5447059" cy="468000"/>
          </a:xfrm>
          <a:custGeom>
            <a:avLst/>
            <a:gdLst>
              <a:gd name="connsiteX0" fmla="*/ 0 w 5447059"/>
              <a:gd name="connsiteY0" fmla="*/ 78002 h 468000"/>
              <a:gd name="connsiteX1" fmla="*/ 78002 w 5447059"/>
              <a:gd name="connsiteY1" fmla="*/ 0 h 468000"/>
              <a:gd name="connsiteX2" fmla="*/ 5369057 w 5447059"/>
              <a:gd name="connsiteY2" fmla="*/ 0 h 468000"/>
              <a:gd name="connsiteX3" fmla="*/ 5447059 w 5447059"/>
              <a:gd name="connsiteY3" fmla="*/ 78002 h 468000"/>
              <a:gd name="connsiteX4" fmla="*/ 5447059 w 5447059"/>
              <a:gd name="connsiteY4" fmla="*/ 389998 h 468000"/>
              <a:gd name="connsiteX5" fmla="*/ 5369057 w 5447059"/>
              <a:gd name="connsiteY5" fmla="*/ 468000 h 468000"/>
              <a:gd name="connsiteX6" fmla="*/ 78002 w 5447059"/>
              <a:gd name="connsiteY6" fmla="*/ 468000 h 468000"/>
              <a:gd name="connsiteX7" fmla="*/ 0 w 5447059"/>
              <a:gd name="connsiteY7" fmla="*/ 389998 h 468000"/>
              <a:gd name="connsiteX8" fmla="*/ 0 w 5447059"/>
              <a:gd name="connsiteY8" fmla="*/ 78002 h 4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47059" h="468000">
                <a:moveTo>
                  <a:pt x="0" y="78002"/>
                </a:moveTo>
                <a:cubicBezTo>
                  <a:pt x="0" y="34923"/>
                  <a:pt x="34923" y="0"/>
                  <a:pt x="78002" y="0"/>
                </a:cubicBezTo>
                <a:lnTo>
                  <a:pt x="5369057" y="0"/>
                </a:lnTo>
                <a:cubicBezTo>
                  <a:pt x="5412136" y="0"/>
                  <a:pt x="5447059" y="34923"/>
                  <a:pt x="5447059" y="78002"/>
                </a:cubicBezTo>
                <a:lnTo>
                  <a:pt x="5447059" y="389998"/>
                </a:lnTo>
                <a:cubicBezTo>
                  <a:pt x="5447059" y="433077"/>
                  <a:pt x="5412136" y="468000"/>
                  <a:pt x="5369057" y="468000"/>
                </a:cubicBezTo>
                <a:lnTo>
                  <a:pt x="78002" y="468000"/>
                </a:lnTo>
                <a:cubicBezTo>
                  <a:pt x="34923" y="468000"/>
                  <a:pt x="0" y="433077"/>
                  <a:pt x="0" y="389998"/>
                </a:cubicBezTo>
                <a:lnTo>
                  <a:pt x="0" y="78002"/>
                </a:lnTo>
                <a:close/>
              </a:path>
            </a:pathLst>
          </a:custGeom>
          <a:solidFill>
            <a:srgbClr val="00B0F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6131" tIns="86131" rIns="86131" bIns="86131" numCol="1" spcCol="1270" anchor="ctr" anchorCtr="0">
            <a:noAutofit/>
          </a:bodyPr>
          <a:lstStyle/>
          <a:p>
            <a:pPr defTabSz="755650">
              <a:lnSpc>
                <a:spcPct val="90000"/>
              </a:lnSpc>
              <a:spcBef>
                <a:spcPct val="0"/>
              </a:spcBef>
              <a:spcAft>
                <a:spcPct val="35000"/>
              </a:spcAft>
            </a:pPr>
            <a:r>
              <a:rPr lang="fr-FR" sz="2000" b="1" dirty="0">
                <a:solidFill>
                  <a:schemeClr val="tx1"/>
                </a:solidFill>
                <a:latin typeface="Segoe UI Light" pitchFamily="34" charset="0"/>
                <a:cs typeface="Segoe UI Light" pitchFamily="34" charset="0"/>
              </a:rPr>
              <a:t>Définir un prédicat </a:t>
            </a:r>
            <a:r>
              <a:rPr lang="fr-FR" sz="2000" b="1" dirty="0" smtClean="0">
                <a:solidFill>
                  <a:schemeClr val="tx1"/>
                </a:solidFill>
                <a:latin typeface="Segoe UI Light" pitchFamily="34" charset="0"/>
                <a:cs typeface="Segoe UI Light" pitchFamily="34" charset="0"/>
              </a:rPr>
              <a:t>d’homogénéité P  </a:t>
            </a:r>
            <a:endParaRPr lang="fr-FR" sz="2000" b="1" dirty="0">
              <a:solidFill>
                <a:schemeClr val="tx1"/>
              </a:solidFill>
              <a:latin typeface="Segoe UI Light" pitchFamily="34" charset="0"/>
              <a:cs typeface="Segoe UI Light" pitchFamily="34" charset="0"/>
            </a:endParaRPr>
          </a:p>
        </p:txBody>
      </p:sp>
      <p:sp>
        <p:nvSpPr>
          <p:cNvPr id="52" name="Forme libre 51"/>
          <p:cNvSpPr/>
          <p:nvPr/>
        </p:nvSpPr>
        <p:spPr>
          <a:xfrm>
            <a:off x="2754158" y="3721457"/>
            <a:ext cx="5447059" cy="810809"/>
          </a:xfrm>
          <a:custGeom>
            <a:avLst/>
            <a:gdLst>
              <a:gd name="connsiteX0" fmla="*/ 0 w 5447059"/>
              <a:gd name="connsiteY0" fmla="*/ 135138 h 810809"/>
              <a:gd name="connsiteX1" fmla="*/ 135138 w 5447059"/>
              <a:gd name="connsiteY1" fmla="*/ 0 h 810809"/>
              <a:gd name="connsiteX2" fmla="*/ 5311921 w 5447059"/>
              <a:gd name="connsiteY2" fmla="*/ 0 h 810809"/>
              <a:gd name="connsiteX3" fmla="*/ 5447059 w 5447059"/>
              <a:gd name="connsiteY3" fmla="*/ 135138 h 810809"/>
              <a:gd name="connsiteX4" fmla="*/ 5447059 w 5447059"/>
              <a:gd name="connsiteY4" fmla="*/ 675671 h 810809"/>
              <a:gd name="connsiteX5" fmla="*/ 5311921 w 5447059"/>
              <a:gd name="connsiteY5" fmla="*/ 810809 h 810809"/>
              <a:gd name="connsiteX6" fmla="*/ 135138 w 5447059"/>
              <a:gd name="connsiteY6" fmla="*/ 810809 h 810809"/>
              <a:gd name="connsiteX7" fmla="*/ 0 w 5447059"/>
              <a:gd name="connsiteY7" fmla="*/ 675671 h 810809"/>
              <a:gd name="connsiteX8" fmla="*/ 0 w 5447059"/>
              <a:gd name="connsiteY8" fmla="*/ 135138 h 81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47059" h="810809">
                <a:moveTo>
                  <a:pt x="0" y="135138"/>
                </a:moveTo>
                <a:cubicBezTo>
                  <a:pt x="0" y="60503"/>
                  <a:pt x="60503" y="0"/>
                  <a:pt x="135138" y="0"/>
                </a:cubicBezTo>
                <a:lnTo>
                  <a:pt x="5311921" y="0"/>
                </a:lnTo>
                <a:cubicBezTo>
                  <a:pt x="5386556" y="0"/>
                  <a:pt x="5447059" y="60503"/>
                  <a:pt x="5447059" y="135138"/>
                </a:cubicBezTo>
                <a:lnTo>
                  <a:pt x="5447059" y="675671"/>
                </a:lnTo>
                <a:cubicBezTo>
                  <a:pt x="5447059" y="750306"/>
                  <a:pt x="5386556" y="810809"/>
                  <a:pt x="5311921" y="810809"/>
                </a:cubicBezTo>
                <a:lnTo>
                  <a:pt x="135138" y="810809"/>
                </a:lnTo>
                <a:cubicBezTo>
                  <a:pt x="60503" y="810809"/>
                  <a:pt x="0" y="750306"/>
                  <a:pt x="0" y="675671"/>
                </a:cubicBezTo>
                <a:lnTo>
                  <a:pt x="0" y="135138"/>
                </a:lnTo>
                <a:close/>
              </a:path>
            </a:pathLst>
          </a:custGeom>
          <a:solidFill>
            <a:srgbClr val="00B0F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6131" tIns="86131" rIns="86131" bIns="86131" numCol="1" spcCol="1270" anchor="ctr" anchorCtr="0">
            <a:noAutofit/>
          </a:bodyPr>
          <a:lstStyle/>
          <a:p>
            <a:pPr defTabSz="755650">
              <a:lnSpc>
                <a:spcPct val="90000"/>
              </a:lnSpc>
              <a:spcBef>
                <a:spcPct val="0"/>
              </a:spcBef>
              <a:spcAft>
                <a:spcPct val="35000"/>
              </a:spcAft>
            </a:pPr>
            <a:r>
              <a:rPr lang="fr-FR" sz="2000" b="1" dirty="0">
                <a:solidFill>
                  <a:schemeClr val="tx1"/>
                </a:solidFill>
                <a:latin typeface="Segoe UI Light" pitchFamily="34" charset="0"/>
                <a:cs typeface="Segoe UI Light" pitchFamily="34" charset="0"/>
              </a:rPr>
              <a:t>Agglomérer les points voisins vérifiant                                      le prédicat </a:t>
            </a:r>
            <a:r>
              <a:rPr lang="fr-FR" sz="2000" b="1" dirty="0" smtClean="0">
                <a:solidFill>
                  <a:schemeClr val="tx1"/>
                </a:solidFill>
                <a:latin typeface="Segoe UI Light" pitchFamily="34" charset="0"/>
                <a:cs typeface="Segoe UI Light" pitchFamily="34" charset="0"/>
              </a:rPr>
              <a:t>d’homogénéité P</a:t>
            </a:r>
            <a:endParaRPr lang="fr-FR" sz="2000" b="1" dirty="0">
              <a:solidFill>
                <a:schemeClr val="tx1"/>
              </a:solidFill>
              <a:latin typeface="Segoe UI Light" pitchFamily="34" charset="0"/>
              <a:cs typeface="Segoe UI Light" pitchFamily="34" charset="0"/>
            </a:endParaRPr>
          </a:p>
        </p:txBody>
      </p:sp>
      <p:sp>
        <p:nvSpPr>
          <p:cNvPr id="53" name="Forme libre 52"/>
          <p:cNvSpPr/>
          <p:nvPr/>
        </p:nvSpPr>
        <p:spPr>
          <a:xfrm>
            <a:off x="2754158" y="4756708"/>
            <a:ext cx="5447059" cy="827819"/>
          </a:xfrm>
          <a:custGeom>
            <a:avLst/>
            <a:gdLst>
              <a:gd name="connsiteX0" fmla="*/ 0 w 5447059"/>
              <a:gd name="connsiteY0" fmla="*/ 201829 h 1210949"/>
              <a:gd name="connsiteX1" fmla="*/ 201829 w 5447059"/>
              <a:gd name="connsiteY1" fmla="*/ 0 h 1210949"/>
              <a:gd name="connsiteX2" fmla="*/ 5245230 w 5447059"/>
              <a:gd name="connsiteY2" fmla="*/ 0 h 1210949"/>
              <a:gd name="connsiteX3" fmla="*/ 5447059 w 5447059"/>
              <a:gd name="connsiteY3" fmla="*/ 201829 h 1210949"/>
              <a:gd name="connsiteX4" fmla="*/ 5447059 w 5447059"/>
              <a:gd name="connsiteY4" fmla="*/ 1009120 h 1210949"/>
              <a:gd name="connsiteX5" fmla="*/ 5245230 w 5447059"/>
              <a:gd name="connsiteY5" fmla="*/ 1210949 h 1210949"/>
              <a:gd name="connsiteX6" fmla="*/ 201829 w 5447059"/>
              <a:gd name="connsiteY6" fmla="*/ 1210949 h 1210949"/>
              <a:gd name="connsiteX7" fmla="*/ 0 w 5447059"/>
              <a:gd name="connsiteY7" fmla="*/ 1009120 h 1210949"/>
              <a:gd name="connsiteX8" fmla="*/ 0 w 5447059"/>
              <a:gd name="connsiteY8" fmla="*/ 201829 h 121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47059" h="1210949">
                <a:moveTo>
                  <a:pt x="0" y="201829"/>
                </a:moveTo>
                <a:cubicBezTo>
                  <a:pt x="0" y="90362"/>
                  <a:pt x="90362" y="0"/>
                  <a:pt x="201829" y="0"/>
                </a:cubicBezTo>
                <a:lnTo>
                  <a:pt x="5245230" y="0"/>
                </a:lnTo>
                <a:cubicBezTo>
                  <a:pt x="5356697" y="0"/>
                  <a:pt x="5447059" y="90362"/>
                  <a:pt x="5447059" y="201829"/>
                </a:cubicBezTo>
                <a:lnTo>
                  <a:pt x="5447059" y="1009120"/>
                </a:lnTo>
                <a:cubicBezTo>
                  <a:pt x="5447059" y="1120587"/>
                  <a:pt x="5356697" y="1210949"/>
                  <a:pt x="5245230" y="1210949"/>
                </a:cubicBezTo>
                <a:lnTo>
                  <a:pt x="201829" y="1210949"/>
                </a:lnTo>
                <a:cubicBezTo>
                  <a:pt x="90362" y="1210949"/>
                  <a:pt x="0" y="1120587"/>
                  <a:pt x="0" y="1009120"/>
                </a:cubicBezTo>
                <a:lnTo>
                  <a:pt x="0" y="201829"/>
                </a:lnTo>
                <a:close/>
              </a:path>
            </a:pathLst>
          </a:custGeom>
          <a:solidFill>
            <a:srgbClr val="00B0F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6131" tIns="86131" rIns="86131" bIns="86131" numCol="1" spcCol="1270" anchor="ctr" anchorCtr="0">
            <a:noAutofit/>
          </a:bodyPr>
          <a:lstStyle/>
          <a:p>
            <a:pPr defTabSz="755650">
              <a:lnSpc>
                <a:spcPct val="90000"/>
              </a:lnSpc>
              <a:spcBef>
                <a:spcPct val="0"/>
              </a:spcBef>
              <a:spcAft>
                <a:spcPct val="35000"/>
              </a:spcAft>
            </a:pPr>
            <a:r>
              <a:rPr lang="fr-FR" sz="2000" b="1" dirty="0">
                <a:solidFill>
                  <a:schemeClr val="tx1"/>
                </a:solidFill>
                <a:latin typeface="Segoe UI Light" pitchFamily="34" charset="0"/>
                <a:cs typeface="Segoe UI Light" pitchFamily="34" charset="0"/>
              </a:rPr>
              <a:t>Arrêter le processus lorsque l’ajout  </a:t>
            </a:r>
            <a:r>
              <a:rPr lang="fr-FR" sz="2000" b="1" dirty="0" smtClean="0">
                <a:solidFill>
                  <a:schemeClr val="tx1"/>
                </a:solidFill>
                <a:latin typeface="Segoe UI Light" pitchFamily="34" charset="0"/>
                <a:cs typeface="Segoe UI Light" pitchFamily="34" charset="0"/>
              </a:rPr>
              <a:t>d’un </a:t>
            </a:r>
            <a:r>
              <a:rPr lang="fr-FR" sz="2000" b="1" dirty="0">
                <a:solidFill>
                  <a:schemeClr val="tx1"/>
                </a:solidFill>
                <a:latin typeface="Segoe UI Light" pitchFamily="34" charset="0"/>
                <a:cs typeface="Segoe UI Light" pitchFamily="34" charset="0"/>
              </a:rPr>
              <a:t>pixel brise l’homogénéité de </a:t>
            </a:r>
            <a:r>
              <a:rPr lang="fr-FR" sz="2000" b="1" dirty="0" smtClean="0">
                <a:solidFill>
                  <a:schemeClr val="tx1"/>
                </a:solidFill>
                <a:latin typeface="Segoe UI Light" pitchFamily="34" charset="0"/>
                <a:cs typeface="Segoe UI Light" pitchFamily="34" charset="0"/>
              </a:rPr>
              <a:t>la </a:t>
            </a:r>
            <a:r>
              <a:rPr lang="fr-FR" sz="2000" b="1" dirty="0">
                <a:solidFill>
                  <a:schemeClr val="tx1"/>
                </a:solidFill>
                <a:latin typeface="Segoe UI Light" pitchFamily="34" charset="0"/>
                <a:cs typeface="Segoe UI Light" pitchFamily="34" charset="0"/>
              </a:rPr>
              <a:t>région</a:t>
            </a:r>
          </a:p>
        </p:txBody>
      </p:sp>
      <p:sp>
        <p:nvSpPr>
          <p:cNvPr id="54" name="Ellipse 53"/>
          <p:cNvSpPr/>
          <p:nvPr/>
        </p:nvSpPr>
        <p:spPr>
          <a:xfrm>
            <a:off x="8691732" y="3415178"/>
            <a:ext cx="320040" cy="441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55" name="Ellipse 54"/>
          <p:cNvSpPr/>
          <p:nvPr/>
        </p:nvSpPr>
        <p:spPr>
          <a:xfrm>
            <a:off x="10194777" y="4730456"/>
            <a:ext cx="320040" cy="44196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3" name="Ellipse 62"/>
          <p:cNvSpPr/>
          <p:nvPr/>
        </p:nvSpPr>
        <p:spPr>
          <a:xfrm>
            <a:off x="8691732" y="4730456"/>
            <a:ext cx="320040" cy="44196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4" name="Ellipse 63"/>
          <p:cNvSpPr/>
          <p:nvPr/>
        </p:nvSpPr>
        <p:spPr>
          <a:xfrm>
            <a:off x="8684662" y="4083518"/>
            <a:ext cx="320040" cy="441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70" name="Ellipse 69"/>
          <p:cNvSpPr/>
          <p:nvPr/>
        </p:nvSpPr>
        <p:spPr>
          <a:xfrm>
            <a:off x="10150962" y="3411716"/>
            <a:ext cx="320040" cy="441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71" name="Ellipse 70"/>
          <p:cNvSpPr/>
          <p:nvPr/>
        </p:nvSpPr>
        <p:spPr>
          <a:xfrm>
            <a:off x="9697572" y="3411716"/>
            <a:ext cx="320040" cy="441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72" name="Ellipse 71"/>
          <p:cNvSpPr/>
          <p:nvPr/>
        </p:nvSpPr>
        <p:spPr>
          <a:xfrm>
            <a:off x="9201905" y="3432433"/>
            <a:ext cx="320040" cy="441960"/>
          </a:xfrm>
          <a:prstGeom prst="ellipse">
            <a:avLst/>
          </a:prstGeom>
          <a:solidFill>
            <a:srgbClr val="FA9E16">
              <a:alpha val="61000"/>
            </a:srgb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a:p>
        </p:txBody>
      </p:sp>
      <p:sp>
        <p:nvSpPr>
          <p:cNvPr id="73" name="Ellipse 72"/>
          <p:cNvSpPr/>
          <p:nvPr/>
        </p:nvSpPr>
        <p:spPr>
          <a:xfrm>
            <a:off x="9201100" y="4077708"/>
            <a:ext cx="320040" cy="441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74" name="Ellipse 73"/>
          <p:cNvSpPr/>
          <p:nvPr/>
        </p:nvSpPr>
        <p:spPr>
          <a:xfrm>
            <a:off x="10675555" y="3463648"/>
            <a:ext cx="320040" cy="44196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75" name="Ellipse 74"/>
          <p:cNvSpPr/>
          <p:nvPr/>
        </p:nvSpPr>
        <p:spPr>
          <a:xfrm>
            <a:off x="10691982" y="4690165"/>
            <a:ext cx="320040" cy="44196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76" name="Ellipse 75"/>
          <p:cNvSpPr/>
          <p:nvPr/>
        </p:nvSpPr>
        <p:spPr>
          <a:xfrm>
            <a:off x="10194777" y="4071086"/>
            <a:ext cx="320040" cy="441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77" name="Ellipse 76"/>
          <p:cNvSpPr/>
          <p:nvPr/>
        </p:nvSpPr>
        <p:spPr>
          <a:xfrm>
            <a:off x="9691857" y="4071086"/>
            <a:ext cx="320040" cy="441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78" name="Rogner un rectangle avec un coin diagonal 77"/>
          <p:cNvSpPr/>
          <p:nvPr/>
        </p:nvSpPr>
        <p:spPr>
          <a:xfrm>
            <a:off x="8627278" y="3215633"/>
            <a:ext cx="1933575" cy="1421871"/>
          </a:xfrm>
          <a:prstGeom prst="snip2DiagRect">
            <a:avLst/>
          </a:prstGeom>
          <a:gradFill flip="none" rotWithShape="1">
            <a:gsLst>
              <a:gs pos="100000">
                <a:schemeClr val="dk1">
                  <a:lumMod val="110000"/>
                  <a:satMod val="105000"/>
                  <a:tint val="67000"/>
                  <a:alpha val="0"/>
                </a:schemeClr>
              </a:gs>
              <a:gs pos="49000">
                <a:schemeClr val="dk1">
                  <a:lumMod val="105000"/>
                  <a:satMod val="103000"/>
                  <a:tint val="73000"/>
                  <a:alpha val="46000"/>
                </a:schemeClr>
              </a:gs>
              <a:gs pos="100000">
                <a:schemeClr val="dk1">
                  <a:lumMod val="105000"/>
                  <a:satMod val="109000"/>
                  <a:tint val="81000"/>
                </a:schemeClr>
              </a:gs>
            </a:gsLst>
            <a:lin ang="2700000" scaled="1"/>
            <a:tileRect/>
          </a:gradFill>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79" name="Ellipse 78"/>
          <p:cNvSpPr/>
          <p:nvPr/>
        </p:nvSpPr>
        <p:spPr>
          <a:xfrm>
            <a:off x="10691982" y="4039781"/>
            <a:ext cx="320040" cy="44196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80" name="Ellipse 79"/>
          <p:cNvSpPr/>
          <p:nvPr/>
        </p:nvSpPr>
        <p:spPr>
          <a:xfrm>
            <a:off x="9691857" y="4730456"/>
            <a:ext cx="320040" cy="44196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81" name="Ellipse 80"/>
          <p:cNvSpPr/>
          <p:nvPr/>
        </p:nvSpPr>
        <p:spPr>
          <a:xfrm>
            <a:off x="9199194" y="4747162"/>
            <a:ext cx="320040" cy="42525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82" name="Ellipse 81"/>
          <p:cNvSpPr/>
          <p:nvPr/>
        </p:nvSpPr>
        <p:spPr>
          <a:xfrm>
            <a:off x="9702664" y="3404835"/>
            <a:ext cx="320040" cy="441960"/>
          </a:xfrm>
          <a:prstGeom prst="ellipse">
            <a:avLst/>
          </a:prstGeom>
          <a:solidFill>
            <a:srgbClr val="FA9E16"/>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a:p>
        </p:txBody>
      </p:sp>
      <p:sp>
        <p:nvSpPr>
          <p:cNvPr id="83" name="Ellipse 82"/>
          <p:cNvSpPr/>
          <p:nvPr/>
        </p:nvSpPr>
        <p:spPr>
          <a:xfrm>
            <a:off x="8698985" y="3411716"/>
            <a:ext cx="320040" cy="441960"/>
          </a:xfrm>
          <a:prstGeom prst="ellipse">
            <a:avLst/>
          </a:prstGeom>
          <a:solidFill>
            <a:srgbClr val="FA9E16"/>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a:p>
        </p:txBody>
      </p:sp>
      <p:sp>
        <p:nvSpPr>
          <p:cNvPr id="84" name="Ellipse 83"/>
          <p:cNvSpPr/>
          <p:nvPr/>
        </p:nvSpPr>
        <p:spPr>
          <a:xfrm>
            <a:off x="9206998" y="3432433"/>
            <a:ext cx="320040" cy="441960"/>
          </a:xfrm>
          <a:prstGeom prst="ellipse">
            <a:avLst/>
          </a:prstGeom>
          <a:solidFill>
            <a:srgbClr val="3DDB23"/>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85" name="Ellipse 84"/>
          <p:cNvSpPr/>
          <p:nvPr/>
        </p:nvSpPr>
        <p:spPr>
          <a:xfrm>
            <a:off x="9201100" y="4085885"/>
            <a:ext cx="320040" cy="441960"/>
          </a:xfrm>
          <a:prstGeom prst="ellipse">
            <a:avLst/>
          </a:prstGeom>
          <a:solidFill>
            <a:srgbClr val="FA9E16"/>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a:p>
        </p:txBody>
      </p:sp>
      <p:sp>
        <p:nvSpPr>
          <p:cNvPr id="86" name="Ellipse 85"/>
          <p:cNvSpPr/>
          <p:nvPr/>
        </p:nvSpPr>
        <p:spPr>
          <a:xfrm>
            <a:off x="9702664" y="4077708"/>
            <a:ext cx="320040" cy="441960"/>
          </a:xfrm>
          <a:prstGeom prst="ellipse">
            <a:avLst/>
          </a:prstGeom>
          <a:solidFill>
            <a:srgbClr val="FA9E16"/>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a:p>
        </p:txBody>
      </p:sp>
      <p:sp>
        <p:nvSpPr>
          <p:cNvPr id="87" name="Ellipse 86"/>
          <p:cNvSpPr/>
          <p:nvPr/>
        </p:nvSpPr>
        <p:spPr>
          <a:xfrm>
            <a:off x="8687629" y="4079989"/>
            <a:ext cx="320040" cy="441960"/>
          </a:xfrm>
          <a:prstGeom prst="ellipse">
            <a:avLst/>
          </a:prstGeom>
          <a:solidFill>
            <a:srgbClr val="FA9E16"/>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a:p>
        </p:txBody>
      </p:sp>
      <p:sp>
        <p:nvSpPr>
          <p:cNvPr id="88" name="Ellipse 87"/>
          <p:cNvSpPr/>
          <p:nvPr/>
        </p:nvSpPr>
        <p:spPr>
          <a:xfrm>
            <a:off x="8698985" y="3404836"/>
            <a:ext cx="320040" cy="448841"/>
          </a:xfrm>
          <a:prstGeom prst="ellipse">
            <a:avLst/>
          </a:prstGeom>
          <a:solidFill>
            <a:srgbClr val="3DDB23"/>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89" name="Ellipse 88"/>
          <p:cNvSpPr/>
          <p:nvPr/>
        </p:nvSpPr>
        <p:spPr>
          <a:xfrm>
            <a:off x="8681695" y="4083519"/>
            <a:ext cx="320040" cy="448841"/>
          </a:xfrm>
          <a:prstGeom prst="ellipse">
            <a:avLst/>
          </a:prstGeom>
          <a:solidFill>
            <a:srgbClr val="3DDB23"/>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90" name="Ellipse 89"/>
          <p:cNvSpPr/>
          <p:nvPr/>
        </p:nvSpPr>
        <p:spPr>
          <a:xfrm>
            <a:off x="9697744" y="4067646"/>
            <a:ext cx="320040" cy="448841"/>
          </a:xfrm>
          <a:prstGeom prst="ellipse">
            <a:avLst/>
          </a:prstGeom>
          <a:solidFill>
            <a:srgbClr val="3DDB23"/>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91" name="Ellipse 90"/>
          <p:cNvSpPr/>
          <p:nvPr/>
        </p:nvSpPr>
        <p:spPr>
          <a:xfrm>
            <a:off x="9216113" y="4079005"/>
            <a:ext cx="320040" cy="448841"/>
          </a:xfrm>
          <a:prstGeom prst="ellipse">
            <a:avLst/>
          </a:prstGeom>
          <a:solidFill>
            <a:srgbClr val="3DDB23"/>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92" name="Ellipse 91"/>
          <p:cNvSpPr/>
          <p:nvPr/>
        </p:nvSpPr>
        <p:spPr>
          <a:xfrm>
            <a:off x="10145870" y="3404835"/>
            <a:ext cx="325133" cy="469558"/>
          </a:xfrm>
          <a:prstGeom prst="ellipse">
            <a:avLst/>
          </a:prstGeom>
          <a:solidFill>
            <a:srgbClr val="FA9E1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93" name="Ellipse 92"/>
          <p:cNvSpPr/>
          <p:nvPr/>
        </p:nvSpPr>
        <p:spPr>
          <a:xfrm>
            <a:off x="10194777" y="4067645"/>
            <a:ext cx="325133" cy="469558"/>
          </a:xfrm>
          <a:prstGeom prst="ellipse">
            <a:avLst/>
          </a:prstGeom>
          <a:solidFill>
            <a:srgbClr val="FA9E1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94" name="Ellipse 93"/>
          <p:cNvSpPr/>
          <p:nvPr/>
        </p:nvSpPr>
        <p:spPr>
          <a:xfrm>
            <a:off x="9691857" y="3397917"/>
            <a:ext cx="340574" cy="469558"/>
          </a:xfrm>
          <a:prstGeom prst="ellipse">
            <a:avLst/>
          </a:prstGeom>
          <a:solidFill>
            <a:srgbClr val="3DDB23"/>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95" name="Ellipse 94"/>
          <p:cNvSpPr/>
          <p:nvPr/>
        </p:nvSpPr>
        <p:spPr>
          <a:xfrm>
            <a:off x="10684729" y="3449849"/>
            <a:ext cx="320040" cy="469558"/>
          </a:xfrm>
          <a:prstGeom prst="ellipse">
            <a:avLst/>
          </a:prstGeom>
          <a:solidFill>
            <a:srgbClr val="FA9E1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96" name="Ellipse 95"/>
          <p:cNvSpPr/>
          <p:nvPr/>
        </p:nvSpPr>
        <p:spPr>
          <a:xfrm>
            <a:off x="10150961" y="3397917"/>
            <a:ext cx="325133" cy="476476"/>
          </a:xfrm>
          <a:prstGeom prst="ellipse">
            <a:avLst/>
          </a:prstGeom>
          <a:solidFill>
            <a:srgbClr val="3DDB23"/>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cxnSp>
        <p:nvCxnSpPr>
          <p:cNvPr id="97" name="Connecteur droit 96"/>
          <p:cNvCxnSpPr/>
          <p:nvPr/>
        </p:nvCxnSpPr>
        <p:spPr>
          <a:xfrm>
            <a:off x="10647304" y="3432433"/>
            <a:ext cx="456004" cy="57506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Ellipse 97"/>
          <p:cNvSpPr/>
          <p:nvPr/>
        </p:nvSpPr>
        <p:spPr>
          <a:xfrm>
            <a:off x="10207760" y="4077260"/>
            <a:ext cx="325133" cy="476476"/>
          </a:xfrm>
          <a:prstGeom prst="ellipse">
            <a:avLst/>
          </a:prstGeom>
          <a:solidFill>
            <a:srgbClr val="3DDB23"/>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cxnSp>
        <p:nvCxnSpPr>
          <p:cNvPr id="99" name="Connecteur droit 98"/>
          <p:cNvCxnSpPr/>
          <p:nvPr/>
        </p:nvCxnSpPr>
        <p:spPr>
          <a:xfrm flipH="1">
            <a:off x="10656477" y="3418157"/>
            <a:ext cx="405107" cy="5893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8518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fade">
                                      <p:cBhvr>
                                        <p:cTn id="16" dur="500"/>
                                        <p:tgtEl>
                                          <p:spTgt spid="6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500"/>
                                        <p:tgtEl>
                                          <p:spTgt spid="7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fade">
                                      <p:cBhvr>
                                        <p:cTn id="25" dur="500"/>
                                        <p:tgtEl>
                                          <p:spTgt spid="7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fade">
                                      <p:cBhvr>
                                        <p:cTn id="31" dur="500"/>
                                        <p:tgtEl>
                                          <p:spTgt spid="7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fade">
                                      <p:cBhvr>
                                        <p:cTn id="34" dur="500"/>
                                        <p:tgtEl>
                                          <p:spTgt spid="7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fade">
                                      <p:cBhvr>
                                        <p:cTn id="37" dur="500"/>
                                        <p:tgtEl>
                                          <p:spTgt spid="7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fade">
                                      <p:cBhvr>
                                        <p:cTn id="40" dur="500"/>
                                        <p:tgtEl>
                                          <p:spTgt spid="7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fade">
                                      <p:cBhvr>
                                        <p:cTn id="43" dur="500"/>
                                        <p:tgtEl>
                                          <p:spTgt spid="7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fade">
                                      <p:cBhvr>
                                        <p:cTn id="46" dur="500"/>
                                        <p:tgtEl>
                                          <p:spTgt spid="7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fade">
                                      <p:cBhvr>
                                        <p:cTn id="49" dur="500"/>
                                        <p:tgtEl>
                                          <p:spTgt spid="8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1"/>
                                        </p:tgtEl>
                                        <p:attrNameLst>
                                          <p:attrName>style.visibility</p:attrName>
                                        </p:attrNameLst>
                                      </p:cBhvr>
                                      <p:to>
                                        <p:strVal val="visible"/>
                                      </p:to>
                                    </p:set>
                                    <p:animEffect transition="in" filter="fade">
                                      <p:cBhvr>
                                        <p:cTn id="52" dur="500"/>
                                        <p:tgtEl>
                                          <p:spTgt spid="81"/>
                                        </p:tgtEl>
                                      </p:cBhvr>
                                    </p:animEffec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82"/>
                                        </p:tgtEl>
                                        <p:attrNameLst>
                                          <p:attrName>style.visibility</p:attrName>
                                        </p:attrNameLst>
                                      </p:cBhvr>
                                      <p:to>
                                        <p:strVal val="visible"/>
                                      </p:to>
                                    </p:set>
                                    <p:animEffect transition="in" filter="fade">
                                      <p:cBhvr>
                                        <p:cTn id="63" dur="500"/>
                                        <p:tgtEl>
                                          <p:spTgt spid="8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6"/>
                                        </p:tgtEl>
                                        <p:attrNameLst>
                                          <p:attrName>style.visibility</p:attrName>
                                        </p:attrNameLst>
                                      </p:cBhvr>
                                      <p:to>
                                        <p:strVal val="visible"/>
                                      </p:to>
                                    </p:set>
                                    <p:animEffect transition="in" filter="fade">
                                      <p:cBhvr>
                                        <p:cTn id="66" dur="500"/>
                                        <p:tgtEl>
                                          <p:spTgt spid="8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5"/>
                                        </p:tgtEl>
                                        <p:attrNameLst>
                                          <p:attrName>style.visibility</p:attrName>
                                        </p:attrNameLst>
                                      </p:cBhvr>
                                      <p:to>
                                        <p:strVal val="visible"/>
                                      </p:to>
                                    </p:set>
                                    <p:animEffect transition="in" filter="fade">
                                      <p:cBhvr>
                                        <p:cTn id="69" dur="500"/>
                                        <p:tgtEl>
                                          <p:spTgt spid="8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7"/>
                                        </p:tgtEl>
                                        <p:attrNameLst>
                                          <p:attrName>style.visibility</p:attrName>
                                        </p:attrNameLst>
                                      </p:cBhvr>
                                      <p:to>
                                        <p:strVal val="visible"/>
                                      </p:to>
                                    </p:set>
                                    <p:animEffect transition="in" filter="fade">
                                      <p:cBhvr>
                                        <p:cTn id="72" dur="500"/>
                                        <p:tgtEl>
                                          <p:spTgt spid="8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3"/>
                                        </p:tgtEl>
                                        <p:attrNameLst>
                                          <p:attrName>style.visibility</p:attrName>
                                        </p:attrNameLst>
                                      </p:cBhvr>
                                      <p:to>
                                        <p:strVal val="visible"/>
                                      </p:to>
                                    </p:set>
                                    <p:animEffect transition="in" filter="fade">
                                      <p:cBhvr>
                                        <p:cTn id="75" dur="500"/>
                                        <p:tgtEl>
                                          <p:spTgt spid="83"/>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52"/>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84"/>
                                        </p:tgtEl>
                                        <p:attrNameLst>
                                          <p:attrName>style.visibility</p:attrName>
                                        </p:attrNameLst>
                                      </p:cBhvr>
                                      <p:to>
                                        <p:strVal val="visible"/>
                                      </p:to>
                                    </p:set>
                                    <p:animEffect transition="in" filter="fade">
                                      <p:cBhvr>
                                        <p:cTn id="82" dur="500"/>
                                        <p:tgtEl>
                                          <p:spTgt spid="84"/>
                                        </p:tgtEl>
                                      </p:cBhvr>
                                    </p:animEffect>
                                  </p:childTnLst>
                                </p:cTn>
                              </p:par>
                            </p:childTnLst>
                          </p:cTn>
                        </p:par>
                        <p:par>
                          <p:cTn id="83" fill="hold">
                            <p:stCondLst>
                              <p:cond delay="500"/>
                            </p:stCondLst>
                            <p:childTnLst>
                              <p:par>
                                <p:cTn id="84" presetID="10" presetClass="entr" presetSubtype="0" fill="hold" grpId="0" nodeType="afterEffect">
                                  <p:stCondLst>
                                    <p:cond delay="0"/>
                                  </p:stCondLst>
                                  <p:childTnLst>
                                    <p:set>
                                      <p:cBhvr>
                                        <p:cTn id="85" dur="1" fill="hold">
                                          <p:stCondLst>
                                            <p:cond delay="0"/>
                                          </p:stCondLst>
                                        </p:cTn>
                                        <p:tgtEl>
                                          <p:spTgt spid="90"/>
                                        </p:tgtEl>
                                        <p:attrNameLst>
                                          <p:attrName>style.visibility</p:attrName>
                                        </p:attrNameLst>
                                      </p:cBhvr>
                                      <p:to>
                                        <p:strVal val="visible"/>
                                      </p:to>
                                    </p:set>
                                    <p:animEffect transition="in" filter="fade">
                                      <p:cBhvr>
                                        <p:cTn id="86" dur="500"/>
                                        <p:tgtEl>
                                          <p:spTgt spid="90"/>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91"/>
                                        </p:tgtEl>
                                        <p:attrNameLst>
                                          <p:attrName>style.visibility</p:attrName>
                                        </p:attrNameLst>
                                      </p:cBhvr>
                                      <p:to>
                                        <p:strVal val="visible"/>
                                      </p:to>
                                    </p:set>
                                    <p:animEffect transition="in" filter="fade">
                                      <p:cBhvr>
                                        <p:cTn id="90" dur="500"/>
                                        <p:tgtEl>
                                          <p:spTgt spid="91"/>
                                        </p:tgtEl>
                                      </p:cBhvr>
                                    </p:animEffect>
                                  </p:childTnLst>
                                </p:cTn>
                              </p:par>
                            </p:childTnLst>
                          </p:cTn>
                        </p:par>
                        <p:par>
                          <p:cTn id="91" fill="hold">
                            <p:stCondLst>
                              <p:cond delay="1500"/>
                            </p:stCondLst>
                            <p:childTnLst>
                              <p:par>
                                <p:cTn id="92" presetID="10" presetClass="entr" presetSubtype="0" fill="hold" grpId="0" nodeType="afterEffect">
                                  <p:stCondLst>
                                    <p:cond delay="0"/>
                                  </p:stCondLst>
                                  <p:childTnLst>
                                    <p:set>
                                      <p:cBhvr>
                                        <p:cTn id="93" dur="1" fill="hold">
                                          <p:stCondLst>
                                            <p:cond delay="0"/>
                                          </p:stCondLst>
                                        </p:cTn>
                                        <p:tgtEl>
                                          <p:spTgt spid="89"/>
                                        </p:tgtEl>
                                        <p:attrNameLst>
                                          <p:attrName>style.visibility</p:attrName>
                                        </p:attrNameLst>
                                      </p:cBhvr>
                                      <p:to>
                                        <p:strVal val="visible"/>
                                      </p:to>
                                    </p:set>
                                    <p:animEffect transition="in" filter="fade">
                                      <p:cBhvr>
                                        <p:cTn id="94" dur="500"/>
                                        <p:tgtEl>
                                          <p:spTgt spid="89"/>
                                        </p:tgtEl>
                                      </p:cBhvr>
                                    </p:animEffect>
                                  </p:childTnLst>
                                </p:cTn>
                              </p:par>
                            </p:childTnLst>
                          </p:cTn>
                        </p:par>
                        <p:par>
                          <p:cTn id="95" fill="hold">
                            <p:stCondLst>
                              <p:cond delay="2000"/>
                            </p:stCondLst>
                            <p:childTnLst>
                              <p:par>
                                <p:cTn id="96" presetID="10" presetClass="entr" presetSubtype="0" fill="hold" grpId="0" nodeType="afterEffect">
                                  <p:stCondLst>
                                    <p:cond delay="0"/>
                                  </p:stCondLst>
                                  <p:childTnLst>
                                    <p:set>
                                      <p:cBhvr>
                                        <p:cTn id="97" dur="1" fill="hold">
                                          <p:stCondLst>
                                            <p:cond delay="0"/>
                                          </p:stCondLst>
                                        </p:cTn>
                                        <p:tgtEl>
                                          <p:spTgt spid="88"/>
                                        </p:tgtEl>
                                        <p:attrNameLst>
                                          <p:attrName>style.visibility</p:attrName>
                                        </p:attrNameLst>
                                      </p:cBhvr>
                                      <p:to>
                                        <p:strVal val="visible"/>
                                      </p:to>
                                    </p:set>
                                    <p:animEffect transition="in" filter="fade">
                                      <p:cBhvr>
                                        <p:cTn id="98" dur="500"/>
                                        <p:tgtEl>
                                          <p:spTgt spid="88"/>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94"/>
                                        </p:tgtEl>
                                        <p:attrNameLst>
                                          <p:attrName>style.visibility</p:attrName>
                                        </p:attrNameLst>
                                      </p:cBhvr>
                                      <p:to>
                                        <p:strVal val="visible"/>
                                      </p:to>
                                    </p:set>
                                    <p:animEffect transition="in" filter="fade">
                                      <p:cBhvr>
                                        <p:cTn id="103" dur="500"/>
                                        <p:tgtEl>
                                          <p:spTgt spid="9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92"/>
                                        </p:tgtEl>
                                        <p:attrNameLst>
                                          <p:attrName>style.visibility</p:attrName>
                                        </p:attrNameLst>
                                      </p:cBhvr>
                                      <p:to>
                                        <p:strVal val="visible"/>
                                      </p:to>
                                    </p:set>
                                    <p:animEffect transition="in" filter="fade">
                                      <p:cBhvr>
                                        <p:cTn id="106" dur="500"/>
                                        <p:tgtEl>
                                          <p:spTgt spid="9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3"/>
                                        </p:tgtEl>
                                        <p:attrNameLst>
                                          <p:attrName>style.visibility</p:attrName>
                                        </p:attrNameLst>
                                      </p:cBhvr>
                                      <p:to>
                                        <p:strVal val="visible"/>
                                      </p:to>
                                    </p:set>
                                    <p:animEffect transition="in" filter="fade">
                                      <p:cBhvr>
                                        <p:cTn id="109" dur="500"/>
                                        <p:tgtEl>
                                          <p:spTgt spid="93"/>
                                        </p:tgtEl>
                                      </p:cBhvr>
                                    </p:animEffect>
                                  </p:childTnLst>
                                </p:cTn>
                              </p:par>
                            </p:childTnLst>
                          </p:cTn>
                        </p:par>
                        <p:par>
                          <p:cTn id="110" fill="hold">
                            <p:stCondLst>
                              <p:cond delay="500"/>
                            </p:stCondLst>
                            <p:childTnLst>
                              <p:par>
                                <p:cTn id="111" presetID="10" presetClass="entr" presetSubtype="0" fill="hold" grpId="0" nodeType="afterEffect">
                                  <p:stCondLst>
                                    <p:cond delay="0"/>
                                  </p:stCondLst>
                                  <p:childTnLst>
                                    <p:set>
                                      <p:cBhvr>
                                        <p:cTn id="112" dur="1" fill="hold">
                                          <p:stCondLst>
                                            <p:cond delay="0"/>
                                          </p:stCondLst>
                                        </p:cTn>
                                        <p:tgtEl>
                                          <p:spTgt spid="95"/>
                                        </p:tgtEl>
                                        <p:attrNameLst>
                                          <p:attrName>style.visibility</p:attrName>
                                        </p:attrNameLst>
                                      </p:cBhvr>
                                      <p:to>
                                        <p:strVal val="visible"/>
                                      </p:to>
                                    </p:set>
                                    <p:animEffect transition="in" filter="fade">
                                      <p:cBhvr>
                                        <p:cTn id="113" dur="500"/>
                                        <p:tgtEl>
                                          <p:spTgt spid="95"/>
                                        </p:tgtEl>
                                      </p:cBhvr>
                                    </p:animEffect>
                                  </p:childTnLst>
                                </p:cTn>
                              </p:par>
                            </p:childTnLst>
                          </p:cTn>
                        </p:par>
                        <p:par>
                          <p:cTn id="114" fill="hold">
                            <p:stCondLst>
                              <p:cond delay="1000"/>
                            </p:stCondLst>
                            <p:childTnLst>
                              <p:par>
                                <p:cTn id="115" presetID="10" presetClass="entr" presetSubtype="0" fill="hold" grpId="0" nodeType="afterEffect">
                                  <p:stCondLst>
                                    <p:cond delay="0"/>
                                  </p:stCondLst>
                                  <p:childTnLst>
                                    <p:set>
                                      <p:cBhvr>
                                        <p:cTn id="116" dur="1" fill="hold">
                                          <p:stCondLst>
                                            <p:cond delay="0"/>
                                          </p:stCondLst>
                                        </p:cTn>
                                        <p:tgtEl>
                                          <p:spTgt spid="98"/>
                                        </p:tgtEl>
                                        <p:attrNameLst>
                                          <p:attrName>style.visibility</p:attrName>
                                        </p:attrNameLst>
                                      </p:cBhvr>
                                      <p:to>
                                        <p:strVal val="visible"/>
                                      </p:to>
                                    </p:set>
                                    <p:animEffect transition="in" filter="fade">
                                      <p:cBhvr>
                                        <p:cTn id="117" dur="500"/>
                                        <p:tgtEl>
                                          <p:spTgt spid="98"/>
                                        </p:tgtEl>
                                      </p:cBhvr>
                                    </p:animEffect>
                                  </p:childTnLst>
                                </p:cTn>
                              </p:par>
                            </p:childTnLst>
                          </p:cTn>
                        </p:par>
                        <p:par>
                          <p:cTn id="118" fill="hold">
                            <p:stCondLst>
                              <p:cond delay="1500"/>
                            </p:stCondLst>
                            <p:childTnLst>
                              <p:par>
                                <p:cTn id="119" presetID="10" presetClass="entr" presetSubtype="0" fill="hold" grpId="0" nodeType="afterEffect">
                                  <p:stCondLst>
                                    <p:cond delay="0"/>
                                  </p:stCondLst>
                                  <p:childTnLst>
                                    <p:set>
                                      <p:cBhvr>
                                        <p:cTn id="120" dur="1" fill="hold">
                                          <p:stCondLst>
                                            <p:cond delay="0"/>
                                          </p:stCondLst>
                                        </p:cTn>
                                        <p:tgtEl>
                                          <p:spTgt spid="96"/>
                                        </p:tgtEl>
                                        <p:attrNameLst>
                                          <p:attrName>style.visibility</p:attrName>
                                        </p:attrNameLst>
                                      </p:cBhvr>
                                      <p:to>
                                        <p:strVal val="visible"/>
                                      </p:to>
                                    </p:set>
                                    <p:animEffect transition="in" filter="fade">
                                      <p:cBhvr>
                                        <p:cTn id="121" dur="500"/>
                                        <p:tgtEl>
                                          <p:spTgt spid="96"/>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97"/>
                                        </p:tgtEl>
                                        <p:attrNameLst>
                                          <p:attrName>style.visibility</p:attrName>
                                        </p:attrNameLst>
                                      </p:cBhvr>
                                      <p:to>
                                        <p:strVal val="visible"/>
                                      </p:to>
                                    </p:set>
                                    <p:animEffect transition="in" filter="fade">
                                      <p:cBhvr>
                                        <p:cTn id="126" dur="500"/>
                                        <p:tgtEl>
                                          <p:spTgt spid="97"/>
                                        </p:tgtEl>
                                      </p:cBhvr>
                                    </p:animEffect>
                                  </p:childTnLst>
                                </p:cTn>
                              </p:par>
                              <p:par>
                                <p:cTn id="127" presetID="10" presetClass="entr" presetSubtype="0" fill="hold" nodeType="withEffect">
                                  <p:stCondLst>
                                    <p:cond delay="0"/>
                                  </p:stCondLst>
                                  <p:childTnLst>
                                    <p:set>
                                      <p:cBhvr>
                                        <p:cTn id="128" dur="1" fill="hold">
                                          <p:stCondLst>
                                            <p:cond delay="0"/>
                                          </p:stCondLst>
                                        </p:cTn>
                                        <p:tgtEl>
                                          <p:spTgt spid="99"/>
                                        </p:tgtEl>
                                        <p:attrNameLst>
                                          <p:attrName>style.visibility</p:attrName>
                                        </p:attrNameLst>
                                      </p:cBhvr>
                                      <p:to>
                                        <p:strVal val="visible"/>
                                      </p:to>
                                    </p:set>
                                    <p:animEffect transition="in" filter="fade">
                                      <p:cBhvr>
                                        <p:cTn id="129" dur="500"/>
                                        <p:tgtEl>
                                          <p:spTgt spid="99"/>
                                        </p:tgtEl>
                                      </p:cBhvr>
                                    </p:animEffect>
                                  </p:childTnLst>
                                </p:cTn>
                              </p:par>
                              <p:par>
                                <p:cTn id="130" presetID="1" presetClass="entr" presetSubtype="0" fill="hold" grpId="0" nodeType="withEffect">
                                  <p:stCondLst>
                                    <p:cond delay="0"/>
                                  </p:stCondLst>
                                  <p:childTnLst>
                                    <p:set>
                                      <p:cBhvr>
                                        <p:cTn id="131"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2" grpId="0" animBg="1"/>
      <p:bldP spid="53" grpId="0" animBg="1"/>
      <p:bldP spid="54" grpId="0" animBg="1"/>
      <p:bldP spid="55" grpId="0" animBg="1"/>
      <p:bldP spid="63" grpId="0" animBg="1"/>
      <p:bldP spid="64"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7" name="Connecteur droit avec flèche 96"/>
          <p:cNvCxnSpPr/>
          <p:nvPr/>
        </p:nvCxnSpPr>
        <p:spPr>
          <a:xfrm flipH="1">
            <a:off x="6861739" y="5597612"/>
            <a:ext cx="2" cy="3190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506"/>
            <a:ext cx="10085343" cy="821968"/>
            <a:chOff x="2001881" y="50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072641" y="50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Conception &amp; Réalisation</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944490"/>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a14="http://schemas.microsoft.com/office/drawing/2010/main" xmlns="" Requires="a14">
          <p:sp>
            <p:nvSpPr>
              <p:cNvPr id="57" name="ZoneTexte 56"/>
              <p:cNvSpPr txBox="1"/>
              <p:nvPr/>
            </p:nvSpPr>
            <p:spPr>
              <a:xfrm>
                <a:off x="2461599" y="913066"/>
                <a:ext cx="8800288" cy="523220"/>
              </a:xfrm>
              <a:prstGeom prst="rect">
                <a:avLst/>
              </a:prstGeom>
              <a:noFill/>
            </p:spPr>
            <p:txBody>
              <a:bodyPr wrap="square" rtlCol="0">
                <a:spAutoFit/>
              </a:bodyPr>
              <a:lstStyle/>
              <a:p>
                <a:r>
                  <a:rPr lang="fr-FR" sz="2800" dirty="0" smtClean="0">
                    <a:latin typeface="Cabin" panose="020B0803050202020004" pitchFamily="34" charset="0"/>
                  </a:rPr>
                  <a:t>Level-sets – Algorithme général d’évolution de </a:t>
                </a:r>
                <a14:m>
                  <m:oMath xmlns:m="http://schemas.openxmlformats.org/officeDocument/2006/math">
                    <m:r>
                      <a:rPr lang="fr-FR" sz="2800" b="1" i="1">
                        <a:latin typeface="Cambria Math" panose="02040503050406030204" pitchFamily="18" charset="0"/>
                      </a:rPr>
                      <m:t>𝝓</m:t>
                    </m:r>
                  </m:oMath>
                </a14:m>
                <a:r>
                  <a:rPr lang="fr-FR" sz="2800" dirty="0" smtClean="0">
                    <a:latin typeface="Cabin" panose="020B0803050202020004" pitchFamily="34" charset="0"/>
                  </a:rPr>
                  <a:t/>
                </a:r>
                <a:endParaRPr lang="fr-FR" sz="2800" dirty="0">
                  <a:latin typeface="Cabin" panose="020B0803050202020004" pitchFamily="34" charset="0"/>
                </a:endParaRPr>
              </a:p>
            </p:txBody>
          </p:sp>
        </mc:Choice>
        <mc:Fallback>
          <p:sp>
            <p:nvSpPr>
              <p:cNvPr id="57" name="ZoneTexte 56"/>
              <p:cNvSpPr txBox="1">
                <a:spLocks noRot="1" noChangeAspect="1" noMove="1" noResize="1" noEditPoints="1" noAdjustHandles="1" noChangeArrowheads="1" noChangeShapeType="1" noTextEdit="1"/>
              </p:cNvSpPr>
              <p:nvPr/>
            </p:nvSpPr>
            <p:spPr>
              <a:xfrm>
                <a:off x="2461599" y="913066"/>
                <a:ext cx="8800288" cy="523220"/>
              </a:xfrm>
              <a:prstGeom prst="rect">
                <a:avLst/>
              </a:prstGeom>
              <a:blipFill rotWithShape="0">
                <a:blip r:embed="rId4"/>
                <a:stretch>
                  <a:fillRect l="-1455" t="-11628" b="-32558"/>
                </a:stretch>
              </a:blipFill>
            </p:spPr>
            <p:txBody>
              <a:bodyPr/>
              <a:lstStyle/>
              <a:p>
                <a:r>
                  <a:rPr lang="fr-FR">
                    <a:noFill/>
                  </a:rPr>
                  <a:t> </a:t>
                </a:r>
              </a:p>
            </p:txBody>
          </p:sp>
        </mc:Fallback>
      </mc:AlternateContent>
      <p:sp>
        <p:nvSpPr>
          <p:cNvPr id="58" name="Rectangle 57"/>
          <p:cNvSpPr/>
          <p:nvPr/>
        </p:nvSpPr>
        <p:spPr>
          <a:xfrm>
            <a:off x="2001881" y="944489"/>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944488"/>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944487"/>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29/44</a:t>
            </a:r>
            <a:endParaRPr lang="fr-CA" sz="2000" dirty="0">
              <a:solidFill>
                <a:schemeClr val="tx1"/>
              </a:solidFill>
              <a:latin typeface="Segoe WP Black" panose="020B0A02040504020203" pitchFamily="34" charset="0"/>
              <a:cs typeface="Segoe UI Light" pitchFamily="34" charset="0"/>
            </a:endParaRPr>
          </a:p>
        </p:txBody>
      </p:sp>
      <p:sp>
        <p:nvSpPr>
          <p:cNvPr id="27" name="Rectangle à coins arrondis 26"/>
          <p:cNvSpPr/>
          <p:nvPr/>
        </p:nvSpPr>
        <p:spPr>
          <a:xfrm>
            <a:off x="97603" y="2498373"/>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Prétraitement </a:t>
            </a:r>
            <a:endParaRPr lang="fr-FR" kern="0" dirty="0">
              <a:solidFill>
                <a:schemeClr val="tx1">
                  <a:lumMod val="95000"/>
                  <a:lumOff val="5000"/>
                </a:schemeClr>
              </a:solidFill>
              <a:latin typeface="Cambria" pitchFamily="18" charset="0"/>
            </a:endParaRPr>
          </a:p>
        </p:txBody>
      </p:sp>
      <p:sp>
        <p:nvSpPr>
          <p:cNvPr id="29" name="Rectangle à coins arrondis 28"/>
          <p:cNvSpPr/>
          <p:nvPr/>
        </p:nvSpPr>
        <p:spPr>
          <a:xfrm>
            <a:off x="38297" y="4006795"/>
            <a:ext cx="1922874" cy="82654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1900" b="1" kern="0" dirty="0" smtClean="0">
                <a:solidFill>
                  <a:prstClr val="white"/>
                </a:solidFill>
                <a:latin typeface="Cambria" pitchFamily="18" charset="0"/>
              </a:rPr>
              <a:t>Segmentatio</a:t>
            </a:r>
            <a:r>
              <a:rPr lang="fr-FR" sz="1900" b="1" kern="0" dirty="0">
                <a:solidFill>
                  <a:prstClr val="white"/>
                </a:solidFill>
                <a:latin typeface="Cambria" pitchFamily="18" charset="0"/>
              </a:rPr>
              <a:t>n</a:t>
            </a:r>
            <a:r>
              <a:rPr lang="fr-FR" sz="1900" b="1" kern="0" dirty="0" smtClean="0">
                <a:solidFill>
                  <a:prstClr val="white"/>
                </a:solidFill>
                <a:latin typeface="Cambria" pitchFamily="18" charset="0"/>
              </a:rPr>
              <a:t> de tumeurs</a:t>
            </a:r>
            <a:endParaRPr lang="fr-FR" sz="1900" b="1" kern="0" dirty="0">
              <a:solidFill>
                <a:prstClr val="white"/>
              </a:solidFill>
              <a:latin typeface="Cambria" pitchFamily="18" charset="0"/>
            </a:endParaRPr>
          </a:p>
        </p:txBody>
      </p:sp>
      <p:sp>
        <p:nvSpPr>
          <p:cNvPr id="35" name="Rectangle à coins arrondis 34"/>
          <p:cNvSpPr/>
          <p:nvPr/>
        </p:nvSpPr>
        <p:spPr>
          <a:xfrm>
            <a:off x="97603" y="3235711"/>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Détection de tumeurs</a:t>
            </a:r>
            <a:endParaRPr lang="fr-FR" kern="0" dirty="0">
              <a:solidFill>
                <a:schemeClr val="tx1">
                  <a:lumMod val="95000"/>
                  <a:lumOff val="5000"/>
                </a:schemeClr>
              </a:solidFill>
              <a:latin typeface="Cambria" pitchFamily="18" charset="0"/>
            </a:endParaRPr>
          </a:p>
        </p:txBody>
      </p:sp>
      <p:sp>
        <p:nvSpPr>
          <p:cNvPr id="37" name="Rectangle à coins arrondis 36"/>
          <p:cNvSpPr/>
          <p:nvPr/>
        </p:nvSpPr>
        <p:spPr>
          <a:xfrm>
            <a:off x="97603" y="4933122"/>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Critères d’évaluation </a:t>
            </a:r>
            <a:endParaRPr lang="fr-FR" kern="0" dirty="0">
              <a:solidFill>
                <a:schemeClr val="tx1">
                  <a:lumMod val="95000"/>
                  <a:lumOff val="5000"/>
                </a:schemeClr>
              </a:solidFill>
              <a:latin typeface="Cambria" pitchFamily="18" charset="0"/>
            </a:endParaRPr>
          </a:p>
        </p:txBody>
      </p:sp>
      <p:sp>
        <p:nvSpPr>
          <p:cNvPr id="40" name="Rectangle à coins arrondis 39"/>
          <p:cNvSpPr/>
          <p:nvPr/>
        </p:nvSpPr>
        <p:spPr>
          <a:xfrm>
            <a:off x="97603" y="5707019"/>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Mise en œuvre </a:t>
            </a:r>
            <a:endParaRPr lang="fr-FR" kern="0" dirty="0">
              <a:solidFill>
                <a:schemeClr val="tx1">
                  <a:lumMod val="95000"/>
                  <a:lumOff val="5000"/>
                </a:schemeClr>
              </a:solidFill>
              <a:latin typeface="Cambria" pitchFamily="18" charset="0"/>
            </a:endParaRPr>
          </a:p>
        </p:txBody>
      </p:sp>
      <p:sp>
        <p:nvSpPr>
          <p:cNvPr id="41" name="Rectangle à coins arrondis 40"/>
          <p:cNvSpPr/>
          <p:nvPr/>
        </p:nvSpPr>
        <p:spPr>
          <a:xfrm>
            <a:off x="97603" y="1761035"/>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Architecture globale</a:t>
            </a:r>
            <a:endParaRPr lang="fr-FR" kern="0" dirty="0">
              <a:solidFill>
                <a:schemeClr val="tx1">
                  <a:lumMod val="95000"/>
                  <a:lumOff val="5000"/>
                </a:schemeClr>
              </a:solidFill>
              <a:latin typeface="Cambria" pitchFamily="18" charset="0"/>
            </a:endParaRPr>
          </a:p>
        </p:txBody>
      </p:sp>
      <p:sp>
        <p:nvSpPr>
          <p:cNvPr id="84" name="Forme libre 83"/>
          <p:cNvSpPr/>
          <p:nvPr/>
        </p:nvSpPr>
        <p:spPr>
          <a:xfrm>
            <a:off x="4724399" y="4493577"/>
            <a:ext cx="1143000" cy="761999"/>
          </a:xfrm>
          <a:custGeom>
            <a:avLst/>
            <a:gdLst>
              <a:gd name="connsiteX0" fmla="*/ 0 w 1143000"/>
              <a:gd name="connsiteY0" fmla="*/ 0 h 761999"/>
              <a:gd name="connsiteX1" fmla="*/ 1143000 w 1143000"/>
              <a:gd name="connsiteY1" fmla="*/ 0 h 761999"/>
              <a:gd name="connsiteX2" fmla="*/ 1143000 w 1143000"/>
              <a:gd name="connsiteY2" fmla="*/ 761999 h 761999"/>
              <a:gd name="connsiteX3" fmla="*/ 0 w 1143000"/>
              <a:gd name="connsiteY3" fmla="*/ 761999 h 761999"/>
              <a:gd name="connsiteX4" fmla="*/ 0 w 1143000"/>
              <a:gd name="connsiteY4" fmla="*/ 0 h 76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761999">
                <a:moveTo>
                  <a:pt x="0" y="0"/>
                </a:moveTo>
                <a:lnTo>
                  <a:pt x="1143000" y="0"/>
                </a:lnTo>
                <a:lnTo>
                  <a:pt x="1143000" y="761999"/>
                </a:lnTo>
                <a:lnTo>
                  <a:pt x="0" y="76199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endParaRPr lang="fr-FR" sz="2500" kern="1200"/>
          </a:p>
        </p:txBody>
      </p:sp>
      <p:sp>
        <p:nvSpPr>
          <p:cNvPr id="85" name="Rectangle à coins arrondis 84"/>
          <p:cNvSpPr/>
          <p:nvPr/>
        </p:nvSpPr>
        <p:spPr>
          <a:xfrm>
            <a:off x="6244849" y="1521075"/>
            <a:ext cx="1233788" cy="509728"/>
          </a:xfrm>
          <a:prstGeom prst="roundRect">
            <a:avLst>
              <a:gd name="adj" fmla="val 45758"/>
            </a:avLst>
          </a:prstGeom>
          <a:solidFill>
            <a:srgbClr val="00B0F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053" tIns="87053" rIns="87053" bIns="87053" numCol="1" spcCol="1270" anchor="ctr" anchorCtr="0">
            <a:noAutofit/>
          </a:bodyPr>
          <a:lstStyle/>
          <a:p>
            <a:pPr algn="ctr" defTabSz="800100">
              <a:lnSpc>
                <a:spcPct val="90000"/>
              </a:lnSpc>
              <a:spcBef>
                <a:spcPct val="0"/>
              </a:spcBef>
              <a:spcAft>
                <a:spcPct val="35000"/>
              </a:spcAft>
            </a:pPr>
            <a:r>
              <a:rPr lang="fr-FR" sz="1700" b="1" dirty="0">
                <a:solidFill>
                  <a:schemeClr val="tx1"/>
                </a:solidFill>
                <a:latin typeface="Cabin" panose="020B0803050202020004" pitchFamily="34" charset="0"/>
                <a:cs typeface="Segoe UI Light" pitchFamily="34" charset="0"/>
              </a:rPr>
              <a:t>Image</a:t>
            </a:r>
          </a:p>
        </p:txBody>
      </p:sp>
      <p:sp>
        <p:nvSpPr>
          <p:cNvPr id="86" name="Forme libre 85"/>
          <p:cNvSpPr/>
          <p:nvPr/>
        </p:nvSpPr>
        <p:spPr>
          <a:xfrm flipH="1">
            <a:off x="5694125" y="2294610"/>
            <a:ext cx="2335236" cy="427707"/>
          </a:xfrm>
          <a:custGeom>
            <a:avLst/>
            <a:gdLst>
              <a:gd name="connsiteX0" fmla="*/ 0 w 1278402"/>
              <a:gd name="connsiteY0" fmla="*/ 71143 h 711434"/>
              <a:gd name="connsiteX1" fmla="*/ 71143 w 1278402"/>
              <a:gd name="connsiteY1" fmla="*/ 0 h 711434"/>
              <a:gd name="connsiteX2" fmla="*/ 1207259 w 1278402"/>
              <a:gd name="connsiteY2" fmla="*/ 0 h 711434"/>
              <a:gd name="connsiteX3" fmla="*/ 1278402 w 1278402"/>
              <a:gd name="connsiteY3" fmla="*/ 71143 h 711434"/>
              <a:gd name="connsiteX4" fmla="*/ 1278402 w 1278402"/>
              <a:gd name="connsiteY4" fmla="*/ 640291 h 711434"/>
              <a:gd name="connsiteX5" fmla="*/ 1207259 w 1278402"/>
              <a:gd name="connsiteY5" fmla="*/ 711434 h 711434"/>
              <a:gd name="connsiteX6" fmla="*/ 71143 w 1278402"/>
              <a:gd name="connsiteY6" fmla="*/ 711434 h 711434"/>
              <a:gd name="connsiteX7" fmla="*/ 0 w 1278402"/>
              <a:gd name="connsiteY7" fmla="*/ 640291 h 711434"/>
              <a:gd name="connsiteX8" fmla="*/ 0 w 1278402"/>
              <a:gd name="connsiteY8" fmla="*/ 71143 h 71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8402" h="711434">
                <a:moveTo>
                  <a:pt x="1278402" y="71143"/>
                </a:moveTo>
                <a:cubicBezTo>
                  <a:pt x="1278402" y="31852"/>
                  <a:pt x="1246550" y="0"/>
                  <a:pt x="1207259" y="0"/>
                </a:cubicBezTo>
                <a:lnTo>
                  <a:pt x="71143" y="0"/>
                </a:lnTo>
                <a:cubicBezTo>
                  <a:pt x="31852" y="0"/>
                  <a:pt x="0" y="31852"/>
                  <a:pt x="0" y="71143"/>
                </a:cubicBezTo>
                <a:lnTo>
                  <a:pt x="0" y="640291"/>
                </a:lnTo>
                <a:cubicBezTo>
                  <a:pt x="0" y="679582"/>
                  <a:pt x="31852" y="711434"/>
                  <a:pt x="71143" y="711434"/>
                </a:cubicBezTo>
                <a:lnTo>
                  <a:pt x="1207259" y="711434"/>
                </a:lnTo>
                <a:cubicBezTo>
                  <a:pt x="1246550" y="711434"/>
                  <a:pt x="1278402" y="679582"/>
                  <a:pt x="1278402" y="640291"/>
                </a:cubicBezTo>
                <a:lnTo>
                  <a:pt x="1278402" y="71143"/>
                </a:lnTo>
                <a:close/>
              </a:path>
            </a:pathLst>
          </a:custGeom>
          <a:solidFill>
            <a:srgbClr val="00B0F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053" tIns="87053" rIns="87053" bIns="87053" numCol="1" spcCol="1270" anchor="ctr" anchorCtr="0">
            <a:noAutofit/>
          </a:bodyPr>
          <a:lstStyle/>
          <a:p>
            <a:pPr algn="ctr" defTabSz="800100">
              <a:lnSpc>
                <a:spcPct val="90000"/>
              </a:lnSpc>
              <a:spcBef>
                <a:spcPct val="0"/>
              </a:spcBef>
              <a:spcAft>
                <a:spcPct val="35000"/>
              </a:spcAft>
            </a:pPr>
            <a:r>
              <a:rPr lang="fr-FR" sz="1700" b="1" dirty="0" smtClean="0">
                <a:solidFill>
                  <a:schemeClr val="tx1"/>
                </a:solidFill>
                <a:latin typeface="Cabin" panose="020B0803050202020004" pitchFamily="34" charset="0"/>
                <a:cs typeface="Segoe UI Light" pitchFamily="34" charset="0"/>
              </a:rPr>
              <a:t>Choix des paramètres</a:t>
            </a:r>
            <a:endParaRPr lang="fr-FR" sz="1700" b="1" dirty="0">
              <a:solidFill>
                <a:schemeClr val="tx1"/>
              </a:solidFill>
              <a:latin typeface="Cabin" panose="020B0803050202020004" pitchFamily="34" charset="0"/>
              <a:cs typeface="Segoe UI Light" pitchFamily="34" charset="0"/>
            </a:endParaRPr>
          </a:p>
        </p:txBody>
      </p:sp>
      <mc:AlternateContent xmlns:mc="http://schemas.openxmlformats.org/markup-compatibility/2006">
        <mc:Choice xmlns:a14="http://schemas.microsoft.com/office/drawing/2010/main" xmlns="" Requires="a14">
          <p:sp>
            <p:nvSpPr>
              <p:cNvPr id="87" name="Forme libre 86"/>
              <p:cNvSpPr/>
              <p:nvPr/>
            </p:nvSpPr>
            <p:spPr>
              <a:xfrm flipH="1">
                <a:off x="5307355" y="3052227"/>
                <a:ext cx="3245788" cy="664623"/>
              </a:xfrm>
              <a:custGeom>
                <a:avLst/>
                <a:gdLst>
                  <a:gd name="connsiteX0" fmla="*/ 0 w 1278402"/>
                  <a:gd name="connsiteY0" fmla="*/ 71143 h 711434"/>
                  <a:gd name="connsiteX1" fmla="*/ 71143 w 1278402"/>
                  <a:gd name="connsiteY1" fmla="*/ 0 h 711434"/>
                  <a:gd name="connsiteX2" fmla="*/ 1207259 w 1278402"/>
                  <a:gd name="connsiteY2" fmla="*/ 0 h 711434"/>
                  <a:gd name="connsiteX3" fmla="*/ 1278402 w 1278402"/>
                  <a:gd name="connsiteY3" fmla="*/ 71143 h 711434"/>
                  <a:gd name="connsiteX4" fmla="*/ 1278402 w 1278402"/>
                  <a:gd name="connsiteY4" fmla="*/ 640291 h 711434"/>
                  <a:gd name="connsiteX5" fmla="*/ 1207259 w 1278402"/>
                  <a:gd name="connsiteY5" fmla="*/ 711434 h 711434"/>
                  <a:gd name="connsiteX6" fmla="*/ 71143 w 1278402"/>
                  <a:gd name="connsiteY6" fmla="*/ 711434 h 711434"/>
                  <a:gd name="connsiteX7" fmla="*/ 0 w 1278402"/>
                  <a:gd name="connsiteY7" fmla="*/ 640291 h 711434"/>
                  <a:gd name="connsiteX8" fmla="*/ 0 w 1278402"/>
                  <a:gd name="connsiteY8" fmla="*/ 71143 h 71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8402" h="711434">
                    <a:moveTo>
                      <a:pt x="1278402" y="71143"/>
                    </a:moveTo>
                    <a:cubicBezTo>
                      <a:pt x="1278402" y="31852"/>
                      <a:pt x="1246550" y="0"/>
                      <a:pt x="1207259" y="0"/>
                    </a:cubicBezTo>
                    <a:lnTo>
                      <a:pt x="71143" y="0"/>
                    </a:lnTo>
                    <a:cubicBezTo>
                      <a:pt x="31852" y="0"/>
                      <a:pt x="0" y="31852"/>
                      <a:pt x="0" y="71143"/>
                    </a:cubicBezTo>
                    <a:lnTo>
                      <a:pt x="0" y="640291"/>
                    </a:lnTo>
                    <a:cubicBezTo>
                      <a:pt x="0" y="679582"/>
                      <a:pt x="31852" y="711434"/>
                      <a:pt x="71143" y="711434"/>
                    </a:cubicBezTo>
                    <a:lnTo>
                      <a:pt x="1207259" y="711434"/>
                    </a:lnTo>
                    <a:cubicBezTo>
                      <a:pt x="1246550" y="711434"/>
                      <a:pt x="1278402" y="679582"/>
                      <a:pt x="1278402" y="640291"/>
                    </a:cubicBezTo>
                    <a:lnTo>
                      <a:pt x="1278402" y="71143"/>
                    </a:lnTo>
                    <a:close/>
                  </a:path>
                </a:pathLst>
              </a:custGeom>
              <a:solidFill>
                <a:srgbClr val="00B0F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053" tIns="87053" rIns="87053" bIns="87053" numCol="1" spcCol="1270" anchor="ctr" anchorCtr="0">
                <a:noAutofit/>
              </a:bodyPr>
              <a:lstStyle/>
              <a:p>
                <a:pPr algn="ctr" defTabSz="800100">
                  <a:lnSpc>
                    <a:spcPct val="90000"/>
                  </a:lnSpc>
                  <a:spcBef>
                    <a:spcPct val="0"/>
                  </a:spcBef>
                  <a:spcAft>
                    <a:spcPct val="35000"/>
                  </a:spcAft>
                </a:pPr>
                <a:r>
                  <a:rPr lang="fr-FR" sz="1700" b="1" dirty="0" smtClean="0">
                    <a:solidFill>
                      <a:schemeClr val="tx1"/>
                    </a:solidFill>
                    <a:latin typeface="Cabin" panose="020B0803050202020004" pitchFamily="34" charset="0"/>
                    <a:cs typeface="Segoe UI Light" pitchFamily="34" charset="0"/>
                  </a:rPr>
                  <a:t>Construction du contour initial</a:t>
                </a:r>
              </a:p>
              <a:p>
                <a:pPr algn="ctr" defTabSz="800100">
                  <a:lnSpc>
                    <a:spcPct val="90000"/>
                  </a:lnSpc>
                  <a:spcBef>
                    <a:spcPct val="0"/>
                  </a:spcBef>
                  <a:spcAft>
                    <a:spcPct val="35000"/>
                  </a:spcAft>
                </a:pPr>
                <a:r>
                  <a:rPr lang="fr-FR" sz="1700" b="1" dirty="0" smtClean="0">
                    <a:solidFill>
                      <a:schemeClr val="tx1"/>
                    </a:solidFill>
                    <a:latin typeface="Cabin" panose="020B0803050202020004" pitchFamily="34" charset="0"/>
                    <a:cs typeface="Segoe UI Light" pitchFamily="34" charset="0"/>
                  </a:rPr>
                  <a:t>Initialisation </a:t>
                </a:r>
                <a:r>
                  <a:rPr lang="fr-FR" sz="1700" b="1" dirty="0">
                    <a:solidFill>
                      <a:schemeClr val="tx1"/>
                    </a:solidFill>
                    <a:latin typeface="Cabin" panose="020B0803050202020004" pitchFamily="34" charset="0"/>
                    <a:cs typeface="Segoe UI Light" pitchFamily="34" charset="0"/>
                  </a:rPr>
                  <a:t>de </a:t>
                </a:r>
                <a14:m>
                  <m:oMath xmlns:m="http://schemas.openxmlformats.org/officeDocument/2006/math">
                    <m:r>
                      <a:rPr lang="fr-FR" sz="1700" b="1">
                        <a:solidFill>
                          <a:schemeClr val="tx1"/>
                        </a:solidFill>
                        <a:latin typeface="Cambria Math" panose="02040503050406030204" pitchFamily="18" charset="0"/>
                        <a:cs typeface="Segoe UI Light" pitchFamily="34" charset="0"/>
                      </a:rPr>
                      <m:t>𝝓</m:t>
                    </m:r>
                  </m:oMath>
                </a14:m>
                <a:r>
                  <a:rPr lang="fr-FR" sz="1700" b="1" dirty="0">
                    <a:solidFill>
                      <a:schemeClr val="tx1"/>
                    </a:solidFill>
                    <a:latin typeface="Cabin" panose="020B0803050202020004" pitchFamily="34" charset="0"/>
                    <a:cs typeface="Segoe UI Light" pitchFamily="34" charset="0"/>
                  </a:rPr>
                  <a:t/>
                </a:r>
              </a:p>
            </p:txBody>
          </p:sp>
        </mc:Choice>
        <mc:Fallback>
          <p:sp>
            <p:nvSpPr>
              <p:cNvPr id="87" name="Forme libre 86"/>
              <p:cNvSpPr>
                <a:spLocks noRot="1" noChangeAspect="1" noMove="1" noResize="1" noEditPoints="1" noAdjustHandles="1" noChangeArrowheads="1" noChangeShapeType="1" noTextEdit="1"/>
              </p:cNvSpPr>
              <p:nvPr/>
            </p:nvSpPr>
            <p:spPr>
              <a:xfrm flipH="1">
                <a:off x="5307355" y="3052227"/>
                <a:ext cx="3245788" cy="664623"/>
              </a:xfrm>
              <a:custGeom>
                <a:avLst/>
                <a:gdLst>
                  <a:gd name="connsiteX0" fmla="*/ 0 w 1278402"/>
                  <a:gd name="connsiteY0" fmla="*/ 71143 h 711434"/>
                  <a:gd name="connsiteX1" fmla="*/ 71143 w 1278402"/>
                  <a:gd name="connsiteY1" fmla="*/ 0 h 711434"/>
                  <a:gd name="connsiteX2" fmla="*/ 1207259 w 1278402"/>
                  <a:gd name="connsiteY2" fmla="*/ 0 h 711434"/>
                  <a:gd name="connsiteX3" fmla="*/ 1278402 w 1278402"/>
                  <a:gd name="connsiteY3" fmla="*/ 71143 h 711434"/>
                  <a:gd name="connsiteX4" fmla="*/ 1278402 w 1278402"/>
                  <a:gd name="connsiteY4" fmla="*/ 640291 h 711434"/>
                  <a:gd name="connsiteX5" fmla="*/ 1207259 w 1278402"/>
                  <a:gd name="connsiteY5" fmla="*/ 711434 h 711434"/>
                  <a:gd name="connsiteX6" fmla="*/ 71143 w 1278402"/>
                  <a:gd name="connsiteY6" fmla="*/ 711434 h 711434"/>
                  <a:gd name="connsiteX7" fmla="*/ 0 w 1278402"/>
                  <a:gd name="connsiteY7" fmla="*/ 640291 h 711434"/>
                  <a:gd name="connsiteX8" fmla="*/ 0 w 1278402"/>
                  <a:gd name="connsiteY8" fmla="*/ 71143 h 71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8402" h="711434">
                    <a:moveTo>
                      <a:pt x="1278402" y="71143"/>
                    </a:moveTo>
                    <a:cubicBezTo>
                      <a:pt x="1278402" y="31852"/>
                      <a:pt x="1246550" y="0"/>
                      <a:pt x="1207259" y="0"/>
                    </a:cubicBezTo>
                    <a:lnTo>
                      <a:pt x="71143" y="0"/>
                    </a:lnTo>
                    <a:cubicBezTo>
                      <a:pt x="31852" y="0"/>
                      <a:pt x="0" y="31852"/>
                      <a:pt x="0" y="71143"/>
                    </a:cubicBezTo>
                    <a:lnTo>
                      <a:pt x="0" y="640291"/>
                    </a:lnTo>
                    <a:cubicBezTo>
                      <a:pt x="0" y="679582"/>
                      <a:pt x="31852" y="711434"/>
                      <a:pt x="71143" y="711434"/>
                    </a:cubicBezTo>
                    <a:lnTo>
                      <a:pt x="1207259" y="711434"/>
                    </a:lnTo>
                    <a:cubicBezTo>
                      <a:pt x="1246550" y="711434"/>
                      <a:pt x="1278402" y="679582"/>
                      <a:pt x="1278402" y="640291"/>
                    </a:cubicBezTo>
                    <a:lnTo>
                      <a:pt x="1278402" y="71143"/>
                    </a:lnTo>
                    <a:close/>
                  </a:path>
                </a:pathLst>
              </a:custGeom>
              <a:blipFill rotWithShape="0">
                <a:blip r:embed="rId5"/>
                <a:stretch>
                  <a:fillRect t="-3604" b="-10811"/>
                </a:stretch>
              </a:blipFill>
              <a:ln>
                <a:solidFill>
                  <a:schemeClr val="tx1"/>
                </a:solidFill>
              </a:ln>
            </p:spPr>
            <p:txBody>
              <a:bodyPr/>
              <a:lstStyle/>
              <a:p>
                <a:r>
                  <a:rPr lang="fr-FR">
                    <a:noFill/>
                  </a:rPr>
                  <a:t> </a:t>
                </a:r>
              </a:p>
            </p:txBody>
          </p:sp>
        </mc:Fallback>
      </mc:AlternateContent>
      <mc:AlternateContent xmlns:mc="http://schemas.openxmlformats.org/markup-compatibility/2006">
        <mc:Choice xmlns:a14="http://schemas.microsoft.com/office/drawing/2010/main" xmlns="" Requires="a14">
          <p:sp>
            <p:nvSpPr>
              <p:cNvPr id="88" name="Forme libre 87"/>
              <p:cNvSpPr/>
              <p:nvPr/>
            </p:nvSpPr>
            <p:spPr>
              <a:xfrm flipH="1">
                <a:off x="5514784" y="4091601"/>
                <a:ext cx="2693917" cy="664623"/>
              </a:xfrm>
              <a:custGeom>
                <a:avLst/>
                <a:gdLst>
                  <a:gd name="connsiteX0" fmla="*/ 0 w 1278402"/>
                  <a:gd name="connsiteY0" fmla="*/ 71143 h 711434"/>
                  <a:gd name="connsiteX1" fmla="*/ 71143 w 1278402"/>
                  <a:gd name="connsiteY1" fmla="*/ 0 h 711434"/>
                  <a:gd name="connsiteX2" fmla="*/ 1207259 w 1278402"/>
                  <a:gd name="connsiteY2" fmla="*/ 0 h 711434"/>
                  <a:gd name="connsiteX3" fmla="*/ 1278402 w 1278402"/>
                  <a:gd name="connsiteY3" fmla="*/ 71143 h 711434"/>
                  <a:gd name="connsiteX4" fmla="*/ 1278402 w 1278402"/>
                  <a:gd name="connsiteY4" fmla="*/ 640291 h 711434"/>
                  <a:gd name="connsiteX5" fmla="*/ 1207259 w 1278402"/>
                  <a:gd name="connsiteY5" fmla="*/ 711434 h 711434"/>
                  <a:gd name="connsiteX6" fmla="*/ 71143 w 1278402"/>
                  <a:gd name="connsiteY6" fmla="*/ 711434 h 711434"/>
                  <a:gd name="connsiteX7" fmla="*/ 0 w 1278402"/>
                  <a:gd name="connsiteY7" fmla="*/ 640291 h 711434"/>
                  <a:gd name="connsiteX8" fmla="*/ 0 w 1278402"/>
                  <a:gd name="connsiteY8" fmla="*/ 71143 h 71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8402" h="711434">
                    <a:moveTo>
                      <a:pt x="1278402" y="71143"/>
                    </a:moveTo>
                    <a:cubicBezTo>
                      <a:pt x="1278402" y="31852"/>
                      <a:pt x="1246550" y="0"/>
                      <a:pt x="1207259" y="0"/>
                    </a:cubicBezTo>
                    <a:lnTo>
                      <a:pt x="71143" y="0"/>
                    </a:lnTo>
                    <a:cubicBezTo>
                      <a:pt x="31852" y="0"/>
                      <a:pt x="0" y="31852"/>
                      <a:pt x="0" y="71143"/>
                    </a:cubicBezTo>
                    <a:lnTo>
                      <a:pt x="0" y="640291"/>
                    </a:lnTo>
                    <a:cubicBezTo>
                      <a:pt x="0" y="679582"/>
                      <a:pt x="31852" y="711434"/>
                      <a:pt x="71143" y="711434"/>
                    </a:cubicBezTo>
                    <a:lnTo>
                      <a:pt x="1207259" y="711434"/>
                    </a:lnTo>
                    <a:cubicBezTo>
                      <a:pt x="1246550" y="711434"/>
                      <a:pt x="1278402" y="679582"/>
                      <a:pt x="1278402" y="640291"/>
                    </a:cubicBezTo>
                    <a:lnTo>
                      <a:pt x="1278402" y="71143"/>
                    </a:lnTo>
                    <a:close/>
                  </a:path>
                </a:pathLst>
              </a:custGeom>
              <a:solidFill>
                <a:srgbClr val="00B0F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053" tIns="87053" rIns="87053" bIns="87053" numCol="1" spcCol="1270" anchor="ctr" anchorCtr="0">
                <a:noAutofit/>
              </a:bodyPr>
              <a:lstStyle/>
              <a:p>
                <a:pPr algn="ctr" defTabSz="800100">
                  <a:lnSpc>
                    <a:spcPct val="90000"/>
                  </a:lnSpc>
                  <a:spcBef>
                    <a:spcPct val="0"/>
                  </a:spcBef>
                  <a:spcAft>
                    <a:spcPct val="35000"/>
                  </a:spcAft>
                </a:pPr>
                <a:r>
                  <a:rPr lang="fr-FR" sz="1700" b="1" dirty="0" smtClean="0">
                    <a:solidFill>
                      <a:schemeClr val="tx1"/>
                    </a:solidFill>
                    <a:latin typeface="Cabin" panose="020B0803050202020004" pitchFamily="34" charset="0"/>
                    <a:cs typeface="Segoe UI Light" pitchFamily="34" charset="0"/>
                  </a:rPr>
                  <a:t>Processus d’évolution </a:t>
                </a:r>
                <a:r>
                  <a:rPr lang="fr-FR" sz="1700" b="1" dirty="0">
                    <a:solidFill>
                      <a:schemeClr val="tx1"/>
                    </a:solidFill>
                    <a:latin typeface="Cabin" panose="020B0803050202020004" pitchFamily="34" charset="0"/>
                    <a:cs typeface="Segoe UI Light" pitchFamily="34" charset="0"/>
                  </a:rPr>
                  <a:t>de </a:t>
                </a:r>
                <a14:m>
                  <m:oMath xmlns:m="http://schemas.openxmlformats.org/officeDocument/2006/math">
                    <m:r>
                      <a:rPr lang="fr-FR" sz="1700" b="1">
                        <a:solidFill>
                          <a:schemeClr val="tx1"/>
                        </a:solidFill>
                        <a:latin typeface="Cambria Math" panose="02040503050406030204" pitchFamily="18" charset="0"/>
                        <a:cs typeface="Segoe UI Light" pitchFamily="34" charset="0"/>
                      </a:rPr>
                      <m:t>𝝓</m:t>
                    </m:r>
                  </m:oMath>
                </a14:m>
                <a:r>
                  <a:rPr lang="fr-FR" sz="1700" b="1" dirty="0">
                    <a:solidFill>
                      <a:schemeClr val="tx1"/>
                    </a:solidFill>
                    <a:latin typeface="Cabin" panose="020B0803050202020004" pitchFamily="34" charset="0"/>
                    <a:cs typeface="Segoe UI Light" pitchFamily="34" charset="0"/>
                  </a:rPr>
                  <a:t/>
                </a:r>
              </a:p>
            </p:txBody>
          </p:sp>
        </mc:Choice>
        <mc:Fallback>
          <p:sp>
            <p:nvSpPr>
              <p:cNvPr id="88" name="Forme libre 87"/>
              <p:cNvSpPr>
                <a:spLocks noRot="1" noChangeAspect="1" noMove="1" noResize="1" noEditPoints="1" noAdjustHandles="1" noChangeArrowheads="1" noChangeShapeType="1" noTextEdit="1"/>
              </p:cNvSpPr>
              <p:nvPr/>
            </p:nvSpPr>
            <p:spPr>
              <a:xfrm flipH="1">
                <a:off x="5514784" y="4091601"/>
                <a:ext cx="2693917" cy="664623"/>
              </a:xfrm>
              <a:custGeom>
                <a:avLst/>
                <a:gdLst>
                  <a:gd name="connsiteX0" fmla="*/ 0 w 1278402"/>
                  <a:gd name="connsiteY0" fmla="*/ 71143 h 711434"/>
                  <a:gd name="connsiteX1" fmla="*/ 71143 w 1278402"/>
                  <a:gd name="connsiteY1" fmla="*/ 0 h 711434"/>
                  <a:gd name="connsiteX2" fmla="*/ 1207259 w 1278402"/>
                  <a:gd name="connsiteY2" fmla="*/ 0 h 711434"/>
                  <a:gd name="connsiteX3" fmla="*/ 1278402 w 1278402"/>
                  <a:gd name="connsiteY3" fmla="*/ 71143 h 711434"/>
                  <a:gd name="connsiteX4" fmla="*/ 1278402 w 1278402"/>
                  <a:gd name="connsiteY4" fmla="*/ 640291 h 711434"/>
                  <a:gd name="connsiteX5" fmla="*/ 1207259 w 1278402"/>
                  <a:gd name="connsiteY5" fmla="*/ 711434 h 711434"/>
                  <a:gd name="connsiteX6" fmla="*/ 71143 w 1278402"/>
                  <a:gd name="connsiteY6" fmla="*/ 711434 h 711434"/>
                  <a:gd name="connsiteX7" fmla="*/ 0 w 1278402"/>
                  <a:gd name="connsiteY7" fmla="*/ 640291 h 711434"/>
                  <a:gd name="connsiteX8" fmla="*/ 0 w 1278402"/>
                  <a:gd name="connsiteY8" fmla="*/ 71143 h 71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8402" h="711434">
                    <a:moveTo>
                      <a:pt x="1278402" y="71143"/>
                    </a:moveTo>
                    <a:cubicBezTo>
                      <a:pt x="1278402" y="31852"/>
                      <a:pt x="1246550" y="0"/>
                      <a:pt x="1207259" y="0"/>
                    </a:cubicBezTo>
                    <a:lnTo>
                      <a:pt x="71143" y="0"/>
                    </a:lnTo>
                    <a:cubicBezTo>
                      <a:pt x="31852" y="0"/>
                      <a:pt x="0" y="31852"/>
                      <a:pt x="0" y="71143"/>
                    </a:cubicBezTo>
                    <a:lnTo>
                      <a:pt x="0" y="640291"/>
                    </a:lnTo>
                    <a:cubicBezTo>
                      <a:pt x="0" y="679582"/>
                      <a:pt x="31852" y="711434"/>
                      <a:pt x="71143" y="711434"/>
                    </a:cubicBezTo>
                    <a:lnTo>
                      <a:pt x="1207259" y="711434"/>
                    </a:lnTo>
                    <a:cubicBezTo>
                      <a:pt x="1246550" y="711434"/>
                      <a:pt x="1278402" y="679582"/>
                      <a:pt x="1278402" y="640291"/>
                    </a:cubicBezTo>
                    <a:lnTo>
                      <a:pt x="1278402" y="71143"/>
                    </a:lnTo>
                    <a:close/>
                  </a:path>
                </a:pathLst>
              </a:custGeom>
              <a:blipFill rotWithShape="0">
                <a:blip r:embed="rId6"/>
                <a:stretch>
                  <a:fillRect l="-1351"/>
                </a:stretch>
              </a:blipFill>
              <a:ln>
                <a:solidFill>
                  <a:schemeClr val="tx1"/>
                </a:solidFill>
              </a:ln>
            </p:spPr>
            <p:txBody>
              <a:bodyPr/>
              <a:lstStyle/>
              <a:p>
                <a:r>
                  <a:rPr lang="fr-FR">
                    <a:noFill/>
                  </a:rPr>
                  <a:t> </a:t>
                </a:r>
              </a:p>
            </p:txBody>
          </p:sp>
        </mc:Fallback>
      </mc:AlternateContent>
      <mc:AlternateContent xmlns:mc="http://schemas.openxmlformats.org/markup-compatibility/2006">
        <mc:Choice xmlns:a14="http://schemas.microsoft.com/office/drawing/2010/main" xmlns="" Requires="a14">
          <p:sp>
            <p:nvSpPr>
              <p:cNvPr id="89" name="Forme libre 88"/>
              <p:cNvSpPr/>
              <p:nvPr/>
            </p:nvSpPr>
            <p:spPr>
              <a:xfrm flipH="1">
                <a:off x="5295897" y="5086687"/>
                <a:ext cx="3257245" cy="531261"/>
              </a:xfrm>
              <a:custGeom>
                <a:avLst/>
                <a:gdLst>
                  <a:gd name="connsiteX0" fmla="*/ 0 w 1278402"/>
                  <a:gd name="connsiteY0" fmla="*/ 71143 h 711434"/>
                  <a:gd name="connsiteX1" fmla="*/ 71143 w 1278402"/>
                  <a:gd name="connsiteY1" fmla="*/ 0 h 711434"/>
                  <a:gd name="connsiteX2" fmla="*/ 1207259 w 1278402"/>
                  <a:gd name="connsiteY2" fmla="*/ 0 h 711434"/>
                  <a:gd name="connsiteX3" fmla="*/ 1278402 w 1278402"/>
                  <a:gd name="connsiteY3" fmla="*/ 71143 h 711434"/>
                  <a:gd name="connsiteX4" fmla="*/ 1278402 w 1278402"/>
                  <a:gd name="connsiteY4" fmla="*/ 640291 h 711434"/>
                  <a:gd name="connsiteX5" fmla="*/ 1207259 w 1278402"/>
                  <a:gd name="connsiteY5" fmla="*/ 711434 h 711434"/>
                  <a:gd name="connsiteX6" fmla="*/ 71143 w 1278402"/>
                  <a:gd name="connsiteY6" fmla="*/ 711434 h 711434"/>
                  <a:gd name="connsiteX7" fmla="*/ 0 w 1278402"/>
                  <a:gd name="connsiteY7" fmla="*/ 640291 h 711434"/>
                  <a:gd name="connsiteX8" fmla="*/ 0 w 1278402"/>
                  <a:gd name="connsiteY8" fmla="*/ 71143 h 71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8402" h="711434">
                    <a:moveTo>
                      <a:pt x="1278402" y="71143"/>
                    </a:moveTo>
                    <a:cubicBezTo>
                      <a:pt x="1278402" y="31852"/>
                      <a:pt x="1246550" y="0"/>
                      <a:pt x="1207259" y="0"/>
                    </a:cubicBezTo>
                    <a:lnTo>
                      <a:pt x="71143" y="0"/>
                    </a:lnTo>
                    <a:cubicBezTo>
                      <a:pt x="31852" y="0"/>
                      <a:pt x="0" y="31852"/>
                      <a:pt x="0" y="71143"/>
                    </a:cubicBezTo>
                    <a:lnTo>
                      <a:pt x="0" y="640291"/>
                    </a:lnTo>
                    <a:cubicBezTo>
                      <a:pt x="0" y="679582"/>
                      <a:pt x="31852" y="711434"/>
                      <a:pt x="71143" y="711434"/>
                    </a:cubicBezTo>
                    <a:lnTo>
                      <a:pt x="1207259" y="711434"/>
                    </a:lnTo>
                    <a:cubicBezTo>
                      <a:pt x="1246550" y="711434"/>
                      <a:pt x="1278402" y="679582"/>
                      <a:pt x="1278402" y="640291"/>
                    </a:cubicBezTo>
                    <a:lnTo>
                      <a:pt x="1278402" y="71143"/>
                    </a:lnTo>
                    <a:close/>
                  </a:path>
                </a:pathLst>
              </a:custGeom>
              <a:solidFill>
                <a:srgbClr val="00B0F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053" tIns="87053" rIns="87053" bIns="87053" numCol="1" spcCol="1270" anchor="ctr" anchorCtr="0">
                <a:noAutofit/>
              </a:bodyPr>
              <a:lstStyle/>
              <a:p>
                <a:pPr algn="ctr" defTabSz="800100">
                  <a:lnSpc>
                    <a:spcPct val="90000"/>
                  </a:lnSpc>
                  <a:spcBef>
                    <a:spcPct val="0"/>
                  </a:spcBef>
                  <a:spcAft>
                    <a:spcPct val="35000"/>
                  </a:spcAft>
                </a:pPr>
                <a:r>
                  <a:rPr lang="fr-FR" sz="1700" b="1" dirty="0" smtClean="0">
                    <a:solidFill>
                      <a:schemeClr val="tx1"/>
                    </a:solidFill>
                    <a:latin typeface="Cabin" panose="020B0803050202020004" pitchFamily="34" charset="0"/>
                    <a:cs typeface="Segoe UI Light" pitchFamily="34" charset="0"/>
                  </a:rPr>
                  <a:t>Détection de passage par zéro de </a:t>
                </a:r>
                <a14:m>
                  <m:oMath xmlns:m="http://schemas.openxmlformats.org/officeDocument/2006/math">
                    <m:r>
                      <a:rPr lang="fr-FR" sz="1700" b="1">
                        <a:solidFill>
                          <a:schemeClr val="tx1"/>
                        </a:solidFill>
                        <a:latin typeface="Cambria Math" panose="02040503050406030204" pitchFamily="18" charset="0"/>
                        <a:cs typeface="Segoe UI Light" pitchFamily="34" charset="0"/>
                      </a:rPr>
                      <m:t>𝝓</m:t>
                    </m:r>
                  </m:oMath>
                </a14:m>
                <a:r>
                  <a:rPr lang="fr-FR" sz="1700" b="1" dirty="0">
                    <a:solidFill>
                      <a:schemeClr val="tx1"/>
                    </a:solidFill>
                    <a:latin typeface="Cabin" panose="020B0803050202020004" pitchFamily="34" charset="0"/>
                    <a:cs typeface="Segoe UI Light" pitchFamily="34" charset="0"/>
                  </a:rPr>
                  <a:t/>
                </a:r>
              </a:p>
            </p:txBody>
          </p:sp>
        </mc:Choice>
        <mc:Fallback>
          <p:sp>
            <p:nvSpPr>
              <p:cNvPr id="89" name="Forme libre 88"/>
              <p:cNvSpPr>
                <a:spLocks noRot="1" noChangeAspect="1" noMove="1" noResize="1" noEditPoints="1" noAdjustHandles="1" noChangeArrowheads="1" noChangeShapeType="1" noTextEdit="1"/>
              </p:cNvSpPr>
              <p:nvPr/>
            </p:nvSpPr>
            <p:spPr>
              <a:xfrm flipH="1">
                <a:off x="5295897" y="5086687"/>
                <a:ext cx="3257245" cy="531261"/>
              </a:xfrm>
              <a:custGeom>
                <a:avLst/>
                <a:gdLst>
                  <a:gd name="connsiteX0" fmla="*/ 0 w 1278402"/>
                  <a:gd name="connsiteY0" fmla="*/ 71143 h 711434"/>
                  <a:gd name="connsiteX1" fmla="*/ 71143 w 1278402"/>
                  <a:gd name="connsiteY1" fmla="*/ 0 h 711434"/>
                  <a:gd name="connsiteX2" fmla="*/ 1207259 w 1278402"/>
                  <a:gd name="connsiteY2" fmla="*/ 0 h 711434"/>
                  <a:gd name="connsiteX3" fmla="*/ 1278402 w 1278402"/>
                  <a:gd name="connsiteY3" fmla="*/ 71143 h 711434"/>
                  <a:gd name="connsiteX4" fmla="*/ 1278402 w 1278402"/>
                  <a:gd name="connsiteY4" fmla="*/ 640291 h 711434"/>
                  <a:gd name="connsiteX5" fmla="*/ 1207259 w 1278402"/>
                  <a:gd name="connsiteY5" fmla="*/ 711434 h 711434"/>
                  <a:gd name="connsiteX6" fmla="*/ 71143 w 1278402"/>
                  <a:gd name="connsiteY6" fmla="*/ 711434 h 711434"/>
                  <a:gd name="connsiteX7" fmla="*/ 0 w 1278402"/>
                  <a:gd name="connsiteY7" fmla="*/ 640291 h 711434"/>
                  <a:gd name="connsiteX8" fmla="*/ 0 w 1278402"/>
                  <a:gd name="connsiteY8" fmla="*/ 71143 h 71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8402" h="711434">
                    <a:moveTo>
                      <a:pt x="1278402" y="71143"/>
                    </a:moveTo>
                    <a:cubicBezTo>
                      <a:pt x="1278402" y="31852"/>
                      <a:pt x="1246550" y="0"/>
                      <a:pt x="1207259" y="0"/>
                    </a:cubicBezTo>
                    <a:lnTo>
                      <a:pt x="71143" y="0"/>
                    </a:lnTo>
                    <a:cubicBezTo>
                      <a:pt x="31852" y="0"/>
                      <a:pt x="0" y="31852"/>
                      <a:pt x="0" y="71143"/>
                    </a:cubicBezTo>
                    <a:lnTo>
                      <a:pt x="0" y="640291"/>
                    </a:lnTo>
                    <a:cubicBezTo>
                      <a:pt x="0" y="679582"/>
                      <a:pt x="31852" y="711434"/>
                      <a:pt x="71143" y="711434"/>
                    </a:cubicBezTo>
                    <a:lnTo>
                      <a:pt x="1207259" y="711434"/>
                    </a:lnTo>
                    <a:cubicBezTo>
                      <a:pt x="1246550" y="711434"/>
                      <a:pt x="1278402" y="679582"/>
                      <a:pt x="1278402" y="640291"/>
                    </a:cubicBezTo>
                    <a:lnTo>
                      <a:pt x="1278402" y="71143"/>
                    </a:lnTo>
                    <a:close/>
                  </a:path>
                </a:pathLst>
              </a:custGeom>
              <a:blipFill rotWithShape="0">
                <a:blip r:embed="rId7"/>
                <a:stretch>
                  <a:fillRect t="-7778" b="-16667"/>
                </a:stretch>
              </a:blipFill>
              <a:ln>
                <a:solidFill>
                  <a:schemeClr val="tx1"/>
                </a:solidFill>
              </a:ln>
            </p:spPr>
            <p:txBody>
              <a:bodyPr/>
              <a:lstStyle/>
              <a:p>
                <a:r>
                  <a:rPr lang="fr-FR">
                    <a:noFill/>
                  </a:rPr>
                  <a:t> </a:t>
                </a:r>
              </a:p>
            </p:txBody>
          </p:sp>
        </mc:Fallback>
      </mc:AlternateContent>
      <p:sp>
        <p:nvSpPr>
          <p:cNvPr id="90" name="Organigramme : Décision 89"/>
          <p:cNvSpPr/>
          <p:nvPr/>
        </p:nvSpPr>
        <p:spPr>
          <a:xfrm>
            <a:off x="4667182" y="5918665"/>
            <a:ext cx="4389119" cy="402493"/>
          </a:xfrm>
          <a:prstGeom prst="flowChartDecision">
            <a:avLst/>
          </a:prstGeom>
          <a:solidFill>
            <a:srgbClr val="00B0F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053" tIns="87053" rIns="87053" bIns="87053" numCol="1" spcCol="1270" anchor="ctr" anchorCtr="0">
            <a:noAutofit/>
          </a:bodyPr>
          <a:lstStyle/>
          <a:p>
            <a:pPr algn="ctr" defTabSz="800100">
              <a:lnSpc>
                <a:spcPct val="90000"/>
              </a:lnSpc>
              <a:spcBef>
                <a:spcPct val="0"/>
              </a:spcBef>
              <a:spcAft>
                <a:spcPct val="35000"/>
              </a:spcAft>
            </a:pPr>
            <a:r>
              <a:rPr lang="fr-FR" sz="1700" b="1" dirty="0">
                <a:solidFill>
                  <a:schemeClr val="tx1"/>
                </a:solidFill>
                <a:latin typeface="Cabin" panose="020B0803050202020004" pitchFamily="34" charset="0"/>
                <a:cs typeface="Segoe UI Light" pitchFamily="34" charset="0"/>
              </a:rPr>
              <a:t>Critère d’ arrêt </a:t>
            </a:r>
            <a:r>
              <a:rPr lang="fr-FR" sz="1700" b="1" dirty="0" smtClean="0">
                <a:solidFill>
                  <a:schemeClr val="tx1"/>
                </a:solidFill>
                <a:latin typeface="Cabin" panose="020B0803050202020004" pitchFamily="34" charset="0"/>
                <a:cs typeface="Segoe UI Light" pitchFamily="34" charset="0"/>
              </a:rPr>
              <a:t>vérifié</a:t>
            </a:r>
            <a:endParaRPr lang="fr-FR" sz="1700" b="1" dirty="0">
              <a:solidFill>
                <a:schemeClr val="tx1"/>
              </a:solidFill>
              <a:latin typeface="Cabin" panose="020B0803050202020004" pitchFamily="34" charset="0"/>
              <a:cs typeface="Segoe UI Light" pitchFamily="34" charset="0"/>
            </a:endParaRPr>
          </a:p>
        </p:txBody>
      </p:sp>
      <mc:AlternateContent xmlns:mc="http://schemas.openxmlformats.org/markup-compatibility/2006">
        <mc:Choice xmlns:a14="http://schemas.microsoft.com/office/drawing/2010/main" xmlns="" Requires="a14">
          <p:sp>
            <p:nvSpPr>
              <p:cNvPr id="91" name="Forme libre 90"/>
              <p:cNvSpPr/>
              <p:nvPr/>
            </p:nvSpPr>
            <p:spPr>
              <a:xfrm flipH="1">
                <a:off x="2285870" y="5013850"/>
                <a:ext cx="2113830" cy="664623"/>
              </a:xfrm>
              <a:custGeom>
                <a:avLst/>
                <a:gdLst>
                  <a:gd name="connsiteX0" fmla="*/ 0 w 1278402"/>
                  <a:gd name="connsiteY0" fmla="*/ 71143 h 711434"/>
                  <a:gd name="connsiteX1" fmla="*/ 71143 w 1278402"/>
                  <a:gd name="connsiteY1" fmla="*/ 0 h 711434"/>
                  <a:gd name="connsiteX2" fmla="*/ 1207259 w 1278402"/>
                  <a:gd name="connsiteY2" fmla="*/ 0 h 711434"/>
                  <a:gd name="connsiteX3" fmla="*/ 1278402 w 1278402"/>
                  <a:gd name="connsiteY3" fmla="*/ 71143 h 711434"/>
                  <a:gd name="connsiteX4" fmla="*/ 1278402 w 1278402"/>
                  <a:gd name="connsiteY4" fmla="*/ 640291 h 711434"/>
                  <a:gd name="connsiteX5" fmla="*/ 1207259 w 1278402"/>
                  <a:gd name="connsiteY5" fmla="*/ 711434 h 711434"/>
                  <a:gd name="connsiteX6" fmla="*/ 71143 w 1278402"/>
                  <a:gd name="connsiteY6" fmla="*/ 711434 h 711434"/>
                  <a:gd name="connsiteX7" fmla="*/ 0 w 1278402"/>
                  <a:gd name="connsiteY7" fmla="*/ 640291 h 711434"/>
                  <a:gd name="connsiteX8" fmla="*/ 0 w 1278402"/>
                  <a:gd name="connsiteY8" fmla="*/ 71143 h 71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8402" h="711434">
                    <a:moveTo>
                      <a:pt x="1278402" y="71143"/>
                    </a:moveTo>
                    <a:cubicBezTo>
                      <a:pt x="1278402" y="31852"/>
                      <a:pt x="1246550" y="0"/>
                      <a:pt x="1207259" y="0"/>
                    </a:cubicBezTo>
                    <a:lnTo>
                      <a:pt x="71143" y="0"/>
                    </a:lnTo>
                    <a:cubicBezTo>
                      <a:pt x="31852" y="0"/>
                      <a:pt x="0" y="31852"/>
                      <a:pt x="0" y="71143"/>
                    </a:cubicBezTo>
                    <a:lnTo>
                      <a:pt x="0" y="640291"/>
                    </a:lnTo>
                    <a:cubicBezTo>
                      <a:pt x="0" y="679582"/>
                      <a:pt x="31852" y="711434"/>
                      <a:pt x="71143" y="711434"/>
                    </a:cubicBezTo>
                    <a:lnTo>
                      <a:pt x="1207259" y="711434"/>
                    </a:lnTo>
                    <a:cubicBezTo>
                      <a:pt x="1246550" y="711434"/>
                      <a:pt x="1278402" y="679582"/>
                      <a:pt x="1278402" y="640291"/>
                    </a:cubicBezTo>
                    <a:lnTo>
                      <a:pt x="1278402" y="71143"/>
                    </a:lnTo>
                    <a:close/>
                  </a:path>
                </a:pathLst>
              </a:custGeom>
              <a:solidFill>
                <a:srgbClr val="00B0F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053" tIns="87053" rIns="87053" bIns="87053" numCol="1" spcCol="1270" anchor="ctr" anchorCtr="0">
                <a:noAutofit/>
              </a:bodyPr>
              <a:lstStyle/>
              <a:p>
                <a:pPr algn="ctr" defTabSz="800100">
                  <a:lnSpc>
                    <a:spcPct val="90000"/>
                  </a:lnSpc>
                  <a:spcBef>
                    <a:spcPct val="0"/>
                  </a:spcBef>
                  <a:spcAft>
                    <a:spcPct val="35000"/>
                  </a:spcAft>
                </a:pPr>
                <a:r>
                  <a:rPr lang="fr-FR" sz="1700" b="1" dirty="0" smtClean="0">
                    <a:solidFill>
                      <a:schemeClr val="tx1"/>
                    </a:solidFill>
                    <a:latin typeface="Cabin" panose="020B0803050202020004" pitchFamily="34" charset="0"/>
                    <a:cs typeface="Segoe UI Light" pitchFamily="34" charset="0"/>
                  </a:rPr>
                  <a:t>Réinitialisation de </a:t>
                </a:r>
                <a14:m>
                  <m:oMath xmlns:m="http://schemas.openxmlformats.org/officeDocument/2006/math">
                    <m:r>
                      <a:rPr lang="fr-FR" sz="1700" b="1">
                        <a:solidFill>
                          <a:schemeClr val="tx1"/>
                        </a:solidFill>
                        <a:latin typeface="Cambria Math" panose="02040503050406030204" pitchFamily="18" charset="0"/>
                        <a:cs typeface="Segoe UI Light" pitchFamily="34" charset="0"/>
                      </a:rPr>
                      <m:t>𝝓</m:t>
                    </m:r>
                  </m:oMath>
                </a14:m>
                <a:r>
                  <a:rPr lang="fr-FR" sz="1700" b="1" dirty="0">
                    <a:solidFill>
                      <a:schemeClr val="tx1"/>
                    </a:solidFill>
                    <a:latin typeface="Cabin" panose="020B0803050202020004" pitchFamily="34" charset="0"/>
                    <a:cs typeface="Segoe UI Light" pitchFamily="34" charset="0"/>
                  </a:rPr>
                  <a:t/>
                </a:r>
              </a:p>
            </p:txBody>
          </p:sp>
        </mc:Choice>
        <mc:Fallback>
          <p:sp>
            <p:nvSpPr>
              <p:cNvPr id="91" name="Forme libre 90"/>
              <p:cNvSpPr>
                <a:spLocks noRot="1" noChangeAspect="1" noMove="1" noResize="1" noEditPoints="1" noAdjustHandles="1" noChangeArrowheads="1" noChangeShapeType="1" noTextEdit="1"/>
              </p:cNvSpPr>
              <p:nvPr/>
            </p:nvSpPr>
            <p:spPr>
              <a:xfrm flipH="1">
                <a:off x="2285870" y="5013850"/>
                <a:ext cx="2113830" cy="664623"/>
              </a:xfrm>
              <a:custGeom>
                <a:avLst/>
                <a:gdLst>
                  <a:gd name="connsiteX0" fmla="*/ 0 w 1278402"/>
                  <a:gd name="connsiteY0" fmla="*/ 71143 h 711434"/>
                  <a:gd name="connsiteX1" fmla="*/ 71143 w 1278402"/>
                  <a:gd name="connsiteY1" fmla="*/ 0 h 711434"/>
                  <a:gd name="connsiteX2" fmla="*/ 1207259 w 1278402"/>
                  <a:gd name="connsiteY2" fmla="*/ 0 h 711434"/>
                  <a:gd name="connsiteX3" fmla="*/ 1278402 w 1278402"/>
                  <a:gd name="connsiteY3" fmla="*/ 71143 h 711434"/>
                  <a:gd name="connsiteX4" fmla="*/ 1278402 w 1278402"/>
                  <a:gd name="connsiteY4" fmla="*/ 640291 h 711434"/>
                  <a:gd name="connsiteX5" fmla="*/ 1207259 w 1278402"/>
                  <a:gd name="connsiteY5" fmla="*/ 711434 h 711434"/>
                  <a:gd name="connsiteX6" fmla="*/ 71143 w 1278402"/>
                  <a:gd name="connsiteY6" fmla="*/ 711434 h 711434"/>
                  <a:gd name="connsiteX7" fmla="*/ 0 w 1278402"/>
                  <a:gd name="connsiteY7" fmla="*/ 640291 h 711434"/>
                  <a:gd name="connsiteX8" fmla="*/ 0 w 1278402"/>
                  <a:gd name="connsiteY8" fmla="*/ 71143 h 71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8402" h="711434">
                    <a:moveTo>
                      <a:pt x="1278402" y="71143"/>
                    </a:moveTo>
                    <a:cubicBezTo>
                      <a:pt x="1278402" y="31852"/>
                      <a:pt x="1246550" y="0"/>
                      <a:pt x="1207259" y="0"/>
                    </a:cubicBezTo>
                    <a:lnTo>
                      <a:pt x="71143" y="0"/>
                    </a:lnTo>
                    <a:cubicBezTo>
                      <a:pt x="31852" y="0"/>
                      <a:pt x="0" y="31852"/>
                      <a:pt x="0" y="71143"/>
                    </a:cubicBezTo>
                    <a:lnTo>
                      <a:pt x="0" y="640291"/>
                    </a:lnTo>
                    <a:cubicBezTo>
                      <a:pt x="0" y="679582"/>
                      <a:pt x="31852" y="711434"/>
                      <a:pt x="71143" y="711434"/>
                    </a:cubicBezTo>
                    <a:lnTo>
                      <a:pt x="1207259" y="711434"/>
                    </a:lnTo>
                    <a:cubicBezTo>
                      <a:pt x="1246550" y="711434"/>
                      <a:pt x="1278402" y="679582"/>
                      <a:pt x="1278402" y="640291"/>
                    </a:cubicBezTo>
                    <a:lnTo>
                      <a:pt x="1278402" y="71143"/>
                    </a:lnTo>
                    <a:close/>
                  </a:path>
                </a:pathLst>
              </a:custGeom>
              <a:blipFill rotWithShape="0">
                <a:blip r:embed="rId8"/>
                <a:stretch>
                  <a:fillRect l="-287"/>
                </a:stretch>
              </a:blipFill>
              <a:ln>
                <a:solidFill>
                  <a:schemeClr val="tx1"/>
                </a:solidFill>
              </a:ln>
            </p:spPr>
            <p:txBody>
              <a:bodyPr/>
              <a:lstStyle/>
              <a:p>
                <a:r>
                  <a:rPr lang="fr-FR">
                    <a:noFill/>
                  </a:rPr>
                  <a:t> </a:t>
                </a:r>
              </a:p>
            </p:txBody>
          </p:sp>
        </mc:Fallback>
      </mc:AlternateContent>
      <p:sp>
        <p:nvSpPr>
          <p:cNvPr id="92" name="Forme libre 91"/>
          <p:cNvSpPr/>
          <p:nvPr/>
        </p:nvSpPr>
        <p:spPr>
          <a:xfrm flipH="1">
            <a:off x="9766116" y="5885122"/>
            <a:ext cx="1232815" cy="409791"/>
          </a:xfrm>
          <a:custGeom>
            <a:avLst/>
            <a:gdLst>
              <a:gd name="connsiteX0" fmla="*/ 0 w 1278402"/>
              <a:gd name="connsiteY0" fmla="*/ 71143 h 711434"/>
              <a:gd name="connsiteX1" fmla="*/ 71143 w 1278402"/>
              <a:gd name="connsiteY1" fmla="*/ 0 h 711434"/>
              <a:gd name="connsiteX2" fmla="*/ 1207259 w 1278402"/>
              <a:gd name="connsiteY2" fmla="*/ 0 h 711434"/>
              <a:gd name="connsiteX3" fmla="*/ 1278402 w 1278402"/>
              <a:gd name="connsiteY3" fmla="*/ 71143 h 711434"/>
              <a:gd name="connsiteX4" fmla="*/ 1278402 w 1278402"/>
              <a:gd name="connsiteY4" fmla="*/ 640291 h 711434"/>
              <a:gd name="connsiteX5" fmla="*/ 1207259 w 1278402"/>
              <a:gd name="connsiteY5" fmla="*/ 711434 h 711434"/>
              <a:gd name="connsiteX6" fmla="*/ 71143 w 1278402"/>
              <a:gd name="connsiteY6" fmla="*/ 711434 h 711434"/>
              <a:gd name="connsiteX7" fmla="*/ 0 w 1278402"/>
              <a:gd name="connsiteY7" fmla="*/ 640291 h 711434"/>
              <a:gd name="connsiteX8" fmla="*/ 0 w 1278402"/>
              <a:gd name="connsiteY8" fmla="*/ 71143 h 71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8402" h="711434">
                <a:moveTo>
                  <a:pt x="1278402" y="71143"/>
                </a:moveTo>
                <a:cubicBezTo>
                  <a:pt x="1278402" y="31852"/>
                  <a:pt x="1246550" y="0"/>
                  <a:pt x="1207259" y="0"/>
                </a:cubicBezTo>
                <a:lnTo>
                  <a:pt x="71143" y="0"/>
                </a:lnTo>
                <a:cubicBezTo>
                  <a:pt x="31852" y="0"/>
                  <a:pt x="0" y="31852"/>
                  <a:pt x="0" y="71143"/>
                </a:cubicBezTo>
                <a:lnTo>
                  <a:pt x="0" y="640291"/>
                </a:lnTo>
                <a:cubicBezTo>
                  <a:pt x="0" y="679582"/>
                  <a:pt x="31852" y="711434"/>
                  <a:pt x="71143" y="711434"/>
                </a:cubicBezTo>
                <a:lnTo>
                  <a:pt x="1207259" y="711434"/>
                </a:lnTo>
                <a:cubicBezTo>
                  <a:pt x="1246550" y="711434"/>
                  <a:pt x="1278402" y="679582"/>
                  <a:pt x="1278402" y="640291"/>
                </a:cubicBezTo>
                <a:lnTo>
                  <a:pt x="1278402" y="71143"/>
                </a:lnTo>
                <a:close/>
              </a:path>
            </a:pathLst>
          </a:custGeom>
          <a:solidFill>
            <a:srgbClr val="00B0F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053" tIns="87053" rIns="87053" bIns="87053" numCol="1" spcCol="1270" anchor="ctr" anchorCtr="0">
            <a:noAutofit/>
          </a:bodyPr>
          <a:lstStyle/>
          <a:p>
            <a:pPr algn="ctr" defTabSz="800100">
              <a:lnSpc>
                <a:spcPct val="90000"/>
              </a:lnSpc>
              <a:spcBef>
                <a:spcPct val="0"/>
              </a:spcBef>
              <a:spcAft>
                <a:spcPct val="35000"/>
              </a:spcAft>
            </a:pPr>
            <a:r>
              <a:rPr lang="fr-FR" sz="1700" b="1" dirty="0" smtClean="0">
                <a:solidFill>
                  <a:schemeClr val="tx1"/>
                </a:solidFill>
                <a:latin typeface="Cabin" panose="020B0803050202020004" pitchFamily="34" charset="0"/>
                <a:cs typeface="Segoe UI Light" pitchFamily="34" charset="0"/>
              </a:rPr>
              <a:t>Arrêt</a:t>
            </a:r>
            <a:endParaRPr lang="fr-FR" sz="1700" b="1" dirty="0">
              <a:solidFill>
                <a:schemeClr val="tx1"/>
              </a:solidFill>
              <a:latin typeface="Cabin" panose="020B0803050202020004" pitchFamily="34" charset="0"/>
              <a:cs typeface="Segoe UI Light" pitchFamily="34" charset="0"/>
            </a:endParaRPr>
          </a:p>
        </p:txBody>
      </p:sp>
      <p:cxnSp>
        <p:nvCxnSpPr>
          <p:cNvPr id="93" name="Connecteur droit avec flèche 92"/>
          <p:cNvCxnSpPr>
            <a:stCxn id="85" idx="2"/>
          </p:cNvCxnSpPr>
          <p:nvPr/>
        </p:nvCxnSpPr>
        <p:spPr>
          <a:xfrm flipH="1">
            <a:off x="6861741" y="2030803"/>
            <a:ext cx="2" cy="2638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eur droit avec flèche 93"/>
          <p:cNvCxnSpPr/>
          <p:nvPr/>
        </p:nvCxnSpPr>
        <p:spPr>
          <a:xfrm flipH="1">
            <a:off x="6861741" y="2733189"/>
            <a:ext cx="2" cy="3190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cteur droit avec flèche 94"/>
          <p:cNvCxnSpPr/>
          <p:nvPr/>
        </p:nvCxnSpPr>
        <p:spPr>
          <a:xfrm>
            <a:off x="6861739" y="4756224"/>
            <a:ext cx="2" cy="3414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p:cNvCxnSpPr/>
          <p:nvPr/>
        </p:nvCxnSpPr>
        <p:spPr>
          <a:xfrm>
            <a:off x="6861741" y="3722562"/>
            <a:ext cx="0" cy="3679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eur droit avec flèche 97"/>
          <p:cNvCxnSpPr/>
          <p:nvPr/>
        </p:nvCxnSpPr>
        <p:spPr>
          <a:xfrm flipV="1">
            <a:off x="9023051" y="6119911"/>
            <a:ext cx="726438"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necteur en angle 98"/>
          <p:cNvCxnSpPr>
            <a:stCxn id="90" idx="1"/>
          </p:cNvCxnSpPr>
          <p:nvPr/>
        </p:nvCxnSpPr>
        <p:spPr>
          <a:xfrm rot="10800000">
            <a:off x="3325094" y="5685908"/>
            <a:ext cx="1342089" cy="434005"/>
          </a:xfrm>
          <a:prstGeom prst="bentConnector3">
            <a:avLst>
              <a:gd name="adj1" fmla="val 9955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en angle 99"/>
          <p:cNvCxnSpPr/>
          <p:nvPr/>
        </p:nvCxnSpPr>
        <p:spPr>
          <a:xfrm flipV="1">
            <a:off x="3325092" y="4420069"/>
            <a:ext cx="2189692" cy="593781"/>
          </a:xfrm>
          <a:prstGeom prst="bentConnector3">
            <a:avLst>
              <a:gd name="adj1" fmla="val -163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ZoneTexte 100"/>
          <p:cNvSpPr txBox="1"/>
          <p:nvPr/>
        </p:nvSpPr>
        <p:spPr>
          <a:xfrm>
            <a:off x="8956635" y="5733999"/>
            <a:ext cx="734290" cy="369332"/>
          </a:xfrm>
          <a:prstGeom prst="rect">
            <a:avLst/>
          </a:prstGeom>
          <a:noFill/>
        </p:spPr>
        <p:txBody>
          <a:bodyPr wrap="square" rtlCol="0">
            <a:spAutoFit/>
          </a:bodyPr>
          <a:lstStyle/>
          <a:p>
            <a:r>
              <a:rPr lang="fr-FR" b="1" dirty="0" smtClean="0">
                <a:solidFill>
                  <a:srgbClr val="0070C0"/>
                </a:solidFill>
              </a:rPr>
              <a:t>Oui</a:t>
            </a:r>
            <a:endParaRPr lang="fr-FR" b="1" dirty="0">
              <a:solidFill>
                <a:srgbClr val="0070C0"/>
              </a:solidFill>
            </a:endParaRPr>
          </a:p>
        </p:txBody>
      </p:sp>
      <p:sp>
        <p:nvSpPr>
          <p:cNvPr id="102" name="ZoneTexte 101"/>
          <p:cNvSpPr txBox="1"/>
          <p:nvPr/>
        </p:nvSpPr>
        <p:spPr>
          <a:xfrm>
            <a:off x="4193020" y="5733999"/>
            <a:ext cx="734290" cy="369332"/>
          </a:xfrm>
          <a:prstGeom prst="rect">
            <a:avLst/>
          </a:prstGeom>
          <a:noFill/>
        </p:spPr>
        <p:txBody>
          <a:bodyPr wrap="square" rtlCol="0">
            <a:spAutoFit/>
          </a:bodyPr>
          <a:lstStyle/>
          <a:p>
            <a:r>
              <a:rPr lang="fr-FR" b="1" dirty="0" smtClean="0">
                <a:solidFill>
                  <a:srgbClr val="FF0000"/>
                </a:solidFill>
              </a:rPr>
              <a:t>Non</a:t>
            </a:r>
            <a:endParaRPr lang="fr-FR" b="1" dirty="0">
              <a:solidFill>
                <a:srgbClr val="FF0000"/>
              </a:solidFill>
            </a:endParaRPr>
          </a:p>
        </p:txBody>
      </p:sp>
    </p:spTree>
    <p:extLst>
      <p:ext uri="{BB962C8B-B14F-4D97-AF65-F5344CB8AC3E}">
        <p14:creationId xmlns:p14="http://schemas.microsoft.com/office/powerpoint/2010/main" xmlns="" val="374656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84"/>
                                        </p:tgtEl>
                                        <p:attrNameLst>
                                          <p:attrName>style.visibility</p:attrName>
                                        </p:attrNameLst>
                                      </p:cBhvr>
                                      <p:to>
                                        <p:strVal val="visible"/>
                                      </p:to>
                                    </p:set>
                                    <p:animEffect transition="in" filter="barn(inVertical)">
                                      <p:cBhvr>
                                        <p:cTn id="7" dur="500"/>
                                        <p:tgtEl>
                                          <p:spTgt spid="8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barn(inVertical)">
                                      <p:cBhvr>
                                        <p:cTn id="10" dur="500"/>
                                        <p:tgtEl>
                                          <p:spTgt spid="8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6"/>
                                        </p:tgtEl>
                                        <p:attrNameLst>
                                          <p:attrName>style.visibility</p:attrName>
                                        </p:attrNameLst>
                                      </p:cBhvr>
                                      <p:to>
                                        <p:strVal val="visible"/>
                                      </p:to>
                                    </p:set>
                                    <p:animEffect transition="in" filter="barn(inVertical)">
                                      <p:cBhvr>
                                        <p:cTn id="13" dur="500"/>
                                        <p:tgtEl>
                                          <p:spTgt spid="8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barn(inVertical)">
                                      <p:cBhvr>
                                        <p:cTn id="16" dur="500"/>
                                        <p:tgtEl>
                                          <p:spTgt spid="8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barn(inVertical)">
                                      <p:cBhvr>
                                        <p:cTn id="19" dur="500"/>
                                        <p:tgtEl>
                                          <p:spTgt spid="8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barn(inVertical)">
                                      <p:cBhvr>
                                        <p:cTn id="22" dur="500"/>
                                        <p:tgtEl>
                                          <p:spTgt spid="8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barn(inVertical)">
                                      <p:cBhvr>
                                        <p:cTn id="25" dur="500"/>
                                        <p:tgtEl>
                                          <p:spTgt spid="9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91"/>
                                        </p:tgtEl>
                                        <p:attrNameLst>
                                          <p:attrName>style.visibility</p:attrName>
                                        </p:attrNameLst>
                                      </p:cBhvr>
                                      <p:to>
                                        <p:strVal val="visible"/>
                                      </p:to>
                                    </p:set>
                                    <p:animEffect transition="in" filter="barn(inVertical)">
                                      <p:cBhvr>
                                        <p:cTn id="28" dur="500"/>
                                        <p:tgtEl>
                                          <p:spTgt spid="9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barn(inVertical)">
                                      <p:cBhvr>
                                        <p:cTn id="31" dur="500"/>
                                        <p:tgtEl>
                                          <p:spTgt spid="92"/>
                                        </p:tgtEl>
                                      </p:cBhvr>
                                    </p:animEffect>
                                  </p:childTnLst>
                                </p:cTn>
                              </p:par>
                              <p:par>
                                <p:cTn id="32" presetID="16" presetClass="entr" presetSubtype="21" fill="hold" nodeType="with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barn(inVertical)">
                                      <p:cBhvr>
                                        <p:cTn id="34" dur="500"/>
                                        <p:tgtEl>
                                          <p:spTgt spid="93"/>
                                        </p:tgtEl>
                                      </p:cBhvr>
                                    </p:animEffect>
                                  </p:childTnLst>
                                </p:cTn>
                              </p:par>
                              <p:par>
                                <p:cTn id="35" presetID="16" presetClass="entr" presetSubtype="21" fill="hold" nodeType="withEffect">
                                  <p:stCondLst>
                                    <p:cond delay="0"/>
                                  </p:stCondLst>
                                  <p:childTnLst>
                                    <p:set>
                                      <p:cBhvr>
                                        <p:cTn id="36" dur="1" fill="hold">
                                          <p:stCondLst>
                                            <p:cond delay="0"/>
                                          </p:stCondLst>
                                        </p:cTn>
                                        <p:tgtEl>
                                          <p:spTgt spid="94"/>
                                        </p:tgtEl>
                                        <p:attrNameLst>
                                          <p:attrName>style.visibility</p:attrName>
                                        </p:attrNameLst>
                                      </p:cBhvr>
                                      <p:to>
                                        <p:strVal val="visible"/>
                                      </p:to>
                                    </p:set>
                                    <p:animEffect transition="in" filter="barn(inVertical)">
                                      <p:cBhvr>
                                        <p:cTn id="37" dur="500"/>
                                        <p:tgtEl>
                                          <p:spTgt spid="94"/>
                                        </p:tgtEl>
                                      </p:cBhvr>
                                    </p:animEffect>
                                  </p:childTnLst>
                                </p:cTn>
                              </p:par>
                              <p:par>
                                <p:cTn id="38" presetID="16" presetClass="entr" presetSubtype="21" fill="hold" nodeType="withEffect">
                                  <p:stCondLst>
                                    <p:cond delay="0"/>
                                  </p:stCondLst>
                                  <p:childTnLst>
                                    <p:set>
                                      <p:cBhvr>
                                        <p:cTn id="39" dur="1" fill="hold">
                                          <p:stCondLst>
                                            <p:cond delay="0"/>
                                          </p:stCondLst>
                                        </p:cTn>
                                        <p:tgtEl>
                                          <p:spTgt spid="95"/>
                                        </p:tgtEl>
                                        <p:attrNameLst>
                                          <p:attrName>style.visibility</p:attrName>
                                        </p:attrNameLst>
                                      </p:cBhvr>
                                      <p:to>
                                        <p:strVal val="visible"/>
                                      </p:to>
                                    </p:set>
                                    <p:animEffect transition="in" filter="barn(inVertical)">
                                      <p:cBhvr>
                                        <p:cTn id="40" dur="500"/>
                                        <p:tgtEl>
                                          <p:spTgt spid="95"/>
                                        </p:tgtEl>
                                      </p:cBhvr>
                                    </p:animEffect>
                                  </p:childTnLst>
                                </p:cTn>
                              </p:par>
                              <p:par>
                                <p:cTn id="41" presetID="16" presetClass="entr" presetSubtype="21" fill="hold" nodeType="withEffect">
                                  <p:stCondLst>
                                    <p:cond delay="0"/>
                                  </p:stCondLst>
                                  <p:childTnLst>
                                    <p:set>
                                      <p:cBhvr>
                                        <p:cTn id="42" dur="1" fill="hold">
                                          <p:stCondLst>
                                            <p:cond delay="0"/>
                                          </p:stCondLst>
                                        </p:cTn>
                                        <p:tgtEl>
                                          <p:spTgt spid="96"/>
                                        </p:tgtEl>
                                        <p:attrNameLst>
                                          <p:attrName>style.visibility</p:attrName>
                                        </p:attrNameLst>
                                      </p:cBhvr>
                                      <p:to>
                                        <p:strVal val="visible"/>
                                      </p:to>
                                    </p:set>
                                    <p:animEffect transition="in" filter="barn(inVertical)">
                                      <p:cBhvr>
                                        <p:cTn id="43" dur="500"/>
                                        <p:tgtEl>
                                          <p:spTgt spid="96"/>
                                        </p:tgtEl>
                                      </p:cBhvr>
                                    </p:animEffect>
                                  </p:childTnLst>
                                </p:cTn>
                              </p:par>
                              <p:par>
                                <p:cTn id="44" presetID="16" presetClass="entr" presetSubtype="21" fill="hold" nodeType="withEffect">
                                  <p:stCondLst>
                                    <p:cond delay="0"/>
                                  </p:stCondLst>
                                  <p:childTnLst>
                                    <p:set>
                                      <p:cBhvr>
                                        <p:cTn id="45" dur="1" fill="hold">
                                          <p:stCondLst>
                                            <p:cond delay="0"/>
                                          </p:stCondLst>
                                        </p:cTn>
                                        <p:tgtEl>
                                          <p:spTgt spid="97"/>
                                        </p:tgtEl>
                                        <p:attrNameLst>
                                          <p:attrName>style.visibility</p:attrName>
                                        </p:attrNameLst>
                                      </p:cBhvr>
                                      <p:to>
                                        <p:strVal val="visible"/>
                                      </p:to>
                                    </p:set>
                                    <p:animEffect transition="in" filter="barn(inVertical)">
                                      <p:cBhvr>
                                        <p:cTn id="46" dur="500"/>
                                        <p:tgtEl>
                                          <p:spTgt spid="97"/>
                                        </p:tgtEl>
                                      </p:cBhvr>
                                    </p:animEffect>
                                  </p:childTnLst>
                                </p:cTn>
                              </p:par>
                              <p:par>
                                <p:cTn id="47" presetID="16" presetClass="entr" presetSubtype="21" fill="hold" nodeType="withEffect">
                                  <p:stCondLst>
                                    <p:cond delay="0"/>
                                  </p:stCondLst>
                                  <p:childTnLst>
                                    <p:set>
                                      <p:cBhvr>
                                        <p:cTn id="48" dur="1" fill="hold">
                                          <p:stCondLst>
                                            <p:cond delay="0"/>
                                          </p:stCondLst>
                                        </p:cTn>
                                        <p:tgtEl>
                                          <p:spTgt spid="98"/>
                                        </p:tgtEl>
                                        <p:attrNameLst>
                                          <p:attrName>style.visibility</p:attrName>
                                        </p:attrNameLst>
                                      </p:cBhvr>
                                      <p:to>
                                        <p:strVal val="visible"/>
                                      </p:to>
                                    </p:set>
                                    <p:animEffect transition="in" filter="barn(inVertical)">
                                      <p:cBhvr>
                                        <p:cTn id="49" dur="500"/>
                                        <p:tgtEl>
                                          <p:spTgt spid="98"/>
                                        </p:tgtEl>
                                      </p:cBhvr>
                                    </p:animEffect>
                                  </p:childTnLst>
                                </p:cTn>
                              </p:par>
                              <p:par>
                                <p:cTn id="50" presetID="16" presetClass="entr" presetSubtype="21" fill="hold" nodeType="withEffect">
                                  <p:stCondLst>
                                    <p:cond delay="0"/>
                                  </p:stCondLst>
                                  <p:childTnLst>
                                    <p:set>
                                      <p:cBhvr>
                                        <p:cTn id="51" dur="1" fill="hold">
                                          <p:stCondLst>
                                            <p:cond delay="0"/>
                                          </p:stCondLst>
                                        </p:cTn>
                                        <p:tgtEl>
                                          <p:spTgt spid="99"/>
                                        </p:tgtEl>
                                        <p:attrNameLst>
                                          <p:attrName>style.visibility</p:attrName>
                                        </p:attrNameLst>
                                      </p:cBhvr>
                                      <p:to>
                                        <p:strVal val="visible"/>
                                      </p:to>
                                    </p:set>
                                    <p:animEffect transition="in" filter="barn(inVertical)">
                                      <p:cBhvr>
                                        <p:cTn id="52" dur="500"/>
                                        <p:tgtEl>
                                          <p:spTgt spid="99"/>
                                        </p:tgtEl>
                                      </p:cBhvr>
                                    </p:animEffect>
                                  </p:childTnLst>
                                </p:cTn>
                              </p:par>
                              <p:par>
                                <p:cTn id="53" presetID="16" presetClass="entr" presetSubtype="21" fill="hold" nodeType="withEffect">
                                  <p:stCondLst>
                                    <p:cond delay="0"/>
                                  </p:stCondLst>
                                  <p:childTnLst>
                                    <p:set>
                                      <p:cBhvr>
                                        <p:cTn id="54" dur="1" fill="hold">
                                          <p:stCondLst>
                                            <p:cond delay="0"/>
                                          </p:stCondLst>
                                        </p:cTn>
                                        <p:tgtEl>
                                          <p:spTgt spid="100"/>
                                        </p:tgtEl>
                                        <p:attrNameLst>
                                          <p:attrName>style.visibility</p:attrName>
                                        </p:attrNameLst>
                                      </p:cBhvr>
                                      <p:to>
                                        <p:strVal val="visible"/>
                                      </p:to>
                                    </p:set>
                                    <p:animEffect transition="in" filter="barn(inVertical)">
                                      <p:cBhvr>
                                        <p:cTn id="55" dur="500"/>
                                        <p:tgtEl>
                                          <p:spTgt spid="100"/>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101"/>
                                        </p:tgtEl>
                                        <p:attrNameLst>
                                          <p:attrName>style.visibility</p:attrName>
                                        </p:attrNameLst>
                                      </p:cBhvr>
                                      <p:to>
                                        <p:strVal val="visible"/>
                                      </p:to>
                                    </p:set>
                                    <p:animEffect transition="in" filter="barn(inVertical)">
                                      <p:cBhvr>
                                        <p:cTn id="58" dur="500"/>
                                        <p:tgtEl>
                                          <p:spTgt spid="101"/>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102"/>
                                        </p:tgtEl>
                                        <p:attrNameLst>
                                          <p:attrName>style.visibility</p:attrName>
                                        </p:attrNameLst>
                                      </p:cBhvr>
                                      <p:to>
                                        <p:strVal val="visible"/>
                                      </p:to>
                                    </p:set>
                                    <p:animEffect transition="in" filter="barn(inVertical)">
                                      <p:cBhvr>
                                        <p:cTn id="61"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animBg="1"/>
      <p:bldP spid="86" grpId="0" animBg="1"/>
      <p:bldP spid="87" grpId="0" animBg="1"/>
      <p:bldP spid="88" grpId="0" animBg="1"/>
      <p:bldP spid="89" grpId="0" animBg="1"/>
      <p:bldP spid="90" grpId="0" animBg="1"/>
      <p:bldP spid="91" grpId="0" animBg="1"/>
      <p:bldP spid="92" grpId="0" animBg="1"/>
      <p:bldP spid="101" grpId="0"/>
      <p:bldP spid="10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506"/>
            <a:ext cx="10085343" cy="821968"/>
            <a:chOff x="2001881" y="50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072641" y="50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Conception &amp; Réalisation</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rPr>
              <a:t>Évaluation de la segmentation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30/44</a:t>
            </a:r>
            <a:endParaRPr lang="fr-CA" sz="2000" dirty="0">
              <a:solidFill>
                <a:schemeClr val="tx1"/>
              </a:solidFill>
              <a:latin typeface="Segoe WP Black" panose="020B0A02040504020203" pitchFamily="34" charset="0"/>
              <a:cs typeface="Segoe UI Light" pitchFamily="34" charset="0"/>
            </a:endParaRPr>
          </a:p>
        </p:txBody>
      </p:sp>
      <p:sp>
        <p:nvSpPr>
          <p:cNvPr id="27" name="Rectangle à coins arrondis 26"/>
          <p:cNvSpPr/>
          <p:nvPr/>
        </p:nvSpPr>
        <p:spPr>
          <a:xfrm>
            <a:off x="97603" y="2498373"/>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Prétraitement </a:t>
            </a:r>
            <a:endParaRPr lang="fr-FR" kern="0" dirty="0">
              <a:solidFill>
                <a:schemeClr val="tx1">
                  <a:lumMod val="95000"/>
                  <a:lumOff val="5000"/>
                </a:schemeClr>
              </a:solidFill>
              <a:latin typeface="Cambria" pitchFamily="18" charset="0"/>
            </a:endParaRPr>
          </a:p>
        </p:txBody>
      </p:sp>
      <p:sp>
        <p:nvSpPr>
          <p:cNvPr id="29" name="Rectangle à coins arrondis 28"/>
          <p:cNvSpPr/>
          <p:nvPr/>
        </p:nvSpPr>
        <p:spPr>
          <a:xfrm>
            <a:off x="38297" y="4798921"/>
            <a:ext cx="1922874" cy="82654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1900" b="1" kern="0" dirty="0" smtClean="0">
                <a:solidFill>
                  <a:prstClr val="white"/>
                </a:solidFill>
                <a:latin typeface="Cambria" pitchFamily="18" charset="0"/>
              </a:rPr>
              <a:t>Critères d’évaluation </a:t>
            </a:r>
            <a:endParaRPr lang="fr-FR" sz="1900" b="1" kern="0" dirty="0">
              <a:solidFill>
                <a:prstClr val="white"/>
              </a:solidFill>
              <a:latin typeface="Cambria" pitchFamily="18" charset="0"/>
            </a:endParaRPr>
          </a:p>
        </p:txBody>
      </p:sp>
      <p:sp>
        <p:nvSpPr>
          <p:cNvPr id="35" name="Rectangle à coins arrondis 34"/>
          <p:cNvSpPr/>
          <p:nvPr/>
        </p:nvSpPr>
        <p:spPr>
          <a:xfrm>
            <a:off x="97603" y="3261180"/>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Détection de tumeurs </a:t>
            </a:r>
            <a:endParaRPr lang="fr-FR" kern="0" dirty="0">
              <a:solidFill>
                <a:schemeClr val="tx1">
                  <a:lumMod val="95000"/>
                  <a:lumOff val="5000"/>
                </a:schemeClr>
              </a:solidFill>
              <a:latin typeface="Cambria" pitchFamily="18" charset="0"/>
            </a:endParaRPr>
          </a:p>
        </p:txBody>
      </p:sp>
      <p:sp>
        <p:nvSpPr>
          <p:cNvPr id="37" name="Rectangle à coins arrondis 36"/>
          <p:cNvSpPr/>
          <p:nvPr/>
        </p:nvSpPr>
        <p:spPr>
          <a:xfrm>
            <a:off x="97603" y="4003482"/>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a:solidFill>
                  <a:schemeClr val="tx1">
                    <a:lumMod val="95000"/>
                    <a:lumOff val="5000"/>
                  </a:schemeClr>
                </a:solidFill>
                <a:latin typeface="Cambria" pitchFamily="18" charset="0"/>
              </a:rPr>
              <a:t>Segmentation de tumeurs</a:t>
            </a:r>
          </a:p>
        </p:txBody>
      </p:sp>
      <p:sp>
        <p:nvSpPr>
          <p:cNvPr id="40" name="Rectangle à coins arrondis 39"/>
          <p:cNvSpPr/>
          <p:nvPr/>
        </p:nvSpPr>
        <p:spPr>
          <a:xfrm>
            <a:off x="97603" y="5707019"/>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Mise en œuvre </a:t>
            </a:r>
            <a:endParaRPr lang="fr-FR" kern="0" dirty="0">
              <a:solidFill>
                <a:schemeClr val="tx1">
                  <a:lumMod val="95000"/>
                  <a:lumOff val="5000"/>
                </a:schemeClr>
              </a:solidFill>
              <a:latin typeface="Cambria" pitchFamily="18" charset="0"/>
            </a:endParaRPr>
          </a:p>
        </p:txBody>
      </p:sp>
      <p:sp>
        <p:nvSpPr>
          <p:cNvPr id="41" name="Rectangle à coins arrondis 40"/>
          <p:cNvSpPr/>
          <p:nvPr/>
        </p:nvSpPr>
        <p:spPr>
          <a:xfrm>
            <a:off x="97603" y="1761035"/>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Architecture globale</a:t>
            </a:r>
            <a:endParaRPr lang="fr-FR" kern="0" dirty="0">
              <a:solidFill>
                <a:schemeClr val="tx1">
                  <a:lumMod val="95000"/>
                  <a:lumOff val="5000"/>
                </a:schemeClr>
              </a:solidFill>
              <a:latin typeface="Cambria" pitchFamily="18" charset="0"/>
            </a:endParaRPr>
          </a:p>
        </p:txBody>
      </p:sp>
      <p:sp>
        <p:nvSpPr>
          <p:cNvPr id="55" name="Ellipse 54"/>
          <p:cNvSpPr/>
          <p:nvPr/>
        </p:nvSpPr>
        <p:spPr>
          <a:xfrm>
            <a:off x="5765794" y="1995520"/>
            <a:ext cx="2448565" cy="1586552"/>
          </a:xfrm>
          <a:prstGeom prst="ellipse">
            <a:avLst/>
          </a:pr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Ellipse 60"/>
          <p:cNvSpPr/>
          <p:nvPr/>
        </p:nvSpPr>
        <p:spPr>
          <a:xfrm>
            <a:off x="3603928" y="4165504"/>
            <a:ext cx="2705432" cy="1586552"/>
          </a:xfrm>
          <a:prstGeom prst="ellipse">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2" name="Ellipse 61"/>
          <p:cNvSpPr/>
          <p:nvPr/>
        </p:nvSpPr>
        <p:spPr>
          <a:xfrm>
            <a:off x="7600001" y="4167966"/>
            <a:ext cx="3052685" cy="1586552"/>
          </a:xfrm>
          <a:prstGeom prst="ellipse">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3" name="Forme libre 62"/>
          <p:cNvSpPr/>
          <p:nvPr/>
        </p:nvSpPr>
        <p:spPr>
          <a:xfrm>
            <a:off x="5820923" y="2233311"/>
            <a:ext cx="2393436" cy="1050755"/>
          </a:xfrm>
          <a:custGeom>
            <a:avLst/>
            <a:gdLst>
              <a:gd name="connsiteX0" fmla="*/ 0 w 2891601"/>
              <a:gd name="connsiteY0" fmla="*/ 0 h 925312"/>
              <a:gd name="connsiteX1" fmla="*/ 2891601 w 2891601"/>
              <a:gd name="connsiteY1" fmla="*/ 0 h 925312"/>
              <a:gd name="connsiteX2" fmla="*/ 2891601 w 2891601"/>
              <a:gd name="connsiteY2" fmla="*/ 925312 h 925312"/>
              <a:gd name="connsiteX3" fmla="*/ 0 w 2891601"/>
              <a:gd name="connsiteY3" fmla="*/ 925312 h 925312"/>
              <a:gd name="connsiteX4" fmla="*/ 0 w 2891601"/>
              <a:gd name="connsiteY4" fmla="*/ 0 h 925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1601" h="925312">
                <a:moveTo>
                  <a:pt x="0" y="0"/>
                </a:moveTo>
                <a:lnTo>
                  <a:pt x="2891601" y="0"/>
                </a:lnTo>
                <a:lnTo>
                  <a:pt x="2891601" y="925312"/>
                </a:lnTo>
                <a:lnTo>
                  <a:pt x="0" y="925312"/>
                </a:lnTo>
                <a:lnTo>
                  <a:pt x="0" y="0"/>
                </a:lnTo>
                <a:close/>
              </a:path>
            </a:pathLst>
          </a:custGeom>
          <a:noFill/>
          <a:ln>
            <a:noFill/>
          </a:ln>
          <a:scene3d>
            <a:camera prst="orthographicFront"/>
            <a:lightRig rig="chilly" dir="t"/>
          </a:scene3d>
          <a:sp3d/>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fr-FR" sz="2600" b="1" dirty="0">
                <a:solidFill>
                  <a:schemeClr val="bg1"/>
                </a:solidFill>
                <a:latin typeface="Cabin" panose="020B0803050202020004" pitchFamily="34" charset="0"/>
                <a:cs typeface="Segoe UI Light" pitchFamily="34" charset="0"/>
              </a:rPr>
              <a:t>É</a:t>
            </a:r>
            <a:r>
              <a:rPr lang="fr-FR" sz="2600" b="1" kern="1200" dirty="0" smtClean="0">
                <a:solidFill>
                  <a:schemeClr val="bg1"/>
                </a:solidFill>
                <a:latin typeface="Cabin" panose="020B0803050202020004" pitchFamily="34" charset="0"/>
                <a:cs typeface="Segoe UI Light" pitchFamily="34" charset="0"/>
              </a:rPr>
              <a:t>valuation</a:t>
            </a:r>
            <a:endParaRPr lang="fr-FR" sz="2600" b="1" kern="1200" dirty="0">
              <a:solidFill>
                <a:schemeClr val="bg1"/>
              </a:solidFill>
              <a:latin typeface="Cabin" panose="020B0803050202020004" pitchFamily="34" charset="0"/>
              <a:cs typeface="Segoe UI Light" pitchFamily="34" charset="0"/>
            </a:endParaRPr>
          </a:p>
        </p:txBody>
      </p:sp>
      <p:sp>
        <p:nvSpPr>
          <p:cNvPr id="64" name="Forme libre 63"/>
          <p:cNvSpPr/>
          <p:nvPr/>
        </p:nvSpPr>
        <p:spPr>
          <a:xfrm>
            <a:off x="3705206" y="4433402"/>
            <a:ext cx="2393436" cy="1050755"/>
          </a:xfrm>
          <a:custGeom>
            <a:avLst/>
            <a:gdLst>
              <a:gd name="connsiteX0" fmla="*/ 0 w 2891601"/>
              <a:gd name="connsiteY0" fmla="*/ 0 h 925312"/>
              <a:gd name="connsiteX1" fmla="*/ 2891601 w 2891601"/>
              <a:gd name="connsiteY1" fmla="*/ 0 h 925312"/>
              <a:gd name="connsiteX2" fmla="*/ 2891601 w 2891601"/>
              <a:gd name="connsiteY2" fmla="*/ 925312 h 925312"/>
              <a:gd name="connsiteX3" fmla="*/ 0 w 2891601"/>
              <a:gd name="connsiteY3" fmla="*/ 925312 h 925312"/>
              <a:gd name="connsiteX4" fmla="*/ 0 w 2891601"/>
              <a:gd name="connsiteY4" fmla="*/ 0 h 925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1601" h="925312">
                <a:moveTo>
                  <a:pt x="0" y="0"/>
                </a:moveTo>
                <a:lnTo>
                  <a:pt x="2891601" y="0"/>
                </a:lnTo>
                <a:lnTo>
                  <a:pt x="2891601" y="925312"/>
                </a:lnTo>
                <a:lnTo>
                  <a:pt x="0" y="925312"/>
                </a:lnTo>
                <a:lnTo>
                  <a:pt x="0" y="0"/>
                </a:lnTo>
                <a:close/>
              </a:path>
            </a:pathLst>
          </a:custGeom>
          <a:noFill/>
          <a:ln>
            <a:noFill/>
          </a:ln>
          <a:scene3d>
            <a:camera prst="orthographicFront"/>
            <a:lightRig rig="chilly" dir="t"/>
          </a:scene3d>
          <a:sp3d/>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3495" tIns="23495" rIns="23495" bIns="23495" numCol="1" spcCol="1270" anchor="ctr" anchorCtr="0">
            <a:noAutofit/>
          </a:bodyPr>
          <a:lstStyle/>
          <a:p>
            <a:pPr algn="ctr" defTabSz="1644650">
              <a:lnSpc>
                <a:spcPct val="90000"/>
              </a:lnSpc>
              <a:spcBef>
                <a:spcPct val="0"/>
              </a:spcBef>
              <a:spcAft>
                <a:spcPct val="35000"/>
              </a:spcAft>
            </a:pPr>
            <a:r>
              <a:rPr lang="fr-FR" sz="2600" b="1" dirty="0">
                <a:solidFill>
                  <a:schemeClr val="tx1"/>
                </a:solidFill>
                <a:latin typeface="Cabin" panose="020B0803050202020004" pitchFamily="34" charset="0"/>
                <a:cs typeface="Segoe UI Light" pitchFamily="34" charset="0"/>
              </a:rPr>
              <a:t>Qualitative (visuelle)</a:t>
            </a:r>
          </a:p>
        </p:txBody>
      </p:sp>
      <p:sp>
        <p:nvSpPr>
          <p:cNvPr id="65" name="Forme libre 64"/>
          <p:cNvSpPr/>
          <p:nvPr/>
        </p:nvSpPr>
        <p:spPr>
          <a:xfrm>
            <a:off x="7843488" y="4465971"/>
            <a:ext cx="2565710" cy="1050755"/>
          </a:xfrm>
          <a:custGeom>
            <a:avLst/>
            <a:gdLst>
              <a:gd name="connsiteX0" fmla="*/ 0 w 2891601"/>
              <a:gd name="connsiteY0" fmla="*/ 0 h 925312"/>
              <a:gd name="connsiteX1" fmla="*/ 2891601 w 2891601"/>
              <a:gd name="connsiteY1" fmla="*/ 0 h 925312"/>
              <a:gd name="connsiteX2" fmla="*/ 2891601 w 2891601"/>
              <a:gd name="connsiteY2" fmla="*/ 925312 h 925312"/>
              <a:gd name="connsiteX3" fmla="*/ 0 w 2891601"/>
              <a:gd name="connsiteY3" fmla="*/ 925312 h 925312"/>
              <a:gd name="connsiteX4" fmla="*/ 0 w 2891601"/>
              <a:gd name="connsiteY4" fmla="*/ 0 h 925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1601" h="925312">
                <a:moveTo>
                  <a:pt x="0" y="0"/>
                </a:moveTo>
                <a:lnTo>
                  <a:pt x="2891601" y="0"/>
                </a:lnTo>
                <a:lnTo>
                  <a:pt x="2891601" y="925312"/>
                </a:lnTo>
                <a:lnTo>
                  <a:pt x="0" y="925312"/>
                </a:lnTo>
                <a:lnTo>
                  <a:pt x="0" y="0"/>
                </a:lnTo>
                <a:close/>
              </a:path>
            </a:pathLst>
          </a:custGeom>
          <a:noFill/>
          <a:ln>
            <a:noFill/>
          </a:ln>
          <a:scene3d>
            <a:camera prst="orthographicFront"/>
            <a:lightRig rig="chilly" dir="t"/>
          </a:scene3d>
          <a:sp3d/>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3495" tIns="23495" rIns="23495" bIns="23495" numCol="1" spcCol="1270" anchor="ctr" anchorCtr="0">
            <a:noAutofit/>
          </a:bodyPr>
          <a:lstStyle/>
          <a:p>
            <a:pPr lvl="0" algn="ctr" defTabSz="1644650">
              <a:spcBef>
                <a:spcPct val="0"/>
              </a:spcBef>
              <a:spcAft>
                <a:spcPct val="35000"/>
              </a:spcAft>
            </a:pPr>
            <a:r>
              <a:rPr lang="fr-FR" sz="2600" b="1" dirty="0" smtClean="0">
                <a:solidFill>
                  <a:schemeClr val="tx1"/>
                </a:solidFill>
                <a:latin typeface="Cabin" panose="020B0803050202020004" pitchFamily="34" charset="0"/>
                <a:cs typeface="Segoe UI Light" pitchFamily="34" charset="0"/>
              </a:rPr>
              <a:t>Quantitative   (</a:t>
            </a:r>
            <a:r>
              <a:rPr lang="fr-FR" sz="2600" b="1" kern="1200" dirty="0" smtClean="0">
                <a:solidFill>
                  <a:schemeClr val="tx1"/>
                </a:solidFill>
                <a:latin typeface="Cabin" panose="020B0803050202020004" pitchFamily="34" charset="0"/>
                <a:cs typeface="Segoe UI Light" pitchFamily="34" charset="0"/>
              </a:rPr>
              <a:t>avec référence)</a:t>
            </a:r>
            <a:endParaRPr lang="fr-FR" sz="2600" b="1" kern="1200" dirty="0">
              <a:solidFill>
                <a:schemeClr val="tx1"/>
              </a:solidFill>
              <a:latin typeface="Cabin" panose="020B0803050202020004" pitchFamily="34" charset="0"/>
              <a:cs typeface="Segoe UI Light" pitchFamily="34" charset="0"/>
            </a:endParaRPr>
          </a:p>
        </p:txBody>
      </p:sp>
      <p:cxnSp>
        <p:nvCxnSpPr>
          <p:cNvPr id="66" name="Connecteur en angle 65"/>
          <p:cNvCxnSpPr>
            <a:stCxn id="55" idx="4"/>
            <a:endCxn id="61" idx="0"/>
          </p:cNvCxnSpPr>
          <p:nvPr/>
        </p:nvCxnSpPr>
        <p:spPr>
          <a:xfrm rot="5400000">
            <a:off x="5681645" y="2857072"/>
            <a:ext cx="583432" cy="2033433"/>
          </a:xfrm>
          <a:prstGeom prst="bentConnector3">
            <a:avLst/>
          </a:prstGeom>
          <a:ln w="444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67" name="Connecteur en angle 66"/>
          <p:cNvCxnSpPr>
            <a:stCxn id="55" idx="4"/>
            <a:endCxn id="62" idx="0"/>
          </p:cNvCxnSpPr>
          <p:nvPr/>
        </p:nvCxnSpPr>
        <p:spPr>
          <a:xfrm rot="16200000" flipH="1">
            <a:off x="7765263" y="2806885"/>
            <a:ext cx="585894" cy="2136267"/>
          </a:xfrm>
          <a:prstGeom prst="bentConnector3">
            <a:avLst/>
          </a:prstGeom>
          <a:ln w="444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6932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fade">
                                      <p:cBhvr>
                                        <p:cTn id="15" dur="500"/>
                                        <p:tgtEl>
                                          <p:spTgt spid="67"/>
                                        </p:tgtEl>
                                      </p:cBhvr>
                                    </p:animEffect>
                                  </p:childTnLst>
                                </p:cTn>
                              </p:par>
                              <p:par>
                                <p:cTn id="16" presetID="10" presetClass="entr" presetSubtype="0" fill="hold"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500"/>
                                        <p:tgtEl>
                                          <p:spTgt spid="6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506"/>
            <a:ext cx="10085343" cy="821968"/>
            <a:chOff x="2001881" y="50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072641" y="50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Conception &amp; Réalisation</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rPr>
              <a:t>Évaluation quantitative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31/44</a:t>
            </a:r>
            <a:endParaRPr lang="fr-CA" sz="2000" dirty="0">
              <a:solidFill>
                <a:schemeClr val="tx1"/>
              </a:solidFill>
              <a:latin typeface="Segoe WP Black" panose="020B0A02040504020203" pitchFamily="34" charset="0"/>
              <a:cs typeface="Segoe UI Light" pitchFamily="34" charset="0"/>
            </a:endParaRPr>
          </a:p>
        </p:txBody>
      </p:sp>
      <p:sp>
        <p:nvSpPr>
          <p:cNvPr id="27" name="Rectangle à coins arrondis 26"/>
          <p:cNvSpPr/>
          <p:nvPr/>
        </p:nvSpPr>
        <p:spPr>
          <a:xfrm>
            <a:off x="97603" y="2498373"/>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Prétraitement </a:t>
            </a:r>
            <a:endParaRPr lang="fr-FR" kern="0" dirty="0">
              <a:solidFill>
                <a:schemeClr val="tx1">
                  <a:lumMod val="95000"/>
                  <a:lumOff val="5000"/>
                </a:schemeClr>
              </a:solidFill>
              <a:latin typeface="Cambria" pitchFamily="18" charset="0"/>
            </a:endParaRPr>
          </a:p>
        </p:txBody>
      </p:sp>
      <p:sp>
        <p:nvSpPr>
          <p:cNvPr id="29" name="Rectangle à coins arrondis 28"/>
          <p:cNvSpPr/>
          <p:nvPr/>
        </p:nvSpPr>
        <p:spPr>
          <a:xfrm>
            <a:off x="38297" y="4798921"/>
            <a:ext cx="1922874" cy="82654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1900" b="1" kern="0" dirty="0" smtClean="0">
                <a:solidFill>
                  <a:prstClr val="white"/>
                </a:solidFill>
                <a:latin typeface="Cambria" pitchFamily="18" charset="0"/>
              </a:rPr>
              <a:t>Critères d’évaluation </a:t>
            </a:r>
            <a:endParaRPr lang="fr-FR" sz="1900" b="1" kern="0" dirty="0">
              <a:solidFill>
                <a:prstClr val="white"/>
              </a:solidFill>
              <a:latin typeface="Cambria" pitchFamily="18" charset="0"/>
            </a:endParaRPr>
          </a:p>
        </p:txBody>
      </p:sp>
      <p:sp>
        <p:nvSpPr>
          <p:cNvPr id="35" name="Rectangle à coins arrondis 34"/>
          <p:cNvSpPr/>
          <p:nvPr/>
        </p:nvSpPr>
        <p:spPr>
          <a:xfrm>
            <a:off x="97603" y="3261180"/>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Détection de tumeurs </a:t>
            </a:r>
            <a:endParaRPr lang="fr-FR" kern="0" dirty="0">
              <a:solidFill>
                <a:schemeClr val="tx1">
                  <a:lumMod val="95000"/>
                  <a:lumOff val="5000"/>
                </a:schemeClr>
              </a:solidFill>
              <a:latin typeface="Cambria" pitchFamily="18" charset="0"/>
            </a:endParaRPr>
          </a:p>
        </p:txBody>
      </p:sp>
      <p:sp>
        <p:nvSpPr>
          <p:cNvPr id="37" name="Rectangle à coins arrondis 36"/>
          <p:cNvSpPr/>
          <p:nvPr/>
        </p:nvSpPr>
        <p:spPr>
          <a:xfrm>
            <a:off x="97603" y="4003482"/>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a:solidFill>
                  <a:schemeClr val="tx1">
                    <a:lumMod val="95000"/>
                    <a:lumOff val="5000"/>
                  </a:schemeClr>
                </a:solidFill>
                <a:latin typeface="Cambria" pitchFamily="18" charset="0"/>
              </a:rPr>
              <a:t>Segmentation de tumeurs</a:t>
            </a:r>
          </a:p>
        </p:txBody>
      </p:sp>
      <p:sp>
        <p:nvSpPr>
          <p:cNvPr id="40" name="Rectangle à coins arrondis 39"/>
          <p:cNvSpPr/>
          <p:nvPr/>
        </p:nvSpPr>
        <p:spPr>
          <a:xfrm>
            <a:off x="97603" y="5707019"/>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Mise en œuvre </a:t>
            </a:r>
            <a:endParaRPr lang="fr-FR" kern="0" dirty="0">
              <a:solidFill>
                <a:schemeClr val="tx1">
                  <a:lumMod val="95000"/>
                  <a:lumOff val="5000"/>
                </a:schemeClr>
              </a:solidFill>
              <a:latin typeface="Cambria" pitchFamily="18" charset="0"/>
            </a:endParaRPr>
          </a:p>
        </p:txBody>
      </p:sp>
      <p:sp>
        <p:nvSpPr>
          <p:cNvPr id="41" name="Rectangle à coins arrondis 40"/>
          <p:cNvSpPr/>
          <p:nvPr/>
        </p:nvSpPr>
        <p:spPr>
          <a:xfrm>
            <a:off x="97603" y="1761035"/>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Architecture globale</a:t>
            </a:r>
            <a:endParaRPr lang="fr-FR" kern="0" dirty="0">
              <a:solidFill>
                <a:schemeClr val="tx1">
                  <a:lumMod val="95000"/>
                  <a:lumOff val="5000"/>
                </a:schemeClr>
              </a:solidFill>
              <a:latin typeface="Cambria" pitchFamily="18" charset="0"/>
            </a:endParaRPr>
          </a:p>
        </p:txBody>
      </p:sp>
      <p:sp>
        <p:nvSpPr>
          <p:cNvPr id="63" name="Forme libre 62"/>
          <p:cNvSpPr/>
          <p:nvPr/>
        </p:nvSpPr>
        <p:spPr>
          <a:xfrm>
            <a:off x="5820923" y="2233311"/>
            <a:ext cx="2393436" cy="1050755"/>
          </a:xfrm>
          <a:custGeom>
            <a:avLst/>
            <a:gdLst>
              <a:gd name="connsiteX0" fmla="*/ 0 w 2891601"/>
              <a:gd name="connsiteY0" fmla="*/ 0 h 925312"/>
              <a:gd name="connsiteX1" fmla="*/ 2891601 w 2891601"/>
              <a:gd name="connsiteY1" fmla="*/ 0 h 925312"/>
              <a:gd name="connsiteX2" fmla="*/ 2891601 w 2891601"/>
              <a:gd name="connsiteY2" fmla="*/ 925312 h 925312"/>
              <a:gd name="connsiteX3" fmla="*/ 0 w 2891601"/>
              <a:gd name="connsiteY3" fmla="*/ 925312 h 925312"/>
              <a:gd name="connsiteX4" fmla="*/ 0 w 2891601"/>
              <a:gd name="connsiteY4" fmla="*/ 0 h 925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1601" h="925312">
                <a:moveTo>
                  <a:pt x="0" y="0"/>
                </a:moveTo>
                <a:lnTo>
                  <a:pt x="2891601" y="0"/>
                </a:lnTo>
                <a:lnTo>
                  <a:pt x="2891601" y="925312"/>
                </a:lnTo>
                <a:lnTo>
                  <a:pt x="0" y="925312"/>
                </a:lnTo>
                <a:lnTo>
                  <a:pt x="0" y="0"/>
                </a:lnTo>
                <a:close/>
              </a:path>
            </a:pathLst>
          </a:custGeom>
          <a:noFill/>
          <a:ln>
            <a:noFill/>
          </a:ln>
          <a:scene3d>
            <a:camera prst="orthographicFront"/>
            <a:lightRig rig="chilly" dir="t"/>
          </a:scene3d>
          <a:sp3d/>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fr-FR" sz="2600" b="1" dirty="0">
                <a:solidFill>
                  <a:schemeClr val="bg1"/>
                </a:solidFill>
                <a:latin typeface="Segoe UI Light" pitchFamily="34" charset="0"/>
                <a:cs typeface="Segoe UI Light" pitchFamily="34" charset="0"/>
              </a:rPr>
              <a:t>É</a:t>
            </a:r>
            <a:r>
              <a:rPr lang="fr-FR" sz="2600" b="1" kern="1200" dirty="0" smtClean="0">
                <a:solidFill>
                  <a:schemeClr val="bg1"/>
                </a:solidFill>
                <a:latin typeface="Segoe UI Light" pitchFamily="34" charset="0"/>
                <a:cs typeface="Segoe UI Light" pitchFamily="34" charset="0"/>
              </a:rPr>
              <a:t>valuation</a:t>
            </a:r>
            <a:endParaRPr lang="fr-FR" sz="2600" b="1" kern="1200" dirty="0">
              <a:solidFill>
                <a:schemeClr val="bg1"/>
              </a:solidFill>
              <a:latin typeface="Segoe UI Light" pitchFamily="34" charset="0"/>
              <a:cs typeface="Segoe UI Light" pitchFamily="34" charset="0"/>
            </a:endParaRPr>
          </a:p>
        </p:txBody>
      </p:sp>
      <p:sp>
        <p:nvSpPr>
          <p:cNvPr id="64" name="Forme libre 63"/>
          <p:cNvSpPr/>
          <p:nvPr/>
        </p:nvSpPr>
        <p:spPr>
          <a:xfrm>
            <a:off x="3705206" y="4433402"/>
            <a:ext cx="2393436" cy="1050755"/>
          </a:xfrm>
          <a:custGeom>
            <a:avLst/>
            <a:gdLst>
              <a:gd name="connsiteX0" fmla="*/ 0 w 2891601"/>
              <a:gd name="connsiteY0" fmla="*/ 0 h 925312"/>
              <a:gd name="connsiteX1" fmla="*/ 2891601 w 2891601"/>
              <a:gd name="connsiteY1" fmla="*/ 0 h 925312"/>
              <a:gd name="connsiteX2" fmla="*/ 2891601 w 2891601"/>
              <a:gd name="connsiteY2" fmla="*/ 925312 h 925312"/>
              <a:gd name="connsiteX3" fmla="*/ 0 w 2891601"/>
              <a:gd name="connsiteY3" fmla="*/ 925312 h 925312"/>
              <a:gd name="connsiteX4" fmla="*/ 0 w 2891601"/>
              <a:gd name="connsiteY4" fmla="*/ 0 h 925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1601" h="925312">
                <a:moveTo>
                  <a:pt x="0" y="0"/>
                </a:moveTo>
                <a:lnTo>
                  <a:pt x="2891601" y="0"/>
                </a:lnTo>
                <a:lnTo>
                  <a:pt x="2891601" y="925312"/>
                </a:lnTo>
                <a:lnTo>
                  <a:pt x="0" y="925312"/>
                </a:lnTo>
                <a:lnTo>
                  <a:pt x="0" y="0"/>
                </a:lnTo>
                <a:close/>
              </a:path>
            </a:pathLst>
          </a:custGeom>
          <a:noFill/>
          <a:ln>
            <a:noFill/>
          </a:ln>
          <a:scene3d>
            <a:camera prst="orthographicFront"/>
            <a:lightRig rig="chilly" dir="t"/>
          </a:scene3d>
          <a:sp3d/>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fr-FR" sz="2800" b="1" dirty="0" smtClean="0">
                <a:solidFill>
                  <a:schemeClr val="bg1"/>
                </a:solidFill>
                <a:latin typeface="Segoe UI Light" pitchFamily="34" charset="0"/>
                <a:cs typeface="Segoe UI Light" pitchFamily="34" charset="0"/>
              </a:rPr>
              <a:t>Qualitative (visuelle)</a:t>
            </a:r>
            <a:endParaRPr lang="fr-FR" sz="2800" b="1" kern="1200" dirty="0">
              <a:solidFill>
                <a:schemeClr val="bg1"/>
              </a:solidFill>
              <a:latin typeface="Segoe UI Light" pitchFamily="34" charset="0"/>
              <a:cs typeface="Segoe UI Light" pitchFamily="34" charset="0"/>
            </a:endParaRPr>
          </a:p>
        </p:txBody>
      </p:sp>
      <p:sp>
        <p:nvSpPr>
          <p:cNvPr id="49" name="Forme libre 48"/>
          <p:cNvSpPr/>
          <p:nvPr/>
        </p:nvSpPr>
        <p:spPr>
          <a:xfrm>
            <a:off x="2804161" y="4993689"/>
            <a:ext cx="4526144" cy="994566"/>
          </a:xfrm>
          <a:custGeom>
            <a:avLst/>
            <a:gdLst>
              <a:gd name="connsiteX0" fmla="*/ 0 w 6094601"/>
              <a:gd name="connsiteY0" fmla="*/ 128191 h 1281906"/>
              <a:gd name="connsiteX1" fmla="*/ 128191 w 6094601"/>
              <a:gd name="connsiteY1" fmla="*/ 0 h 1281906"/>
              <a:gd name="connsiteX2" fmla="*/ 5966410 w 6094601"/>
              <a:gd name="connsiteY2" fmla="*/ 0 h 1281906"/>
              <a:gd name="connsiteX3" fmla="*/ 6094601 w 6094601"/>
              <a:gd name="connsiteY3" fmla="*/ 128191 h 1281906"/>
              <a:gd name="connsiteX4" fmla="*/ 6094601 w 6094601"/>
              <a:gd name="connsiteY4" fmla="*/ 1153715 h 1281906"/>
              <a:gd name="connsiteX5" fmla="*/ 5966410 w 6094601"/>
              <a:gd name="connsiteY5" fmla="*/ 1281906 h 1281906"/>
              <a:gd name="connsiteX6" fmla="*/ 128191 w 6094601"/>
              <a:gd name="connsiteY6" fmla="*/ 1281906 h 1281906"/>
              <a:gd name="connsiteX7" fmla="*/ 0 w 6094601"/>
              <a:gd name="connsiteY7" fmla="*/ 1153715 h 1281906"/>
              <a:gd name="connsiteX8" fmla="*/ 0 w 6094601"/>
              <a:gd name="connsiteY8" fmla="*/ 128191 h 1281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4601" h="1281906">
                <a:moveTo>
                  <a:pt x="0" y="128191"/>
                </a:moveTo>
                <a:cubicBezTo>
                  <a:pt x="0" y="57393"/>
                  <a:pt x="57393" y="0"/>
                  <a:pt x="128191" y="0"/>
                </a:cubicBezTo>
                <a:lnTo>
                  <a:pt x="5966410" y="0"/>
                </a:lnTo>
                <a:cubicBezTo>
                  <a:pt x="6037208" y="0"/>
                  <a:pt x="6094601" y="57393"/>
                  <a:pt x="6094601" y="128191"/>
                </a:cubicBezTo>
                <a:lnTo>
                  <a:pt x="6094601" y="1153715"/>
                </a:lnTo>
                <a:cubicBezTo>
                  <a:pt x="6094601" y="1224513"/>
                  <a:pt x="6037208" y="1281906"/>
                  <a:pt x="5966410" y="1281906"/>
                </a:cubicBezTo>
                <a:lnTo>
                  <a:pt x="128191" y="1281906"/>
                </a:lnTo>
                <a:cubicBezTo>
                  <a:pt x="57393" y="1281906"/>
                  <a:pt x="0" y="1224513"/>
                  <a:pt x="0" y="1153715"/>
                </a:cubicBezTo>
                <a:lnTo>
                  <a:pt x="0" y="128191"/>
                </a:lnTo>
                <a:close/>
              </a:path>
            </a:pathLst>
          </a:custGeom>
          <a:solidFill>
            <a:schemeClr val="accent6">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8526" tIns="258526" rIns="258526" bIns="258526" numCol="1" spcCol="1270" anchor="ctr" anchorCtr="0">
            <a:noAutofit/>
          </a:bodyPr>
          <a:lstStyle/>
          <a:p>
            <a:pPr algn="ctr" defTabSz="2578100">
              <a:lnSpc>
                <a:spcPct val="90000"/>
              </a:lnSpc>
              <a:spcBef>
                <a:spcPct val="0"/>
              </a:spcBef>
              <a:spcAft>
                <a:spcPct val="35000"/>
              </a:spcAft>
            </a:pPr>
            <a:endParaRPr lang="fr-FR" sz="5800"/>
          </a:p>
        </p:txBody>
      </p:sp>
      <p:sp>
        <p:nvSpPr>
          <p:cNvPr id="52" name="Forme libre 51"/>
          <p:cNvSpPr/>
          <p:nvPr/>
        </p:nvSpPr>
        <p:spPr>
          <a:xfrm>
            <a:off x="3102158" y="5203357"/>
            <a:ext cx="3963034" cy="561599"/>
          </a:xfrm>
          <a:custGeom>
            <a:avLst/>
            <a:gdLst>
              <a:gd name="connsiteX0" fmla="*/ 0 w 3963034"/>
              <a:gd name="connsiteY0" fmla="*/ 93602 h 561599"/>
              <a:gd name="connsiteX1" fmla="*/ 93602 w 3963034"/>
              <a:gd name="connsiteY1" fmla="*/ 0 h 561599"/>
              <a:gd name="connsiteX2" fmla="*/ 3869432 w 3963034"/>
              <a:gd name="connsiteY2" fmla="*/ 0 h 561599"/>
              <a:gd name="connsiteX3" fmla="*/ 3963034 w 3963034"/>
              <a:gd name="connsiteY3" fmla="*/ 93602 h 561599"/>
              <a:gd name="connsiteX4" fmla="*/ 3963034 w 3963034"/>
              <a:gd name="connsiteY4" fmla="*/ 467997 h 561599"/>
              <a:gd name="connsiteX5" fmla="*/ 3869432 w 3963034"/>
              <a:gd name="connsiteY5" fmla="*/ 561599 h 561599"/>
              <a:gd name="connsiteX6" fmla="*/ 93602 w 3963034"/>
              <a:gd name="connsiteY6" fmla="*/ 561599 h 561599"/>
              <a:gd name="connsiteX7" fmla="*/ 0 w 3963034"/>
              <a:gd name="connsiteY7" fmla="*/ 467997 h 561599"/>
              <a:gd name="connsiteX8" fmla="*/ 0 w 3963034"/>
              <a:gd name="connsiteY8" fmla="*/ 93602 h 561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3034" h="561599">
                <a:moveTo>
                  <a:pt x="0" y="93602"/>
                </a:moveTo>
                <a:cubicBezTo>
                  <a:pt x="0" y="41907"/>
                  <a:pt x="41907" y="0"/>
                  <a:pt x="93602" y="0"/>
                </a:cubicBezTo>
                <a:lnTo>
                  <a:pt x="3869432" y="0"/>
                </a:lnTo>
                <a:cubicBezTo>
                  <a:pt x="3921127" y="0"/>
                  <a:pt x="3963034" y="41907"/>
                  <a:pt x="3963034" y="93602"/>
                </a:cubicBezTo>
                <a:lnTo>
                  <a:pt x="3963034" y="467997"/>
                </a:lnTo>
                <a:cubicBezTo>
                  <a:pt x="3963034" y="519692"/>
                  <a:pt x="3921127" y="561599"/>
                  <a:pt x="3869432" y="561599"/>
                </a:cubicBezTo>
                <a:lnTo>
                  <a:pt x="93602" y="561599"/>
                </a:lnTo>
                <a:cubicBezTo>
                  <a:pt x="41907" y="561599"/>
                  <a:pt x="0" y="519692"/>
                  <a:pt x="0" y="467997"/>
                </a:cubicBezTo>
                <a:lnTo>
                  <a:pt x="0" y="93602"/>
                </a:lnTo>
                <a:close/>
              </a:path>
            </a:pathLst>
          </a:custGeom>
          <a:solidFill>
            <a:srgbClr val="00B0F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6131" tIns="86131" rIns="86131" bIns="86131" numCol="1" spcCol="1270" anchor="ctr" anchorCtr="0">
            <a:noAutofit/>
          </a:bodyPr>
          <a:lstStyle/>
          <a:p>
            <a:pPr algn="ctr" defTabSz="755650">
              <a:lnSpc>
                <a:spcPct val="90000"/>
              </a:lnSpc>
              <a:spcBef>
                <a:spcPct val="0"/>
              </a:spcBef>
              <a:spcAft>
                <a:spcPct val="35000"/>
              </a:spcAft>
            </a:pPr>
            <a:r>
              <a:rPr lang="fr-FR" sz="2000" b="1" dirty="0">
                <a:solidFill>
                  <a:schemeClr val="tx1"/>
                </a:solidFill>
                <a:latin typeface="Cabin" panose="020B0803050202020004" pitchFamily="34" charset="0"/>
                <a:cs typeface="Segoe UI Light" pitchFamily="34" charset="0"/>
              </a:rPr>
              <a:t>Distance de Hausdorff </a:t>
            </a:r>
          </a:p>
        </p:txBody>
      </p:sp>
      <p:sp>
        <p:nvSpPr>
          <p:cNvPr id="53" name="Forme libre 52"/>
          <p:cNvSpPr/>
          <p:nvPr/>
        </p:nvSpPr>
        <p:spPr>
          <a:xfrm>
            <a:off x="2804161" y="2339260"/>
            <a:ext cx="4526144" cy="2338798"/>
          </a:xfrm>
          <a:custGeom>
            <a:avLst/>
            <a:gdLst>
              <a:gd name="connsiteX0" fmla="*/ 0 w 6094601"/>
              <a:gd name="connsiteY0" fmla="*/ 128191 h 1281906"/>
              <a:gd name="connsiteX1" fmla="*/ 128191 w 6094601"/>
              <a:gd name="connsiteY1" fmla="*/ 0 h 1281906"/>
              <a:gd name="connsiteX2" fmla="*/ 5966410 w 6094601"/>
              <a:gd name="connsiteY2" fmla="*/ 0 h 1281906"/>
              <a:gd name="connsiteX3" fmla="*/ 6094601 w 6094601"/>
              <a:gd name="connsiteY3" fmla="*/ 128191 h 1281906"/>
              <a:gd name="connsiteX4" fmla="*/ 6094601 w 6094601"/>
              <a:gd name="connsiteY4" fmla="*/ 1153715 h 1281906"/>
              <a:gd name="connsiteX5" fmla="*/ 5966410 w 6094601"/>
              <a:gd name="connsiteY5" fmla="*/ 1281906 h 1281906"/>
              <a:gd name="connsiteX6" fmla="*/ 128191 w 6094601"/>
              <a:gd name="connsiteY6" fmla="*/ 1281906 h 1281906"/>
              <a:gd name="connsiteX7" fmla="*/ 0 w 6094601"/>
              <a:gd name="connsiteY7" fmla="*/ 1153715 h 1281906"/>
              <a:gd name="connsiteX8" fmla="*/ 0 w 6094601"/>
              <a:gd name="connsiteY8" fmla="*/ 128191 h 1281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4601" h="1281906">
                <a:moveTo>
                  <a:pt x="0" y="128191"/>
                </a:moveTo>
                <a:cubicBezTo>
                  <a:pt x="0" y="57393"/>
                  <a:pt x="57393" y="0"/>
                  <a:pt x="128191" y="0"/>
                </a:cubicBezTo>
                <a:lnTo>
                  <a:pt x="5966410" y="0"/>
                </a:lnTo>
                <a:cubicBezTo>
                  <a:pt x="6037208" y="0"/>
                  <a:pt x="6094601" y="57393"/>
                  <a:pt x="6094601" y="128191"/>
                </a:cubicBezTo>
                <a:lnTo>
                  <a:pt x="6094601" y="1153715"/>
                </a:lnTo>
                <a:cubicBezTo>
                  <a:pt x="6094601" y="1224513"/>
                  <a:pt x="6037208" y="1281906"/>
                  <a:pt x="5966410" y="1281906"/>
                </a:cubicBezTo>
                <a:lnTo>
                  <a:pt x="128191" y="1281906"/>
                </a:lnTo>
                <a:cubicBezTo>
                  <a:pt x="57393" y="1281906"/>
                  <a:pt x="0" y="1224513"/>
                  <a:pt x="0" y="1153715"/>
                </a:cubicBezTo>
                <a:lnTo>
                  <a:pt x="0" y="128191"/>
                </a:lnTo>
                <a:close/>
              </a:path>
            </a:pathLst>
          </a:custGeom>
          <a:solidFill>
            <a:schemeClr val="accent6">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8526" tIns="258526" rIns="258526" bIns="258526" numCol="1" spcCol="1270" anchor="ctr" anchorCtr="0">
            <a:noAutofit/>
          </a:bodyPr>
          <a:lstStyle/>
          <a:p>
            <a:pPr lvl="0" algn="ctr" defTabSz="2578100">
              <a:lnSpc>
                <a:spcPct val="90000"/>
              </a:lnSpc>
              <a:spcBef>
                <a:spcPct val="0"/>
              </a:spcBef>
              <a:spcAft>
                <a:spcPct val="35000"/>
              </a:spcAft>
            </a:pPr>
            <a:endParaRPr lang="fr-FR" sz="5800" kern="1200"/>
          </a:p>
        </p:txBody>
      </p:sp>
      <p:sp>
        <p:nvSpPr>
          <p:cNvPr id="54" name="Forme libre 53"/>
          <p:cNvSpPr/>
          <p:nvPr/>
        </p:nvSpPr>
        <p:spPr>
          <a:xfrm>
            <a:off x="3102158" y="3214817"/>
            <a:ext cx="3963034" cy="561599"/>
          </a:xfrm>
          <a:custGeom>
            <a:avLst/>
            <a:gdLst>
              <a:gd name="connsiteX0" fmla="*/ 0 w 3963034"/>
              <a:gd name="connsiteY0" fmla="*/ 93602 h 561599"/>
              <a:gd name="connsiteX1" fmla="*/ 93602 w 3963034"/>
              <a:gd name="connsiteY1" fmla="*/ 0 h 561599"/>
              <a:gd name="connsiteX2" fmla="*/ 3869432 w 3963034"/>
              <a:gd name="connsiteY2" fmla="*/ 0 h 561599"/>
              <a:gd name="connsiteX3" fmla="*/ 3963034 w 3963034"/>
              <a:gd name="connsiteY3" fmla="*/ 93602 h 561599"/>
              <a:gd name="connsiteX4" fmla="*/ 3963034 w 3963034"/>
              <a:gd name="connsiteY4" fmla="*/ 467997 h 561599"/>
              <a:gd name="connsiteX5" fmla="*/ 3869432 w 3963034"/>
              <a:gd name="connsiteY5" fmla="*/ 561599 h 561599"/>
              <a:gd name="connsiteX6" fmla="*/ 93602 w 3963034"/>
              <a:gd name="connsiteY6" fmla="*/ 561599 h 561599"/>
              <a:gd name="connsiteX7" fmla="*/ 0 w 3963034"/>
              <a:gd name="connsiteY7" fmla="*/ 467997 h 561599"/>
              <a:gd name="connsiteX8" fmla="*/ 0 w 3963034"/>
              <a:gd name="connsiteY8" fmla="*/ 93602 h 561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3034" h="561599">
                <a:moveTo>
                  <a:pt x="0" y="93602"/>
                </a:moveTo>
                <a:cubicBezTo>
                  <a:pt x="0" y="41907"/>
                  <a:pt x="41907" y="0"/>
                  <a:pt x="93602" y="0"/>
                </a:cubicBezTo>
                <a:lnTo>
                  <a:pt x="3869432" y="0"/>
                </a:lnTo>
                <a:cubicBezTo>
                  <a:pt x="3921127" y="0"/>
                  <a:pt x="3963034" y="41907"/>
                  <a:pt x="3963034" y="93602"/>
                </a:cubicBezTo>
                <a:lnTo>
                  <a:pt x="3963034" y="467997"/>
                </a:lnTo>
                <a:cubicBezTo>
                  <a:pt x="3963034" y="519692"/>
                  <a:pt x="3921127" y="561599"/>
                  <a:pt x="3869432" y="561599"/>
                </a:cubicBezTo>
                <a:lnTo>
                  <a:pt x="93602" y="561599"/>
                </a:lnTo>
                <a:cubicBezTo>
                  <a:pt x="41907" y="561599"/>
                  <a:pt x="0" y="519692"/>
                  <a:pt x="0" y="467997"/>
                </a:cubicBezTo>
                <a:lnTo>
                  <a:pt x="0" y="93602"/>
                </a:lnTo>
                <a:close/>
              </a:path>
            </a:pathLst>
          </a:custGeom>
          <a:solidFill>
            <a:srgbClr val="00B0F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6131" tIns="86131" rIns="86131" bIns="86131" numCol="1" spcCol="1270" anchor="ctr" anchorCtr="0">
            <a:noAutofit/>
          </a:bodyPr>
          <a:lstStyle/>
          <a:p>
            <a:pPr algn="ctr" defTabSz="755650">
              <a:lnSpc>
                <a:spcPct val="90000"/>
              </a:lnSpc>
              <a:spcBef>
                <a:spcPct val="0"/>
              </a:spcBef>
              <a:spcAft>
                <a:spcPct val="35000"/>
              </a:spcAft>
            </a:pPr>
            <a:r>
              <a:rPr lang="fr-FR" sz="2000" b="1" dirty="0">
                <a:solidFill>
                  <a:schemeClr val="tx1"/>
                </a:solidFill>
                <a:latin typeface="Cabin" panose="020B0803050202020004" pitchFamily="34" charset="0"/>
                <a:cs typeface="Segoe UI Light" pitchFamily="34" charset="0"/>
              </a:rPr>
              <a:t>Indice de sensibilité</a:t>
            </a:r>
          </a:p>
        </p:txBody>
      </p:sp>
      <p:sp>
        <p:nvSpPr>
          <p:cNvPr id="69" name="Forme libre 68"/>
          <p:cNvSpPr/>
          <p:nvPr/>
        </p:nvSpPr>
        <p:spPr>
          <a:xfrm>
            <a:off x="3102158" y="3861113"/>
            <a:ext cx="3963034" cy="561599"/>
          </a:xfrm>
          <a:custGeom>
            <a:avLst/>
            <a:gdLst>
              <a:gd name="connsiteX0" fmla="*/ 0 w 3963034"/>
              <a:gd name="connsiteY0" fmla="*/ 93602 h 561599"/>
              <a:gd name="connsiteX1" fmla="*/ 93602 w 3963034"/>
              <a:gd name="connsiteY1" fmla="*/ 0 h 561599"/>
              <a:gd name="connsiteX2" fmla="*/ 3869432 w 3963034"/>
              <a:gd name="connsiteY2" fmla="*/ 0 h 561599"/>
              <a:gd name="connsiteX3" fmla="*/ 3963034 w 3963034"/>
              <a:gd name="connsiteY3" fmla="*/ 93602 h 561599"/>
              <a:gd name="connsiteX4" fmla="*/ 3963034 w 3963034"/>
              <a:gd name="connsiteY4" fmla="*/ 467997 h 561599"/>
              <a:gd name="connsiteX5" fmla="*/ 3869432 w 3963034"/>
              <a:gd name="connsiteY5" fmla="*/ 561599 h 561599"/>
              <a:gd name="connsiteX6" fmla="*/ 93602 w 3963034"/>
              <a:gd name="connsiteY6" fmla="*/ 561599 h 561599"/>
              <a:gd name="connsiteX7" fmla="*/ 0 w 3963034"/>
              <a:gd name="connsiteY7" fmla="*/ 467997 h 561599"/>
              <a:gd name="connsiteX8" fmla="*/ 0 w 3963034"/>
              <a:gd name="connsiteY8" fmla="*/ 93602 h 561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3034" h="561599">
                <a:moveTo>
                  <a:pt x="0" y="93602"/>
                </a:moveTo>
                <a:cubicBezTo>
                  <a:pt x="0" y="41907"/>
                  <a:pt x="41907" y="0"/>
                  <a:pt x="93602" y="0"/>
                </a:cubicBezTo>
                <a:lnTo>
                  <a:pt x="3869432" y="0"/>
                </a:lnTo>
                <a:cubicBezTo>
                  <a:pt x="3921127" y="0"/>
                  <a:pt x="3963034" y="41907"/>
                  <a:pt x="3963034" y="93602"/>
                </a:cubicBezTo>
                <a:lnTo>
                  <a:pt x="3963034" y="467997"/>
                </a:lnTo>
                <a:cubicBezTo>
                  <a:pt x="3963034" y="519692"/>
                  <a:pt x="3921127" y="561599"/>
                  <a:pt x="3869432" y="561599"/>
                </a:cubicBezTo>
                <a:lnTo>
                  <a:pt x="93602" y="561599"/>
                </a:lnTo>
                <a:cubicBezTo>
                  <a:pt x="41907" y="561599"/>
                  <a:pt x="0" y="519692"/>
                  <a:pt x="0" y="467997"/>
                </a:cubicBezTo>
                <a:lnTo>
                  <a:pt x="0" y="93602"/>
                </a:lnTo>
                <a:close/>
              </a:path>
            </a:pathLst>
          </a:custGeom>
          <a:solidFill>
            <a:srgbClr val="00B0F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6131" tIns="86131" rIns="86131" bIns="86131" numCol="1" spcCol="1270" anchor="ctr" anchorCtr="0">
            <a:noAutofit/>
          </a:bodyPr>
          <a:lstStyle/>
          <a:p>
            <a:pPr algn="ctr" defTabSz="755650">
              <a:lnSpc>
                <a:spcPct val="90000"/>
              </a:lnSpc>
              <a:spcBef>
                <a:spcPct val="0"/>
              </a:spcBef>
              <a:spcAft>
                <a:spcPct val="35000"/>
              </a:spcAft>
            </a:pPr>
            <a:r>
              <a:rPr lang="fr-FR" sz="2000" b="1" dirty="0">
                <a:solidFill>
                  <a:schemeClr val="tx1"/>
                </a:solidFill>
                <a:latin typeface="Cabin" panose="020B0803050202020004" pitchFamily="34" charset="0"/>
                <a:cs typeface="Segoe UI Light" pitchFamily="34" charset="0"/>
              </a:rPr>
              <a:t>Taux de fausse détection</a:t>
            </a:r>
          </a:p>
        </p:txBody>
      </p:sp>
      <p:sp>
        <p:nvSpPr>
          <p:cNvPr id="70" name="Flèche droite à entaille 69"/>
          <p:cNvSpPr/>
          <p:nvPr/>
        </p:nvSpPr>
        <p:spPr>
          <a:xfrm>
            <a:off x="7426943" y="3211845"/>
            <a:ext cx="1180707" cy="650240"/>
          </a:xfrm>
          <a:prstGeom prst="notched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Forme libre 70"/>
          <p:cNvSpPr/>
          <p:nvPr/>
        </p:nvSpPr>
        <p:spPr>
          <a:xfrm>
            <a:off x="8704288" y="3106767"/>
            <a:ext cx="2878112" cy="860396"/>
          </a:xfrm>
          <a:custGeom>
            <a:avLst/>
            <a:gdLst>
              <a:gd name="connsiteX0" fmla="*/ 0 w 2878112"/>
              <a:gd name="connsiteY0" fmla="*/ 115832 h 694980"/>
              <a:gd name="connsiteX1" fmla="*/ 115832 w 2878112"/>
              <a:gd name="connsiteY1" fmla="*/ 0 h 694980"/>
              <a:gd name="connsiteX2" fmla="*/ 2762280 w 2878112"/>
              <a:gd name="connsiteY2" fmla="*/ 0 h 694980"/>
              <a:gd name="connsiteX3" fmla="*/ 2878112 w 2878112"/>
              <a:gd name="connsiteY3" fmla="*/ 115832 h 694980"/>
              <a:gd name="connsiteX4" fmla="*/ 2878112 w 2878112"/>
              <a:gd name="connsiteY4" fmla="*/ 579148 h 694980"/>
              <a:gd name="connsiteX5" fmla="*/ 2762280 w 2878112"/>
              <a:gd name="connsiteY5" fmla="*/ 694980 h 694980"/>
              <a:gd name="connsiteX6" fmla="*/ 115832 w 2878112"/>
              <a:gd name="connsiteY6" fmla="*/ 694980 h 694980"/>
              <a:gd name="connsiteX7" fmla="*/ 0 w 2878112"/>
              <a:gd name="connsiteY7" fmla="*/ 579148 h 694980"/>
              <a:gd name="connsiteX8" fmla="*/ 0 w 2878112"/>
              <a:gd name="connsiteY8" fmla="*/ 115832 h 6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8112" h="694980">
                <a:moveTo>
                  <a:pt x="0" y="115832"/>
                </a:moveTo>
                <a:cubicBezTo>
                  <a:pt x="0" y="51860"/>
                  <a:pt x="51860" y="0"/>
                  <a:pt x="115832" y="0"/>
                </a:cubicBezTo>
                <a:lnTo>
                  <a:pt x="2762280" y="0"/>
                </a:lnTo>
                <a:cubicBezTo>
                  <a:pt x="2826252" y="0"/>
                  <a:pt x="2878112" y="51860"/>
                  <a:pt x="2878112" y="115832"/>
                </a:cubicBezTo>
                <a:lnTo>
                  <a:pt x="2878112" y="579148"/>
                </a:lnTo>
                <a:cubicBezTo>
                  <a:pt x="2878112" y="643120"/>
                  <a:pt x="2826252" y="694980"/>
                  <a:pt x="2762280" y="694980"/>
                </a:cubicBezTo>
                <a:lnTo>
                  <a:pt x="115832" y="694980"/>
                </a:lnTo>
                <a:cubicBezTo>
                  <a:pt x="51860" y="694980"/>
                  <a:pt x="0" y="643120"/>
                  <a:pt x="0" y="579148"/>
                </a:cubicBezTo>
                <a:lnTo>
                  <a:pt x="0" y="115832"/>
                </a:lnTo>
                <a:close/>
              </a:path>
            </a:pathLst>
          </a:custGeom>
          <a:solidFill>
            <a:srgbClr val="00B0F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6131" tIns="86131" rIns="86131" bIns="86131" numCol="1" spcCol="1270" anchor="ctr" anchorCtr="0">
            <a:noAutofit/>
          </a:bodyPr>
          <a:lstStyle/>
          <a:p>
            <a:pPr algn="ctr" defTabSz="755650">
              <a:lnSpc>
                <a:spcPct val="90000"/>
              </a:lnSpc>
              <a:spcBef>
                <a:spcPct val="0"/>
              </a:spcBef>
              <a:spcAft>
                <a:spcPct val="35000"/>
              </a:spcAft>
            </a:pPr>
            <a:r>
              <a:rPr lang="fr-FR" sz="2000" b="1" dirty="0" smtClean="0">
                <a:solidFill>
                  <a:schemeClr val="tx1"/>
                </a:solidFill>
                <a:latin typeface="Cabin" panose="020B0803050202020004" pitchFamily="34" charset="0"/>
                <a:cs typeface="Segoe UI Light" pitchFamily="34" charset="0"/>
              </a:rPr>
              <a:t>Évaluation </a:t>
            </a:r>
            <a:r>
              <a:rPr lang="fr-FR" sz="2000" b="1" dirty="0">
                <a:solidFill>
                  <a:schemeClr val="tx1"/>
                </a:solidFill>
                <a:latin typeface="Cabin" panose="020B0803050202020004" pitchFamily="34" charset="0"/>
                <a:cs typeface="Segoe UI Light" pitchFamily="34" charset="0"/>
              </a:rPr>
              <a:t>du volume segmenté</a:t>
            </a:r>
          </a:p>
        </p:txBody>
      </p:sp>
      <p:sp>
        <p:nvSpPr>
          <p:cNvPr id="72" name="Flèche droite à entaille 71"/>
          <p:cNvSpPr/>
          <p:nvPr/>
        </p:nvSpPr>
        <p:spPr>
          <a:xfrm>
            <a:off x="7426942" y="5152011"/>
            <a:ext cx="1180707" cy="650240"/>
          </a:xfrm>
          <a:prstGeom prst="notched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Forme libre 72"/>
          <p:cNvSpPr/>
          <p:nvPr/>
        </p:nvSpPr>
        <p:spPr>
          <a:xfrm>
            <a:off x="8704288" y="5066557"/>
            <a:ext cx="2878112" cy="835198"/>
          </a:xfrm>
          <a:custGeom>
            <a:avLst/>
            <a:gdLst>
              <a:gd name="connsiteX0" fmla="*/ 0 w 2878112"/>
              <a:gd name="connsiteY0" fmla="*/ 115832 h 694980"/>
              <a:gd name="connsiteX1" fmla="*/ 115832 w 2878112"/>
              <a:gd name="connsiteY1" fmla="*/ 0 h 694980"/>
              <a:gd name="connsiteX2" fmla="*/ 2762280 w 2878112"/>
              <a:gd name="connsiteY2" fmla="*/ 0 h 694980"/>
              <a:gd name="connsiteX3" fmla="*/ 2878112 w 2878112"/>
              <a:gd name="connsiteY3" fmla="*/ 115832 h 694980"/>
              <a:gd name="connsiteX4" fmla="*/ 2878112 w 2878112"/>
              <a:gd name="connsiteY4" fmla="*/ 579148 h 694980"/>
              <a:gd name="connsiteX5" fmla="*/ 2762280 w 2878112"/>
              <a:gd name="connsiteY5" fmla="*/ 694980 h 694980"/>
              <a:gd name="connsiteX6" fmla="*/ 115832 w 2878112"/>
              <a:gd name="connsiteY6" fmla="*/ 694980 h 694980"/>
              <a:gd name="connsiteX7" fmla="*/ 0 w 2878112"/>
              <a:gd name="connsiteY7" fmla="*/ 579148 h 694980"/>
              <a:gd name="connsiteX8" fmla="*/ 0 w 2878112"/>
              <a:gd name="connsiteY8" fmla="*/ 115832 h 6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8112" h="694980">
                <a:moveTo>
                  <a:pt x="0" y="115832"/>
                </a:moveTo>
                <a:cubicBezTo>
                  <a:pt x="0" y="51860"/>
                  <a:pt x="51860" y="0"/>
                  <a:pt x="115832" y="0"/>
                </a:cubicBezTo>
                <a:lnTo>
                  <a:pt x="2762280" y="0"/>
                </a:lnTo>
                <a:cubicBezTo>
                  <a:pt x="2826252" y="0"/>
                  <a:pt x="2878112" y="51860"/>
                  <a:pt x="2878112" y="115832"/>
                </a:cubicBezTo>
                <a:lnTo>
                  <a:pt x="2878112" y="579148"/>
                </a:lnTo>
                <a:cubicBezTo>
                  <a:pt x="2878112" y="643120"/>
                  <a:pt x="2826252" y="694980"/>
                  <a:pt x="2762280" y="694980"/>
                </a:cubicBezTo>
                <a:lnTo>
                  <a:pt x="115832" y="694980"/>
                </a:lnTo>
                <a:cubicBezTo>
                  <a:pt x="51860" y="694980"/>
                  <a:pt x="0" y="643120"/>
                  <a:pt x="0" y="579148"/>
                </a:cubicBezTo>
                <a:lnTo>
                  <a:pt x="0" y="115832"/>
                </a:lnTo>
                <a:close/>
              </a:path>
            </a:pathLst>
          </a:custGeom>
          <a:solidFill>
            <a:srgbClr val="00B0F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6131" tIns="86131" rIns="86131" bIns="86131" numCol="1" spcCol="1270" anchor="ctr" anchorCtr="0">
            <a:noAutofit/>
          </a:bodyPr>
          <a:lstStyle/>
          <a:p>
            <a:pPr algn="ctr" defTabSz="755650">
              <a:lnSpc>
                <a:spcPct val="90000"/>
              </a:lnSpc>
              <a:spcBef>
                <a:spcPct val="0"/>
              </a:spcBef>
              <a:spcAft>
                <a:spcPct val="35000"/>
              </a:spcAft>
            </a:pPr>
            <a:r>
              <a:rPr lang="fr-FR" sz="2000" b="1" dirty="0" smtClean="0">
                <a:solidFill>
                  <a:schemeClr val="tx1"/>
                </a:solidFill>
                <a:latin typeface="Cabin" panose="020B0803050202020004" pitchFamily="34" charset="0"/>
                <a:cs typeface="Segoe UI Light" pitchFamily="34" charset="0"/>
              </a:rPr>
              <a:t>Évaluation </a:t>
            </a:r>
            <a:r>
              <a:rPr lang="fr-FR" sz="2000" b="1" dirty="0">
                <a:solidFill>
                  <a:schemeClr val="tx1"/>
                </a:solidFill>
                <a:latin typeface="Cabin" panose="020B0803050202020004" pitchFamily="34" charset="0"/>
                <a:cs typeface="Segoe UI Light" pitchFamily="34" charset="0"/>
              </a:rPr>
              <a:t>des contours détectés </a:t>
            </a:r>
          </a:p>
        </p:txBody>
      </p:sp>
      <p:sp>
        <p:nvSpPr>
          <p:cNvPr id="48" name="Forme libre 47"/>
          <p:cNvSpPr/>
          <p:nvPr/>
        </p:nvSpPr>
        <p:spPr>
          <a:xfrm>
            <a:off x="3102158" y="2568521"/>
            <a:ext cx="3963034" cy="561599"/>
          </a:xfrm>
          <a:custGeom>
            <a:avLst/>
            <a:gdLst>
              <a:gd name="connsiteX0" fmla="*/ 0 w 3963034"/>
              <a:gd name="connsiteY0" fmla="*/ 93602 h 561599"/>
              <a:gd name="connsiteX1" fmla="*/ 93602 w 3963034"/>
              <a:gd name="connsiteY1" fmla="*/ 0 h 561599"/>
              <a:gd name="connsiteX2" fmla="*/ 3869432 w 3963034"/>
              <a:gd name="connsiteY2" fmla="*/ 0 h 561599"/>
              <a:gd name="connsiteX3" fmla="*/ 3963034 w 3963034"/>
              <a:gd name="connsiteY3" fmla="*/ 93602 h 561599"/>
              <a:gd name="connsiteX4" fmla="*/ 3963034 w 3963034"/>
              <a:gd name="connsiteY4" fmla="*/ 467997 h 561599"/>
              <a:gd name="connsiteX5" fmla="*/ 3869432 w 3963034"/>
              <a:gd name="connsiteY5" fmla="*/ 561599 h 561599"/>
              <a:gd name="connsiteX6" fmla="*/ 93602 w 3963034"/>
              <a:gd name="connsiteY6" fmla="*/ 561599 h 561599"/>
              <a:gd name="connsiteX7" fmla="*/ 0 w 3963034"/>
              <a:gd name="connsiteY7" fmla="*/ 467997 h 561599"/>
              <a:gd name="connsiteX8" fmla="*/ 0 w 3963034"/>
              <a:gd name="connsiteY8" fmla="*/ 93602 h 561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3034" h="561599">
                <a:moveTo>
                  <a:pt x="0" y="93602"/>
                </a:moveTo>
                <a:cubicBezTo>
                  <a:pt x="0" y="41907"/>
                  <a:pt x="41907" y="0"/>
                  <a:pt x="93602" y="0"/>
                </a:cubicBezTo>
                <a:lnTo>
                  <a:pt x="3869432" y="0"/>
                </a:lnTo>
                <a:cubicBezTo>
                  <a:pt x="3921127" y="0"/>
                  <a:pt x="3963034" y="41907"/>
                  <a:pt x="3963034" y="93602"/>
                </a:cubicBezTo>
                <a:lnTo>
                  <a:pt x="3963034" y="467997"/>
                </a:lnTo>
                <a:cubicBezTo>
                  <a:pt x="3963034" y="519692"/>
                  <a:pt x="3921127" y="561599"/>
                  <a:pt x="3869432" y="561599"/>
                </a:cubicBezTo>
                <a:lnTo>
                  <a:pt x="93602" y="561599"/>
                </a:lnTo>
                <a:cubicBezTo>
                  <a:pt x="41907" y="561599"/>
                  <a:pt x="0" y="519692"/>
                  <a:pt x="0" y="467997"/>
                </a:cubicBezTo>
                <a:lnTo>
                  <a:pt x="0" y="93602"/>
                </a:lnTo>
                <a:close/>
              </a:path>
            </a:pathLst>
          </a:custGeom>
          <a:solidFill>
            <a:srgbClr val="00B0F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6131" tIns="86131" rIns="86131" bIns="86131" numCol="1" spcCol="1270" anchor="ctr" anchorCtr="0">
            <a:noAutofit/>
          </a:bodyPr>
          <a:lstStyle/>
          <a:p>
            <a:pPr algn="ctr" defTabSz="755650">
              <a:lnSpc>
                <a:spcPct val="90000"/>
              </a:lnSpc>
              <a:spcBef>
                <a:spcPct val="0"/>
              </a:spcBef>
              <a:spcAft>
                <a:spcPct val="35000"/>
              </a:spcAft>
            </a:pPr>
            <a:r>
              <a:rPr lang="fr-FR" sz="2000" b="1" dirty="0">
                <a:solidFill>
                  <a:schemeClr val="tx1"/>
                </a:solidFill>
                <a:latin typeface="Cabin" panose="020B0803050202020004" pitchFamily="34" charset="0"/>
                <a:cs typeface="Segoe UI Light" pitchFamily="34" charset="0"/>
              </a:rPr>
              <a:t>Indice de </a:t>
            </a:r>
            <a:r>
              <a:rPr lang="fr-FR" sz="2000" b="1" dirty="0" smtClean="0">
                <a:solidFill>
                  <a:schemeClr val="tx1"/>
                </a:solidFill>
                <a:latin typeface="Cabin" panose="020B0803050202020004" pitchFamily="34" charset="0"/>
                <a:cs typeface="Segoe UI Light" pitchFamily="34" charset="0"/>
              </a:rPr>
              <a:t>similarité </a:t>
            </a:r>
            <a:endParaRPr lang="fr-FR" sz="2000" b="1" dirty="0">
              <a:solidFill>
                <a:schemeClr val="tx1"/>
              </a:solidFill>
              <a:latin typeface="Cabin" panose="020B0803050202020004" pitchFamily="34" charset="0"/>
              <a:cs typeface="Segoe UI Light" pitchFamily="34" charset="0"/>
            </a:endParaRPr>
          </a:p>
        </p:txBody>
      </p:sp>
    </p:spTree>
    <p:extLst>
      <p:ext uri="{BB962C8B-B14F-4D97-AF65-F5344CB8AC3E}">
        <p14:creationId xmlns:p14="http://schemas.microsoft.com/office/powerpoint/2010/main" xmlns="" val="245660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arn(inVertical)">
                                      <p:cBhvr>
                                        <p:cTn id="7" dur="500"/>
                                        <p:tgtEl>
                                          <p:spTgt spid="6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barn(inVertical)">
                                      <p:cBhvr>
                                        <p:cTn id="10" dur="5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barn(inVertical)">
                                      <p:cBhvr>
                                        <p:cTn id="15" dur="500"/>
                                        <p:tgtEl>
                                          <p:spTgt spid="48"/>
                                        </p:tgtEl>
                                      </p:cBhvr>
                                    </p:animEffect>
                                  </p:childTnLst>
                                </p:cTn>
                              </p:par>
                            </p:childTnLst>
                          </p:cTn>
                        </p:par>
                        <p:par>
                          <p:cTn id="16" fill="hold">
                            <p:stCondLst>
                              <p:cond delay="500"/>
                            </p:stCondLst>
                            <p:childTnLst>
                              <p:par>
                                <p:cTn id="17" presetID="16" presetClass="entr" presetSubtype="21" fill="hold" grpId="0" nodeType="after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barn(inVertical)">
                                      <p:cBhvr>
                                        <p:cTn id="19" dur="500"/>
                                        <p:tgtEl>
                                          <p:spTgt spid="54"/>
                                        </p:tgtEl>
                                      </p:cBhvr>
                                    </p:animEffect>
                                  </p:childTnLst>
                                </p:cTn>
                              </p:par>
                            </p:childTnLst>
                          </p:cTn>
                        </p:par>
                        <p:par>
                          <p:cTn id="20" fill="hold">
                            <p:stCondLst>
                              <p:cond delay="1000"/>
                            </p:stCondLst>
                            <p:childTnLst>
                              <p:par>
                                <p:cTn id="21" presetID="16" presetClass="entr" presetSubtype="21" fill="hold" grpId="0" nodeType="after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barn(inVertical)">
                                      <p:cBhvr>
                                        <p:cTn id="23" dur="500"/>
                                        <p:tgtEl>
                                          <p:spTgt spid="69"/>
                                        </p:tgtEl>
                                      </p:cBhvr>
                                    </p:animEffect>
                                  </p:childTnLst>
                                </p:cTn>
                              </p:par>
                            </p:childTnLst>
                          </p:cTn>
                        </p:par>
                        <p:par>
                          <p:cTn id="24" fill="hold">
                            <p:stCondLst>
                              <p:cond delay="1500"/>
                            </p:stCondLst>
                            <p:childTnLst>
                              <p:par>
                                <p:cTn id="25" presetID="16" presetClass="entr" presetSubtype="21"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barn(inVertical)">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barn(inVertical)">
                                      <p:cBhvr>
                                        <p:cTn id="32" dur="500"/>
                                        <p:tgtEl>
                                          <p:spTgt spid="53"/>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70"/>
                                        </p:tgtEl>
                                        <p:attrNameLst>
                                          <p:attrName>style.visibility</p:attrName>
                                        </p:attrNameLst>
                                      </p:cBhvr>
                                      <p:to>
                                        <p:strVal val="visible"/>
                                      </p:to>
                                    </p:set>
                                  </p:childTnLst>
                                </p:cTn>
                              </p:par>
                            </p:childTnLst>
                          </p:cTn>
                        </p:par>
                        <p:par>
                          <p:cTn id="36" fill="hold">
                            <p:stCondLst>
                              <p:cond delay="500"/>
                            </p:stCondLst>
                            <p:childTnLst>
                              <p:par>
                                <p:cTn id="37" presetID="16" presetClass="entr" presetSubtype="21" fill="hold" grpId="0" nodeType="after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barn(inVertical)">
                                      <p:cBhvr>
                                        <p:cTn id="39" dur="500"/>
                                        <p:tgtEl>
                                          <p:spTgt spid="71"/>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barn(inVertical)">
                                      <p:cBhvr>
                                        <p:cTn id="44" dur="500"/>
                                        <p:tgtEl>
                                          <p:spTgt spid="49"/>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72"/>
                                        </p:tgtEl>
                                        <p:attrNameLst>
                                          <p:attrName>style.visibility</p:attrName>
                                        </p:attrNameLst>
                                      </p:cBhvr>
                                      <p:to>
                                        <p:strVal val="visible"/>
                                      </p:to>
                                    </p:set>
                                  </p:childTnLst>
                                </p:cTn>
                              </p:par>
                            </p:childTnLst>
                          </p:cTn>
                        </p:par>
                        <p:par>
                          <p:cTn id="48" fill="hold">
                            <p:stCondLst>
                              <p:cond delay="500"/>
                            </p:stCondLst>
                            <p:childTnLst>
                              <p:par>
                                <p:cTn id="49" presetID="16" presetClass="entr" presetSubtype="21" fill="hold" grpId="0" nodeType="afterEffect">
                                  <p:stCondLst>
                                    <p:cond delay="0"/>
                                  </p:stCondLst>
                                  <p:childTnLst>
                                    <p:set>
                                      <p:cBhvr>
                                        <p:cTn id="50" dur="1" fill="hold">
                                          <p:stCondLst>
                                            <p:cond delay="0"/>
                                          </p:stCondLst>
                                        </p:cTn>
                                        <p:tgtEl>
                                          <p:spTgt spid="73"/>
                                        </p:tgtEl>
                                        <p:attrNameLst>
                                          <p:attrName>style.visibility</p:attrName>
                                        </p:attrNameLst>
                                      </p:cBhvr>
                                      <p:to>
                                        <p:strVal val="visible"/>
                                      </p:to>
                                    </p:set>
                                    <p:animEffect transition="in" filter="barn(inVertical)">
                                      <p:cBhvr>
                                        <p:cTn id="5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49" grpId="0" animBg="1"/>
      <p:bldP spid="52" grpId="0" animBg="1"/>
      <p:bldP spid="53" grpId="0" animBg="1"/>
      <p:bldP spid="54" grpId="0" animBg="1"/>
      <p:bldP spid="69" grpId="0" animBg="1"/>
      <p:bldP spid="70" grpId="0" animBg="1"/>
      <p:bldP spid="71" grpId="0" animBg="1"/>
      <p:bldP spid="72" grpId="0" animBg="1"/>
      <p:bldP spid="73" grpId="0" animBg="1"/>
      <p:bldP spid="4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506"/>
            <a:ext cx="10085343" cy="821968"/>
            <a:chOff x="2001881" y="50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072641" y="50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Conception &amp; Réalisation</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rPr>
              <a:t>Évaluation quantitative – évaluation du volume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32/44</a:t>
            </a:r>
            <a:endParaRPr lang="fr-CA" sz="2000" dirty="0">
              <a:solidFill>
                <a:schemeClr val="tx1"/>
              </a:solidFill>
              <a:latin typeface="Segoe WP Black" panose="020B0A02040504020203" pitchFamily="34" charset="0"/>
              <a:cs typeface="Segoe UI Light" pitchFamily="34" charset="0"/>
            </a:endParaRPr>
          </a:p>
        </p:txBody>
      </p:sp>
      <p:sp>
        <p:nvSpPr>
          <p:cNvPr id="27" name="Rectangle à coins arrondis 26"/>
          <p:cNvSpPr/>
          <p:nvPr/>
        </p:nvSpPr>
        <p:spPr>
          <a:xfrm>
            <a:off x="97603" y="2498373"/>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Prétraitement </a:t>
            </a:r>
            <a:endParaRPr lang="fr-FR" kern="0" dirty="0">
              <a:solidFill>
                <a:schemeClr val="tx1">
                  <a:lumMod val="95000"/>
                  <a:lumOff val="5000"/>
                </a:schemeClr>
              </a:solidFill>
              <a:latin typeface="Cambria" pitchFamily="18" charset="0"/>
            </a:endParaRPr>
          </a:p>
        </p:txBody>
      </p:sp>
      <p:sp>
        <p:nvSpPr>
          <p:cNvPr id="29" name="Rectangle à coins arrondis 28"/>
          <p:cNvSpPr/>
          <p:nvPr/>
        </p:nvSpPr>
        <p:spPr>
          <a:xfrm>
            <a:off x="38297" y="4798921"/>
            <a:ext cx="1922874" cy="82654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1900" b="1" kern="0" dirty="0" smtClean="0">
                <a:solidFill>
                  <a:prstClr val="white"/>
                </a:solidFill>
                <a:latin typeface="Cambria" pitchFamily="18" charset="0"/>
              </a:rPr>
              <a:t>Critères d’évaluation </a:t>
            </a:r>
            <a:endParaRPr lang="fr-FR" sz="1900" b="1" kern="0" dirty="0">
              <a:solidFill>
                <a:prstClr val="white"/>
              </a:solidFill>
              <a:latin typeface="Cambria" pitchFamily="18" charset="0"/>
            </a:endParaRPr>
          </a:p>
        </p:txBody>
      </p:sp>
      <p:sp>
        <p:nvSpPr>
          <p:cNvPr id="35" name="Rectangle à coins arrondis 34"/>
          <p:cNvSpPr/>
          <p:nvPr/>
        </p:nvSpPr>
        <p:spPr>
          <a:xfrm>
            <a:off x="97603" y="3261180"/>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Détection de tumeurs </a:t>
            </a:r>
            <a:endParaRPr lang="fr-FR" kern="0" dirty="0">
              <a:solidFill>
                <a:schemeClr val="tx1">
                  <a:lumMod val="95000"/>
                  <a:lumOff val="5000"/>
                </a:schemeClr>
              </a:solidFill>
              <a:latin typeface="Cambria" pitchFamily="18" charset="0"/>
            </a:endParaRPr>
          </a:p>
        </p:txBody>
      </p:sp>
      <p:sp>
        <p:nvSpPr>
          <p:cNvPr id="37" name="Rectangle à coins arrondis 36"/>
          <p:cNvSpPr/>
          <p:nvPr/>
        </p:nvSpPr>
        <p:spPr>
          <a:xfrm>
            <a:off x="97603" y="4003482"/>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a:solidFill>
                  <a:schemeClr val="tx1">
                    <a:lumMod val="95000"/>
                    <a:lumOff val="5000"/>
                  </a:schemeClr>
                </a:solidFill>
                <a:latin typeface="Cambria" pitchFamily="18" charset="0"/>
              </a:rPr>
              <a:t>Segmentation de tumeurs</a:t>
            </a:r>
          </a:p>
        </p:txBody>
      </p:sp>
      <p:sp>
        <p:nvSpPr>
          <p:cNvPr id="40" name="Rectangle à coins arrondis 39"/>
          <p:cNvSpPr/>
          <p:nvPr/>
        </p:nvSpPr>
        <p:spPr>
          <a:xfrm>
            <a:off x="97603" y="5707019"/>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Mise en œuvre </a:t>
            </a:r>
            <a:endParaRPr lang="fr-FR" kern="0" dirty="0">
              <a:solidFill>
                <a:schemeClr val="tx1">
                  <a:lumMod val="95000"/>
                  <a:lumOff val="5000"/>
                </a:schemeClr>
              </a:solidFill>
              <a:latin typeface="Cambria" pitchFamily="18" charset="0"/>
            </a:endParaRPr>
          </a:p>
        </p:txBody>
      </p:sp>
      <p:sp>
        <p:nvSpPr>
          <p:cNvPr id="41" name="Rectangle à coins arrondis 40"/>
          <p:cNvSpPr/>
          <p:nvPr/>
        </p:nvSpPr>
        <p:spPr>
          <a:xfrm>
            <a:off x="97603" y="1761035"/>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Architecture globale</a:t>
            </a:r>
            <a:endParaRPr lang="fr-FR" kern="0" dirty="0">
              <a:solidFill>
                <a:schemeClr val="tx1">
                  <a:lumMod val="95000"/>
                  <a:lumOff val="5000"/>
                </a:schemeClr>
              </a:solidFill>
              <a:latin typeface="Cambria" pitchFamily="18" charset="0"/>
            </a:endParaRPr>
          </a:p>
        </p:txBody>
      </p:sp>
      <p:pic>
        <p:nvPicPr>
          <p:cNvPr id="48"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778540" y="2609850"/>
            <a:ext cx="4087380" cy="28629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5" name="AutoShape 16"/>
          <p:cNvSpPr>
            <a:spLocks noChangeArrowheads="1"/>
          </p:cNvSpPr>
          <p:nvPr/>
        </p:nvSpPr>
        <p:spPr bwMode="auto">
          <a:xfrm>
            <a:off x="2778540" y="1963738"/>
            <a:ext cx="4060977" cy="4392612"/>
          </a:xfrm>
          <a:prstGeom prst="roundRect">
            <a:avLst>
              <a:gd name="adj" fmla="val 8384"/>
            </a:avLst>
          </a:prstGeom>
          <a:noFill/>
          <a:ln w="50800">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fr-FR">
              <a:latin typeface="Calibri" pitchFamily="34" charset="0"/>
            </a:endParaRPr>
          </a:p>
        </p:txBody>
      </p:sp>
      <p:sp>
        <p:nvSpPr>
          <p:cNvPr id="61" name="Ellipse 60"/>
          <p:cNvSpPr/>
          <p:nvPr/>
        </p:nvSpPr>
        <p:spPr bwMode="auto">
          <a:xfrm>
            <a:off x="4124517" y="3711552"/>
            <a:ext cx="591542" cy="407547"/>
          </a:xfrm>
          <a:prstGeom prst="ellipse">
            <a:avLst/>
          </a:prstGeom>
          <a:noFill/>
          <a:ln w="57150" cap="flat" cmpd="sng" algn="ctr">
            <a:solidFill>
              <a:schemeClr val="tx1">
                <a:lumMod val="95000"/>
                <a:lumOff val="5000"/>
              </a:schemeClr>
            </a:solidFill>
            <a:prstDash val="solid"/>
            <a:round/>
            <a:headEnd type="none" w="med" len="med"/>
            <a:tailEnd type="none" w="med" len="med"/>
          </a:ln>
          <a:effectLst/>
        </p:spPr>
        <p:txBody>
          <a:bodyPr/>
          <a:lstStyle/>
          <a:p>
            <a:pPr>
              <a:defRPr/>
            </a:pPr>
            <a:endParaRPr lang="fr-FR"/>
          </a:p>
        </p:txBody>
      </p:sp>
      <p:sp>
        <p:nvSpPr>
          <p:cNvPr id="62" name="Ellipse 61"/>
          <p:cNvSpPr/>
          <p:nvPr/>
        </p:nvSpPr>
        <p:spPr bwMode="auto">
          <a:xfrm>
            <a:off x="5234553" y="3714087"/>
            <a:ext cx="606231" cy="405013"/>
          </a:xfrm>
          <a:prstGeom prst="ellipse">
            <a:avLst/>
          </a:prstGeom>
          <a:noFill/>
          <a:ln w="57150" cap="flat" cmpd="sng" algn="ctr">
            <a:solidFill>
              <a:schemeClr val="tx1">
                <a:lumMod val="95000"/>
                <a:lumOff val="5000"/>
              </a:schemeClr>
            </a:solidFill>
            <a:prstDash val="solid"/>
            <a:round/>
            <a:headEnd type="none" w="med" len="med"/>
            <a:tailEnd type="none" w="med" len="med"/>
          </a:ln>
          <a:effectLst/>
        </p:spPr>
        <p:txBody>
          <a:bodyPr/>
          <a:lstStyle/>
          <a:p>
            <a:pPr>
              <a:defRPr/>
            </a:pPr>
            <a:endParaRPr lang="fr-FR"/>
          </a:p>
        </p:txBody>
      </p:sp>
      <p:sp>
        <p:nvSpPr>
          <p:cNvPr id="65" name="Ellipse 64"/>
          <p:cNvSpPr/>
          <p:nvPr/>
        </p:nvSpPr>
        <p:spPr bwMode="auto">
          <a:xfrm>
            <a:off x="4333054" y="5098012"/>
            <a:ext cx="591542" cy="363204"/>
          </a:xfrm>
          <a:prstGeom prst="ellipse">
            <a:avLst/>
          </a:prstGeom>
          <a:noFill/>
          <a:ln w="57150" cap="flat" cmpd="sng" algn="ctr">
            <a:solidFill>
              <a:schemeClr val="tx1">
                <a:lumMod val="95000"/>
                <a:lumOff val="5000"/>
              </a:schemeClr>
            </a:solidFill>
            <a:prstDash val="solid"/>
            <a:round/>
            <a:headEnd type="none" w="med" len="med"/>
            <a:tailEnd type="none" w="med" len="med"/>
          </a:ln>
          <a:effectLst/>
        </p:spPr>
        <p:txBody>
          <a:bodyPr/>
          <a:lstStyle/>
          <a:p>
            <a:pPr>
              <a:defRPr/>
            </a:pPr>
            <a:endParaRPr lang="fr-FR"/>
          </a:p>
        </p:txBody>
      </p:sp>
      <p:sp>
        <p:nvSpPr>
          <p:cNvPr id="66" name="Ellipse 65"/>
          <p:cNvSpPr/>
          <p:nvPr/>
        </p:nvSpPr>
        <p:spPr bwMode="auto">
          <a:xfrm>
            <a:off x="3264049" y="3700440"/>
            <a:ext cx="591542" cy="418660"/>
          </a:xfrm>
          <a:prstGeom prst="ellipse">
            <a:avLst/>
          </a:prstGeom>
          <a:noFill/>
          <a:ln w="57150" cap="flat" cmpd="sng" algn="ctr">
            <a:solidFill>
              <a:schemeClr val="tx1">
                <a:lumMod val="95000"/>
                <a:lumOff val="5000"/>
              </a:schemeClr>
            </a:solidFill>
            <a:prstDash val="solid"/>
            <a:round/>
            <a:headEnd type="none" w="med" len="med"/>
            <a:tailEnd type="none" w="med" len="med"/>
          </a:ln>
          <a:effectLst/>
        </p:spPr>
        <p:txBody>
          <a:bodyPr/>
          <a:lstStyle/>
          <a:p>
            <a:pPr>
              <a:defRPr/>
            </a:pPr>
            <a:endParaRPr lang="fr-FR"/>
          </a:p>
        </p:txBody>
      </p:sp>
      <p:sp>
        <p:nvSpPr>
          <p:cNvPr id="67" name="Ellipse 66"/>
          <p:cNvSpPr>
            <a:spLocks noChangeArrowheads="1"/>
          </p:cNvSpPr>
          <p:nvPr/>
        </p:nvSpPr>
        <p:spPr bwMode="auto">
          <a:xfrm>
            <a:off x="2876205" y="2557044"/>
            <a:ext cx="671614" cy="513912"/>
          </a:xfrm>
          <a:prstGeom prst="ellipse">
            <a:avLst/>
          </a:prstGeom>
          <a:noFill/>
          <a:ln w="25400" algn="ctr">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fr-FR"/>
          </a:p>
        </p:txBody>
      </p:sp>
      <p:sp>
        <p:nvSpPr>
          <p:cNvPr id="74" name="Ellipse 73"/>
          <p:cNvSpPr>
            <a:spLocks noChangeArrowheads="1"/>
          </p:cNvSpPr>
          <p:nvPr/>
        </p:nvSpPr>
        <p:spPr bwMode="auto">
          <a:xfrm>
            <a:off x="5875308" y="2554597"/>
            <a:ext cx="779821" cy="510979"/>
          </a:xfrm>
          <a:prstGeom prst="ellipse">
            <a:avLst/>
          </a:prstGeom>
          <a:noFill/>
          <a:ln w="25400" algn="ctr">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fr-FR"/>
          </a:p>
        </p:txBody>
      </p:sp>
      <p:sp>
        <p:nvSpPr>
          <p:cNvPr id="76" name="Forme libre 75"/>
          <p:cNvSpPr/>
          <p:nvPr/>
        </p:nvSpPr>
        <p:spPr>
          <a:xfrm>
            <a:off x="7288382" y="2384653"/>
            <a:ext cx="4481587" cy="760500"/>
          </a:xfrm>
          <a:custGeom>
            <a:avLst/>
            <a:gdLst>
              <a:gd name="connsiteX0" fmla="*/ 0 w 3766781"/>
              <a:gd name="connsiteY0" fmla="*/ 126753 h 760500"/>
              <a:gd name="connsiteX1" fmla="*/ 126753 w 3766781"/>
              <a:gd name="connsiteY1" fmla="*/ 0 h 760500"/>
              <a:gd name="connsiteX2" fmla="*/ 3640028 w 3766781"/>
              <a:gd name="connsiteY2" fmla="*/ 0 h 760500"/>
              <a:gd name="connsiteX3" fmla="*/ 3766781 w 3766781"/>
              <a:gd name="connsiteY3" fmla="*/ 126753 h 760500"/>
              <a:gd name="connsiteX4" fmla="*/ 3766781 w 3766781"/>
              <a:gd name="connsiteY4" fmla="*/ 633747 h 760500"/>
              <a:gd name="connsiteX5" fmla="*/ 3640028 w 3766781"/>
              <a:gd name="connsiteY5" fmla="*/ 760500 h 760500"/>
              <a:gd name="connsiteX6" fmla="*/ 126753 w 3766781"/>
              <a:gd name="connsiteY6" fmla="*/ 760500 h 760500"/>
              <a:gd name="connsiteX7" fmla="*/ 0 w 3766781"/>
              <a:gd name="connsiteY7" fmla="*/ 633747 h 760500"/>
              <a:gd name="connsiteX8" fmla="*/ 0 w 3766781"/>
              <a:gd name="connsiteY8" fmla="*/ 126753 h 76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6781" h="760500">
                <a:moveTo>
                  <a:pt x="0" y="126753"/>
                </a:moveTo>
                <a:cubicBezTo>
                  <a:pt x="0" y="56749"/>
                  <a:pt x="56749" y="0"/>
                  <a:pt x="126753" y="0"/>
                </a:cubicBezTo>
                <a:lnTo>
                  <a:pt x="3640028" y="0"/>
                </a:lnTo>
                <a:cubicBezTo>
                  <a:pt x="3710032" y="0"/>
                  <a:pt x="3766781" y="56749"/>
                  <a:pt x="3766781" y="126753"/>
                </a:cubicBezTo>
                <a:lnTo>
                  <a:pt x="3766781" y="633747"/>
                </a:lnTo>
                <a:cubicBezTo>
                  <a:pt x="3766781" y="703751"/>
                  <a:pt x="3710032" y="760500"/>
                  <a:pt x="3640028" y="760500"/>
                </a:cubicBezTo>
                <a:lnTo>
                  <a:pt x="126753" y="760500"/>
                </a:lnTo>
                <a:cubicBezTo>
                  <a:pt x="56749" y="760500"/>
                  <a:pt x="0" y="703751"/>
                  <a:pt x="0" y="633747"/>
                </a:cubicBezTo>
                <a:lnTo>
                  <a:pt x="0" y="126753"/>
                </a:lnTo>
                <a:close/>
              </a:path>
            </a:pathLst>
          </a:custGeom>
          <a:solidFill>
            <a:srgbClr val="00B0F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6131" tIns="86131" rIns="86131" bIns="86131" numCol="1" spcCol="1270" anchor="ctr" anchorCtr="0">
            <a:noAutofit/>
          </a:bodyPr>
          <a:lstStyle/>
          <a:p>
            <a:pPr algn="ctr" defTabSz="755650">
              <a:lnSpc>
                <a:spcPct val="90000"/>
              </a:lnSpc>
              <a:spcBef>
                <a:spcPct val="0"/>
              </a:spcBef>
              <a:spcAft>
                <a:spcPct val="35000"/>
              </a:spcAft>
            </a:pPr>
            <a:r>
              <a:rPr lang="fr-FR" sz="2000" b="1" dirty="0" smtClean="0">
                <a:solidFill>
                  <a:schemeClr val="tx1"/>
                </a:solidFill>
              </a:rPr>
              <a:t>TP : le </a:t>
            </a:r>
            <a:r>
              <a:rPr lang="fr-FR" sz="2000" b="1" dirty="0">
                <a:solidFill>
                  <a:schemeClr val="tx1"/>
                </a:solidFill>
              </a:rPr>
              <a:t>pixel est correctement classé à l’intérieur de la région</a:t>
            </a:r>
            <a:endParaRPr lang="fr-FR" sz="2000" b="1" dirty="0">
              <a:solidFill>
                <a:schemeClr val="tx1"/>
              </a:solidFill>
              <a:latin typeface="Cabin" panose="020B0803050202020004" pitchFamily="34" charset="0"/>
              <a:cs typeface="Segoe UI Light" pitchFamily="34" charset="0"/>
            </a:endParaRPr>
          </a:p>
        </p:txBody>
      </p:sp>
      <p:sp>
        <p:nvSpPr>
          <p:cNvPr id="77" name="Forme libre 76"/>
          <p:cNvSpPr/>
          <p:nvPr/>
        </p:nvSpPr>
        <p:spPr>
          <a:xfrm>
            <a:off x="7288382" y="3333385"/>
            <a:ext cx="4481587" cy="760500"/>
          </a:xfrm>
          <a:custGeom>
            <a:avLst/>
            <a:gdLst>
              <a:gd name="connsiteX0" fmla="*/ 0 w 3766781"/>
              <a:gd name="connsiteY0" fmla="*/ 126753 h 760500"/>
              <a:gd name="connsiteX1" fmla="*/ 126753 w 3766781"/>
              <a:gd name="connsiteY1" fmla="*/ 0 h 760500"/>
              <a:gd name="connsiteX2" fmla="*/ 3640028 w 3766781"/>
              <a:gd name="connsiteY2" fmla="*/ 0 h 760500"/>
              <a:gd name="connsiteX3" fmla="*/ 3766781 w 3766781"/>
              <a:gd name="connsiteY3" fmla="*/ 126753 h 760500"/>
              <a:gd name="connsiteX4" fmla="*/ 3766781 w 3766781"/>
              <a:gd name="connsiteY4" fmla="*/ 633747 h 760500"/>
              <a:gd name="connsiteX5" fmla="*/ 3640028 w 3766781"/>
              <a:gd name="connsiteY5" fmla="*/ 760500 h 760500"/>
              <a:gd name="connsiteX6" fmla="*/ 126753 w 3766781"/>
              <a:gd name="connsiteY6" fmla="*/ 760500 h 760500"/>
              <a:gd name="connsiteX7" fmla="*/ 0 w 3766781"/>
              <a:gd name="connsiteY7" fmla="*/ 633747 h 760500"/>
              <a:gd name="connsiteX8" fmla="*/ 0 w 3766781"/>
              <a:gd name="connsiteY8" fmla="*/ 126753 h 76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6781" h="760500">
                <a:moveTo>
                  <a:pt x="0" y="126753"/>
                </a:moveTo>
                <a:cubicBezTo>
                  <a:pt x="0" y="56749"/>
                  <a:pt x="56749" y="0"/>
                  <a:pt x="126753" y="0"/>
                </a:cubicBezTo>
                <a:lnTo>
                  <a:pt x="3640028" y="0"/>
                </a:lnTo>
                <a:cubicBezTo>
                  <a:pt x="3710032" y="0"/>
                  <a:pt x="3766781" y="56749"/>
                  <a:pt x="3766781" y="126753"/>
                </a:cubicBezTo>
                <a:lnTo>
                  <a:pt x="3766781" y="633747"/>
                </a:lnTo>
                <a:cubicBezTo>
                  <a:pt x="3766781" y="703751"/>
                  <a:pt x="3710032" y="760500"/>
                  <a:pt x="3640028" y="760500"/>
                </a:cubicBezTo>
                <a:lnTo>
                  <a:pt x="126753" y="760500"/>
                </a:lnTo>
                <a:cubicBezTo>
                  <a:pt x="56749" y="760500"/>
                  <a:pt x="0" y="703751"/>
                  <a:pt x="0" y="633747"/>
                </a:cubicBezTo>
                <a:lnTo>
                  <a:pt x="0" y="126753"/>
                </a:lnTo>
                <a:close/>
              </a:path>
            </a:pathLst>
          </a:custGeom>
          <a:solidFill>
            <a:srgbClr val="00B0F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6131" tIns="86131" rIns="86131" bIns="86131" numCol="1" spcCol="1270" anchor="ctr" anchorCtr="0">
            <a:noAutofit/>
          </a:bodyPr>
          <a:lstStyle/>
          <a:p>
            <a:pPr algn="ctr" defTabSz="755650">
              <a:lnSpc>
                <a:spcPct val="90000"/>
              </a:lnSpc>
              <a:spcBef>
                <a:spcPct val="0"/>
              </a:spcBef>
              <a:spcAft>
                <a:spcPct val="35000"/>
              </a:spcAft>
            </a:pPr>
            <a:r>
              <a:rPr lang="fr-FR" sz="2000" b="1" dirty="0" smtClean="0">
                <a:solidFill>
                  <a:schemeClr val="tx1"/>
                </a:solidFill>
              </a:rPr>
              <a:t>FP : le </a:t>
            </a:r>
            <a:r>
              <a:rPr lang="fr-FR" sz="2000" b="1" dirty="0">
                <a:solidFill>
                  <a:schemeClr val="tx1"/>
                </a:solidFill>
              </a:rPr>
              <a:t>pixel est considéré interne à la région alors qu’il ne devrait pas l’être</a:t>
            </a:r>
            <a:endParaRPr lang="fr-FR" sz="2000" b="1" dirty="0">
              <a:solidFill>
                <a:schemeClr val="tx1"/>
              </a:solidFill>
              <a:latin typeface="Cabin" panose="020B0803050202020004" pitchFamily="34" charset="0"/>
              <a:cs typeface="Segoe UI Light" pitchFamily="34" charset="0"/>
            </a:endParaRPr>
          </a:p>
        </p:txBody>
      </p:sp>
      <p:sp>
        <p:nvSpPr>
          <p:cNvPr id="78" name="Forme libre 77"/>
          <p:cNvSpPr/>
          <p:nvPr/>
        </p:nvSpPr>
        <p:spPr>
          <a:xfrm>
            <a:off x="7288382" y="4282117"/>
            <a:ext cx="4481587" cy="760500"/>
          </a:xfrm>
          <a:custGeom>
            <a:avLst/>
            <a:gdLst>
              <a:gd name="connsiteX0" fmla="*/ 0 w 3766781"/>
              <a:gd name="connsiteY0" fmla="*/ 126753 h 760500"/>
              <a:gd name="connsiteX1" fmla="*/ 126753 w 3766781"/>
              <a:gd name="connsiteY1" fmla="*/ 0 h 760500"/>
              <a:gd name="connsiteX2" fmla="*/ 3640028 w 3766781"/>
              <a:gd name="connsiteY2" fmla="*/ 0 h 760500"/>
              <a:gd name="connsiteX3" fmla="*/ 3766781 w 3766781"/>
              <a:gd name="connsiteY3" fmla="*/ 126753 h 760500"/>
              <a:gd name="connsiteX4" fmla="*/ 3766781 w 3766781"/>
              <a:gd name="connsiteY4" fmla="*/ 633747 h 760500"/>
              <a:gd name="connsiteX5" fmla="*/ 3640028 w 3766781"/>
              <a:gd name="connsiteY5" fmla="*/ 760500 h 760500"/>
              <a:gd name="connsiteX6" fmla="*/ 126753 w 3766781"/>
              <a:gd name="connsiteY6" fmla="*/ 760500 h 760500"/>
              <a:gd name="connsiteX7" fmla="*/ 0 w 3766781"/>
              <a:gd name="connsiteY7" fmla="*/ 633747 h 760500"/>
              <a:gd name="connsiteX8" fmla="*/ 0 w 3766781"/>
              <a:gd name="connsiteY8" fmla="*/ 126753 h 76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6781" h="760500">
                <a:moveTo>
                  <a:pt x="0" y="126753"/>
                </a:moveTo>
                <a:cubicBezTo>
                  <a:pt x="0" y="56749"/>
                  <a:pt x="56749" y="0"/>
                  <a:pt x="126753" y="0"/>
                </a:cubicBezTo>
                <a:lnTo>
                  <a:pt x="3640028" y="0"/>
                </a:lnTo>
                <a:cubicBezTo>
                  <a:pt x="3710032" y="0"/>
                  <a:pt x="3766781" y="56749"/>
                  <a:pt x="3766781" y="126753"/>
                </a:cubicBezTo>
                <a:lnTo>
                  <a:pt x="3766781" y="633747"/>
                </a:lnTo>
                <a:cubicBezTo>
                  <a:pt x="3766781" y="703751"/>
                  <a:pt x="3710032" y="760500"/>
                  <a:pt x="3640028" y="760500"/>
                </a:cubicBezTo>
                <a:lnTo>
                  <a:pt x="126753" y="760500"/>
                </a:lnTo>
                <a:cubicBezTo>
                  <a:pt x="56749" y="760500"/>
                  <a:pt x="0" y="703751"/>
                  <a:pt x="0" y="633747"/>
                </a:cubicBezTo>
                <a:lnTo>
                  <a:pt x="0" y="126753"/>
                </a:lnTo>
                <a:close/>
              </a:path>
            </a:pathLst>
          </a:custGeom>
          <a:solidFill>
            <a:srgbClr val="00B0F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6131" tIns="86131" rIns="86131" bIns="86131" numCol="1" spcCol="1270" anchor="ctr" anchorCtr="0">
            <a:noAutofit/>
          </a:bodyPr>
          <a:lstStyle/>
          <a:p>
            <a:pPr algn="ctr" defTabSz="755650">
              <a:lnSpc>
                <a:spcPct val="90000"/>
              </a:lnSpc>
              <a:spcBef>
                <a:spcPct val="0"/>
              </a:spcBef>
              <a:spcAft>
                <a:spcPct val="35000"/>
              </a:spcAft>
            </a:pPr>
            <a:r>
              <a:rPr lang="fr-FR" sz="2000" b="1" dirty="0" smtClean="0">
                <a:solidFill>
                  <a:schemeClr val="tx1"/>
                </a:solidFill>
              </a:rPr>
              <a:t>TN : le </a:t>
            </a:r>
            <a:r>
              <a:rPr lang="fr-FR" sz="2000" b="1" dirty="0">
                <a:solidFill>
                  <a:schemeClr val="tx1"/>
                </a:solidFill>
              </a:rPr>
              <a:t>pixel est correctement classé à l’extérieur de la région</a:t>
            </a:r>
            <a:endParaRPr lang="fr-FR" sz="2000" b="1" dirty="0">
              <a:solidFill>
                <a:schemeClr val="tx1"/>
              </a:solidFill>
              <a:latin typeface="Cabin" panose="020B0803050202020004" pitchFamily="34" charset="0"/>
              <a:cs typeface="Segoe UI Light" pitchFamily="34" charset="0"/>
            </a:endParaRPr>
          </a:p>
        </p:txBody>
      </p:sp>
      <p:sp>
        <p:nvSpPr>
          <p:cNvPr id="79" name="Forme libre 78"/>
          <p:cNvSpPr/>
          <p:nvPr/>
        </p:nvSpPr>
        <p:spPr>
          <a:xfrm>
            <a:off x="7288382" y="5230849"/>
            <a:ext cx="4481587" cy="760500"/>
          </a:xfrm>
          <a:custGeom>
            <a:avLst/>
            <a:gdLst>
              <a:gd name="connsiteX0" fmla="*/ 0 w 3766781"/>
              <a:gd name="connsiteY0" fmla="*/ 126753 h 760500"/>
              <a:gd name="connsiteX1" fmla="*/ 126753 w 3766781"/>
              <a:gd name="connsiteY1" fmla="*/ 0 h 760500"/>
              <a:gd name="connsiteX2" fmla="*/ 3640028 w 3766781"/>
              <a:gd name="connsiteY2" fmla="*/ 0 h 760500"/>
              <a:gd name="connsiteX3" fmla="*/ 3766781 w 3766781"/>
              <a:gd name="connsiteY3" fmla="*/ 126753 h 760500"/>
              <a:gd name="connsiteX4" fmla="*/ 3766781 w 3766781"/>
              <a:gd name="connsiteY4" fmla="*/ 633747 h 760500"/>
              <a:gd name="connsiteX5" fmla="*/ 3640028 w 3766781"/>
              <a:gd name="connsiteY5" fmla="*/ 760500 h 760500"/>
              <a:gd name="connsiteX6" fmla="*/ 126753 w 3766781"/>
              <a:gd name="connsiteY6" fmla="*/ 760500 h 760500"/>
              <a:gd name="connsiteX7" fmla="*/ 0 w 3766781"/>
              <a:gd name="connsiteY7" fmla="*/ 633747 h 760500"/>
              <a:gd name="connsiteX8" fmla="*/ 0 w 3766781"/>
              <a:gd name="connsiteY8" fmla="*/ 126753 h 76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6781" h="760500">
                <a:moveTo>
                  <a:pt x="0" y="126753"/>
                </a:moveTo>
                <a:cubicBezTo>
                  <a:pt x="0" y="56749"/>
                  <a:pt x="56749" y="0"/>
                  <a:pt x="126753" y="0"/>
                </a:cubicBezTo>
                <a:lnTo>
                  <a:pt x="3640028" y="0"/>
                </a:lnTo>
                <a:cubicBezTo>
                  <a:pt x="3710032" y="0"/>
                  <a:pt x="3766781" y="56749"/>
                  <a:pt x="3766781" y="126753"/>
                </a:cubicBezTo>
                <a:lnTo>
                  <a:pt x="3766781" y="633747"/>
                </a:lnTo>
                <a:cubicBezTo>
                  <a:pt x="3766781" y="703751"/>
                  <a:pt x="3710032" y="760500"/>
                  <a:pt x="3640028" y="760500"/>
                </a:cubicBezTo>
                <a:lnTo>
                  <a:pt x="126753" y="760500"/>
                </a:lnTo>
                <a:cubicBezTo>
                  <a:pt x="56749" y="760500"/>
                  <a:pt x="0" y="703751"/>
                  <a:pt x="0" y="633747"/>
                </a:cubicBezTo>
                <a:lnTo>
                  <a:pt x="0" y="126753"/>
                </a:lnTo>
                <a:close/>
              </a:path>
            </a:pathLst>
          </a:custGeom>
          <a:solidFill>
            <a:srgbClr val="00B0F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6131" tIns="86131" rIns="86131" bIns="86131" numCol="1" spcCol="1270" anchor="ctr" anchorCtr="0">
            <a:noAutofit/>
          </a:bodyPr>
          <a:lstStyle/>
          <a:p>
            <a:pPr algn="ctr" defTabSz="755650">
              <a:lnSpc>
                <a:spcPct val="90000"/>
              </a:lnSpc>
              <a:spcBef>
                <a:spcPct val="0"/>
              </a:spcBef>
              <a:spcAft>
                <a:spcPct val="35000"/>
              </a:spcAft>
            </a:pPr>
            <a:r>
              <a:rPr lang="fr-FR" sz="2000" b="1" dirty="0" smtClean="0">
                <a:solidFill>
                  <a:schemeClr val="tx1"/>
                </a:solidFill>
              </a:rPr>
              <a:t>FN : le </a:t>
            </a:r>
            <a:r>
              <a:rPr lang="fr-FR" sz="2000" b="1" dirty="0">
                <a:solidFill>
                  <a:schemeClr val="tx1"/>
                </a:solidFill>
              </a:rPr>
              <a:t>pixel est considéré externe à la région alors qu’il ne devrait pas l’être</a:t>
            </a:r>
            <a:endParaRPr lang="fr-FR" sz="2000" b="1" dirty="0">
              <a:solidFill>
                <a:schemeClr val="tx1"/>
              </a:solidFill>
              <a:latin typeface="Cabin" panose="020B0803050202020004" pitchFamily="34" charset="0"/>
              <a:cs typeface="Segoe UI Light" pitchFamily="34" charset="0"/>
            </a:endParaRPr>
          </a:p>
        </p:txBody>
      </p:sp>
      <p:sp>
        <p:nvSpPr>
          <p:cNvPr id="49" name="AutoShape 16"/>
          <p:cNvSpPr>
            <a:spLocks noChangeArrowheads="1"/>
          </p:cNvSpPr>
          <p:nvPr/>
        </p:nvSpPr>
        <p:spPr bwMode="auto">
          <a:xfrm>
            <a:off x="7135333" y="1963738"/>
            <a:ext cx="4837588" cy="4392612"/>
          </a:xfrm>
          <a:prstGeom prst="roundRect">
            <a:avLst>
              <a:gd name="adj" fmla="val 8384"/>
            </a:avLst>
          </a:prstGeom>
          <a:noFill/>
          <a:ln w="50800">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fr-FR">
              <a:latin typeface="Calibri" pitchFamily="34" charset="0"/>
            </a:endParaRPr>
          </a:p>
        </p:txBody>
      </p:sp>
      <p:sp>
        <p:nvSpPr>
          <p:cNvPr id="72" name="Forme libre 71"/>
          <p:cNvSpPr/>
          <p:nvPr/>
        </p:nvSpPr>
        <p:spPr>
          <a:xfrm>
            <a:off x="4375614" y="2559237"/>
            <a:ext cx="5626603" cy="707299"/>
          </a:xfrm>
          <a:custGeom>
            <a:avLst/>
            <a:gdLst>
              <a:gd name="connsiteX0" fmla="*/ 0 w 7334875"/>
              <a:gd name="connsiteY0" fmla="*/ 89702 h 538200"/>
              <a:gd name="connsiteX1" fmla="*/ 89702 w 7334875"/>
              <a:gd name="connsiteY1" fmla="*/ 0 h 538200"/>
              <a:gd name="connsiteX2" fmla="*/ 7245173 w 7334875"/>
              <a:gd name="connsiteY2" fmla="*/ 0 h 538200"/>
              <a:gd name="connsiteX3" fmla="*/ 7334875 w 7334875"/>
              <a:gd name="connsiteY3" fmla="*/ 89702 h 538200"/>
              <a:gd name="connsiteX4" fmla="*/ 7334875 w 7334875"/>
              <a:gd name="connsiteY4" fmla="*/ 448498 h 538200"/>
              <a:gd name="connsiteX5" fmla="*/ 7245173 w 7334875"/>
              <a:gd name="connsiteY5" fmla="*/ 538200 h 538200"/>
              <a:gd name="connsiteX6" fmla="*/ 89702 w 7334875"/>
              <a:gd name="connsiteY6" fmla="*/ 538200 h 538200"/>
              <a:gd name="connsiteX7" fmla="*/ 0 w 7334875"/>
              <a:gd name="connsiteY7" fmla="*/ 448498 h 538200"/>
              <a:gd name="connsiteX8" fmla="*/ 0 w 7334875"/>
              <a:gd name="connsiteY8" fmla="*/ 89702 h 5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875" h="538200">
                <a:moveTo>
                  <a:pt x="0" y="89702"/>
                </a:moveTo>
                <a:cubicBezTo>
                  <a:pt x="0" y="40161"/>
                  <a:pt x="40161" y="0"/>
                  <a:pt x="89702" y="0"/>
                </a:cubicBezTo>
                <a:lnTo>
                  <a:pt x="7245173" y="0"/>
                </a:lnTo>
                <a:cubicBezTo>
                  <a:pt x="7294714" y="0"/>
                  <a:pt x="7334875" y="40161"/>
                  <a:pt x="7334875" y="89702"/>
                </a:cubicBezTo>
                <a:lnTo>
                  <a:pt x="7334875" y="448498"/>
                </a:lnTo>
                <a:cubicBezTo>
                  <a:pt x="7334875" y="498039"/>
                  <a:pt x="7294714" y="538200"/>
                  <a:pt x="7245173" y="538200"/>
                </a:cubicBezTo>
                <a:lnTo>
                  <a:pt x="89702" y="538200"/>
                </a:lnTo>
                <a:cubicBezTo>
                  <a:pt x="40161" y="538200"/>
                  <a:pt x="0" y="498039"/>
                  <a:pt x="0" y="448498"/>
                </a:cubicBezTo>
                <a:lnTo>
                  <a:pt x="0" y="89702"/>
                </a:lnTo>
                <a:close/>
              </a:path>
            </a:pathLst>
          </a:custGeom>
          <a:solidFill>
            <a:schemeClr val="accent1">
              <a:lumMod val="20000"/>
              <a:lumOff val="80000"/>
            </a:schemeClr>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6131" tIns="86131" rIns="86131" bIns="86131" numCol="1" spcCol="1270" anchor="ctr" anchorCtr="0">
            <a:noAutofit/>
          </a:bodyPr>
          <a:lstStyle/>
          <a:p>
            <a:pPr defTabSz="755650">
              <a:lnSpc>
                <a:spcPct val="90000"/>
              </a:lnSpc>
              <a:spcBef>
                <a:spcPct val="0"/>
              </a:spcBef>
              <a:spcAft>
                <a:spcPct val="35000"/>
              </a:spcAft>
            </a:pPr>
            <a:endParaRPr lang="fr-FR" sz="2000" b="1" dirty="0">
              <a:solidFill>
                <a:schemeClr val="bg1"/>
              </a:solidFill>
              <a:latin typeface="Segoe UI Light" pitchFamily="34" charset="0"/>
              <a:cs typeface="Segoe UI Light" pitchFamily="34" charset="0"/>
            </a:endParaRPr>
          </a:p>
        </p:txBody>
      </p:sp>
      <p:sp>
        <p:nvSpPr>
          <p:cNvPr id="73" name="Forme libre 72"/>
          <p:cNvSpPr/>
          <p:nvPr/>
        </p:nvSpPr>
        <p:spPr>
          <a:xfrm>
            <a:off x="4375611" y="4046255"/>
            <a:ext cx="5626603" cy="779223"/>
          </a:xfrm>
          <a:custGeom>
            <a:avLst/>
            <a:gdLst>
              <a:gd name="connsiteX0" fmla="*/ 0 w 7334875"/>
              <a:gd name="connsiteY0" fmla="*/ 89702 h 538200"/>
              <a:gd name="connsiteX1" fmla="*/ 89702 w 7334875"/>
              <a:gd name="connsiteY1" fmla="*/ 0 h 538200"/>
              <a:gd name="connsiteX2" fmla="*/ 7245173 w 7334875"/>
              <a:gd name="connsiteY2" fmla="*/ 0 h 538200"/>
              <a:gd name="connsiteX3" fmla="*/ 7334875 w 7334875"/>
              <a:gd name="connsiteY3" fmla="*/ 89702 h 538200"/>
              <a:gd name="connsiteX4" fmla="*/ 7334875 w 7334875"/>
              <a:gd name="connsiteY4" fmla="*/ 448498 h 538200"/>
              <a:gd name="connsiteX5" fmla="*/ 7245173 w 7334875"/>
              <a:gd name="connsiteY5" fmla="*/ 538200 h 538200"/>
              <a:gd name="connsiteX6" fmla="*/ 89702 w 7334875"/>
              <a:gd name="connsiteY6" fmla="*/ 538200 h 538200"/>
              <a:gd name="connsiteX7" fmla="*/ 0 w 7334875"/>
              <a:gd name="connsiteY7" fmla="*/ 448498 h 538200"/>
              <a:gd name="connsiteX8" fmla="*/ 0 w 7334875"/>
              <a:gd name="connsiteY8" fmla="*/ 89702 h 5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875" h="538200">
                <a:moveTo>
                  <a:pt x="0" y="89702"/>
                </a:moveTo>
                <a:cubicBezTo>
                  <a:pt x="0" y="40161"/>
                  <a:pt x="40161" y="0"/>
                  <a:pt x="89702" y="0"/>
                </a:cubicBezTo>
                <a:lnTo>
                  <a:pt x="7245173" y="0"/>
                </a:lnTo>
                <a:cubicBezTo>
                  <a:pt x="7294714" y="0"/>
                  <a:pt x="7334875" y="40161"/>
                  <a:pt x="7334875" y="89702"/>
                </a:cubicBezTo>
                <a:lnTo>
                  <a:pt x="7334875" y="448498"/>
                </a:lnTo>
                <a:cubicBezTo>
                  <a:pt x="7334875" y="498039"/>
                  <a:pt x="7294714" y="538200"/>
                  <a:pt x="7245173" y="538200"/>
                </a:cubicBezTo>
                <a:lnTo>
                  <a:pt x="89702" y="538200"/>
                </a:lnTo>
                <a:cubicBezTo>
                  <a:pt x="40161" y="538200"/>
                  <a:pt x="0" y="498039"/>
                  <a:pt x="0" y="448498"/>
                </a:cubicBezTo>
                <a:lnTo>
                  <a:pt x="0" y="89702"/>
                </a:lnTo>
                <a:close/>
              </a:path>
            </a:pathLst>
          </a:custGeom>
          <a:solidFill>
            <a:schemeClr val="accent1">
              <a:lumMod val="20000"/>
              <a:lumOff val="80000"/>
            </a:schemeClr>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6131" tIns="86131" rIns="86131" bIns="86131" numCol="1" spcCol="1270" anchor="ctr" anchorCtr="0">
            <a:noAutofit/>
          </a:bodyPr>
          <a:lstStyle/>
          <a:p>
            <a:pPr defTabSz="755650">
              <a:lnSpc>
                <a:spcPct val="90000"/>
              </a:lnSpc>
              <a:spcBef>
                <a:spcPct val="0"/>
              </a:spcBef>
              <a:spcAft>
                <a:spcPct val="35000"/>
              </a:spcAft>
            </a:pPr>
            <a:endParaRPr lang="fr-FR" sz="2000" b="1" dirty="0">
              <a:solidFill>
                <a:schemeClr val="bg1"/>
              </a:solidFill>
              <a:latin typeface="Segoe UI Light" pitchFamily="34" charset="0"/>
              <a:cs typeface="Segoe UI Light" pitchFamily="34" charset="0"/>
            </a:endParaRPr>
          </a:p>
        </p:txBody>
      </p:sp>
      <p:sp>
        <p:nvSpPr>
          <p:cNvPr id="75" name="Forme libre 74"/>
          <p:cNvSpPr/>
          <p:nvPr/>
        </p:nvSpPr>
        <p:spPr>
          <a:xfrm>
            <a:off x="4375612" y="5663686"/>
            <a:ext cx="5626603" cy="707782"/>
          </a:xfrm>
          <a:custGeom>
            <a:avLst/>
            <a:gdLst>
              <a:gd name="connsiteX0" fmla="*/ 0 w 7334875"/>
              <a:gd name="connsiteY0" fmla="*/ 89702 h 538200"/>
              <a:gd name="connsiteX1" fmla="*/ 89702 w 7334875"/>
              <a:gd name="connsiteY1" fmla="*/ 0 h 538200"/>
              <a:gd name="connsiteX2" fmla="*/ 7245173 w 7334875"/>
              <a:gd name="connsiteY2" fmla="*/ 0 h 538200"/>
              <a:gd name="connsiteX3" fmla="*/ 7334875 w 7334875"/>
              <a:gd name="connsiteY3" fmla="*/ 89702 h 538200"/>
              <a:gd name="connsiteX4" fmla="*/ 7334875 w 7334875"/>
              <a:gd name="connsiteY4" fmla="*/ 448498 h 538200"/>
              <a:gd name="connsiteX5" fmla="*/ 7245173 w 7334875"/>
              <a:gd name="connsiteY5" fmla="*/ 538200 h 538200"/>
              <a:gd name="connsiteX6" fmla="*/ 89702 w 7334875"/>
              <a:gd name="connsiteY6" fmla="*/ 538200 h 538200"/>
              <a:gd name="connsiteX7" fmla="*/ 0 w 7334875"/>
              <a:gd name="connsiteY7" fmla="*/ 448498 h 538200"/>
              <a:gd name="connsiteX8" fmla="*/ 0 w 7334875"/>
              <a:gd name="connsiteY8" fmla="*/ 89702 h 5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875" h="538200">
                <a:moveTo>
                  <a:pt x="0" y="89702"/>
                </a:moveTo>
                <a:cubicBezTo>
                  <a:pt x="0" y="40161"/>
                  <a:pt x="40161" y="0"/>
                  <a:pt x="89702" y="0"/>
                </a:cubicBezTo>
                <a:lnTo>
                  <a:pt x="7245173" y="0"/>
                </a:lnTo>
                <a:cubicBezTo>
                  <a:pt x="7294714" y="0"/>
                  <a:pt x="7334875" y="40161"/>
                  <a:pt x="7334875" y="89702"/>
                </a:cubicBezTo>
                <a:lnTo>
                  <a:pt x="7334875" y="448498"/>
                </a:lnTo>
                <a:cubicBezTo>
                  <a:pt x="7334875" y="498039"/>
                  <a:pt x="7294714" y="538200"/>
                  <a:pt x="7245173" y="538200"/>
                </a:cubicBezTo>
                <a:lnTo>
                  <a:pt x="89702" y="538200"/>
                </a:lnTo>
                <a:cubicBezTo>
                  <a:pt x="40161" y="538200"/>
                  <a:pt x="0" y="498039"/>
                  <a:pt x="0" y="448498"/>
                </a:cubicBezTo>
                <a:lnTo>
                  <a:pt x="0" y="89702"/>
                </a:lnTo>
                <a:close/>
              </a:path>
            </a:pathLst>
          </a:custGeom>
          <a:solidFill>
            <a:schemeClr val="accent1">
              <a:lumMod val="20000"/>
              <a:lumOff val="80000"/>
            </a:schemeClr>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6131" tIns="86131" rIns="86131" bIns="86131" numCol="1" spcCol="1270" anchor="ctr" anchorCtr="0">
            <a:noAutofit/>
          </a:bodyPr>
          <a:lstStyle/>
          <a:p>
            <a:pPr defTabSz="755650">
              <a:lnSpc>
                <a:spcPct val="90000"/>
              </a:lnSpc>
              <a:spcBef>
                <a:spcPct val="0"/>
              </a:spcBef>
              <a:spcAft>
                <a:spcPct val="35000"/>
              </a:spcAft>
            </a:pPr>
            <a:endParaRPr lang="fr-FR" sz="2000" b="1" dirty="0">
              <a:solidFill>
                <a:schemeClr val="bg1"/>
              </a:solidFill>
              <a:latin typeface="Segoe UI Light" pitchFamily="34" charset="0"/>
              <a:cs typeface="Segoe UI Light" pitchFamily="34" charset="0"/>
            </a:endParaRPr>
          </a:p>
        </p:txBody>
      </p:sp>
      <p:sp>
        <p:nvSpPr>
          <p:cNvPr id="80" name="Forme libre 79"/>
          <p:cNvSpPr/>
          <p:nvPr/>
        </p:nvSpPr>
        <p:spPr>
          <a:xfrm>
            <a:off x="3420685" y="1850308"/>
            <a:ext cx="7334875" cy="538200"/>
          </a:xfrm>
          <a:custGeom>
            <a:avLst/>
            <a:gdLst>
              <a:gd name="connsiteX0" fmla="*/ 0 w 7334875"/>
              <a:gd name="connsiteY0" fmla="*/ 89702 h 538200"/>
              <a:gd name="connsiteX1" fmla="*/ 89702 w 7334875"/>
              <a:gd name="connsiteY1" fmla="*/ 0 h 538200"/>
              <a:gd name="connsiteX2" fmla="*/ 7245173 w 7334875"/>
              <a:gd name="connsiteY2" fmla="*/ 0 h 538200"/>
              <a:gd name="connsiteX3" fmla="*/ 7334875 w 7334875"/>
              <a:gd name="connsiteY3" fmla="*/ 89702 h 538200"/>
              <a:gd name="connsiteX4" fmla="*/ 7334875 w 7334875"/>
              <a:gd name="connsiteY4" fmla="*/ 448498 h 538200"/>
              <a:gd name="connsiteX5" fmla="*/ 7245173 w 7334875"/>
              <a:gd name="connsiteY5" fmla="*/ 538200 h 538200"/>
              <a:gd name="connsiteX6" fmla="*/ 89702 w 7334875"/>
              <a:gd name="connsiteY6" fmla="*/ 538200 h 538200"/>
              <a:gd name="connsiteX7" fmla="*/ 0 w 7334875"/>
              <a:gd name="connsiteY7" fmla="*/ 448498 h 538200"/>
              <a:gd name="connsiteX8" fmla="*/ 0 w 7334875"/>
              <a:gd name="connsiteY8" fmla="*/ 89702 h 5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875" h="538200">
                <a:moveTo>
                  <a:pt x="0" y="89702"/>
                </a:moveTo>
                <a:cubicBezTo>
                  <a:pt x="0" y="40161"/>
                  <a:pt x="40161" y="0"/>
                  <a:pt x="89702" y="0"/>
                </a:cubicBezTo>
                <a:lnTo>
                  <a:pt x="7245173" y="0"/>
                </a:lnTo>
                <a:cubicBezTo>
                  <a:pt x="7294714" y="0"/>
                  <a:pt x="7334875" y="40161"/>
                  <a:pt x="7334875" y="89702"/>
                </a:cubicBezTo>
                <a:lnTo>
                  <a:pt x="7334875" y="448498"/>
                </a:lnTo>
                <a:cubicBezTo>
                  <a:pt x="7334875" y="498039"/>
                  <a:pt x="7294714" y="538200"/>
                  <a:pt x="7245173" y="538200"/>
                </a:cubicBezTo>
                <a:lnTo>
                  <a:pt x="89702" y="538200"/>
                </a:lnTo>
                <a:cubicBezTo>
                  <a:pt x="40161" y="538200"/>
                  <a:pt x="0" y="498039"/>
                  <a:pt x="0" y="448498"/>
                </a:cubicBezTo>
                <a:lnTo>
                  <a:pt x="0" y="89702"/>
                </a:lnTo>
                <a:close/>
              </a:path>
            </a:pathLst>
          </a:custGeom>
          <a:solidFill>
            <a:srgbClr val="00B0F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6190" tIns="96190" rIns="96190" bIns="96190" numCol="1" spcCol="1270" anchor="ctr" anchorCtr="0">
            <a:noAutofit/>
          </a:bodyPr>
          <a:lstStyle/>
          <a:p>
            <a:pPr defTabSz="889000">
              <a:lnSpc>
                <a:spcPct val="90000"/>
              </a:lnSpc>
              <a:spcBef>
                <a:spcPct val="0"/>
              </a:spcBef>
              <a:spcAft>
                <a:spcPct val="35000"/>
              </a:spcAft>
            </a:pPr>
            <a:r>
              <a:rPr lang="fr-FR" sz="2000" b="1" dirty="0">
                <a:solidFill>
                  <a:schemeClr val="tx1"/>
                </a:solidFill>
                <a:latin typeface="Cabin" panose="020B0803050202020004" pitchFamily="34" charset="0"/>
              </a:rPr>
              <a:t>Indice de </a:t>
            </a:r>
            <a:r>
              <a:rPr lang="fr-FR" sz="2000" b="1" dirty="0" smtClean="0">
                <a:solidFill>
                  <a:schemeClr val="tx1"/>
                </a:solidFill>
                <a:latin typeface="Cabin" panose="020B0803050202020004" pitchFamily="34" charset="0"/>
              </a:rPr>
              <a:t>similarité</a:t>
            </a:r>
            <a:endParaRPr lang="fr-FR" sz="2000" b="1" dirty="0">
              <a:solidFill>
                <a:schemeClr val="tx1"/>
              </a:solidFill>
              <a:latin typeface="Cabin" panose="020B0803050202020004" pitchFamily="34" charset="0"/>
            </a:endParaRPr>
          </a:p>
        </p:txBody>
      </p:sp>
      <p:sp>
        <p:nvSpPr>
          <p:cNvPr id="81" name="Forme libre 80"/>
          <p:cNvSpPr/>
          <p:nvPr/>
        </p:nvSpPr>
        <p:spPr>
          <a:xfrm>
            <a:off x="3420685" y="3374453"/>
            <a:ext cx="7334875" cy="538200"/>
          </a:xfrm>
          <a:custGeom>
            <a:avLst/>
            <a:gdLst>
              <a:gd name="connsiteX0" fmla="*/ 0 w 7334875"/>
              <a:gd name="connsiteY0" fmla="*/ 89702 h 538200"/>
              <a:gd name="connsiteX1" fmla="*/ 89702 w 7334875"/>
              <a:gd name="connsiteY1" fmla="*/ 0 h 538200"/>
              <a:gd name="connsiteX2" fmla="*/ 7245173 w 7334875"/>
              <a:gd name="connsiteY2" fmla="*/ 0 h 538200"/>
              <a:gd name="connsiteX3" fmla="*/ 7334875 w 7334875"/>
              <a:gd name="connsiteY3" fmla="*/ 89702 h 538200"/>
              <a:gd name="connsiteX4" fmla="*/ 7334875 w 7334875"/>
              <a:gd name="connsiteY4" fmla="*/ 448498 h 538200"/>
              <a:gd name="connsiteX5" fmla="*/ 7245173 w 7334875"/>
              <a:gd name="connsiteY5" fmla="*/ 538200 h 538200"/>
              <a:gd name="connsiteX6" fmla="*/ 89702 w 7334875"/>
              <a:gd name="connsiteY6" fmla="*/ 538200 h 538200"/>
              <a:gd name="connsiteX7" fmla="*/ 0 w 7334875"/>
              <a:gd name="connsiteY7" fmla="*/ 448498 h 538200"/>
              <a:gd name="connsiteX8" fmla="*/ 0 w 7334875"/>
              <a:gd name="connsiteY8" fmla="*/ 89702 h 5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875" h="538200">
                <a:moveTo>
                  <a:pt x="0" y="89702"/>
                </a:moveTo>
                <a:cubicBezTo>
                  <a:pt x="0" y="40161"/>
                  <a:pt x="40161" y="0"/>
                  <a:pt x="89702" y="0"/>
                </a:cubicBezTo>
                <a:lnTo>
                  <a:pt x="7245173" y="0"/>
                </a:lnTo>
                <a:cubicBezTo>
                  <a:pt x="7294714" y="0"/>
                  <a:pt x="7334875" y="40161"/>
                  <a:pt x="7334875" y="89702"/>
                </a:cubicBezTo>
                <a:lnTo>
                  <a:pt x="7334875" y="448498"/>
                </a:lnTo>
                <a:cubicBezTo>
                  <a:pt x="7334875" y="498039"/>
                  <a:pt x="7294714" y="538200"/>
                  <a:pt x="7245173" y="538200"/>
                </a:cubicBezTo>
                <a:lnTo>
                  <a:pt x="89702" y="538200"/>
                </a:lnTo>
                <a:cubicBezTo>
                  <a:pt x="40161" y="538200"/>
                  <a:pt x="0" y="498039"/>
                  <a:pt x="0" y="448498"/>
                </a:cubicBezTo>
                <a:lnTo>
                  <a:pt x="0" y="89702"/>
                </a:lnTo>
                <a:close/>
              </a:path>
            </a:pathLst>
          </a:custGeom>
          <a:solidFill>
            <a:srgbClr val="00B0F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6190" tIns="96190" rIns="96190" bIns="96190" numCol="1" spcCol="1270" anchor="ctr" anchorCtr="0">
            <a:noAutofit/>
          </a:bodyPr>
          <a:lstStyle/>
          <a:p>
            <a:pPr defTabSz="889000">
              <a:lnSpc>
                <a:spcPct val="90000"/>
              </a:lnSpc>
              <a:spcBef>
                <a:spcPct val="0"/>
              </a:spcBef>
              <a:spcAft>
                <a:spcPct val="35000"/>
              </a:spcAft>
            </a:pPr>
            <a:r>
              <a:rPr lang="fr-FR" sz="2000" b="1" dirty="0">
                <a:solidFill>
                  <a:schemeClr val="tx1"/>
                </a:solidFill>
                <a:latin typeface="Cabin" panose="020B0803050202020004" pitchFamily="34" charset="0"/>
              </a:rPr>
              <a:t>Indice de </a:t>
            </a:r>
            <a:r>
              <a:rPr lang="fr-FR" sz="2000" b="1" dirty="0" smtClean="0">
                <a:solidFill>
                  <a:schemeClr val="tx1"/>
                </a:solidFill>
                <a:latin typeface="Cabin" panose="020B0803050202020004" pitchFamily="34" charset="0"/>
              </a:rPr>
              <a:t>sensibilité  </a:t>
            </a:r>
            <a:endParaRPr lang="fr-FR" sz="2000" b="1" dirty="0">
              <a:solidFill>
                <a:schemeClr val="tx1"/>
              </a:solidFill>
              <a:latin typeface="Cabin" panose="020B0803050202020004" pitchFamily="34" charset="0"/>
            </a:endParaRPr>
          </a:p>
        </p:txBody>
      </p:sp>
      <p:sp>
        <p:nvSpPr>
          <p:cNvPr id="82" name="Forme libre 81"/>
          <p:cNvSpPr/>
          <p:nvPr/>
        </p:nvSpPr>
        <p:spPr>
          <a:xfrm>
            <a:off x="3420685" y="5005292"/>
            <a:ext cx="7334875" cy="538200"/>
          </a:xfrm>
          <a:custGeom>
            <a:avLst/>
            <a:gdLst>
              <a:gd name="connsiteX0" fmla="*/ 0 w 7334875"/>
              <a:gd name="connsiteY0" fmla="*/ 89702 h 538200"/>
              <a:gd name="connsiteX1" fmla="*/ 89702 w 7334875"/>
              <a:gd name="connsiteY1" fmla="*/ 0 h 538200"/>
              <a:gd name="connsiteX2" fmla="*/ 7245173 w 7334875"/>
              <a:gd name="connsiteY2" fmla="*/ 0 h 538200"/>
              <a:gd name="connsiteX3" fmla="*/ 7334875 w 7334875"/>
              <a:gd name="connsiteY3" fmla="*/ 89702 h 538200"/>
              <a:gd name="connsiteX4" fmla="*/ 7334875 w 7334875"/>
              <a:gd name="connsiteY4" fmla="*/ 448498 h 538200"/>
              <a:gd name="connsiteX5" fmla="*/ 7245173 w 7334875"/>
              <a:gd name="connsiteY5" fmla="*/ 538200 h 538200"/>
              <a:gd name="connsiteX6" fmla="*/ 89702 w 7334875"/>
              <a:gd name="connsiteY6" fmla="*/ 538200 h 538200"/>
              <a:gd name="connsiteX7" fmla="*/ 0 w 7334875"/>
              <a:gd name="connsiteY7" fmla="*/ 448498 h 538200"/>
              <a:gd name="connsiteX8" fmla="*/ 0 w 7334875"/>
              <a:gd name="connsiteY8" fmla="*/ 89702 h 5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875" h="538200">
                <a:moveTo>
                  <a:pt x="0" y="89702"/>
                </a:moveTo>
                <a:cubicBezTo>
                  <a:pt x="0" y="40161"/>
                  <a:pt x="40161" y="0"/>
                  <a:pt x="89702" y="0"/>
                </a:cubicBezTo>
                <a:lnTo>
                  <a:pt x="7245173" y="0"/>
                </a:lnTo>
                <a:cubicBezTo>
                  <a:pt x="7294714" y="0"/>
                  <a:pt x="7334875" y="40161"/>
                  <a:pt x="7334875" y="89702"/>
                </a:cubicBezTo>
                <a:lnTo>
                  <a:pt x="7334875" y="448498"/>
                </a:lnTo>
                <a:cubicBezTo>
                  <a:pt x="7334875" y="498039"/>
                  <a:pt x="7294714" y="538200"/>
                  <a:pt x="7245173" y="538200"/>
                </a:cubicBezTo>
                <a:lnTo>
                  <a:pt x="89702" y="538200"/>
                </a:lnTo>
                <a:cubicBezTo>
                  <a:pt x="40161" y="538200"/>
                  <a:pt x="0" y="498039"/>
                  <a:pt x="0" y="448498"/>
                </a:cubicBezTo>
                <a:lnTo>
                  <a:pt x="0" y="89702"/>
                </a:lnTo>
                <a:close/>
              </a:path>
            </a:pathLst>
          </a:custGeom>
          <a:solidFill>
            <a:srgbClr val="00B0F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6190" tIns="96190" rIns="96190" bIns="96190" numCol="1" spcCol="1270" anchor="ctr" anchorCtr="0">
            <a:noAutofit/>
          </a:bodyPr>
          <a:lstStyle/>
          <a:p>
            <a:pPr defTabSz="889000">
              <a:lnSpc>
                <a:spcPct val="90000"/>
              </a:lnSpc>
              <a:spcBef>
                <a:spcPct val="0"/>
              </a:spcBef>
              <a:spcAft>
                <a:spcPct val="35000"/>
              </a:spcAft>
            </a:pPr>
            <a:r>
              <a:rPr lang="fr-FR" sz="2000" b="1" dirty="0">
                <a:solidFill>
                  <a:schemeClr val="tx1"/>
                </a:solidFill>
                <a:latin typeface="Cabin" panose="020B0803050202020004" pitchFamily="34" charset="0"/>
              </a:rPr>
              <a:t>Taux de fausse détections </a:t>
            </a:r>
          </a:p>
        </p:txBody>
      </p:sp>
      <mc:AlternateContent xmlns:mc="http://schemas.openxmlformats.org/markup-compatibility/2006">
        <mc:Choice xmlns:a14="http://schemas.microsoft.com/office/drawing/2010/main" xmlns="" Requires="a14">
          <p:sp>
            <p:nvSpPr>
              <p:cNvPr id="83" name="Forme libre 82"/>
              <p:cNvSpPr/>
              <p:nvPr/>
            </p:nvSpPr>
            <p:spPr>
              <a:xfrm>
                <a:off x="4869032" y="2575613"/>
                <a:ext cx="4283715" cy="931425"/>
              </a:xfrm>
              <a:custGeom>
                <a:avLst/>
                <a:gdLst>
                  <a:gd name="connsiteX0" fmla="*/ 0 w 7334875"/>
                  <a:gd name="connsiteY0" fmla="*/ 89702 h 538200"/>
                  <a:gd name="connsiteX1" fmla="*/ 89702 w 7334875"/>
                  <a:gd name="connsiteY1" fmla="*/ 0 h 538200"/>
                  <a:gd name="connsiteX2" fmla="*/ 7245173 w 7334875"/>
                  <a:gd name="connsiteY2" fmla="*/ 0 h 538200"/>
                  <a:gd name="connsiteX3" fmla="*/ 7334875 w 7334875"/>
                  <a:gd name="connsiteY3" fmla="*/ 89702 h 538200"/>
                  <a:gd name="connsiteX4" fmla="*/ 7334875 w 7334875"/>
                  <a:gd name="connsiteY4" fmla="*/ 448498 h 538200"/>
                  <a:gd name="connsiteX5" fmla="*/ 7245173 w 7334875"/>
                  <a:gd name="connsiteY5" fmla="*/ 538200 h 538200"/>
                  <a:gd name="connsiteX6" fmla="*/ 89702 w 7334875"/>
                  <a:gd name="connsiteY6" fmla="*/ 538200 h 538200"/>
                  <a:gd name="connsiteX7" fmla="*/ 0 w 7334875"/>
                  <a:gd name="connsiteY7" fmla="*/ 448498 h 538200"/>
                  <a:gd name="connsiteX8" fmla="*/ 0 w 7334875"/>
                  <a:gd name="connsiteY8" fmla="*/ 89702 h 5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875" h="538200">
                    <a:moveTo>
                      <a:pt x="0" y="89702"/>
                    </a:moveTo>
                    <a:cubicBezTo>
                      <a:pt x="0" y="40161"/>
                      <a:pt x="40161" y="0"/>
                      <a:pt x="89702" y="0"/>
                    </a:cubicBezTo>
                    <a:lnTo>
                      <a:pt x="7245173" y="0"/>
                    </a:lnTo>
                    <a:cubicBezTo>
                      <a:pt x="7294714" y="0"/>
                      <a:pt x="7334875" y="40161"/>
                      <a:pt x="7334875" y="89702"/>
                    </a:cubicBezTo>
                    <a:lnTo>
                      <a:pt x="7334875" y="448498"/>
                    </a:lnTo>
                    <a:cubicBezTo>
                      <a:pt x="7334875" y="498039"/>
                      <a:pt x="7294714" y="538200"/>
                      <a:pt x="7245173" y="538200"/>
                    </a:cubicBezTo>
                    <a:lnTo>
                      <a:pt x="89702" y="538200"/>
                    </a:lnTo>
                    <a:cubicBezTo>
                      <a:pt x="40161" y="538200"/>
                      <a:pt x="0" y="498039"/>
                      <a:pt x="0" y="448498"/>
                    </a:cubicBezTo>
                    <a:lnTo>
                      <a:pt x="0" y="89702"/>
                    </a:lnTo>
                    <a:close/>
                  </a:path>
                </a:pathLst>
              </a:cu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6131" tIns="86131" rIns="86131" bIns="86131" numCol="1" spcCol="1270" anchor="ctr" anchorCtr="0">
                <a:noAutofit/>
              </a:bodyPr>
              <a:lstStyle/>
              <a:p>
                <a:pPr defTabSz="755650">
                  <a:lnSpc>
                    <a:spcPct val="90000"/>
                  </a:lnSpc>
                  <a:spcBef>
                    <a:spcPct val="0"/>
                  </a:spcBef>
                  <a:spcAft>
                    <a:spcPct val="35000"/>
                  </a:spcAft>
                </a:pPr>
                <a14:m>
                  <m:oMathPara xmlns:m="http://schemas.openxmlformats.org/officeDocument/2006/math">
                    <m:oMathParaPr>
                      <m:jc m:val="centerGroup"/>
                    </m:oMathParaPr>
                    <m:oMath xmlns:m="http://schemas.openxmlformats.org/officeDocument/2006/math">
                      <m:r>
                        <a:rPr lang="fr-FR" sz="2000" b="1" i="1">
                          <a:solidFill>
                            <a:schemeClr val="tx1"/>
                          </a:solidFill>
                          <a:latin typeface="Cambria Math" panose="02040503050406030204" pitchFamily="18" charset="0"/>
                          <a:cs typeface="Segoe UI Light" pitchFamily="34" charset="0"/>
                        </a:rPr>
                        <m:t>𝑲𝒂𝒑𝒑𝒂</m:t>
                      </m:r>
                      <m:r>
                        <a:rPr lang="fr-FR" sz="2000" b="1" i="1">
                          <a:solidFill>
                            <a:schemeClr val="tx1"/>
                          </a:solidFill>
                          <a:latin typeface="Cambria Math" panose="02040503050406030204" pitchFamily="18" charset="0"/>
                          <a:cs typeface="Segoe UI Light" pitchFamily="34" charset="0"/>
                        </a:rPr>
                        <m:t>= </m:t>
                      </m:r>
                      <m:box>
                        <m:boxPr>
                          <m:ctrlPr>
                            <a:rPr lang="fr-FR" sz="2000" b="1" i="1">
                              <a:solidFill>
                                <a:schemeClr val="tx1"/>
                              </a:solidFill>
                              <a:latin typeface="Cambria Math" panose="02040503050406030204" pitchFamily="18" charset="0"/>
                              <a:cs typeface="Segoe UI Light" pitchFamily="34" charset="0"/>
                            </a:rPr>
                          </m:ctrlPr>
                        </m:boxPr>
                        <m:e>
                          <m:f>
                            <m:fPr>
                              <m:ctrlPr>
                                <a:rPr lang="fr-FR" sz="2000" b="1" i="1">
                                  <a:solidFill>
                                    <a:schemeClr val="tx1"/>
                                  </a:solidFill>
                                  <a:latin typeface="Cambria Math" panose="02040503050406030204" pitchFamily="18" charset="0"/>
                                  <a:cs typeface="Segoe UI Light" pitchFamily="34" charset="0"/>
                                </a:rPr>
                              </m:ctrlPr>
                            </m:fPr>
                            <m:num>
                              <m:r>
                                <a:rPr lang="fr-FR" sz="2000" b="1" i="1">
                                  <a:solidFill>
                                    <a:schemeClr val="tx1"/>
                                  </a:solidFill>
                                  <a:latin typeface="Cambria Math" panose="02040503050406030204" pitchFamily="18" charset="0"/>
                                  <a:cs typeface="Segoe UI Light" pitchFamily="34" charset="0"/>
                                </a:rPr>
                                <m:t>𝟐</m:t>
                              </m:r>
                              <m:r>
                                <a:rPr lang="fr-FR" sz="2000" b="1" i="1">
                                  <a:solidFill>
                                    <a:schemeClr val="tx1"/>
                                  </a:solidFill>
                                  <a:latin typeface="Cambria Math" panose="02040503050406030204" pitchFamily="18" charset="0"/>
                                  <a:cs typeface="Segoe UI Light" pitchFamily="34" charset="0"/>
                                </a:rPr>
                                <m:t>𝑻𝑷</m:t>
                              </m:r>
                            </m:num>
                            <m:den>
                              <m:d>
                                <m:dPr>
                                  <m:ctrlPr>
                                    <a:rPr lang="fr-FR" sz="2000" b="1" i="1">
                                      <a:solidFill>
                                        <a:schemeClr val="tx1"/>
                                      </a:solidFill>
                                      <a:latin typeface="Cambria Math" panose="02040503050406030204" pitchFamily="18" charset="0"/>
                                      <a:cs typeface="Segoe UI Light" pitchFamily="34" charset="0"/>
                                    </a:rPr>
                                  </m:ctrlPr>
                                </m:dPr>
                                <m:e>
                                  <m:r>
                                    <a:rPr lang="fr-FR" sz="2000" b="1" i="1">
                                      <a:solidFill>
                                        <a:schemeClr val="tx1"/>
                                      </a:solidFill>
                                      <a:latin typeface="Cambria Math" panose="02040503050406030204" pitchFamily="18" charset="0"/>
                                      <a:cs typeface="Segoe UI Light" pitchFamily="34" charset="0"/>
                                    </a:rPr>
                                    <m:t>𝑻𝑷</m:t>
                                  </m:r>
                                  <m:r>
                                    <a:rPr lang="fr-FR" sz="2000" b="1" i="1">
                                      <a:solidFill>
                                        <a:schemeClr val="tx1"/>
                                      </a:solidFill>
                                      <a:latin typeface="Cambria Math" panose="02040503050406030204" pitchFamily="18" charset="0"/>
                                      <a:cs typeface="Segoe UI Light" pitchFamily="34" charset="0"/>
                                    </a:rPr>
                                    <m:t>+</m:t>
                                  </m:r>
                                  <m:r>
                                    <a:rPr lang="fr-FR" sz="2000" b="1" i="1">
                                      <a:solidFill>
                                        <a:schemeClr val="tx1"/>
                                      </a:solidFill>
                                      <a:latin typeface="Cambria Math" panose="02040503050406030204" pitchFamily="18" charset="0"/>
                                      <a:cs typeface="Segoe UI Light" pitchFamily="34" charset="0"/>
                                    </a:rPr>
                                    <m:t>𝑭𝑷</m:t>
                                  </m:r>
                                </m:e>
                              </m:d>
                              <m:r>
                                <a:rPr lang="fr-FR" sz="2000" b="1" i="1">
                                  <a:solidFill>
                                    <a:schemeClr val="tx1"/>
                                  </a:solidFill>
                                  <a:latin typeface="Cambria Math" panose="02040503050406030204" pitchFamily="18" charset="0"/>
                                  <a:cs typeface="Segoe UI Light" pitchFamily="34" charset="0"/>
                                </a:rPr>
                                <m:t>+(</m:t>
                              </m:r>
                              <m:r>
                                <a:rPr lang="fr-FR" sz="2000" b="1" i="1">
                                  <a:solidFill>
                                    <a:schemeClr val="tx1"/>
                                  </a:solidFill>
                                  <a:latin typeface="Cambria Math" panose="02040503050406030204" pitchFamily="18" charset="0"/>
                                  <a:cs typeface="Segoe UI Light" pitchFamily="34" charset="0"/>
                                </a:rPr>
                                <m:t>𝑻𝑷</m:t>
                              </m:r>
                              <m:r>
                                <a:rPr lang="fr-FR" sz="2000" b="1" i="1">
                                  <a:solidFill>
                                    <a:schemeClr val="tx1"/>
                                  </a:solidFill>
                                  <a:latin typeface="Cambria Math" panose="02040503050406030204" pitchFamily="18" charset="0"/>
                                  <a:cs typeface="Segoe UI Light" pitchFamily="34" charset="0"/>
                                </a:rPr>
                                <m:t>+</m:t>
                              </m:r>
                              <m:r>
                                <a:rPr lang="fr-FR" sz="2000" b="1" i="1">
                                  <a:solidFill>
                                    <a:schemeClr val="tx1"/>
                                  </a:solidFill>
                                  <a:latin typeface="Cambria Math" panose="02040503050406030204" pitchFamily="18" charset="0"/>
                                  <a:cs typeface="Segoe UI Light" pitchFamily="34" charset="0"/>
                                </a:rPr>
                                <m:t>𝑭𝑵</m:t>
                              </m:r>
                              <m:r>
                                <a:rPr lang="fr-FR" sz="2000" b="1" i="1">
                                  <a:solidFill>
                                    <a:schemeClr val="tx1"/>
                                  </a:solidFill>
                                  <a:latin typeface="Cambria Math" panose="02040503050406030204" pitchFamily="18" charset="0"/>
                                  <a:cs typeface="Segoe UI Light" pitchFamily="34" charset="0"/>
                                </a:rPr>
                                <m:t>) </m:t>
                              </m:r>
                            </m:den>
                          </m:f>
                        </m:e>
                      </m:box>
                    </m:oMath>
                  </m:oMathPara>
                </a14:m>
                <a:endParaRPr lang="fr-FR" sz="2000" b="1" i="1" dirty="0">
                  <a:solidFill>
                    <a:schemeClr val="tx1"/>
                  </a:solidFill>
                  <a:latin typeface="Cambria Math" panose="02040503050406030204" pitchFamily="18" charset="0"/>
                  <a:cs typeface="Segoe UI Light" pitchFamily="34" charset="0"/>
                </a:endParaRPr>
              </a:p>
            </p:txBody>
          </p:sp>
        </mc:Choice>
        <mc:Fallback>
          <p:sp>
            <p:nvSpPr>
              <p:cNvPr id="83" name="Forme libre 82"/>
              <p:cNvSpPr>
                <a:spLocks noRot="1" noChangeAspect="1" noMove="1" noResize="1" noEditPoints="1" noAdjustHandles="1" noChangeArrowheads="1" noChangeShapeType="1" noTextEdit="1"/>
              </p:cNvSpPr>
              <p:nvPr/>
            </p:nvSpPr>
            <p:spPr>
              <a:xfrm>
                <a:off x="4869032" y="2575613"/>
                <a:ext cx="4283715" cy="931425"/>
              </a:xfrm>
              <a:custGeom>
                <a:avLst/>
                <a:gdLst>
                  <a:gd name="connsiteX0" fmla="*/ 0 w 7334875"/>
                  <a:gd name="connsiteY0" fmla="*/ 89702 h 538200"/>
                  <a:gd name="connsiteX1" fmla="*/ 89702 w 7334875"/>
                  <a:gd name="connsiteY1" fmla="*/ 0 h 538200"/>
                  <a:gd name="connsiteX2" fmla="*/ 7245173 w 7334875"/>
                  <a:gd name="connsiteY2" fmla="*/ 0 h 538200"/>
                  <a:gd name="connsiteX3" fmla="*/ 7334875 w 7334875"/>
                  <a:gd name="connsiteY3" fmla="*/ 89702 h 538200"/>
                  <a:gd name="connsiteX4" fmla="*/ 7334875 w 7334875"/>
                  <a:gd name="connsiteY4" fmla="*/ 448498 h 538200"/>
                  <a:gd name="connsiteX5" fmla="*/ 7245173 w 7334875"/>
                  <a:gd name="connsiteY5" fmla="*/ 538200 h 538200"/>
                  <a:gd name="connsiteX6" fmla="*/ 89702 w 7334875"/>
                  <a:gd name="connsiteY6" fmla="*/ 538200 h 538200"/>
                  <a:gd name="connsiteX7" fmla="*/ 0 w 7334875"/>
                  <a:gd name="connsiteY7" fmla="*/ 448498 h 538200"/>
                  <a:gd name="connsiteX8" fmla="*/ 0 w 7334875"/>
                  <a:gd name="connsiteY8" fmla="*/ 89702 h 5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875" h="538200">
                    <a:moveTo>
                      <a:pt x="0" y="89702"/>
                    </a:moveTo>
                    <a:cubicBezTo>
                      <a:pt x="0" y="40161"/>
                      <a:pt x="40161" y="0"/>
                      <a:pt x="89702" y="0"/>
                    </a:cubicBezTo>
                    <a:lnTo>
                      <a:pt x="7245173" y="0"/>
                    </a:lnTo>
                    <a:cubicBezTo>
                      <a:pt x="7294714" y="0"/>
                      <a:pt x="7334875" y="40161"/>
                      <a:pt x="7334875" y="89702"/>
                    </a:cubicBezTo>
                    <a:lnTo>
                      <a:pt x="7334875" y="448498"/>
                    </a:lnTo>
                    <a:cubicBezTo>
                      <a:pt x="7334875" y="498039"/>
                      <a:pt x="7294714" y="538200"/>
                      <a:pt x="7245173" y="538200"/>
                    </a:cubicBezTo>
                    <a:lnTo>
                      <a:pt x="89702" y="538200"/>
                    </a:lnTo>
                    <a:cubicBezTo>
                      <a:pt x="40161" y="538200"/>
                      <a:pt x="0" y="498039"/>
                      <a:pt x="0" y="448498"/>
                    </a:cubicBezTo>
                    <a:lnTo>
                      <a:pt x="0" y="89702"/>
                    </a:lnTo>
                    <a:close/>
                  </a:path>
                </a:pathLst>
              </a:custGeom>
              <a:blipFill rotWithShape="0">
                <a:blip r:embed="rId5"/>
                <a:stretch>
                  <a:fillRect/>
                </a:stretch>
              </a:blipFill>
              <a:ln>
                <a:noFill/>
              </a:ln>
            </p:spPr>
            <p:txBody>
              <a:bodyPr/>
              <a:lstStyle/>
              <a:p>
                <a:r>
                  <a:rPr lang="fr-FR">
                    <a:noFill/>
                  </a:rPr>
                  <a:t> </a:t>
                </a:r>
              </a:p>
            </p:txBody>
          </p:sp>
        </mc:Fallback>
      </mc:AlternateContent>
      <mc:AlternateContent xmlns:mc="http://schemas.openxmlformats.org/markup-compatibility/2006">
        <mc:Choice xmlns:a14="http://schemas.microsoft.com/office/drawing/2010/main" xmlns="" Requires="a14">
          <p:sp>
            <p:nvSpPr>
              <p:cNvPr id="84" name="Forme libre 83"/>
              <p:cNvSpPr/>
              <p:nvPr/>
            </p:nvSpPr>
            <p:spPr>
              <a:xfrm>
                <a:off x="5852520" y="5664638"/>
                <a:ext cx="2746450" cy="931425"/>
              </a:xfrm>
              <a:custGeom>
                <a:avLst/>
                <a:gdLst>
                  <a:gd name="connsiteX0" fmla="*/ 0 w 7334875"/>
                  <a:gd name="connsiteY0" fmla="*/ 89702 h 538200"/>
                  <a:gd name="connsiteX1" fmla="*/ 89702 w 7334875"/>
                  <a:gd name="connsiteY1" fmla="*/ 0 h 538200"/>
                  <a:gd name="connsiteX2" fmla="*/ 7245173 w 7334875"/>
                  <a:gd name="connsiteY2" fmla="*/ 0 h 538200"/>
                  <a:gd name="connsiteX3" fmla="*/ 7334875 w 7334875"/>
                  <a:gd name="connsiteY3" fmla="*/ 89702 h 538200"/>
                  <a:gd name="connsiteX4" fmla="*/ 7334875 w 7334875"/>
                  <a:gd name="connsiteY4" fmla="*/ 448498 h 538200"/>
                  <a:gd name="connsiteX5" fmla="*/ 7245173 w 7334875"/>
                  <a:gd name="connsiteY5" fmla="*/ 538200 h 538200"/>
                  <a:gd name="connsiteX6" fmla="*/ 89702 w 7334875"/>
                  <a:gd name="connsiteY6" fmla="*/ 538200 h 538200"/>
                  <a:gd name="connsiteX7" fmla="*/ 0 w 7334875"/>
                  <a:gd name="connsiteY7" fmla="*/ 448498 h 538200"/>
                  <a:gd name="connsiteX8" fmla="*/ 0 w 7334875"/>
                  <a:gd name="connsiteY8" fmla="*/ 89702 h 5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875" h="538200">
                    <a:moveTo>
                      <a:pt x="0" y="89702"/>
                    </a:moveTo>
                    <a:cubicBezTo>
                      <a:pt x="0" y="40161"/>
                      <a:pt x="40161" y="0"/>
                      <a:pt x="89702" y="0"/>
                    </a:cubicBezTo>
                    <a:lnTo>
                      <a:pt x="7245173" y="0"/>
                    </a:lnTo>
                    <a:cubicBezTo>
                      <a:pt x="7294714" y="0"/>
                      <a:pt x="7334875" y="40161"/>
                      <a:pt x="7334875" y="89702"/>
                    </a:cubicBezTo>
                    <a:lnTo>
                      <a:pt x="7334875" y="448498"/>
                    </a:lnTo>
                    <a:cubicBezTo>
                      <a:pt x="7334875" y="498039"/>
                      <a:pt x="7294714" y="538200"/>
                      <a:pt x="7245173" y="538200"/>
                    </a:cubicBezTo>
                    <a:lnTo>
                      <a:pt x="89702" y="538200"/>
                    </a:lnTo>
                    <a:cubicBezTo>
                      <a:pt x="40161" y="538200"/>
                      <a:pt x="0" y="498039"/>
                      <a:pt x="0" y="448498"/>
                    </a:cubicBezTo>
                    <a:lnTo>
                      <a:pt x="0" y="89702"/>
                    </a:lnTo>
                    <a:close/>
                  </a:path>
                </a:pathLst>
              </a:cu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6131" tIns="86131" rIns="86131" bIns="86131" numCol="1" spcCol="1270" anchor="ctr" anchorCtr="0">
                <a:noAutofit/>
              </a:bodyPr>
              <a:lstStyle/>
              <a:p>
                <a:pPr defTabSz="755650">
                  <a:lnSpc>
                    <a:spcPct val="90000"/>
                  </a:lnSpc>
                  <a:spcBef>
                    <a:spcPct val="0"/>
                  </a:spcBef>
                  <a:spcAft>
                    <a:spcPct val="35000"/>
                  </a:spcAft>
                </a:pPr>
                <a14:m>
                  <m:oMathPara xmlns:m="http://schemas.openxmlformats.org/officeDocument/2006/math">
                    <m:oMathParaPr>
                      <m:jc m:val="centerGroup"/>
                    </m:oMathParaPr>
                    <m:oMath xmlns:m="http://schemas.openxmlformats.org/officeDocument/2006/math">
                      <m:r>
                        <a:rPr lang="fr-FR" sz="2000" b="1" i="1">
                          <a:solidFill>
                            <a:schemeClr val="tx1"/>
                          </a:solidFill>
                          <a:latin typeface="Cambria Math" panose="02040503050406030204" pitchFamily="18" charset="0"/>
                          <a:cs typeface="Segoe UI Light" pitchFamily="34" charset="0"/>
                        </a:rPr>
                        <m:t>𝑻𝑭𝑫</m:t>
                      </m:r>
                      <m:r>
                        <a:rPr lang="fr-FR" sz="2000" b="1" i="1">
                          <a:solidFill>
                            <a:schemeClr val="tx1"/>
                          </a:solidFill>
                          <a:latin typeface="Cambria Math" panose="02040503050406030204" pitchFamily="18" charset="0"/>
                          <a:cs typeface="Segoe UI Light" pitchFamily="34" charset="0"/>
                        </a:rPr>
                        <m:t>= </m:t>
                      </m:r>
                      <m:box>
                        <m:boxPr>
                          <m:ctrlPr>
                            <a:rPr lang="fr-FR" sz="2000" b="1" i="1">
                              <a:solidFill>
                                <a:schemeClr val="tx1"/>
                              </a:solidFill>
                              <a:latin typeface="Cambria Math" panose="02040503050406030204" pitchFamily="18" charset="0"/>
                              <a:cs typeface="Segoe UI Light" pitchFamily="34" charset="0"/>
                            </a:rPr>
                          </m:ctrlPr>
                        </m:boxPr>
                        <m:e>
                          <m:f>
                            <m:fPr>
                              <m:ctrlPr>
                                <a:rPr lang="fr-FR" sz="2000" b="1" i="1">
                                  <a:solidFill>
                                    <a:schemeClr val="tx1"/>
                                  </a:solidFill>
                                  <a:latin typeface="Cambria Math" panose="02040503050406030204" pitchFamily="18" charset="0"/>
                                  <a:cs typeface="Segoe UI Light" pitchFamily="34" charset="0"/>
                                </a:rPr>
                              </m:ctrlPr>
                            </m:fPr>
                            <m:num>
                              <m:r>
                                <a:rPr lang="fr-FR" sz="2000" b="1" i="1">
                                  <a:solidFill>
                                    <a:schemeClr val="tx1"/>
                                  </a:solidFill>
                                  <a:latin typeface="Cambria Math" panose="02040503050406030204" pitchFamily="18" charset="0"/>
                                  <a:cs typeface="Segoe UI Light" pitchFamily="34" charset="0"/>
                                </a:rPr>
                                <m:t>𝑭𝑷</m:t>
                              </m:r>
                            </m:num>
                            <m:den>
                              <m:r>
                                <a:rPr lang="fr-FR" sz="2000" b="1" i="1">
                                  <a:solidFill>
                                    <a:schemeClr val="tx1"/>
                                  </a:solidFill>
                                  <a:latin typeface="Cambria Math" panose="02040503050406030204" pitchFamily="18" charset="0"/>
                                  <a:cs typeface="Segoe UI Light" pitchFamily="34" charset="0"/>
                                </a:rPr>
                                <m:t>𝑻𝑷</m:t>
                              </m:r>
                              <m:r>
                                <a:rPr lang="fr-FR" sz="2000" b="1" i="1">
                                  <a:solidFill>
                                    <a:schemeClr val="tx1"/>
                                  </a:solidFill>
                                  <a:latin typeface="Cambria Math" panose="02040503050406030204" pitchFamily="18" charset="0"/>
                                  <a:cs typeface="Segoe UI Light" pitchFamily="34" charset="0"/>
                                </a:rPr>
                                <m:t>+</m:t>
                              </m:r>
                              <m:r>
                                <a:rPr lang="fr-FR" sz="2000" b="1" i="1">
                                  <a:solidFill>
                                    <a:schemeClr val="tx1"/>
                                  </a:solidFill>
                                  <a:latin typeface="Cambria Math" panose="02040503050406030204" pitchFamily="18" charset="0"/>
                                  <a:cs typeface="Segoe UI Light" pitchFamily="34" charset="0"/>
                                </a:rPr>
                                <m:t>𝑭𝑷</m:t>
                              </m:r>
                            </m:den>
                          </m:f>
                        </m:e>
                      </m:box>
                    </m:oMath>
                  </m:oMathPara>
                </a14:m>
                <a:endParaRPr lang="fr-FR" sz="2000" b="1" i="1" dirty="0">
                  <a:solidFill>
                    <a:schemeClr val="tx1"/>
                  </a:solidFill>
                  <a:latin typeface="Cambria Math" panose="02040503050406030204" pitchFamily="18" charset="0"/>
                  <a:cs typeface="Segoe UI Light" pitchFamily="34" charset="0"/>
                </a:endParaRPr>
              </a:p>
            </p:txBody>
          </p:sp>
        </mc:Choice>
        <mc:Fallback>
          <p:sp>
            <p:nvSpPr>
              <p:cNvPr id="84" name="Forme libre 83"/>
              <p:cNvSpPr>
                <a:spLocks noRot="1" noChangeAspect="1" noMove="1" noResize="1" noEditPoints="1" noAdjustHandles="1" noChangeArrowheads="1" noChangeShapeType="1" noTextEdit="1"/>
              </p:cNvSpPr>
              <p:nvPr/>
            </p:nvSpPr>
            <p:spPr>
              <a:xfrm>
                <a:off x="5852520" y="5664638"/>
                <a:ext cx="2746450" cy="931425"/>
              </a:xfrm>
              <a:custGeom>
                <a:avLst/>
                <a:gdLst>
                  <a:gd name="connsiteX0" fmla="*/ 0 w 7334875"/>
                  <a:gd name="connsiteY0" fmla="*/ 89702 h 538200"/>
                  <a:gd name="connsiteX1" fmla="*/ 89702 w 7334875"/>
                  <a:gd name="connsiteY1" fmla="*/ 0 h 538200"/>
                  <a:gd name="connsiteX2" fmla="*/ 7245173 w 7334875"/>
                  <a:gd name="connsiteY2" fmla="*/ 0 h 538200"/>
                  <a:gd name="connsiteX3" fmla="*/ 7334875 w 7334875"/>
                  <a:gd name="connsiteY3" fmla="*/ 89702 h 538200"/>
                  <a:gd name="connsiteX4" fmla="*/ 7334875 w 7334875"/>
                  <a:gd name="connsiteY4" fmla="*/ 448498 h 538200"/>
                  <a:gd name="connsiteX5" fmla="*/ 7245173 w 7334875"/>
                  <a:gd name="connsiteY5" fmla="*/ 538200 h 538200"/>
                  <a:gd name="connsiteX6" fmla="*/ 89702 w 7334875"/>
                  <a:gd name="connsiteY6" fmla="*/ 538200 h 538200"/>
                  <a:gd name="connsiteX7" fmla="*/ 0 w 7334875"/>
                  <a:gd name="connsiteY7" fmla="*/ 448498 h 538200"/>
                  <a:gd name="connsiteX8" fmla="*/ 0 w 7334875"/>
                  <a:gd name="connsiteY8" fmla="*/ 89702 h 5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875" h="538200">
                    <a:moveTo>
                      <a:pt x="0" y="89702"/>
                    </a:moveTo>
                    <a:cubicBezTo>
                      <a:pt x="0" y="40161"/>
                      <a:pt x="40161" y="0"/>
                      <a:pt x="89702" y="0"/>
                    </a:cubicBezTo>
                    <a:lnTo>
                      <a:pt x="7245173" y="0"/>
                    </a:lnTo>
                    <a:cubicBezTo>
                      <a:pt x="7294714" y="0"/>
                      <a:pt x="7334875" y="40161"/>
                      <a:pt x="7334875" y="89702"/>
                    </a:cubicBezTo>
                    <a:lnTo>
                      <a:pt x="7334875" y="448498"/>
                    </a:lnTo>
                    <a:cubicBezTo>
                      <a:pt x="7334875" y="498039"/>
                      <a:pt x="7294714" y="538200"/>
                      <a:pt x="7245173" y="538200"/>
                    </a:cubicBezTo>
                    <a:lnTo>
                      <a:pt x="89702" y="538200"/>
                    </a:lnTo>
                    <a:cubicBezTo>
                      <a:pt x="40161" y="538200"/>
                      <a:pt x="0" y="498039"/>
                      <a:pt x="0" y="448498"/>
                    </a:cubicBezTo>
                    <a:lnTo>
                      <a:pt x="0" y="89702"/>
                    </a:lnTo>
                    <a:close/>
                  </a:path>
                </a:pathLst>
              </a:custGeom>
              <a:blipFill rotWithShape="0">
                <a:blip r:embed="rId6"/>
                <a:stretch>
                  <a:fillRect/>
                </a:stretch>
              </a:blipFill>
              <a:ln>
                <a:noFill/>
              </a:ln>
            </p:spPr>
            <p:txBody>
              <a:bodyPr/>
              <a:lstStyle/>
              <a:p>
                <a:r>
                  <a:rPr lang="fr-FR">
                    <a:noFill/>
                  </a:rPr>
                  <a:t> </a:t>
                </a:r>
              </a:p>
            </p:txBody>
          </p:sp>
        </mc:Fallback>
      </mc:AlternateContent>
      <mc:AlternateContent xmlns:mc="http://schemas.openxmlformats.org/markup-compatibility/2006">
        <mc:Choice xmlns:a14="http://schemas.microsoft.com/office/drawing/2010/main" xmlns="" Requires="a14">
          <p:sp>
            <p:nvSpPr>
              <p:cNvPr id="85" name="Forme libre 84"/>
              <p:cNvSpPr/>
              <p:nvPr/>
            </p:nvSpPr>
            <p:spPr>
              <a:xfrm>
                <a:off x="4626750" y="4101839"/>
                <a:ext cx="4768281" cy="931425"/>
              </a:xfrm>
              <a:custGeom>
                <a:avLst/>
                <a:gdLst>
                  <a:gd name="connsiteX0" fmla="*/ 0 w 7334875"/>
                  <a:gd name="connsiteY0" fmla="*/ 89702 h 538200"/>
                  <a:gd name="connsiteX1" fmla="*/ 89702 w 7334875"/>
                  <a:gd name="connsiteY1" fmla="*/ 0 h 538200"/>
                  <a:gd name="connsiteX2" fmla="*/ 7245173 w 7334875"/>
                  <a:gd name="connsiteY2" fmla="*/ 0 h 538200"/>
                  <a:gd name="connsiteX3" fmla="*/ 7334875 w 7334875"/>
                  <a:gd name="connsiteY3" fmla="*/ 89702 h 538200"/>
                  <a:gd name="connsiteX4" fmla="*/ 7334875 w 7334875"/>
                  <a:gd name="connsiteY4" fmla="*/ 448498 h 538200"/>
                  <a:gd name="connsiteX5" fmla="*/ 7245173 w 7334875"/>
                  <a:gd name="connsiteY5" fmla="*/ 538200 h 538200"/>
                  <a:gd name="connsiteX6" fmla="*/ 89702 w 7334875"/>
                  <a:gd name="connsiteY6" fmla="*/ 538200 h 538200"/>
                  <a:gd name="connsiteX7" fmla="*/ 0 w 7334875"/>
                  <a:gd name="connsiteY7" fmla="*/ 448498 h 538200"/>
                  <a:gd name="connsiteX8" fmla="*/ 0 w 7334875"/>
                  <a:gd name="connsiteY8" fmla="*/ 89702 h 5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875" h="538200">
                    <a:moveTo>
                      <a:pt x="0" y="89702"/>
                    </a:moveTo>
                    <a:cubicBezTo>
                      <a:pt x="0" y="40161"/>
                      <a:pt x="40161" y="0"/>
                      <a:pt x="89702" y="0"/>
                    </a:cubicBezTo>
                    <a:lnTo>
                      <a:pt x="7245173" y="0"/>
                    </a:lnTo>
                    <a:cubicBezTo>
                      <a:pt x="7294714" y="0"/>
                      <a:pt x="7334875" y="40161"/>
                      <a:pt x="7334875" y="89702"/>
                    </a:cubicBezTo>
                    <a:lnTo>
                      <a:pt x="7334875" y="448498"/>
                    </a:lnTo>
                    <a:cubicBezTo>
                      <a:pt x="7334875" y="498039"/>
                      <a:pt x="7294714" y="538200"/>
                      <a:pt x="7245173" y="538200"/>
                    </a:cubicBezTo>
                    <a:lnTo>
                      <a:pt x="89702" y="538200"/>
                    </a:lnTo>
                    <a:cubicBezTo>
                      <a:pt x="40161" y="538200"/>
                      <a:pt x="0" y="498039"/>
                      <a:pt x="0" y="448498"/>
                    </a:cubicBezTo>
                    <a:lnTo>
                      <a:pt x="0" y="89702"/>
                    </a:lnTo>
                    <a:close/>
                  </a:path>
                </a:pathLst>
              </a:cu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6131" tIns="86131" rIns="86131" bIns="86131" numCol="1" spcCol="1270" anchor="ctr" anchorCtr="0">
                <a:noAutofit/>
              </a:bodyPr>
              <a:lstStyle/>
              <a:p>
                <a:pPr defTabSz="755650">
                  <a:lnSpc>
                    <a:spcPct val="90000"/>
                  </a:lnSpc>
                  <a:spcBef>
                    <a:spcPct val="0"/>
                  </a:spcBef>
                  <a:spcAft>
                    <a:spcPct val="35000"/>
                  </a:spcAft>
                </a:pPr>
                <a14:m>
                  <m:oMathPara xmlns:m="http://schemas.openxmlformats.org/officeDocument/2006/math">
                    <m:oMathParaPr>
                      <m:jc m:val="centerGroup"/>
                    </m:oMathParaPr>
                    <m:oMath xmlns:m="http://schemas.openxmlformats.org/officeDocument/2006/math">
                      <m:sSub>
                        <m:sSubPr>
                          <m:ctrlPr>
                            <a:rPr lang="fr-FR" sz="2000" b="1" i="1">
                              <a:solidFill>
                                <a:schemeClr val="tx1"/>
                              </a:solidFill>
                              <a:latin typeface="Cambria Math" panose="02040503050406030204" pitchFamily="18" charset="0"/>
                              <a:cs typeface="Segoe UI Light" pitchFamily="34" charset="0"/>
                            </a:rPr>
                          </m:ctrlPr>
                        </m:sSubPr>
                        <m:e>
                          <m:r>
                            <a:rPr lang="fr-FR" sz="2000" b="1" i="1">
                              <a:solidFill>
                                <a:schemeClr val="tx1"/>
                              </a:solidFill>
                              <a:latin typeface="Cambria Math" panose="02040503050406030204" pitchFamily="18" charset="0"/>
                              <a:cs typeface="Segoe UI Light" pitchFamily="34" charset="0"/>
                            </a:rPr>
                            <m:t>𝑰</m:t>
                          </m:r>
                        </m:e>
                        <m:sub>
                          <m:r>
                            <a:rPr lang="fr-FR" sz="2000" b="1" i="1">
                              <a:solidFill>
                                <a:schemeClr val="tx1"/>
                              </a:solidFill>
                              <a:latin typeface="Cambria Math" panose="02040503050406030204" pitchFamily="18" charset="0"/>
                              <a:cs typeface="Segoe UI Light" pitchFamily="34" charset="0"/>
                            </a:rPr>
                            <m:t>𝒔𝒆𝒏𝒔𝒊𝒃𝒊𝒍𝒊𝒕</m:t>
                          </m:r>
                          <m:r>
                            <a:rPr lang="fr-FR" sz="2000" b="1" i="1">
                              <a:solidFill>
                                <a:schemeClr val="tx1"/>
                              </a:solidFill>
                              <a:latin typeface="Cambria Math" panose="02040503050406030204" pitchFamily="18" charset="0"/>
                              <a:cs typeface="Segoe UI Light" pitchFamily="34" charset="0"/>
                            </a:rPr>
                            <m:t>é </m:t>
                          </m:r>
                        </m:sub>
                      </m:sSub>
                      <m:r>
                        <a:rPr lang="fr-FR" sz="2000" b="1" i="1">
                          <a:solidFill>
                            <a:schemeClr val="tx1"/>
                          </a:solidFill>
                          <a:latin typeface="Cambria Math" panose="02040503050406030204" pitchFamily="18" charset="0"/>
                          <a:cs typeface="Segoe UI Light" pitchFamily="34" charset="0"/>
                        </a:rPr>
                        <m:t>= </m:t>
                      </m:r>
                      <m:box>
                        <m:boxPr>
                          <m:ctrlPr>
                            <a:rPr lang="fr-FR" sz="2000" b="1" i="1">
                              <a:solidFill>
                                <a:schemeClr val="tx1"/>
                              </a:solidFill>
                              <a:latin typeface="Cambria Math" panose="02040503050406030204" pitchFamily="18" charset="0"/>
                              <a:cs typeface="Segoe UI Light" pitchFamily="34" charset="0"/>
                            </a:rPr>
                          </m:ctrlPr>
                        </m:boxPr>
                        <m:e>
                          <m:f>
                            <m:fPr>
                              <m:ctrlPr>
                                <a:rPr lang="fr-FR" sz="2000" b="1" i="1">
                                  <a:solidFill>
                                    <a:schemeClr val="tx1"/>
                                  </a:solidFill>
                                  <a:latin typeface="Cambria Math" panose="02040503050406030204" pitchFamily="18" charset="0"/>
                                  <a:cs typeface="Segoe UI Light" pitchFamily="34" charset="0"/>
                                </a:rPr>
                              </m:ctrlPr>
                            </m:fPr>
                            <m:num>
                              <m:r>
                                <a:rPr lang="fr-FR" sz="2000" b="1" i="1">
                                  <a:solidFill>
                                    <a:schemeClr val="tx1"/>
                                  </a:solidFill>
                                  <a:latin typeface="Cambria Math" panose="02040503050406030204" pitchFamily="18" charset="0"/>
                                  <a:cs typeface="Segoe UI Light" pitchFamily="34" charset="0"/>
                                </a:rPr>
                                <m:t>𝑻𝑷</m:t>
                              </m:r>
                            </m:num>
                            <m:den>
                              <m:r>
                                <a:rPr lang="fr-FR" sz="2000" b="1" i="1">
                                  <a:solidFill>
                                    <a:schemeClr val="tx1"/>
                                  </a:solidFill>
                                  <a:latin typeface="Cambria Math" panose="02040503050406030204" pitchFamily="18" charset="0"/>
                                  <a:cs typeface="Segoe UI Light" pitchFamily="34" charset="0"/>
                                </a:rPr>
                                <m:t>𝑻𝑷</m:t>
                              </m:r>
                              <m:r>
                                <a:rPr lang="fr-FR" sz="2000" b="1" i="1">
                                  <a:solidFill>
                                    <a:schemeClr val="tx1"/>
                                  </a:solidFill>
                                  <a:latin typeface="Cambria Math" panose="02040503050406030204" pitchFamily="18" charset="0"/>
                                  <a:cs typeface="Segoe UI Light" pitchFamily="34" charset="0"/>
                                </a:rPr>
                                <m:t>+</m:t>
                              </m:r>
                              <m:r>
                                <a:rPr lang="fr-FR" sz="2000" b="1" i="1">
                                  <a:solidFill>
                                    <a:schemeClr val="tx1"/>
                                  </a:solidFill>
                                  <a:latin typeface="Cambria Math" panose="02040503050406030204" pitchFamily="18" charset="0"/>
                                  <a:cs typeface="Segoe UI Light" pitchFamily="34" charset="0"/>
                                </a:rPr>
                                <m:t>𝑭𝑵</m:t>
                              </m:r>
                            </m:den>
                          </m:f>
                        </m:e>
                      </m:box>
                    </m:oMath>
                  </m:oMathPara>
                </a14:m>
                <a:endParaRPr lang="fr-FR" sz="2000" b="1" dirty="0">
                  <a:solidFill>
                    <a:schemeClr val="tx1"/>
                  </a:solidFill>
                  <a:latin typeface="Segoe UI Light" pitchFamily="34" charset="0"/>
                  <a:cs typeface="Segoe UI Light" pitchFamily="34" charset="0"/>
                </a:endParaRPr>
              </a:p>
            </p:txBody>
          </p:sp>
        </mc:Choice>
        <mc:Fallback>
          <p:sp>
            <p:nvSpPr>
              <p:cNvPr id="85" name="Forme libre 84"/>
              <p:cNvSpPr>
                <a:spLocks noRot="1" noChangeAspect="1" noMove="1" noResize="1" noEditPoints="1" noAdjustHandles="1" noChangeArrowheads="1" noChangeShapeType="1" noTextEdit="1"/>
              </p:cNvSpPr>
              <p:nvPr/>
            </p:nvSpPr>
            <p:spPr>
              <a:xfrm>
                <a:off x="4626750" y="4101839"/>
                <a:ext cx="4768281" cy="931425"/>
              </a:xfrm>
              <a:custGeom>
                <a:avLst/>
                <a:gdLst>
                  <a:gd name="connsiteX0" fmla="*/ 0 w 7334875"/>
                  <a:gd name="connsiteY0" fmla="*/ 89702 h 538200"/>
                  <a:gd name="connsiteX1" fmla="*/ 89702 w 7334875"/>
                  <a:gd name="connsiteY1" fmla="*/ 0 h 538200"/>
                  <a:gd name="connsiteX2" fmla="*/ 7245173 w 7334875"/>
                  <a:gd name="connsiteY2" fmla="*/ 0 h 538200"/>
                  <a:gd name="connsiteX3" fmla="*/ 7334875 w 7334875"/>
                  <a:gd name="connsiteY3" fmla="*/ 89702 h 538200"/>
                  <a:gd name="connsiteX4" fmla="*/ 7334875 w 7334875"/>
                  <a:gd name="connsiteY4" fmla="*/ 448498 h 538200"/>
                  <a:gd name="connsiteX5" fmla="*/ 7245173 w 7334875"/>
                  <a:gd name="connsiteY5" fmla="*/ 538200 h 538200"/>
                  <a:gd name="connsiteX6" fmla="*/ 89702 w 7334875"/>
                  <a:gd name="connsiteY6" fmla="*/ 538200 h 538200"/>
                  <a:gd name="connsiteX7" fmla="*/ 0 w 7334875"/>
                  <a:gd name="connsiteY7" fmla="*/ 448498 h 538200"/>
                  <a:gd name="connsiteX8" fmla="*/ 0 w 7334875"/>
                  <a:gd name="connsiteY8" fmla="*/ 89702 h 5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875" h="538200">
                    <a:moveTo>
                      <a:pt x="0" y="89702"/>
                    </a:moveTo>
                    <a:cubicBezTo>
                      <a:pt x="0" y="40161"/>
                      <a:pt x="40161" y="0"/>
                      <a:pt x="89702" y="0"/>
                    </a:cubicBezTo>
                    <a:lnTo>
                      <a:pt x="7245173" y="0"/>
                    </a:lnTo>
                    <a:cubicBezTo>
                      <a:pt x="7294714" y="0"/>
                      <a:pt x="7334875" y="40161"/>
                      <a:pt x="7334875" y="89702"/>
                    </a:cubicBezTo>
                    <a:lnTo>
                      <a:pt x="7334875" y="448498"/>
                    </a:lnTo>
                    <a:cubicBezTo>
                      <a:pt x="7334875" y="498039"/>
                      <a:pt x="7294714" y="538200"/>
                      <a:pt x="7245173" y="538200"/>
                    </a:cubicBezTo>
                    <a:lnTo>
                      <a:pt x="89702" y="538200"/>
                    </a:lnTo>
                    <a:cubicBezTo>
                      <a:pt x="40161" y="538200"/>
                      <a:pt x="0" y="498039"/>
                      <a:pt x="0" y="448498"/>
                    </a:cubicBezTo>
                    <a:lnTo>
                      <a:pt x="0" y="89702"/>
                    </a:lnTo>
                    <a:close/>
                  </a:path>
                </a:pathLst>
              </a:custGeom>
              <a:blipFill rotWithShape="0">
                <a:blip r:embed="rId7"/>
                <a:stretch>
                  <a:fillRect/>
                </a:stretch>
              </a:blipFill>
              <a:ln>
                <a:noFill/>
              </a:ln>
            </p:spPr>
            <p:txBody>
              <a:bodyPr/>
              <a:lstStyle/>
              <a:p>
                <a:r>
                  <a:rPr lang="fr-FR">
                    <a:noFill/>
                  </a:rPr>
                  <a:t> </a:t>
                </a:r>
              </a:p>
            </p:txBody>
          </p:sp>
        </mc:Fallback>
      </mc:AlternateContent>
    </p:spTree>
    <p:extLst>
      <p:ext uri="{BB962C8B-B14F-4D97-AF65-F5344CB8AC3E}">
        <p14:creationId xmlns:p14="http://schemas.microsoft.com/office/powerpoint/2010/main" xmlns="" val="227356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barn(inVertical)">
                                      <p:cBhvr>
                                        <p:cTn id="15" dur="500"/>
                                        <p:tgtEl>
                                          <p:spTgt spid="7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barn(inVertical)">
                                      <p:cBhvr>
                                        <p:cTn id="18" dur="500"/>
                                        <p:tgtEl>
                                          <p:spTgt spid="6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barn(inVertical)">
                                      <p:cBhvr>
                                        <p:cTn id="23" dur="500"/>
                                        <p:tgtEl>
                                          <p:spTgt spid="49"/>
                                        </p:tgtEl>
                                      </p:cBhvr>
                                    </p:animEffect>
                                  </p:childTnLst>
                                </p:cTn>
                              </p:par>
                            </p:childTnLst>
                          </p:cTn>
                        </p:par>
                        <p:par>
                          <p:cTn id="24" fill="hold">
                            <p:stCondLst>
                              <p:cond delay="500"/>
                            </p:stCondLst>
                            <p:childTnLst>
                              <p:par>
                                <p:cTn id="25" presetID="16" presetClass="entr" presetSubtype="21" fill="hold" grpId="0" nodeType="after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barn(inVertical)">
                                      <p:cBhvr>
                                        <p:cTn id="27" dur="500"/>
                                        <p:tgtEl>
                                          <p:spTgt spid="61"/>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barn(inVertical)">
                                      <p:cBhvr>
                                        <p:cTn id="30" dur="500"/>
                                        <p:tgtEl>
                                          <p:spTgt spid="76"/>
                                        </p:tgtEl>
                                      </p:cBhvr>
                                    </p:animEffect>
                                  </p:childTnLst>
                                </p:cTn>
                              </p:par>
                            </p:childTnLst>
                          </p:cTn>
                        </p:par>
                        <p:par>
                          <p:cTn id="31" fill="hold">
                            <p:stCondLst>
                              <p:cond delay="1000"/>
                            </p:stCondLst>
                            <p:childTnLst>
                              <p:par>
                                <p:cTn id="32" presetID="16" presetClass="entr" presetSubtype="21" fill="hold" grpId="0" nodeType="after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barn(inVertical)">
                                      <p:cBhvr>
                                        <p:cTn id="34" dur="500"/>
                                        <p:tgtEl>
                                          <p:spTgt spid="62"/>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barn(inVertical)">
                                      <p:cBhvr>
                                        <p:cTn id="37" dur="500"/>
                                        <p:tgtEl>
                                          <p:spTgt spid="77"/>
                                        </p:tgtEl>
                                      </p:cBhvr>
                                    </p:animEffect>
                                  </p:childTnLst>
                                </p:cTn>
                              </p:par>
                            </p:childTnLst>
                          </p:cTn>
                        </p:par>
                        <p:par>
                          <p:cTn id="38" fill="hold">
                            <p:stCondLst>
                              <p:cond delay="1500"/>
                            </p:stCondLst>
                            <p:childTnLst>
                              <p:par>
                                <p:cTn id="39" presetID="16" presetClass="entr" presetSubtype="21" fill="hold" grpId="0" nodeType="after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barn(inVertical)">
                                      <p:cBhvr>
                                        <p:cTn id="41" dur="500"/>
                                        <p:tgtEl>
                                          <p:spTgt spid="65"/>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barn(inVertical)">
                                      <p:cBhvr>
                                        <p:cTn id="44" dur="500"/>
                                        <p:tgtEl>
                                          <p:spTgt spid="78"/>
                                        </p:tgtEl>
                                      </p:cBhvr>
                                    </p:animEffect>
                                  </p:childTnLst>
                                </p:cTn>
                              </p:par>
                            </p:childTnLst>
                          </p:cTn>
                        </p:par>
                        <p:par>
                          <p:cTn id="45" fill="hold">
                            <p:stCondLst>
                              <p:cond delay="2000"/>
                            </p:stCondLst>
                            <p:childTnLst>
                              <p:par>
                                <p:cTn id="46" presetID="16" presetClass="entr" presetSubtype="21" fill="hold" grpId="0" nodeType="after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barn(inVertical)">
                                      <p:cBhvr>
                                        <p:cTn id="48" dur="500"/>
                                        <p:tgtEl>
                                          <p:spTgt spid="66"/>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barn(inVertical)">
                                      <p:cBhvr>
                                        <p:cTn id="51" dur="500"/>
                                        <p:tgtEl>
                                          <p:spTgt spid="7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2" nodeType="clickEffect">
                                  <p:stCondLst>
                                    <p:cond delay="0"/>
                                  </p:stCondLst>
                                  <p:childTnLst>
                                    <p:animEffect transition="out" filter="fade">
                                      <p:cBhvr>
                                        <p:cTn id="55" dur="500"/>
                                        <p:tgtEl>
                                          <p:spTgt spid="55"/>
                                        </p:tgtEl>
                                      </p:cBhvr>
                                    </p:animEffect>
                                    <p:set>
                                      <p:cBhvr>
                                        <p:cTn id="56" dur="1" fill="hold">
                                          <p:stCondLst>
                                            <p:cond delay="499"/>
                                          </p:stCondLst>
                                        </p:cTn>
                                        <p:tgtEl>
                                          <p:spTgt spid="55"/>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48"/>
                                        </p:tgtEl>
                                      </p:cBhvr>
                                    </p:animEffect>
                                    <p:set>
                                      <p:cBhvr>
                                        <p:cTn id="59" dur="1" fill="hold">
                                          <p:stCondLst>
                                            <p:cond delay="499"/>
                                          </p:stCondLst>
                                        </p:cTn>
                                        <p:tgtEl>
                                          <p:spTgt spid="48"/>
                                        </p:tgtEl>
                                        <p:attrNameLst>
                                          <p:attrName>style.visibility</p:attrName>
                                        </p:attrNameLst>
                                      </p:cBhvr>
                                      <p:to>
                                        <p:strVal val="hidden"/>
                                      </p:to>
                                    </p:set>
                                  </p:childTnLst>
                                </p:cTn>
                              </p:par>
                              <p:par>
                                <p:cTn id="60" presetID="10" presetClass="exit" presetSubtype="0" fill="hold" grpId="2" nodeType="withEffect">
                                  <p:stCondLst>
                                    <p:cond delay="0"/>
                                  </p:stCondLst>
                                  <p:childTnLst>
                                    <p:animEffect transition="out" filter="fade">
                                      <p:cBhvr>
                                        <p:cTn id="61" dur="500"/>
                                        <p:tgtEl>
                                          <p:spTgt spid="74"/>
                                        </p:tgtEl>
                                      </p:cBhvr>
                                    </p:animEffect>
                                    <p:set>
                                      <p:cBhvr>
                                        <p:cTn id="62" dur="1" fill="hold">
                                          <p:stCondLst>
                                            <p:cond delay="499"/>
                                          </p:stCondLst>
                                        </p:cTn>
                                        <p:tgtEl>
                                          <p:spTgt spid="74"/>
                                        </p:tgtEl>
                                        <p:attrNameLst>
                                          <p:attrName>style.visibility</p:attrName>
                                        </p:attrNameLst>
                                      </p:cBhvr>
                                      <p:to>
                                        <p:strVal val="hidden"/>
                                      </p:to>
                                    </p:set>
                                  </p:childTnLst>
                                </p:cTn>
                              </p:par>
                              <p:par>
                                <p:cTn id="63" presetID="10" presetClass="exit" presetSubtype="0" fill="hold" grpId="2" nodeType="withEffect">
                                  <p:stCondLst>
                                    <p:cond delay="0"/>
                                  </p:stCondLst>
                                  <p:childTnLst>
                                    <p:animEffect transition="out" filter="fade">
                                      <p:cBhvr>
                                        <p:cTn id="64" dur="500"/>
                                        <p:tgtEl>
                                          <p:spTgt spid="67"/>
                                        </p:tgtEl>
                                      </p:cBhvr>
                                    </p:animEffect>
                                    <p:set>
                                      <p:cBhvr>
                                        <p:cTn id="65" dur="1" fill="hold">
                                          <p:stCondLst>
                                            <p:cond delay="499"/>
                                          </p:stCondLst>
                                        </p:cTn>
                                        <p:tgtEl>
                                          <p:spTgt spid="67"/>
                                        </p:tgtEl>
                                        <p:attrNameLst>
                                          <p:attrName>style.visibility</p:attrName>
                                        </p:attrNameLst>
                                      </p:cBhvr>
                                      <p:to>
                                        <p:strVal val="hidden"/>
                                      </p:to>
                                    </p:set>
                                  </p:childTnLst>
                                </p:cTn>
                              </p:par>
                              <p:par>
                                <p:cTn id="66" presetID="10" presetClass="exit" presetSubtype="0" fill="hold" grpId="2" nodeType="withEffect">
                                  <p:stCondLst>
                                    <p:cond delay="0"/>
                                  </p:stCondLst>
                                  <p:childTnLst>
                                    <p:animEffect transition="out" filter="fade">
                                      <p:cBhvr>
                                        <p:cTn id="67" dur="500"/>
                                        <p:tgtEl>
                                          <p:spTgt spid="49"/>
                                        </p:tgtEl>
                                      </p:cBhvr>
                                    </p:animEffect>
                                    <p:set>
                                      <p:cBhvr>
                                        <p:cTn id="68" dur="1" fill="hold">
                                          <p:stCondLst>
                                            <p:cond delay="499"/>
                                          </p:stCondLst>
                                        </p:cTn>
                                        <p:tgtEl>
                                          <p:spTgt spid="49"/>
                                        </p:tgtEl>
                                        <p:attrNameLst>
                                          <p:attrName>style.visibility</p:attrName>
                                        </p:attrNameLst>
                                      </p:cBhvr>
                                      <p:to>
                                        <p:strVal val="hidden"/>
                                      </p:to>
                                    </p:set>
                                  </p:childTnLst>
                                </p:cTn>
                              </p:par>
                              <p:par>
                                <p:cTn id="69" presetID="10" presetClass="exit" presetSubtype="0" fill="hold" grpId="2" nodeType="withEffect">
                                  <p:stCondLst>
                                    <p:cond delay="0"/>
                                  </p:stCondLst>
                                  <p:childTnLst>
                                    <p:animEffect transition="out" filter="fade">
                                      <p:cBhvr>
                                        <p:cTn id="70" dur="500"/>
                                        <p:tgtEl>
                                          <p:spTgt spid="61"/>
                                        </p:tgtEl>
                                      </p:cBhvr>
                                    </p:animEffect>
                                    <p:set>
                                      <p:cBhvr>
                                        <p:cTn id="71" dur="1" fill="hold">
                                          <p:stCondLst>
                                            <p:cond delay="499"/>
                                          </p:stCondLst>
                                        </p:cTn>
                                        <p:tgtEl>
                                          <p:spTgt spid="61"/>
                                        </p:tgtEl>
                                        <p:attrNameLst>
                                          <p:attrName>style.visibility</p:attrName>
                                        </p:attrNameLst>
                                      </p:cBhvr>
                                      <p:to>
                                        <p:strVal val="hidden"/>
                                      </p:to>
                                    </p:set>
                                  </p:childTnLst>
                                </p:cTn>
                              </p:par>
                              <p:par>
                                <p:cTn id="72" presetID="10" presetClass="exit" presetSubtype="0" fill="hold" grpId="2" nodeType="withEffect">
                                  <p:stCondLst>
                                    <p:cond delay="0"/>
                                  </p:stCondLst>
                                  <p:childTnLst>
                                    <p:animEffect transition="out" filter="fade">
                                      <p:cBhvr>
                                        <p:cTn id="73" dur="500"/>
                                        <p:tgtEl>
                                          <p:spTgt spid="76"/>
                                        </p:tgtEl>
                                      </p:cBhvr>
                                    </p:animEffect>
                                    <p:set>
                                      <p:cBhvr>
                                        <p:cTn id="74" dur="1" fill="hold">
                                          <p:stCondLst>
                                            <p:cond delay="499"/>
                                          </p:stCondLst>
                                        </p:cTn>
                                        <p:tgtEl>
                                          <p:spTgt spid="76"/>
                                        </p:tgtEl>
                                        <p:attrNameLst>
                                          <p:attrName>style.visibility</p:attrName>
                                        </p:attrNameLst>
                                      </p:cBhvr>
                                      <p:to>
                                        <p:strVal val="hidden"/>
                                      </p:to>
                                    </p:set>
                                  </p:childTnLst>
                                </p:cTn>
                              </p:par>
                              <p:par>
                                <p:cTn id="75" presetID="10" presetClass="exit" presetSubtype="0" fill="hold" grpId="2" nodeType="withEffect">
                                  <p:stCondLst>
                                    <p:cond delay="0"/>
                                  </p:stCondLst>
                                  <p:childTnLst>
                                    <p:animEffect transition="out" filter="fade">
                                      <p:cBhvr>
                                        <p:cTn id="76" dur="500"/>
                                        <p:tgtEl>
                                          <p:spTgt spid="62"/>
                                        </p:tgtEl>
                                      </p:cBhvr>
                                    </p:animEffect>
                                    <p:set>
                                      <p:cBhvr>
                                        <p:cTn id="77" dur="1" fill="hold">
                                          <p:stCondLst>
                                            <p:cond delay="499"/>
                                          </p:stCondLst>
                                        </p:cTn>
                                        <p:tgtEl>
                                          <p:spTgt spid="62"/>
                                        </p:tgtEl>
                                        <p:attrNameLst>
                                          <p:attrName>style.visibility</p:attrName>
                                        </p:attrNameLst>
                                      </p:cBhvr>
                                      <p:to>
                                        <p:strVal val="hidden"/>
                                      </p:to>
                                    </p:set>
                                  </p:childTnLst>
                                </p:cTn>
                              </p:par>
                              <p:par>
                                <p:cTn id="78" presetID="10" presetClass="exit" presetSubtype="0" fill="hold" grpId="2" nodeType="withEffect">
                                  <p:stCondLst>
                                    <p:cond delay="0"/>
                                  </p:stCondLst>
                                  <p:childTnLst>
                                    <p:animEffect transition="out" filter="fade">
                                      <p:cBhvr>
                                        <p:cTn id="79" dur="500"/>
                                        <p:tgtEl>
                                          <p:spTgt spid="77"/>
                                        </p:tgtEl>
                                      </p:cBhvr>
                                    </p:animEffect>
                                    <p:set>
                                      <p:cBhvr>
                                        <p:cTn id="80" dur="1" fill="hold">
                                          <p:stCondLst>
                                            <p:cond delay="499"/>
                                          </p:stCondLst>
                                        </p:cTn>
                                        <p:tgtEl>
                                          <p:spTgt spid="77"/>
                                        </p:tgtEl>
                                        <p:attrNameLst>
                                          <p:attrName>style.visibility</p:attrName>
                                        </p:attrNameLst>
                                      </p:cBhvr>
                                      <p:to>
                                        <p:strVal val="hidden"/>
                                      </p:to>
                                    </p:set>
                                  </p:childTnLst>
                                </p:cTn>
                              </p:par>
                              <p:par>
                                <p:cTn id="81" presetID="10" presetClass="exit" presetSubtype="0" fill="hold" grpId="2" nodeType="withEffect">
                                  <p:stCondLst>
                                    <p:cond delay="0"/>
                                  </p:stCondLst>
                                  <p:childTnLst>
                                    <p:animEffect transition="out" filter="fade">
                                      <p:cBhvr>
                                        <p:cTn id="82" dur="500"/>
                                        <p:tgtEl>
                                          <p:spTgt spid="65"/>
                                        </p:tgtEl>
                                      </p:cBhvr>
                                    </p:animEffect>
                                    <p:set>
                                      <p:cBhvr>
                                        <p:cTn id="83" dur="1" fill="hold">
                                          <p:stCondLst>
                                            <p:cond delay="499"/>
                                          </p:stCondLst>
                                        </p:cTn>
                                        <p:tgtEl>
                                          <p:spTgt spid="65"/>
                                        </p:tgtEl>
                                        <p:attrNameLst>
                                          <p:attrName>style.visibility</p:attrName>
                                        </p:attrNameLst>
                                      </p:cBhvr>
                                      <p:to>
                                        <p:strVal val="hidden"/>
                                      </p:to>
                                    </p:set>
                                  </p:childTnLst>
                                </p:cTn>
                              </p:par>
                              <p:par>
                                <p:cTn id="84" presetID="10" presetClass="exit" presetSubtype="0" fill="hold" grpId="2" nodeType="withEffect">
                                  <p:stCondLst>
                                    <p:cond delay="0"/>
                                  </p:stCondLst>
                                  <p:childTnLst>
                                    <p:animEffect transition="out" filter="fade">
                                      <p:cBhvr>
                                        <p:cTn id="85" dur="500"/>
                                        <p:tgtEl>
                                          <p:spTgt spid="78"/>
                                        </p:tgtEl>
                                      </p:cBhvr>
                                    </p:animEffect>
                                    <p:set>
                                      <p:cBhvr>
                                        <p:cTn id="86" dur="1" fill="hold">
                                          <p:stCondLst>
                                            <p:cond delay="499"/>
                                          </p:stCondLst>
                                        </p:cTn>
                                        <p:tgtEl>
                                          <p:spTgt spid="78"/>
                                        </p:tgtEl>
                                        <p:attrNameLst>
                                          <p:attrName>style.visibility</p:attrName>
                                        </p:attrNameLst>
                                      </p:cBhvr>
                                      <p:to>
                                        <p:strVal val="hidden"/>
                                      </p:to>
                                    </p:set>
                                  </p:childTnLst>
                                </p:cTn>
                              </p:par>
                              <p:par>
                                <p:cTn id="87" presetID="10" presetClass="exit" presetSubtype="0" fill="hold" grpId="2" nodeType="withEffect">
                                  <p:stCondLst>
                                    <p:cond delay="0"/>
                                  </p:stCondLst>
                                  <p:childTnLst>
                                    <p:animEffect transition="out" filter="fade">
                                      <p:cBhvr>
                                        <p:cTn id="88" dur="500"/>
                                        <p:tgtEl>
                                          <p:spTgt spid="66"/>
                                        </p:tgtEl>
                                      </p:cBhvr>
                                    </p:animEffect>
                                    <p:set>
                                      <p:cBhvr>
                                        <p:cTn id="89" dur="1" fill="hold">
                                          <p:stCondLst>
                                            <p:cond delay="499"/>
                                          </p:stCondLst>
                                        </p:cTn>
                                        <p:tgtEl>
                                          <p:spTgt spid="66"/>
                                        </p:tgtEl>
                                        <p:attrNameLst>
                                          <p:attrName>style.visibility</p:attrName>
                                        </p:attrNameLst>
                                      </p:cBhvr>
                                      <p:to>
                                        <p:strVal val="hidden"/>
                                      </p:to>
                                    </p:set>
                                  </p:childTnLst>
                                </p:cTn>
                              </p:par>
                              <p:par>
                                <p:cTn id="90" presetID="10" presetClass="exit" presetSubtype="0" fill="hold" grpId="2" nodeType="withEffect">
                                  <p:stCondLst>
                                    <p:cond delay="0"/>
                                  </p:stCondLst>
                                  <p:childTnLst>
                                    <p:animEffect transition="out" filter="fade">
                                      <p:cBhvr>
                                        <p:cTn id="91" dur="500"/>
                                        <p:tgtEl>
                                          <p:spTgt spid="79"/>
                                        </p:tgtEl>
                                      </p:cBhvr>
                                    </p:animEffect>
                                    <p:set>
                                      <p:cBhvr>
                                        <p:cTn id="92" dur="1" fill="hold">
                                          <p:stCondLst>
                                            <p:cond delay="499"/>
                                          </p:stCondLst>
                                        </p:cTn>
                                        <p:tgtEl>
                                          <p:spTgt spid="79"/>
                                        </p:tgtEl>
                                        <p:attrNameLst>
                                          <p:attrName>style.visibility</p:attrName>
                                        </p:attrNameLst>
                                      </p:cBhvr>
                                      <p:to>
                                        <p:strVal val="hidden"/>
                                      </p:to>
                                    </p:set>
                                  </p:childTnLst>
                                </p:cTn>
                              </p:par>
                            </p:childTnLst>
                          </p:cTn>
                        </p:par>
                        <p:par>
                          <p:cTn id="93" fill="hold">
                            <p:stCondLst>
                              <p:cond delay="500"/>
                            </p:stCondLst>
                            <p:childTnLst>
                              <p:par>
                                <p:cTn id="94" presetID="16" presetClass="entr" presetSubtype="21" fill="hold" grpId="0" nodeType="afterEffect">
                                  <p:stCondLst>
                                    <p:cond delay="0"/>
                                  </p:stCondLst>
                                  <p:childTnLst>
                                    <p:set>
                                      <p:cBhvr>
                                        <p:cTn id="95" dur="1" fill="hold">
                                          <p:stCondLst>
                                            <p:cond delay="0"/>
                                          </p:stCondLst>
                                        </p:cTn>
                                        <p:tgtEl>
                                          <p:spTgt spid="75"/>
                                        </p:tgtEl>
                                        <p:attrNameLst>
                                          <p:attrName>style.visibility</p:attrName>
                                        </p:attrNameLst>
                                      </p:cBhvr>
                                      <p:to>
                                        <p:strVal val="visible"/>
                                      </p:to>
                                    </p:set>
                                    <p:animEffect transition="in" filter="barn(inVertical)">
                                      <p:cBhvr>
                                        <p:cTn id="96" dur="500"/>
                                        <p:tgtEl>
                                          <p:spTgt spid="75"/>
                                        </p:tgtEl>
                                      </p:cBhvr>
                                    </p:animEffect>
                                  </p:childTnLst>
                                </p:cTn>
                              </p:par>
                              <p:par>
                                <p:cTn id="97" presetID="16" presetClass="entr" presetSubtype="21" fill="hold" grpId="0" nodeType="with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barn(inVertical)">
                                      <p:cBhvr>
                                        <p:cTn id="99" dur="500"/>
                                        <p:tgtEl>
                                          <p:spTgt spid="84"/>
                                        </p:tgtEl>
                                      </p:cBhvr>
                                    </p:animEffect>
                                  </p:childTnLst>
                                </p:cTn>
                              </p:par>
                              <p:par>
                                <p:cTn id="100" presetID="16" presetClass="entr" presetSubtype="21"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barn(inVertical)">
                                      <p:cBhvr>
                                        <p:cTn id="102" dur="500"/>
                                        <p:tgtEl>
                                          <p:spTgt spid="82"/>
                                        </p:tgtEl>
                                      </p:cBhvr>
                                    </p:animEffect>
                                  </p:childTnLst>
                                </p:cTn>
                              </p:par>
                              <p:par>
                                <p:cTn id="103" presetID="16" presetClass="entr" presetSubtype="21" fill="hold" grpId="0" nodeType="withEffect">
                                  <p:stCondLst>
                                    <p:cond delay="0"/>
                                  </p:stCondLst>
                                  <p:childTnLst>
                                    <p:set>
                                      <p:cBhvr>
                                        <p:cTn id="104" dur="1" fill="hold">
                                          <p:stCondLst>
                                            <p:cond delay="0"/>
                                          </p:stCondLst>
                                        </p:cTn>
                                        <p:tgtEl>
                                          <p:spTgt spid="85"/>
                                        </p:tgtEl>
                                        <p:attrNameLst>
                                          <p:attrName>style.visibility</p:attrName>
                                        </p:attrNameLst>
                                      </p:cBhvr>
                                      <p:to>
                                        <p:strVal val="visible"/>
                                      </p:to>
                                    </p:set>
                                    <p:animEffect transition="in" filter="barn(inVertical)">
                                      <p:cBhvr>
                                        <p:cTn id="105" dur="500"/>
                                        <p:tgtEl>
                                          <p:spTgt spid="85"/>
                                        </p:tgtEl>
                                      </p:cBhvr>
                                    </p:animEffect>
                                  </p:childTnLst>
                                </p:cTn>
                              </p:par>
                              <p:par>
                                <p:cTn id="106" presetID="16" presetClass="entr" presetSubtype="21" fill="hold" grpId="0" nodeType="withEffect">
                                  <p:stCondLst>
                                    <p:cond delay="0"/>
                                  </p:stCondLst>
                                  <p:childTnLst>
                                    <p:set>
                                      <p:cBhvr>
                                        <p:cTn id="107" dur="1" fill="hold">
                                          <p:stCondLst>
                                            <p:cond delay="0"/>
                                          </p:stCondLst>
                                        </p:cTn>
                                        <p:tgtEl>
                                          <p:spTgt spid="73"/>
                                        </p:tgtEl>
                                        <p:attrNameLst>
                                          <p:attrName>style.visibility</p:attrName>
                                        </p:attrNameLst>
                                      </p:cBhvr>
                                      <p:to>
                                        <p:strVal val="visible"/>
                                      </p:to>
                                    </p:set>
                                    <p:animEffect transition="in" filter="barn(inVertical)">
                                      <p:cBhvr>
                                        <p:cTn id="108" dur="500"/>
                                        <p:tgtEl>
                                          <p:spTgt spid="73"/>
                                        </p:tgtEl>
                                      </p:cBhvr>
                                    </p:animEffect>
                                  </p:childTnLst>
                                </p:cTn>
                              </p:par>
                              <p:par>
                                <p:cTn id="109" presetID="16" presetClass="entr" presetSubtype="21" fill="hold" grpId="0" nodeType="withEffect">
                                  <p:stCondLst>
                                    <p:cond delay="0"/>
                                  </p:stCondLst>
                                  <p:childTnLst>
                                    <p:set>
                                      <p:cBhvr>
                                        <p:cTn id="110" dur="1" fill="hold">
                                          <p:stCondLst>
                                            <p:cond delay="0"/>
                                          </p:stCondLst>
                                        </p:cTn>
                                        <p:tgtEl>
                                          <p:spTgt spid="81"/>
                                        </p:tgtEl>
                                        <p:attrNameLst>
                                          <p:attrName>style.visibility</p:attrName>
                                        </p:attrNameLst>
                                      </p:cBhvr>
                                      <p:to>
                                        <p:strVal val="visible"/>
                                      </p:to>
                                    </p:set>
                                    <p:animEffect transition="in" filter="barn(inVertical)">
                                      <p:cBhvr>
                                        <p:cTn id="111" dur="500"/>
                                        <p:tgtEl>
                                          <p:spTgt spid="81"/>
                                        </p:tgtEl>
                                      </p:cBhvr>
                                    </p:animEffect>
                                  </p:childTnLst>
                                </p:cTn>
                              </p:par>
                              <p:par>
                                <p:cTn id="112" presetID="16" presetClass="entr" presetSubtype="21" fill="hold" grpId="0" nodeType="withEffect">
                                  <p:stCondLst>
                                    <p:cond delay="0"/>
                                  </p:stCondLst>
                                  <p:childTnLst>
                                    <p:set>
                                      <p:cBhvr>
                                        <p:cTn id="113" dur="1" fill="hold">
                                          <p:stCondLst>
                                            <p:cond delay="0"/>
                                          </p:stCondLst>
                                        </p:cTn>
                                        <p:tgtEl>
                                          <p:spTgt spid="83"/>
                                        </p:tgtEl>
                                        <p:attrNameLst>
                                          <p:attrName>style.visibility</p:attrName>
                                        </p:attrNameLst>
                                      </p:cBhvr>
                                      <p:to>
                                        <p:strVal val="visible"/>
                                      </p:to>
                                    </p:set>
                                    <p:animEffect transition="in" filter="barn(inVertical)">
                                      <p:cBhvr>
                                        <p:cTn id="114" dur="500"/>
                                        <p:tgtEl>
                                          <p:spTgt spid="83"/>
                                        </p:tgtEl>
                                      </p:cBhvr>
                                    </p:animEffect>
                                  </p:childTnLst>
                                </p:cTn>
                              </p:par>
                              <p:par>
                                <p:cTn id="115" presetID="16" presetClass="entr" presetSubtype="21" fill="hold" grpId="0" nodeType="withEffect">
                                  <p:stCondLst>
                                    <p:cond delay="0"/>
                                  </p:stCondLst>
                                  <p:childTnLst>
                                    <p:set>
                                      <p:cBhvr>
                                        <p:cTn id="116" dur="1" fill="hold">
                                          <p:stCondLst>
                                            <p:cond delay="0"/>
                                          </p:stCondLst>
                                        </p:cTn>
                                        <p:tgtEl>
                                          <p:spTgt spid="72"/>
                                        </p:tgtEl>
                                        <p:attrNameLst>
                                          <p:attrName>style.visibility</p:attrName>
                                        </p:attrNameLst>
                                      </p:cBhvr>
                                      <p:to>
                                        <p:strVal val="visible"/>
                                      </p:to>
                                    </p:set>
                                    <p:animEffect transition="in" filter="barn(inVertical)">
                                      <p:cBhvr>
                                        <p:cTn id="117" dur="500"/>
                                        <p:tgtEl>
                                          <p:spTgt spid="72"/>
                                        </p:tgtEl>
                                      </p:cBhvr>
                                    </p:animEffect>
                                  </p:childTnLst>
                                </p:cTn>
                              </p:par>
                              <p:par>
                                <p:cTn id="118" presetID="16" presetClass="entr" presetSubtype="21" fill="hold" grpId="0" nodeType="withEffect">
                                  <p:stCondLst>
                                    <p:cond delay="0"/>
                                  </p:stCondLst>
                                  <p:childTnLst>
                                    <p:set>
                                      <p:cBhvr>
                                        <p:cTn id="119" dur="1" fill="hold">
                                          <p:stCondLst>
                                            <p:cond delay="0"/>
                                          </p:stCondLst>
                                        </p:cTn>
                                        <p:tgtEl>
                                          <p:spTgt spid="80"/>
                                        </p:tgtEl>
                                        <p:attrNameLst>
                                          <p:attrName>style.visibility</p:attrName>
                                        </p:attrNameLst>
                                      </p:cBhvr>
                                      <p:to>
                                        <p:strVal val="visible"/>
                                      </p:to>
                                    </p:set>
                                    <p:animEffect transition="in" filter="barn(inVertical)">
                                      <p:cBhvr>
                                        <p:cTn id="120"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2" animBg="1"/>
      <p:bldP spid="61" grpId="0" animBg="1"/>
      <p:bldP spid="61" grpId="2" animBg="1"/>
      <p:bldP spid="62" grpId="0" animBg="1"/>
      <p:bldP spid="62" grpId="2" animBg="1"/>
      <p:bldP spid="65" grpId="0" animBg="1"/>
      <p:bldP spid="65" grpId="2" animBg="1"/>
      <p:bldP spid="66" grpId="0" animBg="1"/>
      <p:bldP spid="66" grpId="2" animBg="1"/>
      <p:bldP spid="67" grpId="0" animBg="1"/>
      <p:bldP spid="67" grpId="2" animBg="1"/>
      <p:bldP spid="74" grpId="0" animBg="1"/>
      <p:bldP spid="74" grpId="2" animBg="1"/>
      <p:bldP spid="76" grpId="0" animBg="1"/>
      <p:bldP spid="76" grpId="2" animBg="1"/>
      <p:bldP spid="77" grpId="0" animBg="1"/>
      <p:bldP spid="77" grpId="2" animBg="1"/>
      <p:bldP spid="78" grpId="0" animBg="1"/>
      <p:bldP spid="78" grpId="2" animBg="1"/>
      <p:bldP spid="79" grpId="0" animBg="1"/>
      <p:bldP spid="79" grpId="2" animBg="1"/>
      <p:bldP spid="49" grpId="0" animBg="1"/>
      <p:bldP spid="49" grpId="2" animBg="1"/>
      <p:bldP spid="72" grpId="0" animBg="1"/>
      <p:bldP spid="73" grpId="0" animBg="1"/>
      <p:bldP spid="75" grpId="0" animBg="1"/>
      <p:bldP spid="80" grpId="0" animBg="1"/>
      <p:bldP spid="81" grpId="0" animBg="1"/>
      <p:bldP spid="82" grpId="0" animBg="1"/>
      <p:bldP spid="83" grpId="0" animBg="1"/>
      <p:bldP spid="84" grpId="0" animBg="1"/>
      <p:bldP spid="8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506"/>
            <a:ext cx="10085343" cy="821968"/>
            <a:chOff x="2001881" y="50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072641" y="50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Conception &amp; Réalisation</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8" y="1112566"/>
            <a:ext cx="9151281" cy="523220"/>
          </a:xfrm>
          <a:prstGeom prst="rect">
            <a:avLst/>
          </a:prstGeom>
          <a:noFill/>
        </p:spPr>
        <p:txBody>
          <a:bodyPr wrap="square" rtlCol="0">
            <a:spAutoFit/>
          </a:bodyPr>
          <a:lstStyle/>
          <a:p>
            <a:r>
              <a:rPr lang="fr-FR" sz="2800" dirty="0" smtClean="0">
                <a:latin typeface="Cabin" panose="020B0803050202020004" pitchFamily="34" charset="0"/>
              </a:rPr>
              <a:t>Évaluation quantitative </a:t>
            </a:r>
            <a:r>
              <a:rPr lang="fr-FR" sz="2800" dirty="0">
                <a:latin typeface="Cabin" panose="020B0803050202020004" pitchFamily="34" charset="0"/>
              </a:rPr>
              <a:t>– évaluation des contours détectés</a:t>
            </a: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33/44</a:t>
            </a:r>
            <a:endParaRPr lang="fr-CA" sz="2000" dirty="0">
              <a:solidFill>
                <a:schemeClr val="tx1"/>
              </a:solidFill>
              <a:latin typeface="Segoe WP Black" panose="020B0A02040504020203" pitchFamily="34" charset="0"/>
              <a:cs typeface="Segoe UI Light" pitchFamily="34" charset="0"/>
            </a:endParaRPr>
          </a:p>
        </p:txBody>
      </p:sp>
      <p:sp>
        <p:nvSpPr>
          <p:cNvPr id="27" name="Rectangle à coins arrondis 26"/>
          <p:cNvSpPr/>
          <p:nvPr/>
        </p:nvSpPr>
        <p:spPr>
          <a:xfrm>
            <a:off x="97603" y="2498373"/>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Prétraitement </a:t>
            </a:r>
            <a:endParaRPr lang="fr-FR" kern="0" dirty="0">
              <a:solidFill>
                <a:schemeClr val="tx1">
                  <a:lumMod val="95000"/>
                  <a:lumOff val="5000"/>
                </a:schemeClr>
              </a:solidFill>
              <a:latin typeface="Cambria" pitchFamily="18" charset="0"/>
            </a:endParaRPr>
          </a:p>
        </p:txBody>
      </p:sp>
      <p:sp>
        <p:nvSpPr>
          <p:cNvPr id="29" name="Rectangle à coins arrondis 28"/>
          <p:cNvSpPr/>
          <p:nvPr/>
        </p:nvSpPr>
        <p:spPr>
          <a:xfrm>
            <a:off x="38297" y="4798921"/>
            <a:ext cx="1922874" cy="82654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1900" b="1" kern="0" dirty="0" smtClean="0">
                <a:solidFill>
                  <a:prstClr val="white"/>
                </a:solidFill>
                <a:latin typeface="Cambria" pitchFamily="18" charset="0"/>
              </a:rPr>
              <a:t>Critères d’évaluation </a:t>
            </a:r>
            <a:endParaRPr lang="fr-FR" sz="1900" b="1" kern="0" dirty="0">
              <a:solidFill>
                <a:prstClr val="white"/>
              </a:solidFill>
              <a:latin typeface="Cambria" pitchFamily="18" charset="0"/>
            </a:endParaRPr>
          </a:p>
        </p:txBody>
      </p:sp>
      <p:sp>
        <p:nvSpPr>
          <p:cNvPr id="35" name="Rectangle à coins arrondis 34"/>
          <p:cNvSpPr/>
          <p:nvPr/>
        </p:nvSpPr>
        <p:spPr>
          <a:xfrm>
            <a:off x="97603" y="3261180"/>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Détection de tumeurs </a:t>
            </a:r>
            <a:endParaRPr lang="fr-FR" kern="0" dirty="0">
              <a:solidFill>
                <a:schemeClr val="tx1">
                  <a:lumMod val="95000"/>
                  <a:lumOff val="5000"/>
                </a:schemeClr>
              </a:solidFill>
              <a:latin typeface="Cambria" pitchFamily="18" charset="0"/>
            </a:endParaRPr>
          </a:p>
        </p:txBody>
      </p:sp>
      <p:sp>
        <p:nvSpPr>
          <p:cNvPr id="37" name="Rectangle à coins arrondis 36"/>
          <p:cNvSpPr/>
          <p:nvPr/>
        </p:nvSpPr>
        <p:spPr>
          <a:xfrm>
            <a:off x="97603" y="4003482"/>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a:solidFill>
                  <a:schemeClr val="tx1">
                    <a:lumMod val="95000"/>
                    <a:lumOff val="5000"/>
                  </a:schemeClr>
                </a:solidFill>
                <a:latin typeface="Cambria" pitchFamily="18" charset="0"/>
              </a:rPr>
              <a:t>Segmentation de tumeurs</a:t>
            </a:r>
          </a:p>
        </p:txBody>
      </p:sp>
      <p:sp>
        <p:nvSpPr>
          <p:cNvPr id="40" name="Rectangle à coins arrondis 39"/>
          <p:cNvSpPr/>
          <p:nvPr/>
        </p:nvSpPr>
        <p:spPr>
          <a:xfrm>
            <a:off x="97603" y="5707019"/>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Mise en œuvre </a:t>
            </a:r>
            <a:endParaRPr lang="fr-FR" kern="0" dirty="0">
              <a:solidFill>
                <a:schemeClr val="tx1">
                  <a:lumMod val="95000"/>
                  <a:lumOff val="5000"/>
                </a:schemeClr>
              </a:solidFill>
              <a:latin typeface="Cambria" pitchFamily="18" charset="0"/>
            </a:endParaRPr>
          </a:p>
        </p:txBody>
      </p:sp>
      <p:sp>
        <p:nvSpPr>
          <p:cNvPr id="41" name="Rectangle à coins arrondis 40"/>
          <p:cNvSpPr/>
          <p:nvPr/>
        </p:nvSpPr>
        <p:spPr>
          <a:xfrm>
            <a:off x="97603" y="1761035"/>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Architecture globale</a:t>
            </a:r>
            <a:endParaRPr lang="fr-FR" kern="0" dirty="0">
              <a:solidFill>
                <a:schemeClr val="tx1">
                  <a:lumMod val="95000"/>
                  <a:lumOff val="5000"/>
                </a:schemeClr>
              </a:solidFill>
              <a:latin typeface="Cambria" pitchFamily="18" charset="0"/>
            </a:endParaRPr>
          </a:p>
        </p:txBody>
      </p:sp>
      <p:sp>
        <p:nvSpPr>
          <p:cNvPr id="209" name="AutoShape 16"/>
          <p:cNvSpPr>
            <a:spLocks noChangeArrowheads="1"/>
          </p:cNvSpPr>
          <p:nvPr/>
        </p:nvSpPr>
        <p:spPr bwMode="auto">
          <a:xfrm>
            <a:off x="2605469" y="2288312"/>
            <a:ext cx="4271963" cy="2087791"/>
          </a:xfrm>
          <a:prstGeom prst="roundRect">
            <a:avLst>
              <a:gd name="adj" fmla="val 8384"/>
            </a:avLst>
          </a:prstGeom>
          <a:noFill/>
          <a:ln w="28575">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fr-FR">
              <a:latin typeface="Calibri" pitchFamily="34" charset="0"/>
            </a:endParaRPr>
          </a:p>
        </p:txBody>
      </p:sp>
      <p:sp>
        <p:nvSpPr>
          <p:cNvPr id="210" name="Triangle isocèle 8"/>
          <p:cNvSpPr>
            <a:spLocks noChangeArrowheads="1"/>
          </p:cNvSpPr>
          <p:nvPr/>
        </p:nvSpPr>
        <p:spPr bwMode="auto">
          <a:xfrm>
            <a:off x="3193162" y="2582432"/>
            <a:ext cx="1008062" cy="1079500"/>
          </a:xfrm>
          <a:prstGeom prst="triangle">
            <a:avLst>
              <a:gd name="adj" fmla="val 37815"/>
            </a:avLst>
          </a:prstGeom>
          <a:noFill/>
          <a:ln w="25400" algn="ctr">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fr-FR"/>
          </a:p>
        </p:txBody>
      </p:sp>
      <p:sp>
        <p:nvSpPr>
          <p:cNvPr id="211" name="Rectangle 9"/>
          <p:cNvSpPr>
            <a:spLocks noChangeArrowheads="1"/>
          </p:cNvSpPr>
          <p:nvPr/>
        </p:nvSpPr>
        <p:spPr bwMode="auto">
          <a:xfrm>
            <a:off x="4901334" y="2572760"/>
            <a:ext cx="1319212" cy="1295400"/>
          </a:xfrm>
          <a:prstGeom prst="rect">
            <a:avLst/>
          </a:prstGeom>
          <a:noFill/>
          <a:ln w="28575">
            <a:solidFill>
              <a:srgbClr val="00206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fr-FR">
              <a:solidFill>
                <a:schemeClr val="tx1"/>
              </a:solidFill>
              <a:latin typeface="Calibri" pitchFamily="34" charset="0"/>
            </a:endParaRPr>
          </a:p>
        </p:txBody>
      </p:sp>
      <p:sp>
        <p:nvSpPr>
          <p:cNvPr id="213" name="ZoneTexte 15"/>
          <p:cNvSpPr txBox="1">
            <a:spLocks noChangeArrowheads="1"/>
          </p:cNvSpPr>
          <p:nvPr/>
        </p:nvSpPr>
        <p:spPr bwMode="auto">
          <a:xfrm>
            <a:off x="3150212" y="3895885"/>
            <a:ext cx="107375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b="1" dirty="0"/>
              <a:t>Image A</a:t>
            </a:r>
          </a:p>
        </p:txBody>
      </p:sp>
      <p:sp>
        <p:nvSpPr>
          <p:cNvPr id="214" name="ZoneTexte 16"/>
          <p:cNvSpPr txBox="1">
            <a:spLocks noChangeArrowheads="1"/>
          </p:cNvSpPr>
          <p:nvPr/>
        </p:nvSpPr>
        <p:spPr bwMode="auto">
          <a:xfrm>
            <a:off x="4987628" y="3885446"/>
            <a:ext cx="110799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b="1" dirty="0"/>
              <a:t>Image M</a:t>
            </a:r>
          </a:p>
        </p:txBody>
      </p:sp>
      <p:cxnSp>
        <p:nvCxnSpPr>
          <p:cNvPr id="220" name="Connecteur droit avec flèche 57"/>
          <p:cNvCxnSpPr>
            <a:cxnSpLocks noChangeShapeType="1"/>
          </p:cNvCxnSpPr>
          <p:nvPr/>
        </p:nvCxnSpPr>
        <p:spPr bwMode="auto">
          <a:xfrm flipH="1" flipV="1">
            <a:off x="9317017" y="5097417"/>
            <a:ext cx="990600" cy="19197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26" name="Rectangle 18"/>
          <p:cNvSpPr>
            <a:spLocks noChangeArrowheads="1"/>
          </p:cNvSpPr>
          <p:nvPr/>
        </p:nvSpPr>
        <p:spPr bwMode="auto">
          <a:xfrm>
            <a:off x="3816350" y="4605338"/>
            <a:ext cx="1319213" cy="1296987"/>
          </a:xfrm>
          <a:prstGeom prst="rect">
            <a:avLst/>
          </a:prstGeom>
          <a:noFill/>
          <a:ln w="28575">
            <a:solidFill>
              <a:srgbClr val="00206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fr-FR">
              <a:latin typeface="Calibri" pitchFamily="34" charset="0"/>
            </a:endParaRPr>
          </a:p>
        </p:txBody>
      </p:sp>
      <p:cxnSp>
        <p:nvCxnSpPr>
          <p:cNvPr id="227" name="Connecteur droit 20"/>
          <p:cNvCxnSpPr>
            <a:cxnSpLocks noChangeShapeType="1"/>
          </p:cNvCxnSpPr>
          <p:nvPr/>
        </p:nvCxnSpPr>
        <p:spPr bwMode="auto">
          <a:xfrm flipV="1">
            <a:off x="4519613" y="4629150"/>
            <a:ext cx="582612" cy="312738"/>
          </a:xfrm>
          <a:prstGeom prst="line">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sp>
        <p:nvSpPr>
          <p:cNvPr id="228" name="Triangle isocèle 24"/>
          <p:cNvSpPr>
            <a:spLocks noChangeArrowheads="1"/>
          </p:cNvSpPr>
          <p:nvPr/>
        </p:nvSpPr>
        <p:spPr bwMode="auto">
          <a:xfrm>
            <a:off x="3937000" y="4652963"/>
            <a:ext cx="1008063" cy="1165225"/>
          </a:xfrm>
          <a:prstGeom prst="triangle">
            <a:avLst>
              <a:gd name="adj" fmla="val 42931"/>
            </a:avLst>
          </a:prstGeom>
          <a:noFill/>
          <a:ln w="25400" algn="ctr">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fr-FR"/>
          </a:p>
        </p:txBody>
      </p:sp>
      <p:cxnSp>
        <p:nvCxnSpPr>
          <p:cNvPr id="229" name="Connecteur droit 25"/>
          <p:cNvCxnSpPr>
            <a:cxnSpLocks noChangeShapeType="1"/>
            <a:stCxn id="228" idx="5"/>
          </p:cNvCxnSpPr>
          <p:nvPr/>
        </p:nvCxnSpPr>
        <p:spPr bwMode="auto">
          <a:xfrm flipV="1">
            <a:off x="4657417" y="5040951"/>
            <a:ext cx="478146" cy="194625"/>
          </a:xfrm>
          <a:prstGeom prst="line">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cxnSp>
        <p:nvCxnSpPr>
          <p:cNvPr id="230" name="Connecteur droit 39"/>
          <p:cNvCxnSpPr>
            <a:cxnSpLocks noChangeShapeType="1"/>
          </p:cNvCxnSpPr>
          <p:nvPr/>
        </p:nvCxnSpPr>
        <p:spPr bwMode="auto">
          <a:xfrm>
            <a:off x="3798888" y="5254625"/>
            <a:ext cx="288925" cy="203200"/>
          </a:xfrm>
          <a:prstGeom prst="line">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cxnSp>
        <p:nvCxnSpPr>
          <p:cNvPr id="231" name="Connecteur droit 44"/>
          <p:cNvCxnSpPr>
            <a:cxnSpLocks noChangeShapeType="1"/>
          </p:cNvCxnSpPr>
          <p:nvPr/>
        </p:nvCxnSpPr>
        <p:spPr bwMode="auto">
          <a:xfrm>
            <a:off x="3816350" y="5625469"/>
            <a:ext cx="198438" cy="48256"/>
          </a:xfrm>
          <a:prstGeom prst="line">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mc:AlternateContent xmlns:mc="http://schemas.openxmlformats.org/markup-compatibility/2006">
        <mc:Choice xmlns:a14="http://schemas.microsoft.com/office/drawing/2010/main" xmlns="" Requires="a14">
          <p:sp>
            <p:nvSpPr>
              <p:cNvPr id="232" name="ZoneTexte 231"/>
              <p:cNvSpPr txBox="1"/>
              <p:nvPr/>
            </p:nvSpPr>
            <p:spPr>
              <a:xfrm>
                <a:off x="7346165" y="3208223"/>
                <a:ext cx="3701331" cy="400110"/>
              </a:xfrm>
              <a:prstGeom prst="rect">
                <a:avLst/>
              </a:prstGeom>
              <a:noFill/>
            </p:spPr>
            <p:txBody>
              <a:bodyPr wrap="square" rtlCol="0">
                <a:spAutoFit/>
              </a:bodyPr>
              <a:lstStyle/>
              <a:p>
                <a14:m>
                  <m:oMath xmlns:m="http://schemas.openxmlformats.org/officeDocument/2006/math">
                    <m:sSub>
                      <m:sSubPr>
                        <m:ctrlPr>
                          <a:rPr lang="fr-FR" sz="2000" b="1" i="1" smtClean="0">
                            <a:latin typeface="Cambria Math" panose="02040503050406030204" pitchFamily="18" charset="0"/>
                          </a:rPr>
                        </m:ctrlPr>
                      </m:sSubPr>
                      <m:e>
                        <m:r>
                          <a:rPr lang="fr-FR" sz="2000" b="1" i="1" smtClean="0">
                            <a:latin typeface="Cambria Math" panose="02040503050406030204" pitchFamily="18" charset="0"/>
                          </a:rPr>
                          <m:t>𝑫</m:t>
                        </m:r>
                      </m:e>
                      <m:sub>
                        <m:r>
                          <a:rPr lang="fr-FR" sz="2000" b="1" i="1" smtClean="0">
                            <a:latin typeface="Cambria Math" panose="02040503050406030204" pitchFamily="18" charset="0"/>
                          </a:rPr>
                          <m:t>𝑯</m:t>
                        </m:r>
                      </m:sub>
                    </m:sSub>
                    <m:d>
                      <m:dPr>
                        <m:ctrlPr>
                          <a:rPr lang="fr-FR" sz="2000" b="1" i="1" smtClean="0">
                            <a:latin typeface="Cambria Math" panose="02040503050406030204" pitchFamily="18" charset="0"/>
                          </a:rPr>
                        </m:ctrlPr>
                      </m:dPr>
                      <m:e>
                        <m:r>
                          <a:rPr lang="fr-FR" sz="2000" b="1" i="1" smtClean="0">
                            <a:latin typeface="Cambria Math" panose="02040503050406030204" pitchFamily="18" charset="0"/>
                          </a:rPr>
                          <m:t>𝑴</m:t>
                        </m:r>
                        <m:r>
                          <a:rPr lang="fr-FR" sz="2000" b="1" i="1" smtClean="0">
                            <a:latin typeface="Cambria Math" panose="02040503050406030204" pitchFamily="18" charset="0"/>
                          </a:rPr>
                          <m:t>,</m:t>
                        </m:r>
                        <m:r>
                          <a:rPr lang="fr-FR" sz="2000" b="1" i="1" smtClean="0">
                            <a:latin typeface="Cambria Math" panose="02040503050406030204" pitchFamily="18" charset="0"/>
                          </a:rPr>
                          <m:t>𝑨</m:t>
                        </m:r>
                      </m:e>
                    </m:d>
                    <m:r>
                      <a:rPr lang="fr-FR" sz="2000" b="1" i="1" smtClean="0">
                        <a:latin typeface="Cambria Math" panose="02040503050406030204" pitchFamily="18" charset="0"/>
                      </a:rPr>
                      <m:t>= </m:t>
                    </m:r>
                  </m:oMath>
                </a14:m>
                <a:r>
                  <a:rPr lang="fr-FR" sz="2000" b="1" dirty="0" smtClean="0">
                    <a:latin typeface="Cabin" panose="020B0803050202020004" pitchFamily="34" charset="0"/>
                  </a:rPr>
                  <a:t>max(h(M,A), h(A,M))</a:t>
                </a:r>
                <a:endParaRPr lang="fr-FR" sz="2000" b="1" dirty="0">
                  <a:latin typeface="Cabin" panose="020B0803050202020004" pitchFamily="34" charset="0"/>
                </a:endParaRPr>
              </a:p>
            </p:txBody>
          </p:sp>
        </mc:Choice>
        <mc:Fallback>
          <p:sp>
            <p:nvSpPr>
              <p:cNvPr id="232" name="ZoneTexte 231"/>
              <p:cNvSpPr txBox="1">
                <a:spLocks noRot="1" noChangeAspect="1" noMove="1" noResize="1" noEditPoints="1" noAdjustHandles="1" noChangeArrowheads="1" noChangeShapeType="1" noTextEdit="1"/>
              </p:cNvSpPr>
              <p:nvPr/>
            </p:nvSpPr>
            <p:spPr>
              <a:xfrm>
                <a:off x="7346165" y="3208223"/>
                <a:ext cx="3701331" cy="400110"/>
              </a:xfrm>
              <a:prstGeom prst="rect">
                <a:avLst/>
              </a:prstGeom>
              <a:blipFill rotWithShape="0">
                <a:blip r:embed="rId4"/>
                <a:stretch>
                  <a:fillRect t="-6061" r="-1812" b="-27273"/>
                </a:stretch>
              </a:blipFill>
            </p:spPr>
            <p:txBody>
              <a:bodyPr/>
              <a:lstStyle/>
              <a:p>
                <a:r>
                  <a:rPr lang="fr-FR">
                    <a:noFill/>
                  </a:rPr>
                  <a:t> </a:t>
                </a:r>
              </a:p>
            </p:txBody>
          </p:sp>
        </mc:Fallback>
      </mc:AlternateContent>
      <mc:AlternateContent xmlns:mc="http://schemas.openxmlformats.org/markup-compatibility/2006">
        <mc:Choice xmlns:a14="http://schemas.microsoft.com/office/drawing/2010/main" xmlns="" Requires="a14">
          <p:sp>
            <p:nvSpPr>
              <p:cNvPr id="235" name="ZoneTexte 234"/>
              <p:cNvSpPr txBox="1"/>
              <p:nvPr/>
            </p:nvSpPr>
            <p:spPr>
              <a:xfrm>
                <a:off x="2986119" y="5957283"/>
                <a:ext cx="3649599" cy="385683"/>
              </a:xfrm>
              <a:prstGeom prst="rect">
                <a:avLst/>
              </a:prstGeom>
              <a:noFill/>
            </p:spPr>
            <p:txBody>
              <a:bodyPr wrap="square" rtlCol="0">
                <a:spAutoFit/>
              </a:bodyPr>
              <a:lstStyle/>
              <a:p>
                <a:r>
                  <a:rPr lang="fr-FR" b="1" dirty="0"/>
                  <a:t>h</a:t>
                </a:r>
                <a:r>
                  <a:rPr lang="fr-FR" b="1" dirty="0" smtClean="0"/>
                  <a:t>(M,A) </a:t>
                </a:r>
                <a14:m>
                  <m:oMath xmlns:m="http://schemas.openxmlformats.org/officeDocument/2006/math">
                    <m:r>
                      <a:rPr lang="fr-FR" b="1" i="1" smtClean="0">
                        <a:latin typeface="Cambria Math" panose="02040503050406030204" pitchFamily="18" charset="0"/>
                      </a:rPr>
                      <m:t>=</m:t>
                    </m:r>
                    <m:sSub>
                      <m:sSubPr>
                        <m:ctrlPr>
                          <a:rPr lang="fr-FR" b="1" i="1">
                            <a:latin typeface="Cambria Math" panose="02040503050406030204" pitchFamily="18" charset="0"/>
                          </a:rPr>
                        </m:ctrlPr>
                      </m:sSubPr>
                      <m:e>
                        <m:r>
                          <a:rPr lang="fr-FR" b="1" i="1" smtClean="0">
                            <a:solidFill>
                              <a:srgbClr val="0070C0"/>
                            </a:solidFill>
                            <a:latin typeface="Cambria Math" panose="02040503050406030204" pitchFamily="18" charset="0"/>
                          </a:rPr>
                          <m:t>𝒎𝒂𝒙</m:t>
                        </m:r>
                      </m:e>
                      <m:sub>
                        <m:r>
                          <a:rPr lang="fr-FR" b="1" i="1" smtClean="0">
                            <a:solidFill>
                              <a:srgbClr val="0070C0"/>
                            </a:solidFill>
                            <a:latin typeface="Cambria Math" panose="02040503050406030204" pitchFamily="18" charset="0"/>
                          </a:rPr>
                          <m:t>𝒎</m:t>
                        </m:r>
                        <m:r>
                          <m:rPr>
                            <m:nor/>
                          </m:rPr>
                          <a:rPr lang="el-GR" b="1" dirty="0">
                            <a:solidFill>
                              <a:srgbClr val="0070C0"/>
                            </a:solidFill>
                            <a:latin typeface="Calibri" panose="020F0502020204030204" pitchFamily="34" charset="0"/>
                          </a:rPr>
                          <m:t>ϵ</m:t>
                        </m:r>
                        <m:r>
                          <m:rPr>
                            <m:nor/>
                          </m:rPr>
                          <a:rPr lang="fr-FR" b="1">
                            <a:solidFill>
                              <a:srgbClr val="0070C0"/>
                            </a:solidFill>
                            <a:latin typeface="Cambria Math" panose="02040503050406030204" pitchFamily="18" charset="0"/>
                          </a:rPr>
                          <m:t>M</m:t>
                        </m:r>
                      </m:sub>
                    </m:sSub>
                  </m:oMath>
                </a14:m>
                <a:r>
                  <a:rPr lang="fr-FR" b="1" dirty="0" smtClean="0">
                    <a:latin typeface="Cabin" panose="020B0803050202020004" pitchFamily="34" charset="0"/>
                  </a:rPr>
                  <a:t>(</a:t>
                </a:r>
                <a14:m>
                  <m:oMath xmlns:m="http://schemas.openxmlformats.org/officeDocument/2006/math">
                    <m:sSub>
                      <m:sSubPr>
                        <m:ctrlPr>
                          <a:rPr lang="fr-FR" b="1" i="1" smtClean="0">
                            <a:latin typeface="Cambria Math" panose="02040503050406030204" pitchFamily="18" charset="0"/>
                          </a:rPr>
                        </m:ctrlPr>
                      </m:sSubPr>
                      <m:e>
                        <m:r>
                          <a:rPr lang="fr-FR" b="1" i="1" smtClean="0">
                            <a:latin typeface="Cambria Math" panose="02040503050406030204" pitchFamily="18" charset="0"/>
                          </a:rPr>
                          <m:t>𝒎𝒊𝒏</m:t>
                        </m:r>
                      </m:e>
                      <m:sub>
                        <m:r>
                          <m:rPr>
                            <m:nor/>
                          </m:rPr>
                          <a:rPr lang="fr-FR" b="1" i="0" smtClean="0">
                            <a:latin typeface="Cambria Math" panose="02040503050406030204" pitchFamily="18" charset="0"/>
                          </a:rPr>
                          <m:t>a</m:t>
                        </m:r>
                        <m:r>
                          <m:rPr>
                            <m:nor/>
                          </m:rPr>
                          <a:rPr lang="el-GR" b="1" dirty="0">
                            <a:latin typeface="Calibri" panose="020F0502020204030204" pitchFamily="34" charset="0"/>
                          </a:rPr>
                          <m:t>ϵ</m:t>
                        </m:r>
                        <m:r>
                          <m:rPr>
                            <m:nor/>
                          </m:rPr>
                          <a:rPr lang="fr-FR" b="1">
                            <a:latin typeface="Cambria Math" panose="02040503050406030204" pitchFamily="18" charset="0"/>
                          </a:rPr>
                          <m:t>A</m:t>
                        </m:r>
                      </m:sub>
                    </m:sSub>
                  </m:oMath>
                </a14:m>
                <a:r>
                  <a:rPr lang="fr-FR" b="1" dirty="0" smtClean="0">
                    <a:latin typeface="Cabin" panose="020B0803050202020004" pitchFamily="34" charset="0"/>
                  </a:rPr>
                  <a:t>d(</a:t>
                </a:r>
                <a:r>
                  <a:rPr lang="fr-FR" b="1" dirty="0" err="1" smtClean="0">
                    <a:latin typeface="Cabin" panose="020B0803050202020004" pitchFamily="34" charset="0"/>
                  </a:rPr>
                  <a:t>m,a</a:t>
                </a:r>
                <a:r>
                  <a:rPr lang="fr-FR" b="1" dirty="0" smtClean="0">
                    <a:latin typeface="Cabin" panose="020B0803050202020004" pitchFamily="34" charset="0"/>
                  </a:rPr>
                  <a:t>))</a:t>
                </a:r>
                <a:endParaRPr lang="fr-FR" b="1" dirty="0">
                  <a:latin typeface="Cabin" panose="020B0803050202020004" pitchFamily="34" charset="0"/>
                </a:endParaRPr>
              </a:p>
            </p:txBody>
          </p:sp>
        </mc:Choice>
        <mc:Fallback>
          <p:sp>
            <p:nvSpPr>
              <p:cNvPr id="235" name="ZoneTexte 234"/>
              <p:cNvSpPr txBox="1">
                <a:spLocks noRot="1" noChangeAspect="1" noMove="1" noResize="1" noEditPoints="1" noAdjustHandles="1" noChangeArrowheads="1" noChangeShapeType="1" noTextEdit="1"/>
              </p:cNvSpPr>
              <p:nvPr/>
            </p:nvSpPr>
            <p:spPr>
              <a:xfrm>
                <a:off x="2986119" y="5957283"/>
                <a:ext cx="3649599" cy="385683"/>
              </a:xfrm>
              <a:prstGeom prst="rect">
                <a:avLst/>
              </a:prstGeom>
              <a:blipFill rotWithShape="0">
                <a:blip r:embed="rId5"/>
                <a:stretch>
                  <a:fillRect l="-1503" t="-6250" r="-835" b="-20313"/>
                </a:stretch>
              </a:blipFill>
            </p:spPr>
            <p:txBody>
              <a:bodyPr/>
              <a:lstStyle/>
              <a:p>
                <a:r>
                  <a:rPr lang="fr-FR">
                    <a:noFill/>
                  </a:rPr>
                  <a:t> </a:t>
                </a:r>
              </a:p>
            </p:txBody>
          </p:sp>
        </mc:Fallback>
      </mc:AlternateContent>
      <p:sp>
        <p:nvSpPr>
          <p:cNvPr id="236" name="Rectangle 31"/>
          <p:cNvSpPr>
            <a:spLocks noChangeArrowheads="1"/>
          </p:cNvSpPr>
          <p:nvPr/>
        </p:nvSpPr>
        <p:spPr bwMode="auto">
          <a:xfrm>
            <a:off x="8204180" y="4536126"/>
            <a:ext cx="1320800" cy="1296988"/>
          </a:xfrm>
          <a:prstGeom prst="rect">
            <a:avLst/>
          </a:prstGeom>
          <a:noFill/>
          <a:ln w="28575">
            <a:solidFill>
              <a:srgbClr val="00206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fr-FR">
              <a:latin typeface="Calibri" pitchFamily="34" charset="0"/>
            </a:endParaRPr>
          </a:p>
        </p:txBody>
      </p:sp>
      <p:cxnSp>
        <p:nvCxnSpPr>
          <p:cNvPr id="237" name="Connecteur droit 32"/>
          <p:cNvCxnSpPr>
            <a:cxnSpLocks noChangeShapeType="1"/>
          </p:cNvCxnSpPr>
          <p:nvPr/>
        </p:nvCxnSpPr>
        <p:spPr bwMode="auto">
          <a:xfrm flipV="1">
            <a:off x="8955068" y="5047301"/>
            <a:ext cx="569912" cy="25400"/>
          </a:xfrm>
          <a:prstGeom prst="line">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sp>
        <p:nvSpPr>
          <p:cNvPr id="238" name="Triangle isocèle 33"/>
          <p:cNvSpPr>
            <a:spLocks noChangeArrowheads="1"/>
          </p:cNvSpPr>
          <p:nvPr/>
        </p:nvSpPr>
        <p:spPr bwMode="auto">
          <a:xfrm>
            <a:off x="8326418" y="4620264"/>
            <a:ext cx="1008062" cy="1127125"/>
          </a:xfrm>
          <a:prstGeom prst="triangle">
            <a:avLst>
              <a:gd name="adj" fmla="val 37042"/>
            </a:avLst>
          </a:prstGeom>
          <a:noFill/>
          <a:ln w="25400" algn="ctr">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fr-FR"/>
          </a:p>
        </p:txBody>
      </p:sp>
      <p:cxnSp>
        <p:nvCxnSpPr>
          <p:cNvPr id="239" name="Connecteur droit 34"/>
          <p:cNvCxnSpPr>
            <a:cxnSpLocks noChangeShapeType="1"/>
          </p:cNvCxnSpPr>
          <p:nvPr/>
        </p:nvCxnSpPr>
        <p:spPr bwMode="auto">
          <a:xfrm>
            <a:off x="8204180" y="5047301"/>
            <a:ext cx="357929" cy="0"/>
          </a:xfrm>
          <a:prstGeom prst="line">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cxnSp>
        <p:nvCxnSpPr>
          <p:cNvPr id="240" name="Connecteur droit 53"/>
          <p:cNvCxnSpPr>
            <a:cxnSpLocks noChangeShapeType="1"/>
          </p:cNvCxnSpPr>
          <p:nvPr/>
        </p:nvCxnSpPr>
        <p:spPr bwMode="auto">
          <a:xfrm>
            <a:off x="9046305" y="5289395"/>
            <a:ext cx="478675" cy="0"/>
          </a:xfrm>
          <a:prstGeom prst="line">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mc:AlternateContent xmlns:mc="http://schemas.openxmlformats.org/markup-compatibility/2006">
        <mc:Choice xmlns:a14="http://schemas.microsoft.com/office/drawing/2010/main" xmlns="" Requires="a14">
          <p:sp>
            <p:nvSpPr>
              <p:cNvPr id="241" name="ZoneTexte 240"/>
              <p:cNvSpPr txBox="1"/>
              <p:nvPr/>
            </p:nvSpPr>
            <p:spPr>
              <a:xfrm>
                <a:off x="7389496" y="5959681"/>
                <a:ext cx="3859476" cy="390171"/>
              </a:xfrm>
              <a:prstGeom prst="rect">
                <a:avLst/>
              </a:prstGeom>
              <a:noFill/>
            </p:spPr>
            <p:txBody>
              <a:bodyPr wrap="square" rtlCol="0">
                <a:spAutoFit/>
              </a:bodyPr>
              <a:lstStyle/>
              <a:p>
                <a:r>
                  <a:rPr lang="fr-FR" b="1" dirty="0" smtClean="0"/>
                  <a:t>h(A,M) </a:t>
                </a:r>
                <a14:m>
                  <m:oMath xmlns:m="http://schemas.openxmlformats.org/officeDocument/2006/math">
                    <m:r>
                      <a:rPr lang="fr-FR" b="1" i="1" smtClean="0">
                        <a:latin typeface="Cambria Math" panose="02040503050406030204" pitchFamily="18" charset="0"/>
                      </a:rPr>
                      <m:t>=</m:t>
                    </m:r>
                    <m:sSub>
                      <m:sSubPr>
                        <m:ctrlPr>
                          <a:rPr lang="fr-FR" b="1" i="1">
                            <a:latin typeface="Cambria Math" panose="02040503050406030204" pitchFamily="18" charset="0"/>
                          </a:rPr>
                        </m:ctrlPr>
                      </m:sSubPr>
                      <m:e>
                        <m:r>
                          <a:rPr lang="fr-FR" b="1" i="1" smtClean="0">
                            <a:solidFill>
                              <a:srgbClr val="FF0000"/>
                            </a:solidFill>
                            <a:latin typeface="Cambria Math" panose="02040503050406030204" pitchFamily="18" charset="0"/>
                          </a:rPr>
                          <m:t>𝒎𝒂𝒙</m:t>
                        </m:r>
                      </m:e>
                      <m:sub>
                        <m:r>
                          <m:rPr>
                            <m:nor/>
                          </m:rPr>
                          <a:rPr lang="fr-FR" b="1" i="0" smtClean="0">
                            <a:solidFill>
                              <a:srgbClr val="FF0000"/>
                            </a:solidFill>
                            <a:latin typeface="Cambria Math" panose="02040503050406030204" pitchFamily="18" charset="0"/>
                          </a:rPr>
                          <m:t>a</m:t>
                        </m:r>
                        <m:r>
                          <m:rPr>
                            <m:nor/>
                          </m:rPr>
                          <a:rPr lang="el-GR" b="1" dirty="0" smtClean="0">
                            <a:solidFill>
                              <a:srgbClr val="FF0000"/>
                            </a:solidFill>
                            <a:latin typeface="Calibri" panose="020F0502020204030204" pitchFamily="34" charset="0"/>
                          </a:rPr>
                          <m:t>ϵ</m:t>
                        </m:r>
                        <m:r>
                          <m:rPr>
                            <m:nor/>
                          </m:rPr>
                          <a:rPr lang="fr-FR" b="1">
                            <a:solidFill>
                              <a:srgbClr val="FF0000"/>
                            </a:solidFill>
                            <a:latin typeface="Cambria Math" panose="02040503050406030204" pitchFamily="18" charset="0"/>
                          </a:rPr>
                          <m:t>A</m:t>
                        </m:r>
                      </m:sub>
                    </m:sSub>
                  </m:oMath>
                </a14:m>
                <a:r>
                  <a:rPr lang="fr-FR" b="1" dirty="0" smtClean="0">
                    <a:latin typeface="Cabin" panose="020B0803050202020004" pitchFamily="34" charset="0"/>
                  </a:rPr>
                  <a:t>(</a:t>
                </a:r>
                <a14:m>
                  <m:oMath xmlns:m="http://schemas.openxmlformats.org/officeDocument/2006/math">
                    <m:sSub>
                      <m:sSubPr>
                        <m:ctrlPr>
                          <a:rPr lang="fr-FR" b="1" i="1" smtClean="0">
                            <a:latin typeface="Cambria Math" panose="02040503050406030204" pitchFamily="18" charset="0"/>
                          </a:rPr>
                        </m:ctrlPr>
                      </m:sSubPr>
                      <m:e>
                        <m:r>
                          <a:rPr lang="fr-FR" b="1" i="1" smtClean="0">
                            <a:latin typeface="Cambria Math" panose="02040503050406030204" pitchFamily="18" charset="0"/>
                          </a:rPr>
                          <m:t>𝒎𝒊𝒏</m:t>
                        </m:r>
                      </m:e>
                      <m:sub>
                        <m:r>
                          <m:rPr>
                            <m:nor/>
                          </m:rPr>
                          <a:rPr lang="fr-FR" b="1" dirty="0">
                            <a:latin typeface="Cabin" panose="020B0803050202020004" pitchFamily="34" charset="0"/>
                          </a:rPr>
                          <m:t>m</m:t>
                        </m:r>
                        <m:r>
                          <m:rPr>
                            <m:nor/>
                          </m:rPr>
                          <a:rPr lang="el-GR" b="1" dirty="0">
                            <a:latin typeface="Calibri" panose="020F0502020204030204" pitchFamily="34" charset="0"/>
                          </a:rPr>
                          <m:t>ϵ</m:t>
                        </m:r>
                        <m:r>
                          <m:rPr>
                            <m:nor/>
                          </m:rPr>
                          <a:rPr lang="fr-FR" b="1" dirty="0">
                            <a:latin typeface="Cabin" panose="020B0803050202020004" pitchFamily="34" charset="0"/>
                          </a:rPr>
                          <m:t>M</m:t>
                        </m:r>
                      </m:sub>
                    </m:sSub>
                  </m:oMath>
                </a14:m>
                <a:r>
                  <a:rPr lang="fr-FR" b="1" dirty="0" smtClean="0">
                    <a:latin typeface="Cabin" panose="020B0803050202020004" pitchFamily="34" charset="0"/>
                  </a:rPr>
                  <a:t>d(a,m))</a:t>
                </a:r>
                <a:endParaRPr lang="fr-FR" b="1" dirty="0">
                  <a:latin typeface="Cabin" panose="020B0803050202020004" pitchFamily="34" charset="0"/>
                </a:endParaRPr>
              </a:p>
            </p:txBody>
          </p:sp>
        </mc:Choice>
        <mc:Fallback>
          <p:sp>
            <p:nvSpPr>
              <p:cNvPr id="241" name="ZoneTexte 240"/>
              <p:cNvSpPr txBox="1">
                <a:spLocks noRot="1" noChangeAspect="1" noMove="1" noResize="1" noEditPoints="1" noAdjustHandles="1" noChangeArrowheads="1" noChangeShapeType="1" noTextEdit="1"/>
              </p:cNvSpPr>
              <p:nvPr/>
            </p:nvSpPr>
            <p:spPr>
              <a:xfrm>
                <a:off x="7389496" y="5959681"/>
                <a:ext cx="3859476" cy="390171"/>
              </a:xfrm>
              <a:prstGeom prst="rect">
                <a:avLst/>
              </a:prstGeom>
              <a:blipFill rotWithShape="0">
                <a:blip r:embed="rId6"/>
                <a:stretch>
                  <a:fillRect l="-1264" t="-7813" b="-20313"/>
                </a:stretch>
              </a:blipFill>
            </p:spPr>
            <p:txBody>
              <a:bodyPr/>
              <a:lstStyle/>
              <a:p>
                <a:r>
                  <a:rPr lang="fr-FR">
                    <a:noFill/>
                  </a:rPr>
                  <a:t> </a:t>
                </a:r>
              </a:p>
            </p:txBody>
          </p:sp>
        </mc:Fallback>
      </mc:AlternateContent>
      <p:sp>
        <p:nvSpPr>
          <p:cNvPr id="242" name="ZoneTexte 241"/>
          <p:cNvSpPr txBox="1"/>
          <p:nvPr/>
        </p:nvSpPr>
        <p:spPr>
          <a:xfrm>
            <a:off x="5665788" y="4889157"/>
            <a:ext cx="840002" cy="369332"/>
          </a:xfrm>
          <a:prstGeom prst="rect">
            <a:avLst/>
          </a:prstGeom>
          <a:noFill/>
          <a:ln w="28575">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defPPr>
              <a:defRPr lang="fr-FR"/>
            </a:defPPr>
            <a:lvl1pPr>
              <a:defRPr>
                <a:latin typeface="Calibri" pitchFamily="34" charset="0"/>
              </a:defRPr>
            </a:lvl1pPr>
          </a:lstStyle>
          <a:p>
            <a:pPr algn="ctr"/>
            <a:r>
              <a:rPr lang="fr-FR" b="1" dirty="0"/>
              <a:t>max</a:t>
            </a:r>
          </a:p>
        </p:txBody>
      </p:sp>
      <p:cxnSp>
        <p:nvCxnSpPr>
          <p:cNvPr id="243" name="Connecteur droit avec flèche 38"/>
          <p:cNvCxnSpPr>
            <a:cxnSpLocks noChangeShapeType="1"/>
          </p:cNvCxnSpPr>
          <p:nvPr/>
        </p:nvCxnSpPr>
        <p:spPr bwMode="auto">
          <a:xfrm flipH="1" flipV="1">
            <a:off x="4791869" y="4818006"/>
            <a:ext cx="865188" cy="22542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44" name="ZoneTexte 243"/>
          <p:cNvSpPr txBox="1"/>
          <p:nvPr/>
        </p:nvSpPr>
        <p:spPr>
          <a:xfrm>
            <a:off x="10340319" y="5131830"/>
            <a:ext cx="840002" cy="369332"/>
          </a:xfrm>
          <a:prstGeom prst="rect">
            <a:avLst/>
          </a:prstGeom>
          <a:noFill/>
          <a:ln w="28575">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defPPr>
              <a:defRPr lang="fr-FR"/>
            </a:defPPr>
            <a:lvl1pPr algn="ctr">
              <a:defRPr b="1">
                <a:latin typeface="Calibri" pitchFamily="34" charset="0"/>
              </a:defRPr>
            </a:lvl1pPr>
          </a:lstStyle>
          <a:p>
            <a:r>
              <a:rPr lang="fr-FR" dirty="0"/>
              <a:t>max</a:t>
            </a:r>
          </a:p>
        </p:txBody>
      </p:sp>
      <p:sp>
        <p:nvSpPr>
          <p:cNvPr id="248" name="ZoneTexte 247"/>
          <p:cNvSpPr txBox="1"/>
          <p:nvPr/>
        </p:nvSpPr>
        <p:spPr>
          <a:xfrm>
            <a:off x="2029693" y="1706651"/>
            <a:ext cx="9151281" cy="523220"/>
          </a:xfrm>
          <a:prstGeom prst="rect">
            <a:avLst/>
          </a:prstGeom>
          <a:noFill/>
        </p:spPr>
        <p:txBody>
          <a:bodyPr wrap="square" rtlCol="0">
            <a:spAutoFit/>
          </a:bodyPr>
          <a:lstStyle/>
          <a:p>
            <a:pPr marL="457200" indent="-457200">
              <a:buClr>
                <a:srgbClr val="0070C0"/>
              </a:buClr>
              <a:buFont typeface="Wingdings" panose="05000000000000000000" pitchFamily="2" charset="2"/>
              <a:buChar char="Ø"/>
            </a:pPr>
            <a:r>
              <a:rPr lang="fr-FR" sz="2800" dirty="0" smtClean="0">
                <a:latin typeface="Cabin" panose="020B0803050202020004" pitchFamily="34" charset="0"/>
              </a:rPr>
              <a:t>Distance de Hausdorff</a:t>
            </a:r>
            <a:endParaRPr lang="fr-FR" sz="2800" dirty="0">
              <a:latin typeface="Cabin" panose="020B0803050202020004" pitchFamily="34" charset="0"/>
            </a:endParaRPr>
          </a:p>
        </p:txBody>
      </p:sp>
      <p:sp>
        <p:nvSpPr>
          <p:cNvPr id="249" name="AutoShape 16"/>
          <p:cNvSpPr>
            <a:spLocks noChangeArrowheads="1"/>
          </p:cNvSpPr>
          <p:nvPr/>
        </p:nvSpPr>
        <p:spPr bwMode="auto">
          <a:xfrm>
            <a:off x="2605469" y="4450069"/>
            <a:ext cx="4271963" cy="1928088"/>
          </a:xfrm>
          <a:prstGeom prst="roundRect">
            <a:avLst>
              <a:gd name="adj" fmla="val 8384"/>
            </a:avLst>
          </a:prstGeom>
          <a:noFill/>
          <a:ln w="28575">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fr-FR">
              <a:latin typeface="Calibri" pitchFamily="34" charset="0"/>
            </a:endParaRPr>
          </a:p>
        </p:txBody>
      </p:sp>
      <p:sp>
        <p:nvSpPr>
          <p:cNvPr id="250" name="AutoShape 16"/>
          <p:cNvSpPr>
            <a:spLocks noChangeArrowheads="1"/>
          </p:cNvSpPr>
          <p:nvPr/>
        </p:nvSpPr>
        <p:spPr bwMode="auto">
          <a:xfrm>
            <a:off x="7104042" y="2288312"/>
            <a:ext cx="4271963" cy="2087791"/>
          </a:xfrm>
          <a:prstGeom prst="roundRect">
            <a:avLst>
              <a:gd name="adj" fmla="val 8384"/>
            </a:avLst>
          </a:prstGeom>
          <a:noFill/>
          <a:ln w="28575">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fr-FR">
              <a:latin typeface="Calibri" pitchFamily="34" charset="0"/>
            </a:endParaRPr>
          </a:p>
        </p:txBody>
      </p:sp>
      <p:sp>
        <p:nvSpPr>
          <p:cNvPr id="251" name="AutoShape 16"/>
          <p:cNvSpPr>
            <a:spLocks noChangeArrowheads="1"/>
          </p:cNvSpPr>
          <p:nvPr/>
        </p:nvSpPr>
        <p:spPr bwMode="auto">
          <a:xfrm>
            <a:off x="7085290" y="4450069"/>
            <a:ext cx="4271963" cy="1928088"/>
          </a:xfrm>
          <a:prstGeom prst="roundRect">
            <a:avLst>
              <a:gd name="adj" fmla="val 8384"/>
            </a:avLst>
          </a:prstGeom>
          <a:noFill/>
          <a:ln w="28575">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fr-FR">
              <a:latin typeface="Calibri" pitchFamily="34" charset="0"/>
            </a:endParaRPr>
          </a:p>
        </p:txBody>
      </p:sp>
    </p:spTree>
    <p:extLst>
      <p:ext uri="{BB962C8B-B14F-4D97-AF65-F5344CB8AC3E}">
        <p14:creationId xmlns:p14="http://schemas.microsoft.com/office/powerpoint/2010/main" xmlns="" val="386757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barn(inVertical)">
                                      <p:cBhvr>
                                        <p:cTn id="7" dur="500"/>
                                        <p:tgtEl>
                                          <p:spTgt spid="2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11"/>
                                        </p:tgtEl>
                                        <p:attrNameLst>
                                          <p:attrName>style.visibility</p:attrName>
                                        </p:attrNameLst>
                                      </p:cBhvr>
                                      <p:to>
                                        <p:strVal val="visible"/>
                                      </p:to>
                                    </p:set>
                                    <p:animEffect transition="in" filter="barn(inVertical)">
                                      <p:cBhvr>
                                        <p:cTn id="10" dur="500"/>
                                        <p:tgtEl>
                                          <p:spTgt spid="2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13"/>
                                        </p:tgtEl>
                                        <p:attrNameLst>
                                          <p:attrName>style.visibility</p:attrName>
                                        </p:attrNameLst>
                                      </p:cBhvr>
                                      <p:to>
                                        <p:strVal val="visible"/>
                                      </p:to>
                                    </p:set>
                                    <p:animEffect transition="in" filter="barn(inVertical)">
                                      <p:cBhvr>
                                        <p:cTn id="13" dur="500"/>
                                        <p:tgtEl>
                                          <p:spTgt spid="21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4"/>
                                        </p:tgtEl>
                                        <p:attrNameLst>
                                          <p:attrName>style.visibility</p:attrName>
                                        </p:attrNameLst>
                                      </p:cBhvr>
                                      <p:to>
                                        <p:strVal val="visible"/>
                                      </p:to>
                                    </p:set>
                                    <p:animEffect transition="in" filter="barn(inVertical)">
                                      <p:cBhvr>
                                        <p:cTn id="16" dur="500"/>
                                        <p:tgtEl>
                                          <p:spTgt spid="214"/>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9"/>
                                        </p:tgtEl>
                                        <p:attrNameLst>
                                          <p:attrName>style.visibility</p:attrName>
                                        </p:attrNameLst>
                                      </p:cBhvr>
                                      <p:to>
                                        <p:strVal val="visible"/>
                                      </p:to>
                                    </p:set>
                                    <p:animEffect transition="in" filter="barn(inVertical)">
                                      <p:cBhvr>
                                        <p:cTn id="19" dur="500"/>
                                        <p:tgtEl>
                                          <p:spTgt spid="20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49"/>
                                        </p:tgtEl>
                                        <p:attrNameLst>
                                          <p:attrName>style.visibility</p:attrName>
                                        </p:attrNameLst>
                                      </p:cBhvr>
                                      <p:to>
                                        <p:strVal val="visible"/>
                                      </p:to>
                                    </p:set>
                                    <p:animEffect transition="in" filter="barn(inVertical)">
                                      <p:cBhvr>
                                        <p:cTn id="24" dur="500"/>
                                        <p:tgtEl>
                                          <p:spTgt spid="249"/>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26"/>
                                        </p:tgtEl>
                                        <p:attrNameLst>
                                          <p:attrName>style.visibility</p:attrName>
                                        </p:attrNameLst>
                                      </p:cBhvr>
                                      <p:to>
                                        <p:strVal val="visible"/>
                                      </p:to>
                                    </p:set>
                                    <p:animEffect transition="in" filter="barn(inVertical)">
                                      <p:cBhvr>
                                        <p:cTn id="27" dur="500"/>
                                        <p:tgtEl>
                                          <p:spTgt spid="226"/>
                                        </p:tgtEl>
                                      </p:cBhvr>
                                    </p:animEffect>
                                  </p:childTnLst>
                                </p:cTn>
                              </p:par>
                              <p:par>
                                <p:cTn id="28" presetID="16" presetClass="entr" presetSubtype="21" fill="hold" nodeType="withEffect">
                                  <p:stCondLst>
                                    <p:cond delay="0"/>
                                  </p:stCondLst>
                                  <p:childTnLst>
                                    <p:set>
                                      <p:cBhvr>
                                        <p:cTn id="29" dur="1" fill="hold">
                                          <p:stCondLst>
                                            <p:cond delay="0"/>
                                          </p:stCondLst>
                                        </p:cTn>
                                        <p:tgtEl>
                                          <p:spTgt spid="230"/>
                                        </p:tgtEl>
                                        <p:attrNameLst>
                                          <p:attrName>style.visibility</p:attrName>
                                        </p:attrNameLst>
                                      </p:cBhvr>
                                      <p:to>
                                        <p:strVal val="visible"/>
                                      </p:to>
                                    </p:set>
                                    <p:animEffect transition="in" filter="barn(inVertical)">
                                      <p:cBhvr>
                                        <p:cTn id="30" dur="500"/>
                                        <p:tgtEl>
                                          <p:spTgt spid="230"/>
                                        </p:tgtEl>
                                      </p:cBhvr>
                                    </p:animEffect>
                                  </p:childTnLst>
                                </p:cTn>
                              </p:par>
                              <p:par>
                                <p:cTn id="31" presetID="16" presetClass="entr" presetSubtype="21" fill="hold" nodeType="withEffect">
                                  <p:stCondLst>
                                    <p:cond delay="0"/>
                                  </p:stCondLst>
                                  <p:childTnLst>
                                    <p:set>
                                      <p:cBhvr>
                                        <p:cTn id="32" dur="1" fill="hold">
                                          <p:stCondLst>
                                            <p:cond delay="0"/>
                                          </p:stCondLst>
                                        </p:cTn>
                                        <p:tgtEl>
                                          <p:spTgt spid="231"/>
                                        </p:tgtEl>
                                        <p:attrNameLst>
                                          <p:attrName>style.visibility</p:attrName>
                                        </p:attrNameLst>
                                      </p:cBhvr>
                                      <p:to>
                                        <p:strVal val="visible"/>
                                      </p:to>
                                    </p:set>
                                    <p:animEffect transition="in" filter="barn(inVertical)">
                                      <p:cBhvr>
                                        <p:cTn id="33" dur="500"/>
                                        <p:tgtEl>
                                          <p:spTgt spid="231"/>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228"/>
                                        </p:tgtEl>
                                        <p:attrNameLst>
                                          <p:attrName>style.visibility</p:attrName>
                                        </p:attrNameLst>
                                      </p:cBhvr>
                                      <p:to>
                                        <p:strVal val="visible"/>
                                      </p:to>
                                    </p:set>
                                    <p:animEffect transition="in" filter="barn(inVertical)">
                                      <p:cBhvr>
                                        <p:cTn id="36" dur="500"/>
                                        <p:tgtEl>
                                          <p:spTgt spid="228"/>
                                        </p:tgtEl>
                                      </p:cBhvr>
                                    </p:animEffect>
                                  </p:childTnLst>
                                </p:cTn>
                              </p:par>
                              <p:par>
                                <p:cTn id="37" presetID="16" presetClass="entr" presetSubtype="21" fill="hold" nodeType="withEffect">
                                  <p:stCondLst>
                                    <p:cond delay="0"/>
                                  </p:stCondLst>
                                  <p:childTnLst>
                                    <p:set>
                                      <p:cBhvr>
                                        <p:cTn id="38" dur="1" fill="hold">
                                          <p:stCondLst>
                                            <p:cond delay="0"/>
                                          </p:stCondLst>
                                        </p:cTn>
                                        <p:tgtEl>
                                          <p:spTgt spid="227"/>
                                        </p:tgtEl>
                                        <p:attrNameLst>
                                          <p:attrName>style.visibility</p:attrName>
                                        </p:attrNameLst>
                                      </p:cBhvr>
                                      <p:to>
                                        <p:strVal val="visible"/>
                                      </p:to>
                                    </p:set>
                                    <p:animEffect transition="in" filter="barn(inVertical)">
                                      <p:cBhvr>
                                        <p:cTn id="39" dur="500"/>
                                        <p:tgtEl>
                                          <p:spTgt spid="227"/>
                                        </p:tgtEl>
                                      </p:cBhvr>
                                    </p:animEffect>
                                  </p:childTnLst>
                                </p:cTn>
                              </p:par>
                              <p:par>
                                <p:cTn id="40" presetID="16" presetClass="entr" presetSubtype="21" fill="hold" nodeType="withEffect">
                                  <p:stCondLst>
                                    <p:cond delay="0"/>
                                  </p:stCondLst>
                                  <p:childTnLst>
                                    <p:set>
                                      <p:cBhvr>
                                        <p:cTn id="41" dur="1" fill="hold">
                                          <p:stCondLst>
                                            <p:cond delay="0"/>
                                          </p:stCondLst>
                                        </p:cTn>
                                        <p:tgtEl>
                                          <p:spTgt spid="229"/>
                                        </p:tgtEl>
                                        <p:attrNameLst>
                                          <p:attrName>style.visibility</p:attrName>
                                        </p:attrNameLst>
                                      </p:cBhvr>
                                      <p:to>
                                        <p:strVal val="visible"/>
                                      </p:to>
                                    </p:set>
                                    <p:animEffect transition="in" filter="barn(inVertical)">
                                      <p:cBhvr>
                                        <p:cTn id="42" dur="500"/>
                                        <p:tgtEl>
                                          <p:spTgt spid="229"/>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42"/>
                                        </p:tgtEl>
                                        <p:attrNameLst>
                                          <p:attrName>style.visibility</p:attrName>
                                        </p:attrNameLst>
                                      </p:cBhvr>
                                      <p:to>
                                        <p:strVal val="visible"/>
                                      </p:to>
                                    </p:set>
                                    <p:animEffect transition="in" filter="barn(inVertical)">
                                      <p:cBhvr>
                                        <p:cTn id="45" dur="500"/>
                                        <p:tgtEl>
                                          <p:spTgt spid="242"/>
                                        </p:tgtEl>
                                      </p:cBhvr>
                                    </p:animEffect>
                                  </p:childTnLst>
                                </p:cTn>
                              </p:par>
                              <p:par>
                                <p:cTn id="46" presetID="16" presetClass="entr" presetSubtype="21" fill="hold" nodeType="withEffect">
                                  <p:stCondLst>
                                    <p:cond delay="0"/>
                                  </p:stCondLst>
                                  <p:childTnLst>
                                    <p:set>
                                      <p:cBhvr>
                                        <p:cTn id="47" dur="1" fill="hold">
                                          <p:stCondLst>
                                            <p:cond delay="0"/>
                                          </p:stCondLst>
                                        </p:cTn>
                                        <p:tgtEl>
                                          <p:spTgt spid="243"/>
                                        </p:tgtEl>
                                        <p:attrNameLst>
                                          <p:attrName>style.visibility</p:attrName>
                                        </p:attrNameLst>
                                      </p:cBhvr>
                                      <p:to>
                                        <p:strVal val="visible"/>
                                      </p:to>
                                    </p:set>
                                    <p:animEffect transition="in" filter="barn(inVertical)">
                                      <p:cBhvr>
                                        <p:cTn id="48" dur="500"/>
                                        <p:tgtEl>
                                          <p:spTgt spid="243"/>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235"/>
                                        </p:tgtEl>
                                        <p:attrNameLst>
                                          <p:attrName>style.visibility</p:attrName>
                                        </p:attrNameLst>
                                      </p:cBhvr>
                                      <p:to>
                                        <p:strVal val="visible"/>
                                      </p:to>
                                    </p:set>
                                    <p:animEffect transition="in" filter="barn(inVertical)">
                                      <p:cBhvr>
                                        <p:cTn id="51" dur="500"/>
                                        <p:tgtEl>
                                          <p:spTgt spid="235"/>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251"/>
                                        </p:tgtEl>
                                        <p:attrNameLst>
                                          <p:attrName>style.visibility</p:attrName>
                                        </p:attrNameLst>
                                      </p:cBhvr>
                                      <p:to>
                                        <p:strVal val="visible"/>
                                      </p:to>
                                    </p:set>
                                    <p:animEffect transition="in" filter="barn(inVertical)">
                                      <p:cBhvr>
                                        <p:cTn id="56" dur="500"/>
                                        <p:tgtEl>
                                          <p:spTgt spid="251"/>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36"/>
                                        </p:tgtEl>
                                        <p:attrNameLst>
                                          <p:attrName>style.visibility</p:attrName>
                                        </p:attrNameLst>
                                      </p:cBhvr>
                                      <p:to>
                                        <p:strVal val="visible"/>
                                      </p:to>
                                    </p:set>
                                    <p:animEffect transition="in" filter="barn(inVertical)">
                                      <p:cBhvr>
                                        <p:cTn id="59" dur="500"/>
                                        <p:tgtEl>
                                          <p:spTgt spid="236"/>
                                        </p:tgtEl>
                                      </p:cBhvr>
                                    </p:animEffect>
                                  </p:childTnLst>
                                </p:cTn>
                              </p:par>
                              <p:par>
                                <p:cTn id="60" presetID="16" presetClass="entr" presetSubtype="21" fill="hold" nodeType="withEffect">
                                  <p:stCondLst>
                                    <p:cond delay="0"/>
                                  </p:stCondLst>
                                  <p:childTnLst>
                                    <p:set>
                                      <p:cBhvr>
                                        <p:cTn id="61" dur="1" fill="hold">
                                          <p:stCondLst>
                                            <p:cond delay="0"/>
                                          </p:stCondLst>
                                        </p:cTn>
                                        <p:tgtEl>
                                          <p:spTgt spid="239"/>
                                        </p:tgtEl>
                                        <p:attrNameLst>
                                          <p:attrName>style.visibility</p:attrName>
                                        </p:attrNameLst>
                                      </p:cBhvr>
                                      <p:to>
                                        <p:strVal val="visible"/>
                                      </p:to>
                                    </p:set>
                                    <p:animEffect transition="in" filter="barn(inVertical)">
                                      <p:cBhvr>
                                        <p:cTn id="62" dur="500"/>
                                        <p:tgtEl>
                                          <p:spTgt spid="239"/>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238"/>
                                        </p:tgtEl>
                                        <p:attrNameLst>
                                          <p:attrName>style.visibility</p:attrName>
                                        </p:attrNameLst>
                                      </p:cBhvr>
                                      <p:to>
                                        <p:strVal val="visible"/>
                                      </p:to>
                                    </p:set>
                                    <p:animEffect transition="in" filter="barn(inVertical)">
                                      <p:cBhvr>
                                        <p:cTn id="65" dur="500"/>
                                        <p:tgtEl>
                                          <p:spTgt spid="238"/>
                                        </p:tgtEl>
                                      </p:cBhvr>
                                    </p:animEffect>
                                  </p:childTnLst>
                                </p:cTn>
                              </p:par>
                              <p:par>
                                <p:cTn id="66" presetID="16" presetClass="entr" presetSubtype="21" fill="hold" nodeType="withEffect">
                                  <p:stCondLst>
                                    <p:cond delay="0"/>
                                  </p:stCondLst>
                                  <p:childTnLst>
                                    <p:set>
                                      <p:cBhvr>
                                        <p:cTn id="67" dur="1" fill="hold">
                                          <p:stCondLst>
                                            <p:cond delay="0"/>
                                          </p:stCondLst>
                                        </p:cTn>
                                        <p:tgtEl>
                                          <p:spTgt spid="237"/>
                                        </p:tgtEl>
                                        <p:attrNameLst>
                                          <p:attrName>style.visibility</p:attrName>
                                        </p:attrNameLst>
                                      </p:cBhvr>
                                      <p:to>
                                        <p:strVal val="visible"/>
                                      </p:to>
                                    </p:set>
                                    <p:animEffect transition="in" filter="barn(inVertical)">
                                      <p:cBhvr>
                                        <p:cTn id="68" dur="500"/>
                                        <p:tgtEl>
                                          <p:spTgt spid="237"/>
                                        </p:tgtEl>
                                      </p:cBhvr>
                                    </p:animEffect>
                                  </p:childTnLst>
                                </p:cTn>
                              </p:par>
                              <p:par>
                                <p:cTn id="69" presetID="16" presetClass="entr" presetSubtype="21" fill="hold" nodeType="withEffect">
                                  <p:stCondLst>
                                    <p:cond delay="0"/>
                                  </p:stCondLst>
                                  <p:childTnLst>
                                    <p:set>
                                      <p:cBhvr>
                                        <p:cTn id="70" dur="1" fill="hold">
                                          <p:stCondLst>
                                            <p:cond delay="0"/>
                                          </p:stCondLst>
                                        </p:cTn>
                                        <p:tgtEl>
                                          <p:spTgt spid="240"/>
                                        </p:tgtEl>
                                        <p:attrNameLst>
                                          <p:attrName>style.visibility</p:attrName>
                                        </p:attrNameLst>
                                      </p:cBhvr>
                                      <p:to>
                                        <p:strVal val="visible"/>
                                      </p:to>
                                    </p:set>
                                    <p:animEffect transition="in" filter="barn(inVertical)">
                                      <p:cBhvr>
                                        <p:cTn id="71" dur="500"/>
                                        <p:tgtEl>
                                          <p:spTgt spid="240"/>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244"/>
                                        </p:tgtEl>
                                        <p:attrNameLst>
                                          <p:attrName>style.visibility</p:attrName>
                                        </p:attrNameLst>
                                      </p:cBhvr>
                                      <p:to>
                                        <p:strVal val="visible"/>
                                      </p:to>
                                    </p:set>
                                    <p:animEffect transition="in" filter="barn(inVertical)">
                                      <p:cBhvr>
                                        <p:cTn id="74" dur="500"/>
                                        <p:tgtEl>
                                          <p:spTgt spid="244"/>
                                        </p:tgtEl>
                                      </p:cBhvr>
                                    </p:animEffect>
                                  </p:childTnLst>
                                </p:cTn>
                              </p:par>
                              <p:par>
                                <p:cTn id="75" presetID="16" presetClass="entr" presetSubtype="21" fill="hold" nodeType="withEffect">
                                  <p:stCondLst>
                                    <p:cond delay="0"/>
                                  </p:stCondLst>
                                  <p:childTnLst>
                                    <p:set>
                                      <p:cBhvr>
                                        <p:cTn id="76" dur="1" fill="hold">
                                          <p:stCondLst>
                                            <p:cond delay="0"/>
                                          </p:stCondLst>
                                        </p:cTn>
                                        <p:tgtEl>
                                          <p:spTgt spid="220"/>
                                        </p:tgtEl>
                                        <p:attrNameLst>
                                          <p:attrName>style.visibility</p:attrName>
                                        </p:attrNameLst>
                                      </p:cBhvr>
                                      <p:to>
                                        <p:strVal val="visible"/>
                                      </p:to>
                                    </p:set>
                                    <p:animEffect transition="in" filter="barn(inVertical)">
                                      <p:cBhvr>
                                        <p:cTn id="77" dur="500"/>
                                        <p:tgtEl>
                                          <p:spTgt spid="220"/>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241"/>
                                        </p:tgtEl>
                                        <p:attrNameLst>
                                          <p:attrName>style.visibility</p:attrName>
                                        </p:attrNameLst>
                                      </p:cBhvr>
                                      <p:to>
                                        <p:strVal val="visible"/>
                                      </p:to>
                                    </p:set>
                                    <p:animEffect transition="in" filter="barn(inVertical)">
                                      <p:cBhvr>
                                        <p:cTn id="80" dur="500"/>
                                        <p:tgtEl>
                                          <p:spTgt spid="241"/>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250"/>
                                        </p:tgtEl>
                                        <p:attrNameLst>
                                          <p:attrName>style.visibility</p:attrName>
                                        </p:attrNameLst>
                                      </p:cBhvr>
                                      <p:to>
                                        <p:strVal val="visible"/>
                                      </p:to>
                                    </p:set>
                                    <p:animEffect transition="in" filter="barn(inVertical)">
                                      <p:cBhvr>
                                        <p:cTn id="85" dur="500"/>
                                        <p:tgtEl>
                                          <p:spTgt spid="250"/>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232"/>
                                        </p:tgtEl>
                                        <p:attrNameLst>
                                          <p:attrName>style.visibility</p:attrName>
                                        </p:attrNameLst>
                                      </p:cBhvr>
                                      <p:to>
                                        <p:strVal val="visible"/>
                                      </p:to>
                                    </p:set>
                                    <p:animEffect transition="in" filter="barn(inVertical)">
                                      <p:cBhvr>
                                        <p:cTn id="88" dur="5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animBg="1"/>
      <p:bldP spid="210" grpId="0" animBg="1"/>
      <p:bldP spid="211" grpId="0" animBg="1"/>
      <p:bldP spid="213" grpId="0"/>
      <p:bldP spid="214" grpId="0"/>
      <p:bldP spid="226" grpId="0" animBg="1"/>
      <p:bldP spid="228" grpId="0" animBg="1"/>
      <p:bldP spid="232" grpId="0" animBg="1"/>
      <p:bldP spid="235" grpId="0" animBg="1"/>
      <p:bldP spid="236" grpId="0" animBg="1"/>
      <p:bldP spid="238" grpId="0" animBg="1"/>
      <p:bldP spid="241" grpId="0" animBg="1"/>
      <p:bldP spid="242" grpId="0" animBg="1"/>
      <p:bldP spid="244" grpId="0" animBg="1"/>
      <p:bldP spid="249" grpId="0" animBg="1"/>
      <p:bldP spid="250" grpId="0" animBg="1"/>
      <p:bldP spid="25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à coins arrondis 2"/>
          <p:cNvSpPr/>
          <p:nvPr/>
        </p:nvSpPr>
        <p:spPr>
          <a:xfrm>
            <a:off x="3004457" y="2331590"/>
            <a:ext cx="7698480" cy="2134381"/>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506"/>
            <a:ext cx="10085343" cy="821968"/>
            <a:chOff x="2001881" y="50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072641" y="50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Conception &amp; Réalisation</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rPr>
              <a:t>Outils et langages de programmation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34/44</a:t>
            </a:r>
            <a:endParaRPr lang="fr-CA" sz="2000" dirty="0">
              <a:solidFill>
                <a:schemeClr val="tx1"/>
              </a:solidFill>
              <a:latin typeface="Segoe WP Black" panose="020B0A02040504020203" pitchFamily="34" charset="0"/>
              <a:cs typeface="Segoe UI Light" pitchFamily="34" charset="0"/>
            </a:endParaRPr>
          </a:p>
        </p:txBody>
      </p:sp>
      <p:sp>
        <p:nvSpPr>
          <p:cNvPr id="27" name="Rectangle à coins arrondis 26"/>
          <p:cNvSpPr/>
          <p:nvPr/>
        </p:nvSpPr>
        <p:spPr>
          <a:xfrm>
            <a:off x="97603" y="2498373"/>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Prétraitement </a:t>
            </a:r>
            <a:endParaRPr lang="fr-FR" kern="0" dirty="0">
              <a:solidFill>
                <a:schemeClr val="tx1">
                  <a:lumMod val="95000"/>
                  <a:lumOff val="5000"/>
                </a:schemeClr>
              </a:solidFill>
              <a:latin typeface="Cambria" pitchFamily="18" charset="0"/>
            </a:endParaRPr>
          </a:p>
        </p:txBody>
      </p:sp>
      <p:sp>
        <p:nvSpPr>
          <p:cNvPr id="29" name="Rectangle à coins arrondis 28"/>
          <p:cNvSpPr/>
          <p:nvPr/>
        </p:nvSpPr>
        <p:spPr>
          <a:xfrm>
            <a:off x="38297" y="5501421"/>
            <a:ext cx="1922874" cy="82654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1900" b="1" kern="0" dirty="0" smtClean="0">
                <a:solidFill>
                  <a:prstClr val="white"/>
                </a:solidFill>
                <a:latin typeface="Cambria" pitchFamily="18" charset="0"/>
              </a:rPr>
              <a:t>Mise en œuvre </a:t>
            </a:r>
            <a:endParaRPr lang="fr-FR" sz="1900" b="1" kern="0" dirty="0">
              <a:solidFill>
                <a:prstClr val="white"/>
              </a:solidFill>
              <a:latin typeface="Cambria" pitchFamily="18" charset="0"/>
            </a:endParaRPr>
          </a:p>
        </p:txBody>
      </p:sp>
      <p:sp>
        <p:nvSpPr>
          <p:cNvPr id="35" name="Rectangle à coins arrondis 34"/>
          <p:cNvSpPr/>
          <p:nvPr/>
        </p:nvSpPr>
        <p:spPr>
          <a:xfrm>
            <a:off x="97603" y="3261180"/>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Détection de tumeurs </a:t>
            </a:r>
            <a:endParaRPr lang="fr-FR" kern="0" dirty="0">
              <a:solidFill>
                <a:schemeClr val="tx1">
                  <a:lumMod val="95000"/>
                  <a:lumOff val="5000"/>
                </a:schemeClr>
              </a:solidFill>
              <a:latin typeface="Cambria" pitchFamily="18" charset="0"/>
            </a:endParaRPr>
          </a:p>
        </p:txBody>
      </p:sp>
      <p:sp>
        <p:nvSpPr>
          <p:cNvPr id="37" name="Rectangle à coins arrondis 36"/>
          <p:cNvSpPr/>
          <p:nvPr/>
        </p:nvSpPr>
        <p:spPr>
          <a:xfrm>
            <a:off x="97603" y="4018722"/>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a:solidFill>
                  <a:schemeClr val="tx1">
                    <a:lumMod val="95000"/>
                    <a:lumOff val="5000"/>
                  </a:schemeClr>
                </a:solidFill>
                <a:latin typeface="Cambria" pitchFamily="18" charset="0"/>
              </a:rPr>
              <a:t>Segmentation de tumeurs</a:t>
            </a:r>
          </a:p>
        </p:txBody>
      </p:sp>
      <p:sp>
        <p:nvSpPr>
          <p:cNvPr id="40" name="Rectangle à coins arrondis 39"/>
          <p:cNvSpPr/>
          <p:nvPr/>
        </p:nvSpPr>
        <p:spPr>
          <a:xfrm>
            <a:off x="97603" y="4762896"/>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Critères d’évaluation</a:t>
            </a:r>
            <a:endParaRPr lang="fr-FR" kern="0" dirty="0">
              <a:solidFill>
                <a:schemeClr val="tx1">
                  <a:lumMod val="95000"/>
                  <a:lumOff val="5000"/>
                </a:schemeClr>
              </a:solidFill>
              <a:latin typeface="Cambria" pitchFamily="18" charset="0"/>
            </a:endParaRPr>
          </a:p>
        </p:txBody>
      </p:sp>
      <p:sp>
        <p:nvSpPr>
          <p:cNvPr id="41" name="Rectangle à coins arrondis 40"/>
          <p:cNvSpPr/>
          <p:nvPr/>
        </p:nvSpPr>
        <p:spPr>
          <a:xfrm>
            <a:off x="97603" y="1761035"/>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Architecture globale</a:t>
            </a:r>
            <a:endParaRPr lang="fr-FR" kern="0" dirty="0">
              <a:solidFill>
                <a:schemeClr val="tx1">
                  <a:lumMod val="95000"/>
                  <a:lumOff val="5000"/>
                </a:schemeClr>
              </a:solidFill>
              <a:latin typeface="Cambria" pitchFamily="18" charset="0"/>
            </a:endParaRPr>
          </a:p>
        </p:txBody>
      </p:sp>
      <p:sp>
        <p:nvSpPr>
          <p:cNvPr id="65" name="Forme libre 64"/>
          <p:cNvSpPr/>
          <p:nvPr/>
        </p:nvSpPr>
        <p:spPr>
          <a:xfrm>
            <a:off x="7843488" y="4465971"/>
            <a:ext cx="2565710" cy="1050755"/>
          </a:xfrm>
          <a:custGeom>
            <a:avLst/>
            <a:gdLst>
              <a:gd name="connsiteX0" fmla="*/ 0 w 2891601"/>
              <a:gd name="connsiteY0" fmla="*/ 0 h 925312"/>
              <a:gd name="connsiteX1" fmla="*/ 2891601 w 2891601"/>
              <a:gd name="connsiteY1" fmla="*/ 0 h 925312"/>
              <a:gd name="connsiteX2" fmla="*/ 2891601 w 2891601"/>
              <a:gd name="connsiteY2" fmla="*/ 925312 h 925312"/>
              <a:gd name="connsiteX3" fmla="*/ 0 w 2891601"/>
              <a:gd name="connsiteY3" fmla="*/ 925312 h 925312"/>
              <a:gd name="connsiteX4" fmla="*/ 0 w 2891601"/>
              <a:gd name="connsiteY4" fmla="*/ 0 h 925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1601" h="925312">
                <a:moveTo>
                  <a:pt x="0" y="0"/>
                </a:moveTo>
                <a:lnTo>
                  <a:pt x="2891601" y="0"/>
                </a:lnTo>
                <a:lnTo>
                  <a:pt x="2891601" y="925312"/>
                </a:lnTo>
                <a:lnTo>
                  <a:pt x="0" y="925312"/>
                </a:lnTo>
                <a:lnTo>
                  <a:pt x="0" y="0"/>
                </a:lnTo>
                <a:close/>
              </a:path>
            </a:pathLst>
          </a:custGeom>
          <a:noFill/>
          <a:ln>
            <a:noFill/>
          </a:ln>
          <a:scene3d>
            <a:camera prst="orthographicFront"/>
            <a:lightRig rig="chilly" dir="t"/>
          </a:scene3d>
          <a:sp3d/>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3495" tIns="23495" rIns="23495" bIns="23495" numCol="1" spcCol="1270" anchor="ctr" anchorCtr="0">
            <a:noAutofit/>
          </a:bodyPr>
          <a:lstStyle/>
          <a:p>
            <a:pPr lvl="0" algn="ctr" defTabSz="1644650">
              <a:spcBef>
                <a:spcPct val="0"/>
              </a:spcBef>
              <a:spcAft>
                <a:spcPct val="35000"/>
              </a:spcAft>
            </a:pPr>
            <a:r>
              <a:rPr lang="fr-FR" sz="2600" b="1" dirty="0" smtClean="0">
                <a:solidFill>
                  <a:schemeClr val="bg1"/>
                </a:solidFill>
                <a:latin typeface="Segoe UI Light" pitchFamily="34" charset="0"/>
                <a:cs typeface="Segoe UI Light" pitchFamily="34" charset="0"/>
              </a:rPr>
              <a:t>Quantitative   (</a:t>
            </a:r>
            <a:r>
              <a:rPr lang="fr-FR" sz="2600" b="1" kern="1200" dirty="0" smtClean="0">
                <a:solidFill>
                  <a:schemeClr val="bg1"/>
                </a:solidFill>
                <a:latin typeface="Segoe UI Light" pitchFamily="34" charset="0"/>
                <a:cs typeface="Segoe UI Light" pitchFamily="34" charset="0"/>
              </a:rPr>
              <a:t>avec référence)</a:t>
            </a:r>
            <a:endParaRPr lang="fr-FR" sz="2600" b="1" kern="1200" dirty="0">
              <a:solidFill>
                <a:schemeClr val="bg1"/>
              </a:solidFill>
              <a:latin typeface="Segoe UI Light" pitchFamily="34" charset="0"/>
              <a:cs typeface="Segoe UI Light" pitchFamily="34" charset="0"/>
            </a:endParaRPr>
          </a:p>
        </p:txBody>
      </p:sp>
      <p:pic>
        <p:nvPicPr>
          <p:cNvPr id="34" name="Image 20"/>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981001" y="2779178"/>
            <a:ext cx="1655952" cy="576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 name="Image 47"/>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907156" y="5259983"/>
            <a:ext cx="1362589" cy="1131917"/>
          </a:xfrm>
          <a:prstGeom prst="rect">
            <a:avLst/>
          </a:prstGeom>
        </p:spPr>
      </p:pic>
      <p:graphicFrame>
        <p:nvGraphicFramePr>
          <p:cNvPr id="49" name="Diagramme 48"/>
          <p:cNvGraphicFramePr/>
          <p:nvPr>
            <p:extLst>
              <p:ext uri="{D42A27DB-BD31-4B8C-83A1-F6EECF244321}">
                <p14:modId xmlns:p14="http://schemas.microsoft.com/office/powerpoint/2010/main" xmlns="" val="3131929273"/>
              </p:ext>
            </p:extLst>
          </p:nvPr>
        </p:nvGraphicFramePr>
        <p:xfrm>
          <a:off x="2512101" y="2131163"/>
          <a:ext cx="4847357" cy="40085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2" name="Forme libre 51"/>
          <p:cNvSpPr/>
          <p:nvPr/>
        </p:nvSpPr>
        <p:spPr>
          <a:xfrm>
            <a:off x="2376634" y="4552019"/>
            <a:ext cx="3688886" cy="409500"/>
          </a:xfrm>
          <a:custGeom>
            <a:avLst/>
            <a:gdLst>
              <a:gd name="connsiteX0" fmla="*/ 0 w 4880632"/>
              <a:gd name="connsiteY0" fmla="*/ 68251 h 409500"/>
              <a:gd name="connsiteX1" fmla="*/ 68251 w 4880632"/>
              <a:gd name="connsiteY1" fmla="*/ 0 h 409500"/>
              <a:gd name="connsiteX2" fmla="*/ 4812381 w 4880632"/>
              <a:gd name="connsiteY2" fmla="*/ 0 h 409500"/>
              <a:gd name="connsiteX3" fmla="*/ 4880632 w 4880632"/>
              <a:gd name="connsiteY3" fmla="*/ 68251 h 409500"/>
              <a:gd name="connsiteX4" fmla="*/ 4880632 w 4880632"/>
              <a:gd name="connsiteY4" fmla="*/ 341249 h 409500"/>
              <a:gd name="connsiteX5" fmla="*/ 4812381 w 4880632"/>
              <a:gd name="connsiteY5" fmla="*/ 409500 h 409500"/>
              <a:gd name="connsiteX6" fmla="*/ 68251 w 4880632"/>
              <a:gd name="connsiteY6" fmla="*/ 409500 h 409500"/>
              <a:gd name="connsiteX7" fmla="*/ 0 w 4880632"/>
              <a:gd name="connsiteY7" fmla="*/ 341249 h 409500"/>
              <a:gd name="connsiteX8" fmla="*/ 0 w 4880632"/>
              <a:gd name="connsiteY8" fmla="*/ 68251 h 40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0632" h="409500">
                <a:moveTo>
                  <a:pt x="0" y="68251"/>
                </a:moveTo>
                <a:cubicBezTo>
                  <a:pt x="0" y="30557"/>
                  <a:pt x="30557" y="0"/>
                  <a:pt x="68251" y="0"/>
                </a:cubicBezTo>
                <a:lnTo>
                  <a:pt x="4812381" y="0"/>
                </a:lnTo>
                <a:cubicBezTo>
                  <a:pt x="4850075" y="0"/>
                  <a:pt x="4880632" y="30557"/>
                  <a:pt x="4880632" y="68251"/>
                </a:cubicBezTo>
                <a:lnTo>
                  <a:pt x="4880632" y="341249"/>
                </a:lnTo>
                <a:cubicBezTo>
                  <a:pt x="4880632" y="378943"/>
                  <a:pt x="4850075" y="409500"/>
                  <a:pt x="4812381" y="409500"/>
                </a:cubicBezTo>
                <a:lnTo>
                  <a:pt x="68251" y="409500"/>
                </a:lnTo>
                <a:cubicBezTo>
                  <a:pt x="30557" y="409500"/>
                  <a:pt x="0" y="378943"/>
                  <a:pt x="0" y="341249"/>
                </a:cubicBezTo>
                <a:lnTo>
                  <a:pt x="0" y="68251"/>
                </a:lnTo>
                <a:close/>
              </a:path>
            </a:pathLst>
          </a:custGeom>
          <a:solidFill>
            <a:srgbClr val="00B0F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6190" tIns="96190" rIns="96190" bIns="96190" numCol="1" spcCol="1270" anchor="ctr" anchorCtr="0">
            <a:noAutofit/>
          </a:bodyPr>
          <a:lstStyle/>
          <a:p>
            <a:pPr algn="ctr" defTabSz="889000">
              <a:lnSpc>
                <a:spcPct val="90000"/>
              </a:lnSpc>
              <a:spcBef>
                <a:spcPct val="0"/>
              </a:spcBef>
              <a:spcAft>
                <a:spcPct val="35000"/>
              </a:spcAft>
            </a:pPr>
            <a:r>
              <a:rPr lang="fr-FR" sz="2000" b="1" dirty="0">
                <a:solidFill>
                  <a:schemeClr val="tx1"/>
                </a:solidFill>
                <a:latin typeface="Cabin" panose="020B0803050202020004" pitchFamily="34" charset="0"/>
              </a:rPr>
              <a:t>Langages de programmation</a:t>
            </a:r>
          </a:p>
        </p:txBody>
      </p:sp>
      <p:pic>
        <p:nvPicPr>
          <p:cNvPr id="53" name="Image 15"/>
          <p:cNvPicPr>
            <a:picLocks noChangeAspect="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3508682" y="2626370"/>
            <a:ext cx="1551286" cy="553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 name="Image 16"/>
          <p:cNvPicPr>
            <a:picLocks noChangeAspect="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5943150" y="2710969"/>
            <a:ext cx="1416308" cy="5513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8" name="Image 18"/>
          <p:cNvPicPr>
            <a:picLocks noChangeAspect="1"/>
          </p:cNvPicPr>
          <p:nvPr/>
        </p:nvPicPr>
        <p:blipFill>
          <a:blip r:embed="rId12">
            <a:extLst>
              <a:ext uri="{28A0092B-C50C-407E-A947-70E740481C1C}">
                <a14:useLocalDpi xmlns:a14="http://schemas.microsoft.com/office/drawing/2010/main" xmlns="" val="0"/>
              </a:ext>
            </a:extLst>
          </a:blip>
          <a:srcRect/>
          <a:stretch>
            <a:fillRect/>
          </a:stretch>
        </p:blipFill>
        <p:spPr bwMode="auto">
          <a:xfrm>
            <a:off x="3366790" y="3718770"/>
            <a:ext cx="2902955" cy="4790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9" name="Image 23"/>
          <p:cNvPicPr>
            <a:picLocks noChangeAspect="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7173084" y="3709871"/>
            <a:ext cx="2752770" cy="6083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2" name="Picture 2"/>
          <p:cNvPicPr>
            <a:picLocks noChangeAspect="1" noChangeArrowheads="1"/>
          </p:cNvPicPr>
          <p:nvPr/>
        </p:nvPicPr>
        <p:blipFill>
          <a:blip r:embed="rId14"/>
          <a:srcRect/>
          <a:stretch>
            <a:fillRect/>
          </a:stretch>
        </p:blipFill>
        <p:spPr bwMode="auto">
          <a:xfrm>
            <a:off x="6855967" y="5187971"/>
            <a:ext cx="2419350" cy="1024758"/>
          </a:xfrm>
          <a:prstGeom prst="rect">
            <a:avLst/>
          </a:prstGeom>
          <a:noFill/>
          <a:ln w="9525">
            <a:noFill/>
            <a:miter lim="800000"/>
            <a:headEnd/>
            <a:tailEnd/>
          </a:ln>
          <a:effectLst/>
        </p:spPr>
      </p:pic>
      <p:sp>
        <p:nvSpPr>
          <p:cNvPr id="73" name="Forme libre 72"/>
          <p:cNvSpPr/>
          <p:nvPr/>
        </p:nvSpPr>
        <p:spPr>
          <a:xfrm>
            <a:off x="2376634" y="1777823"/>
            <a:ext cx="3688886" cy="409500"/>
          </a:xfrm>
          <a:custGeom>
            <a:avLst/>
            <a:gdLst>
              <a:gd name="connsiteX0" fmla="*/ 0 w 4880632"/>
              <a:gd name="connsiteY0" fmla="*/ 68251 h 409500"/>
              <a:gd name="connsiteX1" fmla="*/ 68251 w 4880632"/>
              <a:gd name="connsiteY1" fmla="*/ 0 h 409500"/>
              <a:gd name="connsiteX2" fmla="*/ 4812381 w 4880632"/>
              <a:gd name="connsiteY2" fmla="*/ 0 h 409500"/>
              <a:gd name="connsiteX3" fmla="*/ 4880632 w 4880632"/>
              <a:gd name="connsiteY3" fmla="*/ 68251 h 409500"/>
              <a:gd name="connsiteX4" fmla="*/ 4880632 w 4880632"/>
              <a:gd name="connsiteY4" fmla="*/ 341249 h 409500"/>
              <a:gd name="connsiteX5" fmla="*/ 4812381 w 4880632"/>
              <a:gd name="connsiteY5" fmla="*/ 409500 h 409500"/>
              <a:gd name="connsiteX6" fmla="*/ 68251 w 4880632"/>
              <a:gd name="connsiteY6" fmla="*/ 409500 h 409500"/>
              <a:gd name="connsiteX7" fmla="*/ 0 w 4880632"/>
              <a:gd name="connsiteY7" fmla="*/ 341249 h 409500"/>
              <a:gd name="connsiteX8" fmla="*/ 0 w 4880632"/>
              <a:gd name="connsiteY8" fmla="*/ 68251 h 40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0632" h="409500">
                <a:moveTo>
                  <a:pt x="0" y="68251"/>
                </a:moveTo>
                <a:cubicBezTo>
                  <a:pt x="0" y="30557"/>
                  <a:pt x="30557" y="0"/>
                  <a:pt x="68251" y="0"/>
                </a:cubicBezTo>
                <a:lnTo>
                  <a:pt x="4812381" y="0"/>
                </a:lnTo>
                <a:cubicBezTo>
                  <a:pt x="4850075" y="0"/>
                  <a:pt x="4880632" y="30557"/>
                  <a:pt x="4880632" y="68251"/>
                </a:cubicBezTo>
                <a:lnTo>
                  <a:pt x="4880632" y="341249"/>
                </a:lnTo>
                <a:cubicBezTo>
                  <a:pt x="4880632" y="378943"/>
                  <a:pt x="4850075" y="409500"/>
                  <a:pt x="4812381" y="409500"/>
                </a:cubicBezTo>
                <a:lnTo>
                  <a:pt x="68251" y="409500"/>
                </a:lnTo>
                <a:cubicBezTo>
                  <a:pt x="30557" y="409500"/>
                  <a:pt x="0" y="378943"/>
                  <a:pt x="0" y="341249"/>
                </a:cubicBezTo>
                <a:lnTo>
                  <a:pt x="0" y="68251"/>
                </a:lnTo>
                <a:close/>
              </a:path>
            </a:pathLst>
          </a:custGeom>
          <a:solidFill>
            <a:srgbClr val="00B0F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6190" tIns="96190" rIns="96190" bIns="96190" numCol="1" spcCol="1270" anchor="ctr" anchorCtr="0">
            <a:noAutofit/>
          </a:bodyPr>
          <a:lstStyle/>
          <a:p>
            <a:pPr lvl="0" algn="ctr" defTabSz="889000" rtl="0">
              <a:lnSpc>
                <a:spcPct val="90000"/>
              </a:lnSpc>
              <a:spcBef>
                <a:spcPct val="0"/>
              </a:spcBef>
              <a:spcAft>
                <a:spcPct val="35000"/>
              </a:spcAft>
            </a:pPr>
            <a:r>
              <a:rPr lang="fr-FR" sz="2000" b="1" kern="1200" dirty="0" smtClean="0">
                <a:solidFill>
                  <a:schemeClr val="tx1"/>
                </a:solidFill>
                <a:latin typeface="Cabin" panose="020B0803050202020004" pitchFamily="34" charset="0"/>
              </a:rPr>
              <a:t>Outils et bibliothèques </a:t>
            </a:r>
            <a:endParaRPr lang="fr-FR" sz="2000" kern="1200" dirty="0">
              <a:solidFill>
                <a:schemeClr val="tx1"/>
              </a:solidFill>
              <a:latin typeface="Cabin" panose="020B0803050202020004" pitchFamily="34" charset="0"/>
            </a:endParaRPr>
          </a:p>
        </p:txBody>
      </p:sp>
      <p:sp>
        <p:nvSpPr>
          <p:cNvPr id="55" name="Rectangle à coins arrondis 54"/>
          <p:cNvSpPr/>
          <p:nvPr/>
        </p:nvSpPr>
        <p:spPr>
          <a:xfrm>
            <a:off x="3772959" y="5113540"/>
            <a:ext cx="6245476" cy="1292286"/>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259114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barn(inVertical)">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barn(inVertical)">
                                      <p:cBhvr>
                                        <p:cTn id="16" dur="500"/>
                                        <p:tgtEl>
                                          <p:spTgt spid="69"/>
                                        </p:tgtEl>
                                      </p:cBhvr>
                                    </p:animEffect>
                                  </p:childTnLst>
                                </p:cTn>
                              </p:par>
                              <p:par>
                                <p:cTn id="17" presetID="16" presetClass="entr" presetSubtype="21"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barn(inVertical)">
                                      <p:cBhvr>
                                        <p:cTn id="19" dur="500"/>
                                        <p:tgtEl>
                                          <p:spTgt spid="68"/>
                                        </p:tgtEl>
                                      </p:cBhvr>
                                    </p:animEffect>
                                  </p:childTnLst>
                                </p:cTn>
                              </p:par>
                              <p:par>
                                <p:cTn id="20" presetID="16" presetClass="entr" presetSubtype="21"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arn(inVertical)">
                                      <p:cBhvr>
                                        <p:cTn id="22" dur="500"/>
                                        <p:tgtEl>
                                          <p:spTgt spid="34"/>
                                        </p:tgtEl>
                                      </p:cBhvr>
                                    </p:animEffect>
                                  </p:childTnLst>
                                </p:cTn>
                              </p:par>
                              <p:par>
                                <p:cTn id="23" presetID="16" presetClass="entr" presetSubtype="21"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barn(inVertical)">
                                      <p:cBhvr>
                                        <p:cTn id="25" dur="500"/>
                                        <p:tgtEl>
                                          <p:spTgt spid="54"/>
                                        </p:tgtEl>
                                      </p:cBhvr>
                                    </p:animEffect>
                                  </p:childTnLst>
                                </p:cTn>
                              </p:par>
                              <p:par>
                                <p:cTn id="26" presetID="16" presetClass="entr" presetSubtype="21" fill="hold"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barn(inVertical)">
                                      <p:cBhvr>
                                        <p:cTn id="28" dur="500"/>
                                        <p:tgtEl>
                                          <p:spTgt spid="53"/>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barn(inVertical)">
                                      <p:cBhvr>
                                        <p:cTn id="33" dur="500"/>
                                        <p:tgtEl>
                                          <p:spTgt spid="52"/>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barn(inVertical)">
                                      <p:cBhvr>
                                        <p:cTn id="38" dur="500"/>
                                        <p:tgtEl>
                                          <p:spTgt spid="55"/>
                                        </p:tgtEl>
                                      </p:cBhvr>
                                    </p:animEffect>
                                  </p:childTnLst>
                                </p:cTn>
                              </p:par>
                            </p:childTnLst>
                          </p:cTn>
                        </p:par>
                        <p:par>
                          <p:cTn id="39" fill="hold">
                            <p:stCondLst>
                              <p:cond delay="500"/>
                            </p:stCondLst>
                            <p:childTnLst>
                              <p:par>
                                <p:cTn id="40" presetID="16" presetClass="entr" presetSubtype="21" fill="hold" nodeType="after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par>
                                <p:cTn id="43" presetID="16" presetClass="entr" presetSubtype="21" fill="hold" nodeType="withEffect">
                                  <p:stCondLst>
                                    <p:cond delay="0"/>
                                  </p:stCondLst>
                                  <p:childTnLst>
                                    <p:set>
                                      <p:cBhvr>
                                        <p:cTn id="44" dur="1" fill="hold">
                                          <p:stCondLst>
                                            <p:cond delay="0"/>
                                          </p:stCondLst>
                                        </p:cTn>
                                        <p:tgtEl>
                                          <p:spTgt spid="72"/>
                                        </p:tgtEl>
                                        <p:attrNameLst>
                                          <p:attrName>style.visibility</p:attrName>
                                        </p:attrNameLst>
                                      </p:cBhvr>
                                      <p:to>
                                        <p:strVal val="visible"/>
                                      </p:to>
                                    </p:set>
                                    <p:animEffect transition="in" filter="barn(inVertical)">
                                      <p:cBhvr>
                                        <p:cTn id="45"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2" grpId="0" animBg="1"/>
      <p:bldP spid="73" grpId="0" animBg="1"/>
      <p:bldP spid="5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6764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à coins arrondis 14"/>
          <p:cNvSpPr/>
          <p:nvPr/>
        </p:nvSpPr>
        <p:spPr>
          <a:xfrm>
            <a:off x="97603" y="2076869"/>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Contexte</a:t>
            </a:r>
            <a:endParaRPr lang="fr-FR" kern="0" dirty="0">
              <a:solidFill>
                <a:schemeClr val="tx1">
                  <a:lumMod val="95000"/>
                  <a:lumOff val="5000"/>
                </a:schemeClr>
              </a:solidFill>
              <a:latin typeface="Cambria" pitchFamily="18" charset="0"/>
            </a:endParaRPr>
          </a:p>
        </p:txBody>
      </p:sp>
      <p:sp>
        <p:nvSpPr>
          <p:cNvPr id="16" name="Rectangle à coins arrondis 15"/>
          <p:cNvSpPr/>
          <p:nvPr/>
        </p:nvSpPr>
        <p:spPr>
          <a:xfrm>
            <a:off x="77701" y="3097743"/>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Problématique</a:t>
            </a:r>
            <a:endParaRPr lang="fr-FR" kern="0" dirty="0">
              <a:solidFill>
                <a:schemeClr val="tx1">
                  <a:lumMod val="95000"/>
                  <a:lumOff val="5000"/>
                </a:schemeClr>
              </a:solidFill>
              <a:latin typeface="Cambria" pitchFamily="18" charset="0"/>
            </a:endParaRPr>
          </a:p>
        </p:txBody>
      </p:sp>
      <p:sp>
        <p:nvSpPr>
          <p:cNvPr id="20" name="Rectangle à coins arrondis 19"/>
          <p:cNvSpPr/>
          <p:nvPr/>
        </p:nvSpPr>
        <p:spPr>
          <a:xfrm>
            <a:off x="8416" y="4126686"/>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Objectifs</a:t>
            </a:r>
            <a:endParaRPr lang="fr-FR" sz="2000" b="1" kern="0" dirty="0">
              <a:solidFill>
                <a:prstClr val="white"/>
              </a:solidFill>
              <a:latin typeface="Cambria" pitchFamily="18" charset="0"/>
            </a:endParaRPr>
          </a:p>
        </p:txBody>
      </p:sp>
      <p:grpSp>
        <p:nvGrpSpPr>
          <p:cNvPr id="71" name="Groupe 70"/>
          <p:cNvGrpSpPr/>
          <p:nvPr/>
        </p:nvGrpSpPr>
        <p:grpSpPr>
          <a:xfrm>
            <a:off x="2007472" y="1003740"/>
            <a:ext cx="10079752" cy="865741"/>
            <a:chOff x="2051616" y="1091634"/>
            <a:chExt cx="10079752" cy="865741"/>
          </a:xfrm>
        </p:grpSpPr>
        <p:grpSp>
          <p:nvGrpSpPr>
            <p:cNvPr id="72" name="Groupe 71"/>
            <p:cNvGrpSpPr/>
            <p:nvPr/>
          </p:nvGrpSpPr>
          <p:grpSpPr>
            <a:xfrm>
              <a:off x="2051616" y="1091634"/>
              <a:ext cx="420127" cy="865741"/>
              <a:chOff x="7838048" y="2821633"/>
              <a:chExt cx="478369" cy="1015663"/>
            </a:xfrm>
            <a:solidFill>
              <a:schemeClr val="accent1">
                <a:lumMod val="50000"/>
              </a:schemeClr>
            </a:solidFill>
          </p:grpSpPr>
          <p:sp>
            <p:nvSpPr>
              <p:cNvPr id="82" name="Rectangle 81"/>
              <p:cNvSpPr/>
              <p:nvPr/>
            </p:nvSpPr>
            <p:spPr>
              <a:xfrm>
                <a:off x="7838048" y="2821633"/>
                <a:ext cx="27999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Rectangle 82"/>
              <p:cNvSpPr/>
              <p:nvPr/>
            </p:nvSpPr>
            <p:spPr>
              <a:xfrm>
                <a:off x="8162084" y="2821633"/>
                <a:ext cx="6999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Rectangle 83"/>
              <p:cNvSpPr/>
              <p:nvPr/>
            </p:nvSpPr>
            <p:spPr>
              <a:xfrm>
                <a:off x="8270698" y="2821633"/>
                <a:ext cx="4571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3" name="Rectangle 72"/>
            <p:cNvSpPr/>
            <p:nvPr/>
          </p:nvSpPr>
          <p:spPr>
            <a:xfrm>
              <a:off x="2543992" y="1091634"/>
              <a:ext cx="9587376" cy="8657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ZoneTexte 73"/>
            <p:cNvSpPr txBox="1"/>
            <p:nvPr/>
          </p:nvSpPr>
          <p:spPr>
            <a:xfrm>
              <a:off x="2543993" y="1198036"/>
              <a:ext cx="8800288" cy="646331"/>
            </a:xfrm>
            <a:prstGeom prst="rect">
              <a:avLst/>
            </a:prstGeom>
            <a:noFill/>
          </p:spPr>
          <p:txBody>
            <a:bodyPr wrap="square" rtlCol="0">
              <a:spAutoFit/>
            </a:bodyPr>
            <a:lstStyle/>
            <a:p>
              <a:r>
                <a:rPr lang="fr-FR" sz="3600" dirty="0" smtClean="0">
                  <a:latin typeface="Cabin" panose="020B0803050202020004" pitchFamily="34" charset="0"/>
                </a:rPr>
                <a:t>Objectifs</a:t>
              </a:r>
              <a:endParaRPr lang="fr-FR" sz="3600" dirty="0">
                <a:latin typeface="Cabin" panose="020B0803050202020004" pitchFamily="34" charset="0"/>
              </a:endParaRPr>
            </a:p>
          </p:txBody>
        </p:sp>
      </p:grpSp>
      <p:sp>
        <p:nvSpPr>
          <p:cNvPr id="58" name="ZoneTexte 57"/>
          <p:cNvSpPr txBox="1"/>
          <p:nvPr/>
        </p:nvSpPr>
        <p:spPr>
          <a:xfrm>
            <a:off x="3392348" y="4396297"/>
            <a:ext cx="7326877" cy="400110"/>
          </a:xfrm>
          <a:prstGeom prst="rect">
            <a:avLst/>
          </a:prstGeom>
          <a:noFill/>
        </p:spPr>
        <p:txBody>
          <a:bodyPr wrap="square" rtlCol="0">
            <a:spAutoFit/>
          </a:bodyPr>
          <a:lstStyle/>
          <a:p>
            <a:r>
              <a:rPr lang="fr-FR" sz="2000" b="1" dirty="0">
                <a:latin typeface="Cabin" panose="020B0803050202020004" pitchFamily="34" charset="0"/>
                <a:cs typeface="Times New Roman" pitchFamily="18" charset="0"/>
              </a:rPr>
              <a:t>Initialisation entièrement automatique du modèle </a:t>
            </a:r>
            <a:r>
              <a:rPr lang="fr-FR" sz="2000" b="1" dirty="0" smtClean="0">
                <a:latin typeface="Cabin" panose="020B0803050202020004" pitchFamily="34" charset="0"/>
                <a:cs typeface="Times New Roman" pitchFamily="18" charset="0"/>
              </a:rPr>
              <a:t>déformable;  </a:t>
            </a:r>
            <a:endParaRPr lang="fr-FR" sz="2000" b="1" dirty="0">
              <a:latin typeface="Cabin" panose="020B0803050202020004" pitchFamily="34" charset="0"/>
              <a:cs typeface="Times New Roman" pitchFamily="18" charset="0"/>
            </a:endParaRPr>
          </a:p>
        </p:txBody>
      </p:sp>
      <p:sp>
        <p:nvSpPr>
          <p:cNvPr id="60" name="ZoneTexte 59"/>
          <p:cNvSpPr txBox="1"/>
          <p:nvPr/>
        </p:nvSpPr>
        <p:spPr>
          <a:xfrm>
            <a:off x="3383420" y="5093555"/>
            <a:ext cx="7181174" cy="1015663"/>
          </a:xfrm>
          <a:prstGeom prst="rect">
            <a:avLst/>
          </a:prstGeom>
          <a:noFill/>
        </p:spPr>
        <p:txBody>
          <a:bodyPr wrap="square" rtlCol="0">
            <a:spAutoFit/>
          </a:bodyPr>
          <a:lstStyle/>
          <a:p>
            <a:r>
              <a:rPr lang="fr-FR" sz="2000" b="1" dirty="0">
                <a:latin typeface="Cabin" panose="020B0803050202020004" pitchFamily="34" charset="0"/>
                <a:cs typeface="Times New Roman" pitchFamily="18" charset="0"/>
              </a:rPr>
              <a:t>Conception et réalisation </a:t>
            </a:r>
            <a:r>
              <a:rPr lang="fr-FR" sz="2000" b="1" dirty="0" smtClean="0">
                <a:latin typeface="Cabin" panose="020B0803050202020004" pitchFamily="34" charset="0"/>
                <a:cs typeface="Times New Roman" pitchFamily="18" charset="0"/>
              </a:rPr>
              <a:t>d’un  </a:t>
            </a:r>
            <a:r>
              <a:rPr lang="fr-FR" sz="2000" b="1" dirty="0">
                <a:latin typeface="Cabin" panose="020B0803050202020004" pitchFamily="34" charset="0"/>
                <a:cs typeface="Times New Roman" pitchFamily="18" charset="0"/>
              </a:rPr>
              <a:t>système  informatique  de  segmentation  3D  non-supervisée  de </a:t>
            </a:r>
            <a:r>
              <a:rPr lang="fr-FR" sz="2000" b="1" dirty="0" smtClean="0">
                <a:latin typeface="Cabin" panose="020B0803050202020004" pitchFamily="34" charset="0"/>
                <a:cs typeface="Times New Roman" pitchFamily="18" charset="0"/>
              </a:rPr>
              <a:t>tumeurs </a:t>
            </a:r>
            <a:r>
              <a:rPr lang="fr-FR" sz="2000" b="1" dirty="0">
                <a:latin typeface="Cabin" panose="020B0803050202020004" pitchFamily="34" charset="0"/>
                <a:cs typeface="Times New Roman" pitchFamily="18" charset="0"/>
              </a:rPr>
              <a:t>cérébrales dans des IRM-3D.</a:t>
            </a:r>
          </a:p>
        </p:txBody>
      </p:sp>
      <p:sp>
        <p:nvSpPr>
          <p:cNvPr id="62" name="ZoneTexte 61"/>
          <p:cNvSpPr txBox="1"/>
          <p:nvPr/>
        </p:nvSpPr>
        <p:spPr>
          <a:xfrm>
            <a:off x="3358010" y="2196203"/>
            <a:ext cx="7199632" cy="707886"/>
          </a:xfrm>
          <a:prstGeom prst="rect">
            <a:avLst/>
          </a:prstGeom>
          <a:noFill/>
        </p:spPr>
        <p:txBody>
          <a:bodyPr wrap="square" rtlCol="0">
            <a:spAutoFit/>
          </a:bodyPr>
          <a:lstStyle/>
          <a:p>
            <a:r>
              <a:rPr lang="fr-FR" sz="2000" b="1" dirty="0" smtClean="0">
                <a:latin typeface="Cabin" panose="020B0803050202020004" pitchFamily="34" charset="0"/>
                <a:cs typeface="Times New Roman" pitchFamily="18" charset="0"/>
              </a:rPr>
              <a:t>Étude  </a:t>
            </a:r>
            <a:r>
              <a:rPr lang="fr-FR" sz="2000" b="1" dirty="0">
                <a:latin typeface="Cabin" panose="020B0803050202020004" pitchFamily="34" charset="0"/>
                <a:cs typeface="Times New Roman" pitchFamily="18" charset="0"/>
              </a:rPr>
              <a:t>bibliographique  sur  la  segmentation  </a:t>
            </a:r>
            <a:r>
              <a:rPr lang="fr-FR" sz="2000" b="1" dirty="0" smtClean="0">
                <a:latin typeface="Cabin" panose="020B0803050202020004" pitchFamily="34" charset="0"/>
                <a:cs typeface="Times New Roman" pitchFamily="18" charset="0"/>
              </a:rPr>
              <a:t>et les différentes méthodes de segmentation;</a:t>
            </a:r>
            <a:endParaRPr lang="fr-FR" sz="2000" b="1" dirty="0">
              <a:latin typeface="Cabin" panose="020B0803050202020004" pitchFamily="34" charset="0"/>
              <a:cs typeface="Times New Roman" pitchFamily="18" charset="0"/>
            </a:endParaRPr>
          </a:p>
        </p:txBody>
      </p:sp>
      <p:sp>
        <p:nvSpPr>
          <p:cNvPr id="64" name="ZoneTexte 63"/>
          <p:cNvSpPr txBox="1"/>
          <p:nvPr/>
        </p:nvSpPr>
        <p:spPr>
          <a:xfrm>
            <a:off x="3383419" y="3183461"/>
            <a:ext cx="7916717" cy="1015663"/>
          </a:xfrm>
          <a:prstGeom prst="rect">
            <a:avLst/>
          </a:prstGeom>
          <a:noFill/>
        </p:spPr>
        <p:txBody>
          <a:bodyPr wrap="square" rtlCol="0">
            <a:spAutoFit/>
          </a:bodyPr>
          <a:lstStyle/>
          <a:p>
            <a:r>
              <a:rPr lang="fr-FR" sz="2000" b="1" dirty="0" smtClean="0">
                <a:latin typeface="Cabin" panose="020B0803050202020004" pitchFamily="34" charset="0"/>
                <a:cs typeface="Times New Roman" pitchFamily="18" charset="0"/>
              </a:rPr>
              <a:t>Étude  </a:t>
            </a:r>
            <a:r>
              <a:rPr lang="fr-FR" sz="2000" b="1" dirty="0">
                <a:latin typeface="Cabin" panose="020B0803050202020004" pitchFamily="34" charset="0"/>
                <a:cs typeface="Times New Roman" pitchFamily="18" charset="0"/>
              </a:rPr>
              <a:t>bibliographique  sur  les  modèles  déformables  paramétriques  (explicites)  et  géométriques </a:t>
            </a:r>
            <a:r>
              <a:rPr lang="fr-FR" sz="2000" b="1" dirty="0" smtClean="0">
                <a:latin typeface="Cabin" panose="020B0803050202020004" pitchFamily="34" charset="0"/>
                <a:cs typeface="Times New Roman" pitchFamily="18" charset="0"/>
              </a:rPr>
              <a:t>(</a:t>
            </a:r>
            <a:r>
              <a:rPr lang="fr-FR" sz="2000" b="1" dirty="0">
                <a:latin typeface="Cabin" panose="020B0803050202020004" pitchFamily="34" charset="0"/>
                <a:cs typeface="Times New Roman" pitchFamily="18" charset="0"/>
              </a:rPr>
              <a:t>implicites) et leur utilisation pour la segmentation des images médicales.</a:t>
            </a:r>
          </a:p>
        </p:txBody>
      </p:sp>
      <p:grpSp>
        <p:nvGrpSpPr>
          <p:cNvPr id="65" name="Groupe 64"/>
          <p:cNvGrpSpPr/>
          <p:nvPr/>
        </p:nvGrpSpPr>
        <p:grpSpPr>
          <a:xfrm>
            <a:off x="1887578" y="25900"/>
            <a:ext cx="10202625" cy="821968"/>
            <a:chOff x="2001881" y="25900"/>
            <a:chExt cx="10202625" cy="821968"/>
          </a:xfrm>
        </p:grpSpPr>
        <p:sp>
          <p:nvSpPr>
            <p:cNvPr id="66" name="Rectangle 65"/>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Rectangle à coins arrondis 96"/>
            <p:cNvSpPr/>
            <p:nvPr/>
          </p:nvSpPr>
          <p:spPr>
            <a:xfrm>
              <a:off x="2263485" y="25900"/>
              <a:ext cx="1826023"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Introduction</a:t>
              </a:r>
              <a:endParaRPr lang="fr-FR" sz="2000" b="1" kern="0" dirty="0">
                <a:solidFill>
                  <a:prstClr val="white"/>
                </a:solidFill>
                <a:latin typeface="Cambria" pitchFamily="18" charset="0"/>
              </a:endParaRPr>
            </a:p>
          </p:txBody>
        </p:sp>
        <p:sp>
          <p:nvSpPr>
            <p:cNvPr id="98" name="Rectangle à coins arrondis 97"/>
            <p:cNvSpPr/>
            <p:nvPr/>
          </p:nvSpPr>
          <p:spPr>
            <a:xfrm>
              <a:off x="6028597" y="129916"/>
              <a:ext cx="1478350"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99" name="Rectangle à coins arrondis 98"/>
            <p:cNvSpPr/>
            <p:nvPr/>
          </p:nvSpPr>
          <p:spPr>
            <a:xfrm>
              <a:off x="7552076"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100" name="Rectangle à coins arrondis 99"/>
            <p:cNvSpPr/>
            <p:nvPr/>
          </p:nvSpPr>
          <p:spPr>
            <a:xfrm>
              <a:off x="4175234" y="126965"/>
              <a:ext cx="185336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algn="ctr"/>
              <a:r>
                <a:rPr lang="fr-FR" altLang="fr-FR" kern="0" dirty="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101" name="Rectangle à coins arrondis 100"/>
            <p:cNvSpPr/>
            <p:nvPr/>
          </p:nvSpPr>
          <p:spPr>
            <a:xfrm>
              <a:off x="9143983"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102" name="Rectangle à coins arrondis 101"/>
            <p:cNvSpPr/>
            <p:nvPr/>
          </p:nvSpPr>
          <p:spPr>
            <a:xfrm>
              <a:off x="10600128"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grpSp>
      <p:pic>
        <p:nvPicPr>
          <p:cNvPr id="103" name="Image 102"/>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sp>
        <p:nvSpPr>
          <p:cNvPr id="110" name="Rectangle 109"/>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Rectangle 111"/>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113" name="Rectangle 112"/>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3/44</a:t>
            </a:r>
            <a:endParaRPr lang="fr-CA" sz="2000" dirty="0">
              <a:solidFill>
                <a:schemeClr val="tx1"/>
              </a:solidFill>
              <a:latin typeface="Segoe WP Black" panose="020B0A02040504020203" pitchFamily="34" charset="0"/>
              <a:cs typeface="Segoe UI Light" pitchFamily="34" charset="0"/>
            </a:endParaRPr>
          </a:p>
        </p:txBody>
      </p:sp>
      <p:pic>
        <p:nvPicPr>
          <p:cNvPr id="2" name="Image 1"/>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407522" y="2228243"/>
            <a:ext cx="800212" cy="533474"/>
          </a:xfrm>
          <a:prstGeom prst="rect">
            <a:avLst/>
          </a:prstGeom>
        </p:spPr>
      </p:pic>
      <p:pic>
        <p:nvPicPr>
          <p:cNvPr id="34" name="Image 33"/>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427599" y="3478685"/>
            <a:ext cx="800212" cy="533474"/>
          </a:xfrm>
          <a:prstGeom prst="rect">
            <a:avLst/>
          </a:prstGeom>
        </p:spPr>
      </p:pic>
      <p:pic>
        <p:nvPicPr>
          <p:cNvPr id="35" name="Image 3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427257" y="4427142"/>
            <a:ext cx="800212" cy="533474"/>
          </a:xfrm>
          <a:prstGeom prst="rect">
            <a:avLst/>
          </a:prstGeom>
        </p:spPr>
      </p:pic>
      <p:pic>
        <p:nvPicPr>
          <p:cNvPr id="36" name="Image 3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427257" y="5407301"/>
            <a:ext cx="800212" cy="533474"/>
          </a:xfrm>
          <a:prstGeom prst="rect">
            <a:avLst/>
          </a:prstGeom>
        </p:spPr>
      </p:pic>
    </p:spTree>
    <p:extLst>
      <p:ext uri="{BB962C8B-B14F-4D97-AF65-F5344CB8AC3E}">
        <p14:creationId xmlns:p14="http://schemas.microsoft.com/office/powerpoint/2010/main" xmlns="" val="412538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6" presetClass="entr" presetSubtype="21"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animEffect transition="in" filter="barn(inVertical)">
                                      <p:cBhvr>
                                        <p:cTn id="9" dur="500"/>
                                        <p:tgtEl>
                                          <p:spTgt spid="6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4"/>
                                        </p:tgtEl>
                                        <p:attrNameLst>
                                          <p:attrName>style.visibility</p:attrName>
                                        </p:attrNameLst>
                                      </p:cBhvr>
                                      <p:to>
                                        <p:strVal val="visible"/>
                                      </p:to>
                                    </p:set>
                                  </p:childTnLst>
                                </p:cTn>
                              </p:par>
                              <p:par>
                                <p:cTn id="14" presetID="16" presetClass="entr" presetSubtype="21" fill="hold" grpId="0"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barn(inVertical)">
                                      <p:cBhvr>
                                        <p:cTn id="16" dur="500"/>
                                        <p:tgtEl>
                                          <p:spTgt spid="6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6" presetClass="entr" presetSubtype="21"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barn(inVertical)">
                                      <p:cBhvr>
                                        <p:cTn id="23" dur="500"/>
                                        <p:tgtEl>
                                          <p:spTgt spid="5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par>
                                <p:cTn id="28" presetID="16" presetClass="entr" presetSubtype="21" fill="hold" grpId="0" nodeType="with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barn(inVertical)">
                                      <p:cBhvr>
                                        <p:cTn id="3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0" grpId="0"/>
      <p:bldP spid="62" grpId="0"/>
      <p:bldP spid="6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506"/>
            <a:ext cx="10085343" cy="821968"/>
            <a:chOff x="2001881" y="506"/>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072641" y="506"/>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Conception &amp; Réalisation</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rPr>
              <a:t>Classes du projet</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35/44</a:t>
            </a:r>
            <a:endParaRPr lang="fr-CA" sz="2000" dirty="0">
              <a:solidFill>
                <a:schemeClr val="tx1"/>
              </a:solidFill>
              <a:latin typeface="Segoe WP Black" panose="020B0A02040504020203" pitchFamily="34" charset="0"/>
              <a:cs typeface="Segoe UI Light" pitchFamily="34" charset="0"/>
            </a:endParaRPr>
          </a:p>
        </p:txBody>
      </p:sp>
      <p:sp>
        <p:nvSpPr>
          <p:cNvPr id="27" name="Rectangle à coins arrondis 26"/>
          <p:cNvSpPr/>
          <p:nvPr/>
        </p:nvSpPr>
        <p:spPr>
          <a:xfrm>
            <a:off x="97603" y="2498373"/>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Prétraitement </a:t>
            </a:r>
            <a:endParaRPr lang="fr-FR" kern="0" dirty="0">
              <a:solidFill>
                <a:schemeClr val="tx1">
                  <a:lumMod val="95000"/>
                  <a:lumOff val="5000"/>
                </a:schemeClr>
              </a:solidFill>
              <a:latin typeface="Cambria" pitchFamily="18" charset="0"/>
            </a:endParaRPr>
          </a:p>
        </p:txBody>
      </p:sp>
      <p:sp>
        <p:nvSpPr>
          <p:cNvPr id="29" name="Rectangle à coins arrondis 28"/>
          <p:cNvSpPr/>
          <p:nvPr/>
        </p:nvSpPr>
        <p:spPr>
          <a:xfrm>
            <a:off x="38297" y="5501421"/>
            <a:ext cx="1922874" cy="82654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1900" b="1" kern="0" dirty="0" smtClean="0">
                <a:solidFill>
                  <a:prstClr val="white"/>
                </a:solidFill>
                <a:latin typeface="Cambria" pitchFamily="18" charset="0"/>
              </a:rPr>
              <a:t>Mise en œuvre </a:t>
            </a:r>
            <a:endParaRPr lang="fr-FR" sz="1900" b="1" kern="0" dirty="0">
              <a:solidFill>
                <a:prstClr val="white"/>
              </a:solidFill>
              <a:latin typeface="Cambria" pitchFamily="18" charset="0"/>
            </a:endParaRPr>
          </a:p>
        </p:txBody>
      </p:sp>
      <p:sp>
        <p:nvSpPr>
          <p:cNvPr id="35" name="Rectangle à coins arrondis 34"/>
          <p:cNvSpPr/>
          <p:nvPr/>
        </p:nvSpPr>
        <p:spPr>
          <a:xfrm>
            <a:off x="97603" y="3261180"/>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Détection de tumeurs </a:t>
            </a:r>
            <a:endParaRPr lang="fr-FR" kern="0" dirty="0">
              <a:solidFill>
                <a:schemeClr val="tx1">
                  <a:lumMod val="95000"/>
                  <a:lumOff val="5000"/>
                </a:schemeClr>
              </a:solidFill>
              <a:latin typeface="Cambria" pitchFamily="18" charset="0"/>
            </a:endParaRPr>
          </a:p>
        </p:txBody>
      </p:sp>
      <p:sp>
        <p:nvSpPr>
          <p:cNvPr id="37" name="Rectangle à coins arrondis 36"/>
          <p:cNvSpPr/>
          <p:nvPr/>
        </p:nvSpPr>
        <p:spPr>
          <a:xfrm>
            <a:off x="97603" y="4018722"/>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a:solidFill>
                  <a:schemeClr val="tx1">
                    <a:lumMod val="95000"/>
                    <a:lumOff val="5000"/>
                  </a:schemeClr>
                </a:solidFill>
                <a:latin typeface="Cambria" pitchFamily="18" charset="0"/>
              </a:rPr>
              <a:t>Segmentation de tumeurs</a:t>
            </a:r>
          </a:p>
        </p:txBody>
      </p:sp>
      <p:sp>
        <p:nvSpPr>
          <p:cNvPr id="40" name="Rectangle à coins arrondis 39"/>
          <p:cNvSpPr/>
          <p:nvPr/>
        </p:nvSpPr>
        <p:spPr>
          <a:xfrm>
            <a:off x="97603" y="4762896"/>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Critères d’évaluation</a:t>
            </a:r>
            <a:endParaRPr lang="fr-FR" kern="0" dirty="0">
              <a:solidFill>
                <a:schemeClr val="tx1">
                  <a:lumMod val="95000"/>
                  <a:lumOff val="5000"/>
                </a:schemeClr>
              </a:solidFill>
              <a:latin typeface="Cambria" pitchFamily="18" charset="0"/>
            </a:endParaRPr>
          </a:p>
        </p:txBody>
      </p:sp>
      <p:sp>
        <p:nvSpPr>
          <p:cNvPr id="41" name="Rectangle à coins arrondis 40"/>
          <p:cNvSpPr/>
          <p:nvPr/>
        </p:nvSpPr>
        <p:spPr>
          <a:xfrm>
            <a:off x="97603" y="1761035"/>
            <a:ext cx="1804263" cy="713889"/>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Architecture globale</a:t>
            </a:r>
            <a:endParaRPr lang="fr-FR" kern="0" dirty="0">
              <a:solidFill>
                <a:schemeClr val="tx1">
                  <a:lumMod val="95000"/>
                  <a:lumOff val="5000"/>
                </a:schemeClr>
              </a:solidFill>
              <a:latin typeface="Cambria" pitchFamily="18" charset="0"/>
            </a:endParaRPr>
          </a:p>
        </p:txBody>
      </p:sp>
      <p:sp>
        <p:nvSpPr>
          <p:cNvPr id="28" name="AutoShape 2"/>
          <p:cNvSpPr>
            <a:spLocks noChangeArrowheads="1"/>
          </p:cNvSpPr>
          <p:nvPr/>
        </p:nvSpPr>
        <p:spPr bwMode="auto">
          <a:xfrm>
            <a:off x="5707380" y="3470910"/>
            <a:ext cx="2705100" cy="1558290"/>
          </a:xfrm>
          <a:prstGeom prst="roundRect">
            <a:avLst>
              <a:gd name="adj" fmla="val 16667"/>
            </a:avLst>
          </a:prstGeom>
          <a:solidFill>
            <a:srgbClr val="00B0F0"/>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400" b="1" i="0" u="sng" strike="noStrike" cap="none" normalizeH="0" baseline="0" dirty="0" smtClean="0">
                <a:ln>
                  <a:noFill/>
                </a:ln>
                <a:solidFill>
                  <a:schemeClr val="tx1"/>
                </a:solidFill>
                <a:effectLst/>
                <a:ea typeface="Arial" pitchFamily="34" charset="0"/>
                <a:cs typeface="Arial" pitchFamily="34" charset="0"/>
              </a:rPr>
              <a:t>Classe principale</a:t>
            </a:r>
          </a:p>
          <a:p>
            <a:pPr marL="0" marR="0" lvl="0" indent="0" algn="l" defTabSz="914400" rtl="0" eaLnBrk="1" fontAlgn="base" latinLnBrk="0" hangingPunct="1">
              <a:lnSpc>
                <a:spcPct val="100000"/>
              </a:lnSpc>
              <a:spcBef>
                <a:spcPct val="0"/>
              </a:spcBef>
              <a:spcAft>
                <a:spcPts val="1000"/>
              </a:spcAft>
              <a:buClrTx/>
              <a:buSzTx/>
              <a:buFontTx/>
              <a:buNone/>
              <a:tabLst/>
            </a:pPr>
            <a:r>
              <a:rPr kumimoji="0" lang="fr-FR" sz="1400" b="0" i="0" u="none" strike="noStrike" cap="none" normalizeH="0" baseline="0" dirty="0" smtClean="0">
                <a:ln>
                  <a:noFill/>
                </a:ln>
                <a:solidFill>
                  <a:schemeClr val="tx1"/>
                </a:solidFill>
                <a:effectLst/>
                <a:ea typeface="Arial" pitchFamily="34" charset="0"/>
                <a:cs typeface="Arial" pitchFamily="34" charset="0"/>
              </a:rPr>
              <a:t>Gère l’échange de données entre le module de traitement et le module de visualisation</a:t>
            </a:r>
          </a:p>
          <a:p>
            <a:pPr marL="0" marR="0" lvl="0" indent="0" algn="l" defTabSz="914400" rtl="0" eaLnBrk="1" fontAlgn="base" latinLnBrk="0" hangingPunct="1">
              <a:lnSpc>
                <a:spcPct val="100000"/>
              </a:lnSpc>
              <a:spcBef>
                <a:spcPct val="0"/>
              </a:spcBef>
              <a:spcAft>
                <a:spcPts val="1000"/>
              </a:spcAft>
              <a:buClrTx/>
              <a:buSzTx/>
              <a:buFontTx/>
              <a:buNone/>
              <a:tabLst/>
            </a:pPr>
            <a:r>
              <a:rPr kumimoji="0" lang="fr-FR" sz="1400" b="0" i="0" u="none" strike="noStrike" cap="none" normalizeH="0" baseline="0" dirty="0" smtClean="0">
                <a:ln>
                  <a:noFill/>
                </a:ln>
                <a:solidFill>
                  <a:schemeClr val="tx1"/>
                </a:solidFill>
                <a:effectLst/>
                <a:ea typeface="Arial" pitchFamily="34" charset="0"/>
                <a:cs typeface="Arial" pitchFamily="34" charset="0"/>
              </a:rPr>
              <a:t>Gère les interactions graphiques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 name="AutoShape 3"/>
          <p:cNvSpPr>
            <a:spLocks noChangeArrowheads="1"/>
          </p:cNvSpPr>
          <p:nvPr/>
        </p:nvSpPr>
        <p:spPr bwMode="auto">
          <a:xfrm>
            <a:off x="3329940" y="1746885"/>
            <a:ext cx="2038350" cy="1066800"/>
          </a:xfrm>
          <a:prstGeom prst="roundRect">
            <a:avLst>
              <a:gd name="adj" fmla="val 16667"/>
            </a:avLst>
          </a:prstGeom>
          <a:solidFill>
            <a:srgbClr val="00B0F0"/>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400" b="1" i="0" u="sng" strike="noStrike" cap="none" normalizeH="0" baseline="0" dirty="0" smtClean="0">
                <a:ln>
                  <a:noFill/>
                </a:ln>
                <a:solidFill>
                  <a:schemeClr val="tx1"/>
                </a:solidFill>
                <a:effectLst/>
                <a:latin typeface="Calibri" pitchFamily="34" charset="0"/>
                <a:ea typeface="Arial" pitchFamily="34" charset="0"/>
                <a:cs typeface="Arial" pitchFamily="34" charset="0"/>
              </a:rPr>
              <a:t>Filtrage</a:t>
            </a:r>
          </a:p>
          <a:p>
            <a:pPr marL="0" marR="0" lvl="0" indent="0" algn="l" defTabSz="914400" rtl="0" eaLnBrk="1" fontAlgn="base" latinLnBrk="0" hangingPunct="1">
              <a:lnSpc>
                <a:spcPct val="100000"/>
              </a:lnSpc>
              <a:spcBef>
                <a:spcPct val="0"/>
              </a:spcBef>
              <a:spcAft>
                <a:spcPts val="1000"/>
              </a:spcAft>
              <a:buClrTx/>
              <a:buSzTx/>
              <a:buFontTx/>
              <a:buNone/>
              <a:tabLst/>
            </a:pPr>
            <a:r>
              <a:rPr kumimoji="0" lang="fr-FR"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Contient les différents filtres d’amélioration de l’image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2" name="AutoShape 4"/>
          <p:cNvSpPr>
            <a:spLocks noChangeArrowheads="1"/>
          </p:cNvSpPr>
          <p:nvPr/>
        </p:nvSpPr>
        <p:spPr bwMode="auto">
          <a:xfrm>
            <a:off x="3297555" y="3680460"/>
            <a:ext cx="1990725" cy="1085850"/>
          </a:xfrm>
          <a:prstGeom prst="roundRect">
            <a:avLst>
              <a:gd name="adj" fmla="val 16667"/>
            </a:avLst>
          </a:prstGeom>
          <a:solidFill>
            <a:srgbClr val="00B0F0"/>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400" b="1" i="0" u="sng" strike="noStrike" cap="none" normalizeH="0" baseline="0" dirty="0" smtClean="0">
                <a:ln>
                  <a:noFill/>
                </a:ln>
                <a:solidFill>
                  <a:schemeClr val="tx1"/>
                </a:solidFill>
                <a:effectLst/>
                <a:latin typeface="Calibri" pitchFamily="34" charset="0"/>
                <a:ea typeface="Arial" pitchFamily="34" charset="0"/>
                <a:cs typeface="Arial" pitchFamily="34" charset="0"/>
              </a:rPr>
              <a:t>Visualisation 2D</a:t>
            </a:r>
          </a:p>
          <a:p>
            <a:pPr marL="0" marR="0" lvl="0" indent="0" algn="l" defTabSz="914400" rtl="0" eaLnBrk="1" fontAlgn="base" latinLnBrk="0" hangingPunct="1">
              <a:lnSpc>
                <a:spcPct val="100000"/>
              </a:lnSpc>
              <a:spcBef>
                <a:spcPct val="0"/>
              </a:spcBef>
              <a:spcAft>
                <a:spcPts val="1000"/>
              </a:spcAft>
              <a:buClrTx/>
              <a:buSzTx/>
              <a:buFontTx/>
              <a:buNone/>
              <a:tabLst/>
            </a:pPr>
            <a:r>
              <a:rPr kumimoji="0" lang="fr-FR"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Contient les méthodes de visualisation des coupes 2D</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33" name="AutoShape 5"/>
          <p:cNvSpPr>
            <a:spLocks noChangeArrowheads="1"/>
          </p:cNvSpPr>
          <p:nvPr/>
        </p:nvSpPr>
        <p:spPr bwMode="auto">
          <a:xfrm>
            <a:off x="8791575" y="3689985"/>
            <a:ext cx="1971675" cy="1066800"/>
          </a:xfrm>
          <a:prstGeom prst="roundRect">
            <a:avLst>
              <a:gd name="adj" fmla="val 16667"/>
            </a:avLst>
          </a:prstGeom>
          <a:solidFill>
            <a:srgbClr val="00B0F0"/>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400" b="1" i="0" u="sng" strike="noStrike" cap="none" normalizeH="0" baseline="0" dirty="0" smtClean="0">
                <a:ln>
                  <a:noFill/>
                </a:ln>
                <a:solidFill>
                  <a:schemeClr val="tx1"/>
                </a:solidFill>
                <a:effectLst/>
                <a:latin typeface="Calibri" pitchFamily="34" charset="0"/>
                <a:ea typeface="Arial" pitchFamily="34" charset="0"/>
                <a:cs typeface="Arial" pitchFamily="34" charset="0"/>
              </a:rPr>
              <a:t>Visualisation 3D</a:t>
            </a:r>
          </a:p>
          <a:p>
            <a:pPr marL="0" marR="0" lvl="0" indent="0" algn="l" defTabSz="914400" rtl="0" eaLnBrk="1" fontAlgn="base" latinLnBrk="0" hangingPunct="1">
              <a:lnSpc>
                <a:spcPct val="100000"/>
              </a:lnSpc>
              <a:spcBef>
                <a:spcPct val="0"/>
              </a:spcBef>
              <a:spcAft>
                <a:spcPts val="1000"/>
              </a:spcAft>
              <a:buClrTx/>
              <a:buSzTx/>
              <a:buFontTx/>
              <a:buNone/>
              <a:tabLst/>
            </a:pPr>
            <a:r>
              <a:rPr kumimoji="0" lang="fr-FR"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Contient les méthodes de visualisation volumique 3D</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34" name="AutoShape 6"/>
          <p:cNvSpPr>
            <a:spLocks noChangeArrowheads="1"/>
          </p:cNvSpPr>
          <p:nvPr/>
        </p:nvSpPr>
        <p:spPr bwMode="auto">
          <a:xfrm>
            <a:off x="5844540" y="1775460"/>
            <a:ext cx="2095500" cy="1066800"/>
          </a:xfrm>
          <a:prstGeom prst="roundRect">
            <a:avLst>
              <a:gd name="adj" fmla="val 16667"/>
            </a:avLst>
          </a:prstGeom>
          <a:solidFill>
            <a:srgbClr val="00B0F0"/>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fr-FR" sz="1400" b="1" i="0" u="sng" strike="noStrike" cap="none" normalizeH="0" baseline="0" dirty="0" smtClean="0">
                <a:ln>
                  <a:noFill/>
                </a:ln>
                <a:solidFill>
                  <a:schemeClr val="tx1"/>
                </a:solidFill>
                <a:effectLst/>
                <a:latin typeface="Calibri" pitchFamily="34" charset="0"/>
                <a:ea typeface="Arial" pitchFamily="34" charset="0"/>
                <a:cs typeface="Arial" pitchFamily="34" charset="0"/>
              </a:rPr>
              <a:t>Extraction du cerveau</a:t>
            </a:r>
          </a:p>
          <a:p>
            <a:pPr marL="0" marR="0" lvl="0" indent="0" defTabSz="914400" rtl="0" eaLnBrk="1" fontAlgn="base" latinLnBrk="0" hangingPunct="1">
              <a:lnSpc>
                <a:spcPct val="100000"/>
              </a:lnSpc>
              <a:spcBef>
                <a:spcPct val="0"/>
              </a:spcBef>
              <a:spcAft>
                <a:spcPts val="1000"/>
              </a:spcAft>
              <a:buClrTx/>
              <a:buSzTx/>
              <a:buFontTx/>
              <a:buNone/>
              <a:tabLst/>
            </a:pPr>
            <a:r>
              <a:rPr kumimoji="0" lang="fr-FR"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Contient les algorithmes permettant de segmenter le cerveau</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8" name="AutoShape 7"/>
          <p:cNvSpPr>
            <a:spLocks noChangeArrowheads="1"/>
          </p:cNvSpPr>
          <p:nvPr/>
        </p:nvSpPr>
        <p:spPr bwMode="auto">
          <a:xfrm>
            <a:off x="8454390" y="1775460"/>
            <a:ext cx="2305050" cy="1057275"/>
          </a:xfrm>
          <a:prstGeom prst="roundRect">
            <a:avLst>
              <a:gd name="adj" fmla="val 16667"/>
            </a:avLst>
          </a:prstGeom>
          <a:solidFill>
            <a:srgbClr val="00B0F0"/>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400" b="1" i="0" u="sng" strike="noStrike" cap="none" normalizeH="0" baseline="0" dirty="0" smtClean="0">
                <a:ln>
                  <a:noFill/>
                </a:ln>
                <a:solidFill>
                  <a:schemeClr val="tx1"/>
                </a:solidFill>
                <a:effectLst/>
                <a:latin typeface="Calibri" pitchFamily="34" charset="0"/>
                <a:ea typeface="Arial" pitchFamily="34" charset="0"/>
                <a:cs typeface="Arial" pitchFamily="34" charset="0"/>
              </a:rPr>
              <a:t>Détection de la tumeur</a:t>
            </a:r>
          </a:p>
          <a:p>
            <a:pPr marL="0" marR="0" lvl="0" indent="0" algn="l" defTabSz="914400" rtl="0" eaLnBrk="1" fontAlgn="base" latinLnBrk="0" hangingPunct="1">
              <a:lnSpc>
                <a:spcPct val="100000"/>
              </a:lnSpc>
              <a:spcBef>
                <a:spcPct val="0"/>
              </a:spcBef>
              <a:spcAft>
                <a:spcPts val="1000"/>
              </a:spcAft>
              <a:buClrTx/>
              <a:buSzTx/>
              <a:buFontTx/>
              <a:buNone/>
              <a:tabLst/>
            </a:pPr>
            <a:r>
              <a:rPr kumimoji="0" lang="fr-FR"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Contient les algorithmes de détection initiale de la tumeur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 name="AutoShape 8"/>
          <p:cNvSpPr>
            <a:spLocks noChangeArrowheads="1"/>
          </p:cNvSpPr>
          <p:nvPr/>
        </p:nvSpPr>
        <p:spPr bwMode="auto">
          <a:xfrm>
            <a:off x="3825240" y="5389245"/>
            <a:ext cx="2392680" cy="1066800"/>
          </a:xfrm>
          <a:prstGeom prst="roundRect">
            <a:avLst>
              <a:gd name="adj" fmla="val 16667"/>
            </a:avLst>
          </a:prstGeom>
          <a:solidFill>
            <a:srgbClr val="00B0F0"/>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400" b="1" i="0" u="sng" strike="noStrike" cap="none" normalizeH="0" baseline="0" dirty="0" smtClean="0">
                <a:ln>
                  <a:noFill/>
                </a:ln>
                <a:solidFill>
                  <a:schemeClr val="tx1"/>
                </a:solidFill>
                <a:effectLst/>
                <a:latin typeface="Calibri" pitchFamily="34" charset="0"/>
                <a:ea typeface="Arial" pitchFamily="34" charset="0"/>
                <a:cs typeface="Arial" pitchFamily="34" charset="0"/>
              </a:rPr>
              <a:t>Évaluation</a:t>
            </a:r>
          </a:p>
          <a:p>
            <a:pPr marL="0" marR="0" lvl="0" indent="0" algn="l" defTabSz="914400" rtl="0" eaLnBrk="1" fontAlgn="base" latinLnBrk="0" hangingPunct="1">
              <a:lnSpc>
                <a:spcPct val="100000"/>
              </a:lnSpc>
              <a:spcBef>
                <a:spcPct val="0"/>
              </a:spcBef>
              <a:spcAft>
                <a:spcPts val="1000"/>
              </a:spcAft>
              <a:buClrTx/>
              <a:buSzTx/>
              <a:buFontTx/>
              <a:buNone/>
              <a:tabLst/>
            </a:pPr>
            <a:r>
              <a:rPr kumimoji="0" lang="fr-FR"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Contient les algorithmes des critères d’évaluation du résultat de la segmentation</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52" name="AutoShape 9"/>
          <p:cNvSpPr>
            <a:spLocks noChangeArrowheads="1"/>
          </p:cNvSpPr>
          <p:nvPr/>
        </p:nvSpPr>
        <p:spPr bwMode="auto">
          <a:xfrm>
            <a:off x="7765415" y="5374005"/>
            <a:ext cx="2495550" cy="1066800"/>
          </a:xfrm>
          <a:prstGeom prst="roundRect">
            <a:avLst>
              <a:gd name="adj" fmla="val 16667"/>
            </a:avLst>
          </a:prstGeom>
          <a:solidFill>
            <a:srgbClr val="00B0F0"/>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400" b="1" i="0" u="sng" strike="noStrike" cap="none" normalizeH="0" baseline="0" dirty="0" smtClean="0">
                <a:ln>
                  <a:noFill/>
                </a:ln>
                <a:solidFill>
                  <a:schemeClr val="tx1"/>
                </a:solidFill>
                <a:effectLst/>
                <a:latin typeface="Calibri" pitchFamily="34" charset="0"/>
                <a:ea typeface="Arial" pitchFamily="34" charset="0"/>
                <a:cs typeface="Arial" pitchFamily="34" charset="0"/>
              </a:rPr>
              <a:t>Segmentation de la tumeur</a:t>
            </a:r>
          </a:p>
          <a:p>
            <a:pPr marL="0" marR="0" lvl="0" indent="0" algn="l" defTabSz="914400" rtl="0" eaLnBrk="1" fontAlgn="base" latinLnBrk="0" hangingPunct="1">
              <a:lnSpc>
                <a:spcPct val="100000"/>
              </a:lnSpc>
              <a:spcBef>
                <a:spcPct val="0"/>
              </a:spcBef>
              <a:spcAft>
                <a:spcPts val="1000"/>
              </a:spcAft>
              <a:buClrTx/>
              <a:buSzTx/>
              <a:buFontTx/>
              <a:buNone/>
              <a:tabLst/>
            </a:pPr>
            <a:r>
              <a:rPr kumimoji="0" lang="fr-FR"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Contient les méthodes de segmentation finale de la tumeur avec </a:t>
            </a:r>
            <a:r>
              <a:rPr kumimoji="0" lang="fr-FR" sz="1400" b="0" i="0" u="none" strike="noStrike" cap="none" normalizeH="0" baseline="0" dirty="0" err="1" smtClean="0">
                <a:ln>
                  <a:noFill/>
                </a:ln>
                <a:solidFill>
                  <a:schemeClr val="tx1"/>
                </a:solidFill>
                <a:effectLst/>
                <a:latin typeface="Calibri" pitchFamily="34" charset="0"/>
                <a:ea typeface="Arial" pitchFamily="34" charset="0"/>
                <a:cs typeface="Arial" pitchFamily="34" charset="0"/>
              </a:rPr>
              <a:t>level</a:t>
            </a:r>
            <a:r>
              <a:rPr kumimoji="0" lang="fr-FR"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-sets</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53" name="AutoShape 10"/>
          <p:cNvCxnSpPr>
            <a:cxnSpLocks noChangeShapeType="1"/>
          </p:cNvCxnSpPr>
          <p:nvPr/>
        </p:nvCxnSpPr>
        <p:spPr bwMode="auto">
          <a:xfrm>
            <a:off x="6806565" y="2823210"/>
            <a:ext cx="0" cy="647700"/>
          </a:xfrm>
          <a:prstGeom prst="straightConnector1">
            <a:avLst/>
          </a:prstGeom>
          <a:noFill/>
          <a:ln w="28575">
            <a:solidFill>
              <a:srgbClr val="000000"/>
            </a:solidFill>
            <a:round/>
            <a:headEnd type="triangle" w="med" len="med"/>
            <a:tailEnd type="triangle" w="med" len="med"/>
          </a:ln>
        </p:spPr>
      </p:cxnSp>
      <p:cxnSp>
        <p:nvCxnSpPr>
          <p:cNvPr id="54" name="AutoShape 11"/>
          <p:cNvCxnSpPr>
            <a:cxnSpLocks noChangeShapeType="1"/>
          </p:cNvCxnSpPr>
          <p:nvPr/>
        </p:nvCxnSpPr>
        <p:spPr bwMode="auto">
          <a:xfrm>
            <a:off x="8391525" y="4166235"/>
            <a:ext cx="409575" cy="0"/>
          </a:xfrm>
          <a:prstGeom prst="straightConnector1">
            <a:avLst/>
          </a:prstGeom>
          <a:noFill/>
          <a:ln w="28575">
            <a:solidFill>
              <a:srgbClr val="000000"/>
            </a:solidFill>
            <a:round/>
            <a:headEnd type="triangle" w="med" len="med"/>
            <a:tailEnd type="triangle" w="med" len="med"/>
          </a:ln>
        </p:spPr>
      </p:cxnSp>
      <p:cxnSp>
        <p:nvCxnSpPr>
          <p:cNvPr id="55" name="AutoShape 12"/>
          <p:cNvCxnSpPr>
            <a:cxnSpLocks noChangeShapeType="1"/>
          </p:cNvCxnSpPr>
          <p:nvPr/>
        </p:nvCxnSpPr>
        <p:spPr bwMode="auto">
          <a:xfrm>
            <a:off x="5282565" y="4185285"/>
            <a:ext cx="419100" cy="0"/>
          </a:xfrm>
          <a:prstGeom prst="straightConnector1">
            <a:avLst/>
          </a:prstGeom>
          <a:noFill/>
          <a:ln w="28575">
            <a:solidFill>
              <a:srgbClr val="000000"/>
            </a:solidFill>
            <a:round/>
            <a:headEnd type="triangle" w="med" len="med"/>
            <a:tailEnd type="triangle" w="med" len="med"/>
          </a:ln>
        </p:spPr>
      </p:cxnSp>
      <p:cxnSp>
        <p:nvCxnSpPr>
          <p:cNvPr id="61" name="AutoShape 13"/>
          <p:cNvCxnSpPr>
            <a:cxnSpLocks noChangeShapeType="1"/>
          </p:cNvCxnSpPr>
          <p:nvPr/>
        </p:nvCxnSpPr>
        <p:spPr bwMode="auto">
          <a:xfrm flipV="1">
            <a:off x="8336280" y="2834640"/>
            <a:ext cx="1386840" cy="716281"/>
          </a:xfrm>
          <a:prstGeom prst="straightConnector1">
            <a:avLst/>
          </a:prstGeom>
          <a:noFill/>
          <a:ln w="28575">
            <a:solidFill>
              <a:srgbClr val="000000"/>
            </a:solidFill>
            <a:round/>
            <a:headEnd type="triangle" w="med" len="med"/>
            <a:tailEnd type="triangle" w="med" len="med"/>
          </a:ln>
        </p:spPr>
      </p:cxnSp>
      <p:cxnSp>
        <p:nvCxnSpPr>
          <p:cNvPr id="62" name="AutoShape 14"/>
          <p:cNvCxnSpPr>
            <a:cxnSpLocks noChangeShapeType="1"/>
            <a:stCxn id="31" idx="2"/>
          </p:cNvCxnSpPr>
          <p:nvPr/>
        </p:nvCxnSpPr>
        <p:spPr bwMode="auto">
          <a:xfrm rot="16200000" flipH="1">
            <a:off x="4669155" y="2493645"/>
            <a:ext cx="769620" cy="1409700"/>
          </a:xfrm>
          <a:prstGeom prst="straightConnector1">
            <a:avLst/>
          </a:prstGeom>
          <a:noFill/>
          <a:ln w="28575">
            <a:solidFill>
              <a:srgbClr val="000000"/>
            </a:solidFill>
            <a:round/>
            <a:headEnd type="triangle" w="med" len="med"/>
            <a:tailEnd type="triangle" w="med" len="med"/>
          </a:ln>
        </p:spPr>
      </p:cxnSp>
      <p:cxnSp>
        <p:nvCxnSpPr>
          <p:cNvPr id="63" name="AutoShape 15"/>
          <p:cNvCxnSpPr>
            <a:cxnSpLocks noChangeShapeType="1"/>
          </p:cNvCxnSpPr>
          <p:nvPr/>
        </p:nvCxnSpPr>
        <p:spPr bwMode="auto">
          <a:xfrm flipV="1">
            <a:off x="4815840" y="4899660"/>
            <a:ext cx="960120" cy="495300"/>
          </a:xfrm>
          <a:prstGeom prst="straightConnector1">
            <a:avLst/>
          </a:prstGeom>
          <a:noFill/>
          <a:ln w="28575">
            <a:solidFill>
              <a:srgbClr val="000000"/>
            </a:solidFill>
            <a:round/>
            <a:headEnd type="triangle" w="med" len="med"/>
            <a:tailEnd type="triangle" w="med" len="med"/>
          </a:ln>
        </p:spPr>
      </p:cxnSp>
      <p:cxnSp>
        <p:nvCxnSpPr>
          <p:cNvPr id="64" name="AutoShape 16"/>
          <p:cNvCxnSpPr>
            <a:cxnSpLocks noChangeShapeType="1"/>
          </p:cNvCxnSpPr>
          <p:nvPr/>
        </p:nvCxnSpPr>
        <p:spPr bwMode="auto">
          <a:xfrm>
            <a:off x="8351520" y="4937760"/>
            <a:ext cx="838200" cy="426720"/>
          </a:xfrm>
          <a:prstGeom prst="straightConnector1">
            <a:avLst/>
          </a:prstGeom>
          <a:noFill/>
          <a:ln w="28575">
            <a:solidFill>
              <a:srgbClr val="000000"/>
            </a:solidFill>
            <a:round/>
            <a:headEnd type="triangle" w="med" len="med"/>
            <a:tailEnd type="triangle" w="med" len="med"/>
          </a:ln>
        </p:spPr>
      </p:cxnSp>
    </p:spTree>
    <p:extLst>
      <p:ext uri="{BB962C8B-B14F-4D97-AF65-F5344CB8AC3E}">
        <p14:creationId xmlns:p14="http://schemas.microsoft.com/office/powerpoint/2010/main" xmlns="" val="129898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par>
                                <p:cTn id="8" presetID="16" presetClass="entr" presetSubtype="21"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barn(inVertical)">
                                      <p:cBhvr>
                                        <p:cTn id="10" dur="500"/>
                                        <p:tgtEl>
                                          <p:spTgt spid="6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arn(inVertical)">
                                      <p:cBhvr>
                                        <p:cTn id="13" dur="500"/>
                                        <p:tgtEl>
                                          <p:spTgt spid="34"/>
                                        </p:tgtEl>
                                      </p:cBhvr>
                                    </p:animEffect>
                                  </p:childTnLst>
                                </p:cTn>
                              </p:par>
                              <p:par>
                                <p:cTn id="14" presetID="16" presetClass="entr" presetSubtype="21"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barn(inVertical)">
                                      <p:cBhvr>
                                        <p:cTn id="16" dur="500"/>
                                        <p:tgtEl>
                                          <p:spTgt spid="53"/>
                                        </p:tgtEl>
                                      </p:cBhvr>
                                    </p:animEffect>
                                  </p:childTnLst>
                                </p:cTn>
                              </p:par>
                              <p:par>
                                <p:cTn id="17" presetID="16" presetClass="entr" presetSubtype="21"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barn(inVertical)">
                                      <p:cBhvr>
                                        <p:cTn id="19" dur="500"/>
                                        <p:tgtEl>
                                          <p:spTgt spid="6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barn(inVertical)">
                                      <p:cBhvr>
                                        <p:cTn id="22" dur="500"/>
                                        <p:tgtEl>
                                          <p:spTgt spid="4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barn(inVertical)">
                                      <p:cBhvr>
                                        <p:cTn id="25" dur="500"/>
                                        <p:tgtEl>
                                          <p:spTgt spid="33"/>
                                        </p:tgtEl>
                                      </p:cBhvr>
                                    </p:animEffect>
                                  </p:childTnLst>
                                </p:cTn>
                              </p:par>
                              <p:par>
                                <p:cTn id="26" presetID="16" presetClass="entr" presetSubtype="21"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barn(inVertical)">
                                      <p:cBhvr>
                                        <p:cTn id="28" dur="500"/>
                                        <p:tgtEl>
                                          <p:spTgt spid="5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arn(inVertical)">
                                      <p:cBhvr>
                                        <p:cTn id="31" dur="500"/>
                                        <p:tgtEl>
                                          <p:spTgt spid="28"/>
                                        </p:tgtEl>
                                      </p:cBhvr>
                                    </p:animEffect>
                                  </p:childTnLst>
                                </p:cTn>
                              </p:par>
                              <p:par>
                                <p:cTn id="32" presetID="16" presetClass="entr" presetSubtype="21" fill="hold" nodeType="with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barn(inVertical)">
                                      <p:cBhvr>
                                        <p:cTn id="34" dur="500"/>
                                        <p:tgtEl>
                                          <p:spTgt spid="5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arn(inVertical)">
                                      <p:cBhvr>
                                        <p:cTn id="37" dur="500"/>
                                        <p:tgtEl>
                                          <p:spTgt spid="32"/>
                                        </p:tgtEl>
                                      </p:cBhvr>
                                    </p:animEffect>
                                  </p:childTnLst>
                                </p:cTn>
                              </p:par>
                              <p:par>
                                <p:cTn id="38" presetID="16" presetClass="entr" presetSubtype="21"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barn(inVertical)">
                                      <p:cBhvr>
                                        <p:cTn id="40" dur="500"/>
                                        <p:tgtEl>
                                          <p:spTgt spid="63"/>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barn(inVertical)">
                                      <p:cBhvr>
                                        <p:cTn id="43" dur="500"/>
                                        <p:tgtEl>
                                          <p:spTgt spid="49"/>
                                        </p:tgtEl>
                                      </p:cBhvr>
                                    </p:animEffect>
                                  </p:childTnLst>
                                </p:cTn>
                              </p:par>
                              <p:par>
                                <p:cTn id="44" presetID="16" presetClass="entr" presetSubtype="21" fill="hold" nodeType="with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barn(inVertical)">
                                      <p:cBhvr>
                                        <p:cTn id="46" dur="500"/>
                                        <p:tgtEl>
                                          <p:spTgt spid="64"/>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barn(inVertical)">
                                      <p:cBhvr>
                                        <p:cTn id="4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2" grpId="0" animBg="1"/>
      <p:bldP spid="33" grpId="0" animBg="1"/>
      <p:bldP spid="34" grpId="0" animBg="1"/>
      <p:bldP spid="48" grpId="0" animBg="1"/>
      <p:bldP spid="49" grpId="0" animBg="1"/>
      <p:bldP spid="5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15240"/>
            <a:ext cx="121920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 name="Groupe 1"/>
          <p:cNvGrpSpPr/>
          <p:nvPr/>
        </p:nvGrpSpPr>
        <p:grpSpPr>
          <a:xfrm>
            <a:off x="2851741" y="2606115"/>
            <a:ext cx="9349809" cy="1565841"/>
            <a:chOff x="2051616" y="1091634"/>
            <a:chExt cx="10035609" cy="865741"/>
          </a:xfrm>
        </p:grpSpPr>
        <p:grpSp>
          <p:nvGrpSpPr>
            <p:cNvPr id="21" name="Groupe 20"/>
            <p:cNvGrpSpPr/>
            <p:nvPr/>
          </p:nvGrpSpPr>
          <p:grpSpPr>
            <a:xfrm>
              <a:off x="2051616" y="1091634"/>
              <a:ext cx="420127" cy="865741"/>
              <a:chOff x="7838048" y="2821633"/>
              <a:chExt cx="478369" cy="1015663"/>
            </a:xfrm>
          </p:grpSpPr>
          <p:sp>
            <p:nvSpPr>
              <p:cNvPr id="22" name="Rectangle 21"/>
              <p:cNvSpPr/>
              <p:nvPr/>
            </p:nvSpPr>
            <p:spPr>
              <a:xfrm>
                <a:off x="7838048" y="2821633"/>
                <a:ext cx="27999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8162084" y="2821633"/>
                <a:ext cx="6999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8270698" y="2821633"/>
                <a:ext cx="4571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Rectangle 24"/>
            <p:cNvSpPr/>
            <p:nvPr/>
          </p:nvSpPr>
          <p:spPr>
            <a:xfrm>
              <a:off x="2543992" y="1091634"/>
              <a:ext cx="9543233" cy="8657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2543992" y="1246267"/>
              <a:ext cx="8800288" cy="510502"/>
            </a:xfrm>
            <a:prstGeom prst="rect">
              <a:avLst/>
            </a:prstGeom>
            <a:noFill/>
          </p:spPr>
          <p:txBody>
            <a:bodyPr wrap="square" rtlCol="0">
              <a:spAutoFit/>
            </a:bodyPr>
            <a:lstStyle/>
            <a:p>
              <a:r>
                <a:rPr lang="fr-FR" sz="5400" dirty="0">
                  <a:solidFill>
                    <a:schemeClr val="bg1"/>
                  </a:solidFill>
                  <a:latin typeface="Cabin" panose="020B0803050202020004" pitchFamily="34" charset="0"/>
                </a:rPr>
                <a:t>Tests &amp; Évaluation </a:t>
              </a:r>
            </a:p>
          </p:txBody>
        </p:sp>
      </p:grpSp>
    </p:spTree>
    <p:extLst>
      <p:ext uri="{BB962C8B-B14F-4D97-AF65-F5344CB8AC3E}">
        <p14:creationId xmlns:p14="http://schemas.microsoft.com/office/powerpoint/2010/main" xmlns="" val="25364484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14734"/>
            <a:ext cx="10085343" cy="821968"/>
            <a:chOff x="2001881" y="-14734"/>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8683304" y="-14734"/>
              <a:ext cx="1897703"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Tests &amp; Évaluation </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6972280" y="127062"/>
            <a:ext cx="1558187"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rPr>
              <a:t>Test et résultats de détection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36/44</a:t>
            </a:r>
            <a:endParaRPr lang="fr-CA" sz="2000" dirty="0">
              <a:solidFill>
                <a:schemeClr val="tx1"/>
              </a:solidFill>
              <a:latin typeface="Segoe WP Black" panose="020B0A02040504020203" pitchFamily="34" charset="0"/>
              <a:cs typeface="Segoe UI Light" pitchFamily="34" charset="0"/>
            </a:endParaRPr>
          </a:p>
        </p:txBody>
      </p:sp>
      <p:sp>
        <p:nvSpPr>
          <p:cNvPr id="63" name="Forme libre 62"/>
          <p:cNvSpPr/>
          <p:nvPr/>
        </p:nvSpPr>
        <p:spPr>
          <a:xfrm>
            <a:off x="5820923" y="2233311"/>
            <a:ext cx="2393436" cy="1050755"/>
          </a:xfrm>
          <a:custGeom>
            <a:avLst/>
            <a:gdLst>
              <a:gd name="connsiteX0" fmla="*/ 0 w 2891601"/>
              <a:gd name="connsiteY0" fmla="*/ 0 h 925312"/>
              <a:gd name="connsiteX1" fmla="*/ 2891601 w 2891601"/>
              <a:gd name="connsiteY1" fmla="*/ 0 h 925312"/>
              <a:gd name="connsiteX2" fmla="*/ 2891601 w 2891601"/>
              <a:gd name="connsiteY2" fmla="*/ 925312 h 925312"/>
              <a:gd name="connsiteX3" fmla="*/ 0 w 2891601"/>
              <a:gd name="connsiteY3" fmla="*/ 925312 h 925312"/>
              <a:gd name="connsiteX4" fmla="*/ 0 w 2891601"/>
              <a:gd name="connsiteY4" fmla="*/ 0 h 925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1601" h="925312">
                <a:moveTo>
                  <a:pt x="0" y="0"/>
                </a:moveTo>
                <a:lnTo>
                  <a:pt x="2891601" y="0"/>
                </a:lnTo>
                <a:lnTo>
                  <a:pt x="2891601" y="925312"/>
                </a:lnTo>
                <a:lnTo>
                  <a:pt x="0" y="925312"/>
                </a:lnTo>
                <a:lnTo>
                  <a:pt x="0" y="0"/>
                </a:lnTo>
                <a:close/>
              </a:path>
            </a:pathLst>
          </a:custGeom>
          <a:noFill/>
          <a:ln>
            <a:noFill/>
          </a:ln>
          <a:scene3d>
            <a:camera prst="orthographicFront"/>
            <a:lightRig rig="chilly" dir="t"/>
          </a:scene3d>
          <a:sp3d/>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fr-FR" sz="2600" b="1" dirty="0">
                <a:solidFill>
                  <a:schemeClr val="bg1"/>
                </a:solidFill>
                <a:latin typeface="Segoe UI Light" pitchFamily="34" charset="0"/>
                <a:cs typeface="Segoe UI Light" pitchFamily="34" charset="0"/>
              </a:rPr>
              <a:t>É</a:t>
            </a:r>
            <a:r>
              <a:rPr lang="fr-FR" sz="2600" b="1" kern="1200" dirty="0" smtClean="0">
                <a:solidFill>
                  <a:schemeClr val="bg1"/>
                </a:solidFill>
                <a:latin typeface="Segoe UI Light" pitchFamily="34" charset="0"/>
                <a:cs typeface="Segoe UI Light" pitchFamily="34" charset="0"/>
              </a:rPr>
              <a:t>valuation</a:t>
            </a:r>
            <a:endParaRPr lang="fr-FR" sz="2600" b="1" kern="1200" dirty="0">
              <a:solidFill>
                <a:schemeClr val="bg1"/>
              </a:solidFill>
              <a:latin typeface="Segoe UI Light" pitchFamily="34" charset="0"/>
              <a:cs typeface="Segoe UI Light" pitchFamily="34" charset="0"/>
            </a:endParaRPr>
          </a:p>
        </p:txBody>
      </p:sp>
      <p:sp>
        <p:nvSpPr>
          <p:cNvPr id="64" name="Forme libre 63"/>
          <p:cNvSpPr/>
          <p:nvPr/>
        </p:nvSpPr>
        <p:spPr>
          <a:xfrm>
            <a:off x="3705206" y="4433402"/>
            <a:ext cx="2393436" cy="1050755"/>
          </a:xfrm>
          <a:custGeom>
            <a:avLst/>
            <a:gdLst>
              <a:gd name="connsiteX0" fmla="*/ 0 w 2891601"/>
              <a:gd name="connsiteY0" fmla="*/ 0 h 925312"/>
              <a:gd name="connsiteX1" fmla="*/ 2891601 w 2891601"/>
              <a:gd name="connsiteY1" fmla="*/ 0 h 925312"/>
              <a:gd name="connsiteX2" fmla="*/ 2891601 w 2891601"/>
              <a:gd name="connsiteY2" fmla="*/ 925312 h 925312"/>
              <a:gd name="connsiteX3" fmla="*/ 0 w 2891601"/>
              <a:gd name="connsiteY3" fmla="*/ 925312 h 925312"/>
              <a:gd name="connsiteX4" fmla="*/ 0 w 2891601"/>
              <a:gd name="connsiteY4" fmla="*/ 0 h 925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1601" h="925312">
                <a:moveTo>
                  <a:pt x="0" y="0"/>
                </a:moveTo>
                <a:lnTo>
                  <a:pt x="2891601" y="0"/>
                </a:lnTo>
                <a:lnTo>
                  <a:pt x="2891601" y="925312"/>
                </a:lnTo>
                <a:lnTo>
                  <a:pt x="0" y="925312"/>
                </a:lnTo>
                <a:lnTo>
                  <a:pt x="0" y="0"/>
                </a:lnTo>
                <a:close/>
              </a:path>
            </a:pathLst>
          </a:custGeom>
          <a:noFill/>
          <a:ln>
            <a:noFill/>
          </a:ln>
          <a:scene3d>
            <a:camera prst="orthographicFront"/>
            <a:lightRig rig="chilly" dir="t"/>
          </a:scene3d>
          <a:sp3d/>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fr-FR" sz="2800" b="1" dirty="0" smtClean="0">
                <a:solidFill>
                  <a:schemeClr val="bg1"/>
                </a:solidFill>
                <a:latin typeface="Segoe UI Light" pitchFamily="34" charset="0"/>
                <a:cs typeface="Segoe UI Light" pitchFamily="34" charset="0"/>
              </a:rPr>
              <a:t>Qualitative (visuelle)</a:t>
            </a:r>
            <a:endParaRPr lang="fr-FR" sz="2800" b="1" kern="1200" dirty="0">
              <a:solidFill>
                <a:schemeClr val="bg1"/>
              </a:solidFill>
              <a:latin typeface="Segoe UI Light" pitchFamily="34" charset="0"/>
              <a:cs typeface="Segoe UI Light" pitchFamily="34" charset="0"/>
            </a:endParaRPr>
          </a:p>
        </p:txBody>
      </p:sp>
      <p:sp>
        <p:nvSpPr>
          <p:cNvPr id="65" name="Forme libre 64"/>
          <p:cNvSpPr/>
          <p:nvPr/>
        </p:nvSpPr>
        <p:spPr>
          <a:xfrm>
            <a:off x="7843488" y="4465971"/>
            <a:ext cx="2565710" cy="1050755"/>
          </a:xfrm>
          <a:custGeom>
            <a:avLst/>
            <a:gdLst>
              <a:gd name="connsiteX0" fmla="*/ 0 w 2891601"/>
              <a:gd name="connsiteY0" fmla="*/ 0 h 925312"/>
              <a:gd name="connsiteX1" fmla="*/ 2891601 w 2891601"/>
              <a:gd name="connsiteY1" fmla="*/ 0 h 925312"/>
              <a:gd name="connsiteX2" fmla="*/ 2891601 w 2891601"/>
              <a:gd name="connsiteY2" fmla="*/ 925312 h 925312"/>
              <a:gd name="connsiteX3" fmla="*/ 0 w 2891601"/>
              <a:gd name="connsiteY3" fmla="*/ 925312 h 925312"/>
              <a:gd name="connsiteX4" fmla="*/ 0 w 2891601"/>
              <a:gd name="connsiteY4" fmla="*/ 0 h 925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1601" h="925312">
                <a:moveTo>
                  <a:pt x="0" y="0"/>
                </a:moveTo>
                <a:lnTo>
                  <a:pt x="2891601" y="0"/>
                </a:lnTo>
                <a:lnTo>
                  <a:pt x="2891601" y="925312"/>
                </a:lnTo>
                <a:lnTo>
                  <a:pt x="0" y="925312"/>
                </a:lnTo>
                <a:lnTo>
                  <a:pt x="0" y="0"/>
                </a:lnTo>
                <a:close/>
              </a:path>
            </a:pathLst>
          </a:custGeom>
          <a:noFill/>
          <a:ln>
            <a:noFill/>
          </a:ln>
          <a:scene3d>
            <a:camera prst="orthographicFront"/>
            <a:lightRig rig="chilly" dir="t"/>
          </a:scene3d>
          <a:sp3d/>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3495" tIns="23495" rIns="23495" bIns="23495" numCol="1" spcCol="1270" anchor="ctr" anchorCtr="0">
            <a:noAutofit/>
          </a:bodyPr>
          <a:lstStyle/>
          <a:p>
            <a:pPr lvl="0" algn="ctr" defTabSz="1644650">
              <a:spcBef>
                <a:spcPct val="0"/>
              </a:spcBef>
              <a:spcAft>
                <a:spcPct val="35000"/>
              </a:spcAft>
            </a:pPr>
            <a:r>
              <a:rPr lang="fr-FR" sz="2600" b="1" dirty="0" smtClean="0">
                <a:solidFill>
                  <a:schemeClr val="bg1"/>
                </a:solidFill>
                <a:latin typeface="Segoe UI Light" pitchFamily="34" charset="0"/>
                <a:cs typeface="Segoe UI Light" pitchFamily="34" charset="0"/>
              </a:rPr>
              <a:t>Quantitative   (</a:t>
            </a:r>
            <a:r>
              <a:rPr lang="fr-FR" sz="2600" b="1" kern="1200" dirty="0" smtClean="0">
                <a:solidFill>
                  <a:schemeClr val="bg1"/>
                </a:solidFill>
                <a:latin typeface="Segoe UI Light" pitchFamily="34" charset="0"/>
                <a:cs typeface="Segoe UI Light" pitchFamily="34" charset="0"/>
              </a:rPr>
              <a:t>avec référence)</a:t>
            </a:r>
            <a:endParaRPr lang="fr-FR" sz="2600" b="1" kern="1200" dirty="0">
              <a:solidFill>
                <a:schemeClr val="bg1"/>
              </a:solidFill>
              <a:latin typeface="Segoe UI Light" pitchFamily="34" charset="0"/>
              <a:cs typeface="Segoe UI Light" pitchFamily="34" charset="0"/>
            </a:endParaRPr>
          </a:p>
        </p:txBody>
      </p:sp>
      <p:sp>
        <p:nvSpPr>
          <p:cNvPr id="34" name="Rectangle à coins arrondis 33"/>
          <p:cNvSpPr/>
          <p:nvPr/>
        </p:nvSpPr>
        <p:spPr>
          <a:xfrm>
            <a:off x="97603" y="3275751"/>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de segmentation </a:t>
            </a:r>
            <a:endParaRPr lang="fr-FR" kern="0" dirty="0">
              <a:solidFill>
                <a:schemeClr val="tx1">
                  <a:lumMod val="95000"/>
                  <a:lumOff val="5000"/>
                </a:schemeClr>
              </a:solidFill>
              <a:latin typeface="Cambria" pitchFamily="18" charset="0"/>
            </a:endParaRPr>
          </a:p>
        </p:txBody>
      </p:sp>
      <p:sp>
        <p:nvSpPr>
          <p:cNvPr id="48" name="Rectangle à coins arrondis 47"/>
          <p:cNvSpPr/>
          <p:nvPr/>
        </p:nvSpPr>
        <p:spPr>
          <a:xfrm>
            <a:off x="82188" y="4301290"/>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Évaluation de segmentation</a:t>
            </a:r>
            <a:endParaRPr lang="fr-FR" kern="0" dirty="0">
              <a:solidFill>
                <a:schemeClr val="tx1">
                  <a:lumMod val="95000"/>
                  <a:lumOff val="5000"/>
                </a:schemeClr>
              </a:solidFill>
              <a:latin typeface="Cambria" pitchFamily="18" charset="0"/>
            </a:endParaRPr>
          </a:p>
        </p:txBody>
      </p:sp>
      <p:sp>
        <p:nvSpPr>
          <p:cNvPr id="49" name="Rectangle à coins arrondis 48"/>
          <p:cNvSpPr/>
          <p:nvPr/>
        </p:nvSpPr>
        <p:spPr>
          <a:xfrm>
            <a:off x="36269" y="2117054"/>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Tests de détection</a:t>
            </a:r>
            <a:endParaRPr lang="fr-FR" sz="2000" b="1" kern="0" dirty="0">
              <a:solidFill>
                <a:prstClr val="white"/>
              </a:solidFill>
              <a:latin typeface="Cambria" pitchFamily="18" charset="0"/>
            </a:endParaRPr>
          </a:p>
        </p:txBody>
      </p:sp>
      <p:sp>
        <p:nvSpPr>
          <p:cNvPr id="52" name="Forme libre 51"/>
          <p:cNvSpPr/>
          <p:nvPr/>
        </p:nvSpPr>
        <p:spPr>
          <a:xfrm>
            <a:off x="3337560" y="1909419"/>
            <a:ext cx="7756634" cy="573761"/>
          </a:xfrm>
          <a:custGeom>
            <a:avLst/>
            <a:gdLst>
              <a:gd name="connsiteX0" fmla="*/ 0 w 1857374"/>
              <a:gd name="connsiteY0" fmla="*/ 0 h 742949"/>
              <a:gd name="connsiteX1" fmla="*/ 1857374 w 1857374"/>
              <a:gd name="connsiteY1" fmla="*/ 0 h 742949"/>
              <a:gd name="connsiteX2" fmla="*/ 1857374 w 1857374"/>
              <a:gd name="connsiteY2" fmla="*/ 742949 h 742949"/>
              <a:gd name="connsiteX3" fmla="*/ 0 w 1857374"/>
              <a:gd name="connsiteY3" fmla="*/ 742949 h 742949"/>
              <a:gd name="connsiteX4" fmla="*/ 0 w 1857374"/>
              <a:gd name="connsiteY4" fmla="*/ 0 h 742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742949">
                <a:moveTo>
                  <a:pt x="0" y="0"/>
                </a:moveTo>
                <a:lnTo>
                  <a:pt x="1857374" y="0"/>
                </a:lnTo>
                <a:lnTo>
                  <a:pt x="1857374" y="742949"/>
                </a:lnTo>
                <a:lnTo>
                  <a:pt x="0" y="742949"/>
                </a:lnTo>
                <a:lnTo>
                  <a:pt x="0" y="0"/>
                </a:lnTo>
                <a:close/>
              </a:path>
            </a:pathLst>
          </a:custGeom>
          <a:solidFill>
            <a:srgbClr val="00B0F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6131" tIns="86131" rIns="86131" bIns="86131" numCol="1" spcCol="1270" anchor="ctr" anchorCtr="0">
            <a:noAutofit/>
          </a:bodyPr>
          <a:lstStyle/>
          <a:p>
            <a:pPr defTabSz="844550">
              <a:lnSpc>
                <a:spcPct val="90000"/>
              </a:lnSpc>
              <a:spcBef>
                <a:spcPct val="0"/>
              </a:spcBef>
              <a:spcAft>
                <a:spcPct val="20000"/>
              </a:spcAft>
            </a:pPr>
            <a:endParaRPr lang="fr-FR" sz="2000" b="1">
              <a:solidFill>
                <a:schemeClr val="bg1"/>
              </a:solidFill>
              <a:latin typeface="Segoe UI Light" pitchFamily="34" charset="0"/>
              <a:cs typeface="Segoe UI Light" pitchFamily="34" charset="0"/>
            </a:endParaRPr>
          </a:p>
        </p:txBody>
      </p:sp>
      <p:sp>
        <p:nvSpPr>
          <p:cNvPr id="53" name="ZoneTexte 52"/>
          <p:cNvSpPr txBox="1"/>
          <p:nvPr/>
        </p:nvSpPr>
        <p:spPr>
          <a:xfrm>
            <a:off x="5155049" y="1892010"/>
            <a:ext cx="1454607" cy="646331"/>
          </a:xfrm>
          <a:prstGeom prst="rect">
            <a:avLst/>
          </a:prstGeom>
          <a:noFill/>
        </p:spPr>
        <p:txBody>
          <a:bodyPr wrap="square" rtlCol="0">
            <a:spAutoFit/>
          </a:bodyPr>
          <a:lstStyle/>
          <a:p>
            <a:pPr algn="ctr"/>
            <a:r>
              <a:rPr lang="fr-FR" b="1" dirty="0">
                <a:latin typeface="Cabin" panose="020B0803050202020004" pitchFamily="34" charset="0"/>
                <a:cs typeface="Segoe UI Light" pitchFamily="34" charset="0"/>
              </a:rPr>
              <a:t>Résultat de Détection</a:t>
            </a:r>
          </a:p>
        </p:txBody>
      </p:sp>
      <p:sp>
        <p:nvSpPr>
          <p:cNvPr id="54" name="ZoneTexte 53"/>
          <p:cNvSpPr txBox="1"/>
          <p:nvPr/>
        </p:nvSpPr>
        <p:spPr>
          <a:xfrm>
            <a:off x="3460612" y="1880391"/>
            <a:ext cx="1194945" cy="646331"/>
          </a:xfrm>
          <a:prstGeom prst="rect">
            <a:avLst/>
          </a:prstGeom>
          <a:noFill/>
        </p:spPr>
        <p:txBody>
          <a:bodyPr wrap="square" rtlCol="0">
            <a:spAutoFit/>
          </a:bodyPr>
          <a:lstStyle/>
          <a:p>
            <a:pPr algn="ctr"/>
            <a:r>
              <a:rPr lang="fr-FR" b="1" dirty="0">
                <a:latin typeface="Cabin" panose="020B0803050202020004" pitchFamily="34" charset="0"/>
                <a:cs typeface="Segoe UI Light" pitchFamily="34" charset="0"/>
              </a:rPr>
              <a:t>Coupe d’intérêt</a:t>
            </a:r>
          </a:p>
        </p:txBody>
      </p:sp>
      <p:sp>
        <p:nvSpPr>
          <p:cNvPr id="68" name="ZoneTexte 67"/>
          <p:cNvSpPr txBox="1"/>
          <p:nvPr/>
        </p:nvSpPr>
        <p:spPr>
          <a:xfrm>
            <a:off x="9170801" y="1909419"/>
            <a:ext cx="1923393" cy="646331"/>
          </a:xfrm>
          <a:prstGeom prst="rect">
            <a:avLst/>
          </a:prstGeom>
          <a:noFill/>
        </p:spPr>
        <p:txBody>
          <a:bodyPr wrap="square" rtlCol="0">
            <a:spAutoFit/>
          </a:bodyPr>
          <a:lstStyle>
            <a:defPPr>
              <a:defRPr lang="fr-FR"/>
            </a:defPPr>
            <a:lvl1pPr>
              <a:defRPr b="1">
                <a:latin typeface="Segoe UI Light" pitchFamily="34" charset="0"/>
                <a:cs typeface="Segoe UI Light" pitchFamily="34" charset="0"/>
              </a:defRPr>
            </a:lvl1pPr>
          </a:lstStyle>
          <a:p>
            <a:pPr algn="ctr"/>
            <a:r>
              <a:rPr lang="fr-FR" dirty="0">
                <a:latin typeface="Cabin" panose="020B0803050202020004" pitchFamily="34" charset="0"/>
              </a:rPr>
              <a:t>Fonction de score  horizontale</a:t>
            </a:r>
          </a:p>
        </p:txBody>
      </p:sp>
      <p:sp>
        <p:nvSpPr>
          <p:cNvPr id="69" name="ZoneTexte 68"/>
          <p:cNvSpPr txBox="1"/>
          <p:nvPr/>
        </p:nvSpPr>
        <p:spPr>
          <a:xfrm>
            <a:off x="7108697" y="1880391"/>
            <a:ext cx="1833504" cy="646331"/>
          </a:xfrm>
          <a:prstGeom prst="rect">
            <a:avLst/>
          </a:prstGeom>
          <a:noFill/>
        </p:spPr>
        <p:txBody>
          <a:bodyPr wrap="square" rtlCol="0">
            <a:spAutoFit/>
          </a:bodyPr>
          <a:lstStyle/>
          <a:p>
            <a:pPr algn="ctr"/>
            <a:r>
              <a:rPr lang="fr-FR" b="1" dirty="0" smtClean="0">
                <a:latin typeface="Cabin" panose="020B0803050202020004" pitchFamily="34" charset="0"/>
                <a:cs typeface="Segoe UI Light" pitchFamily="34" charset="0"/>
              </a:rPr>
              <a:t>Fonction de score  verticale</a:t>
            </a:r>
            <a:endParaRPr lang="fr-FR" b="1" dirty="0">
              <a:latin typeface="Cabin" panose="020B0803050202020004" pitchFamily="34" charset="0"/>
              <a:cs typeface="Segoe UI Light" pitchFamily="34" charset="0"/>
            </a:endParaRPr>
          </a:p>
        </p:txBody>
      </p:sp>
      <p:pic>
        <p:nvPicPr>
          <p:cNvPr id="70" name="Picture 8"/>
          <p:cNvPicPr>
            <a:picLocks noChangeAspect="1" noChangeArrowheads="1"/>
          </p:cNvPicPr>
          <p:nvPr/>
        </p:nvPicPr>
        <p:blipFill>
          <a:blip r:embed="rId4"/>
          <a:srcRect/>
          <a:stretch>
            <a:fillRect/>
          </a:stretch>
        </p:blipFill>
        <p:spPr bwMode="auto">
          <a:xfrm>
            <a:off x="3169625" y="3957636"/>
            <a:ext cx="8010525" cy="1181920"/>
          </a:xfrm>
          <a:prstGeom prst="rect">
            <a:avLst/>
          </a:prstGeom>
          <a:noFill/>
          <a:ln w="9525">
            <a:noFill/>
            <a:miter lim="800000"/>
            <a:headEnd/>
            <a:tailEnd/>
          </a:ln>
          <a:effectLst/>
        </p:spPr>
      </p:pic>
      <p:pic>
        <p:nvPicPr>
          <p:cNvPr id="71" name="Picture 9"/>
          <p:cNvPicPr>
            <a:picLocks noChangeAspect="1" noChangeArrowheads="1"/>
          </p:cNvPicPr>
          <p:nvPr/>
        </p:nvPicPr>
        <p:blipFill>
          <a:blip r:embed="rId5"/>
          <a:srcRect/>
          <a:stretch>
            <a:fillRect/>
          </a:stretch>
        </p:blipFill>
        <p:spPr bwMode="auto">
          <a:xfrm>
            <a:off x="3158622" y="5281448"/>
            <a:ext cx="8036473" cy="1072055"/>
          </a:xfrm>
          <a:prstGeom prst="rect">
            <a:avLst/>
          </a:prstGeom>
          <a:noFill/>
          <a:ln w="9525">
            <a:noFill/>
            <a:miter lim="800000"/>
            <a:headEnd/>
            <a:tailEnd/>
          </a:ln>
          <a:effectLst/>
        </p:spPr>
      </p:pic>
      <p:pic>
        <p:nvPicPr>
          <p:cNvPr id="72" name="Picture 10"/>
          <p:cNvPicPr>
            <a:picLocks noChangeAspect="1" noChangeArrowheads="1"/>
          </p:cNvPicPr>
          <p:nvPr/>
        </p:nvPicPr>
        <p:blipFill>
          <a:blip r:embed="rId6"/>
          <a:srcRect/>
          <a:stretch>
            <a:fillRect/>
          </a:stretch>
        </p:blipFill>
        <p:spPr bwMode="auto">
          <a:xfrm>
            <a:off x="3175865" y="2685394"/>
            <a:ext cx="8029575" cy="1145628"/>
          </a:xfrm>
          <a:prstGeom prst="rect">
            <a:avLst/>
          </a:prstGeom>
          <a:noFill/>
          <a:ln w="9525">
            <a:noFill/>
            <a:miter lim="800000"/>
            <a:headEnd/>
            <a:tailEnd/>
          </a:ln>
          <a:effectLst/>
        </p:spPr>
      </p:pic>
    </p:spTree>
    <p:extLst>
      <p:ext uri="{BB962C8B-B14F-4D97-AF65-F5344CB8AC3E}">
        <p14:creationId xmlns:p14="http://schemas.microsoft.com/office/powerpoint/2010/main" xmlns="" val="174198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barn(inVertical)">
                                      <p:cBhvr>
                                        <p:cTn id="18" dur="500"/>
                                        <p:tgtEl>
                                          <p:spTgt spid="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500"/>
                                        <p:tgtEl>
                                          <p:spTgt spid="6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childTnLst>
                          </p:cTn>
                        </p:par>
                        <p:par>
                          <p:cTn id="31" fill="hold">
                            <p:stCondLst>
                              <p:cond delay="500"/>
                            </p:stCondLst>
                            <p:childTnLst>
                              <p:par>
                                <p:cTn id="32" presetID="4" presetClass="entr" presetSubtype="16" fill="hold" nodeType="after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box(in)">
                                      <p:cBhvr>
                                        <p:cTn id="34" dur="500"/>
                                        <p:tgtEl>
                                          <p:spTgt spid="72"/>
                                        </p:tgtEl>
                                      </p:cBhvr>
                                    </p:animEffect>
                                  </p:childTnLst>
                                </p:cTn>
                              </p:par>
                              <p:par>
                                <p:cTn id="35" presetID="4" presetClass="entr" presetSubtype="16" fill="hold" nodeType="with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box(in)">
                                      <p:cBhvr>
                                        <p:cTn id="37" dur="500"/>
                                        <p:tgtEl>
                                          <p:spTgt spid="70"/>
                                        </p:tgtEl>
                                      </p:cBhvr>
                                    </p:animEffect>
                                  </p:childTnLst>
                                </p:cTn>
                              </p:par>
                              <p:par>
                                <p:cTn id="38" presetID="4" presetClass="entr" presetSubtype="16" fill="hold" nodeType="with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box(in)">
                                      <p:cBhvr>
                                        <p:cTn id="4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52" grpId="0" animBg="1"/>
      <p:bldP spid="53" grpId="0"/>
      <p:bldP spid="54" grpId="0"/>
      <p:bldP spid="68" grpId="0"/>
      <p:bldP spid="6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14734"/>
            <a:ext cx="10085343" cy="821968"/>
            <a:chOff x="2001881" y="-14734"/>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8683304" y="-14734"/>
              <a:ext cx="1897703"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Tests &amp; Évaluation </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6972280" y="127062"/>
            <a:ext cx="1558187"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rPr>
              <a:t>Tests et résultats de segmentation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37/44</a:t>
            </a:r>
            <a:endParaRPr lang="fr-CA" sz="2000" dirty="0">
              <a:solidFill>
                <a:schemeClr val="tx1"/>
              </a:solidFill>
              <a:latin typeface="Segoe WP Black" panose="020B0A02040504020203" pitchFamily="34" charset="0"/>
              <a:cs typeface="Segoe UI Light" pitchFamily="34" charset="0"/>
            </a:endParaRPr>
          </a:p>
        </p:txBody>
      </p:sp>
      <p:sp>
        <p:nvSpPr>
          <p:cNvPr id="63" name="Forme libre 62"/>
          <p:cNvSpPr/>
          <p:nvPr/>
        </p:nvSpPr>
        <p:spPr>
          <a:xfrm>
            <a:off x="5820923" y="2233311"/>
            <a:ext cx="2393436" cy="1050755"/>
          </a:xfrm>
          <a:custGeom>
            <a:avLst/>
            <a:gdLst>
              <a:gd name="connsiteX0" fmla="*/ 0 w 2891601"/>
              <a:gd name="connsiteY0" fmla="*/ 0 h 925312"/>
              <a:gd name="connsiteX1" fmla="*/ 2891601 w 2891601"/>
              <a:gd name="connsiteY1" fmla="*/ 0 h 925312"/>
              <a:gd name="connsiteX2" fmla="*/ 2891601 w 2891601"/>
              <a:gd name="connsiteY2" fmla="*/ 925312 h 925312"/>
              <a:gd name="connsiteX3" fmla="*/ 0 w 2891601"/>
              <a:gd name="connsiteY3" fmla="*/ 925312 h 925312"/>
              <a:gd name="connsiteX4" fmla="*/ 0 w 2891601"/>
              <a:gd name="connsiteY4" fmla="*/ 0 h 925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1601" h="925312">
                <a:moveTo>
                  <a:pt x="0" y="0"/>
                </a:moveTo>
                <a:lnTo>
                  <a:pt x="2891601" y="0"/>
                </a:lnTo>
                <a:lnTo>
                  <a:pt x="2891601" y="925312"/>
                </a:lnTo>
                <a:lnTo>
                  <a:pt x="0" y="925312"/>
                </a:lnTo>
                <a:lnTo>
                  <a:pt x="0" y="0"/>
                </a:lnTo>
                <a:close/>
              </a:path>
            </a:pathLst>
          </a:custGeom>
          <a:noFill/>
          <a:ln>
            <a:noFill/>
          </a:ln>
          <a:scene3d>
            <a:camera prst="orthographicFront"/>
            <a:lightRig rig="chilly" dir="t"/>
          </a:scene3d>
          <a:sp3d/>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fr-FR" sz="2600" b="1" dirty="0">
                <a:solidFill>
                  <a:schemeClr val="bg1"/>
                </a:solidFill>
                <a:latin typeface="Segoe UI Light" pitchFamily="34" charset="0"/>
                <a:cs typeface="Segoe UI Light" pitchFamily="34" charset="0"/>
              </a:rPr>
              <a:t>É</a:t>
            </a:r>
            <a:r>
              <a:rPr lang="fr-FR" sz="2600" b="1" kern="1200" dirty="0" smtClean="0">
                <a:solidFill>
                  <a:schemeClr val="bg1"/>
                </a:solidFill>
                <a:latin typeface="Segoe UI Light" pitchFamily="34" charset="0"/>
                <a:cs typeface="Segoe UI Light" pitchFamily="34" charset="0"/>
              </a:rPr>
              <a:t>valuation</a:t>
            </a:r>
            <a:endParaRPr lang="fr-FR" sz="2600" b="1" kern="1200" dirty="0">
              <a:solidFill>
                <a:schemeClr val="bg1"/>
              </a:solidFill>
              <a:latin typeface="Segoe UI Light" pitchFamily="34" charset="0"/>
              <a:cs typeface="Segoe UI Light" pitchFamily="34" charset="0"/>
            </a:endParaRPr>
          </a:p>
        </p:txBody>
      </p:sp>
      <p:sp>
        <p:nvSpPr>
          <p:cNvPr id="34" name="Rectangle à coins arrondis 33"/>
          <p:cNvSpPr/>
          <p:nvPr/>
        </p:nvSpPr>
        <p:spPr>
          <a:xfrm>
            <a:off x="62854" y="2191273"/>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de détection</a:t>
            </a:r>
            <a:endParaRPr lang="fr-FR" kern="0" dirty="0">
              <a:solidFill>
                <a:schemeClr val="tx1">
                  <a:lumMod val="95000"/>
                  <a:lumOff val="5000"/>
                </a:schemeClr>
              </a:solidFill>
              <a:latin typeface="Cambria" pitchFamily="18" charset="0"/>
            </a:endParaRPr>
          </a:p>
        </p:txBody>
      </p:sp>
      <p:sp>
        <p:nvSpPr>
          <p:cNvPr id="48" name="Rectangle à coins arrondis 47"/>
          <p:cNvSpPr/>
          <p:nvPr/>
        </p:nvSpPr>
        <p:spPr>
          <a:xfrm>
            <a:off x="82188" y="4301290"/>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Évaluation de segmentation</a:t>
            </a:r>
            <a:endParaRPr lang="fr-FR" kern="0" dirty="0">
              <a:solidFill>
                <a:schemeClr val="tx1">
                  <a:lumMod val="95000"/>
                  <a:lumOff val="5000"/>
                </a:schemeClr>
              </a:solidFill>
              <a:latin typeface="Cambria" pitchFamily="18" charset="0"/>
            </a:endParaRPr>
          </a:p>
        </p:txBody>
      </p:sp>
      <p:sp>
        <p:nvSpPr>
          <p:cNvPr id="49" name="Rectangle à coins arrondis 48"/>
          <p:cNvSpPr/>
          <p:nvPr/>
        </p:nvSpPr>
        <p:spPr>
          <a:xfrm>
            <a:off x="22882" y="3193847"/>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Tests de segmentation </a:t>
            </a:r>
            <a:endParaRPr lang="fr-FR" sz="2000" b="1" kern="0" dirty="0">
              <a:solidFill>
                <a:prstClr val="white"/>
              </a:solidFill>
              <a:latin typeface="Cambria" pitchFamily="18" charset="0"/>
            </a:endParaRPr>
          </a:p>
        </p:txBody>
      </p:sp>
      <p:sp>
        <p:nvSpPr>
          <p:cNvPr id="35" name="Forme libre 34"/>
          <p:cNvSpPr/>
          <p:nvPr/>
        </p:nvSpPr>
        <p:spPr>
          <a:xfrm>
            <a:off x="3017520" y="1893653"/>
            <a:ext cx="8292662" cy="573761"/>
          </a:xfrm>
          <a:custGeom>
            <a:avLst/>
            <a:gdLst>
              <a:gd name="connsiteX0" fmla="*/ 0 w 1857374"/>
              <a:gd name="connsiteY0" fmla="*/ 0 h 742949"/>
              <a:gd name="connsiteX1" fmla="*/ 1857374 w 1857374"/>
              <a:gd name="connsiteY1" fmla="*/ 0 h 742949"/>
              <a:gd name="connsiteX2" fmla="*/ 1857374 w 1857374"/>
              <a:gd name="connsiteY2" fmla="*/ 742949 h 742949"/>
              <a:gd name="connsiteX3" fmla="*/ 0 w 1857374"/>
              <a:gd name="connsiteY3" fmla="*/ 742949 h 742949"/>
              <a:gd name="connsiteX4" fmla="*/ 0 w 1857374"/>
              <a:gd name="connsiteY4" fmla="*/ 0 h 742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742949">
                <a:moveTo>
                  <a:pt x="0" y="0"/>
                </a:moveTo>
                <a:lnTo>
                  <a:pt x="1857374" y="0"/>
                </a:lnTo>
                <a:lnTo>
                  <a:pt x="1857374" y="742949"/>
                </a:lnTo>
                <a:lnTo>
                  <a:pt x="0" y="742949"/>
                </a:lnTo>
                <a:lnTo>
                  <a:pt x="0" y="0"/>
                </a:lnTo>
                <a:close/>
              </a:path>
            </a:pathLst>
          </a:custGeom>
          <a:solidFill>
            <a:srgbClr val="00B0F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6131" tIns="86131" rIns="86131" bIns="86131" numCol="1" spcCol="1270" anchor="ctr" anchorCtr="0">
            <a:noAutofit/>
          </a:bodyPr>
          <a:lstStyle/>
          <a:p>
            <a:pPr defTabSz="844550">
              <a:lnSpc>
                <a:spcPct val="90000"/>
              </a:lnSpc>
              <a:spcBef>
                <a:spcPct val="0"/>
              </a:spcBef>
              <a:spcAft>
                <a:spcPct val="20000"/>
              </a:spcAft>
            </a:pPr>
            <a:endParaRPr lang="fr-FR" sz="2000" b="1" dirty="0">
              <a:solidFill>
                <a:schemeClr val="bg1"/>
              </a:solidFill>
              <a:latin typeface="Cabin" panose="020B0803050202020004" pitchFamily="34" charset="0"/>
              <a:cs typeface="Segoe UI Light" pitchFamily="34" charset="0"/>
            </a:endParaRPr>
          </a:p>
        </p:txBody>
      </p:sp>
      <p:sp>
        <p:nvSpPr>
          <p:cNvPr id="37" name="ZoneTexte 36"/>
          <p:cNvSpPr txBox="1"/>
          <p:nvPr/>
        </p:nvSpPr>
        <p:spPr>
          <a:xfrm>
            <a:off x="4628446" y="1892010"/>
            <a:ext cx="1482063" cy="646331"/>
          </a:xfrm>
          <a:prstGeom prst="rect">
            <a:avLst/>
          </a:prstGeom>
          <a:noFill/>
        </p:spPr>
        <p:txBody>
          <a:bodyPr wrap="square" rtlCol="0">
            <a:spAutoFit/>
          </a:bodyPr>
          <a:lstStyle/>
          <a:p>
            <a:pPr algn="ctr"/>
            <a:r>
              <a:rPr lang="fr-FR" b="1" dirty="0">
                <a:latin typeface="Cabin" panose="020B0803050202020004" pitchFamily="34" charset="0"/>
                <a:cs typeface="Segoe UI Light" pitchFamily="34" charset="0"/>
              </a:rPr>
              <a:t>Détection du point initial</a:t>
            </a:r>
          </a:p>
        </p:txBody>
      </p:sp>
      <p:sp>
        <p:nvSpPr>
          <p:cNvPr id="40" name="ZoneTexte 39"/>
          <p:cNvSpPr txBox="1"/>
          <p:nvPr/>
        </p:nvSpPr>
        <p:spPr>
          <a:xfrm>
            <a:off x="3367580" y="1880391"/>
            <a:ext cx="1194945" cy="646331"/>
          </a:xfrm>
          <a:prstGeom prst="rect">
            <a:avLst/>
          </a:prstGeom>
          <a:noFill/>
        </p:spPr>
        <p:txBody>
          <a:bodyPr wrap="square" rtlCol="0">
            <a:spAutoFit/>
          </a:bodyPr>
          <a:lstStyle/>
          <a:p>
            <a:r>
              <a:rPr lang="fr-FR" b="1" dirty="0" smtClean="0">
                <a:latin typeface="Cabin" panose="020B0803050202020004" pitchFamily="34" charset="0"/>
                <a:cs typeface="Segoe UI Light" pitchFamily="34" charset="0"/>
              </a:rPr>
              <a:t>Image originale</a:t>
            </a:r>
            <a:endParaRPr lang="fr-FR" b="1" dirty="0">
              <a:latin typeface="Cabin" panose="020B0803050202020004" pitchFamily="34" charset="0"/>
              <a:cs typeface="Segoe UI Light" pitchFamily="34" charset="0"/>
            </a:endParaRPr>
          </a:p>
        </p:txBody>
      </p:sp>
      <p:sp>
        <p:nvSpPr>
          <p:cNvPr id="41" name="ZoneTexte 40"/>
          <p:cNvSpPr txBox="1"/>
          <p:nvPr/>
        </p:nvSpPr>
        <p:spPr>
          <a:xfrm>
            <a:off x="9468581" y="1879159"/>
            <a:ext cx="1888915" cy="646331"/>
          </a:xfrm>
          <a:prstGeom prst="rect">
            <a:avLst/>
          </a:prstGeom>
          <a:noFill/>
        </p:spPr>
        <p:txBody>
          <a:bodyPr wrap="square" rtlCol="0">
            <a:spAutoFit/>
          </a:bodyPr>
          <a:lstStyle>
            <a:defPPr>
              <a:defRPr lang="fr-FR"/>
            </a:defPPr>
            <a:lvl1pPr>
              <a:defRPr b="1">
                <a:latin typeface="Segoe UI Light" pitchFamily="34" charset="0"/>
                <a:cs typeface="Segoe UI Light" pitchFamily="34" charset="0"/>
              </a:defRPr>
            </a:lvl1pPr>
          </a:lstStyle>
          <a:p>
            <a:pPr algn="ctr"/>
            <a:r>
              <a:rPr lang="fr-FR" dirty="0">
                <a:latin typeface="Cabin" panose="020B0803050202020004" pitchFamily="34" charset="0"/>
              </a:rPr>
              <a:t>S</a:t>
            </a:r>
            <a:r>
              <a:rPr lang="fr-FR" dirty="0" smtClean="0">
                <a:latin typeface="Cabin" panose="020B0803050202020004" pitchFamily="34" charset="0"/>
              </a:rPr>
              <a:t>egmentation </a:t>
            </a:r>
            <a:r>
              <a:rPr lang="fr-FR" dirty="0">
                <a:latin typeface="Cabin" panose="020B0803050202020004" pitchFamily="34" charset="0"/>
              </a:rPr>
              <a:t>de</a:t>
            </a:r>
          </a:p>
          <a:p>
            <a:pPr algn="ctr"/>
            <a:r>
              <a:rPr lang="fr-FR" dirty="0">
                <a:latin typeface="Cabin" panose="020B0803050202020004" pitchFamily="34" charset="0"/>
              </a:rPr>
              <a:t>référence</a:t>
            </a:r>
          </a:p>
        </p:txBody>
      </p:sp>
      <p:sp>
        <p:nvSpPr>
          <p:cNvPr id="55" name="ZoneTexte 54"/>
          <p:cNvSpPr txBox="1"/>
          <p:nvPr/>
        </p:nvSpPr>
        <p:spPr>
          <a:xfrm>
            <a:off x="7902203" y="1880391"/>
            <a:ext cx="1702676" cy="646331"/>
          </a:xfrm>
          <a:prstGeom prst="rect">
            <a:avLst/>
          </a:prstGeom>
          <a:noFill/>
        </p:spPr>
        <p:txBody>
          <a:bodyPr wrap="square" rtlCol="0">
            <a:spAutoFit/>
          </a:bodyPr>
          <a:lstStyle/>
          <a:p>
            <a:pPr algn="ctr"/>
            <a:r>
              <a:rPr lang="fr-FR" b="1" dirty="0">
                <a:latin typeface="Cabin" panose="020B0803050202020004" pitchFamily="34" charset="0"/>
                <a:cs typeface="Segoe UI Light" pitchFamily="34" charset="0"/>
              </a:rPr>
              <a:t>R</a:t>
            </a:r>
            <a:r>
              <a:rPr lang="fr-FR" b="1" dirty="0" smtClean="0">
                <a:latin typeface="Cabin" panose="020B0803050202020004" pitchFamily="34" charset="0"/>
                <a:cs typeface="Segoe UI Light" pitchFamily="34" charset="0"/>
              </a:rPr>
              <a:t>ésultat de la </a:t>
            </a:r>
            <a:r>
              <a:rPr lang="fr-FR" b="1" dirty="0">
                <a:latin typeface="Cabin" panose="020B0803050202020004" pitchFamily="34" charset="0"/>
                <a:cs typeface="Segoe UI Light" pitchFamily="34" charset="0"/>
              </a:rPr>
              <a:t>segmentation</a:t>
            </a:r>
          </a:p>
        </p:txBody>
      </p:sp>
      <p:sp>
        <p:nvSpPr>
          <p:cNvPr id="61" name="ZoneTexte 60"/>
          <p:cNvSpPr txBox="1"/>
          <p:nvPr/>
        </p:nvSpPr>
        <p:spPr>
          <a:xfrm>
            <a:off x="5981438" y="1886756"/>
            <a:ext cx="2134151" cy="646331"/>
          </a:xfrm>
          <a:prstGeom prst="rect">
            <a:avLst/>
          </a:prstGeom>
          <a:noFill/>
        </p:spPr>
        <p:txBody>
          <a:bodyPr wrap="square" rtlCol="0">
            <a:spAutoFit/>
          </a:bodyPr>
          <a:lstStyle/>
          <a:p>
            <a:pPr algn="ctr"/>
            <a:r>
              <a:rPr lang="fr-FR" b="1" dirty="0">
                <a:latin typeface="Cabin" panose="020B0803050202020004" pitchFamily="34" charset="0"/>
                <a:cs typeface="Segoe UI Light" pitchFamily="34" charset="0"/>
              </a:rPr>
              <a:t>T</a:t>
            </a:r>
            <a:r>
              <a:rPr lang="fr-FR" b="1" dirty="0" smtClean="0">
                <a:latin typeface="Cabin" panose="020B0803050202020004" pitchFamily="34" charset="0"/>
                <a:cs typeface="Segoe UI Light" pitchFamily="34" charset="0"/>
              </a:rPr>
              <a:t>umeur </a:t>
            </a:r>
            <a:r>
              <a:rPr lang="fr-FR" b="1" dirty="0">
                <a:latin typeface="Cabin" panose="020B0803050202020004" pitchFamily="34" charset="0"/>
                <a:cs typeface="Segoe UI Light" pitchFamily="34" charset="0"/>
              </a:rPr>
              <a:t>segmentée     complète</a:t>
            </a:r>
          </a:p>
        </p:txBody>
      </p:sp>
      <p:pic>
        <p:nvPicPr>
          <p:cNvPr id="62" name="Picture 2"/>
          <p:cNvPicPr>
            <a:picLocks noChangeAspect="1" noChangeArrowheads="1"/>
          </p:cNvPicPr>
          <p:nvPr/>
        </p:nvPicPr>
        <p:blipFill>
          <a:blip r:embed="rId4"/>
          <a:srcRect/>
          <a:stretch>
            <a:fillRect/>
          </a:stretch>
        </p:blipFill>
        <p:spPr bwMode="auto">
          <a:xfrm>
            <a:off x="2954459" y="2691794"/>
            <a:ext cx="8403020" cy="1190625"/>
          </a:xfrm>
          <a:prstGeom prst="rect">
            <a:avLst/>
          </a:prstGeom>
          <a:noFill/>
          <a:ln w="9525">
            <a:noFill/>
            <a:miter lim="800000"/>
            <a:headEnd/>
            <a:tailEnd/>
          </a:ln>
          <a:effectLst/>
        </p:spPr>
      </p:pic>
      <p:pic>
        <p:nvPicPr>
          <p:cNvPr id="66" name="Picture 3"/>
          <p:cNvPicPr>
            <a:picLocks noChangeAspect="1" noChangeArrowheads="1"/>
          </p:cNvPicPr>
          <p:nvPr/>
        </p:nvPicPr>
        <p:blipFill>
          <a:blip r:embed="rId5"/>
          <a:srcRect/>
          <a:stretch>
            <a:fillRect/>
          </a:stretch>
        </p:blipFill>
        <p:spPr bwMode="auto">
          <a:xfrm>
            <a:off x="2954458" y="3968840"/>
            <a:ext cx="8418786" cy="1190625"/>
          </a:xfrm>
          <a:prstGeom prst="rect">
            <a:avLst/>
          </a:prstGeom>
          <a:noFill/>
          <a:ln w="9525">
            <a:noFill/>
            <a:miter lim="800000"/>
            <a:headEnd/>
            <a:tailEnd/>
          </a:ln>
          <a:effectLst/>
        </p:spPr>
      </p:pic>
      <p:pic>
        <p:nvPicPr>
          <p:cNvPr id="67" name="Picture 4"/>
          <p:cNvPicPr>
            <a:picLocks noChangeAspect="1" noChangeArrowheads="1"/>
          </p:cNvPicPr>
          <p:nvPr/>
        </p:nvPicPr>
        <p:blipFill>
          <a:blip r:embed="rId6"/>
          <a:srcRect/>
          <a:stretch>
            <a:fillRect/>
          </a:stretch>
        </p:blipFill>
        <p:spPr bwMode="auto">
          <a:xfrm>
            <a:off x="2954458" y="5266414"/>
            <a:ext cx="8418785" cy="1181100"/>
          </a:xfrm>
          <a:prstGeom prst="rect">
            <a:avLst/>
          </a:prstGeom>
          <a:noFill/>
          <a:ln w="9525">
            <a:noFill/>
            <a:miter lim="800000"/>
            <a:headEnd/>
            <a:tailEnd/>
          </a:ln>
          <a:effectLst/>
        </p:spPr>
      </p:pic>
    </p:spTree>
    <p:extLst>
      <p:ext uri="{BB962C8B-B14F-4D97-AF65-F5344CB8AC3E}">
        <p14:creationId xmlns:p14="http://schemas.microsoft.com/office/powerpoint/2010/main" xmlns="" val="290132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arn(inVertical)">
                                      <p:cBhvr>
                                        <p:cTn id="12" dur="500"/>
                                        <p:tgtEl>
                                          <p:spTgt spid="3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childTnLst>
                          </p:cTn>
                        </p:par>
                        <p:par>
                          <p:cTn id="28" fill="hold">
                            <p:stCondLst>
                              <p:cond delay="500"/>
                            </p:stCondLst>
                            <p:childTnLst>
                              <p:par>
                                <p:cTn id="29" presetID="4" presetClass="entr" presetSubtype="16"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box(in)">
                                      <p:cBhvr>
                                        <p:cTn id="31" dur="500"/>
                                        <p:tgtEl>
                                          <p:spTgt spid="62"/>
                                        </p:tgtEl>
                                      </p:cBhvr>
                                    </p:animEffect>
                                  </p:childTnLst>
                                </p:cTn>
                              </p:par>
                              <p:par>
                                <p:cTn id="32" presetID="4" presetClass="entr" presetSubtype="16" fill="hold" nodeType="withEffect">
                                  <p:stCondLst>
                                    <p:cond delay="0"/>
                                  </p:stCondLst>
                                  <p:childTnLst>
                                    <p:set>
                                      <p:cBhvr>
                                        <p:cTn id="33" dur="1" fill="hold">
                                          <p:stCondLst>
                                            <p:cond delay="0"/>
                                          </p:stCondLst>
                                        </p:cTn>
                                        <p:tgtEl>
                                          <p:spTgt spid="66"/>
                                        </p:tgtEl>
                                        <p:attrNameLst>
                                          <p:attrName>style.visibility</p:attrName>
                                        </p:attrNameLst>
                                      </p:cBhvr>
                                      <p:to>
                                        <p:strVal val="visible"/>
                                      </p:to>
                                    </p:set>
                                    <p:animEffect transition="in" filter="box(in)">
                                      <p:cBhvr>
                                        <p:cTn id="34" dur="500"/>
                                        <p:tgtEl>
                                          <p:spTgt spid="66"/>
                                        </p:tgtEl>
                                      </p:cBhvr>
                                    </p:animEffect>
                                  </p:childTnLst>
                                </p:cTn>
                              </p:par>
                              <p:par>
                                <p:cTn id="35" presetID="4" presetClass="entr" presetSubtype="16"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box(in)">
                                      <p:cBhvr>
                                        <p:cTn id="3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35" grpId="0" animBg="1"/>
      <p:bldP spid="37" grpId="0"/>
      <p:bldP spid="40" grpId="0"/>
      <p:bldP spid="41" grpId="0"/>
      <p:bldP spid="55" grpId="0"/>
      <p:bldP spid="6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14734"/>
            <a:ext cx="10085343" cy="821968"/>
            <a:chOff x="2001881" y="-14734"/>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8683304" y="-14734"/>
              <a:ext cx="1897703"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Tests &amp; Évaluation </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6972280" y="127062"/>
            <a:ext cx="1558187"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rPr>
              <a:t>Évaluation quantitative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38/44</a:t>
            </a:r>
            <a:endParaRPr lang="fr-CA" sz="2000" dirty="0">
              <a:solidFill>
                <a:schemeClr val="tx1"/>
              </a:solidFill>
              <a:latin typeface="Segoe WP Black" panose="020B0A02040504020203" pitchFamily="34" charset="0"/>
              <a:cs typeface="Segoe UI Light" pitchFamily="34" charset="0"/>
            </a:endParaRPr>
          </a:p>
        </p:txBody>
      </p:sp>
      <p:sp>
        <p:nvSpPr>
          <p:cNvPr id="34" name="Rectangle à coins arrondis 33"/>
          <p:cNvSpPr/>
          <p:nvPr/>
        </p:nvSpPr>
        <p:spPr>
          <a:xfrm>
            <a:off x="62854" y="2191273"/>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de détection</a:t>
            </a:r>
            <a:endParaRPr lang="fr-FR" kern="0" dirty="0">
              <a:solidFill>
                <a:schemeClr val="tx1">
                  <a:lumMod val="95000"/>
                  <a:lumOff val="5000"/>
                </a:schemeClr>
              </a:solidFill>
              <a:latin typeface="Cambria" pitchFamily="18" charset="0"/>
            </a:endParaRPr>
          </a:p>
        </p:txBody>
      </p:sp>
      <p:sp>
        <p:nvSpPr>
          <p:cNvPr id="48" name="Rectangle à coins arrondis 47"/>
          <p:cNvSpPr/>
          <p:nvPr/>
        </p:nvSpPr>
        <p:spPr>
          <a:xfrm>
            <a:off x="82188" y="3188770"/>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de segmentation </a:t>
            </a:r>
            <a:endParaRPr lang="fr-FR" kern="0" dirty="0">
              <a:solidFill>
                <a:schemeClr val="tx1">
                  <a:lumMod val="95000"/>
                  <a:lumOff val="5000"/>
                </a:schemeClr>
              </a:solidFill>
              <a:latin typeface="Cambria" pitchFamily="18" charset="0"/>
            </a:endParaRPr>
          </a:p>
        </p:txBody>
      </p:sp>
      <p:sp>
        <p:nvSpPr>
          <p:cNvPr id="33" name="Rectangle à coins arrondis 32"/>
          <p:cNvSpPr/>
          <p:nvPr/>
        </p:nvSpPr>
        <p:spPr>
          <a:xfrm>
            <a:off x="3548" y="4201507"/>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Évaluation de segmentation </a:t>
            </a:r>
            <a:endParaRPr lang="fr-FR" sz="2000" b="1" kern="0" dirty="0">
              <a:solidFill>
                <a:prstClr val="white"/>
              </a:solidFill>
              <a:latin typeface="Cambria" pitchFamily="18" charset="0"/>
            </a:endParaRPr>
          </a:p>
        </p:txBody>
      </p:sp>
      <p:sp>
        <p:nvSpPr>
          <p:cNvPr id="93" name="Rectangle 16"/>
          <p:cNvSpPr>
            <a:spLocks noChangeArrowheads="1"/>
          </p:cNvSpPr>
          <p:nvPr/>
        </p:nvSpPr>
        <p:spPr bwMode="auto">
          <a:xfrm>
            <a:off x="3817596" y="4891294"/>
            <a:ext cx="2977994" cy="1456109"/>
          </a:xfrm>
          <a:prstGeom prst="rect">
            <a:avLst/>
          </a:prstGeom>
          <a:solidFill>
            <a:schemeClr val="bg1"/>
          </a:solidFill>
          <a:ln w="25400" algn="ctr">
            <a:solidFill>
              <a:srgbClr val="0070C0"/>
            </a:solidFill>
            <a:round/>
            <a:headEnd/>
            <a:tailEnd/>
          </a:ln>
        </p:spPr>
        <p:txBody>
          <a:bodyPr/>
          <a:lstStyle/>
          <a:p>
            <a:endParaRPr lang="en-US"/>
          </a:p>
        </p:txBody>
      </p:sp>
      <p:sp>
        <p:nvSpPr>
          <p:cNvPr id="96" name="Flèche droite 8"/>
          <p:cNvSpPr>
            <a:spLocks noChangeArrowheads="1"/>
          </p:cNvSpPr>
          <p:nvPr/>
        </p:nvSpPr>
        <p:spPr bwMode="auto">
          <a:xfrm>
            <a:off x="5311552" y="2471895"/>
            <a:ext cx="3143250" cy="719246"/>
          </a:xfrm>
          <a:prstGeom prst="rightArrow">
            <a:avLst>
              <a:gd name="adj1" fmla="val 50000"/>
              <a:gd name="adj2" fmla="val 50000"/>
            </a:avLst>
          </a:prstGeom>
          <a:solidFill>
            <a:srgbClr val="0070C0"/>
          </a:solidFill>
          <a:ln>
            <a:noFill/>
          </a:ln>
        </p:spPr>
        <p:txBody>
          <a:bodyPr anchor="ctr"/>
          <a:lstStyle/>
          <a:p>
            <a:pPr algn="ctr"/>
            <a:endParaRPr lang="en-US">
              <a:latin typeface="Cabin" panose="020B0803050202020004" pitchFamily="34" charset="0"/>
            </a:endParaRPr>
          </a:p>
        </p:txBody>
      </p:sp>
      <p:sp>
        <p:nvSpPr>
          <p:cNvPr id="98" name="Rectangle 11"/>
          <p:cNvSpPr>
            <a:spLocks noChangeArrowheads="1"/>
          </p:cNvSpPr>
          <p:nvPr/>
        </p:nvSpPr>
        <p:spPr bwMode="auto">
          <a:xfrm>
            <a:off x="3901618" y="5078193"/>
            <a:ext cx="2921456" cy="1323439"/>
          </a:xfrm>
          <a:prstGeom prst="rect">
            <a:avLst/>
          </a:prstGeom>
          <a:noFill/>
          <a:ln w="9525">
            <a:noFill/>
            <a:miter lim="800000"/>
            <a:headEnd/>
            <a:tailEnd/>
          </a:ln>
        </p:spPr>
        <p:txBody>
          <a:bodyPr wrap="square">
            <a:spAutoFit/>
          </a:bodyPr>
          <a:lstStyle/>
          <a:p>
            <a:pPr marL="357188" indent="-357188">
              <a:buClr>
                <a:srgbClr val="0070C0"/>
              </a:buClr>
              <a:buFont typeface="Wingdings" panose="05000000000000000000" pitchFamily="2" charset="2"/>
              <a:buChar char="Ø"/>
              <a:defRPr/>
            </a:pPr>
            <a:r>
              <a:rPr lang="fr-FR" sz="1600" b="1" dirty="0" smtClean="0">
                <a:solidFill>
                  <a:schemeClr val="tx1">
                    <a:lumMod val="85000"/>
                    <a:lumOff val="15000"/>
                  </a:schemeClr>
                </a:solidFill>
                <a:latin typeface="Calibri" pitchFamily="34" charset="0"/>
                <a:sym typeface="Wingdings 3"/>
              </a:rPr>
              <a:t>Indice de similarité</a:t>
            </a:r>
            <a:endParaRPr lang="fr-FR" sz="1600" b="1" dirty="0">
              <a:solidFill>
                <a:schemeClr val="tx1">
                  <a:lumMod val="85000"/>
                  <a:lumOff val="15000"/>
                </a:schemeClr>
              </a:solidFill>
              <a:latin typeface="Calibri" pitchFamily="34" charset="0"/>
              <a:sym typeface="Wingdings 3"/>
            </a:endParaRPr>
          </a:p>
          <a:p>
            <a:pPr marL="357188" indent="-357188">
              <a:buClr>
                <a:srgbClr val="0070C0"/>
              </a:buClr>
              <a:buFont typeface="Wingdings" panose="05000000000000000000" pitchFamily="2" charset="2"/>
              <a:buChar char="Ø"/>
              <a:defRPr/>
            </a:pPr>
            <a:r>
              <a:rPr lang="fr-FR" sz="1600" b="1" dirty="0" smtClean="0">
                <a:solidFill>
                  <a:schemeClr val="tx1">
                    <a:lumMod val="85000"/>
                    <a:lumOff val="15000"/>
                  </a:schemeClr>
                </a:solidFill>
                <a:latin typeface="Calibri" pitchFamily="34" charset="0"/>
                <a:sym typeface="Wingdings 3"/>
              </a:rPr>
              <a:t>Indice de sensibilité</a:t>
            </a:r>
            <a:endParaRPr lang="fr-FR" sz="1600" b="1" dirty="0">
              <a:solidFill>
                <a:schemeClr val="tx1">
                  <a:lumMod val="85000"/>
                  <a:lumOff val="15000"/>
                </a:schemeClr>
              </a:solidFill>
              <a:latin typeface="Calibri" pitchFamily="34" charset="0"/>
              <a:sym typeface="Wingdings 3"/>
            </a:endParaRPr>
          </a:p>
          <a:p>
            <a:pPr marL="357188" indent="-357188">
              <a:buClr>
                <a:srgbClr val="0070C0"/>
              </a:buClr>
              <a:buFont typeface="Wingdings" panose="05000000000000000000" pitchFamily="2" charset="2"/>
              <a:buChar char="Ø"/>
              <a:defRPr/>
            </a:pPr>
            <a:r>
              <a:rPr lang="fr-FR" sz="1600" b="1" dirty="0">
                <a:solidFill>
                  <a:schemeClr val="tx1">
                    <a:lumMod val="85000"/>
                    <a:lumOff val="15000"/>
                  </a:schemeClr>
                </a:solidFill>
                <a:latin typeface="Calibri" pitchFamily="34" charset="0"/>
                <a:sym typeface="Wingdings 3"/>
              </a:rPr>
              <a:t>Le taux de </a:t>
            </a:r>
            <a:r>
              <a:rPr lang="fr-FR" sz="1600" b="1" dirty="0" smtClean="0">
                <a:solidFill>
                  <a:schemeClr val="tx1">
                    <a:lumMod val="85000"/>
                    <a:lumOff val="15000"/>
                  </a:schemeClr>
                </a:solidFill>
                <a:latin typeface="Calibri" pitchFamily="34" charset="0"/>
                <a:sym typeface="Wingdings 3"/>
              </a:rPr>
              <a:t>fausse détection</a:t>
            </a:r>
            <a:endParaRPr lang="fr-FR" sz="1600" b="1" dirty="0">
              <a:solidFill>
                <a:schemeClr val="tx1">
                  <a:lumMod val="85000"/>
                  <a:lumOff val="15000"/>
                </a:schemeClr>
              </a:solidFill>
              <a:latin typeface="Calibri" pitchFamily="34" charset="0"/>
              <a:sym typeface="Wingdings 3"/>
            </a:endParaRPr>
          </a:p>
          <a:p>
            <a:pPr marL="357188" indent="-357188">
              <a:buClr>
                <a:srgbClr val="0070C0"/>
              </a:buClr>
              <a:buFont typeface="Wingdings" panose="05000000000000000000" pitchFamily="2" charset="2"/>
              <a:buChar char="Ø"/>
              <a:defRPr/>
            </a:pPr>
            <a:r>
              <a:rPr lang="fr-FR" sz="1600" b="1" dirty="0">
                <a:solidFill>
                  <a:schemeClr val="tx1">
                    <a:lumMod val="85000"/>
                    <a:lumOff val="15000"/>
                  </a:schemeClr>
                </a:solidFill>
                <a:latin typeface="Calibri" pitchFamily="34" charset="0"/>
                <a:sym typeface="Wingdings 3"/>
              </a:rPr>
              <a:t>Distance de Hausdorff </a:t>
            </a:r>
          </a:p>
          <a:p>
            <a:pPr marL="357188" indent="-357188">
              <a:buFont typeface="Wingdings" panose="05000000000000000000" pitchFamily="2" charset="2"/>
              <a:buChar char="Ø"/>
              <a:defRPr/>
            </a:pPr>
            <a:endParaRPr lang="fr-FR" sz="1600" dirty="0">
              <a:solidFill>
                <a:schemeClr val="tx1">
                  <a:lumMod val="85000"/>
                  <a:lumOff val="15000"/>
                </a:schemeClr>
              </a:solidFill>
              <a:latin typeface="Calibri" pitchFamily="34" charset="0"/>
            </a:endParaRPr>
          </a:p>
        </p:txBody>
      </p:sp>
      <p:sp>
        <p:nvSpPr>
          <p:cNvPr id="99" name="Rectangle à coins arrondis 98"/>
          <p:cNvSpPr>
            <a:spLocks noChangeArrowheads="1"/>
          </p:cNvSpPr>
          <p:nvPr/>
        </p:nvSpPr>
        <p:spPr bwMode="auto">
          <a:xfrm>
            <a:off x="5634038" y="2711151"/>
            <a:ext cx="2000250" cy="235125"/>
          </a:xfrm>
          <a:prstGeom prst="roundRect">
            <a:avLst>
              <a:gd name="adj" fmla="val 16667"/>
            </a:avLst>
          </a:prstGeom>
          <a:solidFill>
            <a:srgbClr val="0070C0"/>
          </a:solidFill>
          <a:ln>
            <a:noFill/>
          </a:ln>
        </p:spPr>
        <p:txBody>
          <a:bodyPr anchor="ctr"/>
          <a:lstStyle/>
          <a:p>
            <a:pPr algn="ctr"/>
            <a:r>
              <a:rPr lang="en-US" b="1" dirty="0">
                <a:solidFill>
                  <a:schemeClr val="bg1"/>
                </a:solidFill>
                <a:latin typeface="Cabin" panose="020B0803050202020004" pitchFamily="34" charset="0"/>
              </a:rPr>
              <a:t>Segmentation</a:t>
            </a:r>
          </a:p>
        </p:txBody>
      </p:sp>
      <p:sp>
        <p:nvSpPr>
          <p:cNvPr id="100" name="Rectangle à coins arrondis 15"/>
          <p:cNvSpPr>
            <a:spLocks noChangeArrowheads="1"/>
          </p:cNvSpPr>
          <p:nvPr/>
        </p:nvSpPr>
        <p:spPr bwMode="auto">
          <a:xfrm>
            <a:off x="8802758" y="4403294"/>
            <a:ext cx="1518532" cy="515648"/>
          </a:xfrm>
          <a:prstGeom prst="roundRect">
            <a:avLst>
              <a:gd name="adj" fmla="val 16667"/>
            </a:avLst>
          </a:prstGeom>
          <a:solidFill>
            <a:srgbClr val="00B0F0"/>
          </a:solidFill>
          <a:ln>
            <a:noFill/>
          </a:ln>
          <a:extLst/>
        </p:spPr>
        <p:txBody>
          <a:bodyPr anchor="ctr"/>
          <a:lstStyle/>
          <a:p>
            <a:pPr algn="ctr"/>
            <a:r>
              <a:rPr lang="fr-FR" b="1" dirty="0" smtClean="0">
                <a:latin typeface="Cabin" panose="020B0803050202020004" pitchFamily="34" charset="0"/>
              </a:rPr>
              <a:t>Vérité</a:t>
            </a:r>
            <a:r>
              <a:rPr lang="en-US" b="1" dirty="0" smtClean="0">
                <a:latin typeface="Cabin" panose="020B0803050202020004" pitchFamily="34" charset="0"/>
              </a:rPr>
              <a:t> </a:t>
            </a:r>
            <a:r>
              <a:rPr lang="en-US" b="1" dirty="0">
                <a:latin typeface="Cabin" panose="020B0803050202020004" pitchFamily="34" charset="0"/>
              </a:rPr>
              <a:t>terrain</a:t>
            </a:r>
          </a:p>
        </p:txBody>
      </p:sp>
      <p:sp>
        <p:nvSpPr>
          <p:cNvPr id="101" name="Flèche droite 100"/>
          <p:cNvSpPr>
            <a:spLocks noChangeArrowheads="1"/>
          </p:cNvSpPr>
          <p:nvPr/>
        </p:nvSpPr>
        <p:spPr bwMode="auto">
          <a:xfrm rot="8967545">
            <a:off x="6693082" y="3702838"/>
            <a:ext cx="2260948" cy="722442"/>
          </a:xfrm>
          <a:prstGeom prst="rightArrow">
            <a:avLst>
              <a:gd name="adj1" fmla="val 50000"/>
              <a:gd name="adj2" fmla="val 49999"/>
            </a:avLst>
          </a:prstGeom>
          <a:solidFill>
            <a:srgbClr val="0070C0"/>
          </a:solidFill>
          <a:ln>
            <a:noFill/>
          </a:ln>
        </p:spPr>
        <p:txBody>
          <a:bodyPr anchor="ctr"/>
          <a:lstStyle/>
          <a:p>
            <a:pPr algn="ctr"/>
            <a:endParaRPr lang="en-US">
              <a:latin typeface="Cabin" panose="020B0803050202020004" pitchFamily="34" charset="0"/>
            </a:endParaRPr>
          </a:p>
        </p:txBody>
      </p:sp>
      <p:pic>
        <p:nvPicPr>
          <p:cNvPr id="102" name="Picture 23"/>
          <p:cNvPicPr>
            <a:picLocks noChangeAspect="1" noChangeArrowheads="1"/>
          </p:cNvPicPr>
          <p:nvPr/>
        </p:nvPicPr>
        <p:blipFill>
          <a:blip r:embed="rId4"/>
          <a:stretch>
            <a:fillRect/>
          </a:stretch>
        </p:blipFill>
        <p:spPr bwMode="auto">
          <a:xfrm>
            <a:off x="3862271" y="2172150"/>
            <a:ext cx="1232132" cy="12535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 name="Picture 24"/>
          <p:cNvPicPr>
            <a:picLocks noChangeAspect="1" noChangeArrowheads="1"/>
          </p:cNvPicPr>
          <p:nvPr/>
        </p:nvPicPr>
        <p:blipFill>
          <a:blip r:embed="rId5"/>
          <a:stretch>
            <a:fillRect/>
          </a:stretch>
        </p:blipFill>
        <p:spPr bwMode="auto">
          <a:xfrm>
            <a:off x="8933881" y="2349951"/>
            <a:ext cx="1123501" cy="11333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4" name="Rectangle à coins arrondis 15"/>
          <p:cNvSpPr>
            <a:spLocks noChangeArrowheads="1"/>
          </p:cNvSpPr>
          <p:nvPr/>
        </p:nvSpPr>
        <p:spPr bwMode="auto">
          <a:xfrm>
            <a:off x="8480425" y="1694095"/>
            <a:ext cx="1955800" cy="544222"/>
          </a:xfrm>
          <a:prstGeom prst="roundRect">
            <a:avLst>
              <a:gd name="adj" fmla="val 16667"/>
            </a:avLst>
          </a:prstGeom>
          <a:solidFill>
            <a:srgbClr val="00B0F0"/>
          </a:solidFill>
          <a:ln>
            <a:noFill/>
          </a:ln>
          <a:extLst/>
        </p:spPr>
        <p:txBody>
          <a:bodyPr anchor="ctr"/>
          <a:lstStyle/>
          <a:p>
            <a:pPr algn="ctr"/>
            <a:r>
              <a:rPr lang="fr-FR" b="1" dirty="0">
                <a:latin typeface="Cabin" panose="020B0803050202020004" pitchFamily="34" charset="0"/>
              </a:rPr>
              <a:t>Résultat</a:t>
            </a:r>
            <a:r>
              <a:rPr lang="en-US" b="1" dirty="0">
                <a:latin typeface="Cabin" panose="020B0803050202020004" pitchFamily="34" charset="0"/>
              </a:rPr>
              <a:t> de segmentation </a:t>
            </a:r>
          </a:p>
        </p:txBody>
      </p:sp>
      <p:sp>
        <p:nvSpPr>
          <p:cNvPr id="105" name="Rectangle à coins arrondis 15"/>
          <p:cNvSpPr>
            <a:spLocks noChangeArrowheads="1"/>
          </p:cNvSpPr>
          <p:nvPr/>
        </p:nvSpPr>
        <p:spPr bwMode="auto">
          <a:xfrm>
            <a:off x="3569970" y="1735588"/>
            <a:ext cx="1955800" cy="382333"/>
          </a:xfrm>
          <a:prstGeom prst="roundRect">
            <a:avLst>
              <a:gd name="adj" fmla="val 16667"/>
            </a:avLst>
          </a:prstGeom>
          <a:solidFill>
            <a:srgbClr val="00B0F0"/>
          </a:solidFill>
          <a:ln>
            <a:noFill/>
          </a:ln>
          <a:extLst/>
        </p:spPr>
        <p:txBody>
          <a:bodyPr anchor="ctr"/>
          <a:lstStyle/>
          <a:p>
            <a:pPr algn="ctr"/>
            <a:r>
              <a:rPr lang="en-US" b="1" dirty="0">
                <a:latin typeface="Cabin" panose="020B0803050202020004" pitchFamily="34" charset="0"/>
              </a:rPr>
              <a:t>Image IRM</a:t>
            </a:r>
          </a:p>
        </p:txBody>
      </p:sp>
      <p:pic>
        <p:nvPicPr>
          <p:cNvPr id="106" name="Picture 25"/>
          <p:cNvPicPr>
            <a:picLocks noChangeAspect="1" noChangeArrowheads="1"/>
          </p:cNvPicPr>
          <p:nvPr/>
        </p:nvPicPr>
        <p:blipFill>
          <a:blip r:embed="rId6"/>
          <a:stretch>
            <a:fillRect/>
          </a:stretch>
        </p:blipFill>
        <p:spPr bwMode="auto">
          <a:xfrm>
            <a:off x="8912225" y="4988290"/>
            <a:ext cx="1317625" cy="13062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7" name="Flèche droite 106"/>
          <p:cNvSpPr>
            <a:spLocks noChangeArrowheads="1"/>
          </p:cNvSpPr>
          <p:nvPr/>
        </p:nvSpPr>
        <p:spPr bwMode="auto">
          <a:xfrm rot="10800000">
            <a:off x="6823074" y="5224643"/>
            <a:ext cx="1970405" cy="789412"/>
          </a:xfrm>
          <a:prstGeom prst="rightArrow">
            <a:avLst>
              <a:gd name="adj1" fmla="val 50000"/>
              <a:gd name="adj2" fmla="val 50050"/>
            </a:avLst>
          </a:prstGeom>
          <a:solidFill>
            <a:srgbClr val="0070C0"/>
          </a:solidFill>
          <a:ln>
            <a:noFill/>
          </a:ln>
        </p:spPr>
        <p:txBody>
          <a:bodyPr anchor="ctr"/>
          <a:lstStyle/>
          <a:p>
            <a:pPr algn="ctr"/>
            <a:endParaRPr lang="en-US">
              <a:latin typeface="Cabin" panose="020B0803050202020004" pitchFamily="34" charset="0"/>
            </a:endParaRPr>
          </a:p>
        </p:txBody>
      </p:sp>
      <p:sp>
        <p:nvSpPr>
          <p:cNvPr id="108" name="Rectangle à coins arrondis 15"/>
          <p:cNvSpPr>
            <a:spLocks noChangeArrowheads="1"/>
          </p:cNvSpPr>
          <p:nvPr/>
        </p:nvSpPr>
        <p:spPr bwMode="auto">
          <a:xfrm>
            <a:off x="3787371" y="4254257"/>
            <a:ext cx="3008219" cy="599089"/>
          </a:xfrm>
          <a:prstGeom prst="roundRect">
            <a:avLst>
              <a:gd name="adj" fmla="val 16667"/>
            </a:avLst>
          </a:prstGeom>
          <a:solidFill>
            <a:srgbClr val="00B0F0"/>
          </a:solidFill>
          <a:ln>
            <a:noFill/>
          </a:ln>
          <a:extLst/>
        </p:spPr>
        <p:txBody>
          <a:bodyPr anchor="ctr"/>
          <a:lstStyle/>
          <a:p>
            <a:pPr algn="ctr"/>
            <a:r>
              <a:rPr lang="en-US" b="1" dirty="0">
                <a:latin typeface="Cabin" panose="020B0803050202020004" pitchFamily="34" charset="0"/>
              </a:rPr>
              <a:t>Evaluation quantitative</a:t>
            </a:r>
          </a:p>
        </p:txBody>
      </p:sp>
    </p:spTree>
    <p:extLst>
      <p:ext uri="{BB962C8B-B14F-4D97-AF65-F5344CB8AC3E}">
        <p14:creationId xmlns:p14="http://schemas.microsoft.com/office/powerpoint/2010/main" xmlns="" val="139577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barn(inVertical)">
                                      <p:cBhvr>
                                        <p:cTn id="7" dur="500"/>
                                        <p:tgtEl>
                                          <p:spTgt spid="10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barn(inVertical)">
                                      <p:cBhvr>
                                        <p:cTn id="10" dur="500"/>
                                        <p:tgtEl>
                                          <p:spTgt spid="10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4"/>
                                        </p:tgtEl>
                                        <p:attrNameLst>
                                          <p:attrName>style.visibility</p:attrName>
                                        </p:attrNameLst>
                                      </p:cBhvr>
                                      <p:to>
                                        <p:strVal val="visible"/>
                                      </p:to>
                                    </p:set>
                                    <p:animEffect transition="in" filter="barn(inVertical)">
                                      <p:cBhvr>
                                        <p:cTn id="21" dur="500"/>
                                        <p:tgtEl>
                                          <p:spTgt spid="104"/>
                                        </p:tgtEl>
                                      </p:cBhvr>
                                    </p:animEffect>
                                  </p:childTnLst>
                                </p:cTn>
                              </p:par>
                              <p:par>
                                <p:cTn id="22" presetID="16" presetClass="entr" presetSubtype="21" fill="hold" nodeType="withEffect">
                                  <p:stCondLst>
                                    <p:cond delay="0"/>
                                  </p:stCondLst>
                                  <p:childTnLst>
                                    <p:set>
                                      <p:cBhvr>
                                        <p:cTn id="23" dur="1" fill="hold">
                                          <p:stCondLst>
                                            <p:cond delay="0"/>
                                          </p:stCondLst>
                                        </p:cTn>
                                        <p:tgtEl>
                                          <p:spTgt spid="103"/>
                                        </p:tgtEl>
                                        <p:attrNameLst>
                                          <p:attrName>style.visibility</p:attrName>
                                        </p:attrNameLst>
                                      </p:cBhvr>
                                      <p:to>
                                        <p:strVal val="visible"/>
                                      </p:to>
                                    </p:set>
                                    <p:animEffect transition="in" filter="barn(inVertical)">
                                      <p:cBhvr>
                                        <p:cTn id="24" dur="500"/>
                                        <p:tgtEl>
                                          <p:spTgt spid="103"/>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0"/>
                                        </p:tgtEl>
                                        <p:attrNameLst>
                                          <p:attrName>style.visibility</p:attrName>
                                        </p:attrNameLst>
                                      </p:cBhvr>
                                      <p:to>
                                        <p:strVal val="visible"/>
                                      </p:to>
                                    </p:set>
                                    <p:animEffect transition="in" filter="barn(inVertical)">
                                      <p:cBhvr>
                                        <p:cTn id="29" dur="500"/>
                                        <p:tgtEl>
                                          <p:spTgt spid="100"/>
                                        </p:tgtEl>
                                      </p:cBhvr>
                                    </p:animEffect>
                                  </p:childTnLst>
                                </p:cTn>
                              </p:par>
                              <p:par>
                                <p:cTn id="30" presetID="16" presetClass="entr" presetSubtype="21" fill="hold" nodeType="withEffect">
                                  <p:stCondLst>
                                    <p:cond delay="0"/>
                                  </p:stCondLst>
                                  <p:childTnLst>
                                    <p:set>
                                      <p:cBhvr>
                                        <p:cTn id="31" dur="1" fill="hold">
                                          <p:stCondLst>
                                            <p:cond delay="0"/>
                                          </p:stCondLst>
                                        </p:cTn>
                                        <p:tgtEl>
                                          <p:spTgt spid="106"/>
                                        </p:tgtEl>
                                        <p:attrNameLst>
                                          <p:attrName>style.visibility</p:attrName>
                                        </p:attrNameLst>
                                      </p:cBhvr>
                                      <p:to>
                                        <p:strVal val="visible"/>
                                      </p:to>
                                    </p:set>
                                    <p:animEffect transition="in" filter="barn(inVertical)">
                                      <p:cBhvr>
                                        <p:cTn id="32" dur="500"/>
                                        <p:tgtEl>
                                          <p:spTgt spid="10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7"/>
                                        </p:tgtEl>
                                        <p:attrNameLst>
                                          <p:attrName>style.visibility</p:attrName>
                                        </p:attrNameLst>
                                      </p:cBhvr>
                                      <p:to>
                                        <p:strVal val="visible"/>
                                      </p:to>
                                    </p:set>
                                  </p:childTnLst>
                                </p:cTn>
                              </p:par>
                              <p:par>
                                <p:cTn id="39" presetID="16" presetClass="entr" presetSubtype="21" fill="hold" grpId="0" nodeType="withEffect">
                                  <p:stCondLst>
                                    <p:cond delay="0"/>
                                  </p:stCondLst>
                                  <p:childTnLst>
                                    <p:set>
                                      <p:cBhvr>
                                        <p:cTn id="40" dur="1" fill="hold">
                                          <p:stCondLst>
                                            <p:cond delay="0"/>
                                          </p:stCondLst>
                                        </p:cTn>
                                        <p:tgtEl>
                                          <p:spTgt spid="108"/>
                                        </p:tgtEl>
                                        <p:attrNameLst>
                                          <p:attrName>style.visibility</p:attrName>
                                        </p:attrNameLst>
                                      </p:cBhvr>
                                      <p:to>
                                        <p:strVal val="visible"/>
                                      </p:to>
                                    </p:set>
                                    <p:animEffect transition="in" filter="barn(inVertical)">
                                      <p:cBhvr>
                                        <p:cTn id="41" dur="500"/>
                                        <p:tgtEl>
                                          <p:spTgt spid="108"/>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98"/>
                                        </p:tgtEl>
                                        <p:attrNameLst>
                                          <p:attrName>style.visibility</p:attrName>
                                        </p:attrNameLst>
                                      </p:cBhvr>
                                      <p:to>
                                        <p:strVal val="visible"/>
                                      </p:to>
                                    </p:set>
                                    <p:animEffect transition="in" filter="barn(inVertical)">
                                      <p:cBhvr>
                                        <p:cTn id="44" dur="500"/>
                                        <p:tgtEl>
                                          <p:spTgt spid="98"/>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barn(inVertical)">
                                      <p:cBhvr>
                                        <p:cTn id="4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6" grpId="0" animBg="1"/>
      <p:bldP spid="98" grpId="0"/>
      <p:bldP spid="99" grpId="0" animBg="1"/>
      <p:bldP spid="100" grpId="0" animBg="1"/>
      <p:bldP spid="101" grpId="0" animBg="1"/>
      <p:bldP spid="104" grpId="0" animBg="1"/>
      <p:bldP spid="105" grpId="0" animBg="1"/>
      <p:bldP spid="107" grpId="0" animBg="1"/>
      <p:bldP spid="10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14734"/>
            <a:ext cx="10085343" cy="821968"/>
            <a:chOff x="2001881" y="-14734"/>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8683304" y="-14734"/>
              <a:ext cx="1897703"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Tests &amp; Évaluation </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6972280" y="127062"/>
            <a:ext cx="1558187"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461599" y="1112566"/>
            <a:ext cx="8800288" cy="523220"/>
          </a:xfrm>
          <a:prstGeom prst="rect">
            <a:avLst/>
          </a:prstGeom>
          <a:noFill/>
        </p:spPr>
        <p:txBody>
          <a:bodyPr wrap="square" rtlCol="0">
            <a:spAutoFit/>
          </a:bodyPr>
          <a:lstStyle/>
          <a:p>
            <a:r>
              <a:rPr lang="fr-FR" sz="2800" dirty="0" smtClean="0">
                <a:latin typeface="Cabin" panose="020B0803050202020004" pitchFamily="34" charset="0"/>
              </a:rPr>
              <a:t>Indice de similarité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39/44</a:t>
            </a:r>
            <a:endParaRPr lang="fr-CA" sz="2000" dirty="0">
              <a:solidFill>
                <a:schemeClr val="tx1"/>
              </a:solidFill>
              <a:latin typeface="Segoe WP Black" panose="020B0A02040504020203" pitchFamily="34" charset="0"/>
              <a:cs typeface="Segoe UI Light" pitchFamily="34" charset="0"/>
            </a:endParaRPr>
          </a:p>
        </p:txBody>
      </p:sp>
      <p:sp>
        <p:nvSpPr>
          <p:cNvPr id="34" name="Rectangle à coins arrondis 33"/>
          <p:cNvSpPr/>
          <p:nvPr/>
        </p:nvSpPr>
        <p:spPr>
          <a:xfrm>
            <a:off x="62854" y="2191273"/>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de détection</a:t>
            </a:r>
            <a:endParaRPr lang="fr-FR" kern="0" dirty="0">
              <a:solidFill>
                <a:schemeClr val="tx1">
                  <a:lumMod val="95000"/>
                  <a:lumOff val="5000"/>
                </a:schemeClr>
              </a:solidFill>
              <a:latin typeface="Cambria" pitchFamily="18" charset="0"/>
            </a:endParaRPr>
          </a:p>
        </p:txBody>
      </p:sp>
      <p:sp>
        <p:nvSpPr>
          <p:cNvPr id="48" name="Rectangle à coins arrondis 47"/>
          <p:cNvSpPr/>
          <p:nvPr/>
        </p:nvSpPr>
        <p:spPr>
          <a:xfrm>
            <a:off x="82188" y="3188770"/>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de segmentation </a:t>
            </a:r>
            <a:endParaRPr lang="fr-FR" kern="0" dirty="0">
              <a:solidFill>
                <a:schemeClr val="tx1">
                  <a:lumMod val="95000"/>
                  <a:lumOff val="5000"/>
                </a:schemeClr>
              </a:solidFill>
              <a:latin typeface="Cambria" pitchFamily="18" charset="0"/>
            </a:endParaRPr>
          </a:p>
        </p:txBody>
      </p:sp>
      <p:sp>
        <p:nvSpPr>
          <p:cNvPr id="33" name="Rectangle à coins arrondis 32"/>
          <p:cNvSpPr/>
          <p:nvPr/>
        </p:nvSpPr>
        <p:spPr>
          <a:xfrm>
            <a:off x="3548" y="4201507"/>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Évaluation de segmentation </a:t>
            </a:r>
            <a:endParaRPr lang="fr-FR" sz="2000" b="1" kern="0" dirty="0">
              <a:solidFill>
                <a:prstClr val="white"/>
              </a:solidFill>
              <a:latin typeface="Cambria" pitchFamily="18" charset="0"/>
            </a:endParaRPr>
          </a:p>
        </p:txBody>
      </p:sp>
      <p:pic>
        <p:nvPicPr>
          <p:cNvPr id="37" name="Picture 2"/>
          <p:cNvPicPr>
            <a:picLocks noChangeAspect="1" noChangeArrowheads="1"/>
          </p:cNvPicPr>
          <p:nvPr/>
        </p:nvPicPr>
        <p:blipFill>
          <a:blip r:embed="rId4"/>
          <a:srcRect/>
          <a:stretch>
            <a:fillRect/>
          </a:stretch>
        </p:blipFill>
        <p:spPr bwMode="auto">
          <a:xfrm>
            <a:off x="3486281" y="2014830"/>
            <a:ext cx="7551683" cy="3736426"/>
          </a:xfrm>
          <a:prstGeom prst="rect">
            <a:avLst/>
          </a:prstGeom>
          <a:noFill/>
          <a:ln w="9525">
            <a:noFill/>
            <a:miter lim="800000"/>
            <a:headEnd/>
            <a:tailEnd/>
          </a:ln>
          <a:effectLst/>
        </p:spPr>
      </p:pic>
      <p:sp>
        <p:nvSpPr>
          <p:cNvPr id="40" name="ZoneTexte 39"/>
          <p:cNvSpPr txBox="1">
            <a:spLocks noChangeArrowheads="1"/>
          </p:cNvSpPr>
          <p:nvPr/>
        </p:nvSpPr>
        <p:spPr bwMode="auto">
          <a:xfrm>
            <a:off x="4578690" y="5837419"/>
            <a:ext cx="52357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2000" dirty="0" smtClean="0">
                <a:latin typeface="Calibri" pitchFamily="34" charset="0"/>
              </a:rPr>
              <a:t>La similarité (Kappa) est en </a:t>
            </a:r>
            <a:r>
              <a:rPr lang="fr-FR" sz="2000" dirty="0">
                <a:latin typeface="Calibri" pitchFamily="34" charset="0"/>
              </a:rPr>
              <a:t>moyenne </a:t>
            </a:r>
            <a:r>
              <a:rPr lang="fr-FR" sz="2000" dirty="0" smtClean="0">
                <a:latin typeface="Calibri" pitchFamily="34" charset="0"/>
              </a:rPr>
              <a:t>de </a:t>
            </a:r>
            <a:r>
              <a:rPr lang="fr-FR" sz="2000" b="1" dirty="0" smtClean="0">
                <a:latin typeface="Calibri" pitchFamily="34" charset="0"/>
              </a:rPr>
              <a:t>78,74 %</a:t>
            </a:r>
            <a:endParaRPr lang="fr-FR" sz="2000" b="1" dirty="0">
              <a:latin typeface="Calibri" pitchFamily="34" charset="0"/>
            </a:endParaRPr>
          </a:p>
        </p:txBody>
      </p:sp>
    </p:spTree>
    <p:extLst>
      <p:ext uri="{BB962C8B-B14F-4D97-AF65-F5344CB8AC3E}">
        <p14:creationId xmlns:p14="http://schemas.microsoft.com/office/powerpoint/2010/main" xmlns="" val="259531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ox(in)">
                                      <p:cBhvr>
                                        <p:cTn id="7" dur="500"/>
                                        <p:tgtEl>
                                          <p:spTgt spid="3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box(in)">
                                      <p:cBhvr>
                                        <p:cTn id="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14734"/>
            <a:ext cx="10085343" cy="821968"/>
            <a:chOff x="2001881" y="-14734"/>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8683304" y="-14734"/>
              <a:ext cx="1897703"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Tests &amp; Évaluation </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6972280" y="127062"/>
            <a:ext cx="1558187"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381855" y="1127362"/>
            <a:ext cx="8800288" cy="523220"/>
          </a:xfrm>
          <a:prstGeom prst="rect">
            <a:avLst/>
          </a:prstGeom>
          <a:noFill/>
        </p:spPr>
        <p:txBody>
          <a:bodyPr wrap="square" rtlCol="0">
            <a:spAutoFit/>
          </a:bodyPr>
          <a:lstStyle/>
          <a:p>
            <a:r>
              <a:rPr lang="fr-FR" sz="2800" dirty="0" smtClean="0">
                <a:latin typeface="Cabin" panose="020B0803050202020004" pitchFamily="34" charset="0"/>
              </a:rPr>
              <a:t>Indice de sensibilité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40/44</a:t>
            </a:r>
            <a:endParaRPr lang="fr-CA" sz="2000" dirty="0">
              <a:solidFill>
                <a:schemeClr val="tx1"/>
              </a:solidFill>
              <a:latin typeface="Segoe WP Black" panose="020B0A02040504020203" pitchFamily="34" charset="0"/>
              <a:cs typeface="Segoe UI Light" pitchFamily="34" charset="0"/>
            </a:endParaRPr>
          </a:p>
        </p:txBody>
      </p:sp>
      <p:sp>
        <p:nvSpPr>
          <p:cNvPr id="34" name="Rectangle à coins arrondis 33"/>
          <p:cNvSpPr/>
          <p:nvPr/>
        </p:nvSpPr>
        <p:spPr>
          <a:xfrm>
            <a:off x="62854" y="2191273"/>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de détection</a:t>
            </a:r>
            <a:endParaRPr lang="fr-FR" kern="0" dirty="0">
              <a:solidFill>
                <a:schemeClr val="tx1">
                  <a:lumMod val="95000"/>
                  <a:lumOff val="5000"/>
                </a:schemeClr>
              </a:solidFill>
              <a:latin typeface="Cambria" pitchFamily="18" charset="0"/>
            </a:endParaRPr>
          </a:p>
        </p:txBody>
      </p:sp>
      <p:sp>
        <p:nvSpPr>
          <p:cNvPr id="48" name="Rectangle à coins arrondis 47"/>
          <p:cNvSpPr/>
          <p:nvPr/>
        </p:nvSpPr>
        <p:spPr>
          <a:xfrm>
            <a:off x="82188" y="3188770"/>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de segmentation </a:t>
            </a:r>
            <a:endParaRPr lang="fr-FR" kern="0" dirty="0">
              <a:solidFill>
                <a:schemeClr val="tx1">
                  <a:lumMod val="95000"/>
                  <a:lumOff val="5000"/>
                </a:schemeClr>
              </a:solidFill>
              <a:latin typeface="Cambria" pitchFamily="18" charset="0"/>
            </a:endParaRPr>
          </a:p>
        </p:txBody>
      </p:sp>
      <p:sp>
        <p:nvSpPr>
          <p:cNvPr id="33" name="Rectangle à coins arrondis 32"/>
          <p:cNvSpPr/>
          <p:nvPr/>
        </p:nvSpPr>
        <p:spPr>
          <a:xfrm>
            <a:off x="3548" y="4201507"/>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Évaluation de segmentation </a:t>
            </a:r>
            <a:endParaRPr lang="fr-FR" sz="2000" b="1" kern="0" dirty="0">
              <a:solidFill>
                <a:prstClr val="white"/>
              </a:solidFill>
              <a:latin typeface="Cambria" pitchFamily="18" charset="0"/>
            </a:endParaRPr>
          </a:p>
        </p:txBody>
      </p:sp>
      <p:pic>
        <p:nvPicPr>
          <p:cNvPr id="25" name="Picture 2"/>
          <p:cNvPicPr>
            <a:picLocks noChangeAspect="1" noChangeArrowheads="1"/>
          </p:cNvPicPr>
          <p:nvPr/>
        </p:nvPicPr>
        <p:blipFill>
          <a:blip r:embed="rId4"/>
          <a:srcRect/>
          <a:stretch>
            <a:fillRect/>
          </a:stretch>
        </p:blipFill>
        <p:spPr bwMode="auto">
          <a:xfrm>
            <a:off x="3291314" y="1939155"/>
            <a:ext cx="7457090" cy="3594538"/>
          </a:xfrm>
          <a:prstGeom prst="rect">
            <a:avLst/>
          </a:prstGeom>
          <a:noFill/>
          <a:ln w="9525">
            <a:noFill/>
            <a:miter lim="800000"/>
            <a:headEnd/>
            <a:tailEnd/>
          </a:ln>
          <a:effectLst/>
        </p:spPr>
      </p:pic>
      <p:sp>
        <p:nvSpPr>
          <p:cNvPr id="26" name="ZoneTexte 25"/>
          <p:cNvSpPr txBox="1">
            <a:spLocks noChangeArrowheads="1"/>
          </p:cNvSpPr>
          <p:nvPr/>
        </p:nvSpPr>
        <p:spPr bwMode="auto">
          <a:xfrm>
            <a:off x="5036415" y="5635624"/>
            <a:ext cx="445615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2000" dirty="0" smtClean="0">
                <a:latin typeface="Calibri" pitchFamily="34" charset="0"/>
              </a:rPr>
              <a:t>La sensibilité est en </a:t>
            </a:r>
            <a:r>
              <a:rPr lang="fr-FR" sz="2000" dirty="0">
                <a:latin typeface="Calibri" pitchFamily="34" charset="0"/>
              </a:rPr>
              <a:t>moyenne </a:t>
            </a:r>
            <a:r>
              <a:rPr lang="fr-FR" sz="2000" dirty="0" smtClean="0">
                <a:latin typeface="Calibri" pitchFamily="34" charset="0"/>
              </a:rPr>
              <a:t>de </a:t>
            </a:r>
            <a:r>
              <a:rPr lang="fr-FR" sz="2000" b="1" dirty="0" smtClean="0">
                <a:latin typeface="Calibri" pitchFamily="34" charset="0"/>
              </a:rPr>
              <a:t>85,45 %</a:t>
            </a:r>
            <a:endParaRPr lang="fr-FR" sz="2000" b="1" dirty="0">
              <a:latin typeface="Calibri" pitchFamily="34" charset="0"/>
            </a:endParaRPr>
          </a:p>
        </p:txBody>
      </p:sp>
    </p:spTree>
    <p:extLst>
      <p:ext uri="{BB962C8B-B14F-4D97-AF65-F5344CB8AC3E}">
        <p14:creationId xmlns:p14="http://schemas.microsoft.com/office/powerpoint/2010/main" xmlns="" val="364405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ox(in)">
                                      <p:cBhvr>
                                        <p:cTn id="7" dur="500"/>
                                        <p:tgtEl>
                                          <p:spTgt spid="2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ox(in)">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14734"/>
            <a:ext cx="10085343" cy="821968"/>
            <a:chOff x="2001881" y="-14734"/>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8683304" y="-14734"/>
              <a:ext cx="1897703"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Tests &amp; Évaluation </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6972280" y="127062"/>
            <a:ext cx="1558187"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381855" y="1127362"/>
            <a:ext cx="8800288" cy="523220"/>
          </a:xfrm>
          <a:prstGeom prst="rect">
            <a:avLst/>
          </a:prstGeom>
          <a:noFill/>
        </p:spPr>
        <p:txBody>
          <a:bodyPr wrap="square" rtlCol="0">
            <a:spAutoFit/>
          </a:bodyPr>
          <a:lstStyle/>
          <a:p>
            <a:r>
              <a:rPr lang="fr-FR" sz="2800" dirty="0" smtClean="0">
                <a:latin typeface="Cabin" panose="020B0803050202020004" pitchFamily="34" charset="0"/>
              </a:rPr>
              <a:t>Taux de fausse détection </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41/44</a:t>
            </a:r>
            <a:endParaRPr lang="fr-CA" sz="2000" dirty="0">
              <a:solidFill>
                <a:schemeClr val="tx1"/>
              </a:solidFill>
              <a:latin typeface="Segoe WP Black" panose="020B0A02040504020203" pitchFamily="34" charset="0"/>
              <a:cs typeface="Segoe UI Light" pitchFamily="34" charset="0"/>
            </a:endParaRPr>
          </a:p>
        </p:txBody>
      </p:sp>
      <p:sp>
        <p:nvSpPr>
          <p:cNvPr id="34" name="Rectangle à coins arrondis 33"/>
          <p:cNvSpPr/>
          <p:nvPr/>
        </p:nvSpPr>
        <p:spPr>
          <a:xfrm>
            <a:off x="62854" y="2191273"/>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de détection</a:t>
            </a:r>
            <a:endParaRPr lang="fr-FR" kern="0" dirty="0">
              <a:solidFill>
                <a:schemeClr val="tx1">
                  <a:lumMod val="95000"/>
                  <a:lumOff val="5000"/>
                </a:schemeClr>
              </a:solidFill>
              <a:latin typeface="Cambria" pitchFamily="18" charset="0"/>
            </a:endParaRPr>
          </a:p>
        </p:txBody>
      </p:sp>
      <p:sp>
        <p:nvSpPr>
          <p:cNvPr id="48" name="Rectangle à coins arrondis 47"/>
          <p:cNvSpPr/>
          <p:nvPr/>
        </p:nvSpPr>
        <p:spPr>
          <a:xfrm>
            <a:off x="82188" y="3188770"/>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de segmentation </a:t>
            </a:r>
            <a:endParaRPr lang="fr-FR" kern="0" dirty="0">
              <a:solidFill>
                <a:schemeClr val="tx1">
                  <a:lumMod val="95000"/>
                  <a:lumOff val="5000"/>
                </a:schemeClr>
              </a:solidFill>
              <a:latin typeface="Cambria" pitchFamily="18" charset="0"/>
            </a:endParaRPr>
          </a:p>
        </p:txBody>
      </p:sp>
      <p:sp>
        <p:nvSpPr>
          <p:cNvPr id="33" name="Rectangle à coins arrondis 32"/>
          <p:cNvSpPr/>
          <p:nvPr/>
        </p:nvSpPr>
        <p:spPr>
          <a:xfrm>
            <a:off x="3548" y="4201507"/>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Évaluation de segmentation </a:t>
            </a:r>
            <a:endParaRPr lang="fr-FR" sz="2000" b="1" kern="0" dirty="0">
              <a:solidFill>
                <a:prstClr val="white"/>
              </a:solidFill>
              <a:latin typeface="Cambria" pitchFamily="18" charset="0"/>
            </a:endParaRPr>
          </a:p>
        </p:txBody>
      </p:sp>
      <p:pic>
        <p:nvPicPr>
          <p:cNvPr id="27" name="Picture 2"/>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3225621" y="2026986"/>
            <a:ext cx="7614745" cy="3718414"/>
          </a:xfrm>
          <a:prstGeom prst="rect">
            <a:avLst/>
          </a:prstGeom>
          <a:noFill/>
          <a:ln w="9525">
            <a:noFill/>
            <a:miter lim="800000"/>
            <a:headEnd/>
            <a:tailEnd/>
          </a:ln>
          <a:effectLst/>
        </p:spPr>
      </p:pic>
      <p:sp>
        <p:nvSpPr>
          <p:cNvPr id="28" name="ZoneTexte 27"/>
          <p:cNvSpPr txBox="1">
            <a:spLocks noChangeArrowheads="1"/>
          </p:cNvSpPr>
          <p:nvPr/>
        </p:nvSpPr>
        <p:spPr bwMode="auto">
          <a:xfrm>
            <a:off x="4137255" y="5950943"/>
            <a:ext cx="584448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2000" dirty="0" smtClean="0">
                <a:latin typeface="Calibri" pitchFamily="34" charset="0"/>
              </a:rPr>
              <a:t>Le taux de fausse détection est en </a:t>
            </a:r>
            <a:r>
              <a:rPr lang="fr-FR" sz="2000" dirty="0">
                <a:latin typeface="Calibri" pitchFamily="34" charset="0"/>
              </a:rPr>
              <a:t>moyenne </a:t>
            </a:r>
            <a:r>
              <a:rPr lang="fr-FR" sz="2000" dirty="0" smtClean="0">
                <a:latin typeface="Calibri" pitchFamily="34" charset="0"/>
              </a:rPr>
              <a:t>de </a:t>
            </a:r>
            <a:r>
              <a:rPr lang="fr-FR" sz="2000" b="1" dirty="0" smtClean="0">
                <a:latin typeface="Calibri" pitchFamily="34" charset="0"/>
              </a:rPr>
              <a:t>0,2508</a:t>
            </a:r>
            <a:endParaRPr lang="fr-FR" sz="2000" b="1" dirty="0">
              <a:latin typeface="Calibri" pitchFamily="34" charset="0"/>
            </a:endParaRPr>
          </a:p>
        </p:txBody>
      </p:sp>
    </p:spTree>
    <p:extLst>
      <p:ext uri="{BB962C8B-B14F-4D97-AF65-F5344CB8AC3E}">
        <p14:creationId xmlns:p14="http://schemas.microsoft.com/office/powerpoint/2010/main" xmlns="" val="287603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ox(in)">
                                      <p:cBhvr>
                                        <p:cTn id="7" dur="500"/>
                                        <p:tgtEl>
                                          <p:spTgt spid="2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ox(in)">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14734"/>
            <a:ext cx="10085343" cy="821968"/>
            <a:chOff x="2001881" y="-14734"/>
            <a:chExt cx="10085343"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8683304" y="-14734"/>
              <a:ext cx="1897703"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Tests &amp; Évaluation </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6972280" y="127062"/>
            <a:ext cx="1558187"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381855" y="1127362"/>
            <a:ext cx="8800288" cy="523220"/>
          </a:xfrm>
          <a:prstGeom prst="rect">
            <a:avLst/>
          </a:prstGeom>
          <a:noFill/>
        </p:spPr>
        <p:txBody>
          <a:bodyPr wrap="square" rtlCol="0">
            <a:spAutoFit/>
          </a:bodyPr>
          <a:lstStyle/>
          <a:p>
            <a:r>
              <a:rPr lang="fr-FR" sz="2800" dirty="0" smtClean="0">
                <a:latin typeface="Cabin" panose="020B0803050202020004" pitchFamily="34" charset="0"/>
              </a:rPr>
              <a:t>Distance de Hausdorff</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42/44</a:t>
            </a:r>
            <a:endParaRPr lang="fr-CA" sz="2000" dirty="0">
              <a:solidFill>
                <a:schemeClr val="tx1"/>
              </a:solidFill>
              <a:latin typeface="Segoe WP Black" panose="020B0A02040504020203" pitchFamily="34" charset="0"/>
              <a:cs typeface="Segoe UI Light" pitchFamily="34" charset="0"/>
            </a:endParaRPr>
          </a:p>
        </p:txBody>
      </p:sp>
      <p:sp>
        <p:nvSpPr>
          <p:cNvPr id="34" name="Rectangle à coins arrondis 33"/>
          <p:cNvSpPr/>
          <p:nvPr/>
        </p:nvSpPr>
        <p:spPr>
          <a:xfrm>
            <a:off x="62854" y="2191273"/>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de détection</a:t>
            </a:r>
            <a:endParaRPr lang="fr-FR" kern="0" dirty="0">
              <a:solidFill>
                <a:schemeClr val="tx1">
                  <a:lumMod val="95000"/>
                  <a:lumOff val="5000"/>
                </a:schemeClr>
              </a:solidFill>
              <a:latin typeface="Cambria" pitchFamily="18" charset="0"/>
            </a:endParaRPr>
          </a:p>
        </p:txBody>
      </p:sp>
      <p:sp>
        <p:nvSpPr>
          <p:cNvPr id="48" name="Rectangle à coins arrondis 47"/>
          <p:cNvSpPr/>
          <p:nvPr/>
        </p:nvSpPr>
        <p:spPr>
          <a:xfrm>
            <a:off x="82188" y="3188770"/>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de segmentation </a:t>
            </a:r>
            <a:endParaRPr lang="fr-FR" kern="0" dirty="0">
              <a:solidFill>
                <a:schemeClr val="tx1">
                  <a:lumMod val="95000"/>
                  <a:lumOff val="5000"/>
                </a:schemeClr>
              </a:solidFill>
              <a:latin typeface="Cambria" pitchFamily="18" charset="0"/>
            </a:endParaRPr>
          </a:p>
        </p:txBody>
      </p:sp>
      <p:sp>
        <p:nvSpPr>
          <p:cNvPr id="33" name="Rectangle à coins arrondis 32"/>
          <p:cNvSpPr/>
          <p:nvPr/>
        </p:nvSpPr>
        <p:spPr>
          <a:xfrm>
            <a:off x="3548" y="4201507"/>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Évaluation de segmentation </a:t>
            </a:r>
            <a:endParaRPr lang="fr-FR" sz="2000" b="1" kern="0" dirty="0">
              <a:solidFill>
                <a:prstClr val="white"/>
              </a:solidFill>
              <a:latin typeface="Cambria" pitchFamily="18" charset="0"/>
            </a:endParaRPr>
          </a:p>
        </p:txBody>
      </p:sp>
      <p:pic>
        <p:nvPicPr>
          <p:cNvPr id="25" name="Picture 2"/>
          <p:cNvPicPr>
            <a:picLocks noChangeAspect="1" noChangeArrowheads="1"/>
          </p:cNvPicPr>
          <p:nvPr/>
        </p:nvPicPr>
        <p:blipFill>
          <a:blip r:embed="rId4"/>
          <a:srcRect/>
          <a:stretch>
            <a:fillRect/>
          </a:stretch>
        </p:blipFill>
        <p:spPr bwMode="auto">
          <a:xfrm>
            <a:off x="3252426" y="1939152"/>
            <a:ext cx="7788166" cy="3831021"/>
          </a:xfrm>
          <a:prstGeom prst="rect">
            <a:avLst/>
          </a:prstGeom>
          <a:noFill/>
          <a:ln w="9525">
            <a:noFill/>
            <a:miter lim="800000"/>
            <a:headEnd/>
            <a:tailEnd/>
          </a:ln>
          <a:effectLst/>
        </p:spPr>
      </p:pic>
      <p:sp>
        <p:nvSpPr>
          <p:cNvPr id="26" name="ZoneTexte 25"/>
          <p:cNvSpPr txBox="1">
            <a:spLocks noChangeArrowheads="1"/>
          </p:cNvSpPr>
          <p:nvPr/>
        </p:nvSpPr>
        <p:spPr bwMode="auto">
          <a:xfrm>
            <a:off x="4670655" y="5887879"/>
            <a:ext cx="544424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2000" dirty="0" smtClean="0">
                <a:latin typeface="Calibri" pitchFamily="34" charset="0"/>
              </a:rPr>
              <a:t>La distance de Hausdorff est en </a:t>
            </a:r>
            <a:r>
              <a:rPr lang="fr-FR" sz="2000" dirty="0">
                <a:latin typeface="Calibri" pitchFamily="34" charset="0"/>
              </a:rPr>
              <a:t>moyenne </a:t>
            </a:r>
            <a:r>
              <a:rPr lang="fr-FR" sz="2000" dirty="0" smtClean="0">
                <a:latin typeface="Calibri" pitchFamily="34" charset="0"/>
              </a:rPr>
              <a:t>de </a:t>
            </a:r>
            <a:r>
              <a:rPr lang="fr-FR" sz="2000" b="1" dirty="0" smtClean="0">
                <a:latin typeface="Calibri" pitchFamily="34" charset="0"/>
              </a:rPr>
              <a:t>11,84</a:t>
            </a:r>
            <a:endParaRPr lang="fr-FR" sz="2000" b="1" dirty="0">
              <a:latin typeface="Calibri" pitchFamily="34" charset="0"/>
            </a:endParaRPr>
          </a:p>
        </p:txBody>
      </p:sp>
    </p:spTree>
    <p:extLst>
      <p:ext uri="{BB962C8B-B14F-4D97-AF65-F5344CB8AC3E}">
        <p14:creationId xmlns:p14="http://schemas.microsoft.com/office/powerpoint/2010/main" xmlns="" val="111573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ox(in)">
                                      <p:cBhvr>
                                        <p:cTn id="7" dur="500"/>
                                        <p:tgtEl>
                                          <p:spTgt spid="2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ox(in)">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15240"/>
            <a:ext cx="121920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 name="Groupe 1"/>
          <p:cNvGrpSpPr/>
          <p:nvPr/>
        </p:nvGrpSpPr>
        <p:grpSpPr>
          <a:xfrm>
            <a:off x="2851741" y="2606115"/>
            <a:ext cx="9349809" cy="1565841"/>
            <a:chOff x="2051616" y="1091634"/>
            <a:chExt cx="10035609" cy="865741"/>
          </a:xfrm>
        </p:grpSpPr>
        <p:grpSp>
          <p:nvGrpSpPr>
            <p:cNvPr id="21" name="Groupe 20"/>
            <p:cNvGrpSpPr/>
            <p:nvPr/>
          </p:nvGrpSpPr>
          <p:grpSpPr>
            <a:xfrm>
              <a:off x="2051616" y="1091634"/>
              <a:ext cx="420127" cy="865741"/>
              <a:chOff x="7838048" y="2821633"/>
              <a:chExt cx="478369" cy="1015663"/>
            </a:xfrm>
          </p:grpSpPr>
          <p:sp>
            <p:nvSpPr>
              <p:cNvPr id="22" name="Rectangle 21"/>
              <p:cNvSpPr/>
              <p:nvPr/>
            </p:nvSpPr>
            <p:spPr>
              <a:xfrm>
                <a:off x="7838048" y="2821633"/>
                <a:ext cx="27999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8162084" y="2821633"/>
                <a:ext cx="6999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8270698" y="2821633"/>
                <a:ext cx="4571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Rectangle 24"/>
            <p:cNvSpPr/>
            <p:nvPr/>
          </p:nvSpPr>
          <p:spPr>
            <a:xfrm>
              <a:off x="2543992" y="1091634"/>
              <a:ext cx="9543233" cy="8657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2543992" y="1246267"/>
              <a:ext cx="8800288" cy="510502"/>
            </a:xfrm>
            <a:prstGeom prst="rect">
              <a:avLst/>
            </a:prstGeom>
            <a:noFill/>
          </p:spPr>
          <p:txBody>
            <a:bodyPr wrap="square" rtlCol="0">
              <a:spAutoFit/>
            </a:bodyPr>
            <a:lstStyle/>
            <a:p>
              <a:r>
                <a:rPr lang="fr-FR" sz="5400" dirty="0">
                  <a:solidFill>
                    <a:schemeClr val="bg1"/>
                  </a:solidFill>
                  <a:latin typeface="Cabin" panose="020B0803050202020004" pitchFamily="34" charset="0"/>
                </a:rPr>
                <a:t>Conclusion &amp; Perspectives</a:t>
              </a:r>
            </a:p>
          </p:txBody>
        </p:sp>
      </p:grpSp>
    </p:spTree>
    <p:extLst>
      <p:ext uri="{BB962C8B-B14F-4D97-AF65-F5344CB8AC3E}">
        <p14:creationId xmlns:p14="http://schemas.microsoft.com/office/powerpoint/2010/main" xmlns="" val="2117189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114299" y="-271953"/>
            <a:ext cx="12426042" cy="72808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bin" panose="020B0803050202020004" pitchFamily="34" charset="0"/>
            </a:endParaRPr>
          </a:p>
        </p:txBody>
      </p:sp>
      <p:grpSp>
        <p:nvGrpSpPr>
          <p:cNvPr id="55" name="Groupe 54"/>
          <p:cNvGrpSpPr/>
          <p:nvPr/>
        </p:nvGrpSpPr>
        <p:grpSpPr>
          <a:xfrm>
            <a:off x="362538" y="-56088"/>
            <a:ext cx="11696111" cy="889599"/>
            <a:chOff x="2051616" y="1091634"/>
            <a:chExt cx="10035609" cy="865741"/>
          </a:xfrm>
          <a:solidFill>
            <a:schemeClr val="accent1">
              <a:lumMod val="75000"/>
            </a:schemeClr>
          </a:solidFill>
        </p:grpSpPr>
        <p:grpSp>
          <p:nvGrpSpPr>
            <p:cNvPr id="56" name="Groupe 55"/>
            <p:cNvGrpSpPr/>
            <p:nvPr/>
          </p:nvGrpSpPr>
          <p:grpSpPr>
            <a:xfrm>
              <a:off x="2051616" y="1091634"/>
              <a:ext cx="420127" cy="865741"/>
              <a:chOff x="7838048" y="2821633"/>
              <a:chExt cx="478369" cy="1015663"/>
            </a:xfrm>
            <a:grpFill/>
          </p:grpSpPr>
          <p:sp>
            <p:nvSpPr>
              <p:cNvPr id="59" name="Rectangle 58"/>
              <p:cNvSpPr/>
              <p:nvPr/>
            </p:nvSpPr>
            <p:spPr>
              <a:xfrm>
                <a:off x="7838048" y="2821633"/>
                <a:ext cx="279999" cy="101566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bin" panose="020B0803050202020004" pitchFamily="34" charset="0"/>
                </a:endParaRPr>
              </a:p>
            </p:txBody>
          </p:sp>
          <p:sp>
            <p:nvSpPr>
              <p:cNvPr id="60" name="Rectangle 59"/>
              <p:cNvSpPr/>
              <p:nvPr/>
            </p:nvSpPr>
            <p:spPr>
              <a:xfrm>
                <a:off x="8162084" y="2821633"/>
                <a:ext cx="69999" cy="101566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bin" panose="020B0803050202020004" pitchFamily="34" charset="0"/>
                </a:endParaRPr>
              </a:p>
            </p:txBody>
          </p:sp>
          <p:sp>
            <p:nvSpPr>
              <p:cNvPr id="61" name="Rectangle 60"/>
              <p:cNvSpPr/>
              <p:nvPr/>
            </p:nvSpPr>
            <p:spPr>
              <a:xfrm>
                <a:off x="8270698" y="2821633"/>
                <a:ext cx="45719" cy="101566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bin" panose="020B0803050202020004" pitchFamily="34" charset="0"/>
                </a:endParaRPr>
              </a:p>
            </p:txBody>
          </p:sp>
        </p:grpSp>
        <p:sp>
          <p:nvSpPr>
            <p:cNvPr id="57" name="Rectangle 56"/>
            <p:cNvSpPr/>
            <p:nvPr/>
          </p:nvSpPr>
          <p:spPr>
            <a:xfrm>
              <a:off x="2543992" y="1091634"/>
              <a:ext cx="9543233" cy="8657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bin" panose="020B0803050202020004" pitchFamily="34" charset="0"/>
              </a:endParaRPr>
            </a:p>
          </p:txBody>
        </p:sp>
        <p:sp>
          <p:nvSpPr>
            <p:cNvPr id="58" name="ZoneTexte 57"/>
            <p:cNvSpPr txBox="1"/>
            <p:nvPr/>
          </p:nvSpPr>
          <p:spPr>
            <a:xfrm>
              <a:off x="2543992" y="1193048"/>
              <a:ext cx="8800288" cy="705318"/>
            </a:xfrm>
            <a:prstGeom prst="rect">
              <a:avLst/>
            </a:prstGeom>
            <a:grpFill/>
          </p:spPr>
          <p:txBody>
            <a:bodyPr wrap="square" rtlCol="0">
              <a:spAutoFit/>
            </a:bodyPr>
            <a:lstStyle/>
            <a:p>
              <a:r>
                <a:rPr lang="fr-FR" sz="4400" dirty="0" smtClean="0">
                  <a:solidFill>
                    <a:schemeClr val="bg1"/>
                  </a:solidFill>
                  <a:latin typeface="Cabin" panose="020B0803050202020004" pitchFamily="34" charset="0"/>
                </a:rPr>
                <a:t>Plan</a:t>
              </a:r>
              <a:endParaRPr lang="fr-FR" sz="5400" dirty="0">
                <a:solidFill>
                  <a:schemeClr val="bg1"/>
                </a:solidFill>
                <a:latin typeface="Cabin" panose="020B0803050202020004" pitchFamily="34" charset="0"/>
              </a:endParaRPr>
            </a:p>
          </p:txBody>
        </p:sp>
      </p:grpSp>
      <p:grpSp>
        <p:nvGrpSpPr>
          <p:cNvPr id="62" name="Groupe 61"/>
          <p:cNvGrpSpPr/>
          <p:nvPr/>
        </p:nvGrpSpPr>
        <p:grpSpPr>
          <a:xfrm>
            <a:off x="3056667" y="869427"/>
            <a:ext cx="6078667" cy="665163"/>
            <a:chOff x="1711311" y="2235803"/>
            <a:chExt cx="6078667" cy="665163"/>
          </a:xfrm>
        </p:grpSpPr>
        <p:sp>
          <p:nvSpPr>
            <p:cNvPr id="63" name="AutoShape 42"/>
            <p:cNvSpPr>
              <a:spLocks noChangeArrowheads="1"/>
            </p:cNvSpPr>
            <p:nvPr/>
          </p:nvSpPr>
          <p:spPr bwMode="gray">
            <a:xfrm>
              <a:off x="1922373" y="2351956"/>
              <a:ext cx="5867605" cy="432859"/>
            </a:xfrm>
            <a:prstGeom prst="roundRect">
              <a:avLst>
                <a:gd name="adj" fmla="val 16667"/>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a:r>
                <a:rPr lang="fr-FR" sz="2400" b="1" dirty="0" smtClean="0">
                  <a:latin typeface="Cabin" panose="020B0803050202020004" pitchFamily="34" charset="0"/>
                  <a:cs typeface="Calibri" pitchFamily="34" charset="0"/>
                </a:rPr>
                <a:t>Segmentation d’images</a:t>
              </a:r>
              <a:endParaRPr lang="fr-FR" sz="2400" b="1" dirty="0">
                <a:latin typeface="Cabin" panose="020B0803050202020004" pitchFamily="34" charset="0"/>
                <a:cs typeface="Calibri" pitchFamily="34" charset="0"/>
              </a:endParaRPr>
            </a:p>
          </p:txBody>
        </p:sp>
        <p:grpSp>
          <p:nvGrpSpPr>
            <p:cNvPr id="64" name="Groupe 63"/>
            <p:cNvGrpSpPr/>
            <p:nvPr/>
          </p:nvGrpSpPr>
          <p:grpSpPr>
            <a:xfrm>
              <a:off x="1711311" y="2235803"/>
              <a:ext cx="762000" cy="665163"/>
              <a:chOff x="1828800" y="1412776"/>
              <a:chExt cx="762000" cy="665163"/>
            </a:xfrm>
          </p:grpSpPr>
          <p:grpSp>
            <p:nvGrpSpPr>
              <p:cNvPr id="65" name="Group 3"/>
              <p:cNvGrpSpPr>
                <a:grpSpLocks/>
              </p:cNvGrpSpPr>
              <p:nvPr/>
            </p:nvGrpSpPr>
            <p:grpSpPr bwMode="auto">
              <a:xfrm>
                <a:off x="1828800" y="1412776"/>
                <a:ext cx="762000" cy="665163"/>
                <a:chOff x="1110" y="2656"/>
                <a:chExt cx="1549" cy="1351"/>
              </a:xfrm>
            </p:grpSpPr>
            <p:sp>
              <p:nvSpPr>
                <p:cNvPr id="6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fr-FR">
                    <a:latin typeface="Cabin" panose="020B0803050202020004" pitchFamily="34" charset="0"/>
                  </a:endParaRPr>
                </a:p>
              </p:txBody>
            </p:sp>
            <p:sp>
              <p:nvSpPr>
                <p:cNvPr id="6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fr-FR">
                    <a:latin typeface="Cabin" panose="020B0803050202020004" pitchFamily="34" charset="0"/>
                  </a:endParaRPr>
                </a:p>
              </p:txBody>
            </p:sp>
            <p:sp>
              <p:nvSpPr>
                <p:cNvPr id="69"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50000">
                      <a:schemeClr val="hlink"/>
                    </a:gs>
                    <a:gs pos="100000">
                      <a:schemeClr val="hlink">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fr-FR">
                    <a:latin typeface="Cabin" panose="020B0803050202020004" pitchFamily="34" charset="0"/>
                  </a:endParaRPr>
                </a:p>
              </p:txBody>
            </p:sp>
          </p:grpSp>
          <p:sp>
            <p:nvSpPr>
              <p:cNvPr id="66" name="Text Box 13"/>
              <p:cNvSpPr txBox="1">
                <a:spLocks noChangeArrowheads="1"/>
              </p:cNvSpPr>
              <p:nvPr/>
            </p:nvSpPr>
            <p:spPr bwMode="gray">
              <a:xfrm>
                <a:off x="2055821" y="1511201"/>
                <a:ext cx="29367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Cabin" panose="020B0803050202020004" pitchFamily="34" charset="0"/>
                  </a:rPr>
                  <a:t>1</a:t>
                </a:r>
              </a:p>
            </p:txBody>
          </p:sp>
        </p:grpSp>
      </p:grpSp>
      <p:grpSp>
        <p:nvGrpSpPr>
          <p:cNvPr id="70" name="Groupe 69"/>
          <p:cNvGrpSpPr/>
          <p:nvPr/>
        </p:nvGrpSpPr>
        <p:grpSpPr>
          <a:xfrm>
            <a:off x="3078804" y="2334950"/>
            <a:ext cx="6034393" cy="665163"/>
            <a:chOff x="1755585" y="3653497"/>
            <a:chExt cx="6034393" cy="665163"/>
          </a:xfrm>
        </p:grpSpPr>
        <p:sp>
          <p:nvSpPr>
            <p:cNvPr id="71" name="AutoShape 42"/>
            <p:cNvSpPr>
              <a:spLocks noChangeArrowheads="1"/>
            </p:cNvSpPr>
            <p:nvPr/>
          </p:nvSpPr>
          <p:spPr bwMode="gray">
            <a:xfrm>
              <a:off x="1922373" y="3769650"/>
              <a:ext cx="5867605" cy="432859"/>
            </a:xfrm>
            <a:prstGeom prst="roundRect">
              <a:avLst>
                <a:gd name="adj" fmla="val 16667"/>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a:r>
                <a:rPr lang="fr-FR" sz="2400" b="1" dirty="0" smtClean="0">
                  <a:latin typeface="Cabin" panose="020B0803050202020004" pitchFamily="34" charset="0"/>
                  <a:cs typeface="Calibri" pitchFamily="34" charset="0"/>
                </a:rPr>
                <a:t>Modèles déformables</a:t>
              </a:r>
              <a:endParaRPr lang="fr-FR" sz="2400" b="1" dirty="0">
                <a:latin typeface="Cabin" panose="020B0803050202020004" pitchFamily="34" charset="0"/>
                <a:cs typeface="Calibri" pitchFamily="34" charset="0"/>
              </a:endParaRPr>
            </a:p>
          </p:txBody>
        </p:sp>
        <p:grpSp>
          <p:nvGrpSpPr>
            <p:cNvPr id="72" name="Groupe 71"/>
            <p:cNvGrpSpPr/>
            <p:nvPr/>
          </p:nvGrpSpPr>
          <p:grpSpPr>
            <a:xfrm>
              <a:off x="1755585" y="3653497"/>
              <a:ext cx="762000" cy="665163"/>
              <a:chOff x="1828800" y="2327176"/>
              <a:chExt cx="762000" cy="665163"/>
            </a:xfrm>
          </p:grpSpPr>
          <p:grpSp>
            <p:nvGrpSpPr>
              <p:cNvPr id="73" name="Group 7"/>
              <p:cNvGrpSpPr>
                <a:grpSpLocks/>
              </p:cNvGrpSpPr>
              <p:nvPr/>
            </p:nvGrpSpPr>
            <p:grpSpPr bwMode="auto">
              <a:xfrm>
                <a:off x="1828800" y="2327176"/>
                <a:ext cx="762000" cy="665163"/>
                <a:chOff x="3174" y="2656"/>
                <a:chExt cx="1549" cy="1351"/>
              </a:xfrm>
            </p:grpSpPr>
            <p:sp>
              <p:nvSpPr>
                <p:cNvPr id="7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fr-FR">
                    <a:latin typeface="Cabin" panose="020B0803050202020004" pitchFamily="34" charset="0"/>
                  </a:endParaRPr>
                </a:p>
              </p:txBody>
            </p:sp>
            <p:sp>
              <p:nvSpPr>
                <p:cNvPr id="84"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fr-FR">
                    <a:latin typeface="Cabin" panose="020B0803050202020004" pitchFamily="34" charset="0"/>
                  </a:endParaRPr>
                </a:p>
              </p:txBody>
            </p:sp>
            <p:sp>
              <p:nvSpPr>
                <p:cNvPr id="85"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fr-FR">
                    <a:latin typeface="Cabin" panose="020B0803050202020004" pitchFamily="34" charset="0"/>
                  </a:endParaRPr>
                </a:p>
              </p:txBody>
            </p:sp>
          </p:grpSp>
          <p:sp>
            <p:nvSpPr>
              <p:cNvPr id="74" name="Text Box 16"/>
              <p:cNvSpPr txBox="1">
                <a:spLocks noChangeArrowheads="1"/>
              </p:cNvSpPr>
              <p:nvPr/>
            </p:nvSpPr>
            <p:spPr bwMode="gray">
              <a:xfrm>
                <a:off x="2025650" y="2425601"/>
                <a:ext cx="3540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Cabin" panose="020B0803050202020004" pitchFamily="34" charset="0"/>
                  </a:rPr>
                  <a:t>2</a:t>
                </a:r>
              </a:p>
            </p:txBody>
          </p:sp>
        </p:grpSp>
      </p:grpSp>
      <p:grpSp>
        <p:nvGrpSpPr>
          <p:cNvPr id="87" name="Groupe 86"/>
          <p:cNvGrpSpPr/>
          <p:nvPr/>
        </p:nvGrpSpPr>
        <p:grpSpPr>
          <a:xfrm>
            <a:off x="3056667" y="3670447"/>
            <a:ext cx="6078667" cy="665163"/>
            <a:chOff x="1711311" y="2235803"/>
            <a:chExt cx="6078667" cy="665163"/>
          </a:xfrm>
        </p:grpSpPr>
        <p:sp>
          <p:nvSpPr>
            <p:cNvPr id="88" name="AutoShape 42"/>
            <p:cNvSpPr>
              <a:spLocks noChangeArrowheads="1"/>
            </p:cNvSpPr>
            <p:nvPr/>
          </p:nvSpPr>
          <p:spPr bwMode="gray">
            <a:xfrm>
              <a:off x="1922373" y="2351956"/>
              <a:ext cx="5867605" cy="432859"/>
            </a:xfrm>
            <a:prstGeom prst="roundRect">
              <a:avLst>
                <a:gd name="adj" fmla="val 16667"/>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a:r>
                <a:rPr lang="fr-FR" sz="2400" b="1" dirty="0" smtClean="0">
                  <a:latin typeface="Cabin" panose="020B0803050202020004" pitchFamily="34" charset="0"/>
                  <a:cs typeface="Calibri" pitchFamily="34" charset="0"/>
                </a:rPr>
                <a:t>Conception &amp; Réalisation</a:t>
              </a:r>
              <a:endParaRPr lang="fr-FR" sz="2400" b="1" dirty="0">
                <a:latin typeface="Cabin" panose="020B0803050202020004" pitchFamily="34" charset="0"/>
                <a:cs typeface="Calibri" pitchFamily="34" charset="0"/>
              </a:endParaRPr>
            </a:p>
          </p:txBody>
        </p:sp>
        <p:grpSp>
          <p:nvGrpSpPr>
            <p:cNvPr id="116" name="Groupe 115"/>
            <p:cNvGrpSpPr/>
            <p:nvPr/>
          </p:nvGrpSpPr>
          <p:grpSpPr>
            <a:xfrm>
              <a:off x="1711311" y="2235803"/>
              <a:ext cx="762000" cy="665163"/>
              <a:chOff x="1828800" y="1412776"/>
              <a:chExt cx="762000" cy="665163"/>
            </a:xfrm>
          </p:grpSpPr>
          <p:grpSp>
            <p:nvGrpSpPr>
              <p:cNvPr id="117" name="Group 3"/>
              <p:cNvGrpSpPr>
                <a:grpSpLocks/>
              </p:cNvGrpSpPr>
              <p:nvPr/>
            </p:nvGrpSpPr>
            <p:grpSpPr bwMode="auto">
              <a:xfrm>
                <a:off x="1828800" y="1412776"/>
                <a:ext cx="762000" cy="665163"/>
                <a:chOff x="1110" y="2656"/>
                <a:chExt cx="1549" cy="1351"/>
              </a:xfrm>
            </p:grpSpPr>
            <p:sp>
              <p:nvSpPr>
                <p:cNvPr id="11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fr-FR">
                    <a:latin typeface="Cabin" panose="020B0803050202020004" pitchFamily="34" charset="0"/>
                  </a:endParaRPr>
                </a:p>
              </p:txBody>
            </p:sp>
            <p:sp>
              <p:nvSpPr>
                <p:cNvPr id="120"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fr-FR">
                    <a:latin typeface="Cabin" panose="020B0803050202020004" pitchFamily="34" charset="0"/>
                  </a:endParaRPr>
                </a:p>
              </p:txBody>
            </p:sp>
            <p:sp>
              <p:nvSpPr>
                <p:cNvPr id="121"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50000">
                      <a:schemeClr val="hlink"/>
                    </a:gs>
                    <a:gs pos="100000">
                      <a:schemeClr val="hlink">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fr-FR">
                    <a:latin typeface="Cabin" panose="020B0803050202020004" pitchFamily="34" charset="0"/>
                  </a:endParaRPr>
                </a:p>
              </p:txBody>
            </p:sp>
          </p:grpSp>
          <p:sp>
            <p:nvSpPr>
              <p:cNvPr id="118" name="Text Box 13"/>
              <p:cNvSpPr txBox="1">
                <a:spLocks noChangeArrowheads="1"/>
              </p:cNvSpPr>
              <p:nvPr/>
            </p:nvSpPr>
            <p:spPr bwMode="gray">
              <a:xfrm>
                <a:off x="2026166" y="1511201"/>
                <a:ext cx="35298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chemeClr val="bg1"/>
                    </a:solidFill>
                    <a:latin typeface="Cabin" panose="020B0803050202020004" pitchFamily="34" charset="0"/>
                  </a:rPr>
                  <a:t>3</a:t>
                </a:r>
                <a:endParaRPr lang="en-US" sz="2400" b="1" dirty="0">
                  <a:solidFill>
                    <a:schemeClr val="bg1"/>
                  </a:solidFill>
                  <a:latin typeface="Cabin" panose="020B0803050202020004" pitchFamily="34" charset="0"/>
                </a:endParaRPr>
              </a:p>
            </p:txBody>
          </p:sp>
        </p:grpSp>
      </p:grpSp>
      <p:grpSp>
        <p:nvGrpSpPr>
          <p:cNvPr id="122" name="Groupe 121"/>
          <p:cNvGrpSpPr/>
          <p:nvPr/>
        </p:nvGrpSpPr>
        <p:grpSpPr>
          <a:xfrm>
            <a:off x="3098038" y="4784203"/>
            <a:ext cx="5980752" cy="665163"/>
            <a:chOff x="1761967" y="3653497"/>
            <a:chExt cx="5980752" cy="665163"/>
          </a:xfrm>
        </p:grpSpPr>
        <p:sp>
          <p:nvSpPr>
            <p:cNvPr id="123" name="AutoShape 42"/>
            <p:cNvSpPr>
              <a:spLocks noChangeArrowheads="1"/>
            </p:cNvSpPr>
            <p:nvPr/>
          </p:nvSpPr>
          <p:spPr bwMode="gray">
            <a:xfrm>
              <a:off x="1875114" y="3769650"/>
              <a:ext cx="5867605" cy="432859"/>
            </a:xfrm>
            <a:prstGeom prst="roundRect">
              <a:avLst>
                <a:gd name="adj" fmla="val 16667"/>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a:r>
                <a:rPr lang="fr-FR" sz="2400" b="1" dirty="0" smtClean="0">
                  <a:latin typeface="Cabin" panose="020B0803050202020004" pitchFamily="34" charset="0"/>
                  <a:cs typeface="Calibri" pitchFamily="34" charset="0"/>
                </a:rPr>
                <a:t>Tests &amp; Évaluation</a:t>
              </a:r>
              <a:endParaRPr lang="fr-FR" sz="2400" b="1" dirty="0">
                <a:latin typeface="Cabin" panose="020B0803050202020004" pitchFamily="34" charset="0"/>
                <a:cs typeface="Calibri" pitchFamily="34" charset="0"/>
              </a:endParaRPr>
            </a:p>
          </p:txBody>
        </p:sp>
        <p:grpSp>
          <p:nvGrpSpPr>
            <p:cNvPr id="124" name="Groupe 123"/>
            <p:cNvGrpSpPr/>
            <p:nvPr/>
          </p:nvGrpSpPr>
          <p:grpSpPr>
            <a:xfrm>
              <a:off x="1761967" y="3653497"/>
              <a:ext cx="767899" cy="665163"/>
              <a:chOff x="1835182" y="2327176"/>
              <a:chExt cx="767899" cy="665163"/>
            </a:xfrm>
          </p:grpSpPr>
          <p:grpSp>
            <p:nvGrpSpPr>
              <p:cNvPr id="125" name="Group 7"/>
              <p:cNvGrpSpPr>
                <a:grpSpLocks/>
              </p:cNvGrpSpPr>
              <p:nvPr/>
            </p:nvGrpSpPr>
            <p:grpSpPr bwMode="auto">
              <a:xfrm>
                <a:off x="1835182" y="2327176"/>
                <a:ext cx="767899" cy="665163"/>
                <a:chOff x="3187" y="2656"/>
                <a:chExt cx="1561" cy="1351"/>
              </a:xfrm>
            </p:grpSpPr>
            <p:sp>
              <p:nvSpPr>
                <p:cNvPr id="12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fr-FR">
                    <a:latin typeface="Cabin" panose="020B0803050202020004" pitchFamily="34" charset="0"/>
                  </a:endParaRPr>
                </a:p>
              </p:txBody>
            </p:sp>
            <p:sp>
              <p:nvSpPr>
                <p:cNvPr id="128" name="AutoShape 9"/>
                <p:cNvSpPr>
                  <a:spLocks noChangeArrowheads="1"/>
                </p:cNvSpPr>
                <p:nvPr/>
              </p:nvSpPr>
              <p:spPr bwMode="gray">
                <a:xfrm>
                  <a:off x="3212"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fr-FR">
                    <a:latin typeface="Cabin" panose="020B0803050202020004" pitchFamily="34" charset="0"/>
                  </a:endParaRPr>
                </a:p>
              </p:txBody>
            </p:sp>
            <p:sp>
              <p:nvSpPr>
                <p:cNvPr id="129" name="AutoShape 10"/>
                <p:cNvSpPr>
                  <a:spLocks noChangeArrowheads="1"/>
                </p:cNvSpPr>
                <p:nvPr/>
              </p:nvSpPr>
              <p:spPr bwMode="gray">
                <a:xfrm>
                  <a:off x="3299"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fr-FR">
                    <a:latin typeface="Cabin" panose="020B0803050202020004" pitchFamily="34" charset="0"/>
                  </a:endParaRPr>
                </a:p>
              </p:txBody>
            </p:sp>
          </p:grpSp>
          <p:sp>
            <p:nvSpPr>
              <p:cNvPr id="126" name="Text Box 16"/>
              <p:cNvSpPr txBox="1">
                <a:spLocks noChangeArrowheads="1"/>
              </p:cNvSpPr>
              <p:nvPr/>
            </p:nvSpPr>
            <p:spPr bwMode="gray">
              <a:xfrm>
                <a:off x="2023762" y="2425601"/>
                <a:ext cx="35779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chemeClr val="bg1"/>
                    </a:solidFill>
                    <a:latin typeface="Cabin" panose="020B0803050202020004" pitchFamily="34" charset="0"/>
                  </a:rPr>
                  <a:t>4</a:t>
                </a:r>
                <a:endParaRPr lang="en-US" sz="2400" b="1" dirty="0">
                  <a:solidFill>
                    <a:schemeClr val="bg1"/>
                  </a:solidFill>
                  <a:latin typeface="Cabin" panose="020B0803050202020004" pitchFamily="34" charset="0"/>
                </a:endParaRPr>
              </a:p>
            </p:txBody>
          </p:sp>
        </p:grpSp>
      </p:grpSp>
      <p:grpSp>
        <p:nvGrpSpPr>
          <p:cNvPr id="130" name="Groupe 129"/>
          <p:cNvGrpSpPr/>
          <p:nvPr/>
        </p:nvGrpSpPr>
        <p:grpSpPr>
          <a:xfrm>
            <a:off x="3056667" y="6179766"/>
            <a:ext cx="6078667" cy="665163"/>
            <a:chOff x="1711311" y="2235803"/>
            <a:chExt cx="6078667" cy="665163"/>
          </a:xfrm>
        </p:grpSpPr>
        <p:sp>
          <p:nvSpPr>
            <p:cNvPr id="131" name="AutoShape 42"/>
            <p:cNvSpPr>
              <a:spLocks noChangeArrowheads="1"/>
            </p:cNvSpPr>
            <p:nvPr/>
          </p:nvSpPr>
          <p:spPr bwMode="gray">
            <a:xfrm>
              <a:off x="1922373" y="2351956"/>
              <a:ext cx="5867605" cy="432859"/>
            </a:xfrm>
            <a:prstGeom prst="roundRect">
              <a:avLst>
                <a:gd name="adj" fmla="val 16667"/>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a:r>
                <a:rPr lang="fr-FR" sz="2400" b="1" dirty="0" smtClean="0">
                  <a:latin typeface="Cabin" panose="020B0803050202020004" pitchFamily="34" charset="0"/>
                  <a:cs typeface="Calibri" pitchFamily="34" charset="0"/>
                </a:rPr>
                <a:t>Conclusion &amp; Perspectives</a:t>
              </a:r>
              <a:endParaRPr lang="fr-FR" sz="2400" b="1" dirty="0">
                <a:latin typeface="Cabin" panose="020B0803050202020004" pitchFamily="34" charset="0"/>
                <a:cs typeface="Calibri" pitchFamily="34" charset="0"/>
              </a:endParaRPr>
            </a:p>
          </p:txBody>
        </p:sp>
        <p:grpSp>
          <p:nvGrpSpPr>
            <p:cNvPr id="132" name="Groupe 131"/>
            <p:cNvGrpSpPr/>
            <p:nvPr/>
          </p:nvGrpSpPr>
          <p:grpSpPr>
            <a:xfrm>
              <a:off x="1711311" y="2235803"/>
              <a:ext cx="762000" cy="665163"/>
              <a:chOff x="1828800" y="1412776"/>
              <a:chExt cx="762000" cy="665163"/>
            </a:xfrm>
          </p:grpSpPr>
          <p:grpSp>
            <p:nvGrpSpPr>
              <p:cNvPr id="133" name="Group 3"/>
              <p:cNvGrpSpPr>
                <a:grpSpLocks/>
              </p:cNvGrpSpPr>
              <p:nvPr/>
            </p:nvGrpSpPr>
            <p:grpSpPr bwMode="auto">
              <a:xfrm>
                <a:off x="1828800" y="1412776"/>
                <a:ext cx="762000" cy="665163"/>
                <a:chOff x="1110" y="2656"/>
                <a:chExt cx="1549" cy="1351"/>
              </a:xfrm>
            </p:grpSpPr>
            <p:sp>
              <p:nvSpPr>
                <p:cNvPr id="13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fr-FR">
                    <a:latin typeface="Cabin" panose="020B0803050202020004" pitchFamily="34" charset="0"/>
                  </a:endParaRPr>
                </a:p>
              </p:txBody>
            </p:sp>
            <p:sp>
              <p:nvSpPr>
                <p:cNvPr id="13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fr-FR">
                    <a:latin typeface="Cabin" panose="020B0803050202020004" pitchFamily="34" charset="0"/>
                  </a:endParaRPr>
                </a:p>
              </p:txBody>
            </p:sp>
            <p:sp>
              <p:nvSpPr>
                <p:cNvPr id="137"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50000">
                      <a:schemeClr val="hlink"/>
                    </a:gs>
                    <a:gs pos="100000">
                      <a:schemeClr val="hlink">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fr-FR">
                    <a:latin typeface="Cabin" panose="020B0803050202020004" pitchFamily="34" charset="0"/>
                  </a:endParaRPr>
                </a:p>
              </p:txBody>
            </p:sp>
          </p:grpSp>
          <p:sp>
            <p:nvSpPr>
              <p:cNvPr id="134" name="Text Box 13"/>
              <p:cNvSpPr txBox="1">
                <a:spLocks noChangeArrowheads="1"/>
              </p:cNvSpPr>
              <p:nvPr/>
            </p:nvSpPr>
            <p:spPr bwMode="gray">
              <a:xfrm>
                <a:off x="2026166" y="1511201"/>
                <a:ext cx="35298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chemeClr val="bg1"/>
                    </a:solidFill>
                    <a:latin typeface="Cabin" panose="020B0803050202020004" pitchFamily="34" charset="0"/>
                  </a:rPr>
                  <a:t>5</a:t>
                </a:r>
                <a:endParaRPr lang="en-US" sz="2400" b="1" dirty="0">
                  <a:solidFill>
                    <a:schemeClr val="bg1"/>
                  </a:solidFill>
                  <a:latin typeface="Cabin" panose="020B0803050202020004" pitchFamily="34" charset="0"/>
                </a:endParaRPr>
              </a:p>
            </p:txBody>
          </p:sp>
        </p:grpSp>
      </p:grpSp>
      <p:sp>
        <p:nvSpPr>
          <p:cNvPr id="138" name="ZoneTexte 137"/>
          <p:cNvSpPr txBox="1"/>
          <p:nvPr/>
        </p:nvSpPr>
        <p:spPr>
          <a:xfrm>
            <a:off x="3765047" y="1487012"/>
            <a:ext cx="5729265" cy="923330"/>
          </a:xfrm>
          <a:prstGeom prst="rect">
            <a:avLst/>
          </a:prstGeom>
          <a:noFill/>
        </p:spPr>
        <p:txBody>
          <a:bodyPr wrap="square" rtlCol="0">
            <a:spAutoFit/>
          </a:bodyPr>
          <a:lstStyle/>
          <a:p>
            <a:pPr marL="285750" indent="-285750">
              <a:buClr>
                <a:srgbClr val="0070C0"/>
              </a:buClr>
              <a:buFont typeface="Wingdings" panose="05000000000000000000" pitchFamily="2" charset="2"/>
              <a:buChar char="Ø"/>
            </a:pPr>
            <a:r>
              <a:rPr lang="fr-FR" b="1" dirty="0" smtClean="0">
                <a:latin typeface="Cabin" panose="020B0803050202020004" pitchFamily="34" charset="0"/>
              </a:rPr>
              <a:t>Définition </a:t>
            </a:r>
          </a:p>
          <a:p>
            <a:pPr marL="285750" indent="-285750">
              <a:buClr>
                <a:srgbClr val="0070C0"/>
              </a:buClr>
              <a:buFont typeface="Wingdings" panose="05000000000000000000" pitchFamily="2" charset="2"/>
              <a:buChar char="Ø"/>
            </a:pPr>
            <a:r>
              <a:rPr lang="fr-FR" b="1" dirty="0" smtClean="0">
                <a:latin typeface="Cabin" panose="020B0803050202020004" pitchFamily="34" charset="0"/>
              </a:rPr>
              <a:t>Approches de segmentation </a:t>
            </a:r>
          </a:p>
          <a:p>
            <a:pPr marL="285750" indent="-285750">
              <a:buClr>
                <a:srgbClr val="0070C0"/>
              </a:buClr>
              <a:buFont typeface="Wingdings" panose="05000000000000000000" pitchFamily="2" charset="2"/>
              <a:buChar char="Ø"/>
            </a:pPr>
            <a:r>
              <a:rPr lang="fr-FR" b="1" dirty="0" smtClean="0">
                <a:latin typeface="Cabin" panose="020B0803050202020004" pitchFamily="34" charset="0"/>
              </a:rPr>
              <a:t>Approche hybride </a:t>
            </a:r>
            <a:endParaRPr lang="fr-FR" b="1" dirty="0">
              <a:latin typeface="Cabin" panose="020B0803050202020004" pitchFamily="34" charset="0"/>
            </a:endParaRPr>
          </a:p>
        </p:txBody>
      </p:sp>
      <p:sp>
        <p:nvSpPr>
          <p:cNvPr id="139" name="ZoneTexte 138"/>
          <p:cNvSpPr txBox="1"/>
          <p:nvPr/>
        </p:nvSpPr>
        <p:spPr>
          <a:xfrm>
            <a:off x="3780789" y="2912276"/>
            <a:ext cx="5729265" cy="923330"/>
          </a:xfrm>
          <a:prstGeom prst="rect">
            <a:avLst/>
          </a:prstGeom>
          <a:noFill/>
        </p:spPr>
        <p:txBody>
          <a:bodyPr wrap="square" rtlCol="0">
            <a:spAutoFit/>
          </a:bodyPr>
          <a:lstStyle/>
          <a:p>
            <a:pPr marL="285750" indent="-285750">
              <a:buClr>
                <a:srgbClr val="0070C0"/>
              </a:buClr>
              <a:buFont typeface="Wingdings" panose="05000000000000000000" pitchFamily="2" charset="2"/>
              <a:buChar char="Ø"/>
            </a:pPr>
            <a:r>
              <a:rPr lang="fr-FR" b="1" dirty="0">
                <a:latin typeface="Cabin" panose="020B0803050202020004" pitchFamily="34" charset="0"/>
              </a:rPr>
              <a:t>Définition</a:t>
            </a:r>
          </a:p>
          <a:p>
            <a:pPr marL="285750" indent="-285750">
              <a:buClr>
                <a:srgbClr val="0070C0"/>
              </a:buClr>
              <a:buFont typeface="Wingdings" panose="05000000000000000000" pitchFamily="2" charset="2"/>
              <a:buChar char="Ø"/>
            </a:pPr>
            <a:r>
              <a:rPr lang="fr-FR" b="1" dirty="0">
                <a:latin typeface="Cabin" panose="020B0803050202020004" pitchFamily="34" charset="0"/>
              </a:rPr>
              <a:t>Paramétriques</a:t>
            </a:r>
          </a:p>
          <a:p>
            <a:pPr marL="285750" indent="-285750">
              <a:buClr>
                <a:srgbClr val="0070C0"/>
              </a:buClr>
              <a:buFont typeface="Wingdings" panose="05000000000000000000" pitchFamily="2" charset="2"/>
              <a:buChar char="Ø"/>
            </a:pPr>
            <a:r>
              <a:rPr lang="fr-FR" b="1" dirty="0">
                <a:latin typeface="Cabin" panose="020B0803050202020004" pitchFamily="34" charset="0"/>
              </a:rPr>
              <a:t>Géométriques </a:t>
            </a:r>
          </a:p>
        </p:txBody>
      </p:sp>
      <p:sp>
        <p:nvSpPr>
          <p:cNvPr id="140" name="ZoneTexte 139"/>
          <p:cNvSpPr txBox="1"/>
          <p:nvPr/>
        </p:nvSpPr>
        <p:spPr>
          <a:xfrm>
            <a:off x="3787184" y="4208588"/>
            <a:ext cx="5729265" cy="646331"/>
          </a:xfrm>
          <a:prstGeom prst="rect">
            <a:avLst/>
          </a:prstGeom>
          <a:noFill/>
        </p:spPr>
        <p:txBody>
          <a:bodyPr wrap="square" rtlCol="0">
            <a:spAutoFit/>
          </a:bodyPr>
          <a:lstStyle/>
          <a:p>
            <a:pPr marL="285750" indent="-285750">
              <a:buClr>
                <a:srgbClr val="0070C0"/>
              </a:buClr>
              <a:buFont typeface="Wingdings" panose="05000000000000000000" pitchFamily="2" charset="2"/>
              <a:buChar char="Ø"/>
            </a:pPr>
            <a:r>
              <a:rPr lang="fr-FR" b="1" dirty="0">
                <a:latin typeface="Cabin" panose="020B0803050202020004" pitchFamily="34" charset="0"/>
              </a:rPr>
              <a:t>Conception</a:t>
            </a:r>
          </a:p>
          <a:p>
            <a:pPr marL="285750" indent="-285750">
              <a:buClr>
                <a:srgbClr val="0070C0"/>
              </a:buClr>
              <a:buFont typeface="Wingdings" panose="05000000000000000000" pitchFamily="2" charset="2"/>
              <a:buChar char="Ø"/>
            </a:pPr>
            <a:r>
              <a:rPr lang="fr-FR" b="1" dirty="0" smtClean="0">
                <a:latin typeface="Cabin" panose="020B0803050202020004" pitchFamily="34" charset="0"/>
              </a:rPr>
              <a:t>Mise en œuvre  </a:t>
            </a:r>
            <a:endParaRPr lang="fr-FR" b="1" dirty="0">
              <a:latin typeface="Cabin" panose="020B0803050202020004" pitchFamily="34" charset="0"/>
            </a:endParaRPr>
          </a:p>
        </p:txBody>
      </p:sp>
      <p:sp>
        <p:nvSpPr>
          <p:cNvPr id="141" name="ZoneTexte 140"/>
          <p:cNvSpPr txBox="1"/>
          <p:nvPr/>
        </p:nvSpPr>
        <p:spPr>
          <a:xfrm>
            <a:off x="3812272" y="5392077"/>
            <a:ext cx="5729265" cy="923330"/>
          </a:xfrm>
          <a:prstGeom prst="rect">
            <a:avLst/>
          </a:prstGeom>
          <a:noFill/>
        </p:spPr>
        <p:txBody>
          <a:bodyPr wrap="square" rtlCol="0">
            <a:spAutoFit/>
          </a:bodyPr>
          <a:lstStyle/>
          <a:p>
            <a:pPr marL="285750" indent="-285750">
              <a:buClr>
                <a:srgbClr val="0070C0"/>
              </a:buClr>
              <a:buFont typeface="Wingdings" panose="05000000000000000000" pitchFamily="2" charset="2"/>
              <a:buChar char="Ø"/>
            </a:pPr>
            <a:r>
              <a:rPr lang="fr-FR" b="1" dirty="0">
                <a:latin typeface="Cabin" panose="020B0803050202020004" pitchFamily="34" charset="0"/>
              </a:rPr>
              <a:t>Tests de détection </a:t>
            </a:r>
          </a:p>
          <a:p>
            <a:pPr marL="285750" indent="-285750">
              <a:buClr>
                <a:srgbClr val="0070C0"/>
              </a:buClr>
              <a:buFont typeface="Wingdings" panose="05000000000000000000" pitchFamily="2" charset="2"/>
              <a:buChar char="Ø"/>
            </a:pPr>
            <a:r>
              <a:rPr lang="fr-FR" b="1" dirty="0" smtClean="0">
                <a:latin typeface="Cabin" panose="020B0803050202020004" pitchFamily="34" charset="0"/>
              </a:rPr>
              <a:t>Tests de segmentation finale </a:t>
            </a:r>
            <a:endParaRPr lang="fr-FR" b="1" dirty="0">
              <a:latin typeface="Cabin" panose="020B0803050202020004" pitchFamily="34" charset="0"/>
            </a:endParaRPr>
          </a:p>
          <a:p>
            <a:pPr marL="285750" indent="-285750">
              <a:buClr>
                <a:srgbClr val="0070C0"/>
              </a:buClr>
              <a:buFont typeface="Wingdings" panose="05000000000000000000" pitchFamily="2" charset="2"/>
              <a:buChar char="Ø"/>
            </a:pPr>
            <a:r>
              <a:rPr lang="fr-FR" b="1" dirty="0">
                <a:latin typeface="Cabin" panose="020B0803050202020004" pitchFamily="34" charset="0"/>
              </a:rPr>
              <a:t>Évaluation </a:t>
            </a:r>
            <a:r>
              <a:rPr lang="fr-FR" b="1" dirty="0" smtClean="0">
                <a:latin typeface="Cabin" panose="020B0803050202020004" pitchFamily="34" charset="0"/>
              </a:rPr>
              <a:t>de segmentation </a:t>
            </a:r>
            <a:endParaRPr lang="fr-FR" b="1" dirty="0">
              <a:latin typeface="Cabin" panose="020B0803050202020004" pitchFamily="34" charset="0"/>
            </a:endParaRPr>
          </a:p>
        </p:txBody>
      </p:sp>
    </p:spTree>
    <p:extLst>
      <p:ext uri="{BB962C8B-B14F-4D97-AF65-F5344CB8AC3E}">
        <p14:creationId xmlns:p14="http://schemas.microsoft.com/office/powerpoint/2010/main" xmlns="" val="77731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8">
                                            <p:txEl>
                                              <p:pRg st="0" end="0"/>
                                            </p:txEl>
                                          </p:spTgt>
                                        </p:tgtEl>
                                        <p:attrNameLst>
                                          <p:attrName>style.visibility</p:attrName>
                                        </p:attrNameLst>
                                      </p:cBhvr>
                                      <p:to>
                                        <p:strVal val="visible"/>
                                      </p:to>
                                    </p:set>
                                    <p:animEffect transition="in" filter="fade">
                                      <p:cBhvr>
                                        <p:cTn id="11" dur="500"/>
                                        <p:tgtEl>
                                          <p:spTgt spid="13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8">
                                            <p:txEl>
                                              <p:pRg st="1" end="1"/>
                                            </p:txEl>
                                          </p:spTgt>
                                        </p:tgtEl>
                                        <p:attrNameLst>
                                          <p:attrName>style.visibility</p:attrName>
                                        </p:attrNameLst>
                                      </p:cBhvr>
                                      <p:to>
                                        <p:strVal val="visible"/>
                                      </p:to>
                                    </p:set>
                                    <p:animEffect transition="in" filter="fade">
                                      <p:cBhvr>
                                        <p:cTn id="15" dur="500"/>
                                        <p:tgtEl>
                                          <p:spTgt spid="13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8">
                                            <p:txEl>
                                              <p:pRg st="2" end="2"/>
                                            </p:txEl>
                                          </p:spTgt>
                                        </p:tgtEl>
                                        <p:attrNameLst>
                                          <p:attrName>style.visibility</p:attrName>
                                        </p:attrNameLst>
                                      </p:cBhvr>
                                      <p:to>
                                        <p:strVal val="visible"/>
                                      </p:to>
                                    </p:set>
                                    <p:animEffect transition="in" filter="fade">
                                      <p:cBhvr>
                                        <p:cTn id="19" dur="500"/>
                                        <p:tgtEl>
                                          <p:spTgt spid="13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fade">
                                      <p:cBhvr>
                                        <p:cTn id="23" dur="500"/>
                                        <p:tgtEl>
                                          <p:spTgt spid="70"/>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39">
                                            <p:txEl>
                                              <p:pRg st="0" end="0"/>
                                            </p:txEl>
                                          </p:spTgt>
                                        </p:tgtEl>
                                        <p:attrNameLst>
                                          <p:attrName>style.visibility</p:attrName>
                                        </p:attrNameLst>
                                      </p:cBhvr>
                                      <p:to>
                                        <p:strVal val="visible"/>
                                      </p:to>
                                    </p:set>
                                    <p:animEffect transition="in" filter="fade">
                                      <p:cBhvr>
                                        <p:cTn id="27" dur="500"/>
                                        <p:tgtEl>
                                          <p:spTgt spid="139">
                                            <p:txEl>
                                              <p:pRg st="0" end="0"/>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39">
                                            <p:txEl>
                                              <p:pRg st="1" end="1"/>
                                            </p:txEl>
                                          </p:spTgt>
                                        </p:tgtEl>
                                        <p:attrNameLst>
                                          <p:attrName>style.visibility</p:attrName>
                                        </p:attrNameLst>
                                      </p:cBhvr>
                                      <p:to>
                                        <p:strVal val="visible"/>
                                      </p:to>
                                    </p:set>
                                    <p:animEffect transition="in" filter="fade">
                                      <p:cBhvr>
                                        <p:cTn id="31" dur="500"/>
                                        <p:tgtEl>
                                          <p:spTgt spid="139">
                                            <p:txEl>
                                              <p:pRg st="1" end="1"/>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39">
                                            <p:txEl>
                                              <p:pRg st="2" end="2"/>
                                            </p:txEl>
                                          </p:spTgt>
                                        </p:tgtEl>
                                        <p:attrNameLst>
                                          <p:attrName>style.visibility</p:attrName>
                                        </p:attrNameLst>
                                      </p:cBhvr>
                                      <p:to>
                                        <p:strVal val="visible"/>
                                      </p:to>
                                    </p:set>
                                    <p:animEffect transition="in" filter="fade">
                                      <p:cBhvr>
                                        <p:cTn id="35" dur="500"/>
                                        <p:tgtEl>
                                          <p:spTgt spid="139">
                                            <p:txEl>
                                              <p:pRg st="2" end="2"/>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fade">
                                      <p:cBhvr>
                                        <p:cTn id="39" dur="500"/>
                                        <p:tgtEl>
                                          <p:spTgt spid="87"/>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40">
                                            <p:txEl>
                                              <p:pRg st="0" end="0"/>
                                            </p:txEl>
                                          </p:spTgt>
                                        </p:tgtEl>
                                        <p:attrNameLst>
                                          <p:attrName>style.visibility</p:attrName>
                                        </p:attrNameLst>
                                      </p:cBhvr>
                                      <p:to>
                                        <p:strVal val="visible"/>
                                      </p:to>
                                    </p:set>
                                    <p:animEffect transition="in" filter="fade">
                                      <p:cBhvr>
                                        <p:cTn id="43" dur="500"/>
                                        <p:tgtEl>
                                          <p:spTgt spid="140">
                                            <p:txEl>
                                              <p:pRg st="0" end="0"/>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40">
                                            <p:txEl>
                                              <p:pRg st="1" end="1"/>
                                            </p:txEl>
                                          </p:spTgt>
                                        </p:tgtEl>
                                        <p:attrNameLst>
                                          <p:attrName>style.visibility</p:attrName>
                                        </p:attrNameLst>
                                      </p:cBhvr>
                                      <p:to>
                                        <p:strVal val="visible"/>
                                      </p:to>
                                    </p:set>
                                    <p:animEffect transition="in" filter="fade">
                                      <p:cBhvr>
                                        <p:cTn id="47" dur="500"/>
                                        <p:tgtEl>
                                          <p:spTgt spid="140">
                                            <p:txEl>
                                              <p:pRg st="1" end="1"/>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22"/>
                                        </p:tgtEl>
                                        <p:attrNameLst>
                                          <p:attrName>style.visibility</p:attrName>
                                        </p:attrNameLst>
                                      </p:cBhvr>
                                      <p:to>
                                        <p:strVal val="visible"/>
                                      </p:to>
                                    </p:set>
                                    <p:animEffect transition="in" filter="fade">
                                      <p:cBhvr>
                                        <p:cTn id="51" dur="500"/>
                                        <p:tgtEl>
                                          <p:spTgt spid="122"/>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141">
                                            <p:txEl>
                                              <p:pRg st="0" end="0"/>
                                            </p:txEl>
                                          </p:spTgt>
                                        </p:tgtEl>
                                        <p:attrNameLst>
                                          <p:attrName>style.visibility</p:attrName>
                                        </p:attrNameLst>
                                      </p:cBhvr>
                                      <p:to>
                                        <p:strVal val="visible"/>
                                      </p:to>
                                    </p:set>
                                    <p:animEffect transition="in" filter="fade">
                                      <p:cBhvr>
                                        <p:cTn id="55" dur="500"/>
                                        <p:tgtEl>
                                          <p:spTgt spid="141">
                                            <p:txEl>
                                              <p:pRg st="0" end="0"/>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141">
                                            <p:txEl>
                                              <p:pRg st="1" end="1"/>
                                            </p:txEl>
                                          </p:spTgt>
                                        </p:tgtEl>
                                        <p:attrNameLst>
                                          <p:attrName>style.visibility</p:attrName>
                                        </p:attrNameLst>
                                      </p:cBhvr>
                                      <p:to>
                                        <p:strVal val="visible"/>
                                      </p:to>
                                    </p:set>
                                    <p:animEffect transition="in" filter="fade">
                                      <p:cBhvr>
                                        <p:cTn id="59" dur="500"/>
                                        <p:tgtEl>
                                          <p:spTgt spid="141">
                                            <p:txEl>
                                              <p:pRg st="1" end="1"/>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141">
                                            <p:txEl>
                                              <p:pRg st="2" end="2"/>
                                            </p:txEl>
                                          </p:spTgt>
                                        </p:tgtEl>
                                        <p:attrNameLst>
                                          <p:attrName>style.visibility</p:attrName>
                                        </p:attrNameLst>
                                      </p:cBhvr>
                                      <p:to>
                                        <p:strVal val="visible"/>
                                      </p:to>
                                    </p:set>
                                    <p:animEffect transition="in" filter="fade">
                                      <p:cBhvr>
                                        <p:cTn id="63" dur="500"/>
                                        <p:tgtEl>
                                          <p:spTgt spid="141">
                                            <p:txEl>
                                              <p:pRg st="2" end="2"/>
                                            </p:txEl>
                                          </p:spTgt>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130"/>
                                        </p:tgtEl>
                                        <p:attrNameLst>
                                          <p:attrName>style.visibility</p:attrName>
                                        </p:attrNameLst>
                                      </p:cBhvr>
                                      <p:to>
                                        <p:strVal val="visible"/>
                                      </p:to>
                                    </p:set>
                                    <p:animEffect transition="in" filter="fade">
                                      <p:cBhvr>
                                        <p:cTn id="67"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14734"/>
            <a:ext cx="10240286" cy="821968"/>
            <a:chOff x="2001881" y="-14734"/>
            <a:chExt cx="10240286"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10344464" y="-14734"/>
              <a:ext cx="1897703"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Conclusion &amp; Perspectives</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6972280" y="127062"/>
            <a:ext cx="1558187"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8569002" y="112071"/>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 </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381855" y="1127362"/>
            <a:ext cx="8800288" cy="523220"/>
          </a:xfrm>
          <a:prstGeom prst="rect">
            <a:avLst/>
          </a:prstGeom>
          <a:noFill/>
        </p:spPr>
        <p:txBody>
          <a:bodyPr wrap="square" rtlCol="0">
            <a:spAutoFit/>
          </a:bodyPr>
          <a:lstStyle/>
          <a:p>
            <a:r>
              <a:rPr lang="fr-FR" sz="2800" dirty="0" smtClean="0">
                <a:latin typeface="Cabin" panose="020B0803050202020004" pitchFamily="34" charset="0"/>
              </a:rPr>
              <a:t>Conclusion</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43/44</a:t>
            </a:r>
            <a:endParaRPr lang="fr-CA" sz="2000" dirty="0">
              <a:solidFill>
                <a:schemeClr val="tx1"/>
              </a:solidFill>
              <a:latin typeface="Segoe WP Black" panose="020B0A02040504020203" pitchFamily="34" charset="0"/>
              <a:cs typeface="Segoe UI Light" pitchFamily="34" charset="0"/>
            </a:endParaRPr>
          </a:p>
        </p:txBody>
      </p:sp>
      <p:sp>
        <p:nvSpPr>
          <p:cNvPr id="27" name="Rectangle à coins arrondis 26"/>
          <p:cNvSpPr/>
          <p:nvPr/>
        </p:nvSpPr>
        <p:spPr>
          <a:xfrm>
            <a:off x="97603" y="3275751"/>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Perspectives</a:t>
            </a:r>
            <a:endParaRPr lang="fr-FR" kern="0" dirty="0">
              <a:solidFill>
                <a:schemeClr val="tx1">
                  <a:lumMod val="95000"/>
                  <a:lumOff val="5000"/>
                </a:schemeClr>
              </a:solidFill>
              <a:latin typeface="Cambria" pitchFamily="18" charset="0"/>
            </a:endParaRPr>
          </a:p>
        </p:txBody>
      </p:sp>
      <p:sp>
        <p:nvSpPr>
          <p:cNvPr id="29" name="Rectangle à coins arrondis 28"/>
          <p:cNvSpPr/>
          <p:nvPr/>
        </p:nvSpPr>
        <p:spPr>
          <a:xfrm>
            <a:off x="36269" y="2117054"/>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Conclusion</a:t>
            </a:r>
            <a:endParaRPr lang="fr-FR" sz="2000" b="1" kern="0" dirty="0">
              <a:solidFill>
                <a:prstClr val="white"/>
              </a:solidFill>
              <a:latin typeface="Cambria" pitchFamily="18" charset="0"/>
            </a:endParaRPr>
          </a:p>
        </p:txBody>
      </p:sp>
      <p:pic>
        <p:nvPicPr>
          <p:cNvPr id="31" name="Image 30"/>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796249" y="2361585"/>
            <a:ext cx="468524" cy="474689"/>
          </a:xfrm>
          <a:prstGeom prst="rect">
            <a:avLst/>
          </a:prstGeom>
        </p:spPr>
      </p:pic>
      <p:sp>
        <p:nvSpPr>
          <p:cNvPr id="32" name="ZoneTexte 31"/>
          <p:cNvSpPr txBox="1"/>
          <p:nvPr/>
        </p:nvSpPr>
        <p:spPr>
          <a:xfrm>
            <a:off x="3267856" y="2279546"/>
            <a:ext cx="7704944" cy="707886"/>
          </a:xfrm>
          <a:prstGeom prst="rect">
            <a:avLst/>
          </a:prstGeom>
          <a:noFill/>
        </p:spPr>
        <p:txBody>
          <a:bodyPr wrap="square" rtlCol="0">
            <a:spAutoFit/>
          </a:bodyPr>
          <a:lstStyle/>
          <a:p>
            <a:r>
              <a:rPr lang="fr-FR" sz="2000" b="1" dirty="0" smtClean="0">
                <a:latin typeface="Cabin" panose="020B0803050202020004" pitchFamily="34" charset="0"/>
                <a:cs typeface="Segoe UI Light" pitchFamily="34" charset="0"/>
              </a:rPr>
              <a:t>Implémentation d’un système de segmentation 3D  automatique  de tumeurs cérébrales basé sur une approche hybride région-contour.</a:t>
            </a:r>
            <a:endParaRPr lang="fr-FR" sz="2000" b="1" dirty="0">
              <a:latin typeface="Cabin" panose="020B0803050202020004" pitchFamily="34" charset="0"/>
              <a:cs typeface="Segoe UI Light" pitchFamily="34" charset="0"/>
            </a:endParaRPr>
          </a:p>
        </p:txBody>
      </p:sp>
      <p:pic>
        <p:nvPicPr>
          <p:cNvPr id="35" name="Image 3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796249" y="3352061"/>
            <a:ext cx="468524" cy="474689"/>
          </a:xfrm>
          <a:prstGeom prst="rect">
            <a:avLst/>
          </a:prstGeom>
        </p:spPr>
      </p:pic>
      <p:sp>
        <p:nvSpPr>
          <p:cNvPr id="37" name="ZoneTexte 36"/>
          <p:cNvSpPr txBox="1"/>
          <p:nvPr/>
        </p:nvSpPr>
        <p:spPr>
          <a:xfrm>
            <a:off x="3267856" y="3296049"/>
            <a:ext cx="7452696" cy="707886"/>
          </a:xfrm>
          <a:prstGeom prst="rect">
            <a:avLst/>
          </a:prstGeom>
          <a:noFill/>
        </p:spPr>
        <p:txBody>
          <a:bodyPr wrap="square" rtlCol="0">
            <a:spAutoFit/>
          </a:bodyPr>
          <a:lstStyle/>
          <a:p>
            <a:r>
              <a:rPr lang="fr-FR" sz="2000" b="1" dirty="0">
                <a:latin typeface="Cabin" panose="020B0803050202020004" pitchFamily="34" charset="0"/>
                <a:cs typeface="Segoe UI Light" pitchFamily="34" charset="0"/>
              </a:rPr>
              <a:t>D</a:t>
            </a:r>
            <a:r>
              <a:rPr lang="fr-FR" sz="2000" b="1" dirty="0" smtClean="0">
                <a:latin typeface="Cabin" panose="020B0803050202020004" pitchFamily="34" charset="0"/>
                <a:cs typeface="Segoe UI Light" pitchFamily="34" charset="0"/>
              </a:rPr>
              <a:t>étection </a:t>
            </a:r>
            <a:r>
              <a:rPr lang="fr-FR" sz="2000" b="1" dirty="0">
                <a:latin typeface="Cabin" panose="020B0803050202020004" pitchFamily="34" charset="0"/>
                <a:cs typeface="Segoe UI Light" pitchFamily="34" charset="0"/>
              </a:rPr>
              <a:t>de  tumeurs en utilisant l’analyse de la symétrie du cerveau humain.</a:t>
            </a:r>
          </a:p>
        </p:txBody>
      </p:sp>
      <p:pic>
        <p:nvPicPr>
          <p:cNvPr id="40" name="Image 3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796249" y="4221782"/>
            <a:ext cx="468524" cy="474689"/>
          </a:xfrm>
          <a:prstGeom prst="rect">
            <a:avLst/>
          </a:prstGeom>
        </p:spPr>
      </p:pic>
      <p:sp>
        <p:nvSpPr>
          <p:cNvPr id="41" name="ZoneTexte 40"/>
          <p:cNvSpPr txBox="1"/>
          <p:nvPr/>
        </p:nvSpPr>
        <p:spPr>
          <a:xfrm>
            <a:off x="3267856" y="4211396"/>
            <a:ext cx="7452696" cy="707886"/>
          </a:xfrm>
          <a:prstGeom prst="rect">
            <a:avLst/>
          </a:prstGeom>
          <a:noFill/>
        </p:spPr>
        <p:txBody>
          <a:bodyPr wrap="square" rtlCol="0">
            <a:spAutoFit/>
          </a:bodyPr>
          <a:lstStyle/>
          <a:p>
            <a:r>
              <a:rPr lang="fr-FR" sz="2000" b="1" dirty="0">
                <a:latin typeface="Cabin" panose="020B0803050202020004" pitchFamily="34" charset="0"/>
                <a:cs typeface="Segoe UI Light" pitchFamily="34" charset="0"/>
              </a:rPr>
              <a:t>Segmentation de tumeurs après leurs </a:t>
            </a:r>
            <a:r>
              <a:rPr lang="fr-FR" sz="2000" b="1" dirty="0" smtClean="0">
                <a:latin typeface="Cabin" panose="020B0803050202020004" pitchFamily="34" charset="0"/>
                <a:cs typeface="Segoe UI Light" pitchFamily="34" charset="0"/>
              </a:rPr>
              <a:t>détection </a:t>
            </a:r>
            <a:r>
              <a:rPr lang="fr-FR" sz="2000" b="1" dirty="0">
                <a:latin typeface="Cabin" panose="020B0803050202020004" pitchFamily="34" charset="0"/>
                <a:cs typeface="Segoe UI Light" pitchFamily="34" charset="0"/>
              </a:rPr>
              <a:t>en </a:t>
            </a:r>
            <a:r>
              <a:rPr lang="fr-FR" sz="2000" b="1" dirty="0" smtClean="0">
                <a:latin typeface="Cabin" panose="020B0803050202020004" pitchFamily="34" charset="0"/>
                <a:cs typeface="Segoe UI Light" pitchFamily="34" charset="0"/>
              </a:rPr>
              <a:t>utilisant </a:t>
            </a:r>
            <a:r>
              <a:rPr lang="fr-FR" sz="2000" b="1" dirty="0">
                <a:latin typeface="Cabin" panose="020B0803050202020004" pitchFamily="34" charset="0"/>
                <a:cs typeface="Segoe UI Light" pitchFamily="34" charset="0"/>
              </a:rPr>
              <a:t>un model déformable basé sur les </a:t>
            </a:r>
            <a:r>
              <a:rPr lang="fr-FR" sz="2000" b="1" dirty="0" smtClean="0">
                <a:latin typeface="Cabin" panose="020B0803050202020004" pitchFamily="34" charset="0"/>
                <a:cs typeface="Segoe UI Light" pitchFamily="34" charset="0"/>
              </a:rPr>
              <a:t>level-sets </a:t>
            </a:r>
            <a:r>
              <a:rPr lang="fr-FR" sz="2000" b="1" dirty="0">
                <a:latin typeface="Cabin" panose="020B0803050202020004" pitchFamily="34" charset="0"/>
                <a:cs typeface="Segoe UI Light" pitchFamily="34" charset="0"/>
              </a:rPr>
              <a:t>.</a:t>
            </a:r>
          </a:p>
        </p:txBody>
      </p:sp>
      <p:pic>
        <p:nvPicPr>
          <p:cNvPr id="49" name="Image 48"/>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775226" y="5193989"/>
            <a:ext cx="468524" cy="474689"/>
          </a:xfrm>
          <a:prstGeom prst="rect">
            <a:avLst/>
          </a:prstGeom>
        </p:spPr>
      </p:pic>
      <p:sp>
        <p:nvSpPr>
          <p:cNvPr id="52" name="ZoneTexte 51"/>
          <p:cNvSpPr txBox="1"/>
          <p:nvPr/>
        </p:nvSpPr>
        <p:spPr>
          <a:xfrm>
            <a:off x="3246832" y="5183603"/>
            <a:ext cx="7473719" cy="400110"/>
          </a:xfrm>
          <a:prstGeom prst="rect">
            <a:avLst/>
          </a:prstGeom>
          <a:noFill/>
        </p:spPr>
        <p:txBody>
          <a:bodyPr wrap="square" rtlCol="0">
            <a:spAutoFit/>
          </a:bodyPr>
          <a:lstStyle/>
          <a:p>
            <a:r>
              <a:rPr lang="fr-FR" sz="2000" b="1" dirty="0">
                <a:latin typeface="Cabin" panose="020B0803050202020004" pitchFamily="34" charset="0"/>
                <a:cs typeface="Segoe UI Light" pitchFamily="34" charset="0"/>
              </a:rPr>
              <a:t>Obtention de résultats de segmentation très satisfaisants. </a:t>
            </a:r>
          </a:p>
        </p:txBody>
      </p:sp>
    </p:spTree>
    <p:extLst>
      <p:ext uri="{BB962C8B-B14F-4D97-AF65-F5344CB8AC3E}">
        <p14:creationId xmlns:p14="http://schemas.microsoft.com/office/powerpoint/2010/main" xmlns="" val="152655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6" presetClass="entr" presetSubtype="21"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animEffect transition="in" filter="barn(inVertical)">
                                      <p:cBhvr>
                                        <p:cTn id="9" dur="500"/>
                                        <p:tgtEl>
                                          <p:spTgt spid="3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5"/>
                                        </p:tgtEl>
                                        <p:attrNameLst>
                                          <p:attrName>style.visibility</p:attrName>
                                        </p:attrNameLst>
                                      </p:cBhvr>
                                      <p:to>
                                        <p:strVal val="visible"/>
                                      </p:to>
                                    </p:set>
                                  </p:childTnLst>
                                </p:cTn>
                              </p:par>
                              <p:par>
                                <p:cTn id="14" presetID="16" presetClass="entr" presetSubtype="21"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barn(inVertical)">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6" presetClass="entr" presetSubtype="21"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barn(inVertical)">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childTnLst>
                                </p:cTn>
                              </p:par>
                              <p:par>
                                <p:cTn id="28" presetID="16" presetClass="entr" presetSubtype="21" fill="hold" grpId="0" nodeType="with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barn(inVertical)">
                                      <p:cBhvr>
                                        <p:cTn id="3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7" grpId="0"/>
      <p:bldP spid="41" grpId="0"/>
      <p:bldP spid="5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grpSp>
        <p:nvGrpSpPr>
          <p:cNvPr id="42" name="Groupe 41"/>
          <p:cNvGrpSpPr/>
          <p:nvPr/>
        </p:nvGrpSpPr>
        <p:grpSpPr>
          <a:xfrm>
            <a:off x="1887578" y="-14734"/>
            <a:ext cx="10240286" cy="821968"/>
            <a:chOff x="2001881" y="-14734"/>
            <a:chExt cx="10240286" cy="821968"/>
          </a:xfrm>
        </p:grpSpPr>
        <p:sp>
          <p:nvSpPr>
            <p:cNvPr id="43" name="Rectangle 42"/>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10344464" y="-14734"/>
              <a:ext cx="1897703"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Conclusion &amp; Perspectives</a:t>
              </a:r>
              <a:endParaRPr lang="fr-FR" sz="2000" b="1" kern="0" dirty="0">
                <a:solidFill>
                  <a:prstClr val="white"/>
                </a:solidFill>
                <a:latin typeface="Cambria" pitchFamily="18" charset="0"/>
              </a:endParaRPr>
            </a:p>
          </p:txBody>
        </p:sp>
        <p:sp>
          <p:nvSpPr>
            <p:cNvPr id="45" name="Rectangle à coins arrondis 44"/>
            <p:cNvSpPr/>
            <p:nvPr/>
          </p:nvSpPr>
          <p:spPr>
            <a:xfrm>
              <a:off x="2192741"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46" name="Rectangle à coins arrondis 45"/>
          <p:cNvSpPr/>
          <p:nvPr/>
        </p:nvSpPr>
        <p:spPr>
          <a:xfrm>
            <a:off x="3622093" y="131956"/>
            <a:ext cx="173434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Segmentation d’images</a:t>
            </a:r>
            <a:endParaRPr lang="fr-FR" kern="0" dirty="0">
              <a:solidFill>
                <a:schemeClr val="tx1">
                  <a:lumMod val="95000"/>
                  <a:lumOff val="5000"/>
                </a:schemeClr>
              </a:solidFill>
              <a:latin typeface="Cambria" pitchFamily="18" charset="0"/>
            </a:endParaRPr>
          </a:p>
        </p:txBody>
      </p:sp>
      <p:sp>
        <p:nvSpPr>
          <p:cNvPr id="47" name="Rectangle à coins arrondis 46"/>
          <p:cNvSpPr/>
          <p:nvPr/>
        </p:nvSpPr>
        <p:spPr>
          <a:xfrm>
            <a:off x="53803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0" name="Rectangle à coins arrondis 49"/>
          <p:cNvSpPr/>
          <p:nvPr/>
        </p:nvSpPr>
        <p:spPr>
          <a:xfrm>
            <a:off x="6972280" y="127062"/>
            <a:ext cx="1558187"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51" name="Rectangle à coins arrondis 50"/>
          <p:cNvSpPr/>
          <p:nvPr/>
        </p:nvSpPr>
        <p:spPr>
          <a:xfrm>
            <a:off x="8569002" y="112071"/>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 </a:t>
            </a:r>
            <a:endParaRPr lang="fr-FR" kern="0" dirty="0">
              <a:solidFill>
                <a:schemeClr val="tx1">
                  <a:lumMod val="95000"/>
                  <a:lumOff val="5000"/>
                </a:schemeClr>
              </a:solidFill>
              <a:latin typeface="Cambria" pitchFamily="18" charset="0"/>
            </a:endParaRPr>
          </a:p>
        </p:txBody>
      </p:sp>
      <p:sp>
        <p:nvSpPr>
          <p:cNvPr id="56" name="Rectangle 55"/>
          <p:cNvSpPr/>
          <p:nvPr/>
        </p:nvSpPr>
        <p:spPr>
          <a:xfrm>
            <a:off x="2461599" y="1127365"/>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2381855" y="1127362"/>
            <a:ext cx="8800288" cy="523220"/>
          </a:xfrm>
          <a:prstGeom prst="rect">
            <a:avLst/>
          </a:prstGeom>
          <a:noFill/>
        </p:spPr>
        <p:txBody>
          <a:bodyPr wrap="square" rtlCol="0">
            <a:spAutoFit/>
          </a:bodyPr>
          <a:lstStyle/>
          <a:p>
            <a:r>
              <a:rPr lang="fr-FR" sz="2800" dirty="0" smtClean="0">
                <a:latin typeface="Cabin" panose="020B0803050202020004" pitchFamily="34" charset="0"/>
              </a:rPr>
              <a:t>Perspective</a:t>
            </a:r>
            <a:endParaRPr lang="fr-FR" sz="2800" dirty="0">
              <a:latin typeface="Cabin" panose="020B0803050202020004" pitchFamily="34" charset="0"/>
            </a:endParaRPr>
          </a:p>
        </p:txBody>
      </p:sp>
      <p:sp>
        <p:nvSpPr>
          <p:cNvPr id="58" name="Rectangle 57"/>
          <p:cNvSpPr/>
          <p:nvPr/>
        </p:nvSpPr>
        <p:spPr>
          <a:xfrm>
            <a:off x="2001881" y="1127364"/>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286465" y="1127363"/>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2381855" y="1127362"/>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39" name="Rectangle 38"/>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44/44</a:t>
            </a:r>
            <a:endParaRPr lang="fr-CA" sz="2000" dirty="0">
              <a:solidFill>
                <a:schemeClr val="tx1"/>
              </a:solidFill>
              <a:latin typeface="Segoe WP Black" panose="020B0A02040504020203" pitchFamily="34" charset="0"/>
              <a:cs typeface="Segoe UI Light" pitchFamily="34" charset="0"/>
            </a:endParaRPr>
          </a:p>
        </p:txBody>
      </p:sp>
      <p:sp>
        <p:nvSpPr>
          <p:cNvPr id="32" name="ZoneTexte 31"/>
          <p:cNvSpPr txBox="1"/>
          <p:nvPr/>
        </p:nvSpPr>
        <p:spPr>
          <a:xfrm>
            <a:off x="3267856" y="2516461"/>
            <a:ext cx="7452696" cy="707886"/>
          </a:xfrm>
          <a:prstGeom prst="rect">
            <a:avLst/>
          </a:prstGeom>
          <a:noFill/>
        </p:spPr>
        <p:txBody>
          <a:bodyPr wrap="square" rtlCol="0">
            <a:spAutoFit/>
          </a:bodyPr>
          <a:lstStyle>
            <a:defPPr>
              <a:defRPr lang="fr-FR"/>
            </a:defPPr>
            <a:lvl1pPr>
              <a:defRPr sz="2000" b="1">
                <a:latin typeface="Cabin" panose="020B0803050202020004" pitchFamily="34" charset="0"/>
                <a:cs typeface="Segoe UI Light" pitchFamily="34" charset="0"/>
              </a:defRPr>
            </a:lvl1pPr>
          </a:lstStyle>
          <a:p>
            <a:r>
              <a:rPr lang="fr-FR" dirty="0"/>
              <a:t>Segmenter la tumeur et ses différentes composantes notamment l’œdème et la nécrose. </a:t>
            </a:r>
          </a:p>
        </p:txBody>
      </p:sp>
      <p:sp>
        <p:nvSpPr>
          <p:cNvPr id="41" name="ZoneTexte 40"/>
          <p:cNvSpPr txBox="1"/>
          <p:nvPr/>
        </p:nvSpPr>
        <p:spPr>
          <a:xfrm>
            <a:off x="3267856" y="4737239"/>
            <a:ext cx="7452696" cy="707886"/>
          </a:xfrm>
          <a:prstGeom prst="rect">
            <a:avLst/>
          </a:prstGeom>
          <a:noFill/>
        </p:spPr>
        <p:txBody>
          <a:bodyPr wrap="square" rtlCol="0">
            <a:spAutoFit/>
          </a:bodyPr>
          <a:lstStyle>
            <a:defPPr>
              <a:defRPr lang="fr-FR"/>
            </a:defPPr>
            <a:lvl1pPr>
              <a:defRPr sz="2000" b="1">
                <a:latin typeface="Cabin" panose="020B0803050202020004" pitchFamily="34" charset="0"/>
                <a:cs typeface="Segoe UI Light" pitchFamily="34" charset="0"/>
              </a:defRPr>
            </a:lvl1pPr>
          </a:lstStyle>
          <a:p>
            <a:r>
              <a:rPr lang="fr-FR" dirty="0"/>
              <a:t>Détecter la tumeur dans le cas où elle présente une symétrie par rapport à l’axe de symétrie.</a:t>
            </a:r>
          </a:p>
        </p:txBody>
      </p:sp>
      <p:sp>
        <p:nvSpPr>
          <p:cNvPr id="33" name="Rectangle à coins arrondis 32"/>
          <p:cNvSpPr/>
          <p:nvPr/>
        </p:nvSpPr>
        <p:spPr>
          <a:xfrm>
            <a:off x="62854" y="2191273"/>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a:t>
            </a:r>
            <a:endParaRPr lang="fr-FR" kern="0" dirty="0">
              <a:solidFill>
                <a:schemeClr val="tx1">
                  <a:lumMod val="95000"/>
                  <a:lumOff val="5000"/>
                </a:schemeClr>
              </a:solidFill>
              <a:latin typeface="Cambria" pitchFamily="18" charset="0"/>
            </a:endParaRPr>
          </a:p>
        </p:txBody>
      </p:sp>
      <p:sp>
        <p:nvSpPr>
          <p:cNvPr id="48" name="Rectangle à coins arrondis 47"/>
          <p:cNvSpPr/>
          <p:nvPr/>
        </p:nvSpPr>
        <p:spPr>
          <a:xfrm>
            <a:off x="22882" y="3193847"/>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Perspectives</a:t>
            </a:r>
            <a:endParaRPr lang="fr-FR" sz="2000" b="1" kern="0" dirty="0">
              <a:solidFill>
                <a:prstClr val="white"/>
              </a:solidFill>
              <a:latin typeface="Cambria" pitchFamily="18" charset="0"/>
            </a:endParaRPr>
          </a:p>
        </p:txBody>
      </p:sp>
      <p:pic>
        <p:nvPicPr>
          <p:cNvPr id="2" name="Image 1"/>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655743" y="2345406"/>
            <a:ext cx="533474" cy="800212"/>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652308" y="4603979"/>
            <a:ext cx="533474" cy="800212"/>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652308" y="3441896"/>
            <a:ext cx="533474" cy="800212"/>
          </a:xfrm>
          <a:prstGeom prst="rect">
            <a:avLst/>
          </a:prstGeom>
        </p:spPr>
      </p:pic>
      <p:sp>
        <p:nvSpPr>
          <p:cNvPr id="52" name="ZoneTexte 51"/>
          <p:cNvSpPr txBox="1"/>
          <p:nvPr/>
        </p:nvSpPr>
        <p:spPr>
          <a:xfrm>
            <a:off x="3267856" y="3593169"/>
            <a:ext cx="7452696" cy="707886"/>
          </a:xfrm>
          <a:prstGeom prst="rect">
            <a:avLst/>
          </a:prstGeom>
          <a:noFill/>
        </p:spPr>
        <p:txBody>
          <a:bodyPr wrap="square" rtlCol="0">
            <a:spAutoFit/>
          </a:bodyPr>
          <a:lstStyle>
            <a:defPPr>
              <a:defRPr lang="fr-FR"/>
            </a:defPPr>
            <a:lvl1pPr>
              <a:defRPr sz="2000" b="1">
                <a:latin typeface="Cabin" panose="020B0803050202020004" pitchFamily="34" charset="0"/>
                <a:cs typeface="Segoe UI Light" pitchFamily="34" charset="0"/>
              </a:defRPr>
            </a:lvl1pPr>
          </a:lstStyle>
          <a:p>
            <a:r>
              <a:rPr lang="fr-FR" dirty="0" smtClean="0"/>
              <a:t>Détecter plusieurs </a:t>
            </a:r>
            <a:r>
              <a:rPr lang="fr-FR" dirty="0"/>
              <a:t>tumeurs à la fois dans le cas où le cerveau humain présente deux tumeurs ou plus.</a:t>
            </a:r>
          </a:p>
        </p:txBody>
      </p:sp>
    </p:spTree>
    <p:extLst>
      <p:ext uri="{BB962C8B-B14F-4D97-AF65-F5344CB8AC3E}">
        <p14:creationId xmlns:p14="http://schemas.microsoft.com/office/powerpoint/2010/main" xmlns="" val="28724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6" presetClass="entr" presetSubtype="21"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animEffect transition="in" filter="barn(inVertical)">
                                      <p:cBhvr>
                                        <p:cTn id="9" dur="500"/>
                                        <p:tgtEl>
                                          <p:spTgt spid="3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6" presetClass="entr" presetSubtype="21"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barn(inVertical)">
                                      <p:cBhvr>
                                        <p:cTn id="16" dur="500"/>
                                        <p:tgtEl>
                                          <p:spTgt spid="5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6" presetClass="entr" presetSubtype="21"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barn(inVertical)">
                                      <p:cBhvr>
                                        <p:cTn id="2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1" grpId="0"/>
      <p:bldP spid="5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0"/>
            <a:ext cx="12192000" cy="6858000"/>
          </a:xfrm>
          <a:prstGeom prst="rect">
            <a:avLst/>
          </a:prstGeom>
          <a:solidFill>
            <a:srgbClr val="EC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p:cNvGrpSpPr/>
          <p:nvPr/>
        </p:nvGrpSpPr>
        <p:grpSpPr>
          <a:xfrm>
            <a:off x="5847642" y="309518"/>
            <a:ext cx="7272270" cy="6238964"/>
            <a:chOff x="2459865" y="457200"/>
            <a:chExt cx="7272270" cy="6238964"/>
          </a:xfrm>
        </p:grpSpPr>
        <p:sp>
          <p:nvSpPr>
            <p:cNvPr id="10" name="ZoneTexte 9"/>
            <p:cNvSpPr txBox="1"/>
            <p:nvPr/>
          </p:nvSpPr>
          <p:spPr>
            <a:xfrm>
              <a:off x="2459865" y="5495835"/>
              <a:ext cx="7272270" cy="1200329"/>
            </a:xfrm>
            <a:prstGeom prst="rect">
              <a:avLst/>
            </a:prstGeom>
            <a:noFill/>
          </p:spPr>
          <p:txBody>
            <a:bodyPr wrap="square" rtlCol="0">
              <a:spAutoFit/>
            </a:bodyPr>
            <a:lstStyle/>
            <a:p>
              <a:pPr algn="ctr"/>
              <a:r>
                <a:rPr lang="fr-FR" sz="7200" dirty="0" smtClean="0">
                  <a:solidFill>
                    <a:schemeClr val="accent1">
                      <a:lumMod val="50000"/>
                    </a:schemeClr>
                  </a:solidFill>
                  <a:effectLst>
                    <a:outerShdw blurRad="38100" dist="38100" dir="2700000" algn="tl">
                      <a:srgbClr val="000000">
                        <a:alpha val="43137"/>
                      </a:srgbClr>
                    </a:outerShdw>
                  </a:effectLst>
                  <a:latin typeface="Cabin" panose="020B0803050202020004" pitchFamily="34" charset="0"/>
                  <a:ea typeface="Segoe UI" pitchFamily="34" charset="0"/>
                  <a:cs typeface="Segoe UI" pitchFamily="34" charset="0"/>
                </a:rPr>
                <a:t>Questions </a:t>
              </a:r>
              <a:endParaRPr lang="fr-FR" sz="7200" b="1" dirty="0">
                <a:solidFill>
                  <a:schemeClr val="accent1">
                    <a:lumMod val="50000"/>
                  </a:schemeClr>
                </a:solidFill>
                <a:effectLst>
                  <a:outerShdw blurRad="38100" dist="38100" dir="2700000" algn="tl">
                    <a:srgbClr val="000000">
                      <a:alpha val="43137"/>
                    </a:srgbClr>
                  </a:outerShdw>
                </a:effectLst>
                <a:latin typeface="Cabin" panose="020B0803050202020004" pitchFamily="34" charset="0"/>
                <a:ea typeface="Segoe UI" pitchFamily="34" charset="0"/>
                <a:cs typeface="Segoe UI" pitchFamily="34" charset="0"/>
              </a:endParaRPr>
            </a:p>
          </p:txBody>
        </p:sp>
        <p:pic>
          <p:nvPicPr>
            <p:cNvPr id="11" name="Picture 4"/>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xmlns="" val="0"/>
                </a:ext>
              </a:extLst>
            </a:blip>
            <a:stretch>
              <a:fillRect/>
            </a:stretch>
          </p:blipFill>
          <p:spPr>
            <a:xfrm>
              <a:off x="3505200" y="457200"/>
              <a:ext cx="5181600" cy="5181600"/>
            </a:xfrm>
            <a:prstGeom prst="rect">
              <a:avLst/>
            </a:prstGeom>
          </p:spPr>
        </p:pic>
      </p:grpSp>
      <p:sp>
        <p:nvSpPr>
          <p:cNvPr id="6" name="ZoneTexte 5"/>
          <p:cNvSpPr txBox="1"/>
          <p:nvPr/>
        </p:nvSpPr>
        <p:spPr>
          <a:xfrm>
            <a:off x="498651" y="2557314"/>
            <a:ext cx="7272270" cy="2308324"/>
          </a:xfrm>
          <a:prstGeom prst="rect">
            <a:avLst/>
          </a:prstGeom>
          <a:noFill/>
        </p:spPr>
        <p:txBody>
          <a:bodyPr wrap="square" rtlCol="0">
            <a:spAutoFit/>
          </a:bodyPr>
          <a:lstStyle/>
          <a:p>
            <a:pPr algn="ctr"/>
            <a:r>
              <a:rPr lang="fr-FR" sz="7200" dirty="0" smtClean="0">
                <a:solidFill>
                  <a:schemeClr val="accent1">
                    <a:lumMod val="50000"/>
                  </a:schemeClr>
                </a:solidFill>
                <a:effectLst>
                  <a:outerShdw blurRad="38100" dist="38100" dir="2700000" algn="tl">
                    <a:srgbClr val="000000">
                      <a:alpha val="43137"/>
                    </a:srgbClr>
                  </a:outerShdw>
                </a:effectLst>
                <a:latin typeface="Cabin" panose="020B0803050202020004" pitchFamily="34" charset="0"/>
                <a:ea typeface="Segoe UI" pitchFamily="34" charset="0"/>
                <a:cs typeface="Segoe UI" pitchFamily="34" charset="0"/>
              </a:rPr>
              <a:t>Merci Pour votre Attention !</a:t>
            </a:r>
            <a:endParaRPr lang="fr-FR" sz="7200" b="1" dirty="0">
              <a:solidFill>
                <a:schemeClr val="accent1">
                  <a:lumMod val="50000"/>
                </a:schemeClr>
              </a:solidFill>
              <a:effectLst>
                <a:outerShdw blurRad="38100" dist="38100" dir="2700000" algn="tl">
                  <a:srgbClr val="000000">
                    <a:alpha val="43137"/>
                  </a:srgbClr>
                </a:outerShdw>
              </a:effectLst>
              <a:latin typeface="Cabin" panose="020B0803050202020004" pitchFamily="34" charset="0"/>
              <a:ea typeface="Segoe UI" pitchFamily="34" charset="0"/>
              <a:cs typeface="Segoe UI" pitchFamily="34" charset="0"/>
            </a:endParaRPr>
          </a:p>
        </p:txBody>
      </p:sp>
    </p:spTree>
    <p:extLst>
      <p:ext uri="{BB962C8B-B14F-4D97-AF65-F5344CB8AC3E}">
        <p14:creationId xmlns:p14="http://schemas.microsoft.com/office/powerpoint/2010/main" xmlns="" val="409419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0"/>
            <a:ext cx="121920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 name="Groupe 1"/>
          <p:cNvGrpSpPr/>
          <p:nvPr/>
        </p:nvGrpSpPr>
        <p:grpSpPr>
          <a:xfrm>
            <a:off x="2851741" y="2606115"/>
            <a:ext cx="9349809" cy="1565841"/>
            <a:chOff x="2051616" y="1091634"/>
            <a:chExt cx="10035609" cy="865741"/>
          </a:xfrm>
        </p:grpSpPr>
        <p:grpSp>
          <p:nvGrpSpPr>
            <p:cNvPr id="21" name="Groupe 20"/>
            <p:cNvGrpSpPr/>
            <p:nvPr/>
          </p:nvGrpSpPr>
          <p:grpSpPr>
            <a:xfrm>
              <a:off x="2051616" y="1091634"/>
              <a:ext cx="420127" cy="865741"/>
              <a:chOff x="7838048" y="2821633"/>
              <a:chExt cx="478369" cy="1015663"/>
            </a:xfrm>
          </p:grpSpPr>
          <p:sp>
            <p:nvSpPr>
              <p:cNvPr id="22" name="Rectangle 21"/>
              <p:cNvSpPr/>
              <p:nvPr/>
            </p:nvSpPr>
            <p:spPr>
              <a:xfrm>
                <a:off x="7838048" y="2821633"/>
                <a:ext cx="27999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8162084" y="2821633"/>
                <a:ext cx="6999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8270698" y="2821633"/>
                <a:ext cx="45719"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Rectangle 24"/>
            <p:cNvSpPr/>
            <p:nvPr/>
          </p:nvSpPr>
          <p:spPr>
            <a:xfrm>
              <a:off x="2543992" y="1091634"/>
              <a:ext cx="9543233" cy="8657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2543992" y="1246267"/>
              <a:ext cx="8800288" cy="510502"/>
            </a:xfrm>
            <a:prstGeom prst="rect">
              <a:avLst/>
            </a:prstGeom>
            <a:noFill/>
          </p:spPr>
          <p:txBody>
            <a:bodyPr wrap="square" rtlCol="0">
              <a:spAutoFit/>
            </a:bodyPr>
            <a:lstStyle/>
            <a:p>
              <a:r>
                <a:rPr lang="fr-FR" sz="5400" dirty="0" smtClean="0">
                  <a:solidFill>
                    <a:schemeClr val="bg1"/>
                  </a:solidFill>
                  <a:latin typeface="Cabin" panose="020B0803050202020004" pitchFamily="34" charset="0"/>
                </a:rPr>
                <a:t>Segmentation d’images</a:t>
              </a:r>
              <a:endParaRPr lang="fr-FR" sz="5400" dirty="0">
                <a:solidFill>
                  <a:schemeClr val="bg1"/>
                </a:solidFill>
                <a:latin typeface="Cabin" panose="020B0803050202020004" pitchFamily="34" charset="0"/>
              </a:endParaRPr>
            </a:p>
          </p:txBody>
        </p:sp>
      </p:grpSp>
    </p:spTree>
    <p:extLst>
      <p:ext uri="{BB962C8B-B14F-4D97-AF65-F5344CB8AC3E}">
        <p14:creationId xmlns:p14="http://schemas.microsoft.com/office/powerpoint/2010/main" xmlns="" val="1748632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 name="Groupe 4"/>
          <p:cNvGrpSpPr/>
          <p:nvPr/>
        </p:nvGrpSpPr>
        <p:grpSpPr>
          <a:xfrm>
            <a:off x="2001881" y="980049"/>
            <a:ext cx="10079752" cy="523221"/>
            <a:chOff x="2051616" y="955774"/>
            <a:chExt cx="10079752" cy="866910"/>
          </a:xfrm>
        </p:grpSpPr>
        <p:grpSp>
          <p:nvGrpSpPr>
            <p:cNvPr id="2" name="Groupe 1"/>
            <p:cNvGrpSpPr/>
            <p:nvPr/>
          </p:nvGrpSpPr>
          <p:grpSpPr>
            <a:xfrm>
              <a:off x="2051616" y="956358"/>
              <a:ext cx="420127" cy="865742"/>
              <a:chOff x="7838048" y="2662931"/>
              <a:chExt cx="478369" cy="1015664"/>
            </a:xfrm>
            <a:solidFill>
              <a:schemeClr val="accent1">
                <a:lumMod val="50000"/>
              </a:schemeClr>
            </a:solidFill>
          </p:grpSpPr>
          <p:sp>
            <p:nvSpPr>
              <p:cNvPr id="43" name="Rectangle 42"/>
              <p:cNvSpPr/>
              <p:nvPr/>
            </p:nvSpPr>
            <p:spPr>
              <a:xfrm>
                <a:off x="7838048" y="2662933"/>
                <a:ext cx="279999" cy="10156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43"/>
              <p:cNvSpPr/>
              <p:nvPr/>
            </p:nvSpPr>
            <p:spPr>
              <a:xfrm>
                <a:off x="8162084" y="2662931"/>
                <a:ext cx="70000" cy="10156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44"/>
              <p:cNvSpPr/>
              <p:nvPr/>
            </p:nvSpPr>
            <p:spPr>
              <a:xfrm>
                <a:off x="8270698" y="2662931"/>
                <a:ext cx="45719" cy="10156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Rectangle 45"/>
            <p:cNvSpPr/>
            <p:nvPr/>
          </p:nvSpPr>
          <p:spPr>
            <a:xfrm>
              <a:off x="2543992" y="956359"/>
              <a:ext cx="9587376" cy="8657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ZoneTexte 46"/>
            <p:cNvSpPr txBox="1"/>
            <p:nvPr/>
          </p:nvSpPr>
          <p:spPr>
            <a:xfrm>
              <a:off x="2543992" y="955774"/>
              <a:ext cx="8800288" cy="866910"/>
            </a:xfrm>
            <a:prstGeom prst="rect">
              <a:avLst/>
            </a:prstGeom>
            <a:noFill/>
          </p:spPr>
          <p:txBody>
            <a:bodyPr wrap="square" rtlCol="0">
              <a:spAutoFit/>
            </a:bodyPr>
            <a:lstStyle/>
            <a:p>
              <a:r>
                <a:rPr lang="fr-FR" sz="2800" dirty="0" smtClean="0">
                  <a:latin typeface="Cabin" panose="020B0803050202020004" pitchFamily="34" charset="0"/>
                </a:rPr>
                <a:t>Définition de la segmentation</a:t>
              </a:r>
              <a:endParaRPr lang="fr-FR" sz="2800" dirty="0">
                <a:latin typeface="Cabin" panose="020B0803050202020004" pitchFamily="34" charset="0"/>
              </a:endParaRPr>
            </a:p>
          </p:txBody>
        </p:sp>
      </p:grpSp>
      <p:grpSp>
        <p:nvGrpSpPr>
          <p:cNvPr id="6" name="Groupe 5"/>
          <p:cNvGrpSpPr/>
          <p:nvPr/>
        </p:nvGrpSpPr>
        <p:grpSpPr>
          <a:xfrm>
            <a:off x="1887578" y="25900"/>
            <a:ext cx="10085343" cy="821968"/>
            <a:chOff x="2001881" y="25900"/>
            <a:chExt cx="10085343" cy="821968"/>
          </a:xfrm>
        </p:grpSpPr>
        <p:sp>
          <p:nvSpPr>
            <p:cNvPr id="49" name="Rectangle 48"/>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Rectangle à coins arrondis 68"/>
            <p:cNvSpPr/>
            <p:nvPr/>
          </p:nvSpPr>
          <p:spPr>
            <a:xfrm>
              <a:off x="3891119" y="25900"/>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Segmentation d’images</a:t>
              </a:r>
              <a:endParaRPr lang="fr-FR" sz="2000" b="1" kern="0" dirty="0">
                <a:solidFill>
                  <a:prstClr val="white"/>
                </a:solidFill>
                <a:latin typeface="Cambria" pitchFamily="18" charset="0"/>
              </a:endParaRPr>
            </a:p>
          </p:txBody>
        </p:sp>
        <p:sp>
          <p:nvSpPr>
            <p:cNvPr id="72" name="Rectangle à coins arrondis 71"/>
            <p:cNvSpPr/>
            <p:nvPr/>
          </p:nvSpPr>
          <p:spPr>
            <a:xfrm>
              <a:off x="2290715"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36" name="Rectangle à coins arrondis 35"/>
          <p:cNvSpPr/>
          <p:nvPr/>
        </p:nvSpPr>
        <p:spPr>
          <a:xfrm>
            <a:off x="100013" y="3271782"/>
            <a:ext cx="1772057"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Approches de segmentation</a:t>
            </a:r>
            <a:endParaRPr lang="fr-FR" kern="0" dirty="0">
              <a:solidFill>
                <a:schemeClr val="tx1">
                  <a:lumMod val="95000"/>
                  <a:lumOff val="5000"/>
                </a:schemeClr>
              </a:solidFill>
              <a:latin typeface="Cambria" pitchFamily="18" charset="0"/>
            </a:endParaRPr>
          </a:p>
        </p:txBody>
      </p:sp>
      <p:sp>
        <p:nvSpPr>
          <p:cNvPr id="37" name="Rectangle à coins arrondis 36"/>
          <p:cNvSpPr/>
          <p:nvPr/>
        </p:nvSpPr>
        <p:spPr>
          <a:xfrm>
            <a:off x="36269" y="2117054"/>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b="1" kern="0" dirty="0" smtClean="0">
                <a:solidFill>
                  <a:prstClr val="white"/>
                </a:solidFill>
                <a:latin typeface="Cambria" pitchFamily="18" charset="0"/>
              </a:rPr>
              <a:t>Définition de la segmentation</a:t>
            </a:r>
            <a:endParaRPr lang="fr-FR" b="1" kern="0" dirty="0">
              <a:solidFill>
                <a:prstClr val="white"/>
              </a:solidFill>
              <a:latin typeface="Cambria" pitchFamily="18" charset="0"/>
            </a:endParaRPr>
          </a:p>
        </p:txBody>
      </p:sp>
      <p:sp>
        <p:nvSpPr>
          <p:cNvPr id="51" name="Rectangle à coins arrondis 50"/>
          <p:cNvSpPr/>
          <p:nvPr/>
        </p:nvSpPr>
        <p:spPr>
          <a:xfrm>
            <a:off x="5914294" y="129916"/>
            <a:ext cx="1478350"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52" name="Rectangle à coins arrondis 51"/>
          <p:cNvSpPr/>
          <p:nvPr/>
        </p:nvSpPr>
        <p:spPr>
          <a:xfrm>
            <a:off x="74377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53" name="Rectangle à coins arrondis 52"/>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54" name="Rectangle à coins arrondis 53"/>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pic>
        <p:nvPicPr>
          <p:cNvPr id="58"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369447" y="2075934"/>
            <a:ext cx="3429000" cy="187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 name="Image 58"/>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281563" y="2565798"/>
            <a:ext cx="1654419" cy="2507479"/>
          </a:xfrm>
          <a:prstGeom prst="rect">
            <a:avLst/>
          </a:prstGeom>
        </p:spPr>
      </p:pic>
      <p:sp>
        <p:nvSpPr>
          <p:cNvPr id="60" name="Rectangle à coins arrondis 59"/>
          <p:cNvSpPr/>
          <p:nvPr/>
        </p:nvSpPr>
        <p:spPr>
          <a:xfrm>
            <a:off x="3222762" y="1630498"/>
            <a:ext cx="3722370" cy="2325036"/>
          </a:xfrm>
          <a:prstGeom prst="roundRect">
            <a:avLst/>
          </a:prstGeom>
          <a:noFill/>
          <a:ln w="28575">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latin typeface="Cabin" panose="020B0803050202020004" pitchFamily="34" charset="0"/>
              </a:rPr>
              <a:t> </a:t>
            </a:r>
          </a:p>
          <a:p>
            <a:pPr algn="ctr"/>
            <a:endParaRPr lang="fr-FR" dirty="0">
              <a:latin typeface="Cabin" panose="020B0803050202020004" pitchFamily="34" charset="0"/>
            </a:endParaRPr>
          </a:p>
          <a:p>
            <a:pPr algn="ctr"/>
            <a:endParaRPr lang="fr-FR" dirty="0">
              <a:latin typeface="Cabin" panose="020B0803050202020004" pitchFamily="34" charset="0"/>
            </a:endParaRPr>
          </a:p>
          <a:p>
            <a:pPr algn="ctr"/>
            <a:endParaRPr lang="fr-FR" dirty="0">
              <a:latin typeface="Cabin" panose="020B0803050202020004" pitchFamily="34" charset="0"/>
            </a:endParaRPr>
          </a:p>
          <a:p>
            <a:pPr algn="ctr"/>
            <a:endParaRPr lang="fr-FR" dirty="0">
              <a:latin typeface="Cabin" panose="020B0803050202020004" pitchFamily="34" charset="0"/>
            </a:endParaRPr>
          </a:p>
          <a:p>
            <a:pPr algn="ctr"/>
            <a:endParaRPr lang="fr-FR" dirty="0">
              <a:latin typeface="Cabin" panose="020B0803050202020004" pitchFamily="34" charset="0"/>
            </a:endParaRPr>
          </a:p>
          <a:p>
            <a:pPr algn="ctr"/>
            <a:r>
              <a:rPr lang="fr-FR" dirty="0">
                <a:latin typeface="Cabin" panose="020B0803050202020004" pitchFamily="34" charset="0"/>
              </a:rPr>
              <a:t> Etiquetage des voxels  </a:t>
            </a:r>
          </a:p>
        </p:txBody>
      </p:sp>
      <p:sp>
        <p:nvSpPr>
          <p:cNvPr id="61" name="Rectangle à coins arrondis 60"/>
          <p:cNvSpPr/>
          <p:nvPr/>
        </p:nvSpPr>
        <p:spPr>
          <a:xfrm>
            <a:off x="7242312" y="1630498"/>
            <a:ext cx="3722370" cy="2325036"/>
          </a:xfrm>
          <a:prstGeom prst="roundRect">
            <a:avLst/>
          </a:prstGeom>
          <a:noFill/>
          <a:ln w="28575">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smtClean="0"/>
              <a:t> </a:t>
            </a:r>
          </a:p>
          <a:p>
            <a:pPr algn="ctr"/>
            <a:endParaRPr lang="fr-FR" dirty="0"/>
          </a:p>
          <a:p>
            <a:pPr algn="ctr"/>
            <a:endParaRPr lang="fr-FR" dirty="0" smtClean="0"/>
          </a:p>
          <a:p>
            <a:pPr algn="ctr"/>
            <a:endParaRPr lang="fr-FR" dirty="0"/>
          </a:p>
          <a:p>
            <a:pPr algn="ctr"/>
            <a:endParaRPr lang="fr-FR" dirty="0" smtClean="0"/>
          </a:p>
          <a:p>
            <a:pPr algn="ctr"/>
            <a:endParaRPr lang="fr-FR" dirty="0"/>
          </a:p>
          <a:p>
            <a:pPr algn="ctr"/>
            <a:r>
              <a:rPr lang="fr-FR" sz="2400" dirty="0" smtClean="0">
                <a:latin typeface="Segoe UI Light" pitchFamily="34" charset="0"/>
                <a:cs typeface="Segoe UI Light" pitchFamily="34" charset="0"/>
              </a:rPr>
              <a:t> </a:t>
            </a:r>
            <a:r>
              <a:rPr lang="fr-FR" dirty="0">
                <a:solidFill>
                  <a:schemeClr val="tx1"/>
                </a:solidFill>
                <a:latin typeface="Cabin" panose="020B0803050202020004" pitchFamily="34" charset="0"/>
                <a:cs typeface="Segoe UI Light" pitchFamily="34" charset="0"/>
              </a:rPr>
              <a:t>Découpage</a:t>
            </a:r>
            <a:r>
              <a:rPr lang="fr-FR" sz="2200" dirty="0" smtClean="0">
                <a:latin typeface="Cabin" panose="020B0803050202020004" pitchFamily="34" charset="0"/>
                <a:cs typeface="Segoe UI Light" pitchFamily="34" charset="0"/>
              </a:rPr>
              <a:t> de l’image</a:t>
            </a:r>
            <a:endParaRPr lang="fr-FR" sz="2200" dirty="0">
              <a:latin typeface="Cabin" panose="020B0803050202020004" pitchFamily="34" charset="0"/>
              <a:cs typeface="Segoe UI Light" pitchFamily="34" charset="0"/>
            </a:endParaRPr>
          </a:p>
        </p:txBody>
      </p:sp>
      <p:sp>
        <p:nvSpPr>
          <p:cNvPr id="62" name="Rectangle à coins arrondis 61"/>
          <p:cNvSpPr/>
          <p:nvPr/>
        </p:nvSpPr>
        <p:spPr>
          <a:xfrm>
            <a:off x="3222762" y="4032601"/>
            <a:ext cx="7724630" cy="2305636"/>
          </a:xfrm>
          <a:prstGeom prst="roundRect">
            <a:avLst/>
          </a:prstGeom>
          <a:noFill/>
          <a:ln w="28575">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 </a:t>
            </a:r>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p:txBody>
      </p:sp>
      <p:sp>
        <p:nvSpPr>
          <p:cNvPr id="63" name="ZoneTexte 62"/>
          <p:cNvSpPr txBox="1"/>
          <p:nvPr/>
        </p:nvSpPr>
        <p:spPr>
          <a:xfrm>
            <a:off x="3348890" y="5706540"/>
            <a:ext cx="2064365" cy="923330"/>
          </a:xfrm>
          <a:prstGeom prst="rect">
            <a:avLst/>
          </a:prstGeom>
          <a:noFill/>
        </p:spPr>
        <p:txBody>
          <a:bodyPr wrap="square" rtlCol="0">
            <a:spAutoFit/>
          </a:bodyPr>
          <a:lstStyle/>
          <a:p>
            <a:pPr algn="ctr"/>
            <a:r>
              <a:rPr lang="fr-FR" dirty="0">
                <a:latin typeface="Cabin" panose="020B0803050202020004" pitchFamily="34" charset="0"/>
                <a:cs typeface="Segoe UI Light" pitchFamily="34" charset="0"/>
              </a:rPr>
              <a:t>Segmentation des </a:t>
            </a:r>
          </a:p>
          <a:p>
            <a:pPr algn="ctr"/>
            <a:r>
              <a:rPr lang="fr-FR" dirty="0">
                <a:latin typeface="Cabin" panose="020B0803050202020004" pitchFamily="34" charset="0"/>
                <a:cs typeface="Segoe UI Light" pitchFamily="34" charset="0"/>
              </a:rPr>
              <a:t>     tissus   </a:t>
            </a:r>
          </a:p>
          <a:p>
            <a:endParaRPr lang="fr-FR" dirty="0">
              <a:latin typeface="Cabin" panose="020B0803050202020004" pitchFamily="34" charset="0"/>
            </a:endParaRPr>
          </a:p>
        </p:txBody>
      </p:sp>
      <p:sp>
        <p:nvSpPr>
          <p:cNvPr id="64" name="ZoneTexte 63"/>
          <p:cNvSpPr txBox="1"/>
          <p:nvPr/>
        </p:nvSpPr>
        <p:spPr>
          <a:xfrm>
            <a:off x="5838922" y="5706540"/>
            <a:ext cx="2087415" cy="923330"/>
          </a:xfrm>
          <a:prstGeom prst="rect">
            <a:avLst/>
          </a:prstGeom>
          <a:noFill/>
        </p:spPr>
        <p:txBody>
          <a:bodyPr wrap="square" rtlCol="0">
            <a:spAutoFit/>
          </a:bodyPr>
          <a:lstStyle>
            <a:defPPr>
              <a:defRPr lang="fr-FR"/>
            </a:defPPr>
            <a:lvl1pPr algn="ctr">
              <a:defRPr>
                <a:latin typeface="Cabin" panose="020B0803050202020004" pitchFamily="34" charset="0"/>
                <a:cs typeface="Segoe UI Light" pitchFamily="34" charset="0"/>
              </a:defRPr>
            </a:lvl1pPr>
          </a:lstStyle>
          <a:p>
            <a:r>
              <a:rPr lang="fr-FR" dirty="0"/>
              <a:t>Segmentation des </a:t>
            </a:r>
          </a:p>
          <a:p>
            <a:r>
              <a:rPr lang="fr-FR" dirty="0"/>
              <a:t>     structures  </a:t>
            </a:r>
          </a:p>
          <a:p>
            <a:endParaRPr lang="fr-FR" dirty="0"/>
          </a:p>
        </p:txBody>
      </p:sp>
      <p:sp>
        <p:nvSpPr>
          <p:cNvPr id="65" name="ZoneTexte 64"/>
          <p:cNvSpPr txBox="1"/>
          <p:nvPr/>
        </p:nvSpPr>
        <p:spPr>
          <a:xfrm>
            <a:off x="8408696" y="5690774"/>
            <a:ext cx="2096814" cy="923330"/>
          </a:xfrm>
          <a:prstGeom prst="rect">
            <a:avLst/>
          </a:prstGeom>
          <a:noFill/>
        </p:spPr>
        <p:txBody>
          <a:bodyPr wrap="square" rtlCol="0">
            <a:spAutoFit/>
          </a:bodyPr>
          <a:lstStyle>
            <a:defPPr>
              <a:defRPr lang="fr-FR"/>
            </a:defPPr>
            <a:lvl1pPr algn="ctr">
              <a:defRPr>
                <a:latin typeface="Cabin" panose="020B0803050202020004" pitchFamily="34" charset="0"/>
                <a:cs typeface="Segoe UI Light" pitchFamily="34" charset="0"/>
              </a:defRPr>
            </a:lvl1pPr>
          </a:lstStyle>
          <a:p>
            <a:r>
              <a:rPr lang="fr-FR" dirty="0"/>
              <a:t> Segmentation des </a:t>
            </a:r>
          </a:p>
          <a:p>
            <a:r>
              <a:rPr lang="fr-FR" dirty="0"/>
              <a:t>     tumeurs   </a:t>
            </a:r>
          </a:p>
          <a:p>
            <a:endParaRPr lang="fr-FR" dirty="0"/>
          </a:p>
        </p:txBody>
      </p:sp>
      <p:pic>
        <p:nvPicPr>
          <p:cNvPr id="66" name="Picture 1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927892" y="4121819"/>
            <a:ext cx="895367" cy="1526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 name="Picture 13"/>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419511" y="4121819"/>
            <a:ext cx="902595" cy="1526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8" name="Picture 14"/>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8976256" y="4121819"/>
            <a:ext cx="915765" cy="15556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5" name="Image 74"/>
          <p:cNvPicPr/>
          <p:nvPr/>
        </p:nvPicPr>
        <p:blipFill rotWithShape="1">
          <a:blip r:embed="rId8"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sp>
        <p:nvSpPr>
          <p:cNvPr id="76" name="Rectangle à coins arrondis 75"/>
          <p:cNvSpPr/>
          <p:nvPr/>
        </p:nvSpPr>
        <p:spPr>
          <a:xfrm>
            <a:off x="100013" y="4294624"/>
            <a:ext cx="1772057"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Approche hybride</a:t>
            </a:r>
            <a:endParaRPr lang="fr-FR" kern="0" dirty="0">
              <a:solidFill>
                <a:schemeClr val="tx1">
                  <a:lumMod val="95000"/>
                  <a:lumOff val="5000"/>
                </a:schemeClr>
              </a:solidFill>
              <a:latin typeface="Cambria" pitchFamily="18" charset="0"/>
            </a:endParaRPr>
          </a:p>
        </p:txBody>
      </p:sp>
      <p:sp>
        <p:nvSpPr>
          <p:cNvPr id="83" name="Rectangle 82"/>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Rectangle 84"/>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86" name="Rectangle 85"/>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4/44</a:t>
            </a:r>
            <a:endParaRPr lang="fr-CA" sz="2000" dirty="0">
              <a:solidFill>
                <a:schemeClr val="tx1"/>
              </a:solidFill>
              <a:latin typeface="Segoe WP Black" panose="020B0A02040504020203" pitchFamily="34" charset="0"/>
              <a:cs typeface="Segoe UI Light" pitchFamily="34" charset="0"/>
            </a:endParaRPr>
          </a:p>
        </p:txBody>
      </p:sp>
    </p:spTree>
    <p:extLst>
      <p:ext uri="{BB962C8B-B14F-4D97-AF65-F5344CB8AC3E}">
        <p14:creationId xmlns:p14="http://schemas.microsoft.com/office/powerpoint/2010/main" xmlns="" val="398666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1000" fill="hold"/>
                                        <p:tgtEl>
                                          <p:spTgt spid="58"/>
                                        </p:tgtEl>
                                      </p:cBhvr>
                                      <p:by x="78000" y="78000"/>
                                    </p:animScale>
                                  </p:childTnLst>
                                </p:cTn>
                              </p:par>
                              <p:par>
                                <p:cTn id="12" presetID="64" presetClass="path" presetSubtype="0" accel="50000" decel="50000" fill="hold" nodeType="withEffect">
                                  <p:stCondLst>
                                    <p:cond delay="0"/>
                                  </p:stCondLst>
                                  <p:childTnLst>
                                    <p:animMotion origin="layout" path="M 2.91667E-6 0.00788 L 2.91667E-6 -0.07615 " pathEditMode="relative" rAng="0" ptsTypes="AA">
                                      <p:cBhvr>
                                        <p:cTn id="13" dur="1000" fill="hold"/>
                                        <p:tgtEl>
                                          <p:spTgt spid="58"/>
                                        </p:tgtEl>
                                        <p:attrNameLst>
                                          <p:attrName>ppt_x</p:attrName>
                                          <p:attrName>ppt_y</p:attrName>
                                        </p:attrNameLst>
                                      </p:cBhvr>
                                      <p:rCtr x="0" y="-4213"/>
                                    </p:animMotion>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barn(inVertical)">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mph" presetSubtype="0" fill="hold" nodeType="clickEffect">
                                  <p:stCondLst>
                                    <p:cond delay="0"/>
                                  </p:stCondLst>
                                  <p:childTnLst>
                                    <p:animScale>
                                      <p:cBhvr>
                                        <p:cTn id="26" dur="1000" fill="hold"/>
                                        <p:tgtEl>
                                          <p:spTgt spid="59"/>
                                        </p:tgtEl>
                                      </p:cBhvr>
                                      <p:by x="62000" y="62000"/>
                                    </p:animScale>
                                  </p:childTnLst>
                                </p:cTn>
                              </p:par>
                              <p:par>
                                <p:cTn id="27" presetID="64" presetClass="path" presetSubtype="0" accel="50000" decel="50000" fill="hold" nodeType="withEffect">
                                  <p:stCondLst>
                                    <p:cond delay="0"/>
                                  </p:stCondLst>
                                  <p:childTnLst>
                                    <p:animMotion origin="layout" path="M 4.58333E-6 -4.44444E-6 L 0.00039 -0.18009 " pathEditMode="relative" rAng="0" ptsTypes="AA">
                                      <p:cBhvr>
                                        <p:cTn id="28" dur="1000" fill="hold"/>
                                        <p:tgtEl>
                                          <p:spTgt spid="59"/>
                                        </p:tgtEl>
                                        <p:attrNameLst>
                                          <p:attrName>ppt_x</p:attrName>
                                          <p:attrName>ppt_y</p:attrName>
                                        </p:attrNameLst>
                                      </p:cBhvr>
                                      <p:rCtr x="13" y="-9005"/>
                                    </p:animMotion>
                                  </p:childTnLst>
                                </p:cTn>
                              </p:par>
                            </p:childTnLst>
                          </p:cTn>
                        </p:par>
                        <p:par>
                          <p:cTn id="29" fill="hold">
                            <p:stCondLst>
                              <p:cond delay="1000"/>
                            </p:stCondLst>
                            <p:childTnLst>
                              <p:par>
                                <p:cTn id="30" presetID="16" presetClass="entr" presetSubtype="21" fill="hold" grpId="0" nodeType="after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barn(inVertical)">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barn(inVertical)">
                                      <p:cBhvr>
                                        <p:cTn id="37" dur="500"/>
                                        <p:tgtEl>
                                          <p:spTgt spid="62"/>
                                        </p:tgtEl>
                                      </p:cBhvr>
                                    </p:animEffect>
                                  </p:childTnLst>
                                </p:cTn>
                              </p:par>
                              <p:par>
                                <p:cTn id="38" presetID="16" presetClass="entr" presetSubtype="21" fill="hold" nodeType="with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barn(inVertical)">
                                      <p:cBhvr>
                                        <p:cTn id="40" dur="500"/>
                                        <p:tgtEl>
                                          <p:spTgt spid="66"/>
                                        </p:tgtEl>
                                      </p:cBhvr>
                                    </p:animEffect>
                                  </p:childTnLst>
                                </p:cTn>
                              </p:par>
                              <p:par>
                                <p:cTn id="41" presetID="16" presetClass="entr" presetSubtype="21" fill="hold" nodeType="with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barn(inVertical)">
                                      <p:cBhvr>
                                        <p:cTn id="43" dur="500"/>
                                        <p:tgtEl>
                                          <p:spTgt spid="67"/>
                                        </p:tgtEl>
                                      </p:cBhvr>
                                    </p:animEffect>
                                  </p:childTnLst>
                                </p:cTn>
                              </p:par>
                              <p:par>
                                <p:cTn id="44" presetID="16" presetClass="entr" presetSubtype="21" fill="hold" nodeType="with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barn(inVertical)">
                                      <p:cBhvr>
                                        <p:cTn id="46" dur="500"/>
                                        <p:tgtEl>
                                          <p:spTgt spid="68"/>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barn(inVertical)">
                                      <p:cBhvr>
                                        <p:cTn id="49" dur="500"/>
                                        <p:tgtEl>
                                          <p:spTgt spid="63"/>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barn(inVertical)">
                                      <p:cBhvr>
                                        <p:cTn id="52" dur="500"/>
                                        <p:tgtEl>
                                          <p:spTgt spid="64"/>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barn(inVertical)">
                                      <p:cBhvr>
                                        <p:cTn id="5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p:bldP spid="64" grpId="0"/>
      <p:bldP spid="6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ctangle à coins arrondis 66"/>
          <p:cNvSpPr/>
          <p:nvPr/>
        </p:nvSpPr>
        <p:spPr>
          <a:xfrm>
            <a:off x="100011" y="2198467"/>
            <a:ext cx="1772059"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Définition de la segmentation</a:t>
            </a:r>
            <a:endParaRPr lang="fr-FR" kern="0" dirty="0">
              <a:solidFill>
                <a:schemeClr val="tx1">
                  <a:lumMod val="95000"/>
                  <a:lumOff val="5000"/>
                </a:schemeClr>
              </a:solidFill>
              <a:latin typeface="Cambria" pitchFamily="18" charset="0"/>
            </a:endParaRPr>
          </a:p>
        </p:txBody>
      </p:sp>
      <p:sp>
        <p:nvSpPr>
          <p:cNvPr id="75" name="Rectangle à coins arrondis 74"/>
          <p:cNvSpPr/>
          <p:nvPr/>
        </p:nvSpPr>
        <p:spPr>
          <a:xfrm>
            <a:off x="29434" y="3192864"/>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algn="ctr"/>
            <a:endParaRPr lang="fr-FR" sz="2000" b="1" kern="0" dirty="0" err="1" smtClean="0">
              <a:solidFill>
                <a:prstClr val="white"/>
              </a:solidFill>
              <a:latin typeface="Cambria" pitchFamily="18" charset="0"/>
            </a:endParaRPr>
          </a:p>
          <a:p>
            <a:pPr algn="ctr"/>
            <a:r>
              <a:rPr lang="fr-FR" sz="2000" b="1" kern="0" dirty="0" smtClean="0">
                <a:solidFill>
                  <a:prstClr val="white"/>
                </a:solidFill>
                <a:latin typeface="Cambria" pitchFamily="18" charset="0"/>
              </a:rPr>
              <a:t>Approches </a:t>
            </a:r>
            <a:r>
              <a:rPr lang="fr-FR" sz="2000" b="1" kern="0" dirty="0">
                <a:solidFill>
                  <a:prstClr val="white"/>
                </a:solidFill>
                <a:latin typeface="Cambria" pitchFamily="18" charset="0"/>
              </a:rPr>
              <a:t>de segmentation</a:t>
            </a:r>
          </a:p>
          <a:p>
            <a:pPr lvl="0" algn="ctr"/>
            <a:endParaRPr lang="fr-FR" sz="2000" b="1" kern="0" dirty="0">
              <a:solidFill>
                <a:prstClr val="white"/>
              </a:solidFill>
              <a:latin typeface="Cambria" pitchFamily="18" charset="0"/>
            </a:endParaRPr>
          </a:p>
        </p:txBody>
      </p:sp>
      <p:sp>
        <p:nvSpPr>
          <p:cNvPr id="59" name="Rectangle 58"/>
          <p:cNvSpPr/>
          <p:nvPr/>
        </p:nvSpPr>
        <p:spPr>
          <a:xfrm>
            <a:off x="3169520" y="4272906"/>
            <a:ext cx="8672022" cy="402674"/>
          </a:xfrm>
          <a:prstGeom prst="rect">
            <a:avLst/>
          </a:prstGeom>
        </p:spPr>
        <p:txBody>
          <a:bodyPr wrap="square">
            <a:spAutoFit/>
          </a:bodyPr>
          <a:lstStyle/>
          <a:p>
            <a:pPr marR="0" lvl="0">
              <a:lnSpc>
                <a:spcPct val="107000"/>
              </a:lnSpc>
              <a:spcBef>
                <a:spcPts val="0"/>
              </a:spcBef>
              <a:spcAft>
                <a:spcPts val="0"/>
              </a:spcAft>
            </a:pPr>
            <a:endParaRPr lang="fr-FR" sz="2000" dirty="0">
              <a:latin typeface="Cabin" panose="020B0803050202020004" pitchFamily="34" charset="0"/>
              <a:ea typeface="Calibri" panose="020F0502020204030204" pitchFamily="34" charset="0"/>
              <a:cs typeface="Segoe UI" panose="020B0502040204020203" pitchFamily="34" charset="0"/>
            </a:endParaRPr>
          </a:p>
        </p:txBody>
      </p:sp>
      <p:grpSp>
        <p:nvGrpSpPr>
          <p:cNvPr id="55" name="Groupe 54"/>
          <p:cNvGrpSpPr/>
          <p:nvPr/>
        </p:nvGrpSpPr>
        <p:grpSpPr>
          <a:xfrm>
            <a:off x="1887578" y="25900"/>
            <a:ext cx="10085343" cy="821968"/>
            <a:chOff x="2001881" y="25900"/>
            <a:chExt cx="10085343" cy="821968"/>
          </a:xfrm>
        </p:grpSpPr>
        <p:sp>
          <p:nvSpPr>
            <p:cNvPr id="56" name="Rectangle 55"/>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à coins arrondis 59"/>
            <p:cNvSpPr/>
            <p:nvPr/>
          </p:nvSpPr>
          <p:spPr>
            <a:xfrm>
              <a:off x="3891119" y="25900"/>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Segmentation d’images</a:t>
              </a:r>
              <a:endParaRPr lang="fr-FR" sz="2000" b="1" kern="0" dirty="0">
                <a:solidFill>
                  <a:prstClr val="white"/>
                </a:solidFill>
                <a:latin typeface="Cambria" pitchFamily="18" charset="0"/>
              </a:endParaRPr>
            </a:p>
          </p:txBody>
        </p:sp>
        <p:sp>
          <p:nvSpPr>
            <p:cNvPr id="61" name="Rectangle à coins arrondis 60"/>
            <p:cNvSpPr/>
            <p:nvPr/>
          </p:nvSpPr>
          <p:spPr>
            <a:xfrm>
              <a:off x="2290715"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62" name="Rectangle à coins arrondis 61"/>
          <p:cNvSpPr/>
          <p:nvPr/>
        </p:nvSpPr>
        <p:spPr>
          <a:xfrm>
            <a:off x="5914294" y="129916"/>
            <a:ext cx="1478350"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63" name="Rectangle à coins arrondis 62"/>
          <p:cNvSpPr/>
          <p:nvPr/>
        </p:nvSpPr>
        <p:spPr>
          <a:xfrm>
            <a:off x="74377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68" name="Rectangle à coins arrondis 67"/>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70" name="Rectangle à coins arrondis 69"/>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cxnSp>
        <p:nvCxnSpPr>
          <p:cNvPr id="71" name="Connecteur droit 70"/>
          <p:cNvCxnSpPr>
            <a:stCxn id="113" idx="3"/>
          </p:cNvCxnSpPr>
          <p:nvPr/>
        </p:nvCxnSpPr>
        <p:spPr bwMode="auto">
          <a:xfrm>
            <a:off x="9648973" y="3814963"/>
            <a:ext cx="322959" cy="11911"/>
          </a:xfrm>
          <a:prstGeom prst="line">
            <a:avLst/>
          </a:prstGeom>
          <a:noFill/>
          <a:ln w="57150" cap="flat" cmpd="sng" algn="ctr">
            <a:solidFill>
              <a:schemeClr val="tx1"/>
            </a:solidFill>
            <a:prstDash val="solid"/>
            <a:round/>
            <a:headEnd type="none" w="med" len="med"/>
            <a:tailEnd type="stealth" w="med" len="med"/>
          </a:ln>
          <a:effectLst/>
        </p:spPr>
      </p:cxnSp>
      <p:cxnSp>
        <p:nvCxnSpPr>
          <p:cNvPr id="72" name="Connecteur droit 71"/>
          <p:cNvCxnSpPr/>
          <p:nvPr/>
        </p:nvCxnSpPr>
        <p:spPr bwMode="auto">
          <a:xfrm flipV="1">
            <a:off x="8828854" y="2879132"/>
            <a:ext cx="588345" cy="665620"/>
          </a:xfrm>
          <a:prstGeom prst="line">
            <a:avLst/>
          </a:prstGeom>
          <a:noFill/>
          <a:ln w="57150" cap="flat" cmpd="sng" algn="ctr">
            <a:solidFill>
              <a:schemeClr val="tx1"/>
            </a:solidFill>
            <a:prstDash val="solid"/>
            <a:round/>
            <a:headEnd type="none" w="med" len="med"/>
            <a:tailEnd type="stealth" w="med" len="med"/>
          </a:ln>
          <a:effectLst/>
        </p:spPr>
      </p:cxnSp>
      <p:sp>
        <p:nvSpPr>
          <p:cNvPr id="73" name="Ellipse 72"/>
          <p:cNvSpPr/>
          <p:nvPr/>
        </p:nvSpPr>
        <p:spPr>
          <a:xfrm>
            <a:off x="4292672" y="4272863"/>
            <a:ext cx="5661040" cy="2099166"/>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4" name="Connecteur droit 73"/>
          <p:cNvCxnSpPr/>
          <p:nvPr/>
        </p:nvCxnSpPr>
        <p:spPr bwMode="auto">
          <a:xfrm flipH="1">
            <a:off x="7448431" y="4123623"/>
            <a:ext cx="769516" cy="359031"/>
          </a:xfrm>
          <a:prstGeom prst="line">
            <a:avLst/>
          </a:prstGeom>
          <a:noFill/>
          <a:ln w="57150" cap="flat" cmpd="sng" algn="ctr">
            <a:solidFill>
              <a:schemeClr val="tx1"/>
            </a:solidFill>
            <a:prstDash val="solid"/>
            <a:round/>
            <a:headEnd type="none" w="med" len="med"/>
            <a:tailEnd type="stealth" w="med" len="med"/>
          </a:ln>
          <a:effectLst/>
        </p:spPr>
      </p:cxnSp>
      <p:cxnSp>
        <p:nvCxnSpPr>
          <p:cNvPr id="76" name="Connecteur droit 75"/>
          <p:cNvCxnSpPr>
            <a:endCxn id="105" idx="0"/>
          </p:cNvCxnSpPr>
          <p:nvPr/>
        </p:nvCxnSpPr>
        <p:spPr bwMode="auto">
          <a:xfrm>
            <a:off x="9038101" y="4123623"/>
            <a:ext cx="1669734" cy="1197688"/>
          </a:xfrm>
          <a:prstGeom prst="line">
            <a:avLst/>
          </a:prstGeom>
          <a:noFill/>
          <a:ln w="57150" cap="flat" cmpd="sng" algn="ctr">
            <a:solidFill>
              <a:schemeClr val="tx1"/>
            </a:solidFill>
            <a:prstDash val="solid"/>
            <a:round/>
            <a:headEnd type="none" w="med" len="med"/>
            <a:tailEnd type="stealth" w="med" len="med"/>
          </a:ln>
          <a:effectLst/>
        </p:spPr>
      </p:cxnSp>
      <p:cxnSp>
        <p:nvCxnSpPr>
          <p:cNvPr id="83" name="Connecteur droit 82"/>
          <p:cNvCxnSpPr>
            <a:endCxn id="106" idx="0"/>
          </p:cNvCxnSpPr>
          <p:nvPr/>
        </p:nvCxnSpPr>
        <p:spPr bwMode="auto">
          <a:xfrm flipH="1">
            <a:off x="8649019" y="4143576"/>
            <a:ext cx="155058" cy="1009242"/>
          </a:xfrm>
          <a:prstGeom prst="line">
            <a:avLst/>
          </a:prstGeom>
          <a:noFill/>
          <a:ln w="57150" cap="flat" cmpd="sng" algn="ctr">
            <a:solidFill>
              <a:schemeClr val="tx1"/>
            </a:solidFill>
            <a:prstDash val="solid"/>
            <a:round/>
            <a:headEnd type="none" w="med" len="med"/>
            <a:tailEnd type="stealth" w="med" len="med"/>
          </a:ln>
          <a:effectLst/>
        </p:spPr>
      </p:cxnSp>
      <p:cxnSp>
        <p:nvCxnSpPr>
          <p:cNvPr id="84" name="Connecteur droit 66"/>
          <p:cNvCxnSpPr>
            <a:cxnSpLocks noChangeShapeType="1"/>
            <a:endCxn id="113" idx="1"/>
          </p:cNvCxnSpPr>
          <p:nvPr/>
        </p:nvCxnSpPr>
        <p:spPr bwMode="auto">
          <a:xfrm>
            <a:off x="7269256" y="3160504"/>
            <a:ext cx="879530" cy="654459"/>
          </a:xfrm>
          <a:prstGeom prst="line">
            <a:avLst/>
          </a:prstGeom>
          <a:noFill/>
          <a:ln w="57150" cap="flat" cmpd="sng" algn="ctr">
            <a:solidFill>
              <a:schemeClr val="tx1"/>
            </a:solidFill>
            <a:prstDash val="solid"/>
            <a:round/>
            <a:headEnd type="none" w="med" len="med"/>
            <a:tailEnd type="stealth" w="med" len="med"/>
          </a:ln>
          <a:effectLst/>
          <a:extLst/>
        </p:spPr>
      </p:cxnSp>
      <p:cxnSp>
        <p:nvCxnSpPr>
          <p:cNvPr id="85" name="Connecteur droit 84"/>
          <p:cNvCxnSpPr/>
          <p:nvPr/>
        </p:nvCxnSpPr>
        <p:spPr bwMode="auto">
          <a:xfrm>
            <a:off x="5292335" y="3763832"/>
            <a:ext cx="1714500" cy="714375"/>
          </a:xfrm>
          <a:prstGeom prst="line">
            <a:avLst/>
          </a:prstGeom>
          <a:noFill/>
          <a:ln w="57150" cap="flat" cmpd="sng" algn="ctr">
            <a:solidFill>
              <a:schemeClr val="tx1"/>
            </a:solidFill>
            <a:prstDash val="solid"/>
            <a:round/>
            <a:headEnd type="none" w="med" len="med"/>
            <a:tailEnd type="stealth" w="med" len="med"/>
          </a:ln>
          <a:effectLst/>
        </p:spPr>
      </p:cxnSp>
      <p:cxnSp>
        <p:nvCxnSpPr>
          <p:cNvPr id="86" name="Connecteur droit 85"/>
          <p:cNvCxnSpPr/>
          <p:nvPr/>
        </p:nvCxnSpPr>
        <p:spPr bwMode="auto">
          <a:xfrm flipV="1">
            <a:off x="9648973" y="2112596"/>
            <a:ext cx="668336" cy="422277"/>
          </a:xfrm>
          <a:prstGeom prst="line">
            <a:avLst/>
          </a:prstGeom>
          <a:noFill/>
          <a:ln w="57150" cap="flat" cmpd="sng" algn="ctr">
            <a:solidFill>
              <a:schemeClr val="tx1"/>
            </a:solidFill>
            <a:prstDash val="solid"/>
            <a:round/>
            <a:headEnd type="none" w="med" len="med"/>
            <a:tailEnd type="stealth" w="med" len="med"/>
          </a:ln>
          <a:effectLst/>
        </p:spPr>
      </p:cxnSp>
      <p:cxnSp>
        <p:nvCxnSpPr>
          <p:cNvPr id="87" name="Connecteur droit 86"/>
          <p:cNvCxnSpPr>
            <a:endCxn id="109" idx="2"/>
          </p:cNvCxnSpPr>
          <p:nvPr/>
        </p:nvCxnSpPr>
        <p:spPr bwMode="auto">
          <a:xfrm flipH="1" flipV="1">
            <a:off x="8417073" y="2064743"/>
            <a:ext cx="1000126" cy="601663"/>
          </a:xfrm>
          <a:prstGeom prst="line">
            <a:avLst/>
          </a:prstGeom>
          <a:noFill/>
          <a:ln w="57150" cap="flat" cmpd="sng" algn="ctr">
            <a:solidFill>
              <a:schemeClr val="tx1"/>
            </a:solidFill>
            <a:prstDash val="solid"/>
            <a:round/>
            <a:headEnd type="none" w="med" len="med"/>
            <a:tailEnd type="stealth" w="med" len="med"/>
          </a:ln>
          <a:effectLst/>
        </p:spPr>
      </p:cxnSp>
      <p:cxnSp>
        <p:nvCxnSpPr>
          <p:cNvPr id="88" name="Connecteur droit 68"/>
          <p:cNvCxnSpPr>
            <a:cxnSpLocks noChangeShapeType="1"/>
            <a:endCxn id="112" idx="3"/>
          </p:cNvCxnSpPr>
          <p:nvPr/>
        </p:nvCxnSpPr>
        <p:spPr bwMode="auto">
          <a:xfrm flipH="1">
            <a:off x="6183461" y="3177448"/>
            <a:ext cx="785814" cy="680377"/>
          </a:xfrm>
          <a:prstGeom prst="line">
            <a:avLst/>
          </a:prstGeom>
          <a:noFill/>
          <a:ln w="57150" cap="flat" cmpd="sng" algn="ctr">
            <a:solidFill>
              <a:schemeClr val="tx1"/>
            </a:solidFill>
            <a:prstDash val="solid"/>
            <a:round/>
            <a:headEnd type="none" w="med" len="med"/>
            <a:tailEnd type="stealth" w="med" len="med"/>
          </a:ln>
          <a:effectLst/>
          <a:extLst/>
        </p:spPr>
      </p:cxnSp>
      <p:cxnSp>
        <p:nvCxnSpPr>
          <p:cNvPr id="89" name="Connecteur droit 88"/>
          <p:cNvCxnSpPr>
            <a:endCxn id="104" idx="2"/>
          </p:cNvCxnSpPr>
          <p:nvPr/>
        </p:nvCxnSpPr>
        <p:spPr bwMode="auto">
          <a:xfrm flipH="1" flipV="1">
            <a:off x="5347365" y="2484051"/>
            <a:ext cx="165893" cy="1122396"/>
          </a:xfrm>
          <a:prstGeom prst="line">
            <a:avLst/>
          </a:prstGeom>
          <a:noFill/>
          <a:ln w="57150" cap="flat" cmpd="sng" algn="ctr">
            <a:solidFill>
              <a:schemeClr val="tx1"/>
            </a:solidFill>
            <a:prstDash val="solid"/>
            <a:round/>
            <a:headEnd type="none" w="med" len="med"/>
            <a:tailEnd type="stealth" w="med" len="med"/>
          </a:ln>
          <a:effectLst/>
        </p:spPr>
      </p:cxnSp>
      <p:cxnSp>
        <p:nvCxnSpPr>
          <p:cNvPr id="90" name="Connecteur droit 89"/>
          <p:cNvCxnSpPr/>
          <p:nvPr/>
        </p:nvCxnSpPr>
        <p:spPr bwMode="auto">
          <a:xfrm flipH="1" flipV="1">
            <a:off x="3418303" y="2615918"/>
            <a:ext cx="1874032" cy="944007"/>
          </a:xfrm>
          <a:prstGeom prst="line">
            <a:avLst/>
          </a:prstGeom>
          <a:noFill/>
          <a:ln w="57150" cap="flat" cmpd="sng" algn="ctr">
            <a:solidFill>
              <a:schemeClr val="tx1"/>
            </a:solidFill>
            <a:prstDash val="solid"/>
            <a:round/>
            <a:headEnd type="none" w="med" len="med"/>
            <a:tailEnd type="stealth" w="med" len="med"/>
          </a:ln>
          <a:effectLst/>
        </p:spPr>
      </p:cxnSp>
      <p:cxnSp>
        <p:nvCxnSpPr>
          <p:cNvPr id="92" name="Connecteur droit 91"/>
          <p:cNvCxnSpPr>
            <a:endCxn id="98" idx="0"/>
          </p:cNvCxnSpPr>
          <p:nvPr/>
        </p:nvCxnSpPr>
        <p:spPr bwMode="auto">
          <a:xfrm>
            <a:off x="3418303" y="4315818"/>
            <a:ext cx="0" cy="924253"/>
          </a:xfrm>
          <a:prstGeom prst="line">
            <a:avLst/>
          </a:prstGeom>
          <a:noFill/>
          <a:ln w="57150" cap="flat" cmpd="sng" algn="ctr">
            <a:solidFill>
              <a:schemeClr val="tx1"/>
            </a:solidFill>
            <a:prstDash val="solid"/>
            <a:round/>
            <a:headEnd type="none" w="med" len="med"/>
            <a:tailEnd type="stealth" w="med" len="med"/>
          </a:ln>
          <a:effectLst/>
        </p:spPr>
      </p:cxnSp>
      <p:cxnSp>
        <p:nvCxnSpPr>
          <p:cNvPr id="94" name="Connecteur droit 93"/>
          <p:cNvCxnSpPr>
            <a:endCxn id="99" idx="0"/>
          </p:cNvCxnSpPr>
          <p:nvPr/>
        </p:nvCxnSpPr>
        <p:spPr bwMode="auto">
          <a:xfrm>
            <a:off x="3939401" y="4250731"/>
            <a:ext cx="1722074" cy="989340"/>
          </a:xfrm>
          <a:prstGeom prst="line">
            <a:avLst/>
          </a:prstGeom>
          <a:noFill/>
          <a:ln w="57150" cap="flat" cmpd="sng" algn="ctr">
            <a:solidFill>
              <a:schemeClr val="tx1"/>
            </a:solidFill>
            <a:prstDash val="solid"/>
            <a:round/>
            <a:headEnd type="none" w="med" len="med"/>
            <a:tailEnd type="stealth" w="med" len="med"/>
          </a:ln>
          <a:effectLst/>
        </p:spPr>
      </p:cxnSp>
      <p:cxnSp>
        <p:nvCxnSpPr>
          <p:cNvPr id="95" name="Connecteur droit 94"/>
          <p:cNvCxnSpPr>
            <a:endCxn id="97" idx="3"/>
          </p:cNvCxnSpPr>
          <p:nvPr/>
        </p:nvCxnSpPr>
        <p:spPr bwMode="auto">
          <a:xfrm flipH="1">
            <a:off x="4274747" y="3922912"/>
            <a:ext cx="636634" cy="0"/>
          </a:xfrm>
          <a:prstGeom prst="line">
            <a:avLst/>
          </a:prstGeom>
          <a:noFill/>
          <a:ln w="57150" cap="flat" cmpd="sng" algn="ctr">
            <a:solidFill>
              <a:schemeClr val="tx1"/>
            </a:solidFill>
            <a:prstDash val="solid"/>
            <a:round/>
            <a:headEnd type="none" w="med" len="med"/>
            <a:tailEnd type="stealth" w="med" len="med"/>
          </a:ln>
          <a:effectLst/>
        </p:spPr>
      </p:cxnSp>
      <p:sp>
        <p:nvSpPr>
          <p:cNvPr id="97" name="Rectangle à coins arrondis 96"/>
          <p:cNvSpPr/>
          <p:nvPr/>
        </p:nvSpPr>
        <p:spPr bwMode="auto">
          <a:xfrm>
            <a:off x="2774559" y="3530006"/>
            <a:ext cx="1500188" cy="785812"/>
          </a:xfrm>
          <a:prstGeom prst="roundRect">
            <a:avLst/>
          </a:prstGeom>
          <a:solidFill>
            <a:schemeClr val="accent6">
              <a:lumMod val="50000"/>
            </a:schemeClr>
          </a:solidFill>
          <a:ln w="25400" cap="flat" cmpd="sng" algn="ctr">
            <a:solidFill>
              <a:schemeClr val="tx1">
                <a:lumMod val="75000"/>
                <a:lumOff val="25000"/>
              </a:schemeClr>
            </a:solidFill>
            <a:prstDash val="solid"/>
            <a:round/>
            <a:headEnd type="none" w="med" len="med"/>
            <a:tailEnd type="none" w="med" len="med"/>
          </a:ln>
          <a:effectLst/>
        </p:spPr>
        <p:txBody>
          <a:bodyPr anchor="ctr"/>
          <a:lstStyle/>
          <a:p>
            <a:pPr algn="ctr">
              <a:defRPr/>
            </a:pPr>
            <a:r>
              <a:rPr lang="fr-FR" b="1" dirty="0">
                <a:solidFill>
                  <a:schemeClr val="bg1">
                    <a:lumMod val="95000"/>
                  </a:schemeClr>
                </a:solidFill>
                <a:latin typeface="Calibri" pitchFamily="34" charset="0"/>
              </a:rPr>
              <a:t>Modèles déformables</a:t>
            </a:r>
          </a:p>
        </p:txBody>
      </p:sp>
      <p:sp>
        <p:nvSpPr>
          <p:cNvPr id="98" name="Rectangle à coins arrondis 97"/>
          <p:cNvSpPr/>
          <p:nvPr/>
        </p:nvSpPr>
        <p:spPr bwMode="auto">
          <a:xfrm>
            <a:off x="2668209" y="5240071"/>
            <a:ext cx="1500188" cy="642938"/>
          </a:xfrm>
          <a:prstGeom prst="roundRect">
            <a:avLst/>
          </a:prstGeom>
          <a:solidFill>
            <a:schemeClr val="accent6">
              <a:lumMod val="20000"/>
              <a:lumOff val="80000"/>
            </a:schemeClr>
          </a:solidFill>
          <a:ln w="25400" cap="flat" cmpd="sng" algn="ctr">
            <a:solidFill>
              <a:schemeClr val="tx1">
                <a:lumMod val="75000"/>
                <a:lumOff val="25000"/>
              </a:schemeClr>
            </a:solidFill>
            <a:prstDash val="solid"/>
            <a:round/>
            <a:headEnd type="none" w="med" len="med"/>
            <a:tailEnd type="none" w="med" len="med"/>
          </a:ln>
          <a:effectLst/>
        </p:spPr>
        <p:txBody>
          <a:bodyPr anchor="ctr"/>
          <a:lstStyle/>
          <a:p>
            <a:pPr algn="ctr">
              <a:defRPr/>
            </a:pPr>
            <a:r>
              <a:rPr lang="fr-FR" dirty="0">
                <a:solidFill>
                  <a:schemeClr val="tx1">
                    <a:lumMod val="85000"/>
                    <a:lumOff val="15000"/>
                  </a:schemeClr>
                </a:solidFill>
                <a:latin typeface="Calibri" pitchFamily="34" charset="0"/>
              </a:rPr>
              <a:t>Explicites</a:t>
            </a:r>
            <a:br>
              <a:rPr lang="fr-FR" dirty="0">
                <a:solidFill>
                  <a:schemeClr val="tx1">
                    <a:lumMod val="85000"/>
                    <a:lumOff val="15000"/>
                  </a:schemeClr>
                </a:solidFill>
                <a:latin typeface="Calibri" pitchFamily="34" charset="0"/>
              </a:rPr>
            </a:br>
            <a:r>
              <a:rPr lang="fr-FR" dirty="0">
                <a:solidFill>
                  <a:schemeClr val="tx1">
                    <a:lumMod val="85000"/>
                    <a:lumOff val="15000"/>
                  </a:schemeClr>
                </a:solidFill>
                <a:latin typeface="Calibri" pitchFamily="34" charset="0"/>
              </a:rPr>
              <a:t>(snakes)</a:t>
            </a:r>
          </a:p>
        </p:txBody>
      </p:sp>
      <p:sp>
        <p:nvSpPr>
          <p:cNvPr id="99" name="Rectangle à coins arrondis 98"/>
          <p:cNvSpPr/>
          <p:nvPr/>
        </p:nvSpPr>
        <p:spPr bwMode="auto">
          <a:xfrm>
            <a:off x="4911381" y="5240071"/>
            <a:ext cx="1500187" cy="607220"/>
          </a:xfrm>
          <a:prstGeom prst="roundRect">
            <a:avLst/>
          </a:prstGeom>
          <a:solidFill>
            <a:schemeClr val="accent6">
              <a:lumMod val="20000"/>
              <a:lumOff val="80000"/>
            </a:schemeClr>
          </a:solidFill>
          <a:ln w="25400" cap="flat" cmpd="sng" algn="ctr">
            <a:solidFill>
              <a:schemeClr val="tx1">
                <a:lumMod val="75000"/>
                <a:lumOff val="25000"/>
              </a:schemeClr>
            </a:solidFill>
            <a:prstDash val="solid"/>
            <a:round/>
            <a:headEnd type="none" w="med" len="med"/>
            <a:tailEnd type="none" w="med" len="med"/>
          </a:ln>
          <a:effectLst/>
        </p:spPr>
        <p:txBody>
          <a:bodyPr anchor="ctr"/>
          <a:lstStyle/>
          <a:p>
            <a:pPr algn="ctr">
              <a:defRPr/>
            </a:pPr>
            <a:r>
              <a:rPr lang="fr-FR" dirty="0">
                <a:latin typeface="Calibri" pitchFamily="34" charset="0"/>
              </a:rPr>
              <a:t>Implicites</a:t>
            </a:r>
            <a:br>
              <a:rPr lang="fr-FR" dirty="0">
                <a:latin typeface="Calibri" pitchFamily="34" charset="0"/>
              </a:rPr>
            </a:br>
            <a:r>
              <a:rPr lang="fr-FR" dirty="0">
                <a:latin typeface="Calibri" pitchFamily="34" charset="0"/>
              </a:rPr>
              <a:t>(level sets)</a:t>
            </a:r>
          </a:p>
        </p:txBody>
      </p:sp>
      <p:sp>
        <p:nvSpPr>
          <p:cNvPr id="103" name="Rectangle à coins arrondis 102"/>
          <p:cNvSpPr/>
          <p:nvPr/>
        </p:nvSpPr>
        <p:spPr bwMode="auto">
          <a:xfrm>
            <a:off x="2595327" y="1795350"/>
            <a:ext cx="1785937" cy="785813"/>
          </a:xfrm>
          <a:prstGeom prst="roundRect">
            <a:avLst/>
          </a:prstGeom>
          <a:solidFill>
            <a:schemeClr val="accent6">
              <a:lumMod val="50000"/>
            </a:schemeClr>
          </a:solidFill>
          <a:ln w="25400" cap="flat" cmpd="sng" algn="ctr">
            <a:solidFill>
              <a:schemeClr val="tx1">
                <a:lumMod val="75000"/>
                <a:lumOff val="25000"/>
              </a:schemeClr>
            </a:solidFill>
            <a:prstDash val="solid"/>
            <a:round/>
            <a:headEnd type="none" w="med" len="med"/>
            <a:tailEnd type="none" w="med" len="med"/>
          </a:ln>
          <a:effectLst/>
        </p:spPr>
        <p:txBody>
          <a:bodyPr anchor="ctr"/>
          <a:lstStyle/>
          <a:p>
            <a:pPr algn="ctr">
              <a:defRPr/>
            </a:pPr>
            <a:r>
              <a:rPr lang="fr-FR" b="1">
                <a:solidFill>
                  <a:schemeClr val="bg1">
                    <a:lumMod val="95000"/>
                  </a:schemeClr>
                </a:solidFill>
                <a:latin typeface="Calibri" pitchFamily="34" charset="0"/>
              </a:rPr>
              <a:t>Morphologie mathématique</a:t>
            </a:r>
          </a:p>
        </p:txBody>
      </p:sp>
      <p:sp>
        <p:nvSpPr>
          <p:cNvPr id="104" name="Rectangle à coins arrondis 103"/>
          <p:cNvSpPr/>
          <p:nvPr/>
        </p:nvSpPr>
        <p:spPr bwMode="auto">
          <a:xfrm>
            <a:off x="4561552" y="1983988"/>
            <a:ext cx="1571625" cy="500063"/>
          </a:xfrm>
          <a:prstGeom prst="roundRect">
            <a:avLst/>
          </a:prstGeom>
          <a:solidFill>
            <a:schemeClr val="accent6">
              <a:lumMod val="50000"/>
            </a:schemeClr>
          </a:solidFill>
          <a:ln w="25400" cap="flat" cmpd="sng" algn="ctr">
            <a:solidFill>
              <a:schemeClr val="tx1">
                <a:lumMod val="75000"/>
                <a:lumOff val="25000"/>
              </a:schemeClr>
            </a:solidFill>
            <a:prstDash val="solid"/>
            <a:round/>
            <a:headEnd type="none" w="med" len="med"/>
            <a:tailEnd type="none" w="med" len="med"/>
          </a:ln>
          <a:effectLst/>
        </p:spPr>
        <p:txBody>
          <a:bodyPr anchor="ctr"/>
          <a:lstStyle/>
          <a:p>
            <a:pPr algn="ctr">
              <a:defRPr/>
            </a:pPr>
            <a:r>
              <a:rPr lang="fr-FR" b="1" dirty="0">
                <a:solidFill>
                  <a:schemeClr val="bg1">
                    <a:lumMod val="95000"/>
                  </a:schemeClr>
                </a:solidFill>
                <a:latin typeface="Calibri" pitchFamily="34" charset="0"/>
              </a:rPr>
              <a:t>Opérateurs dérivatifs</a:t>
            </a:r>
          </a:p>
        </p:txBody>
      </p:sp>
      <p:sp>
        <p:nvSpPr>
          <p:cNvPr id="105" name="Rectangle à coins arrondis 104"/>
          <p:cNvSpPr/>
          <p:nvPr/>
        </p:nvSpPr>
        <p:spPr bwMode="auto">
          <a:xfrm>
            <a:off x="10136335" y="5321311"/>
            <a:ext cx="1143000" cy="428625"/>
          </a:xfrm>
          <a:prstGeom prst="roundRect">
            <a:avLst/>
          </a:prstGeom>
          <a:solidFill>
            <a:schemeClr val="accent6">
              <a:lumMod val="20000"/>
              <a:lumOff val="80000"/>
            </a:schemeClr>
          </a:solidFill>
          <a:ln w="25400" cap="flat" cmpd="sng" algn="ctr">
            <a:solidFill>
              <a:schemeClr val="tx1">
                <a:lumMod val="75000"/>
                <a:lumOff val="25000"/>
              </a:schemeClr>
            </a:solidFill>
            <a:prstDash val="solid"/>
            <a:round/>
            <a:headEnd type="none" w="med" len="med"/>
            <a:tailEnd type="none" w="med" len="med"/>
          </a:ln>
          <a:effectLst/>
        </p:spPr>
        <p:txBody>
          <a:bodyPr anchor="ctr"/>
          <a:lstStyle/>
          <a:p>
            <a:pPr algn="ctr">
              <a:defRPr/>
            </a:pPr>
            <a:r>
              <a:rPr lang="fr-FR" dirty="0">
                <a:solidFill>
                  <a:schemeClr val="tx1">
                    <a:lumMod val="85000"/>
                    <a:lumOff val="15000"/>
                  </a:schemeClr>
                </a:solidFill>
                <a:latin typeface="Calibri" pitchFamily="34" charset="0"/>
              </a:rPr>
              <a:t>Seuillage</a:t>
            </a:r>
          </a:p>
        </p:txBody>
      </p:sp>
      <p:sp>
        <p:nvSpPr>
          <p:cNvPr id="106" name="Rectangle à coins arrondis 105"/>
          <p:cNvSpPr/>
          <p:nvPr/>
        </p:nvSpPr>
        <p:spPr bwMode="auto">
          <a:xfrm>
            <a:off x="7898925" y="5152818"/>
            <a:ext cx="1500188" cy="642937"/>
          </a:xfrm>
          <a:prstGeom prst="roundRect">
            <a:avLst/>
          </a:prstGeom>
          <a:solidFill>
            <a:schemeClr val="accent6">
              <a:lumMod val="20000"/>
              <a:lumOff val="80000"/>
            </a:schemeClr>
          </a:solidFill>
          <a:ln w="25400" cap="flat" cmpd="sng" algn="ctr">
            <a:solidFill>
              <a:schemeClr val="tx1">
                <a:lumMod val="75000"/>
                <a:lumOff val="25000"/>
              </a:schemeClr>
            </a:solidFill>
            <a:prstDash val="solid"/>
            <a:round/>
            <a:headEnd type="none" w="med" len="med"/>
            <a:tailEnd type="none" w="med" len="med"/>
          </a:ln>
          <a:effectLst/>
        </p:spPr>
        <p:txBody>
          <a:bodyPr anchor="ctr"/>
          <a:lstStyle/>
          <a:p>
            <a:pPr algn="ctr">
              <a:defRPr/>
            </a:pPr>
            <a:r>
              <a:rPr lang="fr-FR" dirty="0">
                <a:latin typeface="Calibri" pitchFamily="34" charset="0"/>
              </a:rPr>
              <a:t>Croissance de région</a:t>
            </a:r>
          </a:p>
        </p:txBody>
      </p:sp>
      <p:sp>
        <p:nvSpPr>
          <p:cNvPr id="107" name="Rectangle à coins arrondis 106"/>
          <p:cNvSpPr/>
          <p:nvPr/>
        </p:nvSpPr>
        <p:spPr bwMode="auto">
          <a:xfrm>
            <a:off x="8631386" y="2430794"/>
            <a:ext cx="1571625" cy="448338"/>
          </a:xfrm>
          <a:prstGeom prst="roundRect">
            <a:avLst/>
          </a:prstGeom>
          <a:solidFill>
            <a:schemeClr val="accent6">
              <a:lumMod val="50000"/>
            </a:schemeClr>
          </a:solidFill>
          <a:ln w="25400" cap="flat" cmpd="sng" algn="ctr">
            <a:solidFill>
              <a:schemeClr val="tx1">
                <a:lumMod val="75000"/>
                <a:lumOff val="25000"/>
              </a:schemeClr>
            </a:solidFill>
            <a:prstDash val="solid"/>
            <a:round/>
            <a:headEnd type="none" w="med" len="med"/>
            <a:tailEnd type="none" w="med" len="med"/>
          </a:ln>
          <a:effectLst/>
        </p:spPr>
        <p:txBody>
          <a:bodyPr anchor="ctr"/>
          <a:lstStyle/>
          <a:p>
            <a:pPr algn="ctr">
              <a:defRPr/>
            </a:pPr>
            <a:r>
              <a:rPr lang="fr-FR" b="1" dirty="0">
                <a:solidFill>
                  <a:schemeClr val="bg1">
                    <a:lumMod val="95000"/>
                  </a:schemeClr>
                </a:solidFill>
                <a:latin typeface="Calibri" pitchFamily="34" charset="0"/>
              </a:rPr>
              <a:t>Classification</a:t>
            </a:r>
          </a:p>
        </p:txBody>
      </p:sp>
      <p:sp>
        <p:nvSpPr>
          <p:cNvPr id="108" name="Rectangle à coins arrondis 65"/>
          <p:cNvSpPr>
            <a:spLocks noChangeArrowheads="1"/>
          </p:cNvSpPr>
          <p:nvPr/>
        </p:nvSpPr>
        <p:spPr bwMode="auto">
          <a:xfrm>
            <a:off x="5845322" y="2549324"/>
            <a:ext cx="2571750" cy="650526"/>
          </a:xfrm>
          <a:prstGeom prst="roundRect">
            <a:avLst>
              <a:gd name="adj" fmla="val 16667"/>
            </a:avLst>
          </a:prstGeom>
          <a:solidFill>
            <a:srgbClr val="C00000"/>
          </a:solidFill>
          <a:ln>
            <a:noFill/>
          </a:ln>
          <a:extLst/>
        </p:spPr>
        <p:txBody>
          <a:bodyPr anchor="ctr"/>
          <a:lstStyle/>
          <a:p>
            <a:pPr algn="ctr"/>
            <a:r>
              <a:rPr lang="fr-FR" sz="2000" b="1" dirty="0" smtClean="0">
                <a:solidFill>
                  <a:schemeClr val="bg1"/>
                </a:solidFill>
                <a:latin typeface="Calibri" pitchFamily="34" charset="0"/>
              </a:rPr>
              <a:t>Segmentation d’images</a:t>
            </a:r>
            <a:endParaRPr lang="fr-FR" sz="2000" b="1" dirty="0">
              <a:solidFill>
                <a:schemeClr val="bg1"/>
              </a:solidFill>
              <a:latin typeface="Calibri" pitchFamily="34" charset="0"/>
            </a:endParaRPr>
          </a:p>
        </p:txBody>
      </p:sp>
      <p:sp>
        <p:nvSpPr>
          <p:cNvPr id="109" name="Rectangle à coins arrondis 108"/>
          <p:cNvSpPr/>
          <p:nvPr/>
        </p:nvSpPr>
        <p:spPr bwMode="auto">
          <a:xfrm>
            <a:off x="7631260" y="1533473"/>
            <a:ext cx="1571625" cy="531270"/>
          </a:xfrm>
          <a:prstGeom prst="roundRect">
            <a:avLst/>
          </a:prstGeom>
          <a:solidFill>
            <a:schemeClr val="accent6">
              <a:lumMod val="20000"/>
              <a:lumOff val="80000"/>
            </a:schemeClr>
          </a:solidFill>
          <a:ln w="25400" cap="flat" cmpd="sng" algn="ctr">
            <a:solidFill>
              <a:schemeClr val="tx1">
                <a:lumMod val="75000"/>
                <a:lumOff val="25000"/>
              </a:schemeClr>
            </a:solidFill>
            <a:prstDash val="solid"/>
            <a:round/>
            <a:headEnd type="none" w="med" len="med"/>
            <a:tailEnd type="none" w="med" len="med"/>
          </a:ln>
          <a:effectLst/>
        </p:spPr>
        <p:txBody>
          <a:bodyPr anchor="ctr"/>
          <a:lstStyle/>
          <a:p>
            <a:pPr algn="ctr">
              <a:defRPr/>
            </a:pPr>
            <a:r>
              <a:rPr lang="fr-FR" dirty="0">
                <a:solidFill>
                  <a:schemeClr val="tx1">
                    <a:lumMod val="85000"/>
                    <a:lumOff val="15000"/>
                  </a:schemeClr>
                </a:solidFill>
                <a:latin typeface="Calibri" pitchFamily="34" charset="0"/>
              </a:rPr>
              <a:t>Supervisée </a:t>
            </a:r>
          </a:p>
        </p:txBody>
      </p:sp>
      <p:sp>
        <p:nvSpPr>
          <p:cNvPr id="110" name="Rectangle à coins arrondis 109"/>
          <p:cNvSpPr/>
          <p:nvPr/>
        </p:nvSpPr>
        <p:spPr bwMode="auto">
          <a:xfrm>
            <a:off x="9531497" y="1521669"/>
            <a:ext cx="1747838" cy="571500"/>
          </a:xfrm>
          <a:prstGeom prst="roundRect">
            <a:avLst/>
          </a:prstGeom>
          <a:solidFill>
            <a:schemeClr val="accent6">
              <a:lumMod val="20000"/>
              <a:lumOff val="80000"/>
            </a:schemeClr>
          </a:solidFill>
          <a:ln w="25400" cap="flat" cmpd="sng" algn="ctr">
            <a:solidFill>
              <a:schemeClr val="tx1">
                <a:lumMod val="75000"/>
                <a:lumOff val="25000"/>
              </a:schemeClr>
            </a:solidFill>
            <a:prstDash val="solid"/>
            <a:round/>
            <a:headEnd type="none" w="med" len="med"/>
            <a:tailEnd type="none" w="med" len="med"/>
          </a:ln>
          <a:effectLst/>
        </p:spPr>
        <p:txBody>
          <a:bodyPr anchor="ctr"/>
          <a:lstStyle/>
          <a:p>
            <a:pPr algn="ctr">
              <a:defRPr/>
            </a:pPr>
            <a:endParaRPr lang="fr-FR" dirty="0">
              <a:solidFill>
                <a:schemeClr val="tx1">
                  <a:lumMod val="85000"/>
                  <a:lumOff val="15000"/>
                </a:schemeClr>
              </a:solidFill>
              <a:latin typeface="Calibri" pitchFamily="34" charset="0"/>
            </a:endParaRPr>
          </a:p>
          <a:p>
            <a:pPr algn="ctr">
              <a:defRPr/>
            </a:pPr>
            <a:r>
              <a:rPr lang="fr-FR" dirty="0">
                <a:solidFill>
                  <a:schemeClr val="tx1">
                    <a:lumMod val="85000"/>
                    <a:lumOff val="15000"/>
                  </a:schemeClr>
                </a:solidFill>
                <a:latin typeface="Calibri" pitchFamily="34" charset="0"/>
              </a:rPr>
              <a:t>Non supervisée</a:t>
            </a:r>
          </a:p>
          <a:p>
            <a:pPr algn="ctr">
              <a:defRPr/>
            </a:pPr>
            <a:endParaRPr lang="fr-FR" dirty="0">
              <a:solidFill>
                <a:schemeClr val="tx1">
                  <a:lumMod val="85000"/>
                  <a:lumOff val="15000"/>
                </a:schemeClr>
              </a:solidFill>
              <a:latin typeface="Calibri" pitchFamily="34" charset="0"/>
            </a:endParaRPr>
          </a:p>
        </p:txBody>
      </p:sp>
      <p:sp>
        <p:nvSpPr>
          <p:cNvPr id="111" name="Rectangle à coins arrondis 110"/>
          <p:cNvSpPr/>
          <p:nvPr/>
        </p:nvSpPr>
        <p:spPr bwMode="auto">
          <a:xfrm>
            <a:off x="6384697" y="4502014"/>
            <a:ext cx="1500188" cy="500062"/>
          </a:xfrm>
          <a:prstGeom prst="roundRect">
            <a:avLst/>
          </a:prstGeom>
          <a:solidFill>
            <a:srgbClr val="0070C0"/>
          </a:solidFill>
          <a:ln w="25400" cap="flat" cmpd="sng" algn="ctr">
            <a:solidFill>
              <a:schemeClr val="tx1">
                <a:lumMod val="75000"/>
                <a:lumOff val="25000"/>
              </a:schemeClr>
            </a:solidFill>
            <a:prstDash val="solid"/>
            <a:round/>
            <a:headEnd type="none" w="med" len="med"/>
            <a:tailEnd type="none" w="med" len="med"/>
          </a:ln>
          <a:effectLst/>
        </p:spPr>
        <p:txBody>
          <a:bodyPr anchor="ctr"/>
          <a:lstStyle/>
          <a:p>
            <a:pPr algn="ctr">
              <a:defRPr/>
            </a:pPr>
            <a:r>
              <a:rPr lang="fr-FR" b="1" dirty="0">
                <a:solidFill>
                  <a:schemeClr val="bg1"/>
                </a:solidFill>
                <a:latin typeface="Calibri" pitchFamily="34" charset="0"/>
              </a:rPr>
              <a:t>Approches hybrides</a:t>
            </a:r>
          </a:p>
        </p:txBody>
      </p:sp>
      <p:sp>
        <p:nvSpPr>
          <p:cNvPr id="112" name="Rectangle à coins arrondis 5"/>
          <p:cNvSpPr>
            <a:spLocks noChangeArrowheads="1"/>
          </p:cNvSpPr>
          <p:nvPr/>
        </p:nvSpPr>
        <p:spPr bwMode="auto">
          <a:xfrm>
            <a:off x="4683273" y="3464919"/>
            <a:ext cx="1500188" cy="785812"/>
          </a:xfrm>
          <a:prstGeom prst="roundRect">
            <a:avLst>
              <a:gd name="adj" fmla="val 16667"/>
            </a:avLst>
          </a:prstGeom>
          <a:solidFill>
            <a:srgbClr val="00B0F0"/>
          </a:solidFill>
          <a:ln>
            <a:noFill/>
          </a:ln>
          <a:extLst/>
        </p:spPr>
        <p:txBody>
          <a:bodyPr anchor="ctr"/>
          <a:lstStyle/>
          <a:p>
            <a:pPr algn="ctr"/>
            <a:r>
              <a:rPr lang="fr-FR" sz="2000" b="1" dirty="0" smtClean="0">
                <a:latin typeface="Calibri" pitchFamily="34" charset="0"/>
              </a:rPr>
              <a:t>Approches</a:t>
            </a:r>
            <a:endParaRPr lang="fr-FR" sz="2000" b="1" dirty="0">
              <a:latin typeface="Calibri" pitchFamily="34" charset="0"/>
            </a:endParaRPr>
          </a:p>
          <a:p>
            <a:pPr algn="ctr"/>
            <a:r>
              <a:rPr lang="fr-FR" sz="2000" b="1" dirty="0">
                <a:latin typeface="Calibri" pitchFamily="34" charset="0"/>
              </a:rPr>
              <a:t>contours</a:t>
            </a:r>
          </a:p>
        </p:txBody>
      </p:sp>
      <p:sp>
        <p:nvSpPr>
          <p:cNvPr id="113" name="Rectangle à coins arrondis 4"/>
          <p:cNvSpPr>
            <a:spLocks noChangeArrowheads="1"/>
          </p:cNvSpPr>
          <p:nvPr/>
        </p:nvSpPr>
        <p:spPr bwMode="auto">
          <a:xfrm>
            <a:off x="8148786" y="3422056"/>
            <a:ext cx="1500187" cy="785813"/>
          </a:xfrm>
          <a:prstGeom prst="roundRect">
            <a:avLst>
              <a:gd name="adj" fmla="val 16667"/>
            </a:avLst>
          </a:prstGeom>
          <a:solidFill>
            <a:srgbClr val="00B0F0"/>
          </a:solidFill>
          <a:ln>
            <a:noFill/>
          </a:ln>
          <a:extLst/>
        </p:spPr>
        <p:txBody>
          <a:bodyPr anchor="ctr"/>
          <a:lstStyle/>
          <a:p>
            <a:pPr algn="ctr"/>
            <a:r>
              <a:rPr lang="fr-FR" sz="2000" b="1" dirty="0" smtClean="0">
                <a:latin typeface="Calibri" pitchFamily="34" charset="0"/>
              </a:rPr>
              <a:t>Approches</a:t>
            </a:r>
            <a:endParaRPr lang="fr-FR" sz="2000" b="1" dirty="0">
              <a:latin typeface="Calibri" pitchFamily="34" charset="0"/>
            </a:endParaRPr>
          </a:p>
          <a:p>
            <a:pPr algn="ctr"/>
            <a:r>
              <a:rPr lang="fr-FR" sz="2000" b="1" dirty="0">
                <a:latin typeface="Calibri" pitchFamily="34" charset="0"/>
              </a:rPr>
              <a:t>régions</a:t>
            </a:r>
          </a:p>
        </p:txBody>
      </p:sp>
      <p:sp>
        <p:nvSpPr>
          <p:cNvPr id="114" name="Rectangle à coins arrondis 113"/>
          <p:cNvSpPr/>
          <p:nvPr/>
        </p:nvSpPr>
        <p:spPr bwMode="auto">
          <a:xfrm>
            <a:off x="4912075" y="5237423"/>
            <a:ext cx="1500187" cy="607220"/>
          </a:xfrm>
          <a:prstGeom prst="roundRect">
            <a:avLst/>
          </a:prstGeom>
          <a:solidFill>
            <a:srgbClr val="0070C0"/>
          </a:solidFill>
          <a:ln w="25400" cap="flat" cmpd="sng" algn="ctr">
            <a:solidFill>
              <a:schemeClr val="tx1">
                <a:lumMod val="75000"/>
                <a:lumOff val="25000"/>
              </a:schemeClr>
            </a:solidFill>
            <a:prstDash val="solid"/>
            <a:round/>
            <a:headEnd type="none" w="med" len="med"/>
            <a:tailEnd type="none" w="med" len="med"/>
          </a:ln>
          <a:effectLst/>
        </p:spPr>
        <p:txBody>
          <a:bodyPr anchor="ctr"/>
          <a:lstStyle/>
          <a:p>
            <a:pPr algn="ctr">
              <a:defRPr/>
            </a:pPr>
            <a:r>
              <a:rPr lang="fr-FR" b="1" dirty="0">
                <a:solidFill>
                  <a:schemeClr val="bg1"/>
                </a:solidFill>
                <a:latin typeface="Calibri" pitchFamily="34" charset="0"/>
              </a:rPr>
              <a:t>Implicites</a:t>
            </a:r>
            <a:br>
              <a:rPr lang="fr-FR" b="1" dirty="0">
                <a:solidFill>
                  <a:schemeClr val="bg1"/>
                </a:solidFill>
                <a:latin typeface="Calibri" pitchFamily="34" charset="0"/>
              </a:rPr>
            </a:br>
            <a:r>
              <a:rPr lang="fr-FR" b="1" dirty="0">
                <a:solidFill>
                  <a:schemeClr val="bg1"/>
                </a:solidFill>
                <a:latin typeface="Calibri" pitchFamily="34" charset="0"/>
              </a:rPr>
              <a:t>(level sets)</a:t>
            </a:r>
          </a:p>
        </p:txBody>
      </p:sp>
      <p:sp>
        <p:nvSpPr>
          <p:cNvPr id="115" name="Rectangle à coins arrondis 114"/>
          <p:cNvSpPr/>
          <p:nvPr/>
        </p:nvSpPr>
        <p:spPr bwMode="auto">
          <a:xfrm>
            <a:off x="7897203" y="5155455"/>
            <a:ext cx="1500188" cy="642937"/>
          </a:xfrm>
          <a:prstGeom prst="roundRect">
            <a:avLst/>
          </a:prstGeom>
          <a:solidFill>
            <a:srgbClr val="0070C0"/>
          </a:solidFill>
          <a:ln w="25400" cap="flat" cmpd="sng" algn="ctr">
            <a:solidFill>
              <a:schemeClr val="tx1">
                <a:lumMod val="75000"/>
                <a:lumOff val="25000"/>
              </a:schemeClr>
            </a:solidFill>
            <a:prstDash val="solid"/>
            <a:round/>
            <a:headEnd type="none" w="med" len="med"/>
            <a:tailEnd type="none" w="med" len="med"/>
          </a:ln>
          <a:effectLst/>
        </p:spPr>
        <p:txBody>
          <a:bodyPr anchor="ctr"/>
          <a:lstStyle/>
          <a:p>
            <a:pPr algn="ctr">
              <a:defRPr/>
            </a:pPr>
            <a:r>
              <a:rPr lang="fr-FR" b="1" dirty="0">
                <a:solidFill>
                  <a:schemeClr val="bg1"/>
                </a:solidFill>
                <a:latin typeface="Calibri" pitchFamily="34" charset="0"/>
              </a:rPr>
              <a:t>Croissance de région</a:t>
            </a:r>
          </a:p>
        </p:txBody>
      </p:sp>
      <p:sp>
        <p:nvSpPr>
          <p:cNvPr id="116" name="Rectangle à coins arrondis 115"/>
          <p:cNvSpPr/>
          <p:nvPr/>
        </p:nvSpPr>
        <p:spPr bwMode="auto">
          <a:xfrm>
            <a:off x="9948986" y="3558899"/>
            <a:ext cx="1683875" cy="564724"/>
          </a:xfrm>
          <a:prstGeom prst="roundRect">
            <a:avLst/>
          </a:prstGeom>
          <a:solidFill>
            <a:schemeClr val="accent6">
              <a:lumMod val="20000"/>
              <a:lumOff val="80000"/>
            </a:schemeClr>
          </a:solidFill>
          <a:ln w="25400" cap="flat" cmpd="sng" algn="ctr">
            <a:solidFill>
              <a:schemeClr val="tx1">
                <a:lumMod val="75000"/>
                <a:lumOff val="25000"/>
              </a:schemeClr>
            </a:solidFill>
            <a:prstDash val="solid"/>
            <a:round/>
            <a:headEnd type="none" w="med" len="med"/>
            <a:tailEnd type="none" w="med" len="med"/>
          </a:ln>
          <a:effectLst/>
        </p:spPr>
        <p:txBody>
          <a:bodyPr anchor="ctr"/>
          <a:lstStyle/>
          <a:p>
            <a:pPr>
              <a:defRPr/>
            </a:pPr>
            <a:r>
              <a:rPr lang="fr-FR" dirty="0" smtClean="0">
                <a:solidFill>
                  <a:schemeClr val="tx1">
                    <a:lumMod val="85000"/>
                    <a:lumOff val="15000"/>
                  </a:schemeClr>
                </a:solidFill>
                <a:latin typeface="Calibri" pitchFamily="34" charset="0"/>
              </a:rPr>
              <a:t>Division/Fusion</a:t>
            </a:r>
            <a:endParaRPr lang="fr-FR" dirty="0">
              <a:solidFill>
                <a:schemeClr val="tx1">
                  <a:lumMod val="85000"/>
                  <a:lumOff val="15000"/>
                </a:schemeClr>
              </a:solidFill>
              <a:latin typeface="Calibri" pitchFamily="34" charset="0"/>
            </a:endParaRPr>
          </a:p>
        </p:txBody>
      </p:sp>
      <p:sp>
        <p:nvSpPr>
          <p:cNvPr id="125" name="Rectangle 124"/>
          <p:cNvSpPr/>
          <p:nvPr/>
        </p:nvSpPr>
        <p:spPr>
          <a:xfrm>
            <a:off x="2461599" y="915088"/>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ZoneTexte 125"/>
          <p:cNvSpPr txBox="1"/>
          <p:nvPr/>
        </p:nvSpPr>
        <p:spPr>
          <a:xfrm>
            <a:off x="2461599" y="900289"/>
            <a:ext cx="8800288" cy="523220"/>
          </a:xfrm>
          <a:prstGeom prst="rect">
            <a:avLst/>
          </a:prstGeom>
          <a:noFill/>
        </p:spPr>
        <p:txBody>
          <a:bodyPr wrap="square" rtlCol="0">
            <a:spAutoFit/>
          </a:bodyPr>
          <a:lstStyle/>
          <a:p>
            <a:r>
              <a:rPr lang="fr-FR" sz="2800" dirty="0" smtClean="0">
                <a:latin typeface="Cabin" panose="020B0803050202020004" pitchFamily="34" charset="0"/>
              </a:rPr>
              <a:t>Approches de segmentation</a:t>
            </a:r>
            <a:endParaRPr lang="fr-FR" sz="2800" dirty="0">
              <a:latin typeface="Cabin" panose="020B0803050202020004" pitchFamily="34" charset="0"/>
            </a:endParaRPr>
          </a:p>
        </p:txBody>
      </p:sp>
      <p:sp>
        <p:nvSpPr>
          <p:cNvPr id="127" name="Rectangle 126"/>
          <p:cNvSpPr/>
          <p:nvPr/>
        </p:nvSpPr>
        <p:spPr>
          <a:xfrm>
            <a:off x="2001881" y="915087"/>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Rectangle 127"/>
          <p:cNvSpPr/>
          <p:nvPr/>
        </p:nvSpPr>
        <p:spPr>
          <a:xfrm>
            <a:off x="2286465" y="915086"/>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Rectangle 129"/>
          <p:cNvSpPr/>
          <p:nvPr/>
        </p:nvSpPr>
        <p:spPr>
          <a:xfrm>
            <a:off x="2381855" y="915085"/>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1" name="Image 130"/>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sp>
        <p:nvSpPr>
          <p:cNvPr id="132" name="Rectangle à coins arrondis 131"/>
          <p:cNvSpPr/>
          <p:nvPr/>
        </p:nvSpPr>
        <p:spPr>
          <a:xfrm>
            <a:off x="98291" y="4310949"/>
            <a:ext cx="1773779"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Approche hybride</a:t>
            </a:r>
            <a:endParaRPr lang="fr-FR" kern="0" dirty="0">
              <a:solidFill>
                <a:schemeClr val="tx1">
                  <a:lumMod val="95000"/>
                  <a:lumOff val="5000"/>
                </a:schemeClr>
              </a:solidFill>
              <a:latin typeface="Cambria" pitchFamily="18" charset="0"/>
            </a:endParaRPr>
          </a:p>
        </p:txBody>
      </p:sp>
      <p:sp>
        <p:nvSpPr>
          <p:cNvPr id="134" name="Rectangle 133"/>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ectangle 135"/>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137" name="Rectangle 136"/>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5/44</a:t>
            </a:r>
            <a:endParaRPr lang="fr-CA" sz="2000" dirty="0">
              <a:solidFill>
                <a:schemeClr val="tx1"/>
              </a:solidFill>
              <a:latin typeface="Segoe WP Black" panose="020B0A02040504020203" pitchFamily="34" charset="0"/>
              <a:cs typeface="Segoe UI Light" pitchFamily="34" charset="0"/>
            </a:endParaRPr>
          </a:p>
        </p:txBody>
      </p:sp>
    </p:spTree>
    <p:extLst>
      <p:ext uri="{BB962C8B-B14F-4D97-AF65-F5344CB8AC3E}">
        <p14:creationId xmlns:p14="http://schemas.microsoft.com/office/powerpoint/2010/main" xmlns="" val="356882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97" grpId="0" animBg="1"/>
      <p:bldP spid="98" grpId="0" animBg="1"/>
      <p:bldP spid="99"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013" y="112774"/>
            <a:ext cx="1801855" cy="67452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ctangle à coins arrondis 66"/>
          <p:cNvSpPr/>
          <p:nvPr/>
        </p:nvSpPr>
        <p:spPr>
          <a:xfrm>
            <a:off x="82188" y="2198467"/>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Définition de la segmentation</a:t>
            </a:r>
            <a:endParaRPr lang="fr-FR" kern="0" dirty="0">
              <a:solidFill>
                <a:schemeClr val="tx1">
                  <a:lumMod val="95000"/>
                  <a:lumOff val="5000"/>
                </a:schemeClr>
              </a:solidFill>
              <a:latin typeface="Cambria" pitchFamily="18" charset="0"/>
            </a:endParaRPr>
          </a:p>
        </p:txBody>
      </p:sp>
      <p:sp>
        <p:nvSpPr>
          <p:cNvPr id="75" name="Rectangle à coins arrondis 74"/>
          <p:cNvSpPr/>
          <p:nvPr/>
        </p:nvSpPr>
        <p:spPr>
          <a:xfrm>
            <a:off x="39503" y="4212088"/>
            <a:ext cx="1922874" cy="1059213"/>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algn="ctr"/>
            <a:endParaRPr lang="fr-FR" sz="2000" b="1" kern="0" dirty="0" err="1" smtClean="0">
              <a:solidFill>
                <a:prstClr val="white"/>
              </a:solidFill>
              <a:latin typeface="Cambria" pitchFamily="18" charset="0"/>
            </a:endParaRPr>
          </a:p>
          <a:p>
            <a:pPr algn="ctr"/>
            <a:r>
              <a:rPr lang="fr-FR" sz="2000" b="1" kern="0" dirty="0" smtClean="0">
                <a:solidFill>
                  <a:prstClr val="white"/>
                </a:solidFill>
                <a:latin typeface="Cambria" pitchFamily="18" charset="0"/>
              </a:rPr>
              <a:t>Approche hybride</a:t>
            </a:r>
            <a:endParaRPr lang="fr-FR" sz="2000" b="1" kern="0" dirty="0">
              <a:solidFill>
                <a:prstClr val="white"/>
              </a:solidFill>
              <a:latin typeface="Cambria" pitchFamily="18" charset="0"/>
            </a:endParaRPr>
          </a:p>
          <a:p>
            <a:pPr lvl="0" algn="ctr"/>
            <a:endParaRPr lang="fr-FR" sz="2000" b="1" kern="0" dirty="0">
              <a:solidFill>
                <a:prstClr val="white"/>
              </a:solidFill>
              <a:latin typeface="Cambria" pitchFamily="18" charset="0"/>
            </a:endParaRPr>
          </a:p>
        </p:txBody>
      </p:sp>
      <p:sp>
        <p:nvSpPr>
          <p:cNvPr id="59" name="Rectangle 58"/>
          <p:cNvSpPr/>
          <p:nvPr/>
        </p:nvSpPr>
        <p:spPr>
          <a:xfrm>
            <a:off x="3169520" y="4272906"/>
            <a:ext cx="8672022" cy="402674"/>
          </a:xfrm>
          <a:prstGeom prst="rect">
            <a:avLst/>
          </a:prstGeom>
        </p:spPr>
        <p:txBody>
          <a:bodyPr wrap="square">
            <a:spAutoFit/>
          </a:bodyPr>
          <a:lstStyle/>
          <a:p>
            <a:pPr marR="0" lvl="0">
              <a:lnSpc>
                <a:spcPct val="107000"/>
              </a:lnSpc>
              <a:spcBef>
                <a:spcPts val="0"/>
              </a:spcBef>
              <a:spcAft>
                <a:spcPts val="0"/>
              </a:spcAft>
            </a:pPr>
            <a:endParaRPr lang="fr-FR" sz="2000" dirty="0">
              <a:latin typeface="Cabin" panose="020B0803050202020004" pitchFamily="34" charset="0"/>
              <a:ea typeface="Calibri" panose="020F0502020204030204" pitchFamily="34" charset="0"/>
              <a:cs typeface="Segoe UI" panose="020B0502040204020203" pitchFamily="34" charset="0"/>
            </a:endParaRPr>
          </a:p>
        </p:txBody>
      </p:sp>
      <p:grpSp>
        <p:nvGrpSpPr>
          <p:cNvPr id="55" name="Groupe 54"/>
          <p:cNvGrpSpPr/>
          <p:nvPr/>
        </p:nvGrpSpPr>
        <p:grpSpPr>
          <a:xfrm>
            <a:off x="1887578" y="25900"/>
            <a:ext cx="10085343" cy="821968"/>
            <a:chOff x="2001881" y="25900"/>
            <a:chExt cx="10085343" cy="821968"/>
          </a:xfrm>
        </p:grpSpPr>
        <p:sp>
          <p:nvSpPr>
            <p:cNvPr id="56" name="Rectangle 55"/>
            <p:cNvSpPr/>
            <p:nvPr/>
          </p:nvSpPr>
          <p:spPr>
            <a:xfrm>
              <a:off x="2001881" y="112774"/>
              <a:ext cx="10085343" cy="65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à coins arrondis 59"/>
            <p:cNvSpPr/>
            <p:nvPr/>
          </p:nvSpPr>
          <p:spPr>
            <a:xfrm>
              <a:off x="3891119" y="25900"/>
              <a:ext cx="2045327" cy="821968"/>
            </a:xfrm>
            <a:prstGeom prst="roundRect">
              <a:avLst/>
            </a:prstGeom>
            <a:solidFill>
              <a:schemeClr val="accent1">
                <a:lumMod val="75000"/>
              </a:schemeClr>
            </a:solidFill>
            <a:ln w="57150" cap="flat" cmpd="sng" algn="ctr">
              <a:solidFill>
                <a:schemeClr val="bg1"/>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sz="2000" b="1" kern="0" dirty="0" smtClean="0">
                  <a:solidFill>
                    <a:prstClr val="white"/>
                  </a:solidFill>
                  <a:latin typeface="Cambria" pitchFamily="18" charset="0"/>
                </a:rPr>
                <a:t>Segmentation d’images</a:t>
              </a:r>
              <a:endParaRPr lang="fr-FR" sz="2000" b="1" kern="0" dirty="0">
                <a:solidFill>
                  <a:prstClr val="white"/>
                </a:solidFill>
                <a:latin typeface="Cambria" pitchFamily="18" charset="0"/>
              </a:endParaRPr>
            </a:p>
          </p:txBody>
        </p:sp>
        <p:sp>
          <p:nvSpPr>
            <p:cNvPr id="61" name="Rectangle à coins arrondis 60"/>
            <p:cNvSpPr/>
            <p:nvPr/>
          </p:nvSpPr>
          <p:spPr>
            <a:xfrm>
              <a:off x="2290715" y="126985"/>
              <a:ext cx="1506765"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Introduction</a:t>
              </a:r>
              <a:endParaRPr lang="fr-FR" kern="0" dirty="0">
                <a:solidFill>
                  <a:schemeClr val="tx1">
                    <a:lumMod val="95000"/>
                    <a:lumOff val="5000"/>
                  </a:schemeClr>
                </a:solidFill>
                <a:latin typeface="Cambria" pitchFamily="18" charset="0"/>
              </a:endParaRPr>
            </a:p>
          </p:txBody>
        </p:sp>
      </p:grpSp>
      <p:sp>
        <p:nvSpPr>
          <p:cNvPr id="62" name="Rectangle à coins arrondis 61"/>
          <p:cNvSpPr/>
          <p:nvPr/>
        </p:nvSpPr>
        <p:spPr>
          <a:xfrm>
            <a:off x="5914294" y="129916"/>
            <a:ext cx="1478350"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Modèles déformables</a:t>
            </a:r>
            <a:endParaRPr lang="fr-FR" kern="0" dirty="0">
              <a:solidFill>
                <a:schemeClr val="tx1">
                  <a:lumMod val="95000"/>
                  <a:lumOff val="5000"/>
                </a:schemeClr>
              </a:solidFill>
              <a:latin typeface="Cambria" pitchFamily="18" charset="0"/>
            </a:endParaRPr>
          </a:p>
        </p:txBody>
      </p:sp>
      <p:sp>
        <p:nvSpPr>
          <p:cNvPr id="63" name="Rectangle à coins arrondis 62"/>
          <p:cNvSpPr/>
          <p:nvPr/>
        </p:nvSpPr>
        <p:spPr>
          <a:xfrm>
            <a:off x="7437773" y="129295"/>
            <a:ext cx="1553372"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Conception &amp; Réalisation</a:t>
            </a:r>
            <a:endParaRPr lang="fr-FR" kern="0" dirty="0">
              <a:solidFill>
                <a:schemeClr val="tx1">
                  <a:lumMod val="95000"/>
                  <a:lumOff val="5000"/>
                </a:schemeClr>
              </a:solidFill>
              <a:latin typeface="Cambria" pitchFamily="18" charset="0"/>
            </a:endParaRPr>
          </a:p>
        </p:txBody>
      </p:sp>
      <p:sp>
        <p:nvSpPr>
          <p:cNvPr id="68" name="Rectangle à coins arrondis 67"/>
          <p:cNvSpPr/>
          <p:nvPr/>
        </p:nvSpPr>
        <p:spPr>
          <a:xfrm>
            <a:off x="9029680" y="127062"/>
            <a:ext cx="1420611"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Tests &amp; Évaluation</a:t>
            </a:r>
            <a:endParaRPr lang="fr-FR" kern="0" dirty="0">
              <a:solidFill>
                <a:schemeClr val="tx1">
                  <a:lumMod val="95000"/>
                  <a:lumOff val="5000"/>
                </a:schemeClr>
              </a:solidFill>
              <a:latin typeface="Cambria" pitchFamily="18" charset="0"/>
            </a:endParaRPr>
          </a:p>
        </p:txBody>
      </p:sp>
      <p:sp>
        <p:nvSpPr>
          <p:cNvPr id="70" name="Rectangle à coins arrondis 69"/>
          <p:cNvSpPr/>
          <p:nvPr/>
        </p:nvSpPr>
        <p:spPr>
          <a:xfrm>
            <a:off x="10485825" y="123298"/>
            <a:ext cx="1604378" cy="620028"/>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Conclusion &amp; Perspectives</a:t>
            </a:r>
            <a:endParaRPr lang="fr-FR" kern="0" dirty="0">
              <a:solidFill>
                <a:schemeClr val="tx1">
                  <a:lumMod val="95000"/>
                  <a:lumOff val="5000"/>
                </a:schemeClr>
              </a:solidFill>
              <a:latin typeface="Cambria" pitchFamily="18" charset="0"/>
            </a:endParaRPr>
          </a:p>
        </p:txBody>
      </p:sp>
      <p:sp>
        <p:nvSpPr>
          <p:cNvPr id="125" name="Rectangle 124"/>
          <p:cNvSpPr/>
          <p:nvPr/>
        </p:nvSpPr>
        <p:spPr>
          <a:xfrm>
            <a:off x="2461599" y="1013062"/>
            <a:ext cx="9587376" cy="522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ZoneTexte 125"/>
          <p:cNvSpPr txBox="1"/>
          <p:nvPr/>
        </p:nvSpPr>
        <p:spPr>
          <a:xfrm>
            <a:off x="2461599" y="998263"/>
            <a:ext cx="8800288" cy="523220"/>
          </a:xfrm>
          <a:prstGeom prst="rect">
            <a:avLst/>
          </a:prstGeom>
          <a:noFill/>
        </p:spPr>
        <p:txBody>
          <a:bodyPr wrap="square" rtlCol="0">
            <a:spAutoFit/>
          </a:bodyPr>
          <a:lstStyle/>
          <a:p>
            <a:r>
              <a:rPr lang="fr-FR" sz="2800" dirty="0" smtClean="0">
                <a:latin typeface="Cabin" panose="020B0803050202020004" pitchFamily="34" charset="0"/>
              </a:rPr>
              <a:t>Approche hybride </a:t>
            </a:r>
            <a:endParaRPr lang="fr-FR" sz="2800" dirty="0">
              <a:latin typeface="Cabin" panose="020B0803050202020004" pitchFamily="34" charset="0"/>
            </a:endParaRPr>
          </a:p>
        </p:txBody>
      </p:sp>
      <p:sp>
        <p:nvSpPr>
          <p:cNvPr id="127" name="Rectangle 126"/>
          <p:cNvSpPr/>
          <p:nvPr/>
        </p:nvSpPr>
        <p:spPr>
          <a:xfrm>
            <a:off x="2001881" y="1013061"/>
            <a:ext cx="245909" cy="52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Rectangle 127"/>
          <p:cNvSpPr/>
          <p:nvPr/>
        </p:nvSpPr>
        <p:spPr>
          <a:xfrm>
            <a:off x="2286465" y="1013060"/>
            <a:ext cx="61477"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Rectangle 129"/>
          <p:cNvSpPr/>
          <p:nvPr/>
        </p:nvSpPr>
        <p:spPr>
          <a:xfrm>
            <a:off x="2381855" y="1013059"/>
            <a:ext cx="40153" cy="5225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31" name="Image 130"/>
          <p:cNvPicPr/>
          <p:nvPr/>
        </p:nvPicPr>
        <p:blipFill rotWithShape="1">
          <a:blip r:embed="rId3" cstate="print">
            <a:extLst>
              <a:ext uri="{28A0092B-C50C-407E-A947-70E740481C1C}">
                <a14:useLocalDpi xmlns:a14="http://schemas.microsoft.com/office/drawing/2010/main" xmlns="" val="0"/>
              </a:ext>
            </a:extLst>
          </a:blip>
          <a:srcRect r="2378"/>
          <a:stretch/>
        </p:blipFill>
        <p:spPr bwMode="auto">
          <a:xfrm>
            <a:off x="471624" y="523174"/>
            <a:ext cx="1031171" cy="1233299"/>
          </a:xfrm>
          <a:prstGeom prst="rect">
            <a:avLst/>
          </a:prstGeom>
          <a:noFill/>
          <a:ln w="9525">
            <a:noFill/>
            <a:miter lim="800000"/>
            <a:headEnd/>
            <a:tailEnd/>
          </a:ln>
        </p:spPr>
      </p:pic>
      <p:sp>
        <p:nvSpPr>
          <p:cNvPr id="57" name="Rectangle à coins arrondis 56"/>
          <p:cNvSpPr/>
          <p:nvPr/>
        </p:nvSpPr>
        <p:spPr>
          <a:xfrm>
            <a:off x="82187" y="3202472"/>
            <a:ext cx="1804263" cy="954345"/>
          </a:xfrm>
          <a:prstGeom prst="roundRect">
            <a:avLst/>
          </a:prstGeom>
          <a:solidFill>
            <a:schemeClr val="accent1">
              <a:lumMod val="75000"/>
            </a:schemeClr>
          </a:solidFill>
          <a:ln w="31800" cap="flat" cmpd="sng" algn="ctr">
            <a:solidFill>
              <a:sysClr val="window" lastClr="FFFFFF"/>
            </a:solidFill>
            <a:prstDash val="solid"/>
          </a:ln>
          <a:effectLst>
            <a:outerShdw blurRad="50800" dist="25000" dir="5400000" rotWithShape="0">
              <a:srgbClr val="4F81BD">
                <a:shade val="30000"/>
                <a:satMod val="150000"/>
                <a:alpha val="38000"/>
              </a:srgbClr>
            </a:outerShdw>
          </a:effectLst>
        </p:spPr>
        <p:txBody>
          <a:bodyPr rtlCol="0" anchor="ctr"/>
          <a:lstStyle/>
          <a:p>
            <a:pPr lvl="0" algn="ctr"/>
            <a:r>
              <a:rPr lang="fr-FR" kern="0" dirty="0" smtClean="0">
                <a:solidFill>
                  <a:schemeClr val="tx1">
                    <a:lumMod val="95000"/>
                    <a:lumOff val="5000"/>
                  </a:schemeClr>
                </a:solidFill>
                <a:latin typeface="Cambria" pitchFamily="18" charset="0"/>
              </a:rPr>
              <a:t>Approches de segmentation </a:t>
            </a:r>
            <a:endParaRPr lang="fr-FR" kern="0" dirty="0">
              <a:solidFill>
                <a:schemeClr val="tx1">
                  <a:lumMod val="95000"/>
                  <a:lumOff val="5000"/>
                </a:schemeClr>
              </a:solidFill>
              <a:latin typeface="Cambria" pitchFamily="18" charset="0"/>
            </a:endParaRPr>
          </a:p>
        </p:txBody>
      </p:sp>
      <p:sp>
        <p:nvSpPr>
          <p:cNvPr id="142" name="Forme libre 141"/>
          <p:cNvSpPr/>
          <p:nvPr/>
        </p:nvSpPr>
        <p:spPr>
          <a:xfrm rot="18269268">
            <a:off x="4180992" y="3514081"/>
            <a:ext cx="2174353" cy="45719"/>
          </a:xfrm>
          <a:custGeom>
            <a:avLst/>
            <a:gdLst>
              <a:gd name="connsiteX0" fmla="*/ 0 w 2163448"/>
              <a:gd name="connsiteY0" fmla="*/ 39775 h 79551"/>
              <a:gd name="connsiteX1" fmla="*/ 2163448 w 2163448"/>
              <a:gd name="connsiteY1" fmla="*/ 39775 h 79551"/>
            </a:gdLst>
            <a:ahLst/>
            <a:cxnLst>
              <a:cxn ang="0">
                <a:pos x="connsiteX0" y="connsiteY0"/>
              </a:cxn>
              <a:cxn ang="0">
                <a:pos x="connsiteX1" y="connsiteY1"/>
              </a:cxn>
            </a:cxnLst>
            <a:rect l="l" t="t" r="r" b="b"/>
            <a:pathLst>
              <a:path w="2163448" h="79551">
                <a:moveTo>
                  <a:pt x="0" y="39775"/>
                </a:moveTo>
                <a:lnTo>
                  <a:pt x="2163448" y="39775"/>
                </a:lnTo>
              </a:path>
            </a:pathLst>
          </a:custGeom>
          <a:ln w="38100">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txBody>
          <a:bodyPr spcFirstLastPara="0" vert="horz" wrap="square" lIns="1040338" tIns="-14312" rIns="1040337" bIns="-14310" numCol="1" spcCol="1270" anchor="ctr" anchorCtr="0">
            <a:noAutofit/>
          </a:bodyPr>
          <a:lstStyle/>
          <a:p>
            <a:pPr lvl="0" algn="ctr" defTabSz="355600">
              <a:lnSpc>
                <a:spcPct val="90000"/>
              </a:lnSpc>
              <a:spcBef>
                <a:spcPct val="0"/>
              </a:spcBef>
              <a:spcAft>
                <a:spcPct val="35000"/>
              </a:spcAft>
            </a:pPr>
            <a:endParaRPr lang="fr-FR" sz="800" kern="1200"/>
          </a:p>
        </p:txBody>
      </p:sp>
      <p:sp>
        <p:nvSpPr>
          <p:cNvPr id="143" name="Forme libre 142"/>
          <p:cNvSpPr/>
          <p:nvPr/>
        </p:nvSpPr>
        <p:spPr>
          <a:xfrm rot="2949032">
            <a:off x="4311051" y="5012768"/>
            <a:ext cx="1960348" cy="204456"/>
          </a:xfrm>
          <a:custGeom>
            <a:avLst/>
            <a:gdLst>
              <a:gd name="connsiteX0" fmla="*/ 0 w 1884213"/>
              <a:gd name="connsiteY0" fmla="*/ 39775 h 79551"/>
              <a:gd name="connsiteX1" fmla="*/ 1884213 w 1884213"/>
              <a:gd name="connsiteY1" fmla="*/ 39775 h 79551"/>
            </a:gdLst>
            <a:ahLst/>
            <a:cxnLst>
              <a:cxn ang="0">
                <a:pos x="connsiteX0" y="connsiteY0"/>
              </a:cxn>
              <a:cxn ang="0">
                <a:pos x="connsiteX1" y="connsiteY1"/>
              </a:cxn>
            </a:cxnLst>
            <a:rect l="l" t="t" r="r" b="b"/>
            <a:pathLst>
              <a:path w="1884213" h="79551">
                <a:moveTo>
                  <a:pt x="0" y="39775"/>
                </a:moveTo>
                <a:lnTo>
                  <a:pt x="1884213" y="39775"/>
                </a:lnTo>
              </a:path>
            </a:pathLst>
          </a:custGeom>
          <a:ln w="38100">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txBody>
          <a:bodyPr spcFirstLastPara="0" vert="horz" wrap="square" lIns="1040338" tIns="-14312" rIns="1040337" bIns="-14310" numCol="1" spcCol="1270" anchor="ctr" anchorCtr="0">
            <a:noAutofit/>
          </a:bodyPr>
          <a:lstStyle/>
          <a:p>
            <a:pPr algn="ctr" defTabSz="355600">
              <a:lnSpc>
                <a:spcPct val="90000"/>
              </a:lnSpc>
              <a:spcBef>
                <a:spcPct val="0"/>
              </a:spcBef>
              <a:spcAft>
                <a:spcPct val="35000"/>
              </a:spcAft>
            </a:pPr>
            <a:endParaRPr lang="fr-FR" sz="800">
              <a:solidFill>
                <a:schemeClr val="tx1"/>
              </a:solidFill>
            </a:endParaRPr>
          </a:p>
        </p:txBody>
      </p:sp>
      <p:sp>
        <p:nvSpPr>
          <p:cNvPr id="144" name="Forme libre 143"/>
          <p:cNvSpPr/>
          <p:nvPr/>
        </p:nvSpPr>
        <p:spPr>
          <a:xfrm>
            <a:off x="5870052" y="3967675"/>
            <a:ext cx="1992104" cy="710110"/>
          </a:xfrm>
          <a:custGeom>
            <a:avLst/>
            <a:gdLst>
              <a:gd name="connsiteX0" fmla="*/ 0 w 1992104"/>
              <a:gd name="connsiteY0" fmla="*/ 71011 h 710110"/>
              <a:gd name="connsiteX1" fmla="*/ 71011 w 1992104"/>
              <a:gd name="connsiteY1" fmla="*/ 0 h 710110"/>
              <a:gd name="connsiteX2" fmla="*/ 1921093 w 1992104"/>
              <a:gd name="connsiteY2" fmla="*/ 0 h 710110"/>
              <a:gd name="connsiteX3" fmla="*/ 1992104 w 1992104"/>
              <a:gd name="connsiteY3" fmla="*/ 71011 h 710110"/>
              <a:gd name="connsiteX4" fmla="*/ 1992104 w 1992104"/>
              <a:gd name="connsiteY4" fmla="*/ 639099 h 710110"/>
              <a:gd name="connsiteX5" fmla="*/ 1921093 w 1992104"/>
              <a:gd name="connsiteY5" fmla="*/ 710110 h 710110"/>
              <a:gd name="connsiteX6" fmla="*/ 71011 w 1992104"/>
              <a:gd name="connsiteY6" fmla="*/ 710110 h 710110"/>
              <a:gd name="connsiteX7" fmla="*/ 0 w 1992104"/>
              <a:gd name="connsiteY7" fmla="*/ 639099 h 710110"/>
              <a:gd name="connsiteX8" fmla="*/ 0 w 1992104"/>
              <a:gd name="connsiteY8" fmla="*/ 71011 h 71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2104" h="710110">
                <a:moveTo>
                  <a:pt x="0" y="71011"/>
                </a:moveTo>
                <a:cubicBezTo>
                  <a:pt x="0" y="31793"/>
                  <a:pt x="31793" y="0"/>
                  <a:pt x="71011" y="0"/>
                </a:cubicBezTo>
                <a:lnTo>
                  <a:pt x="1921093" y="0"/>
                </a:lnTo>
                <a:cubicBezTo>
                  <a:pt x="1960311" y="0"/>
                  <a:pt x="1992104" y="31793"/>
                  <a:pt x="1992104" y="71011"/>
                </a:cubicBezTo>
                <a:lnTo>
                  <a:pt x="1992104" y="639099"/>
                </a:lnTo>
                <a:cubicBezTo>
                  <a:pt x="1992104" y="678317"/>
                  <a:pt x="1960311" y="710110"/>
                  <a:pt x="1921093" y="710110"/>
                </a:cubicBezTo>
                <a:lnTo>
                  <a:pt x="71011" y="710110"/>
                </a:lnTo>
                <a:cubicBezTo>
                  <a:pt x="31793" y="710110"/>
                  <a:pt x="0" y="678317"/>
                  <a:pt x="0" y="639099"/>
                </a:cubicBezTo>
                <a:lnTo>
                  <a:pt x="0" y="71011"/>
                </a:lnTo>
                <a:close/>
              </a:path>
            </a:pathLst>
          </a:custGeom>
          <a:solidFill>
            <a:srgbClr val="00B0F0"/>
          </a:solidFill>
          <a:ln>
            <a:solidFill>
              <a:srgbClr val="050521"/>
            </a:solid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spcFirstLastPara="0" vert="horz" wrap="square" lIns="36038" tIns="36038" rIns="36038" bIns="36038" numCol="1" spcCol="1270" anchor="ctr" anchorCtr="0">
            <a:noAutofit/>
          </a:bodyPr>
          <a:lstStyle/>
          <a:p>
            <a:pPr lvl="0" algn="ctr" defTabSz="1066800">
              <a:lnSpc>
                <a:spcPct val="90000"/>
              </a:lnSpc>
              <a:spcBef>
                <a:spcPct val="0"/>
              </a:spcBef>
              <a:spcAft>
                <a:spcPct val="35000"/>
              </a:spcAft>
            </a:pPr>
            <a:r>
              <a:rPr lang="fr-FR" sz="2400" b="1" kern="1200" dirty="0" smtClean="0">
                <a:solidFill>
                  <a:schemeClr val="tx1"/>
                </a:solidFill>
                <a:effectLst>
                  <a:outerShdw blurRad="38100" dist="38100" dir="2700000" algn="tl">
                    <a:srgbClr val="000000">
                      <a:alpha val="43137"/>
                    </a:srgbClr>
                  </a:outerShdw>
                </a:effectLst>
                <a:latin typeface="Segoe UI Light" pitchFamily="34" charset="0"/>
                <a:cs typeface="Segoe UI Light" pitchFamily="34" charset="0"/>
              </a:rPr>
              <a:t>Coopération</a:t>
            </a:r>
            <a:endParaRPr lang="fr-FR" sz="2400" b="1" kern="1200" dirty="0">
              <a:solidFill>
                <a:schemeClr val="tx1"/>
              </a:solidFill>
              <a:effectLst>
                <a:outerShdw blurRad="38100" dist="38100" dir="2700000" algn="tl">
                  <a:srgbClr val="000000">
                    <a:alpha val="43137"/>
                  </a:srgbClr>
                </a:outerShdw>
              </a:effectLst>
              <a:latin typeface="Segoe UI Light" pitchFamily="34" charset="0"/>
              <a:cs typeface="Segoe UI Light" pitchFamily="34" charset="0"/>
            </a:endParaRPr>
          </a:p>
        </p:txBody>
      </p:sp>
      <p:sp>
        <p:nvSpPr>
          <p:cNvPr id="145" name="Forme libre 144"/>
          <p:cNvSpPr/>
          <p:nvPr/>
        </p:nvSpPr>
        <p:spPr>
          <a:xfrm>
            <a:off x="6793665" y="5250712"/>
            <a:ext cx="1218643" cy="804104"/>
          </a:xfrm>
          <a:custGeom>
            <a:avLst/>
            <a:gdLst>
              <a:gd name="connsiteX0" fmla="*/ 0 w 1218643"/>
              <a:gd name="connsiteY0" fmla="*/ 60932 h 609321"/>
              <a:gd name="connsiteX1" fmla="*/ 60932 w 1218643"/>
              <a:gd name="connsiteY1" fmla="*/ 0 h 609321"/>
              <a:gd name="connsiteX2" fmla="*/ 1157711 w 1218643"/>
              <a:gd name="connsiteY2" fmla="*/ 0 h 609321"/>
              <a:gd name="connsiteX3" fmla="*/ 1218643 w 1218643"/>
              <a:gd name="connsiteY3" fmla="*/ 60932 h 609321"/>
              <a:gd name="connsiteX4" fmla="*/ 1218643 w 1218643"/>
              <a:gd name="connsiteY4" fmla="*/ 548389 h 609321"/>
              <a:gd name="connsiteX5" fmla="*/ 1157711 w 1218643"/>
              <a:gd name="connsiteY5" fmla="*/ 609321 h 609321"/>
              <a:gd name="connsiteX6" fmla="*/ 60932 w 1218643"/>
              <a:gd name="connsiteY6" fmla="*/ 609321 h 609321"/>
              <a:gd name="connsiteX7" fmla="*/ 0 w 1218643"/>
              <a:gd name="connsiteY7" fmla="*/ 548389 h 609321"/>
              <a:gd name="connsiteX8" fmla="*/ 0 w 1218643"/>
              <a:gd name="connsiteY8" fmla="*/ 60932 h 60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643" h="609321">
                <a:moveTo>
                  <a:pt x="0" y="60932"/>
                </a:moveTo>
                <a:cubicBezTo>
                  <a:pt x="0" y="27280"/>
                  <a:pt x="27280" y="0"/>
                  <a:pt x="60932" y="0"/>
                </a:cubicBezTo>
                <a:lnTo>
                  <a:pt x="1157711" y="0"/>
                </a:lnTo>
                <a:cubicBezTo>
                  <a:pt x="1191363" y="0"/>
                  <a:pt x="1218643" y="27280"/>
                  <a:pt x="1218643" y="60932"/>
                </a:cubicBezTo>
                <a:lnTo>
                  <a:pt x="1218643" y="548389"/>
                </a:lnTo>
                <a:cubicBezTo>
                  <a:pt x="1218643" y="582041"/>
                  <a:pt x="1191363" y="609321"/>
                  <a:pt x="1157711" y="609321"/>
                </a:cubicBezTo>
                <a:lnTo>
                  <a:pt x="60932" y="609321"/>
                </a:lnTo>
                <a:cubicBezTo>
                  <a:pt x="27280" y="609321"/>
                  <a:pt x="0" y="582041"/>
                  <a:pt x="0" y="548389"/>
                </a:cubicBezTo>
                <a:lnTo>
                  <a:pt x="0" y="60932"/>
                </a:lnTo>
                <a:close/>
              </a:path>
            </a:pathLst>
          </a:custGeom>
          <a:solidFill>
            <a:srgbClr val="0070C0"/>
          </a:solidFill>
          <a:ln>
            <a:solidFill>
              <a:schemeClr val="tx1"/>
            </a:solidFill>
          </a:ln>
        </p:spPr>
        <p:style>
          <a:lnRef idx="0">
            <a:scrgbClr r="0" g="0" b="0"/>
          </a:lnRef>
          <a:fillRef idx="3">
            <a:scrgbClr r="0" g="0" b="0"/>
          </a:fillRef>
          <a:effectRef idx="3">
            <a:schemeClr val="accent3">
              <a:hueOff val="0"/>
              <a:satOff val="0"/>
              <a:lumOff val="0"/>
              <a:alphaOff val="0"/>
            </a:schemeClr>
          </a:effectRef>
          <a:fontRef idx="minor">
            <a:schemeClr val="lt1"/>
          </a:fontRef>
        </p:style>
        <p:txBody>
          <a:bodyPr spcFirstLastPara="0" vert="horz" wrap="square" lIns="31816" tIns="31816" rIns="31816" bIns="31816" numCol="1" spcCol="1270" anchor="ctr" anchorCtr="0">
            <a:noAutofit/>
          </a:bodyPr>
          <a:lstStyle/>
          <a:p>
            <a:pPr lvl="0" algn="ctr" defTabSz="977900">
              <a:lnSpc>
                <a:spcPct val="90000"/>
              </a:lnSpc>
              <a:spcBef>
                <a:spcPct val="0"/>
              </a:spcBef>
              <a:spcAft>
                <a:spcPct val="35000"/>
              </a:spcAft>
            </a:pPr>
            <a:r>
              <a:rPr lang="fr-FR" sz="2200" b="1" kern="1200" dirty="0" smtClean="0">
                <a:solidFill>
                  <a:schemeClr val="bg1"/>
                </a:solidFill>
                <a:effectLst/>
                <a:latin typeface="Segoe UI Light" pitchFamily="34" charset="0"/>
                <a:cs typeface="Segoe UI Light" pitchFamily="34" charset="0"/>
              </a:rPr>
              <a:t>Régions</a:t>
            </a:r>
            <a:endParaRPr lang="fr-FR" sz="2200" b="1" kern="1200" dirty="0">
              <a:solidFill>
                <a:schemeClr val="bg1"/>
              </a:solidFill>
              <a:effectLst/>
              <a:latin typeface="Segoe UI Light" pitchFamily="34" charset="0"/>
              <a:cs typeface="Segoe UI Light" pitchFamily="34" charset="0"/>
            </a:endParaRPr>
          </a:p>
        </p:txBody>
      </p:sp>
      <p:sp>
        <p:nvSpPr>
          <p:cNvPr id="146" name="Forme libre 145"/>
          <p:cNvSpPr/>
          <p:nvPr/>
        </p:nvSpPr>
        <p:spPr>
          <a:xfrm>
            <a:off x="5900589" y="5511225"/>
            <a:ext cx="1952947" cy="710110"/>
          </a:xfrm>
          <a:custGeom>
            <a:avLst/>
            <a:gdLst>
              <a:gd name="connsiteX0" fmla="*/ 0 w 1952947"/>
              <a:gd name="connsiteY0" fmla="*/ 71011 h 710110"/>
              <a:gd name="connsiteX1" fmla="*/ 71011 w 1952947"/>
              <a:gd name="connsiteY1" fmla="*/ 0 h 710110"/>
              <a:gd name="connsiteX2" fmla="*/ 1881936 w 1952947"/>
              <a:gd name="connsiteY2" fmla="*/ 0 h 710110"/>
              <a:gd name="connsiteX3" fmla="*/ 1952947 w 1952947"/>
              <a:gd name="connsiteY3" fmla="*/ 71011 h 710110"/>
              <a:gd name="connsiteX4" fmla="*/ 1952947 w 1952947"/>
              <a:gd name="connsiteY4" fmla="*/ 639099 h 710110"/>
              <a:gd name="connsiteX5" fmla="*/ 1881936 w 1952947"/>
              <a:gd name="connsiteY5" fmla="*/ 710110 h 710110"/>
              <a:gd name="connsiteX6" fmla="*/ 71011 w 1952947"/>
              <a:gd name="connsiteY6" fmla="*/ 710110 h 710110"/>
              <a:gd name="connsiteX7" fmla="*/ 0 w 1952947"/>
              <a:gd name="connsiteY7" fmla="*/ 639099 h 710110"/>
              <a:gd name="connsiteX8" fmla="*/ 0 w 1952947"/>
              <a:gd name="connsiteY8" fmla="*/ 71011 h 71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2947" h="710110">
                <a:moveTo>
                  <a:pt x="0" y="71011"/>
                </a:moveTo>
                <a:cubicBezTo>
                  <a:pt x="0" y="31793"/>
                  <a:pt x="31793" y="0"/>
                  <a:pt x="71011" y="0"/>
                </a:cubicBezTo>
                <a:lnTo>
                  <a:pt x="1881936" y="0"/>
                </a:lnTo>
                <a:cubicBezTo>
                  <a:pt x="1921154" y="0"/>
                  <a:pt x="1952947" y="31793"/>
                  <a:pt x="1952947" y="71011"/>
                </a:cubicBezTo>
                <a:lnTo>
                  <a:pt x="1952947" y="639099"/>
                </a:lnTo>
                <a:cubicBezTo>
                  <a:pt x="1952947" y="678317"/>
                  <a:pt x="1921154" y="710110"/>
                  <a:pt x="1881936" y="710110"/>
                </a:cubicBezTo>
                <a:lnTo>
                  <a:pt x="71011" y="710110"/>
                </a:lnTo>
                <a:cubicBezTo>
                  <a:pt x="31793" y="710110"/>
                  <a:pt x="0" y="678317"/>
                  <a:pt x="0" y="639099"/>
                </a:cubicBezTo>
                <a:lnTo>
                  <a:pt x="0" y="71011"/>
                </a:lnTo>
                <a:close/>
              </a:path>
            </a:pathLst>
          </a:custGeom>
          <a:solidFill>
            <a:schemeClr val="accent6">
              <a:lumMod val="50000"/>
            </a:schemeClr>
          </a:solidFill>
          <a:ln>
            <a:solidFill>
              <a:srgbClr val="050521"/>
            </a:solid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spcFirstLastPara="0" vert="horz" wrap="square" lIns="36038" tIns="36038" rIns="36038" bIns="36038" numCol="1" spcCol="1270" anchor="ctr" anchorCtr="0">
            <a:noAutofit/>
          </a:bodyPr>
          <a:lstStyle/>
          <a:p>
            <a:pPr lvl="0" algn="ctr" defTabSz="1066800">
              <a:lnSpc>
                <a:spcPct val="90000"/>
              </a:lnSpc>
              <a:spcBef>
                <a:spcPct val="0"/>
              </a:spcBef>
              <a:spcAft>
                <a:spcPct val="35000"/>
              </a:spcAft>
            </a:pPr>
            <a:r>
              <a:rPr lang="fr-FR" sz="2400" b="1" kern="1200" dirty="0" smtClean="0">
                <a:solidFill>
                  <a:schemeClr val="bg1"/>
                </a:solidFill>
                <a:effectLst/>
                <a:latin typeface="Segoe UI Light" pitchFamily="34" charset="0"/>
                <a:cs typeface="Segoe UI Light" pitchFamily="34" charset="0"/>
              </a:rPr>
              <a:t>Approche contours</a:t>
            </a:r>
            <a:endParaRPr lang="fr-FR" sz="2400" b="1" kern="1200" dirty="0">
              <a:solidFill>
                <a:schemeClr val="bg1"/>
              </a:solidFill>
              <a:effectLst/>
              <a:latin typeface="Segoe UI Light" pitchFamily="34" charset="0"/>
              <a:cs typeface="Segoe UI Light" pitchFamily="34" charset="0"/>
            </a:endParaRPr>
          </a:p>
        </p:txBody>
      </p:sp>
      <p:sp>
        <p:nvSpPr>
          <p:cNvPr id="147" name="Forme libre 146"/>
          <p:cNvSpPr/>
          <p:nvPr/>
        </p:nvSpPr>
        <p:spPr>
          <a:xfrm>
            <a:off x="10026262" y="3610809"/>
            <a:ext cx="1549397" cy="1391776"/>
          </a:xfrm>
          <a:custGeom>
            <a:avLst/>
            <a:gdLst>
              <a:gd name="connsiteX0" fmla="*/ 0 w 1549397"/>
              <a:gd name="connsiteY0" fmla="*/ 527319 h 1054638"/>
              <a:gd name="connsiteX1" fmla="*/ 774699 w 1549397"/>
              <a:gd name="connsiteY1" fmla="*/ 0 h 1054638"/>
              <a:gd name="connsiteX2" fmla="*/ 1549398 w 1549397"/>
              <a:gd name="connsiteY2" fmla="*/ 527319 h 1054638"/>
              <a:gd name="connsiteX3" fmla="*/ 774699 w 1549397"/>
              <a:gd name="connsiteY3" fmla="*/ 1054638 h 1054638"/>
              <a:gd name="connsiteX4" fmla="*/ 0 w 1549397"/>
              <a:gd name="connsiteY4" fmla="*/ 527319 h 1054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397" h="1054638">
                <a:moveTo>
                  <a:pt x="0" y="527319"/>
                </a:moveTo>
                <a:cubicBezTo>
                  <a:pt x="0" y="236089"/>
                  <a:pt x="346845" y="0"/>
                  <a:pt x="774699" y="0"/>
                </a:cubicBezTo>
                <a:cubicBezTo>
                  <a:pt x="1202553" y="0"/>
                  <a:pt x="1549398" y="236089"/>
                  <a:pt x="1549398" y="527319"/>
                </a:cubicBezTo>
                <a:cubicBezTo>
                  <a:pt x="1549398" y="818549"/>
                  <a:pt x="1202553" y="1054638"/>
                  <a:pt x="774699" y="1054638"/>
                </a:cubicBezTo>
                <a:cubicBezTo>
                  <a:pt x="346845" y="1054638"/>
                  <a:pt x="0" y="818549"/>
                  <a:pt x="0" y="527319"/>
                </a:cubicBezTo>
                <a:close/>
              </a:path>
            </a:pathLst>
          </a:custGeom>
          <a:solidFill>
            <a:schemeClr val="accent6">
              <a:lumMod val="50000"/>
            </a:schemeClr>
          </a:solidFill>
          <a:ln>
            <a:solidFill>
              <a:schemeClr val="tx1"/>
            </a:solidFill>
          </a:ln>
        </p:spPr>
        <p:style>
          <a:lnRef idx="0">
            <a:scrgbClr r="0" g="0" b="0"/>
          </a:lnRef>
          <a:fillRef idx="3">
            <a:scrgbClr r="0" g="0" b="0"/>
          </a:fillRef>
          <a:effectRef idx="3">
            <a:schemeClr val="accent1">
              <a:hueOff val="0"/>
              <a:satOff val="0"/>
              <a:lumOff val="0"/>
              <a:alphaOff val="0"/>
            </a:schemeClr>
          </a:effectRef>
          <a:fontRef idx="minor">
            <a:schemeClr val="lt1"/>
          </a:fontRef>
        </p:style>
        <p:txBody>
          <a:bodyPr spcFirstLastPara="0" vert="horz" wrap="square" lIns="242144" tIns="169688" rIns="242144" bIns="169688" numCol="1" spcCol="1270" anchor="ctr" anchorCtr="0">
            <a:noAutofit/>
          </a:bodyPr>
          <a:lstStyle/>
          <a:p>
            <a:pPr lvl="0" algn="ctr" defTabSz="1066800">
              <a:lnSpc>
                <a:spcPct val="90000"/>
              </a:lnSpc>
              <a:spcBef>
                <a:spcPct val="0"/>
              </a:spcBef>
              <a:spcAft>
                <a:spcPct val="35000"/>
              </a:spcAft>
            </a:pPr>
            <a:r>
              <a:rPr lang="fr-FR" sz="2400" b="1" kern="1200" dirty="0" smtClean="0">
                <a:solidFill>
                  <a:schemeClr val="bg1"/>
                </a:solidFill>
                <a:effectLst/>
                <a:latin typeface="Segoe UI Light" pitchFamily="34" charset="0"/>
                <a:cs typeface="Segoe UI Light" pitchFamily="34" charset="0"/>
              </a:rPr>
              <a:t>Résultat final</a:t>
            </a:r>
            <a:endParaRPr lang="fr-FR" sz="2400" b="1" kern="1200" dirty="0">
              <a:solidFill>
                <a:schemeClr val="bg1"/>
              </a:solidFill>
              <a:effectLst/>
              <a:latin typeface="Segoe UI Light" pitchFamily="34" charset="0"/>
              <a:cs typeface="Segoe UI Light" pitchFamily="34" charset="0"/>
            </a:endParaRPr>
          </a:p>
        </p:txBody>
      </p:sp>
      <p:sp>
        <p:nvSpPr>
          <p:cNvPr id="148" name="Forme libre 147"/>
          <p:cNvSpPr/>
          <p:nvPr/>
        </p:nvSpPr>
        <p:spPr>
          <a:xfrm>
            <a:off x="2766899" y="3924219"/>
            <a:ext cx="1295411" cy="804104"/>
          </a:xfrm>
          <a:custGeom>
            <a:avLst/>
            <a:gdLst>
              <a:gd name="connsiteX0" fmla="*/ 0 w 1295411"/>
              <a:gd name="connsiteY0" fmla="*/ 0 h 609321"/>
              <a:gd name="connsiteX1" fmla="*/ 1295411 w 1295411"/>
              <a:gd name="connsiteY1" fmla="*/ 0 h 609321"/>
              <a:gd name="connsiteX2" fmla="*/ 1295411 w 1295411"/>
              <a:gd name="connsiteY2" fmla="*/ 609321 h 609321"/>
              <a:gd name="connsiteX3" fmla="*/ 0 w 1295411"/>
              <a:gd name="connsiteY3" fmla="*/ 609321 h 609321"/>
              <a:gd name="connsiteX4" fmla="*/ 0 w 1295411"/>
              <a:gd name="connsiteY4" fmla="*/ 0 h 609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11" h="609321">
                <a:moveTo>
                  <a:pt x="0" y="0"/>
                </a:moveTo>
                <a:lnTo>
                  <a:pt x="1295411" y="0"/>
                </a:lnTo>
                <a:lnTo>
                  <a:pt x="1295411" y="609321"/>
                </a:lnTo>
                <a:lnTo>
                  <a:pt x="0" y="609321"/>
                </a:lnTo>
                <a:lnTo>
                  <a:pt x="0" y="0"/>
                </a:lnTo>
                <a:close/>
              </a:path>
            </a:pathLst>
          </a:custGeom>
          <a:solidFill>
            <a:srgbClr val="0070C0"/>
          </a:solidFill>
          <a:ln>
            <a:solidFill>
              <a:schemeClr val="tx1"/>
            </a:solidFill>
          </a:ln>
        </p:spPr>
        <p:style>
          <a:lnRef idx="0">
            <a:scrgbClr r="0" g="0" b="0"/>
          </a:lnRef>
          <a:fillRef idx="3">
            <a:scrgbClr r="0" g="0" b="0"/>
          </a:fillRef>
          <a:effectRef idx="3">
            <a:schemeClr val="accent1">
              <a:hueOff val="0"/>
              <a:satOff val="0"/>
              <a:lumOff val="0"/>
              <a:alphaOff val="0"/>
            </a:schemeClr>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fr-FR" sz="2400" b="1" kern="1200" dirty="0" smtClean="0">
                <a:solidFill>
                  <a:schemeClr val="bg1"/>
                </a:solidFill>
                <a:effectLst/>
                <a:latin typeface="Segoe UI Light" pitchFamily="34" charset="0"/>
                <a:cs typeface="Segoe UI Light" pitchFamily="34" charset="0"/>
              </a:rPr>
              <a:t>Image</a:t>
            </a:r>
            <a:endParaRPr lang="fr-FR" sz="2400" b="1" kern="1200" dirty="0">
              <a:solidFill>
                <a:schemeClr val="bg1"/>
              </a:solidFill>
              <a:effectLst/>
              <a:latin typeface="Segoe UI Light" pitchFamily="34" charset="0"/>
              <a:cs typeface="Segoe UI Light" pitchFamily="34" charset="0"/>
            </a:endParaRPr>
          </a:p>
        </p:txBody>
      </p:sp>
      <p:sp>
        <p:nvSpPr>
          <p:cNvPr id="149" name="Forme libre 148"/>
          <p:cNvSpPr/>
          <p:nvPr/>
        </p:nvSpPr>
        <p:spPr>
          <a:xfrm>
            <a:off x="3263451" y="4054952"/>
            <a:ext cx="1420221" cy="710110"/>
          </a:xfrm>
          <a:custGeom>
            <a:avLst/>
            <a:gdLst>
              <a:gd name="connsiteX0" fmla="*/ 0 w 1420221"/>
              <a:gd name="connsiteY0" fmla="*/ 71011 h 710110"/>
              <a:gd name="connsiteX1" fmla="*/ 71011 w 1420221"/>
              <a:gd name="connsiteY1" fmla="*/ 0 h 710110"/>
              <a:gd name="connsiteX2" fmla="*/ 1349210 w 1420221"/>
              <a:gd name="connsiteY2" fmla="*/ 0 h 710110"/>
              <a:gd name="connsiteX3" fmla="*/ 1420221 w 1420221"/>
              <a:gd name="connsiteY3" fmla="*/ 71011 h 710110"/>
              <a:gd name="connsiteX4" fmla="*/ 1420221 w 1420221"/>
              <a:gd name="connsiteY4" fmla="*/ 639099 h 710110"/>
              <a:gd name="connsiteX5" fmla="*/ 1349210 w 1420221"/>
              <a:gd name="connsiteY5" fmla="*/ 710110 h 710110"/>
              <a:gd name="connsiteX6" fmla="*/ 71011 w 1420221"/>
              <a:gd name="connsiteY6" fmla="*/ 710110 h 710110"/>
              <a:gd name="connsiteX7" fmla="*/ 0 w 1420221"/>
              <a:gd name="connsiteY7" fmla="*/ 639099 h 710110"/>
              <a:gd name="connsiteX8" fmla="*/ 0 w 1420221"/>
              <a:gd name="connsiteY8" fmla="*/ 71011 h 71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0221" h="710110">
                <a:moveTo>
                  <a:pt x="0" y="71011"/>
                </a:moveTo>
                <a:cubicBezTo>
                  <a:pt x="0" y="31793"/>
                  <a:pt x="31793" y="0"/>
                  <a:pt x="71011" y="0"/>
                </a:cubicBezTo>
                <a:lnTo>
                  <a:pt x="1349210" y="0"/>
                </a:lnTo>
                <a:cubicBezTo>
                  <a:pt x="1388428" y="0"/>
                  <a:pt x="1420221" y="31793"/>
                  <a:pt x="1420221" y="71011"/>
                </a:cubicBezTo>
                <a:lnTo>
                  <a:pt x="1420221" y="639099"/>
                </a:lnTo>
                <a:cubicBezTo>
                  <a:pt x="1420221" y="678317"/>
                  <a:pt x="1388428" y="710110"/>
                  <a:pt x="1349210" y="710110"/>
                </a:cubicBezTo>
                <a:lnTo>
                  <a:pt x="71011" y="710110"/>
                </a:lnTo>
                <a:cubicBezTo>
                  <a:pt x="31793" y="710110"/>
                  <a:pt x="0" y="678317"/>
                  <a:pt x="0" y="639099"/>
                </a:cubicBezTo>
                <a:lnTo>
                  <a:pt x="0" y="71011"/>
                </a:lnTo>
                <a:close/>
              </a:path>
            </a:pathLst>
          </a:custGeom>
          <a:solidFill>
            <a:srgbClr val="00B0F0"/>
          </a:solidFill>
          <a:ln>
            <a:solidFill>
              <a:srgbClr val="050521"/>
            </a:solid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spcFirstLastPara="0" vert="horz" wrap="square" lIns="36038" tIns="36038" rIns="36038" bIns="36038" numCol="1" spcCol="1270" anchor="ctr" anchorCtr="0">
            <a:noAutofit/>
          </a:bodyPr>
          <a:lstStyle/>
          <a:p>
            <a:pPr lvl="0" algn="ctr" defTabSz="1066800">
              <a:lnSpc>
                <a:spcPct val="90000"/>
              </a:lnSpc>
              <a:spcBef>
                <a:spcPct val="0"/>
              </a:spcBef>
              <a:spcAft>
                <a:spcPct val="35000"/>
              </a:spcAft>
            </a:pPr>
            <a:r>
              <a:rPr lang="fr-FR" sz="2400" b="1" kern="1200" dirty="0" smtClean="0">
                <a:solidFill>
                  <a:schemeClr val="tx1"/>
                </a:solidFill>
                <a:effectLst>
                  <a:outerShdw blurRad="38100" dist="38100" dir="2700000" algn="tl">
                    <a:srgbClr val="000000">
                      <a:alpha val="43137"/>
                    </a:srgbClr>
                  </a:outerShdw>
                </a:effectLst>
                <a:latin typeface="Segoe UI Light" pitchFamily="34" charset="0"/>
                <a:cs typeface="Segoe UI Light" pitchFamily="34" charset="0"/>
              </a:rPr>
              <a:t>Image</a:t>
            </a:r>
            <a:endParaRPr lang="fr-FR" sz="2400" b="1" kern="1200" dirty="0">
              <a:solidFill>
                <a:schemeClr val="tx1"/>
              </a:solidFill>
              <a:effectLst>
                <a:outerShdw blurRad="38100" dist="38100" dir="2700000" algn="tl">
                  <a:srgbClr val="000000">
                    <a:alpha val="43137"/>
                  </a:srgbClr>
                </a:outerShdw>
              </a:effectLst>
              <a:latin typeface="Segoe UI Light" pitchFamily="34" charset="0"/>
              <a:cs typeface="Segoe UI Light" pitchFamily="34" charset="0"/>
            </a:endParaRPr>
          </a:p>
        </p:txBody>
      </p:sp>
      <p:sp>
        <p:nvSpPr>
          <p:cNvPr id="150" name="Forme libre 149"/>
          <p:cNvSpPr/>
          <p:nvPr/>
        </p:nvSpPr>
        <p:spPr>
          <a:xfrm>
            <a:off x="3922233" y="3729072"/>
            <a:ext cx="2432938" cy="843230"/>
          </a:xfrm>
          <a:custGeom>
            <a:avLst/>
            <a:gdLst>
              <a:gd name="connsiteX0" fmla="*/ 0 w 2432938"/>
              <a:gd name="connsiteY0" fmla="*/ 126485 h 843230"/>
              <a:gd name="connsiteX1" fmla="*/ 2011323 w 2432938"/>
              <a:gd name="connsiteY1" fmla="*/ 126485 h 843230"/>
              <a:gd name="connsiteX2" fmla="*/ 2011323 w 2432938"/>
              <a:gd name="connsiteY2" fmla="*/ 0 h 843230"/>
              <a:gd name="connsiteX3" fmla="*/ 2432938 w 2432938"/>
              <a:gd name="connsiteY3" fmla="*/ 421615 h 843230"/>
              <a:gd name="connsiteX4" fmla="*/ 2011323 w 2432938"/>
              <a:gd name="connsiteY4" fmla="*/ 843230 h 843230"/>
              <a:gd name="connsiteX5" fmla="*/ 2011323 w 2432938"/>
              <a:gd name="connsiteY5" fmla="*/ 716746 h 843230"/>
              <a:gd name="connsiteX6" fmla="*/ 0 w 2432938"/>
              <a:gd name="connsiteY6" fmla="*/ 716746 h 843230"/>
              <a:gd name="connsiteX7" fmla="*/ 0 w 2432938"/>
              <a:gd name="connsiteY7" fmla="*/ 126485 h 84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2938" h="843230">
                <a:moveTo>
                  <a:pt x="0" y="126485"/>
                </a:moveTo>
                <a:lnTo>
                  <a:pt x="2011323" y="126485"/>
                </a:lnTo>
                <a:lnTo>
                  <a:pt x="2011323" y="0"/>
                </a:lnTo>
                <a:lnTo>
                  <a:pt x="2432938" y="421615"/>
                </a:lnTo>
                <a:lnTo>
                  <a:pt x="2011323" y="843230"/>
                </a:lnTo>
                <a:lnTo>
                  <a:pt x="2011323" y="716746"/>
                </a:lnTo>
                <a:lnTo>
                  <a:pt x="0" y="716746"/>
                </a:lnTo>
                <a:lnTo>
                  <a:pt x="0" y="126485"/>
                </a:lnTo>
                <a:close/>
              </a:path>
            </a:pathLst>
          </a:custGeom>
          <a:solidFill>
            <a:schemeClr val="tx1">
              <a:lumMod val="65000"/>
              <a:lumOff val="35000"/>
              <a:alpha val="66000"/>
            </a:schemeClr>
          </a:solidFill>
        </p:spPr>
        <p:style>
          <a:lnRef idx="1">
            <a:schemeClr val="accent4">
              <a:tint val="40000"/>
              <a:alpha val="90000"/>
              <a:hueOff val="0"/>
              <a:satOff val="0"/>
              <a:lumOff val="0"/>
              <a:alphaOff val="0"/>
            </a:schemeClr>
          </a:lnRef>
          <a:fillRef idx="1">
            <a:scrgbClr r="0" g="0" b="0"/>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646334" tIns="136010" rIns="314181" bIns="136009" numCol="1" spcCol="1270" anchor="ctr" anchorCtr="0">
            <a:noAutofit/>
          </a:bodyPr>
          <a:lstStyle/>
          <a:p>
            <a:pPr lvl="0" algn="ctr" defTabSz="666750">
              <a:lnSpc>
                <a:spcPct val="90000"/>
              </a:lnSpc>
              <a:spcBef>
                <a:spcPct val="0"/>
              </a:spcBef>
              <a:spcAft>
                <a:spcPct val="35000"/>
              </a:spcAft>
            </a:pPr>
            <a:r>
              <a:rPr lang="fr-FR" sz="1500" kern="1200" dirty="0" smtClean="0">
                <a:latin typeface="Segoe UI Light" pitchFamily="34" charset="0"/>
                <a:cs typeface="Segoe UI Light" pitchFamily="34" charset="0"/>
              </a:rPr>
              <a:t>Approche </a:t>
            </a:r>
          </a:p>
          <a:p>
            <a:pPr lvl="0" algn="ctr" defTabSz="666750">
              <a:lnSpc>
                <a:spcPct val="90000"/>
              </a:lnSpc>
              <a:spcBef>
                <a:spcPct val="0"/>
              </a:spcBef>
              <a:spcAft>
                <a:spcPct val="35000"/>
              </a:spcAft>
            </a:pPr>
            <a:r>
              <a:rPr lang="fr-FR" sz="1500" kern="1200" dirty="0" smtClean="0">
                <a:latin typeface="Segoe UI Light" pitchFamily="34" charset="0"/>
                <a:cs typeface="Segoe UI Light" pitchFamily="34" charset="0"/>
              </a:rPr>
              <a:t>région / contour</a:t>
            </a:r>
            <a:endParaRPr lang="fr-FR" sz="1500" kern="1200" dirty="0">
              <a:latin typeface="Segoe UI Light" pitchFamily="34" charset="0"/>
              <a:cs typeface="Segoe UI Light" pitchFamily="34" charset="0"/>
            </a:endParaRPr>
          </a:p>
        </p:txBody>
      </p:sp>
      <p:sp>
        <p:nvSpPr>
          <p:cNvPr id="151" name="Forme libre 150"/>
          <p:cNvSpPr/>
          <p:nvPr/>
        </p:nvSpPr>
        <p:spPr>
          <a:xfrm>
            <a:off x="2999464" y="3443788"/>
            <a:ext cx="1548857" cy="1422789"/>
          </a:xfrm>
          <a:custGeom>
            <a:avLst/>
            <a:gdLst>
              <a:gd name="connsiteX0" fmla="*/ 0 w 1548857"/>
              <a:gd name="connsiteY0" fmla="*/ 711395 h 1422789"/>
              <a:gd name="connsiteX1" fmla="*/ 774429 w 1548857"/>
              <a:gd name="connsiteY1" fmla="*/ 0 h 1422789"/>
              <a:gd name="connsiteX2" fmla="*/ 1548858 w 1548857"/>
              <a:gd name="connsiteY2" fmla="*/ 711395 h 1422789"/>
              <a:gd name="connsiteX3" fmla="*/ 774429 w 1548857"/>
              <a:gd name="connsiteY3" fmla="*/ 1422790 h 1422789"/>
              <a:gd name="connsiteX4" fmla="*/ 0 w 1548857"/>
              <a:gd name="connsiteY4" fmla="*/ 711395 h 1422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857" h="1422789">
                <a:moveTo>
                  <a:pt x="0" y="711395"/>
                </a:moveTo>
                <a:cubicBezTo>
                  <a:pt x="0" y="318502"/>
                  <a:pt x="346724" y="0"/>
                  <a:pt x="774429" y="0"/>
                </a:cubicBezTo>
                <a:cubicBezTo>
                  <a:pt x="1202134" y="0"/>
                  <a:pt x="1548858" y="318502"/>
                  <a:pt x="1548858" y="711395"/>
                </a:cubicBezTo>
                <a:cubicBezTo>
                  <a:pt x="1548858" y="1104288"/>
                  <a:pt x="1202134" y="1422790"/>
                  <a:pt x="774429" y="1422790"/>
                </a:cubicBezTo>
                <a:cubicBezTo>
                  <a:pt x="346724" y="1422790"/>
                  <a:pt x="0" y="1104288"/>
                  <a:pt x="0" y="711395"/>
                </a:cubicBezTo>
                <a:close/>
              </a:path>
            </a:pathLst>
          </a:custGeom>
          <a:solidFill>
            <a:srgbClr val="0070C0"/>
          </a:solidFill>
        </p:spPr>
        <p:style>
          <a:lnRef idx="0">
            <a:schemeClr val="lt1">
              <a:hueOff val="0"/>
              <a:satOff val="0"/>
              <a:lumOff val="0"/>
              <a:alphaOff val="0"/>
            </a:schemeClr>
          </a:lnRef>
          <a:fillRef idx="3">
            <a:scrgbClr r="0" g="0" b="0"/>
          </a:fillRef>
          <a:effectRef idx="3">
            <a:schemeClr val="accent4">
              <a:hueOff val="0"/>
              <a:satOff val="0"/>
              <a:lumOff val="0"/>
              <a:alphaOff val="0"/>
            </a:schemeClr>
          </a:effectRef>
          <a:fontRef idx="minor">
            <a:schemeClr val="lt1"/>
          </a:fontRef>
        </p:style>
        <p:txBody>
          <a:bodyPr spcFirstLastPara="0" vert="horz" wrap="square" lIns="242065" tIns="223603" rIns="242065" bIns="223603" numCol="1" spcCol="1270" anchor="ctr" anchorCtr="0">
            <a:noAutofit/>
          </a:bodyPr>
          <a:lstStyle/>
          <a:p>
            <a:pPr lvl="0" algn="ctr" defTabSz="1066800">
              <a:lnSpc>
                <a:spcPct val="90000"/>
              </a:lnSpc>
              <a:spcBef>
                <a:spcPct val="0"/>
              </a:spcBef>
              <a:spcAft>
                <a:spcPct val="35000"/>
              </a:spcAft>
            </a:pPr>
            <a:r>
              <a:rPr lang="fr-FR" sz="2400" b="1" kern="1200" dirty="0" smtClean="0">
                <a:solidFill>
                  <a:schemeClr val="bg1"/>
                </a:solidFill>
                <a:latin typeface="Segoe UI Light" pitchFamily="34" charset="0"/>
                <a:cs typeface="Segoe UI Light" pitchFamily="34" charset="0"/>
              </a:rPr>
              <a:t>Image</a:t>
            </a:r>
            <a:endParaRPr lang="fr-FR" sz="2400" b="1" kern="1200" dirty="0">
              <a:solidFill>
                <a:schemeClr val="bg1"/>
              </a:solidFill>
              <a:latin typeface="Segoe UI Light" pitchFamily="34" charset="0"/>
              <a:cs typeface="Segoe UI Light" pitchFamily="34" charset="0"/>
            </a:endParaRPr>
          </a:p>
        </p:txBody>
      </p:sp>
      <p:sp>
        <p:nvSpPr>
          <p:cNvPr id="152" name="Forme libre 151"/>
          <p:cNvSpPr/>
          <p:nvPr/>
        </p:nvSpPr>
        <p:spPr>
          <a:xfrm>
            <a:off x="7057975" y="3735015"/>
            <a:ext cx="2412882" cy="863856"/>
          </a:xfrm>
          <a:custGeom>
            <a:avLst/>
            <a:gdLst>
              <a:gd name="connsiteX0" fmla="*/ 0 w 2412882"/>
              <a:gd name="connsiteY0" fmla="*/ 129578 h 863856"/>
              <a:gd name="connsiteX1" fmla="*/ 1980954 w 2412882"/>
              <a:gd name="connsiteY1" fmla="*/ 129578 h 863856"/>
              <a:gd name="connsiteX2" fmla="*/ 1980954 w 2412882"/>
              <a:gd name="connsiteY2" fmla="*/ 0 h 863856"/>
              <a:gd name="connsiteX3" fmla="*/ 2412882 w 2412882"/>
              <a:gd name="connsiteY3" fmla="*/ 431928 h 863856"/>
              <a:gd name="connsiteX4" fmla="*/ 1980954 w 2412882"/>
              <a:gd name="connsiteY4" fmla="*/ 863856 h 863856"/>
              <a:gd name="connsiteX5" fmla="*/ 1980954 w 2412882"/>
              <a:gd name="connsiteY5" fmla="*/ 734278 h 863856"/>
              <a:gd name="connsiteX6" fmla="*/ 0 w 2412882"/>
              <a:gd name="connsiteY6" fmla="*/ 734278 h 863856"/>
              <a:gd name="connsiteX7" fmla="*/ 0 w 2412882"/>
              <a:gd name="connsiteY7" fmla="*/ 129578 h 86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882" h="863856">
                <a:moveTo>
                  <a:pt x="0" y="129578"/>
                </a:moveTo>
                <a:lnTo>
                  <a:pt x="1980954" y="129578"/>
                </a:lnTo>
                <a:lnTo>
                  <a:pt x="1980954" y="0"/>
                </a:lnTo>
                <a:lnTo>
                  <a:pt x="2412882" y="431928"/>
                </a:lnTo>
                <a:lnTo>
                  <a:pt x="1980954" y="863856"/>
                </a:lnTo>
                <a:lnTo>
                  <a:pt x="1980954" y="734278"/>
                </a:lnTo>
                <a:lnTo>
                  <a:pt x="0" y="734278"/>
                </a:lnTo>
                <a:lnTo>
                  <a:pt x="0" y="129578"/>
                </a:lnTo>
                <a:close/>
              </a:path>
            </a:pathLst>
          </a:custGeom>
          <a:solidFill>
            <a:schemeClr val="tx1">
              <a:lumMod val="65000"/>
              <a:lumOff val="35000"/>
              <a:alpha val="66000"/>
            </a:schemeClr>
          </a:solidFill>
        </p:spPr>
        <p:style>
          <a:lnRef idx="1">
            <a:schemeClr val="accent4">
              <a:tint val="40000"/>
              <a:alpha val="90000"/>
              <a:hueOff val="5577458"/>
              <a:satOff val="19029"/>
              <a:lumOff val="8139"/>
              <a:alphaOff val="0"/>
            </a:schemeClr>
          </a:lnRef>
          <a:fillRef idx="1">
            <a:scrgbClr r="0" g="0" b="0"/>
          </a:fillRef>
          <a:effectRef idx="2">
            <a:schemeClr val="accent4">
              <a:tint val="40000"/>
              <a:alpha val="90000"/>
              <a:hueOff val="5577458"/>
              <a:satOff val="19029"/>
              <a:lumOff val="8139"/>
              <a:alphaOff val="0"/>
            </a:schemeClr>
          </a:effectRef>
          <a:fontRef idx="minor">
            <a:schemeClr val="dk1">
              <a:hueOff val="0"/>
              <a:satOff val="0"/>
              <a:lumOff val="0"/>
              <a:alphaOff val="0"/>
            </a:schemeClr>
          </a:fontRef>
        </p:style>
        <p:txBody>
          <a:bodyPr spcFirstLastPara="0" vert="horz" wrap="square" lIns="643861" tIns="139738" rIns="322669" bIns="139738" numCol="1" spcCol="1270" anchor="ctr" anchorCtr="0">
            <a:noAutofit/>
          </a:bodyPr>
          <a:lstStyle/>
          <a:p>
            <a:pPr lvl="0" algn="ctr" defTabSz="711200">
              <a:lnSpc>
                <a:spcPct val="90000"/>
              </a:lnSpc>
              <a:spcBef>
                <a:spcPct val="0"/>
              </a:spcBef>
              <a:spcAft>
                <a:spcPct val="35000"/>
              </a:spcAft>
            </a:pPr>
            <a:r>
              <a:rPr lang="fr-FR" sz="1600" kern="1200" dirty="0" smtClean="0">
                <a:solidFill>
                  <a:schemeClr val="tx1"/>
                </a:solidFill>
                <a:latin typeface="Segoe UI Light" pitchFamily="34" charset="0"/>
                <a:cs typeface="Segoe UI Light" pitchFamily="34" charset="0"/>
              </a:rPr>
              <a:t>Approche contour/région</a:t>
            </a:r>
            <a:endParaRPr lang="fr-FR" sz="1600" kern="1200" dirty="0">
              <a:solidFill>
                <a:schemeClr val="tx1"/>
              </a:solidFill>
              <a:latin typeface="Segoe UI Light" pitchFamily="34" charset="0"/>
              <a:cs typeface="Segoe UI Light" pitchFamily="34" charset="0"/>
            </a:endParaRPr>
          </a:p>
        </p:txBody>
      </p:sp>
      <p:sp>
        <p:nvSpPr>
          <p:cNvPr id="153" name="Forme libre 152"/>
          <p:cNvSpPr/>
          <p:nvPr/>
        </p:nvSpPr>
        <p:spPr>
          <a:xfrm>
            <a:off x="6139198" y="3385474"/>
            <a:ext cx="1626903" cy="1517540"/>
          </a:xfrm>
          <a:custGeom>
            <a:avLst/>
            <a:gdLst>
              <a:gd name="connsiteX0" fmla="*/ 0 w 1626903"/>
              <a:gd name="connsiteY0" fmla="*/ 758770 h 1517540"/>
              <a:gd name="connsiteX1" fmla="*/ 813452 w 1626903"/>
              <a:gd name="connsiteY1" fmla="*/ 0 h 1517540"/>
              <a:gd name="connsiteX2" fmla="*/ 1626904 w 1626903"/>
              <a:gd name="connsiteY2" fmla="*/ 758770 h 1517540"/>
              <a:gd name="connsiteX3" fmla="*/ 813452 w 1626903"/>
              <a:gd name="connsiteY3" fmla="*/ 1517540 h 1517540"/>
              <a:gd name="connsiteX4" fmla="*/ 0 w 1626903"/>
              <a:gd name="connsiteY4" fmla="*/ 758770 h 1517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903" h="1517540">
                <a:moveTo>
                  <a:pt x="0" y="758770"/>
                </a:moveTo>
                <a:cubicBezTo>
                  <a:pt x="0" y="339713"/>
                  <a:pt x="364195" y="0"/>
                  <a:pt x="813452" y="0"/>
                </a:cubicBezTo>
                <a:cubicBezTo>
                  <a:pt x="1262709" y="0"/>
                  <a:pt x="1626904" y="339713"/>
                  <a:pt x="1626904" y="758770"/>
                </a:cubicBezTo>
                <a:cubicBezTo>
                  <a:pt x="1626904" y="1177827"/>
                  <a:pt x="1262709" y="1517540"/>
                  <a:pt x="813452" y="1517540"/>
                </a:cubicBezTo>
                <a:cubicBezTo>
                  <a:pt x="364195" y="1517540"/>
                  <a:pt x="0" y="1177827"/>
                  <a:pt x="0" y="758770"/>
                </a:cubicBezTo>
                <a:close/>
              </a:path>
            </a:pathLst>
          </a:custGeom>
          <a:solidFill>
            <a:srgbClr val="008000"/>
          </a:solidFill>
        </p:spPr>
        <p:style>
          <a:lnRef idx="0">
            <a:schemeClr val="lt1">
              <a:hueOff val="0"/>
              <a:satOff val="0"/>
              <a:lumOff val="0"/>
              <a:alphaOff val="0"/>
            </a:schemeClr>
          </a:lnRef>
          <a:fillRef idx="3">
            <a:scrgbClr r="0" g="0" b="0"/>
          </a:fillRef>
          <a:effectRef idx="3">
            <a:schemeClr val="accent4">
              <a:hueOff val="5571488"/>
              <a:satOff val="19812"/>
              <a:lumOff val="44804"/>
              <a:alphaOff val="0"/>
            </a:schemeClr>
          </a:effectRef>
          <a:fontRef idx="minor">
            <a:schemeClr val="lt1"/>
          </a:fontRef>
        </p:style>
        <p:txBody>
          <a:bodyPr spcFirstLastPara="0" vert="horz" wrap="square" lIns="248414" tIns="232399" rIns="248414" bIns="232399" numCol="1" spcCol="1270" anchor="ctr" anchorCtr="0">
            <a:noAutofit/>
          </a:bodyPr>
          <a:lstStyle/>
          <a:p>
            <a:pPr lvl="0" algn="ctr" defTabSz="711200">
              <a:lnSpc>
                <a:spcPct val="90000"/>
              </a:lnSpc>
              <a:spcBef>
                <a:spcPct val="0"/>
              </a:spcBef>
              <a:spcAft>
                <a:spcPct val="35000"/>
              </a:spcAft>
            </a:pPr>
            <a:r>
              <a:rPr lang="fr-FR" sz="1600" b="1" kern="1200" dirty="0" smtClean="0">
                <a:solidFill>
                  <a:schemeClr val="bg1"/>
                </a:solidFill>
                <a:latin typeface="Segoe UI Light" pitchFamily="34" charset="0"/>
                <a:cs typeface="Segoe UI Light" pitchFamily="34" charset="0"/>
              </a:rPr>
              <a:t>Résultat intermédiaire</a:t>
            </a:r>
            <a:endParaRPr lang="fr-FR" sz="1600" b="1" kern="1200" dirty="0">
              <a:solidFill>
                <a:schemeClr val="bg1"/>
              </a:solidFill>
              <a:latin typeface="Segoe UI Light" pitchFamily="34" charset="0"/>
              <a:cs typeface="Segoe UI Light" pitchFamily="34" charset="0"/>
            </a:endParaRPr>
          </a:p>
        </p:txBody>
      </p:sp>
      <p:sp>
        <p:nvSpPr>
          <p:cNvPr id="154" name="Flèche droite 153"/>
          <p:cNvSpPr/>
          <p:nvPr/>
        </p:nvSpPr>
        <p:spPr>
          <a:xfrm>
            <a:off x="10581040" y="4237819"/>
            <a:ext cx="7993" cy="2211"/>
          </a:xfrm>
          <a:prstGeom prst="rightArrow">
            <a:avLst>
              <a:gd name="adj1" fmla="val 70000"/>
              <a:gd name="adj2" fmla="val 50000"/>
            </a:avLst>
          </a:prstGeom>
        </p:spPr>
        <p:style>
          <a:lnRef idx="1">
            <a:schemeClr val="accent4">
              <a:tint val="40000"/>
              <a:alpha val="90000"/>
              <a:hueOff val="11154917"/>
              <a:satOff val="38059"/>
              <a:lumOff val="16277"/>
              <a:alphaOff val="0"/>
            </a:schemeClr>
          </a:lnRef>
          <a:fillRef idx="1">
            <a:schemeClr val="accent4">
              <a:tint val="40000"/>
              <a:alpha val="90000"/>
              <a:hueOff val="11154917"/>
              <a:satOff val="38059"/>
              <a:lumOff val="16277"/>
              <a:alphaOff val="0"/>
            </a:schemeClr>
          </a:fillRef>
          <a:effectRef idx="2">
            <a:schemeClr val="accent4">
              <a:tint val="40000"/>
              <a:alpha val="90000"/>
              <a:hueOff val="11154917"/>
              <a:satOff val="38059"/>
              <a:lumOff val="16277"/>
              <a:alphaOff val="0"/>
            </a:schemeClr>
          </a:effectRef>
          <a:fontRef idx="minor">
            <a:schemeClr val="dk1">
              <a:hueOff val="0"/>
              <a:satOff val="0"/>
              <a:lumOff val="0"/>
              <a:alphaOff val="0"/>
            </a:schemeClr>
          </a:fontRef>
        </p:style>
      </p:sp>
      <p:sp>
        <p:nvSpPr>
          <p:cNvPr id="155" name="Forme libre 154"/>
          <p:cNvSpPr/>
          <p:nvPr/>
        </p:nvSpPr>
        <p:spPr>
          <a:xfrm>
            <a:off x="9259397" y="3452879"/>
            <a:ext cx="1483056" cy="1425146"/>
          </a:xfrm>
          <a:custGeom>
            <a:avLst/>
            <a:gdLst>
              <a:gd name="connsiteX0" fmla="*/ 0 w 1483056"/>
              <a:gd name="connsiteY0" fmla="*/ 712573 h 1425146"/>
              <a:gd name="connsiteX1" fmla="*/ 741528 w 1483056"/>
              <a:gd name="connsiteY1" fmla="*/ 0 h 1425146"/>
              <a:gd name="connsiteX2" fmla="*/ 1483056 w 1483056"/>
              <a:gd name="connsiteY2" fmla="*/ 712573 h 1425146"/>
              <a:gd name="connsiteX3" fmla="*/ 741528 w 1483056"/>
              <a:gd name="connsiteY3" fmla="*/ 1425146 h 1425146"/>
              <a:gd name="connsiteX4" fmla="*/ 0 w 1483056"/>
              <a:gd name="connsiteY4" fmla="*/ 712573 h 1425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3056" h="1425146">
                <a:moveTo>
                  <a:pt x="0" y="712573"/>
                </a:moveTo>
                <a:cubicBezTo>
                  <a:pt x="0" y="319030"/>
                  <a:pt x="331993" y="0"/>
                  <a:pt x="741528" y="0"/>
                </a:cubicBezTo>
                <a:cubicBezTo>
                  <a:pt x="1151063" y="0"/>
                  <a:pt x="1483056" y="319030"/>
                  <a:pt x="1483056" y="712573"/>
                </a:cubicBezTo>
                <a:cubicBezTo>
                  <a:pt x="1483056" y="1106116"/>
                  <a:pt x="1151063" y="1425146"/>
                  <a:pt x="741528" y="1425146"/>
                </a:cubicBezTo>
                <a:cubicBezTo>
                  <a:pt x="331993" y="1425146"/>
                  <a:pt x="0" y="1106116"/>
                  <a:pt x="0" y="712573"/>
                </a:cubicBezTo>
                <a:close/>
              </a:path>
            </a:pathLst>
          </a:custGeom>
          <a:solidFill>
            <a:srgbClr val="FF3300"/>
          </a:solidFill>
        </p:spPr>
        <p:style>
          <a:lnRef idx="0">
            <a:schemeClr val="lt1">
              <a:hueOff val="0"/>
              <a:satOff val="0"/>
              <a:lumOff val="0"/>
              <a:alphaOff val="0"/>
            </a:schemeClr>
          </a:lnRef>
          <a:fillRef idx="3">
            <a:scrgbClr r="0" g="0" b="0"/>
          </a:fillRef>
          <a:effectRef idx="3">
            <a:schemeClr val="accent4">
              <a:hueOff val="11142976"/>
              <a:satOff val="39624"/>
              <a:lumOff val="89608"/>
              <a:alphaOff val="0"/>
            </a:schemeClr>
          </a:effectRef>
          <a:fontRef idx="minor">
            <a:schemeClr val="lt1"/>
          </a:fontRef>
        </p:style>
        <p:txBody>
          <a:bodyPr spcFirstLastPara="0" vert="horz" wrap="square" lIns="228619" tIns="220138" rIns="228619" bIns="220138" numCol="1" spcCol="1270" anchor="ctr" anchorCtr="0">
            <a:noAutofit/>
          </a:bodyPr>
          <a:lstStyle/>
          <a:p>
            <a:pPr lvl="0" algn="ctr" defTabSz="800100">
              <a:lnSpc>
                <a:spcPct val="90000"/>
              </a:lnSpc>
              <a:spcBef>
                <a:spcPct val="0"/>
              </a:spcBef>
              <a:spcAft>
                <a:spcPct val="35000"/>
              </a:spcAft>
            </a:pPr>
            <a:r>
              <a:rPr lang="fr-FR" sz="1800" b="1" kern="1200" dirty="0" smtClean="0">
                <a:solidFill>
                  <a:schemeClr val="bg1"/>
                </a:solidFill>
                <a:latin typeface="Segoe UI Light" pitchFamily="34" charset="0"/>
                <a:cs typeface="Segoe UI Light" pitchFamily="34" charset="0"/>
              </a:rPr>
              <a:t>Résultat final</a:t>
            </a:r>
            <a:endParaRPr lang="fr-FR" sz="1800" b="1" kern="1200" dirty="0">
              <a:solidFill>
                <a:schemeClr val="bg1"/>
              </a:solidFill>
              <a:latin typeface="Segoe UI Light" pitchFamily="34" charset="0"/>
              <a:cs typeface="Segoe UI Light" pitchFamily="34" charset="0"/>
            </a:endParaRPr>
          </a:p>
        </p:txBody>
      </p:sp>
      <p:sp>
        <p:nvSpPr>
          <p:cNvPr id="156" name="ZoneTexte 155"/>
          <p:cNvSpPr txBox="1"/>
          <p:nvPr/>
        </p:nvSpPr>
        <p:spPr>
          <a:xfrm>
            <a:off x="6756112" y="1713606"/>
            <a:ext cx="2454333" cy="338554"/>
          </a:xfrm>
          <a:prstGeom prst="rect">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fr-FR" sz="1600" b="1" dirty="0" smtClean="0">
                <a:latin typeface="Segoe UI Light" pitchFamily="34" charset="0"/>
                <a:cs typeface="Segoe UI Light" pitchFamily="34" charset="0"/>
              </a:rPr>
              <a:t>Coopération des résultats</a:t>
            </a:r>
            <a:endParaRPr lang="fr-FR" sz="1600" b="1" dirty="0">
              <a:latin typeface="Segoe UI Light" pitchFamily="34" charset="0"/>
              <a:cs typeface="Segoe UI Light" pitchFamily="34" charset="0"/>
            </a:endParaRPr>
          </a:p>
        </p:txBody>
      </p:sp>
      <p:sp>
        <p:nvSpPr>
          <p:cNvPr id="157" name="ZoneTexte 156"/>
          <p:cNvSpPr txBox="1"/>
          <p:nvPr/>
        </p:nvSpPr>
        <p:spPr>
          <a:xfrm>
            <a:off x="9322986" y="1713606"/>
            <a:ext cx="2180756" cy="338554"/>
          </a:xfrm>
          <a:prstGeom prst="rect">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fr-FR" sz="1600" b="1" dirty="0" smtClean="0">
                <a:latin typeface="Segoe UI Light" pitchFamily="34" charset="0"/>
                <a:cs typeface="Segoe UI Light" pitchFamily="34" charset="0"/>
              </a:rPr>
              <a:t>Coopération mutuelle </a:t>
            </a:r>
            <a:endParaRPr lang="fr-FR" sz="1600" b="1" dirty="0">
              <a:latin typeface="Segoe UI Light" pitchFamily="34" charset="0"/>
              <a:cs typeface="Segoe UI Light" pitchFamily="34" charset="0"/>
            </a:endParaRPr>
          </a:p>
        </p:txBody>
      </p:sp>
      <p:sp>
        <p:nvSpPr>
          <p:cNvPr id="159" name="ZoneTexte 158"/>
          <p:cNvSpPr txBox="1"/>
          <p:nvPr/>
        </p:nvSpPr>
        <p:spPr>
          <a:xfrm>
            <a:off x="4269087" y="1711659"/>
            <a:ext cx="2325791" cy="338554"/>
          </a:xfrm>
          <a:prstGeom prst="rect">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fr-FR" sz="1600" b="1" dirty="0" smtClean="0">
                <a:latin typeface="Segoe UI Light" pitchFamily="34" charset="0"/>
                <a:cs typeface="Segoe UI Light" pitchFamily="34" charset="0"/>
              </a:rPr>
              <a:t>Coopération séquentielle </a:t>
            </a:r>
            <a:endParaRPr lang="fr-FR" sz="1600" b="1" dirty="0">
              <a:latin typeface="Segoe UI Light" pitchFamily="34" charset="0"/>
              <a:cs typeface="Segoe UI Light" pitchFamily="34" charset="0"/>
            </a:endParaRPr>
          </a:p>
        </p:txBody>
      </p:sp>
      <p:sp>
        <p:nvSpPr>
          <p:cNvPr id="161" name="Forme libre 160"/>
          <p:cNvSpPr/>
          <p:nvPr/>
        </p:nvSpPr>
        <p:spPr>
          <a:xfrm>
            <a:off x="4505878" y="2499561"/>
            <a:ext cx="1720626" cy="804104"/>
          </a:xfrm>
          <a:custGeom>
            <a:avLst/>
            <a:gdLst>
              <a:gd name="connsiteX0" fmla="*/ 0 w 1720626"/>
              <a:gd name="connsiteY0" fmla="*/ 60932 h 609321"/>
              <a:gd name="connsiteX1" fmla="*/ 60932 w 1720626"/>
              <a:gd name="connsiteY1" fmla="*/ 0 h 609321"/>
              <a:gd name="connsiteX2" fmla="*/ 1659694 w 1720626"/>
              <a:gd name="connsiteY2" fmla="*/ 0 h 609321"/>
              <a:gd name="connsiteX3" fmla="*/ 1720626 w 1720626"/>
              <a:gd name="connsiteY3" fmla="*/ 60932 h 609321"/>
              <a:gd name="connsiteX4" fmla="*/ 1720626 w 1720626"/>
              <a:gd name="connsiteY4" fmla="*/ 548389 h 609321"/>
              <a:gd name="connsiteX5" fmla="*/ 1659694 w 1720626"/>
              <a:gd name="connsiteY5" fmla="*/ 609321 h 609321"/>
              <a:gd name="connsiteX6" fmla="*/ 60932 w 1720626"/>
              <a:gd name="connsiteY6" fmla="*/ 609321 h 609321"/>
              <a:gd name="connsiteX7" fmla="*/ 0 w 1720626"/>
              <a:gd name="connsiteY7" fmla="*/ 548389 h 609321"/>
              <a:gd name="connsiteX8" fmla="*/ 0 w 1720626"/>
              <a:gd name="connsiteY8" fmla="*/ 60932 h 60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626" h="609321">
                <a:moveTo>
                  <a:pt x="0" y="60932"/>
                </a:moveTo>
                <a:cubicBezTo>
                  <a:pt x="0" y="27280"/>
                  <a:pt x="27280" y="0"/>
                  <a:pt x="60932" y="0"/>
                </a:cubicBezTo>
                <a:lnTo>
                  <a:pt x="1659694" y="0"/>
                </a:lnTo>
                <a:cubicBezTo>
                  <a:pt x="1693346" y="0"/>
                  <a:pt x="1720626" y="27280"/>
                  <a:pt x="1720626" y="60932"/>
                </a:cubicBezTo>
                <a:lnTo>
                  <a:pt x="1720626" y="548389"/>
                </a:lnTo>
                <a:cubicBezTo>
                  <a:pt x="1720626" y="582041"/>
                  <a:pt x="1693346" y="609321"/>
                  <a:pt x="1659694" y="609321"/>
                </a:cubicBezTo>
                <a:lnTo>
                  <a:pt x="60932" y="609321"/>
                </a:lnTo>
                <a:cubicBezTo>
                  <a:pt x="27280" y="609321"/>
                  <a:pt x="0" y="582041"/>
                  <a:pt x="0" y="548389"/>
                </a:cubicBezTo>
                <a:lnTo>
                  <a:pt x="0" y="60932"/>
                </a:lnTo>
                <a:close/>
              </a:path>
            </a:pathLst>
          </a:custGeom>
          <a:solidFill>
            <a:schemeClr val="accent6">
              <a:lumMod val="50000"/>
            </a:schemeClr>
          </a:solidFill>
          <a:ln>
            <a:solidFill>
              <a:schemeClr val="tx1"/>
            </a:solidFill>
          </a:ln>
        </p:spPr>
        <p:style>
          <a:lnRef idx="0">
            <a:scrgbClr r="0" g="0" b="0"/>
          </a:lnRef>
          <a:fillRef idx="3">
            <a:scrgbClr r="0" g="0" b="0"/>
          </a:fillRef>
          <a:effectRef idx="3">
            <a:schemeClr val="accent2">
              <a:hueOff val="0"/>
              <a:satOff val="0"/>
              <a:lumOff val="0"/>
              <a:alphaOff val="0"/>
            </a:schemeClr>
          </a:effectRef>
          <a:fontRef idx="minor">
            <a:schemeClr val="lt1"/>
          </a:fontRef>
        </p:style>
        <p:txBody>
          <a:bodyPr spcFirstLastPara="0" vert="horz" wrap="square" lIns="31816" tIns="31816" rIns="31816" bIns="31816" numCol="1" spcCol="1270" anchor="ctr" anchorCtr="0">
            <a:noAutofit/>
          </a:bodyPr>
          <a:lstStyle/>
          <a:p>
            <a:pPr lvl="0" algn="ctr" defTabSz="977900">
              <a:lnSpc>
                <a:spcPct val="90000"/>
              </a:lnSpc>
              <a:spcBef>
                <a:spcPct val="0"/>
              </a:spcBef>
              <a:spcAft>
                <a:spcPct val="35000"/>
              </a:spcAft>
            </a:pPr>
            <a:r>
              <a:rPr lang="fr-FR" sz="2200" b="1" kern="1200" dirty="0" smtClean="0">
                <a:solidFill>
                  <a:schemeClr val="bg1"/>
                </a:solidFill>
                <a:effectLst/>
                <a:latin typeface="Segoe UI Light" pitchFamily="34" charset="0"/>
                <a:cs typeface="Segoe UI Light" pitchFamily="34" charset="0"/>
              </a:rPr>
              <a:t>Approche contours</a:t>
            </a:r>
            <a:endParaRPr lang="fr-FR" sz="2200" b="1" kern="1200" dirty="0">
              <a:solidFill>
                <a:schemeClr val="bg1"/>
              </a:solidFill>
              <a:effectLst/>
              <a:latin typeface="Segoe UI Light" pitchFamily="34" charset="0"/>
              <a:cs typeface="Segoe UI Light" pitchFamily="34" charset="0"/>
            </a:endParaRPr>
          </a:p>
        </p:txBody>
      </p:sp>
      <p:sp>
        <p:nvSpPr>
          <p:cNvPr id="162" name="Forme libre 161"/>
          <p:cNvSpPr/>
          <p:nvPr/>
        </p:nvSpPr>
        <p:spPr>
          <a:xfrm>
            <a:off x="6785768" y="2483890"/>
            <a:ext cx="1218643" cy="804104"/>
          </a:xfrm>
          <a:custGeom>
            <a:avLst/>
            <a:gdLst>
              <a:gd name="connsiteX0" fmla="*/ 0 w 1218643"/>
              <a:gd name="connsiteY0" fmla="*/ 60932 h 609321"/>
              <a:gd name="connsiteX1" fmla="*/ 60932 w 1218643"/>
              <a:gd name="connsiteY1" fmla="*/ 0 h 609321"/>
              <a:gd name="connsiteX2" fmla="*/ 1157711 w 1218643"/>
              <a:gd name="connsiteY2" fmla="*/ 0 h 609321"/>
              <a:gd name="connsiteX3" fmla="*/ 1218643 w 1218643"/>
              <a:gd name="connsiteY3" fmla="*/ 60932 h 609321"/>
              <a:gd name="connsiteX4" fmla="*/ 1218643 w 1218643"/>
              <a:gd name="connsiteY4" fmla="*/ 548389 h 609321"/>
              <a:gd name="connsiteX5" fmla="*/ 1157711 w 1218643"/>
              <a:gd name="connsiteY5" fmla="*/ 609321 h 609321"/>
              <a:gd name="connsiteX6" fmla="*/ 60932 w 1218643"/>
              <a:gd name="connsiteY6" fmla="*/ 609321 h 609321"/>
              <a:gd name="connsiteX7" fmla="*/ 0 w 1218643"/>
              <a:gd name="connsiteY7" fmla="*/ 548389 h 609321"/>
              <a:gd name="connsiteX8" fmla="*/ 0 w 1218643"/>
              <a:gd name="connsiteY8" fmla="*/ 60932 h 60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643" h="609321">
                <a:moveTo>
                  <a:pt x="0" y="60932"/>
                </a:moveTo>
                <a:cubicBezTo>
                  <a:pt x="0" y="27280"/>
                  <a:pt x="27280" y="0"/>
                  <a:pt x="60932" y="0"/>
                </a:cubicBezTo>
                <a:lnTo>
                  <a:pt x="1157711" y="0"/>
                </a:lnTo>
                <a:cubicBezTo>
                  <a:pt x="1191363" y="0"/>
                  <a:pt x="1218643" y="27280"/>
                  <a:pt x="1218643" y="60932"/>
                </a:cubicBezTo>
                <a:lnTo>
                  <a:pt x="1218643" y="548389"/>
                </a:lnTo>
                <a:cubicBezTo>
                  <a:pt x="1218643" y="582041"/>
                  <a:pt x="1191363" y="609321"/>
                  <a:pt x="1157711" y="609321"/>
                </a:cubicBezTo>
                <a:lnTo>
                  <a:pt x="60932" y="609321"/>
                </a:lnTo>
                <a:cubicBezTo>
                  <a:pt x="27280" y="609321"/>
                  <a:pt x="0" y="582041"/>
                  <a:pt x="0" y="548389"/>
                </a:cubicBezTo>
                <a:lnTo>
                  <a:pt x="0" y="60932"/>
                </a:lnTo>
                <a:close/>
              </a:path>
            </a:pathLst>
          </a:custGeom>
          <a:solidFill>
            <a:srgbClr val="0070C0"/>
          </a:solidFill>
          <a:ln>
            <a:solidFill>
              <a:schemeClr val="tx1"/>
            </a:solidFill>
          </a:ln>
        </p:spPr>
        <p:style>
          <a:lnRef idx="0">
            <a:scrgbClr r="0" g="0" b="0"/>
          </a:lnRef>
          <a:fillRef idx="3">
            <a:scrgbClr r="0" g="0" b="0"/>
          </a:fillRef>
          <a:effectRef idx="3">
            <a:schemeClr val="accent3">
              <a:hueOff val="0"/>
              <a:satOff val="0"/>
              <a:lumOff val="0"/>
              <a:alphaOff val="0"/>
            </a:schemeClr>
          </a:effectRef>
          <a:fontRef idx="minor">
            <a:schemeClr val="lt1"/>
          </a:fontRef>
        </p:style>
        <p:txBody>
          <a:bodyPr spcFirstLastPara="0" vert="horz" wrap="square" lIns="31816" tIns="31816" rIns="31816" bIns="31816" numCol="1" spcCol="1270" anchor="ctr" anchorCtr="0">
            <a:noAutofit/>
          </a:bodyPr>
          <a:lstStyle/>
          <a:p>
            <a:pPr lvl="0" algn="ctr" defTabSz="977900">
              <a:lnSpc>
                <a:spcPct val="90000"/>
              </a:lnSpc>
              <a:spcBef>
                <a:spcPct val="0"/>
              </a:spcBef>
              <a:spcAft>
                <a:spcPct val="35000"/>
              </a:spcAft>
            </a:pPr>
            <a:r>
              <a:rPr lang="fr-FR" sz="2200" b="1" kern="1200" dirty="0" smtClean="0">
                <a:solidFill>
                  <a:schemeClr val="bg1"/>
                </a:solidFill>
                <a:effectLst/>
                <a:latin typeface="Segoe UI Light" pitchFamily="34" charset="0"/>
                <a:cs typeface="Segoe UI Light" pitchFamily="34" charset="0"/>
              </a:rPr>
              <a:t>Contours</a:t>
            </a:r>
            <a:endParaRPr lang="fr-FR" sz="2200" b="1" kern="1200" dirty="0">
              <a:solidFill>
                <a:schemeClr val="bg1"/>
              </a:solidFill>
              <a:effectLst/>
              <a:latin typeface="Segoe UI Light" pitchFamily="34" charset="0"/>
              <a:cs typeface="Segoe UI Light" pitchFamily="34" charset="0"/>
            </a:endParaRPr>
          </a:p>
        </p:txBody>
      </p:sp>
      <p:sp>
        <p:nvSpPr>
          <p:cNvPr id="163" name="Forme libre 162"/>
          <p:cNvSpPr/>
          <p:nvPr/>
        </p:nvSpPr>
        <p:spPr>
          <a:xfrm>
            <a:off x="4481801" y="5250933"/>
            <a:ext cx="1768780" cy="804104"/>
          </a:xfrm>
          <a:custGeom>
            <a:avLst/>
            <a:gdLst>
              <a:gd name="connsiteX0" fmla="*/ 0 w 1768780"/>
              <a:gd name="connsiteY0" fmla="*/ 60932 h 609321"/>
              <a:gd name="connsiteX1" fmla="*/ 60932 w 1768780"/>
              <a:gd name="connsiteY1" fmla="*/ 0 h 609321"/>
              <a:gd name="connsiteX2" fmla="*/ 1707848 w 1768780"/>
              <a:gd name="connsiteY2" fmla="*/ 0 h 609321"/>
              <a:gd name="connsiteX3" fmla="*/ 1768780 w 1768780"/>
              <a:gd name="connsiteY3" fmla="*/ 60932 h 609321"/>
              <a:gd name="connsiteX4" fmla="*/ 1768780 w 1768780"/>
              <a:gd name="connsiteY4" fmla="*/ 548389 h 609321"/>
              <a:gd name="connsiteX5" fmla="*/ 1707848 w 1768780"/>
              <a:gd name="connsiteY5" fmla="*/ 609321 h 609321"/>
              <a:gd name="connsiteX6" fmla="*/ 60932 w 1768780"/>
              <a:gd name="connsiteY6" fmla="*/ 609321 h 609321"/>
              <a:gd name="connsiteX7" fmla="*/ 0 w 1768780"/>
              <a:gd name="connsiteY7" fmla="*/ 548389 h 609321"/>
              <a:gd name="connsiteX8" fmla="*/ 0 w 1768780"/>
              <a:gd name="connsiteY8" fmla="*/ 60932 h 60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8780" h="609321">
                <a:moveTo>
                  <a:pt x="0" y="60932"/>
                </a:moveTo>
                <a:cubicBezTo>
                  <a:pt x="0" y="27280"/>
                  <a:pt x="27280" y="0"/>
                  <a:pt x="60932" y="0"/>
                </a:cubicBezTo>
                <a:lnTo>
                  <a:pt x="1707848" y="0"/>
                </a:lnTo>
                <a:cubicBezTo>
                  <a:pt x="1741500" y="0"/>
                  <a:pt x="1768780" y="27280"/>
                  <a:pt x="1768780" y="60932"/>
                </a:cubicBezTo>
                <a:lnTo>
                  <a:pt x="1768780" y="548389"/>
                </a:lnTo>
                <a:cubicBezTo>
                  <a:pt x="1768780" y="582041"/>
                  <a:pt x="1741500" y="609321"/>
                  <a:pt x="1707848" y="609321"/>
                </a:cubicBezTo>
                <a:lnTo>
                  <a:pt x="60932" y="609321"/>
                </a:lnTo>
                <a:cubicBezTo>
                  <a:pt x="27280" y="609321"/>
                  <a:pt x="0" y="582041"/>
                  <a:pt x="0" y="548389"/>
                </a:cubicBezTo>
                <a:lnTo>
                  <a:pt x="0" y="60932"/>
                </a:lnTo>
                <a:close/>
              </a:path>
            </a:pathLst>
          </a:custGeom>
          <a:solidFill>
            <a:schemeClr val="accent6">
              <a:lumMod val="50000"/>
            </a:schemeClr>
          </a:solidFill>
          <a:ln>
            <a:solidFill>
              <a:schemeClr val="tx1"/>
            </a:solidFill>
          </a:ln>
        </p:spPr>
        <p:style>
          <a:lnRef idx="0">
            <a:scrgbClr r="0" g="0" b="0"/>
          </a:lnRef>
          <a:fillRef idx="3">
            <a:scrgbClr r="0" g="0" b="0"/>
          </a:fillRef>
          <a:effectRef idx="3">
            <a:schemeClr val="accent2">
              <a:hueOff val="0"/>
              <a:satOff val="0"/>
              <a:lumOff val="0"/>
              <a:alphaOff val="0"/>
            </a:schemeClr>
          </a:effectRef>
          <a:fontRef idx="minor">
            <a:schemeClr val="lt1"/>
          </a:fontRef>
        </p:style>
        <p:txBody>
          <a:bodyPr spcFirstLastPara="0" vert="horz" wrap="square" lIns="31816" tIns="31816" rIns="31816" bIns="31816" numCol="1" spcCol="1270" anchor="ctr" anchorCtr="0">
            <a:noAutofit/>
          </a:bodyPr>
          <a:lstStyle/>
          <a:p>
            <a:pPr lvl="0" algn="ctr" defTabSz="977900">
              <a:lnSpc>
                <a:spcPct val="90000"/>
              </a:lnSpc>
              <a:spcBef>
                <a:spcPct val="0"/>
              </a:spcBef>
              <a:spcAft>
                <a:spcPct val="35000"/>
              </a:spcAft>
            </a:pPr>
            <a:r>
              <a:rPr lang="fr-FR" sz="2200" b="1" kern="1200" dirty="0" smtClean="0">
                <a:solidFill>
                  <a:schemeClr val="bg1"/>
                </a:solidFill>
                <a:effectLst/>
                <a:latin typeface="Segoe UI Light" pitchFamily="34" charset="0"/>
                <a:cs typeface="Segoe UI Light" pitchFamily="34" charset="0"/>
              </a:rPr>
              <a:t>Approche région</a:t>
            </a:r>
            <a:endParaRPr lang="fr-FR" sz="2200" b="1" kern="1200" dirty="0">
              <a:solidFill>
                <a:schemeClr val="bg1"/>
              </a:solidFill>
              <a:effectLst/>
              <a:latin typeface="Segoe UI Light" pitchFamily="34" charset="0"/>
              <a:cs typeface="Segoe UI Light" pitchFamily="34" charset="0"/>
            </a:endParaRPr>
          </a:p>
        </p:txBody>
      </p:sp>
      <p:sp>
        <p:nvSpPr>
          <p:cNvPr id="164" name="Forme libre 163"/>
          <p:cNvSpPr/>
          <p:nvPr/>
        </p:nvSpPr>
        <p:spPr>
          <a:xfrm>
            <a:off x="8077910" y="3925525"/>
            <a:ext cx="1611494" cy="804104"/>
          </a:xfrm>
          <a:custGeom>
            <a:avLst/>
            <a:gdLst>
              <a:gd name="connsiteX0" fmla="*/ 101556 w 1611494"/>
              <a:gd name="connsiteY0" fmla="*/ 0 h 609321"/>
              <a:gd name="connsiteX1" fmla="*/ 1509938 w 1611494"/>
              <a:gd name="connsiteY1" fmla="*/ 0 h 609321"/>
              <a:gd name="connsiteX2" fmla="*/ 1611494 w 1611494"/>
              <a:gd name="connsiteY2" fmla="*/ 101556 h 609321"/>
              <a:gd name="connsiteX3" fmla="*/ 1611494 w 1611494"/>
              <a:gd name="connsiteY3" fmla="*/ 609321 h 609321"/>
              <a:gd name="connsiteX4" fmla="*/ 1611494 w 1611494"/>
              <a:gd name="connsiteY4" fmla="*/ 609321 h 609321"/>
              <a:gd name="connsiteX5" fmla="*/ 0 w 1611494"/>
              <a:gd name="connsiteY5" fmla="*/ 609321 h 609321"/>
              <a:gd name="connsiteX6" fmla="*/ 0 w 1611494"/>
              <a:gd name="connsiteY6" fmla="*/ 609321 h 609321"/>
              <a:gd name="connsiteX7" fmla="*/ 0 w 1611494"/>
              <a:gd name="connsiteY7" fmla="*/ 101556 h 609321"/>
              <a:gd name="connsiteX8" fmla="*/ 101556 w 1611494"/>
              <a:gd name="connsiteY8" fmla="*/ 0 h 60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1494" h="609321">
                <a:moveTo>
                  <a:pt x="101556" y="0"/>
                </a:moveTo>
                <a:lnTo>
                  <a:pt x="1509938" y="0"/>
                </a:lnTo>
                <a:cubicBezTo>
                  <a:pt x="1566026" y="0"/>
                  <a:pt x="1611494" y="45468"/>
                  <a:pt x="1611494" y="101556"/>
                </a:cubicBezTo>
                <a:lnTo>
                  <a:pt x="1611494" y="609321"/>
                </a:lnTo>
                <a:lnTo>
                  <a:pt x="1611494" y="609321"/>
                </a:lnTo>
                <a:lnTo>
                  <a:pt x="0" y="609321"/>
                </a:lnTo>
                <a:lnTo>
                  <a:pt x="0" y="609321"/>
                </a:lnTo>
                <a:lnTo>
                  <a:pt x="0" y="101556"/>
                </a:lnTo>
                <a:cubicBezTo>
                  <a:pt x="0" y="45468"/>
                  <a:pt x="45468" y="0"/>
                  <a:pt x="101556" y="0"/>
                </a:cubicBezTo>
                <a:close/>
              </a:path>
            </a:pathLst>
          </a:custGeom>
          <a:solidFill>
            <a:srgbClr val="0070C0"/>
          </a:solidFill>
          <a:ln>
            <a:solidFill>
              <a:schemeClr val="tx1"/>
            </a:solidFill>
          </a:ln>
        </p:spPr>
        <p:style>
          <a:lnRef idx="0">
            <a:scrgbClr r="0" g="0" b="0"/>
          </a:lnRef>
          <a:fillRef idx="3">
            <a:scrgbClr r="0" g="0" b="0"/>
          </a:fillRef>
          <a:effectRef idx="3">
            <a:schemeClr val="accent1">
              <a:hueOff val="0"/>
              <a:satOff val="0"/>
              <a:lumOff val="0"/>
              <a:alphaOff val="0"/>
            </a:schemeClr>
          </a:effectRef>
          <a:fontRef idx="minor">
            <a:schemeClr val="lt1"/>
          </a:fontRef>
        </p:style>
        <p:txBody>
          <a:bodyPr spcFirstLastPara="0" vert="horz" wrap="square" lIns="43715" tIns="43715" rIns="43715" bIns="13970" numCol="1" spcCol="1270" anchor="ctr" anchorCtr="0">
            <a:noAutofit/>
          </a:bodyPr>
          <a:lstStyle/>
          <a:p>
            <a:pPr lvl="0" algn="ctr" defTabSz="977900">
              <a:lnSpc>
                <a:spcPct val="90000"/>
              </a:lnSpc>
              <a:spcBef>
                <a:spcPct val="0"/>
              </a:spcBef>
              <a:spcAft>
                <a:spcPct val="35000"/>
              </a:spcAft>
            </a:pPr>
            <a:r>
              <a:rPr lang="fr-FR" sz="2200" b="1" kern="1200" dirty="0" smtClean="0">
                <a:solidFill>
                  <a:schemeClr val="bg1"/>
                </a:solidFill>
                <a:effectLst/>
                <a:latin typeface="Segoe UI Light" pitchFamily="34" charset="0"/>
                <a:cs typeface="Segoe UI Light" pitchFamily="34" charset="0"/>
              </a:rPr>
              <a:t>Coopération</a:t>
            </a:r>
            <a:endParaRPr lang="fr-FR" sz="2200" b="1" kern="1200" dirty="0">
              <a:solidFill>
                <a:schemeClr val="bg1"/>
              </a:solidFill>
              <a:effectLst/>
              <a:latin typeface="Segoe UI Light" pitchFamily="34" charset="0"/>
              <a:cs typeface="Segoe UI Light" pitchFamily="34" charset="0"/>
            </a:endParaRPr>
          </a:p>
        </p:txBody>
      </p:sp>
      <p:cxnSp>
        <p:nvCxnSpPr>
          <p:cNvPr id="165" name="Connecteur droit avec flèche 164"/>
          <p:cNvCxnSpPr>
            <a:endCxn id="147" idx="0"/>
          </p:cNvCxnSpPr>
          <p:nvPr/>
        </p:nvCxnSpPr>
        <p:spPr>
          <a:xfrm flipV="1">
            <a:off x="9689404" y="4306697"/>
            <a:ext cx="336858" cy="5210"/>
          </a:xfrm>
          <a:prstGeom prst="straightConnector1">
            <a:avLst/>
          </a:prstGeom>
          <a:ln w="38100">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Connecteur droit avec flèche 165"/>
          <p:cNvCxnSpPr/>
          <p:nvPr/>
        </p:nvCxnSpPr>
        <p:spPr>
          <a:xfrm flipV="1">
            <a:off x="4047332" y="2901613"/>
            <a:ext cx="427550" cy="1405084"/>
          </a:xfrm>
          <a:prstGeom prst="straightConnector1">
            <a:avLst/>
          </a:prstGeom>
          <a:ln w="38100">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Connecteur droit avec flèche 166"/>
          <p:cNvCxnSpPr/>
          <p:nvPr/>
        </p:nvCxnSpPr>
        <p:spPr>
          <a:xfrm>
            <a:off x="4046812" y="4306697"/>
            <a:ext cx="419491" cy="1346288"/>
          </a:xfrm>
          <a:prstGeom prst="straightConnector1">
            <a:avLst/>
          </a:prstGeom>
          <a:ln w="38100">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Connecteur droit avec flèche 167"/>
          <p:cNvCxnSpPr/>
          <p:nvPr/>
        </p:nvCxnSpPr>
        <p:spPr>
          <a:xfrm>
            <a:off x="6226504" y="2916750"/>
            <a:ext cx="559264" cy="0"/>
          </a:xfrm>
          <a:prstGeom prst="straightConnector1">
            <a:avLst/>
          </a:prstGeom>
          <a:ln w="38100">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Connecteur droit avec flèche 168"/>
          <p:cNvCxnSpPr/>
          <p:nvPr/>
        </p:nvCxnSpPr>
        <p:spPr>
          <a:xfrm>
            <a:off x="6248832" y="5652985"/>
            <a:ext cx="559264" cy="0"/>
          </a:xfrm>
          <a:prstGeom prst="straightConnector1">
            <a:avLst/>
          </a:prstGeom>
          <a:ln w="38100">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Connecteur droit avec flèche 169"/>
          <p:cNvCxnSpPr/>
          <p:nvPr/>
        </p:nvCxnSpPr>
        <p:spPr>
          <a:xfrm>
            <a:off x="8004411" y="2928801"/>
            <a:ext cx="879246" cy="996724"/>
          </a:xfrm>
          <a:prstGeom prst="straightConnector1">
            <a:avLst/>
          </a:prstGeom>
          <a:ln w="38100">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Connecteur droit avec flèche 170"/>
          <p:cNvCxnSpPr/>
          <p:nvPr/>
        </p:nvCxnSpPr>
        <p:spPr>
          <a:xfrm flipV="1">
            <a:off x="8026739" y="4729629"/>
            <a:ext cx="856918" cy="923356"/>
          </a:xfrm>
          <a:prstGeom prst="straightConnector1">
            <a:avLst/>
          </a:prstGeom>
          <a:ln w="38100">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2" name="Double flèche verticale 171"/>
          <p:cNvSpPr/>
          <p:nvPr/>
        </p:nvSpPr>
        <p:spPr>
          <a:xfrm>
            <a:off x="6777073" y="3019909"/>
            <a:ext cx="157112" cy="932966"/>
          </a:xfrm>
          <a:prstGeom prst="upDownArrow">
            <a:avLst/>
          </a:prstGeom>
          <a:solidFill>
            <a:srgbClr val="0505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3" name="Double flèche verticale 172"/>
          <p:cNvSpPr/>
          <p:nvPr/>
        </p:nvSpPr>
        <p:spPr>
          <a:xfrm>
            <a:off x="6786598" y="4676775"/>
            <a:ext cx="157112" cy="847069"/>
          </a:xfrm>
          <a:prstGeom prst="upDownArrow">
            <a:avLst/>
          </a:prstGeom>
          <a:solidFill>
            <a:srgbClr val="0505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4" name="Connecteur droit avec flèche 173"/>
          <p:cNvCxnSpPr/>
          <p:nvPr/>
        </p:nvCxnSpPr>
        <p:spPr>
          <a:xfrm>
            <a:off x="7826405" y="2676525"/>
            <a:ext cx="2124075" cy="1"/>
          </a:xfrm>
          <a:prstGeom prst="straightConnector1">
            <a:avLst/>
          </a:prstGeom>
          <a:ln w="38100">
            <a:solidFill>
              <a:srgbClr val="05052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Connecteur droit avec flèche 174"/>
          <p:cNvCxnSpPr/>
          <p:nvPr/>
        </p:nvCxnSpPr>
        <p:spPr>
          <a:xfrm>
            <a:off x="7861188" y="5913384"/>
            <a:ext cx="2190515" cy="0"/>
          </a:xfrm>
          <a:prstGeom prst="straightConnector1">
            <a:avLst/>
          </a:prstGeom>
          <a:ln w="38100">
            <a:solidFill>
              <a:srgbClr val="050521"/>
            </a:solidFill>
            <a:tailEnd type="triangle"/>
          </a:ln>
        </p:spPr>
        <p:style>
          <a:lnRef idx="1">
            <a:schemeClr val="accent1"/>
          </a:lnRef>
          <a:fillRef idx="0">
            <a:schemeClr val="accent1"/>
          </a:fillRef>
          <a:effectRef idx="0">
            <a:schemeClr val="accent1"/>
          </a:effectRef>
          <a:fontRef idx="minor">
            <a:schemeClr val="tx1"/>
          </a:fontRef>
        </p:style>
      </p:cxnSp>
      <p:sp>
        <p:nvSpPr>
          <p:cNvPr id="176" name="Forme libre 175"/>
          <p:cNvSpPr/>
          <p:nvPr/>
        </p:nvSpPr>
        <p:spPr>
          <a:xfrm>
            <a:off x="5893185" y="2333729"/>
            <a:ext cx="1937107" cy="710110"/>
          </a:xfrm>
          <a:custGeom>
            <a:avLst/>
            <a:gdLst>
              <a:gd name="connsiteX0" fmla="*/ 0 w 1937107"/>
              <a:gd name="connsiteY0" fmla="*/ 71011 h 710110"/>
              <a:gd name="connsiteX1" fmla="*/ 71011 w 1937107"/>
              <a:gd name="connsiteY1" fmla="*/ 0 h 710110"/>
              <a:gd name="connsiteX2" fmla="*/ 1866096 w 1937107"/>
              <a:gd name="connsiteY2" fmla="*/ 0 h 710110"/>
              <a:gd name="connsiteX3" fmla="*/ 1937107 w 1937107"/>
              <a:gd name="connsiteY3" fmla="*/ 71011 h 710110"/>
              <a:gd name="connsiteX4" fmla="*/ 1937107 w 1937107"/>
              <a:gd name="connsiteY4" fmla="*/ 639099 h 710110"/>
              <a:gd name="connsiteX5" fmla="*/ 1866096 w 1937107"/>
              <a:gd name="connsiteY5" fmla="*/ 710110 h 710110"/>
              <a:gd name="connsiteX6" fmla="*/ 71011 w 1937107"/>
              <a:gd name="connsiteY6" fmla="*/ 710110 h 710110"/>
              <a:gd name="connsiteX7" fmla="*/ 0 w 1937107"/>
              <a:gd name="connsiteY7" fmla="*/ 639099 h 710110"/>
              <a:gd name="connsiteX8" fmla="*/ 0 w 1937107"/>
              <a:gd name="connsiteY8" fmla="*/ 71011 h 71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107" h="710110">
                <a:moveTo>
                  <a:pt x="0" y="71011"/>
                </a:moveTo>
                <a:cubicBezTo>
                  <a:pt x="0" y="31793"/>
                  <a:pt x="31793" y="0"/>
                  <a:pt x="71011" y="0"/>
                </a:cubicBezTo>
                <a:lnTo>
                  <a:pt x="1866096" y="0"/>
                </a:lnTo>
                <a:cubicBezTo>
                  <a:pt x="1905314" y="0"/>
                  <a:pt x="1937107" y="31793"/>
                  <a:pt x="1937107" y="71011"/>
                </a:cubicBezTo>
                <a:lnTo>
                  <a:pt x="1937107" y="639099"/>
                </a:lnTo>
                <a:cubicBezTo>
                  <a:pt x="1937107" y="678317"/>
                  <a:pt x="1905314" y="710110"/>
                  <a:pt x="1866096" y="710110"/>
                </a:cubicBezTo>
                <a:lnTo>
                  <a:pt x="71011" y="710110"/>
                </a:lnTo>
                <a:cubicBezTo>
                  <a:pt x="31793" y="710110"/>
                  <a:pt x="0" y="678317"/>
                  <a:pt x="0" y="639099"/>
                </a:cubicBezTo>
                <a:lnTo>
                  <a:pt x="0" y="71011"/>
                </a:lnTo>
                <a:close/>
              </a:path>
            </a:pathLst>
          </a:custGeom>
          <a:solidFill>
            <a:schemeClr val="accent6">
              <a:lumMod val="50000"/>
            </a:schemeClr>
          </a:solidFill>
          <a:ln>
            <a:solidFill>
              <a:srgbClr val="050521"/>
            </a:solid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spcFirstLastPara="0" vert="horz" wrap="square" lIns="36038" tIns="36038" rIns="36038" bIns="36038" numCol="1" spcCol="1270" anchor="ctr" anchorCtr="0">
            <a:noAutofit/>
          </a:bodyPr>
          <a:lstStyle/>
          <a:p>
            <a:pPr lvl="0" algn="ctr" defTabSz="1066800">
              <a:lnSpc>
                <a:spcPct val="90000"/>
              </a:lnSpc>
              <a:spcBef>
                <a:spcPct val="0"/>
              </a:spcBef>
              <a:spcAft>
                <a:spcPct val="35000"/>
              </a:spcAft>
            </a:pPr>
            <a:r>
              <a:rPr lang="fr-FR" sz="2400" b="1" kern="1200" dirty="0" smtClean="0">
                <a:solidFill>
                  <a:schemeClr val="bg1"/>
                </a:solidFill>
                <a:effectLst/>
                <a:latin typeface="Segoe UI Light" pitchFamily="34" charset="0"/>
                <a:cs typeface="Segoe UI Light" pitchFamily="34" charset="0"/>
              </a:rPr>
              <a:t>Approche régions</a:t>
            </a:r>
            <a:endParaRPr lang="fr-FR" sz="2400" b="1" kern="1200" dirty="0">
              <a:solidFill>
                <a:schemeClr val="bg1"/>
              </a:solidFill>
              <a:effectLst/>
              <a:latin typeface="Segoe UI Light" pitchFamily="34" charset="0"/>
              <a:cs typeface="Segoe UI Light" pitchFamily="34" charset="0"/>
            </a:endParaRPr>
          </a:p>
        </p:txBody>
      </p:sp>
      <p:sp>
        <p:nvSpPr>
          <p:cNvPr id="177" name="Forme libre 176"/>
          <p:cNvSpPr/>
          <p:nvPr/>
        </p:nvSpPr>
        <p:spPr>
          <a:xfrm>
            <a:off x="9953139" y="2326326"/>
            <a:ext cx="1420221" cy="710110"/>
          </a:xfrm>
          <a:custGeom>
            <a:avLst/>
            <a:gdLst>
              <a:gd name="connsiteX0" fmla="*/ 0 w 1420221"/>
              <a:gd name="connsiteY0" fmla="*/ 71011 h 710110"/>
              <a:gd name="connsiteX1" fmla="*/ 71011 w 1420221"/>
              <a:gd name="connsiteY1" fmla="*/ 0 h 710110"/>
              <a:gd name="connsiteX2" fmla="*/ 1349210 w 1420221"/>
              <a:gd name="connsiteY2" fmla="*/ 0 h 710110"/>
              <a:gd name="connsiteX3" fmla="*/ 1420221 w 1420221"/>
              <a:gd name="connsiteY3" fmla="*/ 71011 h 710110"/>
              <a:gd name="connsiteX4" fmla="*/ 1420221 w 1420221"/>
              <a:gd name="connsiteY4" fmla="*/ 639099 h 710110"/>
              <a:gd name="connsiteX5" fmla="*/ 1349210 w 1420221"/>
              <a:gd name="connsiteY5" fmla="*/ 710110 h 710110"/>
              <a:gd name="connsiteX6" fmla="*/ 71011 w 1420221"/>
              <a:gd name="connsiteY6" fmla="*/ 710110 h 710110"/>
              <a:gd name="connsiteX7" fmla="*/ 0 w 1420221"/>
              <a:gd name="connsiteY7" fmla="*/ 639099 h 710110"/>
              <a:gd name="connsiteX8" fmla="*/ 0 w 1420221"/>
              <a:gd name="connsiteY8" fmla="*/ 71011 h 71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0221" h="710110">
                <a:moveTo>
                  <a:pt x="0" y="71011"/>
                </a:moveTo>
                <a:cubicBezTo>
                  <a:pt x="0" y="31793"/>
                  <a:pt x="31793" y="0"/>
                  <a:pt x="71011" y="0"/>
                </a:cubicBezTo>
                <a:lnTo>
                  <a:pt x="1349210" y="0"/>
                </a:lnTo>
                <a:cubicBezTo>
                  <a:pt x="1388428" y="0"/>
                  <a:pt x="1420221" y="31793"/>
                  <a:pt x="1420221" y="71011"/>
                </a:cubicBezTo>
                <a:lnTo>
                  <a:pt x="1420221" y="639099"/>
                </a:lnTo>
                <a:cubicBezTo>
                  <a:pt x="1420221" y="678317"/>
                  <a:pt x="1388428" y="710110"/>
                  <a:pt x="1349210" y="710110"/>
                </a:cubicBezTo>
                <a:lnTo>
                  <a:pt x="71011" y="710110"/>
                </a:lnTo>
                <a:cubicBezTo>
                  <a:pt x="31793" y="710110"/>
                  <a:pt x="0" y="678317"/>
                  <a:pt x="0" y="639099"/>
                </a:cubicBezTo>
                <a:lnTo>
                  <a:pt x="0" y="71011"/>
                </a:lnTo>
                <a:close/>
              </a:path>
            </a:pathLst>
          </a:custGeom>
          <a:solidFill>
            <a:srgbClr val="00B0F0"/>
          </a:solidFill>
          <a:ln>
            <a:solidFill>
              <a:srgbClr val="050521"/>
            </a:solid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spcFirstLastPara="0" vert="horz" wrap="square" lIns="36038" tIns="36038" rIns="36038" bIns="36038" numCol="1" spcCol="1270" anchor="ctr" anchorCtr="0">
            <a:noAutofit/>
          </a:bodyPr>
          <a:lstStyle/>
          <a:p>
            <a:pPr lvl="0" algn="ctr" defTabSz="1066800">
              <a:lnSpc>
                <a:spcPct val="90000"/>
              </a:lnSpc>
              <a:spcBef>
                <a:spcPct val="0"/>
              </a:spcBef>
              <a:spcAft>
                <a:spcPct val="35000"/>
              </a:spcAft>
            </a:pPr>
            <a:r>
              <a:rPr lang="fr-FR" sz="2400" b="1" kern="1200" dirty="0" smtClean="0">
                <a:solidFill>
                  <a:schemeClr val="tx1"/>
                </a:solidFill>
                <a:latin typeface="Segoe UI Light" pitchFamily="34" charset="0"/>
                <a:cs typeface="Segoe UI Light" pitchFamily="34" charset="0"/>
              </a:rPr>
              <a:t>Régions</a:t>
            </a:r>
            <a:endParaRPr lang="fr-FR" sz="2400" b="1" kern="1200" dirty="0">
              <a:solidFill>
                <a:schemeClr val="tx1"/>
              </a:solidFill>
              <a:latin typeface="Segoe UI Light" pitchFamily="34" charset="0"/>
              <a:cs typeface="Segoe UI Light" pitchFamily="34" charset="0"/>
            </a:endParaRPr>
          </a:p>
        </p:txBody>
      </p:sp>
      <p:sp>
        <p:nvSpPr>
          <p:cNvPr id="178" name="Forme libre 177"/>
          <p:cNvSpPr/>
          <p:nvPr/>
        </p:nvSpPr>
        <p:spPr>
          <a:xfrm>
            <a:off x="10009378" y="5527027"/>
            <a:ext cx="1420221" cy="710110"/>
          </a:xfrm>
          <a:custGeom>
            <a:avLst/>
            <a:gdLst>
              <a:gd name="connsiteX0" fmla="*/ 0 w 1420221"/>
              <a:gd name="connsiteY0" fmla="*/ 71011 h 710110"/>
              <a:gd name="connsiteX1" fmla="*/ 71011 w 1420221"/>
              <a:gd name="connsiteY1" fmla="*/ 0 h 710110"/>
              <a:gd name="connsiteX2" fmla="*/ 1349210 w 1420221"/>
              <a:gd name="connsiteY2" fmla="*/ 0 h 710110"/>
              <a:gd name="connsiteX3" fmla="*/ 1420221 w 1420221"/>
              <a:gd name="connsiteY3" fmla="*/ 71011 h 710110"/>
              <a:gd name="connsiteX4" fmla="*/ 1420221 w 1420221"/>
              <a:gd name="connsiteY4" fmla="*/ 639099 h 710110"/>
              <a:gd name="connsiteX5" fmla="*/ 1349210 w 1420221"/>
              <a:gd name="connsiteY5" fmla="*/ 710110 h 710110"/>
              <a:gd name="connsiteX6" fmla="*/ 71011 w 1420221"/>
              <a:gd name="connsiteY6" fmla="*/ 710110 h 710110"/>
              <a:gd name="connsiteX7" fmla="*/ 0 w 1420221"/>
              <a:gd name="connsiteY7" fmla="*/ 639099 h 710110"/>
              <a:gd name="connsiteX8" fmla="*/ 0 w 1420221"/>
              <a:gd name="connsiteY8" fmla="*/ 71011 h 71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0221" h="710110">
                <a:moveTo>
                  <a:pt x="0" y="71011"/>
                </a:moveTo>
                <a:cubicBezTo>
                  <a:pt x="0" y="31793"/>
                  <a:pt x="31793" y="0"/>
                  <a:pt x="71011" y="0"/>
                </a:cubicBezTo>
                <a:lnTo>
                  <a:pt x="1349210" y="0"/>
                </a:lnTo>
                <a:cubicBezTo>
                  <a:pt x="1388428" y="0"/>
                  <a:pt x="1420221" y="31793"/>
                  <a:pt x="1420221" y="71011"/>
                </a:cubicBezTo>
                <a:lnTo>
                  <a:pt x="1420221" y="639099"/>
                </a:lnTo>
                <a:cubicBezTo>
                  <a:pt x="1420221" y="678317"/>
                  <a:pt x="1388428" y="710110"/>
                  <a:pt x="1349210" y="710110"/>
                </a:cubicBezTo>
                <a:lnTo>
                  <a:pt x="71011" y="710110"/>
                </a:lnTo>
                <a:cubicBezTo>
                  <a:pt x="31793" y="710110"/>
                  <a:pt x="0" y="678317"/>
                  <a:pt x="0" y="639099"/>
                </a:cubicBezTo>
                <a:lnTo>
                  <a:pt x="0" y="71011"/>
                </a:lnTo>
                <a:close/>
              </a:path>
            </a:pathLst>
          </a:custGeom>
          <a:solidFill>
            <a:srgbClr val="00B0F0"/>
          </a:solidFill>
          <a:ln>
            <a:solidFill>
              <a:srgbClr val="050521"/>
            </a:solid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spcFirstLastPara="0" vert="horz" wrap="square" lIns="36038" tIns="36038" rIns="36038" bIns="36038" numCol="1" spcCol="1270" anchor="ctr" anchorCtr="0">
            <a:noAutofit/>
          </a:bodyPr>
          <a:lstStyle/>
          <a:p>
            <a:pPr lvl="0" algn="ctr" defTabSz="1066800">
              <a:lnSpc>
                <a:spcPct val="90000"/>
              </a:lnSpc>
              <a:spcBef>
                <a:spcPct val="0"/>
              </a:spcBef>
              <a:spcAft>
                <a:spcPct val="35000"/>
              </a:spcAft>
            </a:pPr>
            <a:r>
              <a:rPr lang="fr-FR" sz="2400" b="1" kern="1200" dirty="0" smtClean="0">
                <a:solidFill>
                  <a:schemeClr val="tx1"/>
                </a:solidFill>
                <a:effectLst>
                  <a:outerShdw blurRad="38100" dist="38100" dir="2700000" algn="tl">
                    <a:srgbClr val="000000">
                      <a:alpha val="43137"/>
                    </a:srgbClr>
                  </a:outerShdw>
                </a:effectLst>
                <a:latin typeface="Segoe UI Light" pitchFamily="34" charset="0"/>
                <a:cs typeface="Segoe UI Light" pitchFamily="34" charset="0"/>
              </a:rPr>
              <a:t>Contours</a:t>
            </a:r>
            <a:endParaRPr lang="fr-FR" sz="2400" b="1" kern="1200" dirty="0">
              <a:solidFill>
                <a:schemeClr val="tx1"/>
              </a:solidFill>
              <a:effectLst>
                <a:outerShdw blurRad="38100" dist="38100" dir="2700000" algn="tl">
                  <a:srgbClr val="000000">
                    <a:alpha val="43137"/>
                  </a:srgbClr>
                </a:outerShdw>
              </a:effectLst>
              <a:latin typeface="Segoe UI Light" pitchFamily="34" charset="0"/>
              <a:cs typeface="Segoe UI Light" pitchFamily="34" charset="0"/>
            </a:endParaRPr>
          </a:p>
        </p:txBody>
      </p:sp>
      <p:sp>
        <p:nvSpPr>
          <p:cNvPr id="181" name="Rectangle 180"/>
          <p:cNvSpPr/>
          <p:nvPr/>
        </p:nvSpPr>
        <p:spPr>
          <a:xfrm>
            <a:off x="1887578" y="6566274"/>
            <a:ext cx="10304422" cy="3141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3" name="Rectangle 182"/>
          <p:cNvSpPr/>
          <p:nvPr/>
        </p:nvSpPr>
        <p:spPr>
          <a:xfrm>
            <a:off x="2116184" y="6566274"/>
            <a:ext cx="8451286" cy="261610"/>
          </a:xfrm>
          <a:prstGeom prst="rect">
            <a:avLst/>
          </a:prstGeom>
        </p:spPr>
        <p:txBody>
          <a:bodyPr wrap="square">
            <a:spAutoFit/>
          </a:bodyPr>
          <a:lstStyle/>
          <a:p>
            <a:r>
              <a:rPr lang="fr-FR" sz="1100" b="1" dirty="0">
                <a:latin typeface="Segoe UI Light" panose="020B0502040204020203" pitchFamily="34" charset="0"/>
                <a:cs typeface="Segoe UI Light" panose="020B0502040204020203" pitchFamily="34" charset="0"/>
              </a:rPr>
              <a:t>Une approche par régions et par contours pour la segmentation 3D automatique de tumeurs cérébrales dans des IRM-3D de têtes d’individus  </a:t>
            </a:r>
          </a:p>
        </p:txBody>
      </p:sp>
      <p:sp>
        <p:nvSpPr>
          <p:cNvPr id="184" name="Rectangle 183"/>
          <p:cNvSpPr/>
          <p:nvPr/>
        </p:nvSpPr>
        <p:spPr>
          <a:xfrm>
            <a:off x="10972800" y="6566274"/>
            <a:ext cx="1219200" cy="256651"/>
          </a:xfrm>
          <a:prstGeom prst="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latin typeface="Segoe WP Black" panose="020B0A02040504020203" pitchFamily="34" charset="0"/>
                <a:cs typeface="Segoe UI Light" pitchFamily="34" charset="0"/>
              </a:rPr>
              <a:t>6/44</a:t>
            </a:r>
            <a:endParaRPr lang="fr-CA" sz="2000" dirty="0">
              <a:solidFill>
                <a:schemeClr val="tx1"/>
              </a:solidFill>
              <a:latin typeface="Segoe WP Black" panose="020B0A02040504020203" pitchFamily="34" charset="0"/>
              <a:cs typeface="Segoe UI Light" pitchFamily="34" charset="0"/>
            </a:endParaRPr>
          </a:p>
        </p:txBody>
      </p:sp>
    </p:spTree>
    <p:extLst>
      <p:ext uri="{BB962C8B-B14F-4D97-AF65-F5344CB8AC3E}">
        <p14:creationId xmlns:p14="http://schemas.microsoft.com/office/powerpoint/2010/main" xmlns="" val="214054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1" nodeType="clickEffect">
                                  <p:stCondLst>
                                    <p:cond delay="0"/>
                                  </p:stCondLst>
                                  <p:childTnLst>
                                    <p:set>
                                      <p:cBhvr>
                                        <p:cTn id="14" dur="indefinite"/>
                                        <p:tgtEl>
                                          <p:spTgt spid="159"/>
                                        </p:tgtEl>
                                        <p:attrNameLst>
                                          <p:attrName>fillcolor</p:attrName>
                                        </p:attrNameLst>
                                      </p:cBhvr>
                                      <p:to>
                                        <p:clrVal>
                                          <a:srgbClr val="484CDC"/>
                                        </p:clrVal>
                                      </p:to>
                                    </p:set>
                                    <p:set>
                                      <p:cBhvr>
                                        <p:cTn id="15" dur="indefinite"/>
                                        <p:tgtEl>
                                          <p:spTgt spid="159"/>
                                        </p:tgtEl>
                                        <p:attrNameLst>
                                          <p:attrName>fill.type</p:attrName>
                                        </p:attrNameLst>
                                      </p:cBhvr>
                                      <p:to>
                                        <p:strVal val="solid"/>
                                      </p:to>
                                    </p:set>
                                    <p:set>
                                      <p:cBhvr>
                                        <p:cTn id="16" dur="indefinite"/>
                                        <p:tgtEl>
                                          <p:spTgt spid="159"/>
                                        </p:tgtEl>
                                        <p:attrNameLst>
                                          <p:attrName>fill.on</p:attrName>
                                        </p:attrNameLst>
                                      </p:cBhvr>
                                      <p:to>
                                        <p:strVal val="true"/>
                                      </p:to>
                                    </p:set>
                                  </p:childTnLst>
                                </p:cTn>
                              </p:par>
                              <p:par>
                                <p:cTn id="17" presetID="10"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animEffect transition="in" filter="fade">
                                      <p:cBhvr>
                                        <p:cTn id="19" dur="500"/>
                                        <p:tgtEl>
                                          <p:spTgt spid="15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0"/>
                                        </p:tgtEl>
                                        <p:attrNameLst>
                                          <p:attrName>style.visibility</p:attrName>
                                        </p:attrNameLst>
                                      </p:cBhvr>
                                      <p:to>
                                        <p:strVal val="visible"/>
                                      </p:to>
                                    </p:set>
                                    <p:animEffect transition="in" filter="fade">
                                      <p:cBhvr>
                                        <p:cTn id="22" dur="500"/>
                                        <p:tgtEl>
                                          <p:spTgt spid="15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
                                        </p:tgtEl>
                                        <p:attrNameLst>
                                          <p:attrName>style.visibility</p:attrName>
                                        </p:attrNameLst>
                                      </p:cBhvr>
                                      <p:to>
                                        <p:strVal val="visible"/>
                                      </p:to>
                                    </p:set>
                                    <p:animEffect transition="in" filter="fade">
                                      <p:cBhvr>
                                        <p:cTn id="25" dur="500"/>
                                        <p:tgtEl>
                                          <p:spTgt spid="15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2"/>
                                        </p:tgtEl>
                                        <p:attrNameLst>
                                          <p:attrName>style.visibility</p:attrName>
                                        </p:attrNameLst>
                                      </p:cBhvr>
                                      <p:to>
                                        <p:strVal val="visible"/>
                                      </p:to>
                                    </p:set>
                                    <p:animEffect transition="in" filter="fade">
                                      <p:cBhvr>
                                        <p:cTn id="28" dur="500"/>
                                        <p:tgtEl>
                                          <p:spTgt spid="1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5"/>
                                        </p:tgtEl>
                                        <p:attrNameLst>
                                          <p:attrName>style.visibility</p:attrName>
                                        </p:attrNameLst>
                                      </p:cBhvr>
                                      <p:to>
                                        <p:strVal val="visible"/>
                                      </p:to>
                                    </p:set>
                                    <p:animEffect transition="in" filter="fade">
                                      <p:cBhvr>
                                        <p:cTn id="31" dur="500"/>
                                        <p:tgtEl>
                                          <p:spTgt spid="15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151"/>
                                        </p:tgtEl>
                                      </p:cBhvr>
                                    </p:animEffect>
                                    <p:set>
                                      <p:cBhvr>
                                        <p:cTn id="36" dur="1" fill="hold">
                                          <p:stCondLst>
                                            <p:cond delay="499"/>
                                          </p:stCondLst>
                                        </p:cTn>
                                        <p:tgtEl>
                                          <p:spTgt spid="151"/>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50"/>
                                        </p:tgtEl>
                                      </p:cBhvr>
                                    </p:animEffect>
                                    <p:set>
                                      <p:cBhvr>
                                        <p:cTn id="39" dur="1" fill="hold">
                                          <p:stCondLst>
                                            <p:cond delay="499"/>
                                          </p:stCondLst>
                                        </p:cTn>
                                        <p:tgtEl>
                                          <p:spTgt spid="150"/>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53"/>
                                        </p:tgtEl>
                                      </p:cBhvr>
                                    </p:animEffect>
                                    <p:set>
                                      <p:cBhvr>
                                        <p:cTn id="42" dur="1" fill="hold">
                                          <p:stCondLst>
                                            <p:cond delay="499"/>
                                          </p:stCondLst>
                                        </p:cTn>
                                        <p:tgtEl>
                                          <p:spTgt spid="15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52"/>
                                        </p:tgtEl>
                                      </p:cBhvr>
                                    </p:animEffect>
                                    <p:set>
                                      <p:cBhvr>
                                        <p:cTn id="45" dur="1" fill="hold">
                                          <p:stCondLst>
                                            <p:cond delay="499"/>
                                          </p:stCondLst>
                                        </p:cTn>
                                        <p:tgtEl>
                                          <p:spTgt spid="152"/>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55"/>
                                        </p:tgtEl>
                                      </p:cBhvr>
                                    </p:animEffect>
                                    <p:set>
                                      <p:cBhvr>
                                        <p:cTn id="48" dur="1" fill="hold">
                                          <p:stCondLst>
                                            <p:cond delay="499"/>
                                          </p:stCondLst>
                                        </p:cTn>
                                        <p:tgtEl>
                                          <p:spTgt spid="155"/>
                                        </p:tgtEl>
                                        <p:attrNameLst>
                                          <p:attrName>style.visibility</p:attrName>
                                        </p:attrNameLst>
                                      </p:cBhvr>
                                      <p:to>
                                        <p:strVal val="hidden"/>
                                      </p:to>
                                    </p:set>
                                  </p:childTnLst>
                                </p:cTn>
                              </p:par>
                              <p:par>
                                <p:cTn id="49" presetID="1" presetClass="emph" presetSubtype="1" nodeType="withEffect">
                                  <p:stCondLst>
                                    <p:cond delay="0"/>
                                  </p:stCondLst>
                                  <p:childTnLst>
                                    <p:set>
                                      <p:cBhvr>
                                        <p:cTn id="50" dur="indefinite"/>
                                        <p:tgtEl>
                                          <p:spTgt spid="159"/>
                                        </p:tgtEl>
                                        <p:attrNameLst>
                                          <p:attrName>fillcolor</p:attrName>
                                        </p:attrNameLst>
                                      </p:cBhvr>
                                      <p:to>
                                        <p:clrVal>
                                          <a:srgbClr val="C0C0C0"/>
                                        </p:clrVal>
                                      </p:to>
                                    </p:set>
                                    <p:set>
                                      <p:cBhvr>
                                        <p:cTn id="51" dur="indefinite"/>
                                        <p:tgtEl>
                                          <p:spTgt spid="159"/>
                                        </p:tgtEl>
                                        <p:attrNameLst>
                                          <p:attrName>fill.type</p:attrName>
                                        </p:attrNameLst>
                                      </p:cBhvr>
                                      <p:to>
                                        <p:strVal val="solid"/>
                                      </p:to>
                                    </p:set>
                                    <p:set>
                                      <p:cBhvr>
                                        <p:cTn id="52" dur="indefinite"/>
                                        <p:tgtEl>
                                          <p:spTgt spid="159"/>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156"/>
                                        </p:tgtEl>
                                        <p:attrNameLst>
                                          <p:attrName>fillcolor</p:attrName>
                                        </p:attrNameLst>
                                      </p:cBhvr>
                                      <p:to>
                                        <p:clrVal>
                                          <a:srgbClr val="484CDC"/>
                                        </p:clrVal>
                                      </p:to>
                                    </p:set>
                                    <p:set>
                                      <p:cBhvr>
                                        <p:cTn id="55" dur="indefinite"/>
                                        <p:tgtEl>
                                          <p:spTgt spid="156"/>
                                        </p:tgtEl>
                                        <p:attrNameLst>
                                          <p:attrName>fill.type</p:attrName>
                                        </p:attrNameLst>
                                      </p:cBhvr>
                                      <p:to>
                                        <p:strVal val="solid"/>
                                      </p:to>
                                    </p:set>
                                    <p:set>
                                      <p:cBhvr>
                                        <p:cTn id="56" dur="indefinite"/>
                                        <p:tgtEl>
                                          <p:spTgt spid="156"/>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48"/>
                                        </p:tgtEl>
                                        <p:attrNameLst>
                                          <p:attrName>style.visibility</p:attrName>
                                        </p:attrNameLst>
                                      </p:cBhvr>
                                      <p:to>
                                        <p:strVal val="visible"/>
                                      </p:to>
                                    </p:set>
                                    <p:animEffect transition="in" filter="fade">
                                      <p:cBhvr>
                                        <p:cTn id="61" dur="500"/>
                                        <p:tgtEl>
                                          <p:spTgt spid="148"/>
                                        </p:tgtEl>
                                      </p:cBhvr>
                                    </p:animEffect>
                                  </p:childTnLst>
                                </p:cTn>
                              </p:par>
                              <p:par>
                                <p:cTn id="62" presetID="10" presetClass="entr" presetSubtype="0" fill="hold" nodeType="withEffect">
                                  <p:stCondLst>
                                    <p:cond delay="0"/>
                                  </p:stCondLst>
                                  <p:childTnLst>
                                    <p:set>
                                      <p:cBhvr>
                                        <p:cTn id="63" dur="1" fill="hold">
                                          <p:stCondLst>
                                            <p:cond delay="0"/>
                                          </p:stCondLst>
                                        </p:cTn>
                                        <p:tgtEl>
                                          <p:spTgt spid="166"/>
                                        </p:tgtEl>
                                        <p:attrNameLst>
                                          <p:attrName>style.visibility</p:attrName>
                                        </p:attrNameLst>
                                      </p:cBhvr>
                                      <p:to>
                                        <p:strVal val="visible"/>
                                      </p:to>
                                    </p:set>
                                    <p:animEffect transition="in" filter="fade">
                                      <p:cBhvr>
                                        <p:cTn id="64" dur="500"/>
                                        <p:tgtEl>
                                          <p:spTgt spid="166"/>
                                        </p:tgtEl>
                                      </p:cBhvr>
                                    </p:animEffect>
                                  </p:childTnLst>
                                </p:cTn>
                              </p:par>
                              <p:par>
                                <p:cTn id="65" presetID="10" presetClass="entr" presetSubtype="0" fill="hold" nodeType="withEffect">
                                  <p:stCondLst>
                                    <p:cond delay="0"/>
                                  </p:stCondLst>
                                  <p:childTnLst>
                                    <p:set>
                                      <p:cBhvr>
                                        <p:cTn id="66" dur="1" fill="hold">
                                          <p:stCondLst>
                                            <p:cond delay="0"/>
                                          </p:stCondLst>
                                        </p:cTn>
                                        <p:tgtEl>
                                          <p:spTgt spid="167"/>
                                        </p:tgtEl>
                                        <p:attrNameLst>
                                          <p:attrName>style.visibility</p:attrName>
                                        </p:attrNameLst>
                                      </p:cBhvr>
                                      <p:to>
                                        <p:strVal val="visible"/>
                                      </p:to>
                                    </p:set>
                                    <p:animEffect transition="in" filter="fade">
                                      <p:cBhvr>
                                        <p:cTn id="67" dur="500"/>
                                        <p:tgtEl>
                                          <p:spTgt spid="16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63"/>
                                        </p:tgtEl>
                                        <p:attrNameLst>
                                          <p:attrName>style.visibility</p:attrName>
                                        </p:attrNameLst>
                                      </p:cBhvr>
                                      <p:to>
                                        <p:strVal val="visible"/>
                                      </p:to>
                                    </p:set>
                                    <p:animEffect transition="in" filter="fade">
                                      <p:cBhvr>
                                        <p:cTn id="70" dur="500"/>
                                        <p:tgtEl>
                                          <p:spTgt spid="16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61"/>
                                        </p:tgtEl>
                                        <p:attrNameLst>
                                          <p:attrName>style.visibility</p:attrName>
                                        </p:attrNameLst>
                                      </p:cBhvr>
                                      <p:to>
                                        <p:strVal val="visible"/>
                                      </p:to>
                                    </p:set>
                                    <p:animEffect transition="in" filter="fade">
                                      <p:cBhvr>
                                        <p:cTn id="73" dur="500"/>
                                        <p:tgtEl>
                                          <p:spTgt spid="161"/>
                                        </p:tgtEl>
                                      </p:cBhvr>
                                    </p:animEffect>
                                  </p:childTnLst>
                                </p:cTn>
                              </p:par>
                              <p:par>
                                <p:cTn id="74" presetID="10" presetClass="entr" presetSubtype="0" fill="hold" nodeType="withEffect">
                                  <p:stCondLst>
                                    <p:cond delay="0"/>
                                  </p:stCondLst>
                                  <p:childTnLst>
                                    <p:set>
                                      <p:cBhvr>
                                        <p:cTn id="75" dur="1" fill="hold">
                                          <p:stCondLst>
                                            <p:cond delay="0"/>
                                          </p:stCondLst>
                                        </p:cTn>
                                        <p:tgtEl>
                                          <p:spTgt spid="168"/>
                                        </p:tgtEl>
                                        <p:attrNameLst>
                                          <p:attrName>style.visibility</p:attrName>
                                        </p:attrNameLst>
                                      </p:cBhvr>
                                      <p:to>
                                        <p:strVal val="visible"/>
                                      </p:to>
                                    </p:set>
                                    <p:animEffect transition="in" filter="fade">
                                      <p:cBhvr>
                                        <p:cTn id="76" dur="500"/>
                                        <p:tgtEl>
                                          <p:spTgt spid="168"/>
                                        </p:tgtEl>
                                      </p:cBhvr>
                                    </p:animEffect>
                                  </p:childTnLst>
                                </p:cTn>
                              </p:par>
                              <p:par>
                                <p:cTn id="77" presetID="10" presetClass="entr" presetSubtype="0" fill="hold" nodeType="withEffect">
                                  <p:stCondLst>
                                    <p:cond delay="0"/>
                                  </p:stCondLst>
                                  <p:childTnLst>
                                    <p:set>
                                      <p:cBhvr>
                                        <p:cTn id="78" dur="1" fill="hold">
                                          <p:stCondLst>
                                            <p:cond delay="0"/>
                                          </p:stCondLst>
                                        </p:cTn>
                                        <p:tgtEl>
                                          <p:spTgt spid="169"/>
                                        </p:tgtEl>
                                        <p:attrNameLst>
                                          <p:attrName>style.visibility</p:attrName>
                                        </p:attrNameLst>
                                      </p:cBhvr>
                                      <p:to>
                                        <p:strVal val="visible"/>
                                      </p:to>
                                    </p:set>
                                    <p:animEffect transition="in" filter="fade">
                                      <p:cBhvr>
                                        <p:cTn id="79" dur="500"/>
                                        <p:tgtEl>
                                          <p:spTgt spid="16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45"/>
                                        </p:tgtEl>
                                        <p:attrNameLst>
                                          <p:attrName>style.visibility</p:attrName>
                                        </p:attrNameLst>
                                      </p:cBhvr>
                                      <p:to>
                                        <p:strVal val="visible"/>
                                      </p:to>
                                    </p:set>
                                    <p:animEffect transition="in" filter="fade">
                                      <p:cBhvr>
                                        <p:cTn id="82" dur="500"/>
                                        <p:tgtEl>
                                          <p:spTgt spid="14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62"/>
                                        </p:tgtEl>
                                        <p:attrNameLst>
                                          <p:attrName>style.visibility</p:attrName>
                                        </p:attrNameLst>
                                      </p:cBhvr>
                                      <p:to>
                                        <p:strVal val="visible"/>
                                      </p:to>
                                    </p:set>
                                    <p:animEffect transition="in" filter="fade">
                                      <p:cBhvr>
                                        <p:cTn id="85" dur="500"/>
                                        <p:tgtEl>
                                          <p:spTgt spid="162"/>
                                        </p:tgtEl>
                                      </p:cBhvr>
                                    </p:animEffect>
                                  </p:childTnLst>
                                </p:cTn>
                              </p:par>
                              <p:par>
                                <p:cTn id="86" presetID="10" presetClass="entr" presetSubtype="0" fill="hold" nodeType="withEffect">
                                  <p:stCondLst>
                                    <p:cond delay="0"/>
                                  </p:stCondLst>
                                  <p:childTnLst>
                                    <p:set>
                                      <p:cBhvr>
                                        <p:cTn id="87" dur="1" fill="hold">
                                          <p:stCondLst>
                                            <p:cond delay="0"/>
                                          </p:stCondLst>
                                        </p:cTn>
                                        <p:tgtEl>
                                          <p:spTgt spid="170"/>
                                        </p:tgtEl>
                                        <p:attrNameLst>
                                          <p:attrName>style.visibility</p:attrName>
                                        </p:attrNameLst>
                                      </p:cBhvr>
                                      <p:to>
                                        <p:strVal val="visible"/>
                                      </p:to>
                                    </p:set>
                                    <p:animEffect transition="in" filter="fade">
                                      <p:cBhvr>
                                        <p:cTn id="88" dur="500"/>
                                        <p:tgtEl>
                                          <p:spTgt spid="17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64"/>
                                        </p:tgtEl>
                                        <p:attrNameLst>
                                          <p:attrName>style.visibility</p:attrName>
                                        </p:attrNameLst>
                                      </p:cBhvr>
                                      <p:to>
                                        <p:strVal val="visible"/>
                                      </p:to>
                                    </p:set>
                                    <p:animEffect transition="in" filter="fade">
                                      <p:cBhvr>
                                        <p:cTn id="91" dur="500"/>
                                        <p:tgtEl>
                                          <p:spTgt spid="164"/>
                                        </p:tgtEl>
                                      </p:cBhvr>
                                    </p:animEffect>
                                  </p:childTnLst>
                                </p:cTn>
                              </p:par>
                              <p:par>
                                <p:cTn id="92" presetID="10" presetClass="entr" presetSubtype="0" fill="hold" nodeType="withEffect">
                                  <p:stCondLst>
                                    <p:cond delay="0"/>
                                  </p:stCondLst>
                                  <p:childTnLst>
                                    <p:set>
                                      <p:cBhvr>
                                        <p:cTn id="93" dur="1" fill="hold">
                                          <p:stCondLst>
                                            <p:cond delay="0"/>
                                          </p:stCondLst>
                                        </p:cTn>
                                        <p:tgtEl>
                                          <p:spTgt spid="171"/>
                                        </p:tgtEl>
                                        <p:attrNameLst>
                                          <p:attrName>style.visibility</p:attrName>
                                        </p:attrNameLst>
                                      </p:cBhvr>
                                      <p:to>
                                        <p:strVal val="visible"/>
                                      </p:to>
                                    </p:set>
                                    <p:animEffect transition="in" filter="fade">
                                      <p:cBhvr>
                                        <p:cTn id="94" dur="500"/>
                                        <p:tgtEl>
                                          <p:spTgt spid="171"/>
                                        </p:tgtEl>
                                      </p:cBhvr>
                                    </p:animEffect>
                                  </p:childTnLst>
                                </p:cTn>
                              </p:par>
                              <p:par>
                                <p:cTn id="95" presetID="10" presetClass="entr" presetSubtype="0" fill="hold" nodeType="withEffect">
                                  <p:stCondLst>
                                    <p:cond delay="0"/>
                                  </p:stCondLst>
                                  <p:childTnLst>
                                    <p:set>
                                      <p:cBhvr>
                                        <p:cTn id="96" dur="1" fill="hold">
                                          <p:stCondLst>
                                            <p:cond delay="0"/>
                                          </p:stCondLst>
                                        </p:cTn>
                                        <p:tgtEl>
                                          <p:spTgt spid="165"/>
                                        </p:tgtEl>
                                        <p:attrNameLst>
                                          <p:attrName>style.visibility</p:attrName>
                                        </p:attrNameLst>
                                      </p:cBhvr>
                                      <p:to>
                                        <p:strVal val="visible"/>
                                      </p:to>
                                    </p:set>
                                    <p:animEffect transition="in" filter="fade">
                                      <p:cBhvr>
                                        <p:cTn id="97" dur="500"/>
                                        <p:tgtEl>
                                          <p:spTgt spid="16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47"/>
                                        </p:tgtEl>
                                        <p:attrNameLst>
                                          <p:attrName>style.visibility</p:attrName>
                                        </p:attrNameLst>
                                      </p:cBhvr>
                                      <p:to>
                                        <p:strVal val="visible"/>
                                      </p:to>
                                    </p:set>
                                    <p:animEffect transition="in" filter="fade">
                                      <p:cBhvr>
                                        <p:cTn id="100" dur="500"/>
                                        <p:tgtEl>
                                          <p:spTgt spid="147"/>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2" nodeType="clickEffect">
                                  <p:stCondLst>
                                    <p:cond delay="0"/>
                                  </p:stCondLst>
                                  <p:childTnLst>
                                    <p:animEffect transition="out" filter="fade">
                                      <p:cBhvr>
                                        <p:cTn id="104" dur="500"/>
                                        <p:tgtEl>
                                          <p:spTgt spid="151"/>
                                        </p:tgtEl>
                                      </p:cBhvr>
                                    </p:animEffect>
                                    <p:set>
                                      <p:cBhvr>
                                        <p:cTn id="105" dur="1" fill="hold">
                                          <p:stCondLst>
                                            <p:cond delay="499"/>
                                          </p:stCondLst>
                                        </p:cTn>
                                        <p:tgtEl>
                                          <p:spTgt spid="151"/>
                                        </p:tgtEl>
                                        <p:attrNameLst>
                                          <p:attrName>style.visibility</p:attrName>
                                        </p:attrNameLst>
                                      </p:cBhvr>
                                      <p:to>
                                        <p:strVal val="hidden"/>
                                      </p:to>
                                    </p:set>
                                  </p:childTnLst>
                                </p:cTn>
                              </p:par>
                              <p:par>
                                <p:cTn id="106" presetID="10" presetClass="exit" presetSubtype="0" fill="hold" grpId="2" nodeType="withEffect">
                                  <p:stCondLst>
                                    <p:cond delay="0"/>
                                  </p:stCondLst>
                                  <p:childTnLst>
                                    <p:animEffect transition="out" filter="fade">
                                      <p:cBhvr>
                                        <p:cTn id="107" dur="500"/>
                                        <p:tgtEl>
                                          <p:spTgt spid="150"/>
                                        </p:tgtEl>
                                      </p:cBhvr>
                                    </p:animEffect>
                                    <p:set>
                                      <p:cBhvr>
                                        <p:cTn id="108" dur="1" fill="hold">
                                          <p:stCondLst>
                                            <p:cond delay="499"/>
                                          </p:stCondLst>
                                        </p:cTn>
                                        <p:tgtEl>
                                          <p:spTgt spid="150"/>
                                        </p:tgtEl>
                                        <p:attrNameLst>
                                          <p:attrName>style.visibility</p:attrName>
                                        </p:attrNameLst>
                                      </p:cBhvr>
                                      <p:to>
                                        <p:strVal val="hidden"/>
                                      </p:to>
                                    </p:set>
                                  </p:childTnLst>
                                </p:cTn>
                              </p:par>
                              <p:par>
                                <p:cTn id="109" presetID="10" presetClass="exit" presetSubtype="0" fill="hold" grpId="2" nodeType="withEffect">
                                  <p:stCondLst>
                                    <p:cond delay="0"/>
                                  </p:stCondLst>
                                  <p:childTnLst>
                                    <p:animEffect transition="out" filter="fade">
                                      <p:cBhvr>
                                        <p:cTn id="110" dur="500"/>
                                        <p:tgtEl>
                                          <p:spTgt spid="153"/>
                                        </p:tgtEl>
                                      </p:cBhvr>
                                    </p:animEffect>
                                    <p:set>
                                      <p:cBhvr>
                                        <p:cTn id="111" dur="1" fill="hold">
                                          <p:stCondLst>
                                            <p:cond delay="499"/>
                                          </p:stCondLst>
                                        </p:cTn>
                                        <p:tgtEl>
                                          <p:spTgt spid="153"/>
                                        </p:tgtEl>
                                        <p:attrNameLst>
                                          <p:attrName>style.visibility</p:attrName>
                                        </p:attrNameLst>
                                      </p:cBhvr>
                                      <p:to>
                                        <p:strVal val="hidden"/>
                                      </p:to>
                                    </p:set>
                                  </p:childTnLst>
                                </p:cTn>
                              </p:par>
                              <p:par>
                                <p:cTn id="112" presetID="10" presetClass="exit" presetSubtype="0" fill="hold" grpId="2" nodeType="withEffect">
                                  <p:stCondLst>
                                    <p:cond delay="0"/>
                                  </p:stCondLst>
                                  <p:childTnLst>
                                    <p:animEffect transition="out" filter="fade">
                                      <p:cBhvr>
                                        <p:cTn id="113" dur="500"/>
                                        <p:tgtEl>
                                          <p:spTgt spid="152"/>
                                        </p:tgtEl>
                                      </p:cBhvr>
                                    </p:animEffect>
                                    <p:set>
                                      <p:cBhvr>
                                        <p:cTn id="114" dur="1" fill="hold">
                                          <p:stCondLst>
                                            <p:cond delay="499"/>
                                          </p:stCondLst>
                                        </p:cTn>
                                        <p:tgtEl>
                                          <p:spTgt spid="152"/>
                                        </p:tgtEl>
                                        <p:attrNameLst>
                                          <p:attrName>style.visibility</p:attrName>
                                        </p:attrNameLst>
                                      </p:cBhvr>
                                      <p:to>
                                        <p:strVal val="hidden"/>
                                      </p:to>
                                    </p:set>
                                  </p:childTnLst>
                                </p:cTn>
                              </p:par>
                              <p:par>
                                <p:cTn id="115" presetID="10" presetClass="exit" presetSubtype="0" fill="hold" grpId="2" nodeType="withEffect">
                                  <p:stCondLst>
                                    <p:cond delay="0"/>
                                  </p:stCondLst>
                                  <p:childTnLst>
                                    <p:animEffect transition="out" filter="fade">
                                      <p:cBhvr>
                                        <p:cTn id="116" dur="500"/>
                                        <p:tgtEl>
                                          <p:spTgt spid="155"/>
                                        </p:tgtEl>
                                      </p:cBhvr>
                                    </p:animEffect>
                                    <p:set>
                                      <p:cBhvr>
                                        <p:cTn id="117" dur="1" fill="hold">
                                          <p:stCondLst>
                                            <p:cond delay="499"/>
                                          </p:stCondLst>
                                        </p:cTn>
                                        <p:tgtEl>
                                          <p:spTgt spid="155"/>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148"/>
                                        </p:tgtEl>
                                      </p:cBhvr>
                                    </p:animEffect>
                                    <p:set>
                                      <p:cBhvr>
                                        <p:cTn id="120" dur="1" fill="hold">
                                          <p:stCondLst>
                                            <p:cond delay="499"/>
                                          </p:stCondLst>
                                        </p:cTn>
                                        <p:tgtEl>
                                          <p:spTgt spid="148"/>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166"/>
                                        </p:tgtEl>
                                      </p:cBhvr>
                                    </p:animEffect>
                                    <p:set>
                                      <p:cBhvr>
                                        <p:cTn id="123" dur="1" fill="hold">
                                          <p:stCondLst>
                                            <p:cond delay="499"/>
                                          </p:stCondLst>
                                        </p:cTn>
                                        <p:tgtEl>
                                          <p:spTgt spid="166"/>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167"/>
                                        </p:tgtEl>
                                      </p:cBhvr>
                                    </p:animEffect>
                                    <p:set>
                                      <p:cBhvr>
                                        <p:cTn id="126" dur="1" fill="hold">
                                          <p:stCondLst>
                                            <p:cond delay="499"/>
                                          </p:stCondLst>
                                        </p:cTn>
                                        <p:tgtEl>
                                          <p:spTgt spid="167"/>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500"/>
                                        <p:tgtEl>
                                          <p:spTgt spid="163"/>
                                        </p:tgtEl>
                                      </p:cBhvr>
                                    </p:animEffect>
                                    <p:set>
                                      <p:cBhvr>
                                        <p:cTn id="129" dur="1" fill="hold">
                                          <p:stCondLst>
                                            <p:cond delay="499"/>
                                          </p:stCondLst>
                                        </p:cTn>
                                        <p:tgtEl>
                                          <p:spTgt spid="163"/>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500"/>
                                        <p:tgtEl>
                                          <p:spTgt spid="161"/>
                                        </p:tgtEl>
                                      </p:cBhvr>
                                    </p:animEffect>
                                    <p:set>
                                      <p:cBhvr>
                                        <p:cTn id="132" dur="1" fill="hold">
                                          <p:stCondLst>
                                            <p:cond delay="499"/>
                                          </p:stCondLst>
                                        </p:cTn>
                                        <p:tgtEl>
                                          <p:spTgt spid="161"/>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168"/>
                                        </p:tgtEl>
                                      </p:cBhvr>
                                    </p:animEffect>
                                    <p:set>
                                      <p:cBhvr>
                                        <p:cTn id="135" dur="1" fill="hold">
                                          <p:stCondLst>
                                            <p:cond delay="499"/>
                                          </p:stCondLst>
                                        </p:cTn>
                                        <p:tgtEl>
                                          <p:spTgt spid="168"/>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500"/>
                                        <p:tgtEl>
                                          <p:spTgt spid="169"/>
                                        </p:tgtEl>
                                      </p:cBhvr>
                                    </p:animEffect>
                                    <p:set>
                                      <p:cBhvr>
                                        <p:cTn id="138" dur="1" fill="hold">
                                          <p:stCondLst>
                                            <p:cond delay="499"/>
                                          </p:stCondLst>
                                        </p:cTn>
                                        <p:tgtEl>
                                          <p:spTgt spid="169"/>
                                        </p:tgtEl>
                                        <p:attrNameLst>
                                          <p:attrName>style.visibility</p:attrName>
                                        </p:attrNameLst>
                                      </p:cBhvr>
                                      <p:to>
                                        <p:strVal val="hidden"/>
                                      </p:to>
                                    </p:set>
                                  </p:childTnLst>
                                </p:cTn>
                              </p:par>
                              <p:par>
                                <p:cTn id="139" presetID="10" presetClass="exit" presetSubtype="0" fill="hold" grpId="1" nodeType="withEffect">
                                  <p:stCondLst>
                                    <p:cond delay="0"/>
                                  </p:stCondLst>
                                  <p:childTnLst>
                                    <p:animEffect transition="out" filter="fade">
                                      <p:cBhvr>
                                        <p:cTn id="140" dur="500"/>
                                        <p:tgtEl>
                                          <p:spTgt spid="145"/>
                                        </p:tgtEl>
                                      </p:cBhvr>
                                    </p:animEffect>
                                    <p:set>
                                      <p:cBhvr>
                                        <p:cTn id="141" dur="1" fill="hold">
                                          <p:stCondLst>
                                            <p:cond delay="499"/>
                                          </p:stCondLst>
                                        </p:cTn>
                                        <p:tgtEl>
                                          <p:spTgt spid="145"/>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162"/>
                                        </p:tgtEl>
                                      </p:cBhvr>
                                    </p:animEffect>
                                    <p:set>
                                      <p:cBhvr>
                                        <p:cTn id="144" dur="1" fill="hold">
                                          <p:stCondLst>
                                            <p:cond delay="499"/>
                                          </p:stCondLst>
                                        </p:cTn>
                                        <p:tgtEl>
                                          <p:spTgt spid="162"/>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500"/>
                                        <p:tgtEl>
                                          <p:spTgt spid="170"/>
                                        </p:tgtEl>
                                      </p:cBhvr>
                                    </p:animEffect>
                                    <p:set>
                                      <p:cBhvr>
                                        <p:cTn id="147" dur="1" fill="hold">
                                          <p:stCondLst>
                                            <p:cond delay="499"/>
                                          </p:stCondLst>
                                        </p:cTn>
                                        <p:tgtEl>
                                          <p:spTgt spid="170"/>
                                        </p:tgtEl>
                                        <p:attrNameLst>
                                          <p:attrName>style.visibility</p:attrName>
                                        </p:attrNameLst>
                                      </p:cBhvr>
                                      <p:to>
                                        <p:strVal val="hidden"/>
                                      </p:to>
                                    </p:set>
                                  </p:childTnLst>
                                </p:cTn>
                              </p:par>
                              <p:par>
                                <p:cTn id="148" presetID="10" presetClass="exit" presetSubtype="0" fill="hold" grpId="1" nodeType="withEffect">
                                  <p:stCondLst>
                                    <p:cond delay="0"/>
                                  </p:stCondLst>
                                  <p:childTnLst>
                                    <p:animEffect transition="out" filter="fade">
                                      <p:cBhvr>
                                        <p:cTn id="149" dur="500"/>
                                        <p:tgtEl>
                                          <p:spTgt spid="164"/>
                                        </p:tgtEl>
                                      </p:cBhvr>
                                    </p:animEffect>
                                    <p:set>
                                      <p:cBhvr>
                                        <p:cTn id="150" dur="1" fill="hold">
                                          <p:stCondLst>
                                            <p:cond delay="499"/>
                                          </p:stCondLst>
                                        </p:cTn>
                                        <p:tgtEl>
                                          <p:spTgt spid="164"/>
                                        </p:tgtEl>
                                        <p:attrNameLst>
                                          <p:attrName>style.visibility</p:attrName>
                                        </p:attrNameLst>
                                      </p:cBhvr>
                                      <p:to>
                                        <p:strVal val="hidden"/>
                                      </p:to>
                                    </p:set>
                                  </p:childTnLst>
                                </p:cTn>
                              </p:par>
                              <p:par>
                                <p:cTn id="151" presetID="10" presetClass="exit" presetSubtype="0" fill="hold" nodeType="withEffect">
                                  <p:stCondLst>
                                    <p:cond delay="0"/>
                                  </p:stCondLst>
                                  <p:childTnLst>
                                    <p:animEffect transition="out" filter="fade">
                                      <p:cBhvr>
                                        <p:cTn id="152" dur="500"/>
                                        <p:tgtEl>
                                          <p:spTgt spid="171"/>
                                        </p:tgtEl>
                                      </p:cBhvr>
                                    </p:animEffect>
                                    <p:set>
                                      <p:cBhvr>
                                        <p:cTn id="153" dur="1" fill="hold">
                                          <p:stCondLst>
                                            <p:cond delay="499"/>
                                          </p:stCondLst>
                                        </p:cTn>
                                        <p:tgtEl>
                                          <p:spTgt spid="171"/>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500"/>
                                        <p:tgtEl>
                                          <p:spTgt spid="165"/>
                                        </p:tgtEl>
                                      </p:cBhvr>
                                    </p:animEffect>
                                    <p:set>
                                      <p:cBhvr>
                                        <p:cTn id="156" dur="1" fill="hold">
                                          <p:stCondLst>
                                            <p:cond delay="499"/>
                                          </p:stCondLst>
                                        </p:cTn>
                                        <p:tgtEl>
                                          <p:spTgt spid="165"/>
                                        </p:tgtEl>
                                        <p:attrNameLst>
                                          <p:attrName>style.visibility</p:attrName>
                                        </p:attrNameLst>
                                      </p:cBhvr>
                                      <p:to>
                                        <p:strVal val="hidden"/>
                                      </p:to>
                                    </p:set>
                                  </p:childTnLst>
                                </p:cTn>
                              </p:par>
                              <p:par>
                                <p:cTn id="157" presetID="10" presetClass="exit" presetSubtype="0" fill="hold" grpId="1" nodeType="withEffect">
                                  <p:stCondLst>
                                    <p:cond delay="0"/>
                                  </p:stCondLst>
                                  <p:childTnLst>
                                    <p:animEffect transition="out" filter="fade">
                                      <p:cBhvr>
                                        <p:cTn id="158" dur="500"/>
                                        <p:tgtEl>
                                          <p:spTgt spid="147"/>
                                        </p:tgtEl>
                                      </p:cBhvr>
                                    </p:animEffect>
                                    <p:set>
                                      <p:cBhvr>
                                        <p:cTn id="159" dur="1" fill="hold">
                                          <p:stCondLst>
                                            <p:cond delay="499"/>
                                          </p:stCondLst>
                                        </p:cTn>
                                        <p:tgtEl>
                                          <p:spTgt spid="147"/>
                                        </p:tgtEl>
                                        <p:attrNameLst>
                                          <p:attrName>style.visibility</p:attrName>
                                        </p:attrNameLst>
                                      </p:cBhvr>
                                      <p:to>
                                        <p:strVal val="hidden"/>
                                      </p:to>
                                    </p:set>
                                  </p:childTnLst>
                                </p:cTn>
                              </p:par>
                              <p:par>
                                <p:cTn id="160" presetID="10" presetClass="exit" presetSubtype="0" fill="hold" nodeType="withEffect">
                                  <p:stCondLst>
                                    <p:cond delay="0"/>
                                  </p:stCondLst>
                                  <p:childTnLst>
                                    <p:animEffect transition="out" filter="fade">
                                      <p:cBhvr>
                                        <p:cTn id="161" dur="500"/>
                                        <p:tgtEl>
                                          <p:spTgt spid="154"/>
                                        </p:tgtEl>
                                      </p:cBhvr>
                                    </p:animEffect>
                                    <p:set>
                                      <p:cBhvr>
                                        <p:cTn id="162" dur="1" fill="hold">
                                          <p:stCondLst>
                                            <p:cond delay="499"/>
                                          </p:stCondLst>
                                        </p:cTn>
                                        <p:tgtEl>
                                          <p:spTgt spid="154"/>
                                        </p:tgtEl>
                                        <p:attrNameLst>
                                          <p:attrName>style.visibility</p:attrName>
                                        </p:attrNameLst>
                                      </p:cBhvr>
                                      <p:to>
                                        <p:strVal val="hidden"/>
                                      </p:to>
                                    </p:set>
                                  </p:childTnLst>
                                </p:cTn>
                              </p:par>
                              <p:par>
                                <p:cTn id="163" presetID="1" presetClass="emph" presetSubtype="1" nodeType="withEffect">
                                  <p:stCondLst>
                                    <p:cond delay="0"/>
                                  </p:stCondLst>
                                  <p:childTnLst>
                                    <p:set>
                                      <p:cBhvr>
                                        <p:cTn id="164" dur="indefinite"/>
                                        <p:tgtEl>
                                          <p:spTgt spid="156"/>
                                        </p:tgtEl>
                                        <p:attrNameLst>
                                          <p:attrName>fillcolor</p:attrName>
                                        </p:attrNameLst>
                                      </p:cBhvr>
                                      <p:to>
                                        <p:clrVal>
                                          <a:srgbClr val="C0C0C0"/>
                                        </p:clrVal>
                                      </p:to>
                                    </p:set>
                                    <p:set>
                                      <p:cBhvr>
                                        <p:cTn id="165" dur="indefinite"/>
                                        <p:tgtEl>
                                          <p:spTgt spid="156"/>
                                        </p:tgtEl>
                                        <p:attrNameLst>
                                          <p:attrName>fill.type</p:attrName>
                                        </p:attrNameLst>
                                      </p:cBhvr>
                                      <p:to>
                                        <p:strVal val="solid"/>
                                      </p:to>
                                    </p:set>
                                    <p:set>
                                      <p:cBhvr>
                                        <p:cTn id="166" dur="indefinite"/>
                                        <p:tgtEl>
                                          <p:spTgt spid="156"/>
                                        </p:tgtEl>
                                        <p:attrNameLst>
                                          <p:attrName>fill.on</p:attrName>
                                        </p:attrNameLst>
                                      </p:cBhvr>
                                      <p:to>
                                        <p:strVal val="true"/>
                                      </p:to>
                                    </p:set>
                                  </p:childTnLst>
                                </p:cTn>
                              </p:par>
                              <p:par>
                                <p:cTn id="167" presetID="1" presetClass="emph" presetSubtype="1" nodeType="withEffect">
                                  <p:stCondLst>
                                    <p:cond delay="0"/>
                                  </p:stCondLst>
                                  <p:childTnLst>
                                    <p:set>
                                      <p:cBhvr>
                                        <p:cTn id="168" dur="indefinite"/>
                                        <p:tgtEl>
                                          <p:spTgt spid="157"/>
                                        </p:tgtEl>
                                        <p:attrNameLst>
                                          <p:attrName>fillcolor</p:attrName>
                                        </p:attrNameLst>
                                      </p:cBhvr>
                                      <p:to>
                                        <p:clrVal>
                                          <a:srgbClr val="484CDC"/>
                                        </p:clrVal>
                                      </p:to>
                                    </p:set>
                                    <p:set>
                                      <p:cBhvr>
                                        <p:cTn id="169" dur="indefinite"/>
                                        <p:tgtEl>
                                          <p:spTgt spid="157"/>
                                        </p:tgtEl>
                                        <p:attrNameLst>
                                          <p:attrName>fill.type</p:attrName>
                                        </p:attrNameLst>
                                      </p:cBhvr>
                                      <p:to>
                                        <p:strVal val="solid"/>
                                      </p:to>
                                    </p:set>
                                    <p:set>
                                      <p:cBhvr>
                                        <p:cTn id="170" dur="indefinite"/>
                                        <p:tgtEl>
                                          <p:spTgt spid="157"/>
                                        </p:tgtEl>
                                        <p:attrNameLst>
                                          <p:attrName>fill.on</p:attrName>
                                        </p:attrNameLst>
                                      </p:cBhvr>
                                      <p:to>
                                        <p:strVal val="true"/>
                                      </p:to>
                                    </p:se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grpId="0" nodeType="clickEffect">
                                  <p:stCondLst>
                                    <p:cond delay="0"/>
                                  </p:stCondLst>
                                  <p:childTnLst>
                                    <p:set>
                                      <p:cBhvr>
                                        <p:cTn id="174" dur="1" fill="hold">
                                          <p:stCondLst>
                                            <p:cond delay="0"/>
                                          </p:stCondLst>
                                        </p:cTn>
                                        <p:tgtEl>
                                          <p:spTgt spid="149"/>
                                        </p:tgtEl>
                                        <p:attrNameLst>
                                          <p:attrName>style.visibility</p:attrName>
                                        </p:attrNameLst>
                                      </p:cBhvr>
                                      <p:to>
                                        <p:strVal val="visible"/>
                                      </p:to>
                                    </p:set>
                                    <p:animEffect transition="in" filter="fade">
                                      <p:cBhvr>
                                        <p:cTn id="175" dur="500"/>
                                        <p:tgtEl>
                                          <p:spTgt spid="149"/>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42"/>
                                        </p:tgtEl>
                                        <p:attrNameLst>
                                          <p:attrName>style.visibility</p:attrName>
                                        </p:attrNameLst>
                                      </p:cBhvr>
                                      <p:to>
                                        <p:strVal val="visible"/>
                                      </p:to>
                                    </p:set>
                                    <p:animEffect transition="in" filter="fade">
                                      <p:cBhvr>
                                        <p:cTn id="178" dur="500"/>
                                        <p:tgtEl>
                                          <p:spTgt spid="142"/>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43"/>
                                        </p:tgtEl>
                                        <p:attrNameLst>
                                          <p:attrName>style.visibility</p:attrName>
                                        </p:attrNameLst>
                                      </p:cBhvr>
                                      <p:to>
                                        <p:strVal val="visible"/>
                                      </p:to>
                                    </p:set>
                                    <p:animEffect transition="in" filter="fade">
                                      <p:cBhvr>
                                        <p:cTn id="181" dur="500"/>
                                        <p:tgtEl>
                                          <p:spTgt spid="143"/>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76"/>
                                        </p:tgtEl>
                                        <p:attrNameLst>
                                          <p:attrName>style.visibility</p:attrName>
                                        </p:attrNameLst>
                                      </p:cBhvr>
                                      <p:to>
                                        <p:strVal val="visible"/>
                                      </p:to>
                                    </p:set>
                                    <p:animEffect transition="in" filter="fade">
                                      <p:cBhvr>
                                        <p:cTn id="184" dur="500"/>
                                        <p:tgtEl>
                                          <p:spTgt spid="176"/>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46"/>
                                        </p:tgtEl>
                                        <p:attrNameLst>
                                          <p:attrName>style.visibility</p:attrName>
                                        </p:attrNameLst>
                                      </p:cBhvr>
                                      <p:to>
                                        <p:strVal val="visible"/>
                                      </p:to>
                                    </p:set>
                                    <p:animEffect transition="in" filter="fade">
                                      <p:cBhvr>
                                        <p:cTn id="187" dur="500"/>
                                        <p:tgtEl>
                                          <p:spTgt spid="146"/>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44"/>
                                        </p:tgtEl>
                                        <p:attrNameLst>
                                          <p:attrName>style.visibility</p:attrName>
                                        </p:attrNameLst>
                                      </p:cBhvr>
                                      <p:to>
                                        <p:strVal val="visible"/>
                                      </p:to>
                                    </p:set>
                                    <p:animEffect transition="in" filter="fade">
                                      <p:cBhvr>
                                        <p:cTn id="190" dur="500"/>
                                        <p:tgtEl>
                                          <p:spTgt spid="144"/>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72"/>
                                        </p:tgtEl>
                                        <p:attrNameLst>
                                          <p:attrName>style.visibility</p:attrName>
                                        </p:attrNameLst>
                                      </p:cBhvr>
                                      <p:to>
                                        <p:strVal val="visible"/>
                                      </p:to>
                                    </p:set>
                                    <p:animEffect transition="in" filter="fade">
                                      <p:cBhvr>
                                        <p:cTn id="193" dur="500"/>
                                        <p:tgtEl>
                                          <p:spTgt spid="172"/>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73"/>
                                        </p:tgtEl>
                                        <p:attrNameLst>
                                          <p:attrName>style.visibility</p:attrName>
                                        </p:attrNameLst>
                                      </p:cBhvr>
                                      <p:to>
                                        <p:strVal val="visible"/>
                                      </p:to>
                                    </p:set>
                                    <p:animEffect transition="in" filter="fade">
                                      <p:cBhvr>
                                        <p:cTn id="196" dur="500"/>
                                        <p:tgtEl>
                                          <p:spTgt spid="173"/>
                                        </p:tgtEl>
                                      </p:cBhvr>
                                    </p:animEffect>
                                  </p:childTnLst>
                                </p:cTn>
                              </p:par>
                              <p:par>
                                <p:cTn id="197" presetID="10" presetClass="entr" presetSubtype="0" fill="hold" nodeType="withEffect">
                                  <p:stCondLst>
                                    <p:cond delay="0"/>
                                  </p:stCondLst>
                                  <p:childTnLst>
                                    <p:set>
                                      <p:cBhvr>
                                        <p:cTn id="198" dur="1" fill="hold">
                                          <p:stCondLst>
                                            <p:cond delay="0"/>
                                          </p:stCondLst>
                                        </p:cTn>
                                        <p:tgtEl>
                                          <p:spTgt spid="174"/>
                                        </p:tgtEl>
                                        <p:attrNameLst>
                                          <p:attrName>style.visibility</p:attrName>
                                        </p:attrNameLst>
                                      </p:cBhvr>
                                      <p:to>
                                        <p:strVal val="visible"/>
                                      </p:to>
                                    </p:set>
                                    <p:animEffect transition="in" filter="fade">
                                      <p:cBhvr>
                                        <p:cTn id="199" dur="500"/>
                                        <p:tgtEl>
                                          <p:spTgt spid="174"/>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77"/>
                                        </p:tgtEl>
                                        <p:attrNameLst>
                                          <p:attrName>style.visibility</p:attrName>
                                        </p:attrNameLst>
                                      </p:cBhvr>
                                      <p:to>
                                        <p:strVal val="visible"/>
                                      </p:to>
                                    </p:set>
                                    <p:animEffect transition="in" filter="fade">
                                      <p:cBhvr>
                                        <p:cTn id="202" dur="500"/>
                                        <p:tgtEl>
                                          <p:spTgt spid="177"/>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78"/>
                                        </p:tgtEl>
                                        <p:attrNameLst>
                                          <p:attrName>style.visibility</p:attrName>
                                        </p:attrNameLst>
                                      </p:cBhvr>
                                      <p:to>
                                        <p:strVal val="visible"/>
                                      </p:to>
                                    </p:set>
                                    <p:animEffect transition="in" filter="fade">
                                      <p:cBhvr>
                                        <p:cTn id="205" dur="500"/>
                                        <p:tgtEl>
                                          <p:spTgt spid="178"/>
                                        </p:tgtEl>
                                      </p:cBhvr>
                                    </p:animEffect>
                                  </p:childTnLst>
                                </p:cTn>
                              </p:par>
                              <p:par>
                                <p:cTn id="206" presetID="10" presetClass="entr" presetSubtype="0" fill="hold" nodeType="withEffect">
                                  <p:stCondLst>
                                    <p:cond delay="0"/>
                                  </p:stCondLst>
                                  <p:childTnLst>
                                    <p:set>
                                      <p:cBhvr>
                                        <p:cTn id="207" dur="1" fill="hold">
                                          <p:stCondLst>
                                            <p:cond delay="0"/>
                                          </p:stCondLst>
                                        </p:cTn>
                                        <p:tgtEl>
                                          <p:spTgt spid="175"/>
                                        </p:tgtEl>
                                        <p:attrNameLst>
                                          <p:attrName>style.visibility</p:attrName>
                                        </p:attrNameLst>
                                      </p:cBhvr>
                                      <p:to>
                                        <p:strVal val="visible"/>
                                      </p:to>
                                    </p:set>
                                    <p:animEffect transition="in" filter="fade">
                                      <p:cBhvr>
                                        <p:cTn id="208"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3" grpId="0" animBg="1"/>
      <p:bldP spid="144" grpId="0" animBg="1"/>
      <p:bldP spid="145" grpId="0" animBg="1"/>
      <p:bldP spid="145" grpId="1" animBg="1"/>
      <p:bldP spid="146" grpId="0" animBg="1"/>
      <p:bldP spid="147" grpId="0" animBg="1"/>
      <p:bldP spid="147" grpId="1" animBg="1"/>
      <p:bldP spid="148" grpId="0" animBg="1"/>
      <p:bldP spid="148" grpId="1" animBg="1"/>
      <p:bldP spid="149" grpId="0" animBg="1"/>
      <p:bldP spid="150" grpId="0" animBg="1"/>
      <p:bldP spid="150" grpId="1" animBg="1"/>
      <p:bldP spid="150" grpId="2" animBg="1"/>
      <p:bldP spid="151" grpId="0" animBg="1"/>
      <p:bldP spid="151" grpId="1" animBg="1"/>
      <p:bldP spid="151" grpId="2" animBg="1"/>
      <p:bldP spid="152" grpId="0" animBg="1"/>
      <p:bldP spid="152" grpId="1" animBg="1"/>
      <p:bldP spid="152" grpId="2" animBg="1"/>
      <p:bldP spid="153" grpId="0" animBg="1"/>
      <p:bldP spid="153" grpId="1" animBg="1"/>
      <p:bldP spid="153" grpId="2" animBg="1"/>
      <p:bldP spid="155" grpId="0" animBg="1"/>
      <p:bldP spid="155" grpId="1" animBg="1"/>
      <p:bldP spid="155" grpId="2" animBg="1"/>
      <p:bldP spid="156" grpId="0" animBg="1"/>
      <p:bldP spid="157" grpId="0" animBg="1"/>
      <p:bldP spid="159" grpId="0" animBg="1"/>
      <p:bldP spid="161" grpId="0" animBg="1"/>
      <p:bldP spid="161" grpId="1" animBg="1"/>
      <p:bldP spid="162" grpId="0" animBg="1"/>
      <p:bldP spid="162" grpId="1" animBg="1"/>
      <p:bldP spid="163" grpId="0" animBg="1"/>
      <p:bldP spid="163" grpId="1" animBg="1"/>
      <p:bldP spid="164" grpId="0" animBg="1"/>
      <p:bldP spid="164" grpId="1" animBg="1"/>
      <p:bldP spid="172" grpId="0" animBg="1"/>
      <p:bldP spid="173" grpId="0" animBg="1"/>
      <p:bldP spid="176" grpId="0" animBg="1"/>
      <p:bldP spid="177" grpId="0" animBg="1"/>
      <p:bldP spid="178"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CSSQ11_Présentation-PFE_BENATMANE_Mohamed-Amine</Template>
  <TotalTime>13520</TotalTime>
  <Words>6593</Words>
  <Application>Microsoft Office PowerPoint</Application>
  <PresentationFormat>Personnalisé</PresentationFormat>
  <Paragraphs>1203</Paragraphs>
  <Slides>52</Slides>
  <Notes>52</Notes>
  <HiddenSlides>0</HiddenSlides>
  <MMClips>0</MMClips>
  <ScaleCrop>false</ScaleCrop>
  <HeadingPairs>
    <vt:vector size="4" baseType="variant">
      <vt:variant>
        <vt:lpstr>Thème</vt:lpstr>
      </vt:variant>
      <vt:variant>
        <vt:i4>1</vt:i4>
      </vt:variant>
      <vt:variant>
        <vt:lpstr>Titres des diapositives</vt:lpstr>
      </vt:variant>
      <vt:variant>
        <vt:i4>52</vt:i4>
      </vt:variant>
    </vt:vector>
  </HeadingPairs>
  <TitlesOfParts>
    <vt:vector size="53"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lpstr>Diapositive 42</vt:lpstr>
      <vt:lpstr>Diapositive 43</vt:lpstr>
      <vt:lpstr>Diapositive 44</vt:lpstr>
      <vt:lpstr>Diapositive 45</vt:lpstr>
      <vt:lpstr>Diapositive 46</vt:lpstr>
      <vt:lpstr>Diapositive 47</vt:lpstr>
      <vt:lpstr>Diapositive 48</vt:lpstr>
      <vt:lpstr>Diapositive 49</vt:lpstr>
      <vt:lpstr>Diapositive 50</vt:lpstr>
      <vt:lpstr>Diapositive 51</vt:lpstr>
      <vt:lpstr>Diapositive 52</vt:lpstr>
    </vt:vector>
  </TitlesOfParts>
  <Company>lite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ferhat</dc:creator>
  <cp:lastModifiedBy>khaled</cp:lastModifiedBy>
  <cp:revision>387</cp:revision>
  <dcterms:created xsi:type="dcterms:W3CDTF">2016-06-09T15:32:06Z</dcterms:created>
  <dcterms:modified xsi:type="dcterms:W3CDTF">2016-06-22T05:51:12Z</dcterms:modified>
</cp:coreProperties>
</file>