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e02521b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e02521b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e02521b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e02521b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e02521b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e02521b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e02521b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e02521b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e02521b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e02521b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e02521b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e02521b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e02521b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9e02521b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e02521b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e02521b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e02521b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e02521b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e02521b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e02521b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e02521b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e02521b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e02521b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e02521b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abahbabaci/forge-ds-challenge/blob/main/notebooks/analysis.ipynb" TargetMode="External"/><Relationship Id="rId4" Type="http://schemas.openxmlformats.org/officeDocument/2006/relationships/hyperlink" Target="http://github.com/rabahbabaci/forge-ds-challen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10-29 at 09.46.54.png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4003" cy="4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50">
                <a:highlight>
                  <a:schemeClr val="lt2"/>
                </a:highlight>
              </a:rPr>
              <a:t>Launch @ Forge - Police Killings (2015) Analysis</a:t>
            </a:r>
            <a:endParaRPr b="1" sz="2950">
              <a:highlight>
                <a:schemeClr val="lt2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729200"/>
            <a:ext cx="9144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2"/>
                </a:highlight>
              </a:rPr>
              <a:t>Exploring demographic and socioeconomic patterns in U.S. police </a:t>
            </a:r>
            <a:r>
              <a:rPr lang="en" sz="2100">
                <a:highlight>
                  <a:schemeClr val="lt2"/>
                </a:highlight>
              </a:rPr>
              <a:t>fatalities</a:t>
            </a:r>
            <a:endParaRPr sz="2100">
              <a:highlight>
                <a:schemeClr val="lt2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1275" y="3853450"/>
            <a:ext cx="82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2"/>
                </a:highlight>
              </a:rPr>
              <a:t>Rabah Babaci - 10/27/2015</a:t>
            </a:r>
            <a:endParaRPr sz="1800"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1275" y="4315150"/>
            <a:ext cx="79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2"/>
                </a:highlight>
              </a:rPr>
              <a:t>Using Python (pandas | matplotlib | seaborn)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Were Victims Armed?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135675" y="1377875"/>
            <a:ext cx="40083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</a:t>
            </a:r>
            <a:r>
              <a:rPr b="1" lang="en" sz="1600"/>
              <a:t>80%</a:t>
            </a:r>
            <a:r>
              <a:rPr lang="en" sz="1600"/>
              <a:t> were reported as armed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Around </a:t>
            </a:r>
            <a:r>
              <a:rPr b="1" lang="en" sz="1600"/>
              <a:t>20%</a:t>
            </a:r>
            <a:r>
              <a:rPr lang="en" sz="1600"/>
              <a:t> were unarmed or unclear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Highlights how context matters in police encounters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  </a:t>
            </a:r>
            <a:r>
              <a:rPr i="1" lang="en" sz="1600"/>
              <a:t>“</a:t>
            </a:r>
            <a:r>
              <a:rPr i="1" lang="en" sz="1600"/>
              <a:t>Armed” includes weapons like firearms,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  Knives, or vehicles. </a:t>
            </a:r>
            <a:endParaRPr i="1" sz="1600"/>
          </a:p>
        </p:txBody>
      </p:sp>
      <p:pic>
        <p:nvPicPr>
          <p:cNvPr id="123" name="Google Shape;123;p22" title="Screenshot 2025-10-29 at 10.37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5" y="1105300"/>
            <a:ext cx="5083474" cy="40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Insights</a:t>
            </a:r>
            <a:endParaRPr b="1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98950" y="1170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Racial imbalance visible (White &amp; Black majorities)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Most victims were male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Incidents cluster in lower-income areas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Smaller states show higher per-capita rates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limited to first half of 2015</a:t>
            </a:r>
            <a:endParaRPr sz="1700"/>
          </a:p>
        </p:txBody>
      </p:sp>
      <p:pic>
        <p:nvPicPr>
          <p:cNvPr id="130" name="Google Shape;130;p23" title="Diversify-Income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00" y="1170125"/>
            <a:ext cx="3159175" cy="31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Learned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36550" y="1290250"/>
            <a:ext cx="67155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Learned to clean and explore a real dataset using Python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Practiced using </a:t>
            </a:r>
            <a:r>
              <a:rPr b="1" lang="en" sz="1700"/>
              <a:t>pandas,</a:t>
            </a:r>
            <a:r>
              <a:rPr lang="en" sz="1700"/>
              <a:t> </a:t>
            </a:r>
            <a:r>
              <a:rPr b="1" lang="en" sz="1700"/>
              <a:t>matplotlib</a:t>
            </a:r>
            <a:r>
              <a:rPr lang="en" sz="1700"/>
              <a:t>, and </a:t>
            </a:r>
            <a:r>
              <a:rPr b="1" lang="en" sz="1700"/>
              <a:t>seaborn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Saw how normalization (per-capita) changes insights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Understood importance of data completeness and context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198975" y="1152475"/>
            <a:ext cx="69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Data: </a:t>
            </a:r>
            <a:r>
              <a:rPr i="1" lang="en" sz="1700"/>
              <a:t>FiveThirtyEight — Police Killings (2015)</a:t>
            </a:r>
            <a:br>
              <a:rPr i="1" lang="en" sz="1700"/>
            </a:b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Libraries: </a:t>
            </a:r>
            <a:r>
              <a:rPr b="1" lang="en" sz="1700"/>
              <a:t>pandas</a:t>
            </a:r>
            <a:r>
              <a:rPr lang="en" sz="1700"/>
              <a:t>,</a:t>
            </a:r>
            <a:r>
              <a:rPr lang="en" sz="1700"/>
              <a:t> </a:t>
            </a:r>
            <a:r>
              <a:rPr b="1" lang="en" sz="1700"/>
              <a:t>numpy</a:t>
            </a:r>
            <a:r>
              <a:rPr lang="en" sz="1700"/>
              <a:t>, </a:t>
            </a:r>
            <a:r>
              <a:rPr b="1" lang="en" sz="1700"/>
              <a:t>matplotlib</a:t>
            </a:r>
            <a:r>
              <a:rPr lang="en" sz="1700"/>
              <a:t>, </a:t>
            </a:r>
            <a:r>
              <a:rPr b="1" lang="en" sz="1700"/>
              <a:t>seaborn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Notebook: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analysis.ipynb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Repository: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github.com/rabahbabaci/forge-ds-challenge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Prepared for </a:t>
            </a:r>
            <a:r>
              <a:rPr b="1" lang="en" sz="1700"/>
              <a:t>Launch @ Forge Data Science Challenge (2025)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wanted to Learn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50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are the most affected demographic groups?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incidents more common in lower-income or high-poverty areas?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some states have higher per-capita rates?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does being armed/unarmed relate to outcomes?</a:t>
            </a:r>
            <a:endParaRPr/>
          </a:p>
        </p:txBody>
      </p:sp>
      <p:pic>
        <p:nvPicPr>
          <p:cNvPr id="65" name="Google Shape;65;p14" title="istockphoto-526326349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900" y="1170125"/>
            <a:ext cx="3515700" cy="309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the Dataset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467 records and 34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FiveThirtyEight Police Killings (2015)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record includes: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→ </a:t>
            </a:r>
            <a:r>
              <a:rPr lang="en"/>
              <a:t>person’s name, age, race, city/state, income &amp; poverty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</a:t>
            </a:r>
            <a:r>
              <a:rPr b="1" lang="en"/>
              <a:t>January-June 2015</a:t>
            </a:r>
            <a:r>
              <a:rPr lang="en"/>
              <a:t> (published mid-year)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Steps: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Standardized columns →</a:t>
            </a:r>
            <a:r>
              <a:rPr lang="en"/>
              <a:t> Fixed datatypes → harmonized categories</a:t>
            </a:r>
            <a:endParaRPr/>
          </a:p>
        </p:txBody>
      </p:sp>
      <p:pic>
        <p:nvPicPr>
          <p:cNvPr id="72" name="Google Shape;72;p15" title="Screenshot 2025-10-28 at 17.18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5997"/>
            <a:ext cx="9143999" cy="19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Getting the Data Ready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24025" y="1139950"/>
            <a:ext cx="42603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Standardized</a:t>
            </a:r>
            <a:r>
              <a:rPr lang="en" sz="1650"/>
              <a:t> column names → </a:t>
            </a:r>
            <a:r>
              <a:rPr lang="en" sz="1650">
                <a:highlight>
                  <a:schemeClr val="lt2"/>
                </a:highlight>
              </a:rPr>
              <a:t>lower_snake_case</a:t>
            </a:r>
            <a:endParaRPr sz="1650">
              <a:highlight>
                <a:schemeClr val="lt2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Converted</a:t>
            </a:r>
            <a:r>
              <a:rPr lang="en" sz="1650"/>
              <a:t> age/income columns to numeric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Fixed</a:t>
            </a:r>
            <a:r>
              <a:rPr lang="en" sz="1650"/>
              <a:t> inconsistent month capitalization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Unified</a:t>
            </a:r>
            <a:r>
              <a:rPr lang="en" sz="1650"/>
              <a:t> race labels (e.g., “Hispanic/Latino” → “Hispanic”)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Added </a:t>
            </a:r>
            <a:r>
              <a:rPr lang="en" sz="1650">
                <a:highlight>
                  <a:schemeClr val="lt2"/>
                </a:highlight>
              </a:rPr>
              <a:t>is_armed</a:t>
            </a:r>
            <a:r>
              <a:rPr lang="en" sz="1650"/>
              <a:t> column (1 = armed, 0 = unarmed)</a:t>
            </a:r>
            <a:endParaRPr sz="1650"/>
          </a:p>
        </p:txBody>
      </p:sp>
      <p:pic>
        <p:nvPicPr>
          <p:cNvPr id="79" name="Google Shape;79;p16" title="Screenshot 2025-10-29 at 10.55.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7875"/>
            <a:ext cx="4572000" cy="2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947900" y="3532350"/>
            <a:ext cx="419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Cleaned file saved to </a:t>
            </a:r>
            <a:endParaRPr i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2"/>
                </a:highlight>
              </a:rPr>
              <a:t>data/processed/police_killings_cleans.csv</a:t>
            </a:r>
            <a:endParaRPr sz="16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Were the Victims?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674200" y="1346525"/>
            <a:ext cx="31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Most victims were </a:t>
            </a:r>
            <a:r>
              <a:rPr b="1" lang="en" sz="1650"/>
              <a:t>White (236) </a:t>
            </a:r>
            <a:r>
              <a:rPr lang="en" sz="1650"/>
              <a:t>or </a:t>
            </a:r>
            <a:r>
              <a:rPr b="1" lang="en" sz="1650"/>
              <a:t>Black (135)</a:t>
            </a:r>
            <a:endParaRPr b="1"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Hispanic/Latino (67) </a:t>
            </a:r>
            <a:r>
              <a:rPr lang="en" sz="1650"/>
              <a:t>followed next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 few were </a:t>
            </a:r>
            <a:r>
              <a:rPr b="1" lang="en" sz="1650"/>
              <a:t>Asian, Native American, or Unknown</a:t>
            </a:r>
            <a:endParaRPr b="1" sz="16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/>
              <a:t>“Unknown” values kept to reflect incomplete reporting.</a:t>
            </a:r>
            <a:endParaRPr i="1" sz="1500"/>
          </a:p>
        </p:txBody>
      </p:sp>
      <p:pic>
        <p:nvPicPr>
          <p:cNvPr id="87" name="Google Shape;87;p17" title="Screenshot 2025-10-29 at 10.14.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525"/>
            <a:ext cx="5369499" cy="302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Gender Breakdown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912375" y="1781472"/>
            <a:ext cx="27696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Around </a:t>
            </a:r>
            <a:r>
              <a:rPr b="1" lang="en" sz="1650"/>
              <a:t>95%</a:t>
            </a:r>
            <a:r>
              <a:rPr lang="en" sz="1650"/>
              <a:t> of victims were male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22 of 467 </a:t>
            </a:r>
            <a:r>
              <a:rPr lang="en" sz="1650"/>
              <a:t>were female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Gender imbalance </a:t>
            </a:r>
            <a:r>
              <a:rPr lang="en" sz="1650"/>
              <a:t>consistent</a:t>
            </a:r>
            <a:r>
              <a:rPr lang="en" sz="1650"/>
              <a:t> across states</a:t>
            </a:r>
            <a:endParaRPr sz="1650"/>
          </a:p>
        </p:txBody>
      </p:sp>
      <p:pic>
        <p:nvPicPr>
          <p:cNvPr id="94" name="Google Shape;94;p18" title="Screenshot 2025-10-29 at 10.13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2167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Did It Happen Most?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8439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Large states </a:t>
            </a:r>
            <a:r>
              <a:rPr b="1" lang="en" sz="1650"/>
              <a:t>(CA, TX)</a:t>
            </a:r>
            <a:r>
              <a:rPr lang="en" sz="1650"/>
              <a:t> lead in total incidents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But small states like </a:t>
            </a:r>
            <a:r>
              <a:rPr b="1" lang="en" sz="1650"/>
              <a:t>Louisiana </a:t>
            </a:r>
            <a:r>
              <a:rPr lang="en" sz="1650"/>
              <a:t>and</a:t>
            </a:r>
            <a:r>
              <a:rPr b="1" lang="en" sz="1650"/>
              <a:t> D.C.</a:t>
            </a:r>
            <a:r>
              <a:rPr lang="en" sz="1650"/>
              <a:t> rank highest per capita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Shows how population size changes perspective</a:t>
            </a:r>
            <a:endParaRPr sz="1650"/>
          </a:p>
        </p:txBody>
      </p:sp>
      <p:pic>
        <p:nvPicPr>
          <p:cNvPr id="101" name="Google Shape;101;p19" title="Screenshot 2025-10-29 at 10.21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5450"/>
            <a:ext cx="4718649" cy="23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Screenshot 2025-10-29 at 10.25.5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50" y="1112100"/>
            <a:ext cx="3843400" cy="28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Income and Poverty Patterns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36550" y="4158650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Incidentes often occur in</a:t>
            </a:r>
            <a:r>
              <a:rPr b="1" lang="en" sz="1600"/>
              <a:t> low-income,</a:t>
            </a:r>
            <a:r>
              <a:rPr lang="en" sz="1600"/>
              <a:t> </a:t>
            </a:r>
            <a:r>
              <a:rPr b="1" lang="en" sz="1600"/>
              <a:t>high-poverty</a:t>
            </a:r>
            <a:r>
              <a:rPr lang="en" sz="1600"/>
              <a:t> areas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negative trend between income and poverty 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Suggests economic hardship areas have higher risk exposure</a:t>
            </a:r>
            <a:endParaRPr sz="1600"/>
          </a:p>
        </p:txBody>
      </p:sp>
      <p:pic>
        <p:nvPicPr>
          <p:cNvPr id="109" name="Google Shape;109;p20" title="Screenshot 2025-10-29 at 10.29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72912" cy="30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 of Incidents</a:t>
            </a:r>
            <a:endParaRPr b="1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4121075"/>
            <a:ext cx="8520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Data includes </a:t>
            </a:r>
            <a:r>
              <a:rPr b="1" lang="en" sz="1600"/>
              <a:t>Jan-Jun 2025</a:t>
            </a:r>
            <a:r>
              <a:rPr lang="en" sz="1600"/>
              <a:t> only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March shows the highest number of incidents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Gradual decline toward early summer.	     </a:t>
            </a:r>
            <a:r>
              <a:rPr i="1" lang="en" sz="1300" u="sng">
                <a:solidFill>
                  <a:schemeClr val="dk1"/>
                </a:solidFill>
              </a:rPr>
              <a:t>Dataset was released mid-year,</a:t>
            </a:r>
            <a:r>
              <a:rPr i="1" lang="en" sz="1600" u="sng">
                <a:solidFill>
                  <a:schemeClr val="dk1"/>
                </a:solidFill>
              </a:rPr>
              <a:t> </a:t>
            </a:r>
            <a:r>
              <a:rPr i="1" lang="en" sz="1300" u="sng">
                <a:solidFill>
                  <a:schemeClr val="dk1"/>
                </a:solidFill>
              </a:rPr>
              <a:t>so later months weren’t included</a:t>
            </a:r>
            <a:endParaRPr i="1" sz="1300" u="sng">
              <a:solidFill>
                <a:schemeClr val="dk1"/>
              </a:solidFill>
            </a:endParaRPr>
          </a:p>
        </p:txBody>
      </p:sp>
      <p:pic>
        <p:nvPicPr>
          <p:cNvPr id="116" name="Google Shape;116;p21" title="Screenshot 2025-10-29 at 10.31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375"/>
            <a:ext cx="7776573" cy="32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