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37"/>
  </p:notesMasterIdLst>
  <p:sldIdLst>
    <p:sldId id="258" r:id="rId6"/>
    <p:sldId id="267" r:id="rId7"/>
    <p:sldId id="266" r:id="rId8"/>
    <p:sldId id="275" r:id="rId9"/>
    <p:sldId id="268" r:id="rId10"/>
    <p:sldId id="278" r:id="rId11"/>
    <p:sldId id="283" r:id="rId12"/>
    <p:sldId id="294" r:id="rId13"/>
    <p:sldId id="310" r:id="rId14"/>
    <p:sldId id="272" r:id="rId15"/>
    <p:sldId id="286" r:id="rId16"/>
    <p:sldId id="311" r:id="rId17"/>
    <p:sldId id="257" r:id="rId18"/>
    <p:sldId id="300" r:id="rId19"/>
    <p:sldId id="287" r:id="rId20"/>
    <p:sldId id="298" r:id="rId21"/>
    <p:sldId id="292" r:id="rId22"/>
    <p:sldId id="312" r:id="rId23"/>
    <p:sldId id="303" r:id="rId24"/>
    <p:sldId id="349" r:id="rId25"/>
    <p:sldId id="317" r:id="rId26"/>
    <p:sldId id="291" r:id="rId27"/>
    <p:sldId id="356" r:id="rId28"/>
    <p:sldId id="304" r:id="rId29"/>
    <p:sldId id="305" r:id="rId30"/>
    <p:sldId id="260" r:id="rId31"/>
    <p:sldId id="357" r:id="rId32"/>
    <p:sldId id="307" r:id="rId33"/>
    <p:sldId id="358" r:id="rId34"/>
    <p:sldId id="359" r:id="rId35"/>
    <p:sldId id="355" r:id="rId36"/>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0" autoAdjust="0"/>
    <p:restoredTop sz="94291" autoAdjust="0"/>
  </p:normalViewPr>
  <p:slideViewPr>
    <p:cSldViewPr snapToGrid="0" showGuides="1">
      <p:cViewPr varScale="1">
        <p:scale>
          <a:sx n="46" d="100"/>
          <a:sy n="46" d="100"/>
        </p:scale>
        <p:origin x="708" y="54"/>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2021/9/22</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‹N°›</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prise de décision nécessite de prendre en compte une quantité croissante de données et d’informations de plusieurs natures et sources qui sont souvent disponibles dans ses applications de production et de ressources humaines. . </a:t>
            </a:r>
          </a:p>
          <a:p>
            <a:r>
              <a:rPr lang="fr-FR" dirty="0"/>
              <a:t>Cependant dans la plupart des cas, ces données sont éparpillées sur plusieurs systèmes hétérogènes non adaptés à une perspective décisionnelle. Par conséquent il est nécessaire de les traiter et les restructurer pour les préparer à l’analyse. Parmi les bases de données qui sont dédiées au stockage de l’ensemble de données utilisé dans le cadre de prise de décision et d’analyse décisionnelle on trouve les « entrepôts de données » (Data Warehouse).</a:t>
            </a:r>
          </a:p>
          <a:p>
            <a:endParaRPr lang="fr-FR" dirty="0"/>
          </a:p>
          <a:p>
            <a:r>
              <a:rPr lang="fr-FR" dirty="0"/>
              <a:t> </a:t>
            </a:r>
          </a:p>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B5CE44EA-33D9-406B-AA52-45755D8D5CBE}" type="slidenum">
              <a:rPr kumimoji="1" lang="ja-JP" altLang="en-US" smtClean="0"/>
              <a:t>4</a:t>
            </a:fld>
            <a:endParaRPr kumimoji="1" lang="ja-JP" altLang="en-US"/>
          </a:p>
        </p:txBody>
      </p:sp>
    </p:spTree>
    <p:extLst>
      <p:ext uri="{BB962C8B-B14F-4D97-AF65-F5344CB8AC3E}">
        <p14:creationId xmlns:p14="http://schemas.microsoft.com/office/powerpoint/2010/main" val="2104967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sz="1200" dirty="0">
                <a:latin typeface="Calibri" panose="020F0502020204030204" pitchFamily="34" charset="0"/>
              </a:rPr>
              <a:t>Mensuellement, des rapports et des statistiques sont générés à partir d’Excel et envoyés aux dirigeants. Cela apparait extrêmement lourd par rapport aux besoins et l’augmentation de concurrence.</a:t>
            </a:r>
          </a:p>
          <a:p>
            <a:pPr algn="just"/>
            <a:r>
              <a:rPr lang="fr-FR" sz="1200" dirty="0">
                <a:latin typeface="Calibri" panose="020F0502020204030204" pitchFamily="34" charset="0"/>
              </a:rPr>
              <a:t>Le but est donc de simplifier ce travail d’extraction, de transformation, de tri ainsi que de traitement des données pour les rendre accessibles plus simples, plus rapide et améliorer le travail collaboratif</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B5CE44EA-33D9-406B-AA52-45755D8D5CBE}" type="slidenum">
              <a:rPr kumimoji="1" lang="ja-JP" altLang="en-US" smtClean="0"/>
              <a:t>6</a:t>
            </a:fld>
            <a:endParaRPr kumimoji="1" lang="ja-JP" altLang="en-US"/>
          </a:p>
        </p:txBody>
      </p:sp>
    </p:spTree>
    <p:extLst>
      <p:ext uri="{BB962C8B-B14F-4D97-AF65-F5344CB8AC3E}">
        <p14:creationId xmlns:p14="http://schemas.microsoft.com/office/powerpoint/2010/main" val="77645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 projet a pour but d’introduire, en premier lieu, un système décisionnel au sein de la universitaires , tout en conférant aux décideurs un support qui aide à la prise de décision</a:t>
            </a:r>
          </a:p>
        </p:txBody>
      </p:sp>
      <p:sp>
        <p:nvSpPr>
          <p:cNvPr id="4" name="Espace réservé du numéro de diapositive 3"/>
          <p:cNvSpPr>
            <a:spLocks noGrp="1"/>
          </p:cNvSpPr>
          <p:nvPr>
            <p:ph type="sldNum" sz="quarter" idx="5"/>
          </p:nvPr>
        </p:nvSpPr>
        <p:spPr/>
        <p:txBody>
          <a:bodyPr/>
          <a:lstStyle/>
          <a:p>
            <a:fld id="{B5CE44EA-33D9-406B-AA52-45755D8D5CBE}" type="slidenum">
              <a:rPr kumimoji="1" lang="ja-JP" altLang="en-US" smtClean="0"/>
              <a:t>7</a:t>
            </a:fld>
            <a:endParaRPr kumimoji="1" lang="ja-JP" altLang="en-US"/>
          </a:p>
        </p:txBody>
      </p:sp>
    </p:spTree>
    <p:extLst>
      <p:ext uri="{BB962C8B-B14F-4D97-AF65-F5344CB8AC3E}">
        <p14:creationId xmlns:p14="http://schemas.microsoft.com/office/powerpoint/2010/main" val="2721688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effectLst/>
                <a:latin typeface="Arial" panose="020B0604020202020204" pitchFamily="34" charset="0"/>
              </a:rPr>
              <a:t>1_Gestion des étudiants</a:t>
            </a:r>
          </a:p>
          <a:p>
            <a:r>
              <a:rPr lang="fr-FR" b="0" i="0" dirty="0">
                <a:effectLst/>
                <a:latin typeface="Arial" panose="020B0604020202020204" pitchFamily="34" charset="0"/>
              </a:rPr>
              <a:t>2_Gestion des enseignants</a:t>
            </a:r>
          </a:p>
          <a:p>
            <a:r>
              <a:rPr lang="fr-FR" b="0" i="0" dirty="0">
                <a:effectLst/>
                <a:latin typeface="Arial" panose="020B0604020202020204" pitchFamily="34" charset="0"/>
              </a:rPr>
              <a:t>3_Plan d’étude</a:t>
            </a:r>
          </a:p>
          <a:p>
            <a:r>
              <a:rPr lang="fr-FR" dirty="0"/>
              <a:t>4_</a:t>
            </a:r>
            <a:r>
              <a:rPr lang="fr-FR" b="0" i="0" dirty="0">
                <a:effectLst/>
                <a:latin typeface="Arial" panose="020B0604020202020204" pitchFamily="34" charset="0"/>
              </a:rPr>
              <a:t>Cours en ligne et syllabus</a:t>
            </a:r>
          </a:p>
          <a:p>
            <a:r>
              <a:rPr lang="fr-FR" b="0" i="0" dirty="0">
                <a:effectLst/>
                <a:latin typeface="Arial" panose="020B0604020202020204" pitchFamily="34" charset="0"/>
              </a:rPr>
              <a:t>5_classe et emploi de temps </a:t>
            </a:r>
            <a:endParaRPr lang="fr-FR" dirty="0"/>
          </a:p>
        </p:txBody>
      </p:sp>
      <p:sp>
        <p:nvSpPr>
          <p:cNvPr id="4" name="Espace réservé du numéro de diapositive 3"/>
          <p:cNvSpPr>
            <a:spLocks noGrp="1"/>
          </p:cNvSpPr>
          <p:nvPr>
            <p:ph type="sldNum" sz="quarter" idx="5"/>
          </p:nvPr>
        </p:nvSpPr>
        <p:spPr/>
        <p:txBody>
          <a:bodyPr/>
          <a:lstStyle/>
          <a:p>
            <a:fld id="{B5CE44EA-33D9-406B-AA52-45755D8D5CBE}" type="slidenum">
              <a:rPr kumimoji="1" lang="ja-JP" altLang="en-US" smtClean="0"/>
              <a:t>9</a:t>
            </a:fld>
            <a:endParaRPr kumimoji="1" lang="ja-JP" altLang="en-US"/>
          </a:p>
        </p:txBody>
      </p:sp>
    </p:spTree>
    <p:extLst>
      <p:ext uri="{BB962C8B-B14F-4D97-AF65-F5344CB8AC3E}">
        <p14:creationId xmlns:p14="http://schemas.microsoft.com/office/powerpoint/2010/main" val="2279875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Décideur : Responsable ou directeur de département, qui prend en charge les missions de management et de prise de décisions.</a:t>
            </a:r>
          </a:p>
          <a:p>
            <a:endParaRPr lang="fr-FR" dirty="0"/>
          </a:p>
          <a:p>
            <a:r>
              <a:rPr lang="fr-FR" dirty="0"/>
              <a:t>Superviseur : Chargé de gérer le fonctionnement ou l’évolution de système pour lequel il est responsable.</a:t>
            </a:r>
            <a:r>
              <a:rPr lang="fr-FR" baseline="0" dirty="0"/>
              <a:t>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B5CE44EA-33D9-406B-AA52-45755D8D5CBE}" type="slidenum">
              <a:rPr kumimoji="1" lang="ja-JP" altLang="en-US" smtClean="0"/>
              <a:t>13</a:t>
            </a:fld>
            <a:endParaRPr kumimoji="1" lang="ja-JP" altLang="en-US"/>
          </a:p>
        </p:txBody>
      </p:sp>
    </p:spTree>
    <p:extLst>
      <p:ext uri="{BB962C8B-B14F-4D97-AF65-F5344CB8AC3E}">
        <p14:creationId xmlns:p14="http://schemas.microsoft.com/office/powerpoint/2010/main" val="429322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750" fill="hold"/>
                                        <p:tgtEl>
                                          <p:spTgt spid="41"/>
                                        </p:tgtEl>
                                        <p:attrNameLst>
                                          <p:attrName>ppt_x</p:attrName>
                                        </p:attrNameLst>
                                      </p:cBhvr>
                                      <p:tavLst>
                                        <p:tav tm="0">
                                          <p:val>
                                            <p:strVal val="#ppt_x"/>
                                          </p:val>
                                        </p:tav>
                                        <p:tav tm="100000">
                                          <p:val>
                                            <p:strVal val="#ppt_x"/>
                                          </p:val>
                                        </p:tav>
                                      </p:tavLst>
                                    </p:anim>
                                    <p:anim calcmode="lin" valueType="num">
                                      <p:cBhvr additive="base">
                                        <p:cTn id="30" dur="75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0-#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9">
                                            <p:txEl>
                                              <p:pRg st="0" end="0"/>
                                            </p:txEl>
                                          </p:spTgt>
                                        </p:tgtEl>
                                        <p:attrNameLst>
                                          <p:attrName>style.visibility</p:attrName>
                                        </p:attrNameLst>
                                      </p:cBhvr>
                                      <p:to>
                                        <p:strVal val="visible"/>
                                      </p:to>
                                    </p:set>
                                    <p:anim calcmode="lin" valueType="num">
                                      <p:cBhvr additive="base">
                                        <p:cTn id="38"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750" fill="hold"/>
                                        <p:tgtEl>
                                          <p:spTgt spid="67"/>
                                        </p:tgtEl>
                                        <p:attrNameLst>
                                          <p:attrName>ppt_x</p:attrName>
                                        </p:attrNameLst>
                                      </p:cBhvr>
                                      <p:tavLst>
                                        <p:tav tm="0">
                                          <p:val>
                                            <p:strVal val="0-#ppt_w/2"/>
                                          </p:val>
                                        </p:tav>
                                        <p:tav tm="100000">
                                          <p:val>
                                            <p:strVal val="#ppt_x"/>
                                          </p:val>
                                        </p:tav>
                                      </p:tavLst>
                                    </p:anim>
                                    <p:anim calcmode="lin" valueType="num">
                                      <p:cBhvr additive="base">
                                        <p:cTn id="56" dur="75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 calcmode="lin" valueType="num">
                                      <p:cBhvr additive="base">
                                        <p:cTn id="60"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4">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fill="hold"/>
                                        <p:tgtEl>
                                          <p:spTgt spid="71"/>
                                        </p:tgtEl>
                                        <p:attrNameLst>
                                          <p:attrName>ppt_x</p:attrName>
                                        </p:attrNameLst>
                                      </p:cBhvr>
                                      <p:tavLst>
                                        <p:tav tm="0">
                                          <p:val>
                                            <p:strVal val="#ppt_x"/>
                                          </p:val>
                                        </p:tav>
                                        <p:tav tm="100000">
                                          <p:val>
                                            <p:strVal val="#ppt_x"/>
                                          </p:val>
                                        </p:tav>
                                      </p:tavLst>
                                    </p:anim>
                                    <p:anim calcmode="lin" valueType="num">
                                      <p:cBhvr additive="base">
                                        <p:cTn id="74" dur="750" fill="hold"/>
                                        <p:tgtEl>
                                          <p:spTgt spid="71"/>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fill="hold"/>
                                        <p:tgtEl>
                                          <p:spTgt spid="72"/>
                                        </p:tgtEl>
                                        <p:attrNameLst>
                                          <p:attrName>ppt_x</p:attrName>
                                        </p:attrNameLst>
                                      </p:cBhvr>
                                      <p:tavLst>
                                        <p:tav tm="0">
                                          <p:val>
                                            <p:strVal val="0-#ppt_w/2"/>
                                          </p:val>
                                        </p:tav>
                                        <p:tav tm="100000">
                                          <p:val>
                                            <p:strVal val="#ppt_x"/>
                                          </p:val>
                                        </p:tav>
                                      </p:tavLst>
                                    </p:anim>
                                    <p:anim calcmode="lin" valueType="num">
                                      <p:cBhvr additive="base">
                                        <p:cTn id="78" dur="750" fill="hold"/>
                                        <p:tgtEl>
                                          <p:spTgt spid="72"/>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69">
                                            <p:txEl>
                                              <p:pRg st="0" end="0"/>
                                            </p:txEl>
                                          </p:spTgt>
                                        </p:tgtEl>
                                        <p:attrNameLst>
                                          <p:attrName>style.visibility</p:attrName>
                                        </p:attrNameLst>
                                      </p:cBhvr>
                                      <p:to>
                                        <p:strVal val="visible"/>
                                      </p:to>
                                    </p:set>
                                    <p:anim calcmode="lin" valueType="num">
                                      <p:cBhvr additive="base">
                                        <p:cTn id="82"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69">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 calcmode="lin" valueType="num">
                                      <p:cBhvr additive="base">
                                        <p:cTn id="86" dur="500" fill="hold"/>
                                        <p:tgtEl>
                                          <p:spTgt spid="70"/>
                                        </p:tgtEl>
                                        <p:attrNameLst>
                                          <p:attrName>ppt_x</p:attrName>
                                        </p:attrNameLst>
                                      </p:cBhvr>
                                      <p:tavLst>
                                        <p:tav tm="0">
                                          <p:val>
                                            <p:strVal val="#ppt_x"/>
                                          </p:val>
                                        </p:tav>
                                        <p:tav tm="100000">
                                          <p:val>
                                            <p:strVal val="#ppt_x"/>
                                          </p:val>
                                        </p:tav>
                                      </p:tavLst>
                                    </p:anim>
                                    <p:anim calcmode="lin" valueType="num">
                                      <p:cBhvr additive="base">
                                        <p:cTn id="87" dur="500" fill="hold"/>
                                        <p:tgtEl>
                                          <p:spTgt spid="70"/>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left)">
                                      <p:cBhvr>
                                        <p:cTn id="91" dur="500"/>
                                        <p:tgtEl>
                                          <p:spTgt spid="68"/>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750" fill="hold"/>
                                        <p:tgtEl>
                                          <p:spTgt spid="76"/>
                                        </p:tgtEl>
                                        <p:attrNameLst>
                                          <p:attrName>ppt_x</p:attrName>
                                        </p:attrNameLst>
                                      </p:cBhvr>
                                      <p:tavLst>
                                        <p:tav tm="0">
                                          <p:val>
                                            <p:strVal val="#ppt_x"/>
                                          </p:val>
                                        </p:tav>
                                        <p:tav tm="100000">
                                          <p:val>
                                            <p:strVal val="#ppt_x"/>
                                          </p:val>
                                        </p:tav>
                                      </p:tavLst>
                                    </p:anim>
                                    <p:anim calcmode="lin" valueType="num">
                                      <p:cBhvr additive="base">
                                        <p:cTn id="96" dur="750" fill="hold"/>
                                        <p:tgtEl>
                                          <p:spTgt spid="76"/>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750" fill="hold"/>
                                        <p:tgtEl>
                                          <p:spTgt spid="77"/>
                                        </p:tgtEl>
                                        <p:attrNameLst>
                                          <p:attrName>ppt_x</p:attrName>
                                        </p:attrNameLst>
                                      </p:cBhvr>
                                      <p:tavLst>
                                        <p:tav tm="0">
                                          <p:val>
                                            <p:strVal val="0-#ppt_w/2"/>
                                          </p:val>
                                        </p:tav>
                                        <p:tav tm="100000">
                                          <p:val>
                                            <p:strVal val="#ppt_x"/>
                                          </p:val>
                                        </p:tav>
                                      </p:tavLst>
                                    </p:anim>
                                    <p:anim calcmode="lin" valueType="num">
                                      <p:cBhvr additive="base">
                                        <p:cTn id="100" dur="750" fill="hold"/>
                                        <p:tgtEl>
                                          <p:spTgt spid="77"/>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74">
                                            <p:txEl>
                                              <p:pRg st="0" end="0"/>
                                            </p:txEl>
                                          </p:spTgt>
                                        </p:tgtEl>
                                        <p:attrNameLst>
                                          <p:attrName>style.visibility</p:attrName>
                                        </p:attrNameLst>
                                      </p:cBhvr>
                                      <p:to>
                                        <p:strVal val="visible"/>
                                      </p:to>
                                    </p:set>
                                    <p:anim calcmode="lin" valueType="num">
                                      <p:cBhvr additive="base">
                                        <p:cTn id="104"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4">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750" fill="hold"/>
                                        <p:tgtEl>
                                          <p:spTgt spid="81"/>
                                        </p:tgtEl>
                                        <p:attrNameLst>
                                          <p:attrName>ppt_x</p:attrName>
                                        </p:attrNameLst>
                                      </p:cBhvr>
                                      <p:tavLst>
                                        <p:tav tm="0">
                                          <p:val>
                                            <p:strVal val="#ppt_x"/>
                                          </p:val>
                                        </p:tav>
                                        <p:tav tm="100000">
                                          <p:val>
                                            <p:strVal val="#ppt_x"/>
                                          </p:val>
                                        </p:tav>
                                      </p:tavLst>
                                    </p:anim>
                                    <p:anim calcmode="lin" valueType="num">
                                      <p:cBhvr additive="base">
                                        <p:cTn id="118" dur="750" fill="hold"/>
                                        <p:tgtEl>
                                          <p:spTgt spid="81"/>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750" fill="hold"/>
                                        <p:tgtEl>
                                          <p:spTgt spid="82"/>
                                        </p:tgtEl>
                                        <p:attrNameLst>
                                          <p:attrName>ppt_x</p:attrName>
                                        </p:attrNameLst>
                                      </p:cBhvr>
                                      <p:tavLst>
                                        <p:tav tm="0">
                                          <p:val>
                                            <p:strVal val="0-#ppt_w/2"/>
                                          </p:val>
                                        </p:tav>
                                        <p:tav tm="100000">
                                          <p:val>
                                            <p:strVal val="#ppt_x"/>
                                          </p:val>
                                        </p:tav>
                                      </p:tavLst>
                                    </p:anim>
                                    <p:anim calcmode="lin" valueType="num">
                                      <p:cBhvr additive="base">
                                        <p:cTn id="122" dur="750" fill="hold"/>
                                        <p:tgtEl>
                                          <p:spTgt spid="8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79">
                                            <p:txEl>
                                              <p:pRg st="0" end="0"/>
                                            </p:txEl>
                                          </p:spTgt>
                                        </p:tgtEl>
                                        <p:attrNameLst>
                                          <p:attrName>style.visibility</p:attrName>
                                        </p:attrNameLst>
                                      </p:cBhvr>
                                      <p:to>
                                        <p:strVal val="visible"/>
                                      </p:to>
                                    </p:set>
                                    <p:anim calcmode="lin" valueType="num">
                                      <p:cBhvr additive="base">
                                        <p:cTn id="12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 calcmode="lin" valueType="num">
                                      <p:cBhvr additive="base">
                                        <p:cTn id="130" dur="500" fill="hold"/>
                                        <p:tgtEl>
                                          <p:spTgt spid="80"/>
                                        </p:tgtEl>
                                        <p:attrNameLst>
                                          <p:attrName>ppt_x</p:attrName>
                                        </p:attrNameLst>
                                      </p:cBhvr>
                                      <p:tavLst>
                                        <p:tav tm="0">
                                          <p:val>
                                            <p:strVal val="#ppt_x"/>
                                          </p:val>
                                        </p:tav>
                                        <p:tav tm="100000">
                                          <p:val>
                                            <p:strVal val="#ppt_x"/>
                                          </p:val>
                                        </p:tav>
                                      </p:tavLst>
                                    </p:anim>
                                    <p:anim calcmode="lin" valueType="num">
                                      <p:cBhvr additive="base">
                                        <p:cTn id="131" dur="500" fill="hold"/>
                                        <p:tgtEl>
                                          <p:spTgt spid="80"/>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p:bldP spid="37" grpId="0"/>
      <p:bldP spid="40" grpId="0"/>
      <p:bldP spid="31" grpId="0"/>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 calcmode="lin" valueType="num">
                                      <p:cBhvr>
                                        <p:cTn id="17" dur="500" fill="hold"/>
                                        <p:tgtEl>
                                          <p:spTgt spid="18"/>
                                        </p:tgtEl>
                                        <p:attrNameLst>
                                          <p:attrName>style.rotation</p:attrName>
                                        </p:attrNameLst>
                                      </p:cBhvr>
                                      <p:tavLst>
                                        <p:tav tm="0">
                                          <p:val>
                                            <p:fltVal val="360"/>
                                          </p:val>
                                        </p:tav>
                                        <p:tav tm="100000">
                                          <p:val>
                                            <p:fltVal val="0"/>
                                          </p:val>
                                        </p:tav>
                                      </p:tavLst>
                                    </p:anim>
                                    <p:animEffect transition="in" filter="fade">
                                      <p:cBhvr>
                                        <p:cTn id="18" dur="500"/>
                                        <p:tgtEl>
                                          <p:spTgt spid="18"/>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p:cTn id="21"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1">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1">
                                            <p:txEl>
                                              <p:pRg st="0" end="0"/>
                                            </p:txEl>
                                          </p:spTgt>
                                        </p:tgtEl>
                                      </p:cBhvr>
                                    </p:animEffect>
                                  </p:childTnLst>
                                </p:cTn>
                              </p:par>
                              <p:par>
                                <p:cTn id="25" presetID="2" presetClass="entr" presetSubtype="12" decel="10000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25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1"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360"/>
                                          </p:val>
                                        </p:tav>
                                        <p:tav tm="100000">
                                          <p:val>
                                            <p:fltVal val="0"/>
                                          </p:val>
                                        </p:tav>
                                      </p:tavLst>
                                    </p:anim>
                                    <p:animEffect transition="in" filter="fade">
                                      <p:cBhvr>
                                        <p:cTn id="38" dur="500"/>
                                        <p:tgtEl>
                                          <p:spTgt spid="17"/>
                                        </p:tgtEl>
                                      </p:cBhvr>
                                    </p:animEffect>
                                  </p:childTnLst>
                                </p:cTn>
                              </p:par>
                              <p:par>
                                <p:cTn id="39" presetID="49" presetClass="entr" presetSubtype="0" decel="100000" fill="hold" grpId="1" nodeType="withEffect">
                                  <p:stCondLst>
                                    <p:cond delay="25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p:cTn id="4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4" dur="500"/>
                                        <p:tgtEl>
                                          <p:spTgt spid="22">
                                            <p:txEl>
                                              <p:pRg st="0" end="0"/>
                                            </p:txEl>
                                          </p:spTgt>
                                        </p:tgtEl>
                                      </p:cBhvr>
                                    </p:animEffect>
                                  </p:childTnLst>
                                </p:cTn>
                              </p:par>
                              <p:par>
                                <p:cTn id="45" presetID="2" presetClass="entr" presetSubtype="3" decel="10000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50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53" presetID="49" presetClass="entr" presetSubtype="0" decel="100000" fill="hold" grpId="1" nodeType="withEffect">
                                  <p:stCondLst>
                                    <p:cond delay="5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9" presetClass="entr" presetSubtype="0" decel="100000" fill="hold" grpId="1" nodeType="withEffect">
                                  <p:stCondLst>
                                    <p:cond delay="50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p:cTn id="61"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63" dur="500" fill="hold"/>
                                        <p:tgtEl>
                                          <p:spTgt spid="23">
                                            <p:txEl>
                                              <p:pRg st="0" end="0"/>
                                            </p:txEl>
                                          </p:spTgt>
                                        </p:tgtEl>
                                        <p:attrNameLst>
                                          <p:attrName>style.rotation</p:attrName>
                                        </p:attrNameLst>
                                      </p:cBhvr>
                                      <p:tavLst>
                                        <p:tav tm="0">
                                          <p:val>
                                            <p:fltVal val="360"/>
                                          </p:val>
                                        </p:tav>
                                        <p:tav tm="100000">
                                          <p:val>
                                            <p:fltVal val="0"/>
                                          </p:val>
                                        </p:tav>
                                      </p:tavLst>
                                    </p:anim>
                                    <p:animEffect transition="in" filter="fade">
                                      <p:cBhvr>
                                        <p:cTn id="64" dur="500"/>
                                        <p:tgtEl>
                                          <p:spTgt spid="23">
                                            <p:txEl>
                                              <p:pRg st="0" end="0"/>
                                            </p:txEl>
                                          </p:spTgt>
                                        </p:tgtEl>
                                      </p:cBhvr>
                                    </p:animEffect>
                                  </p:childTnLst>
                                </p:cTn>
                              </p:par>
                              <p:par>
                                <p:cTn id="65" presetID="2" presetClass="entr" presetSubtype="9" decel="100000" fill="hold" grpId="0" nodeType="withEffect">
                                  <p:stCondLst>
                                    <p:cond delay="7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decel="100000" fill="hold" grpId="0" nodeType="withEffect">
                                  <p:stCondLst>
                                    <p:cond delay="750"/>
                                  </p:stCondLst>
                                  <p:childTnLst>
                                    <p:set>
                                      <p:cBhvr>
                                        <p:cTn id="70" dur="1" fill="hold">
                                          <p:stCondLst>
                                            <p:cond delay="0"/>
                                          </p:stCondLst>
                                        </p:cTn>
                                        <p:tgtEl>
                                          <p:spTgt spid="24">
                                            <p:txEl>
                                              <p:pRg st="0" end="0"/>
                                            </p:txEl>
                                          </p:spTgt>
                                        </p:tgtEl>
                                        <p:attrNameLst>
                                          <p:attrName>style.visibility</p:attrName>
                                        </p:attrNameLst>
                                      </p:cBhvr>
                                      <p:to>
                                        <p:strVal val="visible"/>
                                      </p:to>
                                    </p:set>
                                    <p:anim calcmode="lin" valueType="num">
                                      <p:cBhvr additive="base">
                                        <p:cTn id="7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7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par>
                                <p:cTn id="79" presetID="49" presetClass="entr" presetSubtype="0" decel="100000" fill="hold" grpId="1" nodeType="withEffect">
                                  <p:stCondLst>
                                    <p:cond delay="750"/>
                                  </p:stCondLst>
                                  <p:childTnLst>
                                    <p:set>
                                      <p:cBhvr>
                                        <p:cTn id="80" dur="1" fill="hold">
                                          <p:stCondLst>
                                            <p:cond delay="0"/>
                                          </p:stCondLst>
                                        </p:cTn>
                                        <p:tgtEl>
                                          <p:spTgt spid="24">
                                            <p:txEl>
                                              <p:pRg st="0" end="0"/>
                                            </p:txEl>
                                          </p:spTgt>
                                        </p:tgtEl>
                                        <p:attrNameLst>
                                          <p:attrName>style.visibility</p:attrName>
                                        </p:attrNameLst>
                                      </p:cBhvr>
                                      <p:to>
                                        <p:strVal val="visible"/>
                                      </p:to>
                                    </p:set>
                                    <p:anim calcmode="lin" valueType="num">
                                      <p:cBhvr>
                                        <p:cTn id="8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83"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84" dur="500"/>
                                        <p:tgtEl>
                                          <p:spTgt spid="24">
                                            <p:txEl>
                                              <p:pRg st="0" end="0"/>
                                            </p:txEl>
                                          </p:spTgt>
                                        </p:tgtEl>
                                      </p:cBhvr>
                                    </p:animEffect>
                                  </p:childTnLst>
                                </p:cTn>
                              </p:par>
                            </p:childTnLst>
                          </p:cTn>
                        </p:par>
                        <p:par>
                          <p:cTn id="85" fill="hold">
                            <p:stCondLst>
                              <p:cond delay="1250"/>
                            </p:stCondLst>
                            <p:childTnLst>
                              <p:par>
                                <p:cTn id="86" presetID="2" presetClass="entr" presetSubtype="8" decel="100000" fill="hold" grpId="0" nodeType="afterEffect">
                                  <p:stCondLst>
                                    <p:cond delay="250"/>
                                  </p:stCondLst>
                                  <p:childTnLst>
                                    <p:set>
                                      <p:cBhvr>
                                        <p:cTn id="87" dur="1" fill="hold">
                                          <p:stCondLst>
                                            <p:cond delay="0"/>
                                          </p:stCondLst>
                                        </p:cTn>
                                        <p:tgtEl>
                                          <p:spTgt spid="26">
                                            <p:txEl>
                                              <p:pRg st="0" end="0"/>
                                            </p:txEl>
                                          </p:spTgt>
                                        </p:tgtEl>
                                        <p:attrNameLst>
                                          <p:attrName>style.visibility</p:attrName>
                                        </p:attrNameLst>
                                      </p:cBhvr>
                                      <p:to>
                                        <p:strVal val="visible"/>
                                      </p:to>
                                    </p:set>
                                    <p:anim calcmode="lin" valueType="num">
                                      <p:cBhvr additive="base">
                                        <p:cTn id="8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6">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2" presetClass="entr" presetSubtype="2"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right)">
                                      <p:cBhvr>
                                        <p:cTn id="97" dur="500"/>
                                        <p:tgtEl>
                                          <p:spTgt spid="25"/>
                                        </p:tgtEl>
                                      </p:cBhvr>
                                    </p:animEffect>
                                  </p:childTnLst>
                                </p:cTn>
                              </p:par>
                            </p:childTnLst>
                          </p:cTn>
                        </p:par>
                        <p:par>
                          <p:cTn id="98" fill="hold">
                            <p:stCondLst>
                              <p:cond delay="2500"/>
                            </p:stCondLst>
                            <p:childTnLst>
                              <p:par>
                                <p:cTn id="99" presetID="2" presetClass="entr" presetSubtype="2" decel="100000" fill="hold" grpId="0" nodeType="afterEffect">
                                  <p:stCondLst>
                                    <p:cond delay="250"/>
                                  </p:stCondLst>
                                  <p:childTnLst>
                                    <p:set>
                                      <p:cBhvr>
                                        <p:cTn id="100" dur="1" fill="hold">
                                          <p:stCondLst>
                                            <p:cond delay="0"/>
                                          </p:stCondLst>
                                        </p:cTn>
                                        <p:tgtEl>
                                          <p:spTgt spid="35">
                                            <p:txEl>
                                              <p:pRg st="0" end="0"/>
                                            </p:txEl>
                                          </p:spTgt>
                                        </p:tgtEl>
                                        <p:attrNameLst>
                                          <p:attrName>style.visibility</p:attrName>
                                        </p:attrNameLst>
                                      </p:cBhvr>
                                      <p:to>
                                        <p:strVal val="visible"/>
                                      </p:to>
                                    </p:set>
                                    <p:anim calcmode="lin" valueType="num">
                                      <p:cBhvr additive="base">
                                        <p:cTn id="10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35">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4" decel="100000" fill="hold" grpId="0" nodeType="withEffect">
                                  <p:stCondLst>
                                    <p:cond delay="25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ppt_x"/>
                                          </p:val>
                                        </p:tav>
                                        <p:tav tm="100000">
                                          <p:val>
                                            <p:strVal val="#ppt_x"/>
                                          </p:val>
                                        </p:tav>
                                      </p:tavLst>
                                    </p:anim>
                                    <p:anim calcmode="lin" valueType="num">
                                      <p:cBhvr additive="base">
                                        <p:cTn id="106" dur="500" fill="hold"/>
                                        <p:tgtEl>
                                          <p:spTgt spid="38"/>
                                        </p:tgtEl>
                                        <p:attrNameLst>
                                          <p:attrName>ppt_y</p:attrName>
                                        </p:attrNameLst>
                                      </p:cBhvr>
                                      <p:tavLst>
                                        <p:tav tm="0">
                                          <p:val>
                                            <p:strVal val="1+#ppt_h/2"/>
                                          </p:val>
                                        </p:tav>
                                        <p:tav tm="100000">
                                          <p:val>
                                            <p:strVal val="#ppt_y"/>
                                          </p:val>
                                        </p:tav>
                                      </p:tavLst>
                                    </p:anim>
                                  </p:childTnLst>
                                </p:cTn>
                              </p:par>
                            </p:childTnLst>
                          </p:cTn>
                        </p:par>
                        <p:par>
                          <p:cTn id="107" fill="hold">
                            <p:stCondLst>
                              <p:cond delay="3250"/>
                            </p:stCondLst>
                            <p:childTnLst>
                              <p:par>
                                <p:cTn id="108" presetID="22" presetClass="entr" presetSubtype="8"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par>
                          <p:cTn id="111" fill="hold">
                            <p:stCondLst>
                              <p:cond delay="3750"/>
                            </p:stCondLst>
                            <p:childTnLst>
                              <p:par>
                                <p:cTn id="112" presetID="2" presetClass="entr" presetSubtype="8" decel="100000" fill="hold" grpId="0" nodeType="afterEffect">
                                  <p:stCondLst>
                                    <p:cond delay="250"/>
                                  </p:stCondLst>
                                  <p:childTnLst>
                                    <p:set>
                                      <p:cBhvr>
                                        <p:cTn id="113" dur="1" fill="hold">
                                          <p:stCondLst>
                                            <p:cond delay="0"/>
                                          </p:stCondLst>
                                        </p:cTn>
                                        <p:tgtEl>
                                          <p:spTgt spid="43">
                                            <p:txEl>
                                              <p:pRg st="0" end="0"/>
                                            </p:txEl>
                                          </p:spTgt>
                                        </p:tgtEl>
                                        <p:attrNameLst>
                                          <p:attrName>style.visibility</p:attrName>
                                        </p:attrNameLst>
                                      </p:cBhvr>
                                      <p:to>
                                        <p:strVal val="visible"/>
                                      </p:to>
                                    </p:set>
                                    <p:anim calcmode="lin" valueType="num">
                                      <p:cBhvr additive="base">
                                        <p:cTn id="11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43">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4" decel="100000" fill="hold" grpId="0" nodeType="withEffect">
                                  <p:stCondLst>
                                    <p:cond delay="25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childTnLst>
                          </p:cTn>
                        </p:par>
                        <p:par>
                          <p:cTn id="120" fill="hold">
                            <p:stCondLst>
                              <p:cond delay="4500"/>
                            </p:stCondLst>
                            <p:childTnLst>
                              <p:par>
                                <p:cTn id="121" presetID="22" presetClass="entr" presetSubtype="2"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right)">
                                      <p:cBhvr>
                                        <p:cTn id="123" dur="500"/>
                                        <p:tgtEl>
                                          <p:spTgt spid="42"/>
                                        </p:tgtEl>
                                      </p:cBhvr>
                                    </p:animEffect>
                                  </p:childTnLst>
                                </p:cTn>
                              </p:par>
                            </p:childTnLst>
                          </p:cTn>
                        </p:par>
                        <p:par>
                          <p:cTn id="124" fill="hold">
                            <p:stCondLst>
                              <p:cond delay="5000"/>
                            </p:stCondLst>
                            <p:childTnLst>
                              <p:par>
                                <p:cTn id="125" presetID="2" presetClass="entr" presetSubtype="2" decel="100000" fill="hold" grpId="0" nodeType="afterEffect">
                                  <p:stCondLst>
                                    <p:cond delay="25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4" decel="100000" fill="hold" grpId="0" nodeType="withEffect">
                                  <p:stCondLst>
                                    <p:cond delay="25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par>
                          <p:cTn id="133" fill="hold">
                            <p:stCondLst>
                              <p:cond delay="5750"/>
                            </p:stCondLst>
                            <p:childTnLst>
                              <p:par>
                                <p:cTn id="134" presetID="22" presetClass="entr" presetSubtype="8" fill="hold" grpId="0" nodeType="after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build="p">
        <p:tmplLst>
          <p:tmpl lvl="1">
            <p:tnLst>
              <p:par>
                <p:cTn presetID="2" presetClass="entr" presetSubtype="6"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1" grpId="1" build="p">
        <p:tmplLst>
          <p:tmpl lvl="1">
            <p:tnLst>
              <p:par>
                <p:cTn presetID="49" presetClass="entr" presetSubtype="0"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 calcmode="lin" valueType="num">
                      <p:cBhvr>
                        <p:cTn dur="500" fill="hold"/>
                        <p:tgtEl>
                          <p:spTgt spid="21"/>
                        </p:tgtEl>
                        <p:attrNameLst>
                          <p:attrName>style.rotation</p:attrName>
                        </p:attrNameLst>
                      </p:cBhvr>
                      <p:tavLst>
                        <p:tav tm="0">
                          <p:val>
                            <p:fltVal val="360"/>
                          </p:val>
                        </p:tav>
                        <p:tav tm="100000">
                          <p:val>
                            <p:fltVal val="0"/>
                          </p:val>
                        </p:tav>
                      </p:tavLst>
                    </p:anim>
                    <p:animEffect transition="in" filter="fade">
                      <p:cBhvr>
                        <p:cTn dur="500"/>
                        <p:tgtEl>
                          <p:spTgt spid="21"/>
                        </p:tgtEl>
                      </p:cBhvr>
                    </p:animEffect>
                  </p:childTnLst>
                </p:cTn>
              </p:par>
            </p:tnLst>
          </p:tmpl>
        </p:tmplLst>
      </p:bldP>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22" grpId="0" build="p">
        <p:tmplLst>
          <p:tmpl lvl="1">
            <p:tnLst>
              <p:par>
                <p:cTn presetID="2" presetClass="entr" presetSubtype="1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 calcmode="lin" valueType="num">
                      <p:cBhvr>
                        <p:cTn dur="500" fill="hold"/>
                        <p:tgtEl>
                          <p:spTgt spid="22"/>
                        </p:tgtEl>
                        <p:attrNameLst>
                          <p:attrName>style.rotation</p:attrName>
                        </p:attrNameLst>
                      </p:cBhvr>
                      <p:tavLst>
                        <p:tav tm="0">
                          <p:val>
                            <p:fltVal val="360"/>
                          </p:val>
                        </p:tav>
                        <p:tav tm="100000">
                          <p:val>
                            <p:fltVal val="0"/>
                          </p:val>
                        </p:tav>
                      </p:tavLst>
                    </p:anim>
                    <p:animEffect transition="in" filter="fade">
                      <p:cBhvr>
                        <p:cTn dur="500"/>
                        <p:tgtEl>
                          <p:spTgt spid="22"/>
                        </p:tgtEl>
                      </p:cBhvr>
                    </p:animEffect>
                  </p:childTnLst>
                </p:cTn>
              </p:par>
            </p:tnLst>
          </p:tmpl>
        </p:tmplLst>
      </p:bldP>
      <p:bldP spid="19" grpId="0" animBg="1"/>
      <p:bldP spid="19" grpId="1" animBg="1"/>
      <p:bldP spid="23" grpId="0" build="p">
        <p:tmplLst>
          <p:tmpl lvl="1">
            <p:tnLst>
              <p:par>
                <p:cTn presetID="2" presetClass="entr" presetSubtype="3"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49" presetClass="entr" presetSubtype="0"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 calcmode="lin" valueType="num">
                      <p:cBhvr>
                        <p:cTn dur="500" fill="hold"/>
                        <p:tgtEl>
                          <p:spTgt spid="23"/>
                        </p:tgtEl>
                        <p:attrNameLst>
                          <p:attrName>style.rotation</p:attrName>
                        </p:attrNameLst>
                      </p:cBhvr>
                      <p:tavLst>
                        <p:tav tm="0">
                          <p:val>
                            <p:fltVal val="360"/>
                          </p:val>
                        </p:tav>
                        <p:tav tm="100000">
                          <p:val>
                            <p:fltVal val="0"/>
                          </p:val>
                        </p:tav>
                      </p:tavLst>
                    </p:anim>
                    <p:animEffect transition="in" filter="fade">
                      <p:cBhvr>
                        <p:cTn dur="500"/>
                        <p:tgtEl>
                          <p:spTgt spid="23"/>
                        </p:tgtEl>
                      </p:cBhvr>
                    </p:animEffect>
                  </p:childTnLst>
                </p:cTn>
              </p:par>
            </p:tnLst>
          </p:tmpl>
        </p:tmplLst>
      </p:bldP>
      <p:bldP spid="20" grpId="0" animBg="1"/>
      <p:bldP spid="20" grpId="1" animBg="1"/>
      <p:bldP spid="24" grpId="0" build="p">
        <p:tmplLst>
          <p:tmpl lvl="1">
            <p:tnLst>
              <p:par>
                <p:cTn presetID="2" presetClass="entr" presetSubtype="9"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49" presetClass="entr" presetSubtype="0"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 calcmode="lin" valueType="num">
                      <p:cBhvr>
                        <p:cTn dur="500" fill="hold"/>
                        <p:tgtEl>
                          <p:spTgt spid="24"/>
                        </p:tgtEl>
                        <p:attrNameLst>
                          <p:attrName>style.rotation</p:attrName>
                        </p:attrNameLst>
                      </p:cBhvr>
                      <p:tavLst>
                        <p:tav tm="0">
                          <p:val>
                            <p:fltVal val="360"/>
                          </p:val>
                        </p:tav>
                        <p:tav tm="100000">
                          <p:val>
                            <p:fltVal val="0"/>
                          </p:val>
                        </p:tav>
                      </p:tavLst>
                    </p:anim>
                    <p:animEffect transition="in" filter="fade">
                      <p:cBhvr>
                        <p:cTn dur="500"/>
                        <p:tgtEl>
                          <p:spTgt spid="24"/>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‹N°›</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 presetClass="entr" presetSubtype="1" decel="100000" fill="hold" grpId="0" nodeType="afterEffect">
                                  <p:stCondLst>
                                    <p:cond delay="25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750" fill="hold"/>
                                        <p:tgtEl>
                                          <p:spTgt spid="53"/>
                                        </p:tgtEl>
                                        <p:attrNameLst>
                                          <p:attrName>ppt_x</p:attrName>
                                        </p:attrNameLst>
                                      </p:cBhvr>
                                      <p:tavLst>
                                        <p:tav tm="0">
                                          <p:val>
                                            <p:strVal val="#ppt_x"/>
                                          </p:val>
                                        </p:tav>
                                        <p:tav tm="100000">
                                          <p:val>
                                            <p:strVal val="#ppt_x"/>
                                          </p:val>
                                        </p:tav>
                                      </p:tavLst>
                                    </p:anim>
                                    <p:anim calcmode="lin" valueType="num">
                                      <p:cBhvr additive="base">
                                        <p:cTn id="122" dur="750" fill="hold"/>
                                        <p:tgtEl>
                                          <p:spTgt spid="53"/>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250"/>
                                  </p:stCondLst>
                                  <p:childTnLst>
                                    <p:set>
                                      <p:cBhvr>
                                        <p:cTn id="124" dur="1" fill="hold">
                                          <p:stCondLst>
                                            <p:cond delay="0"/>
                                          </p:stCondLst>
                                        </p:cTn>
                                        <p:tgtEl>
                                          <p:spTgt spid="54"/>
                                        </p:tgtEl>
                                        <p:attrNameLst>
                                          <p:attrName>style.visibility</p:attrName>
                                        </p:attrNameLst>
                                      </p:cBhvr>
                                      <p:to>
                                        <p:strVal val="visible"/>
                                      </p:to>
                                    </p:set>
                                    <p:anim calcmode="lin" valueType="num">
                                      <p:cBhvr additive="base">
                                        <p:cTn id="125" dur="750" fill="hold"/>
                                        <p:tgtEl>
                                          <p:spTgt spid="54"/>
                                        </p:tgtEl>
                                        <p:attrNameLst>
                                          <p:attrName>ppt_x</p:attrName>
                                        </p:attrNameLst>
                                      </p:cBhvr>
                                      <p:tavLst>
                                        <p:tav tm="0">
                                          <p:val>
                                            <p:strVal val="#ppt_x"/>
                                          </p:val>
                                        </p:tav>
                                        <p:tav tm="100000">
                                          <p:val>
                                            <p:strVal val="#ppt_x"/>
                                          </p:val>
                                        </p:tav>
                                      </p:tavLst>
                                    </p:anim>
                                    <p:anim calcmode="lin" valueType="num">
                                      <p:cBhvr additive="base">
                                        <p:cTn id="126" dur="750" fill="hold"/>
                                        <p:tgtEl>
                                          <p:spTgt spid="54"/>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250"/>
                                  </p:stCondLst>
                                  <p:childTnLst>
                                    <p:set>
                                      <p:cBhvr>
                                        <p:cTn id="128" dur="1" fill="hold">
                                          <p:stCondLst>
                                            <p:cond delay="0"/>
                                          </p:stCondLst>
                                        </p:cTn>
                                        <p:tgtEl>
                                          <p:spTgt spid="55"/>
                                        </p:tgtEl>
                                        <p:attrNameLst>
                                          <p:attrName>style.visibility</p:attrName>
                                        </p:attrNameLst>
                                      </p:cBhvr>
                                      <p:to>
                                        <p:strVal val="visible"/>
                                      </p:to>
                                    </p:set>
                                    <p:anim calcmode="lin" valueType="num">
                                      <p:cBhvr additive="base">
                                        <p:cTn id="129" dur="750" fill="hold"/>
                                        <p:tgtEl>
                                          <p:spTgt spid="55"/>
                                        </p:tgtEl>
                                        <p:attrNameLst>
                                          <p:attrName>ppt_x</p:attrName>
                                        </p:attrNameLst>
                                      </p:cBhvr>
                                      <p:tavLst>
                                        <p:tav tm="0">
                                          <p:val>
                                            <p:strVal val="#ppt_x"/>
                                          </p:val>
                                        </p:tav>
                                        <p:tav tm="100000">
                                          <p:val>
                                            <p:strVal val="#ppt_x"/>
                                          </p:val>
                                        </p:tav>
                                      </p:tavLst>
                                    </p:anim>
                                    <p:anim calcmode="lin" valueType="num">
                                      <p:cBhvr additive="base">
                                        <p:cTn id="130" dur="750" fill="hold"/>
                                        <p:tgtEl>
                                          <p:spTgt spid="55"/>
                                        </p:tgtEl>
                                        <p:attrNameLst>
                                          <p:attrName>ppt_y</p:attrName>
                                        </p:attrNameLst>
                                      </p:cBhvr>
                                      <p:tavLst>
                                        <p:tav tm="0">
                                          <p:val>
                                            <p:strVal val="0-#ppt_h/2"/>
                                          </p:val>
                                        </p:tav>
                                        <p:tav tm="100000">
                                          <p:val>
                                            <p:strVal val="#ppt_y"/>
                                          </p:val>
                                        </p:tav>
                                      </p:tavLst>
                                    </p:anim>
                                  </p:childTnLst>
                                </p:cTn>
                              </p:par>
                              <p:par>
                                <p:cTn id="131" presetID="2" presetClass="entr" presetSubtype="4" decel="100000" fill="hold" grpId="0" nodeType="withEffect">
                                  <p:stCondLst>
                                    <p:cond delay="250"/>
                                  </p:stCondLst>
                                  <p:childTnLst>
                                    <p:set>
                                      <p:cBhvr>
                                        <p:cTn id="132" dur="1" fill="hold">
                                          <p:stCondLst>
                                            <p:cond delay="0"/>
                                          </p:stCondLst>
                                        </p:cTn>
                                        <p:tgtEl>
                                          <p:spTgt spid="56"/>
                                        </p:tgtEl>
                                        <p:attrNameLst>
                                          <p:attrName>style.visibility</p:attrName>
                                        </p:attrNameLst>
                                      </p:cBhvr>
                                      <p:to>
                                        <p:strVal val="visible"/>
                                      </p:to>
                                    </p:set>
                                    <p:anim calcmode="lin" valueType="num">
                                      <p:cBhvr additive="base">
                                        <p:cTn id="133" dur="750" fill="hold"/>
                                        <p:tgtEl>
                                          <p:spTgt spid="56"/>
                                        </p:tgtEl>
                                        <p:attrNameLst>
                                          <p:attrName>ppt_x</p:attrName>
                                        </p:attrNameLst>
                                      </p:cBhvr>
                                      <p:tavLst>
                                        <p:tav tm="0">
                                          <p:val>
                                            <p:strVal val="#ppt_x"/>
                                          </p:val>
                                        </p:tav>
                                        <p:tav tm="100000">
                                          <p:val>
                                            <p:strVal val="#ppt_x"/>
                                          </p:val>
                                        </p:tav>
                                      </p:tavLst>
                                    </p:anim>
                                    <p:anim calcmode="lin" valueType="num">
                                      <p:cBhvr additive="base">
                                        <p:cTn id="134" dur="750" fill="hold"/>
                                        <p:tgtEl>
                                          <p:spTgt spid="56"/>
                                        </p:tgtEl>
                                        <p:attrNameLst>
                                          <p:attrName>ppt_y</p:attrName>
                                        </p:attrNameLst>
                                      </p:cBhvr>
                                      <p:tavLst>
                                        <p:tav tm="0">
                                          <p:val>
                                            <p:strVal val="1+#ppt_h/2"/>
                                          </p:val>
                                        </p:tav>
                                        <p:tav tm="100000">
                                          <p:val>
                                            <p:strVal val="#ppt_y"/>
                                          </p:val>
                                        </p:tav>
                                      </p:tavLst>
                                    </p:anim>
                                  </p:childTnLst>
                                </p:cTn>
                              </p:par>
                              <p:par>
                                <p:cTn id="135" presetID="2" presetClass="entr" presetSubtype="1" decel="100000" fill="hold" grpId="0" nodeType="withEffect">
                                  <p:stCondLst>
                                    <p:cond delay="250"/>
                                  </p:stCondLst>
                                  <p:childTnLst>
                                    <p:set>
                                      <p:cBhvr>
                                        <p:cTn id="136" dur="1" fill="hold">
                                          <p:stCondLst>
                                            <p:cond delay="0"/>
                                          </p:stCondLst>
                                        </p:cTn>
                                        <p:tgtEl>
                                          <p:spTgt spid="57">
                                            <p:txEl>
                                              <p:pRg st="0" end="0"/>
                                            </p:txEl>
                                          </p:spTgt>
                                        </p:tgtEl>
                                        <p:attrNameLst>
                                          <p:attrName>style.visibility</p:attrName>
                                        </p:attrNameLst>
                                      </p:cBhvr>
                                      <p:to>
                                        <p:strVal val="visible"/>
                                      </p:to>
                                    </p:set>
                                    <p:anim calcmode="lin" valueType="num">
                                      <p:cBhvr additive="base">
                                        <p:cTn id="137"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8"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250"/>
                                  </p:stCondLst>
                                  <p:childTnLst>
                                    <p:set>
                                      <p:cBhvr>
                                        <p:cTn id="140" dur="1" fill="hold">
                                          <p:stCondLst>
                                            <p:cond delay="0"/>
                                          </p:stCondLst>
                                        </p:cTn>
                                        <p:tgtEl>
                                          <p:spTgt spid="58">
                                            <p:txEl>
                                              <p:pRg st="0" end="0"/>
                                            </p:txEl>
                                          </p:spTgt>
                                        </p:tgtEl>
                                        <p:attrNameLst>
                                          <p:attrName>style.visibility</p:attrName>
                                        </p:attrNameLst>
                                      </p:cBhvr>
                                      <p:to>
                                        <p:strVal val="visible"/>
                                      </p:to>
                                    </p:set>
                                    <p:anim calcmode="lin" valueType="num">
                                      <p:cBhvr additive="base">
                                        <p:cTn id="141"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2"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3" fill="hold">
                            <p:stCondLst>
                              <p:cond delay="6150"/>
                            </p:stCondLst>
                            <p:childTnLst>
                              <p:par>
                                <p:cTn id="144" presetID="22" presetClass="entr" presetSubtype="8" fill="hold" grpId="0" nodeType="afterEffect">
                                  <p:stCondLst>
                                    <p:cond delay="0"/>
                                  </p:stCondLst>
                                  <p:childTnLst>
                                    <p:set>
                                      <p:cBhvr>
                                        <p:cTn id="145" dur="1" fill="hold">
                                          <p:stCondLst>
                                            <p:cond delay="0"/>
                                          </p:stCondLst>
                                        </p:cTn>
                                        <p:tgtEl>
                                          <p:spTgt spid="59">
                                            <p:txEl>
                                              <p:pRg st="0" end="0"/>
                                            </p:txEl>
                                          </p:spTgt>
                                        </p:tgtEl>
                                        <p:attrNameLst>
                                          <p:attrName>style.visibility</p:attrName>
                                        </p:attrNameLst>
                                      </p:cBhvr>
                                      <p:to>
                                        <p:strVal val="visible"/>
                                      </p:to>
                                    </p:set>
                                    <p:animEffect transition="in" filter="wipe(left)">
                                      <p:cBhvr>
                                        <p:cTn id="146" dur="500"/>
                                        <p:tgtEl>
                                          <p:spTgt spid="59">
                                            <p:txEl>
                                              <p:pRg st="0" end="0"/>
                                            </p:txEl>
                                          </p:spTgt>
                                        </p:tgtEl>
                                      </p:cBhvr>
                                    </p:animEffect>
                                  </p:childTnLst>
                                </p:cTn>
                              </p:par>
                              <p:par>
                                <p:cTn id="147" presetID="22" presetClass="entr" presetSubtype="8" fill="hold" grpId="0" nodeType="withEffect">
                                  <p:stCondLst>
                                    <p:cond delay="100"/>
                                  </p:stCondLst>
                                  <p:childTnLst>
                                    <p:set>
                                      <p:cBhvr>
                                        <p:cTn id="148" dur="1" fill="hold">
                                          <p:stCondLst>
                                            <p:cond delay="0"/>
                                          </p:stCondLst>
                                        </p:cTn>
                                        <p:tgtEl>
                                          <p:spTgt spid="60">
                                            <p:txEl>
                                              <p:pRg st="0" end="0"/>
                                            </p:txEl>
                                          </p:spTgt>
                                        </p:tgtEl>
                                        <p:attrNameLst>
                                          <p:attrName>style.visibility</p:attrName>
                                        </p:attrNameLst>
                                      </p:cBhvr>
                                      <p:to>
                                        <p:strVal val="visible"/>
                                      </p:to>
                                    </p:set>
                                    <p:animEffect transition="in" filter="wipe(left)">
                                      <p:cBhvr>
                                        <p:cTn id="149" dur="500"/>
                                        <p:tgtEl>
                                          <p:spTgt spid="60">
                                            <p:txEl>
                                              <p:pRg st="0" end="0"/>
                                            </p:txEl>
                                          </p:spTgt>
                                        </p:tgtEl>
                                      </p:cBhvr>
                                    </p:animEffect>
                                  </p:childTnLst>
                                </p:cTn>
                              </p:par>
                              <p:par>
                                <p:cTn id="150" presetID="22" presetClass="entr" presetSubtype="8" fill="hold" grpId="0" nodeType="withEffect">
                                  <p:stCondLst>
                                    <p:cond delay="200"/>
                                  </p:stCondLst>
                                  <p:childTnLst>
                                    <p:set>
                                      <p:cBhvr>
                                        <p:cTn id="151" dur="1" fill="hold">
                                          <p:stCondLst>
                                            <p:cond delay="0"/>
                                          </p:stCondLst>
                                        </p:cTn>
                                        <p:tgtEl>
                                          <p:spTgt spid="61">
                                            <p:txEl>
                                              <p:pRg st="0" end="0"/>
                                            </p:txEl>
                                          </p:spTgt>
                                        </p:tgtEl>
                                        <p:attrNameLst>
                                          <p:attrName>style.visibility</p:attrName>
                                        </p:attrNameLst>
                                      </p:cBhvr>
                                      <p:to>
                                        <p:strVal val="visible"/>
                                      </p:to>
                                    </p:set>
                                    <p:animEffect transition="in" filter="wipe(left)">
                                      <p:cBhvr>
                                        <p:cTn id="152" dur="500"/>
                                        <p:tgtEl>
                                          <p:spTgt spid="61">
                                            <p:txEl>
                                              <p:pRg st="0" end="0"/>
                                            </p:txEl>
                                          </p:spTgt>
                                        </p:tgtEl>
                                      </p:cBhvr>
                                    </p:animEffect>
                                  </p:childTnLst>
                                </p:cTn>
                              </p:par>
                              <p:par>
                                <p:cTn id="153" presetID="22" presetClass="entr" presetSubtype="8" fill="hold" grpId="0" nodeType="withEffect">
                                  <p:stCondLst>
                                    <p:cond delay="300"/>
                                  </p:stCondLst>
                                  <p:childTnLst>
                                    <p:set>
                                      <p:cBhvr>
                                        <p:cTn id="154" dur="1" fill="hold">
                                          <p:stCondLst>
                                            <p:cond delay="0"/>
                                          </p:stCondLst>
                                        </p:cTn>
                                        <p:tgtEl>
                                          <p:spTgt spid="62">
                                            <p:txEl>
                                              <p:pRg st="0" end="0"/>
                                            </p:txEl>
                                          </p:spTgt>
                                        </p:tgtEl>
                                        <p:attrNameLst>
                                          <p:attrName>style.visibility</p:attrName>
                                        </p:attrNameLst>
                                      </p:cBhvr>
                                      <p:to>
                                        <p:strVal val="visible"/>
                                      </p:to>
                                    </p:set>
                                    <p:animEffect transition="in" filter="wipe(left)">
                                      <p:cBhvr>
                                        <p:cTn id="155" dur="500"/>
                                        <p:tgtEl>
                                          <p:spTgt spid="62">
                                            <p:txEl>
                                              <p:pRg st="0" end="0"/>
                                            </p:txEl>
                                          </p:spTgt>
                                        </p:tgtEl>
                                      </p:cBhvr>
                                    </p:animEffect>
                                  </p:childTnLst>
                                </p:cTn>
                              </p:par>
                            </p:childTnLst>
                          </p:cTn>
                        </p:par>
                        <p:par>
                          <p:cTn id="156" fill="hold">
                            <p:stCondLst>
                              <p:cond delay="6950"/>
                            </p:stCondLst>
                            <p:childTnLst>
                              <p:par>
                                <p:cTn id="157" presetID="22" presetClass="entr" presetSubtype="8" fill="hold" grpId="0" nodeType="afterEffect">
                                  <p:stCondLst>
                                    <p:cond delay="0"/>
                                  </p:stCondLst>
                                  <p:childTnLst>
                                    <p:set>
                                      <p:cBhvr>
                                        <p:cTn id="158" dur="1" fill="hold">
                                          <p:stCondLst>
                                            <p:cond delay="0"/>
                                          </p:stCondLst>
                                        </p:cTn>
                                        <p:tgtEl>
                                          <p:spTgt spid="23"/>
                                        </p:tgtEl>
                                        <p:attrNameLst>
                                          <p:attrName>style.visibility</p:attrName>
                                        </p:attrNameLst>
                                      </p:cBhvr>
                                      <p:to>
                                        <p:strVal val="visible"/>
                                      </p:to>
                                    </p:set>
                                    <p:animEffect transition="in" filter="wipe(left)">
                                      <p:cBhvr>
                                        <p:cTn id="1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‹N°›</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‹N°›</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0"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0"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1"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1"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1"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1"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1"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2"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2"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2"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2"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2"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16" grpId="0" animBg="1"/>
      <p:bldP spid="16" grpId="1" animBg="1"/>
      <p:bldP spid="16" grpId="2" animBg="1"/>
      <p:bldP spid="4" grpId="0" animBg="1"/>
      <p:bldP spid="4" grpId="1" animBg="1"/>
      <p:bldP spid="4" grpId="2" animBg="1"/>
      <p:bldP spid="13" grpId="0" animBg="1"/>
      <p:bldP spid="13" grpId="1" animBg="1"/>
      <p:bldP spid="13" grpId="2" animBg="1"/>
      <p:bldP spid="14" grpId="0" animBg="1"/>
      <p:bldP spid="14" grpId="1" animBg="1"/>
      <p:bldP spid="14" grpId="2"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69.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80.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eg"/><Relationship Id="rId1" Type="http://schemas.openxmlformats.org/officeDocument/2006/relationships/slideLayout" Target="../slideLayouts/slideLayout20.xml"/><Relationship Id="rId5" Type="http://schemas.openxmlformats.org/officeDocument/2006/relationships/image" Target="../media/image39.jpg"/><Relationship Id="rId4" Type="http://schemas.openxmlformats.org/officeDocument/2006/relationships/image" Target="../media/image38.jpg"/></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4.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78.xml"/><Relationship Id="rId6" Type="http://schemas.openxmlformats.org/officeDocument/2006/relationships/image" Target="../media/image46.png"/><Relationship Id="rId11" Type="http://schemas.openxmlformats.org/officeDocument/2006/relationships/image" Target="../media/image50.png"/><Relationship Id="rId5" Type="http://schemas.openxmlformats.org/officeDocument/2006/relationships/image" Target="../media/image37.jpg"/><Relationship Id="rId10" Type="http://schemas.openxmlformats.org/officeDocument/2006/relationships/image" Target="../media/image49.jpg"/><Relationship Id="rId4" Type="http://schemas.openxmlformats.org/officeDocument/2006/relationships/image" Target="../media/image45.jpg"/><Relationship Id="rId9"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51.png"/><Relationship Id="rId1" Type="http://schemas.openxmlformats.org/officeDocument/2006/relationships/slideLayout" Target="../slideLayouts/slideLayout85.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72.xml"/></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8.png"/><Relationship Id="rId1" Type="http://schemas.openxmlformats.org/officeDocument/2006/relationships/slideLayout" Target="../slideLayouts/slideLayout28.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1.xml.rels><?xml version="1.0" encoding="UTF-8" standalone="yes"?>
<Relationships xmlns="http://schemas.openxmlformats.org/package/2006/relationships"><Relationship Id="rId3" Type="http://schemas.openxmlformats.org/officeDocument/2006/relationships/hyperlink" Target="https://www.elegantthemes.com/blog/resources/elegant-icon-font" TargetMode="External"/><Relationship Id="rId2" Type="http://schemas.openxmlformats.org/officeDocument/2006/relationships/hyperlink" Target="thepopp.com" TargetMode="External"/><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56.xml"/><Relationship Id="rId6" Type="http://schemas.openxmlformats.org/officeDocument/2006/relationships/image" Target="../media/image16.jpg"/><Relationship Id="rId5" Type="http://schemas.openxmlformats.org/officeDocument/2006/relationships/image" Target="../media/image15.jpeg"/><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8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3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75989" y="914400"/>
            <a:ext cx="17336022" cy="4015983"/>
          </a:xfrm>
        </p:spPr>
        <p:txBody>
          <a:bodyPr/>
          <a:lstStyle/>
          <a:p>
            <a:r>
              <a:rPr lang="fr-FR" sz="4000" b="1" dirty="0">
                <a:solidFill>
                  <a:schemeClr val="tx1">
                    <a:lumMod val="50000"/>
                  </a:schemeClr>
                </a:solidFill>
                <a:latin typeface="Garamond" panose="02020404030301010803" pitchFamily="18" charset="0"/>
              </a:rPr>
              <a:t>Projet de fin d'études de Master Professionnel en Ingénierie des Systèmes d’Information des Entreprises </a:t>
            </a:r>
            <a:br>
              <a:rPr lang="fr-FR" sz="6000" b="1" dirty="0">
                <a:solidFill>
                  <a:srgbClr val="00B0F0"/>
                </a:solidFill>
                <a:latin typeface="Garamond" panose="02020404030301010803" pitchFamily="18" charset="0"/>
              </a:rPr>
            </a:br>
            <a:endParaRPr kumimoji="1" lang="ja-JP" altLang="en-US" dirty="0"/>
          </a:p>
        </p:txBody>
      </p:sp>
      <p:sp>
        <p:nvSpPr>
          <p:cNvPr id="9" name="テキスト プレースホルダー 8"/>
          <p:cNvSpPr>
            <a:spLocks noGrp="1"/>
          </p:cNvSpPr>
          <p:nvPr>
            <p:ph type="body" sz="quarter" idx="13"/>
          </p:nvPr>
        </p:nvSpPr>
        <p:spPr>
          <a:xfrm>
            <a:off x="3200400" y="5313301"/>
            <a:ext cx="11887200" cy="747032"/>
          </a:xfrm>
        </p:spPr>
        <p:txBody>
          <a:bodyPr/>
          <a:lstStyle/>
          <a:p>
            <a:pPr algn="ctr"/>
            <a:r>
              <a:rPr lang="fr-FR" sz="2800" b="1" i="1" dirty="0">
                <a:solidFill>
                  <a:schemeClr val="tx1">
                    <a:lumMod val="95000"/>
                    <a:lumOff val="5000"/>
                  </a:schemeClr>
                </a:solidFill>
              </a:rPr>
              <a:t>Conception et réalisation d’une tableau de bord décisionnel pour les statistiques d’informations universitaires</a:t>
            </a:r>
          </a:p>
          <a:p>
            <a:pPr algn="ctr"/>
            <a:endParaRPr lang="fr-FR" sz="2800" b="1" i="1" dirty="0">
              <a:solidFill>
                <a:schemeClr val="tx1">
                  <a:lumMod val="95000"/>
                  <a:lumOff val="5000"/>
                </a:schemeClr>
              </a:solidFill>
            </a:endParaRPr>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pic>
        <p:nvPicPr>
          <p:cNvPr id="5" name="Picture 30">
            <a:extLst>
              <a:ext uri="{FF2B5EF4-FFF2-40B4-BE49-F238E27FC236}">
                <a16:creationId xmlns:a16="http://schemas.microsoft.com/office/drawing/2014/main" id="{B218D399-1769-4645-BB61-70A16FB7FC3F}"/>
              </a:ext>
            </a:extLst>
          </p:cNvPr>
          <p:cNvPicPr/>
          <p:nvPr/>
        </p:nvPicPr>
        <p:blipFill>
          <a:blip r:embed="rId2">
            <a:extLst>
              <a:ext uri="{28A0092B-C50C-407E-A947-70E740481C1C}">
                <a14:useLocalDpi xmlns:a14="http://schemas.microsoft.com/office/drawing/2010/main" val="0"/>
              </a:ext>
            </a:extLst>
          </a:blip>
          <a:stretch>
            <a:fillRect/>
          </a:stretch>
        </p:blipFill>
        <p:spPr>
          <a:xfrm>
            <a:off x="1015116" y="690880"/>
            <a:ext cx="1931284" cy="1645920"/>
          </a:xfrm>
          <a:prstGeom prst="rect">
            <a:avLst/>
          </a:prstGeom>
          <a:ln>
            <a:noFill/>
          </a:ln>
          <a:effectLst>
            <a:softEdge rad="112500"/>
          </a:effectLst>
        </p:spPr>
      </p:pic>
      <p:pic>
        <p:nvPicPr>
          <p:cNvPr id="6" name="Image 5">
            <a:extLst>
              <a:ext uri="{FF2B5EF4-FFF2-40B4-BE49-F238E27FC236}">
                <a16:creationId xmlns:a16="http://schemas.microsoft.com/office/drawing/2014/main" id="{A54D354F-C4D2-45E9-9FDB-D54604DA9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6480" y="498083"/>
            <a:ext cx="2580640" cy="1838717"/>
          </a:xfrm>
          <a:prstGeom prst="rect">
            <a:avLst/>
          </a:prstGeom>
        </p:spPr>
      </p:pic>
      <p:pic>
        <p:nvPicPr>
          <p:cNvPr id="10" name="Image 9">
            <a:extLst>
              <a:ext uri="{FF2B5EF4-FFF2-40B4-BE49-F238E27FC236}">
                <a16:creationId xmlns:a16="http://schemas.microsoft.com/office/drawing/2014/main" id="{8E1DB625-F430-4F56-868A-AADE964CB6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27200" y="772160"/>
            <a:ext cx="1564640" cy="1564640"/>
          </a:xfrm>
          <a:prstGeom prst="rect">
            <a:avLst/>
          </a:prstGeom>
        </p:spPr>
      </p:pic>
      <p:pic>
        <p:nvPicPr>
          <p:cNvPr id="11" name="Image 10">
            <a:extLst>
              <a:ext uri="{FF2B5EF4-FFF2-40B4-BE49-F238E27FC236}">
                <a16:creationId xmlns:a16="http://schemas.microsoft.com/office/drawing/2014/main" id="{4A76F4C7-5B2A-4F58-8B8A-6DC530CFBB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8774" y="6443251"/>
            <a:ext cx="1745466" cy="1278349"/>
          </a:xfrm>
          <a:prstGeom prst="rect">
            <a:avLst/>
          </a:prstGeom>
        </p:spPr>
      </p:pic>
      <p:sp>
        <p:nvSpPr>
          <p:cNvPr id="12" name="ZoneTexte 11">
            <a:extLst>
              <a:ext uri="{FF2B5EF4-FFF2-40B4-BE49-F238E27FC236}">
                <a16:creationId xmlns:a16="http://schemas.microsoft.com/office/drawing/2014/main" id="{9A1E4B9B-F345-48F4-BF17-70EF74D527CB}"/>
              </a:ext>
            </a:extLst>
          </p:cNvPr>
          <p:cNvSpPr txBox="1"/>
          <p:nvPr/>
        </p:nvSpPr>
        <p:spPr>
          <a:xfrm>
            <a:off x="1015116" y="4950470"/>
            <a:ext cx="15992724" cy="6309420"/>
          </a:xfrm>
          <a:prstGeom prst="rect">
            <a:avLst/>
          </a:prstGeom>
          <a:noFill/>
        </p:spPr>
        <p:txBody>
          <a:bodyPr wrap="square">
            <a:spAutoFit/>
          </a:bodyPr>
          <a:lstStyle/>
          <a:p>
            <a:pPr algn="l"/>
            <a:endParaRPr lang="fr-FR" sz="2800" b="1" dirty="0">
              <a:ln w="635">
                <a:noFill/>
              </a:ln>
              <a:solidFill>
                <a:schemeClr val="tx1">
                  <a:lumMod val="95000"/>
                  <a:lumOff val="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a:p>
            <a:pPr algn="l"/>
            <a:endParaRPr lang="fr-FR" sz="2800" b="1" dirty="0">
              <a:ln w="635">
                <a:noFill/>
              </a:ln>
              <a:solidFill>
                <a:schemeClr val="tx1">
                  <a:lumMod val="95000"/>
                  <a:lumOff val="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a:p>
            <a:pPr algn="l"/>
            <a:endParaRPr lang="fr-FR" sz="2800" b="1" dirty="0">
              <a:ln w="635">
                <a:noFill/>
              </a:ln>
              <a:solidFill>
                <a:schemeClr val="tx1">
                  <a:lumMod val="95000"/>
                  <a:lumOff val="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a:p>
            <a:pPr algn="l"/>
            <a:endParaRPr lang="fr-FR" sz="2800" b="1" dirty="0">
              <a:ln w="635">
                <a:noFill/>
              </a:ln>
              <a:solidFill>
                <a:schemeClr val="tx1">
                  <a:lumMod val="95000"/>
                  <a:lumOff val="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a:p>
            <a:pPr algn="l"/>
            <a:endParaRPr lang="fr-FR" sz="2800" b="1" dirty="0">
              <a:ln w="635">
                <a:noFill/>
              </a:ln>
              <a:solidFill>
                <a:schemeClr val="tx1">
                  <a:lumMod val="95000"/>
                  <a:lumOff val="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a:p>
            <a:pPr algn="l"/>
            <a:endParaRPr lang="fr-FR" sz="2800" b="1" dirty="0">
              <a:ln w="635">
                <a:noFill/>
              </a:ln>
              <a:solidFill>
                <a:schemeClr val="tx1">
                  <a:lumMod val="95000"/>
                  <a:lumOff val="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a:p>
            <a:pPr algn="l"/>
            <a:endParaRPr lang="fr-FR" sz="2800" b="1" dirty="0">
              <a:ln w="635">
                <a:noFill/>
              </a:ln>
              <a:solidFill>
                <a:schemeClr val="tx1">
                  <a:lumMod val="95000"/>
                  <a:lumOff val="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a:p>
            <a:pPr algn="l"/>
            <a:endParaRPr lang="fr-FR" sz="2800" b="1" dirty="0">
              <a:ln w="635">
                <a:noFill/>
              </a:ln>
              <a:solidFill>
                <a:schemeClr val="tx1">
                  <a:lumMod val="95000"/>
                  <a:lumOff val="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a:p>
            <a:r>
              <a:rPr lang="fr-FR" sz="2800" b="1" dirty="0">
                <a:ln w="635">
                  <a:noFill/>
                </a:ln>
                <a:solidFill>
                  <a:schemeClr val="accent2">
                    <a:lumMod val="7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rPr>
              <a:t>Réalisé par : </a:t>
            </a:r>
            <a:r>
              <a:rPr lang="fr-FR" sz="2800" b="1" dirty="0">
                <a:ln w="635">
                  <a:noFill/>
                </a:ln>
                <a:solidFill>
                  <a:schemeClr val="tx1">
                    <a:lumMod val="95000"/>
                    <a:lumOff val="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rPr>
              <a:t>Maksoudi khouloud                                              </a:t>
            </a:r>
            <a:r>
              <a:rPr lang="fr-FR" sz="2800" b="1" dirty="0">
                <a:ln w="635">
                  <a:noFill/>
                </a:ln>
                <a:solidFill>
                  <a:schemeClr val="accent3">
                    <a:lumMod val="50000"/>
                  </a:schemeClr>
                </a:solidFill>
                <a:effectLst>
                  <a:outerShdw blurRad="38100" dist="25400" dir="5400000" algn="tl" rotWithShape="0">
                    <a:srgbClr val="000000">
                      <a:alpha val="43000"/>
                    </a:srgbClr>
                  </a:outerShdw>
                </a:effectLst>
                <a:latin typeface="Garamond" panose="02020404030301010803" pitchFamily="18" charset="0"/>
                <a:cs typeface="Times New Roman" pitchFamily="18" charset="0"/>
              </a:rPr>
              <a:t>Encadré par: </a:t>
            </a:r>
            <a:r>
              <a:rPr lang="fr-FR" sz="2800" dirty="0">
                <a:solidFill>
                  <a:schemeClr val="tx1">
                    <a:lumMod val="95000"/>
                    <a:lumOff val="5000"/>
                  </a:schemeClr>
                </a:solidFill>
                <a:effectLst>
                  <a:outerShdw blurRad="50800" dist="38100" dir="2700000" algn="tl">
                    <a:srgbClr val="000000">
                      <a:alpha val="40000"/>
                    </a:srgbClr>
                  </a:outerShdw>
                </a:effectLst>
                <a:latin typeface="Garamond" panose="02020404030301010803" pitchFamily="18" charset="0"/>
                <a:cs typeface="Times New Roman" panose="02020603050405020304" pitchFamily="18" charset="0"/>
              </a:rPr>
              <a:t>M. Walid BOUDHIAFI– FSEGT </a:t>
            </a:r>
            <a:endParaRPr lang="fr-FR" sz="2800" dirty="0">
              <a:solidFill>
                <a:schemeClr val="tx1">
                  <a:lumMod val="95000"/>
                  <a:lumOff val="5000"/>
                </a:schemeClr>
              </a:solidFill>
              <a:latin typeface="Garamond" panose="02020404030301010803" pitchFamily="18" charset="0"/>
              <a:cs typeface="Times New Roman" panose="02020603050405020304" pitchFamily="18" charset="0"/>
            </a:endParaRPr>
          </a:p>
          <a:p>
            <a:r>
              <a:rPr lang="fr-FR" sz="2800" dirty="0">
                <a:solidFill>
                  <a:schemeClr val="tx1">
                    <a:lumMod val="95000"/>
                    <a:lumOff val="5000"/>
                  </a:schemeClr>
                </a:solidFill>
                <a:effectLst>
                  <a:outerShdw blurRad="50800" dist="38100" dir="2700000" algn="tl">
                    <a:srgbClr val="000000">
                      <a:alpha val="40000"/>
                    </a:srgbClr>
                  </a:outerShdw>
                </a:effectLst>
                <a:latin typeface="Garamond" panose="02020404030301010803" pitchFamily="18" charset="0"/>
                <a:cs typeface="Times New Roman" panose="02020603050405020304" pitchFamily="18" charset="0"/>
              </a:rPr>
              <a:t>                                                                                                                               M.Aissa Boulila – 2 C Services</a:t>
            </a:r>
            <a:r>
              <a:rPr lang="fr-FR" sz="2800" b="1" dirty="0">
                <a:ln w="635">
                  <a:noFill/>
                </a:ln>
                <a:solidFill>
                  <a:schemeClr val="tx1">
                    <a:lumMod val="95000"/>
                    <a:lumOff val="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rPr>
              <a:t>                        </a:t>
            </a:r>
          </a:p>
          <a:p>
            <a:pPr algn="l"/>
            <a:r>
              <a:rPr lang="fr-FR" sz="2800" b="1" dirty="0">
                <a:ln w="635">
                  <a:noFill/>
                </a:ln>
                <a:solidFill>
                  <a:schemeClr val="tx1">
                    <a:lumMod val="95000"/>
                    <a:lumOff val="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rPr>
              <a:t>                                                     </a:t>
            </a:r>
          </a:p>
          <a:p>
            <a:pPr algn="l"/>
            <a:r>
              <a:rPr lang="fr-FR" sz="2800" b="1" dirty="0">
                <a:ln w="635">
                  <a:noFill/>
                </a:ln>
                <a:solidFill>
                  <a:schemeClr val="tx1">
                    <a:lumMod val="95000"/>
                    <a:lumOff val="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rPr>
              <a:t>                                                             </a:t>
            </a:r>
            <a:r>
              <a:rPr lang="fr-FR" sz="3200" dirty="0">
                <a:solidFill>
                  <a:schemeClr val="tx1">
                    <a:lumMod val="50000"/>
                  </a:schemeClr>
                </a:solidFill>
              </a:rPr>
              <a:t>Année universitaire : 2020/2021</a:t>
            </a:r>
          </a:p>
          <a:p>
            <a:pPr algn="l"/>
            <a:endParaRPr lang="fr-FR" sz="2800" b="1" dirty="0"/>
          </a:p>
          <a:p>
            <a:pPr algn="ctr"/>
            <a:r>
              <a:rPr lang="fr-FR" sz="800" b="1" dirty="0">
                <a:ln w="635">
                  <a:noFill/>
                </a:ln>
                <a:solidFill>
                  <a:schemeClr val="accent1">
                    <a:lumMod val="7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rPr>
              <a:t>A</a:t>
            </a:r>
            <a:endParaRPr lang="fr-FR" sz="3600" b="1" dirty="0">
              <a:ln w="635">
                <a:noFill/>
              </a:ln>
              <a:solidFill>
                <a:schemeClr val="accent1">
                  <a:lumMod val="7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a:p>
            <a:pPr algn="l"/>
            <a:endParaRPr lang="fr-FR" sz="2800" b="1" dirty="0">
              <a:ln w="635">
                <a:noFill/>
              </a:ln>
              <a:solidFill>
                <a:schemeClr val="tx1">
                  <a:lumMod val="95000"/>
                  <a:lumOff val="5000"/>
                </a:schemeClr>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Tree>
    <p:extLst>
      <p:ext uri="{BB962C8B-B14F-4D97-AF65-F5344CB8AC3E}">
        <p14:creationId xmlns:p14="http://schemas.microsoft.com/office/powerpoint/2010/main" val="921712323"/>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pour une image  3">
            <a:extLst>
              <a:ext uri="{FF2B5EF4-FFF2-40B4-BE49-F238E27FC236}">
                <a16:creationId xmlns:a16="http://schemas.microsoft.com/office/drawing/2014/main" id="{BC99851F-18F7-4879-BA33-CBE0FA60ACF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962" r="2962"/>
          <a:stretch>
            <a:fillRect/>
          </a:stretch>
        </p:blipFill>
        <p:spPr/>
      </p:pic>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lang="fr-FR" dirty="0"/>
              <a:t>Analyse et spécification des besoins</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fr-FR" b="1" i="1" dirty="0">
                <a:solidFill>
                  <a:schemeClr val="tx1">
                    <a:lumMod val="50000"/>
                  </a:schemeClr>
                </a:solidFill>
              </a:rPr>
              <a:t>Les besoins fonctionnels</a:t>
            </a:r>
            <a:endParaRPr kumimoji="1" lang="ja-JP" altLang="en-US" dirty="0">
              <a:solidFill>
                <a:schemeClr val="tx1">
                  <a:lumMod val="50000"/>
                </a:schemeClr>
              </a:solidFill>
            </a:endParaRPr>
          </a:p>
        </p:txBody>
      </p:sp>
      <p:sp>
        <p:nvSpPr>
          <p:cNvPr id="3" name="フッター プレースホルダー 2"/>
          <p:cNvSpPr>
            <a:spLocks noGrp="1"/>
          </p:cNvSpPr>
          <p:nvPr>
            <p:ph type="ftr" sz="quarter" idx="10"/>
          </p:nvPr>
        </p:nvSpPr>
        <p:spPr/>
        <p:txBody>
          <a:bodyPr/>
          <a:lstStyle/>
          <a:p>
            <a:pPr marL="365760" indent="-256032">
              <a:spcBef>
                <a:spcPts val="400"/>
              </a:spcBef>
              <a:buClr>
                <a:schemeClr val="accent1"/>
              </a:buClr>
              <a:buSzPct val="68000"/>
              <a:defRPr/>
            </a:pPr>
            <a:r>
              <a:rPr lang="fr-FR" b="1" dirty="0">
                <a:ln w="635">
                  <a:noFill/>
                </a:ln>
                <a:solidFill>
                  <a:srgbClr val="00B0F0"/>
                </a:solidFill>
                <a:effectLst>
                  <a:outerShdw blurRad="38100" dist="38100" dir="2700000" algn="tl">
                    <a:srgbClr val="000000">
                      <a:alpha val="43137"/>
                    </a:srgbClr>
                  </a:outerShdw>
                </a:effectLst>
                <a:latin typeface="Garamond" panose="02020404030301010803" pitchFamily="18" charset="0"/>
                <a:cs typeface="Times New Roman" pitchFamily="18" charset="0"/>
              </a:rPr>
              <a:t>Année universitaire 2020-2021</a:t>
            </a:r>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11</a:t>
            </a:fld>
            <a:endParaRPr lang="en-US" dirty="0"/>
          </a:p>
        </p:txBody>
      </p:sp>
      <p:sp>
        <p:nvSpPr>
          <p:cNvPr id="19" name="テキスト プレースホルダー 18"/>
          <p:cNvSpPr>
            <a:spLocks noGrp="1"/>
          </p:cNvSpPr>
          <p:nvPr>
            <p:ph type="body" sz="quarter" idx="13"/>
          </p:nvPr>
        </p:nvSpPr>
        <p:spPr>
          <a:xfrm>
            <a:off x="2133600" y="2433513"/>
            <a:ext cx="4064000" cy="747032"/>
          </a:xfrm>
        </p:spPr>
        <p:txBody>
          <a:bodyPr/>
          <a:lstStyle/>
          <a:p>
            <a:r>
              <a:rPr lang="fr-FR" sz="2800" b="1" dirty="0"/>
              <a:t>Extraction des données </a:t>
            </a:r>
            <a:endParaRPr kumimoji="1" lang="ja-JP" altLang="en-US" sz="2800" dirty="0"/>
          </a:p>
        </p:txBody>
      </p:sp>
      <p:pic>
        <p:nvPicPr>
          <p:cNvPr id="36" name="図プレースホルダー 35"/>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22" name="テキスト プレースホルダー 21"/>
          <p:cNvSpPr>
            <a:spLocks noGrp="1"/>
          </p:cNvSpPr>
          <p:nvPr>
            <p:ph type="body" sz="quarter" idx="16"/>
          </p:nvPr>
        </p:nvSpPr>
        <p:spPr/>
        <p:txBody>
          <a:bodyPr/>
          <a:lstStyle/>
          <a:p>
            <a:r>
              <a:rPr lang="fr-FR" sz="2800" b="1" dirty="0"/>
              <a:t>Création de l’entrepôt de données </a:t>
            </a:r>
            <a:endParaRPr kumimoji="1" lang="ja-JP" altLang="en-US" sz="2800"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5" name="テキスト プレースホルダー 24"/>
          <p:cNvSpPr>
            <a:spLocks noGrp="1"/>
          </p:cNvSpPr>
          <p:nvPr>
            <p:ph type="body" sz="quarter" idx="19"/>
          </p:nvPr>
        </p:nvSpPr>
        <p:spPr/>
        <p:txBody>
          <a:bodyPr/>
          <a:lstStyle/>
          <a:p>
            <a:r>
              <a:rPr lang="fr-FR" sz="2800" b="1" dirty="0"/>
              <a:t>Génération des tableaux de bord </a:t>
            </a:r>
            <a:endParaRPr kumimoji="1" lang="ja-JP" altLang="en-US" sz="2800" dirty="0"/>
          </a:p>
        </p:txBody>
      </p:sp>
      <p:pic>
        <p:nvPicPr>
          <p:cNvPr id="38" name="図プレースホルダー 37"/>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22"/>
          </p:nvPr>
        </p:nvSpPr>
        <p:spPr/>
        <p:txBody>
          <a:bodyPr/>
          <a:lstStyle/>
          <a:p>
            <a:r>
              <a:rPr lang="fr-FR" sz="2400" b="1" dirty="0">
                <a:solidFill>
                  <a:schemeClr val="tx1">
                    <a:lumMod val="50000"/>
                  </a:schemeClr>
                </a:solidFill>
              </a:rPr>
              <a:t>Transformation des données</a:t>
            </a:r>
            <a:r>
              <a:rPr lang="fr-FR" sz="2400" dirty="0">
                <a:solidFill>
                  <a:schemeClr val="tx1">
                    <a:lumMod val="50000"/>
                  </a:schemeClr>
                </a:solidFill>
              </a:rPr>
              <a:t> </a:t>
            </a:r>
            <a:endParaRPr kumimoji="1" lang="ja-JP" altLang="en-US" sz="2400" dirty="0">
              <a:solidFill>
                <a:schemeClr val="tx1">
                  <a:lumMod val="50000"/>
                </a:schemeClr>
              </a:solidFill>
            </a:endParaRPr>
          </a:p>
        </p:txBody>
      </p:sp>
      <p:pic>
        <p:nvPicPr>
          <p:cNvPr id="39" name="図プレースホルダー 38"/>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25"/>
          </p:nvPr>
        </p:nvSpPr>
        <p:spPr/>
        <p:txBody>
          <a:bodyPr/>
          <a:lstStyle/>
          <a:p>
            <a:r>
              <a:rPr lang="fr-FR" sz="2800" b="1" dirty="0"/>
              <a:t>La mise à jour automatique</a:t>
            </a:r>
            <a:r>
              <a:rPr lang="fr-FR" sz="2800" dirty="0"/>
              <a:t> </a:t>
            </a:r>
            <a:endParaRPr kumimoji="1" lang="ja-JP" altLang="en-US" sz="2800" dirty="0"/>
          </a:p>
        </p:txBody>
      </p:sp>
      <p:pic>
        <p:nvPicPr>
          <p:cNvPr id="40" name="図プレースホルダー 39"/>
          <p:cNvPicPr>
            <a:picLocks noGrp="1" noChangeAspect="1"/>
          </p:cNvPicPr>
          <p:nvPr>
            <p:ph type="pic" sz="quarter" idx="26"/>
          </p:nvPr>
        </p:nvPicPr>
        <p:blipFill>
          <a:blip r:embed="rId6" cstate="print">
            <a:extLst>
              <a:ext uri="{28A0092B-C50C-407E-A947-70E740481C1C}">
                <a14:useLocalDpi xmlns:a14="http://schemas.microsoft.com/office/drawing/2010/main" val="0"/>
              </a:ext>
            </a:extLst>
          </a:blip>
          <a:srcRect/>
          <a:stretch>
            <a:fillRect/>
          </a:stretch>
        </p:blipFill>
        <p:spPr/>
      </p:pic>
      <p:sp>
        <p:nvSpPr>
          <p:cNvPr id="34" name="テキスト プレースホルダー 33"/>
          <p:cNvSpPr>
            <a:spLocks noGrp="1"/>
          </p:cNvSpPr>
          <p:nvPr>
            <p:ph type="body" sz="quarter" idx="28"/>
          </p:nvPr>
        </p:nvSpPr>
        <p:spPr/>
        <p:txBody>
          <a:bodyPr/>
          <a:lstStyle/>
          <a:p>
            <a:r>
              <a:rPr lang="fr-FR" b="1" dirty="0"/>
              <a:t>Visualisation du tableau de bord</a:t>
            </a:r>
            <a:endParaRPr kumimoji="1" lang="ja-JP" altLang="en-US" dirty="0"/>
          </a:p>
        </p:txBody>
      </p:sp>
      <p:pic>
        <p:nvPicPr>
          <p:cNvPr id="41" name="図プレースホルダー 40"/>
          <p:cNvPicPr>
            <a:picLocks noGrp="1" noChangeAspect="1"/>
          </p:cNvPicPr>
          <p:nvPr>
            <p:ph type="pic" sz="quarter" idx="29"/>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01856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0">
        <p15:prstTrans prst="pageCurlSingle"/>
      </p:transition>
    </mc:Choice>
    <mc:Fallback xmlns="">
      <p:transition spd="slow" advTm="1227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pour une image  7">
            <a:extLst>
              <a:ext uri="{FF2B5EF4-FFF2-40B4-BE49-F238E27FC236}">
                <a16:creationId xmlns:a16="http://schemas.microsoft.com/office/drawing/2014/main" id="{14B54EA4-2D94-4C9A-AB69-03742C192FC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132" b="11132"/>
          <a:stretch>
            <a:fillRect/>
          </a:stretch>
        </p:blipFill>
        <p:spPr/>
      </p:pic>
      <p:sp>
        <p:nvSpPr>
          <p:cNvPr id="10" name="テキスト プレースホルダー 9"/>
          <p:cNvSpPr>
            <a:spLocks noGrp="1"/>
          </p:cNvSpPr>
          <p:nvPr>
            <p:ph type="body" sz="quarter" idx="11"/>
          </p:nvPr>
        </p:nvSpPr>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a:xfrm>
            <a:off x="1078372" y="349200"/>
            <a:ext cx="7782599" cy="1281600"/>
          </a:xfrm>
        </p:spPr>
        <p:txBody>
          <a:bodyPr/>
          <a:lstStyle/>
          <a:p>
            <a:r>
              <a:rPr lang="fr-FR" b="1" i="1" dirty="0"/>
              <a:t>Les besoins non fonctionnels</a:t>
            </a:r>
            <a:endParaRPr kumimoji="1" lang="ja-JP" altLang="en-US" dirty="0"/>
          </a:p>
        </p:txBody>
      </p:sp>
      <p:pic>
        <p:nvPicPr>
          <p:cNvPr id="22" name="図プレースホルダー 21"/>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7"/>
          </p:nvPr>
        </p:nvSpPr>
        <p:spPr/>
        <p:txBody>
          <a:bodyPr/>
          <a:lstStyle/>
          <a:p>
            <a:r>
              <a:rPr lang="fr-FR" dirty="0"/>
              <a:t>Capacité</a:t>
            </a:r>
            <a:endParaRPr kumimoji="1" lang="ja-JP" altLang="en-US" dirty="0"/>
          </a:p>
        </p:txBody>
      </p:sp>
      <p:pic>
        <p:nvPicPr>
          <p:cNvPr id="23" name="図プレースホルダー 22"/>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20"/>
          </p:nvPr>
        </p:nvSpPr>
        <p:spPr/>
        <p:txBody>
          <a:bodyPr/>
          <a:lstStyle/>
          <a:p>
            <a:r>
              <a:rPr lang="fr-FR" dirty="0"/>
              <a:t>Intégrité </a:t>
            </a:r>
            <a:endParaRPr kumimoji="1" lang="ja-JP" altLang="en-US" dirty="0"/>
          </a:p>
        </p:txBody>
      </p:sp>
      <p:pic>
        <p:nvPicPr>
          <p:cNvPr id="24" name="図プレースホルダー 23"/>
          <p:cNvPicPr>
            <a:picLocks noGrp="1" noChangeAspect="1"/>
          </p:cNvPicPr>
          <p:nvPr>
            <p:ph type="pic" sz="quarter" idx="22"/>
          </p:nvPr>
        </p:nvPicPr>
        <p:blipFill>
          <a:blip r:embed="rId5" cstate="print">
            <a:extLst>
              <a:ext uri="{28A0092B-C50C-407E-A947-70E740481C1C}">
                <a14:useLocalDpi xmlns:a14="http://schemas.microsoft.com/office/drawing/2010/main" val="0"/>
              </a:ext>
            </a:extLst>
          </a:blip>
          <a:srcRect/>
          <a:stretch>
            <a:fillRect/>
          </a:stretch>
        </p:blipFill>
        <p:spPr/>
      </p:pic>
      <p:sp>
        <p:nvSpPr>
          <p:cNvPr id="20" name="テキスト プレースホルダー 19"/>
          <p:cNvSpPr>
            <a:spLocks noGrp="1"/>
          </p:cNvSpPr>
          <p:nvPr>
            <p:ph type="body" sz="quarter" idx="23"/>
          </p:nvPr>
        </p:nvSpPr>
        <p:spPr/>
        <p:txBody>
          <a:bodyPr/>
          <a:lstStyle/>
          <a:p>
            <a:r>
              <a:rPr lang="fr-FR" dirty="0"/>
              <a:t>Performance</a:t>
            </a:r>
            <a:endParaRPr kumimoji="1" lang="ja-JP" altLang="en-US" dirty="0"/>
          </a:p>
        </p:txBody>
      </p:sp>
      <p:sp>
        <p:nvSpPr>
          <p:cNvPr id="27" name="テキスト プレースホルダー 26"/>
          <p:cNvSpPr>
            <a:spLocks noGrp="1"/>
          </p:cNvSpPr>
          <p:nvPr>
            <p:ph type="body" sz="quarter" idx="24"/>
          </p:nvPr>
        </p:nvSpPr>
        <p:spPr/>
        <p:txBody>
          <a:bodyPr/>
          <a:lstStyle/>
          <a:p>
            <a:endParaRPr kumimoji="1" lang="ja-JP" altLang="en-US"/>
          </a:p>
        </p:txBody>
      </p:sp>
      <p:sp>
        <p:nvSpPr>
          <p:cNvPr id="28" name="テキスト プレースホルダー 27"/>
          <p:cNvSpPr>
            <a:spLocks noGrp="1"/>
          </p:cNvSpPr>
          <p:nvPr>
            <p:ph type="body" sz="quarter" idx="25"/>
          </p:nvPr>
        </p:nvSpPr>
        <p:spPr/>
        <p:txBody>
          <a:bodyPr/>
          <a:lstStyle/>
          <a:p>
            <a:endParaRPr kumimoji="1" lang="ja-JP" altLang="en-US"/>
          </a:p>
        </p:txBody>
      </p:sp>
      <p:sp>
        <p:nvSpPr>
          <p:cNvPr id="29" name="テキスト プレースホルダー 28"/>
          <p:cNvSpPr>
            <a:spLocks noGrp="1"/>
          </p:cNvSpPr>
          <p:nvPr>
            <p:ph type="body" sz="quarter" idx="26"/>
          </p:nvPr>
        </p:nvSpPr>
        <p:spPr/>
        <p:txBody>
          <a:bodyPr/>
          <a:lstStyle/>
          <a:p>
            <a:endParaRPr kumimoji="1" lang="ja-JP" altLang="en-US"/>
          </a:p>
        </p:txBody>
      </p:sp>
      <p:sp>
        <p:nvSpPr>
          <p:cNvPr id="30" name="テキスト プレースホルダー 29"/>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298726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941">
        <p15:prstTrans prst="pageCurlSingle"/>
      </p:transition>
    </mc:Choice>
    <mc:Fallback xmlns="">
      <p:transition spd="slow" advTm="794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fr-FR" b="1" i="1" dirty="0">
                <a:solidFill>
                  <a:schemeClr val="tx1">
                    <a:lumMod val="50000"/>
                  </a:schemeClr>
                </a:solidFill>
              </a:rPr>
              <a:t>Les besoins fonctionnels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13</a:t>
            </a:fld>
            <a:endParaRPr lang="en-US" dirty="0"/>
          </a:p>
        </p:txBody>
      </p:sp>
      <p:sp>
        <p:nvSpPr>
          <p:cNvPr id="9" name="テキスト プレースホルダー 8"/>
          <p:cNvSpPr>
            <a:spLocks noGrp="1"/>
          </p:cNvSpPr>
          <p:nvPr>
            <p:ph type="body" sz="quarter" idx="13"/>
          </p:nvPr>
        </p:nvSpPr>
        <p:spPr/>
        <p:txBody>
          <a:bodyPr/>
          <a:lstStyle/>
          <a:p>
            <a:r>
              <a:rPr kumimoji="1" lang="fr-FR" altLang="ja-JP" dirty="0"/>
              <a:t>diagramme de cas d'utilisation</a:t>
            </a:r>
            <a:endParaRPr kumimoji="1" lang="ja-JP" altLang="en-US" dirty="0"/>
          </a:p>
        </p:txBody>
      </p:sp>
      <p:pic>
        <p:nvPicPr>
          <p:cNvPr id="5" name="Image 4">
            <a:extLst>
              <a:ext uri="{FF2B5EF4-FFF2-40B4-BE49-F238E27FC236}">
                <a16:creationId xmlns:a16="http://schemas.microsoft.com/office/drawing/2014/main" id="{7124D227-0324-4699-B4C6-995EF5D40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582" y="4698914"/>
            <a:ext cx="12095018" cy="3820058"/>
          </a:xfrm>
          <a:prstGeom prst="rect">
            <a:avLst/>
          </a:prstGeom>
        </p:spPr>
      </p:pic>
    </p:spTree>
    <p:extLst>
      <p:ext uri="{BB962C8B-B14F-4D97-AF65-F5344CB8AC3E}">
        <p14:creationId xmlns:p14="http://schemas.microsoft.com/office/powerpoint/2010/main" val="701282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650">
        <p15:prstTrans prst="pageCurlSingle"/>
      </p:transition>
    </mc:Choice>
    <mc:Fallback xmlns="">
      <p:transition spd="slow" advTm="265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pour une image  10">
            <a:extLst>
              <a:ext uri="{FF2B5EF4-FFF2-40B4-BE49-F238E27FC236}">
                <a16:creationId xmlns:a16="http://schemas.microsoft.com/office/drawing/2014/main" id="{73C941D0-9CEB-406D-AC0C-358A5CBDCEE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42" b="7742"/>
          <a:stretch>
            <a:fillRect/>
          </a:stretch>
        </p:blipFill>
        <p:spPr/>
      </p:pic>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lang="fr-FR" dirty="0"/>
              <a:t>Conception du projet</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lang="fr-FR" b="1" dirty="0">
                <a:solidFill>
                  <a:schemeClr val="tx1"/>
                </a:solidFill>
                <a:latin typeface="Times New Roman" pitchFamily="18" charset="0"/>
                <a:cs typeface="Times New Roman" pitchFamily="18" charset="0"/>
              </a:rPr>
              <a:t>Architecture globale</a:t>
            </a:r>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15</a:t>
            </a:fld>
            <a:endParaRPr lang="en-US" dirty="0"/>
          </a:p>
        </p:txBody>
      </p:sp>
      <p:sp>
        <p:nvSpPr>
          <p:cNvPr id="25" name="テキスト プレースホルダー 24"/>
          <p:cNvSpPr>
            <a:spLocks noGrp="1"/>
          </p:cNvSpPr>
          <p:nvPr>
            <p:ph type="body" sz="quarter" idx="12"/>
          </p:nvPr>
        </p:nvSpPr>
        <p:spPr/>
        <p:txBody>
          <a:bodyPr/>
          <a:lstStyle/>
          <a:p>
            <a:r>
              <a:rPr lang="fr-FR" b="1" dirty="0"/>
              <a:t>La</a:t>
            </a:r>
            <a:r>
              <a:rPr lang="fr-FR" dirty="0"/>
              <a:t> </a:t>
            </a:r>
            <a:r>
              <a:rPr lang="fr-FR" b="1" dirty="0"/>
              <a:t>phase d'alimentation</a:t>
            </a:r>
            <a:r>
              <a:rPr lang="fr-FR" dirty="0"/>
              <a:t> </a:t>
            </a:r>
            <a:endParaRPr lang="fr-FR" b="1" dirty="0">
              <a:solidFill>
                <a:prstClr val="black"/>
              </a:solidFill>
              <a:latin typeface="Times New Roman" panose="02020603050405020304" pitchFamily="18" charset="0"/>
              <a:cs typeface="Times New Roman" panose="02020603050405020304" pitchFamily="18" charset="0"/>
            </a:endParaRPr>
          </a:p>
        </p:txBody>
      </p:sp>
      <p:sp>
        <p:nvSpPr>
          <p:cNvPr id="31" name="テキスト プレースホルダー 30"/>
          <p:cNvSpPr>
            <a:spLocks noGrp="1"/>
          </p:cNvSpPr>
          <p:nvPr>
            <p:ph type="body" sz="quarter" idx="13"/>
          </p:nvPr>
        </p:nvSpPr>
        <p:spPr/>
        <p:txBody>
          <a:bodyPr/>
          <a:lstStyle/>
          <a:p>
            <a:r>
              <a:rPr lang="fr-FR" sz="2400" b="1" dirty="0">
                <a:solidFill>
                  <a:prstClr val="black"/>
                </a:solidFill>
                <a:latin typeface="Times New Roman" panose="02020603050405020304" pitchFamily="18" charset="0"/>
                <a:cs typeface="Times New Roman" panose="02020603050405020304" pitchFamily="18" charset="0"/>
              </a:rPr>
              <a:t>Source de données</a:t>
            </a:r>
          </a:p>
        </p:txBody>
      </p:sp>
      <p:sp>
        <p:nvSpPr>
          <p:cNvPr id="33" name="テキスト プレースホルダー 32"/>
          <p:cNvSpPr>
            <a:spLocks noGrp="1"/>
          </p:cNvSpPr>
          <p:nvPr>
            <p:ph type="body" sz="quarter" idx="47"/>
          </p:nvPr>
        </p:nvSpPr>
        <p:spPr/>
        <p:txBody>
          <a:bodyPr/>
          <a:lstStyle/>
          <a:p>
            <a:r>
              <a:rPr lang="fr-FR" b="1" dirty="0"/>
              <a:t>La</a:t>
            </a:r>
            <a:r>
              <a:rPr lang="fr-FR" dirty="0"/>
              <a:t> </a:t>
            </a:r>
            <a:r>
              <a:rPr lang="fr-FR" b="1" dirty="0"/>
              <a:t>phase de modélisation</a:t>
            </a:r>
            <a:r>
              <a:rPr lang="fr-FR" dirty="0"/>
              <a:t> </a:t>
            </a:r>
            <a:endParaRPr lang="fr-FR" b="1" dirty="0">
              <a:solidFill>
                <a:prstClr val="black"/>
              </a:solidFill>
              <a:latin typeface="Times New Roman" panose="02020603050405020304" pitchFamily="18" charset="0"/>
              <a:cs typeface="Times New Roman" panose="02020603050405020304" pitchFamily="18" charset="0"/>
            </a:endParaRPr>
          </a:p>
          <a:p>
            <a:endParaRPr lang="en-US" altLang="ja-JP" dirty="0"/>
          </a:p>
        </p:txBody>
      </p:sp>
      <p:sp>
        <p:nvSpPr>
          <p:cNvPr id="35" name="テキスト プレースホルダー 34"/>
          <p:cNvSpPr>
            <a:spLocks noGrp="1"/>
          </p:cNvSpPr>
          <p:nvPr>
            <p:ph type="body" sz="quarter" idx="48"/>
          </p:nvPr>
        </p:nvSpPr>
        <p:spPr/>
        <p:txBody>
          <a:bodyPr/>
          <a:lstStyle/>
          <a:p>
            <a:r>
              <a:rPr lang="fr-FR" b="1" dirty="0">
                <a:solidFill>
                  <a:prstClr val="black"/>
                </a:solidFill>
                <a:latin typeface="Times New Roman" panose="02020603050405020304" pitchFamily="18" charset="0"/>
                <a:cs typeface="Times New Roman" panose="02020603050405020304" pitchFamily="18" charset="0"/>
              </a:rPr>
              <a:t>Niveaux bas :</a:t>
            </a:r>
          </a:p>
          <a:p>
            <a:r>
              <a:rPr lang="fr-FR" b="1" dirty="0">
                <a:solidFill>
                  <a:prstClr val="black"/>
                </a:solidFill>
                <a:latin typeface="Times New Roman" panose="02020603050405020304" pitchFamily="18" charset="0"/>
                <a:cs typeface="Times New Roman" panose="02020603050405020304" pitchFamily="18" charset="0"/>
              </a:rPr>
              <a:t>DWH</a:t>
            </a:r>
          </a:p>
        </p:txBody>
      </p:sp>
      <p:sp>
        <p:nvSpPr>
          <p:cNvPr id="48" name="テキスト プレースホルダー 47"/>
          <p:cNvSpPr>
            <a:spLocks noGrp="1"/>
          </p:cNvSpPr>
          <p:nvPr>
            <p:ph type="body" sz="quarter" idx="49"/>
          </p:nvPr>
        </p:nvSpPr>
        <p:spPr>
          <a:xfrm>
            <a:off x="9576947" y="6924925"/>
            <a:ext cx="3689747" cy="1571824"/>
          </a:xfrm>
        </p:spPr>
        <p:txBody>
          <a:bodyPr/>
          <a:lstStyle/>
          <a:p>
            <a:r>
              <a:rPr lang="fr-FR" b="1" dirty="0"/>
              <a:t>La</a:t>
            </a:r>
            <a:r>
              <a:rPr lang="fr-FR" dirty="0"/>
              <a:t> </a:t>
            </a:r>
            <a:r>
              <a:rPr lang="fr-FR" b="1" dirty="0"/>
              <a:t>phase de restitution</a:t>
            </a:r>
            <a:r>
              <a:rPr lang="fr-FR" dirty="0"/>
              <a:t> </a:t>
            </a:r>
            <a:endParaRPr lang="en-US" altLang="ja-JP" dirty="0"/>
          </a:p>
          <a:p>
            <a:endParaRPr kumimoji="1" lang="ja-JP" altLang="en-US" dirty="0"/>
          </a:p>
        </p:txBody>
      </p:sp>
      <p:sp>
        <p:nvSpPr>
          <p:cNvPr id="49" name="テキスト プレースホルダー 48"/>
          <p:cNvSpPr>
            <a:spLocks noGrp="1"/>
          </p:cNvSpPr>
          <p:nvPr>
            <p:ph type="body" sz="quarter" idx="50"/>
          </p:nvPr>
        </p:nvSpPr>
        <p:spPr>
          <a:xfrm>
            <a:off x="9576947" y="5838863"/>
            <a:ext cx="3689747" cy="865790"/>
          </a:xfrm>
        </p:spPr>
        <p:txBody>
          <a:bodyPr/>
          <a:lstStyle/>
          <a:p>
            <a:r>
              <a:rPr lang="fr-FR" b="1" dirty="0">
                <a:solidFill>
                  <a:prstClr val="black"/>
                </a:solidFill>
                <a:latin typeface="Times New Roman" panose="02020603050405020304" pitchFamily="18" charset="0"/>
                <a:cs typeface="Times New Roman" panose="02020603050405020304" pitchFamily="18" charset="0"/>
              </a:rPr>
              <a:t>intermédiaires :</a:t>
            </a:r>
          </a:p>
          <a:p>
            <a:r>
              <a:rPr lang="fr-FR" b="1" dirty="0">
                <a:solidFill>
                  <a:prstClr val="black"/>
                </a:solidFill>
                <a:latin typeface="Times New Roman" panose="02020603050405020304" pitchFamily="18" charset="0"/>
                <a:cs typeface="Times New Roman" panose="02020603050405020304" pitchFamily="18" charset="0"/>
              </a:rPr>
              <a:t>Moteur OLAP</a:t>
            </a:r>
          </a:p>
        </p:txBody>
      </p:sp>
      <p:sp>
        <p:nvSpPr>
          <p:cNvPr id="50" name="テキスト プレースホルダー 49"/>
          <p:cNvSpPr>
            <a:spLocks noGrp="1"/>
          </p:cNvSpPr>
          <p:nvPr>
            <p:ph type="body" sz="quarter" idx="51"/>
          </p:nvPr>
        </p:nvSpPr>
        <p:spPr/>
        <p:txBody>
          <a:bodyPr/>
          <a:lstStyle/>
          <a:p>
            <a:r>
              <a:rPr lang="fr-FR" b="1" dirty="0"/>
              <a:t>La</a:t>
            </a:r>
            <a:r>
              <a:rPr lang="fr-FR" dirty="0"/>
              <a:t> </a:t>
            </a:r>
            <a:r>
              <a:rPr lang="fr-FR" b="1" dirty="0"/>
              <a:t>phase d'analyse</a:t>
            </a:r>
            <a:r>
              <a:rPr lang="fr-FR" dirty="0"/>
              <a:t> </a:t>
            </a:r>
            <a:endParaRPr lang="en-US" altLang="ja-JP" dirty="0"/>
          </a:p>
          <a:p>
            <a:endParaRPr kumimoji="1" lang="ja-JP" altLang="en-US" dirty="0"/>
          </a:p>
          <a:p>
            <a:endParaRPr kumimoji="1" lang="ja-JP" altLang="en-US" dirty="0"/>
          </a:p>
        </p:txBody>
      </p:sp>
      <p:sp>
        <p:nvSpPr>
          <p:cNvPr id="51" name="テキスト プレースホルダー 50"/>
          <p:cNvSpPr>
            <a:spLocks noGrp="1"/>
          </p:cNvSpPr>
          <p:nvPr>
            <p:ph type="body" sz="quarter" idx="52"/>
          </p:nvPr>
        </p:nvSpPr>
        <p:spPr/>
        <p:txBody>
          <a:bodyPr/>
          <a:lstStyle/>
          <a:p>
            <a:r>
              <a:rPr lang="fr-FR" b="1" dirty="0">
                <a:solidFill>
                  <a:prstClr val="black"/>
                </a:solidFill>
                <a:latin typeface="Times New Roman" panose="02020603050405020304" pitchFamily="18" charset="0"/>
                <a:cs typeface="Times New Roman" panose="02020603050405020304" pitchFamily="18" charset="0"/>
              </a:rPr>
              <a:t>Restitution</a:t>
            </a:r>
          </a:p>
        </p:txBody>
      </p:sp>
      <p:pic>
        <p:nvPicPr>
          <p:cNvPr id="9" name="Espace réservé pour une image  8">
            <a:extLst>
              <a:ext uri="{FF2B5EF4-FFF2-40B4-BE49-F238E27FC236}">
                <a16:creationId xmlns:a16="http://schemas.microsoft.com/office/drawing/2014/main" id="{097DD648-C4F7-4C84-BD85-435001223761}"/>
              </a:ext>
            </a:extLst>
          </p:cNvPr>
          <p:cNvPicPr>
            <a:picLocks noGrp="1" noChangeAspect="1"/>
          </p:cNvPicPr>
          <p:nvPr>
            <p:ph type="pic" sz="quarter" idx="43"/>
          </p:nvPr>
        </p:nvPicPr>
        <p:blipFill>
          <a:blip r:embed="rId2" cstate="print">
            <a:extLst>
              <a:ext uri="{28A0092B-C50C-407E-A947-70E740481C1C}">
                <a14:useLocalDpi xmlns:a14="http://schemas.microsoft.com/office/drawing/2010/main" val="0"/>
              </a:ext>
            </a:extLst>
          </a:blip>
          <a:srcRect t="27" b="27"/>
          <a:stretch>
            <a:fillRect/>
          </a:stretch>
        </p:blipFill>
        <p:spPr/>
      </p:pic>
      <p:pic>
        <p:nvPicPr>
          <p:cNvPr id="11" name="Espace réservé pour une image  10">
            <a:extLst>
              <a:ext uri="{FF2B5EF4-FFF2-40B4-BE49-F238E27FC236}">
                <a16:creationId xmlns:a16="http://schemas.microsoft.com/office/drawing/2014/main" id="{BFA2423B-426F-4866-9954-B42AE2188D36}"/>
              </a:ext>
            </a:extLst>
          </p:cNvPr>
          <p:cNvPicPr>
            <a:picLocks noGrp="1" noChangeAspect="1"/>
          </p:cNvPicPr>
          <p:nvPr>
            <p:ph type="pic" sz="quarter" idx="44"/>
          </p:nvPr>
        </p:nvPicPr>
        <p:blipFill>
          <a:blip r:embed="rId3">
            <a:extLst>
              <a:ext uri="{28A0092B-C50C-407E-A947-70E740481C1C}">
                <a14:useLocalDpi xmlns:a14="http://schemas.microsoft.com/office/drawing/2010/main" val="0"/>
              </a:ext>
            </a:extLst>
          </a:blip>
          <a:srcRect l="21842" r="21842"/>
          <a:stretch/>
        </p:blipFill>
        <p:spPr>
          <a:xfrm>
            <a:off x="5750674" y="2731688"/>
            <a:ext cx="2888231" cy="2886903"/>
          </a:xfrm>
        </p:spPr>
      </p:pic>
      <p:pic>
        <p:nvPicPr>
          <p:cNvPr id="15" name="Espace réservé pour une image  14">
            <a:extLst>
              <a:ext uri="{FF2B5EF4-FFF2-40B4-BE49-F238E27FC236}">
                <a16:creationId xmlns:a16="http://schemas.microsoft.com/office/drawing/2014/main" id="{EBD59DEE-5F47-4115-99BE-7D117D75132F}"/>
              </a:ext>
            </a:extLst>
          </p:cNvPr>
          <p:cNvPicPr>
            <a:picLocks noGrp="1" noChangeAspect="1"/>
          </p:cNvPicPr>
          <p:nvPr>
            <p:ph type="pic" sz="quarter" idx="45"/>
          </p:nvPr>
        </p:nvPicPr>
        <p:blipFill>
          <a:blip r:embed="rId4">
            <a:extLst>
              <a:ext uri="{28A0092B-C50C-407E-A947-70E740481C1C}">
                <a14:useLocalDpi xmlns:a14="http://schemas.microsoft.com/office/drawing/2010/main" val="0"/>
              </a:ext>
            </a:extLst>
          </a:blip>
          <a:srcRect l="21844" r="21844"/>
          <a:stretch>
            <a:fillRect/>
          </a:stretch>
        </p:blipFill>
        <p:spPr/>
      </p:pic>
      <p:pic>
        <p:nvPicPr>
          <p:cNvPr id="13" name="Espace réservé pour une image  12">
            <a:extLst>
              <a:ext uri="{FF2B5EF4-FFF2-40B4-BE49-F238E27FC236}">
                <a16:creationId xmlns:a16="http://schemas.microsoft.com/office/drawing/2014/main" id="{1A34AE5C-4D03-43A4-9490-C4B3891379C7}"/>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l="12479" r="12479"/>
          <a:stretch>
            <a:fillRect/>
          </a:stretch>
        </p:blipFill>
        <p:spPr/>
      </p:pic>
    </p:spTree>
    <p:extLst>
      <p:ext uri="{BB962C8B-B14F-4D97-AF65-F5344CB8AC3E}">
        <p14:creationId xmlns:p14="http://schemas.microsoft.com/office/powerpoint/2010/main" val="3633582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150">
        <p15:prstTrans prst="pageCurlSingle"/>
      </p:transition>
    </mc:Choice>
    <mc:Fallback xmlns="">
      <p:transition spd="slow" advTm="815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9805A0B-97F4-4D30-9E70-3C24CAB80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736" y="2669669"/>
            <a:ext cx="13570528" cy="6786058"/>
          </a:xfrm>
          <a:prstGeom prst="rect">
            <a:avLst/>
          </a:prstGeom>
        </p:spPr>
      </p:pic>
      <p:sp>
        <p:nvSpPr>
          <p:cNvPr id="4" name="ZoneTexte 3">
            <a:extLst>
              <a:ext uri="{FF2B5EF4-FFF2-40B4-BE49-F238E27FC236}">
                <a16:creationId xmlns:a16="http://schemas.microsoft.com/office/drawing/2014/main" id="{8E0D96E9-A414-454B-B46A-70FED1006AF3}"/>
              </a:ext>
            </a:extLst>
          </p:cNvPr>
          <p:cNvSpPr txBox="1"/>
          <p:nvPr/>
        </p:nvSpPr>
        <p:spPr>
          <a:xfrm>
            <a:off x="4572000" y="829686"/>
            <a:ext cx="9144000" cy="2308324"/>
          </a:xfrm>
          <a:prstGeom prst="rect">
            <a:avLst/>
          </a:prstGeom>
          <a:noFill/>
        </p:spPr>
        <p:txBody>
          <a:bodyPr wrap="square">
            <a:spAutoFit/>
          </a:bodyPr>
          <a:lstStyle/>
          <a:p>
            <a:endParaRPr lang="fr-FR" b="0" i="0" dirty="0">
              <a:effectLst/>
              <a:latin typeface="Arial" panose="020B0604020202020204" pitchFamily="34" charset="0"/>
            </a:endParaRPr>
          </a:p>
          <a:p>
            <a:endParaRPr lang="fr-FR" dirty="0">
              <a:latin typeface="Arial" panose="020B0604020202020204" pitchFamily="34" charset="0"/>
            </a:endParaRPr>
          </a:p>
          <a:p>
            <a:r>
              <a:rPr lang="fr-FR" sz="3600" b="0" i="0" dirty="0">
                <a:solidFill>
                  <a:schemeClr val="bg1"/>
                </a:solidFill>
                <a:effectLst/>
                <a:latin typeface="Arial" panose="020B0604020202020204" pitchFamily="34" charset="0"/>
              </a:rPr>
              <a:t>Modèle en étoile du datawarehouse</a:t>
            </a:r>
          </a:p>
          <a:p>
            <a:endParaRPr lang="fr-FR" dirty="0">
              <a:latin typeface="Arial" panose="020B0604020202020204" pitchFamily="34" charset="0"/>
            </a:endParaRPr>
          </a:p>
          <a:p>
            <a:endParaRPr lang="fr-FR" dirty="0"/>
          </a:p>
        </p:txBody>
      </p:sp>
    </p:spTree>
    <p:extLst>
      <p:ext uri="{BB962C8B-B14F-4D97-AF65-F5344CB8AC3E}">
        <p14:creationId xmlns:p14="http://schemas.microsoft.com/office/powerpoint/2010/main" val="332099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908">
        <p15:prstTrans prst="pageCurlSingle"/>
      </p:transition>
    </mc:Choice>
    <mc:Fallback xmlns="">
      <p:transition spd="slow" advTm="2908">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lang="fr-FR" dirty="0"/>
              <a:t>Chargement des données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17</a:t>
            </a:fld>
            <a:endParaRPr lang="en-US" dirty="0"/>
          </a:p>
        </p:txBody>
      </p:sp>
      <p:sp>
        <p:nvSpPr>
          <p:cNvPr id="41" name="テキスト プレースホルダー 40"/>
          <p:cNvSpPr>
            <a:spLocks noGrp="1"/>
          </p:cNvSpPr>
          <p:nvPr>
            <p:ph type="body" sz="quarter" idx="50"/>
          </p:nvPr>
        </p:nvSpPr>
        <p:spPr>
          <a:xfrm>
            <a:off x="2286000" y="2838434"/>
            <a:ext cx="8420099" cy="610489"/>
          </a:xfrm>
        </p:spPr>
        <p:txBody>
          <a:bodyPr/>
          <a:lstStyle/>
          <a:p>
            <a:r>
              <a:rPr lang="fr-FR" sz="2800" dirty="0"/>
              <a:t>Diagramme d’activité du processus d’alimentation</a:t>
            </a:r>
            <a:endParaRPr kumimoji="1" lang="ja-JP" altLang="en-US" sz="2800" dirty="0"/>
          </a:p>
        </p:txBody>
      </p:sp>
      <p:pic>
        <p:nvPicPr>
          <p:cNvPr id="71" name="Espace réservé pour une image  70">
            <a:extLst>
              <a:ext uri="{FF2B5EF4-FFF2-40B4-BE49-F238E27FC236}">
                <a16:creationId xmlns:a16="http://schemas.microsoft.com/office/drawing/2014/main" id="{FEEFA5B2-392D-4ED5-B512-339F69B06AC5}"/>
              </a:ext>
            </a:extLst>
          </p:cNvPr>
          <p:cNvPicPr>
            <a:picLocks noGrp="1" noChangeAspect="1"/>
          </p:cNvPicPr>
          <p:nvPr>
            <p:ph type="pic" sz="quarter" idx="45"/>
          </p:nvPr>
        </p:nvPicPr>
        <p:blipFill>
          <a:blip r:embed="rId2">
            <a:extLst>
              <a:ext uri="{28A0092B-C50C-407E-A947-70E740481C1C}">
                <a14:useLocalDpi xmlns:a14="http://schemas.microsoft.com/office/drawing/2010/main" val="0"/>
              </a:ext>
            </a:extLst>
          </a:blip>
          <a:srcRect l="5556" r="5556"/>
          <a:stretch>
            <a:fillRect/>
          </a:stretch>
        </p:blipFill>
        <p:spPr>
          <a:xfrm>
            <a:off x="2989024" y="3935099"/>
            <a:ext cx="7110940" cy="5118516"/>
          </a:xfrm>
        </p:spPr>
      </p:pic>
    </p:spTree>
    <p:extLst>
      <p:ext uri="{BB962C8B-B14F-4D97-AF65-F5344CB8AC3E}">
        <p14:creationId xmlns:p14="http://schemas.microsoft.com/office/powerpoint/2010/main" val="939478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396">
        <p15:prstTrans prst="pageCurlSingle"/>
      </p:transition>
    </mc:Choice>
    <mc:Fallback xmlns="">
      <p:transition spd="slow" advTm="19396">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pour une image  10">
            <a:extLst>
              <a:ext uri="{FF2B5EF4-FFF2-40B4-BE49-F238E27FC236}">
                <a16:creationId xmlns:a16="http://schemas.microsoft.com/office/drawing/2014/main" id="{C3858A64-BA1C-46CB-AD06-83BDDB14AB0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5124" b="5124"/>
          <a:stretch>
            <a:fillRect/>
          </a:stretch>
        </p:blipFill>
        <p:spPr/>
      </p:pic>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lang="fr-FR" dirty="0"/>
              <a:t>Phase de réalisation</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Espace réservé pour une image  52">
            <a:extLst>
              <a:ext uri="{FF2B5EF4-FFF2-40B4-BE49-F238E27FC236}">
                <a16:creationId xmlns:a16="http://schemas.microsoft.com/office/drawing/2014/main" id="{8FA1ED4E-06BA-4DE0-8084-EF4F8DF37134}"/>
              </a:ext>
            </a:extLst>
          </p:cNvPr>
          <p:cNvPicPr>
            <a:picLocks noGrp="1" noChangeAspect="1"/>
          </p:cNvPicPr>
          <p:nvPr>
            <p:ph type="pic" sz="quarter" idx="12"/>
          </p:nvPr>
        </p:nvPicPr>
        <p:blipFill rotWithShape="1">
          <a:blip r:embed="rId2" cstate="print">
            <a:extLst>
              <a:ext uri="{28A0092B-C50C-407E-A947-70E740481C1C}">
                <a14:useLocalDpi xmlns:a14="http://schemas.microsoft.com/office/drawing/2010/main" val="0"/>
              </a:ext>
            </a:extLst>
          </a:blip>
          <a:srcRect t="-98289" b="-98289"/>
          <a:stretch/>
        </p:blipFill>
        <p:spPr/>
      </p:pic>
      <p:sp>
        <p:nvSpPr>
          <p:cNvPr id="10" name="図プレースホルダー 9"/>
          <p:cNvSpPr>
            <a:spLocks noGrp="1"/>
          </p:cNvSpPr>
          <p:nvPr>
            <p:ph type="pic" sz="quarter" idx="11"/>
          </p:nvPr>
        </p:nvSpPr>
        <p:spPr/>
      </p:sp>
      <p:pic>
        <p:nvPicPr>
          <p:cNvPr id="55" name="Espace réservé pour une image  54">
            <a:extLst>
              <a:ext uri="{FF2B5EF4-FFF2-40B4-BE49-F238E27FC236}">
                <a16:creationId xmlns:a16="http://schemas.microsoft.com/office/drawing/2014/main" id="{18095CC2-DF1E-42C0-931E-C89EAB10286C}"/>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7622" r="7622"/>
          <a:stretch>
            <a:fillRect/>
          </a:stretch>
        </p:blipFill>
        <p:spPr/>
      </p:pic>
      <p:sp>
        <p:nvSpPr>
          <p:cNvPr id="18" name="図プレースホルダー 17"/>
          <p:cNvSpPr>
            <a:spLocks noGrp="1"/>
          </p:cNvSpPr>
          <p:nvPr>
            <p:ph type="pic" sz="quarter" idx="22"/>
          </p:nvPr>
        </p:nvSpPr>
        <p:spPr/>
      </p:sp>
      <p:sp>
        <p:nvSpPr>
          <p:cNvPr id="24" name="図プレースホルダー 23"/>
          <p:cNvSpPr>
            <a:spLocks noGrp="1"/>
          </p:cNvSpPr>
          <p:nvPr>
            <p:ph type="pic" sz="quarter" idx="35"/>
          </p:nvPr>
        </p:nvSpPr>
        <p:spPr/>
      </p:sp>
      <p:sp>
        <p:nvSpPr>
          <p:cNvPr id="26" name="図プレースホルダー 25"/>
          <p:cNvSpPr>
            <a:spLocks noGrp="1"/>
          </p:cNvSpPr>
          <p:nvPr>
            <p:ph type="pic" sz="quarter" idx="38"/>
          </p:nvPr>
        </p:nvSpPr>
        <p:spPr/>
      </p:sp>
      <p:sp>
        <p:nvSpPr>
          <p:cNvPr id="16" name="テキスト プレースホルダー 15"/>
          <p:cNvSpPr>
            <a:spLocks noGrp="1"/>
          </p:cNvSpPr>
          <p:nvPr>
            <p:ph type="body" sz="quarter" idx="19"/>
          </p:nvPr>
        </p:nvSpPr>
        <p:spPr/>
        <p:txBody>
          <a:bodyPr/>
          <a:lstStyle/>
          <a:p>
            <a:r>
              <a:rPr lang="fr-FR" b="0" i="0" dirty="0">
                <a:effectLst/>
                <a:latin typeface="Arial" panose="020B0604020202020204" pitchFamily="34" charset="0"/>
              </a:rPr>
              <a:t>Environnement matériel et logiciel</a:t>
            </a:r>
            <a:endParaRPr kumimoji="1" lang="ja-JP" altLang="en-US" dirty="0"/>
          </a:p>
        </p:txBody>
      </p:sp>
      <p:pic>
        <p:nvPicPr>
          <p:cNvPr id="49" name="Espace réservé pour une image  48">
            <a:extLst>
              <a:ext uri="{FF2B5EF4-FFF2-40B4-BE49-F238E27FC236}">
                <a16:creationId xmlns:a16="http://schemas.microsoft.com/office/drawing/2014/main" id="{21CE2C9B-21BE-403C-8F69-B33032BA88FA}"/>
              </a:ext>
            </a:extLst>
          </p:cNvPr>
          <p:cNvPicPr>
            <a:picLocks noGrp="1" noChangeAspect="1"/>
          </p:cNvPicPr>
          <p:nvPr>
            <p:ph type="pic" sz="quarter" idx="10"/>
          </p:nvPr>
        </p:nvPicPr>
        <p:blipFill rotWithShape="1">
          <a:blip r:embed="rId4" cstate="print">
            <a:extLst>
              <a:ext uri="{28A0092B-C50C-407E-A947-70E740481C1C}">
                <a14:useLocalDpi xmlns:a14="http://schemas.microsoft.com/office/drawing/2010/main" val="0"/>
              </a:ext>
            </a:extLst>
          </a:blip>
          <a:srcRect t="-48213" b="-48213"/>
          <a:stretch/>
        </p:blipFill>
        <p:spPr/>
      </p:pic>
      <p:pic>
        <p:nvPicPr>
          <p:cNvPr id="59" name="Espace réservé pour une image  58">
            <a:extLst>
              <a:ext uri="{FF2B5EF4-FFF2-40B4-BE49-F238E27FC236}">
                <a16:creationId xmlns:a16="http://schemas.microsoft.com/office/drawing/2014/main" id="{63CB7E41-6164-488F-B74C-A52ACB358E76}"/>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l="21351" r="21351"/>
          <a:stretch>
            <a:fillRect/>
          </a:stretch>
        </p:blipFill>
        <p:spPr/>
      </p:pic>
      <p:sp>
        <p:nvSpPr>
          <p:cNvPr id="5" name="図プレースホルダー 4"/>
          <p:cNvSpPr>
            <a:spLocks noGrp="1"/>
          </p:cNvSpPr>
          <p:nvPr>
            <p:ph type="pic" sz="quarter" idx="27"/>
          </p:nvPr>
        </p:nvSpPr>
        <p:spPr/>
      </p:sp>
      <p:pic>
        <p:nvPicPr>
          <p:cNvPr id="43" name="Espace réservé pour une image  42">
            <a:extLst>
              <a:ext uri="{FF2B5EF4-FFF2-40B4-BE49-F238E27FC236}">
                <a16:creationId xmlns:a16="http://schemas.microsoft.com/office/drawing/2014/main" id="{E0A86FA9-C7D7-4B63-80EB-4495C3CC7E54}"/>
              </a:ext>
            </a:extLst>
          </p:cNvPr>
          <p:cNvPicPr>
            <a:picLocks noGrp="1" noChangeAspect="1"/>
          </p:cNvPicPr>
          <p:nvPr>
            <p:ph type="pic" sz="quarter" idx="15"/>
          </p:nvPr>
        </p:nvPicPr>
        <p:blipFill rotWithShape="1">
          <a:blip r:embed="rId6" cstate="print">
            <a:extLst>
              <a:ext uri="{28A0092B-C50C-407E-A947-70E740481C1C}">
                <a14:useLocalDpi xmlns:a14="http://schemas.microsoft.com/office/drawing/2010/main" val="0"/>
              </a:ext>
            </a:extLst>
          </a:blip>
          <a:srcRect t="-67198" b="-67198"/>
          <a:stretch/>
        </p:blipFill>
        <p:spPr>
          <a:prstGeom prst="rect">
            <a:avLst/>
          </a:prstGeom>
          <a:ln>
            <a:noFill/>
          </a:ln>
          <a:effectLst>
            <a:outerShdw blurRad="190500" algn="tl" rotWithShape="0">
              <a:srgbClr val="000000">
                <a:alpha val="70000"/>
              </a:srgbClr>
            </a:outerShdw>
          </a:effectLst>
        </p:spPr>
      </p:pic>
      <p:pic>
        <p:nvPicPr>
          <p:cNvPr id="47" name="Espace réservé pour une image  46">
            <a:extLst>
              <a:ext uri="{FF2B5EF4-FFF2-40B4-BE49-F238E27FC236}">
                <a16:creationId xmlns:a16="http://schemas.microsoft.com/office/drawing/2014/main" id="{B7C60410-FEDB-45D4-8EA9-220C9348827E}"/>
              </a:ext>
            </a:extLst>
          </p:cNvPr>
          <p:cNvPicPr>
            <a:picLocks noGrp="1" noChangeAspect="1"/>
          </p:cNvPicPr>
          <p:nvPr>
            <p:ph type="pic" sz="quarter" idx="20"/>
          </p:nvPr>
        </p:nvPicPr>
        <p:blipFill rotWithShape="1">
          <a:blip r:embed="rId7" cstate="print">
            <a:extLst>
              <a:ext uri="{28A0092B-C50C-407E-A947-70E740481C1C}">
                <a14:useLocalDpi xmlns:a14="http://schemas.microsoft.com/office/drawing/2010/main" val="0"/>
              </a:ext>
            </a:extLst>
          </a:blip>
          <a:srcRect t="-48213" b="-48213"/>
          <a:stretch/>
        </p:blipFill>
        <p:spPr/>
      </p:pic>
      <p:sp>
        <p:nvSpPr>
          <p:cNvPr id="9" name="図プレースホルダー 8"/>
          <p:cNvSpPr>
            <a:spLocks noGrp="1"/>
          </p:cNvSpPr>
          <p:nvPr>
            <p:ph type="pic" sz="quarter" idx="36"/>
          </p:nvPr>
        </p:nvSpPr>
        <p:spPr/>
      </p:sp>
      <p:pic>
        <p:nvPicPr>
          <p:cNvPr id="51" name="Espace réservé pour une image  50">
            <a:extLst>
              <a:ext uri="{FF2B5EF4-FFF2-40B4-BE49-F238E27FC236}">
                <a16:creationId xmlns:a16="http://schemas.microsoft.com/office/drawing/2014/main" id="{0E03480C-86E5-4511-8BED-CBCCD33E372C}"/>
              </a:ext>
            </a:extLst>
          </p:cNvPr>
          <p:cNvPicPr>
            <a:picLocks noGrp="1" noChangeAspect="1"/>
          </p:cNvPicPr>
          <p:nvPr>
            <p:ph type="pic" sz="quarter" idx="33"/>
          </p:nvPr>
        </p:nvPicPr>
        <p:blipFill>
          <a:blip r:embed="rId8">
            <a:extLst>
              <a:ext uri="{28A0092B-C50C-407E-A947-70E740481C1C}">
                <a14:useLocalDpi xmlns:a14="http://schemas.microsoft.com/office/drawing/2010/main" val="0"/>
              </a:ext>
            </a:extLst>
          </a:blip>
          <a:srcRect l="1649" r="1649"/>
          <a:stretch>
            <a:fillRect/>
          </a:stretch>
        </p:blipFill>
        <p:spPr/>
      </p:pic>
      <p:sp>
        <p:nvSpPr>
          <p:cNvPr id="13" name="図プレースホルダー 12"/>
          <p:cNvSpPr>
            <a:spLocks noGrp="1"/>
          </p:cNvSpPr>
          <p:nvPr>
            <p:ph type="pic" sz="quarter" idx="34"/>
          </p:nvPr>
        </p:nvSpPr>
        <p:spPr/>
      </p:sp>
      <p:sp>
        <p:nvSpPr>
          <p:cNvPr id="17" name="図プレースホルダー 16"/>
          <p:cNvSpPr>
            <a:spLocks noGrp="1"/>
          </p:cNvSpPr>
          <p:nvPr>
            <p:ph type="pic" sz="quarter" idx="30"/>
          </p:nvPr>
        </p:nvSpPr>
        <p:spPr/>
      </p:sp>
      <p:pic>
        <p:nvPicPr>
          <p:cNvPr id="57" name="Espace réservé pour une image  56">
            <a:extLst>
              <a:ext uri="{FF2B5EF4-FFF2-40B4-BE49-F238E27FC236}">
                <a16:creationId xmlns:a16="http://schemas.microsoft.com/office/drawing/2014/main" id="{7859FED9-5E24-45A5-8D13-B89D5AD2A246}"/>
              </a:ext>
            </a:extLst>
          </p:cNvPr>
          <p:cNvPicPr>
            <a:picLocks noGrp="1" noChangeAspect="1"/>
          </p:cNvPicPr>
          <p:nvPr>
            <p:ph type="pic" sz="quarter" idx="29"/>
          </p:nvPr>
        </p:nvPicPr>
        <p:blipFill rotWithShape="1">
          <a:blip r:embed="rId9" cstate="print">
            <a:extLst>
              <a:ext uri="{28A0092B-C50C-407E-A947-70E740481C1C}">
                <a14:useLocalDpi xmlns:a14="http://schemas.microsoft.com/office/drawing/2010/main" val="0"/>
              </a:ext>
            </a:extLst>
          </a:blip>
          <a:srcRect t="-26728" b="-26728"/>
          <a:stretch/>
        </p:blipFill>
        <p:spPr/>
      </p:pic>
      <p:pic>
        <p:nvPicPr>
          <p:cNvPr id="29" name="Espace réservé pour une image  28">
            <a:extLst>
              <a:ext uri="{FF2B5EF4-FFF2-40B4-BE49-F238E27FC236}">
                <a16:creationId xmlns:a16="http://schemas.microsoft.com/office/drawing/2014/main" id="{D2E0FA0C-C72D-4576-BCEA-47F150B801DF}"/>
              </a:ext>
            </a:extLst>
          </p:cNvPr>
          <p:cNvPicPr>
            <a:picLocks noGrp="1" noChangeAspect="1"/>
          </p:cNvPicPr>
          <p:nvPr>
            <p:ph type="pic" sz="quarter" idx="39"/>
          </p:nvPr>
        </p:nvPicPr>
        <p:blipFill rotWithShape="1">
          <a:blip r:embed="rId10">
            <a:extLst>
              <a:ext uri="{28A0092B-C50C-407E-A947-70E740481C1C}">
                <a14:useLocalDpi xmlns:a14="http://schemas.microsoft.com/office/drawing/2010/main" val="0"/>
              </a:ext>
            </a:extLst>
          </a:blip>
          <a:srcRect t="-62143" b="-62143"/>
          <a:stretch/>
        </p:blipFill>
        <p:spPr/>
      </p:pic>
      <p:pic>
        <p:nvPicPr>
          <p:cNvPr id="45" name="Espace réservé pour une image  44">
            <a:extLst>
              <a:ext uri="{FF2B5EF4-FFF2-40B4-BE49-F238E27FC236}">
                <a16:creationId xmlns:a16="http://schemas.microsoft.com/office/drawing/2014/main" id="{2C08C1B4-8A8C-41EC-AAE5-2D385D67A830}"/>
              </a:ext>
            </a:extLst>
          </p:cNvPr>
          <p:cNvPicPr>
            <a:picLocks noGrp="1" noChangeAspect="1"/>
          </p:cNvPicPr>
          <p:nvPr>
            <p:ph type="pic" sz="quarter" idx="40"/>
          </p:nvPr>
        </p:nvPicPr>
        <p:blipFill rotWithShape="1">
          <a:blip r:embed="rId11">
            <a:extLst>
              <a:ext uri="{28A0092B-C50C-407E-A947-70E740481C1C}">
                <a14:useLocalDpi xmlns:a14="http://schemas.microsoft.com/office/drawing/2010/main" val="0"/>
              </a:ext>
            </a:extLst>
          </a:blip>
          <a:srcRect t="-44711" b="-44711"/>
          <a:stretch/>
        </p:blipFill>
        <p:spPr/>
      </p:pic>
    </p:spTree>
    <p:extLst>
      <p:ext uri="{BB962C8B-B14F-4D97-AF65-F5344CB8AC3E}">
        <p14:creationId xmlns:p14="http://schemas.microsoft.com/office/powerpoint/2010/main" val="2982476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18">
        <p15:prstTrans prst="pageCurlSingle"/>
      </p:transition>
    </mc:Choice>
    <mc:Fallback xmlns="">
      <p:transition spd="slow" advTm="421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Presentation Agenda</a:t>
            </a:r>
            <a:endParaRPr kumimoji="1" lang="ja-JP" altLang="en-US" dirty="0"/>
          </a:p>
        </p:txBody>
      </p:sp>
      <p:sp>
        <p:nvSpPr>
          <p:cNvPr id="20" name="テキスト プレースホルダー 19"/>
          <p:cNvSpPr>
            <a:spLocks noGrp="1"/>
          </p:cNvSpPr>
          <p:nvPr>
            <p:ph type="body" sz="quarter" idx="12"/>
          </p:nvPr>
        </p:nvSpPr>
        <p:spPr>
          <a:xfrm>
            <a:off x="3840479" y="3723780"/>
            <a:ext cx="5184547" cy="562841"/>
          </a:xfrm>
        </p:spPr>
        <p:txBody>
          <a:bodyPr/>
          <a:lstStyle/>
          <a:p>
            <a:r>
              <a:rPr kumimoji="1" lang="en-US" altLang="ja-JP" dirty="0">
                <a:solidFill>
                  <a:schemeClr val="tx1">
                    <a:lumMod val="50000"/>
                  </a:schemeClr>
                </a:solidFill>
              </a:rPr>
              <a:t>Introduction</a:t>
            </a:r>
            <a:endParaRPr kumimoji="1" lang="ja-JP" altLang="en-US" dirty="0">
              <a:solidFill>
                <a:schemeClr val="tx1">
                  <a:lumMod val="50000"/>
                </a:schemeClr>
              </a:solidFill>
            </a:endParaRPr>
          </a:p>
          <a:p>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solidFill>
                  <a:schemeClr val="tx1">
                    <a:lumMod val="50000"/>
                  </a:schemeClr>
                </a:solidFill>
              </a:rPr>
              <a:t>Introduction</a:t>
            </a:r>
            <a:endParaRPr kumimoji="1" lang="ja-JP" altLang="en-US" dirty="0">
              <a:solidFill>
                <a:schemeClr val="tx1">
                  <a:lumMod val="50000"/>
                </a:schemeClr>
              </a:solidFill>
            </a:endParaRPr>
          </a:p>
        </p:txBody>
      </p:sp>
      <p:sp>
        <p:nvSpPr>
          <p:cNvPr id="22" name="テキスト プレースホルダー 21"/>
          <p:cNvSpPr>
            <a:spLocks noGrp="1"/>
          </p:cNvSpPr>
          <p:nvPr>
            <p:ph type="body" sz="quarter" idx="14"/>
          </p:nvPr>
        </p:nvSpPr>
        <p:spPr>
          <a:xfrm>
            <a:off x="3670581" y="5746267"/>
            <a:ext cx="4741899" cy="562841"/>
          </a:xfrm>
        </p:spPr>
        <p:txBody>
          <a:bodyPr/>
          <a:lstStyle/>
          <a:p>
            <a:r>
              <a:rPr lang="fr-FR" b="1" dirty="0">
                <a:solidFill>
                  <a:schemeClr val="tx1">
                    <a:lumMod val="50000"/>
                  </a:schemeClr>
                </a:solidFill>
                <a:latin typeface="Times New Roman" pitchFamily="18" charset="0"/>
                <a:cs typeface="Times New Roman" pitchFamily="18" charset="0"/>
              </a:rPr>
              <a:t>Analyse et  Spécification des besoins </a:t>
            </a:r>
          </a:p>
          <a:p>
            <a:endParaRPr kumimoji="1" lang="ja-JP" altLang="en-US" dirty="0"/>
          </a:p>
        </p:txBody>
      </p:sp>
      <p:sp>
        <p:nvSpPr>
          <p:cNvPr id="23" name="テキスト プレースホルダー 22"/>
          <p:cNvSpPr>
            <a:spLocks noGrp="1"/>
          </p:cNvSpPr>
          <p:nvPr>
            <p:ph type="body" sz="quarter" idx="15"/>
          </p:nvPr>
        </p:nvSpPr>
        <p:spPr/>
        <p:txBody>
          <a:bodyPr/>
          <a:lstStyle/>
          <a:p>
            <a:r>
              <a:rPr lang="fr-FR" b="1" dirty="0">
                <a:solidFill>
                  <a:schemeClr val="tx1">
                    <a:lumMod val="50000"/>
                  </a:schemeClr>
                </a:solidFill>
                <a:latin typeface="Times New Roman" pitchFamily="18" charset="0"/>
                <a:cs typeface="Times New Roman" pitchFamily="18" charset="0"/>
              </a:rPr>
              <a:t>Analyse et  Spécification</a:t>
            </a:r>
          </a:p>
        </p:txBody>
      </p:sp>
      <p:sp>
        <p:nvSpPr>
          <p:cNvPr id="24" name="テキスト プレースホルダー 23"/>
          <p:cNvSpPr>
            <a:spLocks noGrp="1"/>
          </p:cNvSpPr>
          <p:nvPr>
            <p:ph type="body" sz="quarter" idx="16"/>
          </p:nvPr>
        </p:nvSpPr>
        <p:spPr/>
        <p:txBody>
          <a:bodyPr/>
          <a:lstStyle/>
          <a:p>
            <a:pPr lvl="0"/>
            <a:r>
              <a:rPr lang="fr-FR" b="1" dirty="0">
                <a:solidFill>
                  <a:schemeClr val="tx1">
                    <a:lumMod val="50000"/>
                  </a:schemeClr>
                </a:solidFill>
                <a:latin typeface="Times New Roman" pitchFamily="18" charset="0"/>
                <a:cs typeface="Times New Roman" pitchFamily="18" charset="0"/>
              </a:rPr>
              <a:t>Conception</a:t>
            </a:r>
          </a:p>
        </p:txBody>
      </p:sp>
      <p:sp>
        <p:nvSpPr>
          <p:cNvPr id="25" name="テキスト プレースホルダー 24"/>
          <p:cNvSpPr>
            <a:spLocks noGrp="1"/>
          </p:cNvSpPr>
          <p:nvPr>
            <p:ph type="body" sz="quarter" idx="17"/>
          </p:nvPr>
        </p:nvSpPr>
        <p:spPr/>
        <p:txBody>
          <a:bodyPr/>
          <a:lstStyle/>
          <a:p>
            <a:r>
              <a:rPr lang="fr-FR" b="1" dirty="0">
                <a:solidFill>
                  <a:schemeClr val="bg1"/>
                </a:solidFill>
                <a:latin typeface="Times New Roman" pitchFamily="18" charset="0"/>
                <a:cs typeface="Times New Roman" pitchFamily="18" charset="0"/>
              </a:rPr>
              <a:t>Conception</a:t>
            </a:r>
          </a:p>
          <a:p>
            <a:r>
              <a:rPr lang="fr-FR" b="1" dirty="0">
                <a:solidFill>
                  <a:schemeClr val="tx1">
                    <a:lumMod val="50000"/>
                  </a:schemeClr>
                </a:solidFill>
                <a:latin typeface="Times New Roman" pitchFamily="18" charset="0"/>
                <a:cs typeface="Times New Roman" pitchFamily="18" charset="0"/>
              </a:rPr>
              <a:t>Conception</a:t>
            </a:r>
          </a:p>
          <a:p>
            <a:endParaRPr kumimoji="1" lang="ja-JP" altLang="en-US" dirty="0">
              <a:solidFill>
                <a:schemeClr val="tx1">
                  <a:lumMod val="50000"/>
                </a:schemeClr>
              </a:solidFill>
            </a:endParaRPr>
          </a:p>
        </p:txBody>
      </p:sp>
      <p:sp>
        <p:nvSpPr>
          <p:cNvPr id="26" name="テキスト プレースホルダー 25"/>
          <p:cNvSpPr>
            <a:spLocks noGrp="1"/>
          </p:cNvSpPr>
          <p:nvPr>
            <p:ph type="body" sz="quarter" idx="18"/>
          </p:nvPr>
        </p:nvSpPr>
        <p:spPr>
          <a:xfrm>
            <a:off x="10810195" y="3723780"/>
            <a:ext cx="5184547" cy="562841"/>
          </a:xfrm>
        </p:spPr>
        <p:txBody>
          <a:bodyPr/>
          <a:lstStyle/>
          <a:p>
            <a:pPr lvl="0"/>
            <a:r>
              <a:rPr lang="fr-FR" b="1" dirty="0">
                <a:solidFill>
                  <a:schemeClr val="tx1">
                    <a:lumMod val="50000"/>
                  </a:schemeClr>
                </a:solidFill>
                <a:latin typeface="Times New Roman" pitchFamily="18" charset="0"/>
                <a:cs typeface="Times New Roman" pitchFamily="18" charset="0"/>
              </a:rPr>
              <a:t>Réalisation</a:t>
            </a:r>
          </a:p>
        </p:txBody>
      </p:sp>
      <p:sp>
        <p:nvSpPr>
          <p:cNvPr id="27" name="テキスト プレースホルダー 26"/>
          <p:cNvSpPr>
            <a:spLocks noGrp="1"/>
          </p:cNvSpPr>
          <p:nvPr>
            <p:ph type="body" sz="quarter" idx="19"/>
          </p:nvPr>
        </p:nvSpPr>
        <p:spPr/>
        <p:txBody>
          <a:bodyPr/>
          <a:lstStyle/>
          <a:p>
            <a:r>
              <a:rPr lang="fr-FR" b="1" dirty="0">
                <a:solidFill>
                  <a:schemeClr val="tx1">
                    <a:lumMod val="50000"/>
                  </a:schemeClr>
                </a:solidFill>
                <a:latin typeface="Times New Roman" pitchFamily="18" charset="0"/>
                <a:cs typeface="Times New Roman" pitchFamily="18" charset="0"/>
              </a:rPr>
              <a:t>Réalisation</a:t>
            </a:r>
          </a:p>
          <a:p>
            <a:endParaRPr kumimoji="1" lang="ja-JP" altLang="en-US" dirty="0"/>
          </a:p>
        </p:txBody>
      </p:sp>
      <p:sp>
        <p:nvSpPr>
          <p:cNvPr id="28" name="テキスト プレースホルダー 27"/>
          <p:cNvSpPr>
            <a:spLocks noGrp="1"/>
          </p:cNvSpPr>
          <p:nvPr>
            <p:ph type="body" sz="quarter" idx="20"/>
          </p:nvPr>
        </p:nvSpPr>
        <p:spPr/>
        <p:txBody>
          <a:bodyPr/>
          <a:lstStyle/>
          <a:p>
            <a:pPr lvl="0"/>
            <a:r>
              <a:rPr lang="fr-FR" b="1" dirty="0">
                <a:solidFill>
                  <a:schemeClr val="tx1">
                    <a:lumMod val="50000"/>
                  </a:schemeClr>
                </a:solidFill>
                <a:latin typeface="Times New Roman" pitchFamily="18" charset="0"/>
                <a:cs typeface="Times New Roman" pitchFamily="18" charset="0"/>
              </a:rPr>
              <a:t>Conclusion</a:t>
            </a:r>
          </a:p>
        </p:txBody>
      </p:sp>
      <p:sp>
        <p:nvSpPr>
          <p:cNvPr id="29" name="テキスト プレースホルダー 28"/>
          <p:cNvSpPr>
            <a:spLocks noGrp="1"/>
          </p:cNvSpPr>
          <p:nvPr>
            <p:ph type="body" sz="quarter" idx="21"/>
          </p:nvPr>
        </p:nvSpPr>
        <p:spPr/>
        <p:txBody>
          <a:bodyPr/>
          <a:lstStyle/>
          <a:p>
            <a:pPr lvl="0"/>
            <a:r>
              <a:rPr lang="fr-FR" b="1" dirty="0">
                <a:solidFill>
                  <a:schemeClr val="tx1">
                    <a:lumMod val="50000"/>
                  </a:schemeClr>
                </a:solidFill>
                <a:latin typeface="Times New Roman" pitchFamily="18" charset="0"/>
                <a:cs typeface="Times New Roman" pitchFamily="18" charset="0"/>
              </a:rPr>
              <a:t>Conclusion</a:t>
            </a:r>
          </a:p>
        </p:txBody>
      </p:sp>
      <p:sp>
        <p:nvSpPr>
          <p:cNvPr id="31" name="テキスト プレースホルダー 30"/>
          <p:cNvSpPr>
            <a:spLocks noGrp="1"/>
          </p:cNvSpPr>
          <p:nvPr>
            <p:ph type="body" sz="quarter" idx="23"/>
          </p:nvPr>
        </p:nvSpPr>
        <p:spPr/>
        <p:txBody>
          <a:bodyPr/>
          <a:lstStyle/>
          <a:p>
            <a:r>
              <a:rPr lang="fr-FR" b="1" dirty="0">
                <a:solidFill>
                  <a:schemeClr val="tx1">
                    <a:lumMod val="50000"/>
                  </a:schemeClr>
                </a:solidFill>
                <a:latin typeface="Times New Roman" pitchFamily="18" charset="0"/>
                <a:cs typeface="Times New Roman" pitchFamily="18" charset="0"/>
              </a:rPr>
              <a:t>Perspective</a:t>
            </a:r>
            <a:endParaRPr kumimoji="1" lang="ja-JP" altLang="en-US" dirty="0"/>
          </a:p>
        </p:txBody>
      </p:sp>
      <p:sp>
        <p:nvSpPr>
          <p:cNvPr id="32" name="フッター プレースホルダー 31"/>
          <p:cNvSpPr>
            <a:spLocks noGrp="1"/>
          </p:cNvSpPr>
          <p:nvPr>
            <p:ph type="ftr" sz="quarter" idx="10"/>
          </p:nvPr>
        </p:nvSpPr>
        <p:spPr>
          <a:xfrm>
            <a:off x="6057900" y="9383383"/>
            <a:ext cx="6172200" cy="747032"/>
          </a:xfrm>
        </p:spPr>
        <p:txBody>
          <a:bodyPr/>
          <a:lstStyle/>
          <a:p>
            <a:pPr algn="l"/>
            <a:r>
              <a:rPr lang="fr-FR" sz="2400" dirty="0">
                <a:solidFill>
                  <a:schemeClr val="tx1">
                    <a:lumMod val="50000"/>
                  </a:schemeClr>
                </a:solidFill>
              </a:rPr>
              <a:t>Année universitaire : 2020/2021</a:t>
            </a:r>
          </a:p>
          <a:p>
            <a:pPr algn="l"/>
            <a:endParaRPr lang="fr-FR" sz="1600" b="1" dirty="0"/>
          </a:p>
          <a:p>
            <a:endParaRPr 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2</a:t>
            </a:fld>
            <a:endParaRPr lang="en-US" dirty="0"/>
          </a:p>
        </p:txBody>
      </p:sp>
      <p:sp>
        <p:nvSpPr>
          <p:cNvPr id="3" name="Espace réservé du texte 2">
            <a:extLst>
              <a:ext uri="{FF2B5EF4-FFF2-40B4-BE49-F238E27FC236}">
                <a16:creationId xmlns:a16="http://schemas.microsoft.com/office/drawing/2014/main" id="{741AD6CB-0838-4B3E-B7FC-B57B972DD853}"/>
              </a:ext>
            </a:extLst>
          </p:cNvPr>
          <p:cNvSpPr>
            <a:spLocks noGrp="1"/>
          </p:cNvSpPr>
          <p:nvPr>
            <p:ph type="body" sz="quarter" idx="22"/>
          </p:nvPr>
        </p:nvSpPr>
        <p:spPr/>
        <p:txBody>
          <a:bodyPr/>
          <a:lstStyle/>
          <a:p>
            <a:r>
              <a:rPr lang="fr-FR" b="1" dirty="0">
                <a:solidFill>
                  <a:schemeClr val="tx1">
                    <a:lumMod val="50000"/>
                  </a:schemeClr>
                </a:solidFill>
                <a:latin typeface="Times New Roman" pitchFamily="18" charset="0"/>
                <a:cs typeface="Times New Roman" pitchFamily="18" charset="0"/>
              </a:rPr>
              <a:t> Perspective</a:t>
            </a:r>
            <a:endParaRPr lang="fr-FR"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2">
        <p15:prstTrans prst="pageCurlSingle"/>
      </p:transition>
    </mc:Choice>
    <mc:Fallback xmlns="">
      <p:transition spd="slow" advTm="12272">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6082BFB1-D7F9-408F-8610-0548B476F873}"/>
              </a:ext>
            </a:extLst>
          </p:cNvPr>
          <p:cNvPicPr/>
          <p:nvPr/>
        </p:nvPicPr>
        <p:blipFill>
          <a:blip r:embed="rId2"/>
          <a:srcRect/>
          <a:stretch>
            <a:fillRect/>
          </a:stretch>
        </p:blipFill>
        <p:spPr bwMode="auto">
          <a:xfrm>
            <a:off x="9771092" y="3614333"/>
            <a:ext cx="7332344" cy="3555394"/>
          </a:xfrm>
          <a:prstGeom prst="rect">
            <a:avLst/>
          </a:prstGeom>
          <a:noFill/>
          <a:ln w="9525">
            <a:noFill/>
            <a:miter lim="800000"/>
            <a:headEnd/>
            <a:tailEnd/>
          </a:ln>
        </p:spPr>
      </p:pic>
      <p:pic>
        <p:nvPicPr>
          <p:cNvPr id="5" name="Image 4">
            <a:extLst>
              <a:ext uri="{FF2B5EF4-FFF2-40B4-BE49-F238E27FC236}">
                <a16:creationId xmlns:a16="http://schemas.microsoft.com/office/drawing/2014/main" id="{C9800ED7-6B42-412B-A6E6-88D148285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416" y="3692199"/>
            <a:ext cx="4741620" cy="3555394"/>
          </a:xfrm>
          <a:prstGeom prst="rect">
            <a:avLst/>
          </a:prstGeom>
        </p:spPr>
      </p:pic>
      <p:sp>
        <p:nvSpPr>
          <p:cNvPr id="9" name="Flèche : courbe vers le bas 8">
            <a:extLst>
              <a:ext uri="{FF2B5EF4-FFF2-40B4-BE49-F238E27FC236}">
                <a16:creationId xmlns:a16="http://schemas.microsoft.com/office/drawing/2014/main" id="{A73F4996-D6A7-4C88-AC8B-F61261980E56}"/>
              </a:ext>
            </a:extLst>
          </p:cNvPr>
          <p:cNvSpPr/>
          <p:nvPr/>
        </p:nvSpPr>
        <p:spPr>
          <a:xfrm>
            <a:off x="6213763" y="2057400"/>
            <a:ext cx="6213763" cy="1288473"/>
          </a:xfrm>
          <a:prstGeom prst="curvedDownArrow">
            <a:avLst/>
          </a:prstGeom>
          <a:solidFill>
            <a:schemeClr val="accent1">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1942611674"/>
      </p:ext>
    </p:extLst>
  </p:cSld>
  <p:clrMapOvr>
    <a:masterClrMapping/>
  </p:clrMapOvr>
  <mc:AlternateContent xmlns:mc="http://schemas.openxmlformats.org/markup-compatibility/2006" xmlns:p14="http://schemas.microsoft.com/office/powerpoint/2010/main">
    <mc:Choice Requires="p14">
      <p:transition spd="slow" p14:dur="1500" advTm="4558">
        <p14:reveal/>
      </p:transition>
    </mc:Choice>
    <mc:Fallback xmlns="">
      <p:transition spd="slow" advTm="4558">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lang="fr-FR" dirty="0"/>
              <a:t>Transformation des données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21</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 </a:t>
            </a:r>
            <a:r>
              <a:rPr lang="fr-FR" dirty="0"/>
              <a:t>D’après l’étude des données sources élaborée dans le chapitre conception ,nous avons signalé des données non cible, redondante et filtre des lignes dans la table « </a:t>
            </a:r>
            <a:r>
              <a:rPr lang="fr-FR" dirty="0" err="1"/>
              <a:t>student</a:t>
            </a:r>
            <a:r>
              <a:rPr lang="fr-FR" dirty="0"/>
              <a:t> ». Pour cette raison, nous avons commencé le processus ETL par un job qui permet à la fois le nettoyage de la table </a:t>
            </a:r>
            <a:r>
              <a:rPr lang="fr-FR" dirty="0" err="1"/>
              <a:t>student</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a:t> </a:t>
            </a:r>
            <a:endParaRPr kumimoji="1" lang="ja-JP" altLang="en-US" dirty="0"/>
          </a:p>
        </p:txBody>
      </p:sp>
      <p:sp>
        <p:nvSpPr>
          <p:cNvPr id="13" name="テキスト プレースホルダー 12"/>
          <p:cNvSpPr>
            <a:spLocks noGrp="1"/>
          </p:cNvSpPr>
          <p:nvPr>
            <p:ph type="body" sz="quarter" idx="17"/>
          </p:nvPr>
        </p:nvSpPr>
        <p:spPr/>
        <p:txBody>
          <a:bodyPr/>
          <a:lstStyle/>
          <a:p>
            <a:r>
              <a:rPr lang="fr-FR" dirty="0"/>
              <a:t>filtre des lignes</a:t>
            </a:r>
            <a:endParaRPr kumimoji="1" lang="ja-JP" altLang="en-US" dirty="0"/>
          </a:p>
        </p:txBody>
      </p:sp>
      <p:pic>
        <p:nvPicPr>
          <p:cNvPr id="18" name="Image 17">
            <a:extLst>
              <a:ext uri="{FF2B5EF4-FFF2-40B4-BE49-F238E27FC236}">
                <a16:creationId xmlns:a16="http://schemas.microsoft.com/office/drawing/2014/main" id="{6F442790-7D35-4FC5-8FC5-4409CCD10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891" y="2200543"/>
            <a:ext cx="10515600" cy="3468341"/>
          </a:xfrm>
          <a:prstGeom prst="rect">
            <a:avLst/>
          </a:prstGeom>
        </p:spPr>
      </p:pic>
    </p:spTree>
    <p:extLst>
      <p:ext uri="{BB962C8B-B14F-4D97-AF65-F5344CB8AC3E}">
        <p14:creationId xmlns:p14="http://schemas.microsoft.com/office/powerpoint/2010/main" val="150919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72">
        <p15:prstTrans prst="prestige"/>
      </p:transition>
    </mc:Choice>
    <mc:Fallback xmlns="">
      <p:transition spd="slow" advTm="4072">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fr-FR" dirty="0"/>
              <a:t>Transformation des données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22</a:t>
            </a:fld>
            <a:endParaRPr lang="en-US" dirty="0"/>
          </a:p>
        </p:txBody>
      </p:sp>
      <p:sp>
        <p:nvSpPr>
          <p:cNvPr id="18" name="テキスト プレースホルダー 17"/>
          <p:cNvSpPr>
            <a:spLocks noGrp="1"/>
          </p:cNvSpPr>
          <p:nvPr>
            <p:ph type="body" sz="quarter" idx="12"/>
          </p:nvPr>
        </p:nvSpPr>
        <p:spPr/>
        <p:txBody>
          <a:bodyPr/>
          <a:lstStyle/>
          <a:p>
            <a:endParaRPr kumimoji="1" lang="ja-JP" altLang="en-US" dirty="0"/>
          </a:p>
        </p:txBody>
      </p:sp>
      <p:sp>
        <p:nvSpPr>
          <p:cNvPr id="23" name="テキスト プレースホルダー 22"/>
          <p:cNvSpPr>
            <a:spLocks noGrp="1"/>
          </p:cNvSpPr>
          <p:nvPr>
            <p:ph type="body" sz="quarter" idx="13"/>
          </p:nvPr>
        </p:nvSpPr>
        <p:spPr/>
        <p:txBody>
          <a:bodyPr/>
          <a:lstStyle/>
          <a:p>
            <a:r>
              <a:rPr lang="fr-FR" dirty="0"/>
              <a:t>Suppressions des données redondantes</a:t>
            </a:r>
            <a:endParaRPr kumimoji="1" lang="ja-JP" altLang="en-US" dirty="0"/>
          </a:p>
        </p:txBody>
      </p:sp>
      <p:pic>
        <p:nvPicPr>
          <p:cNvPr id="13" name="Image 12">
            <a:extLst>
              <a:ext uri="{FF2B5EF4-FFF2-40B4-BE49-F238E27FC236}">
                <a16:creationId xmlns:a16="http://schemas.microsoft.com/office/drawing/2014/main" id="{EAD954CC-CA6C-4810-83B6-6DB6ADA89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627" y="4698914"/>
            <a:ext cx="12406746" cy="3991532"/>
          </a:xfrm>
          <a:prstGeom prst="rect">
            <a:avLst/>
          </a:prstGeom>
        </p:spPr>
      </p:pic>
    </p:spTree>
    <p:extLst>
      <p:ext uri="{BB962C8B-B14F-4D97-AF65-F5344CB8AC3E}">
        <p14:creationId xmlns:p14="http://schemas.microsoft.com/office/powerpoint/2010/main" val="3963721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816">
        <p15:prstTrans prst="pageCurlSingle"/>
      </p:transition>
    </mc:Choice>
    <mc:Fallback xmlns="">
      <p:transition spd="slow" advTm="9816">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fr-FR" b="0" i="0" dirty="0">
                <a:effectLst/>
                <a:latin typeface="Arial" panose="020B0604020202020204" pitchFamily="34" charset="0"/>
              </a:rPr>
              <a:t>création de requête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23</a:t>
            </a:fld>
            <a:endParaRPr lang="en-US" dirty="0"/>
          </a:p>
        </p:txBody>
      </p:sp>
      <p:sp>
        <p:nvSpPr>
          <p:cNvPr id="18" name="テキスト プレースホルダー 17"/>
          <p:cNvSpPr>
            <a:spLocks noGrp="1"/>
          </p:cNvSpPr>
          <p:nvPr>
            <p:ph type="body" sz="quarter" idx="12"/>
          </p:nvPr>
        </p:nvSpPr>
        <p:spPr/>
        <p:txBody>
          <a:bodyPr/>
          <a:lstStyle/>
          <a:p>
            <a:endParaRPr kumimoji="1" lang="ja-JP" altLang="en-US" dirty="0"/>
          </a:p>
        </p:txBody>
      </p:sp>
      <p:sp>
        <p:nvSpPr>
          <p:cNvPr id="23" name="テキスト プレースホルダー 22"/>
          <p:cNvSpPr>
            <a:spLocks noGrp="1"/>
          </p:cNvSpPr>
          <p:nvPr>
            <p:ph type="body" sz="quarter" idx="13"/>
          </p:nvPr>
        </p:nvSpPr>
        <p:spPr/>
        <p:txBody>
          <a:bodyPr/>
          <a:lstStyle/>
          <a:p>
            <a:r>
              <a:rPr lang="fr-FR" dirty="0"/>
              <a:t>Nombre d'étudiants admis 2ème session (TEA2)</a:t>
            </a:r>
            <a:endParaRPr kumimoji="1" lang="ja-JP" altLang="en-US" dirty="0"/>
          </a:p>
        </p:txBody>
      </p:sp>
      <p:pic>
        <p:nvPicPr>
          <p:cNvPr id="5" name="Image 4">
            <a:extLst>
              <a:ext uri="{FF2B5EF4-FFF2-40B4-BE49-F238E27FC236}">
                <a16:creationId xmlns:a16="http://schemas.microsoft.com/office/drawing/2014/main" id="{6187F095-02A1-42D2-904B-8F3CD91B8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964" y="4509656"/>
            <a:ext cx="12870071" cy="4281054"/>
          </a:xfrm>
          <a:prstGeom prst="rect">
            <a:avLst/>
          </a:prstGeom>
        </p:spPr>
      </p:pic>
    </p:spTree>
    <p:extLst>
      <p:ext uri="{BB962C8B-B14F-4D97-AF65-F5344CB8AC3E}">
        <p14:creationId xmlns:p14="http://schemas.microsoft.com/office/powerpoint/2010/main" val="6465865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9816">
        <p15:prstTrans prst="pageCurlSingle"/>
      </p:transition>
    </mc:Choice>
    <mc:Fallback>
      <p:transition spd="slow" advTm="9816">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lang="fr-FR" sz="5400" b="1" dirty="0">
                <a:latin typeface="Times New Roman" pitchFamily="18" charset="0"/>
                <a:cs typeface="Times New Roman" pitchFamily="18" charset="0"/>
              </a:rPr>
              <a:t>Tableau de bord </a:t>
            </a:r>
            <a:endParaRPr kumimoji="1" lang="ja-JP" altLang="en-US" dirty="0"/>
          </a:p>
        </p:txBody>
      </p:sp>
      <p:sp>
        <p:nvSpPr>
          <p:cNvPr id="45" name="フッター プレースホルダー 44"/>
          <p:cNvSpPr>
            <a:spLocks noGrp="1"/>
          </p:cNvSpPr>
          <p:nvPr>
            <p:ph type="ftr" sz="quarter" idx="10"/>
          </p:nvPr>
        </p:nvSpPr>
        <p:spPr/>
        <p:txBody>
          <a:bodyPr/>
          <a:lstStyle/>
          <a:p>
            <a:r>
              <a:rPr lang="en-US"/>
              <a:t>The Power of PowerPoint | thepopp.com</a:t>
            </a:r>
            <a:endParaRPr lang="en-US" dirty="0"/>
          </a:p>
        </p:txBody>
      </p:sp>
      <p:sp>
        <p:nvSpPr>
          <p:cNvPr id="46" name="スライド番号プレースホルダー 45"/>
          <p:cNvSpPr>
            <a:spLocks noGrp="1"/>
          </p:cNvSpPr>
          <p:nvPr>
            <p:ph type="sldNum" sz="quarter" idx="11"/>
          </p:nvPr>
        </p:nvSpPr>
        <p:spPr/>
        <p:txBody>
          <a:bodyPr/>
          <a:lstStyle/>
          <a:p>
            <a:fld id="{03EB59E2-90B9-4CD3-AC74-D672227E13C3}" type="slidenum">
              <a:rPr lang="en-US" smtClean="0"/>
              <a:pPr/>
              <a:t>24</a:t>
            </a:fld>
            <a:endParaRPr lang="en-US" dirty="0"/>
          </a:p>
        </p:txBody>
      </p:sp>
      <p:sp>
        <p:nvSpPr>
          <p:cNvPr id="40" name="テキスト プレースホルダー 39"/>
          <p:cNvSpPr>
            <a:spLocks noGrp="1"/>
          </p:cNvSpPr>
          <p:nvPr>
            <p:ph type="body" sz="quarter" idx="26"/>
          </p:nvPr>
        </p:nvSpPr>
        <p:spPr>
          <a:xfrm>
            <a:off x="17403" y="8228013"/>
            <a:ext cx="18287642" cy="1135392"/>
          </a:xfrm>
        </p:spPr>
        <p:txBody>
          <a:bodyPr/>
          <a:lstStyle/>
          <a:p>
            <a:r>
              <a:rPr lang="fr-FR" b="0" i="0" dirty="0">
                <a:effectLst/>
                <a:latin typeface="Arial" panose="020B0604020202020204" pitchFamily="34" charset="0"/>
              </a:rPr>
              <a:t>                                                Ecran d’accueil</a:t>
            </a:r>
            <a:endParaRPr kumimoji="1" lang="ja-JP" altLang="en-US" dirty="0"/>
          </a:p>
        </p:txBody>
      </p:sp>
      <p:pic>
        <p:nvPicPr>
          <p:cNvPr id="9" name="Image 8">
            <a:extLst>
              <a:ext uri="{FF2B5EF4-FFF2-40B4-BE49-F238E27FC236}">
                <a16:creationId xmlns:a16="http://schemas.microsoft.com/office/drawing/2014/main" id="{DC0BE392-1284-44F9-9E6A-FDA54B5FB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509" y="2057400"/>
            <a:ext cx="13466617" cy="5715000"/>
          </a:xfrm>
          <a:prstGeom prst="rect">
            <a:avLst/>
          </a:prstGeom>
        </p:spPr>
      </p:pic>
    </p:spTree>
    <p:extLst>
      <p:ext uri="{BB962C8B-B14F-4D97-AF65-F5344CB8AC3E}">
        <p14:creationId xmlns:p14="http://schemas.microsoft.com/office/powerpoint/2010/main" val="1857639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685">
        <p15:prstTrans prst="pageCurlSingle"/>
      </p:transition>
    </mc:Choice>
    <mc:Fallback xmlns="">
      <p:transition spd="slow" advTm="4685">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25</a:t>
            </a:fld>
            <a:endParaRPr lang="en-US" dirty="0"/>
          </a:p>
        </p:txBody>
      </p:sp>
      <p:pic>
        <p:nvPicPr>
          <p:cNvPr id="6" name="Image 5">
            <a:extLst>
              <a:ext uri="{FF2B5EF4-FFF2-40B4-BE49-F238E27FC236}">
                <a16:creationId xmlns:a16="http://schemas.microsoft.com/office/drawing/2014/main" id="{23F81B02-9090-4A01-BB77-3C56A6652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017" y="706583"/>
            <a:ext cx="11011183" cy="8893472"/>
          </a:xfrm>
          <a:prstGeom prst="rect">
            <a:avLst/>
          </a:prstGeom>
        </p:spPr>
      </p:pic>
      <p:sp>
        <p:nvSpPr>
          <p:cNvPr id="10" name="ZoneTexte 9">
            <a:extLst>
              <a:ext uri="{FF2B5EF4-FFF2-40B4-BE49-F238E27FC236}">
                <a16:creationId xmlns:a16="http://schemas.microsoft.com/office/drawing/2014/main" id="{5B8E7FE6-5D93-47F1-A35A-5BCD0C1E21DB}"/>
              </a:ext>
            </a:extLst>
          </p:cNvPr>
          <p:cNvSpPr txBox="1"/>
          <p:nvPr/>
        </p:nvSpPr>
        <p:spPr>
          <a:xfrm>
            <a:off x="13425054" y="4889585"/>
            <a:ext cx="4426528" cy="3570208"/>
          </a:xfrm>
          <a:prstGeom prst="rect">
            <a:avLst/>
          </a:prstGeom>
          <a:noFill/>
        </p:spPr>
        <p:txBody>
          <a:bodyPr wrap="square">
            <a:spAutoFit/>
          </a:bodyPr>
          <a:lstStyle/>
          <a:p>
            <a:endParaRPr lang="fr-FR" b="0" i="0" dirty="0">
              <a:effectLst/>
              <a:latin typeface="Arial" panose="020B0604020202020204" pitchFamily="34" charset="0"/>
            </a:endParaRPr>
          </a:p>
          <a:p>
            <a:endParaRPr lang="fr-FR" dirty="0">
              <a:latin typeface="Arial" panose="020B0604020202020204" pitchFamily="34" charset="0"/>
            </a:endParaRPr>
          </a:p>
          <a:p>
            <a:endParaRPr lang="fr-FR" b="0" i="0" dirty="0">
              <a:effectLst/>
              <a:latin typeface="Arial" panose="020B0604020202020204" pitchFamily="34" charset="0"/>
            </a:endParaRPr>
          </a:p>
          <a:p>
            <a:r>
              <a:rPr lang="fr-FR" sz="3200" b="0" i="0" dirty="0">
                <a:solidFill>
                  <a:schemeClr val="accent1">
                    <a:lumMod val="75000"/>
                  </a:schemeClr>
                </a:solidFill>
                <a:effectLst/>
                <a:latin typeface="Arial" panose="020B0604020202020204" pitchFamily="34" charset="0"/>
              </a:rPr>
              <a:t>Ecran de la feuille « Les étudiants »</a:t>
            </a:r>
          </a:p>
          <a:p>
            <a:endParaRPr lang="fr-FR" dirty="0">
              <a:latin typeface="Arial" panose="020B0604020202020204" pitchFamily="34" charset="0"/>
            </a:endParaRPr>
          </a:p>
          <a:p>
            <a:endParaRPr lang="fr-FR" dirty="0">
              <a:latin typeface="Arial" panose="020B0604020202020204" pitchFamily="34" charset="0"/>
            </a:endParaRPr>
          </a:p>
          <a:p>
            <a:endParaRPr lang="fr-FR" dirty="0"/>
          </a:p>
        </p:txBody>
      </p:sp>
    </p:spTree>
    <p:extLst>
      <p:ext uri="{BB962C8B-B14F-4D97-AF65-F5344CB8AC3E}">
        <p14:creationId xmlns:p14="http://schemas.microsoft.com/office/powerpoint/2010/main" val="3752404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50">
        <p15:prstTrans prst="pageCurlSingle"/>
      </p:transition>
    </mc:Choice>
    <mc:Fallback xmlns="">
      <p:transition spd="slow" advTm="335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fr-FR" sz="5400" b="1" dirty="0">
                <a:latin typeface="Times New Roman" pitchFamily="18" charset="0"/>
                <a:cs typeface="Times New Roman" pitchFamily="18" charset="0"/>
              </a:rPr>
              <a:t>Tableau de bord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26</a:t>
            </a:fld>
            <a:endParaRPr lang="en-US" dirty="0"/>
          </a:p>
        </p:txBody>
      </p:sp>
      <p:pic>
        <p:nvPicPr>
          <p:cNvPr id="18" name="Image 17">
            <a:extLst>
              <a:ext uri="{FF2B5EF4-FFF2-40B4-BE49-F238E27FC236}">
                <a16:creationId xmlns:a16="http://schemas.microsoft.com/office/drawing/2014/main" id="{26FF0C4E-B460-4B91-A8DE-7D2AF3CC2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3047" y="2589650"/>
            <a:ext cx="11934462" cy="6304968"/>
          </a:xfrm>
          <a:prstGeom prst="rect">
            <a:avLst/>
          </a:prstGeom>
        </p:spPr>
      </p:pic>
      <p:sp>
        <p:nvSpPr>
          <p:cNvPr id="20" name="ZoneTexte 19">
            <a:extLst>
              <a:ext uri="{FF2B5EF4-FFF2-40B4-BE49-F238E27FC236}">
                <a16:creationId xmlns:a16="http://schemas.microsoft.com/office/drawing/2014/main" id="{FC70F45D-2DB4-4B36-86CD-D6713F1A57FA}"/>
              </a:ext>
            </a:extLst>
          </p:cNvPr>
          <p:cNvSpPr txBox="1"/>
          <p:nvPr/>
        </p:nvSpPr>
        <p:spPr>
          <a:xfrm>
            <a:off x="0" y="4889585"/>
            <a:ext cx="5543048" cy="2031325"/>
          </a:xfrm>
          <a:prstGeom prst="rect">
            <a:avLst/>
          </a:prstGeom>
          <a:noFill/>
        </p:spPr>
        <p:txBody>
          <a:bodyPr wrap="square">
            <a:spAutoFit/>
          </a:bodyPr>
          <a:lstStyle/>
          <a:p>
            <a:r>
              <a:rPr lang="fr-FR" sz="3600" b="0" i="0" dirty="0">
                <a:solidFill>
                  <a:schemeClr val="accent1">
                    <a:lumMod val="75000"/>
                  </a:schemeClr>
                </a:solidFill>
                <a:effectLst/>
                <a:latin typeface="Arial" panose="020B0604020202020204" pitchFamily="34" charset="0"/>
              </a:rPr>
              <a:t>Ecran des Les étudiants 2 </a:t>
            </a:r>
          </a:p>
          <a:p>
            <a:endParaRPr lang="fr-FR" sz="3600" dirty="0">
              <a:solidFill>
                <a:schemeClr val="accent1">
                  <a:lumMod val="75000"/>
                </a:schemeClr>
              </a:solidFill>
              <a:latin typeface="Arial" panose="020B0604020202020204" pitchFamily="34" charset="0"/>
            </a:endParaRPr>
          </a:p>
          <a:p>
            <a:r>
              <a:rPr lang="fr-FR" dirty="0">
                <a:latin typeface="Arial" panose="020B0604020202020204" pitchFamily="34" charset="0"/>
              </a:rPr>
              <a:t>                                               </a:t>
            </a:r>
          </a:p>
          <a:p>
            <a:endParaRPr lang="fr-FR"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51">
        <p15:prstTrans prst="pageCurlSingle"/>
      </p:transition>
    </mc:Choice>
    <mc:Fallback xmlns="">
      <p:transition spd="slow" advTm="3951">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pour une image  3">
            <a:extLst>
              <a:ext uri="{FF2B5EF4-FFF2-40B4-BE49-F238E27FC236}">
                <a16:creationId xmlns:a16="http://schemas.microsoft.com/office/drawing/2014/main" id="{BC99851F-18F7-4879-BA33-CBE0FA60ACF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4884" b="14884"/>
          <a:stretch/>
        </p:blipFill>
        <p:spPr>
          <a:xfrm>
            <a:off x="0" y="0"/>
            <a:ext cx="18288000" cy="10285413"/>
          </a:xfrm>
        </p:spPr>
      </p:pic>
      <p:sp>
        <p:nvSpPr>
          <p:cNvPr id="7" name="テキスト プレースホルダー 6"/>
          <p:cNvSpPr>
            <a:spLocks noGrp="1"/>
          </p:cNvSpPr>
          <p:nvPr>
            <p:ph type="body" sz="quarter" idx="11"/>
          </p:nvPr>
        </p:nvSpPr>
        <p:spPr>
          <a:solidFill>
            <a:schemeClr val="accent1">
              <a:lumMod val="75000"/>
              <a:alpha val="70000"/>
            </a:schemeClr>
          </a:solidFill>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fr-FR" altLang="ja-JP" dirty="0"/>
              <a:t>5</a:t>
            </a:r>
            <a:endParaRPr kumimoji="1" lang="ja-JP" altLang="en-US" dirty="0"/>
          </a:p>
        </p:txBody>
      </p:sp>
      <p:sp>
        <p:nvSpPr>
          <p:cNvPr id="9" name="テキスト プレースホルダー 8"/>
          <p:cNvSpPr>
            <a:spLocks noGrp="1"/>
          </p:cNvSpPr>
          <p:nvPr>
            <p:ph type="body" sz="quarter" idx="13"/>
          </p:nvPr>
        </p:nvSpPr>
        <p:spPr/>
        <p:txBody>
          <a:bodyPr/>
          <a:lstStyle/>
          <a:p>
            <a:r>
              <a:rPr kumimoji="1" lang="fr-FR" altLang="ja-JP" dirty="0"/>
              <a:t>Conclusion </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37229269"/>
      </p:ext>
    </p:extLst>
  </p:cSld>
  <p:clrMapOvr>
    <a:masterClrMapping/>
  </p:clrMapOvr>
  <mc:AlternateContent xmlns:mc="http://schemas.openxmlformats.org/markup-compatibility/2006">
    <mc:Choice xmlns:p14="http://schemas.microsoft.com/office/powerpoint/2010/main" Requires="p14">
      <p:transition spd="slow" p14:dur="1250" advTm="3668">
        <p14:flip dir="r"/>
      </p:transition>
    </mc:Choice>
    <mc:Fallback>
      <p:transition spd="slow" advTm="3668">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fr-FR" altLang="ja-JP" dirty="0"/>
              <a:t>Conclusion</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28</a:t>
            </a:fld>
            <a:endParaRPr lang="en-US" dirty="0"/>
          </a:p>
        </p:txBody>
      </p:sp>
      <p:sp>
        <p:nvSpPr>
          <p:cNvPr id="11" name="テキスト プレースホルダー 10"/>
          <p:cNvSpPr>
            <a:spLocks noGrp="1"/>
          </p:cNvSpPr>
          <p:nvPr>
            <p:ph type="body" sz="quarter" idx="13"/>
          </p:nvPr>
        </p:nvSpPr>
        <p:spPr/>
        <p:txBody>
          <a:bodyPr/>
          <a:lstStyle/>
          <a:p>
            <a:pPr marL="342900" indent="-342900">
              <a:lnSpc>
                <a:spcPct val="150000"/>
              </a:lnSpc>
              <a:buFont typeface="Wingdings" panose="05000000000000000000" pitchFamily="2" charset="2"/>
              <a:buChar char="ü"/>
            </a:pPr>
            <a:r>
              <a:rPr lang="fr-FR" sz="2400" dirty="0">
                <a:latin typeface="Garamond" panose="02020404030301010803" pitchFamily="18" charset="0"/>
              </a:rPr>
              <a:t>Etude de la structure des données</a:t>
            </a:r>
            <a:endParaRPr lang="fr-FR" sz="2400" dirty="0">
              <a:latin typeface="Garamond" panose="02020404030301010803" pitchFamily="18" charset="0"/>
              <a:cs typeface="Times New Roman" panose="02020603050405020304" pitchFamily="18" charset="0"/>
            </a:endParaRPr>
          </a:p>
        </p:txBody>
      </p:sp>
      <p:pic>
        <p:nvPicPr>
          <p:cNvPr id="25" name="図プレースホルダー 2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3" name="テキスト プレースホルダー 12"/>
          <p:cNvSpPr>
            <a:spLocks noGrp="1"/>
          </p:cNvSpPr>
          <p:nvPr>
            <p:ph type="body" sz="quarter" idx="16"/>
          </p:nvPr>
        </p:nvSpPr>
        <p:spPr/>
        <p:txBody>
          <a:bodyPr/>
          <a:lstStyle/>
          <a:p>
            <a:r>
              <a:rPr lang="fr-FR" sz="2000" dirty="0">
                <a:latin typeface="Garamond" panose="02020404030301010803" pitchFamily="18" charset="0"/>
              </a:rPr>
              <a:t>et traiter les données selon le processus ETL pour les intégrer dans le data Warehouse</a:t>
            </a:r>
          </a:p>
          <a:p>
            <a:r>
              <a:rPr kumimoji="1" lang="en-US" altLang="ja-JP" dirty="0"/>
              <a:t>.</a:t>
            </a:r>
            <a:endParaRPr kumimoji="1" lang="ja-JP" altLang="en-US" dirty="0"/>
          </a:p>
        </p:txBody>
      </p:sp>
      <p:sp>
        <p:nvSpPr>
          <p:cNvPr id="14" name="テキスト プレースホルダー 13"/>
          <p:cNvSpPr>
            <a:spLocks noGrp="1"/>
          </p:cNvSpPr>
          <p:nvPr>
            <p:ph type="body" sz="quarter" idx="17"/>
          </p:nvPr>
        </p:nvSpPr>
        <p:spPr/>
        <p:txBody>
          <a:bodyPr/>
          <a:lstStyle/>
          <a:p>
            <a:r>
              <a:rPr lang="fr-FR" sz="3200" dirty="0">
                <a:latin typeface="Garamond" panose="02020404030301010803" pitchFamily="18" charset="0"/>
              </a:rPr>
              <a:t>Collecter</a:t>
            </a:r>
            <a:endParaRPr kumimoji="1" lang="ja-JP" altLang="en-US" dirty="0"/>
          </a:p>
        </p:txBody>
      </p:sp>
      <p:sp>
        <p:nvSpPr>
          <p:cNvPr id="16" name="テキスト プレースホルダー 15"/>
          <p:cNvSpPr>
            <a:spLocks noGrp="1"/>
          </p:cNvSpPr>
          <p:nvPr>
            <p:ph type="body" sz="quarter" idx="19"/>
          </p:nvPr>
        </p:nvSpPr>
        <p:spPr/>
        <p:txBody>
          <a:bodyPr>
            <a:normAutofit/>
          </a:bodyPr>
          <a:lstStyle/>
          <a:p>
            <a:r>
              <a:rPr lang="fr-FR" sz="3600" dirty="0">
                <a:latin typeface="Garamond" panose="02020404030301010803" pitchFamily="18" charset="0"/>
                <a:cs typeface="Times New Roman" panose="02020603050405020304" pitchFamily="18" charset="0"/>
              </a:rPr>
              <a:t>et concevoir l’entrepôt de données</a:t>
            </a:r>
            <a:endParaRPr kumimoji="1" lang="ja-JP" altLang="en-US" sz="3600" dirty="0"/>
          </a:p>
        </p:txBody>
      </p:sp>
      <p:sp>
        <p:nvSpPr>
          <p:cNvPr id="17" name="テキスト プレースホルダー 16"/>
          <p:cNvSpPr>
            <a:spLocks noGrp="1"/>
          </p:cNvSpPr>
          <p:nvPr>
            <p:ph type="body" sz="quarter" idx="20"/>
          </p:nvPr>
        </p:nvSpPr>
        <p:spPr/>
        <p:txBody>
          <a:bodyPr/>
          <a:lstStyle/>
          <a:p>
            <a:pPr marL="342900" indent="-342900">
              <a:lnSpc>
                <a:spcPct val="150000"/>
              </a:lnSpc>
              <a:buFont typeface="Wingdings" panose="05000000000000000000" pitchFamily="2" charset="2"/>
              <a:buChar char="ü"/>
            </a:pPr>
            <a:r>
              <a:rPr lang="fr-FR" sz="3200" dirty="0">
                <a:latin typeface="Garamond" panose="02020404030301010803" pitchFamily="18" charset="0"/>
                <a:cs typeface="Times New Roman" panose="02020603050405020304" pitchFamily="18" charset="0"/>
              </a:rPr>
              <a:t>Modéliser</a:t>
            </a:r>
            <a:endParaRPr lang="fr-FR" sz="3200" dirty="0">
              <a:latin typeface="Garamond" panose="02020404030301010803" pitchFamily="18" charset="0"/>
            </a:endParaRPr>
          </a:p>
        </p:txBody>
      </p:sp>
      <p:pic>
        <p:nvPicPr>
          <p:cNvPr id="27" name="図プレースホルダー 26"/>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a:stretch>
            <a:fillRect/>
          </a:stretch>
        </p:blipFill>
        <p:spPr/>
      </p:pic>
      <p:sp>
        <p:nvSpPr>
          <p:cNvPr id="19" name="テキスト プレースホルダー 18"/>
          <p:cNvSpPr>
            <a:spLocks noGrp="1"/>
          </p:cNvSpPr>
          <p:nvPr>
            <p:ph type="body" sz="quarter" idx="22"/>
          </p:nvPr>
        </p:nvSpPr>
        <p:spPr/>
        <p:txBody>
          <a:bodyPr/>
          <a:lstStyle/>
          <a:p>
            <a:r>
              <a:rPr lang="fr-FR" sz="2000" dirty="0">
                <a:latin typeface="Garamond" panose="02020404030301010803" pitchFamily="18" charset="0"/>
              </a:rPr>
              <a:t>provenant du data Warehouse à travers un tableau de bord</a:t>
            </a:r>
            <a:r>
              <a:rPr kumimoji="1" lang="en-US" altLang="ja-JP" dirty="0"/>
              <a:t>.</a:t>
            </a:r>
            <a:endParaRPr kumimoji="1" lang="ja-JP" altLang="en-US" dirty="0"/>
          </a:p>
        </p:txBody>
      </p:sp>
      <p:sp>
        <p:nvSpPr>
          <p:cNvPr id="20" name="テキスト プレースホルダー 19"/>
          <p:cNvSpPr>
            <a:spLocks noGrp="1"/>
          </p:cNvSpPr>
          <p:nvPr>
            <p:ph type="body" sz="quarter" idx="23"/>
          </p:nvPr>
        </p:nvSpPr>
        <p:spPr/>
        <p:txBody>
          <a:bodyPr/>
          <a:lstStyle/>
          <a:p>
            <a:r>
              <a:rPr lang="fr-FR" sz="3200" dirty="0">
                <a:latin typeface="Garamond" panose="02020404030301010803" pitchFamily="18" charset="0"/>
              </a:rPr>
              <a:t>Consommer les données</a:t>
            </a:r>
            <a:endParaRPr kumimoji="1" lang="ja-JP" altLang="en-US" dirty="0"/>
          </a:p>
        </p:txBody>
      </p:sp>
      <p:pic>
        <p:nvPicPr>
          <p:cNvPr id="23" name="図プレースホルダー 22"/>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pic>
        <p:nvPicPr>
          <p:cNvPr id="6" name="Espace réservé pour une image  5">
            <a:extLst>
              <a:ext uri="{FF2B5EF4-FFF2-40B4-BE49-F238E27FC236}">
                <a16:creationId xmlns:a16="http://schemas.microsoft.com/office/drawing/2014/main" id="{C281439D-BB37-410C-B845-C568E1ADC924}"/>
              </a:ext>
            </a:extLst>
          </p:cNvPr>
          <p:cNvPicPr>
            <a:picLocks noGrp="1" noChangeAspect="1"/>
          </p:cNvPicPr>
          <p:nvPr>
            <p:ph type="pic" sz="quarter" idx="25"/>
          </p:nvPr>
        </p:nvPicPr>
        <p:blipFill rotWithShape="1">
          <a:blip r:embed="rId6">
            <a:extLst>
              <a:ext uri="{28A0092B-C50C-407E-A947-70E740481C1C}">
                <a14:useLocalDpi xmlns:a14="http://schemas.microsoft.com/office/drawing/2010/main" val="0"/>
              </a:ext>
            </a:extLst>
          </a:blip>
          <a:srcRect l="35490" r="34064"/>
          <a:stretch/>
        </p:blipFill>
        <p:spPr>
          <a:xfrm>
            <a:off x="7427194" y="2786737"/>
            <a:ext cx="3468059" cy="5684924"/>
          </a:xfrm>
        </p:spPr>
      </p:pic>
    </p:spTree>
    <p:extLst>
      <p:ext uri="{BB962C8B-B14F-4D97-AF65-F5344CB8AC3E}">
        <p14:creationId xmlns:p14="http://schemas.microsoft.com/office/powerpoint/2010/main" val="307038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71">
        <p15:prstTrans prst="pageCurlSingle"/>
      </p:transition>
    </mc:Choice>
    <mc:Fallback xmlns="">
      <p:transition spd="slow" advTm="9471">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pour une image  10">
            <a:extLst>
              <a:ext uri="{FF2B5EF4-FFF2-40B4-BE49-F238E27FC236}">
                <a16:creationId xmlns:a16="http://schemas.microsoft.com/office/drawing/2014/main" id="{73C941D0-9CEB-406D-AC0C-358A5CBDCEE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9" b="21879"/>
          <a:stretch/>
        </p:blipFill>
        <p:spPr>
          <a:xfrm>
            <a:off x="0" y="0"/>
            <a:ext cx="18288000" cy="10285413"/>
          </a:xfrm>
        </p:spPr>
      </p:pic>
      <p:sp>
        <p:nvSpPr>
          <p:cNvPr id="5" name="テキスト プレースホルダー 4"/>
          <p:cNvSpPr>
            <a:spLocks noGrp="1"/>
          </p:cNvSpPr>
          <p:nvPr>
            <p:ph type="body" sz="quarter" idx="11"/>
          </p:nvPr>
        </p:nvSpPr>
        <p:spPr>
          <a:solidFill>
            <a:schemeClr val="accent1">
              <a:lumMod val="60000"/>
              <a:lumOff val="40000"/>
              <a:alpha val="70000"/>
            </a:schemeClr>
          </a:solidFill>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6</a:t>
            </a:r>
            <a:endParaRPr kumimoji="1" lang="ja-JP" altLang="en-US" dirty="0"/>
          </a:p>
        </p:txBody>
      </p:sp>
      <p:sp>
        <p:nvSpPr>
          <p:cNvPr id="7" name="テキスト プレースホルダー 6"/>
          <p:cNvSpPr>
            <a:spLocks noGrp="1"/>
          </p:cNvSpPr>
          <p:nvPr>
            <p:ph type="body" sz="quarter" idx="13"/>
          </p:nvPr>
        </p:nvSpPr>
        <p:spPr/>
        <p:txBody>
          <a:bodyPr/>
          <a:lstStyle/>
          <a:p>
            <a:r>
              <a:rPr kumimoji="1" lang="fr-FR" altLang="ja-JP" dirty="0"/>
              <a:t>Perspective</a:t>
            </a:r>
            <a:endParaRPr kumimoji="1" lang="ja-JP" altLang="en-US" dirty="0"/>
          </a:p>
        </p:txBody>
      </p:sp>
      <p:sp>
        <p:nvSpPr>
          <p:cNvPr id="2" name="テキスト プレースホルダー 1"/>
          <p:cNvSpPr>
            <a:spLocks noGrp="1"/>
          </p:cNvSpPr>
          <p:nvPr>
            <p:ph type="body" sz="quarter" idx="24"/>
          </p:nvPr>
        </p:nvSpPr>
        <p:spPr>
          <a:solidFill>
            <a:schemeClr val="accent1">
              <a:lumMod val="60000"/>
              <a:lumOff val="40000"/>
              <a:alpha val="70000"/>
            </a:schemeClr>
          </a:solidFill>
          <a:ln>
            <a:solidFill>
              <a:schemeClr val="accent1"/>
            </a:solidFill>
          </a:ln>
        </p:spPr>
        <p:txBody>
          <a:bodyPr/>
          <a:lstStyle/>
          <a:p>
            <a:endParaRPr kumimoji="1" lang="ja-JP" altLang="en-US" dirty="0"/>
          </a:p>
        </p:txBody>
      </p:sp>
      <p:sp>
        <p:nvSpPr>
          <p:cNvPr id="3" name="テキスト プレースホルダー 2"/>
          <p:cNvSpPr>
            <a:spLocks noGrp="1"/>
          </p:cNvSpPr>
          <p:nvPr>
            <p:ph type="body" sz="quarter" idx="25"/>
          </p:nvPr>
        </p:nvSpPr>
        <p:spPr>
          <a:solidFill>
            <a:schemeClr val="accent1">
              <a:lumMod val="60000"/>
              <a:lumOff val="40000"/>
              <a:alpha val="70000"/>
            </a:schemeClr>
          </a:solidFill>
        </p:spPr>
        <p:txBody>
          <a:bodyPr/>
          <a:lstStyle/>
          <a:p>
            <a:endParaRPr kumimoji="1" lang="ja-JP" altLang="en-US" dirty="0"/>
          </a:p>
        </p:txBody>
      </p:sp>
      <p:sp>
        <p:nvSpPr>
          <p:cNvPr id="4" name="テキスト プレースホルダー 3"/>
          <p:cNvSpPr>
            <a:spLocks noGrp="1"/>
          </p:cNvSpPr>
          <p:nvPr>
            <p:ph type="body" sz="quarter" idx="26"/>
          </p:nvPr>
        </p:nvSpPr>
        <p:spPr>
          <a:solidFill>
            <a:schemeClr val="accent1">
              <a:lumMod val="60000"/>
              <a:lumOff val="40000"/>
              <a:alpha val="70000"/>
            </a:schemeClr>
          </a:solidFill>
        </p:spPr>
        <p:txBody>
          <a:bodyPr/>
          <a:lstStyle/>
          <a:p>
            <a:endParaRPr kumimoji="1" lang="ja-JP" altLang="en-US" dirty="0"/>
          </a:p>
        </p:txBody>
      </p:sp>
      <p:sp>
        <p:nvSpPr>
          <p:cNvPr id="9" name="テキスト プレースホルダー 8"/>
          <p:cNvSpPr>
            <a:spLocks noGrp="1"/>
          </p:cNvSpPr>
          <p:nvPr>
            <p:ph type="body" sz="quarter" idx="27"/>
          </p:nvPr>
        </p:nvSpPr>
        <p:spPr>
          <a:solidFill>
            <a:schemeClr val="accent1">
              <a:lumMod val="60000"/>
              <a:lumOff val="40000"/>
              <a:alpha val="70000"/>
            </a:schemeClr>
          </a:solidFill>
        </p:spPr>
        <p:txBody>
          <a:bodyPr/>
          <a:lstStyle/>
          <a:p>
            <a:endParaRPr kumimoji="1" lang="ja-JP" altLang="en-US" dirty="0"/>
          </a:p>
        </p:txBody>
      </p:sp>
    </p:spTree>
    <p:extLst>
      <p:ext uri="{BB962C8B-B14F-4D97-AF65-F5344CB8AC3E}">
        <p14:creationId xmlns:p14="http://schemas.microsoft.com/office/powerpoint/2010/main" val="1069099368"/>
      </p:ext>
    </p:extLst>
  </p:cSld>
  <p:clrMapOvr>
    <a:masterClrMapping/>
  </p:clrMapOvr>
  <mc:AlternateContent xmlns:mc="http://schemas.openxmlformats.org/markup-compatibility/2006">
    <mc:Choice xmlns:p14="http://schemas.microsoft.com/office/powerpoint/2010/main" Requires="p14">
      <p:transition spd="slow" p14:dur="1250" advTm="3684">
        <p14:flip dir="r"/>
      </p:transition>
    </mc:Choice>
    <mc:Fallback>
      <p:transition spd="slow" advTm="368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pour une image  10">
            <a:extLst>
              <a:ext uri="{FF2B5EF4-FFF2-40B4-BE49-F238E27FC236}">
                <a16:creationId xmlns:a16="http://schemas.microsoft.com/office/drawing/2014/main" id="{4940E88D-2E45-4CA8-8AE0-1AA0ABE759B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415" r="3415"/>
          <a:stretch>
            <a:fillRect/>
          </a:stretch>
        </p:blipFill>
        <p:spPr>
          <a:xfrm>
            <a:off x="0" y="1"/>
            <a:ext cx="18288000" cy="10285412"/>
          </a:xfrm>
        </p:spPr>
      </p:pic>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spd="slow" p14:dur="1250" advTm="3374">
        <p14:flip dir="r"/>
      </p:transition>
    </mc:Choice>
    <mc:Fallback xmlns="">
      <p:transition spd="slow" advTm="3374">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0FF6CE21-C997-4208-8047-7161F3AA532B}"/>
              </a:ext>
            </a:extLst>
          </p:cNvPr>
          <p:cNvSpPr>
            <a:spLocks noGrp="1"/>
          </p:cNvSpPr>
          <p:nvPr>
            <p:ph type="body" sz="quarter" idx="11"/>
          </p:nvPr>
        </p:nvSpPr>
        <p:spPr>
          <a:xfrm>
            <a:off x="394856" y="831273"/>
            <a:ext cx="16574638" cy="6862140"/>
          </a:xfrm>
        </p:spPr>
        <p:txBody>
          <a:bodyPr/>
          <a:lstStyle/>
          <a:p>
            <a:endParaRPr lang="fr-FR" dirty="0"/>
          </a:p>
        </p:txBody>
      </p:sp>
      <p:sp>
        <p:nvSpPr>
          <p:cNvPr id="4" name="Espace réservé du texte 3">
            <a:extLst>
              <a:ext uri="{FF2B5EF4-FFF2-40B4-BE49-F238E27FC236}">
                <a16:creationId xmlns:a16="http://schemas.microsoft.com/office/drawing/2014/main" id="{F74A0E1F-F395-476D-AE93-123B65E2F4C5}"/>
              </a:ext>
            </a:extLst>
          </p:cNvPr>
          <p:cNvSpPr>
            <a:spLocks noGrp="1"/>
          </p:cNvSpPr>
          <p:nvPr>
            <p:ph type="body" sz="quarter" idx="12"/>
          </p:nvPr>
        </p:nvSpPr>
        <p:spPr>
          <a:xfrm>
            <a:off x="685800" y="1925052"/>
            <a:ext cx="15926757" cy="4347411"/>
          </a:xfrm>
        </p:spPr>
        <p:txBody>
          <a:bodyPr/>
          <a:lstStyle/>
          <a:p>
            <a:pPr marL="342900" indent="-342900" algn="l">
              <a:lnSpc>
                <a:spcPct val="150000"/>
              </a:lnSpc>
              <a:buFont typeface="Wingdings" panose="05000000000000000000" pitchFamily="2" charset="2"/>
              <a:buChar char="ü"/>
            </a:pPr>
            <a:r>
              <a:rPr lang="fr-FR" sz="3200" dirty="0">
                <a:latin typeface="Times New Roman" panose="02020603050405020304" pitchFamily="18" charset="0"/>
                <a:cs typeface="Times New Roman" panose="02020603050405020304" pitchFamily="18" charset="0"/>
              </a:rPr>
              <a:t>Gérer les données inexploitables à l'issue du processus ETL </a:t>
            </a:r>
          </a:p>
          <a:p>
            <a:pPr marL="342900" indent="-342900" algn="l">
              <a:lnSpc>
                <a:spcPct val="150000"/>
              </a:lnSpc>
              <a:buFont typeface="Wingdings" panose="05000000000000000000" pitchFamily="2" charset="2"/>
              <a:buChar char="ü"/>
            </a:pPr>
            <a:r>
              <a:rPr lang="fr-FR" sz="3200" dirty="0">
                <a:latin typeface="Times New Roman" panose="02020603050405020304" pitchFamily="18" charset="0"/>
                <a:cs typeface="Times New Roman" panose="02020603050405020304" pitchFamily="18" charset="0"/>
              </a:rPr>
              <a:t>Améliorer la représentation des KPI</a:t>
            </a:r>
          </a:p>
          <a:p>
            <a:pPr marL="342900" indent="-342900" algn="l">
              <a:lnSpc>
                <a:spcPct val="150000"/>
              </a:lnSpc>
              <a:buFont typeface="Wingdings" panose="05000000000000000000" pitchFamily="2" charset="2"/>
              <a:buChar char="ü"/>
            </a:pPr>
            <a:r>
              <a:rPr lang="fr-FR" sz="3200" dirty="0">
                <a:latin typeface="Times New Roman" panose="02020603050405020304" pitchFamily="18" charset="0"/>
                <a:cs typeface="Times New Roman" panose="02020603050405020304" pitchFamily="18" charset="0"/>
              </a:rPr>
              <a:t>Publier le tableau de bord sur Power BI Service afin de faciliter l’accès et le partage </a:t>
            </a:r>
          </a:p>
          <a:p>
            <a:endParaRPr lang="fr-FR" sz="3200" dirty="0"/>
          </a:p>
        </p:txBody>
      </p:sp>
      <p:sp>
        <p:nvSpPr>
          <p:cNvPr id="6" name="Espace réservé du texte 5">
            <a:extLst>
              <a:ext uri="{FF2B5EF4-FFF2-40B4-BE49-F238E27FC236}">
                <a16:creationId xmlns:a16="http://schemas.microsoft.com/office/drawing/2014/main" id="{D4E1075E-D248-4B6D-9D19-F2A813E476B6}"/>
              </a:ext>
            </a:extLst>
          </p:cNvPr>
          <p:cNvSpPr>
            <a:spLocks noGrp="1"/>
          </p:cNvSpPr>
          <p:nvPr>
            <p:ph type="body" sz="quarter" idx="16"/>
          </p:nvPr>
        </p:nvSpPr>
        <p:spPr/>
        <p:txBody>
          <a:bodyPr/>
          <a:lstStyle/>
          <a:p>
            <a:endParaRPr lang="fr-FR"/>
          </a:p>
        </p:txBody>
      </p:sp>
      <p:sp>
        <p:nvSpPr>
          <p:cNvPr id="7" name="Espace réservé du texte 6">
            <a:extLst>
              <a:ext uri="{FF2B5EF4-FFF2-40B4-BE49-F238E27FC236}">
                <a16:creationId xmlns:a16="http://schemas.microsoft.com/office/drawing/2014/main" id="{FC90CB97-BA01-4818-B609-7636339ACAD5}"/>
              </a:ext>
            </a:extLst>
          </p:cNvPr>
          <p:cNvSpPr>
            <a:spLocks noGrp="1"/>
          </p:cNvSpPr>
          <p:nvPr>
            <p:ph type="body" sz="quarter" idx="17"/>
          </p:nvPr>
        </p:nvSpPr>
        <p:spPr/>
        <p:txBody>
          <a:bodyPr/>
          <a:lstStyle/>
          <a:p>
            <a:endParaRPr lang="fr-FR"/>
          </a:p>
        </p:txBody>
      </p:sp>
      <p:sp>
        <p:nvSpPr>
          <p:cNvPr id="8" name="Espace réservé du texte 7">
            <a:extLst>
              <a:ext uri="{FF2B5EF4-FFF2-40B4-BE49-F238E27FC236}">
                <a16:creationId xmlns:a16="http://schemas.microsoft.com/office/drawing/2014/main" id="{A801C596-5BF2-4F54-AEAF-81DB93F8AAE8}"/>
              </a:ext>
            </a:extLst>
          </p:cNvPr>
          <p:cNvSpPr>
            <a:spLocks noGrp="1"/>
          </p:cNvSpPr>
          <p:nvPr>
            <p:ph type="body" sz="quarter" idx="18"/>
          </p:nvPr>
        </p:nvSpPr>
        <p:spPr/>
        <p:txBody>
          <a:bodyPr/>
          <a:lstStyle/>
          <a:p>
            <a:endParaRPr lang="fr-FR" dirty="0"/>
          </a:p>
        </p:txBody>
      </p:sp>
      <p:sp>
        <p:nvSpPr>
          <p:cNvPr id="9" name="Espace réservé du texte 8">
            <a:extLst>
              <a:ext uri="{FF2B5EF4-FFF2-40B4-BE49-F238E27FC236}">
                <a16:creationId xmlns:a16="http://schemas.microsoft.com/office/drawing/2014/main" id="{9B99DDF8-BB3B-4973-8604-7147A599FDF0}"/>
              </a:ext>
            </a:extLst>
          </p:cNvPr>
          <p:cNvSpPr>
            <a:spLocks noGrp="1"/>
          </p:cNvSpPr>
          <p:nvPr>
            <p:ph type="body" sz="quarter" idx="19"/>
          </p:nvPr>
        </p:nvSpPr>
        <p:spPr/>
        <p:txBody>
          <a:bodyPr/>
          <a:lstStyle/>
          <a:p>
            <a:endParaRPr lang="fr-FR"/>
          </a:p>
        </p:txBody>
      </p:sp>
    </p:spTree>
    <p:extLst>
      <p:ext uri="{BB962C8B-B14F-4D97-AF65-F5344CB8AC3E}">
        <p14:creationId xmlns:p14="http://schemas.microsoft.com/office/powerpoint/2010/main" val="1357930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The Power of PowerPoint – </a:t>
            </a:r>
            <a:r>
              <a:rPr kumimoji="1" lang="en-US" altLang="ja-JP" dirty="0">
                <a:hlinkClick r:id="rId2" action="ppaction://hlinkfile"/>
              </a:rPr>
              <a:t>thepopp.com</a:t>
            </a:r>
            <a:endParaRPr kumimoji="1" lang="en-US" altLang="ja-JP" dirty="0"/>
          </a:p>
          <a:p>
            <a:r>
              <a:rPr kumimoji="1" lang="en-US" altLang="ja-JP" dirty="0"/>
              <a:t>Font: Ubuntu font family</a:t>
            </a:r>
          </a:p>
          <a:p>
            <a:r>
              <a:rPr kumimoji="1" lang="en-US" altLang="ja-JP" dirty="0"/>
              <a:t>Icons: </a:t>
            </a:r>
            <a:r>
              <a:rPr kumimoji="1" lang="en-US" altLang="ja-JP" dirty="0">
                <a:hlinkClick r:id="rId3"/>
              </a:rPr>
              <a:t>Elegant Icon Font</a:t>
            </a:r>
            <a:endParaRPr kumimoji="1" lang="en-US" altLang="ja-JP"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544">
        <p15:prstTrans prst="pageCurlSingle"/>
      </p:transition>
    </mc:Choice>
    <mc:Fallback xmlns="">
      <p:transition spd="slow" advTm="1354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pour une image  8">
            <a:extLst>
              <a:ext uri="{FF2B5EF4-FFF2-40B4-BE49-F238E27FC236}">
                <a16:creationId xmlns:a16="http://schemas.microsoft.com/office/drawing/2014/main" id="{8C78326F-8F6E-4B21-B02D-C78016C63F9B}"/>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987" b="987"/>
          <a:stretch/>
        </p:blipFill>
        <p:spPr>
          <a:xfrm>
            <a:off x="9906000" y="3156857"/>
            <a:ext cx="6618514" cy="3284210"/>
          </a:xfrm>
        </p:spPr>
      </p:pic>
      <p:sp>
        <p:nvSpPr>
          <p:cNvPr id="2" name="タイトル 1"/>
          <p:cNvSpPr>
            <a:spLocks noGrp="1"/>
          </p:cNvSpPr>
          <p:nvPr>
            <p:ph type="title"/>
          </p:nvPr>
        </p:nvSpPr>
        <p:spPr/>
        <p:txBody>
          <a:bodyPr/>
          <a:lstStyle/>
          <a:p>
            <a:r>
              <a:rPr lang="fr-FR" dirty="0"/>
              <a:t>Présentation général du projet</a:t>
            </a:r>
            <a:endParaRPr kumimoji="1" lang="ja-JP" altLang="en-US" dirty="0"/>
          </a:p>
        </p:txBody>
      </p:sp>
      <p:sp>
        <p:nvSpPr>
          <p:cNvPr id="3" name="フッター プレースホルダー 2"/>
          <p:cNvSpPr>
            <a:spLocks noGrp="1"/>
          </p:cNvSpPr>
          <p:nvPr>
            <p:ph type="ftr" sz="quarter" idx="10"/>
          </p:nvPr>
        </p:nvSpPr>
        <p:spPr/>
        <p:txBody>
          <a:bodyPr/>
          <a:lstStyle/>
          <a:p>
            <a:pPr marL="365760" indent="-256032">
              <a:spcBef>
                <a:spcPts val="400"/>
              </a:spcBef>
              <a:buClr>
                <a:schemeClr val="accent1"/>
              </a:buClr>
              <a:buSzPct val="68000"/>
              <a:defRPr/>
            </a:pPr>
            <a:r>
              <a:rPr lang="fr-FR" sz="2400" b="1" dirty="0">
                <a:ln w="635">
                  <a:noFill/>
                </a:ln>
                <a:solidFill>
                  <a:srgbClr val="00B0F0"/>
                </a:solidFill>
                <a:effectLst>
                  <a:outerShdw blurRad="38100" dist="38100" dir="2700000" algn="tl">
                    <a:srgbClr val="000000">
                      <a:alpha val="43137"/>
                    </a:srgbClr>
                  </a:outerShdw>
                </a:effectLst>
                <a:latin typeface="Garamond" panose="02020404030301010803" pitchFamily="18" charset="0"/>
                <a:cs typeface="Times New Roman" pitchFamily="18" charset="0"/>
              </a:rPr>
              <a:t>Année universitaire 2020-2021</a:t>
            </a:r>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a:t>
            </a:fld>
            <a:endParaRPr lang="en-US" dirty="0"/>
          </a:p>
        </p:txBody>
      </p:sp>
      <p:sp>
        <p:nvSpPr>
          <p:cNvPr id="6" name="テキスト プレースホルダー 5"/>
          <p:cNvSpPr>
            <a:spLocks noGrp="1"/>
          </p:cNvSpPr>
          <p:nvPr>
            <p:ph type="body" sz="quarter" idx="14"/>
          </p:nvPr>
        </p:nvSpPr>
        <p:spPr/>
        <p:txBody>
          <a:bodyPr/>
          <a:lstStyle/>
          <a:p>
            <a:endParaRPr kumimoji="1" lang="ja-JP" altLang="en-US" dirty="0"/>
          </a:p>
        </p:txBody>
      </p:sp>
      <p:sp>
        <p:nvSpPr>
          <p:cNvPr id="7" name="テキスト プレースホルダー 6"/>
          <p:cNvSpPr>
            <a:spLocks noGrp="1"/>
          </p:cNvSpPr>
          <p:nvPr>
            <p:ph type="body" sz="quarter" idx="13"/>
          </p:nvPr>
        </p:nvSpPr>
        <p:spPr>
          <a:xfrm>
            <a:off x="0" y="-849086"/>
            <a:ext cx="9143999" cy="8708572"/>
          </a:xfrm>
        </p:spPr>
        <p:txBody>
          <a:bodyPr/>
          <a:lstStyle/>
          <a:p>
            <a:pPr algn="l"/>
            <a:r>
              <a:rPr lang="fr-FR" sz="2800" b="1" dirty="0">
                <a:solidFill>
                  <a:schemeClr val="tx1">
                    <a:lumMod val="50000"/>
                  </a:schemeClr>
                </a:solidFill>
                <a:latin typeface="Ubuntu Medium" panose="020B0604030602030204"/>
              </a:rPr>
              <a:t>Dans un monde hyper-compétitif où la recherche et l'innovation</a:t>
            </a:r>
          </a:p>
          <a:p>
            <a:pPr algn="l"/>
            <a:r>
              <a:rPr lang="fr-FR" sz="2800" b="1" dirty="0">
                <a:solidFill>
                  <a:schemeClr val="tx1">
                    <a:lumMod val="50000"/>
                  </a:schemeClr>
                </a:solidFill>
                <a:latin typeface="Ubuntu Medium" panose="020B0604030602030204"/>
              </a:rPr>
              <a:t> font la différence, toute entreprise quel que soit son </a:t>
            </a:r>
          </a:p>
          <a:p>
            <a:pPr algn="l"/>
            <a:r>
              <a:rPr lang="fr-FR" sz="2800" b="1" dirty="0">
                <a:solidFill>
                  <a:schemeClr val="tx1">
                    <a:lumMod val="50000"/>
                  </a:schemeClr>
                </a:solidFill>
                <a:latin typeface="Ubuntu Medium" panose="020B0604030602030204"/>
              </a:rPr>
              <a:t>secteur </a:t>
            </a:r>
          </a:p>
          <a:p>
            <a:pPr algn="l"/>
            <a:r>
              <a:rPr lang="fr-FR" sz="2800" b="1" dirty="0">
                <a:solidFill>
                  <a:schemeClr val="tx1">
                    <a:lumMod val="50000"/>
                  </a:schemeClr>
                </a:solidFill>
                <a:latin typeface="Ubuntu Medium" panose="020B0604030602030204"/>
              </a:rPr>
              <a:t>d’activité est de plus en plus attentive à sa performance, pour répondre  aux attentes de ses clients, tout en maintenant une longueur d'avance sur ses concurrents actuels et potentiels.</a:t>
            </a:r>
          </a:p>
          <a:p>
            <a:pPr algn="l"/>
            <a:r>
              <a:rPr lang="fr-FR" sz="2800" b="1" dirty="0">
                <a:solidFill>
                  <a:schemeClr val="tx1">
                    <a:lumMod val="50000"/>
                  </a:schemeClr>
                </a:solidFill>
                <a:latin typeface="Ubuntu Medium" panose="020B0604030602030204"/>
              </a:rPr>
              <a:t>C’est dans ce contexte que plusieurs systèmes d’aide à la </a:t>
            </a:r>
          </a:p>
          <a:p>
            <a:pPr algn="l"/>
            <a:r>
              <a:rPr lang="fr-FR" sz="2800" b="1" dirty="0">
                <a:solidFill>
                  <a:schemeClr val="tx1">
                    <a:lumMod val="50000"/>
                  </a:schemeClr>
                </a:solidFill>
                <a:latin typeface="Ubuntu Medium" panose="020B0604030602030204"/>
              </a:rPr>
              <a:t>décision ont vu le jour</a:t>
            </a:r>
            <a:r>
              <a:rPr lang="fr-FR" sz="2400" b="1" dirty="0">
                <a:solidFill>
                  <a:schemeClr val="tx1">
                    <a:lumMod val="50000"/>
                  </a:schemeClr>
                </a:solidFill>
                <a:latin typeface="Ubuntu Medium" panose="020B0604030602030204"/>
              </a:rPr>
              <a:t>.</a:t>
            </a:r>
          </a:p>
          <a:p>
            <a:pPr algn="l"/>
            <a:endParaRPr lang="fr-FR" sz="2400" b="1" dirty="0">
              <a:solidFill>
                <a:schemeClr val="tx1">
                  <a:lumMod val="50000"/>
                </a:schemeClr>
              </a:solidFill>
            </a:endParaRPr>
          </a:p>
          <a:p>
            <a:endParaRPr kumimoji="1" lang="en-US" altLang="ja-JP" sz="2400" b="1" dirty="0"/>
          </a:p>
        </p:txBody>
      </p:sp>
      <p:sp>
        <p:nvSpPr>
          <p:cNvPr id="8" name="テキスト プレースホルダー 7"/>
          <p:cNvSpPr>
            <a:spLocks noGrp="1"/>
          </p:cNvSpPr>
          <p:nvPr>
            <p:ph type="body" sz="quarter" idx="12"/>
          </p:nvPr>
        </p:nvSpPr>
        <p:spPr>
          <a:xfrm>
            <a:off x="1654629" y="7292634"/>
            <a:ext cx="14242596" cy="2310978"/>
          </a:xfrm>
        </p:spPr>
        <p:txBody>
          <a:bodyPr/>
          <a:lstStyle/>
          <a:p>
            <a:r>
              <a:rPr lang="fr-FR" sz="2800" dirty="0"/>
              <a:t>Dans ce contexte, « La 2Cservices » a voulu se doter d’un système d’aide à la décision équipé d’un Data Warehouse et qui sera connecté à son système d’information actuel pour collecter les données et s’en servir pour les prises de décision.</a:t>
            </a:r>
          </a:p>
          <a:p>
            <a:endParaRPr kumimoji="1" lang="ja-JP" altLang="en-US" dirty="0"/>
          </a:p>
        </p:txBody>
      </p:sp>
    </p:spTree>
    <p:extLst>
      <p:ext uri="{BB962C8B-B14F-4D97-AF65-F5344CB8AC3E}">
        <p14:creationId xmlns:p14="http://schemas.microsoft.com/office/powerpoint/2010/main" val="7231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769">
        <p15:prstTrans prst="pageCurlSingle"/>
      </p:transition>
    </mc:Choice>
    <mc:Fallback xmlns="">
      <p:transition spd="slow" advTm="4769">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a:xfrm>
            <a:off x="3222172" y="3902670"/>
            <a:ext cx="10994572" cy="1239243"/>
          </a:xfrm>
        </p:spPr>
        <p:txBody>
          <a:bodyPr/>
          <a:lstStyle/>
          <a:p>
            <a:r>
              <a:rPr lang="fr-FR" sz="4400" b="1" dirty="0"/>
              <a:t>Présentation de l’organisme d’accueil </a:t>
            </a:r>
          </a:p>
        </p:txBody>
      </p:sp>
      <p:sp>
        <p:nvSpPr>
          <p:cNvPr id="6" name="テキスト プレースホルダー 5"/>
          <p:cNvSpPr>
            <a:spLocks noGrp="1"/>
          </p:cNvSpPr>
          <p:nvPr>
            <p:ph type="body" sz="quarter" idx="12"/>
          </p:nvPr>
        </p:nvSpPr>
        <p:spPr>
          <a:xfrm>
            <a:off x="3222172" y="5141912"/>
            <a:ext cx="13607142" cy="3719059"/>
          </a:xfrm>
        </p:spPr>
        <p:txBody>
          <a:bodyPr>
            <a:normAutofit lnSpcReduction="10000"/>
          </a:bodyPr>
          <a:lstStyle/>
          <a:p>
            <a:pPr algn="l"/>
            <a:r>
              <a:rPr lang="fr-FR" sz="2800" dirty="0">
                <a:solidFill>
                  <a:schemeClr val="tx1">
                    <a:lumMod val="95000"/>
                    <a:lumOff val="5000"/>
                  </a:schemeClr>
                </a:solidFill>
                <a:latin typeface="Open Sans" panose="020B0604020202020204" pitchFamily="34" charset="0"/>
              </a:rPr>
              <a:t> </a:t>
            </a:r>
            <a:r>
              <a:rPr lang="fr-FR" sz="2800" b="1" i="1" dirty="0">
                <a:solidFill>
                  <a:schemeClr val="tx1">
                    <a:lumMod val="95000"/>
                    <a:lumOff val="5000"/>
                  </a:schemeClr>
                </a:solidFill>
                <a:latin typeface="Open Sans" panose="020B0604020202020204" pitchFamily="34" charset="0"/>
              </a:rPr>
              <a:t>2C Services (Société Anonyme) </a:t>
            </a:r>
            <a:r>
              <a:rPr lang="fr-FR" sz="2800" dirty="0">
                <a:solidFill>
                  <a:schemeClr val="tx1">
                    <a:lumMod val="95000"/>
                    <a:lumOff val="5000"/>
                  </a:schemeClr>
                </a:solidFill>
                <a:latin typeface="Open Sans" panose="020B0604020202020204" pitchFamily="34" charset="0"/>
              </a:rPr>
              <a:t>est une société de Services en Ingénierie Informatique (SSII) fondée en 2013 et basée à Tunis :</a:t>
            </a:r>
          </a:p>
          <a:p>
            <a:endParaRPr lang="fr-FR" dirty="0">
              <a:solidFill>
                <a:schemeClr val="tx1">
                  <a:lumMod val="95000"/>
                  <a:lumOff val="5000"/>
                </a:schemeClr>
              </a:solidFill>
              <a:latin typeface="Open Sans" panose="020B0604020202020204" pitchFamily="34" charset="0"/>
            </a:endParaRPr>
          </a:p>
          <a:p>
            <a:r>
              <a:rPr lang="fr-FR" sz="2400" b="1" dirty="0">
                <a:solidFill>
                  <a:schemeClr val="tx1">
                    <a:lumMod val="95000"/>
                    <a:lumOff val="5000"/>
                  </a:schemeClr>
                </a:solidFill>
                <a:latin typeface="Open Sans" panose="020B0606030504020204" pitchFamily="34" charset="0"/>
              </a:rPr>
              <a:t>                                                          l’intégration des solutions de centre de contact</a:t>
            </a:r>
          </a:p>
          <a:p>
            <a:endParaRPr lang="fr-FR" sz="2400" b="1" dirty="0">
              <a:solidFill>
                <a:schemeClr val="tx1">
                  <a:lumMod val="95000"/>
                  <a:lumOff val="5000"/>
                </a:schemeClr>
              </a:solidFill>
              <a:latin typeface="Open Sans" panose="020B0606030504020204" pitchFamily="34" charset="0"/>
            </a:endParaRPr>
          </a:p>
          <a:p>
            <a:r>
              <a:rPr lang="fr-FR" sz="2400" b="1" dirty="0">
                <a:solidFill>
                  <a:schemeClr val="tx1">
                    <a:lumMod val="95000"/>
                    <a:lumOff val="5000"/>
                  </a:schemeClr>
                </a:solidFill>
                <a:latin typeface="Open Sans" panose="020B0606030504020204" pitchFamily="34" charset="0"/>
              </a:rPr>
              <a:t>                               le développement de logiciels</a:t>
            </a:r>
            <a:r>
              <a:rPr lang="fr-FR" sz="2400" dirty="0">
                <a:solidFill>
                  <a:srgbClr val="8E9DAE"/>
                </a:solidFill>
                <a:latin typeface="Open Sans" panose="020B0606030504020204" pitchFamily="34" charset="0"/>
              </a:rPr>
              <a:t>.</a:t>
            </a:r>
            <a:br>
              <a:rPr lang="fr-FR" sz="2400" dirty="0"/>
            </a:br>
            <a:endParaRPr lang="fr-FR" sz="2400" dirty="0">
              <a:solidFill>
                <a:schemeClr val="tx1">
                  <a:lumMod val="95000"/>
                  <a:lumOff val="5000"/>
                </a:schemeClr>
              </a:solidFill>
              <a:latin typeface="Open Sans" panose="020B0604020202020204" pitchFamily="34" charset="0"/>
            </a:endParaRPr>
          </a:p>
          <a:p>
            <a:r>
              <a:rPr lang="fr-FR" dirty="0">
                <a:solidFill>
                  <a:schemeClr val="tx1">
                    <a:lumMod val="95000"/>
                    <a:lumOff val="5000"/>
                  </a:schemeClr>
                </a:solidFill>
                <a:latin typeface="Open Sans" panose="020B0604020202020204" pitchFamily="34" charset="0"/>
              </a:rPr>
              <a:t>                                                                                                                                                       </a:t>
            </a:r>
          </a:p>
        </p:txBody>
      </p:sp>
      <p:pic>
        <p:nvPicPr>
          <p:cNvPr id="10" name="Espace réservé pour une image  9">
            <a:extLst>
              <a:ext uri="{FF2B5EF4-FFF2-40B4-BE49-F238E27FC236}">
                <a16:creationId xmlns:a16="http://schemas.microsoft.com/office/drawing/2014/main" id="{CAAE026A-FE07-4AB1-8614-444E8CFC2D5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7148" r="7148"/>
          <a:stretch>
            <a:fillRect/>
          </a:stretch>
        </p:blipFill>
        <p:spPr>
          <a:xfrm>
            <a:off x="6183086" y="827314"/>
            <a:ext cx="5486400" cy="2852057"/>
          </a:xfrm>
        </p:spPr>
      </p:pic>
      <p:pic>
        <p:nvPicPr>
          <p:cNvPr id="12" name="Image 11">
            <a:extLst>
              <a:ext uri="{FF2B5EF4-FFF2-40B4-BE49-F238E27FC236}">
                <a16:creationId xmlns:a16="http://schemas.microsoft.com/office/drawing/2014/main" id="{1062AE40-0294-4E98-B1E1-4908418295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3264" y="6298587"/>
            <a:ext cx="921814" cy="846295"/>
          </a:xfrm>
          <a:prstGeom prst="rect">
            <a:avLst/>
          </a:prstGeom>
        </p:spPr>
      </p:pic>
      <p:pic>
        <p:nvPicPr>
          <p:cNvPr id="13" name="Image 12">
            <a:extLst>
              <a:ext uri="{FF2B5EF4-FFF2-40B4-BE49-F238E27FC236}">
                <a16:creationId xmlns:a16="http://schemas.microsoft.com/office/drawing/2014/main" id="{75221EBD-9919-43B9-AA3D-A709489AE8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3264" y="7579779"/>
            <a:ext cx="921814" cy="846295"/>
          </a:xfrm>
          <a:prstGeom prst="rect">
            <a:avLst/>
          </a:prstGeom>
        </p:spPr>
      </p:pic>
    </p:spTree>
    <p:extLst>
      <p:ext uri="{BB962C8B-B14F-4D97-AF65-F5344CB8AC3E}">
        <p14:creationId xmlns:p14="http://schemas.microsoft.com/office/powerpoint/2010/main" val="88440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568">
        <p15:prstTrans prst="pageCurlSingle"/>
      </p:transition>
    </mc:Choice>
    <mc:Fallback xmlns="">
      <p:transition spd="slow" advTm="256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pPr marL="365760" indent="-256032">
              <a:spcBef>
                <a:spcPts val="400"/>
              </a:spcBef>
              <a:buClr>
                <a:schemeClr val="accent1"/>
              </a:buClr>
              <a:buSzPct val="68000"/>
              <a:defRPr/>
            </a:pPr>
            <a:r>
              <a:rPr lang="fr-FR" b="1" dirty="0">
                <a:ln w="635">
                  <a:noFill/>
                </a:ln>
                <a:solidFill>
                  <a:srgbClr val="00B0F0"/>
                </a:solidFill>
                <a:effectLst>
                  <a:outerShdw blurRad="38100" dist="38100" dir="2700000" algn="tl">
                    <a:srgbClr val="000000">
                      <a:alpha val="43137"/>
                    </a:srgbClr>
                  </a:outerShdw>
                </a:effectLst>
                <a:latin typeface="Garamond" panose="02020404030301010803" pitchFamily="18" charset="0"/>
                <a:cs typeface="Times New Roman" pitchFamily="18" charset="0"/>
              </a:rPr>
              <a:t>Année universitaire 2020-2021</a:t>
            </a:r>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6</a:t>
            </a:fld>
            <a:endParaRPr lang="en-US" dirty="0"/>
          </a:p>
        </p:txBody>
      </p:sp>
      <p:sp>
        <p:nvSpPr>
          <p:cNvPr id="17" name="テキスト プレースホルダー 16"/>
          <p:cNvSpPr>
            <a:spLocks noGrp="1"/>
          </p:cNvSpPr>
          <p:nvPr>
            <p:ph type="body" sz="quarter" idx="13"/>
          </p:nvPr>
        </p:nvSpPr>
        <p:spPr/>
        <p:txBody>
          <a:bodyPr/>
          <a:lstStyle/>
          <a:p>
            <a:r>
              <a:rPr lang="fr-FR" dirty="0"/>
              <a:t>Problématique</a:t>
            </a:r>
          </a:p>
        </p:txBody>
      </p:sp>
      <p:sp>
        <p:nvSpPr>
          <p:cNvPr id="19" name="テキスト プレースホルダー 18"/>
          <p:cNvSpPr>
            <a:spLocks noGrp="1"/>
          </p:cNvSpPr>
          <p:nvPr>
            <p:ph type="body" sz="quarter" idx="15"/>
          </p:nvPr>
        </p:nvSpPr>
        <p:spPr/>
        <p:txBody>
          <a:bodyPr/>
          <a:lstStyle/>
          <a:p>
            <a:r>
              <a:rPr kumimoji="1" lang="en-US" altLang="ja-JP" dirty="0"/>
              <a:t>.</a:t>
            </a:r>
          </a:p>
        </p:txBody>
      </p:sp>
      <p:sp>
        <p:nvSpPr>
          <p:cNvPr id="22" name="テキスト プレースホルダー 21"/>
          <p:cNvSpPr>
            <a:spLocks noGrp="1"/>
          </p:cNvSpPr>
          <p:nvPr>
            <p:ph type="body" sz="quarter" idx="18"/>
          </p:nvPr>
        </p:nvSpPr>
        <p:spPr>
          <a:xfrm>
            <a:off x="2349781" y="6695767"/>
            <a:ext cx="3998405" cy="1120817"/>
          </a:xfrm>
        </p:spPr>
        <p:txBody>
          <a:bodyPr/>
          <a:lstStyle/>
          <a:p>
            <a:r>
              <a:rPr lang="fr-FR" sz="2400" b="1" dirty="0">
                <a:solidFill>
                  <a:schemeClr val="tx1">
                    <a:lumMod val="95000"/>
                    <a:lumOff val="5000"/>
                  </a:schemeClr>
                </a:solidFill>
                <a:latin typeface="Calibri" panose="020F0502020204030204" pitchFamily="34" charset="0"/>
              </a:rPr>
              <a:t>Une limite des performances due à l’élaboration</a:t>
            </a:r>
            <a:endParaRPr kumimoji="1" lang="ja-JP" altLang="en-US" sz="2400" dirty="0"/>
          </a:p>
        </p:txBody>
      </p:sp>
      <p:sp>
        <p:nvSpPr>
          <p:cNvPr id="24" name="テキスト プレースホルダー 23"/>
          <p:cNvSpPr>
            <a:spLocks noGrp="1"/>
          </p:cNvSpPr>
          <p:nvPr>
            <p:ph type="body" sz="quarter" idx="20"/>
          </p:nvPr>
        </p:nvSpPr>
        <p:spPr>
          <a:xfrm>
            <a:off x="7797282" y="8062528"/>
            <a:ext cx="3998405" cy="765122"/>
          </a:xfrm>
        </p:spPr>
        <p:txBody>
          <a:bodyPr>
            <a:noAutofit/>
          </a:bodyPr>
          <a:lstStyle/>
          <a:p>
            <a:r>
              <a:rPr lang="fr-FR" b="1" dirty="0">
                <a:solidFill>
                  <a:schemeClr val="tx1">
                    <a:lumMod val="95000"/>
                    <a:lumOff val="5000"/>
                  </a:schemeClr>
                </a:solidFill>
                <a:latin typeface="Calibri" panose="020F0502020204030204" pitchFamily="34" charset="0"/>
              </a:rPr>
              <a:t>en matière de statistiques descriptives tels que les graphiques</a:t>
            </a:r>
            <a:endParaRPr kumimoji="1" lang="ja-JP" altLang="en-US" b="1" dirty="0"/>
          </a:p>
        </p:txBody>
      </p:sp>
      <p:sp>
        <p:nvSpPr>
          <p:cNvPr id="25" name="テキスト プレースホルダー 24"/>
          <p:cNvSpPr>
            <a:spLocks noGrp="1"/>
          </p:cNvSpPr>
          <p:nvPr>
            <p:ph type="body" sz="quarter" idx="21"/>
          </p:nvPr>
        </p:nvSpPr>
        <p:spPr>
          <a:xfrm>
            <a:off x="7797282" y="6941711"/>
            <a:ext cx="3998405" cy="1120817"/>
          </a:xfrm>
        </p:spPr>
        <p:txBody>
          <a:bodyPr/>
          <a:lstStyle/>
          <a:p>
            <a:r>
              <a:rPr lang="fr-FR" sz="2400" b="1" dirty="0">
                <a:solidFill>
                  <a:schemeClr val="tx1">
                    <a:lumMod val="95000"/>
                    <a:lumOff val="5000"/>
                  </a:schemeClr>
                </a:solidFill>
                <a:latin typeface="Calibri" panose="020F0502020204030204" pitchFamily="34" charset="0"/>
              </a:rPr>
              <a:t>Les résultats et le tableau de bord édité ne sont pas riches</a:t>
            </a:r>
            <a:endParaRPr kumimoji="1" lang="ja-JP" altLang="en-US" sz="2400" b="1" dirty="0"/>
          </a:p>
        </p:txBody>
      </p:sp>
      <p:sp>
        <p:nvSpPr>
          <p:cNvPr id="28" name="テキスト プレースホルダー 27"/>
          <p:cNvSpPr>
            <a:spLocks noGrp="1"/>
          </p:cNvSpPr>
          <p:nvPr>
            <p:ph type="body" sz="quarter" idx="24"/>
          </p:nvPr>
        </p:nvSpPr>
        <p:spPr/>
        <p:txBody>
          <a:bodyPr/>
          <a:lstStyle/>
          <a:p>
            <a:r>
              <a:rPr lang="fr-FR" b="1" dirty="0">
                <a:solidFill>
                  <a:schemeClr val="tx1">
                    <a:lumMod val="95000"/>
                    <a:lumOff val="5000"/>
                  </a:schemeClr>
                </a:solidFill>
              </a:rPr>
              <a:t>Perte de temps</a:t>
            </a:r>
          </a:p>
        </p:txBody>
      </p:sp>
      <p:pic>
        <p:nvPicPr>
          <p:cNvPr id="6" name="Espace réservé pour une image  5">
            <a:extLst>
              <a:ext uri="{FF2B5EF4-FFF2-40B4-BE49-F238E27FC236}">
                <a16:creationId xmlns:a16="http://schemas.microsoft.com/office/drawing/2014/main" id="{C767458C-5BD5-432B-93AA-C4277AFD32AA}"/>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18000" r="18000"/>
          <a:stretch>
            <a:fillRect/>
          </a:stretch>
        </p:blipFill>
        <p:spPr/>
      </p:pic>
      <p:sp>
        <p:nvSpPr>
          <p:cNvPr id="10" name="Espace réservé du texte 9">
            <a:extLst>
              <a:ext uri="{FF2B5EF4-FFF2-40B4-BE49-F238E27FC236}">
                <a16:creationId xmlns:a16="http://schemas.microsoft.com/office/drawing/2014/main" id="{63D70754-C7B7-456A-B397-CCB524600630}"/>
              </a:ext>
            </a:extLst>
          </p:cNvPr>
          <p:cNvSpPr>
            <a:spLocks noGrp="1"/>
          </p:cNvSpPr>
          <p:nvPr>
            <p:ph type="body" sz="quarter" idx="17"/>
          </p:nvPr>
        </p:nvSpPr>
        <p:spPr>
          <a:xfrm>
            <a:off x="2349781" y="7837245"/>
            <a:ext cx="3998405" cy="1120818"/>
          </a:xfrm>
        </p:spPr>
        <p:txBody>
          <a:bodyPr>
            <a:noAutofit/>
          </a:bodyPr>
          <a:lstStyle/>
          <a:p>
            <a:r>
              <a:rPr lang="fr-FR" sz="2400" b="1" dirty="0">
                <a:solidFill>
                  <a:schemeClr val="tx1">
                    <a:lumMod val="95000"/>
                    <a:lumOff val="5000"/>
                  </a:schemeClr>
                </a:solidFill>
                <a:latin typeface="Calibri" panose="020F0502020204030204" pitchFamily="34" charset="0"/>
              </a:rPr>
              <a:t>du tableau de bord basé sur des bases opérationnelles</a:t>
            </a:r>
            <a:endParaRPr lang="fr-FR" sz="2400" dirty="0"/>
          </a:p>
        </p:txBody>
      </p:sp>
      <p:pic>
        <p:nvPicPr>
          <p:cNvPr id="14" name="Image 13">
            <a:extLst>
              <a:ext uri="{FF2B5EF4-FFF2-40B4-BE49-F238E27FC236}">
                <a16:creationId xmlns:a16="http://schemas.microsoft.com/office/drawing/2014/main" id="{6DA1362C-719B-4A35-97C0-BA111ACDDE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7539" y="7451459"/>
            <a:ext cx="895388" cy="895388"/>
          </a:xfrm>
          <a:prstGeom prst="rect">
            <a:avLst/>
          </a:prstGeom>
        </p:spPr>
      </p:pic>
      <p:pic>
        <p:nvPicPr>
          <p:cNvPr id="23" name="Espace réservé pour une image  22">
            <a:extLst>
              <a:ext uri="{FF2B5EF4-FFF2-40B4-BE49-F238E27FC236}">
                <a16:creationId xmlns:a16="http://schemas.microsoft.com/office/drawing/2014/main" id="{83D73F24-D9F0-45E4-897E-FFB229746B57}"/>
              </a:ext>
            </a:extLst>
          </p:cNvPr>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t="12500" b="12500"/>
          <a:stretch>
            <a:fillRect/>
          </a:stretch>
        </p:blipFill>
        <p:spPr/>
      </p:pic>
      <p:pic>
        <p:nvPicPr>
          <p:cNvPr id="29" name="Image 28">
            <a:extLst>
              <a:ext uri="{FF2B5EF4-FFF2-40B4-BE49-F238E27FC236}">
                <a16:creationId xmlns:a16="http://schemas.microsoft.com/office/drawing/2014/main" id="{16E79AF8-DA1C-4FB4-8D85-ABC733F292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1781" y="7437776"/>
            <a:ext cx="672631" cy="997670"/>
          </a:xfrm>
          <a:prstGeom prst="rect">
            <a:avLst/>
          </a:prstGeom>
        </p:spPr>
      </p:pic>
      <p:sp>
        <p:nvSpPr>
          <p:cNvPr id="31" name="Espace réservé pour une image  30">
            <a:extLst>
              <a:ext uri="{FF2B5EF4-FFF2-40B4-BE49-F238E27FC236}">
                <a16:creationId xmlns:a16="http://schemas.microsoft.com/office/drawing/2014/main" id="{5CAE2F9D-1536-414C-9853-4A8FD22C03AE}"/>
              </a:ext>
            </a:extLst>
          </p:cNvPr>
          <p:cNvSpPr>
            <a:spLocks noGrp="1"/>
          </p:cNvSpPr>
          <p:nvPr>
            <p:ph type="pic" sz="quarter" idx="22"/>
          </p:nvPr>
        </p:nvSpPr>
        <p:spPr>
          <a:xfrm>
            <a:off x="12234412" y="7437777"/>
            <a:ext cx="630000" cy="747032"/>
          </a:xfrm>
        </p:spPr>
      </p:sp>
    </p:spTree>
    <p:extLst>
      <p:ext uri="{BB962C8B-B14F-4D97-AF65-F5344CB8AC3E}">
        <p14:creationId xmlns:p14="http://schemas.microsoft.com/office/powerpoint/2010/main" val="2789004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988">
        <p15:prstTrans prst="pageCurlSingle"/>
      </p:transition>
    </mc:Choice>
    <mc:Fallback xmlns="">
      <p:transition spd="slow" advTm="8988">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a:extLst>
              <a:ext uri="{FF2B5EF4-FFF2-40B4-BE49-F238E27FC236}">
                <a16:creationId xmlns:a16="http://schemas.microsoft.com/office/drawing/2014/main" id="{9C4A102E-18B6-484C-BDE8-AB26FD95A83E}"/>
              </a:ext>
            </a:extLst>
          </p:cNvPr>
          <p:cNvPicPr>
            <a:picLocks noGrp="1" noChangeAspect="1"/>
          </p:cNvPicPr>
          <p:nvPr>
            <p:ph type="pic" sz="quarter" idx="32"/>
          </p:nvPr>
        </p:nvPicPr>
        <p:blipFill>
          <a:blip r:embed="rId3">
            <a:extLst>
              <a:ext uri="{28A0092B-C50C-407E-A947-70E740481C1C}">
                <a14:useLocalDpi xmlns:a14="http://schemas.microsoft.com/office/drawing/2010/main" val="0"/>
              </a:ext>
            </a:extLst>
          </a:blip>
          <a:srcRect l="11861" r="11861"/>
          <a:stretch>
            <a:fillRect/>
          </a:stretch>
        </p:blipFill>
        <p:spPr/>
      </p:pic>
      <p:sp>
        <p:nvSpPr>
          <p:cNvPr id="8" name="タイトル 7"/>
          <p:cNvSpPr>
            <a:spLocks noGrp="1"/>
          </p:cNvSpPr>
          <p:nvPr>
            <p:ph type="title"/>
          </p:nvPr>
        </p:nvSpPr>
        <p:spPr/>
        <p:txBody>
          <a:bodyPr/>
          <a:lstStyle/>
          <a:p>
            <a:r>
              <a:rPr lang="fr-FR" dirty="0"/>
              <a:t>Solution proposé</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a:t>
            </a:fld>
            <a:endParaRPr lang="en-US" dirty="0"/>
          </a:p>
        </p:txBody>
      </p:sp>
      <p:sp>
        <p:nvSpPr>
          <p:cNvPr id="11" name="テキスト プレースホルダー 10"/>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17"/>
          </p:nvPr>
        </p:nvSpPr>
        <p:spPr>
          <a:xfrm>
            <a:off x="9864171" y="2984727"/>
            <a:ext cx="7246697" cy="747032"/>
          </a:xfrm>
        </p:spPr>
        <p:txBody>
          <a:bodyPr/>
          <a:lstStyle/>
          <a:p>
            <a:r>
              <a:rPr kumimoji="1" lang="fr-FR" altLang="ja-JP" sz="2400" dirty="0">
                <a:solidFill>
                  <a:schemeClr val="tx1">
                    <a:lumMod val="50000"/>
                  </a:schemeClr>
                </a:solidFill>
              </a:rPr>
              <a:t>de faire des analyses appropriées</a:t>
            </a:r>
            <a:r>
              <a:rPr kumimoji="1" lang="fr-FR" altLang="ja-JP" dirty="0"/>
              <a:t>. </a:t>
            </a:r>
            <a:endParaRPr kumimoji="1" lang="ja-JP" altLang="en-US" dirty="0"/>
          </a:p>
        </p:txBody>
      </p:sp>
      <p:sp>
        <p:nvSpPr>
          <p:cNvPr id="10" name="テキスト プレースホルダー 9"/>
          <p:cNvSpPr>
            <a:spLocks noGrp="1"/>
          </p:cNvSpPr>
          <p:nvPr>
            <p:ph type="body" sz="quarter" idx="18"/>
          </p:nvPr>
        </p:nvSpPr>
        <p:spPr>
          <a:xfrm>
            <a:off x="9864171" y="2182911"/>
            <a:ext cx="7863476" cy="994319"/>
          </a:xfrm>
        </p:spPr>
        <p:txBody>
          <a:bodyPr/>
          <a:lstStyle/>
          <a:p>
            <a:r>
              <a:rPr kumimoji="1" lang="fr-FR" altLang="ja-JP" dirty="0">
                <a:solidFill>
                  <a:schemeClr val="tx1">
                    <a:lumMod val="50000"/>
                  </a:schemeClr>
                </a:solidFill>
              </a:rPr>
              <a:t>Offrir aux décideurs et aux analystes la possibilité</a:t>
            </a:r>
            <a:endParaRPr kumimoji="1" lang="ja-JP" altLang="en-US" dirty="0">
              <a:solidFill>
                <a:schemeClr val="tx1">
                  <a:lumMod val="50000"/>
                </a:schemeClr>
              </a:solidFill>
            </a:endParaRPr>
          </a:p>
        </p:txBody>
      </p:sp>
      <p:sp>
        <p:nvSpPr>
          <p:cNvPr id="13" name="テキスト プレースホルダー 12"/>
          <p:cNvSpPr>
            <a:spLocks noGrp="1"/>
          </p:cNvSpPr>
          <p:nvPr>
            <p:ph type="body" sz="quarter" idx="33"/>
          </p:nvPr>
        </p:nvSpPr>
        <p:spPr/>
        <p:txBody>
          <a:bodyPr/>
          <a:lstStyle/>
          <a:p>
            <a:endParaRPr kumimoji="1" lang="ja-JP" altLang="en-US"/>
          </a:p>
        </p:txBody>
      </p:sp>
      <p:sp>
        <p:nvSpPr>
          <p:cNvPr id="14" name="テキスト プレースホルダー 13"/>
          <p:cNvSpPr>
            <a:spLocks noGrp="1"/>
          </p:cNvSpPr>
          <p:nvPr>
            <p:ph type="body" sz="quarter" idx="34"/>
          </p:nvPr>
        </p:nvSpPr>
        <p:spPr/>
        <p:txBody>
          <a:bodyPr/>
          <a:lstStyle/>
          <a:p>
            <a:r>
              <a:rPr kumimoji="1" lang="fr-FR" altLang="ja-JP" sz="2800" dirty="0">
                <a:solidFill>
                  <a:schemeClr val="tx1">
                    <a:lumMod val="50000"/>
                  </a:schemeClr>
                </a:solidFill>
              </a:rPr>
              <a:t>cohérentes et pertinentes</a:t>
            </a:r>
            <a:r>
              <a:rPr kumimoji="1" lang="en-US" altLang="ja-JP" dirty="0"/>
              <a:t>.</a:t>
            </a:r>
            <a:endParaRPr kumimoji="1" lang="ja-JP" altLang="en-US" dirty="0"/>
          </a:p>
        </p:txBody>
      </p:sp>
      <p:sp>
        <p:nvSpPr>
          <p:cNvPr id="15" name="テキスト プレースホルダー 14"/>
          <p:cNvSpPr>
            <a:spLocks noGrp="1"/>
          </p:cNvSpPr>
          <p:nvPr>
            <p:ph type="body" sz="quarter" idx="35"/>
          </p:nvPr>
        </p:nvSpPr>
        <p:spPr/>
        <p:txBody>
          <a:bodyPr/>
          <a:lstStyle/>
          <a:p>
            <a:r>
              <a:rPr kumimoji="1" lang="fr-FR" altLang="ja-JP" sz="3200" dirty="0">
                <a:solidFill>
                  <a:schemeClr val="tx1">
                    <a:lumMod val="50000"/>
                  </a:schemeClr>
                </a:solidFill>
              </a:rPr>
              <a:t>Offrir des informations fiables</a:t>
            </a:r>
          </a:p>
        </p:txBody>
      </p:sp>
      <p:sp>
        <p:nvSpPr>
          <p:cNvPr id="16" name="テキスト プレースホルダー 15"/>
          <p:cNvSpPr>
            <a:spLocks noGrp="1"/>
          </p:cNvSpPr>
          <p:nvPr>
            <p:ph type="body" sz="quarter" idx="36"/>
          </p:nvPr>
        </p:nvSpPr>
        <p:spPr/>
        <p:txBody>
          <a:bodyPr/>
          <a:lstStyle/>
          <a:p>
            <a:endParaRPr kumimoji="1" lang="ja-JP" altLang="en-US"/>
          </a:p>
        </p:txBody>
      </p:sp>
      <p:sp>
        <p:nvSpPr>
          <p:cNvPr id="17" name="テキスト プレースホルダー 16"/>
          <p:cNvSpPr>
            <a:spLocks noGrp="1"/>
          </p:cNvSpPr>
          <p:nvPr>
            <p:ph type="body" sz="quarter" idx="37"/>
          </p:nvPr>
        </p:nvSpPr>
        <p:spPr/>
        <p:txBody>
          <a:bodyPr/>
          <a:lstStyle/>
          <a:p>
            <a:r>
              <a:rPr kumimoji="1" lang="fr-FR" altLang="ja-JP" sz="3200" dirty="0">
                <a:solidFill>
                  <a:schemeClr val="tx1">
                    <a:lumMod val="50000"/>
                  </a:schemeClr>
                </a:solidFill>
              </a:rPr>
              <a:t>de l’élaboration des rapports</a:t>
            </a:r>
            <a:r>
              <a:rPr kumimoji="1" lang="en-US" altLang="ja-JP" dirty="0"/>
              <a:t>.</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fr-FR" altLang="ja-JP" sz="3200" dirty="0">
                <a:solidFill>
                  <a:schemeClr val="tx1">
                    <a:lumMod val="50000"/>
                  </a:schemeClr>
                </a:solidFill>
              </a:rPr>
              <a:t>La réduction de la durée globale</a:t>
            </a:r>
            <a:endParaRPr kumimoji="1" lang="ja-JP" altLang="en-US" sz="3200" dirty="0">
              <a:solidFill>
                <a:schemeClr val="tx1">
                  <a:lumMod val="50000"/>
                </a:schemeClr>
              </a:solidFill>
            </a:endParaRPr>
          </a:p>
        </p:txBody>
      </p:sp>
      <p:sp>
        <p:nvSpPr>
          <p:cNvPr id="19" name="テキスト プレースホルダー 18"/>
          <p:cNvSpPr>
            <a:spLocks noGrp="1"/>
          </p:cNvSpPr>
          <p:nvPr>
            <p:ph type="body" sz="quarter" idx="39"/>
          </p:nvPr>
        </p:nvSpPr>
        <p:spPr/>
        <p:txBody>
          <a:bodyPr/>
          <a:lstStyle/>
          <a:p>
            <a:endParaRPr kumimoji="1" lang="ja-JP" altLang="en-US"/>
          </a:p>
        </p:txBody>
      </p:sp>
      <p:sp>
        <p:nvSpPr>
          <p:cNvPr id="21" name="テキスト プレースホルダー 20"/>
          <p:cNvSpPr>
            <a:spLocks noGrp="1"/>
          </p:cNvSpPr>
          <p:nvPr>
            <p:ph type="body" sz="quarter" idx="41"/>
          </p:nvPr>
        </p:nvSpPr>
        <p:spPr/>
        <p:txBody>
          <a:bodyPr/>
          <a:lstStyle/>
          <a:p>
            <a:r>
              <a:rPr lang="fr-FR" sz="3200" dirty="0">
                <a:solidFill>
                  <a:schemeClr val="tx1">
                    <a:lumMod val="50000"/>
                  </a:schemeClr>
                </a:solidFill>
              </a:rPr>
              <a:t>L’homogénéisation et le contrôle des données</a:t>
            </a:r>
            <a:endParaRPr kumimoji="1" lang="ja-JP" altLang="en-US" sz="3200" dirty="0">
              <a:solidFill>
                <a:schemeClr val="tx1">
                  <a:lumMod val="50000"/>
                </a:schemeClr>
              </a:solidFill>
            </a:endParaRPr>
          </a:p>
        </p:txBody>
      </p:sp>
      <p:sp>
        <p:nvSpPr>
          <p:cNvPr id="22" name="テキスト プレースホルダー 21"/>
          <p:cNvSpPr>
            <a:spLocks noGrp="1"/>
          </p:cNvSpPr>
          <p:nvPr>
            <p:ph type="body" sz="quarter" idx="42"/>
          </p:nvPr>
        </p:nvSpPr>
        <p:spPr/>
        <p:txBody>
          <a:bodyPr/>
          <a:lstStyle/>
          <a:p>
            <a:r>
              <a:rPr kumimoji="1" lang="en-US" altLang="ja-JP" dirty="0"/>
              <a:t>01</a:t>
            </a:r>
            <a:endParaRPr kumimoji="1" lang="ja-JP" altLang="en-US" dirty="0"/>
          </a:p>
        </p:txBody>
      </p:sp>
      <p:sp>
        <p:nvSpPr>
          <p:cNvPr id="23" name="テキスト プレースホルダー 22"/>
          <p:cNvSpPr>
            <a:spLocks noGrp="1"/>
          </p:cNvSpPr>
          <p:nvPr>
            <p:ph type="body" sz="quarter" idx="43"/>
          </p:nvPr>
        </p:nvSpPr>
        <p:spPr/>
        <p:txBody>
          <a:bodyPr/>
          <a:lstStyle/>
          <a:p>
            <a:r>
              <a:rPr kumimoji="1" lang="en-US" altLang="ja-JP" dirty="0"/>
              <a:t>02</a:t>
            </a:r>
            <a:endParaRPr kumimoji="1" lang="ja-JP" altLang="en-US" dirty="0"/>
          </a:p>
        </p:txBody>
      </p:sp>
      <p:sp>
        <p:nvSpPr>
          <p:cNvPr id="24" name="テキスト プレースホルダー 23"/>
          <p:cNvSpPr>
            <a:spLocks noGrp="1"/>
          </p:cNvSpPr>
          <p:nvPr>
            <p:ph type="body" sz="quarter" idx="44"/>
          </p:nvPr>
        </p:nvSpPr>
        <p:spPr/>
        <p:txBody>
          <a:bodyPr/>
          <a:lstStyle/>
          <a:p>
            <a:r>
              <a:rPr kumimoji="1" lang="en-US" altLang="ja-JP" dirty="0"/>
              <a:t>03</a:t>
            </a:r>
            <a:endParaRPr kumimoji="1" lang="ja-JP" altLang="en-US" dirty="0"/>
          </a:p>
        </p:txBody>
      </p:sp>
      <p:sp>
        <p:nvSpPr>
          <p:cNvPr id="25" name="テキスト プレースホルダー 24"/>
          <p:cNvSpPr>
            <a:spLocks noGrp="1"/>
          </p:cNvSpPr>
          <p:nvPr>
            <p:ph type="body" sz="quarter" idx="45"/>
          </p:nvPr>
        </p:nvSpPr>
        <p:spPr/>
        <p:txBody>
          <a:bodyPr/>
          <a:lstStyle/>
          <a:p>
            <a:r>
              <a:rPr kumimoji="1" lang="en-US" altLang="ja-JP" dirty="0"/>
              <a:t>04</a:t>
            </a:r>
            <a:endParaRPr kumimoji="1" lang="ja-JP" altLang="en-US" dirty="0"/>
          </a:p>
        </p:txBody>
      </p:sp>
    </p:spTree>
    <p:extLst>
      <p:ext uri="{BB962C8B-B14F-4D97-AF65-F5344CB8AC3E}">
        <p14:creationId xmlns:p14="http://schemas.microsoft.com/office/powerpoint/2010/main" val="2197059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557">
        <p15:prstTrans prst="pageCurlSingle"/>
      </p:transition>
    </mc:Choice>
    <mc:Fallback xmlns="">
      <p:transition spd="slow" advTm="655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fr-FR" dirty="0"/>
              <a:t>Méthodologie adoptée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a:t>
            </a:fld>
            <a:endParaRPr lang="en-US" dirty="0"/>
          </a:p>
        </p:txBody>
      </p:sp>
      <p:sp>
        <p:nvSpPr>
          <p:cNvPr id="9" name="テキスト プレースホルダー 8"/>
          <p:cNvSpPr>
            <a:spLocks noGrp="1"/>
          </p:cNvSpPr>
          <p:nvPr>
            <p:ph type="body" sz="quarter" idx="12"/>
          </p:nvPr>
        </p:nvSpPr>
        <p:spPr/>
        <p:txBody>
          <a:bodyPr/>
          <a:lstStyle/>
          <a:p>
            <a:r>
              <a:rPr kumimoji="1" lang="fr-FR" altLang="ja-JP" sz="2800" dirty="0"/>
              <a:t>La méthode SCRUM facilite la compréhension du travail et des tâches à accomplir en subdivisant le projet en plusieurs petites parties réalisables</a:t>
            </a:r>
            <a:r>
              <a:rPr kumimoji="1" lang="en-US" altLang="ja-JP" sz="2800" dirty="0"/>
              <a:t>.</a:t>
            </a:r>
          </a:p>
          <a:p>
            <a:endParaRPr kumimoji="1" lang="ja-JP" altLang="en-US" dirty="0"/>
          </a:p>
        </p:txBody>
      </p:sp>
      <p:sp>
        <p:nvSpPr>
          <p:cNvPr id="10" name="テキスト プレースホルダー 9"/>
          <p:cNvSpPr>
            <a:spLocks noGrp="1"/>
          </p:cNvSpPr>
          <p:nvPr>
            <p:ph type="body" sz="quarter" idx="13"/>
          </p:nvPr>
        </p:nvSpPr>
        <p:spPr/>
        <p:txBody>
          <a:bodyPr/>
          <a:lstStyle/>
          <a:p>
            <a:r>
              <a:rPr kumimoji="1" lang="fr-FR" altLang="ja-JP" dirty="0"/>
              <a:t>Définitions </a:t>
            </a:r>
            <a:endParaRPr kumimoji="1" lang="ja-JP" altLang="en-US" dirty="0"/>
          </a:p>
        </p:txBody>
      </p:sp>
      <p:pic>
        <p:nvPicPr>
          <p:cNvPr id="11" name="Espace réservé pour une image  10">
            <a:extLst>
              <a:ext uri="{FF2B5EF4-FFF2-40B4-BE49-F238E27FC236}">
                <a16:creationId xmlns:a16="http://schemas.microsoft.com/office/drawing/2014/main" id="{E1F1E4F6-C524-4B08-A772-099207F1EBC7}"/>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0033" r="10033"/>
          <a:stretch>
            <a:fillRect/>
          </a:stretch>
        </p:blipFill>
        <p:spPr/>
      </p:pic>
    </p:spTree>
    <p:extLst>
      <p:ext uri="{BB962C8B-B14F-4D97-AF65-F5344CB8AC3E}">
        <p14:creationId xmlns:p14="http://schemas.microsoft.com/office/powerpoint/2010/main" val="1028908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400">
        <p15:prstTrans prst="pageCurlSingle"/>
      </p:transition>
    </mc:Choice>
    <mc:Fallback xmlns="">
      <p:transition spd="slow" advTm="44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a:extLst>
              <a:ext uri="{FF2B5EF4-FFF2-40B4-BE49-F238E27FC236}">
                <a16:creationId xmlns:a16="http://schemas.microsoft.com/office/drawing/2014/main" id="{F08D38BF-47D9-4449-92CF-2346458F2886}"/>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l="25622" r="25622"/>
          <a:stretch>
            <a:fillRect/>
          </a:stretch>
        </p:blipFill>
        <p:spPr/>
      </p:pic>
      <p:pic>
        <p:nvPicPr>
          <p:cNvPr id="12" name="Espace réservé pour une image  11">
            <a:extLst>
              <a:ext uri="{FF2B5EF4-FFF2-40B4-BE49-F238E27FC236}">
                <a16:creationId xmlns:a16="http://schemas.microsoft.com/office/drawing/2014/main" id="{4B8929CF-7EFA-4959-97FE-2C0BD3D1627D}"/>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29249" r="29249"/>
          <a:stretch>
            <a:fillRect/>
          </a:stretch>
        </p:blipFill>
        <p:spPr/>
      </p:pic>
      <p:pic>
        <p:nvPicPr>
          <p:cNvPr id="17" name="Espace réservé pour une image  16">
            <a:extLst>
              <a:ext uri="{FF2B5EF4-FFF2-40B4-BE49-F238E27FC236}">
                <a16:creationId xmlns:a16="http://schemas.microsoft.com/office/drawing/2014/main" id="{69D5F658-CFD9-4BC2-A4EC-0DD2CF428299}"/>
              </a:ext>
            </a:extLst>
          </p:cNvPr>
          <p:cNvPicPr>
            <a:picLocks noGrp="1" noChangeAspect="1"/>
          </p:cNvPicPr>
          <p:nvPr>
            <p:ph type="pic" sz="quarter" idx="24"/>
          </p:nvPr>
        </p:nvPicPr>
        <p:blipFill>
          <a:blip r:embed="rId5">
            <a:extLst>
              <a:ext uri="{28A0092B-C50C-407E-A947-70E740481C1C}">
                <a14:useLocalDpi xmlns:a14="http://schemas.microsoft.com/office/drawing/2010/main" val="0"/>
              </a:ext>
            </a:extLst>
          </a:blip>
          <a:srcRect l="33501" r="33501"/>
          <a:stretch/>
        </p:blipFill>
        <p:spPr>
          <a:xfrm>
            <a:off x="7559425" y="2244696"/>
            <a:ext cx="3178175" cy="5095875"/>
          </a:xfrm>
        </p:spPr>
      </p:pic>
      <p:pic>
        <p:nvPicPr>
          <p:cNvPr id="21" name="Espace réservé pour une image  20">
            <a:extLst>
              <a:ext uri="{FF2B5EF4-FFF2-40B4-BE49-F238E27FC236}">
                <a16:creationId xmlns:a16="http://schemas.microsoft.com/office/drawing/2014/main" id="{7B144ECB-3641-45A4-BEEF-DBCE58614C89}"/>
              </a:ext>
            </a:extLst>
          </p:cNvPr>
          <p:cNvPicPr>
            <a:picLocks noGrp="1" noChangeAspect="1"/>
          </p:cNvPicPr>
          <p:nvPr>
            <p:ph type="pic" sz="quarter" idx="27"/>
          </p:nvPr>
        </p:nvPicPr>
        <p:blipFill>
          <a:blip r:embed="rId6">
            <a:extLst>
              <a:ext uri="{28A0092B-C50C-407E-A947-70E740481C1C}">
                <a14:useLocalDpi xmlns:a14="http://schemas.microsoft.com/office/drawing/2010/main" val="0"/>
              </a:ext>
            </a:extLst>
          </a:blip>
          <a:srcRect l="30042" r="30042"/>
          <a:stretch>
            <a:fillRect/>
          </a:stretch>
        </p:blipFill>
        <p:spPr/>
      </p:pic>
      <p:pic>
        <p:nvPicPr>
          <p:cNvPr id="25" name="Espace réservé pour une image  24">
            <a:extLst>
              <a:ext uri="{FF2B5EF4-FFF2-40B4-BE49-F238E27FC236}">
                <a16:creationId xmlns:a16="http://schemas.microsoft.com/office/drawing/2014/main" id="{D0B91BFB-C9AB-4E96-9330-A9420D030D73}"/>
              </a:ext>
            </a:extLst>
          </p:cNvPr>
          <p:cNvPicPr>
            <a:picLocks noGrp="1" noChangeAspect="1"/>
          </p:cNvPicPr>
          <p:nvPr>
            <p:ph type="pic" sz="quarter" idx="30"/>
          </p:nvPr>
        </p:nvPicPr>
        <p:blipFill>
          <a:blip r:embed="rId7">
            <a:extLst>
              <a:ext uri="{28A0092B-C50C-407E-A947-70E740481C1C}">
                <a14:useLocalDpi xmlns:a14="http://schemas.microsoft.com/office/drawing/2010/main" val="0"/>
              </a:ext>
            </a:extLst>
          </a:blip>
          <a:srcRect l="30633" r="30633"/>
          <a:stretch>
            <a:fillRect/>
          </a:stretch>
        </p:blipFill>
        <p:spPr/>
      </p:pic>
      <p:sp>
        <p:nvSpPr>
          <p:cNvPr id="18" name="テキスト プレースホルダー 17"/>
          <p:cNvSpPr>
            <a:spLocks noGrp="1"/>
          </p:cNvSpPr>
          <p:nvPr>
            <p:ph type="body" sz="quarter" idx="20"/>
          </p:nvPr>
        </p:nvSpPr>
        <p:spPr/>
        <p:txBody>
          <a:bodyPr/>
          <a:lstStyle/>
          <a:p>
            <a:r>
              <a:rPr lang="fr-FR" dirty="0"/>
              <a:t>Sprint 2 </a:t>
            </a:r>
            <a:endParaRPr kumimoji="1" lang="ja-JP" altLang="en-US" dirty="0"/>
          </a:p>
        </p:txBody>
      </p:sp>
      <p:sp>
        <p:nvSpPr>
          <p:cNvPr id="20" name="テキスト プレースホルダー 19"/>
          <p:cNvSpPr>
            <a:spLocks noGrp="1"/>
          </p:cNvSpPr>
          <p:nvPr>
            <p:ph type="body" sz="quarter" idx="23"/>
          </p:nvPr>
        </p:nvSpPr>
        <p:spPr/>
        <p:txBody>
          <a:bodyPr/>
          <a:lstStyle/>
          <a:p>
            <a:r>
              <a:rPr lang="fr-FR" dirty="0"/>
              <a:t>Sprint 3</a:t>
            </a:r>
            <a:endParaRPr kumimoji="1" lang="ja-JP" altLang="en-US" dirty="0"/>
          </a:p>
        </p:txBody>
      </p:sp>
      <p:sp>
        <p:nvSpPr>
          <p:cNvPr id="22" name="テキスト プレースホルダー 21"/>
          <p:cNvSpPr>
            <a:spLocks noGrp="1"/>
          </p:cNvSpPr>
          <p:nvPr>
            <p:ph type="body" sz="quarter" idx="26"/>
          </p:nvPr>
        </p:nvSpPr>
        <p:spPr/>
        <p:txBody>
          <a:bodyPr/>
          <a:lstStyle/>
          <a:p>
            <a:r>
              <a:rPr lang="fr-FR" dirty="0"/>
              <a:t>Sprint 4</a:t>
            </a:r>
            <a:endParaRPr kumimoji="1" lang="ja-JP" altLang="en-US" dirty="0"/>
          </a:p>
        </p:txBody>
      </p:sp>
      <p:sp>
        <p:nvSpPr>
          <p:cNvPr id="24" name="テキスト プレースホルダー 23"/>
          <p:cNvSpPr>
            <a:spLocks noGrp="1"/>
          </p:cNvSpPr>
          <p:nvPr>
            <p:ph type="body" sz="quarter" idx="29"/>
          </p:nvPr>
        </p:nvSpPr>
        <p:spPr/>
        <p:txBody>
          <a:bodyPr/>
          <a:lstStyle/>
          <a:p>
            <a:r>
              <a:rPr lang="fr-FR" dirty="0"/>
              <a:t>Sprint 6</a:t>
            </a:r>
            <a:endParaRPr kumimoji="1" lang="ja-JP" altLang="en-US" dirty="0"/>
          </a:p>
        </p:txBody>
      </p:sp>
      <p:sp>
        <p:nvSpPr>
          <p:cNvPr id="14" name="タイトル 13"/>
          <p:cNvSpPr>
            <a:spLocks noGrp="1"/>
          </p:cNvSpPr>
          <p:nvPr>
            <p:ph type="title"/>
          </p:nvPr>
        </p:nvSpPr>
        <p:spPr/>
        <p:txBody>
          <a:bodyPr/>
          <a:lstStyle/>
          <a:p>
            <a:r>
              <a:rPr lang="fr-FR" dirty="0"/>
              <a:t>Planification des sprints</a:t>
            </a:r>
            <a:endParaRPr kumimoji="1" lang="ja-JP" altLang="en-US" dirty="0"/>
          </a:p>
        </p:txBody>
      </p:sp>
      <p:sp>
        <p:nvSpPr>
          <p:cNvPr id="16" name="テキスト プレースホルダー 15"/>
          <p:cNvSpPr>
            <a:spLocks noGrp="1"/>
          </p:cNvSpPr>
          <p:nvPr>
            <p:ph type="body" sz="quarter" idx="17"/>
          </p:nvPr>
        </p:nvSpPr>
        <p:spPr/>
        <p:txBody>
          <a:bodyPr/>
          <a:lstStyle/>
          <a:p>
            <a:r>
              <a:rPr lang="fr-FR" dirty="0"/>
              <a:t>Sprint  1</a:t>
            </a:r>
            <a:endParaRPr kumimoji="1" lang="ja-JP" altLang="en-US" dirty="0"/>
          </a:p>
        </p:txBody>
      </p:sp>
      <p:sp>
        <p:nvSpPr>
          <p:cNvPr id="35" name="フッター プレースホルダー 34"/>
          <p:cNvSpPr>
            <a:spLocks noGrp="1"/>
          </p:cNvSpPr>
          <p:nvPr>
            <p:ph type="ftr" sz="quarter" idx="10"/>
          </p:nvPr>
        </p:nvSpPr>
        <p:spPr/>
        <p:txBody>
          <a:bodyPr/>
          <a:lstStyle/>
          <a:p>
            <a:r>
              <a:rPr lang="en-US"/>
              <a:t>The Power of PowerPoint | thepopp.com</a:t>
            </a:r>
            <a:endParaRPr 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9</a:t>
            </a:fld>
            <a:endParaRPr lang="en-US"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702">
        <p15:prstTrans prst="pageCurlSingle"/>
      </p:transition>
    </mc:Choice>
    <mc:Fallback xmlns="">
      <p:transition spd="slow" advTm="7702">
        <p:fade/>
      </p:transition>
    </mc:Fallback>
  </mc:AlternateContent>
</p:sld>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5583</TotalTime>
  <Words>1105</Words>
  <Application>Microsoft Office PowerPoint</Application>
  <PresentationFormat>Personnalisé</PresentationFormat>
  <Paragraphs>214</Paragraphs>
  <Slides>31</Slides>
  <Notes>5</Notes>
  <HiddenSlides>0</HiddenSlides>
  <MMClips>0</MMClips>
  <ScaleCrop>false</ScaleCrop>
  <HeadingPairs>
    <vt:vector size="6" baseType="variant">
      <vt:variant>
        <vt:lpstr>Polices utilisées</vt:lpstr>
      </vt:variant>
      <vt:variant>
        <vt:i4>9</vt:i4>
      </vt:variant>
      <vt:variant>
        <vt:lpstr>Thème</vt:lpstr>
      </vt:variant>
      <vt:variant>
        <vt:i4>5</vt:i4>
      </vt:variant>
      <vt:variant>
        <vt:lpstr>Titres des diapositives</vt:lpstr>
      </vt:variant>
      <vt:variant>
        <vt:i4>31</vt:i4>
      </vt:variant>
    </vt:vector>
  </HeadingPairs>
  <TitlesOfParts>
    <vt:vector size="45" baseType="lpstr">
      <vt:lpstr>Arial</vt:lpstr>
      <vt:lpstr>Calibri</vt:lpstr>
      <vt:lpstr>Garamond</vt:lpstr>
      <vt:lpstr>Open Sans</vt:lpstr>
      <vt:lpstr>Times New Roman</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Projet de fin d'études de Master Professionnel en Ingénierie des Systèmes d’Information des Entreprises  </vt:lpstr>
      <vt:lpstr>Presentation Agenda</vt:lpstr>
      <vt:lpstr>Présentation PowerPoint</vt:lpstr>
      <vt:lpstr>Présentation général du projet</vt:lpstr>
      <vt:lpstr>Présentation PowerPoint</vt:lpstr>
      <vt:lpstr>Présentation PowerPoint</vt:lpstr>
      <vt:lpstr>Solution proposé</vt:lpstr>
      <vt:lpstr>Méthodologie adoptée</vt:lpstr>
      <vt:lpstr>Planification des sprints</vt:lpstr>
      <vt:lpstr>Présentation PowerPoint</vt:lpstr>
      <vt:lpstr>Les besoins fonctionnels</vt:lpstr>
      <vt:lpstr>Présentation PowerPoint</vt:lpstr>
      <vt:lpstr>Les besoins fonctionnels</vt:lpstr>
      <vt:lpstr>Présentation PowerPoint</vt:lpstr>
      <vt:lpstr>Architecture globale</vt:lpstr>
      <vt:lpstr>Présentation PowerPoint</vt:lpstr>
      <vt:lpstr>Chargement des données</vt:lpstr>
      <vt:lpstr>Présentation PowerPoint</vt:lpstr>
      <vt:lpstr>Présentation PowerPoint</vt:lpstr>
      <vt:lpstr>Présentation PowerPoint</vt:lpstr>
      <vt:lpstr>Transformation des données</vt:lpstr>
      <vt:lpstr>Transformation des données</vt:lpstr>
      <vt:lpstr>création de requête</vt:lpstr>
      <vt:lpstr>Tableau de bord </vt:lpstr>
      <vt:lpstr>Présentation PowerPoint</vt:lpstr>
      <vt:lpstr>Tableau de bord </vt:lpstr>
      <vt:lpstr>Présentation PowerPoint</vt:lpstr>
      <vt:lpstr>Conclusion</vt:lpstr>
      <vt:lpstr>Présentation PowerPoint</vt:lpstr>
      <vt:lpstr>Présentation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hp</cp:lastModifiedBy>
  <cp:revision>368</cp:revision>
  <dcterms:created xsi:type="dcterms:W3CDTF">2015-08-02T15:43:04Z</dcterms:created>
  <dcterms:modified xsi:type="dcterms:W3CDTF">2021-09-21T23:46:13Z</dcterms:modified>
</cp:coreProperties>
</file>