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8" r:id="rId2"/>
    <p:sldId id="257" r:id="rId3"/>
    <p:sldId id="260" r:id="rId4"/>
    <p:sldId id="267" r:id="rId5"/>
    <p:sldId id="261" r:id="rId6"/>
    <p:sldId id="274" r:id="rId7"/>
    <p:sldId id="262" r:id="rId8"/>
    <p:sldId id="275" r:id="rId9"/>
    <p:sldId id="276" r:id="rId10"/>
    <p:sldId id="277" r:id="rId11"/>
    <p:sldId id="269" r:id="rId12"/>
    <p:sldId id="270" r:id="rId13"/>
    <p:sldId id="278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308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3" d="100"/>
          <a:sy n="63" d="100"/>
        </p:scale>
        <p:origin x="16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6272-617E-4DAF-98A7-1E249FC6E62B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06E6-DC10-44A3-83DD-EDA3C03FF5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CS-FYP    Hamdard University 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Project Name Here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0800"/>
            <a:ext cx="2514600" cy="3048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400800"/>
            <a:ext cx="5410200" cy="288925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  <a:solidFill>
            <a:srgbClr val="008000"/>
          </a:solidFill>
        </p:spPr>
        <p:txBody>
          <a:bodyPr>
            <a:no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Clr>
                <a:srgbClr val="008000"/>
              </a:buCl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81000"/>
            <a:ext cx="732241" cy="63866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09600" y="1295400"/>
            <a:ext cx="8534400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599" y="2743200"/>
            <a:ext cx="6742113" cy="16764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8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F86308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solidFill>
            <a:srgbClr val="F86308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899346"/>
            <a:ext cx="1295400" cy="11298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3"/>
          <p:cNvSpPr txBox="1">
            <a:spLocks/>
          </p:cNvSpPr>
          <p:nvPr userDrawn="1"/>
        </p:nvSpPr>
        <p:spPr>
          <a:xfrm>
            <a:off x="609600" y="6400606"/>
            <a:ext cx="5421083" cy="365125"/>
          </a:xfrm>
          <a:prstGeom prst="rect">
            <a:avLst/>
          </a:prstGeom>
          <a:solidFill>
            <a:srgbClr val="F86308"/>
          </a:solidFill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CS-FYP    Hamdard University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CS-FYP    Hamdard University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CS-FYP    Hamdard University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Project Name Here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9812652_A_phase_I_study_of_triapine_in_combination_with_irinotecan_in_refractory_tumors" TargetMode="External"/><Relationship Id="rId2" Type="http://schemas.openxmlformats.org/officeDocument/2006/relationships/hyperlink" Target="https://www.researchgate.net/publication/376697965_Healthy_Personalized_Recipe_Recommendations_for_Weekly_Meal_Plann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962400"/>
            <a:ext cx="6911064" cy="28535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09799" y="2895600"/>
            <a:ext cx="6911063" cy="10668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FitFeast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Personalized Nutrition &amp; Meal Planning System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7010400" cy="83099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Computing, FEST</a:t>
            </a:r>
          </a:p>
          <a:p>
            <a:pPr algn="ctr"/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Hamdard</a:t>
            </a:r>
            <a:r>
              <a:rPr lang="en-US" sz="2800" b="1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3" y="4458497"/>
            <a:ext cx="1572567" cy="1371600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flipV="1">
            <a:off x="1646901" y="2895600"/>
            <a:ext cx="1143000" cy="10668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2800" y="-13693"/>
            <a:ext cx="1981200" cy="523220"/>
          </a:xfrm>
          <a:prstGeom prst="rect">
            <a:avLst/>
          </a:prstGeom>
          <a:solidFill>
            <a:srgbClr val="F86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FYP- 2</a:t>
            </a:r>
          </a:p>
        </p:txBody>
      </p:sp>
      <p:sp>
        <p:nvSpPr>
          <p:cNvPr id="12" name="Isosceles Triangle 11"/>
          <p:cNvSpPr/>
          <p:nvPr/>
        </p:nvSpPr>
        <p:spPr>
          <a:xfrm flipV="1">
            <a:off x="6438900" y="0"/>
            <a:ext cx="1143000" cy="83792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82F3B8-9C2B-ADD8-D8A4-B78E16B7865B}"/>
              </a:ext>
            </a:extLst>
          </p:cNvPr>
          <p:cNvSpPr txBox="1"/>
          <p:nvPr/>
        </p:nvSpPr>
        <p:spPr>
          <a:xfrm>
            <a:off x="266700" y="1371022"/>
            <a:ext cx="4457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Rabail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Arshad (1397-2021)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Syeda Sara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Shehnaz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(2230-2021)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Syeda Maryam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Shehnaz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(2231-2021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C0F47-2F84-A9E9-AD0B-8BFC54255EE1}"/>
              </a:ext>
            </a:extLst>
          </p:cNvPr>
          <p:cNvSpPr txBox="1"/>
          <p:nvPr/>
        </p:nvSpPr>
        <p:spPr>
          <a:xfrm>
            <a:off x="141951" y="2727639"/>
            <a:ext cx="2766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Engr. Farooq Iqbal</a:t>
            </a:r>
          </a:p>
        </p:txBody>
      </p:sp>
    </p:spTree>
    <p:extLst>
      <p:ext uri="{BB962C8B-B14F-4D97-AF65-F5344CB8AC3E}">
        <p14:creationId xmlns:p14="http://schemas.microsoft.com/office/powerpoint/2010/main" val="208062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25933-9191-61D9-9002-E73BA68D8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11529E-A2CB-9F71-EC26-EE6D5FB3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5932"/>
            <a:ext cx="7616952" cy="990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C47A7A-48CC-327E-0D1C-B115B9174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71867"/>
              </p:ext>
            </p:extLst>
          </p:nvPr>
        </p:nvGraphicFramePr>
        <p:xfrm>
          <a:off x="76200" y="1600200"/>
          <a:ext cx="8991600" cy="5142408"/>
        </p:xfrm>
        <a:graphic>
          <a:graphicData uri="http://schemas.openxmlformats.org/drawingml/2006/table">
            <a:tbl>
              <a:tblPr/>
              <a:tblGrid>
                <a:gridCol w="2997200">
                  <a:extLst>
                    <a:ext uri="{9D8B030D-6E8A-4147-A177-3AD203B41FA5}">
                      <a16:colId xmlns:a16="http://schemas.microsoft.com/office/drawing/2014/main" val="2467796394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648806440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6512981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Paper / Source</a:t>
                      </a:r>
                      <a:endParaRPr lang="en-US" sz="1600" dirty="0"/>
                    </a:p>
                  </a:txBody>
                  <a:tcPr marL="80821" marR="80821" marT="40410" marB="404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30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Contribution to FitFeast</a:t>
                      </a:r>
                      <a:endParaRPr lang="en-US" sz="1600" dirty="0"/>
                    </a:p>
                  </a:txBody>
                  <a:tcPr marL="80821" marR="80821" marT="40410" marB="404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30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Link</a:t>
                      </a:r>
                      <a:endParaRPr lang="en-US" sz="1600" dirty="0"/>
                    </a:p>
                  </a:txBody>
                  <a:tcPr marL="80821" marR="80821" marT="40410" marB="404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3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13587"/>
                  </a:ext>
                </a:extLst>
              </a:tr>
              <a:tr h="1416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"Healthy Personalized Recipe Recommendations" (2023)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0821" marR="80821" marT="40410" marB="404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Provides a framework for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AI-based personalized meal planning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aligned with our system’s recommendation engine.</a:t>
                      </a:r>
                    </a:p>
                  </a:txBody>
                  <a:tcPr marL="80821" marR="80821" marT="40410" marB="404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ResearchGate Link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0821" marR="80821" marT="40410" marB="404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39752"/>
                  </a:ext>
                </a:extLst>
              </a:tr>
              <a:tr h="1416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"Machine Learning in Dietary Assessment" – Springer (2020)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0821" marR="80821" marT="40410" marB="404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Explores how ML models improve food tracking accuracy – supports our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ingredient incompatibility detection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80821" marR="80821" marT="40410" marB="404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ResearchGate Link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0821" marR="80821" marT="40410" marB="404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579424"/>
                  </a:ext>
                </a:extLst>
              </a:tr>
              <a:tr h="890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Nutritionix API Documentation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0821" marR="80821" marT="40410" marB="404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of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real-time calorie data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used in our calorie calculation feature.</a:t>
                      </a:r>
                    </a:p>
                  </a:txBody>
                  <a:tcPr marL="80821" marR="80821" marT="40410" marB="404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80821" marR="80821" marT="40410" marB="404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368520"/>
                  </a:ext>
                </a:extLst>
              </a:tr>
              <a:tr h="8854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Edamam API Documentation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0821" marR="80821" marT="40410" marB="404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Powers the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nutritional breakdown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for selected meals and ingredients.</a:t>
                      </a:r>
                    </a:p>
                  </a:txBody>
                  <a:tcPr marL="80821" marR="80821" marT="40410" marB="404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80821" marR="80821" marT="40410" marB="404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314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29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DE1A7-B020-2697-D60A-6866F8EF9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B648-0A48-3E91-21A4-AE3B2688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63000" cy="9906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Evaluations &amp;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1E66B-C96D-03DB-3E12-6F29CA6F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034B8E8-DD04-E81D-0ED4-06E391B5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7325"/>
            <a:ext cx="6629400" cy="320675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FitFeast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Your Personalized Meal Kit</a:t>
            </a:r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D2A36547-BDEA-ACCC-279F-AEFF2F55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9400" y="6537324"/>
            <a:ext cx="2514600" cy="32067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Hamdard University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9FD748-1BEC-E3FD-654D-00724EF02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52648"/>
              </p:ext>
            </p:extLst>
          </p:nvPr>
        </p:nvGraphicFramePr>
        <p:xfrm>
          <a:off x="190500" y="2041524"/>
          <a:ext cx="8763000" cy="3673475"/>
        </p:xfrm>
        <a:graphic>
          <a:graphicData uri="http://schemas.openxmlformats.org/drawingml/2006/table">
            <a:tbl>
              <a:tblPr/>
              <a:tblGrid>
                <a:gridCol w="2921000">
                  <a:extLst>
                    <a:ext uri="{9D8B030D-6E8A-4147-A177-3AD203B41FA5}">
                      <a16:colId xmlns:a16="http://schemas.microsoft.com/office/drawing/2014/main" val="3358194355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920960719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123991436"/>
                    </a:ext>
                  </a:extLst>
                </a:gridCol>
              </a:tblGrid>
              <a:tr h="7346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30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Output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30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3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565659"/>
                  </a:ext>
                </a:extLst>
              </a:tr>
              <a:tr h="7346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Calorie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Shown when exceeded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real-time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171279"/>
                  </a:ext>
                </a:extLst>
              </a:tr>
              <a:tr h="7346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Ingredient Incompatibility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 warning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5107"/>
                  </a:ext>
                </a:extLst>
              </a:tr>
              <a:tr h="7346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Meal Planner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Personalized meals shown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490189"/>
                  </a:ext>
                </a:extLst>
              </a:tr>
              <a:tr h="7346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Recipes + Nutrients shown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99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33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D7B8A-E047-19F2-7F9D-1A7DEFA58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FF92-FA41-7DBE-3C8A-8C8F52B3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63000" cy="9906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Plan &amp; Test Cases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77BFF-1CC4-F29E-ED75-4A8E768E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509B0DE-AB6D-650B-186B-CA34E63B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7325"/>
            <a:ext cx="6629400" cy="320675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FitFeast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Your Personalized Meal Kit</a:t>
            </a:r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A789D753-86F1-AD83-AED4-DFAA2DFA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9400" y="6537324"/>
            <a:ext cx="2514600" cy="32067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Hamdard University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20C90-1C6D-B8DA-4C20-5FE86C103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73270"/>
              </p:ext>
            </p:extLst>
          </p:nvPr>
        </p:nvGraphicFramePr>
        <p:xfrm>
          <a:off x="76201" y="1712641"/>
          <a:ext cx="8991600" cy="4756911"/>
        </p:xfrm>
        <a:graphic>
          <a:graphicData uri="http://schemas.openxmlformats.org/drawingml/2006/table">
            <a:tbl>
              <a:tblPr/>
              <a:tblGrid>
                <a:gridCol w="2775668">
                  <a:extLst>
                    <a:ext uri="{9D8B030D-6E8A-4147-A177-3AD203B41FA5}">
                      <a16:colId xmlns:a16="http://schemas.microsoft.com/office/drawing/2014/main" val="2482836773"/>
                    </a:ext>
                  </a:extLst>
                </a:gridCol>
                <a:gridCol w="4143954">
                  <a:extLst>
                    <a:ext uri="{9D8B030D-6E8A-4147-A177-3AD203B41FA5}">
                      <a16:colId xmlns:a16="http://schemas.microsoft.com/office/drawing/2014/main" val="981527246"/>
                    </a:ext>
                  </a:extLst>
                </a:gridCol>
                <a:gridCol w="2071978">
                  <a:extLst>
                    <a:ext uri="{9D8B030D-6E8A-4147-A177-3AD203B41FA5}">
                      <a16:colId xmlns:a16="http://schemas.microsoft.com/office/drawing/2014/main" val="3434061495"/>
                    </a:ext>
                  </a:extLst>
                </a:gridCol>
              </a:tblGrid>
              <a:tr h="4401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30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Tested Features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30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3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969769"/>
                  </a:ext>
                </a:extLst>
              </a:tr>
              <a:tr h="608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&amp; Signup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Credential input, navigation, success validation</a:t>
                      </a: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772995"/>
                  </a:ext>
                </a:extLst>
              </a:tr>
              <a:tr h="590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Meal Customization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Ingredient add/remove, incompatibility alerts</a:t>
                      </a: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240549"/>
                  </a:ext>
                </a:extLst>
              </a:tr>
              <a:tr h="426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Nutrition Breakdown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calorie update, macro details</a:t>
                      </a: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772751"/>
                  </a:ext>
                </a:extLst>
              </a:tr>
              <a:tr h="426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Calorie Alert System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Alert on exceeding daily intake</a:t>
                      </a: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</a:t>
                      </a: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46210"/>
                  </a:ext>
                </a:extLst>
              </a:tr>
              <a:tr h="590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Meal Planner (Preferences)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Filters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allergies, 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types, calorie range</a:t>
                      </a: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699533"/>
                  </a:ext>
                </a:extLst>
              </a:tr>
              <a:tr h="590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 Update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Calorie goal update reflected across modules</a:t>
                      </a: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454574"/>
                  </a:ext>
                </a:extLst>
              </a:tr>
              <a:tr h="590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Integration – Edamam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Nutritional info retrieval from ingredients</a:t>
                      </a: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720577"/>
                  </a:ext>
                </a:extLst>
              </a:tr>
              <a:tr h="426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Testing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 validation, navigation</a:t>
                      </a: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</a:p>
                  </a:txBody>
                  <a:tcPr marL="58779" marR="58779" marT="29389" marB="29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4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41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BA39-290E-79F7-6C34-3A1F573AE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23B4-0FF2-3909-F388-61E1CB0D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63000" cy="9906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Analysis 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C2835-C2A4-475A-8E55-E89C59D8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AA331BA-8F1A-312E-BAF9-84E3ED2C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7325"/>
            <a:ext cx="6629400" cy="320675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FitFeast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Your Personalized Meal Kit</a:t>
            </a:r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AF32E413-740E-6B2E-AC2B-EEB38510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9400" y="6537324"/>
            <a:ext cx="2514600" cy="32067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Hamdard University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CB3E08-C1CB-D51A-E82C-7FCF1F58B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79013"/>
              </p:ext>
            </p:extLst>
          </p:nvPr>
        </p:nvGraphicFramePr>
        <p:xfrm>
          <a:off x="304800" y="1905000"/>
          <a:ext cx="8461376" cy="3505200"/>
        </p:xfrm>
        <a:graphic>
          <a:graphicData uri="http://schemas.openxmlformats.org/drawingml/2006/table">
            <a:tbl>
              <a:tblPr/>
              <a:tblGrid>
                <a:gridCol w="4230688">
                  <a:extLst>
                    <a:ext uri="{9D8B030D-6E8A-4147-A177-3AD203B41FA5}">
                      <a16:colId xmlns:a16="http://schemas.microsoft.com/office/drawing/2014/main" val="1345652935"/>
                    </a:ext>
                  </a:extLst>
                </a:gridCol>
                <a:gridCol w="4230688">
                  <a:extLst>
                    <a:ext uri="{9D8B030D-6E8A-4147-A177-3AD203B41FA5}">
                      <a16:colId xmlns:a16="http://schemas.microsoft.com/office/drawing/2014/main" val="2552837446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/ Gap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30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Solution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3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6981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personalized nutrition in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Built tailored meal planner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42788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real-time incompatibility checks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Ingredient alert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2594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nutrient breakdown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Edamam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-based nutrient 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22288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Incomplete food suggestions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Calorie-friendly recipe recommendations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51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984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430CC-12F2-90D2-D063-9FD5A776D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B0FFCB-8864-E61D-3DF4-C2C5043A7827}"/>
              </a:ext>
            </a:extLst>
          </p:cNvPr>
          <p:cNvSpPr txBox="1"/>
          <p:nvPr/>
        </p:nvSpPr>
        <p:spPr>
          <a:xfrm>
            <a:off x="76200" y="304800"/>
            <a:ext cx="2803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54248-6DE6-AB6C-032B-E8B89EE1320C}"/>
              </a:ext>
            </a:extLst>
          </p:cNvPr>
          <p:cNvSpPr txBox="1"/>
          <p:nvPr/>
        </p:nvSpPr>
        <p:spPr>
          <a:xfrm>
            <a:off x="228600" y="2057400"/>
            <a:ext cx="85344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419100" algn="l"/>
                <a:tab pos="5937250" algn="r"/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Pressman, R. S. (2014)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Software Engineering: A Practitioner’s Approach. McGraw-Hill.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indent="-285750"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419100" algn="l"/>
                <a:tab pos="5937250" algn="r"/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Sommerville, I. (2016)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Software Engineering (10th ed.). Pearson.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indent="-285750"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419100" algn="l"/>
                <a:tab pos="5937250" algn="r"/>
                <a:tab pos="457200" algn="l"/>
              </a:tabLst>
            </a:pP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Wiegers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 E. (2013)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Software Requirements (3rd ed.). Microsoft Press.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indent="-285750"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419100" algn="l"/>
                <a:tab pos="5937250" algn="r"/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Graham, R. (2014)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Managing Software Requirements: A Use Case Approach. Addison-Wesley.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indent="-285750"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419100" algn="l"/>
                <a:tab pos="5937250" algn="r"/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(1998)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IEEE Std 830-1998, IEEE Recommended Practice for Software Requirements Specifications.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indent="-285750"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419100" algn="l"/>
                <a:tab pos="5937250" algn="r"/>
                <a:tab pos="457200" algn="l"/>
              </a:tabLst>
            </a:pP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Kotonya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G., &amp; Sommerville, I. (1998)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Requirements Engineering: Processes and Techniques. Wiley.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indent="-285750"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419100" algn="l"/>
                <a:tab pos="5937250" algn="r"/>
                <a:tab pos="457200" algn="l"/>
              </a:tabLst>
            </a:pP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Lamsweerde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v. (2009)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Requirements Engineering: From System Goals to UML Models to Software Specifications. Wiley.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8B05B9BE-062B-AB9C-EFA4-EA87C474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7325"/>
            <a:ext cx="6629400" cy="320675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FitFeast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Your Personalized Meal Kit</a:t>
            </a:r>
          </a:p>
        </p:txBody>
      </p:sp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468782EB-F224-6BC3-E0BB-B001B8EB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9400" y="6537324"/>
            <a:ext cx="2514600" cy="32067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Hamdard University 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E81FCC3-E075-DD07-C3A5-64889CB6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609600" cy="242769"/>
          </a:xfrm>
        </p:spPr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10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8AE066-7C1D-44FC-A995-14F073347241}"/>
              </a:ext>
            </a:extLst>
          </p:cNvPr>
          <p:cNvSpPr/>
          <p:nvPr/>
        </p:nvSpPr>
        <p:spPr>
          <a:xfrm>
            <a:off x="0" y="1143000"/>
            <a:ext cx="9144000" cy="1219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95270-0BA9-E193-3120-4411A9D2621D}"/>
              </a:ext>
            </a:extLst>
          </p:cNvPr>
          <p:cNvSpPr txBox="1"/>
          <p:nvPr/>
        </p:nvSpPr>
        <p:spPr>
          <a:xfrm>
            <a:off x="1987798" y="2769648"/>
            <a:ext cx="51684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425925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52399"/>
            <a:ext cx="7616952" cy="990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6700" y="1905000"/>
            <a:ext cx="8153400" cy="44958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FYP Scope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Plan (Time lines)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/ Costing (if any)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FYP Deliverables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of 100% of 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Evaluations &amp; Results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 &amp; Test Cases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B67DD9DE-9172-19DE-A2A7-FC1C39DA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9400" y="6537324"/>
            <a:ext cx="2514600" cy="32067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Hamdard University 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41E4121-84D7-29F8-7F31-7F609EF7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7325"/>
            <a:ext cx="6629400" cy="320675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FitFeast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Your Personalized Meal Kit</a:t>
            </a:r>
          </a:p>
        </p:txBody>
      </p:sp>
    </p:spTree>
    <p:extLst>
      <p:ext uri="{BB962C8B-B14F-4D97-AF65-F5344CB8AC3E}">
        <p14:creationId xmlns:p14="http://schemas.microsoft.com/office/powerpoint/2010/main" val="306628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1" y="227354"/>
            <a:ext cx="7616952" cy="990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32063-6A6A-8D49-9036-02F26630CBB8}"/>
              </a:ext>
            </a:extLst>
          </p:cNvPr>
          <p:cNvSpPr txBox="1"/>
          <p:nvPr/>
        </p:nvSpPr>
        <p:spPr>
          <a:xfrm>
            <a:off x="266700" y="1548581"/>
            <a:ext cx="4576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‘The Challenge of Healthy Eating’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F175D-982F-DB04-A96E-04EB965A3562}"/>
              </a:ext>
            </a:extLst>
          </p:cNvPr>
          <p:cNvSpPr txBox="1"/>
          <p:nvPr/>
        </p:nvSpPr>
        <p:spPr>
          <a:xfrm>
            <a:off x="34413" y="1963415"/>
            <a:ext cx="807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obesity and lifestyle-related diseases.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personalized dietary solutions for busy individuals.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struggle to track calorie intake and avoid incompatible food combinations.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6A313A-E756-4DD2-E36B-13C91CC03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" t="20878" r="3185" b="5883"/>
          <a:stretch/>
        </p:blipFill>
        <p:spPr>
          <a:xfrm>
            <a:off x="301113" y="3015649"/>
            <a:ext cx="8077200" cy="3521676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85AE57F-5928-5C25-536C-87782AFE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7325"/>
            <a:ext cx="6629400" cy="320675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FitFeast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Your Personalized Meal Kit</a:t>
            </a:r>
          </a:p>
        </p:txBody>
      </p:sp>
      <p:sp>
        <p:nvSpPr>
          <p:cNvPr id="16" name="Date Placeholder 5">
            <a:extLst>
              <a:ext uri="{FF2B5EF4-FFF2-40B4-BE49-F238E27FC236}">
                <a16:creationId xmlns:a16="http://schemas.microsoft.com/office/drawing/2014/main" id="{7EC6DF12-2D52-DEE4-EA9A-1848BED1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9400" y="6537324"/>
            <a:ext cx="2514600" cy="32067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Hamdard University </a:t>
            </a:r>
          </a:p>
        </p:txBody>
      </p:sp>
    </p:spTree>
    <p:extLst>
      <p:ext uri="{BB962C8B-B14F-4D97-AF65-F5344CB8AC3E}">
        <p14:creationId xmlns:p14="http://schemas.microsoft.com/office/powerpoint/2010/main" val="35355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33" y="168275"/>
            <a:ext cx="7616952" cy="990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5D542-998D-5016-648A-B48AA1F454B4}"/>
              </a:ext>
            </a:extLst>
          </p:cNvPr>
          <p:cNvSpPr txBox="1"/>
          <p:nvPr/>
        </p:nvSpPr>
        <p:spPr>
          <a:xfrm>
            <a:off x="152400" y="1676400"/>
            <a:ext cx="8991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Provide meal planning based on personal dietary goals (e.g., vegan, high protein).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Enable real-time nutritional and calorie tracking per meal.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Detect and alert users about incompatible ingredient combinations.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Offer personalized recipe recommendations with detailed breakdown using APIs.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318C64-FC18-E5C5-B3DE-E44F6AC04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3" t="20916" r="4709" b="7905"/>
          <a:stretch/>
        </p:blipFill>
        <p:spPr>
          <a:xfrm>
            <a:off x="1981200" y="3018889"/>
            <a:ext cx="5181600" cy="324856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6B11DEF-8C1F-2D5C-4DB2-2FBD76A2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7325"/>
            <a:ext cx="6629400" cy="320675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FitFeast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Your Personalized Meal Kit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21B6273-2333-BEE7-4A97-2E67C09C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9400" y="6537324"/>
            <a:ext cx="2514600" cy="32067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Hamdard University </a:t>
            </a:r>
          </a:p>
        </p:txBody>
      </p:sp>
    </p:spTree>
    <p:extLst>
      <p:ext uri="{BB962C8B-B14F-4D97-AF65-F5344CB8AC3E}">
        <p14:creationId xmlns:p14="http://schemas.microsoft.com/office/powerpoint/2010/main" val="71812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2724"/>
            <a:ext cx="7616952" cy="990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FYP Scope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5F6F68A-A69C-8229-8CED-38E9F33B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7325"/>
            <a:ext cx="6629400" cy="320675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FitFeast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Your Personalized Meal Kit</a:t>
            </a:r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F90BF18F-1FFD-F599-807D-36051185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9400" y="6537324"/>
            <a:ext cx="2514600" cy="32067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Hamdard University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9E989-ED00-84AE-D4D7-1E476F5C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72354"/>
              </p:ext>
            </p:extLst>
          </p:nvPr>
        </p:nvGraphicFramePr>
        <p:xfrm>
          <a:off x="304800" y="1904999"/>
          <a:ext cx="8461376" cy="4311648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3500301372"/>
                    </a:ext>
                  </a:extLst>
                </a:gridCol>
                <a:gridCol w="4270376">
                  <a:extLst>
                    <a:ext uri="{9D8B030D-6E8A-4147-A177-3AD203B41FA5}">
                      <a16:colId xmlns:a16="http://schemas.microsoft.com/office/drawing/2014/main" val="1474109756"/>
                    </a:ext>
                  </a:extLst>
                </a:gridCol>
              </a:tblGrid>
              <a:tr h="718608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b="1" dirty="0"/>
                        <a:t>Included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30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b="1" dirty="0"/>
                        <a:t> Not Included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3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275515"/>
                  </a:ext>
                </a:extLst>
              </a:tr>
              <a:tr h="718608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Meal kit customization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Live food delivery logistics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379802"/>
                  </a:ext>
                </a:extLst>
              </a:tr>
              <a:tr h="718608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Calorie + nutritional tracking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Payment gateway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730261"/>
                  </a:ext>
                </a:extLst>
              </a:tr>
              <a:tr h="718608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Ingredient compatibility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Wearable device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855386"/>
                  </a:ext>
                </a:extLst>
              </a:tr>
              <a:tr h="718608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/>
                        <a:t>Recipe recommendations via Edamam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Dietician chatbots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85164"/>
                  </a:ext>
                </a:extLst>
              </a:tr>
              <a:tr h="718608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Allergen &amp; dietary preference filtering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VR-based cooking guides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90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96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DBB0-F077-3117-E603-2AB4B3A1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63524"/>
            <a:ext cx="7616952" cy="990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AF3FC-032C-E549-D346-35604C64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6352" y="6553200"/>
            <a:ext cx="2514600" cy="3048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Hamdard University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A962A-D5F1-6000-8A06-A98F57D6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6626352" cy="3048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FitFeast : Your Personalized Meal Kit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725AD-6643-6F3A-AC5C-2C4F624D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EA821-9464-D8B1-06B4-FFFD9DBE3D8E}"/>
              </a:ext>
            </a:extLst>
          </p:cNvPr>
          <p:cNvSpPr txBox="1"/>
          <p:nvPr/>
        </p:nvSpPr>
        <p:spPr>
          <a:xfrm>
            <a:off x="152400" y="1752600"/>
            <a:ext cx="87630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Model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Sprint-based development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module testing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user feedback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architecture for future extension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 (Frontend) | Python + Flask (Backend) | MySQL 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Edamam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Nutritionix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2697"/>
            <a:ext cx="7616952" cy="990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 - Chart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C29D25D-9032-AB82-4ADA-0B25665A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7325"/>
            <a:ext cx="6629400" cy="320675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FitFeast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Your Personalized Meal Kit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35A12ED5-F405-6635-5FFE-544675CD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9400" y="6537324"/>
            <a:ext cx="2514600" cy="32067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Hamdard University </a:t>
            </a:r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E99FD25D-BB2B-F493-B22C-328A09DF8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0"/>
          <a:stretch/>
        </p:blipFill>
        <p:spPr bwMode="auto">
          <a:xfrm>
            <a:off x="0" y="1828800"/>
            <a:ext cx="9144000" cy="470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37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24687-FAA2-741B-F351-BC2D755F6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E570-977E-3709-088C-D960E162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2697"/>
            <a:ext cx="7616952" cy="990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 - Chart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1B101-C9A5-7269-8123-AC3ACE7A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85DFD36-419E-581D-79E3-8E50074A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7325"/>
            <a:ext cx="6629400" cy="320675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FitFeast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Your Personalized Meal Kit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69E607F9-B06A-579F-75A6-F11DEB07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9400" y="6537324"/>
            <a:ext cx="2514600" cy="32067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Hamdard University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3DEBDB-DC8C-BE3C-616C-F49D396C7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646011"/>
              </p:ext>
            </p:extLst>
          </p:nvPr>
        </p:nvGraphicFramePr>
        <p:xfrm>
          <a:off x="76200" y="1536330"/>
          <a:ext cx="8915400" cy="5000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829192875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948055770"/>
                    </a:ext>
                  </a:extLst>
                </a:gridCol>
              </a:tblGrid>
              <a:tr h="2847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Item 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tc>
                  <a:txBody>
                    <a:bodyPr/>
                    <a:lstStyle/>
                    <a:p>
                      <a:pPr marL="1905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Cost (PKR) 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extLst>
                  <a:ext uri="{0D108BD9-81ED-4DB2-BD59-A6C34878D82A}">
                    <a16:rowId xmlns:a16="http://schemas.microsoft.com/office/drawing/2014/main" val="2145965807"/>
                  </a:ext>
                </a:extLst>
              </a:tr>
              <a:tr h="28293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Visual Studio Code 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tc>
                  <a:txBody>
                    <a:bodyPr/>
                    <a:lstStyle/>
                    <a:p>
                      <a:pPr marL="381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Free 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extLst>
                  <a:ext uri="{0D108BD9-81ED-4DB2-BD59-A6C34878D82A}">
                    <a16:rowId xmlns:a16="http://schemas.microsoft.com/office/drawing/2014/main" val="767647575"/>
                  </a:ext>
                </a:extLst>
              </a:tr>
              <a:tr h="2847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Python 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tc>
                  <a:txBody>
                    <a:bodyPr/>
                    <a:lstStyle/>
                    <a:p>
                      <a:pPr marL="381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Free 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extLst>
                  <a:ext uri="{0D108BD9-81ED-4DB2-BD59-A6C34878D82A}">
                    <a16:rowId xmlns:a16="http://schemas.microsoft.com/office/drawing/2014/main" val="578391037"/>
                  </a:ext>
                </a:extLst>
              </a:tr>
              <a:tr h="28293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MySQL Community Edition 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tc>
                  <a:txBody>
                    <a:bodyPr/>
                    <a:lstStyle/>
                    <a:p>
                      <a:pPr marL="381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Free 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extLst>
                  <a:ext uri="{0D108BD9-81ED-4DB2-BD59-A6C34878D82A}">
                    <a16:rowId xmlns:a16="http://schemas.microsoft.com/office/drawing/2014/main" val="3524039694"/>
                  </a:ext>
                </a:extLst>
              </a:tr>
              <a:tr h="2847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Microsoft 365 Subscription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tc>
                  <a:txBody>
                    <a:bodyPr/>
                    <a:lstStyle/>
                    <a:p>
                      <a:pPr marL="381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Free 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extLst>
                  <a:ext uri="{0D108BD9-81ED-4DB2-BD59-A6C34878D82A}">
                    <a16:rowId xmlns:a16="http://schemas.microsoft.com/office/drawing/2014/main" val="2806916757"/>
                  </a:ext>
                </a:extLst>
              </a:tr>
              <a:tr h="2847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MS-Project (educational license) 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tc>
                  <a:txBody>
                    <a:bodyPr/>
                    <a:lstStyle/>
                    <a:p>
                      <a:pPr marL="381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Free 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extLst>
                  <a:ext uri="{0D108BD9-81ED-4DB2-BD59-A6C34878D82A}">
                    <a16:rowId xmlns:a16="http://schemas.microsoft.com/office/drawing/2014/main" val="3672702711"/>
                  </a:ext>
                </a:extLst>
              </a:tr>
              <a:tr h="2847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Figma 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tc>
                  <a:txBody>
                    <a:bodyPr/>
                    <a:lstStyle/>
                    <a:p>
                      <a:pPr marL="381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Free 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extLst>
                  <a:ext uri="{0D108BD9-81ED-4DB2-BD59-A6C34878D82A}">
                    <a16:rowId xmlns:a16="http://schemas.microsoft.com/office/drawing/2014/main" val="2048774627"/>
                  </a:ext>
                </a:extLst>
              </a:tr>
              <a:tr h="28293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Flutter 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tc>
                  <a:txBody>
                    <a:bodyPr/>
                    <a:lstStyle/>
                    <a:p>
                      <a:pPr marL="381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Free 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extLst>
                  <a:ext uri="{0D108BD9-81ED-4DB2-BD59-A6C34878D82A}">
                    <a16:rowId xmlns:a16="http://schemas.microsoft.com/office/drawing/2014/main" val="388362608"/>
                  </a:ext>
                </a:extLst>
              </a:tr>
              <a:tr h="2847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React Native 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tc>
                  <a:txBody>
                    <a:bodyPr/>
                    <a:lstStyle/>
                    <a:p>
                      <a:pPr marL="381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Free 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extLst>
                  <a:ext uri="{0D108BD9-81ED-4DB2-BD59-A6C34878D82A}">
                    <a16:rowId xmlns:a16="http://schemas.microsoft.com/office/drawing/2014/main" val="2027242600"/>
                  </a:ext>
                </a:extLst>
              </a:tr>
              <a:tr h="2847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Development Machines (3 members) 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tc>
                  <a:txBody>
                    <a:bodyPr/>
                    <a:lstStyle/>
                    <a:p>
                      <a:pPr marL="3175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150,000 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extLst>
                  <a:ext uri="{0D108BD9-81ED-4DB2-BD59-A6C34878D82A}">
                    <a16:rowId xmlns:a16="http://schemas.microsoft.com/office/drawing/2014/main" val="305020502"/>
                  </a:ext>
                </a:extLst>
              </a:tr>
              <a:tr h="28293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Internet Connectivity (10 months) 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tc>
                  <a:txBody>
                    <a:bodyPr/>
                    <a:lstStyle/>
                    <a:p>
                      <a:pPr marL="3175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20,000 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extLst>
                  <a:ext uri="{0D108BD9-81ED-4DB2-BD59-A6C34878D82A}">
                    <a16:rowId xmlns:a16="http://schemas.microsoft.com/office/drawing/2014/main" val="1206957941"/>
                  </a:ext>
                </a:extLst>
              </a:tr>
              <a:tr h="2847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Domain Registration and Hosting 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tc>
                  <a:txBody>
                    <a:bodyPr/>
                    <a:lstStyle/>
                    <a:p>
                      <a:pPr marL="3175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5,000 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extLst>
                  <a:ext uri="{0D108BD9-81ED-4DB2-BD59-A6C34878D82A}">
                    <a16:rowId xmlns:a16="http://schemas.microsoft.com/office/drawing/2014/main" val="3495661533"/>
                  </a:ext>
                </a:extLst>
              </a:tr>
              <a:tr h="39782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Third-Party API Integrations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tc>
                  <a:txBody>
                    <a:bodyPr/>
                    <a:lstStyle/>
                    <a:p>
                      <a:pPr marL="3175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10,000 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extLst>
                  <a:ext uri="{0D108BD9-81ED-4DB2-BD59-A6C34878D82A}">
                    <a16:rowId xmlns:a16="http://schemas.microsoft.com/office/drawing/2014/main" val="2171873334"/>
                  </a:ext>
                </a:extLst>
              </a:tr>
              <a:tr h="2847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Miscellaneous 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tc>
                  <a:txBody>
                    <a:bodyPr/>
                    <a:lstStyle/>
                    <a:p>
                      <a:pPr marL="3175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2,000 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extLst>
                  <a:ext uri="{0D108BD9-81ED-4DB2-BD59-A6C34878D82A}">
                    <a16:rowId xmlns:a16="http://schemas.microsoft.com/office/drawing/2014/main" val="4176651734"/>
                  </a:ext>
                </a:extLst>
              </a:tr>
              <a:tr h="2847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Total 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tc>
                  <a:txBody>
                    <a:bodyPr/>
                    <a:lstStyle/>
                    <a:p>
                      <a:pPr marL="3175" marR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75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187,000 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84" marR="66321" marT="34602" marB="0"/>
                </a:tc>
                <a:extLst>
                  <a:ext uri="{0D108BD9-81ED-4DB2-BD59-A6C34878D82A}">
                    <a16:rowId xmlns:a16="http://schemas.microsoft.com/office/drawing/2014/main" val="3201060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69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F8EB0-51DA-7234-CDE7-79D8A161E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ACE1-7F99-B957-3A57-B87C5BEF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2697"/>
            <a:ext cx="7616952" cy="990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FYP Deliverables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9A90D-4E5F-2ABA-FD1B-4D031E28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1932249-7360-93C4-9703-0DF44AAC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7325"/>
            <a:ext cx="6629400" cy="320675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FitFeast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Your Personalized Meal Kit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60415811-7C03-C171-339A-C63F2049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9400" y="6537324"/>
            <a:ext cx="2514600" cy="32067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Hamdard University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923AB-9A42-A595-FE07-76C624133103}"/>
              </a:ext>
            </a:extLst>
          </p:cNvPr>
          <p:cNvSpPr txBox="1"/>
          <p:nvPr/>
        </p:nvSpPr>
        <p:spPr>
          <a:xfrm>
            <a:off x="193675" y="1981200"/>
            <a:ext cx="6629400" cy="373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Application (Demo)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 (Proposal, SRS, SDS)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Screens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 &amp; Cases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Slides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Video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</a:t>
            </a:r>
          </a:p>
        </p:txBody>
      </p:sp>
    </p:spTree>
    <p:extLst>
      <p:ext uri="{BB962C8B-B14F-4D97-AF65-F5344CB8AC3E}">
        <p14:creationId xmlns:p14="http://schemas.microsoft.com/office/powerpoint/2010/main" val="2723253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457</TotalTime>
  <Words>836</Words>
  <Application>Microsoft Office PowerPoint</Application>
  <PresentationFormat>On-screen Show (4:3)</PresentationFormat>
  <Paragraphs>210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PowerPoint Presentation</vt:lpstr>
      <vt:lpstr>Summary </vt:lpstr>
      <vt:lpstr>Problem Statement </vt:lpstr>
      <vt:lpstr>Objective</vt:lpstr>
      <vt:lpstr>FYP Scope </vt:lpstr>
      <vt:lpstr>Methodology</vt:lpstr>
      <vt:lpstr>Project Plan - Chart </vt:lpstr>
      <vt:lpstr>Project Plan - Chart </vt:lpstr>
      <vt:lpstr>FYP Deliverables</vt:lpstr>
      <vt:lpstr>Literature Review</vt:lpstr>
      <vt:lpstr>Experimental Evaluations &amp; Results</vt:lpstr>
      <vt:lpstr>Test Plan &amp; Test Cases</vt:lpstr>
      <vt:lpstr>Gap Analysis 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Ur Rehman</dc:creator>
  <cp:lastModifiedBy>arham arshad</cp:lastModifiedBy>
  <cp:revision>43</cp:revision>
  <dcterms:created xsi:type="dcterms:W3CDTF">2015-09-23T05:32:20Z</dcterms:created>
  <dcterms:modified xsi:type="dcterms:W3CDTF">2025-07-05T22:35:19Z</dcterms:modified>
</cp:coreProperties>
</file>