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E367D83-D661-4466-BDD5-95AFD2A38DA2}" type="datetimeFigureOut">
              <a:rPr lang="en-US" smtClean="0"/>
              <a:pPr/>
              <a:t>11/3/2019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65009C7-04FC-4C9D-9FF6-D82E4C90CC5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367D83-D661-4466-BDD5-95AFD2A38DA2}" type="datetimeFigureOut">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5009C7-04FC-4C9D-9FF6-D82E4C90CC5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9E367D83-D661-4466-BDD5-95AFD2A38DA2}" type="datetimeFigureOut">
              <a:rPr lang="en-US" smtClean="0"/>
              <a:pPr/>
              <a:t>11/3/2019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65009C7-04FC-4C9D-9FF6-D82E4C90CC5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E367D83-D661-4466-BDD5-95AFD2A38DA2}" type="datetimeFigureOut">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65009C7-04FC-4C9D-9FF6-D82E4C90CC56}"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E367D83-D661-4466-BDD5-95AFD2A38DA2}" type="datetimeFigureOut">
              <a:rPr lang="en-US" smtClean="0"/>
              <a:pPr/>
              <a:t>11/3/2019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65009C7-04FC-4C9D-9FF6-D82E4C90CC56}"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9E367D83-D661-4466-BDD5-95AFD2A38DA2}" type="datetimeFigureOut">
              <a:rPr lang="en-US" smtClean="0"/>
              <a:pPr/>
              <a:t>11/3/2019</a:t>
            </a:fld>
            <a:endParaRPr lang="en-US"/>
          </a:p>
        </p:txBody>
      </p:sp>
      <p:sp>
        <p:nvSpPr>
          <p:cNvPr id="10" name="Slide Number Placeholder 9"/>
          <p:cNvSpPr>
            <a:spLocks noGrp="1"/>
          </p:cNvSpPr>
          <p:nvPr>
            <p:ph type="sldNum" sz="quarter" idx="16"/>
          </p:nvPr>
        </p:nvSpPr>
        <p:spPr/>
        <p:txBody>
          <a:bodyPr rtlCol="0"/>
          <a:lstStyle/>
          <a:p>
            <a:fld id="{965009C7-04FC-4C9D-9FF6-D82E4C90CC56}"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E367D83-D661-4466-BDD5-95AFD2A38DA2}" type="datetimeFigureOut">
              <a:rPr lang="en-US" smtClean="0"/>
              <a:pPr/>
              <a:t>11/3/2019</a:t>
            </a:fld>
            <a:endParaRPr lang="en-US"/>
          </a:p>
        </p:txBody>
      </p:sp>
      <p:sp>
        <p:nvSpPr>
          <p:cNvPr id="12" name="Slide Number Placeholder 11"/>
          <p:cNvSpPr>
            <a:spLocks noGrp="1"/>
          </p:cNvSpPr>
          <p:nvPr>
            <p:ph type="sldNum" sz="quarter" idx="16"/>
          </p:nvPr>
        </p:nvSpPr>
        <p:spPr/>
        <p:txBody>
          <a:bodyPr rtlCol="0"/>
          <a:lstStyle/>
          <a:p>
            <a:fld id="{965009C7-04FC-4C9D-9FF6-D82E4C90CC56}"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E367D83-D661-4466-BDD5-95AFD2A38DA2}" type="datetimeFigureOut">
              <a:rPr lang="en-US" smtClean="0"/>
              <a:pPr/>
              <a:t>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65009C7-04FC-4C9D-9FF6-D82E4C90CC5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367D83-D661-4466-BDD5-95AFD2A38DA2}" type="datetimeFigureOut">
              <a:rPr lang="en-US" smtClean="0"/>
              <a:pPr/>
              <a:t>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65009C7-04FC-4C9D-9FF6-D82E4C90CC5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E367D83-D661-4466-BDD5-95AFD2A38DA2}" type="datetimeFigureOut">
              <a:rPr lang="en-US" smtClean="0"/>
              <a:pPr/>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65009C7-04FC-4C9D-9FF6-D82E4C90CC56}"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E367D83-D661-4466-BDD5-95AFD2A38DA2}" type="datetimeFigureOut">
              <a:rPr lang="en-US" smtClean="0"/>
              <a:pPr/>
              <a:t>11/3/2019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65009C7-04FC-4C9D-9FF6-D82E4C90CC56}"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E367D83-D661-4466-BDD5-95AFD2A38DA2}" type="datetimeFigureOut">
              <a:rPr lang="en-US" smtClean="0"/>
              <a:pPr/>
              <a:t>11/3/2019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65009C7-04FC-4C9D-9FF6-D82E4C90CC5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188640"/>
            <a:ext cx="6477000" cy="1440160"/>
          </a:xfrm>
        </p:spPr>
        <p:txBody>
          <a:bodyPr>
            <a:normAutofit/>
          </a:bodyPr>
          <a:lstStyle/>
          <a:p>
            <a:r>
              <a:rPr lang="en-GB" sz="3200" dirty="0" smtClean="0"/>
              <a:t>Introduction to programming </a:t>
            </a:r>
            <a:endParaRPr lang="en-US" sz="3200" dirty="0"/>
          </a:p>
        </p:txBody>
      </p:sp>
      <p:sp>
        <p:nvSpPr>
          <p:cNvPr id="3" name="Subtitle 2"/>
          <p:cNvSpPr>
            <a:spLocks noGrp="1"/>
          </p:cNvSpPr>
          <p:nvPr>
            <p:ph type="subTitle" idx="1"/>
          </p:nvPr>
        </p:nvSpPr>
        <p:spPr/>
        <p:txBody>
          <a:bodyPr/>
          <a:lstStyle/>
          <a:p>
            <a:r>
              <a:rPr lang="en-GB" dirty="0" smtClean="0"/>
              <a:t>Shubham </a:t>
            </a:r>
            <a:r>
              <a:rPr lang="en-GB" dirty="0" err="1" smtClean="0"/>
              <a:t>Dhungana</a:t>
            </a:r>
            <a:endParaRPr lang="en-US" dirty="0"/>
          </a:p>
        </p:txBody>
      </p:sp>
      <p:sp>
        <p:nvSpPr>
          <p:cNvPr id="4" name="Title 1"/>
          <p:cNvSpPr txBox="1">
            <a:spLocks/>
          </p:cNvSpPr>
          <p:nvPr/>
        </p:nvSpPr>
        <p:spPr>
          <a:xfrm>
            <a:off x="1259632" y="1844824"/>
            <a:ext cx="6477000" cy="18288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all" spc="0" normalizeH="0" baseline="0" noProof="0" dirty="0" smtClean="0">
                <a:ln>
                  <a:noFill/>
                </a:ln>
                <a:solidFill>
                  <a:schemeClr val="tx2"/>
                </a:solidFill>
                <a:effectLst/>
                <a:uLnTx/>
                <a:uFillTx/>
                <a:latin typeface="+mj-lt"/>
                <a:ea typeface="+mj-ea"/>
                <a:cs typeface="+mj-cs"/>
              </a:rPr>
              <a:t>Introduction To C</a:t>
            </a:r>
            <a:endParaRPr kumimoji="0" lang="en-US" sz="4400" b="0" i="0" u="none" strike="noStrike" kern="1200" cap="all" spc="0" normalizeH="0" baseline="0" noProof="0" dirty="0">
              <a:ln>
                <a:noFill/>
              </a:ln>
              <a:solidFill>
                <a:schemeClr val="tx2"/>
              </a:solidFill>
              <a:effectLst/>
              <a:uLnTx/>
              <a:uFillTx/>
              <a:latin typeface="+mj-lt"/>
              <a:ea typeface="+mj-ea"/>
              <a:cs typeface="+mj-cs"/>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Types</a:t>
            </a:r>
            <a:endParaRPr lang="en-US" dirty="0"/>
          </a:p>
        </p:txBody>
      </p:sp>
      <p:sp>
        <p:nvSpPr>
          <p:cNvPr id="3" name="Content Placeholder 2"/>
          <p:cNvSpPr>
            <a:spLocks noGrp="1"/>
          </p:cNvSpPr>
          <p:nvPr>
            <p:ph sz="quarter" idx="1"/>
          </p:nvPr>
        </p:nvSpPr>
        <p:spPr/>
        <p:txBody>
          <a:bodyPr/>
          <a:lstStyle/>
          <a:p>
            <a:r>
              <a:rPr lang="en-US" dirty="0" smtClean="0"/>
              <a:t>Data types refer to an extensive system used for declaring variables or functions of different types before its use. </a:t>
            </a:r>
          </a:p>
          <a:p>
            <a:r>
              <a:rPr lang="en-US" dirty="0" smtClean="0"/>
              <a:t>The type of a variable determines how much space it occupies in storage and how the bit pattern stored is interpreted.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Integer Data Types</a:t>
            </a:r>
            <a:endParaRPr lang="en-US" dirty="0"/>
          </a:p>
        </p:txBody>
      </p:sp>
      <p:pic>
        <p:nvPicPr>
          <p:cNvPr id="1026" name="Picture 2"/>
          <p:cNvPicPr>
            <a:picLocks noGrp="1" noChangeAspect="1" noChangeArrowheads="1"/>
          </p:cNvPicPr>
          <p:nvPr>
            <p:ph sz="quarter" idx="1"/>
          </p:nvPr>
        </p:nvPicPr>
        <p:blipFill>
          <a:blip r:embed="rId2" cstate="print"/>
          <a:srcRect l="24954" t="11769" r="26743" b="5499"/>
          <a:stretch>
            <a:fillRect/>
          </a:stretch>
        </p:blipFill>
        <p:spPr bwMode="auto">
          <a:xfrm>
            <a:off x="1115616" y="1340768"/>
            <a:ext cx="6984776" cy="4608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Floating data type</a:t>
            </a:r>
            <a:endParaRPr lang="en-US" dirty="0"/>
          </a:p>
        </p:txBody>
      </p:sp>
      <p:pic>
        <p:nvPicPr>
          <p:cNvPr id="2050" name="Picture 2"/>
          <p:cNvPicPr>
            <a:picLocks noGrp="1" noChangeAspect="1" noChangeArrowheads="1"/>
          </p:cNvPicPr>
          <p:nvPr>
            <p:ph sz="quarter" idx="1"/>
          </p:nvPr>
        </p:nvPicPr>
        <p:blipFill>
          <a:blip r:embed="rId2" cstate="print"/>
          <a:srcRect l="22271" t="45180" r="22270" b="21409"/>
          <a:stretch>
            <a:fillRect/>
          </a:stretch>
        </p:blipFill>
        <p:spPr bwMode="auto">
          <a:xfrm>
            <a:off x="899592" y="1844824"/>
            <a:ext cx="6624736" cy="38884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Variables</a:t>
            </a:r>
            <a:endParaRPr lang="en-US" dirty="0"/>
          </a:p>
        </p:txBody>
      </p:sp>
      <p:sp>
        <p:nvSpPr>
          <p:cNvPr id="3" name="Content Placeholder 2"/>
          <p:cNvSpPr>
            <a:spLocks noGrp="1"/>
          </p:cNvSpPr>
          <p:nvPr>
            <p:ph sz="quarter" idx="1"/>
          </p:nvPr>
        </p:nvSpPr>
        <p:spPr/>
        <p:txBody>
          <a:bodyPr>
            <a:normAutofit/>
          </a:bodyPr>
          <a:lstStyle/>
          <a:p>
            <a:r>
              <a:rPr lang="en-US" dirty="0" smtClean="0"/>
              <a:t>A variable is nothing but a name given to a storage area that our programs can manipulate. </a:t>
            </a:r>
          </a:p>
          <a:p>
            <a:r>
              <a:rPr lang="en-US" dirty="0" smtClean="0"/>
              <a:t>Each variable in C has a specific type, which determines the size and layout of the variable's memory; the range of values that can be stored within that memory; and the set of operations that can be applied to the variable.</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History</a:t>
            </a:r>
            <a:br>
              <a:rPr lang="en-GB" dirty="0" smtClean="0"/>
            </a:br>
            <a:endParaRPr lang="en-US" dirty="0"/>
          </a:p>
        </p:txBody>
      </p:sp>
      <p:sp>
        <p:nvSpPr>
          <p:cNvPr id="3" name="Content Placeholder 2"/>
          <p:cNvSpPr>
            <a:spLocks noGrp="1"/>
          </p:cNvSpPr>
          <p:nvPr>
            <p:ph sz="quarter" idx="1"/>
          </p:nvPr>
        </p:nvSpPr>
        <p:spPr/>
        <p:txBody>
          <a:bodyPr/>
          <a:lstStyle/>
          <a:p>
            <a:r>
              <a:rPr lang="en-GB" dirty="0" smtClean="0"/>
              <a:t>C is a high level language developed by Dennis M. Ritchie.</a:t>
            </a:r>
          </a:p>
          <a:p>
            <a:r>
              <a:rPr lang="en-GB" dirty="0" smtClean="0"/>
              <a:t>It was developed to write </a:t>
            </a:r>
            <a:r>
              <a:rPr lang="en-GB" smtClean="0"/>
              <a:t>UNIX </a:t>
            </a:r>
            <a:r>
              <a:rPr lang="en-GB" smtClean="0"/>
              <a:t>operating </a:t>
            </a:r>
            <a:r>
              <a:rPr lang="en-GB" dirty="0" smtClean="0"/>
              <a:t>system.</a:t>
            </a:r>
          </a:p>
          <a:p>
            <a:r>
              <a:rPr lang="en-GB" dirty="0" smtClean="0"/>
              <a:t>C is a successor of B language.</a:t>
            </a:r>
          </a:p>
          <a:p>
            <a:endParaRPr lang="en-GB" dirty="0"/>
          </a:p>
          <a:p>
            <a:r>
              <a:rPr lang="en-GB" dirty="0" smtClean="0"/>
              <a:t>Some of the most popular Linux OS and RDBMS MYSQL have been written in C.</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C- Program Structure</a:t>
            </a:r>
            <a:endParaRPr lang="en-US" dirty="0"/>
          </a:p>
        </p:txBody>
      </p:sp>
      <p:sp>
        <p:nvSpPr>
          <p:cNvPr id="3" name="Content Placeholder 2"/>
          <p:cNvSpPr>
            <a:spLocks noGrp="1"/>
          </p:cNvSpPr>
          <p:nvPr>
            <p:ph sz="quarter" idx="1"/>
          </p:nvPr>
        </p:nvSpPr>
        <p:spPr/>
        <p:txBody>
          <a:bodyPr/>
          <a:lstStyle/>
          <a:p>
            <a:r>
              <a:rPr lang="en-GB" dirty="0" smtClean="0"/>
              <a:t>C  program files ends with a “ .c “ extension.</a:t>
            </a:r>
          </a:p>
          <a:p>
            <a:pPr marL="571500" indent="-571500">
              <a:buFont typeface="+mj-lt"/>
              <a:buAutoNum type="romanLcPeriod"/>
            </a:pPr>
            <a:r>
              <a:rPr lang="en-GB" dirty="0" smtClean="0"/>
              <a:t>Starts with comments</a:t>
            </a:r>
          </a:p>
          <a:p>
            <a:pPr marL="571500" indent="-571500">
              <a:buFont typeface="+mj-lt"/>
              <a:buAutoNum type="romanLcPeriod"/>
            </a:pPr>
            <a:r>
              <a:rPr lang="en-GB" dirty="0" smtClean="0"/>
              <a:t>Processor directive</a:t>
            </a:r>
          </a:p>
          <a:p>
            <a:pPr marL="571500" indent="-571500">
              <a:buFont typeface="+mj-lt"/>
              <a:buAutoNum type="romanLcPeriod"/>
            </a:pPr>
            <a:r>
              <a:rPr lang="en-GB" dirty="0" smtClean="0"/>
              <a:t>Global variable declaration</a:t>
            </a:r>
          </a:p>
          <a:p>
            <a:pPr marL="571500" indent="-571500">
              <a:buFont typeface="+mj-lt"/>
              <a:buAutoNum type="romanLcPeriod"/>
            </a:pPr>
            <a:r>
              <a:rPr lang="en-GB" dirty="0" smtClean="0"/>
              <a:t>Main function(){</a:t>
            </a:r>
          </a:p>
          <a:p>
            <a:pPr marL="571500" indent="-571500">
              <a:buNone/>
            </a:pPr>
            <a:r>
              <a:rPr lang="en-GB" dirty="0"/>
              <a:t>	</a:t>
            </a:r>
            <a:r>
              <a:rPr lang="en-GB" dirty="0" smtClean="0"/>
              <a:t>statements;</a:t>
            </a:r>
          </a:p>
          <a:p>
            <a:pPr marL="571500" indent="-571500">
              <a:buNone/>
            </a:pPr>
            <a:r>
              <a:rPr lang="en-GB" dirty="0"/>
              <a:t> </a:t>
            </a:r>
            <a:r>
              <a:rPr lang="en-GB" dirty="0" smtClean="0"/>
              <a:t>}</a:t>
            </a:r>
          </a:p>
          <a:p>
            <a:pPr marL="571500" indent="-571500">
              <a:buNone/>
            </a:pPr>
            <a:endParaRPr lang="en-GB" dirty="0" smtClean="0"/>
          </a:p>
          <a:p>
            <a:pPr marL="571500" indent="-571500">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Comments</a:t>
            </a:r>
            <a:endParaRPr lang="en-US" dirty="0"/>
          </a:p>
        </p:txBody>
      </p:sp>
      <p:sp>
        <p:nvSpPr>
          <p:cNvPr id="3" name="Content Placeholder 2"/>
          <p:cNvSpPr>
            <a:spLocks noGrp="1"/>
          </p:cNvSpPr>
          <p:nvPr>
            <p:ph sz="quarter" idx="1"/>
          </p:nvPr>
        </p:nvSpPr>
        <p:spPr/>
        <p:txBody>
          <a:bodyPr/>
          <a:lstStyle/>
          <a:p>
            <a:r>
              <a:rPr lang="en-GB" dirty="0" smtClean="0"/>
              <a:t>Comments are used to increase the readability of the program.</a:t>
            </a:r>
          </a:p>
          <a:p>
            <a:r>
              <a:rPr lang="en-GB" dirty="0" smtClean="0"/>
              <a:t>Comments are generally written in plain English language.</a:t>
            </a:r>
          </a:p>
          <a:p>
            <a:pPr marL="571500" indent="-571500">
              <a:buFont typeface="+mj-lt"/>
              <a:buAutoNum type="romanLcPeriod"/>
            </a:pPr>
            <a:r>
              <a:rPr lang="en-GB" dirty="0" smtClean="0"/>
              <a:t>/* ....................................... */  is used for multi lines comments</a:t>
            </a:r>
          </a:p>
          <a:p>
            <a:pPr marL="571500" indent="-571500">
              <a:buFont typeface="+mj-lt"/>
              <a:buAutoNum type="romanLcPeriod"/>
            </a:pPr>
            <a:r>
              <a:rPr lang="en-GB" dirty="0" smtClean="0"/>
              <a:t>// is used for the single lines of comments </a:t>
            </a:r>
          </a:p>
          <a:p>
            <a:pPr marL="571500" indent="-571500">
              <a:buNone/>
            </a:pPr>
            <a:endParaRPr lang="en-GB"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Processor </a:t>
            </a:r>
            <a:r>
              <a:rPr lang="en-GB" dirty="0"/>
              <a:t> </a:t>
            </a:r>
            <a:r>
              <a:rPr lang="en-GB" dirty="0" smtClean="0"/>
              <a:t>directives</a:t>
            </a:r>
            <a:endParaRPr lang="en-US" dirty="0"/>
          </a:p>
        </p:txBody>
      </p:sp>
      <p:sp>
        <p:nvSpPr>
          <p:cNvPr id="3" name="Content Placeholder 2"/>
          <p:cNvSpPr>
            <a:spLocks noGrp="1"/>
          </p:cNvSpPr>
          <p:nvPr>
            <p:ph sz="quarter" idx="1"/>
          </p:nvPr>
        </p:nvSpPr>
        <p:spPr/>
        <p:txBody>
          <a:bodyPr>
            <a:normAutofit/>
          </a:bodyPr>
          <a:lstStyle/>
          <a:p>
            <a:r>
              <a:rPr lang="en-GB" dirty="0" smtClean="0"/>
              <a:t>It </a:t>
            </a:r>
            <a:r>
              <a:rPr lang="en-US" dirty="0" smtClean="0"/>
              <a:t>tells the compiler to include information about the particular header files.</a:t>
            </a:r>
          </a:p>
          <a:p>
            <a:r>
              <a:rPr lang="en-GB" dirty="0" smtClean="0"/>
              <a:t>For example:</a:t>
            </a:r>
          </a:p>
          <a:p>
            <a:r>
              <a:rPr lang="en-GB" dirty="0" smtClean="0"/>
              <a:t>#include &lt;</a:t>
            </a:r>
            <a:r>
              <a:rPr lang="en-GB" dirty="0" err="1" smtClean="0"/>
              <a:t>stdio.h</a:t>
            </a:r>
            <a:r>
              <a:rPr lang="en-GB" dirty="0" smtClean="0"/>
              <a:t>&gt;  </a:t>
            </a:r>
            <a:r>
              <a:rPr lang="en-US" sz="2400" dirty="0" smtClean="0"/>
              <a:t>The </a:t>
            </a:r>
            <a:r>
              <a:rPr lang="en-US" sz="2400" dirty="0" err="1" smtClean="0"/>
              <a:t>stdio.h</a:t>
            </a:r>
            <a:r>
              <a:rPr lang="en-US" sz="2400" dirty="0" smtClean="0"/>
              <a:t> (standard input output header file) contains definition &amp;declaration of system defined function such as </a:t>
            </a:r>
            <a:r>
              <a:rPr lang="en-US" sz="2400" dirty="0" err="1" smtClean="0"/>
              <a:t>printf</a:t>
            </a:r>
            <a:r>
              <a:rPr lang="en-US" sz="2400" dirty="0" smtClean="0"/>
              <a:t>( ), </a:t>
            </a:r>
            <a:r>
              <a:rPr lang="en-US" sz="2400" dirty="0" err="1" smtClean="0"/>
              <a:t>scanf</a:t>
            </a:r>
            <a:r>
              <a:rPr lang="en-US" sz="2400" dirty="0" smtClean="0"/>
              <a:t>( ), </a:t>
            </a:r>
            <a:r>
              <a:rPr lang="en-US" sz="2400" dirty="0" err="1" smtClean="0"/>
              <a:t>pow</a:t>
            </a:r>
            <a:r>
              <a:rPr lang="en-US" sz="2400" dirty="0" smtClean="0"/>
              <a:t>( ) etc. Generally </a:t>
            </a:r>
            <a:r>
              <a:rPr lang="en-US" sz="2400" dirty="0" err="1" smtClean="0"/>
              <a:t>printf</a:t>
            </a:r>
            <a:r>
              <a:rPr lang="en-US" sz="2400" dirty="0" smtClean="0"/>
              <a:t>() function used to display and </a:t>
            </a:r>
            <a:r>
              <a:rPr lang="en-US" sz="2400" dirty="0" err="1" smtClean="0"/>
              <a:t>scanf</a:t>
            </a:r>
            <a:r>
              <a:rPr lang="en-US" sz="2400" dirty="0" smtClean="0"/>
              <a:t>() function used to read value</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Main()</a:t>
            </a:r>
            <a:endParaRPr lang="en-US" dirty="0"/>
          </a:p>
        </p:txBody>
      </p:sp>
      <p:sp>
        <p:nvSpPr>
          <p:cNvPr id="3" name="Content Placeholder 2"/>
          <p:cNvSpPr>
            <a:spLocks noGrp="1"/>
          </p:cNvSpPr>
          <p:nvPr>
            <p:ph sz="quarter" idx="1"/>
          </p:nvPr>
        </p:nvSpPr>
        <p:spPr/>
        <p:txBody>
          <a:bodyPr/>
          <a:lstStyle/>
          <a:p>
            <a:r>
              <a:rPr lang="en-US" dirty="0" smtClean="0"/>
              <a:t> It is the user defined function and every function has one main() function from where actually program is started and it is encloses within the pair of curly braces.</a:t>
            </a:r>
          </a:p>
          <a:p>
            <a:r>
              <a:rPr lang="en-US" dirty="0" smtClean="0"/>
              <a:t> The main( ) function can be anywhere in the program but in general practice it is placed in the first position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Program in C</a:t>
            </a:r>
            <a:endParaRPr lang="en-US" dirty="0"/>
          </a:p>
        </p:txBody>
      </p:sp>
      <p:sp>
        <p:nvSpPr>
          <p:cNvPr id="3" name="Content Placeholder 2"/>
          <p:cNvSpPr>
            <a:spLocks noGrp="1"/>
          </p:cNvSpPr>
          <p:nvPr>
            <p:ph sz="quarter" idx="1"/>
          </p:nvPr>
        </p:nvSpPr>
        <p:spPr/>
        <p:txBody>
          <a:bodyPr/>
          <a:lstStyle/>
          <a:p>
            <a:pPr>
              <a:buNone/>
            </a:pPr>
            <a:r>
              <a:rPr lang="en-GB" dirty="0" smtClean="0"/>
              <a:t>/*Program to print hello world */</a:t>
            </a:r>
          </a:p>
          <a:p>
            <a:pPr>
              <a:buNone/>
            </a:pPr>
            <a:r>
              <a:rPr lang="en-GB" dirty="0" smtClean="0"/>
              <a:t>#include &lt;</a:t>
            </a:r>
            <a:r>
              <a:rPr lang="en-GB" dirty="0" err="1" smtClean="0"/>
              <a:t>stdio.h</a:t>
            </a:r>
            <a:r>
              <a:rPr lang="en-GB" dirty="0" smtClean="0"/>
              <a:t>&gt;</a:t>
            </a:r>
          </a:p>
          <a:p>
            <a:pPr>
              <a:buNone/>
            </a:pPr>
            <a:r>
              <a:rPr lang="en-GB" dirty="0" err="1" smtClean="0"/>
              <a:t>int</a:t>
            </a:r>
            <a:r>
              <a:rPr lang="en-GB" dirty="0" smtClean="0"/>
              <a:t> main()</a:t>
            </a:r>
          </a:p>
          <a:p>
            <a:pPr>
              <a:buNone/>
            </a:pPr>
            <a:r>
              <a:rPr lang="en-GB" dirty="0" smtClean="0"/>
              <a:t>{</a:t>
            </a:r>
          </a:p>
          <a:p>
            <a:pPr>
              <a:buNone/>
            </a:pPr>
            <a:r>
              <a:rPr lang="en-GB" dirty="0" err="1"/>
              <a:t>p</a:t>
            </a:r>
            <a:r>
              <a:rPr lang="en-GB" dirty="0" err="1" smtClean="0"/>
              <a:t>rintf</a:t>
            </a:r>
            <a:r>
              <a:rPr lang="en-GB" dirty="0" smtClean="0"/>
              <a:t>(“ Hello World “);</a:t>
            </a:r>
          </a:p>
          <a:p>
            <a:pPr>
              <a:buNone/>
            </a:pPr>
            <a:r>
              <a:rPr lang="en-GB" dirty="0" smtClean="0"/>
              <a:t>return 0;</a:t>
            </a:r>
          </a:p>
          <a:p>
            <a:pPr>
              <a:buNone/>
            </a:pPr>
            <a:r>
              <a:rPr lang="en-GB" dirty="0" smtClean="0"/>
              <a:t>}</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Identifiers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Identifiers </a:t>
            </a:r>
            <a:r>
              <a:rPr lang="en-US" dirty="0" err="1" smtClean="0"/>
              <a:t>Identifiers</a:t>
            </a:r>
            <a:r>
              <a:rPr lang="en-US" dirty="0" smtClean="0"/>
              <a:t> are user defined word used to name of entities like variables, arrays, functions, structures etc. Rules for naming identifiers are: 1) name should only consists of alphabets (both upper and lower case), digits and underscore (_) sign. 2) first characters should be alphabet or underscore 3) name should not be a keyword 4) since C is a case sensitive, the upper case and lower case considered differently, for example code, Code, CODE etc. are different identifiers. 5) identifiers are generally given in some meaningful name such as value, </a:t>
            </a:r>
            <a:r>
              <a:rPr lang="en-US" dirty="0" err="1" smtClean="0"/>
              <a:t>net_salary</a:t>
            </a:r>
            <a:r>
              <a:rPr lang="en-US" dirty="0" smtClean="0"/>
              <a:t>, age, data etc. An identifier name may be long, some implementation recognizes only first eight characters, most recognize 31 characters. ANSI standard compiler recognize 31 characters. Some invalid identifiers are 5cb, </a:t>
            </a:r>
            <a:r>
              <a:rPr lang="en-US" dirty="0" err="1" smtClean="0"/>
              <a:t>int</a:t>
            </a:r>
            <a:r>
              <a:rPr lang="en-US" dirty="0" smtClean="0"/>
              <a:t>, res#, </a:t>
            </a:r>
            <a:r>
              <a:rPr lang="en-US" dirty="0" err="1" smtClean="0"/>
              <a:t>avg</a:t>
            </a:r>
            <a:r>
              <a:rPr lang="en-US" dirty="0" smtClean="0"/>
              <a:t> no etc.</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Keywords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There are certain words reserved for doing specific task, these words are known as reserved word or keywords.</a:t>
            </a:r>
          </a:p>
          <a:p>
            <a:r>
              <a:rPr lang="en-US" dirty="0" smtClean="0"/>
              <a:t> These words are predefined and always written in lower case or small letter. </a:t>
            </a:r>
          </a:p>
          <a:p>
            <a:r>
              <a:rPr lang="en-US" dirty="0" smtClean="0"/>
              <a:t>These keywords </a:t>
            </a:r>
            <a:r>
              <a:rPr lang="en-US" dirty="0" err="1" smtClean="0"/>
              <a:t>cann’t</a:t>
            </a:r>
            <a:r>
              <a:rPr lang="en-US" dirty="0" smtClean="0"/>
              <a:t> be used as a variable name as it assigned with fixed meaning.</a:t>
            </a:r>
          </a:p>
          <a:p>
            <a:r>
              <a:rPr lang="en-US" dirty="0" smtClean="0"/>
              <a:t> Examples: </a:t>
            </a:r>
            <a:r>
              <a:rPr lang="en-US" dirty="0" err="1" smtClean="0"/>
              <a:t>int</a:t>
            </a:r>
            <a:r>
              <a:rPr lang="en-US" dirty="0" smtClean="0"/>
              <a:t>, short, signed, unsigned, default, volatile, float, long, double, break, continue, </a:t>
            </a:r>
            <a:r>
              <a:rPr lang="en-US" dirty="0" err="1" smtClean="0"/>
              <a:t>typedef</a:t>
            </a:r>
            <a:r>
              <a:rPr lang="en-US" dirty="0" smtClean="0"/>
              <a:t>, static, do, for, union, return, while, do, extern, register, </a:t>
            </a:r>
            <a:r>
              <a:rPr lang="en-US" dirty="0" err="1" smtClean="0"/>
              <a:t>enum</a:t>
            </a:r>
            <a:r>
              <a:rPr lang="en-US" dirty="0" smtClean="0"/>
              <a:t>, case, </a:t>
            </a:r>
            <a:r>
              <a:rPr lang="en-US" dirty="0" err="1" smtClean="0"/>
              <a:t>goto</a:t>
            </a:r>
            <a:r>
              <a:rPr lang="en-US" dirty="0" smtClean="0"/>
              <a:t>, </a:t>
            </a:r>
            <a:r>
              <a:rPr lang="en-US" dirty="0" err="1" smtClean="0"/>
              <a:t>struct</a:t>
            </a:r>
            <a:r>
              <a:rPr lang="en-US" dirty="0" smtClean="0"/>
              <a:t>, char, auto, const etc.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76</TotalTime>
  <Words>660</Words>
  <Application>Microsoft Office PowerPoint</Application>
  <PresentationFormat>On-screen Show (4:3)</PresentationFormat>
  <Paragraphs>52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Median</vt:lpstr>
      <vt:lpstr>Introduction to programming </vt:lpstr>
      <vt:lpstr>History </vt:lpstr>
      <vt:lpstr> C- Program Structure</vt:lpstr>
      <vt:lpstr>Comments</vt:lpstr>
      <vt:lpstr>Processor  directives</vt:lpstr>
      <vt:lpstr>Main()</vt:lpstr>
      <vt:lpstr>First Program in C</vt:lpstr>
      <vt:lpstr>Identifiers</vt:lpstr>
      <vt:lpstr>Keywords</vt:lpstr>
      <vt:lpstr>Data Types</vt:lpstr>
      <vt:lpstr>Integer Data Types</vt:lpstr>
      <vt:lpstr>Floating data type</vt:lpstr>
      <vt:lpstr>Variables</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C</dc:title>
  <dc:creator>Shubham</dc:creator>
  <cp:lastModifiedBy>Shubham</cp:lastModifiedBy>
  <cp:revision>4</cp:revision>
  <dcterms:created xsi:type="dcterms:W3CDTF">2019-10-02T02:29:38Z</dcterms:created>
  <dcterms:modified xsi:type="dcterms:W3CDTF">2019-11-03T03:33:08Z</dcterms:modified>
</cp:coreProperties>
</file>