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BC423-4946-4B70-A659-50B1489AF083}"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33781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BC423-4946-4B70-A659-50B1489AF083}"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107230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BC423-4946-4B70-A659-50B1489AF083}"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288481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BC423-4946-4B70-A659-50B1489AF083}"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238564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ABC423-4946-4B70-A659-50B1489AF083}"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378567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BC423-4946-4B70-A659-50B1489AF083}"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386360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BC423-4946-4B70-A659-50B1489AF083}"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4226381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BC423-4946-4B70-A659-50B1489AF083}"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137350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BC423-4946-4B70-A659-50B1489AF083}"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384979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ABC423-4946-4B70-A659-50B1489AF083}"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300645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ABC423-4946-4B70-A659-50B1489AF083}"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577FB-1AFA-468D-9A91-3F00BA7C57D7}" type="slidenum">
              <a:rPr lang="en-US" smtClean="0"/>
              <a:t>‹#›</a:t>
            </a:fld>
            <a:endParaRPr lang="en-US"/>
          </a:p>
        </p:txBody>
      </p:sp>
    </p:spTree>
    <p:extLst>
      <p:ext uri="{BB962C8B-B14F-4D97-AF65-F5344CB8AC3E}">
        <p14:creationId xmlns:p14="http://schemas.microsoft.com/office/powerpoint/2010/main" val="318528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BC423-4946-4B70-A659-50B1489AF083}" type="datetimeFigureOut">
              <a:rPr lang="en-US" smtClean="0"/>
              <a:t>10/11/2022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577FB-1AFA-468D-9A91-3F00BA7C57D7}" type="slidenum">
              <a:rPr lang="en-US" smtClean="0"/>
              <a:t>‹#›</a:t>
            </a:fld>
            <a:endParaRPr lang="en-US"/>
          </a:p>
        </p:txBody>
      </p:sp>
    </p:spTree>
    <p:extLst>
      <p:ext uri="{BB962C8B-B14F-4D97-AF65-F5344CB8AC3E}">
        <p14:creationId xmlns:p14="http://schemas.microsoft.com/office/powerpoint/2010/main" val="1780357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1868346" cy="1508288"/>
          </a:xfrm>
        </p:spPr>
        <p:txBody>
          <a:bodyPr/>
          <a:lstStyle/>
          <a:p>
            <a:r>
              <a:rPr lang="en-US" sz="4000" b="1" dirty="0" smtClean="0">
                <a:solidFill>
                  <a:srgbClr val="C00000"/>
                </a:solidFill>
              </a:rPr>
              <a:t> Southeast university</a:t>
            </a:r>
            <a:r>
              <a:rPr lang="en-US" dirty="0" smtClean="0"/>
              <a:t/>
            </a:r>
            <a:br>
              <a:rPr lang="en-US" dirty="0" smtClean="0"/>
            </a:br>
            <a:r>
              <a:rPr lang="en-US" dirty="0" smtClean="0"/>
              <a:t>     </a:t>
            </a:r>
            <a:r>
              <a:rPr lang="en-US" sz="2800" b="1" dirty="0" smtClean="0"/>
              <a:t>Department of Computer Science &amp; Engineering</a:t>
            </a:r>
            <a:endParaRPr lang="en-US" sz="2800" b="1" dirty="0"/>
          </a:p>
        </p:txBody>
      </p:sp>
      <p:sp>
        <p:nvSpPr>
          <p:cNvPr id="3" name="Subtitle 2"/>
          <p:cNvSpPr>
            <a:spLocks noGrp="1"/>
          </p:cNvSpPr>
          <p:nvPr>
            <p:ph type="subTitle" idx="1"/>
          </p:nvPr>
        </p:nvSpPr>
        <p:spPr>
          <a:xfrm>
            <a:off x="0" y="3167403"/>
            <a:ext cx="12122870" cy="3619896"/>
          </a:xfrm>
        </p:spPr>
        <p:txBody>
          <a:bodyPr>
            <a:noAutofit/>
          </a:bodyPr>
          <a:lstStyle/>
          <a:p>
            <a:pPr algn="l"/>
            <a:r>
              <a:rPr lang="en-US" dirty="0" smtClean="0"/>
              <a:t>                                                     Tournament Management System</a:t>
            </a:r>
          </a:p>
          <a:p>
            <a:pPr algn="l"/>
            <a:r>
              <a:rPr lang="en-US" dirty="0" smtClean="0"/>
              <a:t>                                                           Information system design</a:t>
            </a:r>
          </a:p>
          <a:p>
            <a:pPr algn="l"/>
            <a:r>
              <a:rPr lang="en-US" dirty="0" smtClean="0"/>
              <a:t>                                                                               &amp;</a:t>
            </a:r>
          </a:p>
          <a:p>
            <a:pPr algn="l"/>
            <a:r>
              <a:rPr lang="en-US" dirty="0" smtClean="0"/>
              <a:t>                                                            Software Engineering lab</a:t>
            </a:r>
            <a:endParaRPr lang="en-US" sz="1200" dirty="0" smtClean="0"/>
          </a:p>
          <a:p>
            <a:pPr algn="l"/>
            <a:r>
              <a:rPr lang="en-US" sz="1800" dirty="0" smtClean="0"/>
              <a:t>                                                                                     Group Name: Alpha</a:t>
            </a:r>
          </a:p>
          <a:p>
            <a:pPr algn="l"/>
            <a:endParaRPr lang="en-US" sz="1200" dirty="0" smtClean="0"/>
          </a:p>
          <a:p>
            <a:pPr algn="l"/>
            <a:r>
              <a:rPr lang="en-US" sz="1600" b="1" dirty="0" smtClean="0"/>
              <a:t> Submitted By: </a:t>
            </a:r>
            <a:r>
              <a:rPr lang="en-US" sz="1600" b="1" dirty="0" err="1" smtClean="0">
                <a:solidFill>
                  <a:schemeClr val="accent6"/>
                </a:solidFill>
              </a:rPr>
              <a:t>Md</a:t>
            </a:r>
            <a:r>
              <a:rPr lang="en-US" sz="1600" b="1" dirty="0" smtClean="0">
                <a:solidFill>
                  <a:schemeClr val="accent6"/>
                </a:solidFill>
              </a:rPr>
              <a:t> </a:t>
            </a:r>
            <a:r>
              <a:rPr lang="en-US" sz="1600" b="1" dirty="0" err="1" smtClean="0">
                <a:solidFill>
                  <a:schemeClr val="accent6"/>
                </a:solidFill>
              </a:rPr>
              <a:t>shamim</a:t>
            </a:r>
            <a:r>
              <a:rPr lang="en-US" sz="1600" b="1" dirty="0" smtClean="0">
                <a:solidFill>
                  <a:schemeClr val="accent6"/>
                </a:solidFill>
              </a:rPr>
              <a:t> Rahman 2018000000008 </a:t>
            </a:r>
            <a:r>
              <a:rPr lang="en-US" sz="1600" b="1" dirty="0" err="1" smtClean="0">
                <a:solidFill>
                  <a:schemeClr val="accent6"/>
                </a:solidFill>
              </a:rPr>
              <a:t>Md</a:t>
            </a:r>
            <a:r>
              <a:rPr lang="en-US" sz="1600" b="1" dirty="0" smtClean="0">
                <a:solidFill>
                  <a:schemeClr val="accent6"/>
                </a:solidFill>
              </a:rPr>
              <a:t> Golam Rabbi 2018000000154  </a:t>
            </a:r>
            <a:r>
              <a:rPr lang="en-US" sz="1600" b="1" dirty="0" err="1" smtClean="0">
                <a:solidFill>
                  <a:schemeClr val="accent6"/>
                </a:solidFill>
              </a:rPr>
              <a:t>Dipu</a:t>
            </a:r>
            <a:r>
              <a:rPr lang="en-US" sz="1600" b="1" dirty="0" smtClean="0">
                <a:solidFill>
                  <a:schemeClr val="accent6"/>
                </a:solidFill>
              </a:rPr>
              <a:t> </a:t>
            </a:r>
            <a:r>
              <a:rPr lang="en-US" sz="1600" b="1" dirty="0" err="1" smtClean="0">
                <a:solidFill>
                  <a:schemeClr val="accent6"/>
                </a:solidFill>
              </a:rPr>
              <a:t>Mridha</a:t>
            </a:r>
            <a:r>
              <a:rPr lang="en-US" sz="1600" b="1" dirty="0" smtClean="0">
                <a:solidFill>
                  <a:schemeClr val="accent6"/>
                </a:solidFill>
              </a:rPr>
              <a:t> 2017100000123</a:t>
            </a:r>
          </a:p>
          <a:p>
            <a:pPr algn="l"/>
            <a:endParaRPr lang="en-US" sz="1200" dirty="0" smtClean="0"/>
          </a:p>
          <a:p>
            <a:pPr algn="l"/>
            <a:endParaRPr lang="en-US" sz="12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450" y="1725105"/>
            <a:ext cx="1225483" cy="1225483"/>
          </a:xfrm>
          <a:prstGeom prst="rect">
            <a:avLst/>
          </a:prstGeom>
        </p:spPr>
      </p:pic>
    </p:spTree>
    <p:extLst>
      <p:ext uri="{BB962C8B-B14F-4D97-AF65-F5344CB8AC3E}">
        <p14:creationId xmlns:p14="http://schemas.microsoft.com/office/powerpoint/2010/main" val="856090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63500"/>
            <a:ext cx="12104688" cy="6677025"/>
          </a:xfrm>
        </p:spPr>
        <p:txBody>
          <a:bodyPr/>
          <a:lstStyle/>
          <a:p>
            <a:pPr marL="0" indent="0">
              <a:buNone/>
            </a:pPr>
            <a:r>
              <a:rPr lang="en-US" b="1" u="sng" dirty="0" smtClean="0"/>
              <a:t>ERD DESCRIPTION: </a:t>
            </a:r>
            <a:r>
              <a:rPr lang="en-US" sz="2400" dirty="0" smtClean="0"/>
              <a:t>This project is initiated for to maintain the recording the information of the different players and athletes. This project will be quite affected in the sports events or sports clubs. This project will replace the old manual ways to record the information of the players and athletes and the sports and the event organizer don’t need the more people to maintain the records. He just needs the data base expert to maintain the records and information of the players and athletes and may be information about the event or the sports club. </a:t>
            </a:r>
          </a:p>
          <a:p>
            <a:pPr marL="0" indent="0">
              <a:buNone/>
            </a:pPr>
            <a:r>
              <a:rPr lang="en-US" b="1" u="sng" dirty="0" smtClean="0"/>
              <a:t>Project Specification:</a:t>
            </a:r>
            <a:r>
              <a:rPr lang="en-US" dirty="0" smtClean="0"/>
              <a:t>  </a:t>
            </a:r>
            <a:r>
              <a:rPr lang="en-US" sz="2400" dirty="0" smtClean="0"/>
              <a:t>This database application is used to maintain the current and the previous information about the event. We can sort the data by team, by player, by game, by match, by season, by event, by city, by country so that is organized and arranged in database that is very faster than the user to organized and arrange the data. For example, we sort out the data by player now there will be his current season information, his name, id, from which team he is belong and his previous and his history.</a:t>
            </a:r>
            <a:endParaRPr lang="en-US" sz="2400" dirty="0"/>
          </a:p>
        </p:txBody>
      </p:sp>
    </p:spTree>
    <p:extLst>
      <p:ext uri="{BB962C8B-B14F-4D97-AF65-F5344CB8AC3E}">
        <p14:creationId xmlns:p14="http://schemas.microsoft.com/office/powerpoint/2010/main" val="342668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816" y="207390"/>
            <a:ext cx="11136984" cy="5969573"/>
          </a:xfrm>
        </p:spPr>
        <p:txBody>
          <a:bodyPr>
            <a:normAutofit/>
          </a:bodyPr>
          <a:lstStyle/>
          <a:p>
            <a:pPr marL="0" indent="0">
              <a:buNone/>
            </a:pPr>
            <a:r>
              <a:rPr lang="en-US" b="1" u="sng" dirty="0" smtClean="0"/>
              <a:t>Use Case Diagram Description: </a:t>
            </a:r>
          </a:p>
          <a:p>
            <a:pPr marL="0" indent="0">
              <a:buNone/>
            </a:pPr>
            <a:r>
              <a:rPr lang="en-US" sz="2400" dirty="0" smtClean="0"/>
              <a:t>This Use Case Diagram is a graphic depiction of the interactions among the elements of Tournament Management System. It represents the methodology used in system analysis to identify, clarify and organize system requirements of Tournament Management. The main actors of Tournament Management in this Use Case Diagram are: Super Admin, System User, Trainer, Cricketer who perform the different type of use cases such as Manage Cricket, Manage Trainer, Manage Players, Manage Schedules, Manage Equipment, Manage Attendance, Manage Users and Full Tournament Management Operations. Major elements of the UML use case diagram of Tournament Management are shown on the picture below</a:t>
            </a:r>
            <a:endParaRPr lang="en-US" sz="2400" dirty="0"/>
          </a:p>
        </p:txBody>
      </p:sp>
    </p:spTree>
    <p:extLst>
      <p:ext uri="{BB962C8B-B14F-4D97-AF65-F5344CB8AC3E}">
        <p14:creationId xmlns:p14="http://schemas.microsoft.com/office/powerpoint/2010/main" val="185970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367645"/>
            <a:ext cx="12192000" cy="7606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8" name="Title 5"/>
          <p:cNvSpPr>
            <a:spLocks noGrp="1"/>
          </p:cNvSpPr>
          <p:nvPr>
            <p:ph idx="1"/>
          </p:nvPr>
        </p:nvSpPr>
        <p:spPr>
          <a:xfrm>
            <a:off x="0" y="198438"/>
            <a:ext cx="12192000" cy="7605712"/>
          </a:xfrm>
        </p:spPr>
        <p:txBody>
          <a:bodyPr/>
          <a:lstStyle/>
          <a:p>
            <a:pPr marL="0" indent="0">
              <a:buNone/>
            </a:pPr>
            <a:r>
              <a:rPr lang="en-US" b="1" u="sng" dirty="0" smtClean="0"/>
              <a:t>Use Diagram:</a:t>
            </a:r>
            <a:endParaRPr lang="en-US" b="1" u="sng" dirty="0"/>
          </a:p>
        </p:txBody>
      </p:sp>
      <p:pic>
        <p:nvPicPr>
          <p:cNvPr id="9" name="Picture 8"/>
          <p:cNvPicPr>
            <a:picLocks noChangeAspect="1"/>
          </p:cNvPicPr>
          <p:nvPr/>
        </p:nvPicPr>
        <p:blipFill>
          <a:blip r:embed="rId2"/>
          <a:stretch>
            <a:fillRect/>
          </a:stretch>
        </p:blipFill>
        <p:spPr>
          <a:xfrm>
            <a:off x="1423448" y="969773"/>
            <a:ext cx="7537003" cy="5685552"/>
          </a:xfrm>
          <a:prstGeom prst="rect">
            <a:avLst/>
          </a:prstGeom>
        </p:spPr>
      </p:pic>
    </p:spTree>
    <p:extLst>
      <p:ext uri="{BB962C8B-B14F-4D97-AF65-F5344CB8AC3E}">
        <p14:creationId xmlns:p14="http://schemas.microsoft.com/office/powerpoint/2010/main" val="256186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31763" y="150813"/>
            <a:ext cx="11896725" cy="6608762"/>
          </a:xfrm>
        </p:spPr>
        <p:txBody>
          <a:bodyPr/>
          <a:lstStyle/>
          <a:p>
            <a:pPr marL="0" indent="0">
              <a:buNone/>
            </a:pPr>
            <a:r>
              <a:rPr lang="en-US" b="1" u="sng" dirty="0" smtClean="0"/>
              <a:t>The relationship between and among the actors and the use cases of Tournament Management. </a:t>
            </a:r>
          </a:p>
          <a:p>
            <a:pPr marL="0" indent="0">
              <a:buNone/>
            </a:pPr>
            <a:r>
              <a:rPr lang="en-US" sz="2400" dirty="0" smtClean="0"/>
              <a:t>• </a:t>
            </a:r>
            <a:r>
              <a:rPr lang="en-US" sz="2400" u="sng" dirty="0" smtClean="0"/>
              <a:t>Super Admin Entity: </a:t>
            </a:r>
            <a:r>
              <a:rPr lang="en-US" sz="2400" dirty="0" smtClean="0"/>
              <a:t>Use cases of Super Admin are Manage Cricket, Manage Trainer, Manage Players, Manage Fees, Manage Schedules, Manage Equipment Manage Attendance, Manage Users and Full Tournament Management Operations. </a:t>
            </a:r>
          </a:p>
          <a:p>
            <a:pPr marL="0" indent="0">
              <a:buNone/>
            </a:pPr>
            <a:r>
              <a:rPr lang="en-US" sz="2400" dirty="0" smtClean="0"/>
              <a:t>• </a:t>
            </a:r>
            <a:r>
              <a:rPr lang="en-US" sz="2400" u="sng" dirty="0" smtClean="0"/>
              <a:t>System User Entity: </a:t>
            </a:r>
            <a:r>
              <a:rPr lang="en-US" sz="2400" dirty="0" smtClean="0"/>
              <a:t>Use cases of System User are Manage Cricket, Manage Trainer, Manage Players, Manage Fees, Manage Schedules, Manage Equipment Manage Attendance.</a:t>
            </a:r>
          </a:p>
          <a:p>
            <a:pPr marL="0" indent="0">
              <a:buNone/>
            </a:pPr>
            <a:r>
              <a:rPr lang="en-US" sz="2400" dirty="0" smtClean="0"/>
              <a:t> • </a:t>
            </a:r>
            <a:r>
              <a:rPr lang="en-US" sz="2400" u="sng" dirty="0" smtClean="0"/>
              <a:t>Trainer Entity: </a:t>
            </a:r>
            <a:r>
              <a:rPr lang="en-US" sz="2400" dirty="0" smtClean="0"/>
              <a:t>Use cases of Trainer are Manage Participants, Manage Timetables, Manage Trainings, Manage Schedules. </a:t>
            </a:r>
          </a:p>
          <a:p>
            <a:pPr marL="0" indent="0">
              <a:buNone/>
            </a:pPr>
            <a:r>
              <a:rPr lang="en-US" sz="2400" dirty="0" smtClean="0"/>
              <a:t>•</a:t>
            </a:r>
            <a:r>
              <a:rPr lang="en-US" sz="2400" u="sng" dirty="0" smtClean="0"/>
              <a:t> Cricketer Entity: </a:t>
            </a:r>
            <a:r>
              <a:rPr lang="en-US" sz="2400" dirty="0" smtClean="0"/>
              <a:t>Use cases of Cricketer are Apply for Training, Search Training, Check Application Status, Make Payment.</a:t>
            </a:r>
            <a:endParaRPr lang="en-US" sz="2400" dirty="0"/>
          </a:p>
        </p:txBody>
      </p:sp>
    </p:spTree>
    <p:extLst>
      <p:ext uri="{BB962C8B-B14F-4D97-AF65-F5344CB8AC3E}">
        <p14:creationId xmlns:p14="http://schemas.microsoft.com/office/powerpoint/2010/main" val="426102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761322" cy="1008669"/>
          </a:xfrm>
        </p:spPr>
        <p:txBody>
          <a:bodyPr>
            <a:normAutofit/>
          </a:bodyPr>
          <a:lstStyle/>
          <a:p>
            <a:r>
              <a:rPr lang="en-US" sz="2800" b="1" u="sng" dirty="0" smtClean="0"/>
              <a:t>Activity Diagram:</a:t>
            </a:r>
            <a:endParaRPr lang="en-US" sz="2800" b="1" u="sng" dirty="0"/>
          </a:p>
        </p:txBody>
      </p:sp>
      <p:pic>
        <p:nvPicPr>
          <p:cNvPr id="4" name="Content Placeholder 3"/>
          <p:cNvPicPr>
            <a:picLocks noGrp="1" noChangeAspect="1"/>
          </p:cNvPicPr>
          <p:nvPr>
            <p:ph idx="1"/>
          </p:nvPr>
        </p:nvPicPr>
        <p:blipFill>
          <a:blip r:embed="rId2"/>
          <a:stretch>
            <a:fillRect/>
          </a:stretch>
        </p:blipFill>
        <p:spPr>
          <a:xfrm>
            <a:off x="3082564" y="1008668"/>
            <a:ext cx="4949073" cy="5581509"/>
          </a:xfrm>
          <a:prstGeom prst="rect">
            <a:avLst/>
          </a:prstGeom>
        </p:spPr>
      </p:pic>
    </p:spTree>
    <p:extLst>
      <p:ext uri="{BB962C8B-B14F-4D97-AF65-F5344CB8AC3E}">
        <p14:creationId xmlns:p14="http://schemas.microsoft.com/office/powerpoint/2010/main" val="234432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9682"/>
            <a:ext cx="12009748" cy="6608190"/>
          </a:xfrm>
        </p:spPr>
        <p:txBody>
          <a:bodyPr/>
          <a:lstStyle/>
          <a:p>
            <a:pPr marL="0" indent="0">
              <a:buNone/>
            </a:pPr>
            <a:r>
              <a:rPr lang="en-US" b="1" u="sng" dirty="0" smtClean="0"/>
              <a:t>Description for Create account Activity Diagram: </a:t>
            </a:r>
            <a:r>
              <a:rPr lang="en-US" sz="2000" dirty="0" smtClean="0"/>
              <a:t>Here the activity that’s perspective for user and transport driver login page. If any user is a first-time user, then they go to the registration page. And then provided first name, last name and phone number and NID number. After that System sends the mobile verification that he/she provides on the registration page. Finally, user give password number and go through the home page of Application.</a:t>
            </a:r>
          </a:p>
          <a:p>
            <a:pPr marL="0" indent="0">
              <a:buNone/>
            </a:pPr>
            <a:r>
              <a:rPr lang="en-US" b="1" u="sng" dirty="0" smtClean="0"/>
              <a:t>For Online payment case</a:t>
            </a:r>
            <a:endParaRPr lang="en-US" b="1" u="sng" dirty="0"/>
          </a:p>
        </p:txBody>
      </p:sp>
      <p:pic>
        <p:nvPicPr>
          <p:cNvPr id="4" name="Picture 3"/>
          <p:cNvPicPr>
            <a:picLocks noChangeAspect="1"/>
          </p:cNvPicPr>
          <p:nvPr/>
        </p:nvPicPr>
        <p:blipFill>
          <a:blip r:embed="rId2"/>
          <a:stretch>
            <a:fillRect/>
          </a:stretch>
        </p:blipFill>
        <p:spPr>
          <a:xfrm>
            <a:off x="2386482" y="2529530"/>
            <a:ext cx="3297882" cy="4328470"/>
          </a:xfrm>
          <a:prstGeom prst="rect">
            <a:avLst/>
          </a:prstGeom>
        </p:spPr>
      </p:pic>
    </p:spTree>
    <p:extLst>
      <p:ext uri="{BB962C8B-B14F-4D97-AF65-F5344CB8AC3E}">
        <p14:creationId xmlns:p14="http://schemas.microsoft.com/office/powerpoint/2010/main" val="275471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41" y="197962"/>
            <a:ext cx="12000322" cy="6660037"/>
          </a:xfrm>
        </p:spPr>
        <p:txBody>
          <a:bodyPr>
            <a:normAutofit/>
          </a:bodyPr>
          <a:lstStyle/>
          <a:p>
            <a:pPr marL="0" indent="0">
              <a:buNone/>
            </a:pPr>
            <a:r>
              <a:rPr lang="en-US" b="1" u="sng" dirty="0" smtClean="0"/>
              <a:t>Description For Online payment Activity Diagram: </a:t>
            </a:r>
          </a:p>
          <a:p>
            <a:pPr marL="0" indent="0">
              <a:buNone/>
            </a:pPr>
            <a:r>
              <a:rPr lang="en-US" sz="2400" dirty="0" smtClean="0"/>
              <a:t>Here is this activity diagram for online payment which is defined by a single actor. User actors give to their online process by two types which is mobile banking and visa card. If anyone can pay for one of these, then get notifications of their interface Paid Process Successfully</a:t>
            </a:r>
            <a:endParaRPr lang="en-US" sz="2400" dirty="0"/>
          </a:p>
          <a:p>
            <a:pPr marL="0" indent="0">
              <a:buNone/>
            </a:pPr>
            <a:r>
              <a:rPr lang="en-US" b="1" u="sng" dirty="0" smtClean="0">
                <a:effectLst>
                  <a:outerShdw blurRad="38100" dist="38100" dir="2700000" algn="tl">
                    <a:srgbClr val="000000">
                      <a:alpha val="43137"/>
                    </a:srgbClr>
                  </a:outerShdw>
                </a:effectLst>
              </a:rPr>
              <a:t>GANTT Chart:</a:t>
            </a: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r>
              <a:rPr lang="en-US" sz="1800" dirty="0" smtClean="0"/>
              <a:t>In this GANNT chart project starts at 0 and ends at 50 So total project duration is </a:t>
            </a:r>
            <a:r>
              <a:rPr lang="en-US" sz="1800" dirty="0" smtClean="0"/>
              <a:t>48</a:t>
            </a:r>
            <a:r>
              <a:rPr lang="en-US" sz="1800" dirty="0" smtClean="0"/>
              <a:t>-0=48days</a:t>
            </a:r>
            <a:endParaRPr lang="en-US" sz="1800" b="1" u="sng" dirty="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smtClean="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a:p>
            <a:pPr marL="0" indent="0">
              <a:buNone/>
            </a:pPr>
            <a:endParaRPr lang="en-US" b="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2589663" y="2072119"/>
            <a:ext cx="6658031" cy="4078155"/>
          </a:xfrm>
          <a:prstGeom prst="rect">
            <a:avLst/>
          </a:prstGeom>
        </p:spPr>
      </p:pic>
    </p:spTree>
    <p:extLst>
      <p:ext uri="{BB962C8B-B14F-4D97-AF65-F5344CB8AC3E}">
        <p14:creationId xmlns:p14="http://schemas.microsoft.com/office/powerpoint/2010/main" val="292938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89" y="94268"/>
            <a:ext cx="11287812" cy="527902"/>
          </a:xfrm>
        </p:spPr>
        <p:txBody>
          <a:bodyPr>
            <a:normAutofit/>
          </a:bodyPr>
          <a:lstStyle/>
          <a:p>
            <a:r>
              <a:rPr lang="en-US" sz="2000" dirty="0" smtClean="0">
                <a:solidFill>
                  <a:schemeClr val="accent1">
                    <a:lumMod val="75000"/>
                  </a:schemeClr>
                </a:solidFill>
              </a:rPr>
              <a:t>                                                                                   </a:t>
            </a:r>
            <a:r>
              <a:rPr lang="en-US" sz="2800" b="1" u="sng" dirty="0" smtClean="0">
                <a:solidFill>
                  <a:schemeClr val="accent1">
                    <a:lumMod val="75000"/>
                  </a:schemeClr>
                </a:solidFill>
              </a:rPr>
              <a:t>Table of Contents</a:t>
            </a:r>
            <a:endParaRPr lang="en-US" sz="2800" b="1" u="sng" dirty="0">
              <a:solidFill>
                <a:schemeClr val="accent1">
                  <a:lumMod val="75000"/>
                </a:schemeClr>
              </a:solidFill>
            </a:endParaRPr>
          </a:p>
        </p:txBody>
      </p:sp>
      <p:sp>
        <p:nvSpPr>
          <p:cNvPr id="3" name="Content Placeholder 2"/>
          <p:cNvSpPr>
            <a:spLocks noGrp="1"/>
          </p:cNvSpPr>
          <p:nvPr>
            <p:ph idx="1"/>
          </p:nvPr>
        </p:nvSpPr>
        <p:spPr>
          <a:xfrm>
            <a:off x="65988" y="707010"/>
            <a:ext cx="11632676" cy="6052009"/>
          </a:xfrm>
        </p:spPr>
        <p:txBody>
          <a:bodyPr>
            <a:normAutofit fontScale="25000" lnSpcReduction="20000"/>
          </a:bodyPr>
          <a:lstStyle/>
          <a:p>
            <a:r>
              <a:rPr lang="en-US" b="1" dirty="0" smtClean="0"/>
              <a:t>Introduction — 03</a:t>
            </a:r>
          </a:p>
          <a:p>
            <a:r>
              <a:rPr lang="en-US" b="1" dirty="0" smtClean="0"/>
              <a:t>Goal of System — 03</a:t>
            </a:r>
          </a:p>
          <a:p>
            <a:r>
              <a:rPr lang="en-US" b="1" dirty="0" smtClean="0"/>
              <a:t>Case Study — 03</a:t>
            </a:r>
          </a:p>
          <a:p>
            <a:r>
              <a:rPr lang="en-US" b="1" dirty="0" smtClean="0"/>
              <a:t>Problem Statement — 03</a:t>
            </a:r>
          </a:p>
          <a:p>
            <a:r>
              <a:rPr lang="en-US" b="1" dirty="0" smtClean="0"/>
              <a:t>Issues of System — 04</a:t>
            </a:r>
          </a:p>
          <a:p>
            <a:r>
              <a:rPr lang="en-US" b="1" dirty="0" smtClean="0"/>
              <a:t>Objectives of the System— 04</a:t>
            </a:r>
          </a:p>
          <a:p>
            <a:r>
              <a:rPr lang="en-US" b="1" dirty="0" smtClean="0"/>
              <a:t>Feasibility Analysis</a:t>
            </a:r>
          </a:p>
          <a:p>
            <a:r>
              <a:rPr lang="en-US" b="1" dirty="0" smtClean="0"/>
              <a:t>Technical Feasibility: — 05</a:t>
            </a:r>
          </a:p>
          <a:p>
            <a:r>
              <a:rPr lang="en-US" b="1" dirty="0" smtClean="0"/>
              <a:t>Economic Feasibility: — 05</a:t>
            </a:r>
          </a:p>
          <a:p>
            <a:r>
              <a:rPr lang="en-US" b="1" dirty="0" smtClean="0"/>
              <a:t>Operational Feasibility: — 05</a:t>
            </a:r>
          </a:p>
          <a:p>
            <a:r>
              <a:rPr lang="en-US" b="1" dirty="0" smtClean="0"/>
              <a:t>Cost-Benefit Analysis</a:t>
            </a:r>
          </a:p>
          <a:p>
            <a:r>
              <a:rPr lang="en-US" b="1" dirty="0" smtClean="0"/>
              <a:t>Tangible Costs — 06</a:t>
            </a:r>
          </a:p>
          <a:p>
            <a:r>
              <a:rPr lang="en-US" b="1" dirty="0" smtClean="0"/>
              <a:t>Intangible Costs — 06</a:t>
            </a:r>
          </a:p>
          <a:p>
            <a:r>
              <a:rPr lang="en-US" b="1" dirty="0" smtClean="0"/>
              <a:t>Tangible Benefits— 06</a:t>
            </a:r>
          </a:p>
          <a:p>
            <a:r>
              <a:rPr lang="en-US" b="1" dirty="0" smtClean="0"/>
              <a:t>Intangible Benefits — 06</a:t>
            </a:r>
          </a:p>
          <a:p>
            <a:r>
              <a:rPr lang="en-US" b="1" dirty="0" smtClean="0"/>
              <a:t>Types of Stakeholders— 06</a:t>
            </a:r>
          </a:p>
          <a:p>
            <a:r>
              <a:rPr lang="en-US" b="1" dirty="0" smtClean="0"/>
              <a:t>Functionality Grouping According to Users ----------------------------------------07</a:t>
            </a:r>
          </a:p>
          <a:p>
            <a:r>
              <a:rPr lang="en-US" b="1" dirty="0" smtClean="0"/>
              <a:t>Non-Functionality Requirements (NFRs)------------------------------------------08</a:t>
            </a:r>
          </a:p>
          <a:p>
            <a:r>
              <a:rPr lang="en-US" b="1" dirty="0" smtClean="0"/>
              <a:t>Overall Constraints— 08</a:t>
            </a:r>
          </a:p>
          <a:p>
            <a:r>
              <a:rPr lang="en-US" b="1" dirty="0" smtClean="0"/>
              <a:t>Entity Relationship Diagram—--------------------------------------------------------09</a:t>
            </a:r>
          </a:p>
          <a:p>
            <a:r>
              <a:rPr lang="en-US" b="1" dirty="0" smtClean="0"/>
              <a:t> ERD Description--------------------------------------------------------------------------10</a:t>
            </a:r>
          </a:p>
          <a:p>
            <a:r>
              <a:rPr lang="en-US" b="1" dirty="0" smtClean="0"/>
              <a:t> Project Specification---------------------------------------------------------------------10</a:t>
            </a:r>
          </a:p>
          <a:p>
            <a:r>
              <a:rPr lang="en-US" b="1" dirty="0" smtClean="0"/>
              <a:t> Use Case Diagram Description------------------------------------------------------------11 </a:t>
            </a:r>
          </a:p>
          <a:p>
            <a:r>
              <a:rPr lang="en-US" b="1" dirty="0" smtClean="0"/>
              <a:t>Use Diagram-------------------------------------------------------------------------------12 </a:t>
            </a:r>
          </a:p>
          <a:p>
            <a:r>
              <a:rPr lang="en-US" b="1" dirty="0" smtClean="0"/>
              <a:t>The relationship between actors and the use cases-------------------13 </a:t>
            </a:r>
          </a:p>
          <a:p>
            <a:r>
              <a:rPr lang="en-US" b="1" dirty="0" smtClean="0"/>
              <a:t>Activity Diagram---------------------------------------------------------------------------14</a:t>
            </a:r>
          </a:p>
          <a:p>
            <a:r>
              <a:rPr lang="en-US" b="1" dirty="0" smtClean="0"/>
              <a:t> Description for Create account Activity Diagram---------------------------------15</a:t>
            </a:r>
          </a:p>
          <a:p>
            <a:r>
              <a:rPr lang="en-US" b="1" dirty="0" smtClean="0"/>
              <a:t> For Online payment case---------------------------------------------------------------15 </a:t>
            </a:r>
          </a:p>
          <a:p>
            <a:r>
              <a:rPr lang="en-US" b="1" dirty="0" smtClean="0"/>
              <a:t>Description For Online Payment Activity Diagram-------------------------------16</a:t>
            </a:r>
          </a:p>
          <a:p>
            <a:r>
              <a:rPr lang="en-US" b="1" dirty="0" smtClean="0"/>
              <a:t> GANTT Chart------------------------------------------------------------------------------16</a:t>
            </a:r>
            <a:endParaRPr lang="en-US" b="1" dirty="0"/>
          </a:p>
        </p:txBody>
      </p:sp>
    </p:spTree>
    <p:extLst>
      <p:ext uri="{BB962C8B-B14F-4D97-AF65-F5344CB8AC3E}">
        <p14:creationId xmlns:p14="http://schemas.microsoft.com/office/powerpoint/2010/main" val="288753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2" y="516073"/>
            <a:ext cx="12094591" cy="1140643"/>
          </a:xfrm>
        </p:spPr>
        <p:txBody>
          <a:bodyPr>
            <a:noAutofit/>
          </a:bodyPr>
          <a:lstStyle/>
          <a:p>
            <a:r>
              <a:rPr lang="en-US" sz="2800" b="1" u="sng" dirty="0" smtClean="0">
                <a:solidFill>
                  <a:schemeClr val="accent1">
                    <a:lumMod val="75000"/>
                  </a:schemeClr>
                </a:solidFill>
              </a:rPr>
              <a:t>Introduction: </a:t>
            </a:r>
            <a:r>
              <a:rPr lang="en-US" sz="2400" b="1" dirty="0" smtClean="0"/>
              <a:t>Tournament management system </a:t>
            </a:r>
            <a:r>
              <a:rPr lang="en-US" sz="2400" b="1" dirty="0" smtClean="0"/>
              <a:t>would </a:t>
            </a:r>
            <a:r>
              <a:rPr lang="en-US" sz="2400" b="1" dirty="0" smtClean="0"/>
              <a:t>like to host a Cricket tournament for students. The purpose of this project will be to help promote this tournament by making a simple website for students. The reason behind this is for students to visit and gain more information about the tournament. This website will include the time, date, and venue of the tournament. </a:t>
            </a:r>
            <a:endParaRPr lang="en-US" sz="2400" b="1" dirty="0"/>
          </a:p>
        </p:txBody>
      </p:sp>
      <p:sp>
        <p:nvSpPr>
          <p:cNvPr id="3" name="Content Placeholder 2"/>
          <p:cNvSpPr>
            <a:spLocks noGrp="1"/>
          </p:cNvSpPr>
          <p:nvPr>
            <p:ph idx="1"/>
          </p:nvPr>
        </p:nvSpPr>
        <p:spPr>
          <a:xfrm>
            <a:off x="94267" y="2375554"/>
            <a:ext cx="12000322" cy="5326145"/>
          </a:xfrm>
        </p:spPr>
        <p:txBody>
          <a:bodyPr>
            <a:normAutofit/>
          </a:bodyPr>
          <a:lstStyle/>
          <a:p>
            <a:pPr marL="0" indent="0">
              <a:buNone/>
            </a:pPr>
            <a:r>
              <a:rPr lang="en-US" sz="2400" b="1" u="sng" dirty="0" smtClean="0">
                <a:solidFill>
                  <a:schemeClr val="accent1">
                    <a:lumMod val="75000"/>
                  </a:schemeClr>
                </a:solidFill>
              </a:rPr>
              <a:t>Goal of Entire Project: </a:t>
            </a:r>
            <a:r>
              <a:rPr lang="en-US" sz="2400" dirty="0" smtClean="0"/>
              <a:t>The main goal of this project is to create a website. Other aims include multiple different designs, and a structured layout to create a suitable website for users to access and explore the information provided</a:t>
            </a:r>
            <a:r>
              <a:rPr lang="en-US" sz="1400" dirty="0" smtClean="0"/>
              <a:t>. </a:t>
            </a:r>
          </a:p>
          <a:p>
            <a:pPr marL="0" indent="0">
              <a:buNone/>
            </a:pPr>
            <a:r>
              <a:rPr lang="en-US" sz="2400" b="1" u="sng" dirty="0" smtClean="0">
                <a:solidFill>
                  <a:schemeClr val="accent1">
                    <a:lumMod val="75000"/>
                  </a:schemeClr>
                </a:solidFill>
              </a:rPr>
              <a:t>Case Study:</a:t>
            </a:r>
            <a:r>
              <a:rPr lang="en-US" sz="2400" dirty="0" smtClean="0">
                <a:solidFill>
                  <a:schemeClr val="accent1">
                    <a:lumMod val="75000"/>
                  </a:schemeClr>
                </a:solidFill>
              </a:rPr>
              <a:t> </a:t>
            </a:r>
            <a:r>
              <a:rPr lang="en-US" sz="2400" dirty="0" smtClean="0"/>
              <a:t>This website is very useful for various sports organizations and sports club. It will also help to school and Colleges for manage tournament at school and College. So, our website provides them a single platform for all the details and management of tournament. </a:t>
            </a:r>
          </a:p>
          <a:p>
            <a:pPr marL="0" indent="0">
              <a:buNone/>
            </a:pPr>
            <a:r>
              <a:rPr lang="en-US" sz="2400" b="1" u="sng" dirty="0" smtClean="0">
                <a:solidFill>
                  <a:schemeClr val="accent1">
                    <a:lumMod val="75000"/>
                  </a:schemeClr>
                </a:solidFill>
              </a:rPr>
              <a:t>Problem Statement</a:t>
            </a:r>
            <a:r>
              <a:rPr lang="en-US" sz="1400" dirty="0" smtClean="0"/>
              <a:t>: </a:t>
            </a:r>
            <a:r>
              <a:rPr lang="en-US" sz="2400" dirty="0" smtClean="0"/>
              <a:t>Generally, most sports tournament management systems have problems like offline registration, planning, and budget. It is difficult to manage records of each player’s profile. There is also a problem to manage the schedule of the match</a:t>
            </a:r>
            <a:endParaRPr lang="en-US" sz="2400" dirty="0"/>
          </a:p>
        </p:txBody>
      </p:sp>
    </p:spTree>
    <p:extLst>
      <p:ext uri="{BB962C8B-B14F-4D97-AF65-F5344CB8AC3E}">
        <p14:creationId xmlns:p14="http://schemas.microsoft.com/office/powerpoint/2010/main" val="225902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415"/>
            <a:ext cx="12085163" cy="2007909"/>
          </a:xfrm>
        </p:spPr>
        <p:txBody>
          <a:bodyPr>
            <a:normAutofit fontScale="90000"/>
          </a:bodyPr>
          <a:lstStyle/>
          <a:p>
            <a:r>
              <a:rPr lang="en-US" sz="3100" b="1" u="sng" dirty="0" smtClean="0"/>
              <a:t>Issues of entire system</a:t>
            </a:r>
            <a:r>
              <a:rPr lang="en-US" sz="3100" b="1" dirty="0" smtClean="0"/>
              <a:t>:</a:t>
            </a:r>
            <a:r>
              <a:rPr lang="en-US" sz="1200" dirty="0" smtClean="0"/>
              <a:t/>
            </a:r>
            <a:br>
              <a:rPr lang="en-US" sz="1200" dirty="0" smtClean="0"/>
            </a:br>
            <a:r>
              <a:rPr lang="en-US" sz="1200" dirty="0" smtClean="0"/>
              <a:t/>
            </a:r>
            <a:br>
              <a:rPr lang="en-US" sz="1200" dirty="0" smtClean="0"/>
            </a:br>
            <a:r>
              <a:rPr lang="en-US" sz="2700" b="1" dirty="0" smtClean="0"/>
              <a:t> 1. Tournament scheduling problems.</a:t>
            </a:r>
            <a:br>
              <a:rPr lang="en-US" sz="2700" b="1" dirty="0" smtClean="0"/>
            </a:br>
            <a:r>
              <a:rPr lang="en-US" sz="2700" b="1" dirty="0" smtClean="0"/>
              <a:t> 2. Match scored card updating problems. </a:t>
            </a:r>
            <a:br>
              <a:rPr lang="en-US" sz="2700" b="1" dirty="0" smtClean="0"/>
            </a:br>
            <a:r>
              <a:rPr lang="en-US" sz="2700" b="1" dirty="0" smtClean="0"/>
              <a:t>3. Sending problems of the match scorecard. </a:t>
            </a:r>
            <a:br>
              <a:rPr lang="en-US" sz="2700" b="1" dirty="0" smtClean="0"/>
            </a:br>
            <a:r>
              <a:rPr lang="en-US" sz="2700" b="1" dirty="0" smtClean="0"/>
              <a:t>4. Invisibility of player performance time to time. </a:t>
            </a:r>
            <a:br>
              <a:rPr lang="en-US" sz="2700" b="1" dirty="0" smtClean="0"/>
            </a:br>
            <a:r>
              <a:rPr lang="en-US" sz="2700" b="1" dirty="0" smtClean="0"/>
              <a:t>5. Selecting the right team for the tournament</a:t>
            </a:r>
            <a:endParaRPr lang="en-US" sz="2700" b="1" dirty="0"/>
          </a:p>
        </p:txBody>
      </p:sp>
      <p:sp>
        <p:nvSpPr>
          <p:cNvPr id="3" name="Content Placeholder 2"/>
          <p:cNvSpPr>
            <a:spLocks noGrp="1"/>
          </p:cNvSpPr>
          <p:nvPr>
            <p:ph idx="1"/>
          </p:nvPr>
        </p:nvSpPr>
        <p:spPr>
          <a:xfrm>
            <a:off x="-1" y="2177591"/>
            <a:ext cx="12085163" cy="4581428"/>
          </a:xfrm>
        </p:spPr>
        <p:txBody>
          <a:bodyPr>
            <a:normAutofit/>
          </a:bodyPr>
          <a:lstStyle/>
          <a:p>
            <a:r>
              <a:rPr lang="en-US" b="1" u="sng" dirty="0" smtClean="0"/>
              <a:t>Objective of entire system:</a:t>
            </a:r>
          </a:p>
          <a:p>
            <a:r>
              <a:rPr lang="en-US" sz="2400" dirty="0" smtClean="0"/>
              <a:t> 1. Administrators can publish match fixtures, results and there are live scoring and Tournament management capabilities. </a:t>
            </a:r>
          </a:p>
          <a:p>
            <a:r>
              <a:rPr lang="en-US" sz="2400" dirty="0" smtClean="0"/>
              <a:t>2. Fans can monitor players and team’s performance and compare against others.</a:t>
            </a:r>
          </a:p>
          <a:p>
            <a:r>
              <a:rPr lang="en-US" sz="2400" dirty="0" smtClean="0"/>
              <a:t> 3. Analyses player information for retention, growth, talent identification and commercial opportunities. </a:t>
            </a:r>
          </a:p>
          <a:p>
            <a:r>
              <a:rPr lang="en-US" sz="2400" dirty="0" smtClean="0"/>
              <a:t>4. Players can monitor their own performance and compare against others.</a:t>
            </a:r>
          </a:p>
          <a:p>
            <a:r>
              <a:rPr lang="en-US" sz="2400" dirty="0" smtClean="0"/>
              <a:t> 5. Coaches can do the high-performance analysis based on the reports</a:t>
            </a:r>
          </a:p>
          <a:p>
            <a:pPr marL="0" indent="0">
              <a:buNone/>
            </a:pPr>
            <a:r>
              <a:rPr lang="en-US" sz="2400" b="1" u="sng" dirty="0" smtClean="0"/>
              <a:t>Feasibility Analysis :</a:t>
            </a:r>
            <a:endParaRPr lang="en-US" sz="2400" b="1" u="sng" dirty="0"/>
          </a:p>
        </p:txBody>
      </p:sp>
    </p:spTree>
    <p:extLst>
      <p:ext uri="{BB962C8B-B14F-4D97-AF65-F5344CB8AC3E}">
        <p14:creationId xmlns:p14="http://schemas.microsoft.com/office/powerpoint/2010/main" val="324533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16" y="131975"/>
            <a:ext cx="9021452" cy="518474"/>
          </a:xfrm>
        </p:spPr>
        <p:txBody>
          <a:bodyPr>
            <a:normAutofit/>
          </a:bodyPr>
          <a:lstStyle/>
          <a:p>
            <a:r>
              <a:rPr lang="en-US" sz="2800" b="1" u="sng" dirty="0" smtClean="0">
                <a:solidFill>
                  <a:schemeClr val="accent1">
                    <a:lumMod val="75000"/>
                  </a:schemeClr>
                </a:solidFill>
              </a:rPr>
              <a:t>Feasibility Analysis :</a:t>
            </a:r>
            <a:endParaRPr lang="en-US" sz="2800" b="1" u="sng" dirty="0">
              <a:solidFill>
                <a:schemeClr val="accent1">
                  <a:lumMod val="75000"/>
                </a:schemeClr>
              </a:solidFill>
            </a:endParaRPr>
          </a:p>
        </p:txBody>
      </p:sp>
      <p:sp>
        <p:nvSpPr>
          <p:cNvPr id="3" name="Content Placeholder 2"/>
          <p:cNvSpPr>
            <a:spLocks noGrp="1"/>
          </p:cNvSpPr>
          <p:nvPr>
            <p:ph idx="1"/>
          </p:nvPr>
        </p:nvSpPr>
        <p:spPr>
          <a:xfrm>
            <a:off x="140616" y="798104"/>
            <a:ext cx="11887986" cy="5932634"/>
          </a:xfrm>
        </p:spPr>
        <p:txBody>
          <a:bodyPr/>
          <a:lstStyle/>
          <a:p>
            <a:pPr marL="0" indent="0">
              <a:buNone/>
            </a:pPr>
            <a:r>
              <a:rPr lang="en-US" sz="2400" dirty="0" smtClean="0"/>
              <a:t>➢ We are planning to do this project with available resources that can implement it properly. </a:t>
            </a:r>
          </a:p>
          <a:p>
            <a:pPr marL="0" indent="0">
              <a:buNone/>
            </a:pPr>
            <a:r>
              <a:rPr lang="en-US" sz="2400" dirty="0" smtClean="0"/>
              <a:t>➢ This reliable website helps their entire technology to exist.</a:t>
            </a:r>
          </a:p>
          <a:p>
            <a:pPr marL="0" indent="0">
              <a:buNone/>
            </a:pPr>
            <a:r>
              <a:rPr lang="en-US" sz="2400" dirty="0" smtClean="0"/>
              <a:t> ➢ We build updating scoping for development so that website can update in future for users' requirements.</a:t>
            </a:r>
          </a:p>
          <a:p>
            <a:pPr marL="0" indent="0">
              <a:buNone/>
            </a:pPr>
            <a:r>
              <a:rPr lang="en-US" b="1" dirty="0" smtClean="0"/>
              <a:t>Economical Analysis : </a:t>
            </a:r>
          </a:p>
          <a:p>
            <a:pPr marL="0" indent="0">
              <a:buNone/>
            </a:pPr>
            <a:r>
              <a:rPr lang="en-US" sz="2400" dirty="0" smtClean="0"/>
              <a:t>➢ This android application is based on MySQL, HTML, CSS, Java-Script. This application is built at a low budget and its helpful companies cost and availability of any users. </a:t>
            </a:r>
          </a:p>
          <a:p>
            <a:pPr marL="0" indent="0">
              <a:buNone/>
            </a:pPr>
            <a:r>
              <a:rPr lang="en-US" sz="2400" dirty="0" smtClean="0"/>
              <a:t>➢ If we need anything to add, we will build it via application by taking funds from companies' policies. </a:t>
            </a:r>
          </a:p>
          <a:p>
            <a:pPr marL="0" indent="0">
              <a:buNone/>
            </a:pPr>
            <a:r>
              <a:rPr lang="en-US" b="1" dirty="0" smtClean="0"/>
              <a:t>Operation Analysis:</a:t>
            </a:r>
          </a:p>
          <a:p>
            <a:pPr marL="0" indent="0">
              <a:buNone/>
            </a:pPr>
            <a:r>
              <a:rPr lang="en-US" sz="2400" dirty="0" smtClean="0"/>
              <a:t> ➢ User friendly interfaces so that travelers can find any information easily.</a:t>
            </a:r>
          </a:p>
          <a:p>
            <a:pPr marL="0" indent="0">
              <a:buNone/>
            </a:pPr>
            <a:r>
              <a:rPr lang="en-US" sz="2400" dirty="0" smtClean="0"/>
              <a:t> ➢ This system is updated on a regular basis.</a:t>
            </a:r>
            <a:endParaRPr lang="en-US" sz="2400" dirty="0"/>
          </a:p>
        </p:txBody>
      </p:sp>
    </p:spTree>
    <p:extLst>
      <p:ext uri="{BB962C8B-B14F-4D97-AF65-F5344CB8AC3E}">
        <p14:creationId xmlns:p14="http://schemas.microsoft.com/office/powerpoint/2010/main" val="17526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28" y="91093"/>
            <a:ext cx="12048242" cy="6667926"/>
          </a:xfrm>
        </p:spPr>
        <p:txBody>
          <a:bodyPr>
            <a:normAutofit lnSpcReduction="10000"/>
          </a:bodyPr>
          <a:lstStyle/>
          <a:p>
            <a:pPr marL="0" indent="0">
              <a:buNone/>
            </a:pPr>
            <a:r>
              <a:rPr lang="en-US" b="1" dirty="0" smtClean="0"/>
              <a:t>Cost Benefit Analysis: </a:t>
            </a:r>
          </a:p>
          <a:p>
            <a:pPr marL="0" indent="0">
              <a:buNone/>
            </a:pPr>
            <a:r>
              <a:rPr lang="en-US" b="1" dirty="0" smtClean="0"/>
              <a:t>Tangible Cost: </a:t>
            </a:r>
          </a:p>
          <a:p>
            <a:pPr marL="0" indent="0">
              <a:buNone/>
            </a:pPr>
            <a:r>
              <a:rPr lang="en-US" sz="2400" dirty="0" smtClean="0"/>
              <a:t>1. System analyst cost. </a:t>
            </a:r>
          </a:p>
          <a:p>
            <a:r>
              <a:rPr lang="en-US" sz="2400" dirty="0" smtClean="0"/>
              <a:t>2. Resources cost.</a:t>
            </a:r>
          </a:p>
          <a:p>
            <a:r>
              <a:rPr lang="en-US" sz="2400" dirty="0" smtClean="0"/>
              <a:t> 3. Developer cost. </a:t>
            </a:r>
          </a:p>
          <a:p>
            <a:pPr marL="0" indent="0">
              <a:buNone/>
            </a:pPr>
            <a:r>
              <a:rPr lang="en-US" b="1" dirty="0" smtClean="0"/>
              <a:t>Intangible Cost: </a:t>
            </a:r>
          </a:p>
          <a:p>
            <a:r>
              <a:rPr lang="en-US" sz="2400" dirty="0" smtClean="0"/>
              <a:t>1.Internet cost. </a:t>
            </a:r>
          </a:p>
          <a:p>
            <a:r>
              <a:rPr lang="en-US" sz="2400" dirty="0" smtClean="0"/>
              <a:t>2. Users' satisfaction. </a:t>
            </a:r>
          </a:p>
          <a:p>
            <a:r>
              <a:rPr lang="en-US" b="1" dirty="0" smtClean="0"/>
              <a:t>Tangible Benefit: </a:t>
            </a:r>
          </a:p>
          <a:p>
            <a:pPr marL="457200" indent="-457200">
              <a:buAutoNum type="arabicPeriod"/>
            </a:pPr>
            <a:r>
              <a:rPr lang="en-US" sz="2400" dirty="0" smtClean="0"/>
              <a:t>Saving time for users. 2. Manage tournament. </a:t>
            </a:r>
          </a:p>
          <a:p>
            <a:pPr marL="0" indent="0">
              <a:buNone/>
            </a:pPr>
            <a:r>
              <a:rPr lang="en-US" b="1" dirty="0" smtClean="0"/>
              <a:t>Intangible Benefit:</a:t>
            </a:r>
          </a:p>
          <a:p>
            <a:pPr marL="0" indent="0">
              <a:buNone/>
            </a:pPr>
            <a:r>
              <a:rPr lang="en-US" sz="2400" dirty="0" smtClean="0"/>
              <a:t> 1. Users satisfaction. 2. User’s services. 3. Security system. </a:t>
            </a:r>
          </a:p>
          <a:p>
            <a:pPr marL="0" indent="0">
              <a:buNone/>
            </a:pPr>
            <a:r>
              <a:rPr lang="en-US" b="1" dirty="0" smtClean="0"/>
              <a:t>Types of Stakeholder of Entire System</a:t>
            </a:r>
            <a:r>
              <a:rPr lang="en-US" dirty="0" smtClean="0"/>
              <a:t>: </a:t>
            </a:r>
          </a:p>
          <a:p>
            <a:pPr marL="0" indent="0">
              <a:buNone/>
            </a:pPr>
            <a:r>
              <a:rPr lang="en-US" sz="2400" dirty="0" smtClean="0"/>
              <a:t>1. Tournament Owner 2. Player 3. Admin</a:t>
            </a:r>
            <a:endParaRPr lang="en-US" sz="2400" dirty="0"/>
          </a:p>
        </p:txBody>
      </p:sp>
    </p:spTree>
    <p:extLst>
      <p:ext uri="{BB962C8B-B14F-4D97-AF65-F5344CB8AC3E}">
        <p14:creationId xmlns:p14="http://schemas.microsoft.com/office/powerpoint/2010/main" val="380948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1976"/>
            <a:ext cx="11868346" cy="744718"/>
          </a:xfrm>
        </p:spPr>
        <p:txBody>
          <a:bodyPr>
            <a:normAutofit/>
          </a:bodyPr>
          <a:lstStyle/>
          <a:p>
            <a:r>
              <a:rPr lang="en-US" sz="2800" b="1" u="sng" dirty="0" smtClean="0">
                <a:solidFill>
                  <a:schemeClr val="accent1">
                    <a:lumMod val="75000"/>
                  </a:schemeClr>
                </a:solidFill>
              </a:rPr>
              <a:t>Functionally Grouping according to Types of users:</a:t>
            </a:r>
            <a:endParaRPr lang="en-US" sz="2800" b="1" u="sng" dirty="0">
              <a:solidFill>
                <a:schemeClr val="accent1">
                  <a:lumMod val="75000"/>
                </a:schemeClr>
              </a:solidFill>
            </a:endParaRPr>
          </a:p>
        </p:txBody>
      </p:sp>
      <p:sp>
        <p:nvSpPr>
          <p:cNvPr id="3" name="Content Placeholder 2"/>
          <p:cNvSpPr>
            <a:spLocks noGrp="1"/>
          </p:cNvSpPr>
          <p:nvPr>
            <p:ph idx="1"/>
          </p:nvPr>
        </p:nvSpPr>
        <p:spPr>
          <a:xfrm>
            <a:off x="75415" y="876695"/>
            <a:ext cx="12116586" cy="5981306"/>
          </a:xfrm>
        </p:spPr>
        <p:txBody>
          <a:bodyPr/>
          <a:lstStyle/>
          <a:p>
            <a:pPr marL="514350" indent="-514350">
              <a:buAutoNum type="arabicPeriod"/>
            </a:pPr>
            <a:r>
              <a:rPr lang="en-US" b="1" u="sng" dirty="0" smtClean="0"/>
              <a:t>Tournament Owner:</a:t>
            </a:r>
          </a:p>
          <a:p>
            <a:pPr marL="0" indent="0">
              <a:buNone/>
            </a:pPr>
            <a:r>
              <a:rPr lang="en-US" sz="1600" dirty="0" smtClean="0"/>
              <a:t> </a:t>
            </a:r>
            <a:r>
              <a:rPr lang="en-US" sz="1600" dirty="0" err="1" smtClean="0"/>
              <a:t>i</a:t>
            </a:r>
            <a:r>
              <a:rPr lang="en-US" sz="1600" dirty="0" smtClean="0"/>
              <a:t>. Tournament owner can register for new tournament. </a:t>
            </a:r>
          </a:p>
          <a:p>
            <a:pPr marL="0" indent="0">
              <a:buNone/>
            </a:pPr>
            <a:r>
              <a:rPr lang="en-US" sz="1600" dirty="0" smtClean="0"/>
              <a:t>ii. Tournament owner can create f new tournament.</a:t>
            </a:r>
          </a:p>
          <a:p>
            <a:pPr marL="0" indent="0">
              <a:buNone/>
            </a:pPr>
            <a:r>
              <a:rPr lang="en-US" sz="1600" dirty="0" smtClean="0"/>
              <a:t> iii. Tournament owner give the confirmation about tournament registration to player. </a:t>
            </a:r>
          </a:p>
          <a:p>
            <a:pPr marL="0" indent="0">
              <a:buNone/>
            </a:pPr>
            <a:r>
              <a:rPr lang="en-US" sz="1600" dirty="0" smtClean="0"/>
              <a:t>iv. Tournament owner can view all matches details. </a:t>
            </a:r>
          </a:p>
          <a:p>
            <a:pPr marL="0" indent="0">
              <a:buNone/>
            </a:pPr>
            <a:r>
              <a:rPr lang="en-US" sz="1600" dirty="0" smtClean="0"/>
              <a:t>v. Tournament owner manage schedule. </a:t>
            </a:r>
          </a:p>
          <a:p>
            <a:pPr marL="0" indent="0">
              <a:buNone/>
            </a:pPr>
            <a:r>
              <a:rPr lang="en-US" b="1" dirty="0" smtClean="0"/>
              <a:t>2</a:t>
            </a:r>
            <a:r>
              <a:rPr lang="en-US" dirty="0" smtClean="0"/>
              <a:t>. </a:t>
            </a:r>
            <a:r>
              <a:rPr lang="en-US" b="1" u="sng" dirty="0" smtClean="0"/>
              <a:t>Player:</a:t>
            </a:r>
            <a:r>
              <a:rPr lang="en-US" dirty="0" smtClean="0"/>
              <a:t> </a:t>
            </a:r>
            <a:r>
              <a:rPr lang="en-US" sz="1800" dirty="0" err="1" smtClean="0"/>
              <a:t>i</a:t>
            </a:r>
            <a:r>
              <a:rPr lang="en-US" sz="1800" dirty="0" smtClean="0"/>
              <a:t>. Player can register in the tournament. </a:t>
            </a:r>
          </a:p>
          <a:p>
            <a:pPr marL="0" indent="0">
              <a:buNone/>
            </a:pPr>
            <a:r>
              <a:rPr lang="en-US" sz="1800" dirty="0" smtClean="0"/>
              <a:t>ii. Player can view their profile.</a:t>
            </a:r>
          </a:p>
          <a:p>
            <a:pPr marL="0" indent="0">
              <a:buNone/>
            </a:pPr>
            <a:r>
              <a:rPr lang="en-US" sz="1800" dirty="0" smtClean="0"/>
              <a:t> iii. Player can view detail of different matches and different tournament.</a:t>
            </a:r>
          </a:p>
          <a:p>
            <a:pPr marL="0" indent="0">
              <a:buNone/>
            </a:pPr>
            <a:r>
              <a:rPr lang="en-US" sz="1800" dirty="0" smtClean="0"/>
              <a:t> iv. Player can search Tournament after registration in the system. </a:t>
            </a:r>
          </a:p>
          <a:p>
            <a:pPr marL="0" indent="0">
              <a:buNone/>
            </a:pPr>
            <a:r>
              <a:rPr lang="en-US" sz="1800" dirty="0" smtClean="0"/>
              <a:t>v. Player can view different match schedule.</a:t>
            </a:r>
          </a:p>
          <a:p>
            <a:pPr marL="0" indent="0">
              <a:buNone/>
            </a:pPr>
            <a:r>
              <a:rPr lang="en-US" b="1" dirty="0" smtClean="0"/>
              <a:t>3.</a:t>
            </a:r>
            <a:r>
              <a:rPr lang="en-US" dirty="0" smtClean="0"/>
              <a:t> </a:t>
            </a:r>
            <a:r>
              <a:rPr lang="en-US" b="1" u="sng" dirty="0" smtClean="0"/>
              <a:t>Admin:</a:t>
            </a:r>
            <a:r>
              <a:rPr lang="en-US" dirty="0" smtClean="0"/>
              <a:t> </a:t>
            </a:r>
            <a:r>
              <a:rPr lang="en-US" sz="1800" dirty="0" err="1" smtClean="0"/>
              <a:t>i</a:t>
            </a:r>
            <a:r>
              <a:rPr lang="en-US" sz="1800" dirty="0" smtClean="0"/>
              <a:t>. Admin can upload news.</a:t>
            </a:r>
          </a:p>
          <a:p>
            <a:pPr marL="0" indent="0">
              <a:buNone/>
            </a:pPr>
            <a:r>
              <a:rPr lang="en-US" sz="1800" dirty="0" smtClean="0"/>
              <a:t> ii. Admin can approve player and tournament. </a:t>
            </a:r>
          </a:p>
          <a:p>
            <a:pPr marL="0" indent="0">
              <a:buNone/>
            </a:pPr>
            <a:r>
              <a:rPr lang="en-US" sz="1800" dirty="0" smtClean="0"/>
              <a:t>iii. Admin manage all data</a:t>
            </a:r>
            <a:endParaRPr lang="en-US" sz="1800" dirty="0"/>
          </a:p>
        </p:txBody>
      </p:sp>
    </p:spTree>
    <p:extLst>
      <p:ext uri="{BB962C8B-B14F-4D97-AF65-F5344CB8AC3E}">
        <p14:creationId xmlns:p14="http://schemas.microsoft.com/office/powerpoint/2010/main" val="124517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87" y="1"/>
            <a:ext cx="11689237" cy="772997"/>
          </a:xfrm>
        </p:spPr>
        <p:txBody>
          <a:bodyPr>
            <a:normAutofit/>
          </a:bodyPr>
          <a:lstStyle/>
          <a:p>
            <a:r>
              <a:rPr lang="en-US" sz="2800" b="1" u="sng" dirty="0" smtClean="0"/>
              <a:t>Non-Functional Requirements (NFRs):</a:t>
            </a:r>
            <a:endParaRPr lang="en-US" sz="2800" b="1" u="sng" dirty="0"/>
          </a:p>
        </p:txBody>
      </p:sp>
      <p:sp>
        <p:nvSpPr>
          <p:cNvPr id="3" name="Content Placeholder 2"/>
          <p:cNvSpPr>
            <a:spLocks noGrp="1"/>
          </p:cNvSpPr>
          <p:nvPr>
            <p:ph idx="1"/>
          </p:nvPr>
        </p:nvSpPr>
        <p:spPr>
          <a:xfrm>
            <a:off x="65987" y="838986"/>
            <a:ext cx="12126013" cy="5938886"/>
          </a:xfrm>
        </p:spPr>
        <p:txBody>
          <a:bodyPr/>
          <a:lstStyle/>
          <a:p>
            <a:pPr marL="514350" indent="-514350">
              <a:buAutoNum type="arabicPeriod"/>
            </a:pPr>
            <a:r>
              <a:rPr lang="en-US" b="1" u="sng" dirty="0" smtClean="0"/>
              <a:t>Error handling: </a:t>
            </a:r>
            <a:r>
              <a:rPr lang="en-US" sz="1800" dirty="0" smtClean="0"/>
              <a:t> This product handle expected and </a:t>
            </a:r>
            <a:r>
              <a:rPr lang="en-US" sz="1800" dirty="0" err="1" smtClean="0"/>
              <a:t>nonexpected</a:t>
            </a:r>
            <a:r>
              <a:rPr lang="en-US" sz="1800" dirty="0" smtClean="0"/>
              <a:t> error in ways that prevent loss information and long downtime period.</a:t>
            </a:r>
          </a:p>
          <a:p>
            <a:pPr marL="0" indent="0">
              <a:buNone/>
            </a:pPr>
            <a:r>
              <a:rPr lang="en-US" b="1" dirty="0" smtClean="0"/>
              <a:t>2. Authentication Requirements: </a:t>
            </a:r>
            <a:r>
              <a:rPr lang="en-US" sz="1800" dirty="0" smtClean="0"/>
              <a:t>System checks username and password every time when user log into the system and system hive different type of privilege to different users. </a:t>
            </a:r>
          </a:p>
          <a:p>
            <a:pPr marL="0" indent="0">
              <a:buNone/>
            </a:pPr>
            <a:r>
              <a:rPr lang="en-US" b="1" u="sng" dirty="0" smtClean="0"/>
              <a:t>3. Security Requirements: </a:t>
            </a:r>
            <a:r>
              <a:rPr lang="en-US" sz="1800" dirty="0" smtClean="0"/>
              <a:t>System will use secured database normal users can just read information but they cannot edit or modify anything. System will have different types of users and every user has access constraints. </a:t>
            </a:r>
          </a:p>
          <a:p>
            <a:pPr marL="0" indent="0">
              <a:buNone/>
            </a:pPr>
            <a:endParaRPr lang="en-US" sz="1800" dirty="0"/>
          </a:p>
          <a:p>
            <a:pPr marL="0" indent="0">
              <a:buNone/>
            </a:pPr>
            <a:r>
              <a:rPr lang="en-US" b="1" u="sng" dirty="0" smtClean="0"/>
              <a:t>Conclusion: </a:t>
            </a:r>
            <a:r>
              <a:rPr lang="en-US" sz="1800" dirty="0" smtClean="0"/>
              <a:t>Sports management system is not only rewarding but it also helps the programmer to quickly organize the sports events and lists in short interval of time. I personally see this as a great way to find even more information for my topic. It will be able to check anything related to sports at any time. Paper work and manual work is reduced through this system. The system is user friendly and easy to use. I hope that the user would not only enjoy this system, but also get satisfaction from finding how each and every feature of sports management is implemented. </a:t>
            </a:r>
            <a:endParaRPr lang="en-US" sz="1800" dirty="0"/>
          </a:p>
        </p:txBody>
      </p:sp>
    </p:spTree>
    <p:extLst>
      <p:ext uri="{BB962C8B-B14F-4D97-AF65-F5344CB8AC3E}">
        <p14:creationId xmlns:p14="http://schemas.microsoft.com/office/powerpoint/2010/main" val="194598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41" y="150829"/>
            <a:ext cx="11981468" cy="6570482"/>
          </a:xfrm>
        </p:spPr>
        <p:txBody>
          <a:bodyPr/>
          <a:lstStyle/>
          <a:p>
            <a:r>
              <a:rPr lang="en-US" b="1" u="sng" dirty="0" smtClean="0"/>
              <a:t>Entity Relationship Diagram</a:t>
            </a:r>
            <a:endParaRPr lang="en-US" b="1" u="sng" dirty="0"/>
          </a:p>
        </p:txBody>
      </p:sp>
      <p:pic>
        <p:nvPicPr>
          <p:cNvPr id="4" name="Picture 3"/>
          <p:cNvPicPr>
            <a:picLocks noChangeAspect="1"/>
          </p:cNvPicPr>
          <p:nvPr/>
        </p:nvPicPr>
        <p:blipFill>
          <a:blip r:embed="rId2"/>
          <a:stretch>
            <a:fillRect/>
          </a:stretch>
        </p:blipFill>
        <p:spPr>
          <a:xfrm>
            <a:off x="1498585" y="713144"/>
            <a:ext cx="8833191" cy="5725216"/>
          </a:xfrm>
          <a:prstGeom prst="rect">
            <a:avLst/>
          </a:prstGeom>
        </p:spPr>
      </p:pic>
    </p:spTree>
    <p:extLst>
      <p:ext uri="{BB962C8B-B14F-4D97-AF65-F5344CB8AC3E}">
        <p14:creationId xmlns:p14="http://schemas.microsoft.com/office/powerpoint/2010/main" val="1174762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1690</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Southeast university      Department of Computer Science &amp; Engineering</vt:lpstr>
      <vt:lpstr>                                                                                   Table of Contents</vt:lpstr>
      <vt:lpstr>Introduction: Tournament management system would like to host a Cricket tournament for students. The purpose of this project will be to help promote this tournament by making a simple website for students. The reason behind this is for students to visit and gain more information about the tournament. This website will include the time, date, and venue of the tournament. </vt:lpstr>
      <vt:lpstr>Issues of entire system:   1. Tournament scheduling problems.  2. Match scored card updating problems.  3. Sending problems of the match scorecard.  4. Invisibility of player performance time to time.  5. Selecting the right team for the tournament</vt:lpstr>
      <vt:lpstr>Feasibility Analysis :</vt:lpstr>
      <vt:lpstr>PowerPoint Presentation</vt:lpstr>
      <vt:lpstr>Functionally Grouping according to Types of users:</vt:lpstr>
      <vt:lpstr>Non-Functional Requirements (NFRs):</vt:lpstr>
      <vt:lpstr>PowerPoint Presentation</vt:lpstr>
      <vt:lpstr>PowerPoint Presentation</vt:lpstr>
      <vt:lpstr>PowerPoint Presentation</vt:lpstr>
      <vt:lpstr>PowerPoint Presentation</vt:lpstr>
      <vt:lpstr>PowerPoint Presentation</vt:lpstr>
      <vt:lpstr>Activity Diagram: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Southeast university      Department of Computer Science &amp; Engineering</dc:title>
  <dc:creator>PC</dc:creator>
  <cp:lastModifiedBy>DELL</cp:lastModifiedBy>
  <cp:revision>11</cp:revision>
  <dcterms:created xsi:type="dcterms:W3CDTF">2022-10-08T15:16:37Z</dcterms:created>
  <dcterms:modified xsi:type="dcterms:W3CDTF">2022-10-11T11:16:54Z</dcterms:modified>
</cp:coreProperties>
</file>