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2" r:id="rId5"/>
    <p:sldId id="278" r:id="rId6"/>
    <p:sldId id="268" r:id="rId7"/>
    <p:sldId id="269" r:id="rId8"/>
    <p:sldId id="270" r:id="rId9"/>
    <p:sldId id="272" r:id="rId10"/>
    <p:sldId id="273" r:id="rId11"/>
    <p:sldId id="258" r:id="rId12"/>
    <p:sldId id="259" r:id="rId13"/>
    <p:sldId id="284" r:id="rId14"/>
    <p:sldId id="283" r:id="rId15"/>
    <p:sldId id="261" r:id="rId16"/>
    <p:sldId id="285" r:id="rId17"/>
    <p:sldId id="286" r:id="rId18"/>
    <p:sldId id="262" r:id="rId19"/>
    <p:sldId id="287" r:id="rId20"/>
    <p:sldId id="263" r:id="rId21"/>
    <p:sldId id="288" r:id="rId22"/>
    <p:sldId id="289" r:id="rId23"/>
    <p:sldId id="290" r:id="rId24"/>
    <p:sldId id="264" r:id="rId25"/>
    <p:sldId id="291" r:id="rId26"/>
    <p:sldId id="292" r:id="rId27"/>
    <p:sldId id="280" r:id="rId28"/>
    <p:sldId id="281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305" y="2526030"/>
            <a:ext cx="8989695" cy="1974215"/>
          </a:xfrm>
        </p:spPr>
        <p:txBody>
          <a:bodyPr>
            <a:normAutofit/>
          </a:bodyPr>
          <a:lstStyle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Analytics - Cohort 14, Sec D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0765"/>
            <a:ext cx="9144000" cy="2729865"/>
          </a:xfrm>
        </p:spPr>
        <p:txBody>
          <a:bodyPr>
            <a:normAutofit lnSpcReduction="20000"/>
          </a:bodyPr>
          <a:lstStyle/>
          <a:p>
            <a:endParaRPr lang="en-US" sz="4800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4800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480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1 - NorthWind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Rabbia Munir</a:t>
            </a:r>
            <a:endParaRPr lang="en-US" sz="40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l="1478" t="8497" r="4287" b="1506"/>
          <a:stretch>
            <a:fillRect/>
          </a:stretch>
        </p:blipFill>
        <p:spPr>
          <a:xfrm>
            <a:off x="5051425" y="798830"/>
            <a:ext cx="2023745" cy="189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Metrics &amp; KPIs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$1.35M Gross Revenue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93 Customers &amp; 830 Orders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51K Quantity Sold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Average Days to Ship: 8.5 Days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5-05-24 011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4215130"/>
            <a:ext cx="10104755" cy="171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&amp; Revenue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000"/>
              <a:t>A geographical heatmap indicating revenue from different countries.</a:t>
            </a:r>
            <a:endParaRPr lang="en-US" altLang="en-GB" sz="2000"/>
          </a:p>
          <a:p>
            <a:r>
              <a:rPr lang="en-US" altLang="en-GB" sz="2000"/>
              <a:t>Red circles show revenue contribution by different cities.</a:t>
            </a:r>
            <a:endParaRPr lang="en-US" altLang="en-GB" sz="2000"/>
          </a:p>
          <a:p>
            <a:endParaRPr lang="en-US" altLang="en-GB" sz="1800"/>
          </a:p>
          <a:p>
            <a:endParaRPr lang="en-US" altLang="en-GB" sz="1800"/>
          </a:p>
        </p:txBody>
      </p:sp>
      <p:pic>
        <p:nvPicPr>
          <p:cNvPr id="5" name="Picture 4" descr="Screenshot 2025-05-24 011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3277235"/>
            <a:ext cx="10191115" cy="2487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&amp; Revenue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1800">
                <a:sym typeface="+mn-ea"/>
              </a:rPr>
              <a:t>Bar chart shows Top 3 Countries and Bottom 3</a:t>
            </a:r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</p:txBody>
      </p:sp>
      <p:pic>
        <p:nvPicPr>
          <p:cNvPr id="4" name="Picture 3" descr="Screenshot 2025-05-24 011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4363720"/>
            <a:ext cx="8801100" cy="2209800"/>
          </a:xfrm>
          <a:prstGeom prst="rect">
            <a:avLst/>
          </a:prstGeom>
        </p:spPr>
      </p:pic>
      <p:pic>
        <p:nvPicPr>
          <p:cNvPr id="6" name="Picture 5" descr="Screenshot 2025-05-24 0116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0" y="2239645"/>
            <a:ext cx="8791575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&amp; Revenue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000"/>
              <a:t>A geographical heatmap indicating revenue from different countries.</a:t>
            </a:r>
            <a:endParaRPr lang="en-US" altLang="en-GB" sz="2000"/>
          </a:p>
          <a:p>
            <a:r>
              <a:rPr lang="en-US" altLang="en-GB" sz="2000"/>
              <a:t>Red circles show revenue contribution by different cities.</a:t>
            </a:r>
            <a:endParaRPr lang="en-US" altLang="en-GB" sz="2000"/>
          </a:p>
          <a:p>
            <a:r>
              <a:rPr lang="en-US" altLang="en-GB" sz="2000"/>
              <a:t>Table listing Top 3 Countries and Bottom 3</a:t>
            </a:r>
            <a:endParaRPr lang="en-US" altLang="en-GB" sz="2000"/>
          </a:p>
          <a:p>
            <a:endParaRPr lang="en-US" altLang="en-GB" sz="1800"/>
          </a:p>
          <a:p>
            <a:endParaRPr lang="en-US" altLang="en-GB" sz="1800"/>
          </a:p>
        </p:txBody>
      </p:sp>
      <p:pic>
        <p:nvPicPr>
          <p:cNvPr id="4" name="Picture 3" descr="Screenshot 2025-05-24 01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26790"/>
            <a:ext cx="11019790" cy="2650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 &amp; Category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159131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Bar chart highlighting the top/bottom 5 products by order.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2186305"/>
            <a:ext cx="9222105" cy="2038350"/>
          </a:xfrm>
          <a:prstGeom prst="rect">
            <a:avLst/>
          </a:prstGeom>
        </p:spPr>
      </p:pic>
      <p:pic>
        <p:nvPicPr>
          <p:cNvPr id="8" name="Picture 7" descr="Screenshot 2025-05-24 0126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4368165"/>
            <a:ext cx="9255760" cy="212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 &amp; Category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159131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displaying revenue per category/Product.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2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660" y="2062480"/>
            <a:ext cx="6529070" cy="423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 &amp; Category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159131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Bar chart showing stock units per category.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5-05-24 0127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04465"/>
            <a:ext cx="10560050" cy="264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Employee Performance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Clustered Bar charts showing top and bottom employees by order count.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3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2338070"/>
            <a:ext cx="9082405" cy="2085975"/>
          </a:xfrm>
          <a:prstGeom prst="rect">
            <a:avLst/>
          </a:prstGeom>
        </p:spPr>
      </p:pic>
      <p:pic>
        <p:nvPicPr>
          <p:cNvPr id="7" name="Picture 6" descr="Screenshot 2025-05-24 0137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4545965"/>
            <a:ext cx="8912860" cy="20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Employee Performance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Stacked Column Chart showing average gross revenue per order by employee.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3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2833370"/>
            <a:ext cx="10852785" cy="298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Segmentation Treemap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937635"/>
            <a:ext cx="9481185" cy="2375535"/>
          </a:xfrm>
          <a:prstGeom prst="rect">
            <a:avLst/>
          </a:prstGeom>
        </p:spPr>
      </p:pic>
      <p:pic>
        <p:nvPicPr>
          <p:cNvPr id="7" name="Picture 6" descr="Screenshot 2025-05-24 014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1060450"/>
            <a:ext cx="3669665" cy="255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Introduction: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The Northwind dataset is a well-known sample database that represents a fictional company, Northwind Traders, which specializes in the import and export of specialty food products.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Includes Orders,OrderDetails Customers, Products, Suppliers, Employees, and Categories Table.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This dataset comprises 809 orders, which we will analyze in terms of revenue, product sales, and customer behavior.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Top 3 Customers by Gross Revenue Bar Chart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663190"/>
            <a:ext cx="11083925" cy="2567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Snapshot of RFM Table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2091690"/>
            <a:ext cx="8514080" cy="385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by Segmentation Bar Chart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5-05-24 014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315210"/>
            <a:ext cx="11144250" cy="278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Supplier &amp; Shipping Insights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Bar chart displaying the top 10 suppliers and their total purchase values.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Screenshot 2025-05-24 0148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513330"/>
            <a:ext cx="11192510" cy="329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Supplier &amp; Shipping Insights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Pie chart illustrating the proportion of freight handled by different shipping methods.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8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2807335"/>
            <a:ext cx="8498205" cy="272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Supplier &amp; Shipping Insights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Bar chart displaying the average days to ship for different shipping companies.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2734310"/>
            <a:ext cx="9959340" cy="2745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99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Northwind dashboard provides comprehensive insights into business performance across revenue, orders, employees, customers, and suppliers. The key findings include: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Revenue &amp; Orders: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The company generated $1.35M in gross revenue from 830 orders, with notable seasonal fluctuations.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Europe &amp; North America dominate supplier locations. USA has highest Revenue while Poland has Lowest.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Shipping &amp; Logistics: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The average shipping time is 8.5 days, with "United Package" performing best.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ShipVia 2 handles the most freight, suggesting dependency on one carrier.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Top-performing Categories: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Beverages and Condiments lead in revenue, while Seafood has the lowest sales.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Employee Performance: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Margaret, Janet, and Nancy are top-performing employees, whereas Michael, Anne and Steven need improvement.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Top sales employees significantly impact revenue.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Customer Segmentation: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Loyal customers contribute the most revenue ($0.81M), while at-risk customers need retention strategies.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Recommendations: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Optimize Supply Chain: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Reduce average shipping time by working closely with lower-performing shipping companies.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Boost Underperforming Products: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Promote slow-selling products through discounts or marketing.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Employee Incentives: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Implement rewards for low-performing employees to improve efficiency and sales.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Improve Customer Retention: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Implement loyalty programs to convert casual and at-risk shoppers into Loyal customers.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Expand High-Performing Markets: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Focus on top revenue-generating countries (USA, Germany, Austria) for further business growth.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Expand high-performing product categories.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GB" sz="9600" b="1"/>
              <a:t>Thankyou</a:t>
            </a:r>
            <a:endParaRPr lang="en-US" altLang="en-GB" sz="96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Business Questions: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Sales performance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Identifying revenue trends, best-selling products, and top-performing customers.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Customer segmentation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Understanding different types of buyers and their purchasing behaviors.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Order fulfillment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Evaluating shipping efficiency and average delivery times.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Employee performance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Assessing Top Employee’s contributions to the business.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Transforming: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-- Add Sales (Gross Revenue) in OrderDetails table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alter table `order details` add Sales float(10);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update `order details` 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set Sales= sum(UnitPrice * Quantity);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3-21 0537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635" y="2872105"/>
            <a:ext cx="4450715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RFM Analyse: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-- Recency (R) – How recently a customer has made a purchase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CustomerID,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MAX(orderDate) AS last_order_date,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DATEDIFF('1998-05-07', MAX(orderDate)) AS recency_days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FROM orders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GROUP BY CustomerID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order by recency_days;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  <p:pic>
        <p:nvPicPr>
          <p:cNvPr id="4" name="Picture 3" descr="Screenshot 2025-03-14 170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0" y="2346325"/>
            <a:ext cx="3845560" cy="403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-- Frequency (F) – How often a customer makes purchase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customerID, Count(OrderID) as order_count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FROM orders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GROUP BY customerID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ORDER  BY order_count;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GB" altLang="en-US"/>
          </a:p>
        </p:txBody>
      </p:sp>
      <p:pic>
        <p:nvPicPr>
          <p:cNvPr id="5" name="Picture 4" descr="Screenshot 2025-03-16 063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0405" y="2360930"/>
            <a:ext cx="3122930" cy="391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-- Monetary (M) – How much a customer has spent</a:t>
            </a:r>
            <a:endParaRPr lang="en-US" altLang="en-GB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o.customerID,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SUM(od.quantity * od.UnitPrice) AS total_spent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orders o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JOIN `order details` od ON o.orderID = od.orderID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BY o.customerID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ORDER BY total_spent;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3-14 170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0640" y="2272665"/>
            <a:ext cx="3356610" cy="3864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RFM table: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2025-03-14 1708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6805" y="1691005"/>
            <a:ext cx="10246995" cy="409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ER Diagram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 descr="Screenshot 2025-03-22 0047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0630" y="1374140"/>
            <a:ext cx="9731375" cy="5212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4708</Words>
  <Application>WPS Slides</Application>
  <PresentationFormat>Widescreen</PresentationFormat>
  <Paragraphs>192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Data Analytics - Cohort 14, Sec D</vt:lpstr>
      <vt:lpstr>Introduction:</vt:lpstr>
      <vt:lpstr>Business Questions:</vt:lpstr>
      <vt:lpstr>Data Transforming:</vt:lpstr>
      <vt:lpstr>RFM Analyse:</vt:lpstr>
      <vt:lpstr>PowerPoint 演示文稿</vt:lpstr>
      <vt:lpstr>PowerPoint 演示文稿</vt:lpstr>
      <vt:lpstr>RFM table:</vt:lpstr>
      <vt:lpstr>ER Diagram</vt:lpstr>
      <vt:lpstr>Key Metrics &amp; KPIs</vt:lpstr>
      <vt:lpstr>Sales &amp; Revenue Analysis</vt:lpstr>
      <vt:lpstr>Sales &amp; Revenue Analysis</vt:lpstr>
      <vt:lpstr>Sales &amp; Revenue Analysis</vt:lpstr>
      <vt:lpstr>Product &amp; Category Analysis</vt:lpstr>
      <vt:lpstr>Product &amp; Category Analysis</vt:lpstr>
      <vt:lpstr>Product &amp; Category Analysis</vt:lpstr>
      <vt:lpstr> Employee Performance Analysis</vt:lpstr>
      <vt:lpstr> Employee Performance Analysis</vt:lpstr>
      <vt:lpstr>Customers Analysis</vt:lpstr>
      <vt:lpstr>Customers Analysis</vt:lpstr>
      <vt:lpstr>Customers Analysis</vt:lpstr>
      <vt:lpstr>Customers Analysis</vt:lpstr>
      <vt:lpstr>Supplier &amp; Shipping Insights</vt:lpstr>
      <vt:lpstr>Supplier &amp; Shipping Insights</vt:lpstr>
      <vt:lpstr>Supplier &amp; Shipping Insights</vt:lpstr>
      <vt:lpstr>Conclusion</vt:lpstr>
      <vt:lpstr>Recommendations: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NorthWind</dc:title>
  <dc:creator/>
  <cp:lastModifiedBy>Rabbia Munir</cp:lastModifiedBy>
  <cp:revision>13</cp:revision>
  <dcterms:created xsi:type="dcterms:W3CDTF">2025-03-13T01:12:00Z</dcterms:created>
  <dcterms:modified xsi:type="dcterms:W3CDTF">2025-05-23T22:39:26Z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54F0801652D646B689C0619E0909C9A7_13</vt:lpwstr>
  </property>
  <property fmtid="{D5CDD505-2E9C-101B-9397-08002B2CF9AE}" pid="3" name="KSOProductBuildVer">
    <vt:lpwstr>2057-12.2.0.20796</vt:lpwstr>
  </property>
</Properties>
</file>