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82" r:id="rId5"/>
    <p:sldId id="278" r:id="rId6"/>
    <p:sldId id="268" r:id="rId7"/>
    <p:sldId id="269" r:id="rId8"/>
    <p:sldId id="270" r:id="rId9"/>
    <p:sldId id="272" r:id="rId10"/>
    <p:sldId id="273" r:id="rId11"/>
    <p:sldId id="258" r:id="rId12"/>
    <p:sldId id="259" r:id="rId13"/>
    <p:sldId id="284" r:id="rId14"/>
    <p:sldId id="283" r:id="rId15"/>
    <p:sldId id="261" r:id="rId16"/>
    <p:sldId id="285" r:id="rId17"/>
    <p:sldId id="286" r:id="rId18"/>
    <p:sldId id="262" r:id="rId19"/>
    <p:sldId id="287" r:id="rId20"/>
    <p:sldId id="263" r:id="rId21"/>
    <p:sldId id="288" r:id="rId22"/>
    <p:sldId id="289" r:id="rId23"/>
    <p:sldId id="290" r:id="rId24"/>
    <p:sldId id="264" r:id="rId25"/>
    <p:sldId id="291" r:id="rId26"/>
    <p:sldId id="292" r:id="rId27"/>
    <p:sldId id="280" r:id="rId28"/>
    <p:sldId id="281" r:id="rId29"/>
    <p:sldId id="27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8305" y="2526030"/>
            <a:ext cx="8989695" cy="1974215"/>
          </a:xfrm>
        </p:spPr>
        <p:txBody>
          <a:bodyPr>
            <a:normAutofit/>
          </a:bodyPr>
          <a:lstStyle/>
          <a:p>
            <a:r>
              <a:rPr lang="en-US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 Analytics - Cohort 14, Sec D</a:t>
            </a:r>
            <a:endParaRPr lang="en-US" u="sng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80765"/>
            <a:ext cx="9144000" cy="2729865"/>
          </a:xfrm>
        </p:spPr>
        <p:txBody>
          <a:bodyPr>
            <a:normAutofit lnSpcReduction="20000"/>
          </a:bodyPr>
          <a:lstStyle/>
          <a:p>
            <a:endParaRPr lang="en-US" sz="4800" u="sng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sz="4800" u="sng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sz="4800" u="sng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Project 1 - NorthWind</a:t>
            </a:r>
            <a:endParaRPr lang="en-US" sz="4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40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Rabbia Munir</a:t>
            </a:r>
            <a:endParaRPr lang="en-US" sz="40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rcRect l="1478" t="8497" r="4287" b="1506"/>
          <a:stretch>
            <a:fillRect/>
          </a:stretch>
        </p:blipFill>
        <p:spPr>
          <a:xfrm>
            <a:off x="5051425" y="798830"/>
            <a:ext cx="2023745" cy="1896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Key Metrics &amp; KPIs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$1.35M Gross Revenue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93 Customers &amp; 830 Orders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51K Quantity Sold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Average Days to Ship: 8.5 Days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Screenshot 2025-05-24 0114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265" y="4215130"/>
            <a:ext cx="10104755" cy="1711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Sales &amp; Revenue Analysis</a:t>
            </a:r>
            <a:endParaRPr lang="en-US" altLang="en-GB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GB" sz="2000"/>
              <a:t>A geographical heatmap indicating revenue from different countries.</a:t>
            </a:r>
            <a:endParaRPr lang="en-US" altLang="en-GB" sz="2000"/>
          </a:p>
          <a:p>
            <a:r>
              <a:rPr lang="en-US" altLang="en-GB" sz="2000"/>
              <a:t>Red circles show revenue contribution by different cities.</a:t>
            </a:r>
            <a:endParaRPr lang="en-US" altLang="en-GB" sz="2000"/>
          </a:p>
          <a:p>
            <a:endParaRPr lang="en-US" altLang="en-GB" sz="1800"/>
          </a:p>
          <a:p>
            <a:endParaRPr lang="en-US" altLang="en-GB" sz="1800"/>
          </a:p>
        </p:txBody>
      </p:sp>
      <p:pic>
        <p:nvPicPr>
          <p:cNvPr id="5" name="Picture 4" descr="Screenshot 2025-05-24 0116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125" y="3277235"/>
            <a:ext cx="10191115" cy="2487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Sales &amp; Revenue Analysis</a:t>
            </a:r>
            <a:endParaRPr lang="en-US" altLang="en-GB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GB" sz="1800">
                <a:sym typeface="+mn-ea"/>
              </a:rPr>
              <a:t>Bar chart shows Top 3 Countries and Bottom 3</a:t>
            </a:r>
            <a:endParaRPr lang="en-US" altLang="en-GB" sz="1800"/>
          </a:p>
          <a:p>
            <a:endParaRPr lang="en-US" altLang="en-GB" sz="1800"/>
          </a:p>
          <a:p>
            <a:endParaRPr lang="en-US" altLang="en-GB" sz="1800"/>
          </a:p>
        </p:txBody>
      </p:sp>
      <p:pic>
        <p:nvPicPr>
          <p:cNvPr id="4" name="Picture 3" descr="Screenshot 2025-05-24 0116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7780" y="4363720"/>
            <a:ext cx="8801100" cy="2209800"/>
          </a:xfrm>
          <a:prstGeom prst="rect">
            <a:avLst/>
          </a:prstGeom>
        </p:spPr>
      </p:pic>
      <p:pic>
        <p:nvPicPr>
          <p:cNvPr id="6" name="Picture 5" descr="Screenshot 2025-05-24 0116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190" y="2239645"/>
            <a:ext cx="8791575" cy="2124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Sales &amp; Revenue Analysis</a:t>
            </a:r>
            <a:endParaRPr lang="en-US" altLang="en-GB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GB" sz="2000"/>
              <a:t>A geographical heatmap indicating revenue from different countries.</a:t>
            </a:r>
            <a:endParaRPr lang="en-US" altLang="en-GB" sz="2000"/>
          </a:p>
          <a:p>
            <a:r>
              <a:rPr lang="en-US" altLang="en-GB" sz="2000"/>
              <a:t>Red circles show revenue contribution by different cities.</a:t>
            </a:r>
            <a:endParaRPr lang="en-US" altLang="en-GB" sz="2000"/>
          </a:p>
          <a:p>
            <a:r>
              <a:rPr lang="en-US" altLang="en-GB" sz="2000"/>
              <a:t>Table listing Top 3 Countries and Bottom 3</a:t>
            </a:r>
            <a:endParaRPr lang="en-US" altLang="en-GB" sz="2000"/>
          </a:p>
          <a:p>
            <a:endParaRPr lang="en-US" altLang="en-GB" sz="1800"/>
          </a:p>
          <a:p>
            <a:endParaRPr lang="en-US" altLang="en-GB" sz="1800"/>
          </a:p>
        </p:txBody>
      </p:sp>
      <p:pic>
        <p:nvPicPr>
          <p:cNvPr id="4" name="Picture 3" descr="Screenshot 2025-05-24 0126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526790"/>
            <a:ext cx="11019790" cy="2650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Product &amp; Category Analysis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530" y="1591310"/>
            <a:ext cx="10515600" cy="4351338"/>
          </a:xfrm>
        </p:spPr>
        <p:txBody>
          <a:bodyPr>
            <a:noAutofit/>
          </a:bodyPr>
          <a:p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Bar chart highlighting the top/bottom 5 products by order.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Screenshot 2025-05-24 0126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9365" y="2186305"/>
            <a:ext cx="9222105" cy="2038350"/>
          </a:xfrm>
          <a:prstGeom prst="rect">
            <a:avLst/>
          </a:prstGeom>
        </p:spPr>
      </p:pic>
      <p:pic>
        <p:nvPicPr>
          <p:cNvPr id="8" name="Picture 7" descr="Screenshot 2025-05-24 0126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55" y="4368165"/>
            <a:ext cx="9255760" cy="2125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Product &amp; Category Analysis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530" y="1591310"/>
            <a:ext cx="10515600" cy="4351338"/>
          </a:xfrm>
        </p:spPr>
        <p:txBody>
          <a:bodyPr>
            <a:noAutofit/>
          </a:bodyPr>
          <a:p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Table displaying revenue per category/Product.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Screenshot 2025-05-24 0127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3660" y="2062480"/>
            <a:ext cx="6529070" cy="4232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Product &amp; Category Analysis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530" y="1591310"/>
            <a:ext cx="10515600" cy="4351338"/>
          </a:xfrm>
        </p:spPr>
        <p:txBody>
          <a:bodyPr>
            <a:noAutofit/>
          </a:bodyPr>
          <a:p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Bar chart showing stock units per category.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Screenshot 2025-05-24 0127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04465"/>
            <a:ext cx="10560050" cy="2646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Employee Performance Analysis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Clustered Bar charts showing top and bottom employees by order count.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Screenshot 2025-05-24 0137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7470" y="2338070"/>
            <a:ext cx="9082405" cy="2085975"/>
          </a:xfrm>
          <a:prstGeom prst="rect">
            <a:avLst/>
          </a:prstGeom>
        </p:spPr>
      </p:pic>
      <p:pic>
        <p:nvPicPr>
          <p:cNvPr id="7" name="Picture 6" descr="Screenshot 2025-05-24 0137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40" y="4545965"/>
            <a:ext cx="8912860" cy="2073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Employee Performance Analysis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Stacked Column Chart showing average gross revenue per order by employee.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Screenshot 2025-05-24 0138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015" y="2833370"/>
            <a:ext cx="10852785" cy="2983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05" y="365125"/>
            <a:ext cx="10818495" cy="1325880"/>
          </a:xfrm>
        </p:spPr>
        <p:txBody>
          <a:bodyPr/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Customers Analysis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305" y="1404620"/>
            <a:ext cx="10515600" cy="4813300"/>
          </a:xfrm>
        </p:spPr>
        <p:txBody>
          <a:bodyPr>
            <a:noAutofit/>
          </a:bodyPr>
          <a:p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Segmentation Treemap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Screenshot 2025-05-24 0141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9720" y="3937635"/>
            <a:ext cx="9481185" cy="2375535"/>
          </a:xfrm>
          <a:prstGeom prst="rect">
            <a:avLst/>
          </a:prstGeom>
        </p:spPr>
      </p:pic>
      <p:pic>
        <p:nvPicPr>
          <p:cNvPr id="7" name="Picture 6" descr="Screenshot 2025-05-24 0141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520" y="1060450"/>
            <a:ext cx="3669665" cy="2559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Introduction:</a:t>
            </a:r>
            <a:endParaRPr lang="en-US" altLang="en-GB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The Northwind dataset is a well-known sample database that represents a fictional company, Northwind Traders, which specializes in the import and export of specialty food products.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Includes Orders,OrderDetails Customers, Products, Suppliers, Employees, and Categories Table.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This dataset comprises 809 orders, which we will analyze in terms of revenue, product sales, and customer behavior.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05" y="365125"/>
            <a:ext cx="10818495" cy="1325880"/>
          </a:xfrm>
        </p:spPr>
        <p:txBody>
          <a:bodyPr/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Customers Analysis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305" y="1404620"/>
            <a:ext cx="10515600" cy="4813300"/>
          </a:xfrm>
        </p:spPr>
        <p:txBody>
          <a:bodyPr>
            <a:noAutofit/>
          </a:bodyPr>
          <a:p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Top 3 Customers by Gross Revenue Bar Chart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Screenshot 2025-05-24 0143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305" y="2663190"/>
            <a:ext cx="11083925" cy="2567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05" y="365125"/>
            <a:ext cx="10818495" cy="1325880"/>
          </a:xfrm>
        </p:spPr>
        <p:txBody>
          <a:bodyPr/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Customers Analysis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305" y="1404620"/>
            <a:ext cx="10515600" cy="4813300"/>
          </a:xfrm>
        </p:spPr>
        <p:txBody>
          <a:bodyPr>
            <a:noAutofit/>
          </a:bodyPr>
          <a:p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Snapshot of RFM Table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Screenshot 2025-05-24 0143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7195" y="2091690"/>
            <a:ext cx="8514080" cy="3853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05" y="365125"/>
            <a:ext cx="10818495" cy="1325880"/>
          </a:xfrm>
        </p:spPr>
        <p:txBody>
          <a:bodyPr/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Customers Analysis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305" y="1404620"/>
            <a:ext cx="10515600" cy="4813300"/>
          </a:xfrm>
        </p:spPr>
        <p:txBody>
          <a:bodyPr>
            <a:noAutofit/>
          </a:bodyPr>
          <a:p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Sales by Segmentation Bar Chart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Screenshot 2025-05-24 0144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225" y="2315210"/>
            <a:ext cx="11144250" cy="2788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Supplier &amp; Shipping Insights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960"/>
            <a:ext cx="10515600" cy="4719320"/>
          </a:xfrm>
        </p:spPr>
        <p:txBody>
          <a:bodyPr>
            <a:noAutofit/>
          </a:bodyPr>
          <a:p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Bar chart displaying the top 10 suppliers and their total purchase values.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Picture 6" descr="Screenshot 2025-05-24 0148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745" y="2513330"/>
            <a:ext cx="11192510" cy="3296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Supplier &amp; Shipping Insights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960"/>
            <a:ext cx="10515600" cy="4719320"/>
          </a:xfrm>
        </p:spPr>
        <p:txBody>
          <a:bodyPr>
            <a:noAutofit/>
          </a:bodyPr>
          <a:p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Pie chart illustrating the proportion of freight handled by different shipping methods.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Screenshot 2025-05-24 0148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9085" y="2807335"/>
            <a:ext cx="8498205" cy="2726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Supplier &amp; Shipping Insights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960"/>
            <a:ext cx="10515600" cy="4719320"/>
          </a:xfrm>
        </p:spPr>
        <p:txBody>
          <a:bodyPr>
            <a:noAutofit/>
          </a:bodyPr>
          <a:p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Bar chart displaying the average days to ship for different shipping companies.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Screenshot 2025-05-24 0148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7420" y="2734310"/>
            <a:ext cx="9959340" cy="2745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0990"/>
            <a:ext cx="10515600" cy="4351338"/>
          </a:xfrm>
        </p:spPr>
        <p:txBody>
          <a:bodyPr>
            <a:noAutofit/>
          </a:bodyPr>
          <a:p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The Northwind dashboard provides comprehensive insights into business performance across revenue, orders, employees, customers, and suppliers. The key findings include: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 b="1">
                <a:latin typeface="Times New Roman" panose="02020603050405020304" charset="0"/>
                <a:cs typeface="Times New Roman" panose="02020603050405020304" charset="0"/>
              </a:rPr>
              <a:t>Revenue &amp; Orders: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 The company generated $1.35M in gross revenue from 830 orders, with notable seasonal fluctuations.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Europe &amp; North America dominate supplier locations. USA has highest Revenue while Poland has Lowest.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 b="1">
                <a:latin typeface="Times New Roman" panose="02020603050405020304" charset="0"/>
                <a:cs typeface="Times New Roman" panose="02020603050405020304" charset="0"/>
              </a:rPr>
              <a:t>Shipping &amp; Logistics: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 The average shipping time is 8.5 days, with "United Package" performing best. 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ShipVia 2 handles the most freight, suggesting dependency on one carrier.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 b="1">
                <a:latin typeface="Times New Roman" panose="02020603050405020304" charset="0"/>
                <a:cs typeface="Times New Roman" panose="02020603050405020304" charset="0"/>
              </a:rPr>
              <a:t>Top-performing Categories: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 Beverages and Condiments lead in revenue, while Seafood has the lowest sales.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 b="1">
                <a:latin typeface="Times New Roman" panose="02020603050405020304" charset="0"/>
                <a:cs typeface="Times New Roman" panose="02020603050405020304" charset="0"/>
              </a:rPr>
              <a:t>Employee Performance: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 Margaret, Janet, and Nancy are top-performing employees, whereas Laura, Anne and Steven need improvement.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Top sales employees significantly impact revenue.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 b="1">
                <a:latin typeface="Times New Roman" panose="02020603050405020304" charset="0"/>
                <a:cs typeface="Times New Roman" panose="02020603050405020304" charset="0"/>
              </a:rPr>
              <a:t>Customer Segmentation: 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Loyal customers contribute the most revenue ($0.81M), while at-risk customers need retention strategies.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Recommendations: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GB" sz="2400" b="1">
                <a:latin typeface="Times New Roman" panose="02020603050405020304" charset="0"/>
                <a:cs typeface="Times New Roman" panose="02020603050405020304" charset="0"/>
              </a:rPr>
              <a:t>Optimize Supply Chain:</a:t>
            </a:r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 Reduce average shipping time by working closely with lower-performing shipping companies.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400" b="1">
                <a:latin typeface="Times New Roman" panose="02020603050405020304" charset="0"/>
                <a:cs typeface="Times New Roman" panose="02020603050405020304" charset="0"/>
              </a:rPr>
              <a:t>Boost Underperforming Products: </a:t>
            </a:r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Promote slow-selling products through discounts or marketing.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400" b="1">
                <a:latin typeface="Times New Roman" panose="02020603050405020304" charset="0"/>
                <a:cs typeface="Times New Roman" panose="02020603050405020304" charset="0"/>
              </a:rPr>
              <a:t>Employee Incentives: </a:t>
            </a:r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Implement rewards for low-performing employees to improve efficiency and sales.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400" b="1">
                <a:latin typeface="Times New Roman" panose="02020603050405020304" charset="0"/>
                <a:cs typeface="Times New Roman" panose="02020603050405020304" charset="0"/>
              </a:rPr>
              <a:t>Improve Customer Retention:</a:t>
            </a:r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 Implement loyalty programs to convert casual and at-risk shoppers into Loyal customers.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400" b="1">
                <a:latin typeface="Times New Roman" panose="02020603050405020304" charset="0"/>
                <a:cs typeface="Times New Roman" panose="02020603050405020304" charset="0"/>
              </a:rPr>
              <a:t>Expand High-Performing Markets:</a:t>
            </a:r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 Focus on top revenue-generating countries (USA, Germany, Austria) for further business growth.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Expand high-performing product categories.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US" altLang="en-GB" sz="9600" b="1"/>
              <a:t>Thankyou</a:t>
            </a:r>
            <a:endParaRPr lang="en-US" altLang="en-GB" sz="9600" b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9745"/>
            <a:ext cx="10515600" cy="1325563"/>
          </a:xfrm>
        </p:spPr>
        <p:txBody>
          <a:bodyPr/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Business Questions:</a:t>
            </a:r>
            <a:endParaRPr lang="en-US" altLang="en-GB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Sales performance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 – Identifying revenue trends, best-selling products, and top-performing customers.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Customer segmentation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 – Understanding different types of buyers and their purchasing behaviors.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Order fulfillment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 – Evaluating shipping efficiency and average delivery times.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Employee performance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 – Assessing Top Employee’s contributions to the business.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 Transforming:</a:t>
            </a:r>
            <a:endParaRPr lang="en-GB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-- Add Sales (Gross Revenue) in OrderDetails table</a:t>
            </a:r>
            <a:endParaRPr lang="en-US" altLang="en-GB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alter table `order details` add Sales float(10);</a:t>
            </a:r>
            <a:endParaRPr lang="en-US" altLang="en-GB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update `order details` </a:t>
            </a:r>
            <a:endParaRPr lang="en-US" altLang="en-GB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set Sales= sum(UnitPrice * Quantity);</a:t>
            </a:r>
            <a:endParaRPr lang="en-US" altLang="en-GB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Screenshot 2025-03-21 0537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2635" y="2872105"/>
            <a:ext cx="4450715" cy="3388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RFM Analyse:</a:t>
            </a:r>
            <a:endParaRPr lang="en-US" altLang="en-GB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GB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-- Recency (R) – How recently a customer has made a purchase</a:t>
            </a:r>
            <a:endParaRPr lang="en-US" altLang="en-GB" sz="20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SELECT </a:t>
            </a:r>
            <a:endParaRPr lang="en-US" altLang="en-GB" sz="20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   CustomerID, </a:t>
            </a:r>
            <a:endParaRPr lang="en-US" altLang="en-GB" sz="20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   MAX(orderDate) AS last_order_date, </a:t>
            </a:r>
            <a:endParaRPr lang="en-US" altLang="en-GB" sz="20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   DATEDIFF('1998-05-07', MAX(orderDate)) AS recency_days</a:t>
            </a:r>
            <a:endParaRPr lang="en-US" altLang="en-GB" sz="20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FROM orders</a:t>
            </a:r>
            <a:endParaRPr lang="en-US" altLang="en-GB" sz="20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GROUP BY CustomerID</a:t>
            </a:r>
            <a:endParaRPr lang="en-US" altLang="en-GB" sz="20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order by recency_days;</a:t>
            </a:r>
            <a:endParaRPr lang="en-US" altLang="en-GB" sz="20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/>
          </a:p>
          <a:p>
            <a:endParaRPr lang="en-US" altLang="en-GB"/>
          </a:p>
          <a:p>
            <a:endParaRPr lang="en-US" altLang="en-GB"/>
          </a:p>
        </p:txBody>
      </p:sp>
      <p:pic>
        <p:nvPicPr>
          <p:cNvPr id="4" name="Picture 3" descr="Screenshot 2025-03-14 1700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9400" y="2346325"/>
            <a:ext cx="3845560" cy="4030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GB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-- Frequency (F) – How often a customer makes purchase</a:t>
            </a:r>
            <a:endParaRPr lang="en-US" altLang="en-GB" sz="20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SELECT </a:t>
            </a:r>
            <a:endParaRPr lang="en-US" altLang="en-GB" sz="20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   customerID, Count(OrderID) as order_count</a:t>
            </a:r>
            <a:endParaRPr lang="en-US" altLang="en-GB" sz="20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FROM orders</a:t>
            </a:r>
            <a:endParaRPr lang="en-US" altLang="en-GB" sz="20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GROUP BY customerID</a:t>
            </a:r>
            <a:endParaRPr lang="en-US" altLang="en-GB" sz="20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ORDER  BY order_count;</a:t>
            </a:r>
            <a:endParaRPr lang="en-US" altLang="en-GB" sz="20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/>
          </a:p>
          <a:p>
            <a:endParaRPr lang="en-US" altLang="en-GB"/>
          </a:p>
          <a:p>
            <a:endParaRPr lang="en-US" altLang="en-GB"/>
          </a:p>
          <a:p>
            <a:endParaRPr lang="en-US" altLang="en-GB"/>
          </a:p>
          <a:p>
            <a:endParaRPr lang="en-GB" altLang="en-US"/>
          </a:p>
        </p:txBody>
      </p:sp>
      <p:pic>
        <p:nvPicPr>
          <p:cNvPr id="5" name="Picture 4" descr="Screenshot 2025-03-16 0632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20405" y="2360930"/>
            <a:ext cx="3122930" cy="3910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-- Monetary (M) – How much a customer has spent</a:t>
            </a:r>
            <a:endParaRPr lang="en-US" altLang="en-GB" sz="24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SELECT </a:t>
            </a:r>
            <a:endParaRPr lang="en-US" altLang="en-GB" sz="20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o.customerID, </a:t>
            </a:r>
            <a:endParaRPr lang="en-US" altLang="en-GB" sz="20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SUM(od.quantity * od.UnitPrice) AS total_spent</a:t>
            </a:r>
            <a:endParaRPr lang="en-US" altLang="en-GB" sz="20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FROM orders o</a:t>
            </a:r>
            <a:endParaRPr lang="en-US" altLang="en-GB" sz="20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JOIN `order details` od ON o.orderID = od.orderID</a:t>
            </a:r>
            <a:endParaRPr lang="en-US" altLang="en-GB" sz="20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GROUP BY o.customerID</a:t>
            </a:r>
            <a:endParaRPr lang="en-US" altLang="en-GB" sz="20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ORDER BY total_spent;</a:t>
            </a:r>
            <a:endParaRPr lang="en-US" altLang="en-GB" sz="20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0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Screenshot 2025-03-14 1701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0640" y="2272665"/>
            <a:ext cx="3356610" cy="3864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RFM table:</a:t>
            </a:r>
            <a:endParaRPr lang="en-US" altLang="en-GB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 descr="Screenshot 2025-03-14 17081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6805" y="1691005"/>
            <a:ext cx="10246995" cy="4092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ER Diagram</a:t>
            </a:r>
            <a:endParaRPr lang="en-US" altLang="en-GB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7" descr="Screenshot 2025-03-22 00474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30630" y="1374140"/>
            <a:ext cx="9731375" cy="5212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4706</Words>
  <Application>WPS Slides</Application>
  <PresentationFormat>Widescreen</PresentationFormat>
  <Paragraphs>192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Office Theme</vt:lpstr>
      <vt:lpstr>Data Analytics - Cohort 14, Sec D</vt:lpstr>
      <vt:lpstr>Introduction:</vt:lpstr>
      <vt:lpstr>Business Questions:</vt:lpstr>
      <vt:lpstr>Data Transforming:</vt:lpstr>
      <vt:lpstr>RFM Analyse:</vt:lpstr>
      <vt:lpstr>PowerPoint 演示文稿</vt:lpstr>
      <vt:lpstr>PowerPoint 演示文稿</vt:lpstr>
      <vt:lpstr>RFM table:</vt:lpstr>
      <vt:lpstr>ER Diagram</vt:lpstr>
      <vt:lpstr>Key Metrics &amp; KPIs</vt:lpstr>
      <vt:lpstr>Sales &amp; Revenue Analysis</vt:lpstr>
      <vt:lpstr>Sales &amp; Revenue Analysis</vt:lpstr>
      <vt:lpstr>Sales &amp; Revenue Analysis</vt:lpstr>
      <vt:lpstr>Product &amp; Category Analysis</vt:lpstr>
      <vt:lpstr>Product &amp; Category Analysis</vt:lpstr>
      <vt:lpstr>Product &amp; Category Analysis</vt:lpstr>
      <vt:lpstr> Employee Performance Analysis</vt:lpstr>
      <vt:lpstr> Employee Performance Analysis</vt:lpstr>
      <vt:lpstr>Customers Analysis</vt:lpstr>
      <vt:lpstr>Customers Analysis</vt:lpstr>
      <vt:lpstr>Customers Analysis</vt:lpstr>
      <vt:lpstr>Customers Analysis</vt:lpstr>
      <vt:lpstr>Supplier &amp; Shipping Insights</vt:lpstr>
      <vt:lpstr>Supplier &amp; Shipping Insights</vt:lpstr>
      <vt:lpstr>Supplier &amp; Shipping Insights</vt:lpstr>
      <vt:lpstr>Conclusion</vt:lpstr>
      <vt:lpstr>Recommendations: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1 - NorthWind</dc:title>
  <dc:creator/>
  <cp:lastModifiedBy>Rabbia Munir</cp:lastModifiedBy>
  <cp:revision>12</cp:revision>
  <dcterms:created xsi:type="dcterms:W3CDTF">2025-03-13T01:12:00Z</dcterms:created>
  <dcterms:modified xsi:type="dcterms:W3CDTF">2025-05-23T21:29:36Z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54F0801652D646B689C0619E0909C9A7_13</vt:lpwstr>
  </property>
  <property fmtid="{D5CDD505-2E9C-101B-9397-08002B2CF9AE}" pid="3" name="KSOProductBuildVer">
    <vt:lpwstr>2057-12.2.0.20796</vt:lpwstr>
  </property>
</Properties>
</file>